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0" r:id="rId5"/>
    <p:sldMasterId id="2147483651" r:id="rId6"/>
  </p:sldMasterIdLst>
  <p:notesMasterIdLst>
    <p:notesMasterId r:id="rId15"/>
  </p:notesMasterIdLst>
  <p:handoutMasterIdLst>
    <p:handoutMasterId r:id="rId16"/>
  </p:handoutMasterIdLst>
  <p:sldIdLst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797979"/>
    <a:srgbClr val="9DA6C3"/>
    <a:srgbClr val="B2B8CF"/>
    <a:srgbClr val="C4CCDE"/>
    <a:srgbClr val="008885"/>
    <a:srgbClr val="149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88" autoAdjust="0"/>
    <p:restoredTop sz="94618" autoAdjust="0"/>
  </p:normalViewPr>
  <p:slideViewPr>
    <p:cSldViewPr>
      <p:cViewPr>
        <p:scale>
          <a:sx n="75" d="100"/>
          <a:sy n="75" d="100"/>
        </p:scale>
        <p:origin x="-2664" y="-462"/>
      </p:cViewPr>
      <p:guideLst>
        <p:guide orient="horz" pos="413"/>
        <p:guide orient="horz" pos="4128"/>
        <p:guide orient="horz" pos="3158"/>
        <p:guide orient="horz" pos="3457"/>
        <p:guide orient="horz" pos="845"/>
        <p:guide pos="113"/>
        <p:guide pos="5556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69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6A07-3D3D-4A68-AAD0-85CA8B587E22}" type="datetimeFigureOut">
              <a:rPr lang="en-AU" smtClean="0"/>
              <a:t>19/02/2015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79660-3FBB-4DBB-87CB-9B72B2B6FF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45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80A888-D75A-4166-AD9D-7C4F06AF2060}" type="datetimeFigureOut">
              <a:rPr lang="en-AU"/>
              <a:pPr>
                <a:defRPr/>
              </a:pPr>
              <a:t>19/02/2015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C8D554-20BD-45E3-8F8F-C854CD9EEC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50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13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5919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5919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54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341438"/>
            <a:ext cx="8496300" cy="147002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2837214"/>
            <a:ext cx="84963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114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6400"/>
            <a:ext cx="8485188" cy="5199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000" marR="0" indent="-360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>
                <a:solidFill>
                  <a:schemeClr val="tx2"/>
                </a:solidFill>
              </a:defRPr>
            </a:lvl2pPr>
            <a:lvl3pPr marL="792000" indent="-396000">
              <a:defRPr>
                <a:solidFill>
                  <a:schemeClr val="tx2"/>
                </a:solidFill>
              </a:defRPr>
            </a:lvl3pPr>
            <a:lvl4pPr marL="1080000" indent="0" algn="l">
              <a:buFontTx/>
              <a:buNone/>
              <a:defRPr>
                <a:solidFill>
                  <a:schemeClr val="tx2"/>
                </a:solidFill>
              </a:defRPr>
            </a:lvl4pPr>
            <a:lvl5pPr marL="18000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9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6400"/>
            <a:ext cx="4165600" cy="51994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86400"/>
            <a:ext cx="4167188" cy="5199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295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259200"/>
            <a:ext cx="84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535113"/>
            <a:ext cx="41735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174875"/>
            <a:ext cx="4173538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1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12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04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7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38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41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79512" y="0"/>
            <a:ext cx="8964488" cy="4293096"/>
          </a:xfrm>
          <a:prstGeom prst="rect">
            <a:avLst/>
          </a:prstGeom>
          <a:blipFill>
            <a:blip r:embed="rId3"/>
            <a:srcRect/>
            <a:stretch>
              <a:fillRect t="-5625" b="-21123"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04132"/>
            <a:ext cx="9144000" cy="8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179512" y="4293096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3430800"/>
            <a:ext cx="8596800" cy="17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" y="5138116"/>
            <a:ext cx="8596800" cy="9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5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6400"/>
            <a:ext cx="8485188" cy="519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endParaRPr lang="en-AU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9512" y="6538913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Senior Education Profile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317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your Senior Education Profile?</a:t>
            </a:r>
            <a:endParaRPr lang="en-AU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Your </a:t>
            </a:r>
            <a:r>
              <a:rPr lang="en-AU" sz="2400" dirty="0" smtClean="0"/>
              <a:t>Senior Education Profile (SEP) is </a:t>
            </a:r>
            <a:r>
              <a:rPr lang="en-AU" sz="2400" dirty="0"/>
              <a:t>a collection of documents sent to you on completion of </a:t>
            </a:r>
            <a:r>
              <a:rPr lang="en-AU" sz="2400" dirty="0" smtClean="0"/>
              <a:t>Year </a:t>
            </a:r>
            <a:r>
              <a:rPr lang="en-AU" sz="2400" dirty="0"/>
              <a:t>12. 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 smtClean="0"/>
              <a:t>The contents of your SEP </a:t>
            </a:r>
            <a:r>
              <a:rPr lang="en-AU" sz="2400" dirty="0"/>
              <a:t>depend on </a:t>
            </a:r>
            <a:r>
              <a:rPr lang="en-AU" sz="2400" dirty="0" smtClean="0"/>
              <a:t>your learning </a:t>
            </a:r>
            <a:r>
              <a:rPr lang="en-AU" sz="2400" dirty="0"/>
              <a:t>achievements. </a:t>
            </a:r>
            <a:r>
              <a:rPr lang="en-AU" sz="2400" dirty="0" smtClean="0"/>
              <a:t>They may include a:</a:t>
            </a:r>
            <a:endParaRPr lang="en-AU" sz="2400" dirty="0"/>
          </a:p>
          <a:p>
            <a:pPr marL="720000" lvl="2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−"/>
              <a:defRPr/>
            </a:pPr>
            <a:r>
              <a:rPr lang="en-AU" sz="2400" dirty="0"/>
              <a:t>Senior Statement</a:t>
            </a:r>
          </a:p>
          <a:p>
            <a:pPr marL="720000" lvl="2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−"/>
              <a:defRPr/>
            </a:pPr>
            <a:r>
              <a:rPr lang="en-AU" sz="2400" dirty="0" smtClean="0"/>
              <a:t>Queensland </a:t>
            </a:r>
            <a:r>
              <a:rPr lang="en-AU" sz="2400" dirty="0"/>
              <a:t>Certificate of Education (QCE)</a:t>
            </a:r>
          </a:p>
          <a:p>
            <a:pPr marL="720000" lvl="2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−"/>
              <a:defRPr/>
            </a:pPr>
            <a:r>
              <a:rPr lang="en-AU" sz="2400" dirty="0"/>
              <a:t>Queensland Certificate of Individual Achievement (QCIA</a:t>
            </a:r>
            <a:r>
              <a:rPr lang="en-AU" sz="2400" dirty="0" smtClean="0"/>
              <a:t>)</a:t>
            </a:r>
            <a:endParaRPr lang="en-AU" sz="2400" dirty="0"/>
          </a:p>
          <a:p>
            <a:pPr marL="720000" lvl="2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−"/>
              <a:defRPr/>
            </a:pPr>
            <a:r>
              <a:rPr lang="en-AU" sz="2400" dirty="0" smtClean="0"/>
              <a:t>Tertiary </a:t>
            </a:r>
            <a:r>
              <a:rPr lang="en-AU" sz="2400" dirty="0"/>
              <a:t>Entrance </a:t>
            </a:r>
            <a:r>
              <a:rPr lang="en-AU" sz="2400" dirty="0" smtClean="0"/>
              <a:t>Statement.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3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Senior Statement</a:t>
            </a:r>
            <a:endParaRPr lang="en-AU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356100" y="965894"/>
            <a:ext cx="4248150" cy="5199410"/>
          </a:xfrm>
        </p:spPr>
        <p:txBody>
          <a:bodyPr/>
          <a:lstStyle/>
          <a:p>
            <a:pPr marL="360000" indent="-360000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 smtClean="0"/>
              <a:t>A </a:t>
            </a:r>
            <a:r>
              <a:rPr lang="en-AU" sz="2400" dirty="0"/>
              <a:t>transcript of your learning account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Shows subjects/courses you studied and the results you achieved in Years 11 and </a:t>
            </a:r>
            <a:r>
              <a:rPr lang="en-AU" sz="2400" dirty="0" smtClean="0"/>
              <a:t>12</a:t>
            </a:r>
            <a:endParaRPr lang="en-AU" sz="2400" dirty="0"/>
          </a:p>
        </p:txBody>
      </p:sp>
      <p:pic>
        <p:nvPicPr>
          <p:cNvPr id="2050" name="Picture 2" descr="C:\Users\craa\AppData\Local\Microsoft\Windows\Temporary Internet Files\Content.Outlook\04DE098E\14063_QCAA_Senior Statement_example_n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3672409" cy="5190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356100" y="965894"/>
            <a:ext cx="4248150" cy="5199410"/>
          </a:xfrm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 smtClean="0"/>
              <a:t>Queensland’s </a:t>
            </a:r>
            <a:r>
              <a:rPr lang="en-AU" sz="2400" dirty="0"/>
              <a:t>senior schooling qualification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Internationally recognised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Awarded when you meet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the </a:t>
            </a:r>
            <a:r>
              <a:rPr lang="en-AU" sz="2400" dirty="0"/>
              <a:t>set requirements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 smtClean="0"/>
              <a:t>Shows </a:t>
            </a:r>
            <a:r>
              <a:rPr lang="en-AU" sz="2400" dirty="0"/>
              <a:t>employers and training providers that you have worked consistently and to a high standard over two years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May be required to enrol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in </a:t>
            </a:r>
            <a:r>
              <a:rPr lang="en-AU" sz="2400" dirty="0"/>
              <a:t>further education and </a:t>
            </a:r>
            <a:r>
              <a:rPr lang="en-AU" sz="2400" dirty="0" smtClean="0"/>
              <a:t>training</a:t>
            </a:r>
          </a:p>
        </p:txBody>
      </p:sp>
      <p:pic>
        <p:nvPicPr>
          <p:cNvPr id="1026" name="Picture 2" descr="C:\Users\craa\AppData\Local\Microsoft\Windows\Temporary Internet Files\Content.Outlook\04DE098E\14063_QCAA_QCE Certificate_example_n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4"/>
            <a:ext cx="3672409" cy="5190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Queensland Certificate of Education (QCE)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3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Queensland Certificate of </a:t>
            </a:r>
            <a:br>
              <a:rPr lang="en-AU" dirty="0" smtClean="0"/>
            </a:br>
            <a:r>
              <a:rPr lang="en-AU" dirty="0" smtClean="0"/>
              <a:t>Individual Achievement (QCIA)</a:t>
            </a:r>
            <a:endParaRPr lang="en-AU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032000" y="1464278"/>
            <a:ext cx="4824536" cy="4701026"/>
          </a:xfrm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 smtClean="0"/>
              <a:t>Recognises the achievements </a:t>
            </a:r>
            <a:br>
              <a:rPr lang="en-AU" sz="2400" dirty="0" smtClean="0"/>
            </a:br>
            <a:r>
              <a:rPr lang="en-AU" sz="2400" dirty="0" smtClean="0"/>
              <a:t>of students who are on individualised learning programs</a:t>
            </a:r>
            <a:endParaRPr lang="en-AU" sz="2400" dirty="0"/>
          </a:p>
        </p:txBody>
      </p:sp>
      <p:pic>
        <p:nvPicPr>
          <p:cNvPr id="4098" name="Picture 2" descr="C:\Users\craa\AppData\Local\Microsoft\Windows\Temporary Internet Files\Content.Outlook\04DE098E\14063_QCAA_QCIA certificate_example_n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3366723" cy="47584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Tertiary </a:t>
            </a:r>
            <a:r>
              <a:rPr lang="en-AU" dirty="0"/>
              <a:t>E</a:t>
            </a:r>
            <a:r>
              <a:rPr lang="en-AU" dirty="0" smtClean="0"/>
              <a:t>ntrance </a:t>
            </a:r>
            <a:r>
              <a:rPr lang="en-AU" dirty="0"/>
              <a:t>S</a:t>
            </a:r>
            <a:r>
              <a:rPr lang="en-AU" dirty="0" smtClean="0"/>
              <a:t>tatement</a:t>
            </a:r>
            <a:endParaRPr lang="en-AU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368392" y="986399"/>
            <a:ext cx="4380072" cy="525683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200" dirty="0"/>
              <a:t>Only given to students who are eligible for an Overall Position (OP)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200" dirty="0"/>
              <a:t>Shows  a student’s OP and </a:t>
            </a: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 smtClean="0"/>
              <a:t>Field </a:t>
            </a:r>
            <a:r>
              <a:rPr lang="en-AU" sz="2200" dirty="0"/>
              <a:t>Positions (FPs) — rankings used to determine eligibility for admission to tertiary courses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200" dirty="0"/>
              <a:t>Provides information that is recognised by tertiary providers, e.g. in Queensland, interstate and overseas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200" dirty="0"/>
              <a:t>May be required to enrol in </a:t>
            </a: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 smtClean="0"/>
              <a:t>study </a:t>
            </a:r>
            <a:r>
              <a:rPr lang="en-AU" sz="2200" dirty="0"/>
              <a:t>at institutions outside </a:t>
            </a:r>
            <a:r>
              <a:rPr lang="en-AU" sz="2200" dirty="0" smtClean="0"/>
              <a:t>Queensland</a:t>
            </a:r>
            <a:endParaRPr lang="en-AU" sz="2200" dirty="0"/>
          </a:p>
        </p:txBody>
      </p:sp>
      <p:pic>
        <p:nvPicPr>
          <p:cNvPr id="3074" name="Picture 2" descr="C:\Users\craa\AppData\Local\Microsoft\Windows\Temporary Internet Files\Content.Outlook\04DE098E\14063_QCAA_Tertiary Entrance Statement_example_n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3672409" cy="5190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cs typeface="Arial" charset="0"/>
              </a:rPr>
              <a:t>When will I get </a:t>
            </a:r>
            <a:r>
              <a:rPr lang="en-AU" dirty="0" smtClean="0">
                <a:cs typeface="Arial" charset="0"/>
              </a:rPr>
              <a:t>a Senior Education Profile?</a:t>
            </a:r>
            <a:endParaRPr lang="en-AU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AU" sz="2400" dirty="0"/>
              <a:t>The Queensland </a:t>
            </a:r>
            <a:r>
              <a:rPr lang="en-AU" sz="2400" dirty="0" smtClean="0"/>
              <a:t>Curriculum and Assessment Authority </a:t>
            </a:r>
            <a:r>
              <a:rPr lang="en-AU" sz="2400" dirty="0"/>
              <a:t>(</a:t>
            </a:r>
            <a:r>
              <a:rPr lang="en-AU" sz="2400" dirty="0" smtClean="0"/>
              <a:t>QCAA</a:t>
            </a:r>
            <a:r>
              <a:rPr lang="en-AU" sz="2400" dirty="0"/>
              <a:t>) issues Senior Education Profiles to all eligible students at the end of Year 12 (in December each year).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AU" sz="2400" dirty="0" smtClean="0"/>
              <a:t>If </a:t>
            </a:r>
            <a:r>
              <a:rPr lang="en-AU" sz="2400" dirty="0"/>
              <a:t>you continue to study towards a QCE after </a:t>
            </a:r>
            <a:r>
              <a:rPr lang="en-AU" sz="2400" dirty="0" smtClean="0"/>
              <a:t>completing Year </a:t>
            </a:r>
            <a:r>
              <a:rPr lang="en-AU" sz="2400" dirty="0"/>
              <a:t>12, you will receive a Statement of Results along with your QCE when you are eligible to receive a QCE</a:t>
            </a:r>
            <a:r>
              <a:rPr lang="en-AU" sz="2400" dirty="0" smtClean="0"/>
              <a:t>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425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 out more</a:t>
            </a:r>
            <a:endParaRPr lang="en-AU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AU" dirty="0">
                <a:solidFill>
                  <a:schemeClr val="tx1"/>
                </a:solidFill>
              </a:rPr>
              <a:t>Student Connect</a:t>
            </a:r>
          </a:p>
          <a:p>
            <a:pPr marL="0" indent="0">
              <a:spcBef>
                <a:spcPct val="0"/>
              </a:spcBef>
            </a:pPr>
            <a:r>
              <a:rPr lang="en-AU" dirty="0" smtClean="0">
                <a:solidFill>
                  <a:schemeClr val="tx1"/>
                </a:solidFill>
              </a:rPr>
              <a:t>www.studentconnect.qcaa.qld.edu.au</a:t>
            </a:r>
            <a:endParaRPr lang="en-AU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AU" dirty="0">
                <a:solidFill>
                  <a:schemeClr val="tx1"/>
                </a:solidFill>
              </a:rPr>
              <a:t>Queensland </a:t>
            </a:r>
            <a:r>
              <a:rPr lang="en-AU" dirty="0" smtClean="0">
                <a:solidFill>
                  <a:schemeClr val="tx1"/>
                </a:solidFill>
              </a:rPr>
              <a:t>Curriculum and Assessment Authority</a:t>
            </a:r>
            <a:endParaRPr lang="en-AU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AU" dirty="0" smtClean="0">
                <a:solidFill>
                  <a:schemeClr val="tx1"/>
                </a:solidFill>
              </a:rPr>
              <a:t>www.qcaa.qld.edu.au </a:t>
            </a:r>
            <a:endParaRPr lang="en-AU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AU" dirty="0" smtClean="0">
                <a:solidFill>
                  <a:schemeClr val="tx1"/>
                </a:solidFill>
              </a:rPr>
              <a:t>Talk to your </a:t>
            </a:r>
            <a:r>
              <a:rPr lang="en-AU" dirty="0">
                <a:solidFill>
                  <a:schemeClr val="tx1"/>
                </a:solidFill>
              </a:rPr>
              <a:t>teachers/career guidance officer at your </a:t>
            </a:r>
            <a:r>
              <a:rPr lang="en-AU" dirty="0" smtClean="0">
                <a:solidFill>
                  <a:schemeClr val="tx1"/>
                </a:solidFill>
              </a:rPr>
              <a:t>school.</a:t>
            </a:r>
            <a:endParaRPr lang="en-AU" dirty="0">
              <a:solidFill>
                <a:schemeClr val="tx1"/>
              </a:solidFill>
            </a:endParaRPr>
          </a:p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604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Body 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Body 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Body 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Body 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Body 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Body 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Body text"/>
</p:tagLst>
</file>

<file path=ppt/theme/theme1.xml><?xml version="1.0" encoding="utf-8"?>
<a:theme xmlns:a="http://schemas.openxmlformats.org/drawingml/2006/main" name="cover - goal">
  <a:themeElements>
    <a:clrScheme name="QCAA test palette">
      <a:dk1>
        <a:srgbClr val="FFFFFF"/>
      </a:dk1>
      <a:lt1>
        <a:srgbClr val="FFFFFF"/>
      </a:lt1>
      <a:dk2>
        <a:srgbClr val="000000"/>
      </a:dk2>
      <a:lt2>
        <a:srgbClr val="A5A5A5"/>
      </a:lt2>
      <a:accent1>
        <a:srgbClr val="D52B1E"/>
      </a:accent1>
      <a:accent2>
        <a:srgbClr val="21578A"/>
      </a:accent2>
      <a:accent3>
        <a:srgbClr val="E17000"/>
      </a:accent3>
      <a:accent4>
        <a:srgbClr val="738639"/>
      </a:accent4>
      <a:accent5>
        <a:srgbClr val="865F7F"/>
      </a:accent5>
      <a:accent6>
        <a:srgbClr val="2D2D8A"/>
      </a:accent6>
      <a:hlink>
        <a:srgbClr val="0066FF"/>
      </a:hlink>
      <a:folHlink>
        <a:srgbClr val="33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page_individual">
  <a:themeElements>
    <a:clrScheme name="QCAA colour palet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D52B1E"/>
      </a:accent1>
      <a:accent2>
        <a:srgbClr val="21578A"/>
      </a:accent2>
      <a:accent3>
        <a:srgbClr val="8995B7"/>
      </a:accent3>
      <a:accent4>
        <a:srgbClr val="E17000"/>
      </a:accent4>
      <a:accent5>
        <a:srgbClr val="738639"/>
      </a:accent5>
      <a:accent6>
        <a:srgbClr val="865F7F"/>
      </a:accent6>
      <a:hlink>
        <a:srgbClr val="0000FF"/>
      </a:hlink>
      <a:folHlink>
        <a:srgbClr val="800080"/>
      </a:folHlink>
    </a:clrScheme>
    <a:fontScheme name="Basic page_individu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c page_individ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C7B3732AB8546B387ABC1F8F0FB2A" ma:contentTypeVersion="0" ma:contentTypeDescription="Create a new document." ma:contentTypeScope="" ma:versionID="c667244f083121441678b0f427f61f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EB03FA-64B5-490B-A173-1B58C836D18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E3A8AC4-414B-4AD5-A315-29792D52C4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7DF505-7C84-458E-B015-7DA4E11B0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A5DEBD03-5E9C-40A0-804B-944DDB9E62A1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229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cover - goal</vt:lpstr>
      <vt:lpstr>Basic page_individual</vt:lpstr>
      <vt:lpstr>Your Senior Education Profile</vt:lpstr>
      <vt:lpstr>What is your Senior Education Profile?</vt:lpstr>
      <vt:lpstr>Senior Statement</vt:lpstr>
      <vt:lpstr>Queensland Certificate of Education (QCE)</vt:lpstr>
      <vt:lpstr>Queensland Certificate of  Individual Achievement (QCIA)</vt:lpstr>
      <vt:lpstr>Tertiary Entrance Statement</vt:lpstr>
      <vt:lpstr>When will I get a Senior Education Profile?</vt:lpstr>
      <vt:lpstr>Find out more</vt:lpstr>
    </vt:vector>
  </TitlesOfParts>
  <Company>Queensland Studies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Senior Education Profile (SEP)</dc:title>
  <dc:creator>Queensland Curriculum and Assessment Authority</dc:creator>
  <cp:lastModifiedBy>Queensland Curriculum and Assessment Authority</cp:lastModifiedBy>
  <cp:revision>23</cp:revision>
  <dcterms:created xsi:type="dcterms:W3CDTF">2014-06-26T04:16:52Z</dcterms:created>
  <dcterms:modified xsi:type="dcterms:W3CDTF">2015-02-19T05:29:16Z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27700.0000000000</vt:lpwstr>
  </property>
  <property fmtid="{D5CDD505-2E9C-101B-9397-08002B2CF9AE}" pid="3" name="Category">
    <vt:lpwstr>Presentations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ContentTypeId">
    <vt:lpwstr>0x010100EE3C7B3732AB8546B387ABC1F8F0FB2A</vt:lpwstr>
  </property>
</Properties>
</file>