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090" r:id="rId5"/>
    <p:sldMasterId id="2147484070" r:id="rId6"/>
  </p:sldMasterIdLst>
  <p:notesMasterIdLst>
    <p:notesMasterId r:id="rId34"/>
  </p:notesMasterIdLst>
  <p:handoutMasterIdLst>
    <p:handoutMasterId r:id="rId35"/>
  </p:handoutMasterIdLst>
  <p:sldIdLst>
    <p:sldId id="284" r:id="rId7"/>
    <p:sldId id="312" r:id="rId8"/>
    <p:sldId id="321" r:id="rId9"/>
    <p:sldId id="322" r:id="rId10"/>
    <p:sldId id="313" r:id="rId11"/>
    <p:sldId id="319" r:id="rId12"/>
    <p:sldId id="316" r:id="rId13"/>
    <p:sldId id="323" r:id="rId14"/>
    <p:sldId id="324" r:id="rId15"/>
    <p:sldId id="326" r:id="rId16"/>
    <p:sldId id="327" r:id="rId17"/>
    <p:sldId id="329" r:id="rId18"/>
    <p:sldId id="328" r:id="rId19"/>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07" r:id="rId33"/>
  </p:sldIdLst>
  <p:sldSz cx="9144000" cy="5143500" type="screen16x9"/>
  <p:notesSz cx="6858000" cy="9144000"/>
  <p:defaultTextStyle>
    <a:defPPr>
      <a:defRPr lang="en-AU"/>
    </a:defPPr>
    <a:lvl1pPr algn="l" rtl="0" fontAlgn="base">
      <a:spcBef>
        <a:spcPct val="50000"/>
      </a:spcBef>
      <a:spcAft>
        <a:spcPct val="0"/>
      </a:spcAft>
      <a:defRPr kern="1200">
        <a:solidFill>
          <a:schemeClr val="tx1"/>
        </a:solidFill>
        <a:latin typeface="Arial" charset="0"/>
        <a:ea typeface="+mn-ea"/>
        <a:cs typeface="+mn-cs"/>
      </a:defRPr>
    </a:lvl1pPr>
    <a:lvl2pPr marL="457200" algn="l" rtl="0" fontAlgn="base">
      <a:spcBef>
        <a:spcPct val="50000"/>
      </a:spcBef>
      <a:spcAft>
        <a:spcPct val="0"/>
      </a:spcAft>
      <a:defRPr kern="1200">
        <a:solidFill>
          <a:schemeClr val="tx1"/>
        </a:solidFill>
        <a:latin typeface="Arial" charset="0"/>
        <a:ea typeface="+mn-ea"/>
        <a:cs typeface="+mn-cs"/>
      </a:defRPr>
    </a:lvl2pPr>
    <a:lvl3pPr marL="914400" algn="l" rtl="0" fontAlgn="base">
      <a:spcBef>
        <a:spcPct val="50000"/>
      </a:spcBef>
      <a:spcAft>
        <a:spcPct val="0"/>
      </a:spcAft>
      <a:defRPr kern="1200">
        <a:solidFill>
          <a:schemeClr val="tx1"/>
        </a:solidFill>
        <a:latin typeface="Arial" charset="0"/>
        <a:ea typeface="+mn-ea"/>
        <a:cs typeface="+mn-cs"/>
      </a:defRPr>
    </a:lvl3pPr>
    <a:lvl4pPr marL="1371600" algn="l" rtl="0" fontAlgn="base">
      <a:spcBef>
        <a:spcPct val="50000"/>
      </a:spcBef>
      <a:spcAft>
        <a:spcPct val="0"/>
      </a:spcAft>
      <a:defRPr kern="1200">
        <a:solidFill>
          <a:schemeClr val="tx1"/>
        </a:solidFill>
        <a:latin typeface="Arial" charset="0"/>
        <a:ea typeface="+mn-ea"/>
        <a:cs typeface="+mn-cs"/>
      </a:defRPr>
    </a:lvl4pPr>
    <a:lvl5pPr marL="1828800" algn="l" rtl="0" fontAlgn="base">
      <a:spcBef>
        <a:spcPct val="5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8">
          <p15:clr>
            <a:srgbClr val="A4A3A4"/>
          </p15:clr>
        </p15:guide>
        <p15:guide id="4" orient="horz" pos="531">
          <p15:clr>
            <a:srgbClr val="A4A3A4"/>
          </p15:clr>
        </p15:guide>
        <p15:guide id="5"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08FB21-30BF-05EA-C72E-7A14CACA637D}" name="IT" initials="IT" userId="IT"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elena Bond" initials="HB" lastIdx="1" clrIdx="0">
    <p:extLst>
      <p:ext uri="{19B8F6BF-5375-455C-9EA6-DF929625EA0E}">
        <p15:presenceInfo xmlns:p15="http://schemas.microsoft.com/office/powerpoint/2012/main" userId="S-1-5-21-2406935999-1983212525-3895035740-37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2985" autoAdjust="0"/>
  </p:normalViewPr>
  <p:slideViewPr>
    <p:cSldViewPr>
      <p:cViewPr varScale="1">
        <p:scale>
          <a:sx n="95" d="100"/>
          <a:sy n="95" d="100"/>
        </p:scale>
        <p:origin x="2046" y="72"/>
      </p:cViewPr>
      <p:guideLst>
        <p:guide orient="horz" pos="378"/>
        <p:guide orient="horz" pos="531"/>
        <p:guide pos="2880"/>
      </p:guideLst>
    </p:cSldViewPr>
  </p:slideViewPr>
  <p:outlineViewPr>
    <p:cViewPr>
      <p:scale>
        <a:sx n="33" d="100"/>
        <a:sy n="33" d="100"/>
      </p:scale>
      <p:origin x="0" y="-810"/>
    </p:cViewPr>
  </p:outlineViewPr>
  <p:notesTextViewPr>
    <p:cViewPr>
      <p:scale>
        <a:sx n="3" d="2"/>
        <a:sy n="3" d="2"/>
      </p:scale>
      <p:origin x="0" y="0"/>
    </p:cViewPr>
  </p:notesTextViewPr>
  <p:sorterViewPr>
    <p:cViewPr>
      <p:scale>
        <a:sx n="100" d="100"/>
        <a:sy n="100" d="100"/>
      </p:scale>
      <p:origin x="0" y="-1752"/>
    </p:cViewPr>
  </p:sorterViewPr>
  <p:notesViewPr>
    <p:cSldViewPr>
      <p:cViewPr varScale="1">
        <p:scale>
          <a:sx n="87" d="100"/>
          <a:sy n="87" d="100"/>
        </p:scale>
        <p:origin x="384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3D76A07-3D3D-4A68-AAD0-85CA8B587E22}" type="datetimeFigureOut">
              <a:rPr lang="en-AU" smtClean="0"/>
              <a:t>29/08/2024</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D879660-3FBB-4DBB-87CB-9B72B2B6FFD8}" type="slidenum">
              <a:rPr lang="en-AU" smtClean="0"/>
              <a:t>‹#›</a:t>
            </a:fld>
            <a:endParaRPr lang="en-AU"/>
          </a:p>
        </p:txBody>
      </p:sp>
    </p:spTree>
    <p:extLst>
      <p:ext uri="{BB962C8B-B14F-4D97-AF65-F5344CB8AC3E}">
        <p14:creationId xmlns:p14="http://schemas.microsoft.com/office/powerpoint/2010/main" val="1235457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5D80A888-D75A-4166-AD9D-7C4F06AF2060}" type="datetimeFigureOut">
              <a:rPr lang="en-AU"/>
              <a:pPr>
                <a:defRPr/>
              </a:pPr>
              <a:t>29/08/2024</a:t>
            </a:fld>
            <a:endParaRPr lang="en-AU"/>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AU"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7DC8D554-20BD-45E3-8F8F-C854CD9EEC52}" type="slidenum">
              <a:rPr lang="en-AU"/>
              <a:pPr>
                <a:defRPr/>
              </a:pPr>
              <a:t>‹#›</a:t>
            </a:fld>
            <a:endParaRPr lang="en-AU"/>
          </a:p>
        </p:txBody>
      </p:sp>
    </p:spTree>
    <p:extLst>
      <p:ext uri="{BB962C8B-B14F-4D97-AF65-F5344CB8AC3E}">
        <p14:creationId xmlns:p14="http://schemas.microsoft.com/office/powerpoint/2010/main" val="41658623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Arial" panose="020B0604020202020204" pitchFamily="34" charset="0"/>
                <a:cs typeface="Arial" panose="020B0604020202020204" pitchFamily="34" charset="0"/>
              </a:rPr>
              <a:t>Note for schools:</a:t>
            </a:r>
          </a:p>
          <a:p>
            <a:endParaRPr lang="en-AU" b="1"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This presentation has been developed by the QCAA for use at Year 10 parent information sessions. It includes speaking notes for all slides and is designed to help students and parents understand senior pathway planning and the requirements for the Queensland Certificate of Education (QCE).</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An animated video about pathway planning has been developed to complement this presentation. Schools may wish to embed the video on slide 3 of this presentation, or pause the presentation to play the video separately.</a:t>
            </a:r>
          </a:p>
          <a:p>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a:t>
            </a:fld>
            <a:endParaRPr lang="en-AU"/>
          </a:p>
        </p:txBody>
      </p:sp>
    </p:spTree>
    <p:extLst>
      <p:ext uri="{BB962C8B-B14F-4D97-AF65-F5344CB8AC3E}">
        <p14:creationId xmlns:p14="http://schemas.microsoft.com/office/powerpoint/2010/main" val="1875298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Students can choose from a range of learning options and need a total of 20 credits. Learning options include QCAA subjects and courses, vocational education and training, and other </a:t>
            </a:r>
            <a:r>
              <a:rPr lang="en-US" dirty="0" err="1">
                <a:latin typeface="Arial" panose="020B0604020202020204" pitchFamily="34" charset="0"/>
                <a:cs typeface="Arial" panose="020B0604020202020204" pitchFamily="34" charset="0"/>
              </a:rPr>
              <a:t>recognised</a:t>
            </a:r>
            <a:r>
              <a:rPr lang="en-US" dirty="0">
                <a:latin typeface="Arial" panose="020B0604020202020204" pitchFamily="34" charset="0"/>
                <a:cs typeface="Arial" panose="020B0604020202020204" pitchFamily="34" charset="0"/>
              </a:rPr>
              <a:t> studies, such as university subjects studied while at school. Some courses will contribute more credit than others.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learning options are grouped into three categories — Core, Preparatory and Complementary courses. </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10</a:t>
            </a:fld>
            <a:endParaRPr lang="en-AU"/>
          </a:p>
        </p:txBody>
      </p:sp>
    </p:spTree>
    <p:extLst>
      <p:ext uri="{BB962C8B-B14F-4D97-AF65-F5344CB8AC3E}">
        <p14:creationId xmlns:p14="http://schemas.microsoft.com/office/powerpoint/2010/main" val="14994104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Arial" panose="020B0604020202020204" pitchFamily="34" charset="0"/>
                <a:cs typeface="Arial" panose="020B0604020202020204" pitchFamily="34" charset="0"/>
              </a:rPr>
              <a:t>Core courses are the main courses that students do at school. They are quality assured by the QCAA or a recognised authority and are generally available for implementation statewide by schools or registered training organisations. </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To be eligible for the QCE, students need 12 credits from completed Core courses. </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Courses include QCAA General and Extension subjects, QCAA Applied subjects, vocational education and training (including traineeships and school-based apprenticeships) and selected recognised studies.</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QCAA General and Applied subjects are the foundation of the QCE system. </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General subjects prepare students for tertiary study, further education, training, and work, and contribute up to four credits to a QCE. Examples include English, General Mathematics, Ancient History, Biology, and Music Extension.</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Applied subjects focus on practical skills and prepare students for further education, training and work. They also contribute up to four credits to a QCE. Examples include Essential English, Essential Mathematics, Business Studies, Industrial Technology Skills and Tourism.</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11</a:t>
            </a:fld>
            <a:endParaRPr lang="en-AU"/>
          </a:p>
        </p:txBody>
      </p:sp>
    </p:spTree>
    <p:extLst>
      <p:ext uri="{BB962C8B-B14F-4D97-AF65-F5344CB8AC3E}">
        <p14:creationId xmlns:p14="http://schemas.microsoft.com/office/powerpoint/2010/main" val="68136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Arial" panose="020B0604020202020204" pitchFamily="34" charset="0"/>
                <a:cs typeface="Arial" panose="020B0604020202020204" pitchFamily="34" charset="0"/>
              </a:rPr>
              <a:t>Preparatory courses provide introductory or foundational learning that can be built on through further education and training. They include Certificate I qualifications, QCAA Short Courses and selected recognised studies.</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A maximum of four credits from Preparatory courses can contribute to a QCE. </a:t>
            </a:r>
          </a:p>
          <a:p>
            <a:endParaRPr lang="en-AU" dirty="0"/>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12</a:t>
            </a:fld>
            <a:endParaRPr lang="en-AU"/>
          </a:p>
        </p:txBody>
      </p:sp>
    </p:spTree>
    <p:extLst>
      <p:ext uri="{BB962C8B-B14F-4D97-AF65-F5344CB8AC3E}">
        <p14:creationId xmlns:p14="http://schemas.microsoft.com/office/powerpoint/2010/main" val="3853620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Complementary courses go beyond traditional senior schooling to enrich learning. Options include two QCAA Short Courses, a number of university subjects that can be completed while at school, Diplomas and Advanced Diplomas, and selected </a:t>
            </a:r>
            <a:r>
              <a:rPr lang="en-US" dirty="0" err="1"/>
              <a:t>recognised</a:t>
            </a:r>
            <a:r>
              <a:rPr lang="en-US" dirty="0"/>
              <a:t> studies.</a:t>
            </a:r>
          </a:p>
          <a:p>
            <a:endParaRPr lang="en-US" dirty="0"/>
          </a:p>
          <a:p>
            <a:r>
              <a:rPr lang="en-US" dirty="0"/>
              <a:t>A maximum of eight credits from Complementary courses can contribute to a QCE. </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13</a:t>
            </a:fld>
            <a:endParaRPr lang="en-AU"/>
          </a:p>
        </p:txBody>
      </p:sp>
    </p:spTree>
    <p:extLst>
      <p:ext uri="{BB962C8B-B14F-4D97-AF65-F5344CB8AC3E}">
        <p14:creationId xmlns:p14="http://schemas.microsoft.com/office/powerpoint/2010/main" val="1257366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anose="020B0604020202020204" pitchFamily="34" charset="0"/>
                <a:cs typeface="Arial" panose="020B0604020202020204" pitchFamily="34" charset="0"/>
              </a:rPr>
              <a:t>Students earn credit towards their QCE when they complete their subjects or courses to a set standard. Depending on the type of course, the set standard may vary. In some courses it may be a grade, but for other courses, such as VET qualifications, the result may be a pass.</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14</a:t>
            </a:fld>
            <a:endParaRPr lang="en-AU"/>
          </a:p>
        </p:txBody>
      </p:sp>
    </p:spTree>
    <p:extLst>
      <p:ext uri="{BB962C8B-B14F-4D97-AF65-F5344CB8AC3E}">
        <p14:creationId xmlns:p14="http://schemas.microsoft.com/office/powerpoint/2010/main" val="285729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anose="020B0604020202020204" pitchFamily="34" charset="0"/>
                <a:cs typeface="Arial" panose="020B0604020202020204" pitchFamily="34" charset="0"/>
              </a:rPr>
              <a:t>As well as meeting the set amount and set pattern requirements for the QCE, students must also meet literacy and numeracy requirements. There are several options available to students.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AU" dirty="0">
              <a:latin typeface="Arial" panose="020B0604020202020204" pitchFamily="34" charset="0"/>
              <a:cs typeface="Arial" panose="020B0604020202020204" pitchFamily="34" charset="0"/>
            </a:endParaRP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15</a:t>
            </a:fld>
            <a:endParaRPr lang="en-AU"/>
          </a:p>
        </p:txBody>
      </p:sp>
    </p:spTree>
    <p:extLst>
      <p:ext uri="{BB962C8B-B14F-4D97-AF65-F5344CB8AC3E}">
        <p14:creationId xmlns:p14="http://schemas.microsoft.com/office/powerpoint/2010/main" val="6215981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anose="020B0604020202020204" pitchFamily="34" charset="0"/>
                <a:cs typeface="Arial" panose="020B0604020202020204" pitchFamily="34" charset="0"/>
              </a:rPr>
              <a:t>It’s important to remember there are multiple pathways to a QCE. Most students will study six subjects or courses across Years 11 and 12, but what they choose to study will depend on their individual goals and what the school offers.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Arial" panose="020B0604020202020204" pitchFamily="34" charset="0"/>
                <a:cs typeface="Arial" panose="020B0604020202020204" pitchFamily="34" charset="0"/>
              </a:rPr>
              <a:t>There are hundreds of possible course combinations that can lead to a QCE. Let’s look at some examples.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AU" dirty="0">
              <a:latin typeface="Arial" panose="020B0604020202020204" pitchFamily="34" charset="0"/>
              <a:cs typeface="Arial" panose="020B0604020202020204" pitchFamily="34" charset="0"/>
            </a:endParaRP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16</a:t>
            </a:fld>
            <a:endParaRPr lang="en-AU"/>
          </a:p>
        </p:txBody>
      </p:sp>
    </p:spTree>
    <p:extLst>
      <p:ext uri="{BB962C8B-B14F-4D97-AF65-F5344CB8AC3E}">
        <p14:creationId xmlns:p14="http://schemas.microsoft.com/office/powerpoint/2010/main" val="67702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dirty="0">
                <a:latin typeface="Arial" panose="020B0604020202020204" pitchFamily="34" charset="0"/>
                <a:cs typeface="Arial" panose="020B0604020202020204" pitchFamily="34" charset="0"/>
              </a:rPr>
              <a:t>In this example, a student chooses six QCAA General subjects. They are all from the Core category and completed over Years 11 and 12 to the set standard. The literacy requirement is met through the English subject and the numeracy requirement through Mathematical Methods. The student will receive four credits for each subject (a total of 24 credits) and will be eligible for a QCE at the end of Year 12.</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17</a:t>
            </a:fld>
            <a:endParaRPr lang="en-AU"/>
          </a:p>
        </p:txBody>
      </p:sp>
    </p:spTree>
    <p:extLst>
      <p:ext uri="{BB962C8B-B14F-4D97-AF65-F5344CB8AC3E}">
        <p14:creationId xmlns:p14="http://schemas.microsoft.com/office/powerpoint/2010/main" val="14248376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dirty="0">
                <a:latin typeface="Arial" panose="020B0604020202020204" pitchFamily="34" charset="0"/>
                <a:cs typeface="Arial" panose="020B0604020202020204" pitchFamily="34" charset="0"/>
              </a:rPr>
              <a:t>This student chooses six QCAA Applied subjects (from the Core category) and they are completed over Years 11 and 12 to a set standard. The student meets the literacy requirement through Essential English and also completes a Short Course in Numeracy (from the Preparatory category) for one semester. The student will receive four credits for each Applied subject and one for the Short Course (a total of 25 credits) and will be eligible for a QCE. </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18</a:t>
            </a:fld>
            <a:endParaRPr lang="en-AU"/>
          </a:p>
        </p:txBody>
      </p:sp>
    </p:spTree>
    <p:extLst>
      <p:ext uri="{BB962C8B-B14F-4D97-AF65-F5344CB8AC3E}">
        <p14:creationId xmlns:p14="http://schemas.microsoft.com/office/powerpoint/2010/main" val="9930318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dirty="0">
                <a:latin typeface="Arial" panose="020B0604020202020204" pitchFamily="34" charset="0"/>
                <a:cs typeface="Arial" panose="020B0604020202020204" pitchFamily="34" charset="0"/>
              </a:rPr>
              <a:t>This student chooses a combination of QCAA General and Applied subjects (from the Core category). They also complete a Certificate I VET qualification (from the Preparatory category) and complete 30% of a Certificate III qualification as part of a school-based apprenticeship. They achieve the set standard in all completed courses, and met the literacy and numeracy requirements through Essential English and General Mathematics. They receive a total of 20 credits and are eligible for a QCE.</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19</a:t>
            </a:fld>
            <a:endParaRPr lang="en-AU"/>
          </a:p>
        </p:txBody>
      </p:sp>
    </p:spTree>
    <p:extLst>
      <p:ext uri="{BB962C8B-B14F-4D97-AF65-F5344CB8AC3E}">
        <p14:creationId xmlns:p14="http://schemas.microsoft.com/office/powerpoint/2010/main" val="462591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sz="1200" dirty="0">
                <a:latin typeface="Arial" panose="020B0604020202020204" pitchFamily="34" charset="0"/>
                <a:cs typeface="Arial" panose="020B0604020202020204" pitchFamily="34" charset="0"/>
              </a:rPr>
              <a:t>This presentation provides an overview of senior pathway planning for Year 10 students. It includes information about the Queensland Certificate of Education (QCE), eligible subjects and courses, tertiary entrance, and results. </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2</a:t>
            </a:fld>
            <a:endParaRPr lang="en-AU"/>
          </a:p>
        </p:txBody>
      </p:sp>
    </p:spTree>
    <p:extLst>
      <p:ext uri="{BB962C8B-B14F-4D97-AF65-F5344CB8AC3E}">
        <p14:creationId xmlns:p14="http://schemas.microsoft.com/office/powerpoint/2010/main" val="3681823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Arial" panose="020B0604020202020204" pitchFamily="34" charset="0"/>
                <a:cs typeface="Arial" panose="020B0604020202020204" pitchFamily="34" charset="0"/>
              </a:rPr>
              <a:t>Tertiary entrance is a key consideration for many students. </a:t>
            </a:r>
          </a:p>
          <a:p>
            <a:r>
              <a:rPr lang="en-AU" dirty="0">
                <a:latin typeface="Arial" panose="020B0604020202020204" pitchFamily="34" charset="0"/>
                <a:cs typeface="Arial" panose="020B0604020202020204" pitchFamily="34" charset="0"/>
              </a:rPr>
              <a:t>The Australian Tertiary Admission Rank (ATAR) is used to measure a student’s position relative to others.</a:t>
            </a:r>
          </a:p>
          <a:p>
            <a:r>
              <a:rPr lang="en-AU" dirty="0">
                <a:latin typeface="Arial" panose="020B0604020202020204" pitchFamily="34" charset="0"/>
                <a:cs typeface="Arial" panose="020B0604020202020204" pitchFamily="34" charset="0"/>
              </a:rPr>
              <a:t>QTAC calculates and issues ATARs for Queensland students.</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20</a:t>
            </a:fld>
            <a:endParaRPr lang="en-AU"/>
          </a:p>
        </p:txBody>
      </p:sp>
    </p:spTree>
    <p:extLst>
      <p:ext uri="{BB962C8B-B14F-4D97-AF65-F5344CB8AC3E}">
        <p14:creationId xmlns:p14="http://schemas.microsoft.com/office/powerpoint/2010/main" val="32533641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Arial" panose="020B0604020202020204" pitchFamily="34" charset="0"/>
                <a:cs typeface="Arial" panose="020B0604020202020204" pitchFamily="34" charset="0"/>
              </a:rPr>
              <a:t>To be eligible for an ATAR, students need to successfully complete five QCAA General subjects, or four QCAA General subjects plus one QCAA Applied subject, or a VET qualification at Certificate III or higher. </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Students must also complete an English subject, with a minimum C grade or higher, to be eligible for an ATAR. The result in English will only be included in the ATAR calculation if it’s one of the student’s best five scaled results.</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Queensland ATARs are based on a student’s best five General subject results, or best results in four General subjects plus one Applied subject, or best results in four General subjects and their VET qualification.</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21</a:t>
            </a:fld>
            <a:endParaRPr lang="en-AU"/>
          </a:p>
        </p:txBody>
      </p:sp>
    </p:spTree>
    <p:extLst>
      <p:ext uri="{BB962C8B-B14F-4D97-AF65-F5344CB8AC3E}">
        <p14:creationId xmlns:p14="http://schemas.microsoft.com/office/powerpoint/2010/main" val="23975359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dirty="0">
                <a:latin typeface="Arial" panose="020B0604020202020204" pitchFamily="34" charset="0"/>
                <a:cs typeface="Arial" panose="020B0604020202020204" pitchFamily="34" charset="0"/>
              </a:rPr>
              <a:t>The way students are assessed will depend on their subjects and courses.</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In QCAA General subjects, a student’s final subject result is based on three internal assessments and one external assessment. Internal assessments are set by schools. Before these assessments are used in the classroom, the QCAA checks they meet syllabus requirements. Teachers then mark the internal assessments, and the QCAA collects samples of student responses to check for accuracy and consistency with the marking guides.</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Students also sit an external assessment for General subjects. These external assessments are set and marked by the QCAA and will be held at the same time in schools across Queensland.</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In most subjects, the external assessment will count for 25% of the results for each subject. For Mathematics and Science subjects, the external assessment will count for 50%.</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22</a:t>
            </a:fld>
            <a:endParaRPr lang="en-AU"/>
          </a:p>
        </p:txBody>
      </p:sp>
    </p:spTree>
    <p:extLst>
      <p:ext uri="{BB962C8B-B14F-4D97-AF65-F5344CB8AC3E}">
        <p14:creationId xmlns:p14="http://schemas.microsoft.com/office/powerpoint/2010/main" val="38782178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Arial" panose="020B0604020202020204" pitchFamily="34" charset="0"/>
                <a:cs typeface="Arial" panose="020B0604020202020204" pitchFamily="34" charset="0"/>
              </a:rPr>
              <a:t>In QCAA Applied subjects, students will have four internal assessments that are set and marked by schools. They are not reviewed by the QCAA, but they do go through an annual process where student responses are checked against marking guides. </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For Essential English and Essential Mathematics, one of the four internal assessments is set by the QCAA and marked by schools. </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23</a:t>
            </a:fld>
            <a:endParaRPr lang="en-AU"/>
          </a:p>
        </p:txBody>
      </p:sp>
    </p:spTree>
    <p:extLst>
      <p:ext uri="{BB962C8B-B14F-4D97-AF65-F5344CB8AC3E}">
        <p14:creationId xmlns:p14="http://schemas.microsoft.com/office/powerpoint/2010/main" val="21754145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dirty="0">
                <a:latin typeface="Arial" panose="020B0604020202020204" pitchFamily="34" charset="0"/>
                <a:cs typeface="Arial" panose="020B0604020202020204" pitchFamily="34" charset="0"/>
              </a:rPr>
              <a:t>Assessment in VET and other courses will vary depending on the course. Some courses may require written assessment, while others will be in the form of practical work samples. </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24</a:t>
            </a:fld>
            <a:endParaRPr lang="en-AU"/>
          </a:p>
        </p:txBody>
      </p:sp>
    </p:spTree>
    <p:extLst>
      <p:ext uri="{BB962C8B-B14F-4D97-AF65-F5344CB8AC3E}">
        <p14:creationId xmlns:p14="http://schemas.microsoft.com/office/powerpoint/2010/main" val="34213219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Arial" panose="020B0604020202020204" pitchFamily="34" charset="0"/>
                <a:cs typeface="Arial" panose="020B0604020202020204" pitchFamily="34" charset="0"/>
              </a:rPr>
              <a:t>At the end of Year 12, students can access their final subject results via the learning account in the Student Portal on the </a:t>
            </a:r>
            <a:r>
              <a:rPr lang="en-AU" dirty="0" err="1">
                <a:latin typeface="Arial" panose="020B0604020202020204" pitchFamily="34" charset="0"/>
                <a:cs typeface="Arial" panose="020B0604020202020204" pitchFamily="34" charset="0"/>
              </a:rPr>
              <a:t>myQCE</a:t>
            </a:r>
            <a:r>
              <a:rPr lang="en-AU" dirty="0">
                <a:latin typeface="Arial" panose="020B0604020202020204" pitchFamily="34" charset="0"/>
                <a:cs typeface="Arial" panose="020B0604020202020204" pitchFamily="34" charset="0"/>
              </a:rPr>
              <a:t> website</a:t>
            </a:r>
            <a:r>
              <a:rPr lang="en-AU">
                <a:latin typeface="Arial" panose="020B0604020202020204" pitchFamily="34" charset="0"/>
                <a:cs typeface="Arial" panose="020B0604020202020204" pitchFamily="34" charset="0"/>
              </a:rPr>
              <a:t>. </a:t>
            </a:r>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All students who complete Year 12 will receive a senior statement. It will show all the subjects and courses in a student’s learning account and the results achieved.</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Eligible students will also receive a QCE. If a student isn’t eligible by the end of Year 12, they can keep working towards their QCE.</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25</a:t>
            </a:fld>
            <a:endParaRPr lang="en-AU"/>
          </a:p>
        </p:txBody>
      </p:sp>
    </p:spTree>
    <p:extLst>
      <p:ext uri="{BB962C8B-B14F-4D97-AF65-F5344CB8AC3E}">
        <p14:creationId xmlns:p14="http://schemas.microsoft.com/office/powerpoint/2010/main" val="16742883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Arial" panose="020B0604020202020204" pitchFamily="34" charset="0"/>
                <a:cs typeface="Arial" panose="020B0604020202020204" pitchFamily="34" charset="0"/>
              </a:rPr>
              <a:t>The </a:t>
            </a:r>
            <a:r>
              <a:rPr lang="en-AU" dirty="0" err="1">
                <a:latin typeface="Arial" panose="020B0604020202020204" pitchFamily="34" charset="0"/>
                <a:cs typeface="Arial" panose="020B0604020202020204" pitchFamily="34" charset="0"/>
              </a:rPr>
              <a:t>myQCE</a:t>
            </a:r>
            <a:r>
              <a:rPr lang="en-AU" dirty="0">
                <a:latin typeface="Arial" panose="020B0604020202020204" pitchFamily="34" charset="0"/>
                <a:cs typeface="Arial" panose="020B0604020202020204" pitchFamily="34" charset="0"/>
              </a:rPr>
              <a:t> website is a great starting point for further information about senior pathways. It has lots of information and resources about subjects and courses, further study, training and career options.</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Students can also follow </a:t>
            </a:r>
            <a:r>
              <a:rPr lang="en-AU" dirty="0" err="1">
                <a:latin typeface="Arial" panose="020B0604020202020204" pitchFamily="34" charset="0"/>
                <a:cs typeface="Arial" panose="020B0604020202020204" pitchFamily="34" charset="0"/>
              </a:rPr>
              <a:t>myQCE</a:t>
            </a:r>
            <a:r>
              <a:rPr lang="en-AU" dirty="0">
                <a:latin typeface="Arial" panose="020B0604020202020204" pitchFamily="34" charset="0"/>
                <a:cs typeface="Arial" panose="020B0604020202020204" pitchFamily="34" charset="0"/>
              </a:rPr>
              <a:t> on Instagram to stay up to date with the latest news about senior studies, careers, key dates and more.</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For parents, the QCAA website features a dedicated section with information about education in Queensland, including frequently asked questions.</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The QTAC website is the best source of information about ATAR eligibility.</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26</a:t>
            </a:fld>
            <a:endParaRPr lang="en-AU"/>
          </a:p>
        </p:txBody>
      </p:sp>
    </p:spTree>
    <p:extLst>
      <p:ext uri="{BB962C8B-B14F-4D97-AF65-F5344CB8AC3E}">
        <p14:creationId xmlns:p14="http://schemas.microsoft.com/office/powerpoint/2010/main" val="1815959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sz="1200" dirty="0">
                <a:latin typeface="Arial" pitchFamily="34" charset="0"/>
                <a:cs typeface="Arial" pitchFamily="34" charset="0"/>
              </a:rPr>
              <a:t>This short video animation from the QCAA gives students and parents an overview of senior pathway planning.</a:t>
            </a:r>
            <a:endParaRPr lang="en-AU" sz="1200" dirty="0">
              <a:solidFill>
                <a:schemeClr val="tx1"/>
              </a:solidFill>
              <a:latin typeface="Arial" pitchFamily="34" charset="0"/>
              <a:cs typeface="Arial" pitchFamily="34" charset="0"/>
            </a:endParaRP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3</a:t>
            </a:fld>
            <a:endParaRPr lang="en-AU"/>
          </a:p>
        </p:txBody>
      </p:sp>
    </p:spTree>
    <p:extLst>
      <p:ext uri="{BB962C8B-B14F-4D97-AF65-F5344CB8AC3E}">
        <p14:creationId xmlns:p14="http://schemas.microsoft.com/office/powerpoint/2010/main" val="107609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buFont typeface="Arial" pitchFamily="34" charset="0"/>
              <a:buNone/>
              <a:defRPr/>
            </a:pPr>
            <a:r>
              <a:rPr lang="en-AU" sz="1200" dirty="0">
                <a:latin typeface="Arial" pitchFamily="34" charset="0"/>
                <a:cs typeface="Arial" pitchFamily="34" charset="0"/>
              </a:rPr>
              <a:t>Deciding what to study in Years 11 and 12 is an important step for students.</a:t>
            </a:r>
          </a:p>
          <a:p>
            <a:pPr marL="0" indent="0">
              <a:spcBef>
                <a:spcPts val="0"/>
              </a:spcBef>
              <a:buFont typeface="Arial" pitchFamily="34" charset="0"/>
              <a:buNone/>
              <a:defRPr/>
            </a:pPr>
            <a:endParaRPr lang="en-AU" sz="1200" dirty="0">
              <a:solidFill>
                <a:schemeClr val="tx1"/>
              </a:solidFill>
              <a:latin typeface="Arial" pitchFamily="34" charset="0"/>
              <a:cs typeface="Arial" pitchFamily="34" charset="0"/>
            </a:endParaRPr>
          </a:p>
          <a:p>
            <a:pPr marL="0" indent="0">
              <a:spcBef>
                <a:spcPts val="0"/>
              </a:spcBef>
              <a:buFont typeface="Arial" pitchFamily="34" charset="0"/>
              <a:buNone/>
              <a:defRPr/>
            </a:pPr>
            <a:r>
              <a:rPr lang="en-AU" sz="1200" dirty="0">
                <a:solidFill>
                  <a:schemeClr val="tx1"/>
                </a:solidFill>
                <a:latin typeface="Arial" pitchFamily="34" charset="0"/>
                <a:cs typeface="Arial" pitchFamily="34" charset="0"/>
              </a:rPr>
              <a:t>Students can choose from a wide range of learning options to suit their interests, abilities and goals.</a:t>
            </a:r>
          </a:p>
          <a:p>
            <a:pPr marL="0" indent="0">
              <a:spcBef>
                <a:spcPts val="0"/>
              </a:spcBef>
              <a:buFont typeface="Arial" pitchFamily="34" charset="0"/>
              <a:buNone/>
              <a:defRPr/>
            </a:pPr>
            <a:endParaRPr lang="en-AU" sz="1200" dirty="0">
              <a:solidFill>
                <a:schemeClr val="tx1"/>
              </a:solidFill>
              <a:latin typeface="Arial" pitchFamily="34" charset="0"/>
              <a:cs typeface="Arial" pitchFamily="34" charset="0"/>
            </a:endParaRPr>
          </a:p>
          <a:p>
            <a:pPr marL="0" indent="0">
              <a:spcBef>
                <a:spcPts val="0"/>
              </a:spcBef>
              <a:buFont typeface="Arial" pitchFamily="34" charset="0"/>
              <a:buNone/>
              <a:defRPr/>
            </a:pPr>
            <a:r>
              <a:rPr lang="en-AU" sz="1200" dirty="0">
                <a:solidFill>
                  <a:schemeClr val="tx1"/>
                </a:solidFill>
                <a:latin typeface="Arial" pitchFamily="34" charset="0"/>
                <a:cs typeface="Arial" pitchFamily="34" charset="0"/>
              </a:rPr>
              <a:t>Planning for senior schooling starts in Year 10. The school will work with students and their families to develop a plan.</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4</a:t>
            </a:fld>
            <a:endParaRPr lang="en-AU"/>
          </a:p>
        </p:txBody>
      </p:sp>
    </p:spTree>
    <p:extLst>
      <p:ext uri="{BB962C8B-B14F-4D97-AF65-F5344CB8AC3E}">
        <p14:creationId xmlns:p14="http://schemas.microsoft.com/office/powerpoint/2010/main" val="4075663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sz="1200" dirty="0">
                <a:latin typeface="Arial" pitchFamily="34" charset="0"/>
                <a:cs typeface="Arial" pitchFamily="34" charset="0"/>
              </a:rPr>
              <a:t>The plan will help students consider their goals, tailor their learning to their interests, abilities and ambitions, and map their pathway to a Queensland Certificate of Education.</a:t>
            </a:r>
            <a:endParaRPr lang="en-AU" sz="1200" dirty="0">
              <a:solidFill>
                <a:schemeClr val="tx1"/>
              </a:solidFill>
              <a:latin typeface="Arial" pitchFamily="34" charset="0"/>
              <a:cs typeface="Arial" pitchFamily="34" charset="0"/>
            </a:endParaRP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5</a:t>
            </a:fld>
            <a:endParaRPr lang="en-AU"/>
          </a:p>
        </p:txBody>
      </p:sp>
    </p:spTree>
    <p:extLst>
      <p:ext uri="{BB962C8B-B14F-4D97-AF65-F5344CB8AC3E}">
        <p14:creationId xmlns:p14="http://schemas.microsoft.com/office/powerpoint/2010/main" val="2000391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dirty="0">
                <a:latin typeface="Arial" panose="020B0604020202020204" pitchFamily="34" charset="0"/>
                <a:cs typeface="Arial" panose="020B0604020202020204" pitchFamily="34" charset="0"/>
              </a:rPr>
              <a:t>There are a lot of things for students to consider. They should think about their career goals, which subjects they’re good at, whether they’d like to go to university, learn a trade, or go straight into the workforce. It also helps to know if there are any prerequisite subjects or courses, or special entry requirements students need to keep in mind.</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6</a:t>
            </a:fld>
            <a:endParaRPr lang="en-AU"/>
          </a:p>
        </p:txBody>
      </p:sp>
    </p:spTree>
    <p:extLst>
      <p:ext uri="{BB962C8B-B14F-4D97-AF65-F5344CB8AC3E}">
        <p14:creationId xmlns:p14="http://schemas.microsoft.com/office/powerpoint/2010/main" val="1756703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buFont typeface="Arial" pitchFamily="34" charset="0"/>
              <a:buNone/>
              <a:defRPr/>
            </a:pPr>
            <a:r>
              <a:rPr lang="en-AU" sz="1200" dirty="0">
                <a:latin typeface="Arial" pitchFamily="34" charset="0"/>
                <a:cs typeface="Arial" pitchFamily="34" charset="0"/>
              </a:rPr>
              <a:t>Once the plan is documented, students are registered with the Queensland Curriculum and Assessment Authority and a learning account is opened. Students can access their learning account via the Student Portal on the </a:t>
            </a:r>
            <a:r>
              <a:rPr lang="en-AU" sz="1200" dirty="0" err="1">
                <a:latin typeface="Arial" pitchFamily="34" charset="0"/>
                <a:cs typeface="Arial" pitchFamily="34" charset="0"/>
              </a:rPr>
              <a:t>myQCE</a:t>
            </a:r>
            <a:r>
              <a:rPr lang="en-AU" sz="1200" dirty="0">
                <a:latin typeface="Arial" pitchFamily="34" charset="0"/>
                <a:cs typeface="Arial" pitchFamily="34" charset="0"/>
              </a:rPr>
              <a:t> website. It’s where they can check subject enrolments and results, monitor their progress towards a QCE, view final subject results and download their official statements and certificates once they’re eligible.</a:t>
            </a:r>
          </a:p>
          <a:p>
            <a:pPr marL="0" indent="0">
              <a:spcBef>
                <a:spcPts val="0"/>
              </a:spcBef>
              <a:buFont typeface="Arial" pitchFamily="34" charset="0"/>
              <a:buNone/>
              <a:defRPr/>
            </a:pPr>
            <a:endParaRPr lang="en-AU" sz="1200" dirty="0">
              <a:solidFill>
                <a:schemeClr val="tx1"/>
              </a:solidFill>
              <a:latin typeface="Arial" pitchFamily="34" charset="0"/>
              <a:cs typeface="Arial" pitchFamily="34" charset="0"/>
            </a:endParaRPr>
          </a:p>
          <a:p>
            <a:pPr marL="0" indent="0">
              <a:spcBef>
                <a:spcPts val="0"/>
              </a:spcBef>
              <a:buFont typeface="Arial" pitchFamily="34" charset="0"/>
              <a:buNone/>
              <a:defRPr/>
            </a:pPr>
            <a:r>
              <a:rPr lang="en-AU" sz="1200" dirty="0">
                <a:solidFill>
                  <a:schemeClr val="tx1"/>
                </a:solidFill>
                <a:latin typeface="Arial" pitchFamily="34" charset="0"/>
                <a:cs typeface="Arial" pitchFamily="34" charset="0"/>
              </a:rPr>
              <a:t>Schools monitor the plan throughout Years 11 and 12 and revise if needed.</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7</a:t>
            </a:fld>
            <a:endParaRPr lang="en-AU"/>
          </a:p>
        </p:txBody>
      </p:sp>
    </p:spTree>
    <p:extLst>
      <p:ext uri="{BB962C8B-B14F-4D97-AF65-F5344CB8AC3E}">
        <p14:creationId xmlns:p14="http://schemas.microsoft.com/office/powerpoint/2010/main" val="1242952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Arial" panose="020B0604020202020204" pitchFamily="34" charset="0"/>
                <a:cs typeface="Arial" panose="020B0604020202020204" pitchFamily="34" charset="0"/>
              </a:rPr>
              <a:t>The QCE is Queensland’s senior schooling qualification. It is internationally recognised and a sign of academic and personal success. </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The flexibility of the QCE allows students to tailor their learning to suit their individual interests, abilities and ambitions.</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A wide range of learning can contribute to a QCE, including QCAA-developed subjects and courses, vocational education and training, and other recognised courses.</a:t>
            </a: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8</a:t>
            </a:fld>
            <a:endParaRPr lang="en-AU"/>
          </a:p>
        </p:txBody>
      </p:sp>
    </p:spTree>
    <p:extLst>
      <p:ext uri="{BB962C8B-B14F-4D97-AF65-F5344CB8AC3E}">
        <p14:creationId xmlns:p14="http://schemas.microsoft.com/office/powerpoint/2010/main" val="1946241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latin typeface="Arial" panose="020B0604020202020204" pitchFamily="34" charset="0"/>
                <a:cs typeface="Arial" panose="020B0604020202020204" pitchFamily="34" charset="0"/>
              </a:rPr>
              <a:t>To be eligible for a QCE, students must achieve a set amount of learning at a set standard, in the set pattern, and meet literacy and numeracy requirements. </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A total of 20 credits is required — 12 must come from completed Core courses and the other 8 can come from a mix of Core, Preparatory and Complementary courses. A maximum of 4 credits from Preparatory and 8 credits from Complementary courses can contribute to the QCE. </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Most students will achieve their QCE when they complete Year 12, but students can continue to work towards it after they have left school.</a:t>
            </a:r>
          </a:p>
          <a:p>
            <a:endParaRPr lang="en-AU" dirty="0">
              <a:latin typeface="Arial" panose="020B0604020202020204" pitchFamily="34" charset="0"/>
              <a:cs typeface="Arial" panose="020B0604020202020204" pitchFamily="34" charset="0"/>
            </a:endParaRPr>
          </a:p>
          <a:p>
            <a:endParaRPr lang="en-AU" dirty="0"/>
          </a:p>
        </p:txBody>
      </p:sp>
      <p:sp>
        <p:nvSpPr>
          <p:cNvPr id="4" name="Slide Number Placeholder 3"/>
          <p:cNvSpPr>
            <a:spLocks noGrp="1"/>
          </p:cNvSpPr>
          <p:nvPr>
            <p:ph type="sldNum" sz="quarter" idx="5"/>
          </p:nvPr>
        </p:nvSpPr>
        <p:spPr/>
        <p:txBody>
          <a:bodyPr/>
          <a:lstStyle/>
          <a:p>
            <a:pPr>
              <a:defRPr/>
            </a:pPr>
            <a:fld id="{7DC8D554-20BD-45E3-8F8F-C854CD9EEC52}" type="slidenum">
              <a:rPr lang="en-AU" smtClean="0"/>
              <a:pPr>
                <a:defRPr/>
              </a:pPr>
              <a:t>9</a:t>
            </a:fld>
            <a:endParaRPr lang="en-AU"/>
          </a:p>
        </p:txBody>
      </p:sp>
    </p:spTree>
    <p:extLst>
      <p:ext uri="{BB962C8B-B14F-4D97-AF65-F5344CB8AC3E}">
        <p14:creationId xmlns:p14="http://schemas.microsoft.com/office/powerpoint/2010/main" val="9943707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hyperlink" Target="http://www.qcaa.qld.edu.au/copyright" TargetMode="External"/><Relationship Id="rId2" Type="http://schemas.openxmlformats.org/officeDocument/2006/relationships/hyperlink" Target="https://creativecommons.org/licenses/by/4.0" TargetMode="External"/><Relationship Id="rId1" Type="http://schemas.openxmlformats.org/officeDocument/2006/relationships/slideMaster" Target="../slideMasters/slideMaster2.xml"/><Relationship Id="rId5" Type="http://schemas.openxmlformats.org/officeDocument/2006/relationships/image" Target="../media/image6.png"/><Relationship Id="rId4" Type="http://schemas.openxmlformats.org/officeDocument/2006/relationships/hyperlink" Target="https://www.qcaa.qld.edu.au/copyright" TargetMode="External"/></Relationships>
</file>

<file path=ppt/slideLayouts/_rels/slideLayout14.xml.rels><?xml version="1.0" encoding="UTF-8" standalone="yes"?>
<Relationships xmlns="http://schemas.openxmlformats.org/package/2006/relationships"><Relationship Id="rId8" Type="http://schemas.openxmlformats.org/officeDocument/2006/relationships/hyperlink" Target="https://twitter.com/QCAA_edu" TargetMode="External"/><Relationship Id="rId3" Type="http://schemas.openxmlformats.org/officeDocument/2006/relationships/image" Target="../media/image7.jpg"/><Relationship Id="rId7" Type="http://schemas.openxmlformats.org/officeDocument/2006/relationships/image" Target="../media/image9.jpg"/><Relationship Id="rId12" Type="http://schemas.openxmlformats.org/officeDocument/2006/relationships/image" Target="../media/image12.png"/><Relationship Id="rId2" Type="http://schemas.openxmlformats.org/officeDocument/2006/relationships/hyperlink" Target="https://www.instagram.com/myqce/" TargetMode="External"/><Relationship Id="rId1" Type="http://schemas.openxmlformats.org/officeDocument/2006/relationships/slideMaster" Target="../slideMasters/slideMaster2.xml"/><Relationship Id="rId6" Type="http://schemas.openxmlformats.org/officeDocument/2006/relationships/hyperlink" Target="http://www.youtube.com/user/TheQCAA" TargetMode="External"/><Relationship Id="rId11" Type="http://schemas.openxmlformats.org/officeDocument/2006/relationships/hyperlink" Target="http://www.facebook.com/qcaa.qld.edu.au" TargetMode="External"/><Relationship Id="rId5" Type="http://schemas.openxmlformats.org/officeDocument/2006/relationships/image" Target="../media/image8.jpg"/><Relationship Id="rId10" Type="http://schemas.openxmlformats.org/officeDocument/2006/relationships/image" Target="../media/image11.svg"/><Relationship Id="rId4" Type="http://schemas.openxmlformats.org/officeDocument/2006/relationships/hyperlink" Target="https://www.linkedin.com/company/queensland-curriculum-and-assessment-authority" TargetMode="External"/><Relationship Id="rId9"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adin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5944BD6-5334-ACF4-F9D4-AB128967E336}"/>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80000" y="-46450"/>
            <a:ext cx="8964000" cy="3250002"/>
          </a:xfrm>
          <a:prstGeom prst="rect">
            <a:avLst/>
          </a:prstGeom>
        </p:spPr>
      </p:pic>
      <p:sp>
        <p:nvSpPr>
          <p:cNvPr id="2" name="Title 1"/>
          <p:cNvSpPr>
            <a:spLocks noGrp="1"/>
          </p:cNvSpPr>
          <p:nvPr>
            <p:ph type="ctrTitle"/>
          </p:nvPr>
        </p:nvSpPr>
        <p:spPr>
          <a:xfrm>
            <a:off x="216371" y="2571750"/>
            <a:ext cx="8603779" cy="1296256"/>
          </a:xfrm>
        </p:spPr>
        <p:txBody>
          <a:bodyPr/>
          <a:lstStyle/>
          <a:p>
            <a:r>
              <a:rPr lang="en-US"/>
              <a:t>Click to edit Master title style</a:t>
            </a:r>
            <a:endParaRPr lang="en-AU" dirty="0"/>
          </a:p>
        </p:txBody>
      </p:sp>
      <p:sp>
        <p:nvSpPr>
          <p:cNvPr id="3" name="Subtitle 2"/>
          <p:cNvSpPr>
            <a:spLocks noGrp="1"/>
          </p:cNvSpPr>
          <p:nvPr>
            <p:ph type="subTitle" idx="1"/>
          </p:nvPr>
        </p:nvSpPr>
        <p:spPr>
          <a:xfrm>
            <a:off x="223589" y="3852900"/>
            <a:ext cx="8596561" cy="701967"/>
          </a:xfrm>
        </p:spPr>
        <p:txBody>
          <a:bodyPr/>
          <a:lstStyle>
            <a:lvl1pPr marL="0" indent="0" algn="l">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dirty="0"/>
          </a:p>
        </p:txBody>
      </p:sp>
      <p:sp>
        <p:nvSpPr>
          <p:cNvPr id="5" name="Vertical Text Placeholder 5">
            <a:extLst>
              <a:ext uri="{FF2B5EF4-FFF2-40B4-BE49-F238E27FC236}">
                <a16:creationId xmlns:a16="http://schemas.microsoft.com/office/drawing/2014/main" id="{7C5BA667-7C93-4F6D-823B-FF667F662A72}"/>
              </a:ext>
            </a:extLst>
          </p:cNvPr>
          <p:cNvSpPr>
            <a:spLocks noGrp="1"/>
          </p:cNvSpPr>
          <p:nvPr>
            <p:ph type="body" orient="vert" sz="quarter" idx="10" hasCustomPrompt="1"/>
          </p:nvPr>
        </p:nvSpPr>
        <p:spPr>
          <a:xfrm rot="10800000">
            <a:off x="8705031" y="3734138"/>
            <a:ext cx="144015" cy="618004"/>
          </a:xfrm>
        </p:spPr>
        <p:txBody>
          <a:bodyPr vert="eaVert">
            <a:noAutofit/>
          </a:bodyPr>
          <a:lstStyle>
            <a:lvl1pPr>
              <a:spcBef>
                <a:spcPts val="0"/>
              </a:spcBef>
              <a:defRPr sz="500" b="0">
                <a:solidFill>
                  <a:srgbClr val="808080"/>
                </a:solidFill>
              </a:defRPr>
            </a:lvl1pPr>
          </a:lstStyle>
          <a:p>
            <a:pPr lvl="0"/>
            <a:r>
              <a:rPr lang="en-US" dirty="0"/>
              <a:t>Job number</a:t>
            </a:r>
            <a:endParaRPr lang="en-AU" dirty="0"/>
          </a:p>
        </p:txBody>
      </p:sp>
      <p:cxnSp>
        <p:nvCxnSpPr>
          <p:cNvPr id="7" name="Straight Connector 6">
            <a:extLst>
              <a:ext uri="{FF2B5EF4-FFF2-40B4-BE49-F238E27FC236}">
                <a16:creationId xmlns:a16="http://schemas.microsoft.com/office/drawing/2014/main" id="{866A56FF-CC06-41AB-998C-3C2339FCAD1D}"/>
              </a:ext>
            </a:extLst>
          </p:cNvPr>
          <p:cNvCxnSpPr/>
          <p:nvPr userDrawn="1"/>
        </p:nvCxnSpPr>
        <p:spPr bwMode="auto">
          <a:xfrm>
            <a:off x="179512" y="3219822"/>
            <a:ext cx="8964488" cy="0"/>
          </a:xfrm>
          <a:prstGeom prst="line">
            <a:avLst/>
          </a:prstGeom>
          <a:noFill/>
          <a:ln w="53340"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71978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6680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11AFB-666F-410F-A7E4-51C87A369E55}"/>
              </a:ext>
            </a:extLst>
          </p:cNvPr>
          <p:cNvSpPr>
            <a:spLocks noGrp="1"/>
          </p:cNvSpPr>
          <p:nvPr>
            <p:ph type="title"/>
          </p:nvPr>
        </p:nvSpPr>
        <p:spPr>
          <a:xfrm>
            <a:off x="327026" y="342900"/>
            <a:ext cx="3020838" cy="1200150"/>
          </a:xfrm>
        </p:spPr>
        <p:txBody>
          <a:bodyPr anchor="t" anchorCtr="0">
            <a:normAutofit/>
          </a:bodyPr>
          <a:lstStyle>
            <a:lvl1pPr>
              <a:defRPr sz="2000"/>
            </a:lvl1p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A74E4483-EB55-4CF4-AE57-01EDC84C64A3}"/>
              </a:ext>
            </a:extLst>
          </p:cNvPr>
          <p:cNvSpPr>
            <a:spLocks noGrp="1"/>
          </p:cNvSpPr>
          <p:nvPr>
            <p:ph idx="1"/>
          </p:nvPr>
        </p:nvSpPr>
        <p:spPr>
          <a:xfrm>
            <a:off x="3497581" y="342901"/>
            <a:ext cx="5326380" cy="4143374"/>
          </a:xfrm>
        </p:spPr>
        <p:txBody>
          <a:bodyPr>
            <a:normAutofit/>
          </a:bodyPr>
          <a:lstStyle>
            <a:lvl1pPr>
              <a:defRPr sz="20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a:extLst>
              <a:ext uri="{FF2B5EF4-FFF2-40B4-BE49-F238E27FC236}">
                <a16:creationId xmlns:a16="http://schemas.microsoft.com/office/drawing/2014/main" id="{8C18F770-BF8F-43F6-8416-EF04D067FB70}"/>
              </a:ext>
            </a:extLst>
          </p:cNvPr>
          <p:cNvSpPr>
            <a:spLocks noGrp="1"/>
          </p:cNvSpPr>
          <p:nvPr>
            <p:ph type="body" sz="half" idx="2"/>
          </p:nvPr>
        </p:nvSpPr>
        <p:spPr>
          <a:xfrm>
            <a:off x="327026" y="1543049"/>
            <a:ext cx="3020838" cy="2943226"/>
          </a:xfrm>
        </p:spPr>
        <p:txBody>
          <a:bodyPr>
            <a:normAutofit/>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3511917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56627-21F8-4718-89AD-405F31E788E9}"/>
              </a:ext>
            </a:extLst>
          </p:cNvPr>
          <p:cNvSpPr>
            <a:spLocks noGrp="1"/>
          </p:cNvSpPr>
          <p:nvPr>
            <p:ph type="title"/>
          </p:nvPr>
        </p:nvSpPr>
        <p:spPr>
          <a:xfrm>
            <a:off x="1836000" y="3476625"/>
            <a:ext cx="5472000" cy="535284"/>
          </a:xfrm>
        </p:spPr>
        <p:txBody>
          <a:bodyPr anchor="b">
            <a:normAutofit/>
          </a:bodyPr>
          <a:lstStyle>
            <a:lvl1pPr>
              <a:defRPr sz="2000"/>
            </a:lvl1pPr>
          </a:lstStyle>
          <a:p>
            <a:r>
              <a:rPr lang="en-US" dirty="0"/>
              <a:t>Click to edit Master title style</a:t>
            </a:r>
            <a:endParaRPr lang="en-AU" dirty="0"/>
          </a:p>
        </p:txBody>
      </p:sp>
      <p:sp>
        <p:nvSpPr>
          <p:cNvPr id="3" name="Picture Placeholder 2">
            <a:extLst>
              <a:ext uri="{FF2B5EF4-FFF2-40B4-BE49-F238E27FC236}">
                <a16:creationId xmlns:a16="http://schemas.microsoft.com/office/drawing/2014/main" id="{47EAF3C9-D700-4112-AB6F-DAF7AC89A489}"/>
              </a:ext>
            </a:extLst>
          </p:cNvPr>
          <p:cNvSpPr>
            <a:spLocks noGrp="1"/>
          </p:cNvSpPr>
          <p:nvPr>
            <p:ph type="pic" idx="1"/>
          </p:nvPr>
        </p:nvSpPr>
        <p:spPr>
          <a:xfrm>
            <a:off x="1836000" y="352425"/>
            <a:ext cx="5472000" cy="3057525"/>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FDF3B5A1-D087-4D9B-943C-388FCFF03DD4}"/>
              </a:ext>
            </a:extLst>
          </p:cNvPr>
          <p:cNvSpPr>
            <a:spLocks noGrp="1"/>
          </p:cNvSpPr>
          <p:nvPr>
            <p:ph type="body" sz="half" idx="2"/>
          </p:nvPr>
        </p:nvSpPr>
        <p:spPr>
          <a:xfrm>
            <a:off x="1836000" y="4019550"/>
            <a:ext cx="5472000" cy="468312"/>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1039280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pyright notice">
    <p:spTree>
      <p:nvGrpSpPr>
        <p:cNvPr id="1" name=""/>
        <p:cNvGrpSpPr/>
        <p:nvPr/>
      </p:nvGrpSpPr>
      <p:grpSpPr>
        <a:xfrm>
          <a:off x="0" y="0"/>
          <a:ext cx="0" cy="0"/>
          <a:chOff x="0" y="0"/>
          <a:chExt cx="0" cy="0"/>
        </a:xfrm>
      </p:grpSpPr>
      <p:sp>
        <p:nvSpPr>
          <p:cNvPr id="5" name="Content Placeholder 7">
            <a:extLst>
              <a:ext uri="{FF2B5EF4-FFF2-40B4-BE49-F238E27FC236}">
                <a16:creationId xmlns:a16="http://schemas.microsoft.com/office/drawing/2014/main" id="{4A1A62DA-5614-4A9F-B103-C2F53BF002CD}"/>
              </a:ext>
            </a:extLst>
          </p:cNvPr>
          <p:cNvSpPr>
            <a:spLocks noGrp="1"/>
          </p:cNvSpPr>
          <p:nvPr>
            <p:ph sz="quarter" idx="11" hasCustomPrompt="1"/>
          </p:nvPr>
        </p:nvSpPr>
        <p:spPr>
          <a:xfrm>
            <a:off x="323528" y="843558"/>
            <a:ext cx="8496000" cy="3644305"/>
          </a:xfrm>
        </p:spPr>
        <p:txBody>
          <a:bodyPr>
            <a:normAutofit/>
          </a:bodyPr>
          <a:lstStyle>
            <a:lvl1pPr>
              <a:defRPr sz="1400">
                <a:latin typeface="Arial" panose="020B0604020202020204" pitchFamily="34" charset="0"/>
                <a:cs typeface="Arial" panose="020B0604020202020204" pitchFamily="34" charset="0"/>
              </a:defRPr>
            </a:lvl1pPr>
            <a:lvl2pPr>
              <a:defRPr sz="16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stStyle>
          <a:p>
            <a:pPr>
              <a:lnSpc>
                <a:spcPct val="110000"/>
              </a:lnSpc>
              <a:spcAft>
                <a:spcPts val="0"/>
              </a:spcAft>
            </a:pPr>
            <a:r>
              <a:rPr lang="en-US" sz="1200" dirty="0"/>
              <a:t>               </a:t>
            </a:r>
            <a:r>
              <a:rPr lang="en-US" sz="1400" dirty="0"/>
              <a:t>© State of Queensland (QCAA) </a:t>
            </a:r>
            <a:r>
              <a:rPr lang="en-AU" sz="1400" dirty="0"/>
              <a:t>2021</a:t>
            </a:r>
          </a:p>
          <a:p>
            <a:pPr>
              <a:lnSpc>
                <a:spcPct val="110000"/>
              </a:lnSpc>
            </a:pPr>
            <a:r>
              <a:rPr lang="en-AU" sz="1400" b="1" spc="-20" dirty="0"/>
              <a:t>Licence</a:t>
            </a:r>
            <a:r>
              <a:rPr lang="en-AU" sz="1400" spc="-20" dirty="0"/>
              <a:t>: </a:t>
            </a:r>
            <a:r>
              <a:rPr lang="en-AU" sz="1400" spc="-20" dirty="0">
                <a:hlinkClick r:id="rId2"/>
              </a:rPr>
              <a:t>https://creativecommons.org/licenses/by/4.0</a:t>
            </a:r>
            <a:r>
              <a:rPr lang="en-AU" sz="1400" spc="-20" dirty="0"/>
              <a:t> </a:t>
            </a:r>
            <a:r>
              <a:rPr lang="en-AU" sz="1400" b="1" spc="-20" dirty="0">
                <a:solidFill>
                  <a:schemeClr val="tx2">
                    <a:lumMod val="50000"/>
                    <a:lumOff val="50000"/>
                  </a:schemeClr>
                </a:solidFill>
              </a:rPr>
              <a:t>|</a:t>
            </a:r>
            <a:r>
              <a:rPr lang="en-AU" sz="1400" spc="-20" dirty="0"/>
              <a:t> </a:t>
            </a:r>
            <a:r>
              <a:rPr lang="en-AU" sz="1400" b="1" spc="-20" dirty="0"/>
              <a:t>Copyright notice:</a:t>
            </a:r>
            <a:r>
              <a:rPr lang="en-AU" sz="1400" spc="-20" dirty="0"/>
              <a:t> </a:t>
            </a:r>
            <a:r>
              <a:rPr lang="en-AU" sz="1400" spc="-20" dirty="0">
                <a:hlinkClick r:id="rId3"/>
              </a:rPr>
              <a:t>www.qcaa.qld.edu.au/copyright</a:t>
            </a:r>
            <a:r>
              <a:rPr lang="en-AU" sz="1400" spc="-20" dirty="0"/>
              <a:t> — lists the full terms and conditions, which specify certain exceptions to the licence. </a:t>
            </a:r>
            <a:r>
              <a:rPr lang="en-AU" sz="1400" b="1" spc="-20" dirty="0">
                <a:solidFill>
                  <a:schemeClr val="tx2">
                    <a:lumMod val="50000"/>
                    <a:lumOff val="50000"/>
                  </a:schemeClr>
                </a:solidFill>
              </a:rPr>
              <a:t>|</a:t>
            </a:r>
            <a:r>
              <a:rPr lang="en-AU" sz="1400" spc="-20" dirty="0"/>
              <a:t> </a:t>
            </a:r>
            <a:br>
              <a:rPr lang="en-AU" sz="1400" spc="-20" dirty="0"/>
            </a:br>
            <a:r>
              <a:rPr lang="en-US" sz="1400" b="1" dirty="0"/>
              <a:t>Attribution </a:t>
            </a:r>
            <a:r>
              <a:rPr lang="en-US" sz="1400" dirty="0"/>
              <a:t>(include the link): ©</a:t>
            </a:r>
            <a:r>
              <a:rPr lang="en-AU" sz="1400" dirty="0"/>
              <a:t> </a:t>
            </a:r>
            <a:r>
              <a:rPr lang="en-US" sz="1400" dirty="0"/>
              <a:t>State</a:t>
            </a:r>
            <a:r>
              <a:rPr lang="en-AU" sz="1400" dirty="0"/>
              <a:t> </a:t>
            </a:r>
            <a:r>
              <a:rPr lang="en-US" sz="1400" dirty="0"/>
              <a:t>of</a:t>
            </a:r>
            <a:r>
              <a:rPr lang="en-AU" sz="1400" dirty="0"/>
              <a:t> </a:t>
            </a:r>
            <a:r>
              <a:rPr lang="en-US" sz="1400" dirty="0"/>
              <a:t>Queensland</a:t>
            </a:r>
            <a:r>
              <a:rPr lang="en-AU" sz="1400" dirty="0"/>
              <a:t> </a:t>
            </a:r>
            <a:r>
              <a:rPr lang="en-US" sz="1400" dirty="0"/>
              <a:t>(QCAA)</a:t>
            </a:r>
            <a:r>
              <a:rPr lang="en-AU" sz="1400" dirty="0"/>
              <a:t> 2021 </a:t>
            </a:r>
            <a:r>
              <a:rPr lang="en-AU" sz="1400" spc="-20" dirty="0">
                <a:hlinkClick r:id="rId3"/>
              </a:rPr>
              <a:t>www.qcaa.qld.edu.au/copyright</a:t>
            </a:r>
            <a:r>
              <a:rPr lang="en-AU" sz="1400" spc="-20" dirty="0"/>
              <a:t> </a:t>
            </a:r>
            <a:endParaRPr lang="en-AU" sz="1400" dirty="0"/>
          </a:p>
          <a:p>
            <a:pPr>
              <a:lnSpc>
                <a:spcPct val="110000"/>
              </a:lnSpc>
            </a:pPr>
            <a:r>
              <a:rPr lang="en-US" sz="1400" dirty="0"/>
              <a:t>Other copyright material in this presentation is listed on the previous slide/s. </a:t>
            </a:r>
            <a:endParaRPr lang="en-US" dirty="0"/>
          </a:p>
        </p:txBody>
      </p:sp>
      <p:sp>
        <p:nvSpPr>
          <p:cNvPr id="2" name="Title 1">
            <a:extLst>
              <a:ext uri="{FF2B5EF4-FFF2-40B4-BE49-F238E27FC236}">
                <a16:creationId xmlns:a16="http://schemas.microsoft.com/office/drawing/2014/main" id="{7AFFA97D-ABC9-4BB6-BC0F-7F95F2C902CB}"/>
              </a:ext>
            </a:extLst>
          </p:cNvPr>
          <p:cNvSpPr>
            <a:spLocks noGrp="1"/>
          </p:cNvSpPr>
          <p:nvPr>
            <p:ph type="title" hasCustomPrompt="1"/>
          </p:nvPr>
        </p:nvSpPr>
        <p:spPr/>
        <p:txBody>
          <a:bodyPr/>
          <a:lstStyle>
            <a:lvl1pPr>
              <a:defRPr/>
            </a:lvl1pPr>
          </a:lstStyle>
          <a:p>
            <a:r>
              <a:rPr lang="en-US" dirty="0"/>
              <a:t>Copyright notice</a:t>
            </a:r>
            <a:endParaRPr lang="en-AU" dirty="0"/>
          </a:p>
        </p:txBody>
      </p:sp>
      <p:pic>
        <p:nvPicPr>
          <p:cNvPr id="4" name="Picture 3">
            <a:hlinkClick r:id="rId4"/>
            <a:extLst>
              <a:ext uri="{FF2B5EF4-FFF2-40B4-BE49-F238E27FC236}">
                <a16:creationId xmlns:a16="http://schemas.microsoft.com/office/drawing/2014/main" id="{70247D21-6793-4DFC-A2F4-2109C47AFB32}"/>
              </a:ext>
            </a:extLst>
          </p:cNvPr>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321240" y="771550"/>
            <a:ext cx="576000" cy="275357"/>
          </a:xfrm>
          <a:prstGeom prst="rect">
            <a:avLst/>
          </a:prstGeom>
        </p:spPr>
      </p:pic>
    </p:spTree>
    <p:extLst>
      <p:ext uri="{BB962C8B-B14F-4D97-AF65-F5344CB8AC3E}">
        <p14:creationId xmlns:p14="http://schemas.microsoft.com/office/powerpoint/2010/main" val="11216749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Social media link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F4F48-2ED4-41FF-9E26-48A0CD37FB51}"/>
              </a:ext>
            </a:extLst>
          </p:cNvPr>
          <p:cNvSpPr>
            <a:spLocks noGrp="1"/>
          </p:cNvSpPr>
          <p:nvPr>
            <p:ph type="title"/>
          </p:nvPr>
        </p:nvSpPr>
        <p:spPr/>
        <p:txBody>
          <a:bodyPr/>
          <a:lstStyle/>
          <a:p>
            <a:r>
              <a:rPr lang="en-US"/>
              <a:t>Click to edit Master title style</a:t>
            </a:r>
            <a:endParaRPr lang="en-AU"/>
          </a:p>
        </p:txBody>
      </p:sp>
      <p:grpSp>
        <p:nvGrpSpPr>
          <p:cNvPr id="3" name="Group 2">
            <a:extLst>
              <a:ext uri="{FF2B5EF4-FFF2-40B4-BE49-F238E27FC236}">
                <a16:creationId xmlns:a16="http://schemas.microsoft.com/office/drawing/2014/main" id="{B9842DB0-82E7-41CA-BFFC-39A3D9AFFCBA}"/>
              </a:ext>
            </a:extLst>
          </p:cNvPr>
          <p:cNvGrpSpPr/>
          <p:nvPr userDrawn="1"/>
        </p:nvGrpSpPr>
        <p:grpSpPr>
          <a:xfrm>
            <a:off x="5098342" y="2787774"/>
            <a:ext cx="1946367" cy="1511343"/>
            <a:chOff x="6542776" y="3438000"/>
            <a:chExt cx="1946367" cy="1511343"/>
          </a:xfrm>
        </p:grpSpPr>
        <p:sp>
          <p:nvSpPr>
            <p:cNvPr id="4" name="Instagram - text">
              <a:extLst>
                <a:ext uri="{FF2B5EF4-FFF2-40B4-BE49-F238E27FC236}">
                  <a16:creationId xmlns:a16="http://schemas.microsoft.com/office/drawing/2014/main" id="{7BFCBED1-5FE7-4FC2-B17B-49EC7B63B7E5}"/>
                </a:ext>
              </a:extLst>
            </p:cNvPr>
            <p:cNvSpPr/>
            <p:nvPr/>
          </p:nvSpPr>
          <p:spPr>
            <a:xfrm>
              <a:off x="6542776" y="4653979"/>
              <a:ext cx="1946367" cy="261610"/>
            </a:xfrm>
            <a:prstGeom prst="rect">
              <a:avLst/>
            </a:prstGeom>
          </p:spPr>
          <p:txBody>
            <a:bodyPr wrap="none">
              <a:spAutoFit/>
            </a:bodyPr>
            <a:lstStyle/>
            <a:p>
              <a:pPr algn="ctr"/>
              <a:r>
                <a:rPr lang="en-AU" sz="1100" dirty="0"/>
                <a:t>www.instagram.com/myqce/</a:t>
              </a:r>
            </a:p>
          </p:txBody>
        </p:sp>
        <p:sp>
          <p:nvSpPr>
            <p:cNvPr id="5" name="Instagram link">
              <a:hlinkClick r:id="rId2"/>
              <a:extLst>
                <a:ext uri="{FF2B5EF4-FFF2-40B4-BE49-F238E27FC236}">
                  <a16:creationId xmlns:a16="http://schemas.microsoft.com/office/drawing/2014/main" id="{2906FBA8-6AAF-4054-B3C3-48B045FB8314}"/>
                </a:ext>
              </a:extLst>
            </p:cNvPr>
            <p:cNvSpPr/>
            <p:nvPr/>
          </p:nvSpPr>
          <p:spPr bwMode="auto">
            <a:xfrm>
              <a:off x="6558561" y="4661638"/>
              <a:ext cx="1930582" cy="28770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pic>
          <p:nvPicPr>
            <p:cNvPr id="6" name="Instagram - logo">
              <a:extLst>
                <a:ext uri="{FF2B5EF4-FFF2-40B4-BE49-F238E27FC236}">
                  <a16:creationId xmlns:a16="http://schemas.microsoft.com/office/drawing/2014/main" id="{A7B8F419-98E5-4CF3-93B5-9EFE1D2E0501}"/>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944459" y="3438000"/>
              <a:ext cx="1143000" cy="1143000"/>
            </a:xfrm>
            <a:prstGeom prst="rect">
              <a:avLst/>
            </a:prstGeom>
          </p:spPr>
        </p:pic>
      </p:grpSp>
      <p:grpSp>
        <p:nvGrpSpPr>
          <p:cNvPr id="7" name="Group 6">
            <a:extLst>
              <a:ext uri="{FF2B5EF4-FFF2-40B4-BE49-F238E27FC236}">
                <a16:creationId xmlns:a16="http://schemas.microsoft.com/office/drawing/2014/main" id="{E5AFCB6F-4AC2-4F9A-890C-E72AE363CF38}"/>
              </a:ext>
            </a:extLst>
          </p:cNvPr>
          <p:cNvGrpSpPr/>
          <p:nvPr userDrawn="1"/>
        </p:nvGrpSpPr>
        <p:grpSpPr>
          <a:xfrm>
            <a:off x="1529435" y="2787774"/>
            <a:ext cx="3093612" cy="1647184"/>
            <a:chOff x="3158657" y="3590400"/>
            <a:chExt cx="3093612" cy="1647184"/>
          </a:xfrm>
        </p:grpSpPr>
        <p:sp>
          <p:nvSpPr>
            <p:cNvPr id="8" name="Linkedin - text">
              <a:extLst>
                <a:ext uri="{FF2B5EF4-FFF2-40B4-BE49-F238E27FC236}">
                  <a16:creationId xmlns:a16="http://schemas.microsoft.com/office/drawing/2014/main" id="{D76F360D-06C2-4CB4-BE27-74CFEFAEAF96}"/>
                </a:ext>
              </a:extLst>
            </p:cNvPr>
            <p:cNvSpPr/>
            <p:nvPr userDrawn="1"/>
          </p:nvSpPr>
          <p:spPr>
            <a:xfrm>
              <a:off x="3158657" y="4806379"/>
              <a:ext cx="3093612" cy="430887"/>
            </a:xfrm>
            <a:prstGeom prst="rect">
              <a:avLst/>
            </a:prstGeom>
          </p:spPr>
          <p:txBody>
            <a:bodyPr wrap="square">
              <a:spAutoFit/>
            </a:bodyPr>
            <a:lstStyle/>
            <a:p>
              <a:pPr algn="ctr"/>
              <a:r>
                <a:rPr lang="en-AU" sz="1100" dirty="0"/>
                <a:t>www.linkedin.com/company/queensland-curriculum-and-assessment-authority</a:t>
              </a:r>
            </a:p>
          </p:txBody>
        </p:sp>
        <p:sp>
          <p:nvSpPr>
            <p:cNvPr id="9" name="Linkedin link">
              <a:hlinkClick r:id="rId4"/>
              <a:extLst>
                <a:ext uri="{FF2B5EF4-FFF2-40B4-BE49-F238E27FC236}">
                  <a16:creationId xmlns:a16="http://schemas.microsoft.com/office/drawing/2014/main" id="{8C778D02-2D29-4E07-BF6E-45B1AD890BA0}"/>
                </a:ext>
              </a:extLst>
            </p:cNvPr>
            <p:cNvSpPr/>
            <p:nvPr/>
          </p:nvSpPr>
          <p:spPr bwMode="auto">
            <a:xfrm>
              <a:off x="3386708" y="4814038"/>
              <a:ext cx="2638426" cy="423546"/>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pic>
          <p:nvPicPr>
            <p:cNvPr id="10" name="Linkedin - logo">
              <a:extLst>
                <a:ext uri="{FF2B5EF4-FFF2-40B4-BE49-F238E27FC236}">
                  <a16:creationId xmlns:a16="http://schemas.microsoft.com/office/drawing/2014/main" id="{F77288E1-7901-4661-9541-018390BB7D3A}"/>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4133963" y="3590400"/>
              <a:ext cx="1143000" cy="1143000"/>
            </a:xfrm>
            <a:prstGeom prst="rect">
              <a:avLst/>
            </a:prstGeom>
          </p:spPr>
        </p:pic>
      </p:grpSp>
      <p:grpSp>
        <p:nvGrpSpPr>
          <p:cNvPr id="15" name="Group 14">
            <a:extLst>
              <a:ext uri="{FF2B5EF4-FFF2-40B4-BE49-F238E27FC236}">
                <a16:creationId xmlns:a16="http://schemas.microsoft.com/office/drawing/2014/main" id="{EDE0F993-9A55-47FE-8180-76C17BEB6303}"/>
              </a:ext>
            </a:extLst>
          </p:cNvPr>
          <p:cNvGrpSpPr/>
          <p:nvPr userDrawn="1"/>
        </p:nvGrpSpPr>
        <p:grpSpPr>
          <a:xfrm>
            <a:off x="6402803" y="949948"/>
            <a:ext cx="2332690" cy="1508531"/>
            <a:chOff x="6349614" y="1536978"/>
            <a:chExt cx="2332690" cy="1508531"/>
          </a:xfrm>
        </p:grpSpPr>
        <p:sp>
          <p:nvSpPr>
            <p:cNvPr id="16" name="Youtube - text">
              <a:extLst>
                <a:ext uri="{FF2B5EF4-FFF2-40B4-BE49-F238E27FC236}">
                  <a16:creationId xmlns:a16="http://schemas.microsoft.com/office/drawing/2014/main" id="{9638510B-3C6B-4EA5-8FB4-DB5C472B037F}"/>
                </a:ext>
              </a:extLst>
            </p:cNvPr>
            <p:cNvSpPr/>
            <p:nvPr/>
          </p:nvSpPr>
          <p:spPr>
            <a:xfrm>
              <a:off x="6349614" y="2757804"/>
              <a:ext cx="2332690" cy="261610"/>
            </a:xfrm>
            <a:prstGeom prst="rect">
              <a:avLst/>
            </a:prstGeom>
          </p:spPr>
          <p:txBody>
            <a:bodyPr wrap="none">
              <a:spAutoFit/>
            </a:bodyPr>
            <a:lstStyle/>
            <a:p>
              <a:pPr algn="ctr"/>
              <a:r>
                <a:rPr lang="en-AU" sz="1100" dirty="0"/>
                <a:t>www.youtube.com/user/TheQCAA</a:t>
              </a:r>
              <a:endParaRPr lang="en-AU" sz="1050" dirty="0"/>
            </a:p>
          </p:txBody>
        </p:sp>
        <p:sp>
          <p:nvSpPr>
            <p:cNvPr id="17" name="Youtube link">
              <a:hlinkClick r:id="rId6"/>
              <a:extLst>
                <a:ext uri="{FF2B5EF4-FFF2-40B4-BE49-F238E27FC236}">
                  <a16:creationId xmlns:a16="http://schemas.microsoft.com/office/drawing/2014/main" id="{44047CBF-ABBB-4FB2-99E7-4C24B5C3894B}"/>
                </a:ext>
              </a:extLst>
            </p:cNvPr>
            <p:cNvSpPr/>
            <p:nvPr/>
          </p:nvSpPr>
          <p:spPr bwMode="auto">
            <a:xfrm>
              <a:off x="6382484" y="2757804"/>
              <a:ext cx="2266950" cy="28770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pic>
          <p:nvPicPr>
            <p:cNvPr id="18" name="Youtube - logo">
              <a:extLst>
                <a:ext uri="{FF2B5EF4-FFF2-40B4-BE49-F238E27FC236}">
                  <a16:creationId xmlns:a16="http://schemas.microsoft.com/office/drawing/2014/main" id="{22232229-A391-468B-A285-9727EA637D8C}"/>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6944459" y="1536978"/>
              <a:ext cx="1143000" cy="1143000"/>
            </a:xfrm>
            <a:prstGeom prst="rect">
              <a:avLst/>
            </a:prstGeom>
          </p:spPr>
        </p:pic>
      </p:grpSp>
      <p:grpSp>
        <p:nvGrpSpPr>
          <p:cNvPr id="19" name="Group 18">
            <a:extLst>
              <a:ext uri="{FF2B5EF4-FFF2-40B4-BE49-F238E27FC236}">
                <a16:creationId xmlns:a16="http://schemas.microsoft.com/office/drawing/2014/main" id="{BCC7ED7A-AF17-4DCF-B51E-27BA04AC23CD}"/>
              </a:ext>
            </a:extLst>
          </p:cNvPr>
          <p:cNvGrpSpPr/>
          <p:nvPr userDrawn="1"/>
        </p:nvGrpSpPr>
        <p:grpSpPr>
          <a:xfrm>
            <a:off x="3766942" y="949948"/>
            <a:ext cx="1617751" cy="1508531"/>
            <a:chOff x="3824580" y="1536978"/>
            <a:chExt cx="1617751" cy="1508531"/>
          </a:xfrm>
        </p:grpSpPr>
        <p:sp>
          <p:nvSpPr>
            <p:cNvPr id="20" name="Twitter - text">
              <a:extLst>
                <a:ext uri="{FF2B5EF4-FFF2-40B4-BE49-F238E27FC236}">
                  <a16:creationId xmlns:a16="http://schemas.microsoft.com/office/drawing/2014/main" id="{805D0B44-9EC2-43EF-B507-B033E1782A4E}"/>
                </a:ext>
              </a:extLst>
            </p:cNvPr>
            <p:cNvSpPr/>
            <p:nvPr/>
          </p:nvSpPr>
          <p:spPr>
            <a:xfrm>
              <a:off x="3824580" y="2757804"/>
              <a:ext cx="1617751" cy="261610"/>
            </a:xfrm>
            <a:prstGeom prst="rect">
              <a:avLst/>
            </a:prstGeom>
          </p:spPr>
          <p:txBody>
            <a:bodyPr wrap="none">
              <a:spAutoFit/>
            </a:bodyPr>
            <a:lstStyle/>
            <a:p>
              <a:pPr algn="ctr"/>
              <a:r>
                <a:rPr lang="en-AU" sz="1100" dirty="0"/>
                <a:t>twitter.com/</a:t>
              </a:r>
              <a:r>
                <a:rPr lang="en-AU" sz="1100" dirty="0" err="1"/>
                <a:t>QCAA_edu</a:t>
              </a:r>
              <a:endParaRPr lang="en-AU" sz="1050" dirty="0"/>
            </a:p>
          </p:txBody>
        </p:sp>
        <p:sp>
          <p:nvSpPr>
            <p:cNvPr id="21" name="Twitter link">
              <a:hlinkClick r:id="rId8"/>
              <a:extLst>
                <a:ext uri="{FF2B5EF4-FFF2-40B4-BE49-F238E27FC236}">
                  <a16:creationId xmlns:a16="http://schemas.microsoft.com/office/drawing/2014/main" id="{3D70D15A-F412-4879-9DF6-CB27185DA7D7}"/>
                </a:ext>
              </a:extLst>
            </p:cNvPr>
            <p:cNvSpPr/>
            <p:nvPr/>
          </p:nvSpPr>
          <p:spPr bwMode="auto">
            <a:xfrm>
              <a:off x="3851920" y="2757804"/>
              <a:ext cx="1562571" cy="28770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pic>
          <p:nvPicPr>
            <p:cNvPr id="22" name="Twitter - logo">
              <a:extLst>
                <a:ext uri="{FF2B5EF4-FFF2-40B4-BE49-F238E27FC236}">
                  <a16:creationId xmlns:a16="http://schemas.microsoft.com/office/drawing/2014/main" id="{40F0136D-1770-49A8-9DFE-4F9A1005A383}"/>
                </a:ext>
              </a:extLst>
            </p:cNvPr>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a:off x="4061955" y="1536978"/>
              <a:ext cx="1143000" cy="1143000"/>
            </a:xfrm>
            <a:prstGeom prst="rect">
              <a:avLst/>
            </a:prstGeom>
          </p:spPr>
        </p:pic>
      </p:grpSp>
      <p:grpSp>
        <p:nvGrpSpPr>
          <p:cNvPr id="23" name="Group 22">
            <a:extLst>
              <a:ext uri="{FF2B5EF4-FFF2-40B4-BE49-F238E27FC236}">
                <a16:creationId xmlns:a16="http://schemas.microsoft.com/office/drawing/2014/main" id="{8D860C4B-706C-4936-BB29-C9EF2A658636}"/>
              </a:ext>
            </a:extLst>
          </p:cNvPr>
          <p:cNvGrpSpPr/>
          <p:nvPr userDrawn="1"/>
        </p:nvGrpSpPr>
        <p:grpSpPr>
          <a:xfrm>
            <a:off x="356590" y="944410"/>
            <a:ext cx="2449710" cy="1514069"/>
            <a:chOff x="395536" y="1531440"/>
            <a:chExt cx="2449710" cy="1514069"/>
          </a:xfrm>
        </p:grpSpPr>
        <p:sp>
          <p:nvSpPr>
            <p:cNvPr id="24" name="Facebook - text">
              <a:extLst>
                <a:ext uri="{FF2B5EF4-FFF2-40B4-BE49-F238E27FC236}">
                  <a16:creationId xmlns:a16="http://schemas.microsoft.com/office/drawing/2014/main" id="{5E41EE10-8BCF-4426-B03F-640328CD54D2}"/>
                </a:ext>
              </a:extLst>
            </p:cNvPr>
            <p:cNvSpPr/>
            <p:nvPr/>
          </p:nvSpPr>
          <p:spPr>
            <a:xfrm>
              <a:off x="395536" y="2757804"/>
              <a:ext cx="2449710" cy="261610"/>
            </a:xfrm>
            <a:prstGeom prst="rect">
              <a:avLst/>
            </a:prstGeom>
          </p:spPr>
          <p:txBody>
            <a:bodyPr wrap="none">
              <a:spAutoFit/>
            </a:bodyPr>
            <a:lstStyle/>
            <a:p>
              <a:pPr algn="ctr"/>
              <a:r>
                <a:rPr lang="en-AU" sz="1100" dirty="0"/>
                <a:t>www.facebook.com/qcaa.qld.edu.au</a:t>
              </a:r>
            </a:p>
          </p:txBody>
        </p:sp>
        <p:sp>
          <p:nvSpPr>
            <p:cNvPr id="25" name="Facebook link">
              <a:hlinkClick r:id="rId11"/>
              <a:extLst>
                <a:ext uri="{FF2B5EF4-FFF2-40B4-BE49-F238E27FC236}">
                  <a16:creationId xmlns:a16="http://schemas.microsoft.com/office/drawing/2014/main" id="{AB5255CC-7F1B-4646-A621-C6ADFEC91873}"/>
                </a:ext>
              </a:extLst>
            </p:cNvPr>
            <p:cNvSpPr/>
            <p:nvPr/>
          </p:nvSpPr>
          <p:spPr bwMode="auto">
            <a:xfrm>
              <a:off x="428624" y="2757804"/>
              <a:ext cx="2381251" cy="28770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AU" sz="1800" b="0" i="0" u="none" strike="noStrike" cap="none" normalizeH="0" baseline="0">
                <a:ln>
                  <a:noFill/>
                </a:ln>
                <a:solidFill>
                  <a:schemeClr val="tx1"/>
                </a:solidFill>
                <a:effectLst/>
                <a:latin typeface="Arial" charset="0"/>
              </a:endParaRPr>
            </a:p>
          </p:txBody>
        </p:sp>
        <p:pic>
          <p:nvPicPr>
            <p:cNvPr id="26" name="Facebook - logo" descr="\\file01\Data\D_CIS\B_Curriculum_Support\U_Publishing\QCAA\nonweb\Presentations\191291 QCCA Social media slide\Images\Facebook logo\f_Logo_Online_04_2019\Color\PNG\f_logo_RGB-Blue_100.png">
              <a:extLst>
                <a:ext uri="{FF2B5EF4-FFF2-40B4-BE49-F238E27FC236}">
                  <a16:creationId xmlns:a16="http://schemas.microsoft.com/office/drawing/2014/main" id="{F49D6FBE-B18E-41A2-860A-5C64BE4149B9}"/>
                </a:ext>
              </a:extLst>
            </p:cNvPr>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1026391" y="1531440"/>
              <a:ext cx="1188000" cy="119370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3061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knowledgment of Count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A0017-E93F-66A1-6916-4F80E150ECAD}"/>
              </a:ext>
            </a:extLst>
          </p:cNvPr>
          <p:cNvSpPr>
            <a:spLocks noGrp="1"/>
          </p:cNvSpPr>
          <p:nvPr>
            <p:ph type="title" hasCustomPrompt="1"/>
          </p:nvPr>
        </p:nvSpPr>
        <p:spPr>
          <a:xfrm>
            <a:off x="326819" y="378931"/>
            <a:ext cx="4912797" cy="392594"/>
          </a:xfrm>
        </p:spPr>
        <p:txBody>
          <a:bodyPr/>
          <a:lstStyle>
            <a:lvl1pPr>
              <a:defRPr>
                <a:solidFill>
                  <a:schemeClr val="tx1"/>
                </a:solidFill>
              </a:defRPr>
            </a:lvl1pPr>
          </a:lstStyle>
          <a:p>
            <a:r>
              <a:rPr lang="en-US" dirty="0"/>
              <a:t>Acknowledgment of Country</a:t>
            </a:r>
            <a:endParaRPr lang="en-AU" dirty="0"/>
          </a:p>
        </p:txBody>
      </p:sp>
      <p:sp>
        <p:nvSpPr>
          <p:cNvPr id="3" name="TextBox 2">
            <a:extLst>
              <a:ext uri="{FF2B5EF4-FFF2-40B4-BE49-F238E27FC236}">
                <a16:creationId xmlns:a16="http://schemas.microsoft.com/office/drawing/2014/main" id="{27875A55-C2B1-B33E-1759-D70FFB534D47}"/>
              </a:ext>
            </a:extLst>
          </p:cNvPr>
          <p:cNvSpPr txBox="1"/>
          <p:nvPr userDrawn="1"/>
        </p:nvSpPr>
        <p:spPr>
          <a:xfrm>
            <a:off x="326819" y="771525"/>
            <a:ext cx="5109277" cy="3643305"/>
          </a:xfrm>
          <a:prstGeom prst="rect">
            <a:avLst/>
          </a:prstGeom>
          <a:noFill/>
          <a:ln>
            <a:noFill/>
          </a:ln>
        </p:spPr>
        <p:txBody>
          <a:bodyPr wrap="square" lIns="0" tIns="0" rIns="0" bIns="0" rtlCol="0">
            <a:spAutoFit/>
          </a:bodyPr>
          <a:lstStyle/>
          <a:p>
            <a:pPr lvl="0"/>
            <a:r>
              <a:rPr lang="en-US" sz="1700" dirty="0">
                <a:solidFill>
                  <a:schemeClr val="tx1"/>
                </a:solidFill>
              </a:rPr>
              <a:t>QCAA acknowledges the Traditional Owners and Traditional Custodians of the lands on which we meet today.</a:t>
            </a:r>
          </a:p>
          <a:p>
            <a:pPr lvl="0"/>
            <a:r>
              <a:rPr lang="en-US" sz="1700" dirty="0">
                <a:solidFill>
                  <a:schemeClr val="tx1"/>
                </a:solidFill>
              </a:rPr>
              <a:t>We pay our respects to their Elders and their descendants, who continue cultural and spiritual connections to Country, and we extend that respect to Aboriginal people and Torres Strait Islander people here today.</a:t>
            </a:r>
          </a:p>
          <a:p>
            <a:pPr lvl="0"/>
            <a:r>
              <a:rPr lang="en-US" sz="1700" dirty="0">
                <a:solidFill>
                  <a:schemeClr val="tx1"/>
                </a:solidFill>
              </a:rPr>
              <a:t>We thank them for sharing their cultures and spiritualities and recognise the important contribution of this knowledge to our understanding of this place we call home.</a:t>
            </a:r>
          </a:p>
          <a:p>
            <a:pPr lvl="0"/>
            <a:r>
              <a:rPr lang="en-US" sz="1050" dirty="0">
                <a:solidFill>
                  <a:schemeClr val="tx1"/>
                </a:solidFill>
              </a:rPr>
              <a:t>Artwork ‘Growth through Learning’ by </a:t>
            </a:r>
            <a:r>
              <a:rPr lang="en-US" sz="1050" dirty="0" err="1">
                <a:solidFill>
                  <a:schemeClr val="tx1"/>
                </a:solidFill>
              </a:rPr>
              <a:t>Chern’ee</a:t>
            </a:r>
            <a:r>
              <a:rPr lang="en-US" sz="1050" dirty="0">
                <a:solidFill>
                  <a:schemeClr val="tx1"/>
                </a:solidFill>
              </a:rPr>
              <a:t>, Brooke and Jesse Sutton, </a:t>
            </a:r>
            <a:r>
              <a:rPr lang="en-US" sz="1050" dirty="0" err="1">
                <a:solidFill>
                  <a:schemeClr val="tx1"/>
                </a:solidFill>
              </a:rPr>
              <a:t>Kalkadoon</a:t>
            </a:r>
            <a:r>
              <a:rPr lang="en-US" sz="1050" dirty="0">
                <a:solidFill>
                  <a:schemeClr val="tx1"/>
                </a:solidFill>
              </a:rPr>
              <a:t>.</a:t>
            </a:r>
          </a:p>
        </p:txBody>
      </p:sp>
      <p:pic>
        <p:nvPicPr>
          <p:cNvPr id="4" name="Picture 3" descr="A colorful art piece with a flower&#10;&#10;Description automatically generated with medium confidence">
            <a:extLst>
              <a:ext uri="{FF2B5EF4-FFF2-40B4-BE49-F238E27FC236}">
                <a16:creationId xmlns:a16="http://schemas.microsoft.com/office/drawing/2014/main" id="{545B9814-EEE4-60C2-E2BF-7D0FB75FE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71687" y="248603"/>
            <a:ext cx="3252940" cy="4339371"/>
          </a:xfrm>
          <a:prstGeom prst="rect">
            <a:avLst/>
          </a:prstGeom>
        </p:spPr>
      </p:pic>
    </p:spTree>
    <p:extLst>
      <p:ext uri="{BB962C8B-B14F-4D97-AF65-F5344CB8AC3E}">
        <p14:creationId xmlns:p14="http://schemas.microsoft.com/office/powerpoint/2010/main" val="109465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bullet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2C05F-825A-4DB5-BB9C-EF60B33087A9}"/>
              </a:ext>
            </a:extLst>
          </p:cNvPr>
          <p:cNvSpPr>
            <a:spLocks noGrp="1"/>
          </p:cNvSpPr>
          <p:nvPr>
            <p:ph type="title"/>
          </p:nvPr>
        </p:nvSpPr>
        <p:spPr/>
        <p:txBody>
          <a:body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19A6235C-E6A2-4CFF-BB98-FA9B787BCEB8}"/>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spcBef>
                <a:spcPts val="300"/>
              </a:spcBef>
              <a:defRPr>
                <a:latin typeface="Arial" panose="020B0604020202020204" pitchFamily="34" charset="0"/>
                <a:cs typeface="Arial" panose="020B0604020202020204" pitchFamily="34" charset="0"/>
              </a:defRPr>
            </a:lvl2pPr>
            <a:lvl3pPr>
              <a:spcBef>
                <a:spcPts val="300"/>
              </a:spcBef>
              <a:defRPr>
                <a:latin typeface="Arial" panose="020B0604020202020204" pitchFamily="34" charset="0"/>
                <a:cs typeface="Arial" panose="020B0604020202020204" pitchFamily="34" charset="0"/>
              </a:defRPr>
            </a:lvl3pPr>
            <a:lvl4pPr>
              <a:spcBef>
                <a:spcPts val="300"/>
              </a:spcBef>
              <a:defRPr>
                <a:latin typeface="Arial" panose="020B0604020202020204" pitchFamily="34" charset="0"/>
                <a:cs typeface="Arial" panose="020B0604020202020204" pitchFamily="34" charset="0"/>
              </a:defRPr>
            </a:lvl4pPr>
            <a:lvl5pPr>
              <a:spcBef>
                <a:spcPts val="300"/>
              </a:spcBef>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17381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number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2C05F-825A-4DB5-BB9C-EF60B33087A9}"/>
              </a:ext>
            </a:extLst>
          </p:cNvPr>
          <p:cNvSpPr>
            <a:spLocks noGrp="1"/>
          </p:cNvSpPr>
          <p:nvPr>
            <p:ph type="title"/>
          </p:nvPr>
        </p:nvSpPr>
        <p:spPr/>
        <p:txBody>
          <a:body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19A6235C-E6A2-4CFF-BB98-FA9B787BCEB8}"/>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marL="205200" indent="-360000">
              <a:spcBef>
                <a:spcPts val="300"/>
              </a:spcBef>
              <a:buFont typeface="+mj-lt"/>
              <a:buAutoNum type="arabicPeriod"/>
              <a:defRPr>
                <a:latin typeface="Arial" panose="020B0604020202020204" pitchFamily="34" charset="0"/>
                <a:cs typeface="Arial" panose="020B0604020202020204" pitchFamily="34" charset="0"/>
              </a:defRPr>
            </a:lvl2pPr>
            <a:lvl3pPr marL="720000" indent="-360000">
              <a:spcBef>
                <a:spcPts val="300"/>
              </a:spcBef>
              <a:buFont typeface="+mj-lt"/>
              <a:buAutoNum type="alphaLcPeriod"/>
              <a:defRPr>
                <a:latin typeface="Arial" panose="020B0604020202020204" pitchFamily="34" charset="0"/>
                <a:cs typeface="Arial" panose="020B0604020202020204" pitchFamily="34" charset="0"/>
              </a:defRPr>
            </a:lvl3pPr>
            <a:lvl4pPr marL="1080000" indent="-360000">
              <a:spcBef>
                <a:spcPts val="300"/>
              </a:spcBef>
              <a:buFont typeface="+mj-lt"/>
              <a:buAutoNum type="romanLcPeriod"/>
              <a:defRPr>
                <a:latin typeface="Arial" panose="020B0604020202020204" pitchFamily="34" charset="0"/>
                <a:cs typeface="Arial" panose="020B0604020202020204" pitchFamily="34" charset="0"/>
              </a:defRPr>
            </a:lvl4pPr>
            <a:lvl5pPr marL="1080000">
              <a:defRPr/>
            </a:lvl5pPr>
            <a:lvl6pPr marL="1080000">
              <a:defRPr/>
            </a:lvl6pPr>
            <a:lvl7pPr marL="1080000">
              <a:defRPr/>
            </a:lvl7pPr>
            <a:lvl8pPr marL="1080000">
              <a:defRPr/>
            </a:lvl8pPr>
            <a:lvl9pPr marL="1080000">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84610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mage and source (sing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2C05F-825A-4DB5-BB9C-EF60B33087A9}"/>
              </a:ext>
            </a:extLst>
          </p:cNvPr>
          <p:cNvSpPr>
            <a:spLocks noGrp="1"/>
          </p:cNvSpPr>
          <p:nvPr>
            <p:ph type="title"/>
          </p:nvPr>
        </p:nvSpPr>
        <p:spPr/>
        <p:txBody>
          <a:body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19A6235C-E6A2-4CFF-BB98-FA9B787BCEB8}"/>
              </a:ext>
            </a:extLst>
          </p:cNvPr>
          <p:cNvSpPr>
            <a:spLocks noGrp="1"/>
          </p:cNvSpPr>
          <p:nvPr>
            <p:ph idx="1"/>
          </p:nvPr>
        </p:nvSpPr>
        <p:spPr>
          <a:xfrm>
            <a:off x="327025" y="771550"/>
            <a:ext cx="8496000" cy="2988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5">
            <a:extLst>
              <a:ext uri="{FF2B5EF4-FFF2-40B4-BE49-F238E27FC236}">
                <a16:creationId xmlns:a16="http://schemas.microsoft.com/office/drawing/2014/main" id="{2B464933-429E-4892-A661-B30F35246571}"/>
              </a:ext>
            </a:extLst>
          </p:cNvPr>
          <p:cNvSpPr>
            <a:spLocks noGrp="1"/>
          </p:cNvSpPr>
          <p:nvPr>
            <p:ph type="body" sz="quarter" idx="12" hasCustomPrompt="1"/>
          </p:nvPr>
        </p:nvSpPr>
        <p:spPr>
          <a:xfrm>
            <a:off x="323850" y="3867894"/>
            <a:ext cx="8496300" cy="648073"/>
          </a:xfrm>
        </p:spPr>
        <p:txBody>
          <a:bodyPr/>
          <a:lstStyle>
            <a:lvl1pPr>
              <a:spcBef>
                <a:spcPts val="300"/>
              </a:spcBef>
              <a:defRPr sz="1100">
                <a:latin typeface="Arial" panose="020B0604020202020204" pitchFamily="34" charset="0"/>
                <a:cs typeface="Arial" panose="020B0604020202020204" pitchFamily="34" charset="0"/>
              </a:defRPr>
            </a:lvl1pPr>
          </a:lstStyle>
          <a:p>
            <a:pPr lvl="0"/>
            <a:r>
              <a:rPr lang="en-US" dirty="0"/>
              <a:t>Source: Author Date.</a:t>
            </a:r>
          </a:p>
        </p:txBody>
      </p:sp>
    </p:spTree>
    <p:extLst>
      <p:ext uri="{BB962C8B-B14F-4D97-AF65-F5344CB8AC3E}">
        <p14:creationId xmlns:p14="http://schemas.microsoft.com/office/powerpoint/2010/main" val="177213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s and sources (dou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84EBA-6364-4F5A-B3B4-BD696EEFFA5B}"/>
              </a:ext>
            </a:extLst>
          </p:cNvPr>
          <p:cNvSpPr>
            <a:spLocks noGrp="1"/>
          </p:cNvSpPr>
          <p:nvPr>
            <p:ph type="title"/>
          </p:nvPr>
        </p:nvSpPr>
        <p:spPr/>
        <p:txBody>
          <a:body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14742822-94F7-480A-8D2A-78524826BEFE}"/>
              </a:ext>
            </a:extLst>
          </p:cNvPr>
          <p:cNvSpPr>
            <a:spLocks noGrp="1"/>
          </p:cNvSpPr>
          <p:nvPr>
            <p:ph sz="half" idx="1" hasCustomPrompt="1"/>
          </p:nvPr>
        </p:nvSpPr>
        <p:spPr>
          <a:xfrm>
            <a:off x="327025" y="771551"/>
            <a:ext cx="4168775" cy="2988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[Insert image, diagram or data]</a:t>
            </a:r>
          </a:p>
        </p:txBody>
      </p:sp>
      <p:sp>
        <p:nvSpPr>
          <p:cNvPr id="4" name="Content Placeholder 3">
            <a:extLst>
              <a:ext uri="{FF2B5EF4-FFF2-40B4-BE49-F238E27FC236}">
                <a16:creationId xmlns:a16="http://schemas.microsoft.com/office/drawing/2014/main" id="{2B98909B-7019-4C21-B305-A8E0BB95FC5C}"/>
              </a:ext>
            </a:extLst>
          </p:cNvPr>
          <p:cNvSpPr>
            <a:spLocks noGrp="1"/>
          </p:cNvSpPr>
          <p:nvPr>
            <p:ph sz="half" idx="2" hasCustomPrompt="1"/>
          </p:nvPr>
        </p:nvSpPr>
        <p:spPr>
          <a:xfrm>
            <a:off x="4648200" y="771551"/>
            <a:ext cx="4168775" cy="2988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[Insert image, diagram or data]</a:t>
            </a:r>
          </a:p>
        </p:txBody>
      </p:sp>
      <p:sp>
        <p:nvSpPr>
          <p:cNvPr id="5" name="Text Placeholder 5">
            <a:extLst>
              <a:ext uri="{FF2B5EF4-FFF2-40B4-BE49-F238E27FC236}">
                <a16:creationId xmlns:a16="http://schemas.microsoft.com/office/drawing/2014/main" id="{DD1EECA1-1EA1-4E5E-87CB-10903A9F2B87}"/>
              </a:ext>
            </a:extLst>
          </p:cNvPr>
          <p:cNvSpPr>
            <a:spLocks noGrp="1"/>
          </p:cNvSpPr>
          <p:nvPr>
            <p:ph type="body" sz="quarter" idx="12" hasCustomPrompt="1"/>
          </p:nvPr>
        </p:nvSpPr>
        <p:spPr>
          <a:xfrm>
            <a:off x="323850" y="3867894"/>
            <a:ext cx="4168775" cy="648073"/>
          </a:xfrm>
        </p:spPr>
        <p:txBody>
          <a:bodyPr/>
          <a:lstStyle>
            <a:lvl1pPr>
              <a:spcBef>
                <a:spcPts val="300"/>
              </a:spcBef>
              <a:defRPr sz="1100">
                <a:latin typeface="Arial" panose="020B0604020202020204" pitchFamily="34" charset="0"/>
                <a:cs typeface="Arial" panose="020B0604020202020204" pitchFamily="34" charset="0"/>
              </a:defRPr>
            </a:lvl1pPr>
          </a:lstStyle>
          <a:p>
            <a:pPr lvl="0"/>
            <a:r>
              <a:rPr lang="en-US" dirty="0"/>
              <a:t>Source: Author Date.</a:t>
            </a:r>
          </a:p>
        </p:txBody>
      </p:sp>
      <p:sp>
        <p:nvSpPr>
          <p:cNvPr id="6" name="Text Placeholder 5">
            <a:extLst>
              <a:ext uri="{FF2B5EF4-FFF2-40B4-BE49-F238E27FC236}">
                <a16:creationId xmlns:a16="http://schemas.microsoft.com/office/drawing/2014/main" id="{C8A54F64-B37E-4FBE-B96A-EDCC71221E3F}"/>
              </a:ext>
            </a:extLst>
          </p:cNvPr>
          <p:cNvSpPr>
            <a:spLocks noGrp="1"/>
          </p:cNvSpPr>
          <p:nvPr>
            <p:ph type="body" sz="quarter" idx="13" hasCustomPrompt="1"/>
          </p:nvPr>
        </p:nvSpPr>
        <p:spPr>
          <a:xfrm>
            <a:off x="4648200" y="3867894"/>
            <a:ext cx="4168775" cy="648073"/>
          </a:xfrm>
        </p:spPr>
        <p:txBody>
          <a:bodyPr/>
          <a:lstStyle>
            <a:lvl1pPr>
              <a:spcBef>
                <a:spcPts val="300"/>
              </a:spcBef>
              <a:defRPr sz="1100">
                <a:latin typeface="Arial" panose="020B0604020202020204" pitchFamily="34" charset="0"/>
                <a:cs typeface="Arial" panose="020B0604020202020204" pitchFamily="34" charset="0"/>
              </a:defRPr>
            </a:lvl1pPr>
          </a:lstStyle>
          <a:p>
            <a:pPr lvl="0"/>
            <a:r>
              <a:rPr lang="en-US" dirty="0"/>
              <a:t>Source: Author Date.</a:t>
            </a:r>
          </a:p>
        </p:txBody>
      </p:sp>
    </p:spTree>
    <p:extLst>
      <p:ext uri="{BB962C8B-B14F-4D97-AF65-F5344CB8AC3E}">
        <p14:creationId xmlns:p14="http://schemas.microsoft.com/office/powerpoint/2010/main" val="519094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84EBA-6364-4F5A-B3B4-BD696EEFFA5B}"/>
              </a:ext>
            </a:extLst>
          </p:cNvPr>
          <p:cNvSpPr>
            <a:spLocks noGrp="1"/>
          </p:cNvSpPr>
          <p:nvPr>
            <p:ph type="title"/>
          </p:nvPr>
        </p:nvSpPr>
        <p:spPr/>
        <p:txBody>
          <a:bodyPr/>
          <a:lstStyle/>
          <a:p>
            <a:r>
              <a:rPr lang="en-US" dirty="0"/>
              <a:t>Click to edit Master title style</a:t>
            </a:r>
            <a:endParaRPr lang="en-AU" dirty="0"/>
          </a:p>
        </p:txBody>
      </p:sp>
      <p:sp>
        <p:nvSpPr>
          <p:cNvPr id="3" name="Content Placeholder 2">
            <a:extLst>
              <a:ext uri="{FF2B5EF4-FFF2-40B4-BE49-F238E27FC236}">
                <a16:creationId xmlns:a16="http://schemas.microsoft.com/office/drawing/2014/main" id="{14742822-94F7-480A-8D2A-78524826BEFE}"/>
              </a:ext>
            </a:extLst>
          </p:cNvPr>
          <p:cNvSpPr>
            <a:spLocks noGrp="1"/>
          </p:cNvSpPr>
          <p:nvPr>
            <p:ph sz="half" idx="1"/>
          </p:nvPr>
        </p:nvSpPr>
        <p:spPr>
          <a:xfrm>
            <a:off x="327025" y="771551"/>
            <a:ext cx="4168775" cy="3708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2B98909B-7019-4C21-B305-A8E0BB95FC5C}"/>
              </a:ext>
            </a:extLst>
          </p:cNvPr>
          <p:cNvSpPr>
            <a:spLocks noGrp="1"/>
          </p:cNvSpPr>
          <p:nvPr>
            <p:ph sz="half" idx="2"/>
          </p:nvPr>
        </p:nvSpPr>
        <p:spPr>
          <a:xfrm>
            <a:off x="4648200" y="771551"/>
            <a:ext cx="4244280" cy="3708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616846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42BA8-4BA7-4D13-9B50-9CA6721E3C26}"/>
              </a:ext>
            </a:extLst>
          </p:cNvPr>
          <p:cNvSpPr>
            <a:spLocks noGrp="1"/>
          </p:cNvSpPr>
          <p:nvPr>
            <p:ph type="title"/>
          </p:nvPr>
        </p:nvSpPr>
        <p:spPr>
          <a:xfrm>
            <a:off x="630238" y="274639"/>
            <a:ext cx="7886700" cy="856952"/>
          </a:xfrm>
        </p:spPr>
        <p:txBody>
          <a:bodyPr/>
          <a:lstStyle/>
          <a:p>
            <a:r>
              <a:rPr lang="en-US" dirty="0"/>
              <a:t>Click to edit Master title style</a:t>
            </a:r>
            <a:endParaRPr lang="en-AU" dirty="0"/>
          </a:p>
        </p:txBody>
      </p:sp>
      <p:sp>
        <p:nvSpPr>
          <p:cNvPr id="3" name="Text Placeholder 2">
            <a:extLst>
              <a:ext uri="{FF2B5EF4-FFF2-40B4-BE49-F238E27FC236}">
                <a16:creationId xmlns:a16="http://schemas.microsoft.com/office/drawing/2014/main" id="{BD72BF85-D71A-427C-A9C4-1B4B4FB8DB0D}"/>
              </a:ext>
            </a:extLst>
          </p:cNvPr>
          <p:cNvSpPr>
            <a:spLocks noGrp="1"/>
          </p:cNvSpPr>
          <p:nvPr>
            <p:ph type="body" idx="1"/>
          </p:nvPr>
        </p:nvSpPr>
        <p:spPr>
          <a:xfrm>
            <a:off x="630238" y="1260475"/>
            <a:ext cx="3868737" cy="619125"/>
          </a:xfrm>
        </p:spPr>
        <p:txBody>
          <a:bodyPr anchor="b">
            <a:normAutofit/>
          </a:bodyPr>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0073A536-3E21-471A-8CFA-B8FA5D60732B}"/>
              </a:ext>
            </a:extLst>
          </p:cNvPr>
          <p:cNvSpPr>
            <a:spLocks noGrp="1"/>
          </p:cNvSpPr>
          <p:nvPr>
            <p:ph sz="half" idx="2"/>
          </p:nvPr>
        </p:nvSpPr>
        <p:spPr>
          <a:xfrm>
            <a:off x="630238" y="1879600"/>
            <a:ext cx="3868737" cy="2608263"/>
          </a:xfrm>
        </p:spPr>
        <p:txBody>
          <a:bodyPr>
            <a:normAutofit/>
          </a:bodyPr>
          <a:lstStyle>
            <a:lvl1pPr>
              <a:defRPr sz="1600">
                <a:latin typeface="Arial" panose="020B0604020202020204" pitchFamily="34" charset="0"/>
                <a:cs typeface="Arial" panose="020B0604020202020204" pitchFamily="34" charset="0"/>
              </a:defRPr>
            </a:lvl1pPr>
            <a:lvl2pPr>
              <a:spcBef>
                <a:spcPts val="100"/>
              </a:spcBef>
              <a:defRPr sz="1600">
                <a:latin typeface="Arial" panose="020B0604020202020204" pitchFamily="34" charset="0"/>
                <a:cs typeface="Arial" panose="020B0604020202020204" pitchFamily="34" charset="0"/>
              </a:defRPr>
            </a:lvl2pPr>
            <a:lvl3pPr>
              <a:spcBef>
                <a:spcPts val="100"/>
              </a:spcBef>
              <a:defRPr sz="1600">
                <a:latin typeface="Arial" panose="020B0604020202020204" pitchFamily="34" charset="0"/>
                <a:cs typeface="Arial" panose="020B0604020202020204" pitchFamily="34" charset="0"/>
              </a:defRPr>
            </a:lvl3pPr>
            <a:lvl4pPr>
              <a:spcBef>
                <a:spcPts val="100"/>
              </a:spcBef>
              <a:defRPr sz="1600">
                <a:latin typeface="Arial" panose="020B0604020202020204" pitchFamily="34" charset="0"/>
                <a:cs typeface="Arial" panose="020B0604020202020204" pitchFamily="34" charset="0"/>
              </a:defRPr>
            </a:lvl4pPr>
            <a:lvl5pPr>
              <a:spcBef>
                <a:spcPts val="100"/>
              </a:spcBef>
              <a:defRPr sz="16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a:extLst>
              <a:ext uri="{FF2B5EF4-FFF2-40B4-BE49-F238E27FC236}">
                <a16:creationId xmlns:a16="http://schemas.microsoft.com/office/drawing/2014/main" id="{85A4AB8E-BCD5-418A-BDD0-0001CD6889C9}"/>
              </a:ext>
            </a:extLst>
          </p:cNvPr>
          <p:cNvSpPr>
            <a:spLocks noGrp="1"/>
          </p:cNvSpPr>
          <p:nvPr>
            <p:ph type="body" sz="quarter" idx="3"/>
          </p:nvPr>
        </p:nvSpPr>
        <p:spPr>
          <a:xfrm>
            <a:off x="4629150" y="1260475"/>
            <a:ext cx="3887788" cy="619125"/>
          </a:xfrm>
        </p:spPr>
        <p:txBody>
          <a:bodyPr anchor="b">
            <a:normAutofit/>
          </a:bodyPr>
          <a:lstStyle>
            <a:lvl1pPr marL="0" indent="0">
              <a:buNone/>
              <a:defRPr sz="20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59E5E236-EE41-4919-829D-B29130C3E637}"/>
              </a:ext>
            </a:extLst>
          </p:cNvPr>
          <p:cNvSpPr>
            <a:spLocks noGrp="1"/>
          </p:cNvSpPr>
          <p:nvPr>
            <p:ph sz="quarter" idx="4"/>
          </p:nvPr>
        </p:nvSpPr>
        <p:spPr>
          <a:xfrm>
            <a:off x="4629150" y="1879600"/>
            <a:ext cx="3887788" cy="2608263"/>
          </a:xfrm>
        </p:spPr>
        <p:txBody>
          <a:bodyPr>
            <a:normAutofit/>
          </a:bodyPr>
          <a:lstStyle>
            <a:lvl1pPr>
              <a:defRPr sz="1600">
                <a:latin typeface="Arial" panose="020B0604020202020204" pitchFamily="34" charset="0"/>
                <a:cs typeface="Arial" panose="020B0604020202020204" pitchFamily="34" charset="0"/>
              </a:defRPr>
            </a:lvl1pPr>
            <a:lvl2pPr>
              <a:spcBef>
                <a:spcPts val="100"/>
              </a:spcBef>
              <a:defRPr sz="1600">
                <a:latin typeface="Arial" panose="020B0604020202020204" pitchFamily="34" charset="0"/>
                <a:cs typeface="Arial" panose="020B0604020202020204" pitchFamily="34" charset="0"/>
              </a:defRPr>
            </a:lvl2pPr>
            <a:lvl3pPr>
              <a:spcBef>
                <a:spcPts val="100"/>
              </a:spcBef>
              <a:defRPr sz="1600">
                <a:latin typeface="Arial" panose="020B0604020202020204" pitchFamily="34" charset="0"/>
                <a:cs typeface="Arial" panose="020B0604020202020204" pitchFamily="34" charset="0"/>
              </a:defRPr>
            </a:lvl3pPr>
            <a:lvl4pPr>
              <a:spcBef>
                <a:spcPts val="100"/>
              </a:spcBef>
              <a:defRPr sz="1600">
                <a:latin typeface="Arial" panose="020B0604020202020204" pitchFamily="34" charset="0"/>
                <a:cs typeface="Arial" panose="020B0604020202020204" pitchFamily="34" charset="0"/>
              </a:defRPr>
            </a:lvl4pPr>
            <a:lvl5pPr>
              <a:spcBef>
                <a:spcPts val="100"/>
              </a:spcBef>
              <a:defRPr sz="16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246043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F4F48-2ED4-41FF-9E26-48A0CD37FB51}"/>
              </a:ext>
            </a:extLst>
          </p:cNvPr>
          <p:cNvSpPr>
            <a:spLocks noGrp="1"/>
          </p:cNvSpPr>
          <p:nvPr>
            <p:ph type="title"/>
          </p:nvPr>
        </p:nvSpPr>
        <p:spPr/>
        <p:txBody>
          <a:bodyPr/>
          <a:lstStyle/>
          <a:p>
            <a:r>
              <a:rPr lang="en-US" dirty="0"/>
              <a:t>Click to edit Master title style</a:t>
            </a:r>
            <a:endParaRPr lang="en-AU" dirty="0"/>
          </a:p>
        </p:txBody>
      </p:sp>
    </p:spTree>
    <p:extLst>
      <p:ext uri="{BB962C8B-B14F-4D97-AF65-F5344CB8AC3E}">
        <p14:creationId xmlns:p14="http://schemas.microsoft.com/office/powerpoint/2010/main" val="14538351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www.qcaa.qld.edu.au/copyright"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1.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6000" y="2573100"/>
            <a:ext cx="8596800" cy="1296000"/>
          </a:xfrm>
          <a:prstGeom prst="rect">
            <a:avLst/>
          </a:prstGeom>
        </p:spPr>
        <p:txBody>
          <a:bodyPr vert="horz" lIns="91440" tIns="45720" rIns="91440" bIns="45720" rtlCol="0" anchor="b">
            <a:normAutofit/>
          </a:bodyPr>
          <a:lstStyle/>
          <a:p>
            <a:r>
              <a:rPr lang="en-US"/>
              <a:t>Click to edit Master title style</a:t>
            </a:r>
            <a:endParaRPr lang="en-AU" dirty="0"/>
          </a:p>
        </p:txBody>
      </p:sp>
      <p:sp>
        <p:nvSpPr>
          <p:cNvPr id="3" name="Text Placeholder 2"/>
          <p:cNvSpPr>
            <a:spLocks noGrp="1"/>
          </p:cNvSpPr>
          <p:nvPr>
            <p:ph type="body" idx="1"/>
          </p:nvPr>
        </p:nvSpPr>
        <p:spPr>
          <a:xfrm>
            <a:off x="223200" y="3853587"/>
            <a:ext cx="8596800" cy="702000"/>
          </a:xfrm>
          <a:prstGeom prst="rect">
            <a:avLst/>
          </a:prstGeom>
        </p:spPr>
        <p:txBody>
          <a:bodyPr vert="horz" lIns="91440" tIns="45720" rIns="91440" bIns="45720" rtlCol="0">
            <a:normAutofit/>
          </a:bodyPr>
          <a:lstStyle/>
          <a:p>
            <a:pPr lvl="0"/>
            <a:r>
              <a:rPr lang="en-US" dirty="0"/>
              <a:t>Click to edit Master text styles</a:t>
            </a:r>
            <a:endParaRPr lang="en-AU" dirty="0"/>
          </a:p>
        </p:txBody>
      </p:sp>
      <p:grpSp>
        <p:nvGrpSpPr>
          <p:cNvPr id="8" name="Group 7">
            <a:extLst>
              <a:ext uri="{FF2B5EF4-FFF2-40B4-BE49-F238E27FC236}">
                <a16:creationId xmlns:a16="http://schemas.microsoft.com/office/drawing/2014/main" id="{CD777D09-814E-4E09-B605-CD1BCCF67046}"/>
              </a:ext>
            </a:extLst>
          </p:cNvPr>
          <p:cNvGrpSpPr/>
          <p:nvPr userDrawn="1"/>
        </p:nvGrpSpPr>
        <p:grpSpPr>
          <a:xfrm>
            <a:off x="306000" y="4662000"/>
            <a:ext cx="8504712" cy="267731"/>
            <a:chOff x="306000" y="4662000"/>
            <a:chExt cx="8504712" cy="267731"/>
          </a:xfrm>
        </p:grpSpPr>
        <p:pic>
          <p:nvPicPr>
            <p:cNvPr id="10" name="Picture 9">
              <a:extLst>
                <a:ext uri="{FF2B5EF4-FFF2-40B4-BE49-F238E27FC236}">
                  <a16:creationId xmlns:a16="http://schemas.microsoft.com/office/drawing/2014/main" id="{596FC90D-F683-413A-8BCC-4B95E4656564}"/>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306000" y="4662000"/>
              <a:ext cx="2520000" cy="249463"/>
            </a:xfrm>
            <a:prstGeom prst="rect">
              <a:avLst/>
            </a:prstGeom>
          </p:spPr>
        </p:pic>
        <p:pic>
          <p:nvPicPr>
            <p:cNvPr id="11" name="Picture 10">
              <a:extLst>
                <a:ext uri="{FF2B5EF4-FFF2-40B4-BE49-F238E27FC236}">
                  <a16:creationId xmlns:a16="http://schemas.microsoft.com/office/drawing/2014/main" id="{2E8132E9-2601-4582-B0B6-628622774EEF}"/>
                </a:ext>
              </a:extLst>
            </p:cNvPr>
            <p:cNvPicPr>
              <a:picLocks noChangeAspect="1"/>
            </p:cNvPicPr>
            <p:nvPr userDrawn="1"/>
          </p:nvPicPr>
          <p:blipFill>
            <a:blip r:embed="rId4">
              <a:extLst>
                <a:ext uri="{28A0092B-C50C-407E-A947-70E740481C1C}">
                  <a14:useLocalDpi xmlns:a14="http://schemas.microsoft.com/office/drawing/2010/main"/>
                </a:ext>
              </a:extLst>
            </a:blip>
            <a:srcRect/>
            <a:stretch/>
          </p:blipFill>
          <p:spPr>
            <a:xfrm>
              <a:off x="7005105" y="4783330"/>
              <a:ext cx="1805607" cy="146401"/>
            </a:xfrm>
            <a:prstGeom prst="rect">
              <a:avLst/>
            </a:prstGeom>
          </p:spPr>
        </p:pic>
      </p:grpSp>
      <p:pic>
        <p:nvPicPr>
          <p:cNvPr id="12" name="Picture 11">
            <a:hlinkClick r:id="rId5"/>
            <a:extLst>
              <a:ext uri="{FF2B5EF4-FFF2-40B4-BE49-F238E27FC236}">
                <a16:creationId xmlns:a16="http://schemas.microsoft.com/office/drawing/2014/main" id="{849DF473-659C-4AA4-9D6B-28AB7FE3BA0F}"/>
              </a:ext>
            </a:extLst>
          </p:cNvPr>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8370000" y="4449600"/>
            <a:ext cx="468631" cy="224029"/>
          </a:xfrm>
          <a:prstGeom prst="rect">
            <a:avLst/>
          </a:prstGeom>
        </p:spPr>
      </p:pic>
    </p:spTree>
    <p:extLst>
      <p:ext uri="{BB962C8B-B14F-4D97-AF65-F5344CB8AC3E}">
        <p14:creationId xmlns:p14="http://schemas.microsoft.com/office/powerpoint/2010/main" val="976081414"/>
      </p:ext>
    </p:extLst>
  </p:cSld>
  <p:clrMap bg1="lt1" tx1="dk1" bg2="lt2" tx2="dk2" accent1="accent1" accent2="accent2" accent3="accent3" accent4="accent4" accent5="accent5" accent6="accent6" hlink="hlink" folHlink="folHlink"/>
  <p:sldLayoutIdLst>
    <p:sldLayoutId id="2147484091" r:id="rId1"/>
  </p:sldLayoutIdLst>
  <p:txStyles>
    <p:titleStyle>
      <a:lvl1pPr algn="l" defTabSz="914400" rtl="0" eaLnBrk="1" latinLnBrk="0" hangingPunct="1">
        <a:spcBef>
          <a:spcPct val="0"/>
        </a:spcBef>
        <a:buNone/>
        <a:defRPr sz="2800" b="1" kern="1200">
          <a:solidFill>
            <a:schemeClr val="tx2"/>
          </a:solidFill>
          <a:latin typeface="Arial" pitchFamily="34" charset="0"/>
          <a:ea typeface="+mj-ea"/>
          <a:cs typeface="Arial" pitchFamily="34" charset="0"/>
        </a:defRPr>
      </a:lvl1pPr>
    </p:titleStyle>
    <p:bodyStyle>
      <a:lvl1pPr marL="0" indent="0" algn="l" defTabSz="914400" rtl="0" eaLnBrk="1" latinLnBrk="0" hangingPunct="1">
        <a:spcBef>
          <a:spcPct val="20000"/>
        </a:spcBef>
        <a:buFontTx/>
        <a:buNone/>
        <a:defRPr sz="2000" b="1" kern="1200">
          <a:solidFill>
            <a:schemeClr val="tx2"/>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orient="horz" pos="3091" userDrawn="1">
          <p15:clr>
            <a:srgbClr val="F26B43"/>
          </p15:clr>
        </p15:guide>
        <p15:guide id="3" pos="204" userDrawn="1">
          <p15:clr>
            <a:srgbClr val="F26B43"/>
          </p15:clr>
        </p15:guide>
        <p15:guide id="4" pos="5556" userDrawn="1">
          <p15:clr>
            <a:srgbClr val="F26B43"/>
          </p15:clr>
        </p15:guide>
        <p15:guide id="5" orient="horz" pos="29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0B2A25-ED77-448A-8714-467631521B25}"/>
              </a:ext>
            </a:extLst>
          </p:cNvPr>
          <p:cNvSpPr>
            <a:spLocks noGrp="1"/>
          </p:cNvSpPr>
          <p:nvPr>
            <p:ph type="title"/>
          </p:nvPr>
        </p:nvSpPr>
        <p:spPr>
          <a:xfrm>
            <a:off x="327025" y="274637"/>
            <a:ext cx="8496000" cy="360000"/>
          </a:xfrm>
          <a:prstGeom prst="rect">
            <a:avLst/>
          </a:prstGeom>
        </p:spPr>
        <p:txBody>
          <a:bodyPr vert="horz" lIns="0" tIns="0" rIns="0" bIns="0" rtlCol="0" anchor="t" anchorCtr="0">
            <a:normAutofit/>
          </a:bodyPr>
          <a:lstStyle/>
          <a:p>
            <a:r>
              <a:rPr lang="en-US" dirty="0"/>
              <a:t>Click to edit Master title style</a:t>
            </a:r>
            <a:endParaRPr lang="en-AU" dirty="0"/>
          </a:p>
        </p:txBody>
      </p:sp>
      <p:sp>
        <p:nvSpPr>
          <p:cNvPr id="3" name="Text Placeholder 2">
            <a:extLst>
              <a:ext uri="{FF2B5EF4-FFF2-40B4-BE49-F238E27FC236}">
                <a16:creationId xmlns:a16="http://schemas.microsoft.com/office/drawing/2014/main" id="{6A933BFF-008F-4E0F-9DB5-F7A08D391C58}"/>
              </a:ext>
            </a:extLst>
          </p:cNvPr>
          <p:cNvSpPr>
            <a:spLocks noGrp="1"/>
          </p:cNvSpPr>
          <p:nvPr>
            <p:ph type="body" idx="1"/>
          </p:nvPr>
        </p:nvSpPr>
        <p:spPr>
          <a:xfrm>
            <a:off x="327025" y="771550"/>
            <a:ext cx="8496000" cy="370800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cxnSp>
        <p:nvCxnSpPr>
          <p:cNvPr id="8" name="Straight Connector 7">
            <a:extLst>
              <a:ext uri="{FF2B5EF4-FFF2-40B4-BE49-F238E27FC236}">
                <a16:creationId xmlns:a16="http://schemas.microsoft.com/office/drawing/2014/main" id="{4D0BF760-AAB9-4C47-AD4D-CC50085FA7C6}"/>
              </a:ext>
            </a:extLst>
          </p:cNvPr>
          <p:cNvCxnSpPr/>
          <p:nvPr userDrawn="1"/>
        </p:nvCxnSpPr>
        <p:spPr bwMode="auto">
          <a:xfrm>
            <a:off x="0" y="25200"/>
            <a:ext cx="9144000" cy="0"/>
          </a:xfrm>
          <a:prstGeom prst="line">
            <a:avLst/>
          </a:prstGeom>
          <a:noFill/>
          <a:ln w="53340" cap="flat" cmpd="sng" algn="ctr">
            <a:solidFill>
              <a:schemeClr val="bg2"/>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 name="Group 3">
            <a:extLst>
              <a:ext uri="{FF2B5EF4-FFF2-40B4-BE49-F238E27FC236}">
                <a16:creationId xmlns:a16="http://schemas.microsoft.com/office/drawing/2014/main" id="{B6AE20D5-57EF-4343-90E3-2507E9FB50A8}"/>
              </a:ext>
            </a:extLst>
          </p:cNvPr>
          <p:cNvGrpSpPr/>
          <p:nvPr userDrawn="1"/>
        </p:nvGrpSpPr>
        <p:grpSpPr>
          <a:xfrm>
            <a:off x="306000" y="4662000"/>
            <a:ext cx="8504712" cy="267731"/>
            <a:chOff x="306000" y="4662000"/>
            <a:chExt cx="8504712" cy="267731"/>
          </a:xfrm>
        </p:grpSpPr>
        <p:pic>
          <p:nvPicPr>
            <p:cNvPr id="6" name="Picture 5">
              <a:extLst>
                <a:ext uri="{FF2B5EF4-FFF2-40B4-BE49-F238E27FC236}">
                  <a16:creationId xmlns:a16="http://schemas.microsoft.com/office/drawing/2014/main" id="{4EB83342-63B2-4AF4-A778-AD9F7651A8A9}"/>
                </a:ext>
              </a:extLst>
            </p:cNvPr>
            <p:cNvPicPr>
              <a:picLocks noChangeAspect="1"/>
            </p:cNvPicPr>
            <p:nvPr userDrawn="1"/>
          </p:nvPicPr>
          <p:blipFill>
            <a:blip r:embed="rId15" cstate="screen">
              <a:extLst>
                <a:ext uri="{28A0092B-C50C-407E-A947-70E740481C1C}">
                  <a14:useLocalDpi xmlns:a14="http://schemas.microsoft.com/office/drawing/2010/main"/>
                </a:ext>
              </a:extLst>
            </a:blip>
            <a:srcRect/>
            <a:stretch/>
          </p:blipFill>
          <p:spPr>
            <a:xfrm>
              <a:off x="306000" y="4662000"/>
              <a:ext cx="2520000" cy="249463"/>
            </a:xfrm>
            <a:prstGeom prst="rect">
              <a:avLst/>
            </a:prstGeom>
          </p:spPr>
        </p:pic>
        <p:pic>
          <p:nvPicPr>
            <p:cNvPr id="9" name="Picture 8">
              <a:extLst>
                <a:ext uri="{FF2B5EF4-FFF2-40B4-BE49-F238E27FC236}">
                  <a16:creationId xmlns:a16="http://schemas.microsoft.com/office/drawing/2014/main" id="{AC60AFCA-E5BF-4ECF-B8B6-FC90E330F55A}"/>
                </a:ext>
              </a:extLst>
            </p:cNvPr>
            <p:cNvPicPr>
              <a:picLocks noChangeAspect="1"/>
            </p:cNvPicPr>
            <p:nvPr userDrawn="1"/>
          </p:nvPicPr>
          <p:blipFill>
            <a:blip r:embed="rId16">
              <a:extLst>
                <a:ext uri="{28A0092B-C50C-407E-A947-70E740481C1C}">
                  <a14:useLocalDpi xmlns:a14="http://schemas.microsoft.com/office/drawing/2010/main"/>
                </a:ext>
              </a:extLst>
            </a:blip>
            <a:srcRect/>
            <a:stretch/>
          </p:blipFill>
          <p:spPr>
            <a:xfrm>
              <a:off x="7005105" y="4783330"/>
              <a:ext cx="1805607" cy="146401"/>
            </a:xfrm>
            <a:prstGeom prst="rect">
              <a:avLst/>
            </a:prstGeom>
          </p:spPr>
        </p:pic>
      </p:grpSp>
    </p:spTree>
    <p:extLst>
      <p:ext uri="{BB962C8B-B14F-4D97-AF65-F5344CB8AC3E}">
        <p14:creationId xmlns:p14="http://schemas.microsoft.com/office/powerpoint/2010/main" val="2647280507"/>
      </p:ext>
    </p:extLst>
  </p:cSld>
  <p:clrMap bg1="lt1" tx1="dk1" bg2="lt2" tx2="dk2" accent1="accent1" accent2="accent2" accent3="accent3" accent4="accent4" accent5="accent5" accent6="accent6" hlink="hlink" folHlink="folHlink"/>
  <p:sldLayoutIdLst>
    <p:sldLayoutId id="2147484143" r:id="rId1"/>
    <p:sldLayoutId id="2147484072" r:id="rId2"/>
    <p:sldLayoutId id="2147484082" r:id="rId3"/>
    <p:sldLayoutId id="2147484083" r:id="rId4"/>
    <p:sldLayoutId id="2147484084" r:id="rId5"/>
    <p:sldLayoutId id="2147484074" r:id="rId6"/>
    <p:sldLayoutId id="2147484075" r:id="rId7"/>
    <p:sldLayoutId id="2147484076" r:id="rId8"/>
    <p:sldLayoutId id="2147484077" r:id="rId9"/>
    <p:sldLayoutId id="2147484078" r:id="rId10"/>
    <p:sldLayoutId id="2147484079" r:id="rId11"/>
    <p:sldLayoutId id="2147484140" r:id="rId12"/>
    <p:sldLayoutId id="2147484168" r:id="rId13"/>
  </p:sldLayoutIdLst>
  <p:txStyles>
    <p:titleStyle>
      <a:lvl1pPr algn="l" defTabSz="914400" rtl="0" eaLnBrk="1" latinLnBrk="0" hangingPunct="1">
        <a:lnSpc>
          <a:spcPct val="90000"/>
        </a:lnSpc>
        <a:spcBef>
          <a:spcPct val="0"/>
        </a:spcBef>
        <a:buNone/>
        <a:defRPr sz="2400" b="1"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600"/>
        </a:spcBef>
        <a:buFontTx/>
        <a:buNone/>
        <a:defRPr sz="2000" kern="1200">
          <a:solidFill>
            <a:schemeClr val="tx1"/>
          </a:solidFill>
          <a:latin typeface="Arial" panose="020B0604020202020204" pitchFamily="34" charset="0"/>
          <a:ea typeface="+mn-ea"/>
          <a:cs typeface="Arial" panose="020B0604020202020204" pitchFamily="34" charset="0"/>
        </a:defRPr>
      </a:lvl1pPr>
      <a:lvl2pPr marL="0" indent="-252000" algn="l" defTabSz="914400" rtl="0" eaLnBrk="1" latinLnBrk="0" hangingPunct="1">
        <a:lnSpc>
          <a:spcPct val="100000"/>
        </a:lnSpc>
        <a:spcBef>
          <a:spcPts val="300"/>
        </a:spcBef>
        <a:buFont typeface="Calibri" panose="020F050202020403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504000" indent="-252000" algn="l" defTabSz="914400" rtl="0" eaLnBrk="1" latinLnBrk="0" hangingPunct="1">
        <a:lnSpc>
          <a:spcPct val="100000"/>
        </a:lnSpc>
        <a:spcBef>
          <a:spcPts val="300"/>
        </a:spcBef>
        <a:buFont typeface="Calibri" panose="020F050202020403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756000" indent="-252000" algn="l" defTabSz="914400" rtl="0" eaLnBrk="1" latinLnBrk="0" hangingPunct="1">
        <a:lnSpc>
          <a:spcPct val="100000"/>
        </a:lnSpc>
        <a:spcBef>
          <a:spcPts val="300"/>
        </a:spcBef>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4pPr>
      <a:lvl5pPr marL="756000" indent="0" algn="l" defTabSz="914400" rtl="0" eaLnBrk="1" latinLnBrk="0" hangingPunct="1">
        <a:lnSpc>
          <a:spcPct val="100000"/>
        </a:lnSpc>
        <a:spcBef>
          <a:spcPts val="300"/>
        </a:spcBef>
        <a:buFontTx/>
        <a:buNone/>
        <a:defRPr sz="2000" kern="1200">
          <a:solidFill>
            <a:schemeClr val="tx1"/>
          </a:solidFill>
          <a:latin typeface="Arial" panose="020B0604020202020204" pitchFamily="34" charset="0"/>
          <a:ea typeface="+mn-ea"/>
          <a:cs typeface="Arial" panose="020B0604020202020204" pitchFamily="34" charset="0"/>
        </a:defRPr>
      </a:lvl5pPr>
      <a:lvl6pPr marL="756000" indent="0" algn="l" defTabSz="914400" rtl="0" eaLnBrk="1" latinLnBrk="0" hangingPunct="1">
        <a:lnSpc>
          <a:spcPct val="100000"/>
        </a:lnSpc>
        <a:spcBef>
          <a:spcPts val="300"/>
        </a:spcBef>
        <a:buFontTx/>
        <a:buNone/>
        <a:defRPr sz="2000" kern="1200">
          <a:solidFill>
            <a:schemeClr val="tx1"/>
          </a:solidFill>
          <a:latin typeface="Arial" panose="020B0604020202020204" pitchFamily="34" charset="0"/>
          <a:ea typeface="+mn-ea"/>
          <a:cs typeface="Arial" panose="020B0604020202020204" pitchFamily="34" charset="0"/>
        </a:defRPr>
      </a:lvl6pPr>
      <a:lvl7pPr marL="756000" indent="0" algn="l" defTabSz="914400" rtl="0" eaLnBrk="1" latinLnBrk="0" hangingPunct="1">
        <a:lnSpc>
          <a:spcPct val="100000"/>
        </a:lnSpc>
        <a:spcBef>
          <a:spcPts val="300"/>
        </a:spcBef>
        <a:buFontTx/>
        <a:buNone/>
        <a:defRPr sz="2000" kern="1200">
          <a:solidFill>
            <a:schemeClr val="tx1"/>
          </a:solidFill>
          <a:latin typeface="Arial" panose="020B0604020202020204" pitchFamily="34" charset="0"/>
          <a:ea typeface="+mn-ea"/>
          <a:cs typeface="Arial" panose="020B0604020202020204" pitchFamily="34" charset="0"/>
        </a:defRPr>
      </a:lvl7pPr>
      <a:lvl8pPr marL="756000" indent="0" algn="l" defTabSz="914400" rtl="0" eaLnBrk="1" latinLnBrk="0" hangingPunct="1">
        <a:lnSpc>
          <a:spcPct val="100000"/>
        </a:lnSpc>
        <a:spcBef>
          <a:spcPts val="300"/>
        </a:spcBef>
        <a:buFontTx/>
        <a:buNone/>
        <a:defRPr sz="2000" kern="1200">
          <a:solidFill>
            <a:schemeClr val="tx1"/>
          </a:solidFill>
          <a:latin typeface="Arial" panose="020B0604020202020204" pitchFamily="34" charset="0"/>
          <a:ea typeface="+mn-ea"/>
          <a:cs typeface="Arial" panose="020B0604020202020204" pitchFamily="34" charset="0"/>
        </a:defRPr>
      </a:lvl8pPr>
      <a:lvl9pPr marL="756000" indent="0" algn="l" defTabSz="914400" rtl="0" eaLnBrk="1" latinLnBrk="0" hangingPunct="1">
        <a:lnSpc>
          <a:spcPct val="100000"/>
        </a:lnSpc>
        <a:spcBef>
          <a:spcPts val="300"/>
        </a:spcBef>
        <a:buFontTx/>
        <a:buNone/>
        <a:defRPr sz="2000" kern="1200">
          <a:solidFill>
            <a:schemeClr val="tx1"/>
          </a:solidFill>
          <a:latin typeface="Arial" panose="020B0604020202020204" pitchFamily="34" charset="0"/>
          <a:ea typeface="+mn-ea"/>
          <a:cs typeface="Arial" panose="020B0604020202020204"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827" userDrawn="1">
          <p15:clr>
            <a:srgbClr val="F26B43"/>
          </p15:clr>
        </p15:guide>
        <p15:guide id="2" pos="2880" userDrawn="1">
          <p15:clr>
            <a:srgbClr val="F26B43"/>
          </p15:clr>
        </p15:guide>
        <p15:guide id="3" pos="204" userDrawn="1">
          <p15:clr>
            <a:srgbClr val="F26B43"/>
          </p15:clr>
        </p15:guide>
        <p15:guide id="4" pos="5559" userDrawn="1">
          <p15:clr>
            <a:srgbClr val="F26B43"/>
          </p15:clr>
        </p15:guide>
        <p15:guide id="5" orient="horz" pos="3091" userDrawn="1">
          <p15:clr>
            <a:srgbClr val="F26B43"/>
          </p15:clr>
        </p15:guide>
        <p15:guide id="6" orient="horz" pos="1620" userDrawn="1">
          <p15:clr>
            <a:srgbClr val="F26B43"/>
          </p15:clr>
        </p15:guide>
        <p15:guide id="7" orient="horz" pos="486" userDrawn="1">
          <p15:clr>
            <a:srgbClr val="F26B43"/>
          </p15:clr>
        </p15:guide>
        <p15:guide id="8" orient="horz" pos="29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yqce.qcaa.qld.edu.au/"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 Id="rId6" Type="http://schemas.openxmlformats.org/officeDocument/2006/relationships/hyperlink" Target="http://www.qtac.edu.au/" TargetMode="External"/><Relationship Id="rId5" Type="http://schemas.openxmlformats.org/officeDocument/2006/relationships/hyperlink" Target="http://www.qcaa.qld.edu.au/" TargetMode="External"/><Relationship Id="rId4" Type="http://schemas.openxmlformats.org/officeDocument/2006/relationships/hyperlink" Target="http://www.instagram.com/myqce"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hyperlink" Target="https://www.qcaa.qld.edu.au/senior/certificates-and-qualifications/qce/qce-resources/video-senior-pathways-planning"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E2EB3-4DBA-474A-8C6B-073F09A3A860}"/>
              </a:ext>
            </a:extLst>
          </p:cNvPr>
          <p:cNvSpPr>
            <a:spLocks noGrp="1"/>
          </p:cNvSpPr>
          <p:nvPr>
            <p:ph type="ctrTitle"/>
          </p:nvPr>
        </p:nvSpPr>
        <p:spPr/>
        <p:txBody>
          <a:bodyPr/>
          <a:lstStyle/>
          <a:p>
            <a:r>
              <a:rPr lang="en-AU" dirty="0"/>
              <a:t>Senior pathway planning</a:t>
            </a:r>
          </a:p>
        </p:txBody>
      </p:sp>
      <p:sp>
        <p:nvSpPr>
          <p:cNvPr id="3" name="Subtitle 2">
            <a:extLst>
              <a:ext uri="{FF2B5EF4-FFF2-40B4-BE49-F238E27FC236}">
                <a16:creationId xmlns:a16="http://schemas.microsoft.com/office/drawing/2014/main" id="{2AF68A9F-B7AB-43A9-8F97-4456BC8CB19E}"/>
              </a:ext>
            </a:extLst>
          </p:cNvPr>
          <p:cNvSpPr>
            <a:spLocks noGrp="1"/>
          </p:cNvSpPr>
          <p:nvPr>
            <p:ph type="subTitle" idx="1"/>
          </p:nvPr>
        </p:nvSpPr>
        <p:spPr/>
        <p:txBody>
          <a:bodyPr/>
          <a:lstStyle/>
          <a:p>
            <a:r>
              <a:rPr lang="en-AU" dirty="0"/>
              <a:t>For Year 10 students</a:t>
            </a:r>
          </a:p>
          <a:p>
            <a:endParaRPr lang="en-AU" dirty="0"/>
          </a:p>
        </p:txBody>
      </p:sp>
      <p:sp>
        <p:nvSpPr>
          <p:cNvPr id="4" name="Vertical Text Placeholder 3">
            <a:extLst>
              <a:ext uri="{FF2B5EF4-FFF2-40B4-BE49-F238E27FC236}">
                <a16:creationId xmlns:a16="http://schemas.microsoft.com/office/drawing/2014/main" id="{A8708624-F3D2-4266-8B9E-70D3F7985242}"/>
              </a:ext>
            </a:extLst>
          </p:cNvPr>
          <p:cNvSpPr>
            <a:spLocks noGrp="1"/>
          </p:cNvSpPr>
          <p:nvPr>
            <p:ph type="body" orient="vert" sz="quarter" idx="10"/>
          </p:nvPr>
        </p:nvSpPr>
        <p:spPr/>
        <p:txBody>
          <a:bodyPr/>
          <a:lstStyle/>
          <a:p>
            <a:r>
              <a:rPr lang="en-AU" dirty="0"/>
              <a:t>240258</a:t>
            </a:r>
          </a:p>
        </p:txBody>
      </p:sp>
    </p:spTree>
    <p:extLst>
      <p:ext uri="{BB962C8B-B14F-4D97-AF65-F5344CB8AC3E}">
        <p14:creationId xmlns:p14="http://schemas.microsoft.com/office/powerpoint/2010/main" val="3031367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25C19-8E38-FD8D-92D8-E8029626B502}"/>
              </a:ext>
            </a:extLst>
          </p:cNvPr>
          <p:cNvSpPr>
            <a:spLocks noGrp="1"/>
          </p:cNvSpPr>
          <p:nvPr>
            <p:ph type="title"/>
          </p:nvPr>
        </p:nvSpPr>
        <p:spPr/>
        <p:txBody>
          <a:bodyPr/>
          <a:lstStyle/>
          <a:p>
            <a:r>
              <a:rPr lang="en-AU" dirty="0"/>
              <a:t>Set amount</a:t>
            </a:r>
          </a:p>
        </p:txBody>
      </p:sp>
      <p:sp>
        <p:nvSpPr>
          <p:cNvPr id="3" name="Content Placeholder 2">
            <a:extLst>
              <a:ext uri="{FF2B5EF4-FFF2-40B4-BE49-F238E27FC236}">
                <a16:creationId xmlns:a16="http://schemas.microsoft.com/office/drawing/2014/main" id="{340CA4B0-E411-6E56-C3AA-1F129D2B0BBB}"/>
              </a:ext>
            </a:extLst>
          </p:cNvPr>
          <p:cNvSpPr>
            <a:spLocks noGrp="1"/>
          </p:cNvSpPr>
          <p:nvPr>
            <p:ph idx="1"/>
          </p:nvPr>
        </p:nvSpPr>
        <p:spPr/>
        <p:txBody>
          <a:bodyPr>
            <a:normAutofit/>
          </a:bodyPr>
          <a:lstStyle/>
          <a:p>
            <a:pPr>
              <a:spcAft>
                <a:spcPts val="600"/>
              </a:spcAft>
            </a:pPr>
            <a:r>
              <a:rPr lang="en-AU" dirty="0"/>
              <a:t>20 credits from a range of learning options:</a:t>
            </a:r>
          </a:p>
          <a:p>
            <a:pPr lvl="1">
              <a:spcAft>
                <a:spcPts val="600"/>
              </a:spcAft>
            </a:pPr>
            <a:r>
              <a:rPr lang="en-AU" dirty="0"/>
              <a:t>QCAA courses</a:t>
            </a:r>
          </a:p>
          <a:p>
            <a:pPr lvl="2">
              <a:spcAft>
                <a:spcPts val="600"/>
              </a:spcAft>
            </a:pPr>
            <a:r>
              <a:rPr lang="en-AU" dirty="0"/>
              <a:t>General subjects</a:t>
            </a:r>
          </a:p>
          <a:p>
            <a:pPr lvl="2">
              <a:spcAft>
                <a:spcPts val="600"/>
              </a:spcAft>
            </a:pPr>
            <a:r>
              <a:rPr lang="en-AU" dirty="0"/>
              <a:t>Applied subjects</a:t>
            </a:r>
          </a:p>
          <a:p>
            <a:pPr lvl="2">
              <a:spcAft>
                <a:spcPts val="600"/>
              </a:spcAft>
            </a:pPr>
            <a:r>
              <a:rPr lang="en-AU" dirty="0"/>
              <a:t>Short Courses</a:t>
            </a:r>
          </a:p>
          <a:p>
            <a:pPr lvl="2">
              <a:spcAft>
                <a:spcPts val="600"/>
              </a:spcAft>
            </a:pPr>
            <a:r>
              <a:rPr lang="en-AU" dirty="0"/>
              <a:t>Senior External Examination syllabuses</a:t>
            </a:r>
          </a:p>
          <a:p>
            <a:pPr lvl="1">
              <a:spcAft>
                <a:spcPts val="600"/>
              </a:spcAft>
            </a:pPr>
            <a:r>
              <a:rPr lang="en-AU" dirty="0"/>
              <a:t>Vocational Education and Training (VET) certificates or qualifications</a:t>
            </a:r>
          </a:p>
          <a:p>
            <a:pPr lvl="1">
              <a:spcAft>
                <a:spcPts val="600"/>
              </a:spcAft>
            </a:pPr>
            <a:r>
              <a:rPr lang="en-AU" dirty="0"/>
              <a:t>Other recognised studies </a:t>
            </a:r>
          </a:p>
          <a:p>
            <a:pPr>
              <a:spcAft>
                <a:spcPts val="600"/>
              </a:spcAft>
            </a:pPr>
            <a:endParaRPr lang="en-AU" dirty="0"/>
          </a:p>
        </p:txBody>
      </p:sp>
      <p:pic>
        <p:nvPicPr>
          <p:cNvPr id="6" name="Content Placeholder 6">
            <a:extLst>
              <a:ext uri="{FF2B5EF4-FFF2-40B4-BE49-F238E27FC236}">
                <a16:creationId xmlns:a16="http://schemas.microsoft.com/office/drawing/2014/main" id="{B93BA231-50F9-E2F0-F477-CEFEA832FCA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7560000" y="216000"/>
            <a:ext cx="1315650" cy="131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7866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CD31E-2BA2-BAAA-3F31-0D8106473F70}"/>
              </a:ext>
            </a:extLst>
          </p:cNvPr>
          <p:cNvSpPr>
            <a:spLocks noGrp="1"/>
          </p:cNvSpPr>
          <p:nvPr>
            <p:ph type="title"/>
          </p:nvPr>
        </p:nvSpPr>
        <p:spPr/>
        <p:txBody>
          <a:bodyPr/>
          <a:lstStyle/>
          <a:p>
            <a:r>
              <a:rPr lang="en-AU" dirty="0"/>
              <a:t>Set pattern — Core courses</a:t>
            </a:r>
          </a:p>
        </p:txBody>
      </p:sp>
      <p:sp>
        <p:nvSpPr>
          <p:cNvPr id="3" name="Content Placeholder 2">
            <a:extLst>
              <a:ext uri="{FF2B5EF4-FFF2-40B4-BE49-F238E27FC236}">
                <a16:creationId xmlns:a16="http://schemas.microsoft.com/office/drawing/2014/main" id="{89E4CD82-E191-AF4C-9DDF-7F24C63AF79A}"/>
              </a:ext>
            </a:extLst>
          </p:cNvPr>
          <p:cNvSpPr>
            <a:spLocks noGrp="1"/>
          </p:cNvSpPr>
          <p:nvPr>
            <p:ph idx="1"/>
          </p:nvPr>
        </p:nvSpPr>
        <p:spPr>
          <a:xfrm>
            <a:off x="327025" y="771550"/>
            <a:ext cx="8496000" cy="576064"/>
          </a:xfrm>
        </p:spPr>
        <p:txBody>
          <a:bodyPr/>
          <a:lstStyle/>
          <a:p>
            <a:r>
              <a:rPr lang="en-AU" dirty="0"/>
              <a:t>12 credits from completed Core courses:</a:t>
            </a:r>
          </a:p>
          <a:p>
            <a:endParaRPr lang="en-AU" dirty="0"/>
          </a:p>
        </p:txBody>
      </p:sp>
      <p:graphicFrame>
        <p:nvGraphicFramePr>
          <p:cNvPr id="5" name="Table 4">
            <a:extLst>
              <a:ext uri="{FF2B5EF4-FFF2-40B4-BE49-F238E27FC236}">
                <a16:creationId xmlns:a16="http://schemas.microsoft.com/office/drawing/2014/main" id="{E14CC9D0-7B3F-34AB-4996-2783FC690F65}"/>
              </a:ext>
            </a:extLst>
          </p:cNvPr>
          <p:cNvGraphicFramePr>
            <a:graphicFrameLocks noGrp="1"/>
          </p:cNvGraphicFramePr>
          <p:nvPr>
            <p:extLst>
              <p:ext uri="{D42A27DB-BD31-4B8C-83A1-F6EECF244321}">
                <p14:modId xmlns:p14="http://schemas.microsoft.com/office/powerpoint/2010/main" val="2241259688"/>
              </p:ext>
            </p:extLst>
          </p:nvPr>
        </p:nvGraphicFramePr>
        <p:xfrm>
          <a:off x="323528" y="1239947"/>
          <a:ext cx="6835376" cy="3132003"/>
        </p:xfrm>
        <a:graphic>
          <a:graphicData uri="http://schemas.openxmlformats.org/drawingml/2006/table">
            <a:tbl>
              <a:tblPr firstRow="1" bandRow="1"/>
              <a:tblGrid>
                <a:gridCol w="4675136">
                  <a:extLst>
                    <a:ext uri="{9D8B030D-6E8A-4147-A177-3AD203B41FA5}">
                      <a16:colId xmlns:a16="http://schemas.microsoft.com/office/drawing/2014/main" val="121614446"/>
                    </a:ext>
                  </a:extLst>
                </a:gridCol>
                <a:gridCol w="2160240">
                  <a:extLst>
                    <a:ext uri="{9D8B030D-6E8A-4147-A177-3AD203B41FA5}">
                      <a16:colId xmlns:a16="http://schemas.microsoft.com/office/drawing/2014/main" val="3126491238"/>
                    </a:ext>
                  </a:extLst>
                </a:gridCol>
              </a:tblGrid>
              <a:tr h="391734">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en-AU" sz="1600" dirty="0"/>
                        <a:t>Course</a:t>
                      </a:r>
                      <a:endParaRPr lang="en-US" sz="1600" dirty="0"/>
                    </a:p>
                  </a:txBody>
                  <a:tcPr anchor="ctr">
                    <a:lnL w="6350" cap="flat" cmpd="sng" algn="ctr">
                      <a:solidFill>
                        <a:schemeClr val="accent1"/>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808184"/>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r"/>
                      <a:r>
                        <a:rPr lang="en-AU" sz="1600" dirty="0"/>
                        <a:t>Credits per course</a:t>
                      </a:r>
                      <a:endParaRPr lang="en-US" sz="1600" dirty="0"/>
                    </a:p>
                  </a:txBody>
                  <a:tcPr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808184"/>
                    </a:solidFill>
                  </a:tcPr>
                </a:tc>
                <a:extLst>
                  <a:ext uri="{0D108BD9-81ED-4DB2-BD59-A6C34878D82A}">
                    <a16:rowId xmlns:a16="http://schemas.microsoft.com/office/drawing/2014/main" val="3993653186"/>
                  </a:ext>
                </a:extLst>
              </a:tr>
              <a:tr h="3914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200"/>
                        </a:spcBef>
                        <a:spcAft>
                          <a:spcPts val="200"/>
                        </a:spcAft>
                      </a:pPr>
                      <a:r>
                        <a:rPr lang="en-AU" sz="1400" dirty="0"/>
                        <a:t>QCAA General subjects and Applied subjects</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up to 4</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33774595"/>
                  </a:ext>
                </a:extLst>
              </a:tr>
              <a:tr h="3914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200"/>
                        </a:spcBef>
                        <a:spcAft>
                          <a:spcPts val="200"/>
                        </a:spcAft>
                      </a:pPr>
                      <a:r>
                        <a:rPr lang="en-AU" sz="1400" dirty="0"/>
                        <a:t>QCAA General Extension subjects</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up to 2</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241449839"/>
                  </a:ext>
                </a:extLst>
              </a:tr>
              <a:tr h="3914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200"/>
                        </a:spcBef>
                        <a:spcAft>
                          <a:spcPts val="200"/>
                        </a:spcAft>
                      </a:pPr>
                      <a:r>
                        <a:rPr lang="en-AU" sz="1400" dirty="0"/>
                        <a:t>QCAA General Senior External Examination subjects</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4</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29481937"/>
                  </a:ext>
                </a:extLst>
              </a:tr>
              <a:tr h="3914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200"/>
                        </a:spcBef>
                        <a:spcAft>
                          <a:spcPts val="200"/>
                        </a:spcAft>
                      </a:pPr>
                      <a:r>
                        <a:rPr lang="en-AU" sz="1400" dirty="0"/>
                        <a:t>Certificate II qualifications</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up to 4</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687459534"/>
                  </a:ext>
                </a:extLst>
              </a:tr>
              <a:tr h="3914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200"/>
                        </a:spcBef>
                        <a:spcAft>
                          <a:spcPts val="200"/>
                        </a:spcAft>
                      </a:pPr>
                      <a:r>
                        <a:rPr lang="en-AU" sz="1400" dirty="0"/>
                        <a:t>Certificate III and IV qualifications (includes traineeships)</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up to 8</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474393491"/>
                  </a:ext>
                </a:extLst>
              </a:tr>
              <a:tr h="3914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200"/>
                        </a:spcBef>
                        <a:spcAft>
                          <a:spcPts val="200"/>
                        </a:spcAft>
                      </a:pPr>
                      <a:r>
                        <a:rPr lang="en-AU" sz="1400" dirty="0"/>
                        <a:t>School-based apprenticeships</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up to 6</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012449156"/>
                  </a:ext>
                </a:extLst>
              </a:tr>
              <a:tr h="3914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200"/>
                        </a:spcBef>
                        <a:spcAft>
                          <a:spcPts val="200"/>
                        </a:spcAft>
                      </a:pPr>
                      <a:r>
                        <a:rPr lang="en-AU" sz="1400" dirty="0"/>
                        <a:t>Recognised studies categorised as Core</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credit varies</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4068672377"/>
                  </a:ext>
                </a:extLst>
              </a:tr>
            </a:tbl>
          </a:graphicData>
        </a:graphic>
      </p:graphicFrame>
      <p:pic>
        <p:nvPicPr>
          <p:cNvPr id="6" name="Picture 5">
            <a:extLst>
              <a:ext uri="{FF2B5EF4-FFF2-40B4-BE49-F238E27FC236}">
                <a16:creationId xmlns:a16="http://schemas.microsoft.com/office/drawing/2014/main" id="{3CAA08CE-65AF-7F21-F810-EA5D377037A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60000" y="216000"/>
            <a:ext cx="1317600" cy="1317600"/>
          </a:xfrm>
          <a:prstGeom prst="rect">
            <a:avLst/>
          </a:prstGeom>
        </p:spPr>
      </p:pic>
    </p:spTree>
    <p:extLst>
      <p:ext uri="{BB962C8B-B14F-4D97-AF65-F5344CB8AC3E}">
        <p14:creationId xmlns:p14="http://schemas.microsoft.com/office/powerpoint/2010/main" val="3787018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E4CD82-E191-AF4C-9DDF-7F24C63AF79A}"/>
              </a:ext>
            </a:extLst>
          </p:cNvPr>
          <p:cNvSpPr>
            <a:spLocks noGrp="1"/>
          </p:cNvSpPr>
          <p:nvPr>
            <p:ph idx="1"/>
          </p:nvPr>
        </p:nvSpPr>
        <p:spPr>
          <a:xfrm>
            <a:off x="327025" y="842962"/>
            <a:ext cx="8496000" cy="504651"/>
          </a:xfrm>
        </p:spPr>
        <p:txBody>
          <a:bodyPr/>
          <a:lstStyle/>
          <a:p>
            <a:pPr marL="0" lvl="1" indent="0" eaLnBrk="1" hangingPunct="1">
              <a:buNone/>
            </a:pPr>
            <a:r>
              <a:rPr lang="en-AU" kern="0" dirty="0"/>
              <a:t>Maximum of 4 credits from:</a:t>
            </a:r>
          </a:p>
          <a:p>
            <a:endParaRPr lang="en-AU" dirty="0"/>
          </a:p>
        </p:txBody>
      </p:sp>
      <p:graphicFrame>
        <p:nvGraphicFramePr>
          <p:cNvPr id="5" name="Table 4">
            <a:extLst>
              <a:ext uri="{FF2B5EF4-FFF2-40B4-BE49-F238E27FC236}">
                <a16:creationId xmlns:a16="http://schemas.microsoft.com/office/drawing/2014/main" id="{E14CC9D0-7B3F-34AB-4996-2783FC690F65}"/>
              </a:ext>
            </a:extLst>
          </p:cNvPr>
          <p:cNvGraphicFramePr>
            <a:graphicFrameLocks noGrp="1"/>
          </p:cNvGraphicFramePr>
          <p:nvPr>
            <p:extLst>
              <p:ext uri="{D42A27DB-BD31-4B8C-83A1-F6EECF244321}">
                <p14:modId xmlns:p14="http://schemas.microsoft.com/office/powerpoint/2010/main" val="2522595959"/>
              </p:ext>
            </p:extLst>
          </p:nvPr>
        </p:nvGraphicFramePr>
        <p:xfrm>
          <a:off x="323528" y="1335285"/>
          <a:ext cx="6835376" cy="2007788"/>
        </p:xfrm>
        <a:graphic>
          <a:graphicData uri="http://schemas.openxmlformats.org/drawingml/2006/table">
            <a:tbl>
              <a:tblPr firstRow="1" bandRow="1"/>
              <a:tblGrid>
                <a:gridCol w="4675136">
                  <a:extLst>
                    <a:ext uri="{9D8B030D-6E8A-4147-A177-3AD203B41FA5}">
                      <a16:colId xmlns:a16="http://schemas.microsoft.com/office/drawing/2014/main" val="121614446"/>
                    </a:ext>
                  </a:extLst>
                </a:gridCol>
                <a:gridCol w="2160240">
                  <a:extLst>
                    <a:ext uri="{9D8B030D-6E8A-4147-A177-3AD203B41FA5}">
                      <a16:colId xmlns:a16="http://schemas.microsoft.com/office/drawing/2014/main" val="3126491238"/>
                    </a:ext>
                  </a:extLst>
                </a:gridCol>
              </a:tblGrid>
              <a:tr h="391734">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en-AU" sz="1600" dirty="0"/>
                        <a:t>Course</a:t>
                      </a:r>
                      <a:endParaRPr lang="en-US" sz="1600" dirty="0"/>
                    </a:p>
                  </a:txBody>
                  <a:tcPr anchor="ctr">
                    <a:lnL w="6350" cap="flat" cmpd="sng" algn="ctr">
                      <a:solidFill>
                        <a:schemeClr val="accent1"/>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808184"/>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r"/>
                      <a:r>
                        <a:rPr lang="en-AU" sz="1600" dirty="0"/>
                        <a:t>Credits per course</a:t>
                      </a:r>
                      <a:endParaRPr lang="en-US" sz="1600" dirty="0"/>
                    </a:p>
                  </a:txBody>
                  <a:tcPr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808184"/>
                    </a:solidFill>
                  </a:tcPr>
                </a:tc>
                <a:extLst>
                  <a:ext uri="{0D108BD9-81ED-4DB2-BD59-A6C34878D82A}">
                    <a16:rowId xmlns:a16="http://schemas.microsoft.com/office/drawing/2014/main" val="3993653186"/>
                  </a:ext>
                </a:extLst>
              </a:tr>
              <a:tr h="3914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200"/>
                        </a:spcBef>
                        <a:spcAft>
                          <a:spcPts val="200"/>
                        </a:spcAft>
                      </a:pPr>
                      <a:r>
                        <a:rPr lang="en-US" sz="1400" dirty="0"/>
                        <a:t>QCAA Short Courses</a:t>
                      </a:r>
                    </a:p>
                    <a:p>
                      <a:pPr marL="285750" indent="-285750">
                        <a:spcBef>
                          <a:spcPts val="200"/>
                        </a:spcBef>
                        <a:spcAft>
                          <a:spcPts val="200"/>
                        </a:spcAft>
                        <a:buFont typeface="Arial" panose="020B0604020202020204" pitchFamily="34" charset="0"/>
                        <a:buChar char="•"/>
                      </a:pPr>
                      <a:r>
                        <a:rPr lang="en-US" sz="1400" dirty="0"/>
                        <a:t>QCAA Short Course in Literacy</a:t>
                      </a:r>
                    </a:p>
                    <a:p>
                      <a:pPr marL="285750" indent="-285750">
                        <a:spcBef>
                          <a:spcPts val="200"/>
                        </a:spcBef>
                        <a:spcAft>
                          <a:spcPts val="200"/>
                        </a:spcAft>
                        <a:buFont typeface="Arial" panose="020B0604020202020204" pitchFamily="34" charset="0"/>
                        <a:buChar char="•"/>
                      </a:pPr>
                      <a:r>
                        <a:rPr lang="en-US" sz="1400" dirty="0"/>
                        <a:t>QCAA Short Course in Numeracy</a:t>
                      </a:r>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1</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33774595"/>
                  </a:ext>
                </a:extLst>
              </a:tr>
              <a:tr h="391467">
                <a:tc>
                  <a:txBody>
                    <a:bodyPr/>
                    <a:lstStyle/>
                    <a:p>
                      <a:pPr marL="0" algn="l" defTabSz="914400" rtl="0" eaLnBrk="1" latinLnBrk="0" hangingPunct="1">
                        <a:spcBef>
                          <a:spcPts val="200"/>
                        </a:spcBef>
                        <a:spcAft>
                          <a:spcPts val="200"/>
                        </a:spcAft>
                      </a:pPr>
                      <a:r>
                        <a:rPr lang="en-AU" sz="1400" kern="1200" dirty="0">
                          <a:solidFill>
                            <a:schemeClr val="dk1"/>
                          </a:solidFill>
                          <a:latin typeface="Arial"/>
                          <a:ea typeface="+mn-ea"/>
                          <a:cs typeface="+mn-cs"/>
                        </a:rPr>
                        <a:t>Certificate I qualifications</a:t>
                      </a:r>
                      <a:endParaRPr lang="en-US" sz="1400" kern="1200" dirty="0">
                        <a:solidFill>
                          <a:schemeClr val="dk1"/>
                        </a:solidFill>
                        <a:latin typeface="Arial"/>
                        <a:ea typeface="+mn-ea"/>
                        <a:cs typeface="+mn-cs"/>
                      </a:endParaRPr>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up to 3</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241449839"/>
                  </a:ext>
                </a:extLst>
              </a:tr>
              <a:tr h="391467">
                <a:tc>
                  <a:txBody>
                    <a:bodyPr/>
                    <a:lstStyle/>
                    <a:p>
                      <a:pPr marL="0" algn="l" defTabSz="914400" rtl="0" eaLnBrk="1" latinLnBrk="0" hangingPunct="1">
                        <a:spcBef>
                          <a:spcPts val="200"/>
                        </a:spcBef>
                        <a:spcAft>
                          <a:spcPts val="200"/>
                        </a:spcAft>
                      </a:pPr>
                      <a:r>
                        <a:rPr lang="en-AU" sz="1400" kern="1200" dirty="0">
                          <a:solidFill>
                            <a:schemeClr val="dk1"/>
                          </a:solidFill>
                          <a:latin typeface="Arial"/>
                          <a:ea typeface="+mn-ea"/>
                          <a:cs typeface="+mn-cs"/>
                        </a:rPr>
                        <a:t>Recognised studies categorised as Preparatory</a:t>
                      </a:r>
                      <a:endParaRPr lang="en-US" sz="1400" kern="1200" dirty="0">
                        <a:solidFill>
                          <a:schemeClr val="dk1"/>
                        </a:solidFill>
                        <a:latin typeface="Arial"/>
                        <a:ea typeface="+mn-ea"/>
                        <a:cs typeface="+mn-cs"/>
                      </a:endParaRPr>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credit varies</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29481937"/>
                  </a:ext>
                </a:extLst>
              </a:tr>
            </a:tbl>
          </a:graphicData>
        </a:graphic>
      </p:graphicFrame>
      <p:pic>
        <p:nvPicPr>
          <p:cNvPr id="6" name="Picture 5">
            <a:extLst>
              <a:ext uri="{FF2B5EF4-FFF2-40B4-BE49-F238E27FC236}">
                <a16:creationId xmlns:a16="http://schemas.microsoft.com/office/drawing/2014/main" id="{3CAA08CE-65AF-7F21-F810-EA5D377037A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60000" y="216000"/>
            <a:ext cx="1317600" cy="1317600"/>
          </a:xfrm>
          <a:prstGeom prst="rect">
            <a:avLst/>
          </a:prstGeom>
        </p:spPr>
      </p:pic>
      <p:sp>
        <p:nvSpPr>
          <p:cNvPr id="4" name="Title 1">
            <a:extLst>
              <a:ext uri="{FF2B5EF4-FFF2-40B4-BE49-F238E27FC236}">
                <a16:creationId xmlns:a16="http://schemas.microsoft.com/office/drawing/2014/main" id="{7784D6BF-7186-B8D8-C0ED-D5B885936D5D}"/>
              </a:ext>
            </a:extLst>
          </p:cNvPr>
          <p:cNvSpPr txBox="1">
            <a:spLocks/>
          </p:cNvSpPr>
          <p:nvPr/>
        </p:nvSpPr>
        <p:spPr>
          <a:xfrm>
            <a:off x="327025" y="274637"/>
            <a:ext cx="8496000" cy="360000"/>
          </a:xfrm>
          <a:prstGeom prst="rect">
            <a:avLst/>
          </a:prstGeom>
        </p:spPr>
        <p:txBody>
          <a:bodyPr vert="horz" lIns="0" tIns="0" rIns="0" bIns="0" rtlCol="0" anchor="t" anchorCtr="0">
            <a:normAutofit/>
          </a:bodyPr>
          <a:lstStyle>
            <a:lvl1pPr algn="l" defTabSz="914400" rtl="0" eaLnBrk="1" latinLnBrk="0" hangingPunct="1">
              <a:lnSpc>
                <a:spcPct val="90000"/>
              </a:lnSpc>
              <a:spcBef>
                <a:spcPct val="0"/>
              </a:spcBef>
              <a:buNone/>
              <a:defRPr sz="2400" b="1" kern="1200">
                <a:solidFill>
                  <a:schemeClr val="tx1"/>
                </a:solidFill>
                <a:latin typeface="Arial" panose="020B0604020202020204" pitchFamily="34" charset="0"/>
                <a:ea typeface="+mj-ea"/>
                <a:cs typeface="Arial" panose="020B0604020202020204" pitchFamily="34" charset="0"/>
              </a:defRPr>
            </a:lvl1pPr>
          </a:lstStyle>
          <a:p>
            <a:pPr fontAlgn="auto">
              <a:spcAft>
                <a:spcPts val="0"/>
              </a:spcAft>
            </a:pPr>
            <a:r>
              <a:rPr lang="en-AU"/>
              <a:t>Set pattern — Preparatory courses</a:t>
            </a:r>
            <a:endParaRPr lang="en-AU" dirty="0"/>
          </a:p>
        </p:txBody>
      </p:sp>
    </p:spTree>
    <p:extLst>
      <p:ext uri="{BB962C8B-B14F-4D97-AF65-F5344CB8AC3E}">
        <p14:creationId xmlns:p14="http://schemas.microsoft.com/office/powerpoint/2010/main" val="2645351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CD31E-2BA2-BAAA-3F31-0D8106473F70}"/>
              </a:ext>
            </a:extLst>
          </p:cNvPr>
          <p:cNvSpPr>
            <a:spLocks noGrp="1"/>
          </p:cNvSpPr>
          <p:nvPr>
            <p:ph type="title"/>
          </p:nvPr>
        </p:nvSpPr>
        <p:spPr/>
        <p:txBody>
          <a:bodyPr/>
          <a:lstStyle/>
          <a:p>
            <a:r>
              <a:rPr lang="en-AU" dirty="0"/>
              <a:t>Set pattern — Complementary courses</a:t>
            </a:r>
          </a:p>
        </p:txBody>
      </p:sp>
      <p:sp>
        <p:nvSpPr>
          <p:cNvPr id="3" name="Content Placeholder 2">
            <a:extLst>
              <a:ext uri="{FF2B5EF4-FFF2-40B4-BE49-F238E27FC236}">
                <a16:creationId xmlns:a16="http://schemas.microsoft.com/office/drawing/2014/main" id="{89E4CD82-E191-AF4C-9DDF-7F24C63AF79A}"/>
              </a:ext>
            </a:extLst>
          </p:cNvPr>
          <p:cNvSpPr>
            <a:spLocks noGrp="1"/>
          </p:cNvSpPr>
          <p:nvPr>
            <p:ph idx="1"/>
          </p:nvPr>
        </p:nvSpPr>
        <p:spPr>
          <a:xfrm>
            <a:off x="327025" y="771550"/>
            <a:ext cx="8496000" cy="576064"/>
          </a:xfrm>
        </p:spPr>
        <p:txBody>
          <a:bodyPr/>
          <a:lstStyle/>
          <a:p>
            <a:pPr marL="0" lvl="1" indent="0" eaLnBrk="1" hangingPunct="1">
              <a:buNone/>
            </a:pPr>
            <a:r>
              <a:rPr lang="en-AU" kern="0" dirty="0"/>
              <a:t>Maximum of 8 credits from:</a:t>
            </a:r>
          </a:p>
          <a:p>
            <a:endParaRPr lang="en-AU" dirty="0"/>
          </a:p>
        </p:txBody>
      </p:sp>
      <p:graphicFrame>
        <p:nvGraphicFramePr>
          <p:cNvPr id="5" name="Table 4">
            <a:extLst>
              <a:ext uri="{FF2B5EF4-FFF2-40B4-BE49-F238E27FC236}">
                <a16:creationId xmlns:a16="http://schemas.microsoft.com/office/drawing/2014/main" id="{E14CC9D0-7B3F-34AB-4996-2783FC690F65}"/>
              </a:ext>
            </a:extLst>
          </p:cNvPr>
          <p:cNvGraphicFramePr>
            <a:graphicFrameLocks noGrp="1"/>
          </p:cNvGraphicFramePr>
          <p:nvPr>
            <p:extLst>
              <p:ext uri="{D42A27DB-BD31-4B8C-83A1-F6EECF244321}">
                <p14:modId xmlns:p14="http://schemas.microsoft.com/office/powerpoint/2010/main" val="4052345993"/>
              </p:ext>
            </p:extLst>
          </p:nvPr>
        </p:nvGraphicFramePr>
        <p:xfrm>
          <a:off x="323528" y="1239947"/>
          <a:ext cx="6835376" cy="2739308"/>
        </p:xfrm>
        <a:graphic>
          <a:graphicData uri="http://schemas.openxmlformats.org/drawingml/2006/table">
            <a:tbl>
              <a:tblPr firstRow="1" bandRow="1"/>
              <a:tblGrid>
                <a:gridCol w="4675136">
                  <a:extLst>
                    <a:ext uri="{9D8B030D-6E8A-4147-A177-3AD203B41FA5}">
                      <a16:colId xmlns:a16="http://schemas.microsoft.com/office/drawing/2014/main" val="121614446"/>
                    </a:ext>
                  </a:extLst>
                </a:gridCol>
                <a:gridCol w="2160240">
                  <a:extLst>
                    <a:ext uri="{9D8B030D-6E8A-4147-A177-3AD203B41FA5}">
                      <a16:colId xmlns:a16="http://schemas.microsoft.com/office/drawing/2014/main" val="3126491238"/>
                    </a:ext>
                  </a:extLst>
                </a:gridCol>
              </a:tblGrid>
              <a:tr h="391734">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lang="en-AU" sz="1600" dirty="0"/>
                        <a:t>Course</a:t>
                      </a:r>
                      <a:endParaRPr lang="en-US" sz="1600" dirty="0"/>
                    </a:p>
                  </a:txBody>
                  <a:tcPr anchor="ctr">
                    <a:lnL w="6350" cap="flat" cmpd="sng" algn="ctr">
                      <a:solidFill>
                        <a:schemeClr val="accent1"/>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6350" cap="flat" cmpd="sng" algn="ctr">
                      <a:solidFill>
                        <a:schemeClr val="accent1"/>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808184"/>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r"/>
                      <a:r>
                        <a:rPr lang="en-AU" sz="1600" dirty="0"/>
                        <a:t>Credits per course</a:t>
                      </a:r>
                      <a:endParaRPr lang="en-US" sz="1600" dirty="0"/>
                    </a:p>
                  </a:txBody>
                  <a:tcPr anchor="ctr">
                    <a:lnL w="12700" cap="flat" cmpd="sng" algn="ctr">
                      <a:solidFill>
                        <a:schemeClr val="bg1">
                          <a:lumMod val="9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accent1"/>
                      </a:solidFill>
                      <a:prstDash val="solid"/>
                      <a:round/>
                      <a:headEnd type="none" w="med" len="med"/>
                      <a:tailEnd type="none" w="med" len="med"/>
                    </a:lnT>
                    <a:lnB w="190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rgbClr val="808184"/>
                    </a:solidFill>
                  </a:tcPr>
                </a:tc>
                <a:extLst>
                  <a:ext uri="{0D108BD9-81ED-4DB2-BD59-A6C34878D82A}">
                    <a16:rowId xmlns:a16="http://schemas.microsoft.com/office/drawing/2014/main" val="3993653186"/>
                  </a:ext>
                </a:extLst>
              </a:tr>
              <a:tr h="391467">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spcBef>
                          <a:spcPts val="200"/>
                        </a:spcBef>
                        <a:spcAft>
                          <a:spcPts val="200"/>
                        </a:spcAft>
                      </a:pPr>
                      <a:r>
                        <a:rPr lang="en-US" sz="1400" dirty="0"/>
                        <a:t>QCAA Short Courses</a:t>
                      </a:r>
                    </a:p>
                    <a:p>
                      <a:pPr marL="285750" indent="-285750">
                        <a:spcBef>
                          <a:spcPts val="200"/>
                        </a:spcBef>
                        <a:spcAft>
                          <a:spcPts val="200"/>
                        </a:spcAft>
                        <a:buFont typeface="Arial" panose="020B0604020202020204" pitchFamily="34" charset="0"/>
                        <a:buChar char="•"/>
                      </a:pPr>
                      <a:r>
                        <a:rPr lang="en-US" sz="1400" dirty="0"/>
                        <a:t>QCAA Short Course in Aboriginal &amp; Torres Strait Islander Languages</a:t>
                      </a:r>
                    </a:p>
                    <a:p>
                      <a:pPr marL="285750" indent="-285750">
                        <a:spcBef>
                          <a:spcPts val="200"/>
                        </a:spcBef>
                        <a:spcAft>
                          <a:spcPts val="200"/>
                        </a:spcAft>
                        <a:buFont typeface="Arial" panose="020B0604020202020204" pitchFamily="34" charset="0"/>
                        <a:buChar char="•"/>
                      </a:pPr>
                      <a:r>
                        <a:rPr lang="en-US" sz="1400" dirty="0"/>
                        <a:t>QCAA Short Course in Career Education</a:t>
                      </a:r>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1</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9050" cap="flat" cmpd="sng" algn="ctr">
                      <a:solidFill>
                        <a:schemeClr val="bg2"/>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333774595"/>
                  </a:ext>
                </a:extLst>
              </a:tr>
              <a:tr h="391467">
                <a:tc>
                  <a:txBody>
                    <a:bodyPr/>
                    <a:lstStyle/>
                    <a:p>
                      <a:pPr marL="0" algn="l" defTabSz="914400" rtl="0" eaLnBrk="1" latinLnBrk="0" hangingPunct="1">
                        <a:spcBef>
                          <a:spcPts val="200"/>
                        </a:spcBef>
                        <a:spcAft>
                          <a:spcPts val="200"/>
                        </a:spcAft>
                      </a:pPr>
                      <a:r>
                        <a:rPr lang="en-US" sz="1400" kern="1200" dirty="0">
                          <a:solidFill>
                            <a:schemeClr val="dk1"/>
                          </a:solidFill>
                          <a:latin typeface="Arial"/>
                          <a:ea typeface="+mn-ea"/>
                          <a:cs typeface="+mn-cs"/>
                        </a:rPr>
                        <a:t>University subjects (while enrolled at a school)</a:t>
                      </a:r>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up to 4</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241449839"/>
                  </a:ext>
                </a:extLst>
              </a:tr>
              <a:tr h="391467">
                <a:tc>
                  <a:txBody>
                    <a:bodyPr/>
                    <a:lstStyle/>
                    <a:p>
                      <a:pPr marL="0" algn="l" defTabSz="914400" rtl="0" eaLnBrk="1" latinLnBrk="0" hangingPunct="1">
                        <a:spcBef>
                          <a:spcPts val="200"/>
                        </a:spcBef>
                        <a:spcAft>
                          <a:spcPts val="200"/>
                        </a:spcAft>
                      </a:pPr>
                      <a:r>
                        <a:rPr lang="en-US" sz="1400" kern="1200" dirty="0">
                          <a:solidFill>
                            <a:schemeClr val="dk1"/>
                          </a:solidFill>
                          <a:latin typeface="Arial"/>
                          <a:ea typeface="+mn-ea"/>
                          <a:cs typeface="+mn-cs"/>
                        </a:rPr>
                        <a:t>Diplomas and Advanced Diplomas</a:t>
                      </a:r>
                      <a:br>
                        <a:rPr lang="en-US" sz="1400" kern="1200" dirty="0">
                          <a:solidFill>
                            <a:schemeClr val="dk1"/>
                          </a:solidFill>
                          <a:latin typeface="Arial"/>
                          <a:ea typeface="+mn-ea"/>
                          <a:cs typeface="+mn-cs"/>
                        </a:rPr>
                      </a:br>
                      <a:r>
                        <a:rPr lang="en-US" sz="1400" kern="1200" dirty="0">
                          <a:solidFill>
                            <a:schemeClr val="dk1"/>
                          </a:solidFill>
                          <a:latin typeface="Arial"/>
                          <a:ea typeface="+mn-ea"/>
                          <a:cs typeface="+mn-cs"/>
                        </a:rPr>
                        <a:t>(while enrolled at a school)</a:t>
                      </a:r>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r">
                        <a:spcBef>
                          <a:spcPts val="200"/>
                        </a:spcBef>
                        <a:spcAft>
                          <a:spcPts val="200"/>
                        </a:spcAft>
                      </a:pPr>
                      <a:r>
                        <a:rPr lang="en-AU" sz="1400" dirty="0"/>
                        <a:t>up to 8</a:t>
                      </a:r>
                      <a:endParaRPr lang="en-US" sz="1400" dirty="0"/>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29481937"/>
                  </a:ext>
                </a:extLst>
              </a:tr>
              <a:tr h="391467">
                <a:tc>
                  <a:txBody>
                    <a:bodyPr/>
                    <a:lstStyle/>
                    <a:p>
                      <a:pPr>
                        <a:spcBef>
                          <a:spcPts val="200"/>
                        </a:spcBef>
                        <a:spcAft>
                          <a:spcPts val="200"/>
                        </a:spcAft>
                      </a:pPr>
                      <a:r>
                        <a:rPr lang="en-AU" sz="1400" kern="1200" dirty="0">
                          <a:solidFill>
                            <a:schemeClr val="dk1"/>
                          </a:solidFill>
                          <a:latin typeface="Arial"/>
                          <a:ea typeface="+mn-ea"/>
                          <a:cs typeface="+mn-cs"/>
                        </a:rPr>
                        <a:t>Recognised studies categorised as Complementary</a:t>
                      </a:r>
                      <a:endParaRPr lang="en-US" sz="1400" kern="1200" dirty="0">
                        <a:solidFill>
                          <a:schemeClr val="dk1"/>
                        </a:solidFill>
                        <a:latin typeface="Arial"/>
                        <a:ea typeface="+mn-ea"/>
                        <a:cs typeface="+mn-cs"/>
                      </a:endParaRPr>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spcBef>
                          <a:spcPts val="200"/>
                        </a:spcBef>
                        <a:spcAft>
                          <a:spcPts val="200"/>
                        </a:spcAft>
                      </a:pPr>
                      <a:r>
                        <a:rPr lang="en-AU" sz="1400" kern="1200" dirty="0">
                          <a:solidFill>
                            <a:schemeClr val="dk1"/>
                          </a:solidFill>
                          <a:latin typeface="Arial"/>
                          <a:ea typeface="+mn-ea"/>
                          <a:cs typeface="+mn-cs"/>
                        </a:rPr>
                        <a:t>credit varies</a:t>
                      </a:r>
                      <a:endParaRPr lang="en-US" sz="1400" kern="1200" dirty="0">
                        <a:solidFill>
                          <a:schemeClr val="dk1"/>
                        </a:solidFill>
                        <a:latin typeface="Arial"/>
                        <a:ea typeface="+mn-ea"/>
                        <a:cs typeface="+mn-cs"/>
                      </a:endParaRPr>
                    </a:p>
                  </a:txBody>
                  <a:tcPr anchor="ctr">
                    <a:lnL w="12700" cap="flat" cmpd="sng" algn="ctr">
                      <a:solidFill>
                        <a:srgbClr val="FFFFFF">
                          <a:lumMod val="65000"/>
                        </a:srgbClr>
                      </a:solidFill>
                      <a:prstDash val="solid"/>
                      <a:round/>
                      <a:headEnd type="none" w="med" len="med"/>
                      <a:tailEnd type="none" w="med" len="med"/>
                    </a:lnL>
                    <a:lnR w="12700" cap="flat" cmpd="sng" algn="ctr">
                      <a:solidFill>
                        <a:srgbClr val="FFFFFF">
                          <a:lumMod val="65000"/>
                        </a:srgbClr>
                      </a:solidFill>
                      <a:prstDash val="solid"/>
                      <a:round/>
                      <a:headEnd type="none" w="med" len="med"/>
                      <a:tailEnd type="none" w="med" len="med"/>
                    </a:lnR>
                    <a:lnT w="12700" cap="flat" cmpd="sng" algn="ctr">
                      <a:solidFill>
                        <a:srgbClr val="FFFFFF">
                          <a:lumMod val="65000"/>
                        </a:srgbClr>
                      </a:solidFill>
                      <a:prstDash val="solid"/>
                      <a:round/>
                      <a:headEnd type="none" w="med" len="med"/>
                      <a:tailEnd type="none" w="med" len="med"/>
                    </a:lnT>
                    <a:lnB w="12700" cap="flat" cmpd="sng" algn="ctr">
                      <a:solidFill>
                        <a:srgbClr val="FFFFFF">
                          <a:lumMod val="65000"/>
                        </a:srgb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77121583"/>
                  </a:ext>
                </a:extLst>
              </a:tr>
            </a:tbl>
          </a:graphicData>
        </a:graphic>
      </p:graphicFrame>
      <p:pic>
        <p:nvPicPr>
          <p:cNvPr id="6" name="Picture 5">
            <a:extLst>
              <a:ext uri="{FF2B5EF4-FFF2-40B4-BE49-F238E27FC236}">
                <a16:creationId xmlns:a16="http://schemas.microsoft.com/office/drawing/2014/main" id="{3CAA08CE-65AF-7F21-F810-EA5D377037A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60000" y="216000"/>
            <a:ext cx="1317600" cy="1317600"/>
          </a:xfrm>
          <a:prstGeom prst="rect">
            <a:avLst/>
          </a:prstGeom>
        </p:spPr>
      </p:pic>
    </p:spTree>
    <p:extLst>
      <p:ext uri="{BB962C8B-B14F-4D97-AF65-F5344CB8AC3E}">
        <p14:creationId xmlns:p14="http://schemas.microsoft.com/office/powerpoint/2010/main" val="3446854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CD31E-2BA2-BAAA-3F31-0D8106473F70}"/>
              </a:ext>
            </a:extLst>
          </p:cNvPr>
          <p:cNvSpPr>
            <a:spLocks noGrp="1"/>
          </p:cNvSpPr>
          <p:nvPr>
            <p:ph type="title"/>
          </p:nvPr>
        </p:nvSpPr>
        <p:spPr/>
        <p:txBody>
          <a:bodyPr>
            <a:normAutofit/>
          </a:bodyPr>
          <a:lstStyle/>
          <a:p>
            <a:r>
              <a:rPr lang="en-AU" dirty="0"/>
              <a:t>Set standard</a:t>
            </a:r>
          </a:p>
        </p:txBody>
      </p:sp>
      <p:sp>
        <p:nvSpPr>
          <p:cNvPr id="3" name="Content Placeholder 2">
            <a:extLst>
              <a:ext uri="{FF2B5EF4-FFF2-40B4-BE49-F238E27FC236}">
                <a16:creationId xmlns:a16="http://schemas.microsoft.com/office/drawing/2014/main" id="{89E4CD82-E191-AF4C-9DDF-7F24C63AF79A}"/>
              </a:ext>
            </a:extLst>
          </p:cNvPr>
          <p:cNvSpPr>
            <a:spLocks noGrp="1"/>
          </p:cNvSpPr>
          <p:nvPr>
            <p:ph idx="1"/>
          </p:nvPr>
        </p:nvSpPr>
        <p:spPr>
          <a:xfrm>
            <a:off x="327025" y="842962"/>
            <a:ext cx="8496000" cy="3636587"/>
          </a:xfrm>
        </p:spPr>
        <p:txBody>
          <a:bodyPr>
            <a:normAutofit/>
          </a:bodyPr>
          <a:lstStyle/>
          <a:p>
            <a:pPr marL="0" indent="0" eaLnBrk="1" hangingPunct="1"/>
            <a:r>
              <a:rPr lang="en-AU" dirty="0"/>
              <a:t>QCE credits are accrued when the set </a:t>
            </a:r>
          </a:p>
          <a:p>
            <a:pPr marL="0" indent="0" eaLnBrk="1" hangingPunct="1"/>
            <a:r>
              <a:rPr lang="en-AU" dirty="0"/>
              <a:t>standard for each subject/course has been met.</a:t>
            </a:r>
          </a:p>
          <a:p>
            <a:pPr marL="0" indent="0" eaLnBrk="1" hangingPunct="1"/>
            <a:r>
              <a:rPr lang="en-AU" dirty="0"/>
              <a:t>Depending on the course, that may be:</a:t>
            </a:r>
          </a:p>
          <a:p>
            <a:pPr marL="360000" indent="-360000" eaLnBrk="1" hangingPunct="1">
              <a:buFont typeface="Arial" panose="020B0604020202020204" pitchFamily="34" charset="0"/>
              <a:buChar char="•"/>
            </a:pPr>
            <a:r>
              <a:rPr lang="en-AU" dirty="0"/>
              <a:t>satisfactory completion</a:t>
            </a:r>
          </a:p>
          <a:p>
            <a:pPr marL="360000" indent="-360000" eaLnBrk="1" hangingPunct="1">
              <a:buFont typeface="Arial" panose="020B0604020202020204" pitchFamily="34" charset="0"/>
              <a:buChar char="•"/>
            </a:pPr>
            <a:r>
              <a:rPr lang="en-AU" dirty="0"/>
              <a:t>grade of C or better</a:t>
            </a:r>
          </a:p>
          <a:p>
            <a:pPr marL="360000" indent="-360000" eaLnBrk="1" hangingPunct="1">
              <a:buFont typeface="Arial" panose="020B0604020202020204" pitchFamily="34" charset="0"/>
              <a:buChar char="•"/>
            </a:pPr>
            <a:r>
              <a:rPr lang="en-AU" dirty="0"/>
              <a:t>competency or qualification completion</a:t>
            </a:r>
          </a:p>
          <a:p>
            <a:pPr marL="360000" indent="-360000" eaLnBrk="1" hangingPunct="1">
              <a:buFont typeface="Arial" panose="020B0604020202020204" pitchFamily="34" charset="0"/>
              <a:buChar char="•"/>
            </a:pPr>
            <a:r>
              <a:rPr lang="en-AU" dirty="0"/>
              <a:t>pass or equivalent.</a:t>
            </a:r>
          </a:p>
        </p:txBody>
      </p:sp>
      <p:pic>
        <p:nvPicPr>
          <p:cNvPr id="4" name="Picture 3">
            <a:extLst>
              <a:ext uri="{FF2B5EF4-FFF2-40B4-BE49-F238E27FC236}">
                <a16:creationId xmlns:a16="http://schemas.microsoft.com/office/drawing/2014/main" id="{13D07119-A1E7-F38D-C39C-93B3F33572EA}"/>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60000" y="216000"/>
            <a:ext cx="1317600" cy="1317600"/>
          </a:xfrm>
          <a:prstGeom prst="rect">
            <a:avLst/>
          </a:prstGeom>
        </p:spPr>
      </p:pic>
    </p:spTree>
    <p:extLst>
      <p:ext uri="{BB962C8B-B14F-4D97-AF65-F5344CB8AC3E}">
        <p14:creationId xmlns:p14="http://schemas.microsoft.com/office/powerpoint/2010/main" val="9025075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CD31E-2BA2-BAAA-3F31-0D8106473F70}"/>
              </a:ext>
            </a:extLst>
          </p:cNvPr>
          <p:cNvSpPr>
            <a:spLocks noGrp="1"/>
          </p:cNvSpPr>
          <p:nvPr>
            <p:ph type="title"/>
          </p:nvPr>
        </p:nvSpPr>
        <p:spPr/>
        <p:txBody>
          <a:bodyPr>
            <a:normAutofit/>
          </a:bodyPr>
          <a:lstStyle/>
          <a:p>
            <a:r>
              <a:rPr lang="en-AU" dirty="0"/>
              <a:t>Literacy &amp; numeracy options</a:t>
            </a:r>
          </a:p>
        </p:txBody>
      </p:sp>
      <p:sp>
        <p:nvSpPr>
          <p:cNvPr id="3" name="Content Placeholder 2">
            <a:extLst>
              <a:ext uri="{FF2B5EF4-FFF2-40B4-BE49-F238E27FC236}">
                <a16:creationId xmlns:a16="http://schemas.microsoft.com/office/drawing/2014/main" id="{89E4CD82-E191-AF4C-9DDF-7F24C63AF79A}"/>
              </a:ext>
            </a:extLst>
          </p:cNvPr>
          <p:cNvSpPr>
            <a:spLocks noGrp="1"/>
          </p:cNvSpPr>
          <p:nvPr>
            <p:ph idx="1"/>
          </p:nvPr>
        </p:nvSpPr>
        <p:spPr>
          <a:xfrm>
            <a:off x="327025" y="842962"/>
            <a:ext cx="8496000" cy="3636587"/>
          </a:xfrm>
        </p:spPr>
        <p:txBody>
          <a:bodyPr>
            <a:normAutofit/>
          </a:bodyPr>
          <a:lstStyle/>
          <a:p>
            <a:pPr marL="360000" indent="-360000">
              <a:spcBef>
                <a:spcPts val="1000"/>
              </a:spcBef>
              <a:buFont typeface="Arial" panose="020B0604020202020204" pitchFamily="34" charset="0"/>
              <a:buChar char="•"/>
            </a:pPr>
            <a:r>
              <a:rPr lang="en-AU" dirty="0"/>
              <a:t>QCAA General or Applied English/Mathematics subjects </a:t>
            </a:r>
          </a:p>
          <a:p>
            <a:pPr marL="360000" indent="-360000">
              <a:spcBef>
                <a:spcPts val="1000"/>
              </a:spcBef>
              <a:buFont typeface="Arial" panose="020B0604020202020204" pitchFamily="34" charset="0"/>
              <a:buChar char="•"/>
            </a:pPr>
            <a:r>
              <a:rPr lang="en-AU" dirty="0"/>
              <a:t>QCAA Short Course in Literacy/Numeracy </a:t>
            </a:r>
          </a:p>
          <a:p>
            <a:pPr marL="360000" indent="-360000">
              <a:spcBef>
                <a:spcPts val="1000"/>
              </a:spcBef>
              <a:buFont typeface="Arial" panose="020B0604020202020204" pitchFamily="34" charset="0"/>
              <a:buChar char="•"/>
            </a:pPr>
            <a:r>
              <a:rPr lang="en-AU" dirty="0"/>
              <a:t>Senior External Examination in a QCAA English/Mathematics subject </a:t>
            </a:r>
          </a:p>
          <a:p>
            <a:pPr marL="360000" indent="-360000">
              <a:spcBef>
                <a:spcPts val="1000"/>
              </a:spcBef>
              <a:buFont typeface="Arial" panose="020B0604020202020204" pitchFamily="34" charset="0"/>
              <a:buChar char="•"/>
            </a:pPr>
            <a:r>
              <a:rPr lang="en-AU" dirty="0"/>
              <a:t>International Baccalaureate examination in approved English/Mathematics subjects </a:t>
            </a:r>
          </a:p>
          <a:p>
            <a:pPr marL="360000" indent="-360000">
              <a:spcBef>
                <a:spcPts val="1000"/>
              </a:spcBef>
              <a:buFont typeface="Arial" panose="020B0604020202020204" pitchFamily="34" charset="0"/>
              <a:buChar char="•"/>
            </a:pPr>
            <a:r>
              <a:rPr lang="en-AU" dirty="0"/>
              <a:t>Recognised studies listed as meeting literacy/numeracy requirements </a:t>
            </a:r>
          </a:p>
        </p:txBody>
      </p:sp>
      <p:pic>
        <p:nvPicPr>
          <p:cNvPr id="5" name="Picture 4">
            <a:extLst>
              <a:ext uri="{FF2B5EF4-FFF2-40B4-BE49-F238E27FC236}">
                <a16:creationId xmlns:a16="http://schemas.microsoft.com/office/drawing/2014/main" id="{0462057B-28B2-539E-181A-63956F785E3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560000" y="216000"/>
            <a:ext cx="1317600" cy="1317600"/>
          </a:xfrm>
          <a:prstGeom prst="rect">
            <a:avLst/>
          </a:prstGeom>
        </p:spPr>
      </p:pic>
    </p:spTree>
    <p:extLst>
      <p:ext uri="{BB962C8B-B14F-4D97-AF65-F5344CB8AC3E}">
        <p14:creationId xmlns:p14="http://schemas.microsoft.com/office/powerpoint/2010/main" val="917378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1D103-2E94-4C25-D29A-A61EC966B17C}"/>
              </a:ext>
            </a:extLst>
          </p:cNvPr>
          <p:cNvSpPr>
            <a:spLocks noGrp="1"/>
          </p:cNvSpPr>
          <p:nvPr>
            <p:ph type="title"/>
          </p:nvPr>
        </p:nvSpPr>
        <p:spPr>
          <a:xfrm>
            <a:off x="327025" y="274637"/>
            <a:ext cx="8496000" cy="360000"/>
          </a:xfrm>
        </p:spPr>
        <p:txBody>
          <a:bodyPr/>
          <a:lstStyle/>
          <a:p>
            <a:r>
              <a:rPr lang="en-AU" dirty="0"/>
              <a:t>QCE pathways</a:t>
            </a:r>
          </a:p>
        </p:txBody>
      </p:sp>
      <p:sp>
        <p:nvSpPr>
          <p:cNvPr id="3" name="Content Placeholder 2">
            <a:extLst>
              <a:ext uri="{FF2B5EF4-FFF2-40B4-BE49-F238E27FC236}">
                <a16:creationId xmlns:a16="http://schemas.microsoft.com/office/drawing/2014/main" id="{CA2A9B1F-F52B-ADDF-234A-BCC4B894CCE7}"/>
              </a:ext>
            </a:extLst>
          </p:cNvPr>
          <p:cNvSpPr>
            <a:spLocks noGrp="1"/>
          </p:cNvSpPr>
          <p:nvPr>
            <p:ph idx="1"/>
          </p:nvPr>
        </p:nvSpPr>
        <p:spPr>
          <a:xfrm>
            <a:off x="327025" y="842963"/>
            <a:ext cx="6549231" cy="3636962"/>
          </a:xfrm>
        </p:spPr>
        <p:txBody>
          <a:bodyPr>
            <a:normAutofit/>
          </a:bodyPr>
          <a:lstStyle/>
          <a:p>
            <a:pPr marL="342900" lvl="1" indent="-342900">
              <a:spcAft>
                <a:spcPts val="600"/>
              </a:spcAft>
            </a:pPr>
            <a:r>
              <a:rPr lang="en-AU" dirty="0"/>
              <a:t>The QCE is flexible.</a:t>
            </a:r>
          </a:p>
          <a:p>
            <a:pPr marL="342900" lvl="1" indent="-342900">
              <a:spcAft>
                <a:spcPts val="600"/>
              </a:spcAft>
            </a:pPr>
            <a:r>
              <a:rPr lang="en-AU" dirty="0"/>
              <a:t>There is no single pathway — hundreds of course combinations can lead to a QCE.</a:t>
            </a:r>
          </a:p>
          <a:p>
            <a:pPr marL="342900" lvl="1" indent="-342900">
              <a:spcAft>
                <a:spcPts val="600"/>
              </a:spcAft>
            </a:pPr>
            <a:r>
              <a:rPr lang="en-AU" dirty="0"/>
              <a:t>A student’s pathway will depend on the subjects and courses the school offers and their individual goals.</a:t>
            </a:r>
          </a:p>
          <a:p>
            <a:pPr marL="342900" lvl="1" indent="-342900">
              <a:spcAft>
                <a:spcPts val="600"/>
              </a:spcAft>
            </a:pPr>
            <a:r>
              <a:rPr lang="en-AU" dirty="0"/>
              <a:t>Typically, students will study six subjects/courses across Years 11 and 12. </a:t>
            </a:r>
          </a:p>
          <a:p>
            <a:pPr marL="342900" lvl="1" indent="-342900">
              <a:spcAft>
                <a:spcPts val="600"/>
              </a:spcAft>
            </a:pPr>
            <a:endParaRPr lang="en-AU" dirty="0"/>
          </a:p>
        </p:txBody>
      </p:sp>
    </p:spTree>
    <p:extLst>
      <p:ext uri="{BB962C8B-B14F-4D97-AF65-F5344CB8AC3E}">
        <p14:creationId xmlns:p14="http://schemas.microsoft.com/office/powerpoint/2010/main" val="2884232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E1116-F932-4B95-3897-A4C8A9015EB5}"/>
              </a:ext>
            </a:extLst>
          </p:cNvPr>
          <p:cNvSpPr>
            <a:spLocks noGrp="1"/>
          </p:cNvSpPr>
          <p:nvPr>
            <p:ph type="title"/>
          </p:nvPr>
        </p:nvSpPr>
        <p:spPr/>
        <p:txBody>
          <a:bodyPr/>
          <a:lstStyle/>
          <a:p>
            <a:r>
              <a:rPr lang="en-AU" dirty="0"/>
              <a:t>Example pathway</a:t>
            </a:r>
          </a:p>
        </p:txBody>
      </p:sp>
      <p:sp>
        <p:nvSpPr>
          <p:cNvPr id="5" name="Rectangle 4">
            <a:extLst>
              <a:ext uri="{FF2B5EF4-FFF2-40B4-BE49-F238E27FC236}">
                <a16:creationId xmlns:a16="http://schemas.microsoft.com/office/drawing/2014/main" id="{51D00D40-74D7-0F61-A1F0-6E737D73BFB3}"/>
              </a:ext>
            </a:extLst>
          </p:cNvPr>
          <p:cNvSpPr/>
          <p:nvPr/>
        </p:nvSpPr>
        <p:spPr bwMode="auto">
          <a:xfrm>
            <a:off x="323850" y="842963"/>
            <a:ext cx="3888110" cy="1371787"/>
          </a:xfrm>
          <a:prstGeom prst="rect">
            <a:avLst/>
          </a:prstGeom>
          <a:solidFill>
            <a:srgbClr val="C8DDF2"/>
          </a:solidFill>
          <a:ln>
            <a:noFill/>
          </a:ln>
          <a:effectLst/>
        </p:spPr>
        <p:txBody>
          <a:bodyPr vert="horz" wrap="square" lIns="90000" tIns="46800" rIns="90000" bIns="4680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AU"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Example 1</a:t>
            </a:r>
          </a:p>
          <a:p>
            <a:pPr marL="0" marR="0" indent="0" algn="l" defTabSz="914400" rtl="0" eaLnBrk="1" fontAlgn="base" latinLnBrk="0" hangingPunct="1">
              <a:lnSpc>
                <a:spcPct val="100000"/>
              </a:lnSpc>
              <a:spcBef>
                <a:spcPct val="50000"/>
              </a:spcBef>
              <a:spcAft>
                <a:spcPct val="0"/>
              </a:spcAft>
              <a:buClrTx/>
              <a:buSzTx/>
              <a:buFontTx/>
              <a:buNone/>
              <a:tabLst/>
            </a:pPr>
            <a:r>
              <a:rPr lang="en-AU" dirty="0">
                <a:latin typeface="Arial" panose="020B0604020202020204" pitchFamily="34" charset="0"/>
                <a:cs typeface="Arial" panose="020B0604020202020204" pitchFamily="34" charset="0"/>
              </a:rPr>
              <a:t>A student enrols in six General subjects (Core category) over four semesters.</a:t>
            </a:r>
            <a:endParaRPr kumimoji="0" lang="en-US"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aphicFrame>
        <p:nvGraphicFramePr>
          <p:cNvPr id="6" name="Table 5">
            <a:extLst>
              <a:ext uri="{FF2B5EF4-FFF2-40B4-BE49-F238E27FC236}">
                <a16:creationId xmlns:a16="http://schemas.microsoft.com/office/drawing/2014/main" id="{04C0A129-DDB9-599B-2422-FA6A6A2C7B35}"/>
              </a:ext>
            </a:extLst>
          </p:cNvPr>
          <p:cNvGraphicFramePr>
            <a:graphicFrameLocks noGrp="1"/>
          </p:cNvGraphicFramePr>
          <p:nvPr>
            <p:extLst>
              <p:ext uri="{D42A27DB-BD31-4B8C-83A1-F6EECF244321}">
                <p14:modId xmlns:p14="http://schemas.microsoft.com/office/powerpoint/2010/main" val="3404640817"/>
              </p:ext>
            </p:extLst>
          </p:nvPr>
        </p:nvGraphicFramePr>
        <p:xfrm>
          <a:off x="5745783" y="846750"/>
          <a:ext cx="3096344" cy="2736000"/>
        </p:xfrm>
        <a:graphic>
          <a:graphicData uri="http://schemas.openxmlformats.org/drawingml/2006/table">
            <a:tbl>
              <a:tblPr bandRow="1">
                <a:tableStyleId>{5C22544A-7EE6-4342-B048-85BDC9FD1C3A}</a:tableStyleId>
              </a:tblPr>
              <a:tblGrid>
                <a:gridCol w="3096344">
                  <a:extLst>
                    <a:ext uri="{9D8B030D-6E8A-4147-A177-3AD203B41FA5}">
                      <a16:colId xmlns:a16="http://schemas.microsoft.com/office/drawing/2014/main" val="1273720327"/>
                    </a:ext>
                  </a:extLst>
                </a:gridCol>
              </a:tblGrid>
              <a:tr h="456000">
                <a:tc>
                  <a:txBody>
                    <a:bodyPr/>
                    <a:lstStyle/>
                    <a:p>
                      <a:r>
                        <a:rPr lang="en-AU" sz="1800" dirty="0">
                          <a:latin typeface="Arial" panose="020B0604020202020204" pitchFamily="34" charset="0"/>
                          <a:cs typeface="Arial" panose="020B0604020202020204" pitchFamily="34" charset="0"/>
                        </a:rPr>
                        <a:t>English</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3317777468"/>
                  </a:ext>
                </a:extLst>
              </a:tr>
              <a:tr h="456000">
                <a:tc>
                  <a:txBody>
                    <a:bodyPr/>
                    <a:lstStyle/>
                    <a:p>
                      <a:r>
                        <a:rPr lang="en-AU" sz="1800" dirty="0">
                          <a:latin typeface="Arial" panose="020B0604020202020204" pitchFamily="34" charset="0"/>
                          <a:cs typeface="Arial" panose="020B0604020202020204" pitchFamily="34" charset="0"/>
                        </a:rPr>
                        <a:t>Mathematical Methods</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961074977"/>
                  </a:ext>
                </a:extLst>
              </a:tr>
              <a:tr h="456000">
                <a:tc>
                  <a:txBody>
                    <a:bodyPr/>
                    <a:lstStyle/>
                    <a:p>
                      <a:r>
                        <a:rPr lang="en-AU" sz="1800" dirty="0">
                          <a:latin typeface="Arial" panose="020B0604020202020204" pitchFamily="34" charset="0"/>
                          <a:cs typeface="Arial" panose="020B0604020202020204" pitchFamily="34" charset="0"/>
                        </a:rPr>
                        <a:t>Psychology</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2860255199"/>
                  </a:ext>
                </a:extLst>
              </a:tr>
              <a:tr h="456000">
                <a:tc>
                  <a:txBody>
                    <a:bodyPr/>
                    <a:lstStyle/>
                    <a:p>
                      <a:r>
                        <a:rPr lang="en-AU" sz="1800" dirty="0">
                          <a:latin typeface="Arial" panose="020B0604020202020204" pitchFamily="34" charset="0"/>
                          <a:cs typeface="Arial" panose="020B0604020202020204" pitchFamily="34" charset="0"/>
                        </a:rPr>
                        <a:t>Geography</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1113112569"/>
                  </a:ext>
                </a:extLst>
              </a:tr>
              <a:tr h="456000">
                <a:tc>
                  <a:txBody>
                    <a:bodyPr/>
                    <a:lstStyle/>
                    <a:p>
                      <a:r>
                        <a:rPr lang="en-AU" sz="1800" dirty="0">
                          <a:latin typeface="Arial" panose="020B0604020202020204" pitchFamily="34" charset="0"/>
                          <a:cs typeface="Arial" panose="020B0604020202020204" pitchFamily="34" charset="0"/>
                        </a:rPr>
                        <a:t>Philosophy &amp; Reason</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1149469841"/>
                  </a:ext>
                </a:extLst>
              </a:tr>
              <a:tr h="456000">
                <a:tc>
                  <a:txBody>
                    <a:bodyPr/>
                    <a:lstStyle/>
                    <a:p>
                      <a:r>
                        <a:rPr lang="en-AU" sz="1800" dirty="0">
                          <a:latin typeface="Arial" panose="020B0604020202020204" pitchFamily="34" charset="0"/>
                          <a:cs typeface="Arial" panose="020B0604020202020204" pitchFamily="34" charset="0"/>
                        </a:rPr>
                        <a:t>Dance</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2510734707"/>
                  </a:ext>
                </a:extLst>
              </a:tr>
            </a:tbl>
          </a:graphicData>
        </a:graphic>
      </p:graphicFrame>
      <p:sp>
        <p:nvSpPr>
          <p:cNvPr id="9" name="Arrow: Right 8">
            <a:extLst>
              <a:ext uri="{FF2B5EF4-FFF2-40B4-BE49-F238E27FC236}">
                <a16:creationId xmlns:a16="http://schemas.microsoft.com/office/drawing/2014/main" id="{A91F5707-4E10-F3AE-FF22-011EE6A87A8C}"/>
              </a:ext>
            </a:extLst>
          </p:cNvPr>
          <p:cNvSpPr/>
          <p:nvPr/>
        </p:nvSpPr>
        <p:spPr>
          <a:xfrm>
            <a:off x="4355976" y="1419622"/>
            <a:ext cx="1255762" cy="360000"/>
          </a:xfrm>
          <a:prstGeom prst="rightArrow">
            <a:avLst/>
          </a:prstGeom>
          <a:solidFill>
            <a:schemeClr val="accent2"/>
          </a:solidFill>
          <a:ln w="50800" cap="sq" cmpd="sng" algn="ctr">
            <a:solidFill>
              <a:srgbClr val="21578A"/>
            </a:solidFill>
            <a:prstDash val="solid"/>
            <a:round/>
            <a:headEnd type="none" w="med" len="med"/>
            <a:tailEnd type="triangle" w="lg" len="med"/>
          </a:ln>
          <a:effectLst/>
        </p:spPr>
        <p:txBody>
          <a:bodyPr rtlCol="0" anchor="ctr"/>
          <a:lstStyle/>
          <a:p>
            <a:pPr algn="ctr"/>
            <a:endParaRPr lang="en-AU" dirty="0"/>
          </a:p>
        </p:txBody>
      </p:sp>
    </p:spTree>
    <p:extLst>
      <p:ext uri="{BB962C8B-B14F-4D97-AF65-F5344CB8AC3E}">
        <p14:creationId xmlns:p14="http://schemas.microsoft.com/office/powerpoint/2010/main" val="22902463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E1116-F932-4B95-3897-A4C8A9015EB5}"/>
              </a:ext>
            </a:extLst>
          </p:cNvPr>
          <p:cNvSpPr>
            <a:spLocks noGrp="1"/>
          </p:cNvSpPr>
          <p:nvPr>
            <p:ph type="title"/>
          </p:nvPr>
        </p:nvSpPr>
        <p:spPr/>
        <p:txBody>
          <a:bodyPr/>
          <a:lstStyle/>
          <a:p>
            <a:r>
              <a:rPr lang="en-AU" dirty="0"/>
              <a:t>Example pathway</a:t>
            </a:r>
          </a:p>
        </p:txBody>
      </p:sp>
      <p:sp>
        <p:nvSpPr>
          <p:cNvPr id="5" name="Rectangle 4">
            <a:extLst>
              <a:ext uri="{FF2B5EF4-FFF2-40B4-BE49-F238E27FC236}">
                <a16:creationId xmlns:a16="http://schemas.microsoft.com/office/drawing/2014/main" id="{51D00D40-74D7-0F61-A1F0-6E737D73BFB3}"/>
              </a:ext>
            </a:extLst>
          </p:cNvPr>
          <p:cNvSpPr/>
          <p:nvPr/>
        </p:nvSpPr>
        <p:spPr bwMode="auto">
          <a:xfrm>
            <a:off x="323850" y="842963"/>
            <a:ext cx="3888110" cy="1925785"/>
          </a:xfrm>
          <a:prstGeom prst="rect">
            <a:avLst/>
          </a:prstGeom>
          <a:solidFill>
            <a:srgbClr val="C8DDF2"/>
          </a:solidFill>
          <a:ln>
            <a:noFill/>
          </a:ln>
          <a:effectLst/>
        </p:spPr>
        <p:txBody>
          <a:bodyPr vert="horz" wrap="square" lIns="90000" tIns="46800" rIns="90000" bIns="4680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AU"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Example 2</a:t>
            </a:r>
          </a:p>
          <a:p>
            <a:pPr marL="0" marR="0" indent="0" algn="l" defTabSz="914400" rtl="0" eaLnBrk="1" fontAlgn="base" latinLnBrk="0" hangingPunct="1">
              <a:lnSpc>
                <a:spcPct val="100000"/>
              </a:lnSpc>
              <a:spcBef>
                <a:spcPct val="50000"/>
              </a:spcBef>
              <a:spcAft>
                <a:spcPct val="0"/>
              </a:spcAft>
              <a:buClrTx/>
              <a:buSzTx/>
              <a:buFontTx/>
              <a:buNone/>
              <a:tabLst/>
            </a:pPr>
            <a:r>
              <a:rPr lang="en-US" dirty="0">
                <a:latin typeface="Arial" panose="020B0604020202020204" pitchFamily="34" charset="0"/>
                <a:cs typeface="Arial" panose="020B0604020202020204" pitchFamily="34" charset="0"/>
              </a:rPr>
              <a:t>A student </a:t>
            </a:r>
            <a:r>
              <a:rPr lang="en-US" dirty="0" err="1">
                <a:latin typeface="Arial" panose="020B0604020202020204" pitchFamily="34" charset="0"/>
                <a:cs typeface="Arial" panose="020B0604020202020204" pitchFamily="34" charset="0"/>
              </a:rPr>
              <a:t>enrols</a:t>
            </a:r>
            <a:r>
              <a:rPr lang="en-US" dirty="0">
                <a:latin typeface="Arial" panose="020B0604020202020204" pitchFamily="34" charset="0"/>
                <a:cs typeface="Arial" panose="020B0604020202020204" pitchFamily="34" charset="0"/>
              </a:rPr>
              <a:t> in six Applied subjects (Core category) over four semesters and a Short Course (Preparatory category) for one semester.</a:t>
            </a:r>
          </a:p>
        </p:txBody>
      </p:sp>
      <p:graphicFrame>
        <p:nvGraphicFramePr>
          <p:cNvPr id="6" name="Table 5">
            <a:extLst>
              <a:ext uri="{FF2B5EF4-FFF2-40B4-BE49-F238E27FC236}">
                <a16:creationId xmlns:a16="http://schemas.microsoft.com/office/drawing/2014/main" id="{04C0A129-DDB9-599B-2422-FA6A6A2C7B35}"/>
              </a:ext>
            </a:extLst>
          </p:cNvPr>
          <p:cNvGraphicFramePr>
            <a:graphicFrameLocks noGrp="1"/>
          </p:cNvGraphicFramePr>
          <p:nvPr>
            <p:extLst>
              <p:ext uri="{D42A27DB-BD31-4B8C-83A1-F6EECF244321}">
                <p14:modId xmlns:p14="http://schemas.microsoft.com/office/powerpoint/2010/main" val="3236403148"/>
              </p:ext>
            </p:extLst>
          </p:nvPr>
        </p:nvGraphicFramePr>
        <p:xfrm>
          <a:off x="5745783" y="842963"/>
          <a:ext cx="3096344" cy="3376080"/>
        </p:xfrm>
        <a:graphic>
          <a:graphicData uri="http://schemas.openxmlformats.org/drawingml/2006/table">
            <a:tbl>
              <a:tblPr bandRow="1">
                <a:tableStyleId>{5C22544A-7EE6-4342-B048-85BDC9FD1C3A}</a:tableStyleId>
              </a:tblPr>
              <a:tblGrid>
                <a:gridCol w="3096344">
                  <a:extLst>
                    <a:ext uri="{9D8B030D-6E8A-4147-A177-3AD203B41FA5}">
                      <a16:colId xmlns:a16="http://schemas.microsoft.com/office/drawing/2014/main" val="1273720327"/>
                    </a:ext>
                  </a:extLst>
                </a:gridCol>
              </a:tblGrid>
              <a:tr h="456000">
                <a:tc>
                  <a:txBody>
                    <a:bodyPr/>
                    <a:lstStyle/>
                    <a:p>
                      <a:r>
                        <a:rPr lang="en-AU" sz="1800" dirty="0">
                          <a:latin typeface="Arial" panose="020B0604020202020204" pitchFamily="34" charset="0"/>
                          <a:cs typeface="Arial" panose="020B0604020202020204" pitchFamily="34" charset="0"/>
                        </a:rPr>
                        <a:t>Essential English</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3317777468"/>
                  </a:ext>
                </a:extLst>
              </a:tr>
              <a:tr h="456000">
                <a:tc>
                  <a:txBody>
                    <a:bodyPr/>
                    <a:lstStyle/>
                    <a:p>
                      <a:r>
                        <a:rPr lang="en-AU" sz="1800" dirty="0">
                          <a:latin typeface="Arial" panose="020B0604020202020204" pitchFamily="34" charset="0"/>
                          <a:cs typeface="Arial" panose="020B0604020202020204" pitchFamily="34" charset="0"/>
                        </a:rPr>
                        <a:t>Business Studies</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961074977"/>
                  </a:ext>
                </a:extLst>
              </a:tr>
              <a:tr h="456000">
                <a:tc>
                  <a:txBody>
                    <a:bodyPr/>
                    <a:lstStyle/>
                    <a:p>
                      <a:r>
                        <a:rPr lang="en-AU" sz="1800" dirty="0">
                          <a:latin typeface="Arial" panose="020B0604020202020204" pitchFamily="34" charset="0"/>
                          <a:cs typeface="Arial" panose="020B0604020202020204" pitchFamily="34" charset="0"/>
                        </a:rPr>
                        <a:t>Religion &amp; Ethics</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2860255199"/>
                  </a:ext>
                </a:extLst>
              </a:tr>
              <a:tr h="456000">
                <a:tc>
                  <a:txBody>
                    <a:bodyPr/>
                    <a:lstStyle/>
                    <a:p>
                      <a:r>
                        <a:rPr lang="en-AU" sz="1800" dirty="0">
                          <a:latin typeface="Arial" panose="020B0604020202020204" pitchFamily="34" charset="0"/>
                          <a:cs typeface="Arial" panose="020B0604020202020204" pitchFamily="34" charset="0"/>
                        </a:rPr>
                        <a:t>Arts in Practice</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1113112569"/>
                  </a:ext>
                </a:extLst>
              </a:tr>
              <a:tr h="456000">
                <a:tc>
                  <a:txBody>
                    <a:bodyPr/>
                    <a:lstStyle/>
                    <a:p>
                      <a:r>
                        <a:rPr lang="en-AU" sz="1800" dirty="0">
                          <a:latin typeface="Arial" panose="020B0604020202020204" pitchFamily="34" charset="0"/>
                          <a:cs typeface="Arial" panose="020B0604020202020204" pitchFamily="34" charset="0"/>
                        </a:rPr>
                        <a:t>Information &amp; Communication Technology</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1149469841"/>
                  </a:ext>
                </a:extLst>
              </a:tr>
              <a:tr h="456000">
                <a:tc>
                  <a:txBody>
                    <a:bodyPr/>
                    <a:lstStyle/>
                    <a:p>
                      <a:r>
                        <a:rPr lang="en-AU" sz="1800" dirty="0">
                          <a:latin typeface="Arial" panose="020B0604020202020204" pitchFamily="34" charset="0"/>
                          <a:cs typeface="Arial" panose="020B0604020202020204" pitchFamily="34" charset="0"/>
                        </a:rPr>
                        <a:t>Agricultural Practices</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2510734707"/>
                  </a:ext>
                </a:extLst>
              </a:tr>
              <a:tr h="456000">
                <a:tc>
                  <a:txBody>
                    <a:bodyPr/>
                    <a:lstStyle/>
                    <a:p>
                      <a:r>
                        <a:rPr lang="en-US" sz="1800" dirty="0">
                          <a:latin typeface="Arial" panose="020B0604020202020204" pitchFamily="34" charset="0"/>
                          <a:cs typeface="Arial" panose="020B0604020202020204" pitchFamily="34" charset="0"/>
                        </a:rPr>
                        <a:t>Short Course in Numeracy</a:t>
                      </a:r>
                    </a:p>
                  </a:txBody>
                  <a:tcPr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31787514"/>
                  </a:ext>
                </a:extLst>
              </a:tr>
            </a:tbl>
          </a:graphicData>
        </a:graphic>
      </p:graphicFrame>
      <p:sp>
        <p:nvSpPr>
          <p:cNvPr id="9" name="Arrow: Right 8">
            <a:extLst>
              <a:ext uri="{FF2B5EF4-FFF2-40B4-BE49-F238E27FC236}">
                <a16:creationId xmlns:a16="http://schemas.microsoft.com/office/drawing/2014/main" id="{A91F5707-4E10-F3AE-FF22-011EE6A87A8C}"/>
              </a:ext>
            </a:extLst>
          </p:cNvPr>
          <p:cNvSpPr/>
          <p:nvPr/>
        </p:nvSpPr>
        <p:spPr>
          <a:xfrm>
            <a:off x="4355976" y="1419622"/>
            <a:ext cx="1255762" cy="360000"/>
          </a:xfrm>
          <a:prstGeom prst="rightArrow">
            <a:avLst/>
          </a:prstGeom>
          <a:solidFill>
            <a:schemeClr val="accent2"/>
          </a:solidFill>
          <a:ln w="50800" cap="sq" cmpd="sng" algn="ctr">
            <a:solidFill>
              <a:srgbClr val="21578A"/>
            </a:solidFill>
            <a:prstDash val="solid"/>
            <a:round/>
            <a:headEnd type="none" w="med" len="med"/>
            <a:tailEnd type="triangle" w="lg" len="med"/>
          </a:ln>
          <a:effectLst/>
        </p:spPr>
        <p:txBody>
          <a:bodyPr rtlCol="0" anchor="ctr"/>
          <a:lstStyle/>
          <a:p>
            <a:pPr algn="ctr"/>
            <a:endParaRPr lang="en-AU" dirty="0"/>
          </a:p>
        </p:txBody>
      </p:sp>
    </p:spTree>
    <p:extLst>
      <p:ext uri="{BB962C8B-B14F-4D97-AF65-F5344CB8AC3E}">
        <p14:creationId xmlns:p14="http://schemas.microsoft.com/office/powerpoint/2010/main" val="1808477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E1116-F932-4B95-3897-A4C8A9015EB5}"/>
              </a:ext>
            </a:extLst>
          </p:cNvPr>
          <p:cNvSpPr>
            <a:spLocks noGrp="1"/>
          </p:cNvSpPr>
          <p:nvPr>
            <p:ph type="title"/>
          </p:nvPr>
        </p:nvSpPr>
        <p:spPr/>
        <p:txBody>
          <a:bodyPr/>
          <a:lstStyle/>
          <a:p>
            <a:r>
              <a:rPr lang="en-AU" dirty="0"/>
              <a:t>Example pathway</a:t>
            </a:r>
          </a:p>
        </p:txBody>
      </p:sp>
      <p:sp>
        <p:nvSpPr>
          <p:cNvPr id="5" name="Rectangle 4">
            <a:extLst>
              <a:ext uri="{FF2B5EF4-FFF2-40B4-BE49-F238E27FC236}">
                <a16:creationId xmlns:a16="http://schemas.microsoft.com/office/drawing/2014/main" id="{51D00D40-74D7-0F61-A1F0-6E737D73BFB3}"/>
              </a:ext>
            </a:extLst>
          </p:cNvPr>
          <p:cNvSpPr/>
          <p:nvPr/>
        </p:nvSpPr>
        <p:spPr bwMode="auto">
          <a:xfrm>
            <a:off x="323850" y="842963"/>
            <a:ext cx="3888110" cy="2202784"/>
          </a:xfrm>
          <a:prstGeom prst="rect">
            <a:avLst/>
          </a:prstGeom>
          <a:solidFill>
            <a:srgbClr val="C8DDF2"/>
          </a:solidFill>
          <a:ln>
            <a:noFill/>
          </a:ln>
          <a:effectLst/>
        </p:spPr>
        <p:txBody>
          <a:bodyPr vert="horz" wrap="square" lIns="90000" tIns="46800" rIns="90000" bIns="46800" numCol="1" rtlCol="0" anchor="t" anchorCtr="0" compatLnSpc="1">
            <a:prstTxWarp prst="textNoShape">
              <a:avLst/>
            </a:prstTxWarp>
            <a:spAutoFit/>
          </a:bodyPr>
          <a:lstStyle/>
          <a:p>
            <a:pPr marL="0" marR="0" indent="0" algn="l" defTabSz="914400" rtl="0" eaLnBrk="1" fontAlgn="base" latinLnBrk="0" hangingPunct="1">
              <a:lnSpc>
                <a:spcPct val="100000"/>
              </a:lnSpc>
              <a:spcBef>
                <a:spcPct val="50000"/>
              </a:spcBef>
              <a:spcAft>
                <a:spcPct val="0"/>
              </a:spcAft>
              <a:buClrTx/>
              <a:buSzTx/>
              <a:buFontTx/>
              <a:buNone/>
              <a:tabLst/>
            </a:pPr>
            <a:r>
              <a:rPr kumimoji="0" lang="en-AU" sz="20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Example 3</a:t>
            </a:r>
          </a:p>
          <a:p>
            <a:pPr marL="0" marR="0" indent="0" algn="l" defTabSz="914400" rtl="0" eaLnBrk="1" fontAlgn="base" latinLnBrk="0" hangingPunct="1">
              <a:lnSpc>
                <a:spcPct val="100000"/>
              </a:lnSpc>
              <a:spcBef>
                <a:spcPct val="50000"/>
              </a:spcBef>
              <a:spcAft>
                <a:spcPct val="0"/>
              </a:spcAft>
              <a:buClrTx/>
              <a:buSzTx/>
              <a:buFontTx/>
              <a:buNone/>
              <a:tabLst/>
            </a:pPr>
            <a:r>
              <a:rPr lang="en-US" dirty="0">
                <a:latin typeface="Arial" panose="020B0604020202020204" pitchFamily="34" charset="0"/>
                <a:cs typeface="Arial" panose="020B0604020202020204" pitchFamily="34" charset="0"/>
              </a:rPr>
              <a:t>A student </a:t>
            </a:r>
            <a:r>
              <a:rPr lang="en-US" dirty="0" err="1">
                <a:latin typeface="Arial" panose="020B0604020202020204" pitchFamily="34" charset="0"/>
                <a:cs typeface="Arial" panose="020B0604020202020204" pitchFamily="34" charset="0"/>
              </a:rPr>
              <a:t>enrols</a:t>
            </a:r>
            <a:r>
              <a:rPr lang="en-US" dirty="0">
                <a:latin typeface="Arial" panose="020B0604020202020204" pitchFamily="34" charset="0"/>
                <a:cs typeface="Arial" panose="020B0604020202020204" pitchFamily="34" charset="0"/>
              </a:rPr>
              <a:t> in a combination of General and Applied subjects (Core and Preparatory categories) and completes learning as part of a school-based apprenticeship in Carpentry.</a:t>
            </a:r>
          </a:p>
        </p:txBody>
      </p:sp>
      <p:graphicFrame>
        <p:nvGraphicFramePr>
          <p:cNvPr id="6" name="Table 5">
            <a:extLst>
              <a:ext uri="{FF2B5EF4-FFF2-40B4-BE49-F238E27FC236}">
                <a16:creationId xmlns:a16="http://schemas.microsoft.com/office/drawing/2014/main" id="{04C0A129-DDB9-599B-2422-FA6A6A2C7B35}"/>
              </a:ext>
            </a:extLst>
          </p:cNvPr>
          <p:cNvGraphicFramePr>
            <a:graphicFrameLocks noGrp="1"/>
          </p:cNvGraphicFramePr>
          <p:nvPr>
            <p:extLst>
              <p:ext uri="{D42A27DB-BD31-4B8C-83A1-F6EECF244321}">
                <p14:modId xmlns:p14="http://schemas.microsoft.com/office/powerpoint/2010/main" val="1464382642"/>
              </p:ext>
            </p:extLst>
          </p:nvPr>
        </p:nvGraphicFramePr>
        <p:xfrm>
          <a:off x="5745783" y="842963"/>
          <a:ext cx="3096344" cy="3012720"/>
        </p:xfrm>
        <a:graphic>
          <a:graphicData uri="http://schemas.openxmlformats.org/drawingml/2006/table">
            <a:tbl>
              <a:tblPr bandRow="1">
                <a:tableStyleId>{5C22544A-7EE6-4342-B048-85BDC9FD1C3A}</a:tableStyleId>
              </a:tblPr>
              <a:tblGrid>
                <a:gridCol w="3096344">
                  <a:extLst>
                    <a:ext uri="{9D8B030D-6E8A-4147-A177-3AD203B41FA5}">
                      <a16:colId xmlns:a16="http://schemas.microsoft.com/office/drawing/2014/main" val="1273720327"/>
                    </a:ext>
                  </a:extLst>
                </a:gridCol>
              </a:tblGrid>
              <a:tr h="456000">
                <a:tc>
                  <a:txBody>
                    <a:bodyPr/>
                    <a:lstStyle/>
                    <a:p>
                      <a:r>
                        <a:rPr lang="en-AU" sz="1800" dirty="0">
                          <a:latin typeface="Arial" panose="020B0604020202020204" pitchFamily="34" charset="0"/>
                          <a:cs typeface="Arial" panose="020B0604020202020204" pitchFamily="34" charset="0"/>
                        </a:rPr>
                        <a:t>Essential English</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3317777468"/>
                  </a:ext>
                </a:extLst>
              </a:tr>
              <a:tr h="456000">
                <a:tc>
                  <a:txBody>
                    <a:bodyPr/>
                    <a:lstStyle/>
                    <a:p>
                      <a:r>
                        <a:rPr lang="en-AU" sz="1800" dirty="0">
                          <a:latin typeface="Arial" panose="020B0604020202020204" pitchFamily="34" charset="0"/>
                          <a:cs typeface="Arial" panose="020B0604020202020204" pitchFamily="34" charset="0"/>
                        </a:rPr>
                        <a:t>General Mathematics</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961074977"/>
                  </a:ext>
                </a:extLst>
              </a:tr>
              <a:tr h="456000">
                <a:tc>
                  <a:txBody>
                    <a:bodyPr/>
                    <a:lstStyle/>
                    <a:p>
                      <a:r>
                        <a:rPr lang="en-AU" sz="1800" dirty="0">
                          <a:latin typeface="Arial" panose="020B0604020202020204" pitchFamily="34" charset="0"/>
                          <a:cs typeface="Arial" panose="020B0604020202020204" pitchFamily="34" charset="0"/>
                        </a:rPr>
                        <a:t>Certificate I in Engineering</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2860255199"/>
                  </a:ext>
                </a:extLst>
              </a:tr>
              <a:tr h="456000">
                <a:tc>
                  <a:txBody>
                    <a:bodyPr/>
                    <a:lstStyle/>
                    <a:p>
                      <a:r>
                        <a:rPr lang="en-AU" sz="1800" dirty="0">
                          <a:latin typeface="Arial" panose="020B0604020202020204" pitchFamily="34" charset="0"/>
                          <a:cs typeface="Arial" panose="020B0604020202020204" pitchFamily="34" charset="0"/>
                        </a:rPr>
                        <a:t>Science in Practice</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1113112569"/>
                  </a:ext>
                </a:extLst>
              </a:tr>
              <a:tr h="456000">
                <a:tc>
                  <a:txBody>
                    <a:bodyPr/>
                    <a:lstStyle/>
                    <a:p>
                      <a:r>
                        <a:rPr lang="en-AU" sz="1800" dirty="0">
                          <a:latin typeface="Arial" panose="020B0604020202020204" pitchFamily="34" charset="0"/>
                          <a:cs typeface="Arial" panose="020B0604020202020204" pitchFamily="34" charset="0"/>
                        </a:rPr>
                        <a:t>Certificate III in Carpentry, 30% of certificate completed 50 days/year on-the-job (100 total)</a:t>
                      </a:r>
                      <a:endParaRPr lang="en-US" sz="1800" dirty="0">
                        <a:latin typeface="Arial" panose="020B0604020202020204" pitchFamily="34" charset="0"/>
                        <a:cs typeface="Arial" panose="020B0604020202020204" pitchFamily="34" charset="0"/>
                      </a:endParaRPr>
                    </a:p>
                  </a:txBody>
                  <a:tcPr anchor="ctr">
                    <a:lnL w="12700" cmpd="sng">
                      <a:noFill/>
                    </a:lnL>
                    <a:lnR w="12700" cmpd="sng">
                      <a:noFill/>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8DDF2"/>
                    </a:solidFill>
                  </a:tcPr>
                </a:tc>
                <a:extLst>
                  <a:ext uri="{0D108BD9-81ED-4DB2-BD59-A6C34878D82A}">
                    <a16:rowId xmlns:a16="http://schemas.microsoft.com/office/drawing/2014/main" val="1149469841"/>
                  </a:ext>
                </a:extLst>
              </a:tr>
            </a:tbl>
          </a:graphicData>
        </a:graphic>
      </p:graphicFrame>
      <p:sp>
        <p:nvSpPr>
          <p:cNvPr id="9" name="Arrow: Right 8">
            <a:extLst>
              <a:ext uri="{FF2B5EF4-FFF2-40B4-BE49-F238E27FC236}">
                <a16:creationId xmlns:a16="http://schemas.microsoft.com/office/drawing/2014/main" id="{A91F5707-4E10-F3AE-FF22-011EE6A87A8C}"/>
              </a:ext>
            </a:extLst>
          </p:cNvPr>
          <p:cNvSpPr/>
          <p:nvPr/>
        </p:nvSpPr>
        <p:spPr>
          <a:xfrm>
            <a:off x="4355976" y="1419622"/>
            <a:ext cx="1255762" cy="360000"/>
          </a:xfrm>
          <a:prstGeom prst="rightArrow">
            <a:avLst/>
          </a:prstGeom>
          <a:solidFill>
            <a:schemeClr val="accent2"/>
          </a:solidFill>
          <a:ln w="50800" cap="sq" cmpd="sng" algn="ctr">
            <a:solidFill>
              <a:srgbClr val="21578A"/>
            </a:solidFill>
            <a:prstDash val="solid"/>
            <a:round/>
            <a:headEnd type="none" w="med" len="med"/>
            <a:tailEnd type="triangle" w="lg" len="med"/>
          </a:ln>
          <a:effectLst/>
        </p:spPr>
        <p:txBody>
          <a:bodyPr rtlCol="0" anchor="ctr"/>
          <a:lstStyle/>
          <a:p>
            <a:pPr algn="ctr"/>
            <a:endParaRPr lang="en-AU" dirty="0"/>
          </a:p>
        </p:txBody>
      </p:sp>
    </p:spTree>
    <p:extLst>
      <p:ext uri="{BB962C8B-B14F-4D97-AF65-F5344CB8AC3E}">
        <p14:creationId xmlns:p14="http://schemas.microsoft.com/office/powerpoint/2010/main" val="1189349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8BBB42C-9E47-4C99-8E6E-4F6EF23A7CC9}"/>
              </a:ext>
            </a:extLst>
          </p:cNvPr>
          <p:cNvSpPr>
            <a:spLocks noGrp="1"/>
          </p:cNvSpPr>
          <p:nvPr>
            <p:ph type="title"/>
          </p:nvPr>
        </p:nvSpPr>
        <p:spPr>
          <a:xfrm>
            <a:off x="327025" y="274637"/>
            <a:ext cx="8496000" cy="360000"/>
          </a:xfrm>
        </p:spPr>
        <p:txBody>
          <a:bodyPr/>
          <a:lstStyle/>
          <a:p>
            <a:r>
              <a:rPr lang="en-AU" dirty="0"/>
              <a:t>What will be covered</a:t>
            </a:r>
          </a:p>
        </p:txBody>
      </p:sp>
      <p:sp>
        <p:nvSpPr>
          <p:cNvPr id="6" name="Content Placeholder 5">
            <a:extLst>
              <a:ext uri="{FF2B5EF4-FFF2-40B4-BE49-F238E27FC236}">
                <a16:creationId xmlns:a16="http://schemas.microsoft.com/office/drawing/2014/main" id="{4E2CFEBC-A6B3-4CB7-B9B7-2EB44A923246}"/>
              </a:ext>
            </a:extLst>
          </p:cNvPr>
          <p:cNvSpPr>
            <a:spLocks noGrp="1"/>
          </p:cNvSpPr>
          <p:nvPr>
            <p:ph idx="1"/>
          </p:nvPr>
        </p:nvSpPr>
        <p:spPr>
          <a:xfrm>
            <a:off x="327025" y="771550"/>
            <a:ext cx="8496000" cy="3708000"/>
          </a:xfrm>
        </p:spPr>
        <p:txBody>
          <a:bodyPr/>
          <a:lstStyle/>
          <a:p>
            <a:pPr marL="342900" lvl="1" indent="-342900">
              <a:spcAft>
                <a:spcPts val="600"/>
              </a:spcAft>
            </a:pPr>
            <a:r>
              <a:rPr lang="en-AU" dirty="0"/>
              <a:t>Planning for Years 11 and 12</a:t>
            </a:r>
          </a:p>
          <a:p>
            <a:pPr marL="342900" lvl="1" indent="-342900">
              <a:spcAft>
                <a:spcPts val="600"/>
              </a:spcAft>
            </a:pPr>
            <a:r>
              <a:rPr lang="en-AU" dirty="0"/>
              <a:t>The Queensland Certificate of Education (QCE)</a:t>
            </a:r>
          </a:p>
          <a:p>
            <a:pPr marL="342900" lvl="1" indent="-342900">
              <a:spcAft>
                <a:spcPts val="600"/>
              </a:spcAft>
            </a:pPr>
            <a:r>
              <a:rPr lang="en-AU" dirty="0"/>
              <a:t>Subjects and courses</a:t>
            </a:r>
          </a:p>
          <a:p>
            <a:pPr marL="342900" lvl="1" indent="-342900">
              <a:spcAft>
                <a:spcPts val="600"/>
              </a:spcAft>
            </a:pPr>
            <a:r>
              <a:rPr lang="en-AU" dirty="0"/>
              <a:t>Tertiary entrance</a:t>
            </a:r>
          </a:p>
          <a:p>
            <a:pPr marL="342900" lvl="1" indent="-342900">
              <a:spcAft>
                <a:spcPts val="600"/>
              </a:spcAft>
            </a:pPr>
            <a:r>
              <a:rPr lang="en-AU" dirty="0"/>
              <a:t>Results</a:t>
            </a:r>
          </a:p>
          <a:p>
            <a:pPr marL="342900" lvl="1" indent="-342900">
              <a:spcAft>
                <a:spcPts val="600"/>
              </a:spcAft>
            </a:pPr>
            <a:r>
              <a:rPr lang="en-AU" dirty="0"/>
              <a:t>Information and support</a:t>
            </a:r>
          </a:p>
        </p:txBody>
      </p:sp>
    </p:spTree>
    <p:extLst>
      <p:ext uri="{BB962C8B-B14F-4D97-AF65-F5344CB8AC3E}">
        <p14:creationId xmlns:p14="http://schemas.microsoft.com/office/powerpoint/2010/main" val="2893750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2AB6E-C538-32CD-EBCD-F481907FAF58}"/>
              </a:ext>
            </a:extLst>
          </p:cNvPr>
          <p:cNvSpPr>
            <a:spLocks noGrp="1"/>
          </p:cNvSpPr>
          <p:nvPr>
            <p:ph type="title"/>
          </p:nvPr>
        </p:nvSpPr>
        <p:spPr>
          <a:xfrm>
            <a:off x="327025" y="274637"/>
            <a:ext cx="8496000" cy="360000"/>
          </a:xfrm>
        </p:spPr>
        <p:txBody>
          <a:bodyPr/>
          <a:lstStyle/>
          <a:p>
            <a:r>
              <a:rPr lang="en-AU" dirty="0"/>
              <a:t>Tertiary entrance</a:t>
            </a:r>
          </a:p>
        </p:txBody>
      </p:sp>
      <p:sp>
        <p:nvSpPr>
          <p:cNvPr id="3" name="Content Placeholder 2">
            <a:extLst>
              <a:ext uri="{FF2B5EF4-FFF2-40B4-BE49-F238E27FC236}">
                <a16:creationId xmlns:a16="http://schemas.microsoft.com/office/drawing/2014/main" id="{7FDF66FB-3B88-109D-7729-F67381531BA5}"/>
              </a:ext>
            </a:extLst>
          </p:cNvPr>
          <p:cNvSpPr>
            <a:spLocks noGrp="1"/>
          </p:cNvSpPr>
          <p:nvPr>
            <p:ph idx="1"/>
          </p:nvPr>
        </p:nvSpPr>
        <p:spPr>
          <a:xfrm>
            <a:off x="327025" y="842963"/>
            <a:ext cx="8496300" cy="3636962"/>
          </a:xfrm>
        </p:spPr>
        <p:txBody>
          <a:bodyPr/>
          <a:lstStyle/>
          <a:p>
            <a:pPr marL="342900" lvl="1" indent="-342900">
              <a:spcAft>
                <a:spcPts val="600"/>
              </a:spcAft>
            </a:pPr>
            <a:r>
              <a:rPr lang="en-AU" dirty="0"/>
              <a:t>The ATAR is used nationally to measure a student’s position relative to other ATAR-eligible students.</a:t>
            </a:r>
          </a:p>
          <a:p>
            <a:pPr marL="342900" lvl="1" indent="-342900">
              <a:spcAft>
                <a:spcPts val="600"/>
              </a:spcAft>
            </a:pPr>
            <a:r>
              <a:rPr lang="en-AU" dirty="0"/>
              <a:t>The Queensland Tertiary Admissions Centre (QTAC) calculates and issue ATARs.</a:t>
            </a:r>
          </a:p>
          <a:p>
            <a:pPr>
              <a:spcAft>
                <a:spcPts val="600"/>
              </a:spcAft>
            </a:pPr>
            <a:endParaRPr lang="en-AU" dirty="0"/>
          </a:p>
        </p:txBody>
      </p:sp>
    </p:spTree>
    <p:extLst>
      <p:ext uri="{BB962C8B-B14F-4D97-AF65-F5344CB8AC3E}">
        <p14:creationId xmlns:p14="http://schemas.microsoft.com/office/powerpoint/2010/main" val="3882926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AEBEF-380E-17A1-3361-C36662711F1B}"/>
              </a:ext>
            </a:extLst>
          </p:cNvPr>
          <p:cNvSpPr>
            <a:spLocks noGrp="1"/>
          </p:cNvSpPr>
          <p:nvPr>
            <p:ph type="title"/>
          </p:nvPr>
        </p:nvSpPr>
        <p:spPr>
          <a:xfrm>
            <a:off x="327025" y="274637"/>
            <a:ext cx="8496000" cy="360000"/>
          </a:xfrm>
        </p:spPr>
        <p:txBody>
          <a:bodyPr/>
          <a:lstStyle/>
          <a:p>
            <a:r>
              <a:rPr lang="en-AU" dirty="0"/>
              <a:t>ATAR eligibility</a:t>
            </a:r>
          </a:p>
        </p:txBody>
      </p:sp>
      <p:sp>
        <p:nvSpPr>
          <p:cNvPr id="3" name="Content Placeholder 2">
            <a:extLst>
              <a:ext uri="{FF2B5EF4-FFF2-40B4-BE49-F238E27FC236}">
                <a16:creationId xmlns:a16="http://schemas.microsoft.com/office/drawing/2014/main" id="{0787D4EC-51DC-CB23-01EC-38AB96689928}"/>
              </a:ext>
            </a:extLst>
          </p:cNvPr>
          <p:cNvSpPr>
            <a:spLocks noGrp="1"/>
          </p:cNvSpPr>
          <p:nvPr>
            <p:ph idx="1"/>
          </p:nvPr>
        </p:nvSpPr>
        <p:spPr>
          <a:xfrm>
            <a:off x="327025" y="842963"/>
            <a:ext cx="8496300" cy="3636962"/>
          </a:xfrm>
        </p:spPr>
        <p:txBody>
          <a:bodyPr/>
          <a:lstStyle/>
          <a:p>
            <a:pPr>
              <a:spcAft>
                <a:spcPts val="600"/>
              </a:spcAft>
            </a:pPr>
            <a:r>
              <a:rPr lang="en-AU" dirty="0"/>
              <a:t>To be eligible for an ATAR, students must successfully complete:</a:t>
            </a:r>
          </a:p>
          <a:p>
            <a:pPr marL="342900" lvl="1" indent="-342900">
              <a:spcAft>
                <a:spcPts val="600"/>
              </a:spcAft>
            </a:pPr>
            <a:r>
              <a:rPr lang="en-AU" dirty="0"/>
              <a:t>5 General subjects, or</a:t>
            </a:r>
          </a:p>
          <a:p>
            <a:pPr marL="342900" lvl="1" indent="-342900">
              <a:spcAft>
                <a:spcPts val="600"/>
              </a:spcAft>
            </a:pPr>
            <a:r>
              <a:rPr lang="en-AU" dirty="0"/>
              <a:t>4 General subjects + 1 Applied subject or completed VET qualification at Certificate III or above.</a:t>
            </a:r>
          </a:p>
          <a:p>
            <a:pPr>
              <a:spcAft>
                <a:spcPts val="600"/>
              </a:spcAft>
            </a:pPr>
            <a:r>
              <a:rPr lang="en-AU" dirty="0"/>
              <a:t>Students must also successfully complete an English subject.</a:t>
            </a:r>
          </a:p>
        </p:txBody>
      </p:sp>
    </p:spTree>
    <p:extLst>
      <p:ext uri="{BB962C8B-B14F-4D97-AF65-F5344CB8AC3E}">
        <p14:creationId xmlns:p14="http://schemas.microsoft.com/office/powerpoint/2010/main" val="1653747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F5412-972F-903D-E340-C8B2C1A4E88D}"/>
              </a:ext>
            </a:extLst>
          </p:cNvPr>
          <p:cNvSpPr>
            <a:spLocks noGrp="1"/>
          </p:cNvSpPr>
          <p:nvPr>
            <p:ph type="title"/>
          </p:nvPr>
        </p:nvSpPr>
        <p:spPr>
          <a:xfrm>
            <a:off x="327025" y="274637"/>
            <a:ext cx="8496000" cy="360000"/>
          </a:xfrm>
        </p:spPr>
        <p:txBody>
          <a:bodyPr/>
          <a:lstStyle/>
          <a:p>
            <a:r>
              <a:rPr lang="en-AU" dirty="0"/>
              <a:t>Assessment — QCAA subjects/courses</a:t>
            </a:r>
          </a:p>
        </p:txBody>
      </p:sp>
      <p:sp>
        <p:nvSpPr>
          <p:cNvPr id="3" name="Content Placeholder 2">
            <a:extLst>
              <a:ext uri="{FF2B5EF4-FFF2-40B4-BE49-F238E27FC236}">
                <a16:creationId xmlns:a16="http://schemas.microsoft.com/office/drawing/2014/main" id="{9CC7B44F-AAE3-5E83-0552-9783420BA613}"/>
              </a:ext>
            </a:extLst>
          </p:cNvPr>
          <p:cNvSpPr>
            <a:spLocks noGrp="1"/>
          </p:cNvSpPr>
          <p:nvPr>
            <p:ph idx="1"/>
          </p:nvPr>
        </p:nvSpPr>
        <p:spPr>
          <a:xfrm>
            <a:off x="327025" y="842963"/>
            <a:ext cx="8496300" cy="3636962"/>
          </a:xfrm>
        </p:spPr>
        <p:txBody>
          <a:bodyPr/>
          <a:lstStyle/>
          <a:p>
            <a:pPr>
              <a:spcAft>
                <a:spcPts val="600"/>
              </a:spcAft>
            </a:pPr>
            <a:r>
              <a:rPr lang="en-AU" dirty="0"/>
              <a:t>QCAA General subjects:</a:t>
            </a:r>
          </a:p>
          <a:p>
            <a:pPr marL="342900" lvl="1" indent="-342900">
              <a:spcAft>
                <a:spcPts val="600"/>
              </a:spcAft>
            </a:pPr>
            <a:r>
              <a:rPr lang="en-AU" dirty="0"/>
              <a:t>three internal assessments (set/marked by schools)</a:t>
            </a:r>
          </a:p>
          <a:p>
            <a:pPr marL="342900" lvl="1" indent="-342900">
              <a:spcAft>
                <a:spcPts val="600"/>
              </a:spcAft>
            </a:pPr>
            <a:r>
              <a:rPr lang="en-AU" dirty="0"/>
              <a:t>one external assessment (set/marked by the QCAA and held at the same time in schools across Queensland)</a:t>
            </a:r>
          </a:p>
          <a:p>
            <a:pPr>
              <a:spcAft>
                <a:spcPts val="600"/>
              </a:spcAft>
            </a:pPr>
            <a:r>
              <a:rPr lang="en-AU" dirty="0"/>
              <a:t>Most external assessment will contribute 25% to the final subject result. In Mathematics and Science subjects, it will contribute 50%.</a:t>
            </a:r>
          </a:p>
        </p:txBody>
      </p:sp>
    </p:spTree>
    <p:extLst>
      <p:ext uri="{BB962C8B-B14F-4D97-AF65-F5344CB8AC3E}">
        <p14:creationId xmlns:p14="http://schemas.microsoft.com/office/powerpoint/2010/main" val="4056570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3ECA6-C46A-EAC9-6AF7-B508632D1A9F}"/>
              </a:ext>
            </a:extLst>
          </p:cNvPr>
          <p:cNvSpPr>
            <a:spLocks noGrp="1"/>
          </p:cNvSpPr>
          <p:nvPr>
            <p:ph type="title"/>
          </p:nvPr>
        </p:nvSpPr>
        <p:spPr>
          <a:xfrm>
            <a:off x="327025" y="274637"/>
            <a:ext cx="8496000" cy="360000"/>
          </a:xfrm>
        </p:spPr>
        <p:txBody>
          <a:bodyPr/>
          <a:lstStyle/>
          <a:p>
            <a:r>
              <a:rPr lang="en-AU" dirty="0"/>
              <a:t>Assessment — QCAA subjects/courses</a:t>
            </a:r>
          </a:p>
        </p:txBody>
      </p:sp>
      <p:sp>
        <p:nvSpPr>
          <p:cNvPr id="3" name="Content Placeholder 2">
            <a:extLst>
              <a:ext uri="{FF2B5EF4-FFF2-40B4-BE49-F238E27FC236}">
                <a16:creationId xmlns:a16="http://schemas.microsoft.com/office/drawing/2014/main" id="{72E9D7C1-9B34-1341-EFCC-50F843C0E63A}"/>
              </a:ext>
            </a:extLst>
          </p:cNvPr>
          <p:cNvSpPr>
            <a:spLocks noGrp="1"/>
          </p:cNvSpPr>
          <p:nvPr>
            <p:ph idx="1"/>
          </p:nvPr>
        </p:nvSpPr>
        <p:spPr>
          <a:xfrm>
            <a:off x="327025" y="842963"/>
            <a:ext cx="8496300" cy="3636962"/>
          </a:xfrm>
        </p:spPr>
        <p:txBody>
          <a:bodyPr/>
          <a:lstStyle/>
          <a:p>
            <a:r>
              <a:rPr lang="en-AU" dirty="0"/>
              <a:t>QCAA Applied subjects:</a:t>
            </a:r>
          </a:p>
          <a:p>
            <a:pPr marL="342900" lvl="1" indent="-342900">
              <a:spcAft>
                <a:spcPts val="600"/>
              </a:spcAft>
            </a:pPr>
            <a:r>
              <a:rPr lang="en-AU" dirty="0"/>
              <a:t>four internal assessments (set/marked by schools)</a:t>
            </a:r>
          </a:p>
          <a:p>
            <a:pPr marL="342900" lvl="1" indent="-342900">
              <a:spcAft>
                <a:spcPts val="600"/>
              </a:spcAft>
            </a:pPr>
            <a:r>
              <a:rPr lang="en-AU" dirty="0"/>
              <a:t>Essential English and Essential Mathematics — one of the four is a common internal assessment (set by the QCAA and marked by schools)</a:t>
            </a:r>
          </a:p>
          <a:p>
            <a:r>
              <a:rPr lang="en-AU" dirty="0"/>
              <a:t>QCAA Short Courses:</a:t>
            </a:r>
          </a:p>
          <a:p>
            <a:pPr marL="342900" lvl="1" indent="-342900"/>
            <a:r>
              <a:rPr lang="en-AU" dirty="0"/>
              <a:t>two internal assessments (set/marked by schools)</a:t>
            </a:r>
          </a:p>
          <a:p>
            <a:endParaRPr lang="en-AU" dirty="0"/>
          </a:p>
          <a:p>
            <a:endParaRPr lang="en-AU" dirty="0"/>
          </a:p>
        </p:txBody>
      </p:sp>
    </p:spTree>
    <p:extLst>
      <p:ext uri="{BB962C8B-B14F-4D97-AF65-F5344CB8AC3E}">
        <p14:creationId xmlns:p14="http://schemas.microsoft.com/office/powerpoint/2010/main" val="1998823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67606-4117-33A1-B3CA-3597ABD0F587}"/>
              </a:ext>
            </a:extLst>
          </p:cNvPr>
          <p:cNvSpPr>
            <a:spLocks noGrp="1"/>
          </p:cNvSpPr>
          <p:nvPr>
            <p:ph type="title"/>
          </p:nvPr>
        </p:nvSpPr>
        <p:spPr>
          <a:xfrm>
            <a:off x="327025" y="274637"/>
            <a:ext cx="8496000" cy="360000"/>
          </a:xfrm>
        </p:spPr>
        <p:txBody>
          <a:bodyPr/>
          <a:lstStyle/>
          <a:p>
            <a:r>
              <a:rPr lang="en-AU" dirty="0"/>
              <a:t>Assessment — VET and other courses</a:t>
            </a:r>
          </a:p>
        </p:txBody>
      </p:sp>
      <p:sp>
        <p:nvSpPr>
          <p:cNvPr id="3" name="Content Placeholder 2">
            <a:extLst>
              <a:ext uri="{FF2B5EF4-FFF2-40B4-BE49-F238E27FC236}">
                <a16:creationId xmlns:a16="http://schemas.microsoft.com/office/drawing/2014/main" id="{10E12BD4-CFC5-0269-0BD8-8D287D4CFC32}"/>
              </a:ext>
            </a:extLst>
          </p:cNvPr>
          <p:cNvSpPr>
            <a:spLocks noGrp="1"/>
          </p:cNvSpPr>
          <p:nvPr>
            <p:ph idx="1"/>
          </p:nvPr>
        </p:nvSpPr>
        <p:spPr>
          <a:xfrm>
            <a:off x="327025" y="842963"/>
            <a:ext cx="8496300" cy="3636962"/>
          </a:xfrm>
        </p:spPr>
        <p:txBody>
          <a:bodyPr/>
          <a:lstStyle/>
          <a:p>
            <a:r>
              <a:rPr lang="en-AU" dirty="0"/>
              <a:t>VET assessment may include</a:t>
            </a:r>
          </a:p>
          <a:p>
            <a:pPr marL="342900" lvl="1" indent="-342900"/>
            <a:r>
              <a:rPr lang="en-AU" dirty="0"/>
              <a:t>observation</a:t>
            </a:r>
          </a:p>
          <a:p>
            <a:pPr marL="342900" lvl="1" indent="-342900"/>
            <a:r>
              <a:rPr lang="en-AU" dirty="0"/>
              <a:t>written assessment</a:t>
            </a:r>
          </a:p>
          <a:p>
            <a:pPr marL="342900" lvl="1" indent="-342900"/>
            <a:r>
              <a:rPr lang="en-AU" dirty="0"/>
              <a:t>work samples</a:t>
            </a:r>
          </a:p>
          <a:p>
            <a:pPr marL="342900" lvl="1" indent="-342900">
              <a:spcAft>
                <a:spcPts val="600"/>
              </a:spcAft>
            </a:pPr>
            <a:r>
              <a:rPr lang="en-AU" dirty="0"/>
              <a:t>questioning.</a:t>
            </a:r>
          </a:p>
          <a:p>
            <a:r>
              <a:rPr lang="en-AU" dirty="0"/>
              <a:t>Assessment for other courses will vary depending on the course.</a:t>
            </a:r>
          </a:p>
        </p:txBody>
      </p:sp>
    </p:spTree>
    <p:extLst>
      <p:ext uri="{BB962C8B-B14F-4D97-AF65-F5344CB8AC3E}">
        <p14:creationId xmlns:p14="http://schemas.microsoft.com/office/powerpoint/2010/main" val="4696301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166E4-9954-AFB5-68BF-DB1B9B7B3C79}"/>
              </a:ext>
            </a:extLst>
          </p:cNvPr>
          <p:cNvSpPr>
            <a:spLocks noGrp="1"/>
          </p:cNvSpPr>
          <p:nvPr>
            <p:ph type="title"/>
          </p:nvPr>
        </p:nvSpPr>
        <p:spPr>
          <a:xfrm>
            <a:off x="327025" y="274637"/>
            <a:ext cx="8496000" cy="360000"/>
          </a:xfrm>
        </p:spPr>
        <p:txBody>
          <a:bodyPr/>
          <a:lstStyle/>
          <a:p>
            <a:r>
              <a:rPr lang="en-AU" dirty="0"/>
              <a:t>Results and reporting</a:t>
            </a:r>
          </a:p>
        </p:txBody>
      </p:sp>
      <p:sp>
        <p:nvSpPr>
          <p:cNvPr id="3" name="Content Placeholder 2">
            <a:extLst>
              <a:ext uri="{FF2B5EF4-FFF2-40B4-BE49-F238E27FC236}">
                <a16:creationId xmlns:a16="http://schemas.microsoft.com/office/drawing/2014/main" id="{BF450EFC-6A9B-C517-1CCF-BB335F524DE8}"/>
              </a:ext>
            </a:extLst>
          </p:cNvPr>
          <p:cNvSpPr>
            <a:spLocks noGrp="1"/>
          </p:cNvSpPr>
          <p:nvPr>
            <p:ph idx="1"/>
          </p:nvPr>
        </p:nvSpPr>
        <p:spPr>
          <a:xfrm>
            <a:off x="327025" y="842963"/>
            <a:ext cx="8496300" cy="3636962"/>
          </a:xfrm>
        </p:spPr>
        <p:txBody>
          <a:bodyPr/>
          <a:lstStyle/>
          <a:p>
            <a:pPr marL="342900" indent="-342900">
              <a:spcBef>
                <a:spcPts val="300"/>
              </a:spcBef>
              <a:spcAft>
                <a:spcPts val="600"/>
              </a:spcAft>
              <a:buFont typeface="Arial" panose="020B0604020202020204" pitchFamily="34" charset="0"/>
              <a:buChar char="•"/>
            </a:pPr>
            <a:r>
              <a:rPr lang="en-AU" dirty="0"/>
              <a:t>Final results are released at the end of Year 12 via student learning accounts in the Student Portal on the </a:t>
            </a:r>
            <a:r>
              <a:rPr lang="en-AU" dirty="0" err="1"/>
              <a:t>myQCE</a:t>
            </a:r>
            <a:r>
              <a:rPr lang="en-AU" dirty="0"/>
              <a:t> website.</a:t>
            </a:r>
          </a:p>
          <a:p>
            <a:pPr marL="342900" indent="-342900">
              <a:spcBef>
                <a:spcPts val="300"/>
              </a:spcBef>
              <a:spcAft>
                <a:spcPts val="600"/>
              </a:spcAft>
              <a:buFont typeface="Arial" panose="020B0604020202020204" pitchFamily="34" charset="0"/>
              <a:buChar char="•"/>
            </a:pPr>
            <a:r>
              <a:rPr lang="en-AU" dirty="0"/>
              <a:t>All students receive a senior statement.</a:t>
            </a:r>
          </a:p>
          <a:p>
            <a:pPr marL="342900" indent="-342900">
              <a:spcBef>
                <a:spcPts val="300"/>
              </a:spcBef>
              <a:spcAft>
                <a:spcPts val="600"/>
              </a:spcAft>
              <a:buFont typeface="Arial" panose="020B0604020202020204" pitchFamily="34" charset="0"/>
              <a:buChar char="•"/>
            </a:pPr>
            <a:r>
              <a:rPr lang="en-AU" dirty="0"/>
              <a:t>Eligible students receive a QCE. </a:t>
            </a:r>
          </a:p>
          <a:p>
            <a:pPr marL="342900" indent="-342900">
              <a:spcBef>
                <a:spcPts val="300"/>
              </a:spcBef>
              <a:spcAft>
                <a:spcPts val="600"/>
              </a:spcAft>
              <a:buFont typeface="Arial" panose="020B0604020202020204" pitchFamily="34" charset="0"/>
              <a:buChar char="•"/>
            </a:pPr>
            <a:r>
              <a:rPr lang="en-AU" dirty="0"/>
              <a:t>Students can keep working towards their QCE after Year 12.</a:t>
            </a:r>
          </a:p>
        </p:txBody>
      </p:sp>
    </p:spTree>
    <p:extLst>
      <p:ext uri="{BB962C8B-B14F-4D97-AF65-F5344CB8AC3E}">
        <p14:creationId xmlns:p14="http://schemas.microsoft.com/office/powerpoint/2010/main" val="451934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81D36-A782-3350-2F83-572EA3B77648}"/>
              </a:ext>
            </a:extLst>
          </p:cNvPr>
          <p:cNvSpPr>
            <a:spLocks noGrp="1"/>
          </p:cNvSpPr>
          <p:nvPr>
            <p:ph type="title"/>
          </p:nvPr>
        </p:nvSpPr>
        <p:spPr/>
        <p:txBody>
          <a:bodyPr/>
          <a:lstStyle/>
          <a:p>
            <a:r>
              <a:rPr lang="en-AU" dirty="0"/>
              <a:t>More information</a:t>
            </a:r>
          </a:p>
        </p:txBody>
      </p:sp>
      <p:sp>
        <p:nvSpPr>
          <p:cNvPr id="3" name="Content Placeholder 2">
            <a:extLst>
              <a:ext uri="{FF2B5EF4-FFF2-40B4-BE49-F238E27FC236}">
                <a16:creationId xmlns:a16="http://schemas.microsoft.com/office/drawing/2014/main" id="{F935C172-4232-3C9C-66B2-2F70225E5E44}"/>
              </a:ext>
            </a:extLst>
          </p:cNvPr>
          <p:cNvSpPr>
            <a:spLocks noGrp="1"/>
          </p:cNvSpPr>
          <p:nvPr>
            <p:ph idx="1"/>
          </p:nvPr>
        </p:nvSpPr>
        <p:spPr>
          <a:xfrm>
            <a:off x="327025" y="842962"/>
            <a:ext cx="8496000" cy="3636587"/>
          </a:xfrm>
        </p:spPr>
        <p:txBody>
          <a:bodyPr/>
          <a:lstStyle/>
          <a:p>
            <a:pPr marL="342900" indent="-342900" eaLnBrk="1" hangingPunct="1">
              <a:buFont typeface="Arial" panose="020B0604020202020204" pitchFamily="34" charset="0"/>
              <a:buChar char="•"/>
            </a:pPr>
            <a:r>
              <a:rPr lang="en-AU" dirty="0" err="1"/>
              <a:t>myQCE</a:t>
            </a:r>
            <a:r>
              <a:rPr lang="en-AU" dirty="0"/>
              <a:t> website: </a:t>
            </a:r>
            <a:r>
              <a:rPr lang="en-AU" dirty="0">
                <a:solidFill>
                  <a:srgbClr val="0070C0"/>
                </a:solidFill>
                <a:hlinkClick r:id="rId3"/>
              </a:rPr>
              <a:t>myqce.qcaa.qld.edu.au</a:t>
            </a:r>
            <a:endParaRPr lang="en-AU" dirty="0">
              <a:solidFill>
                <a:srgbClr val="0070C0"/>
              </a:solidFill>
            </a:endParaRPr>
          </a:p>
          <a:p>
            <a:pPr marL="342900" indent="-342900" eaLnBrk="1" hangingPunct="1">
              <a:buFont typeface="Arial" panose="020B0604020202020204" pitchFamily="34" charset="0"/>
              <a:buChar char="•"/>
            </a:pPr>
            <a:endParaRPr lang="en-AU" dirty="0"/>
          </a:p>
          <a:p>
            <a:pPr marL="342900" indent="-342900" eaLnBrk="1" hangingPunct="1">
              <a:buFont typeface="Arial" panose="020B0604020202020204" pitchFamily="34" charset="0"/>
              <a:buChar char="•"/>
            </a:pPr>
            <a:r>
              <a:rPr lang="en-AU" dirty="0" err="1"/>
              <a:t>myQCE</a:t>
            </a:r>
            <a:r>
              <a:rPr lang="en-AU" dirty="0"/>
              <a:t> Instagram: </a:t>
            </a:r>
            <a:r>
              <a:rPr lang="en-AU" dirty="0">
                <a:solidFill>
                  <a:srgbClr val="0070C0"/>
                </a:solidFill>
                <a:hlinkClick r:id="rId4"/>
              </a:rPr>
              <a:t>www.instagram.com/myqce</a:t>
            </a:r>
            <a:endParaRPr lang="en-AU" dirty="0">
              <a:solidFill>
                <a:srgbClr val="0070C0"/>
              </a:solidFill>
            </a:endParaRPr>
          </a:p>
          <a:p>
            <a:pPr marL="342900" indent="-342900" eaLnBrk="1" hangingPunct="1">
              <a:buFont typeface="Arial" panose="020B0604020202020204" pitchFamily="34" charset="0"/>
              <a:buChar char="•"/>
            </a:pPr>
            <a:endParaRPr lang="en-AU" dirty="0"/>
          </a:p>
          <a:p>
            <a:pPr marL="342900" indent="-342900" eaLnBrk="1" hangingPunct="1">
              <a:buFont typeface="Arial" panose="020B0604020202020204" pitchFamily="34" charset="0"/>
              <a:buChar char="•"/>
            </a:pPr>
            <a:r>
              <a:rPr lang="en-AU" dirty="0"/>
              <a:t>QCAA website: </a:t>
            </a:r>
            <a:r>
              <a:rPr lang="en-AU" dirty="0">
                <a:solidFill>
                  <a:srgbClr val="0070C0"/>
                </a:solidFill>
                <a:hlinkClick r:id="rId5"/>
              </a:rPr>
              <a:t>www.qcaa.qld.edu.au</a:t>
            </a:r>
            <a:endParaRPr lang="en-AU" dirty="0">
              <a:solidFill>
                <a:srgbClr val="0070C0"/>
              </a:solidFill>
            </a:endParaRPr>
          </a:p>
          <a:p>
            <a:pPr marL="342900" indent="-342900" eaLnBrk="1" hangingPunct="1">
              <a:buFont typeface="Arial" panose="020B0604020202020204" pitchFamily="34" charset="0"/>
              <a:buChar char="•"/>
            </a:pPr>
            <a:endParaRPr lang="en-AU" dirty="0"/>
          </a:p>
          <a:p>
            <a:pPr marL="342900" indent="-342900" eaLnBrk="1" hangingPunct="1">
              <a:buFont typeface="Arial" panose="020B0604020202020204" pitchFamily="34" charset="0"/>
              <a:buChar char="•"/>
            </a:pPr>
            <a:r>
              <a:rPr lang="en-AU" dirty="0"/>
              <a:t>QTAC website: </a:t>
            </a:r>
            <a:r>
              <a:rPr lang="en-AU" dirty="0">
                <a:solidFill>
                  <a:srgbClr val="0070C0"/>
                </a:solidFill>
                <a:hlinkClick r:id="rId6"/>
              </a:rPr>
              <a:t>www.qtac.edu.au</a:t>
            </a:r>
            <a:endParaRPr lang="en-AU" dirty="0"/>
          </a:p>
          <a:p>
            <a:endParaRPr lang="en-AU" dirty="0"/>
          </a:p>
        </p:txBody>
      </p:sp>
    </p:spTree>
    <p:extLst>
      <p:ext uri="{BB962C8B-B14F-4D97-AF65-F5344CB8AC3E}">
        <p14:creationId xmlns:p14="http://schemas.microsoft.com/office/powerpoint/2010/main" val="18057423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QCAA social media</a:t>
            </a:r>
          </a:p>
        </p:txBody>
      </p:sp>
    </p:spTree>
    <p:extLst>
      <p:ext uri="{BB962C8B-B14F-4D97-AF65-F5344CB8AC3E}">
        <p14:creationId xmlns:p14="http://schemas.microsoft.com/office/powerpoint/2010/main" val="1103093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8BBB42C-9E47-4C99-8E6E-4F6EF23A7CC9}"/>
              </a:ext>
            </a:extLst>
          </p:cNvPr>
          <p:cNvSpPr>
            <a:spLocks noGrp="1"/>
          </p:cNvSpPr>
          <p:nvPr>
            <p:ph type="title"/>
          </p:nvPr>
        </p:nvSpPr>
        <p:spPr>
          <a:xfrm>
            <a:off x="327025" y="274637"/>
            <a:ext cx="8496000" cy="360000"/>
          </a:xfrm>
        </p:spPr>
        <p:txBody>
          <a:bodyPr/>
          <a:lstStyle/>
          <a:p>
            <a:r>
              <a:rPr lang="en-AU" dirty="0"/>
              <a:t>Setting the scene</a:t>
            </a:r>
          </a:p>
        </p:txBody>
      </p:sp>
      <p:sp>
        <p:nvSpPr>
          <p:cNvPr id="6" name="Content Placeholder 5">
            <a:extLst>
              <a:ext uri="{FF2B5EF4-FFF2-40B4-BE49-F238E27FC236}">
                <a16:creationId xmlns:a16="http://schemas.microsoft.com/office/drawing/2014/main" id="{4E2CFEBC-A6B3-4CB7-B9B7-2EB44A923246}"/>
              </a:ext>
            </a:extLst>
          </p:cNvPr>
          <p:cNvSpPr>
            <a:spLocks noGrp="1"/>
          </p:cNvSpPr>
          <p:nvPr>
            <p:ph idx="1"/>
          </p:nvPr>
        </p:nvSpPr>
        <p:spPr>
          <a:xfrm>
            <a:off x="327025" y="771525"/>
            <a:ext cx="8496300" cy="648097"/>
          </a:xfrm>
        </p:spPr>
        <p:txBody>
          <a:bodyPr/>
          <a:lstStyle/>
          <a:p>
            <a:r>
              <a:rPr lang="en-AU" dirty="0"/>
              <a:t>Lets begin with a </a:t>
            </a:r>
            <a:r>
              <a:rPr lang="en-AU" dirty="0">
                <a:hlinkClick r:id="rId3"/>
              </a:rPr>
              <a:t>short animated video</a:t>
            </a:r>
            <a:r>
              <a:rPr lang="en-AU" dirty="0"/>
              <a:t> that suggests an approach to pathways planning.</a:t>
            </a:r>
          </a:p>
        </p:txBody>
      </p:sp>
      <p:pic>
        <p:nvPicPr>
          <p:cNvPr id="7" name="Picture 6" descr="A hand pointing at a graph&#10;&#10;Description automatically generated">
            <a:hlinkClick r:id="rId3"/>
            <a:extLst>
              <a:ext uri="{FF2B5EF4-FFF2-40B4-BE49-F238E27FC236}">
                <a16:creationId xmlns:a16="http://schemas.microsoft.com/office/drawing/2014/main" id="{B02D6AB2-3C2E-01CB-A1BE-5390044252AE}"/>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t="14999" b="15001"/>
          <a:stretch/>
        </p:blipFill>
        <p:spPr>
          <a:xfrm>
            <a:off x="2195736" y="1555651"/>
            <a:ext cx="4629084" cy="2592288"/>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255348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8BBB42C-9E47-4C99-8E6E-4F6EF23A7CC9}"/>
              </a:ext>
            </a:extLst>
          </p:cNvPr>
          <p:cNvSpPr>
            <a:spLocks noGrp="1"/>
          </p:cNvSpPr>
          <p:nvPr>
            <p:ph type="title"/>
          </p:nvPr>
        </p:nvSpPr>
        <p:spPr>
          <a:xfrm>
            <a:off x="327025" y="274637"/>
            <a:ext cx="8496000" cy="360000"/>
          </a:xfrm>
        </p:spPr>
        <p:txBody>
          <a:bodyPr/>
          <a:lstStyle/>
          <a:p>
            <a:r>
              <a:rPr lang="en-AU" dirty="0"/>
              <a:t>Preparing for senior school learning </a:t>
            </a:r>
          </a:p>
        </p:txBody>
      </p:sp>
      <p:sp>
        <p:nvSpPr>
          <p:cNvPr id="6" name="Content Placeholder 5">
            <a:extLst>
              <a:ext uri="{FF2B5EF4-FFF2-40B4-BE49-F238E27FC236}">
                <a16:creationId xmlns:a16="http://schemas.microsoft.com/office/drawing/2014/main" id="{4E2CFEBC-A6B3-4CB7-B9B7-2EB44A923246}"/>
              </a:ext>
            </a:extLst>
          </p:cNvPr>
          <p:cNvSpPr>
            <a:spLocks noGrp="1"/>
          </p:cNvSpPr>
          <p:nvPr>
            <p:ph idx="1"/>
          </p:nvPr>
        </p:nvSpPr>
        <p:spPr>
          <a:xfrm>
            <a:off x="327025" y="842963"/>
            <a:ext cx="8496300" cy="3636962"/>
          </a:xfrm>
        </p:spPr>
        <p:txBody>
          <a:bodyPr/>
          <a:lstStyle/>
          <a:p>
            <a:pPr marL="342900" lvl="1" indent="-342900">
              <a:spcAft>
                <a:spcPts val="600"/>
              </a:spcAft>
            </a:pPr>
            <a:r>
              <a:rPr lang="en-AU" dirty="0"/>
              <a:t>Planning for Years 11 and 12 is an important step for students.</a:t>
            </a:r>
          </a:p>
          <a:p>
            <a:pPr marL="342900" lvl="1" indent="-342900">
              <a:spcAft>
                <a:spcPts val="600"/>
              </a:spcAft>
            </a:pPr>
            <a:r>
              <a:rPr lang="en-AU" dirty="0"/>
              <a:t>A wide range of learning options is available.</a:t>
            </a:r>
          </a:p>
          <a:p>
            <a:pPr marL="342900" lvl="1" indent="-342900">
              <a:spcAft>
                <a:spcPts val="600"/>
              </a:spcAft>
            </a:pPr>
            <a:r>
              <a:rPr lang="en-AU" dirty="0"/>
              <a:t>Schools work with Year 10 students and their families to develop a plan.</a:t>
            </a:r>
          </a:p>
        </p:txBody>
      </p:sp>
    </p:spTree>
    <p:extLst>
      <p:ext uri="{BB962C8B-B14F-4D97-AF65-F5344CB8AC3E}">
        <p14:creationId xmlns:p14="http://schemas.microsoft.com/office/powerpoint/2010/main" val="296096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9CC3007-8340-4B93-9059-62ED2CDAFB17}"/>
              </a:ext>
            </a:extLst>
          </p:cNvPr>
          <p:cNvSpPr>
            <a:spLocks noGrp="1"/>
          </p:cNvSpPr>
          <p:nvPr>
            <p:ph type="title"/>
          </p:nvPr>
        </p:nvSpPr>
        <p:spPr>
          <a:xfrm>
            <a:off x="327025" y="274637"/>
            <a:ext cx="8496000" cy="360000"/>
          </a:xfrm>
        </p:spPr>
        <p:txBody>
          <a:bodyPr/>
          <a:lstStyle/>
          <a:p>
            <a:r>
              <a:rPr lang="en-AU" dirty="0"/>
              <a:t>Planning a pathway</a:t>
            </a:r>
          </a:p>
        </p:txBody>
      </p:sp>
      <p:sp>
        <p:nvSpPr>
          <p:cNvPr id="6" name="Content Placeholder 5">
            <a:extLst>
              <a:ext uri="{FF2B5EF4-FFF2-40B4-BE49-F238E27FC236}">
                <a16:creationId xmlns:a16="http://schemas.microsoft.com/office/drawing/2014/main" id="{4E2CFEBC-A6B3-4CB7-B9B7-2EB44A923246}"/>
              </a:ext>
            </a:extLst>
          </p:cNvPr>
          <p:cNvSpPr>
            <a:spLocks noGrp="1"/>
          </p:cNvSpPr>
          <p:nvPr>
            <p:ph idx="1"/>
          </p:nvPr>
        </p:nvSpPr>
        <p:spPr>
          <a:xfrm>
            <a:off x="327025" y="771550"/>
            <a:ext cx="8496000" cy="3708000"/>
          </a:xfrm>
        </p:spPr>
        <p:txBody>
          <a:bodyPr/>
          <a:lstStyle/>
          <a:p>
            <a:pPr>
              <a:spcAft>
                <a:spcPts val="600"/>
              </a:spcAft>
            </a:pPr>
            <a:r>
              <a:rPr lang="en-AU" dirty="0"/>
              <a:t>The plan helps students:</a:t>
            </a:r>
          </a:p>
          <a:p>
            <a:pPr lvl="1">
              <a:spcAft>
                <a:spcPts val="600"/>
              </a:spcAft>
            </a:pPr>
            <a:r>
              <a:rPr lang="en-AU" dirty="0"/>
              <a:t>think about their education, training and career goals</a:t>
            </a:r>
          </a:p>
          <a:p>
            <a:pPr lvl="1">
              <a:spcAft>
                <a:spcPts val="600"/>
              </a:spcAft>
            </a:pPr>
            <a:r>
              <a:rPr lang="en-AU" dirty="0"/>
              <a:t>structure their learning around their abilities, interests and ambitions</a:t>
            </a:r>
          </a:p>
          <a:p>
            <a:pPr lvl="1">
              <a:spcAft>
                <a:spcPts val="600"/>
              </a:spcAft>
            </a:pPr>
            <a:r>
              <a:rPr lang="en-AU" dirty="0"/>
              <a:t>map their pathway to a Queensland Certificate of Education (QCE).</a:t>
            </a:r>
          </a:p>
        </p:txBody>
      </p:sp>
    </p:spTree>
    <p:extLst>
      <p:ext uri="{BB962C8B-B14F-4D97-AF65-F5344CB8AC3E}">
        <p14:creationId xmlns:p14="http://schemas.microsoft.com/office/powerpoint/2010/main" val="34384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8F4E53-A87A-E284-366D-14F51A371D97}"/>
              </a:ext>
            </a:extLst>
          </p:cNvPr>
          <p:cNvSpPr>
            <a:spLocks noGrp="1"/>
          </p:cNvSpPr>
          <p:nvPr>
            <p:ph type="title"/>
          </p:nvPr>
        </p:nvSpPr>
        <p:spPr>
          <a:xfrm>
            <a:off x="327025" y="274637"/>
            <a:ext cx="8496000" cy="360000"/>
          </a:xfrm>
        </p:spPr>
        <p:txBody>
          <a:bodyPr/>
          <a:lstStyle/>
          <a:p>
            <a:r>
              <a:rPr lang="en-AU" dirty="0"/>
              <a:t>Things for students to consider</a:t>
            </a:r>
          </a:p>
        </p:txBody>
      </p:sp>
      <p:sp>
        <p:nvSpPr>
          <p:cNvPr id="6" name="Content Placeholder 5">
            <a:extLst>
              <a:ext uri="{FF2B5EF4-FFF2-40B4-BE49-F238E27FC236}">
                <a16:creationId xmlns:a16="http://schemas.microsoft.com/office/drawing/2014/main" id="{E13630B8-B3EC-0F6A-4F8B-3E0CE6FA90EC}"/>
              </a:ext>
            </a:extLst>
          </p:cNvPr>
          <p:cNvSpPr>
            <a:spLocks noGrp="1"/>
          </p:cNvSpPr>
          <p:nvPr>
            <p:ph idx="1"/>
          </p:nvPr>
        </p:nvSpPr>
        <p:spPr>
          <a:xfrm>
            <a:off x="327025" y="842963"/>
            <a:ext cx="8496300" cy="3636962"/>
          </a:xfrm>
        </p:spPr>
        <p:txBody>
          <a:bodyPr>
            <a:normAutofit/>
          </a:bodyPr>
          <a:lstStyle/>
          <a:p>
            <a:pPr marL="342900" lvl="1" indent="-342900">
              <a:spcAft>
                <a:spcPts val="600"/>
              </a:spcAft>
            </a:pPr>
            <a:r>
              <a:rPr lang="en-AU" dirty="0"/>
              <a:t>What are my career goals?</a:t>
            </a:r>
          </a:p>
          <a:p>
            <a:pPr marL="342900" lvl="1" indent="-342900">
              <a:spcAft>
                <a:spcPts val="600"/>
              </a:spcAft>
            </a:pPr>
            <a:r>
              <a:rPr lang="en-AU" dirty="0"/>
              <a:t>Which subjects am I good at?</a:t>
            </a:r>
          </a:p>
          <a:p>
            <a:pPr marL="342900" lvl="1" indent="-342900">
              <a:spcAft>
                <a:spcPts val="600"/>
              </a:spcAft>
            </a:pPr>
            <a:r>
              <a:rPr lang="en-AU" dirty="0"/>
              <a:t>Which subjects do I like?</a:t>
            </a:r>
          </a:p>
          <a:p>
            <a:pPr marL="342900" lvl="1" indent="-342900">
              <a:spcAft>
                <a:spcPts val="600"/>
              </a:spcAft>
            </a:pPr>
            <a:r>
              <a:rPr lang="en-AU" dirty="0"/>
              <a:t>Do I want to continue studying after Year 12?</a:t>
            </a:r>
          </a:p>
          <a:p>
            <a:pPr marL="342900" lvl="1" indent="-342900">
              <a:spcAft>
                <a:spcPts val="600"/>
              </a:spcAft>
            </a:pPr>
            <a:r>
              <a:rPr lang="en-AU" dirty="0"/>
              <a:t>Are there prerequisite subjects?</a:t>
            </a:r>
          </a:p>
          <a:p>
            <a:pPr marL="342900" lvl="1" indent="-342900">
              <a:spcAft>
                <a:spcPts val="600"/>
              </a:spcAft>
            </a:pPr>
            <a:r>
              <a:rPr lang="en-AU" dirty="0"/>
              <a:t>Are there special entry requirements?</a:t>
            </a:r>
          </a:p>
        </p:txBody>
      </p:sp>
    </p:spTree>
    <p:extLst>
      <p:ext uri="{BB962C8B-B14F-4D97-AF65-F5344CB8AC3E}">
        <p14:creationId xmlns:p14="http://schemas.microsoft.com/office/powerpoint/2010/main" val="5137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497185F-6631-A596-DD1F-B33F9951DE9A}"/>
              </a:ext>
            </a:extLst>
          </p:cNvPr>
          <p:cNvSpPr>
            <a:spLocks noGrp="1"/>
          </p:cNvSpPr>
          <p:nvPr>
            <p:ph type="title"/>
          </p:nvPr>
        </p:nvSpPr>
        <p:spPr>
          <a:xfrm>
            <a:off x="327025" y="274637"/>
            <a:ext cx="8496000" cy="360000"/>
          </a:xfrm>
        </p:spPr>
        <p:txBody>
          <a:bodyPr/>
          <a:lstStyle/>
          <a:p>
            <a:r>
              <a:rPr lang="en-AU" dirty="0"/>
              <a:t>Putting the plan into action</a:t>
            </a:r>
          </a:p>
        </p:txBody>
      </p:sp>
      <p:sp>
        <p:nvSpPr>
          <p:cNvPr id="4" name="Content Placeholder 3">
            <a:extLst>
              <a:ext uri="{FF2B5EF4-FFF2-40B4-BE49-F238E27FC236}">
                <a16:creationId xmlns:a16="http://schemas.microsoft.com/office/drawing/2014/main" id="{6522F268-753D-4281-8EEE-0B49163C3E46}"/>
              </a:ext>
            </a:extLst>
          </p:cNvPr>
          <p:cNvSpPr>
            <a:spLocks noGrp="1"/>
          </p:cNvSpPr>
          <p:nvPr>
            <p:ph idx="1"/>
          </p:nvPr>
        </p:nvSpPr>
        <p:spPr>
          <a:xfrm>
            <a:off x="327025" y="842963"/>
            <a:ext cx="7413327" cy="3636962"/>
          </a:xfrm>
        </p:spPr>
        <p:txBody>
          <a:bodyPr/>
          <a:lstStyle/>
          <a:p>
            <a:pPr marL="342900" lvl="1" indent="-342900">
              <a:spcAft>
                <a:spcPts val="600"/>
              </a:spcAft>
            </a:pPr>
            <a:r>
              <a:rPr lang="en-AU" dirty="0"/>
              <a:t>The plan is documented.</a:t>
            </a:r>
          </a:p>
          <a:p>
            <a:pPr marL="342900" lvl="1" indent="-342900">
              <a:spcAft>
                <a:spcPts val="600"/>
              </a:spcAft>
            </a:pPr>
            <a:r>
              <a:rPr lang="en-AU" dirty="0"/>
              <a:t>The student is registered with the QCAA and their learning account is opened.</a:t>
            </a:r>
          </a:p>
          <a:p>
            <a:pPr marL="342900" lvl="1" indent="-342900">
              <a:spcAft>
                <a:spcPts val="600"/>
              </a:spcAft>
            </a:pPr>
            <a:r>
              <a:rPr lang="en-AU" dirty="0"/>
              <a:t>Schools review the plan regularly to monitor progress.</a:t>
            </a:r>
          </a:p>
        </p:txBody>
      </p:sp>
    </p:spTree>
    <p:extLst>
      <p:ext uri="{BB962C8B-B14F-4D97-AF65-F5344CB8AC3E}">
        <p14:creationId xmlns:p14="http://schemas.microsoft.com/office/powerpoint/2010/main" val="40627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64E4-3287-1112-C95F-FEDBDF7A26D0}"/>
              </a:ext>
            </a:extLst>
          </p:cNvPr>
          <p:cNvSpPr>
            <a:spLocks noGrp="1"/>
          </p:cNvSpPr>
          <p:nvPr>
            <p:ph type="title"/>
          </p:nvPr>
        </p:nvSpPr>
        <p:spPr>
          <a:xfrm>
            <a:off x="327025" y="274637"/>
            <a:ext cx="8496000" cy="360000"/>
          </a:xfrm>
        </p:spPr>
        <p:txBody>
          <a:bodyPr/>
          <a:lstStyle/>
          <a:p>
            <a:r>
              <a:rPr lang="en-AU" dirty="0"/>
              <a:t>What is the QCE?</a:t>
            </a:r>
          </a:p>
        </p:txBody>
      </p:sp>
      <p:sp>
        <p:nvSpPr>
          <p:cNvPr id="3" name="Content Placeholder 2">
            <a:extLst>
              <a:ext uri="{FF2B5EF4-FFF2-40B4-BE49-F238E27FC236}">
                <a16:creationId xmlns:a16="http://schemas.microsoft.com/office/drawing/2014/main" id="{35C88981-E8B2-ADD8-7615-0D961CC899D7}"/>
              </a:ext>
            </a:extLst>
          </p:cNvPr>
          <p:cNvSpPr>
            <a:spLocks noGrp="1"/>
          </p:cNvSpPr>
          <p:nvPr>
            <p:ph idx="1"/>
          </p:nvPr>
        </p:nvSpPr>
        <p:spPr>
          <a:xfrm>
            <a:off x="327025" y="842963"/>
            <a:ext cx="5901159" cy="3636962"/>
          </a:xfrm>
        </p:spPr>
        <p:txBody>
          <a:bodyPr/>
          <a:lstStyle/>
          <a:p>
            <a:pPr>
              <a:spcBef>
                <a:spcPts val="300"/>
              </a:spcBef>
              <a:spcAft>
                <a:spcPts val="600"/>
              </a:spcAft>
            </a:pPr>
            <a:r>
              <a:rPr lang="en-AU" dirty="0"/>
              <a:t>The QCE is Queensland’s senior schooling qualification. </a:t>
            </a:r>
          </a:p>
          <a:p>
            <a:pPr marL="342900" lvl="1" indent="-342900">
              <a:spcAft>
                <a:spcPts val="600"/>
              </a:spcAft>
            </a:pPr>
            <a:r>
              <a:rPr lang="en-AU" dirty="0"/>
              <a:t>Internationally recognised</a:t>
            </a:r>
          </a:p>
          <a:p>
            <a:pPr marL="342900" lvl="1" indent="-342900">
              <a:spcAft>
                <a:spcPts val="600"/>
              </a:spcAft>
            </a:pPr>
            <a:r>
              <a:rPr lang="en-AU" dirty="0"/>
              <a:t>Shows student achievement</a:t>
            </a:r>
          </a:p>
          <a:p>
            <a:pPr marL="342900" lvl="1" indent="-342900">
              <a:spcAft>
                <a:spcPts val="600"/>
              </a:spcAft>
            </a:pPr>
            <a:r>
              <a:rPr lang="en-AU" dirty="0"/>
              <a:t>Flexible </a:t>
            </a:r>
          </a:p>
          <a:p>
            <a:pPr marL="342900" lvl="1" indent="-342900">
              <a:spcAft>
                <a:spcPts val="600"/>
              </a:spcAft>
            </a:pPr>
            <a:r>
              <a:rPr lang="en-AU" dirty="0"/>
              <a:t>Wide range of learning options</a:t>
            </a:r>
          </a:p>
          <a:p>
            <a:pPr>
              <a:spcBef>
                <a:spcPts val="300"/>
              </a:spcBef>
              <a:spcAft>
                <a:spcPts val="600"/>
              </a:spcAft>
            </a:pPr>
            <a:endParaRPr lang="en-AU" dirty="0"/>
          </a:p>
        </p:txBody>
      </p:sp>
      <p:grpSp>
        <p:nvGrpSpPr>
          <p:cNvPr id="8" name="Group 7">
            <a:extLst>
              <a:ext uri="{FF2B5EF4-FFF2-40B4-BE49-F238E27FC236}">
                <a16:creationId xmlns:a16="http://schemas.microsoft.com/office/drawing/2014/main" id="{B5C055AF-FE9A-09F3-4E64-08A81CEC2BE9}"/>
              </a:ext>
            </a:extLst>
          </p:cNvPr>
          <p:cNvGrpSpPr/>
          <p:nvPr/>
        </p:nvGrpSpPr>
        <p:grpSpPr>
          <a:xfrm>
            <a:off x="5940152" y="626137"/>
            <a:ext cx="2757149" cy="3853788"/>
            <a:chOff x="5989003" y="518162"/>
            <a:chExt cx="2757149" cy="3853788"/>
          </a:xfrm>
        </p:grpSpPr>
        <p:grpSp>
          <p:nvGrpSpPr>
            <p:cNvPr id="6" name="Group 5">
              <a:extLst>
                <a:ext uri="{FF2B5EF4-FFF2-40B4-BE49-F238E27FC236}">
                  <a16:creationId xmlns:a16="http://schemas.microsoft.com/office/drawing/2014/main" id="{3747A4BC-CF57-2B63-942B-09F21D54B9F9}"/>
                </a:ext>
              </a:extLst>
            </p:cNvPr>
            <p:cNvGrpSpPr/>
            <p:nvPr/>
          </p:nvGrpSpPr>
          <p:grpSpPr>
            <a:xfrm>
              <a:off x="5989003" y="518162"/>
              <a:ext cx="2757149" cy="3853788"/>
              <a:chOff x="5989003" y="518162"/>
              <a:chExt cx="2757149" cy="3853788"/>
            </a:xfrm>
          </p:grpSpPr>
          <p:pic>
            <p:nvPicPr>
              <p:cNvPr id="4" name="Picture 3">
                <a:extLst>
                  <a:ext uri="{FF2B5EF4-FFF2-40B4-BE49-F238E27FC236}">
                    <a16:creationId xmlns:a16="http://schemas.microsoft.com/office/drawing/2014/main" id="{BF60CE85-DD11-A6CF-7217-03EAEC40795A}"/>
                  </a:ext>
                </a:extLst>
              </p:cNvPr>
              <p:cNvPicPr>
                <a:picLocks noChangeAspect="1"/>
              </p:cNvPicPr>
              <p:nvPr/>
            </p:nvPicPr>
            <p:blipFill>
              <a:blip r:embed="rId3"/>
              <a:stretch>
                <a:fillRect/>
              </a:stretch>
            </p:blipFill>
            <p:spPr>
              <a:xfrm>
                <a:off x="6013345" y="518162"/>
                <a:ext cx="2732807" cy="3853788"/>
              </a:xfrm>
              <a:prstGeom prst="rect">
                <a:avLst/>
              </a:prstGeom>
              <a:solidFill>
                <a:schemeClr val="bg1"/>
              </a:solidFill>
              <a:ln>
                <a:solidFill>
                  <a:schemeClr val="accent1">
                    <a:lumMod val="60000"/>
                    <a:lumOff val="40000"/>
                  </a:schemeClr>
                </a:solidFill>
              </a:ln>
            </p:spPr>
          </p:pic>
          <p:sp>
            <p:nvSpPr>
              <p:cNvPr id="5" name="TextBox 4">
                <a:extLst>
                  <a:ext uri="{FF2B5EF4-FFF2-40B4-BE49-F238E27FC236}">
                    <a16:creationId xmlns:a16="http://schemas.microsoft.com/office/drawing/2014/main" id="{B076B7D8-F7E0-E131-B22B-C5C56DA772BD}"/>
                  </a:ext>
                </a:extLst>
              </p:cNvPr>
              <p:cNvSpPr txBox="1"/>
              <p:nvPr/>
            </p:nvSpPr>
            <p:spPr>
              <a:xfrm rot="20025048">
                <a:off x="5989003" y="633389"/>
                <a:ext cx="1792156" cy="307777"/>
              </a:xfrm>
              <a:prstGeom prst="rect">
                <a:avLst/>
              </a:prstGeom>
              <a:noFill/>
            </p:spPr>
            <p:txBody>
              <a:bodyPr wrap="square" rtlCol="0">
                <a:spAutoFit/>
              </a:bodyPr>
              <a:lstStyle/>
              <a:p>
                <a:r>
                  <a:rPr lang="en-AU" sz="1400" dirty="0">
                    <a:solidFill>
                      <a:schemeClr val="accent1">
                        <a:lumMod val="75000"/>
                      </a:schemeClr>
                    </a:solidFill>
                  </a:rPr>
                  <a:t>Sample only</a:t>
                </a:r>
              </a:p>
            </p:txBody>
          </p:sp>
        </p:grpSp>
        <p:sp>
          <p:nvSpPr>
            <p:cNvPr id="7" name="TextBox 6">
              <a:extLst>
                <a:ext uri="{FF2B5EF4-FFF2-40B4-BE49-F238E27FC236}">
                  <a16:creationId xmlns:a16="http://schemas.microsoft.com/office/drawing/2014/main" id="{457B123E-C7D5-A204-8A16-EC12DADADBED}"/>
                </a:ext>
              </a:extLst>
            </p:cNvPr>
            <p:cNvSpPr txBox="1">
              <a:spLocks/>
            </p:cNvSpPr>
            <p:nvPr/>
          </p:nvSpPr>
          <p:spPr>
            <a:xfrm>
              <a:off x="6598549" y="2310709"/>
              <a:ext cx="1585257" cy="215444"/>
            </a:xfrm>
            <a:prstGeom prst="rect">
              <a:avLst/>
            </a:prstGeom>
            <a:noFill/>
          </p:spPr>
          <p:txBody>
            <a:bodyPr wrap="square" rtlCol="0">
              <a:spAutoFit/>
            </a:bodyPr>
            <a:lstStyle/>
            <a:p>
              <a:pPr algn="ctr"/>
              <a:r>
                <a:rPr lang="en-AU" sz="800" b="1" dirty="0">
                  <a:solidFill>
                    <a:schemeClr val="accent1">
                      <a:lumMod val="75000"/>
                    </a:schemeClr>
                  </a:solidFill>
                </a:rPr>
                <a:t>Jane Citizen</a:t>
              </a:r>
            </a:p>
          </p:txBody>
        </p:sp>
      </p:grpSp>
    </p:spTree>
    <p:extLst>
      <p:ext uri="{BB962C8B-B14F-4D97-AF65-F5344CB8AC3E}">
        <p14:creationId xmlns:p14="http://schemas.microsoft.com/office/powerpoint/2010/main" val="2254032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164E4-3287-1112-C95F-FEDBDF7A26D0}"/>
              </a:ext>
            </a:extLst>
          </p:cNvPr>
          <p:cNvSpPr>
            <a:spLocks noGrp="1"/>
          </p:cNvSpPr>
          <p:nvPr>
            <p:ph type="title"/>
          </p:nvPr>
        </p:nvSpPr>
        <p:spPr/>
        <p:txBody>
          <a:bodyPr/>
          <a:lstStyle/>
          <a:p>
            <a:r>
              <a:rPr lang="en-AU" dirty="0"/>
              <a:t>How does the QCE work?</a:t>
            </a:r>
          </a:p>
        </p:txBody>
      </p:sp>
      <p:sp>
        <p:nvSpPr>
          <p:cNvPr id="3" name="Content Placeholder 2">
            <a:extLst>
              <a:ext uri="{FF2B5EF4-FFF2-40B4-BE49-F238E27FC236}">
                <a16:creationId xmlns:a16="http://schemas.microsoft.com/office/drawing/2014/main" id="{35C88981-E8B2-ADD8-7615-0D961CC899D7}"/>
              </a:ext>
            </a:extLst>
          </p:cNvPr>
          <p:cNvSpPr>
            <a:spLocks noGrp="1"/>
          </p:cNvSpPr>
          <p:nvPr>
            <p:ph idx="1"/>
          </p:nvPr>
        </p:nvSpPr>
        <p:spPr/>
        <p:txBody>
          <a:bodyPr/>
          <a:lstStyle/>
          <a:p>
            <a:pPr marL="252000" lvl="1">
              <a:spcAft>
                <a:spcPts val="600"/>
              </a:spcAft>
            </a:pPr>
            <a:r>
              <a:rPr lang="en-US" dirty="0"/>
              <a:t>Set amount: 20 credits</a:t>
            </a:r>
          </a:p>
          <a:p>
            <a:pPr marL="252000" lvl="1">
              <a:spcAft>
                <a:spcPts val="600"/>
              </a:spcAft>
            </a:pPr>
            <a:r>
              <a:rPr lang="en-US" dirty="0"/>
              <a:t>Set pattern: </a:t>
            </a:r>
          </a:p>
          <a:p>
            <a:pPr marL="504000" lvl="1">
              <a:spcAft>
                <a:spcPts val="600"/>
              </a:spcAft>
              <a:buFont typeface="Arial" panose="020B0604020202020204" pitchFamily="34" charset="0"/>
              <a:buChar char="‒"/>
            </a:pPr>
            <a:r>
              <a:rPr lang="en-US" dirty="0"/>
              <a:t>12 credits from completed </a:t>
            </a:r>
            <a:br>
              <a:rPr lang="en-US" dirty="0"/>
            </a:br>
            <a:r>
              <a:rPr lang="en-US" dirty="0"/>
              <a:t>Core courses</a:t>
            </a:r>
          </a:p>
          <a:p>
            <a:pPr marL="504000" lvl="1">
              <a:spcAft>
                <a:spcPts val="600"/>
              </a:spcAft>
              <a:buFont typeface="Arial" panose="020B0604020202020204" pitchFamily="34" charset="0"/>
              <a:buChar char="‒"/>
            </a:pPr>
            <a:r>
              <a:rPr lang="en-US" dirty="0"/>
              <a:t>8 credits from Core, Preparatory </a:t>
            </a:r>
            <a:br>
              <a:rPr lang="en-US" dirty="0"/>
            </a:br>
            <a:r>
              <a:rPr lang="en-US" dirty="0"/>
              <a:t>&amp; Complementary courses</a:t>
            </a:r>
          </a:p>
          <a:p>
            <a:pPr marL="252000" lvl="1">
              <a:spcAft>
                <a:spcPts val="600"/>
              </a:spcAft>
            </a:pPr>
            <a:r>
              <a:rPr lang="en-US" dirty="0"/>
              <a:t>Satisfactory completion</a:t>
            </a:r>
          </a:p>
          <a:p>
            <a:pPr marL="252000" lvl="1">
              <a:spcAft>
                <a:spcPts val="600"/>
              </a:spcAft>
            </a:pPr>
            <a:r>
              <a:rPr lang="en-US" dirty="0"/>
              <a:t>Literacy &amp; numeracy</a:t>
            </a:r>
          </a:p>
          <a:p>
            <a:pPr>
              <a:spcBef>
                <a:spcPts val="300"/>
              </a:spcBef>
              <a:spcAft>
                <a:spcPts val="600"/>
              </a:spcAft>
            </a:pPr>
            <a:endParaRPr lang="en-AU" dirty="0"/>
          </a:p>
        </p:txBody>
      </p:sp>
      <p:pic>
        <p:nvPicPr>
          <p:cNvPr id="4" name="Content Placeholder 3">
            <a:extLst>
              <a:ext uri="{FF2B5EF4-FFF2-40B4-BE49-F238E27FC236}">
                <a16:creationId xmlns:a16="http://schemas.microsoft.com/office/drawing/2014/main" id="{2B67926D-8840-6AB1-2761-B4DF841847A9}"/>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bwMode="auto">
          <a:xfrm>
            <a:off x="5238579" y="700088"/>
            <a:ext cx="3596128" cy="35998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0243786"/>
      </p:ext>
    </p:extLst>
  </p:cSld>
  <p:clrMapOvr>
    <a:masterClrMapping/>
  </p:clrMapOvr>
</p:sld>
</file>

<file path=ppt/theme/theme1.xml><?xml version="1.0" encoding="utf-8"?>
<a:theme xmlns:a="http://schemas.openxmlformats.org/drawingml/2006/main" name="QCAA title slides">
  <a:themeElements>
    <a:clrScheme name="QCAA_powerpoint">
      <a:dk1>
        <a:srgbClr val="000000"/>
      </a:dk1>
      <a:lt1>
        <a:srgbClr val="FFFFFF"/>
      </a:lt1>
      <a:dk2>
        <a:srgbClr val="000000"/>
      </a:dk2>
      <a:lt2>
        <a:srgbClr val="D52B1E"/>
      </a:lt2>
      <a:accent1>
        <a:srgbClr val="808080"/>
      </a:accent1>
      <a:accent2>
        <a:srgbClr val="21578A"/>
      </a:accent2>
      <a:accent3>
        <a:srgbClr val="ED7A23"/>
      </a:accent3>
      <a:accent4>
        <a:srgbClr val="99CC33"/>
      </a:accent4>
      <a:accent5>
        <a:srgbClr val="663399"/>
      </a:accent5>
      <a:accent6>
        <a:srgbClr val="FFCC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widescreen_ppt_16x9_CC_BY_v25_en.potx" id="{0E06B423-B135-4191-84F2-0EBFA8024E69}" vid="{4209AC18-45C1-48AB-90DB-5BB14E8A0377}"/>
    </a:ext>
  </a:extLst>
</a:theme>
</file>

<file path=ppt/theme/theme2.xml><?xml version="1.0" encoding="utf-8"?>
<a:theme xmlns:a="http://schemas.openxmlformats.org/drawingml/2006/main" name="QCAA content">
  <a:themeElements>
    <a:clrScheme name="QCAA_powerpoint">
      <a:dk1>
        <a:srgbClr val="000000"/>
      </a:dk1>
      <a:lt1>
        <a:srgbClr val="FFFFFF"/>
      </a:lt1>
      <a:dk2>
        <a:srgbClr val="000000"/>
      </a:dk2>
      <a:lt2>
        <a:srgbClr val="D52B1E"/>
      </a:lt2>
      <a:accent1>
        <a:srgbClr val="808080"/>
      </a:accent1>
      <a:accent2>
        <a:srgbClr val="21578A"/>
      </a:accent2>
      <a:accent3>
        <a:srgbClr val="ED7A23"/>
      </a:accent3>
      <a:accent4>
        <a:srgbClr val="99CC33"/>
      </a:accent4>
      <a:accent5>
        <a:srgbClr val="663399"/>
      </a:accent5>
      <a:accent6>
        <a:srgbClr val="FFCC00"/>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idescreen_ppt_16x9_CC_BY_v25_en.potx" id="{0E06B423-B135-4191-84F2-0EBFA8024E69}" vid="{BC195ED1-3731-4A37-AB11-4E24717D8A1F}"/>
    </a:ext>
  </a:extLst>
</a:theme>
</file>

<file path=ppt/theme/theme3.xml><?xml version="1.0" encoding="utf-8"?>
<a:theme xmlns:a="http://schemas.openxmlformats.org/drawingml/2006/main" name="Office Theme">
  <a:themeElements>
    <a:clrScheme name="QCAA_powerpoint">
      <a:dk1>
        <a:srgbClr val="000000"/>
      </a:dk1>
      <a:lt1>
        <a:srgbClr val="FFFFFF"/>
      </a:lt1>
      <a:dk2>
        <a:srgbClr val="000000"/>
      </a:dk2>
      <a:lt2>
        <a:srgbClr val="D52B1E"/>
      </a:lt2>
      <a:accent1>
        <a:srgbClr val="808080"/>
      </a:accent1>
      <a:accent2>
        <a:srgbClr val="21578A"/>
      </a:accent2>
      <a:accent3>
        <a:srgbClr val="ED7A23"/>
      </a:accent3>
      <a:accent4>
        <a:srgbClr val="99CC33"/>
      </a:accent4>
      <a:accent5>
        <a:srgbClr val="663399"/>
      </a:accent5>
      <a:accent6>
        <a:srgbClr val="FFCC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QCAA_powerpoint">
      <a:dk1>
        <a:srgbClr val="000000"/>
      </a:dk1>
      <a:lt1>
        <a:srgbClr val="FFFFFF"/>
      </a:lt1>
      <a:dk2>
        <a:srgbClr val="000000"/>
      </a:dk2>
      <a:lt2>
        <a:srgbClr val="D52B1E"/>
      </a:lt2>
      <a:accent1>
        <a:srgbClr val="808080"/>
      </a:accent1>
      <a:accent2>
        <a:srgbClr val="21578A"/>
      </a:accent2>
      <a:accent3>
        <a:srgbClr val="ED7A23"/>
      </a:accent3>
      <a:accent4>
        <a:srgbClr val="99CC33"/>
      </a:accent4>
      <a:accent5>
        <a:srgbClr val="663399"/>
      </a:accent5>
      <a:accent6>
        <a:srgbClr val="FFCC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E3C7B3732AB8546B387ABC1F8F0FB2A" ma:contentTypeVersion="0" ma:contentTypeDescription="Create a new document." ma:contentTypeScope="" ma:versionID="c667244f083121441678b0f427f61f3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7DF505-7C84-458E-B015-7DA4E11B02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0EB03FA-64B5-490B-A173-1B58C836D18A}">
  <ds:schemaRefs>
    <ds:schemaRef ds:uri="http://schemas.microsoft.com/office/2006/metadata/longProperties"/>
  </ds:schemaRefs>
</ds:datastoreItem>
</file>

<file path=customXml/itemProps3.xml><?xml version="1.0" encoding="utf-8"?>
<ds:datastoreItem xmlns:ds="http://schemas.openxmlformats.org/officeDocument/2006/customXml" ds:itemID="{A5DEBD03-5E9C-40A0-804B-944DDB9E62A1}">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 ds:uri="http://purl.org/dc/terms/"/>
  </ds:schemaRefs>
</ds:datastoreItem>
</file>

<file path=customXml/itemProps4.xml><?xml version="1.0" encoding="utf-8"?>
<ds:datastoreItem xmlns:ds="http://schemas.openxmlformats.org/officeDocument/2006/customXml" ds:itemID="{8E3A8AC4-414B-4AD5-A315-29792D52C4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1_widescreen_ppt_16x9_CC_BY</Template>
  <TotalTime>1297</TotalTime>
  <Words>3038</Words>
  <Application>Microsoft Office PowerPoint</Application>
  <PresentationFormat>On-screen Show (16:9)</PresentationFormat>
  <Paragraphs>298</Paragraphs>
  <Slides>27</Slides>
  <Notes>26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27</vt:i4>
      </vt:variant>
    </vt:vector>
  </HeadingPairs>
  <TitlesOfParts>
    <vt:vector size="32" baseType="lpstr">
      <vt:lpstr>Arial</vt:lpstr>
      <vt:lpstr>Calibri</vt:lpstr>
      <vt:lpstr>Wingdings</vt:lpstr>
      <vt:lpstr>QCAA title slides</vt:lpstr>
      <vt:lpstr>QCAA content</vt:lpstr>
      <vt:lpstr>Senior pathway planning</vt:lpstr>
      <vt:lpstr>What will be covered</vt:lpstr>
      <vt:lpstr>Setting the scene</vt:lpstr>
      <vt:lpstr>Preparing for senior school learning </vt:lpstr>
      <vt:lpstr>Planning a pathway</vt:lpstr>
      <vt:lpstr>Things for students to consider</vt:lpstr>
      <vt:lpstr>Putting the plan into action</vt:lpstr>
      <vt:lpstr>What is the QCE?</vt:lpstr>
      <vt:lpstr>How does the QCE work?</vt:lpstr>
      <vt:lpstr>Set amount</vt:lpstr>
      <vt:lpstr>Set pattern — Core courses</vt:lpstr>
      <vt:lpstr>PowerPoint Presentation</vt:lpstr>
      <vt:lpstr>Set pattern — Complementary courses</vt:lpstr>
      <vt:lpstr>Set standard</vt:lpstr>
      <vt:lpstr>Literacy &amp; numeracy options</vt:lpstr>
      <vt:lpstr>QCE pathways</vt:lpstr>
      <vt:lpstr>Example pathway</vt:lpstr>
      <vt:lpstr>Example pathway</vt:lpstr>
      <vt:lpstr>Example pathway</vt:lpstr>
      <vt:lpstr>Tertiary entrance</vt:lpstr>
      <vt:lpstr>ATAR eligibility</vt:lpstr>
      <vt:lpstr>Assessment — QCAA subjects/courses</vt:lpstr>
      <vt:lpstr>Assessment — QCAA subjects/courses</vt:lpstr>
      <vt:lpstr>Assessment — VET and other courses</vt:lpstr>
      <vt:lpstr>Results and reporting</vt:lpstr>
      <vt:lpstr>More information</vt:lpstr>
      <vt:lpstr>QCAA social media</vt:lpstr>
    </vt:vector>
  </TitlesOfParts>
  <Company>QCAA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dc:creator>
  <cp:lastModifiedBy>James Wilson</cp:lastModifiedBy>
  <cp:revision>25</cp:revision>
  <dcterms:created xsi:type="dcterms:W3CDTF">2024-03-21T04:33:53Z</dcterms:created>
  <dcterms:modified xsi:type="dcterms:W3CDTF">2024-08-28T22:23:31Z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lpwstr>27700.0000000000</vt:lpwstr>
  </property>
  <property fmtid="{D5CDD505-2E9C-101B-9397-08002B2CF9AE}" pid="3" name="Category">
    <vt:lpwstr>Presentations</vt:lpwstr>
  </property>
  <property fmtid="{D5CDD505-2E9C-101B-9397-08002B2CF9AE}" pid="4" name="PublishingExpirationDate">
    <vt:lpwstr/>
  </property>
  <property fmtid="{D5CDD505-2E9C-101B-9397-08002B2CF9AE}" pid="5" name="PublishingStartDate">
    <vt:lpwstr/>
  </property>
  <property fmtid="{D5CDD505-2E9C-101B-9397-08002B2CF9AE}" pid="6" name="ContentTypeId">
    <vt:lpwstr>0x010100EE3C7B3732AB8546B387ABC1F8F0FB2A</vt:lpwstr>
  </property>
</Properties>
</file>