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090" r:id="rId5"/>
    <p:sldMasterId id="2147484094" r:id="rId6"/>
    <p:sldMasterId id="2147484070" r:id="rId7"/>
  </p:sldMasterIdLst>
  <p:notesMasterIdLst>
    <p:notesMasterId r:id="rId25"/>
  </p:notesMasterIdLst>
  <p:handoutMasterIdLst>
    <p:handoutMasterId r:id="rId26"/>
  </p:handoutMasterIdLst>
  <p:sldIdLst>
    <p:sldId id="284" r:id="rId8"/>
    <p:sldId id="318" r:id="rId9"/>
    <p:sldId id="319" r:id="rId10"/>
    <p:sldId id="320" r:id="rId11"/>
    <p:sldId id="315" r:id="rId12"/>
    <p:sldId id="322" r:id="rId13"/>
    <p:sldId id="325" r:id="rId14"/>
    <p:sldId id="327" r:id="rId15"/>
    <p:sldId id="328" r:id="rId16"/>
    <p:sldId id="329" r:id="rId17"/>
    <p:sldId id="330" r:id="rId18"/>
    <p:sldId id="331" r:id="rId19"/>
    <p:sldId id="332" r:id="rId20"/>
    <p:sldId id="333" r:id="rId21"/>
    <p:sldId id="334" r:id="rId22"/>
    <p:sldId id="335" r:id="rId23"/>
    <p:sldId id="324" r:id="rId24"/>
  </p:sldIdLst>
  <p:sldSz cx="9144000" cy="5143500" type="screen16x9"/>
  <p:notesSz cx="6858000" cy="9144000"/>
  <p:defaultTextStyle>
    <a:defPPr>
      <a:defRPr lang="en-AU"/>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8">
          <p15:clr>
            <a:srgbClr val="A4A3A4"/>
          </p15:clr>
        </p15:guide>
        <p15:guide id="2" orient="horz" pos="3096">
          <p15:clr>
            <a:srgbClr val="A4A3A4"/>
          </p15:clr>
        </p15:guide>
        <p15:guide id="3" orient="horz" pos="2809">
          <p15:clr>
            <a:srgbClr val="A4A3A4"/>
          </p15:clr>
        </p15:guide>
        <p15:guide id="4" orient="horz" pos="531">
          <p15:clr>
            <a:srgbClr val="A4A3A4"/>
          </p15:clr>
        </p15:guide>
        <p15:guide id="5" orient="horz" pos="2944">
          <p15:clr>
            <a:srgbClr val="A4A3A4"/>
          </p15:clr>
        </p15:guide>
        <p15:guide id="6" pos="5556">
          <p15:clr>
            <a:srgbClr val="A4A3A4"/>
          </p15:clr>
        </p15:guide>
        <p15:guide id="7" pos="204">
          <p15:clr>
            <a:srgbClr val="A4A3A4"/>
          </p15:clr>
        </p15:guide>
        <p15:guide id="8" pos="3061" userDrawn="1">
          <p15:clr>
            <a:srgbClr val="A4A3A4"/>
          </p15:clr>
        </p15:guide>
        <p15:guide id="9" orient="horz" pos="225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6463912-DF01-6312-94E1-6F5D59CCA078}" name="Renae Battle" initials="RB" userId="S::Renae.Battle@qcaa.qld.edu.au::c5a98790-88b9-4c1e-80b6-8abf410bda85" providerId="AD"/>
  <p188:author id="{5191657A-6F77-E087-7C39-A7CA4B8F81E5}" name="Katherine Capper" initials="KC" userId="S::Katherine.Capper@qcaa.qld.edu.au::56791b1a-5b9b-47d5-b55c-12ccd9aba2e4" providerId="AD"/>
  <p188:author id="{32E785E8-2E80-3656-F342-4FF5F66CB362}" name="Ursula Cleary" initials="UC" userId="S::Ursula.Cleary@qcaa.qld.edu.au::55c872d9-db80-4f92-a8a4-3220fb363a5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lena Bond" initials="HB" lastIdx="1" clrIdx="0">
    <p:extLst>
      <p:ext uri="{19B8F6BF-5375-455C-9EA6-DF929625EA0E}">
        <p15:presenceInfo xmlns:p15="http://schemas.microsoft.com/office/powerpoint/2012/main" userId="S-1-5-21-2406935999-1983212525-3895035740-3768" providerId="AD"/>
      </p:ext>
    </p:extLst>
  </p:cmAuthor>
  <p:cmAuthor id="2" name="NV GD" initials="NV" lastIdx="1" clrIdx="1">
    <p:extLst>
      <p:ext uri="{19B8F6BF-5375-455C-9EA6-DF929625EA0E}">
        <p15:presenceInfo xmlns:p15="http://schemas.microsoft.com/office/powerpoint/2012/main" userId="NV G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DEF2"/>
    <a:srgbClr val="F8CAA7"/>
    <a:srgbClr val="D6EBAD"/>
    <a:srgbClr val="D227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91147" autoAdjust="0"/>
  </p:normalViewPr>
  <p:slideViewPr>
    <p:cSldViewPr>
      <p:cViewPr varScale="1">
        <p:scale>
          <a:sx n="133" d="100"/>
          <a:sy n="133" d="100"/>
        </p:scale>
        <p:origin x="738" y="120"/>
      </p:cViewPr>
      <p:guideLst>
        <p:guide orient="horz" pos="378"/>
        <p:guide orient="horz" pos="3096"/>
        <p:guide orient="horz" pos="2809"/>
        <p:guide orient="horz" pos="531"/>
        <p:guide orient="horz" pos="2944"/>
        <p:guide pos="5556"/>
        <p:guide pos="204"/>
        <p:guide pos="3061"/>
        <p:guide orient="horz" pos="2250"/>
      </p:guideLst>
    </p:cSldViewPr>
  </p:slideViewPr>
  <p:outlineViewPr>
    <p:cViewPr>
      <p:scale>
        <a:sx n="33" d="100"/>
        <a:sy n="33" d="100"/>
      </p:scale>
      <p:origin x="0" y="-810"/>
    </p:cViewPr>
  </p:outlineViewPr>
  <p:notesTextViewPr>
    <p:cViewPr>
      <p:scale>
        <a:sx n="75" d="100"/>
        <a:sy n="75" d="100"/>
      </p:scale>
      <p:origin x="0" y="0"/>
    </p:cViewPr>
  </p:notesTextViewPr>
  <p:sorterViewPr>
    <p:cViewPr>
      <p:scale>
        <a:sx n="100" d="100"/>
        <a:sy n="100" d="100"/>
      </p:scale>
      <p:origin x="0" y="-1752"/>
    </p:cViewPr>
  </p:sorterViewPr>
  <p:notesViewPr>
    <p:cSldViewPr>
      <p:cViewPr varScale="1">
        <p:scale>
          <a:sx n="84" d="100"/>
          <a:sy n="84" d="100"/>
        </p:scale>
        <p:origin x="391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D76A07-3D3D-4A68-AAD0-85CA8B587E22}" type="datetimeFigureOut">
              <a:rPr lang="en-AU" smtClean="0"/>
              <a:t>13/02/2026</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D879660-3FBB-4DBB-87CB-9B72B2B6FFD8}" type="slidenum">
              <a:rPr lang="en-AU" smtClean="0"/>
              <a:t>‹#›</a:t>
            </a:fld>
            <a:endParaRPr lang="en-AU"/>
          </a:p>
        </p:txBody>
      </p:sp>
    </p:spTree>
    <p:extLst>
      <p:ext uri="{BB962C8B-B14F-4D97-AF65-F5344CB8AC3E}">
        <p14:creationId xmlns:p14="http://schemas.microsoft.com/office/powerpoint/2010/main" val="1235457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5D80A888-D75A-4166-AD9D-7C4F06AF2060}" type="datetimeFigureOut">
              <a:rPr lang="en-AU"/>
              <a:pPr>
                <a:defRPr/>
              </a:pPr>
              <a:t>13/02/2026</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7DC8D554-20BD-45E3-8F8F-C854CD9EEC52}" type="slidenum">
              <a:rPr lang="en-AU"/>
              <a:pPr>
                <a:defRPr/>
              </a:pPr>
              <a:t>‹#›</a:t>
            </a:fld>
            <a:endParaRPr lang="en-AU"/>
          </a:p>
        </p:txBody>
      </p:sp>
      <p:sp>
        <p:nvSpPr>
          <p:cNvPr id="8" name="Notes Placeholder 7">
            <a:extLst>
              <a:ext uri="{FF2B5EF4-FFF2-40B4-BE49-F238E27FC236}">
                <a16:creationId xmlns:a16="http://schemas.microsoft.com/office/drawing/2014/main" id="{F348EDFF-60D0-2C99-7505-19620B15A61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658623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0" indent="-180000" algn="l" rtl="0" eaLnBrk="0" fontAlgn="base" hangingPunct="0">
      <a:spcBef>
        <a:spcPct val="30000"/>
      </a:spcBef>
      <a:spcAft>
        <a:spcPct val="0"/>
      </a:spcAft>
      <a:buFont typeface="Arial" panose="020B0604020202020204" pitchFamily="34" charset="0"/>
      <a:buChar char="•"/>
      <a:defRPr sz="1200" kern="1200">
        <a:solidFill>
          <a:schemeClr val="tx1"/>
        </a:solidFill>
        <a:latin typeface="+mn-lt"/>
        <a:ea typeface="+mn-ea"/>
        <a:cs typeface="+mn-cs"/>
      </a:defRPr>
    </a:lvl2pPr>
    <a:lvl3pPr marL="360000" indent="-180000" algn="l" rtl="0" eaLnBrk="0" fontAlgn="base" hangingPunct="0">
      <a:spcBef>
        <a:spcPct val="30000"/>
      </a:spcBef>
      <a:spcAft>
        <a:spcPct val="0"/>
      </a:spcAft>
      <a:buFont typeface="Courier New" panose="02070309020205020404" pitchFamily="49" charset="0"/>
      <a:buChar char="-"/>
      <a:defRPr sz="1200" kern="1200">
        <a:solidFill>
          <a:schemeClr val="tx1"/>
        </a:solidFill>
        <a:latin typeface="+mn-lt"/>
        <a:ea typeface="+mn-ea"/>
        <a:cs typeface="+mn-cs"/>
      </a:defRPr>
    </a:lvl3pPr>
    <a:lvl4pPr marL="540000" indent="-180000" algn="l" rtl="0" eaLnBrk="0" fontAlgn="base" hangingPunct="0">
      <a:spcBef>
        <a:spcPct val="30000"/>
      </a:spcBef>
      <a:spcAft>
        <a:spcPct val="0"/>
      </a:spcAft>
      <a:buFont typeface="Wingdings" panose="05000000000000000000" pitchFamily="2" charset="2"/>
      <a:buChar char="§"/>
      <a:defRPr sz="1200" kern="1200">
        <a:solidFill>
          <a:schemeClr val="tx1"/>
        </a:solidFill>
        <a:latin typeface="+mn-lt"/>
        <a:ea typeface="+mn-ea"/>
        <a:cs typeface="+mn-cs"/>
      </a:defRPr>
    </a:lvl4pPr>
    <a:lvl5pPr marL="720000" indent="-180000"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a:t>
            </a:fld>
            <a:endParaRPr lang="en-AU"/>
          </a:p>
        </p:txBody>
      </p:sp>
    </p:spTree>
    <p:extLst>
      <p:ext uri="{BB962C8B-B14F-4D97-AF65-F5344CB8AC3E}">
        <p14:creationId xmlns:p14="http://schemas.microsoft.com/office/powerpoint/2010/main" val="534665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10</a:t>
            </a:fld>
            <a:endParaRPr lang="en-AU"/>
          </a:p>
        </p:txBody>
      </p:sp>
    </p:spTree>
    <p:extLst>
      <p:ext uri="{BB962C8B-B14F-4D97-AF65-F5344CB8AC3E}">
        <p14:creationId xmlns:p14="http://schemas.microsoft.com/office/powerpoint/2010/main" val="676904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11</a:t>
            </a:fld>
            <a:endParaRPr lang="en-AU"/>
          </a:p>
        </p:txBody>
      </p:sp>
    </p:spTree>
    <p:extLst>
      <p:ext uri="{BB962C8B-B14F-4D97-AF65-F5344CB8AC3E}">
        <p14:creationId xmlns:p14="http://schemas.microsoft.com/office/powerpoint/2010/main" val="692431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12</a:t>
            </a:fld>
            <a:endParaRPr lang="en-AU"/>
          </a:p>
        </p:txBody>
      </p:sp>
    </p:spTree>
    <p:extLst>
      <p:ext uri="{BB962C8B-B14F-4D97-AF65-F5344CB8AC3E}">
        <p14:creationId xmlns:p14="http://schemas.microsoft.com/office/powerpoint/2010/main" val="307590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13</a:t>
            </a:fld>
            <a:endParaRPr lang="en-AU"/>
          </a:p>
        </p:txBody>
      </p:sp>
    </p:spTree>
    <p:extLst>
      <p:ext uri="{BB962C8B-B14F-4D97-AF65-F5344CB8AC3E}">
        <p14:creationId xmlns:p14="http://schemas.microsoft.com/office/powerpoint/2010/main" val="2890539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14</a:t>
            </a:fld>
            <a:endParaRPr lang="en-AU"/>
          </a:p>
        </p:txBody>
      </p:sp>
    </p:spTree>
    <p:extLst>
      <p:ext uri="{BB962C8B-B14F-4D97-AF65-F5344CB8AC3E}">
        <p14:creationId xmlns:p14="http://schemas.microsoft.com/office/powerpoint/2010/main" val="1406916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15</a:t>
            </a:fld>
            <a:endParaRPr lang="en-AU"/>
          </a:p>
        </p:txBody>
      </p:sp>
    </p:spTree>
    <p:extLst>
      <p:ext uri="{BB962C8B-B14F-4D97-AF65-F5344CB8AC3E}">
        <p14:creationId xmlns:p14="http://schemas.microsoft.com/office/powerpoint/2010/main" val="422558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16</a:t>
            </a:fld>
            <a:endParaRPr lang="en-AU"/>
          </a:p>
        </p:txBody>
      </p:sp>
    </p:spTree>
    <p:extLst>
      <p:ext uri="{BB962C8B-B14F-4D97-AF65-F5344CB8AC3E}">
        <p14:creationId xmlns:p14="http://schemas.microsoft.com/office/powerpoint/2010/main" val="23692266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17</a:t>
            </a:fld>
            <a:endParaRPr lang="en-AU"/>
          </a:p>
        </p:txBody>
      </p:sp>
    </p:spTree>
    <p:extLst>
      <p:ext uri="{BB962C8B-B14F-4D97-AF65-F5344CB8AC3E}">
        <p14:creationId xmlns:p14="http://schemas.microsoft.com/office/powerpoint/2010/main" val="32266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2</a:t>
            </a:fld>
            <a:endParaRPr lang="en-AU"/>
          </a:p>
        </p:txBody>
      </p:sp>
    </p:spTree>
    <p:extLst>
      <p:ext uri="{BB962C8B-B14F-4D97-AF65-F5344CB8AC3E}">
        <p14:creationId xmlns:p14="http://schemas.microsoft.com/office/powerpoint/2010/main" val="2203469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3</a:t>
            </a:fld>
            <a:endParaRPr lang="en-AU"/>
          </a:p>
        </p:txBody>
      </p:sp>
    </p:spTree>
    <p:extLst>
      <p:ext uri="{BB962C8B-B14F-4D97-AF65-F5344CB8AC3E}">
        <p14:creationId xmlns:p14="http://schemas.microsoft.com/office/powerpoint/2010/main" val="1428336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4</a:t>
            </a:fld>
            <a:endParaRPr lang="en-AU"/>
          </a:p>
        </p:txBody>
      </p:sp>
    </p:spTree>
    <p:extLst>
      <p:ext uri="{BB962C8B-B14F-4D97-AF65-F5344CB8AC3E}">
        <p14:creationId xmlns:p14="http://schemas.microsoft.com/office/powerpoint/2010/main" val="3901609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5</a:t>
            </a:fld>
            <a:endParaRPr lang="en-AU"/>
          </a:p>
        </p:txBody>
      </p:sp>
    </p:spTree>
    <p:extLst>
      <p:ext uri="{BB962C8B-B14F-4D97-AF65-F5344CB8AC3E}">
        <p14:creationId xmlns:p14="http://schemas.microsoft.com/office/powerpoint/2010/main" val="640507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6</a:t>
            </a:fld>
            <a:endParaRPr lang="en-AU"/>
          </a:p>
        </p:txBody>
      </p:sp>
    </p:spTree>
    <p:extLst>
      <p:ext uri="{BB962C8B-B14F-4D97-AF65-F5344CB8AC3E}">
        <p14:creationId xmlns:p14="http://schemas.microsoft.com/office/powerpoint/2010/main" val="1205328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7</a:t>
            </a:fld>
            <a:endParaRPr lang="en-AU"/>
          </a:p>
        </p:txBody>
      </p:sp>
    </p:spTree>
    <p:extLst>
      <p:ext uri="{BB962C8B-B14F-4D97-AF65-F5344CB8AC3E}">
        <p14:creationId xmlns:p14="http://schemas.microsoft.com/office/powerpoint/2010/main" val="887252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8</a:t>
            </a:fld>
            <a:endParaRPr lang="en-AU"/>
          </a:p>
        </p:txBody>
      </p:sp>
    </p:spTree>
    <p:extLst>
      <p:ext uri="{BB962C8B-B14F-4D97-AF65-F5344CB8AC3E}">
        <p14:creationId xmlns:p14="http://schemas.microsoft.com/office/powerpoint/2010/main" val="3785746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a:defRPr/>
            </a:pPr>
            <a:fld id="{7DC8D554-20BD-45E3-8F8F-C854CD9EEC52}" type="slidenum">
              <a:rPr lang="en-AU" smtClean="0"/>
              <a:pPr>
                <a:defRPr/>
              </a:pPr>
              <a:t>9</a:t>
            </a:fld>
            <a:endParaRPr lang="en-AU"/>
          </a:p>
        </p:txBody>
      </p:sp>
    </p:spTree>
    <p:extLst>
      <p:ext uri="{BB962C8B-B14F-4D97-AF65-F5344CB8AC3E}">
        <p14:creationId xmlns:p14="http://schemas.microsoft.com/office/powerpoint/2010/main" val="1427436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qcaa.qld.edu.au/copyright" TargetMode="Externa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371" y="2571750"/>
            <a:ext cx="8603779" cy="1296256"/>
          </a:xfrm>
        </p:spPr>
        <p:txBody>
          <a:bodyPr/>
          <a:lstStyle/>
          <a:p>
            <a:r>
              <a:rPr lang="en-US"/>
              <a:t>Click to edit Master title style</a:t>
            </a:r>
            <a:endParaRPr lang="en-AU" dirty="0"/>
          </a:p>
        </p:txBody>
      </p:sp>
      <p:sp>
        <p:nvSpPr>
          <p:cNvPr id="3" name="Subtitle 2"/>
          <p:cNvSpPr>
            <a:spLocks noGrp="1"/>
          </p:cNvSpPr>
          <p:nvPr>
            <p:ph type="subTitle" idx="1"/>
          </p:nvPr>
        </p:nvSpPr>
        <p:spPr>
          <a:xfrm>
            <a:off x="223589" y="3852900"/>
            <a:ext cx="8596561" cy="701967"/>
          </a:xfrm>
        </p:spPr>
        <p:txBody>
          <a:bodyPr/>
          <a:lstStyle>
            <a:lvl1pPr marL="0" indent="0" algn="l">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sp>
        <p:nvSpPr>
          <p:cNvPr id="5" name="Vertical Text Placeholder 5">
            <a:extLst>
              <a:ext uri="{FF2B5EF4-FFF2-40B4-BE49-F238E27FC236}">
                <a16:creationId xmlns:a16="http://schemas.microsoft.com/office/drawing/2014/main" id="{7C5BA667-7C93-4F6D-823B-FF667F662A72}"/>
              </a:ext>
            </a:extLst>
          </p:cNvPr>
          <p:cNvSpPr>
            <a:spLocks noGrp="1"/>
          </p:cNvSpPr>
          <p:nvPr>
            <p:ph type="body" orient="vert" sz="quarter" idx="10" hasCustomPrompt="1"/>
          </p:nvPr>
        </p:nvSpPr>
        <p:spPr>
          <a:xfrm rot="10800000">
            <a:off x="8705031" y="3734138"/>
            <a:ext cx="144015" cy="618004"/>
          </a:xfrm>
        </p:spPr>
        <p:txBody>
          <a:bodyPr vert="eaVert">
            <a:noAutofit/>
          </a:bodyPr>
          <a:lstStyle>
            <a:lvl1pPr>
              <a:spcBef>
                <a:spcPts val="0"/>
              </a:spcBef>
              <a:defRPr sz="500" b="0">
                <a:solidFill>
                  <a:srgbClr val="808080"/>
                </a:solidFill>
              </a:defRPr>
            </a:lvl1pPr>
          </a:lstStyle>
          <a:p>
            <a:pPr lvl="0"/>
            <a:r>
              <a:rPr lang="en-US" dirty="0"/>
              <a:t>Job number</a:t>
            </a:r>
            <a:endParaRPr lang="en-AU" dirty="0"/>
          </a:p>
        </p:txBody>
      </p:sp>
    </p:spTree>
    <p:extLst>
      <p:ext uri="{BB962C8B-B14F-4D97-AF65-F5344CB8AC3E}">
        <p14:creationId xmlns:p14="http://schemas.microsoft.com/office/powerpoint/2010/main" val="267197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16371" y="195486"/>
            <a:ext cx="8603779" cy="812714"/>
          </a:xfrm>
        </p:spPr>
        <p:txBody>
          <a:bodyPr>
            <a:normAutofit/>
          </a:bodyPr>
          <a:lstStyle>
            <a:lvl1pPr>
              <a:defRPr sz="2400"/>
            </a:lvl1pPr>
          </a:lstStyle>
          <a:p>
            <a:r>
              <a:rPr lang="en-US" dirty="0"/>
              <a:t>[Subject] YYYY v#.#</a:t>
            </a:r>
            <a:endParaRPr lang="en-AU" dirty="0"/>
          </a:p>
        </p:txBody>
      </p:sp>
      <p:pic>
        <p:nvPicPr>
          <p:cNvPr id="4" name="Picture 3">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70000" y="4449600"/>
            <a:ext cx="468631" cy="224029"/>
          </a:xfrm>
          <a:prstGeom prst="rect">
            <a:avLst/>
          </a:prstGeom>
        </p:spPr>
      </p:pic>
      <p:sp>
        <p:nvSpPr>
          <p:cNvPr id="5" name="Vertical Text Placeholder 5">
            <a:extLst>
              <a:ext uri="{FF2B5EF4-FFF2-40B4-BE49-F238E27FC236}">
                <a16:creationId xmlns:a16="http://schemas.microsoft.com/office/drawing/2014/main" id="{7C5BA667-7C93-4F6D-823B-FF667F662A72}"/>
              </a:ext>
            </a:extLst>
          </p:cNvPr>
          <p:cNvSpPr>
            <a:spLocks noGrp="1"/>
          </p:cNvSpPr>
          <p:nvPr>
            <p:ph type="body" orient="vert" sz="quarter" idx="10" hasCustomPrompt="1"/>
          </p:nvPr>
        </p:nvSpPr>
        <p:spPr>
          <a:xfrm rot="10800000">
            <a:off x="8892000" y="4341217"/>
            <a:ext cx="144015" cy="618004"/>
          </a:xfrm>
        </p:spPr>
        <p:txBody>
          <a:bodyPr vert="eaVert">
            <a:noAutofit/>
          </a:bodyPr>
          <a:lstStyle>
            <a:lvl1pPr>
              <a:spcBef>
                <a:spcPts val="0"/>
              </a:spcBef>
              <a:defRPr sz="500" b="0">
                <a:solidFill>
                  <a:srgbClr val="808080"/>
                </a:solidFill>
              </a:defRPr>
            </a:lvl1pPr>
          </a:lstStyle>
          <a:p>
            <a:pPr lvl="0"/>
            <a:r>
              <a:rPr lang="en-US" dirty="0"/>
              <a:t>Job number</a:t>
            </a:r>
            <a:endParaRPr lang="en-AU" dirty="0"/>
          </a:p>
        </p:txBody>
      </p:sp>
      <p:sp>
        <p:nvSpPr>
          <p:cNvPr id="7" name="Content Placeholder 6">
            <a:extLst>
              <a:ext uri="{FF2B5EF4-FFF2-40B4-BE49-F238E27FC236}">
                <a16:creationId xmlns:a16="http://schemas.microsoft.com/office/drawing/2014/main" id="{2723BE19-2967-4717-882F-F2B136F0B521}"/>
              </a:ext>
            </a:extLst>
          </p:cNvPr>
          <p:cNvSpPr>
            <a:spLocks noGrp="1"/>
          </p:cNvSpPr>
          <p:nvPr>
            <p:ph sz="quarter" idx="11"/>
          </p:nvPr>
        </p:nvSpPr>
        <p:spPr>
          <a:xfrm>
            <a:off x="216000" y="1007984"/>
            <a:ext cx="8603779" cy="3219950"/>
          </a:xfrm>
        </p:spPr>
        <p:txBody>
          <a:bodyPr/>
          <a:lstStyle>
            <a:lvl1pPr>
              <a:defRPr sz="2000" b="0"/>
            </a:lvl1pPr>
            <a:lvl2pPr marL="0" indent="-252000">
              <a:spcBef>
                <a:spcPts val="0"/>
              </a:spcBef>
              <a:buFont typeface="Arial" panose="020B0604020202020204" pitchFamily="34" charset="0"/>
              <a:buChar char="•"/>
              <a:defRPr sz="2000"/>
            </a:lvl2pPr>
            <a:lvl3pPr marL="504000" indent="-252000">
              <a:spcBef>
                <a:spcPts val="0"/>
              </a:spcBef>
              <a:buFont typeface="Arial" panose="020B0604020202020204" pitchFamily="34" charset="0"/>
              <a:buChar char="–"/>
              <a:defRPr sz="2000"/>
            </a:lvl3pPr>
            <a:lvl4pPr marL="756000" indent="-252000">
              <a:spcBef>
                <a:spcPts val="0"/>
              </a:spcBef>
              <a:buFont typeface="Wingdings" panose="05000000000000000000" pitchFamily="2" charset="2"/>
              <a:buChar char="§"/>
              <a:defRPr sz="2000"/>
            </a:lvl4pPr>
            <a:lvl5pPr marL="0" indent="0">
              <a:spcBef>
                <a:spcPts val="0"/>
              </a:spcBef>
              <a:buFontTx/>
              <a:buNone/>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426291232"/>
      </p:ext>
    </p:extLst>
  </p:cSld>
  <p:clrMapOvr>
    <a:masterClrMapping/>
  </p:clrMapOvr>
  <p:extLst>
    <p:ext uri="{DCECCB84-F9BA-43D5-87BE-67443E8EF086}">
      <p15:sldGuideLst xmlns:p15="http://schemas.microsoft.com/office/powerpoint/2012/main">
        <p15:guide id="1" orient="horz" pos="3093"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bullet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2C05F-825A-4DB5-BB9C-EF60B33087A9}"/>
              </a:ext>
            </a:extLst>
          </p:cNvPr>
          <p:cNvSpPr>
            <a:spLocks noGrp="1"/>
          </p:cNvSpPr>
          <p:nvPr>
            <p:ph type="title"/>
          </p:nvPr>
        </p:nvSpPr>
        <p:spPr/>
        <p:txBody>
          <a:body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19A6235C-E6A2-4CFF-BB98-FA9B787BCEB8}"/>
              </a:ext>
            </a:extLst>
          </p:cNvPr>
          <p:cNvSpPr>
            <a:spLocks noGrp="1"/>
          </p:cNvSpPr>
          <p:nvPr>
            <p:ph idx="1"/>
          </p:nvPr>
        </p:nvSpPr>
        <p:spPr/>
        <p:txBody>
          <a:bodyPr>
            <a:normAutofit/>
          </a:bodyPr>
          <a:lstStyle>
            <a:lvl1pPr>
              <a:defRPr sz="1400">
                <a:latin typeface="Arial" panose="020B0604020202020204" pitchFamily="34" charset="0"/>
                <a:cs typeface="Arial" panose="020B0604020202020204" pitchFamily="34" charset="0"/>
              </a:defRPr>
            </a:lvl1pPr>
            <a:lvl2pPr>
              <a:spcBef>
                <a:spcPts val="300"/>
              </a:spcBef>
              <a:defRPr sz="1400">
                <a:latin typeface="Arial" panose="020B0604020202020204" pitchFamily="34" charset="0"/>
                <a:cs typeface="Arial" panose="020B0604020202020204" pitchFamily="34" charset="0"/>
              </a:defRPr>
            </a:lvl2pPr>
            <a:lvl3pPr>
              <a:spcBef>
                <a:spcPts val="300"/>
              </a:spcBef>
              <a:defRPr sz="1400">
                <a:latin typeface="Arial" panose="020B0604020202020204" pitchFamily="34" charset="0"/>
                <a:cs typeface="Arial" panose="020B0604020202020204" pitchFamily="34" charset="0"/>
              </a:defRPr>
            </a:lvl3pPr>
            <a:lvl4pPr>
              <a:spcBef>
                <a:spcPts val="300"/>
              </a:spcBef>
              <a:defRPr sz="1400">
                <a:latin typeface="Arial" panose="020B0604020202020204" pitchFamily="34" charset="0"/>
                <a:cs typeface="Arial" panose="020B0604020202020204" pitchFamily="34" charset="0"/>
              </a:defRPr>
            </a:lvl4pPr>
            <a:lvl5pPr>
              <a:spcBef>
                <a:spcPts val="300"/>
              </a:spcBef>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817381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number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2C05F-825A-4DB5-BB9C-EF60B33087A9}"/>
              </a:ext>
            </a:extLst>
          </p:cNvPr>
          <p:cNvSpPr>
            <a:spLocks noGrp="1"/>
          </p:cNvSpPr>
          <p:nvPr>
            <p:ph type="title"/>
          </p:nvPr>
        </p:nvSpPr>
        <p:spPr/>
        <p:txBody>
          <a:body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19A6235C-E6A2-4CFF-BB98-FA9B787BCEB8}"/>
              </a:ext>
            </a:extLst>
          </p:cNvPr>
          <p:cNvSpPr>
            <a:spLocks noGrp="1"/>
          </p:cNvSpPr>
          <p:nvPr>
            <p:ph idx="1"/>
          </p:nvPr>
        </p:nvSpPr>
        <p:spPr/>
        <p:txBody>
          <a:bodyPr>
            <a:normAutofit/>
          </a:bodyPr>
          <a:lstStyle>
            <a:lvl1pPr>
              <a:defRPr sz="1400">
                <a:latin typeface="Arial" panose="020B0604020202020204" pitchFamily="34" charset="0"/>
                <a:cs typeface="Arial" panose="020B0604020202020204" pitchFamily="34" charset="0"/>
              </a:defRPr>
            </a:lvl1pPr>
            <a:lvl2pPr marL="205200" indent="-360000">
              <a:spcBef>
                <a:spcPts val="300"/>
              </a:spcBef>
              <a:buFont typeface="+mj-lt"/>
              <a:buAutoNum type="arabicPeriod"/>
              <a:defRPr sz="1400">
                <a:latin typeface="Arial" panose="020B0604020202020204" pitchFamily="34" charset="0"/>
                <a:cs typeface="Arial" panose="020B0604020202020204" pitchFamily="34" charset="0"/>
              </a:defRPr>
            </a:lvl2pPr>
            <a:lvl3pPr marL="720000" indent="-360000">
              <a:spcBef>
                <a:spcPts val="300"/>
              </a:spcBef>
              <a:buFont typeface="+mj-lt"/>
              <a:buAutoNum type="alphaLcPeriod"/>
              <a:defRPr sz="1400">
                <a:latin typeface="Arial" panose="020B0604020202020204" pitchFamily="34" charset="0"/>
                <a:cs typeface="Arial" panose="020B0604020202020204" pitchFamily="34" charset="0"/>
              </a:defRPr>
            </a:lvl3pPr>
            <a:lvl4pPr marL="1080000" indent="-360000">
              <a:spcBef>
                <a:spcPts val="300"/>
              </a:spcBef>
              <a:buFont typeface="+mj-lt"/>
              <a:buAutoNum type="romanLcPeriod"/>
              <a:defRPr sz="1400">
                <a:latin typeface="Arial" panose="020B0604020202020204" pitchFamily="34" charset="0"/>
                <a:cs typeface="Arial" panose="020B0604020202020204" pitchFamily="34" charset="0"/>
              </a:defRPr>
            </a:lvl4pPr>
            <a:lvl5pPr marL="1080000">
              <a:defRPr/>
            </a:lvl5pPr>
            <a:lvl6pPr marL="1080000">
              <a:defRPr/>
            </a:lvl6pPr>
            <a:lvl7pPr marL="1080000">
              <a:defRPr/>
            </a:lvl7pPr>
            <a:lvl8pPr marL="1080000">
              <a:defRPr/>
            </a:lvl8pPr>
            <a:lvl9pPr marL="1080000">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8461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11F5E50-6AD2-47E2-B18C-CE7C90D83810}"/>
              </a:ext>
            </a:extLst>
          </p:cNvPr>
          <p:cNvSpPr>
            <a:spLocks noGrp="1"/>
          </p:cNvSpPr>
          <p:nvPr>
            <p:ph type="pic" sz="quarter" idx="10"/>
          </p:nvPr>
        </p:nvSpPr>
        <p:spPr>
          <a:xfrm>
            <a:off x="1353343" y="555527"/>
            <a:ext cx="6437313" cy="2736304"/>
          </a:xfrm>
        </p:spPr>
        <p:txBody>
          <a:bodyPr/>
          <a:lstStyle/>
          <a:p>
            <a:endParaRPr lang="en-AU" dirty="0"/>
          </a:p>
        </p:txBody>
      </p:sp>
      <p:sp>
        <p:nvSpPr>
          <p:cNvPr id="5" name="Text Placeholder 4">
            <a:extLst>
              <a:ext uri="{FF2B5EF4-FFF2-40B4-BE49-F238E27FC236}">
                <a16:creationId xmlns:a16="http://schemas.microsoft.com/office/drawing/2014/main" id="{5CF7B4B3-242D-4BB4-A0E9-7F06B8DC368C}"/>
              </a:ext>
            </a:extLst>
          </p:cNvPr>
          <p:cNvSpPr>
            <a:spLocks noGrp="1"/>
          </p:cNvSpPr>
          <p:nvPr>
            <p:ph type="body" sz="quarter" idx="11"/>
          </p:nvPr>
        </p:nvSpPr>
        <p:spPr>
          <a:xfrm>
            <a:off x="1353342" y="3435846"/>
            <a:ext cx="6436800" cy="504054"/>
          </a:xfrm>
        </p:spPr>
        <p:txBody>
          <a:bodyPr>
            <a:normAutofit/>
          </a:bodyPr>
          <a:lstStyle>
            <a:lvl1pPr>
              <a:defRPr sz="1200"/>
            </a:lvl1pPr>
            <a:lvl2pPr marL="0" indent="0">
              <a:buNone/>
              <a:defRPr/>
            </a:lvl2pPr>
          </a:lstStyle>
          <a:p>
            <a:pPr lvl="0"/>
            <a:r>
              <a:rPr lang="en-US" dirty="0"/>
              <a:t>Click to edit Master text styles</a:t>
            </a:r>
          </a:p>
        </p:txBody>
      </p:sp>
    </p:spTree>
    <p:extLst>
      <p:ext uri="{BB962C8B-B14F-4D97-AF65-F5344CB8AC3E}">
        <p14:creationId xmlns:p14="http://schemas.microsoft.com/office/powerpoint/2010/main" val="463502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4F48-2ED4-41FF-9E26-48A0CD37FB51}"/>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453835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6680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Referenc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FA97D-ABC9-4BB6-BC0F-7F95F2C902CB}"/>
              </a:ext>
            </a:extLst>
          </p:cNvPr>
          <p:cNvSpPr>
            <a:spLocks noGrp="1"/>
          </p:cNvSpPr>
          <p:nvPr>
            <p:ph type="title"/>
          </p:nvPr>
        </p:nvSpPr>
        <p:spPr/>
        <p:txBody>
          <a:bodyPr/>
          <a:lstStyle/>
          <a:p>
            <a:r>
              <a:rPr lang="en-US" dirty="0"/>
              <a:t>Click to edit Master title style</a:t>
            </a:r>
            <a:endParaRPr lang="en-AU" dirty="0"/>
          </a:p>
        </p:txBody>
      </p:sp>
      <p:sp>
        <p:nvSpPr>
          <p:cNvPr id="8" name="Content Placeholder 7">
            <a:extLst>
              <a:ext uri="{FF2B5EF4-FFF2-40B4-BE49-F238E27FC236}">
                <a16:creationId xmlns:a16="http://schemas.microsoft.com/office/drawing/2014/main" id="{728E6F92-E5D9-4B7A-A5FD-5BD06157127A}"/>
              </a:ext>
            </a:extLst>
          </p:cNvPr>
          <p:cNvSpPr>
            <a:spLocks noGrp="1"/>
          </p:cNvSpPr>
          <p:nvPr>
            <p:ph sz="quarter" idx="10" hasCustomPrompt="1"/>
          </p:nvPr>
        </p:nvSpPr>
        <p:spPr>
          <a:xfrm>
            <a:off x="320976" y="771525"/>
            <a:ext cx="8496000" cy="3716338"/>
          </a:xfrm>
        </p:spPr>
        <p:txBody>
          <a:bodyPr>
            <a:normAutofit/>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[Author and first initial], [YEAR], ['Article title in single quotes, omit if no article title'], [Title of publication/website in italics], [URL or publisher, city, country].</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38839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qcaa.qld.edu.au/copyright"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9630518-6F20-40A3-873B-A1C2BE756168}"/>
              </a:ext>
            </a:extLst>
          </p:cNvPr>
          <p:cNvSpPr/>
          <p:nvPr userDrawn="1"/>
        </p:nvSpPr>
        <p:spPr bwMode="auto">
          <a:xfrm>
            <a:off x="179512" y="0"/>
            <a:ext cx="8964488" cy="3204000"/>
          </a:xfrm>
          <a:prstGeom prst="rect">
            <a:avLst/>
          </a:prstGeom>
          <a:solidFill>
            <a:schemeClr val="accent1">
              <a:lumMod val="40000"/>
              <a:lumOff val="60000"/>
            </a:scheme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AU" sz="1800" b="0" i="0" u="none" strike="noStrike" cap="none" normalizeH="0" baseline="0">
              <a:ln>
                <a:noFill/>
              </a:ln>
              <a:solidFill>
                <a:schemeClr val="tx1"/>
              </a:solidFill>
              <a:effectLst/>
              <a:latin typeface="Arial" charset="0"/>
            </a:endParaRPr>
          </a:p>
        </p:txBody>
      </p:sp>
      <p:cxnSp>
        <p:nvCxnSpPr>
          <p:cNvPr id="9" name="Straight Connector 8"/>
          <p:cNvCxnSpPr/>
          <p:nvPr/>
        </p:nvCxnSpPr>
        <p:spPr bwMode="auto">
          <a:xfrm>
            <a:off x="179512" y="3219822"/>
            <a:ext cx="8964488" cy="0"/>
          </a:xfrm>
          <a:prstGeom prst="line">
            <a:avLst/>
          </a:prstGeom>
          <a:noFill/>
          <a:ln w="53340" cap="flat" cmpd="sng" algn="ctr">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Placeholder 1"/>
          <p:cNvSpPr>
            <a:spLocks noGrp="1"/>
          </p:cNvSpPr>
          <p:nvPr>
            <p:ph type="title"/>
          </p:nvPr>
        </p:nvSpPr>
        <p:spPr>
          <a:xfrm>
            <a:off x="216000" y="2573100"/>
            <a:ext cx="8596800" cy="1296000"/>
          </a:xfrm>
          <a:prstGeom prst="rect">
            <a:avLst/>
          </a:prstGeom>
        </p:spPr>
        <p:txBody>
          <a:bodyPr vert="horz" lIns="91440" tIns="45720" rIns="91440" bIns="45720" rtlCol="0" anchor="b">
            <a:normAutofit/>
          </a:bodyPr>
          <a:lstStyle/>
          <a:p>
            <a:r>
              <a:rPr lang="en-US"/>
              <a:t>Click to edit Master title style</a:t>
            </a:r>
            <a:endParaRPr lang="en-AU" dirty="0"/>
          </a:p>
        </p:txBody>
      </p:sp>
      <p:sp>
        <p:nvSpPr>
          <p:cNvPr id="3" name="Text Placeholder 2"/>
          <p:cNvSpPr>
            <a:spLocks noGrp="1"/>
          </p:cNvSpPr>
          <p:nvPr>
            <p:ph type="body" idx="1"/>
          </p:nvPr>
        </p:nvSpPr>
        <p:spPr>
          <a:xfrm>
            <a:off x="223200" y="3853587"/>
            <a:ext cx="8596800" cy="702000"/>
          </a:xfrm>
          <a:prstGeom prst="rect">
            <a:avLst/>
          </a:prstGeom>
        </p:spPr>
        <p:txBody>
          <a:bodyPr vert="horz" lIns="91440" tIns="45720" rIns="91440" bIns="45720" rtlCol="0">
            <a:normAutofit/>
          </a:bodyPr>
          <a:lstStyle/>
          <a:p>
            <a:pPr lvl="0"/>
            <a:r>
              <a:rPr lang="en-US" dirty="0"/>
              <a:t>Click to edit Master text styles</a:t>
            </a:r>
            <a:endParaRPr lang="en-AU" dirty="0"/>
          </a:p>
        </p:txBody>
      </p:sp>
      <p:grpSp>
        <p:nvGrpSpPr>
          <p:cNvPr id="4" name="Group 3">
            <a:extLst>
              <a:ext uri="{FF2B5EF4-FFF2-40B4-BE49-F238E27FC236}">
                <a16:creationId xmlns:a16="http://schemas.microsoft.com/office/drawing/2014/main" id="{B656AA9F-E2A8-4E13-A97E-8C684EA1C68A}"/>
              </a:ext>
            </a:extLst>
          </p:cNvPr>
          <p:cNvGrpSpPr/>
          <p:nvPr userDrawn="1"/>
        </p:nvGrpSpPr>
        <p:grpSpPr>
          <a:xfrm>
            <a:off x="324002" y="4656801"/>
            <a:ext cx="8496469" cy="269748"/>
            <a:chOff x="324002" y="4656801"/>
            <a:chExt cx="8496469" cy="269748"/>
          </a:xfrm>
        </p:grpSpPr>
        <p:pic>
          <p:nvPicPr>
            <p:cNvPr id="12" name="Picture 11">
              <a:extLst>
                <a:ext uri="{FF2B5EF4-FFF2-40B4-BE49-F238E27FC236}">
                  <a16:creationId xmlns:a16="http://schemas.microsoft.com/office/drawing/2014/main" id="{3E3432B4-4D5F-4108-B319-03B5966475A2}"/>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24002" y="4656801"/>
              <a:ext cx="2724917" cy="269748"/>
            </a:xfrm>
            <a:prstGeom prst="rect">
              <a:avLst/>
            </a:prstGeom>
          </p:spPr>
        </p:pic>
        <p:pic>
          <p:nvPicPr>
            <p:cNvPr id="13" name="Picture 12">
              <a:extLst>
                <a:ext uri="{FF2B5EF4-FFF2-40B4-BE49-F238E27FC236}">
                  <a16:creationId xmlns:a16="http://schemas.microsoft.com/office/drawing/2014/main" id="{24D1C0C9-C331-420A-A9AE-6E7CD0FA9AF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376813" y="4805428"/>
              <a:ext cx="1443658" cy="117054"/>
            </a:xfrm>
            <a:prstGeom prst="rect">
              <a:avLst/>
            </a:prstGeom>
          </p:spPr>
        </p:pic>
      </p:grpSp>
      <p:pic>
        <p:nvPicPr>
          <p:cNvPr id="14" name="Picture 13">
            <a:hlinkClick r:id="rId5"/>
            <a:extLst>
              <a:ext uri="{FF2B5EF4-FFF2-40B4-BE49-F238E27FC236}">
                <a16:creationId xmlns:a16="http://schemas.microsoft.com/office/drawing/2014/main" id="{9E204B7F-51A9-4F51-A9EF-E73224096F1E}"/>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70000" y="4449600"/>
            <a:ext cx="468631" cy="224029"/>
          </a:xfrm>
          <a:prstGeom prst="rect">
            <a:avLst/>
          </a:prstGeom>
        </p:spPr>
      </p:pic>
    </p:spTree>
    <p:extLst>
      <p:ext uri="{BB962C8B-B14F-4D97-AF65-F5344CB8AC3E}">
        <p14:creationId xmlns:p14="http://schemas.microsoft.com/office/powerpoint/2010/main" val="976081414"/>
      </p:ext>
    </p:extLst>
  </p:cSld>
  <p:clrMap bg1="lt1" tx1="dk1" bg2="lt2" tx2="dk2" accent1="accent1" accent2="accent2" accent3="accent3" accent4="accent4" accent5="accent5" accent6="accent6" hlink="hlink" folHlink="folHlink"/>
  <p:sldLayoutIdLst>
    <p:sldLayoutId id="2147484091" r:id="rId1"/>
  </p:sldLayoutIdLst>
  <p:txStyles>
    <p:titleStyle>
      <a:lvl1pPr algn="l" defTabSz="914400" rtl="0" eaLnBrk="1" latinLnBrk="0" hangingPunct="1">
        <a:spcBef>
          <a:spcPct val="0"/>
        </a:spcBef>
        <a:buNone/>
        <a:defRPr sz="2800" b="1" kern="1200">
          <a:solidFill>
            <a:schemeClr val="tx2"/>
          </a:solidFill>
          <a:latin typeface="Arial" pitchFamily="34" charset="0"/>
          <a:ea typeface="+mj-ea"/>
          <a:cs typeface="Arial" pitchFamily="34" charset="0"/>
        </a:defRPr>
      </a:lvl1pPr>
    </p:titleStyle>
    <p:bodyStyle>
      <a:lvl1pPr marL="0" indent="0" algn="l" defTabSz="914400" rtl="0" eaLnBrk="1" latinLnBrk="0" hangingPunct="1">
        <a:spcBef>
          <a:spcPct val="20000"/>
        </a:spcBef>
        <a:buFontTx/>
        <a:buNone/>
        <a:defRPr sz="2000" b="1" kern="1200">
          <a:solidFill>
            <a:schemeClr val="tx2"/>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87" userDrawn="1">
          <p15:clr>
            <a:srgbClr val="F26B43"/>
          </p15:clr>
        </p15:guide>
        <p15:guide id="2" pos="204" userDrawn="1">
          <p15:clr>
            <a:srgbClr val="F26B43"/>
          </p15:clr>
        </p15:guide>
        <p15:guide id="3" pos="555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9" name="Straight Connector 8"/>
          <p:cNvCxnSpPr/>
          <p:nvPr/>
        </p:nvCxnSpPr>
        <p:spPr bwMode="auto">
          <a:xfrm>
            <a:off x="179512" y="4371950"/>
            <a:ext cx="8964488" cy="0"/>
          </a:xfrm>
          <a:prstGeom prst="line">
            <a:avLst/>
          </a:prstGeom>
          <a:noFill/>
          <a:ln w="53340" cap="flat" cmpd="sng" algn="ctr">
            <a:solidFill>
              <a:srgbClr val="D2273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itle Placeholder 1"/>
          <p:cNvSpPr>
            <a:spLocks noGrp="1"/>
          </p:cNvSpPr>
          <p:nvPr>
            <p:ph type="title"/>
          </p:nvPr>
        </p:nvSpPr>
        <p:spPr>
          <a:xfrm>
            <a:off x="216000" y="216000"/>
            <a:ext cx="8596800" cy="935960"/>
          </a:xfrm>
          <a:prstGeom prst="rect">
            <a:avLst/>
          </a:prstGeom>
        </p:spPr>
        <p:txBody>
          <a:bodyPr vert="horz" lIns="91440" tIns="45720" rIns="91440" bIns="45720" rtlCol="0" anchor="b">
            <a:normAutofit/>
          </a:bodyPr>
          <a:lstStyle/>
          <a:p>
            <a:br>
              <a:rPr lang="en-US" dirty="0"/>
            </a:br>
            <a:br>
              <a:rPr lang="en-US" dirty="0"/>
            </a:br>
            <a:r>
              <a:rPr lang="en-US" dirty="0"/>
              <a:t>[Subject] YYYY v#.#</a:t>
            </a:r>
            <a:endParaRPr lang="en-AU" dirty="0"/>
          </a:p>
        </p:txBody>
      </p:sp>
      <p:sp>
        <p:nvSpPr>
          <p:cNvPr id="3" name="Text Placeholder 2"/>
          <p:cNvSpPr>
            <a:spLocks noGrp="1"/>
          </p:cNvSpPr>
          <p:nvPr>
            <p:ph type="body" idx="1"/>
          </p:nvPr>
        </p:nvSpPr>
        <p:spPr>
          <a:xfrm>
            <a:off x="216000" y="1152000"/>
            <a:ext cx="8596800" cy="702000"/>
          </a:xfrm>
          <a:prstGeom prst="rect">
            <a:avLst/>
          </a:prstGeom>
        </p:spPr>
        <p:txBody>
          <a:bodyPr vert="horz" lIns="91440" tIns="45720" rIns="91440" bIns="45720" rtlCol="0">
            <a:normAutofit/>
          </a:bodyPr>
          <a:lstStyle/>
          <a:p>
            <a:pPr lvl="0"/>
            <a:r>
              <a:rPr lang="en-US" dirty="0"/>
              <a:t>Click to edit Master text styles</a:t>
            </a:r>
            <a:endParaRPr lang="en-AU" dirty="0"/>
          </a:p>
        </p:txBody>
      </p:sp>
      <p:grpSp>
        <p:nvGrpSpPr>
          <p:cNvPr id="6" name="Group 5">
            <a:extLst>
              <a:ext uri="{FF2B5EF4-FFF2-40B4-BE49-F238E27FC236}">
                <a16:creationId xmlns:a16="http://schemas.microsoft.com/office/drawing/2014/main" id="{9FF4C40D-DF21-4E02-9665-60F3A90D93DE}"/>
              </a:ext>
            </a:extLst>
          </p:cNvPr>
          <p:cNvGrpSpPr/>
          <p:nvPr userDrawn="1"/>
        </p:nvGrpSpPr>
        <p:grpSpPr>
          <a:xfrm>
            <a:off x="324002" y="4656801"/>
            <a:ext cx="8496469" cy="269748"/>
            <a:chOff x="324002" y="4656801"/>
            <a:chExt cx="8496469" cy="269748"/>
          </a:xfrm>
        </p:grpSpPr>
        <p:pic>
          <p:nvPicPr>
            <p:cNvPr id="8" name="Picture 7">
              <a:extLst>
                <a:ext uri="{FF2B5EF4-FFF2-40B4-BE49-F238E27FC236}">
                  <a16:creationId xmlns:a16="http://schemas.microsoft.com/office/drawing/2014/main" id="{F4932F06-D3CF-4ABA-A784-589A8DBE7568}"/>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24002" y="4656801"/>
              <a:ext cx="2724917" cy="269748"/>
            </a:xfrm>
            <a:prstGeom prst="rect">
              <a:avLst/>
            </a:prstGeom>
          </p:spPr>
        </p:pic>
        <p:pic>
          <p:nvPicPr>
            <p:cNvPr id="10" name="Picture 9">
              <a:extLst>
                <a:ext uri="{FF2B5EF4-FFF2-40B4-BE49-F238E27FC236}">
                  <a16:creationId xmlns:a16="http://schemas.microsoft.com/office/drawing/2014/main" id="{845BA7F8-EE90-421D-B010-6DB7586D769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376813" y="4805428"/>
              <a:ext cx="1443658" cy="117054"/>
            </a:xfrm>
            <a:prstGeom prst="rect">
              <a:avLst/>
            </a:prstGeom>
          </p:spPr>
        </p:pic>
      </p:grpSp>
    </p:spTree>
    <p:extLst>
      <p:ext uri="{BB962C8B-B14F-4D97-AF65-F5344CB8AC3E}">
        <p14:creationId xmlns:p14="http://schemas.microsoft.com/office/powerpoint/2010/main" val="910830498"/>
      </p:ext>
    </p:extLst>
  </p:cSld>
  <p:clrMap bg1="lt1" tx1="dk1" bg2="lt2" tx2="dk2" accent1="accent1" accent2="accent2" accent3="accent3" accent4="accent4" accent5="accent5" accent6="accent6" hlink="hlink" folHlink="folHlink"/>
  <p:sldLayoutIdLst>
    <p:sldLayoutId id="2147484095" r:id="rId1"/>
  </p:sldLayoutIdLst>
  <p:txStyles>
    <p:titleStyle>
      <a:lvl1pPr algn="l" defTabSz="914400" rtl="0" eaLnBrk="1" latinLnBrk="0" hangingPunct="1">
        <a:spcBef>
          <a:spcPct val="0"/>
        </a:spcBef>
        <a:buNone/>
        <a:defRPr sz="2800" b="1" kern="1200">
          <a:solidFill>
            <a:schemeClr val="tx2"/>
          </a:solidFill>
          <a:latin typeface="Arial" pitchFamily="34" charset="0"/>
          <a:ea typeface="+mj-ea"/>
          <a:cs typeface="Arial" pitchFamily="34" charset="0"/>
        </a:defRPr>
      </a:lvl1pPr>
    </p:titleStyle>
    <p:bodyStyle>
      <a:lvl1pPr marL="0" indent="0" algn="l" defTabSz="914400" rtl="0" eaLnBrk="1" latinLnBrk="0" hangingPunct="1">
        <a:spcBef>
          <a:spcPct val="20000"/>
        </a:spcBef>
        <a:buFontTx/>
        <a:buNone/>
        <a:defRPr sz="2000" b="1" kern="1200">
          <a:solidFill>
            <a:schemeClr val="tx2"/>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guide id="3" orient="horz" pos="3087" userDrawn="1">
          <p15:clr>
            <a:srgbClr val="F26B43"/>
          </p15:clr>
        </p15:guide>
        <p15:guide id="4" pos="204" userDrawn="1">
          <p15:clr>
            <a:srgbClr val="F26B43"/>
          </p15:clr>
        </p15:guide>
        <p15:guide id="5" pos="5556"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0B2A25-ED77-448A-8714-467631521B25}"/>
              </a:ext>
            </a:extLst>
          </p:cNvPr>
          <p:cNvSpPr>
            <a:spLocks noGrp="1"/>
          </p:cNvSpPr>
          <p:nvPr>
            <p:ph type="title"/>
          </p:nvPr>
        </p:nvSpPr>
        <p:spPr>
          <a:xfrm>
            <a:off x="327025" y="274637"/>
            <a:ext cx="8496000" cy="360000"/>
          </a:xfrm>
          <a:prstGeom prst="rect">
            <a:avLst/>
          </a:prstGeom>
        </p:spPr>
        <p:txBody>
          <a:bodyPr vert="horz" lIns="0" tIns="0" rIns="0" bIns="0" rtlCol="0" anchor="t" anchorCtr="0">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6A933BFF-008F-4E0F-9DB5-F7A08D391C58}"/>
              </a:ext>
            </a:extLst>
          </p:cNvPr>
          <p:cNvSpPr>
            <a:spLocks noGrp="1"/>
          </p:cNvSpPr>
          <p:nvPr>
            <p:ph type="body" idx="1"/>
          </p:nvPr>
        </p:nvSpPr>
        <p:spPr>
          <a:xfrm>
            <a:off x="327025" y="771550"/>
            <a:ext cx="8496000" cy="37080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8" name="Straight Connector 7">
            <a:extLst>
              <a:ext uri="{FF2B5EF4-FFF2-40B4-BE49-F238E27FC236}">
                <a16:creationId xmlns:a16="http://schemas.microsoft.com/office/drawing/2014/main" id="{4D0BF760-AAB9-4C47-AD4D-CC50085FA7C6}"/>
              </a:ext>
            </a:extLst>
          </p:cNvPr>
          <p:cNvCxnSpPr/>
          <p:nvPr userDrawn="1"/>
        </p:nvCxnSpPr>
        <p:spPr bwMode="auto">
          <a:xfrm>
            <a:off x="0" y="25277"/>
            <a:ext cx="9144000" cy="0"/>
          </a:xfrm>
          <a:prstGeom prst="line">
            <a:avLst/>
          </a:prstGeom>
          <a:noFill/>
          <a:ln w="53340" cap="flat" cmpd="sng" algn="ctr">
            <a:solidFill>
              <a:srgbClr val="D2273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47280507"/>
      </p:ext>
    </p:extLst>
  </p:cSld>
  <p:clrMap bg1="lt1" tx1="dk1" bg2="lt2" tx2="dk2" accent1="accent1" accent2="accent2" accent3="accent3" accent4="accent4" accent5="accent5" accent6="accent6" hlink="hlink" folHlink="folHlink"/>
  <p:sldLayoutIdLst>
    <p:sldLayoutId id="2147484072" r:id="rId1"/>
    <p:sldLayoutId id="2147484082" r:id="rId2"/>
    <p:sldLayoutId id="2147484086" r:id="rId3"/>
    <p:sldLayoutId id="2147484076" r:id="rId4"/>
    <p:sldLayoutId id="2147484077" r:id="rId5"/>
    <p:sldLayoutId id="2147484096" r:id="rId6"/>
  </p:sldLayoutIdLst>
  <p:txStyles>
    <p:titleStyle>
      <a:lvl1pPr algn="l" defTabSz="914400" rtl="0" eaLnBrk="1" latinLnBrk="0" hangingPunct="1">
        <a:lnSpc>
          <a:spcPct val="90000"/>
        </a:lnSpc>
        <a:spcBef>
          <a:spcPct val="0"/>
        </a:spcBef>
        <a:buNone/>
        <a:defRPr sz="2400" b="1"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600"/>
        </a:spcBef>
        <a:buFontTx/>
        <a:buNone/>
        <a:defRPr sz="2000" kern="1200">
          <a:solidFill>
            <a:schemeClr val="tx1"/>
          </a:solidFill>
          <a:latin typeface="Arial" panose="020B0604020202020204" pitchFamily="34" charset="0"/>
          <a:ea typeface="+mn-ea"/>
          <a:cs typeface="Arial" panose="020B0604020202020204" pitchFamily="34" charset="0"/>
        </a:defRPr>
      </a:lvl1pPr>
      <a:lvl2pPr marL="0" indent="-252000" algn="l" defTabSz="914400" rtl="0" eaLnBrk="1" latinLnBrk="0" hangingPunct="1">
        <a:lnSpc>
          <a:spcPct val="100000"/>
        </a:lnSpc>
        <a:spcBef>
          <a:spcPts val="300"/>
        </a:spcBef>
        <a:buFont typeface="Calibri" panose="020F050202020403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04000" indent="-252000" algn="l" defTabSz="914400" rtl="0" eaLnBrk="1" latinLnBrk="0" hangingPunct="1">
        <a:lnSpc>
          <a:spcPct val="100000"/>
        </a:lnSpc>
        <a:spcBef>
          <a:spcPts val="300"/>
        </a:spcBef>
        <a:buFont typeface="Calibri" panose="020F050202020403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56000" indent="-252000" algn="l" defTabSz="914400" rtl="0" eaLnBrk="1" latinLnBrk="0" hangingPunct="1">
        <a:lnSpc>
          <a:spcPct val="100000"/>
        </a:lnSpc>
        <a:spcBef>
          <a:spcPts val="3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4pPr>
      <a:lvl5pPr marL="756000" indent="0" algn="l" defTabSz="914400" rtl="0" eaLnBrk="1" latinLnBrk="0" hangingPunct="1">
        <a:lnSpc>
          <a:spcPct val="100000"/>
        </a:lnSpc>
        <a:spcBef>
          <a:spcPts val="300"/>
        </a:spcBef>
        <a:buFontTx/>
        <a:buNone/>
        <a:defRPr sz="2000" kern="1200">
          <a:solidFill>
            <a:schemeClr val="tx1"/>
          </a:solidFill>
          <a:latin typeface="Arial" panose="020B0604020202020204" pitchFamily="34" charset="0"/>
          <a:ea typeface="+mn-ea"/>
          <a:cs typeface="Arial" panose="020B0604020202020204" pitchFamily="34" charset="0"/>
        </a:defRPr>
      </a:lvl5pPr>
      <a:lvl6pPr marL="756000" indent="0" algn="l" defTabSz="914400" rtl="0" eaLnBrk="1" latinLnBrk="0" hangingPunct="1">
        <a:lnSpc>
          <a:spcPct val="100000"/>
        </a:lnSpc>
        <a:spcBef>
          <a:spcPts val="300"/>
        </a:spcBef>
        <a:buFontTx/>
        <a:buNone/>
        <a:defRPr sz="2000" kern="1200">
          <a:solidFill>
            <a:schemeClr val="tx1"/>
          </a:solidFill>
          <a:latin typeface="Arial" panose="020B0604020202020204" pitchFamily="34" charset="0"/>
          <a:ea typeface="+mn-ea"/>
          <a:cs typeface="Arial" panose="020B0604020202020204" pitchFamily="34" charset="0"/>
        </a:defRPr>
      </a:lvl6pPr>
      <a:lvl7pPr marL="756000" indent="0" algn="l" defTabSz="914400" rtl="0" eaLnBrk="1" latinLnBrk="0" hangingPunct="1">
        <a:lnSpc>
          <a:spcPct val="100000"/>
        </a:lnSpc>
        <a:spcBef>
          <a:spcPts val="300"/>
        </a:spcBef>
        <a:buFontTx/>
        <a:buNone/>
        <a:defRPr sz="2000" kern="1200">
          <a:solidFill>
            <a:schemeClr val="tx1"/>
          </a:solidFill>
          <a:latin typeface="Arial" panose="020B0604020202020204" pitchFamily="34" charset="0"/>
          <a:ea typeface="+mn-ea"/>
          <a:cs typeface="Arial" panose="020B0604020202020204" pitchFamily="34" charset="0"/>
        </a:defRPr>
      </a:lvl7pPr>
      <a:lvl8pPr marL="756000" indent="0" algn="l" defTabSz="914400" rtl="0" eaLnBrk="1" latinLnBrk="0" hangingPunct="1">
        <a:lnSpc>
          <a:spcPct val="100000"/>
        </a:lnSpc>
        <a:spcBef>
          <a:spcPts val="300"/>
        </a:spcBef>
        <a:buFontTx/>
        <a:buNone/>
        <a:defRPr sz="2000" kern="1200">
          <a:solidFill>
            <a:schemeClr val="tx1"/>
          </a:solidFill>
          <a:latin typeface="Arial" panose="020B0604020202020204" pitchFamily="34" charset="0"/>
          <a:ea typeface="+mn-ea"/>
          <a:cs typeface="Arial" panose="020B0604020202020204" pitchFamily="34" charset="0"/>
        </a:defRPr>
      </a:lvl8pPr>
      <a:lvl9pPr marL="756000" indent="0" algn="l" defTabSz="914400" rtl="0" eaLnBrk="1" latinLnBrk="0" hangingPunct="1">
        <a:lnSpc>
          <a:spcPct val="100000"/>
        </a:lnSpc>
        <a:spcBef>
          <a:spcPts val="300"/>
        </a:spcBef>
        <a:buFontTx/>
        <a:buNone/>
        <a:defRPr sz="20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7" userDrawn="1">
          <p15:clr>
            <a:srgbClr val="F26B43"/>
          </p15:clr>
        </p15:guide>
        <p15:guide id="2" pos="2880" userDrawn="1">
          <p15:clr>
            <a:srgbClr val="F26B43"/>
          </p15:clr>
        </p15:guide>
        <p15:guide id="3" pos="206" userDrawn="1">
          <p15:clr>
            <a:srgbClr val="F26B43"/>
          </p15:clr>
        </p15:guide>
        <p15:guide id="4" pos="5559" userDrawn="1">
          <p15:clr>
            <a:srgbClr val="F26B43"/>
          </p15:clr>
        </p15:guide>
        <p15:guide id="5" orient="horz" pos="1620" userDrawn="1">
          <p15:clr>
            <a:srgbClr val="F26B43"/>
          </p15:clr>
        </p15:guide>
        <p15:guide id="6" orient="horz" pos="308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jstor.org/stable/41639953"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2307/932375"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18VqrZPSFto"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www.qcaa.qld.edu.au/copyright" TargetMode="External"/><Relationship Id="rId7" Type="http://schemas.openxmlformats.org/officeDocument/2006/relationships/hyperlink" Target="https://creativecommons.org/licenses/by-nd/4.0/deed.en"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hyperlink" Target="http://www.qcaa.qld.edu.au/copyright" TargetMode="External"/><Relationship Id="rId5" Type="http://schemas.openxmlformats.org/officeDocument/2006/relationships/hyperlink" Target="https://creativecommons.org/licenses/by/4.0"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reddit.com/r/musictheory/comments/fiqk29/distinct_difference_between_appoggiatura_and/"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637D07D5-C80C-48B8-9EEF-456E4715AB94}"/>
              </a:ext>
            </a:extLst>
          </p:cNvPr>
          <p:cNvSpPr>
            <a:spLocks noGrp="1"/>
          </p:cNvSpPr>
          <p:nvPr>
            <p:ph type="ctrTitle"/>
          </p:nvPr>
        </p:nvSpPr>
        <p:spPr/>
        <p:txBody>
          <a:bodyPr/>
          <a:lstStyle/>
          <a:p>
            <a:r>
              <a:rPr lang="en-AU" dirty="0"/>
              <a:t>Music Extension — Musicology 2026 v1.3</a:t>
            </a:r>
          </a:p>
        </p:txBody>
      </p:sp>
      <p:sp>
        <p:nvSpPr>
          <p:cNvPr id="15" name="Vertical Text Placeholder 14">
            <a:extLst>
              <a:ext uri="{FF2B5EF4-FFF2-40B4-BE49-F238E27FC236}">
                <a16:creationId xmlns:a16="http://schemas.microsoft.com/office/drawing/2014/main" id="{59A101EB-D69A-4BE8-96C2-6F3BF6A4C838}"/>
              </a:ext>
            </a:extLst>
          </p:cNvPr>
          <p:cNvSpPr>
            <a:spLocks noGrp="1"/>
          </p:cNvSpPr>
          <p:nvPr>
            <p:ph type="body" orient="vert" sz="quarter" idx="10"/>
          </p:nvPr>
        </p:nvSpPr>
        <p:spPr/>
        <p:txBody>
          <a:bodyPr/>
          <a:lstStyle/>
          <a:p>
            <a:r>
              <a:rPr lang="en-AU" dirty="0"/>
              <a:t>260157</a:t>
            </a:r>
          </a:p>
        </p:txBody>
      </p:sp>
      <p:sp>
        <p:nvSpPr>
          <p:cNvPr id="16" name="Content Placeholder 15">
            <a:extLst>
              <a:ext uri="{FF2B5EF4-FFF2-40B4-BE49-F238E27FC236}">
                <a16:creationId xmlns:a16="http://schemas.microsoft.com/office/drawing/2014/main" id="{1AF0036D-8B08-432F-9151-C7EC9F6057A8}"/>
              </a:ext>
            </a:extLst>
          </p:cNvPr>
          <p:cNvSpPr>
            <a:spLocks noGrp="1"/>
          </p:cNvSpPr>
          <p:nvPr>
            <p:ph sz="quarter" idx="11"/>
          </p:nvPr>
        </p:nvSpPr>
        <p:spPr>
          <a:xfrm>
            <a:off x="215999" y="1059582"/>
            <a:ext cx="8603779" cy="1467718"/>
          </a:xfrm>
        </p:spPr>
        <p:txBody>
          <a:bodyPr>
            <a:normAutofit/>
          </a:bodyPr>
          <a:lstStyle/>
          <a:p>
            <a:pPr>
              <a:spcBef>
                <a:spcPts val="0"/>
              </a:spcBef>
              <a:spcAft>
                <a:spcPts val="600"/>
              </a:spcAft>
            </a:pPr>
            <a:r>
              <a:rPr lang="en-AU" sz="1400" dirty="0">
                <a:solidFill>
                  <a:srgbClr val="808080"/>
                </a:solidFill>
                <a:latin typeface="Arial" panose="020B0604020202020204" pitchFamily="34" charset="0"/>
                <a:ea typeface="Times New Roman" panose="02020603050405020304" pitchFamily="18" charset="0"/>
                <a:cs typeface="Times New Roman" panose="02020603050405020304" pitchFamily="18" charset="0"/>
              </a:rPr>
              <a:t>IA1 high-level annotated sample response </a:t>
            </a:r>
            <a:endParaRPr lang="en-US" sz="1400" dirty="0">
              <a:solidFill>
                <a:schemeClr val="accent1"/>
              </a:solidFill>
            </a:endParaRPr>
          </a:p>
          <a:p>
            <a:pPr>
              <a:spcBef>
                <a:spcPts val="0"/>
              </a:spcBef>
              <a:spcAft>
                <a:spcPts val="3000"/>
              </a:spcAft>
            </a:pPr>
            <a:r>
              <a:rPr lang="en-US" sz="1050" dirty="0">
                <a:solidFill>
                  <a:schemeClr val="accent1"/>
                </a:solidFill>
              </a:rPr>
              <a:t>January 2026</a:t>
            </a:r>
          </a:p>
          <a:p>
            <a:pPr>
              <a:spcBef>
                <a:spcPts val="0"/>
              </a:spcBef>
            </a:pPr>
            <a:r>
              <a:rPr lang="en-US" sz="1150" dirty="0">
                <a:solidFill>
                  <a:schemeClr val="accent1"/>
                </a:solidFill>
              </a:rPr>
              <a:t>Investigation 1</a:t>
            </a:r>
          </a:p>
          <a:p>
            <a:r>
              <a:rPr lang="en-US" sz="1050" dirty="0"/>
              <a:t>This sample has been compiled by the QCAA to assist and support teachers to match evidence in student responses to the characteristics described in the instrument-specific marking guide (ISMG).</a:t>
            </a:r>
          </a:p>
          <a:p>
            <a:endParaRPr lang="en-US" sz="1050" dirty="0"/>
          </a:p>
        </p:txBody>
      </p:sp>
      <p:sp>
        <p:nvSpPr>
          <p:cNvPr id="17" name="Content Placeholder 15">
            <a:extLst>
              <a:ext uri="{FF2B5EF4-FFF2-40B4-BE49-F238E27FC236}">
                <a16:creationId xmlns:a16="http://schemas.microsoft.com/office/drawing/2014/main" id="{AC336913-80CD-446A-9E9D-DBE3C945D8FE}"/>
              </a:ext>
            </a:extLst>
          </p:cNvPr>
          <p:cNvSpPr txBox="1">
            <a:spLocks/>
          </p:cNvSpPr>
          <p:nvPr/>
        </p:nvSpPr>
        <p:spPr>
          <a:xfrm>
            <a:off x="216370" y="2616201"/>
            <a:ext cx="8603779" cy="1611733"/>
          </a:xfrm>
          <a:prstGeom prst="rect">
            <a:avLst/>
          </a:prstGeom>
        </p:spPr>
        <p:txBody>
          <a:bodyPr vert="horz" lIns="91440" tIns="45720" rIns="91440" bIns="45720" rtlCol="0">
            <a:normAutofit/>
          </a:bodyPr>
          <a:lstStyle>
            <a:lvl1pPr marL="0" indent="0" algn="l" defTabSz="914400" rtl="0" eaLnBrk="1" latinLnBrk="0" hangingPunct="1">
              <a:spcBef>
                <a:spcPct val="20000"/>
              </a:spcBef>
              <a:buFontTx/>
              <a:buNone/>
              <a:defRPr sz="2000" b="0" kern="1200">
                <a:solidFill>
                  <a:schemeClr val="tx2"/>
                </a:solidFill>
                <a:latin typeface="Arial" pitchFamily="34" charset="0"/>
                <a:ea typeface="+mn-ea"/>
                <a:cs typeface="Arial" pitchFamily="34" charset="0"/>
              </a:defRPr>
            </a:lvl1pPr>
            <a:lvl2pPr marL="0" indent="-252000" algn="l" defTabSz="914400" rtl="0" eaLnBrk="1" latinLnBrk="0" hangingPunct="1">
              <a:spcBef>
                <a:spcPts val="0"/>
              </a:spcBef>
              <a:buFont typeface="Arial" panose="020B0604020202020204" pitchFamily="34" charset="0"/>
              <a:buChar char="•"/>
              <a:defRPr sz="2000" kern="1200">
                <a:solidFill>
                  <a:schemeClr val="tx2"/>
                </a:solidFill>
                <a:latin typeface="+mn-lt"/>
                <a:ea typeface="+mn-ea"/>
                <a:cs typeface="+mn-cs"/>
              </a:defRPr>
            </a:lvl2pPr>
            <a:lvl3pPr marL="504000" indent="-252000" algn="l" defTabSz="914400" rtl="0" eaLnBrk="1" latinLnBrk="0" hangingPunct="1">
              <a:spcBef>
                <a:spcPts val="0"/>
              </a:spcBef>
              <a:buFont typeface="Arial" panose="020B0604020202020204" pitchFamily="34" charset="0"/>
              <a:buChar char="–"/>
              <a:defRPr sz="2000" kern="1200">
                <a:solidFill>
                  <a:schemeClr val="tx2"/>
                </a:solidFill>
                <a:latin typeface="+mn-lt"/>
                <a:ea typeface="+mn-ea"/>
                <a:cs typeface="+mn-cs"/>
              </a:defRPr>
            </a:lvl3pPr>
            <a:lvl4pPr marL="756000" indent="-252000" algn="l" defTabSz="914400" rtl="0" eaLnBrk="1" latinLnBrk="0" hangingPunct="1">
              <a:spcBef>
                <a:spcPts val="0"/>
              </a:spcBef>
              <a:buFont typeface="Wingdings" panose="05000000000000000000" pitchFamily="2" charset="2"/>
              <a:buChar char="§"/>
              <a:defRPr sz="2000" kern="1200">
                <a:solidFill>
                  <a:schemeClr val="tx2"/>
                </a:solidFill>
                <a:latin typeface="+mn-lt"/>
                <a:ea typeface="+mn-ea"/>
                <a:cs typeface="+mn-cs"/>
              </a:defRPr>
            </a:lvl4pPr>
            <a:lvl5pPr marL="0" indent="0" algn="l" defTabSz="914400" rtl="0" eaLnBrk="1" latinLnBrk="0" hangingPunct="1">
              <a:spcBef>
                <a:spcPts val="0"/>
              </a:spcBef>
              <a:buFontTx/>
              <a:buNone/>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sz="1050" b="1" dirty="0">
                <a:solidFill>
                  <a:schemeClr val="accent1"/>
                </a:solidFill>
              </a:rPr>
              <a:t>Assessment objectives</a:t>
            </a:r>
          </a:p>
          <a:p>
            <a:pPr fontAlgn="auto">
              <a:spcAft>
                <a:spcPts val="300"/>
              </a:spcAft>
            </a:pPr>
            <a:r>
              <a:rPr lang="en-US" sz="1050" dirty="0"/>
              <a:t>This assessment instrument is used to determine student achievement in the following objectives:</a:t>
            </a:r>
          </a:p>
          <a:p>
            <a:pPr indent="-252000" fontAlgn="auto">
              <a:spcBef>
                <a:spcPts val="0"/>
              </a:spcBef>
              <a:spcAft>
                <a:spcPts val="300"/>
              </a:spcAft>
              <a:tabLst>
                <a:tab pos="252000" algn="l"/>
              </a:tabLst>
            </a:pPr>
            <a:r>
              <a:rPr lang="en-US" sz="1050" dirty="0"/>
              <a:t>2. Apply literacy skills, using music terminology relevant to genre/style, referencing and language conventions.</a:t>
            </a:r>
          </a:p>
          <a:p>
            <a:pPr indent="-252000" fontAlgn="auto">
              <a:spcBef>
                <a:spcPts val="0"/>
              </a:spcBef>
              <a:spcAft>
                <a:spcPts val="300"/>
              </a:spcAft>
              <a:tabLst>
                <a:tab pos="252000" algn="l"/>
              </a:tabLst>
            </a:pPr>
            <a:r>
              <a:rPr lang="en-US" sz="1050" dirty="0"/>
              <a:t>4. Express meaning or ideas about music through musicology.</a:t>
            </a:r>
          </a:p>
          <a:p>
            <a:pPr indent="-252000" fontAlgn="auto">
              <a:spcBef>
                <a:spcPts val="0"/>
              </a:spcBef>
              <a:spcAft>
                <a:spcPts val="300"/>
              </a:spcAft>
              <a:tabLst>
                <a:tab pos="252000" algn="l"/>
              </a:tabLst>
            </a:pPr>
            <a:r>
              <a:rPr lang="en-US" sz="1050" dirty="0"/>
              <a:t>5. Investigate the use of music elements and concepts and ideas about music.</a:t>
            </a:r>
          </a:p>
        </p:txBody>
      </p:sp>
    </p:spTree>
    <p:extLst>
      <p:ext uri="{BB962C8B-B14F-4D97-AF65-F5344CB8AC3E}">
        <p14:creationId xmlns:p14="http://schemas.microsoft.com/office/powerpoint/2010/main" val="3031367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48D21-9424-BCAB-D5FA-DDE4D3CF38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D9FB1-E99D-E090-8A74-787D18F265FE}"/>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B7C252A2-E1E5-D965-8E58-CF338FEC7DF6}"/>
              </a:ext>
            </a:extLst>
          </p:cNvPr>
          <p:cNvGraphicFramePr>
            <a:graphicFrameLocks noGrp="1"/>
          </p:cNvGraphicFramePr>
          <p:nvPr>
            <p:ph idx="1"/>
            <p:extLst>
              <p:ext uri="{D42A27DB-BD31-4B8C-83A1-F6EECF244321}">
                <p14:modId xmlns:p14="http://schemas.microsoft.com/office/powerpoint/2010/main" val="2510413075"/>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AU" sz="1000" b="1" dirty="0">
                          <a:highlight>
                            <a:srgbClr val="F8CAA7"/>
                          </a:highlight>
                        </a:rPr>
                        <a:t>Expressing meaning [8]</a:t>
                      </a:r>
                    </a:p>
                    <a:p>
                      <a:pPr marL="171450" indent="-171450">
                        <a:spcAft>
                          <a:spcPts val="600"/>
                        </a:spcAft>
                        <a:buFont typeface="Arial" panose="020B0604020202020204" pitchFamily="34" charset="0"/>
                        <a:buChar char="•"/>
                      </a:pPr>
                      <a:r>
                        <a:rPr lang="en-US" sz="1000" b="1" dirty="0">
                          <a:highlight>
                            <a:srgbClr val="F8CAA7"/>
                          </a:highlight>
                        </a:rPr>
                        <a:t>expression of meaning or ideas about music through the summary of key findings</a:t>
                      </a:r>
                      <a:endParaRPr lang="en-US" sz="1000" b="0" dirty="0">
                        <a:highlight>
                          <a:srgbClr val="F8CAA7"/>
                        </a:highlight>
                      </a:endParaRPr>
                    </a:p>
                    <a:p>
                      <a:pPr marL="0" indent="0">
                        <a:buFont typeface="Arial" panose="020B0604020202020204" pitchFamily="34" charset="0"/>
                        <a:buNone/>
                      </a:pPr>
                      <a:r>
                        <a:rPr lang="en-US" sz="1000" b="0" dirty="0"/>
                        <a:t>A succinct summary of the key findings from the source is provided and an example is given to support these findings.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err="1">
                          <a:solidFill>
                            <a:schemeClr val="tx1"/>
                          </a:solidFill>
                          <a:latin typeface="+mn-lt"/>
                          <a:ea typeface="+mn-ea"/>
                          <a:cs typeface="+mn-cs"/>
                        </a:rPr>
                        <a:t>Kochevitsky</a:t>
                      </a:r>
                      <a:r>
                        <a:rPr lang="en-US" sz="1200" b="0" i="0" u="none" strike="noStrike" kern="1200" baseline="0" dirty="0">
                          <a:solidFill>
                            <a:schemeClr val="tx1"/>
                          </a:solidFill>
                          <a:latin typeface="+mn-lt"/>
                          <a:ea typeface="+mn-ea"/>
                          <a:cs typeface="+mn-cs"/>
                        </a:rPr>
                        <a:t>, G. A. (1975). Performing Bach’s Keyboard Music — Embellishments, Part IV, The</a:t>
                      </a:r>
                    </a:p>
                    <a:p>
                      <a:r>
                        <a:rPr lang="it-IT" sz="1200" b="0" i="0" u="none" strike="noStrike" kern="1200" baseline="0" dirty="0">
                          <a:solidFill>
                            <a:schemeClr val="tx1"/>
                          </a:solidFill>
                          <a:latin typeface="+mn-lt"/>
                          <a:ea typeface="+mn-ea"/>
                          <a:cs typeface="+mn-cs"/>
                        </a:rPr>
                        <a:t>Appoggiatura. </a:t>
                      </a:r>
                      <a:r>
                        <a:rPr lang="it-IT" sz="1200" b="0" i="1" u="none" strike="noStrike" kern="1200" baseline="0" dirty="0">
                          <a:solidFill>
                            <a:schemeClr val="tx1"/>
                          </a:solidFill>
                          <a:latin typeface="+mn-lt"/>
                          <a:ea typeface="+mn-ea"/>
                          <a:cs typeface="+mn-cs"/>
                        </a:rPr>
                        <a:t>Bach</a:t>
                      </a:r>
                      <a:r>
                        <a:rPr lang="it-IT" sz="1200" b="0" i="0" u="none" strike="noStrike" kern="1200" baseline="0" dirty="0">
                          <a:solidFill>
                            <a:schemeClr val="tx1"/>
                          </a:solidFill>
                          <a:latin typeface="+mn-lt"/>
                          <a:ea typeface="+mn-ea"/>
                          <a:cs typeface="+mn-cs"/>
                        </a:rPr>
                        <a:t>, 6, 27–40. </a:t>
                      </a:r>
                      <a:r>
                        <a:rPr lang="it-IT" sz="1200" b="0" i="0" u="none" strike="noStrike" kern="1200" baseline="0" dirty="0">
                          <a:solidFill>
                            <a:schemeClr val="tx1"/>
                          </a:solidFill>
                          <a:latin typeface="+mn-lt"/>
                          <a:ea typeface="+mn-ea"/>
                          <a:cs typeface="+mn-cs"/>
                          <a:hlinkClick r:id="rId3"/>
                        </a:rPr>
                        <a:t>http://www.jstor.org/stable/41639953</a:t>
                      </a:r>
                      <a:r>
                        <a:rPr lang="it-IT" sz="1200" b="0" i="0" u="none" strike="noStrike" kern="1200" baseline="0" dirty="0">
                          <a:solidFill>
                            <a:schemeClr val="tx1"/>
                          </a:solidFill>
                          <a:latin typeface="+mn-lt"/>
                          <a:ea typeface="+mn-ea"/>
                          <a:cs typeface="+mn-cs"/>
                        </a:rPr>
                        <a:t> </a:t>
                      </a:r>
                    </a:p>
                    <a:p>
                      <a:endParaRPr lang="it-IT"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1975 article by historical musicologist George </a:t>
                      </a:r>
                      <a:r>
                        <a:rPr lang="en-US" sz="1200" b="0" i="0" u="none" strike="noStrike" kern="1200" baseline="0" dirty="0" err="1">
                          <a:solidFill>
                            <a:schemeClr val="tx1"/>
                          </a:solidFill>
                          <a:latin typeface="+mn-lt"/>
                          <a:ea typeface="+mn-ea"/>
                          <a:cs typeface="+mn-cs"/>
                        </a:rPr>
                        <a:t>Kochevitsky</a:t>
                      </a:r>
                      <a:r>
                        <a:rPr lang="en-US" sz="1200" b="0" i="0" u="none" strike="noStrike" kern="1200" baseline="0" dirty="0">
                          <a:solidFill>
                            <a:schemeClr val="tx1"/>
                          </a:solidFill>
                          <a:latin typeface="+mn-lt"/>
                          <a:ea typeface="+mn-ea"/>
                          <a:cs typeface="+mn-cs"/>
                        </a:rPr>
                        <a:t> disseminates the available historical and academic evidence on the performance of appoggiatura with a specific focus in Bach’s music. It does corroborate many of the guidelines presented in the historical treatises presented in this bibliography. However, it does point out many cases where care has to be taken in Bach’s music due to his sometimes non-standard or ambiguous notation. </a:t>
                      </a:r>
                      <a:r>
                        <a:rPr lang="en-US" sz="1200" b="0" i="0" u="none" strike="noStrike" kern="1200" baseline="0" dirty="0">
                          <a:solidFill>
                            <a:schemeClr val="tx1"/>
                          </a:solidFill>
                          <a:highlight>
                            <a:srgbClr val="F8CAA7"/>
                          </a:highlight>
                          <a:latin typeface="+mn-lt"/>
                          <a:ea typeface="+mn-ea"/>
                          <a:cs typeface="+mn-cs"/>
                        </a:rPr>
                        <a:t>The player is required to interpret appoggiaturas on a case-by-case basis. For example, when applying the rules of Quantz, some cases may result in unwanted parallel fifths or octaves in voice leading, so the appoggiatura has to be modified for these cases.</a:t>
                      </a:r>
                      <a:r>
                        <a:rPr lang="en-US" sz="1200" b="0" i="0" u="none" strike="noStrike" kern="1200" baseline="0" dirty="0">
                          <a:solidFill>
                            <a:schemeClr val="tx1"/>
                          </a:solidFill>
                          <a:latin typeface="+mn-lt"/>
                          <a:ea typeface="+mn-ea"/>
                          <a:cs typeface="+mn-cs"/>
                        </a:rPr>
                        <a:t> This source is useful in showcasing the discretion that players have to take when interpreting historical ornaments and not to </a:t>
                      </a:r>
                      <a:r>
                        <a:rPr lang="en-US" sz="1200" b="0" i="0" u="none" strike="noStrike" kern="1200" baseline="0" dirty="0" err="1">
                          <a:solidFill>
                            <a:schemeClr val="tx1"/>
                          </a:solidFill>
                          <a:latin typeface="+mn-lt"/>
                          <a:ea typeface="+mn-ea"/>
                          <a:cs typeface="+mn-cs"/>
                        </a:rPr>
                        <a:t>generalise</a:t>
                      </a:r>
                      <a:r>
                        <a:rPr lang="en-US" sz="1200" b="0" i="0" u="none" strike="noStrike" kern="1200" baseline="0" dirty="0">
                          <a:solidFill>
                            <a:schemeClr val="tx1"/>
                          </a:solidFill>
                          <a:latin typeface="+mn-lt"/>
                          <a:ea typeface="+mn-ea"/>
                          <a:cs typeface="+mn-cs"/>
                        </a:rPr>
                        <a:t> guidelines that may result in </a:t>
                      </a:r>
                      <a:r>
                        <a:rPr lang="en-US" sz="1200" b="0" i="0" u="none" strike="noStrike" kern="1200" baseline="0" dirty="0" err="1">
                          <a:solidFill>
                            <a:schemeClr val="tx1"/>
                          </a:solidFill>
                          <a:latin typeface="+mn-lt"/>
                          <a:ea typeface="+mn-ea"/>
                          <a:cs typeface="+mn-cs"/>
                        </a:rPr>
                        <a:t>unfavourable</a:t>
                      </a:r>
                      <a:r>
                        <a:rPr lang="en-US" sz="1200" b="0" i="0" u="none" strike="noStrike" kern="1200" baseline="0" dirty="0">
                          <a:solidFill>
                            <a:schemeClr val="tx1"/>
                          </a:solidFill>
                          <a:latin typeface="+mn-lt"/>
                          <a:ea typeface="+mn-ea"/>
                          <a:cs typeface="+mn-cs"/>
                        </a:rPr>
                        <a:t> harmonic effects.</a:t>
                      </a:r>
                      <a:endParaRPr lang="en-AU" sz="12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432458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8AA39-CC70-5CB3-CCFB-05B9DFE773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C336D-36D1-9611-037A-FCE656A82C16}"/>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D9E7C89A-8C8F-0911-C83B-8CADDFB73A79}"/>
              </a:ext>
            </a:extLst>
          </p:cNvPr>
          <p:cNvGraphicFramePr>
            <a:graphicFrameLocks noGrp="1"/>
          </p:cNvGraphicFramePr>
          <p:nvPr>
            <p:ph idx="1"/>
            <p:extLst>
              <p:ext uri="{D42A27DB-BD31-4B8C-83A1-F6EECF244321}">
                <p14:modId xmlns:p14="http://schemas.microsoft.com/office/powerpoint/2010/main" val="21811759"/>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900" b="1" dirty="0">
                          <a:highlight>
                            <a:srgbClr val="D6EBAD"/>
                          </a:highlight>
                        </a:rPr>
                        <a:t>Investigating music [8]</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900" b="1" dirty="0">
                          <a:solidFill>
                            <a:srgbClr val="000000"/>
                          </a:solidFill>
                          <a:effectLst/>
                          <a:highlight>
                            <a:srgbClr val="D6EBAD"/>
                          </a:highlight>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AU" sz="900" b="1" dirty="0">
                          <a:highlight>
                            <a:srgbClr val="F8CAA7"/>
                          </a:highlight>
                        </a:rPr>
                        <a:t>Expressing meaning [8]</a:t>
                      </a:r>
                    </a:p>
                    <a:p>
                      <a:pPr marL="171450" indent="-171450">
                        <a:spcAft>
                          <a:spcPts val="600"/>
                        </a:spcAft>
                        <a:buFont typeface="Arial" panose="020B0604020202020204" pitchFamily="34" charset="0"/>
                        <a:buChar char="•"/>
                      </a:pPr>
                      <a:r>
                        <a:rPr lang="en-US" sz="900" b="1" dirty="0">
                          <a:highlight>
                            <a:srgbClr val="F8CAA7"/>
                          </a:highlight>
                        </a:rPr>
                        <a:t>expression of meaning or ideas about music through the summary of key findings</a:t>
                      </a:r>
                      <a:endParaRPr lang="en-US" sz="900" b="1" dirty="0">
                        <a:solidFill>
                          <a:srgbClr val="000000"/>
                        </a:solidFill>
                        <a:effectLst/>
                        <a:highlight>
                          <a:srgbClr val="F8CAA7"/>
                        </a:highlight>
                        <a:latin typeface="Arial" panose="020B0604020202020204" pitchFamily="34" charset="0"/>
                        <a:ea typeface="Arial" panose="020B0604020202020204" pitchFamily="34" charset="0"/>
                        <a:cs typeface="Times New Roman" panose="02020603050405020304" pitchFamily="18" charset="0"/>
                      </a:endParaRPr>
                    </a:p>
                    <a:p>
                      <a:pPr marL="0" indent="0">
                        <a:buFont typeface="Arial" panose="020B0604020202020204" pitchFamily="34" charset="0"/>
                        <a:buNone/>
                      </a:pPr>
                      <a:r>
                        <a:rPr lang="en-US" sz="900" dirty="0"/>
                        <a:t>The general purpose of the text is </a:t>
                      </a:r>
                      <a:r>
                        <a:rPr lang="en-US" sz="900" dirty="0" err="1"/>
                        <a:t>summarised</a:t>
                      </a:r>
                      <a:r>
                        <a:rPr lang="en-US" sz="900" dirty="0"/>
                        <a:t>, followed by the key findings related to appoggiaturas. Throughout the annotation, these key findings are linked to the value of the source. </a:t>
                      </a:r>
                      <a:endParaRPr lang="en-US" sz="11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Mozart, L. (1951). </a:t>
                      </a:r>
                      <a:r>
                        <a:rPr lang="en-US" sz="1200" b="0" i="1" u="none" strike="noStrike" kern="1200" baseline="0" dirty="0">
                          <a:solidFill>
                            <a:schemeClr val="tx1"/>
                          </a:solidFill>
                          <a:latin typeface="+mn-lt"/>
                          <a:ea typeface="+mn-ea"/>
                          <a:cs typeface="+mn-cs"/>
                        </a:rPr>
                        <a:t>A treatise on the Fundamental Principles of Violin Playing </a:t>
                      </a:r>
                      <a:r>
                        <a:rPr lang="en-US" sz="1200" b="0" i="0" u="none" strike="noStrike" kern="1200" baseline="0" dirty="0">
                          <a:solidFill>
                            <a:schemeClr val="tx1"/>
                          </a:solidFill>
                          <a:latin typeface="+mn-lt"/>
                          <a:ea typeface="+mn-ea"/>
                          <a:cs typeface="+mn-cs"/>
                        </a:rPr>
                        <a:t>(E. Knocker, Trans.;</a:t>
                      </a:r>
                    </a:p>
                    <a:p>
                      <a:r>
                        <a:rPr lang="en-US" sz="1200" b="0" i="0" u="none" strike="noStrike" kern="1200" baseline="0" dirty="0">
                          <a:solidFill>
                            <a:schemeClr val="tx1"/>
                          </a:solidFill>
                          <a:latin typeface="+mn-lt"/>
                          <a:ea typeface="+mn-ea"/>
                          <a:cs typeface="+mn-cs"/>
                        </a:rPr>
                        <a:t>2nd ed.). Oxford University Press. (Original work published 1756).</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highlight>
                            <a:srgbClr val="F8CAA7"/>
                          </a:highlight>
                          <a:latin typeface="+mn-lt"/>
                          <a:ea typeface="+mn-ea"/>
                          <a:cs typeface="+mn-cs"/>
                        </a:rPr>
                        <a:t>In this 1756 treatise, Leopold Mozart offers a comprehensive guide to playing the violin for beginners. He details music history, the anatomy of notation, bow technique, fingering, </a:t>
                      </a:r>
                      <a:r>
                        <a:rPr lang="en-US" sz="1200" b="0" i="0" u="none" strike="noStrike" kern="1200" baseline="0" dirty="0" err="1">
                          <a:solidFill>
                            <a:schemeClr val="tx1"/>
                          </a:solidFill>
                          <a:highlight>
                            <a:srgbClr val="F8CAA7"/>
                          </a:highlight>
                          <a:latin typeface="+mn-lt"/>
                          <a:ea typeface="+mn-ea"/>
                          <a:cs typeface="+mn-cs"/>
                        </a:rPr>
                        <a:t>realisation</a:t>
                      </a:r>
                      <a:r>
                        <a:rPr lang="en-US" sz="1200" b="0" i="0" u="none" strike="noStrike" kern="1200" baseline="0" dirty="0">
                          <a:solidFill>
                            <a:schemeClr val="tx1"/>
                          </a:solidFill>
                          <a:highlight>
                            <a:srgbClr val="F8CAA7"/>
                          </a:highlight>
                          <a:latin typeface="+mn-lt"/>
                          <a:ea typeface="+mn-ea"/>
                          <a:cs typeface="+mn-cs"/>
                        </a:rPr>
                        <a:t> of ornaments, and stylistic choices. This work explains appoggiaturas in detail and is hence relevant to the topic of research. </a:t>
                      </a:r>
                      <a:r>
                        <a:rPr lang="en-US" sz="1200" b="0" i="0" u="none" strike="noStrike" kern="1200" baseline="0" dirty="0">
                          <a:solidFill>
                            <a:schemeClr val="tx1"/>
                          </a:solidFill>
                          <a:latin typeface="+mn-lt"/>
                          <a:ea typeface="+mn-ea"/>
                          <a:cs typeface="+mn-cs"/>
                        </a:rPr>
                        <a:t>Like </a:t>
                      </a:r>
                      <a:r>
                        <a:rPr lang="en-US" sz="1200" b="0" i="0" u="none" strike="noStrike" kern="1200" baseline="0" dirty="0" err="1">
                          <a:solidFill>
                            <a:schemeClr val="tx1"/>
                          </a:solidFill>
                          <a:latin typeface="+mn-lt"/>
                          <a:ea typeface="+mn-ea"/>
                          <a:cs typeface="+mn-cs"/>
                        </a:rPr>
                        <a:t>Tromlitz</a:t>
                      </a:r>
                      <a:r>
                        <a:rPr lang="en-US" sz="1200" b="0" i="0" u="none" strike="noStrike" kern="1200" baseline="0" dirty="0">
                          <a:solidFill>
                            <a:schemeClr val="tx1"/>
                          </a:solidFill>
                          <a:latin typeface="+mn-lt"/>
                          <a:ea typeface="+mn-ea"/>
                          <a:cs typeface="+mn-cs"/>
                        </a:rPr>
                        <a:t> (1791), he classifies appoggiaturas into long or short, and occurring on downbeats or before downbeats. </a:t>
                      </a:r>
                      <a:r>
                        <a:rPr lang="en-US" sz="1200" b="0" i="0" u="none" strike="noStrike" kern="1200" baseline="0" dirty="0">
                          <a:solidFill>
                            <a:schemeClr val="tx1"/>
                          </a:solidFill>
                          <a:highlight>
                            <a:srgbClr val="D6EBAD"/>
                          </a:highlight>
                          <a:latin typeface="+mn-lt"/>
                          <a:ea typeface="+mn-ea"/>
                          <a:cs typeface="+mn-cs"/>
                        </a:rPr>
                        <a:t>Mozart’s view and example figures on appoggiaturas generally corroborate with Quantz (1752) and </a:t>
                      </a:r>
                      <a:r>
                        <a:rPr lang="en-US" sz="1200" b="0" i="0" u="none" strike="noStrike" kern="1200" baseline="0" dirty="0" err="1">
                          <a:solidFill>
                            <a:schemeClr val="tx1"/>
                          </a:solidFill>
                          <a:highlight>
                            <a:srgbClr val="D6EBAD"/>
                          </a:highlight>
                          <a:latin typeface="+mn-lt"/>
                          <a:ea typeface="+mn-ea"/>
                          <a:cs typeface="+mn-cs"/>
                        </a:rPr>
                        <a:t>Tromlitz</a:t>
                      </a:r>
                      <a:r>
                        <a:rPr lang="en-US" sz="1200" b="0" i="0" u="none" strike="noStrike" kern="1200" baseline="0" dirty="0">
                          <a:solidFill>
                            <a:schemeClr val="tx1"/>
                          </a:solidFill>
                          <a:highlight>
                            <a:srgbClr val="D6EBAD"/>
                          </a:highlight>
                          <a:latin typeface="+mn-lt"/>
                          <a:ea typeface="+mn-ea"/>
                          <a:cs typeface="+mn-cs"/>
                        </a:rPr>
                        <a:t> (1791); however, he goes into more detail about exceptions to the rules.</a:t>
                      </a:r>
                      <a:r>
                        <a:rPr lang="en-US" sz="1200" b="0" i="0" u="none" strike="noStrike" kern="1200" baseline="0" dirty="0">
                          <a:solidFill>
                            <a:schemeClr val="tx1"/>
                          </a:solidFill>
                          <a:latin typeface="+mn-lt"/>
                          <a:ea typeface="+mn-ea"/>
                          <a:cs typeface="+mn-cs"/>
                        </a:rPr>
                        <a:t> For example, he says that a short appoggiatura should be used ‘if it be foreseen that the regular harmony...would be offended by the use of a long appoggiatura.’ This highlights the importance of understanding that rules regarding appoggiaturas were seen as guidelines in the eighteenth century rather than laws, emphasizing the need for performers to consider harmony and composition when </a:t>
                      </a:r>
                      <a:r>
                        <a:rPr lang="en-US" sz="1200" b="0" i="0" u="none" strike="noStrike" kern="1200" baseline="0" dirty="0" err="1">
                          <a:solidFill>
                            <a:schemeClr val="tx1"/>
                          </a:solidFill>
                          <a:latin typeface="+mn-lt"/>
                          <a:ea typeface="+mn-ea"/>
                          <a:cs typeface="+mn-cs"/>
                        </a:rPr>
                        <a:t>realising</a:t>
                      </a:r>
                      <a:r>
                        <a:rPr lang="en-US" sz="1200" b="0" i="0" u="none" strike="noStrike" kern="1200" baseline="0" dirty="0">
                          <a:solidFill>
                            <a:schemeClr val="tx1"/>
                          </a:solidFill>
                          <a:latin typeface="+mn-lt"/>
                          <a:ea typeface="+mn-ea"/>
                          <a:cs typeface="+mn-cs"/>
                        </a:rPr>
                        <a:t> ornaments. Furthermore, he explains how the long appoggiatura should be </a:t>
                      </a:r>
                      <a:r>
                        <a:rPr lang="en-US" sz="1200" b="0" i="0" u="none" strike="noStrike" kern="1200" baseline="0" dirty="0" err="1">
                          <a:solidFill>
                            <a:schemeClr val="tx1"/>
                          </a:solidFill>
                          <a:latin typeface="+mn-lt"/>
                          <a:ea typeface="+mn-ea"/>
                          <a:cs typeface="+mn-cs"/>
                        </a:rPr>
                        <a:t>realised</a:t>
                      </a:r>
                      <a:r>
                        <a:rPr lang="en-US" sz="1200" b="0" i="0" u="none" strike="noStrike" kern="1200" baseline="0" dirty="0">
                          <a:solidFill>
                            <a:schemeClr val="tx1"/>
                          </a:solidFill>
                          <a:latin typeface="+mn-lt"/>
                          <a:ea typeface="+mn-ea"/>
                          <a:cs typeface="+mn-cs"/>
                        </a:rPr>
                        <a:t> by starting softer, growing in volume then decreasing in volume toward the principle note if time permits (similar to </a:t>
                      </a:r>
                      <a:r>
                        <a:rPr lang="en-US" sz="1200" b="0" i="0" u="none" strike="noStrike" kern="1200" baseline="0" dirty="0" err="1">
                          <a:solidFill>
                            <a:schemeClr val="tx1"/>
                          </a:solidFill>
                          <a:latin typeface="+mn-lt"/>
                          <a:ea typeface="+mn-ea"/>
                          <a:cs typeface="+mn-cs"/>
                        </a:rPr>
                        <a:t>messa</a:t>
                      </a:r>
                      <a:r>
                        <a:rPr lang="en-US" sz="1200" b="0" i="0" u="none" strike="noStrike" kern="1200" baseline="0" dirty="0">
                          <a:solidFill>
                            <a:schemeClr val="tx1"/>
                          </a:solidFill>
                          <a:latin typeface="+mn-lt"/>
                          <a:ea typeface="+mn-ea"/>
                          <a:cs typeface="+mn-cs"/>
                        </a:rPr>
                        <a:t> di voce). In my experience, aspects such as these are rarely considered by modern performers today. This corroborates with other sources of the time and reinforces the general consensus of appoggiaturas in the middle of the eighteenth century.</a:t>
                      </a:r>
                      <a:endParaRPr lang="en-AU" sz="12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3334374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A99CE-9530-32A0-3FAD-34CBDBE8D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0FA128-DDCF-E0A5-E54E-81CA8E241F36}"/>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7DC755C2-7CDD-3055-5527-8AAAE54A6BEA}"/>
              </a:ext>
            </a:extLst>
          </p:cNvPr>
          <p:cNvGraphicFramePr>
            <a:graphicFrameLocks noGrp="1"/>
          </p:cNvGraphicFramePr>
          <p:nvPr>
            <p:ph idx="1"/>
            <p:extLst>
              <p:ext uri="{D42A27DB-BD31-4B8C-83A1-F6EECF244321}">
                <p14:modId xmlns:p14="http://schemas.microsoft.com/office/powerpoint/2010/main" val="997903559"/>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AU" sz="1000" b="1" dirty="0"/>
                        <a:t>Expressing meaning [8]</a:t>
                      </a:r>
                    </a:p>
                    <a:p>
                      <a:pPr marL="171450" indent="-171450">
                        <a:spcAft>
                          <a:spcPts val="600"/>
                        </a:spcAft>
                        <a:buFont typeface="Arial" panose="020B0604020202020204" pitchFamily="34" charset="0"/>
                        <a:buChar char="•"/>
                      </a:pPr>
                      <a:r>
                        <a:rPr lang="en-US" sz="1000" b="1" dirty="0"/>
                        <a:t>expression of meaning or ideas about music through the summary of key findings</a:t>
                      </a:r>
                      <a:endParaRPr lang="en-US" sz="10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0" indent="0">
                        <a:buFont typeface="Arial" panose="020B0604020202020204" pitchFamily="34" charset="0"/>
                        <a:buNone/>
                      </a:pPr>
                      <a:r>
                        <a:rPr lang="en-US" sz="1000" dirty="0"/>
                        <a:t>The annotation for this secondary source provides succinct key findings about the application of appoggiatura ‘rules’ and explains the implications for performers when preparing historical music. </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Neumann, F. (1969). Couperin and the Downbeat Doctrine for Appoggiaturas. </a:t>
                      </a:r>
                      <a:r>
                        <a:rPr lang="en-US" sz="1200" b="0" i="1" u="none" strike="noStrike" kern="1200" baseline="0" dirty="0">
                          <a:solidFill>
                            <a:schemeClr val="tx1"/>
                          </a:solidFill>
                          <a:latin typeface="+mn-lt"/>
                          <a:ea typeface="+mn-ea"/>
                          <a:cs typeface="+mn-cs"/>
                        </a:rPr>
                        <a:t>Acta </a:t>
                      </a:r>
                      <a:r>
                        <a:rPr lang="en-US" sz="1200" b="0" i="1" u="none" strike="noStrike" kern="1200" baseline="0" dirty="0" err="1">
                          <a:solidFill>
                            <a:schemeClr val="tx1"/>
                          </a:solidFill>
                          <a:latin typeface="+mn-lt"/>
                          <a:ea typeface="+mn-ea"/>
                          <a:cs typeface="+mn-cs"/>
                        </a:rPr>
                        <a:t>Musicologica</a:t>
                      </a:r>
                      <a:r>
                        <a:rPr lang="en-US" sz="1200" b="0" i="0" u="none" strike="noStrike" kern="1200" baseline="0" dirty="0">
                          <a:solidFill>
                            <a:schemeClr val="tx1"/>
                          </a:solidFill>
                          <a:latin typeface="+mn-lt"/>
                          <a:ea typeface="+mn-ea"/>
                          <a:cs typeface="+mn-cs"/>
                        </a:rPr>
                        <a:t>,</a:t>
                      </a:r>
                    </a:p>
                    <a:p>
                      <a:r>
                        <a:rPr lang="en-AU" sz="1200" b="0" i="0" u="none" strike="noStrike" kern="1200" baseline="0" dirty="0">
                          <a:solidFill>
                            <a:schemeClr val="tx1"/>
                          </a:solidFill>
                          <a:latin typeface="+mn-lt"/>
                          <a:ea typeface="+mn-ea"/>
                          <a:cs typeface="+mn-cs"/>
                        </a:rPr>
                        <a:t>41(1/2), 71. </a:t>
                      </a:r>
                      <a:r>
                        <a:rPr lang="en-AU" sz="1200" b="0" i="0" u="none" strike="noStrike" kern="1200" baseline="0" dirty="0">
                          <a:solidFill>
                            <a:schemeClr val="tx1"/>
                          </a:solidFill>
                          <a:latin typeface="+mn-lt"/>
                          <a:ea typeface="+mn-ea"/>
                          <a:cs typeface="+mn-cs"/>
                          <a:hlinkClick r:id="rId3"/>
                        </a:rPr>
                        <a:t>https://doi.org/10.2307/932375</a:t>
                      </a:r>
                      <a:r>
                        <a:rPr lang="en-AU" sz="1200" b="0" i="0" u="none" strike="noStrike" kern="1200" baseline="0" dirty="0">
                          <a:solidFill>
                            <a:schemeClr val="tx1"/>
                          </a:solidFill>
                          <a:latin typeface="+mn-lt"/>
                          <a:ea typeface="+mn-ea"/>
                          <a:cs typeface="+mn-cs"/>
                        </a:rPr>
                        <a:t> </a:t>
                      </a:r>
                    </a:p>
                    <a:p>
                      <a:endParaRPr lang="en-AU"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this 1969 article by historical musicologist Frederick Neumann argues for the ‘downbeat’ rule presented in Couperin’s </a:t>
                      </a:r>
                      <a:r>
                        <a:rPr lang="en-US" sz="1200" b="0" i="1" u="none" strike="noStrike" kern="1200" baseline="0" dirty="0" err="1">
                          <a:solidFill>
                            <a:schemeClr val="tx1"/>
                          </a:solidFill>
                          <a:latin typeface="+mn-lt"/>
                          <a:ea typeface="+mn-ea"/>
                          <a:cs typeface="+mn-cs"/>
                        </a:rPr>
                        <a:t>L’Art</a:t>
                      </a:r>
                      <a:r>
                        <a:rPr lang="en-US" sz="1200" b="0" i="1" u="none" strike="noStrike" kern="1200" baseline="0" dirty="0">
                          <a:solidFill>
                            <a:schemeClr val="tx1"/>
                          </a:solidFill>
                          <a:latin typeface="+mn-lt"/>
                          <a:ea typeface="+mn-ea"/>
                          <a:cs typeface="+mn-cs"/>
                        </a:rPr>
                        <a:t> de toucher le </a:t>
                      </a:r>
                      <a:r>
                        <a:rPr lang="en-US" sz="1200" b="0" i="1" u="none" strike="noStrike" kern="1200" baseline="0" dirty="0" err="1">
                          <a:solidFill>
                            <a:schemeClr val="tx1"/>
                          </a:solidFill>
                          <a:latin typeface="+mn-lt"/>
                          <a:ea typeface="+mn-ea"/>
                          <a:cs typeface="+mn-cs"/>
                        </a:rPr>
                        <a:t>clavecin</a:t>
                      </a:r>
                      <a:r>
                        <a:rPr lang="en-US" sz="1200" b="0" i="1"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(1716, 1717) not to be applied religiously. He explores how the exclusive application of appoggiatura (or port de voix / </a:t>
                      </a:r>
                      <a:r>
                        <a:rPr lang="en-US" sz="1200" b="0" i="0" u="none" strike="noStrike" kern="1200" baseline="0" dirty="0" err="1">
                          <a:solidFill>
                            <a:schemeClr val="tx1"/>
                          </a:solidFill>
                          <a:latin typeface="+mn-lt"/>
                          <a:ea typeface="+mn-ea"/>
                          <a:cs typeface="+mn-cs"/>
                        </a:rPr>
                        <a:t>coul´e</a:t>
                      </a:r>
                      <a:r>
                        <a:rPr lang="en-US" sz="1200" b="0" i="0" u="none" strike="noStrike" kern="1200" baseline="0" dirty="0">
                          <a:solidFill>
                            <a:schemeClr val="tx1"/>
                          </a:solidFill>
                          <a:latin typeface="+mn-lt"/>
                          <a:ea typeface="+mn-ea"/>
                          <a:cs typeface="+mn-cs"/>
                        </a:rPr>
                        <a:t> in French music) on the beat may disrupt the harmonic or compositional congruity of the music. For example, in keyboard music, an appoggiatura preceding a principal note that belongs to two voices in unison, should not be played on the beat but anticipated before the beat. He argues that only by playing the appoggiatura before the beat can the ‘rhythmic-melodic integrity’ be assured. Neumann’s arguments show that it is important for performers to consider the harmony of the music when interpreting ornaments in historical music on a case-by-case basis, and to not straitjacket historical ‘rules’ into absolute truths to be carelessly applied as it may have implications on the music that are fundamentally illogical. This corroborates with later accounts from </a:t>
                      </a:r>
                      <a:r>
                        <a:rPr lang="en-US" sz="1200" b="0" i="0" u="none" strike="noStrike" kern="1200" baseline="0" dirty="0" err="1">
                          <a:solidFill>
                            <a:schemeClr val="tx1"/>
                          </a:solidFill>
                          <a:latin typeface="+mn-lt"/>
                          <a:ea typeface="+mn-ea"/>
                          <a:cs typeface="+mn-cs"/>
                        </a:rPr>
                        <a:t>Tromlitz</a:t>
                      </a:r>
                      <a:r>
                        <a:rPr lang="en-US" sz="1200" b="0" i="0" u="none" strike="noStrike" kern="1200" baseline="0" dirty="0">
                          <a:solidFill>
                            <a:schemeClr val="tx1"/>
                          </a:solidFill>
                          <a:latin typeface="+mn-lt"/>
                          <a:ea typeface="+mn-ea"/>
                          <a:cs typeface="+mn-cs"/>
                        </a:rPr>
                        <a:t> (1791), Mozart (1756), and Quantz (1752) where all three describe appoggiatura on the downbeat and before the downbeat. As such Neumann’s article is useful in providing insight on nuances and exceptions of certain appoggiatura rules in the eighteenth </a:t>
                      </a:r>
                      <a:r>
                        <a:rPr lang="en-AU" sz="1200" b="0" i="0" u="none" strike="noStrike" kern="1200" baseline="0" dirty="0">
                          <a:solidFill>
                            <a:schemeClr val="tx1"/>
                          </a:solidFill>
                          <a:latin typeface="+mn-lt"/>
                          <a:ea typeface="+mn-ea"/>
                          <a:cs typeface="+mn-cs"/>
                        </a:rPr>
                        <a:t>century.</a:t>
                      </a:r>
                      <a:endParaRPr lang="en-AU" sz="12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
        <p:nvSpPr>
          <p:cNvPr id="6" name="Rectangle 5">
            <a:extLst>
              <a:ext uri="{FF2B5EF4-FFF2-40B4-BE49-F238E27FC236}">
                <a16:creationId xmlns:a16="http://schemas.microsoft.com/office/drawing/2014/main" id="{3688B913-C055-93C8-2AA8-D1BD97C2596C}"/>
              </a:ext>
            </a:extLst>
          </p:cNvPr>
          <p:cNvSpPr/>
          <p:nvPr/>
        </p:nvSpPr>
        <p:spPr>
          <a:xfrm>
            <a:off x="374400" y="813600"/>
            <a:ext cx="1350714" cy="1321544"/>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7" name="Rectangle 6">
            <a:extLst>
              <a:ext uri="{FF2B5EF4-FFF2-40B4-BE49-F238E27FC236}">
                <a16:creationId xmlns:a16="http://schemas.microsoft.com/office/drawing/2014/main" id="{36890806-1291-B718-9EFB-66ECBC52F6FA}"/>
              </a:ext>
            </a:extLst>
          </p:cNvPr>
          <p:cNvSpPr/>
          <p:nvPr/>
        </p:nvSpPr>
        <p:spPr>
          <a:xfrm>
            <a:off x="8144691" y="1563638"/>
            <a:ext cx="387749" cy="177304"/>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8" name="Rectangle 7">
            <a:extLst>
              <a:ext uri="{FF2B5EF4-FFF2-40B4-BE49-F238E27FC236}">
                <a16:creationId xmlns:a16="http://schemas.microsoft.com/office/drawing/2014/main" id="{EE05B8B9-147E-79A1-7BE4-7E9FCC2508F4}"/>
              </a:ext>
            </a:extLst>
          </p:cNvPr>
          <p:cNvSpPr/>
          <p:nvPr/>
        </p:nvSpPr>
        <p:spPr>
          <a:xfrm>
            <a:off x="1835695" y="1740942"/>
            <a:ext cx="6696745" cy="189458"/>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9" name="Rectangle 8">
            <a:extLst>
              <a:ext uri="{FF2B5EF4-FFF2-40B4-BE49-F238E27FC236}">
                <a16:creationId xmlns:a16="http://schemas.microsoft.com/office/drawing/2014/main" id="{F314D52A-A1A4-1A43-5D6A-833E929F95B3}"/>
              </a:ext>
            </a:extLst>
          </p:cNvPr>
          <p:cNvSpPr/>
          <p:nvPr/>
        </p:nvSpPr>
        <p:spPr>
          <a:xfrm>
            <a:off x="1835696" y="1928440"/>
            <a:ext cx="5048430" cy="189458"/>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10" name="Rectangle 9">
            <a:extLst>
              <a:ext uri="{FF2B5EF4-FFF2-40B4-BE49-F238E27FC236}">
                <a16:creationId xmlns:a16="http://schemas.microsoft.com/office/drawing/2014/main" id="{699BBECB-DD63-8CDA-C2D6-56428841328F}"/>
              </a:ext>
            </a:extLst>
          </p:cNvPr>
          <p:cNvSpPr/>
          <p:nvPr/>
        </p:nvSpPr>
        <p:spPr>
          <a:xfrm>
            <a:off x="6093822" y="2468033"/>
            <a:ext cx="2625634" cy="194343"/>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11" name="Rectangle 10">
            <a:extLst>
              <a:ext uri="{FF2B5EF4-FFF2-40B4-BE49-F238E27FC236}">
                <a16:creationId xmlns:a16="http://schemas.microsoft.com/office/drawing/2014/main" id="{17C5032E-9CD2-B011-C8E8-76DFE302A149}"/>
              </a:ext>
            </a:extLst>
          </p:cNvPr>
          <p:cNvSpPr/>
          <p:nvPr/>
        </p:nvSpPr>
        <p:spPr>
          <a:xfrm>
            <a:off x="1835696" y="2662376"/>
            <a:ext cx="6883760" cy="189458"/>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12" name="Rectangle 11">
            <a:extLst>
              <a:ext uri="{FF2B5EF4-FFF2-40B4-BE49-F238E27FC236}">
                <a16:creationId xmlns:a16="http://schemas.microsoft.com/office/drawing/2014/main" id="{4A118003-1D7A-C748-FD92-C3F2CCA37075}"/>
              </a:ext>
            </a:extLst>
          </p:cNvPr>
          <p:cNvSpPr/>
          <p:nvPr/>
        </p:nvSpPr>
        <p:spPr>
          <a:xfrm>
            <a:off x="1835695" y="2852114"/>
            <a:ext cx="6883761" cy="189458"/>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
        <p:nvSpPr>
          <p:cNvPr id="13" name="Rectangle 12">
            <a:extLst>
              <a:ext uri="{FF2B5EF4-FFF2-40B4-BE49-F238E27FC236}">
                <a16:creationId xmlns:a16="http://schemas.microsoft.com/office/drawing/2014/main" id="{EEA7191F-6701-29C8-338F-2D585B78DC84}"/>
              </a:ext>
            </a:extLst>
          </p:cNvPr>
          <p:cNvSpPr/>
          <p:nvPr/>
        </p:nvSpPr>
        <p:spPr>
          <a:xfrm>
            <a:off x="1835694" y="3041572"/>
            <a:ext cx="6322059" cy="154952"/>
          </a:xfrm>
          <a:prstGeom prst="rect">
            <a:avLst/>
          </a:prstGeom>
          <a:solidFill>
            <a:srgbClr val="ED7A23">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cs typeface="Times New Roman"/>
              </a:rPr>
              <a:t> </a:t>
            </a:r>
          </a:p>
        </p:txBody>
      </p:sp>
    </p:spTree>
    <p:extLst>
      <p:ext uri="{BB962C8B-B14F-4D97-AF65-F5344CB8AC3E}">
        <p14:creationId xmlns:p14="http://schemas.microsoft.com/office/powerpoint/2010/main" val="1900758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51B71-344D-AEBD-AF12-C55E29E7A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D775C-7D1C-A607-0EB4-8A6E40480D2A}"/>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F632B00F-9722-4AE1-0B85-3677E2680B6F}"/>
              </a:ext>
            </a:extLst>
          </p:cNvPr>
          <p:cNvGraphicFramePr>
            <a:graphicFrameLocks noGrp="1"/>
          </p:cNvGraphicFramePr>
          <p:nvPr>
            <p:ph idx="1"/>
            <p:extLst>
              <p:ext uri="{D42A27DB-BD31-4B8C-83A1-F6EECF244321}">
                <p14:modId xmlns:p14="http://schemas.microsoft.com/office/powerpoint/2010/main" val="777320766"/>
              </p:ext>
            </p:extLst>
          </p:nvPr>
        </p:nvGraphicFramePr>
        <p:xfrm>
          <a:off x="327025" y="771524"/>
          <a:ext cx="8496300" cy="3749040"/>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1000" b="1" dirty="0">
                          <a:highlight>
                            <a:srgbClr val="D6EBAD"/>
                          </a:highlight>
                        </a:rPr>
                        <a:t>Investigating music [8]</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000" b="1" dirty="0">
                          <a:solidFill>
                            <a:srgbClr val="000000"/>
                          </a:solidFill>
                          <a:effectLst/>
                          <a:highlight>
                            <a:srgbClr val="D6EBAD"/>
                          </a:highlight>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1000" dirty="0"/>
                        <a:t>This primary source is examined for its credibility, making connections to other sources of the era and detailing the limited applicability of the findings given its highly specific context. </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Quantz, J. J. (1985). </a:t>
                      </a:r>
                      <a:r>
                        <a:rPr lang="en-US" sz="1200" b="0" i="1" u="none" strike="noStrike" kern="1200" baseline="0" dirty="0">
                          <a:solidFill>
                            <a:schemeClr val="tx1"/>
                          </a:solidFill>
                          <a:latin typeface="+mn-lt"/>
                          <a:ea typeface="+mn-ea"/>
                          <a:cs typeface="+mn-cs"/>
                        </a:rPr>
                        <a:t>On Playing the Flute </a:t>
                      </a:r>
                      <a:r>
                        <a:rPr lang="en-US" sz="1200" b="0" i="0" u="none" strike="noStrike" kern="1200" baseline="0" dirty="0">
                          <a:solidFill>
                            <a:schemeClr val="tx1"/>
                          </a:solidFill>
                          <a:latin typeface="+mn-lt"/>
                          <a:ea typeface="+mn-ea"/>
                          <a:cs typeface="+mn-cs"/>
                        </a:rPr>
                        <a:t>(E. R. Reilly, Ed. &amp; Trans.; 2nd ed.). Faber; Faber.</a:t>
                      </a:r>
                    </a:p>
                    <a:p>
                      <a:r>
                        <a:rPr lang="en-AU" sz="1200" b="0" i="0" u="none" strike="noStrike" kern="1200" baseline="0" dirty="0">
                          <a:solidFill>
                            <a:schemeClr val="tx1"/>
                          </a:solidFill>
                          <a:latin typeface="+mn-lt"/>
                          <a:ea typeface="+mn-ea"/>
                          <a:cs typeface="+mn-cs"/>
                        </a:rPr>
                        <a:t>(Original work published 1752).</a:t>
                      </a:r>
                    </a:p>
                    <a:p>
                      <a:endParaRPr lang="en-AU"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this 1752 treatise, Johann Joachim Quantz offers guidance on playing the traverso flute and explains the general performance practices and artistic psyche of the Galant style and mid eighteenth-century musicians. He details aspects such as tone production, fingering, ornamentation, stylistic choices, </a:t>
                      </a:r>
                      <a:r>
                        <a:rPr lang="en-US" sz="1200" b="0" i="1" u="none" strike="noStrike" kern="1200" baseline="0" dirty="0" err="1">
                          <a:solidFill>
                            <a:schemeClr val="tx1"/>
                          </a:solidFill>
                          <a:latin typeface="+mn-lt"/>
                          <a:ea typeface="+mn-ea"/>
                          <a:cs typeface="+mn-cs"/>
                        </a:rPr>
                        <a:t>affekt</a:t>
                      </a:r>
                      <a:r>
                        <a:rPr lang="en-US" sz="1200" b="0" i="0" u="none" strike="noStrike" kern="1200" baseline="0" dirty="0">
                          <a:solidFill>
                            <a:schemeClr val="tx1"/>
                          </a:solidFill>
                          <a:latin typeface="+mn-lt"/>
                          <a:ea typeface="+mn-ea"/>
                          <a:cs typeface="+mn-cs"/>
                        </a:rPr>
                        <a:t> and the logistics of ensemble playing. This work explains appoggiaturas in detail and is hence relevant to the topic of research. The harmonic purpose of some appoggiatura as accented non-chord tones is not always clear to modern performers. However, Quantz explains that the primary purpose of appoggiaturas is to embellish a melody with dissonances such that one does not become tired from too many consonant harmonies. He provides example figures on which type of appoggiatura to use in different contexts. For example, when the principal note of a downbeat appoggiatura is dotted, two-thirds of its duration is allocated to the appoggiatura, while the principal note itself receives only one-third. </a:t>
                      </a:r>
                      <a:r>
                        <a:rPr lang="en-US" sz="1200" b="0" i="0" u="none" strike="noStrike" kern="1200" baseline="0" dirty="0">
                          <a:solidFill>
                            <a:schemeClr val="tx1"/>
                          </a:solidFill>
                          <a:highlight>
                            <a:srgbClr val="D6EBAD"/>
                          </a:highlight>
                          <a:latin typeface="+mn-lt"/>
                          <a:ea typeface="+mn-ea"/>
                          <a:cs typeface="+mn-cs"/>
                        </a:rPr>
                        <a:t>His explanation of appoggiaturas generally corroborates with Leopold Mozart (1756). However, some elements of Quantz may not be applicable to practices earlier in the eighteenth century (before the 1750s) such as for J.S Bach or outside of Dresden, Quantz’s town of residence. It is important for performers to apply rules with discretion and consideration of other evidence or research. Thus, </a:t>
                      </a:r>
                      <a:r>
                        <a:rPr lang="en-US" sz="1200" b="0" i="1" u="none" strike="noStrike" kern="1200" baseline="0" dirty="0">
                          <a:solidFill>
                            <a:schemeClr val="tx1"/>
                          </a:solidFill>
                          <a:highlight>
                            <a:srgbClr val="D6EBAD"/>
                          </a:highlight>
                          <a:latin typeface="+mn-lt"/>
                          <a:ea typeface="+mn-ea"/>
                          <a:cs typeface="+mn-cs"/>
                        </a:rPr>
                        <a:t>On Playing the Flute</a:t>
                      </a:r>
                      <a:r>
                        <a:rPr lang="en-US" sz="1200" b="0" i="0" u="none" strike="noStrike" kern="1200" baseline="0" dirty="0">
                          <a:solidFill>
                            <a:schemeClr val="tx1"/>
                          </a:solidFill>
                          <a:highlight>
                            <a:srgbClr val="D6EBAD"/>
                          </a:highlight>
                          <a:latin typeface="+mn-lt"/>
                          <a:ea typeface="+mn-ea"/>
                          <a:cs typeface="+mn-cs"/>
                        </a:rPr>
                        <a:t> is a significant primary account of the use of appoggiaturas during the middle of the eighteenth century, corroborating with other sources from the </a:t>
                      </a:r>
                      <a:r>
                        <a:rPr lang="en-AU" sz="1200" b="0" i="0" u="none" strike="noStrike" kern="1200" baseline="0" dirty="0">
                          <a:solidFill>
                            <a:schemeClr val="tx1"/>
                          </a:solidFill>
                          <a:highlight>
                            <a:srgbClr val="D6EBAD"/>
                          </a:highlight>
                          <a:latin typeface="+mn-lt"/>
                          <a:ea typeface="+mn-ea"/>
                          <a:cs typeface="+mn-cs"/>
                        </a:rPr>
                        <a:t>time.</a:t>
                      </a:r>
                      <a:endParaRPr lang="en-AU" sz="1200" dirty="0">
                        <a:highlight>
                          <a:srgbClr val="D6EBAD"/>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2455011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B3D2C-E700-43D6-66B6-F4F0FFEE91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02F19-E5CF-886F-8968-18AA61488E8F}"/>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2AF5C5D3-A9B4-1CE8-643B-714C7C226837}"/>
              </a:ext>
            </a:extLst>
          </p:cNvPr>
          <p:cNvGraphicFramePr>
            <a:graphicFrameLocks noGrp="1"/>
          </p:cNvGraphicFramePr>
          <p:nvPr>
            <p:ph idx="1"/>
            <p:extLst>
              <p:ext uri="{D42A27DB-BD31-4B8C-83A1-F6EECF244321}">
                <p14:modId xmlns:p14="http://schemas.microsoft.com/office/powerpoint/2010/main" val="3272602027"/>
              </p:ext>
            </p:extLst>
          </p:nvPr>
        </p:nvGraphicFramePr>
        <p:xfrm>
          <a:off x="327025" y="771524"/>
          <a:ext cx="8496300" cy="3825240"/>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900" b="1" dirty="0"/>
                        <a:t>Applying literacy skills [4]</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9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application of written literacy skills through articulated ideas and controlled structure of information</a:t>
                      </a:r>
                    </a:p>
                    <a:p>
                      <a:pPr>
                        <a:spcAft>
                          <a:spcPts val="600"/>
                        </a:spcAft>
                      </a:pPr>
                      <a:r>
                        <a:rPr lang="en-US" sz="900" b="1" dirty="0"/>
                        <a:t>Investigating music [8]</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9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p>
                      <a:r>
                        <a:rPr lang="en-US" sz="900" dirty="0"/>
                        <a:t>The inclusion of a performance recording broadens the range of sources. The concluding sentence links to the purpose of the investigation as detailed in the introduction, showing a controlled structure. </a:t>
                      </a:r>
                      <a:endParaRPr lang="en-AU" sz="9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AU" sz="1200" b="0" i="0" u="none" strike="noStrike" kern="1200" baseline="0" dirty="0" err="1">
                          <a:solidFill>
                            <a:schemeClr val="tx1"/>
                          </a:solidFill>
                          <a:latin typeface="+mn-lt"/>
                          <a:ea typeface="+mn-ea"/>
                          <a:cs typeface="+mn-cs"/>
                        </a:rPr>
                        <a:t>TheOneAndOnlyZeno</a:t>
                      </a:r>
                      <a:r>
                        <a:rPr lang="en-AU" sz="1200" b="0" i="0" u="none" strike="noStrike" kern="1200" baseline="0" dirty="0">
                          <a:solidFill>
                            <a:schemeClr val="tx1"/>
                          </a:solidFill>
                          <a:latin typeface="+mn-lt"/>
                          <a:ea typeface="+mn-ea"/>
                          <a:cs typeface="+mn-cs"/>
                        </a:rPr>
                        <a:t>. (2023, May). J.J. Quantz - Flute concerto in g minor, QV 5:206. </a:t>
                      </a:r>
                      <a:r>
                        <a:rPr lang="en-AU" sz="1200" b="0" i="1" u="none" strike="noStrike" kern="1200" baseline="0" dirty="0">
                          <a:solidFill>
                            <a:schemeClr val="tx1"/>
                          </a:solidFill>
                          <a:latin typeface="+mn-lt"/>
                          <a:ea typeface="+mn-ea"/>
                          <a:cs typeface="+mn-cs"/>
                        </a:rPr>
                        <a:t>YouTube</a:t>
                      </a:r>
                      <a:r>
                        <a:rPr lang="en-AU"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Retrieved February 25, 2025, from </a:t>
                      </a:r>
                      <a:r>
                        <a:rPr lang="en-US" sz="1200" b="0" i="0" u="none" strike="noStrike" kern="1200" baseline="0" dirty="0">
                          <a:solidFill>
                            <a:schemeClr val="tx1"/>
                          </a:solidFill>
                          <a:latin typeface="+mn-lt"/>
                          <a:ea typeface="+mn-ea"/>
                          <a:cs typeface="+mn-cs"/>
                          <a:hlinkClick r:id="rId3"/>
                        </a:rPr>
                        <a:t>https://www.youtube.com/watch?v=18VqrZPSFto</a:t>
                      </a:r>
                      <a:r>
                        <a:rPr lang="en-US" sz="1200" b="0" i="0" u="none" strike="noStrike" kern="1200" baseline="0" dirty="0">
                          <a:solidFill>
                            <a:schemeClr val="tx1"/>
                          </a:solidFill>
                          <a:latin typeface="+mn-lt"/>
                          <a:ea typeface="+mn-ea"/>
                          <a:cs typeface="+mn-cs"/>
                        </a:rPr>
                        <a: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video is a recording and score of one of Quantz’s flute concerti by </a:t>
                      </a:r>
                      <a:r>
                        <a:rPr lang="en-US" sz="1200" b="0" i="0" u="none" strike="noStrike" kern="1200" baseline="0" dirty="0" err="1">
                          <a:solidFill>
                            <a:schemeClr val="tx1"/>
                          </a:solidFill>
                          <a:latin typeface="+mn-lt"/>
                          <a:ea typeface="+mn-ea"/>
                          <a:cs typeface="+mn-cs"/>
                        </a:rPr>
                        <a:t>flatutist</a:t>
                      </a:r>
                      <a:r>
                        <a:rPr lang="en-US" sz="1200" b="0" i="0" u="none" strike="noStrike" kern="1200" baseline="0" dirty="0">
                          <a:solidFill>
                            <a:schemeClr val="tx1"/>
                          </a:solidFill>
                          <a:latin typeface="+mn-lt"/>
                          <a:ea typeface="+mn-ea"/>
                          <a:cs typeface="+mn-cs"/>
                        </a:rPr>
                        <a:t> Eric Lamb and the </a:t>
                      </a:r>
                      <a:r>
                        <a:rPr lang="en-US" sz="1200" b="0" i="0" u="none" strike="noStrike" kern="1200" baseline="0" dirty="0" err="1">
                          <a:solidFill>
                            <a:schemeClr val="tx1"/>
                          </a:solidFill>
                          <a:latin typeface="+mn-lt"/>
                          <a:ea typeface="+mn-ea"/>
                          <a:cs typeface="+mn-cs"/>
                        </a:rPr>
                        <a:t>K</a:t>
                      </a:r>
                      <a:r>
                        <a:rPr lang="en-US" sz="1200" b="0" i="0" u="none" strike="noStrike" kern="1200" baseline="0" dirty="0" err="1">
                          <a:solidFill>
                            <a:schemeClr val="tx1"/>
                          </a:solidFill>
                          <a:latin typeface="Arial" panose="020B0604020202020204" pitchFamily="34" charset="0"/>
                          <a:ea typeface="+mn-ea"/>
                          <a:cs typeface="Arial" panose="020B0604020202020204" pitchFamily="34" charset="0"/>
                        </a:rPr>
                        <a:t>ö</a:t>
                      </a:r>
                      <a:r>
                        <a:rPr lang="en-US" sz="1200" b="0" i="0" u="none" strike="noStrike" kern="1200" baseline="0" dirty="0" err="1">
                          <a:solidFill>
                            <a:schemeClr val="tx1"/>
                          </a:solidFill>
                          <a:latin typeface="+mn-lt"/>
                          <a:ea typeface="+mn-ea"/>
                          <a:cs typeface="+mn-cs"/>
                        </a:rPr>
                        <a:t>lner</a:t>
                      </a:r>
                      <a:r>
                        <a:rPr lang="en-US" sz="1200" b="0" i="0" u="none" strike="noStrike" kern="1200" baseline="0" dirty="0">
                          <a:solidFill>
                            <a:schemeClr val="tx1"/>
                          </a:solidFill>
                          <a:latin typeface="+mn-lt"/>
                          <a:ea typeface="+mn-ea"/>
                          <a:cs typeface="+mn-cs"/>
                        </a:rPr>
                        <a:t> Akademie. In the second movement </a:t>
                      </a:r>
                      <a:r>
                        <a:rPr lang="en-US" sz="1200" b="0" i="1" u="none" strike="noStrike" kern="1200" baseline="0" dirty="0" err="1">
                          <a:solidFill>
                            <a:schemeClr val="tx1"/>
                          </a:solidFill>
                          <a:latin typeface="+mn-lt"/>
                          <a:ea typeface="+mn-ea"/>
                          <a:cs typeface="+mn-cs"/>
                        </a:rPr>
                        <a:t>Amorevole</a:t>
                      </a:r>
                      <a:r>
                        <a:rPr lang="en-US" sz="1200" b="0" i="0" u="none" strike="noStrike" kern="1200" baseline="0" dirty="0">
                          <a:solidFill>
                            <a:schemeClr val="tx1"/>
                          </a:solidFill>
                          <a:latin typeface="+mn-lt"/>
                          <a:ea typeface="+mn-ea"/>
                          <a:cs typeface="+mn-cs"/>
                        </a:rPr>
                        <a:t>, at around 8:17 (bar 18), there is an appoggiatura tied to a principal note of a dotted crotchet. The context of this appoggiatura satisfies Quantz’s guideline of allocating the appoggiatura to the crotchet, and the principal note to the quaver (dotted portion). However, the flautist in this recording does not give the appoggiatura enough time, much less than half of the duration of the dotted crotchet. Neither do they ‘swell’ the note as described in Mozart (1756) and Geminiani (1751). This does not highlight the purpose of the appoggiatura as a dissonant (in this case forming a minor second with Violin I) and emotional ornament as much as it could have. Hence, this source shows the lack of awareness of the execution and intrinsic feeling of appoggiatura even in professional circles, highlighting the importance of considering historical and academic evidence on the </a:t>
                      </a:r>
                      <a:r>
                        <a:rPr lang="en-AU" sz="1200" b="0" i="0" u="none" strike="noStrike" kern="1200" baseline="0" dirty="0">
                          <a:solidFill>
                            <a:schemeClr val="tx1"/>
                          </a:solidFill>
                          <a:latin typeface="+mn-lt"/>
                          <a:ea typeface="+mn-ea"/>
                          <a:cs typeface="+mn-cs"/>
                        </a:rPr>
                        <a:t>topic.</a:t>
                      </a:r>
                      <a:endParaRPr lang="en-AU" sz="12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
        <p:nvSpPr>
          <p:cNvPr id="3" name="Rectangle 2">
            <a:extLst>
              <a:ext uri="{FF2B5EF4-FFF2-40B4-BE49-F238E27FC236}">
                <a16:creationId xmlns:a16="http://schemas.microsoft.com/office/drawing/2014/main" id="{0266BD11-6FFE-8152-3055-8CCB9FBED260}"/>
              </a:ext>
            </a:extLst>
          </p:cNvPr>
          <p:cNvSpPr/>
          <p:nvPr/>
        </p:nvSpPr>
        <p:spPr>
          <a:xfrm>
            <a:off x="374400" y="2205173"/>
            <a:ext cx="1348355" cy="935960"/>
          </a:xfrm>
          <a:prstGeom prst="rect">
            <a:avLst/>
          </a:prstGeom>
          <a:solidFill>
            <a:srgbClr val="99CC33">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cs typeface="Times New Roman"/>
              </a:rPr>
              <a:t> </a:t>
            </a:r>
          </a:p>
        </p:txBody>
      </p:sp>
      <p:sp>
        <p:nvSpPr>
          <p:cNvPr id="5" name="Rectangle 4">
            <a:extLst>
              <a:ext uri="{FF2B5EF4-FFF2-40B4-BE49-F238E27FC236}">
                <a16:creationId xmlns:a16="http://schemas.microsoft.com/office/drawing/2014/main" id="{9FB36788-F0C5-B39F-31EF-F2BFB240EA79}"/>
              </a:ext>
            </a:extLst>
          </p:cNvPr>
          <p:cNvSpPr/>
          <p:nvPr/>
        </p:nvSpPr>
        <p:spPr>
          <a:xfrm>
            <a:off x="374400" y="813600"/>
            <a:ext cx="1348355" cy="1347256"/>
          </a:xfrm>
          <a:prstGeom prst="rect">
            <a:avLst/>
          </a:prstGeom>
          <a:solidFill>
            <a:srgbClr val="21578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dirty="0">
                <a:solidFill>
                  <a:srgbClr val="21578A"/>
                </a:solidFill>
                <a:effectLst/>
                <a:ea typeface="Times New Roman"/>
                <a:cs typeface="Times New Roman"/>
              </a:rPr>
              <a:t> </a:t>
            </a:r>
            <a:endParaRPr lang="en-AU" sz="1050" dirty="0">
              <a:effectLst/>
              <a:ea typeface="Times New Roman"/>
              <a:cs typeface="Times New Roman"/>
            </a:endParaRPr>
          </a:p>
        </p:txBody>
      </p:sp>
      <p:sp>
        <p:nvSpPr>
          <p:cNvPr id="6" name="Rectangle 5">
            <a:extLst>
              <a:ext uri="{FF2B5EF4-FFF2-40B4-BE49-F238E27FC236}">
                <a16:creationId xmlns:a16="http://schemas.microsoft.com/office/drawing/2014/main" id="{B433D0F9-B79F-4BE6-AC4A-A3330F0CE247}"/>
              </a:ext>
            </a:extLst>
          </p:cNvPr>
          <p:cNvSpPr/>
          <p:nvPr/>
        </p:nvSpPr>
        <p:spPr>
          <a:xfrm>
            <a:off x="2640484" y="2825874"/>
            <a:ext cx="5957614" cy="203075"/>
          </a:xfrm>
          <a:prstGeom prst="rect">
            <a:avLst/>
          </a:prstGeom>
          <a:solidFill>
            <a:srgbClr val="21578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effectLst/>
                <a:ea typeface="Times New Roman"/>
                <a:cs typeface="Times New Roman"/>
              </a:rPr>
              <a:t> </a:t>
            </a:r>
            <a:endParaRPr lang="en-AU" sz="1050">
              <a:effectLst/>
              <a:ea typeface="Times New Roman"/>
              <a:cs typeface="Times New Roman"/>
            </a:endParaRPr>
          </a:p>
        </p:txBody>
      </p:sp>
      <p:sp>
        <p:nvSpPr>
          <p:cNvPr id="7" name="Rectangle 6">
            <a:extLst>
              <a:ext uri="{FF2B5EF4-FFF2-40B4-BE49-F238E27FC236}">
                <a16:creationId xmlns:a16="http://schemas.microsoft.com/office/drawing/2014/main" id="{D4E34FFE-BB29-E9DF-90E9-BC445305AA74}"/>
              </a:ext>
            </a:extLst>
          </p:cNvPr>
          <p:cNvSpPr/>
          <p:nvPr/>
        </p:nvSpPr>
        <p:spPr>
          <a:xfrm>
            <a:off x="1835696" y="3028949"/>
            <a:ext cx="6762402" cy="203075"/>
          </a:xfrm>
          <a:prstGeom prst="rect">
            <a:avLst/>
          </a:prstGeom>
          <a:solidFill>
            <a:srgbClr val="21578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effectLst/>
                <a:ea typeface="Times New Roman"/>
                <a:cs typeface="Times New Roman"/>
              </a:rPr>
              <a:t> </a:t>
            </a:r>
            <a:endParaRPr lang="en-AU" sz="1050">
              <a:effectLst/>
              <a:ea typeface="Times New Roman"/>
              <a:cs typeface="Times New Roman"/>
            </a:endParaRPr>
          </a:p>
        </p:txBody>
      </p:sp>
      <p:sp>
        <p:nvSpPr>
          <p:cNvPr id="8" name="Rectangle 7">
            <a:extLst>
              <a:ext uri="{FF2B5EF4-FFF2-40B4-BE49-F238E27FC236}">
                <a16:creationId xmlns:a16="http://schemas.microsoft.com/office/drawing/2014/main" id="{E0FCFDDC-26C8-F184-D9B6-399D02690AB5}"/>
              </a:ext>
            </a:extLst>
          </p:cNvPr>
          <p:cNvSpPr/>
          <p:nvPr/>
        </p:nvSpPr>
        <p:spPr>
          <a:xfrm>
            <a:off x="1835696" y="3232025"/>
            <a:ext cx="2232248" cy="171576"/>
          </a:xfrm>
          <a:prstGeom prst="rect">
            <a:avLst/>
          </a:prstGeom>
          <a:solidFill>
            <a:srgbClr val="21578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effectLst/>
                <a:ea typeface="Times New Roman"/>
                <a:cs typeface="Times New Roman"/>
              </a:rPr>
              <a:t> </a:t>
            </a:r>
            <a:endParaRPr lang="en-AU" sz="1050">
              <a:effectLst/>
              <a:ea typeface="Times New Roman"/>
              <a:cs typeface="Times New Roman"/>
            </a:endParaRPr>
          </a:p>
        </p:txBody>
      </p:sp>
      <p:sp>
        <p:nvSpPr>
          <p:cNvPr id="9" name="Rectangle 8">
            <a:extLst>
              <a:ext uri="{FF2B5EF4-FFF2-40B4-BE49-F238E27FC236}">
                <a16:creationId xmlns:a16="http://schemas.microsoft.com/office/drawing/2014/main" id="{503F2D09-B483-D94F-E19D-089B33E5A25F}"/>
              </a:ext>
            </a:extLst>
          </p:cNvPr>
          <p:cNvSpPr/>
          <p:nvPr/>
        </p:nvSpPr>
        <p:spPr>
          <a:xfrm>
            <a:off x="1835696" y="1363644"/>
            <a:ext cx="6590754" cy="209038"/>
          </a:xfrm>
          <a:prstGeom prst="rect">
            <a:avLst/>
          </a:prstGeom>
          <a:solidFill>
            <a:srgbClr val="99CC33">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cs typeface="Times New Roman"/>
              </a:rPr>
              <a:t> </a:t>
            </a:r>
          </a:p>
        </p:txBody>
      </p:sp>
      <p:sp>
        <p:nvSpPr>
          <p:cNvPr id="10" name="Rectangle 9">
            <a:extLst>
              <a:ext uri="{FF2B5EF4-FFF2-40B4-BE49-F238E27FC236}">
                <a16:creationId xmlns:a16="http://schemas.microsoft.com/office/drawing/2014/main" id="{77600E34-2473-052B-D341-4AC7A37F8FF0}"/>
              </a:ext>
            </a:extLst>
          </p:cNvPr>
          <p:cNvSpPr/>
          <p:nvPr/>
        </p:nvSpPr>
        <p:spPr>
          <a:xfrm>
            <a:off x="1835696" y="1572683"/>
            <a:ext cx="1224136" cy="179918"/>
          </a:xfrm>
          <a:prstGeom prst="rect">
            <a:avLst/>
          </a:prstGeom>
          <a:solidFill>
            <a:srgbClr val="99CC33">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nSpc>
                <a:spcPct val="110000"/>
              </a:lnSpc>
              <a:spcAft>
                <a:spcPts val="600"/>
              </a:spcAft>
            </a:pPr>
            <a:r>
              <a:rPr lang="en-AU" sz="1050">
                <a:solidFill>
                  <a:srgbClr val="21578A"/>
                </a:solidFill>
                <a:cs typeface="Times New Roman"/>
              </a:rPr>
              <a:t> </a:t>
            </a:r>
          </a:p>
        </p:txBody>
      </p:sp>
    </p:spTree>
    <p:extLst>
      <p:ext uri="{BB962C8B-B14F-4D97-AF65-F5344CB8AC3E}">
        <p14:creationId xmlns:p14="http://schemas.microsoft.com/office/powerpoint/2010/main" val="967749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2954B-9DB3-AB8C-6A2B-FD50EB5320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0C8D4-0EAD-2C80-C824-7273EA47AB17}"/>
              </a:ext>
            </a:extLst>
          </p:cNvPr>
          <p:cNvSpPr>
            <a:spLocks noGrp="1"/>
          </p:cNvSpPr>
          <p:nvPr>
            <p:ph type="title"/>
          </p:nvPr>
        </p:nvSpPr>
        <p:spPr/>
        <p:txBody>
          <a:bodyPr>
            <a:noAutofit/>
          </a:bodyPr>
          <a:lstStyle/>
          <a:p>
            <a:r>
              <a:rPr lang="en-AU" sz="2000" b="0" dirty="0"/>
              <a:t>Annotated sample response: Investigation 1</a:t>
            </a:r>
            <a:endParaRPr lang="en-AU" sz="2000" dirty="0"/>
          </a:p>
        </p:txBody>
      </p:sp>
      <p:graphicFrame>
        <p:nvGraphicFramePr>
          <p:cNvPr id="4" name="Content Placeholder 3">
            <a:extLst>
              <a:ext uri="{FF2B5EF4-FFF2-40B4-BE49-F238E27FC236}">
                <a16:creationId xmlns:a16="http://schemas.microsoft.com/office/drawing/2014/main" id="{A186CE4E-5721-6ED4-5E27-68AAD0F97D09}"/>
              </a:ext>
            </a:extLst>
          </p:cNvPr>
          <p:cNvGraphicFramePr>
            <a:graphicFrameLocks noGrp="1"/>
          </p:cNvGraphicFramePr>
          <p:nvPr>
            <p:ph idx="1"/>
            <p:extLst>
              <p:ext uri="{D42A27DB-BD31-4B8C-83A1-F6EECF244321}">
                <p14:modId xmlns:p14="http://schemas.microsoft.com/office/powerpoint/2010/main" val="2618382664"/>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AU" sz="1000" b="1" dirty="0">
                          <a:highlight>
                            <a:srgbClr val="F8CAA7"/>
                          </a:highlight>
                        </a:rPr>
                        <a:t>Expressing meaning [8]</a:t>
                      </a:r>
                    </a:p>
                    <a:p>
                      <a:pPr marL="171450" indent="-171450">
                        <a:spcAft>
                          <a:spcPts val="600"/>
                        </a:spcAft>
                        <a:buFont typeface="Arial" panose="020B0604020202020204" pitchFamily="34" charset="0"/>
                        <a:buChar char="•"/>
                      </a:pPr>
                      <a:r>
                        <a:rPr lang="en-US" sz="1000" b="1" dirty="0">
                          <a:highlight>
                            <a:srgbClr val="F8CAA7"/>
                          </a:highlight>
                        </a:rPr>
                        <a:t>expression of meaning or ideas about music through the summary of key findings</a:t>
                      </a:r>
                      <a:endParaRPr lang="en-US" sz="1000" b="1" dirty="0">
                        <a:solidFill>
                          <a:srgbClr val="000000"/>
                        </a:solidFill>
                        <a:effectLst/>
                        <a:highlight>
                          <a:srgbClr val="F8CAA7"/>
                        </a:highlight>
                        <a:latin typeface="Arial" panose="020B0604020202020204" pitchFamily="34" charset="0"/>
                        <a:ea typeface="Arial" panose="020B0604020202020204" pitchFamily="34" charset="0"/>
                        <a:cs typeface="Times New Roman" panose="02020603050405020304" pitchFamily="18" charset="0"/>
                      </a:endParaRPr>
                    </a:p>
                    <a:p>
                      <a:pPr marL="0" indent="0">
                        <a:buFont typeface="Arial" panose="020B0604020202020204" pitchFamily="34" charset="0"/>
                        <a:buNone/>
                      </a:pPr>
                      <a:r>
                        <a:rPr lang="en-US" sz="1000" dirty="0"/>
                        <a:t>Two key findings are detailed at the end of this annotation from another historical source, regarding the continuation of common practice as well as the historical flexibility of interpretation of the appoggiatura. </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err="1">
                          <a:solidFill>
                            <a:schemeClr val="tx1"/>
                          </a:solidFill>
                          <a:latin typeface="+mn-lt"/>
                          <a:ea typeface="+mn-ea"/>
                          <a:cs typeface="+mn-cs"/>
                        </a:rPr>
                        <a:t>Tromlitz</a:t>
                      </a:r>
                      <a:r>
                        <a:rPr lang="en-US" sz="1200" b="0" i="0" u="none" strike="noStrike" kern="1200" baseline="0" dirty="0">
                          <a:solidFill>
                            <a:schemeClr val="tx1"/>
                          </a:solidFill>
                          <a:latin typeface="+mn-lt"/>
                          <a:ea typeface="+mn-ea"/>
                          <a:cs typeface="+mn-cs"/>
                        </a:rPr>
                        <a:t>, J. G. (1991). </a:t>
                      </a:r>
                      <a:r>
                        <a:rPr lang="en-US" sz="1200" b="0" i="1" u="none" strike="noStrike" kern="1200" baseline="0" dirty="0">
                          <a:solidFill>
                            <a:schemeClr val="tx1"/>
                          </a:solidFill>
                          <a:latin typeface="+mn-lt"/>
                          <a:ea typeface="+mn-ea"/>
                          <a:cs typeface="+mn-cs"/>
                        </a:rPr>
                        <a:t>The Virtuoso Flute-Player </a:t>
                      </a:r>
                      <a:r>
                        <a:rPr lang="en-US" sz="1200" b="0" i="0" u="none" strike="noStrike" kern="1200" baseline="0" dirty="0">
                          <a:solidFill>
                            <a:schemeClr val="tx1"/>
                          </a:solidFill>
                          <a:latin typeface="+mn-lt"/>
                          <a:ea typeface="+mn-ea"/>
                          <a:cs typeface="+mn-cs"/>
                        </a:rPr>
                        <a:t>(A. Powell, Ed. &amp; Trans.). Cambridge University</a:t>
                      </a:r>
                    </a:p>
                    <a:p>
                      <a:r>
                        <a:rPr lang="en-US" sz="1200" b="0" i="0" u="none" strike="noStrike" kern="1200" baseline="0" dirty="0">
                          <a:solidFill>
                            <a:schemeClr val="tx1"/>
                          </a:solidFill>
                          <a:latin typeface="+mn-lt"/>
                          <a:ea typeface="+mn-ea"/>
                          <a:cs typeface="+mn-cs"/>
                        </a:rPr>
                        <a:t>Press. (Original work published 1791).</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this 1791 treatise, Johann George </a:t>
                      </a:r>
                      <a:r>
                        <a:rPr lang="en-US" sz="1200" b="0" i="0" u="none" strike="noStrike" kern="1200" baseline="0" dirty="0" err="1">
                          <a:solidFill>
                            <a:schemeClr val="tx1"/>
                          </a:solidFill>
                          <a:latin typeface="+mn-lt"/>
                          <a:ea typeface="+mn-ea"/>
                          <a:cs typeface="+mn-cs"/>
                        </a:rPr>
                        <a:t>Tromlitz</a:t>
                      </a:r>
                      <a:r>
                        <a:rPr lang="en-US" sz="1200" b="0" i="0" u="none" strike="noStrike" kern="1200" baseline="0" dirty="0">
                          <a:solidFill>
                            <a:schemeClr val="tx1"/>
                          </a:solidFill>
                          <a:latin typeface="+mn-lt"/>
                          <a:ea typeface="+mn-ea"/>
                          <a:cs typeface="+mn-cs"/>
                        </a:rPr>
                        <a:t> offers guidance on playing the traverso flute and references other earlier treatise writers like Quantz. This work explains appoggiaturas in detail and is hence relevant to the topic of research. Like Mozart (1756), he classifies appoggiaturas into long or short, and occurring on downbeats or before downbeats. </a:t>
                      </a:r>
                      <a:r>
                        <a:rPr lang="en-US" sz="1200" b="0" i="0" u="none" strike="noStrike" kern="1200" baseline="0" dirty="0" err="1">
                          <a:solidFill>
                            <a:schemeClr val="tx1"/>
                          </a:solidFill>
                          <a:latin typeface="+mn-lt"/>
                          <a:ea typeface="+mn-ea"/>
                          <a:cs typeface="+mn-cs"/>
                        </a:rPr>
                        <a:t>Tromlitz’s</a:t>
                      </a:r>
                      <a:r>
                        <a:rPr lang="en-US" sz="1200" b="0" i="0" u="none" strike="noStrike" kern="1200" baseline="0" dirty="0">
                          <a:solidFill>
                            <a:schemeClr val="tx1"/>
                          </a:solidFill>
                          <a:latin typeface="+mn-lt"/>
                          <a:ea typeface="+mn-ea"/>
                          <a:cs typeface="+mn-cs"/>
                        </a:rPr>
                        <a:t> view and example figures on appoggiaturas generally corroborate with Quantz (1752) and Mozart (1756); however, he does directly name and contradict Quantz on occasion. For example, he points out that Quantz’s figures for appoggiatura before the downbeat when descending in thirds were not appropriate, since some of the intervals he gave were not thirds or the attachment of the appoggiatura onto the principal note did not make sense. </a:t>
                      </a:r>
                      <a:r>
                        <a:rPr lang="en-US" sz="1200" b="0" i="0" u="none" strike="noStrike" kern="1200" baseline="0" dirty="0">
                          <a:solidFill>
                            <a:schemeClr val="tx1"/>
                          </a:solidFill>
                          <a:highlight>
                            <a:srgbClr val="F8CAA7"/>
                          </a:highlight>
                          <a:latin typeface="+mn-lt"/>
                          <a:ea typeface="+mn-ea"/>
                          <a:cs typeface="+mn-cs"/>
                        </a:rPr>
                        <a:t>Firstly, this shows the continuation of many of the common practices of appoggiatura into the later eighteenth century and Classical period. Secondly, it proves that there were no absolute rules in interpretation and musicians themselves frequently disagreed on the </a:t>
                      </a:r>
                      <a:r>
                        <a:rPr lang="en-US" sz="1200" b="0" i="0" u="none" strike="noStrike" kern="1200" baseline="0" dirty="0" err="1">
                          <a:solidFill>
                            <a:schemeClr val="tx1"/>
                          </a:solidFill>
                          <a:highlight>
                            <a:srgbClr val="F8CAA7"/>
                          </a:highlight>
                          <a:latin typeface="+mn-lt"/>
                          <a:ea typeface="+mn-ea"/>
                          <a:cs typeface="+mn-cs"/>
                        </a:rPr>
                        <a:t>realisation</a:t>
                      </a:r>
                      <a:r>
                        <a:rPr lang="en-US" sz="1200" b="0" i="0" u="none" strike="noStrike" kern="1200" baseline="0" dirty="0">
                          <a:solidFill>
                            <a:schemeClr val="tx1"/>
                          </a:solidFill>
                          <a:highlight>
                            <a:srgbClr val="F8CAA7"/>
                          </a:highlight>
                          <a:latin typeface="+mn-lt"/>
                          <a:ea typeface="+mn-ea"/>
                          <a:cs typeface="+mn-cs"/>
                        </a:rPr>
                        <a:t> of ornaments based on what was harmonically or melodically tasteful to them, in line with the compositional norms of the time.</a:t>
                      </a:r>
                      <a:endParaRPr lang="en-AU" sz="1200" dirty="0">
                        <a:highlight>
                          <a:srgbClr val="F8CAA7"/>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42612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58BF5-B70A-A336-1382-71415192B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0D1DB-9A15-AD05-221E-CD2635A40921}"/>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57C47A8D-A9D7-5712-DDEE-64BDEB4B0777}"/>
              </a:ext>
            </a:extLst>
          </p:cNvPr>
          <p:cNvGraphicFramePr>
            <a:graphicFrameLocks noGrp="1"/>
          </p:cNvGraphicFramePr>
          <p:nvPr>
            <p:ph idx="1"/>
            <p:extLst>
              <p:ext uri="{D42A27DB-BD31-4B8C-83A1-F6EECF244321}">
                <p14:modId xmlns:p14="http://schemas.microsoft.com/office/powerpoint/2010/main" val="1381025071"/>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1000" b="1" dirty="0">
                          <a:highlight>
                            <a:srgbClr val="C8DEF2"/>
                          </a:highlight>
                        </a:rPr>
                        <a:t>Applying literacy skills [4]</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000" b="1" dirty="0">
                          <a:solidFill>
                            <a:srgbClr val="000000"/>
                          </a:solidFill>
                          <a:effectLst/>
                          <a:highlight>
                            <a:srgbClr val="C8DEF2"/>
                          </a:highlight>
                          <a:latin typeface="Arial" panose="020B0604020202020204" pitchFamily="34" charset="0"/>
                          <a:ea typeface="Arial" panose="020B0604020202020204" pitchFamily="34" charset="0"/>
                          <a:cs typeface="Times New Roman" panose="02020603050405020304" pitchFamily="18" charset="0"/>
                        </a:rPr>
                        <a:t>application of written literacy skills through articulated ideas and controlled structure of information</a:t>
                      </a:r>
                      <a:endParaRPr lang="en-US" sz="1000" b="1" dirty="0">
                        <a:highlight>
                          <a:srgbClr val="C8DEF2"/>
                        </a:highlight>
                      </a:endParaRPr>
                    </a:p>
                    <a:p>
                      <a:r>
                        <a:rPr lang="en-US" sz="1000" dirty="0"/>
                        <a:t>A brief conclusion </a:t>
                      </a:r>
                      <a:r>
                        <a:rPr lang="en-US" sz="1000" dirty="0" err="1"/>
                        <a:t>summarises</a:t>
                      </a:r>
                      <a:r>
                        <a:rPr lang="en-US" sz="1000" dirty="0"/>
                        <a:t> the relevance of sources and provides a key takeaway for the investigation.</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AU" sz="1200" b="1" i="0" u="none" strike="noStrike" kern="1200" baseline="0" dirty="0">
                          <a:solidFill>
                            <a:schemeClr val="tx1"/>
                          </a:solidFill>
                          <a:latin typeface="+mn-lt"/>
                          <a:ea typeface="+mn-ea"/>
                          <a:cs typeface="+mn-cs"/>
                        </a:rPr>
                        <a:t>Conclusion</a:t>
                      </a:r>
                    </a:p>
                    <a:p>
                      <a:r>
                        <a:rPr lang="en-US" sz="1200" b="0" i="0" u="none" strike="noStrike" kern="1200" baseline="0" dirty="0">
                          <a:solidFill>
                            <a:schemeClr val="tx1"/>
                          </a:solidFill>
                          <a:highlight>
                            <a:srgbClr val="C8DEF2"/>
                          </a:highlight>
                          <a:latin typeface="+mn-lt"/>
                          <a:ea typeface="+mn-ea"/>
                          <a:cs typeface="+mn-cs"/>
                        </a:rPr>
                        <a:t>Therefore, this annotated bibliography presents some relevant historical and academic sources on appoggiatura in the eighteenth-century. And an important takeaway for performers is to not </a:t>
                      </a:r>
                      <a:r>
                        <a:rPr lang="en-US" sz="1200" b="0" i="0" u="none" strike="noStrike" kern="1200" baseline="0" dirty="0" err="1">
                          <a:solidFill>
                            <a:schemeClr val="tx1"/>
                          </a:solidFill>
                          <a:highlight>
                            <a:srgbClr val="C8DEF2"/>
                          </a:highlight>
                          <a:latin typeface="+mn-lt"/>
                          <a:ea typeface="+mn-ea"/>
                          <a:cs typeface="+mn-cs"/>
                        </a:rPr>
                        <a:t>generalise</a:t>
                      </a:r>
                      <a:r>
                        <a:rPr lang="en-US" sz="1200" b="0" i="0" u="none" strike="noStrike" kern="1200" baseline="0" dirty="0">
                          <a:solidFill>
                            <a:schemeClr val="tx1"/>
                          </a:solidFill>
                          <a:highlight>
                            <a:srgbClr val="C8DEF2"/>
                          </a:highlight>
                          <a:latin typeface="+mn-lt"/>
                          <a:ea typeface="+mn-ea"/>
                          <a:cs typeface="+mn-cs"/>
                        </a:rPr>
                        <a:t> guidelines presented in historical sources and use knowledge of harmony and composition to aid in their interpretation.</a:t>
                      </a:r>
                      <a:endParaRPr lang="en-AU" sz="1200" dirty="0">
                        <a:highlight>
                          <a:srgbClr val="C8DEF2"/>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1502611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hlinkClick r:id="rId3"/>
            <a:extLst>
              <a:ext uri="{FF2B5EF4-FFF2-40B4-BE49-F238E27FC236}">
                <a16:creationId xmlns:a16="http://schemas.microsoft.com/office/drawing/2014/main" id="{A31FDDF4-6376-497F-A73A-E92C8BE5AF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6000" y="843558"/>
            <a:ext cx="624841" cy="298705"/>
          </a:xfrm>
          <a:prstGeom prst="rect">
            <a:avLst/>
          </a:prstGeom>
        </p:spPr>
      </p:pic>
      <p:sp>
        <p:nvSpPr>
          <p:cNvPr id="10" name="Title 9">
            <a:extLst>
              <a:ext uri="{FF2B5EF4-FFF2-40B4-BE49-F238E27FC236}">
                <a16:creationId xmlns:a16="http://schemas.microsoft.com/office/drawing/2014/main" id="{D8C1D273-2C3F-4819-8B2F-9F325B557D9C}"/>
              </a:ext>
            </a:extLst>
          </p:cNvPr>
          <p:cNvSpPr>
            <a:spLocks noGrp="1"/>
          </p:cNvSpPr>
          <p:nvPr>
            <p:ph type="title"/>
          </p:nvPr>
        </p:nvSpPr>
        <p:spPr/>
        <p:txBody>
          <a:bodyPr/>
          <a:lstStyle/>
          <a:p>
            <a:r>
              <a:rPr lang="en-AU" dirty="0"/>
              <a:t>Copyright notice</a:t>
            </a:r>
          </a:p>
        </p:txBody>
      </p:sp>
      <p:sp>
        <p:nvSpPr>
          <p:cNvPr id="11" name="Content Placeholder 10">
            <a:extLst>
              <a:ext uri="{FF2B5EF4-FFF2-40B4-BE49-F238E27FC236}">
                <a16:creationId xmlns:a16="http://schemas.microsoft.com/office/drawing/2014/main" id="{FCD84C1C-0E26-4DA9-8BC1-025E29B6782B}"/>
              </a:ext>
            </a:extLst>
          </p:cNvPr>
          <p:cNvSpPr>
            <a:spLocks noGrp="1"/>
          </p:cNvSpPr>
          <p:nvPr>
            <p:ph idx="1"/>
          </p:nvPr>
        </p:nvSpPr>
        <p:spPr>
          <a:xfrm>
            <a:off x="327025" y="987574"/>
            <a:ext cx="8496000" cy="3491976"/>
          </a:xfrm>
        </p:spPr>
        <p:txBody>
          <a:bodyPr>
            <a:normAutofit/>
          </a:bodyPr>
          <a:lstStyle/>
          <a:p>
            <a:pPr>
              <a:lnSpc>
                <a:spcPct val="110000"/>
              </a:lnSpc>
              <a:spcAft>
                <a:spcPts val="0"/>
              </a:spcAft>
            </a:pPr>
            <a:r>
              <a:rPr lang="en-AU" sz="1200" dirty="0"/>
              <a:t>            </a:t>
            </a:r>
            <a:r>
              <a:rPr lang="en-US" sz="1200" dirty="0"/>
              <a:t>    © State of Queensland (QCAA) </a:t>
            </a:r>
            <a:r>
              <a:rPr lang="en-AU" sz="1200" dirty="0"/>
              <a:t>2026</a:t>
            </a:r>
          </a:p>
          <a:p>
            <a:pPr>
              <a:lnSpc>
                <a:spcPct val="110000"/>
              </a:lnSpc>
            </a:pPr>
            <a:r>
              <a:rPr lang="en-AU" sz="1200" b="1" spc="-20" dirty="0"/>
              <a:t>Licence</a:t>
            </a:r>
            <a:r>
              <a:rPr lang="en-AU" sz="1200" spc="-20" dirty="0"/>
              <a:t>: </a:t>
            </a:r>
            <a:r>
              <a:rPr lang="en-AU" sz="1200" spc="-20" dirty="0">
                <a:hlinkClick r:id="rId5"/>
              </a:rPr>
              <a:t>https://creativecommons.org/licenses/by/4.0</a:t>
            </a:r>
            <a:r>
              <a:rPr lang="en-AU" sz="1200" spc="-20" dirty="0"/>
              <a:t> </a:t>
            </a:r>
            <a:r>
              <a:rPr lang="en-AU" sz="1200" b="1" spc="-20" dirty="0">
                <a:solidFill>
                  <a:schemeClr val="tx2">
                    <a:lumMod val="50000"/>
                    <a:lumOff val="50000"/>
                  </a:schemeClr>
                </a:solidFill>
              </a:rPr>
              <a:t>|</a:t>
            </a:r>
            <a:r>
              <a:rPr lang="en-AU" sz="1200" spc="-20" dirty="0"/>
              <a:t> </a:t>
            </a:r>
            <a:r>
              <a:rPr lang="en-AU" sz="1200" b="1" spc="-20" dirty="0"/>
              <a:t>Copyright notice:</a:t>
            </a:r>
            <a:r>
              <a:rPr lang="en-AU" sz="1200" spc="-20" dirty="0"/>
              <a:t> </a:t>
            </a:r>
            <a:r>
              <a:rPr lang="en-AU" sz="1200" spc="-20" dirty="0">
                <a:hlinkClick r:id="rId6"/>
              </a:rPr>
              <a:t>www.qcaa.qld.edu.au/copyright</a:t>
            </a:r>
            <a:r>
              <a:rPr lang="en-AU" sz="1200" spc="-20" dirty="0"/>
              <a:t> — lists the full terms and conditions, which specify certain exceptions to the licence. </a:t>
            </a:r>
            <a:r>
              <a:rPr lang="en-AU" sz="1200" b="1" spc="-20" dirty="0">
                <a:solidFill>
                  <a:schemeClr val="tx2">
                    <a:lumMod val="50000"/>
                    <a:lumOff val="50000"/>
                  </a:schemeClr>
                </a:solidFill>
              </a:rPr>
              <a:t>|</a:t>
            </a:r>
            <a:r>
              <a:rPr lang="en-AU" sz="1200" spc="-20" dirty="0"/>
              <a:t> </a:t>
            </a:r>
            <a:r>
              <a:rPr lang="en-US" sz="1200" b="1" dirty="0"/>
              <a:t>Attribution </a:t>
            </a:r>
            <a:r>
              <a:rPr lang="en-US" sz="1200" dirty="0"/>
              <a:t>(include the link): ©</a:t>
            </a:r>
            <a:r>
              <a:rPr lang="en-AU" sz="1200" dirty="0"/>
              <a:t> </a:t>
            </a:r>
            <a:r>
              <a:rPr lang="en-US" sz="1200" dirty="0"/>
              <a:t>State</a:t>
            </a:r>
            <a:r>
              <a:rPr lang="en-AU" sz="1200" dirty="0"/>
              <a:t> </a:t>
            </a:r>
            <a:r>
              <a:rPr lang="en-US" sz="1200" dirty="0"/>
              <a:t>of</a:t>
            </a:r>
            <a:r>
              <a:rPr lang="en-AU" sz="1200" dirty="0"/>
              <a:t> </a:t>
            </a:r>
            <a:r>
              <a:rPr lang="en-US" sz="1200" dirty="0"/>
              <a:t>Queensland</a:t>
            </a:r>
            <a:r>
              <a:rPr lang="en-AU" sz="1200" dirty="0"/>
              <a:t> </a:t>
            </a:r>
            <a:r>
              <a:rPr lang="en-US" sz="1200" dirty="0"/>
              <a:t>(QCAA)</a:t>
            </a:r>
            <a:r>
              <a:rPr lang="en-AU" sz="1200" dirty="0"/>
              <a:t> 2026 </a:t>
            </a:r>
            <a:r>
              <a:rPr lang="en-AU" sz="1200" spc="-20" dirty="0">
                <a:hlinkClick r:id="rId6"/>
              </a:rPr>
              <a:t>www.qcaa.qld.edu.au/copyright</a:t>
            </a:r>
            <a:r>
              <a:rPr lang="en-AU" sz="1200" spc="-20" dirty="0"/>
              <a:t> </a:t>
            </a:r>
            <a:endParaRPr lang="en-AU" sz="1200" dirty="0"/>
          </a:p>
          <a:p>
            <a:pPr>
              <a:lnSpc>
                <a:spcPct val="110000"/>
              </a:lnSpc>
            </a:pPr>
            <a:r>
              <a:rPr lang="en-US" sz="1200" dirty="0">
                <a:latin typeface="Arial"/>
                <a:cs typeface="Arial"/>
              </a:rPr>
              <a:t>Student work may have been modified for copyright reasons or formatting requirements. </a:t>
            </a:r>
          </a:p>
          <a:p>
            <a:pPr>
              <a:lnSpc>
                <a:spcPct val="110000"/>
              </a:lnSpc>
            </a:pPr>
            <a:r>
              <a:rPr lang="en-US" sz="1200" dirty="0"/>
              <a:t>Other copyright material in this publication is listed below.</a:t>
            </a:r>
          </a:p>
          <a:p>
            <a:pPr marL="228600" indent="-228600">
              <a:lnSpc>
                <a:spcPct val="110000"/>
              </a:lnSpc>
              <a:buAutoNum type="arabicPeriod"/>
            </a:pPr>
            <a:r>
              <a:rPr lang="en-US" sz="1200" dirty="0">
                <a:latin typeface="Arial"/>
                <a:cs typeface="Arial"/>
              </a:rPr>
              <a:t>Student work samples/assessment responses are licensed under the </a:t>
            </a:r>
            <a:r>
              <a:rPr lang="en-US" sz="1200" dirty="0">
                <a:latin typeface="Arial"/>
                <a:cs typeface="Arial"/>
                <a:hlinkClick r:id="rId7"/>
              </a:rPr>
              <a:t>Creative Commons Attribution-</a:t>
            </a:r>
            <a:r>
              <a:rPr lang="en-US" sz="1200" dirty="0" err="1">
                <a:latin typeface="Arial"/>
                <a:cs typeface="Arial"/>
                <a:hlinkClick r:id="rId7"/>
              </a:rPr>
              <a:t>NoDerivatives</a:t>
            </a:r>
            <a:r>
              <a:rPr lang="en-US" sz="1200" dirty="0">
                <a:latin typeface="Arial"/>
                <a:cs typeface="Arial"/>
                <a:hlinkClick r:id="rId7"/>
              </a:rPr>
              <a:t> 4.0 </a:t>
            </a:r>
            <a:r>
              <a:rPr lang="en-US" sz="1200" dirty="0" err="1">
                <a:latin typeface="Arial"/>
                <a:cs typeface="Arial"/>
                <a:hlinkClick r:id="rId7"/>
              </a:rPr>
              <a:t>Licence</a:t>
            </a:r>
            <a:r>
              <a:rPr lang="en-US" sz="1200" dirty="0">
                <a:latin typeface="Arial"/>
                <a:cs typeface="Arial"/>
              </a:rPr>
              <a:t> (CC BY-ND 4.0). </a:t>
            </a:r>
          </a:p>
        </p:txBody>
      </p:sp>
    </p:spTree>
    <p:extLst>
      <p:ext uri="{BB962C8B-B14F-4D97-AF65-F5344CB8AC3E}">
        <p14:creationId xmlns:p14="http://schemas.microsoft.com/office/powerpoint/2010/main" val="193239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ECBDD33-419F-4835-88B2-B1FEFD65D42F}"/>
              </a:ext>
            </a:extLst>
          </p:cNvPr>
          <p:cNvSpPr>
            <a:spLocks noGrp="1"/>
          </p:cNvSpPr>
          <p:nvPr>
            <p:ph type="title"/>
          </p:nvPr>
        </p:nvSpPr>
        <p:spPr/>
        <p:txBody>
          <a:bodyPr/>
          <a:lstStyle/>
          <a:p>
            <a:r>
              <a:rPr lang="en-AU" dirty="0"/>
              <a:t>Instrument-specific marking guide (ISMG)</a:t>
            </a:r>
          </a:p>
        </p:txBody>
      </p:sp>
      <p:graphicFrame>
        <p:nvGraphicFramePr>
          <p:cNvPr id="5" name="Content Placeholder 3">
            <a:extLst>
              <a:ext uri="{FF2B5EF4-FFF2-40B4-BE49-F238E27FC236}">
                <a16:creationId xmlns:a16="http://schemas.microsoft.com/office/drawing/2014/main" id="{E12B53A0-10ED-466D-AE27-39C3FF18FF37}"/>
              </a:ext>
            </a:extLst>
          </p:cNvPr>
          <p:cNvGraphicFramePr>
            <a:graphicFrameLocks/>
          </p:cNvGraphicFramePr>
          <p:nvPr>
            <p:extLst>
              <p:ext uri="{D42A27DB-BD31-4B8C-83A1-F6EECF244321}">
                <p14:modId xmlns:p14="http://schemas.microsoft.com/office/powerpoint/2010/main" val="53929562"/>
              </p:ext>
            </p:extLst>
          </p:nvPr>
        </p:nvGraphicFramePr>
        <p:xfrm>
          <a:off x="324246" y="843558"/>
          <a:ext cx="8495508" cy="2080191"/>
        </p:xfrm>
        <a:graphic>
          <a:graphicData uri="http://schemas.openxmlformats.org/drawingml/2006/table">
            <a:tbl>
              <a:tblPr firstRow="1" bandRow="1">
                <a:tableStyleId>{17292A2E-F333-43FB-9621-5CBBE7FDCDCB}</a:tableStyleId>
              </a:tblPr>
              <a:tblGrid>
                <a:gridCol w="7485336">
                  <a:extLst>
                    <a:ext uri="{9D8B030D-6E8A-4147-A177-3AD203B41FA5}">
                      <a16:colId xmlns:a16="http://schemas.microsoft.com/office/drawing/2014/main" val="20000"/>
                    </a:ext>
                  </a:extLst>
                </a:gridCol>
                <a:gridCol w="1010172">
                  <a:extLst>
                    <a:ext uri="{9D8B030D-6E8A-4147-A177-3AD203B41FA5}">
                      <a16:colId xmlns:a16="http://schemas.microsoft.com/office/drawing/2014/main" val="20002"/>
                    </a:ext>
                  </a:extLst>
                </a:gridCol>
              </a:tblGrid>
              <a:tr h="297152">
                <a:tc>
                  <a:txBody>
                    <a:bodyPr/>
                    <a:lstStyle/>
                    <a:p>
                      <a:r>
                        <a:rPr lang="en-US" sz="1200" dirty="0">
                          <a:latin typeface="Arial" panose="020B0604020202020204" pitchFamily="34" charset="0"/>
                          <a:cs typeface="Arial" panose="020B0604020202020204" pitchFamily="34" charset="0"/>
                        </a:rPr>
                        <a:t>Criterion name</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tc>
                  <a:txBody>
                    <a:bodyPr/>
                    <a:lstStyle/>
                    <a:p>
                      <a:pPr algn="l"/>
                      <a:r>
                        <a:rPr lang="en-AU" sz="1200" dirty="0">
                          <a:latin typeface="Arial" panose="020B0604020202020204" pitchFamily="34" charset="0"/>
                          <a:cs typeface="Arial" panose="020B0604020202020204" pitchFamily="34" charset="0"/>
                        </a:rPr>
                        <a:t>Marks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extLst>
                  <a:ext uri="{0D108BD9-81ED-4DB2-BD59-A6C34878D82A}">
                    <a16:rowId xmlns:a16="http://schemas.microsoft.com/office/drawing/2014/main" val="10000"/>
                  </a:ext>
                </a:extLst>
              </a:tr>
              <a:tr h="278013">
                <a:tc gridSpan="2">
                  <a:txBody>
                    <a:bodyPr/>
                    <a:lstStyle/>
                    <a:p>
                      <a:pPr marL="0" marR="0" lvl="0" indent="0" algn="l"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dirty="0"/>
                        <a:t>The student response has the following characteristics: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hMerge="1">
                  <a:txBody>
                    <a:bodyPr/>
                    <a:lstStyle/>
                    <a:p>
                      <a:pPr algn="l"/>
                      <a:endParaRPr lang="en-AU" sz="1050" dirty="0">
                        <a:solidFill>
                          <a:schemeClr val="tx2"/>
                        </a:solidFill>
                        <a:latin typeface="Arial" panose="020B0604020202020204" pitchFamily="34" charset="0"/>
                        <a:cs typeface="Arial" panose="020B0604020202020204" pitchFamily="34"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776966737"/>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kumimoji="0" lang="en-US" sz="1050" b="0" i="0" u="none" strike="noStrike" kern="1200" cap="none" spc="0" normalizeH="0" baseline="0" noProof="0" dirty="0">
                          <a:ln>
                            <a:noFill/>
                          </a:ln>
                          <a:solidFill>
                            <a:srgbClr val="000000"/>
                          </a:solidFill>
                          <a:effectLst/>
                          <a:highlight>
                            <a:srgbClr val="C8DEF2"/>
                          </a:highlight>
                          <a:uLnTx/>
                          <a:uFillTx/>
                          <a:latin typeface="Arial" panose="020B0604020202020204" pitchFamily="34" charset="0"/>
                          <a:ea typeface="Arial" panose="020B0604020202020204" pitchFamily="34" charset="0"/>
                          <a:cs typeface="Times New Roman" panose="02020603050405020304" pitchFamily="18" charset="0"/>
                        </a:rPr>
                        <a:t>application of written literacy skills through articulated ideas and controlled structure of information</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kumimoji="0" lang="en-AU" sz="1050" b="0" i="0" u="none" strike="noStrike" kern="1200" cap="none" spc="0" normalizeH="0" baseline="0" noProof="0" dirty="0">
                          <a:ln>
                            <a:noFill/>
                          </a:ln>
                          <a:solidFill>
                            <a:schemeClr val="tx2"/>
                          </a:solidFill>
                          <a:effectLst/>
                          <a:highlight>
                            <a:srgbClr val="C8DEF2"/>
                          </a:highlight>
                          <a:uLnTx/>
                          <a:uFillTx/>
                          <a:latin typeface="Arial" panose="020B0604020202020204" pitchFamily="34" charset="0"/>
                          <a:ea typeface="+mn-ea"/>
                          <a:cs typeface="Arial" panose="020B0604020202020204" pitchFamily="34" charset="0"/>
                        </a:rPr>
                        <a:t> 4 </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3910216868"/>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application of written literacy skills through sequenced and connected ideas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 3</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742401463"/>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application of written literacy skills using music terminology relevant to genre/style, referencing and language conventions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 2</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2"/>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application of written literacy skills to describe ideas.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 1</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3"/>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The student response does not match any of the descriptors above.</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 0</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410683676"/>
                  </a:ext>
                </a:extLst>
              </a:tr>
            </a:tbl>
          </a:graphicData>
        </a:graphic>
      </p:graphicFrame>
    </p:spTree>
    <p:extLst>
      <p:ext uri="{BB962C8B-B14F-4D97-AF65-F5344CB8AC3E}">
        <p14:creationId xmlns:p14="http://schemas.microsoft.com/office/powerpoint/2010/main" val="478570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CED9EBA2-5E8D-D6F7-1380-A218334B252B}"/>
              </a:ext>
            </a:extLst>
          </p:cNvPr>
          <p:cNvGraphicFramePr>
            <a:graphicFrameLocks/>
          </p:cNvGraphicFramePr>
          <p:nvPr>
            <p:extLst>
              <p:ext uri="{D42A27DB-BD31-4B8C-83A1-F6EECF244321}">
                <p14:modId xmlns:p14="http://schemas.microsoft.com/office/powerpoint/2010/main" val="149334336"/>
              </p:ext>
            </p:extLst>
          </p:nvPr>
        </p:nvGraphicFramePr>
        <p:xfrm>
          <a:off x="324246" y="843558"/>
          <a:ext cx="8495508" cy="1965230"/>
        </p:xfrm>
        <a:graphic>
          <a:graphicData uri="http://schemas.openxmlformats.org/drawingml/2006/table">
            <a:tbl>
              <a:tblPr firstRow="1" bandRow="1">
                <a:tableStyleId>{17292A2E-F333-43FB-9621-5CBBE7FDCDCB}</a:tableStyleId>
              </a:tblPr>
              <a:tblGrid>
                <a:gridCol w="7485336">
                  <a:extLst>
                    <a:ext uri="{9D8B030D-6E8A-4147-A177-3AD203B41FA5}">
                      <a16:colId xmlns:a16="http://schemas.microsoft.com/office/drawing/2014/main" val="20000"/>
                    </a:ext>
                  </a:extLst>
                </a:gridCol>
                <a:gridCol w="1010172">
                  <a:extLst>
                    <a:ext uri="{9D8B030D-6E8A-4147-A177-3AD203B41FA5}">
                      <a16:colId xmlns:a16="http://schemas.microsoft.com/office/drawing/2014/main" val="20002"/>
                    </a:ext>
                  </a:extLst>
                </a:gridCol>
              </a:tblGrid>
              <a:tr h="297152">
                <a:tc>
                  <a:txBody>
                    <a:bodyPr/>
                    <a:lstStyle/>
                    <a:p>
                      <a:r>
                        <a:rPr lang="en-US" sz="1200" dirty="0">
                          <a:latin typeface="Arial" panose="020B0604020202020204" pitchFamily="34" charset="0"/>
                          <a:cs typeface="Arial" panose="020B0604020202020204" pitchFamily="34" charset="0"/>
                        </a:rPr>
                        <a:t>Criterion name</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tc>
                  <a:txBody>
                    <a:bodyPr/>
                    <a:lstStyle/>
                    <a:p>
                      <a:pPr algn="l"/>
                      <a:r>
                        <a:rPr lang="en-AU" sz="1200" dirty="0">
                          <a:latin typeface="Arial" panose="020B0604020202020204" pitchFamily="34" charset="0"/>
                          <a:cs typeface="Arial" panose="020B0604020202020204" pitchFamily="34" charset="0"/>
                        </a:rPr>
                        <a:t>Marks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extLst>
                  <a:ext uri="{0D108BD9-81ED-4DB2-BD59-A6C34878D82A}">
                    <a16:rowId xmlns:a16="http://schemas.microsoft.com/office/drawing/2014/main" val="10000"/>
                  </a:ext>
                </a:extLst>
              </a:tr>
              <a:tr h="278013">
                <a:tc gridSpan="2">
                  <a:txBody>
                    <a:bodyPr/>
                    <a:lstStyle/>
                    <a:p>
                      <a:pPr marL="0" marR="0" lvl="0" indent="0" algn="l"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dirty="0"/>
                        <a:t>The student response has the following characteristics: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hMerge="1">
                  <a:txBody>
                    <a:bodyPr/>
                    <a:lstStyle/>
                    <a:p>
                      <a:pPr algn="l"/>
                      <a:endParaRPr lang="en-AU" sz="1050" dirty="0">
                        <a:solidFill>
                          <a:schemeClr val="tx2"/>
                        </a:solidFill>
                        <a:latin typeface="Arial" panose="020B0604020202020204" pitchFamily="34" charset="0"/>
                        <a:cs typeface="Arial" panose="020B0604020202020204" pitchFamily="34"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776966737"/>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kumimoji="0" lang="en-US" sz="1050" b="0" i="0" u="none" strike="noStrike" kern="1200" cap="none" spc="0" normalizeH="0" baseline="0" noProof="0" dirty="0">
                          <a:ln>
                            <a:noFill/>
                          </a:ln>
                          <a:solidFill>
                            <a:srgbClr val="000000"/>
                          </a:solidFill>
                          <a:effectLst/>
                          <a:highlight>
                            <a:srgbClr val="F6C9A6"/>
                          </a:highlight>
                          <a:uLnTx/>
                          <a:uFillTx/>
                          <a:latin typeface="Arial" panose="020B0604020202020204" pitchFamily="34" charset="0"/>
                          <a:ea typeface="Arial" panose="020B0604020202020204" pitchFamily="34" charset="0"/>
                          <a:cs typeface="Times New Roman" panose="02020603050405020304" pitchFamily="18" charset="0"/>
                        </a:rPr>
                        <a:t>expression of meaning or ideas about music through the summary of key findings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7</a:t>
                      </a:r>
                      <a:r>
                        <a:rPr kumimoji="0" lang="en-AU" sz="1050" b="0" i="0" u="none" strike="noStrike" kern="1200" cap="none" spc="0" normalizeH="0" baseline="0" noProof="0" dirty="0">
                          <a:ln>
                            <a:noFill/>
                          </a:ln>
                          <a:solidFill>
                            <a:schemeClr val="tx2"/>
                          </a:solidFill>
                          <a:effectLst/>
                          <a:highlight>
                            <a:srgbClr val="F6C9A6"/>
                          </a:highlight>
                          <a:uLnTx/>
                          <a:uFillTx/>
                          <a:latin typeface="Arial" panose="020B0604020202020204" pitchFamily="34" charset="0"/>
                          <a:ea typeface="+mn-ea"/>
                          <a:cs typeface="Arial" panose="020B0604020202020204" pitchFamily="34" charset="0"/>
                        </a:rPr>
                        <a:t>–8</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3910216868"/>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expression of meaning or ideas about music reveals a summary of the text</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5–6</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742401463"/>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expression of meaning or ideas about music through musicology</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3–4</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2"/>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identification and citation of music source/s.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1–2</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3"/>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The student response does not match any of the descriptors above.</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0</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410683676"/>
                  </a:ext>
                </a:extLst>
              </a:tr>
            </a:tbl>
          </a:graphicData>
        </a:graphic>
      </p:graphicFrame>
    </p:spTree>
    <p:extLst>
      <p:ext uri="{BB962C8B-B14F-4D97-AF65-F5344CB8AC3E}">
        <p14:creationId xmlns:p14="http://schemas.microsoft.com/office/powerpoint/2010/main" val="1854338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4EB05A96-B4EE-A3E8-59FA-0A842CB11960}"/>
              </a:ext>
            </a:extLst>
          </p:cNvPr>
          <p:cNvGraphicFramePr>
            <a:graphicFrameLocks/>
          </p:cNvGraphicFramePr>
          <p:nvPr>
            <p:extLst>
              <p:ext uri="{D42A27DB-BD31-4B8C-83A1-F6EECF244321}">
                <p14:modId xmlns:p14="http://schemas.microsoft.com/office/powerpoint/2010/main" val="2993558788"/>
              </p:ext>
            </p:extLst>
          </p:nvPr>
        </p:nvGraphicFramePr>
        <p:xfrm>
          <a:off x="324246" y="843558"/>
          <a:ext cx="8495508" cy="1965230"/>
        </p:xfrm>
        <a:graphic>
          <a:graphicData uri="http://schemas.openxmlformats.org/drawingml/2006/table">
            <a:tbl>
              <a:tblPr firstRow="1" bandRow="1">
                <a:tableStyleId>{17292A2E-F333-43FB-9621-5CBBE7FDCDCB}</a:tableStyleId>
              </a:tblPr>
              <a:tblGrid>
                <a:gridCol w="7485336">
                  <a:extLst>
                    <a:ext uri="{9D8B030D-6E8A-4147-A177-3AD203B41FA5}">
                      <a16:colId xmlns:a16="http://schemas.microsoft.com/office/drawing/2014/main" val="20000"/>
                    </a:ext>
                  </a:extLst>
                </a:gridCol>
                <a:gridCol w="1010172">
                  <a:extLst>
                    <a:ext uri="{9D8B030D-6E8A-4147-A177-3AD203B41FA5}">
                      <a16:colId xmlns:a16="http://schemas.microsoft.com/office/drawing/2014/main" val="20002"/>
                    </a:ext>
                  </a:extLst>
                </a:gridCol>
              </a:tblGrid>
              <a:tr h="297152">
                <a:tc>
                  <a:txBody>
                    <a:bodyPr/>
                    <a:lstStyle/>
                    <a:p>
                      <a:r>
                        <a:rPr lang="en-US" sz="1200" dirty="0">
                          <a:latin typeface="Arial" panose="020B0604020202020204" pitchFamily="34" charset="0"/>
                          <a:cs typeface="Arial" panose="020B0604020202020204" pitchFamily="34" charset="0"/>
                        </a:rPr>
                        <a:t>Criterion name</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tc>
                  <a:txBody>
                    <a:bodyPr/>
                    <a:lstStyle/>
                    <a:p>
                      <a:pPr algn="l"/>
                      <a:r>
                        <a:rPr lang="en-AU" sz="1200" dirty="0">
                          <a:latin typeface="Arial" panose="020B0604020202020204" pitchFamily="34" charset="0"/>
                          <a:cs typeface="Arial" panose="020B0604020202020204" pitchFamily="34" charset="0"/>
                        </a:rPr>
                        <a:t>Marks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extLst>
                  <a:ext uri="{0D108BD9-81ED-4DB2-BD59-A6C34878D82A}">
                    <a16:rowId xmlns:a16="http://schemas.microsoft.com/office/drawing/2014/main" val="10000"/>
                  </a:ext>
                </a:extLst>
              </a:tr>
              <a:tr h="278013">
                <a:tc gridSpan="2">
                  <a:txBody>
                    <a:bodyPr/>
                    <a:lstStyle/>
                    <a:p>
                      <a:pPr marL="0" marR="0" lvl="0" indent="0" algn="l"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dirty="0"/>
                        <a:t>The student response has the following characteristics: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hMerge="1">
                  <a:txBody>
                    <a:bodyPr/>
                    <a:lstStyle/>
                    <a:p>
                      <a:pPr algn="l"/>
                      <a:endParaRPr lang="en-AU" sz="1050" dirty="0">
                        <a:solidFill>
                          <a:schemeClr val="tx2"/>
                        </a:solidFill>
                        <a:latin typeface="Arial" panose="020B0604020202020204" pitchFamily="34" charset="0"/>
                        <a:cs typeface="Arial" panose="020B0604020202020204" pitchFamily="34"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776966737"/>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kumimoji="0" lang="en-US" sz="1050" b="0" i="0" u="none" strike="noStrike" kern="1200" cap="none" spc="0" normalizeH="0" baseline="0" noProof="0" dirty="0">
                          <a:ln>
                            <a:noFill/>
                          </a:ln>
                          <a:solidFill>
                            <a:srgbClr val="000000"/>
                          </a:solidFill>
                          <a:effectLst/>
                          <a:highlight>
                            <a:srgbClr val="C2DB84"/>
                          </a:highlight>
                          <a:uLnTx/>
                          <a:uFillTx/>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7</a:t>
                      </a:r>
                      <a:r>
                        <a:rPr kumimoji="0" lang="en-AU" sz="1050" b="0" i="0" u="none" strike="noStrike" kern="1200" cap="none" spc="0" normalizeH="0" baseline="0" noProof="0" dirty="0">
                          <a:ln>
                            <a:noFill/>
                          </a:ln>
                          <a:solidFill>
                            <a:schemeClr val="tx2"/>
                          </a:solidFill>
                          <a:effectLst/>
                          <a:highlight>
                            <a:srgbClr val="C2DB84"/>
                          </a:highlight>
                          <a:uLnTx/>
                          <a:uFillTx/>
                          <a:latin typeface="Arial" panose="020B0604020202020204" pitchFamily="34" charset="0"/>
                          <a:ea typeface="+mn-ea"/>
                          <a:cs typeface="Arial" panose="020B0604020202020204" pitchFamily="34" charset="0"/>
                        </a:rPr>
                        <a:t>–8</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3910216868"/>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investigation of the use of music elements and concepts and ideas about music from a range of sources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5–6</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742401463"/>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investigation of the use of music elements and concepts and ideas about music</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3–4</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2"/>
                  </a:ext>
                </a:extLst>
              </a:tr>
              <a:tr h="278013">
                <a:tc>
                  <a:txBody>
                    <a:bodyPr/>
                    <a:lstStyle/>
                    <a:p>
                      <a:pPr marL="144000" marR="0" lvl="0" indent="-144000">
                        <a:lnSpc>
                          <a:spcPct val="105000"/>
                        </a:lnSpc>
                        <a:spcBef>
                          <a:spcPts val="200"/>
                        </a:spcBef>
                        <a:spcAft>
                          <a:spcPts val="200"/>
                        </a:spcAft>
                        <a:buFont typeface="Symbol" panose="05050102010706020507" pitchFamily="18" charset="2"/>
                        <a:buChar char=""/>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selection and description of sources.</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1–2</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3"/>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The student response does not match any of the descriptors above.</a:t>
                      </a:r>
                      <a:endPar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l"/>
                      <a:r>
                        <a:rPr lang="en-AU" sz="1050" dirty="0">
                          <a:solidFill>
                            <a:schemeClr val="tx2"/>
                          </a:solidFill>
                          <a:latin typeface="Arial" panose="020B0604020202020204" pitchFamily="34" charset="0"/>
                          <a:cs typeface="Arial" panose="020B0604020202020204" pitchFamily="34" charset="0"/>
                        </a:rPr>
                        <a:t>0</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410683676"/>
                  </a:ext>
                </a:extLst>
              </a:tr>
            </a:tbl>
          </a:graphicData>
        </a:graphic>
      </p:graphicFrame>
    </p:spTree>
    <p:extLst>
      <p:ext uri="{BB962C8B-B14F-4D97-AF65-F5344CB8AC3E}">
        <p14:creationId xmlns:p14="http://schemas.microsoft.com/office/powerpoint/2010/main" val="3775819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16297-0425-47CE-9CC8-0252CF91AB0F}"/>
              </a:ext>
            </a:extLst>
          </p:cNvPr>
          <p:cNvSpPr>
            <a:spLocks noGrp="1"/>
          </p:cNvSpPr>
          <p:nvPr>
            <p:ph type="title"/>
          </p:nvPr>
        </p:nvSpPr>
        <p:spPr/>
        <p:txBody>
          <a:bodyPr/>
          <a:lstStyle/>
          <a:p>
            <a:r>
              <a:rPr lang="en-AU" dirty="0"/>
              <a:t>Task</a:t>
            </a:r>
          </a:p>
        </p:txBody>
      </p:sp>
      <p:sp>
        <p:nvSpPr>
          <p:cNvPr id="3" name="Content Placeholder 2">
            <a:extLst>
              <a:ext uri="{FF2B5EF4-FFF2-40B4-BE49-F238E27FC236}">
                <a16:creationId xmlns:a16="http://schemas.microsoft.com/office/drawing/2014/main" id="{EA23B3D5-D6EF-49B1-80C8-26F89C7E1F1D}"/>
              </a:ext>
            </a:extLst>
          </p:cNvPr>
          <p:cNvSpPr>
            <a:spLocks noGrp="1"/>
          </p:cNvSpPr>
          <p:nvPr>
            <p:ph idx="1"/>
          </p:nvPr>
        </p:nvSpPr>
        <p:spPr/>
        <p:txBody>
          <a:bodyPr/>
          <a:lstStyle/>
          <a:p>
            <a:r>
              <a:rPr lang="en-US" dirty="0"/>
              <a:t>With guidance from your mentor, devise a statement or question that will inform your investigation of a music idea. You will research and examine evidence from relevant primary and secondary sources to complete an annotated bibliography. </a:t>
            </a:r>
          </a:p>
          <a:p>
            <a:r>
              <a:rPr lang="en-US" dirty="0"/>
              <a:t>Each annotation should be up to 200 words in length, written in complete sentences, and should </a:t>
            </a:r>
            <a:r>
              <a:rPr lang="en-US" dirty="0" err="1"/>
              <a:t>summarise</a:t>
            </a:r>
            <a:r>
              <a:rPr lang="en-US" dirty="0"/>
              <a:t> the text to provide key findings. The annotations should assess each source’s value, quality and relevance to the specific research topic. </a:t>
            </a:r>
          </a:p>
          <a:p>
            <a:r>
              <a:rPr lang="en-US" dirty="0"/>
              <a:t>Your annotated bibliography should include a combination of sources including (but not limited to) journal articles, lectures, scores, recordings and/or interviews. </a:t>
            </a:r>
            <a:endParaRPr lang="en-AU"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171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ECBDD33-419F-4835-88B2-B1FEFD65D42F}"/>
              </a:ext>
            </a:extLst>
          </p:cNvPr>
          <p:cNvSpPr>
            <a:spLocks noGrp="1"/>
          </p:cNvSpPr>
          <p:nvPr>
            <p:ph type="title"/>
          </p:nvPr>
        </p:nvSpPr>
        <p:spPr/>
        <p:txBody>
          <a:bodyPr/>
          <a:lstStyle/>
          <a:p>
            <a:r>
              <a:rPr lang="en-AU" dirty="0"/>
              <a:t>Sample response</a:t>
            </a:r>
          </a:p>
        </p:txBody>
      </p:sp>
      <p:sp>
        <p:nvSpPr>
          <p:cNvPr id="4" name="Content Placeholder 3">
            <a:extLst>
              <a:ext uri="{FF2B5EF4-FFF2-40B4-BE49-F238E27FC236}">
                <a16:creationId xmlns:a16="http://schemas.microsoft.com/office/drawing/2014/main" id="{DD21ACB1-EFDB-41D3-BC16-C52AD616ED51}"/>
              </a:ext>
            </a:extLst>
          </p:cNvPr>
          <p:cNvSpPr>
            <a:spLocks noGrp="1"/>
          </p:cNvSpPr>
          <p:nvPr>
            <p:ph idx="1"/>
          </p:nvPr>
        </p:nvSpPr>
        <p:spPr>
          <a:xfrm>
            <a:off x="327025" y="3219822"/>
            <a:ext cx="8496000" cy="1008112"/>
          </a:xfrm>
        </p:spPr>
        <p:txBody>
          <a:bodyPr/>
          <a:lstStyle/>
          <a:p>
            <a:r>
              <a:rPr lang="en-AU" sz="1050" dirty="0"/>
              <a:t>The annotations show the match to the instrument-specific marking guide (ISMG) performance-level descriptors. </a:t>
            </a:r>
          </a:p>
          <a:p>
            <a:endParaRPr lang="en-AU" dirty="0"/>
          </a:p>
        </p:txBody>
      </p:sp>
      <p:graphicFrame>
        <p:nvGraphicFramePr>
          <p:cNvPr id="8" name="Content Placeholder 3">
            <a:extLst>
              <a:ext uri="{FF2B5EF4-FFF2-40B4-BE49-F238E27FC236}">
                <a16:creationId xmlns:a16="http://schemas.microsoft.com/office/drawing/2014/main" id="{4FC74366-0E75-4D17-8E4F-15118772B047}"/>
              </a:ext>
            </a:extLst>
          </p:cNvPr>
          <p:cNvGraphicFramePr>
            <a:graphicFrameLocks/>
          </p:cNvGraphicFramePr>
          <p:nvPr>
            <p:extLst>
              <p:ext uri="{D42A27DB-BD31-4B8C-83A1-F6EECF244321}">
                <p14:modId xmlns:p14="http://schemas.microsoft.com/office/powerpoint/2010/main" val="254770228"/>
              </p:ext>
            </p:extLst>
          </p:nvPr>
        </p:nvGraphicFramePr>
        <p:xfrm>
          <a:off x="327024" y="771550"/>
          <a:ext cx="8495508" cy="1656101"/>
        </p:xfrm>
        <a:graphic>
          <a:graphicData uri="http://schemas.openxmlformats.org/drawingml/2006/table">
            <a:tbl>
              <a:tblPr firstRow="1" bandRow="1">
                <a:tableStyleId>{17292A2E-F333-43FB-9621-5CBBE7FDCDCB}</a:tableStyleId>
              </a:tblPr>
              <a:tblGrid>
                <a:gridCol w="5685136">
                  <a:extLst>
                    <a:ext uri="{9D8B030D-6E8A-4147-A177-3AD203B41FA5}">
                      <a16:colId xmlns:a16="http://schemas.microsoft.com/office/drawing/2014/main" val="20000"/>
                    </a:ext>
                  </a:extLst>
                </a:gridCol>
                <a:gridCol w="1405186">
                  <a:extLst>
                    <a:ext uri="{9D8B030D-6E8A-4147-A177-3AD203B41FA5}">
                      <a16:colId xmlns:a16="http://schemas.microsoft.com/office/drawing/2014/main" val="2753303057"/>
                    </a:ext>
                  </a:extLst>
                </a:gridCol>
                <a:gridCol w="1405186">
                  <a:extLst>
                    <a:ext uri="{9D8B030D-6E8A-4147-A177-3AD203B41FA5}">
                      <a16:colId xmlns:a16="http://schemas.microsoft.com/office/drawing/2014/main" val="20002"/>
                    </a:ext>
                  </a:extLst>
                </a:gridCol>
              </a:tblGrid>
              <a:tr h="297152">
                <a:tc>
                  <a:txBody>
                    <a:bodyPr/>
                    <a:lstStyle/>
                    <a:p>
                      <a:r>
                        <a:rPr lang="en-US" sz="1200" dirty="0">
                          <a:latin typeface="Arial" panose="020B0604020202020204" pitchFamily="34" charset="0"/>
                          <a:cs typeface="Arial" panose="020B0604020202020204" pitchFamily="34" charset="0"/>
                        </a:rPr>
                        <a:t>Criterion</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tc>
                  <a:txBody>
                    <a:bodyPr/>
                    <a:lstStyle/>
                    <a:p>
                      <a:pPr algn="ctr"/>
                      <a:r>
                        <a:rPr lang="en-US" sz="1200" dirty="0">
                          <a:latin typeface="Arial" panose="020B0604020202020204" pitchFamily="34" charset="0"/>
                          <a:cs typeface="Arial" panose="020B0604020202020204" pitchFamily="34" charset="0"/>
                        </a:rPr>
                        <a:t>Marks allocated</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tc>
                  <a:txBody>
                    <a:bodyPr/>
                    <a:lstStyle/>
                    <a:p>
                      <a:pPr algn="ctr"/>
                      <a:r>
                        <a:rPr lang="en-AU" sz="1200" dirty="0">
                          <a:latin typeface="Arial" panose="020B0604020202020204" pitchFamily="34" charset="0"/>
                          <a:cs typeface="Arial" panose="020B0604020202020204" pitchFamily="34" charset="0"/>
                        </a:rPr>
                        <a:t>Provisional marks</a:t>
                      </a:r>
                    </a:p>
                  </a:txBody>
                  <a:tcPr marL="90542" marR="90542" marT="34276" marB="34276">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797979"/>
                    </a:solidFill>
                  </a:tcPr>
                </a:tc>
                <a:extLst>
                  <a:ext uri="{0D108BD9-81ED-4DB2-BD59-A6C34878D82A}">
                    <a16:rowId xmlns:a16="http://schemas.microsoft.com/office/drawing/2014/main" val="10000"/>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b="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Applying literacy skills</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marL="0" marR="0" lvl="0" indent="0" algn="ctr">
                        <a:lnSpc>
                          <a:spcPct val="105000"/>
                        </a:lnSpc>
                        <a:spcBef>
                          <a:spcPts val="200"/>
                        </a:spcBef>
                        <a:spcAft>
                          <a:spcPts val="200"/>
                        </a:spcAft>
                        <a:buFont typeface="Symbol" panose="05050102010706020507" pitchFamily="18" charset="2"/>
                        <a:buNone/>
                        <a:tabLst>
                          <a:tab pos="144145" algn="l"/>
                        </a:tabLst>
                      </a:pPr>
                      <a:r>
                        <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4</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ctr"/>
                      <a:r>
                        <a:rPr lang="en-AU" sz="1050" dirty="0">
                          <a:solidFill>
                            <a:schemeClr val="tx2"/>
                          </a:solidFill>
                          <a:latin typeface="Arial" panose="020B0604020202020204" pitchFamily="34" charset="0"/>
                          <a:cs typeface="Arial" panose="020B0604020202020204" pitchFamily="34" charset="0"/>
                        </a:rPr>
                        <a:t>4</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9050" cap="flat" cmpd="sng" algn="ctr">
                      <a:solidFill>
                        <a:schemeClr val="bg2"/>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1"/>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b="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Expressing meaning</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marL="0" marR="0" lvl="0" indent="0" algn="ctr"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ctr"/>
                      <a:r>
                        <a:rPr lang="en-AU" sz="1050" dirty="0">
                          <a:solidFill>
                            <a:schemeClr val="tx2"/>
                          </a:solidFill>
                          <a:latin typeface="Arial" panose="020B0604020202020204" pitchFamily="34" charset="0"/>
                          <a:cs typeface="Arial" panose="020B0604020202020204" pitchFamily="34"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2"/>
                  </a:ext>
                </a:extLst>
              </a:tr>
              <a:tr h="278013">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US" sz="1050" b="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Investigating music</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marL="0" marR="0" lvl="0" indent="0" algn="ctr"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ctr"/>
                      <a:r>
                        <a:rPr lang="en-AU" sz="1050" dirty="0">
                          <a:solidFill>
                            <a:schemeClr val="tx2"/>
                          </a:solidFill>
                          <a:latin typeface="Arial" panose="020B0604020202020204" pitchFamily="34" charset="0"/>
                          <a:cs typeface="Arial" panose="020B0604020202020204" pitchFamily="34"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10003"/>
                  </a:ext>
                </a:extLst>
              </a:tr>
              <a:tr h="387750">
                <a:tc>
                  <a:txBody>
                    <a:bodyPr/>
                    <a:lstStyle/>
                    <a:p>
                      <a:pPr marL="0" marR="0" lvl="0" indent="0">
                        <a:lnSpc>
                          <a:spcPct val="105000"/>
                        </a:lnSpc>
                        <a:spcBef>
                          <a:spcPts val="200"/>
                        </a:spcBef>
                        <a:spcAft>
                          <a:spcPts val="200"/>
                        </a:spcAft>
                        <a:buFont typeface="Symbol" panose="05050102010706020507" pitchFamily="18" charset="2"/>
                        <a:buNone/>
                        <a:tabLst>
                          <a:tab pos="144145" algn="l"/>
                        </a:tabLst>
                      </a:pPr>
                      <a:r>
                        <a:rPr lang="en-AU" sz="105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Total</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marL="0" marR="0" lvl="0" indent="0" algn="ctr" defTabSz="914400" rtl="0" eaLnBrk="1" fontAlgn="auto" latinLnBrk="0" hangingPunct="1">
                        <a:lnSpc>
                          <a:spcPct val="105000"/>
                        </a:lnSpc>
                        <a:spcBef>
                          <a:spcPts val="200"/>
                        </a:spcBef>
                        <a:spcAft>
                          <a:spcPts val="200"/>
                        </a:spcAft>
                        <a:buClrTx/>
                        <a:buSzTx/>
                        <a:buFont typeface="Symbol" panose="05050102010706020507" pitchFamily="18" charset="2"/>
                        <a:buNone/>
                        <a:tabLst>
                          <a:tab pos="144145" algn="l"/>
                        </a:tabLst>
                        <a:defRPr/>
                      </a:pPr>
                      <a:r>
                        <a:rPr lang="en-AU" sz="105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tc>
                  <a:txBody>
                    <a:bodyPr/>
                    <a:lstStyle/>
                    <a:p>
                      <a:pPr algn="ctr"/>
                      <a:r>
                        <a:rPr lang="en-AU" sz="1050" b="1" dirty="0">
                          <a:solidFill>
                            <a:schemeClr val="tx2"/>
                          </a:solidFill>
                          <a:latin typeface="Arial" panose="020B0604020202020204" pitchFamily="34" charset="0"/>
                          <a:cs typeface="Arial" panose="020B0604020202020204" pitchFamily="34" charset="0"/>
                        </a:rPr>
                        <a:t>8</a:t>
                      </a:r>
                    </a:p>
                  </a:txBody>
                  <a:tcPr marL="90542" marR="90542" marT="34276" marB="34276" anchor="ctr">
                    <a:lnL w="12700" cap="flat" cmpd="sng" algn="ctr">
                      <a:solidFill>
                        <a:srgbClr val="B5B5B5"/>
                      </a:solidFill>
                      <a:prstDash val="solid"/>
                      <a:round/>
                      <a:headEnd type="none" w="med" len="med"/>
                      <a:tailEnd type="none" w="med" len="med"/>
                    </a:lnL>
                    <a:lnR w="12700" cap="flat" cmpd="sng" algn="ctr">
                      <a:solidFill>
                        <a:srgbClr val="B5B5B5"/>
                      </a:solidFill>
                      <a:prstDash val="solid"/>
                      <a:round/>
                      <a:headEnd type="none" w="med" len="med"/>
                      <a:tailEnd type="none" w="med" len="med"/>
                    </a:lnR>
                    <a:lnT w="12700" cap="flat" cmpd="sng" algn="ctr">
                      <a:solidFill>
                        <a:srgbClr val="B5B5B5"/>
                      </a:solidFill>
                      <a:prstDash val="solid"/>
                      <a:round/>
                      <a:headEnd type="none" w="med" len="med"/>
                      <a:tailEnd type="none" w="med" len="med"/>
                    </a:lnT>
                    <a:lnB w="12700" cap="flat" cmpd="sng" algn="ctr">
                      <a:solidFill>
                        <a:srgbClr val="B5B5B5"/>
                      </a:solidFill>
                      <a:prstDash val="solid"/>
                      <a:round/>
                      <a:headEnd type="none" w="med" len="med"/>
                      <a:tailEnd type="none" w="med" len="med"/>
                    </a:lnB>
                  </a:tcPr>
                </a:tc>
                <a:extLst>
                  <a:ext uri="{0D108BD9-81ED-4DB2-BD59-A6C34878D82A}">
                    <a16:rowId xmlns:a16="http://schemas.microsoft.com/office/drawing/2014/main" val="410683676"/>
                  </a:ext>
                </a:extLst>
              </a:tr>
            </a:tbl>
          </a:graphicData>
        </a:graphic>
      </p:graphicFrame>
    </p:spTree>
    <p:extLst>
      <p:ext uri="{BB962C8B-B14F-4D97-AF65-F5344CB8AC3E}">
        <p14:creationId xmlns:p14="http://schemas.microsoft.com/office/powerpoint/2010/main" val="1776724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0C7C5-1C86-A125-3B79-06BDA8EE6BF9}"/>
              </a:ext>
            </a:extLst>
          </p:cNvPr>
          <p:cNvSpPr>
            <a:spLocks noGrp="1"/>
          </p:cNvSpPr>
          <p:nvPr>
            <p:ph type="title"/>
          </p:nvPr>
        </p:nvSpPr>
        <p:spPr/>
        <p:txBody>
          <a:bodyPr>
            <a:normAutofit/>
          </a:bodyPr>
          <a:lstStyle/>
          <a:p>
            <a:r>
              <a:rPr lang="en-AU" sz="2000" b="0" dirty="0"/>
              <a:t>Annotated sample response: Investigation 1</a:t>
            </a:r>
            <a:endParaRPr lang="en-AU" sz="2800" dirty="0"/>
          </a:p>
        </p:txBody>
      </p:sp>
      <p:graphicFrame>
        <p:nvGraphicFramePr>
          <p:cNvPr id="4" name="Content Placeholder 3">
            <a:extLst>
              <a:ext uri="{FF2B5EF4-FFF2-40B4-BE49-F238E27FC236}">
                <a16:creationId xmlns:a16="http://schemas.microsoft.com/office/drawing/2014/main" id="{C788FF90-9351-E53C-951D-2B33D646832E}"/>
              </a:ext>
            </a:extLst>
          </p:cNvPr>
          <p:cNvGraphicFramePr>
            <a:graphicFrameLocks noGrp="1"/>
          </p:cNvGraphicFramePr>
          <p:nvPr>
            <p:ph idx="1"/>
            <p:extLst>
              <p:ext uri="{D42A27DB-BD31-4B8C-83A1-F6EECF244321}">
                <p14:modId xmlns:p14="http://schemas.microsoft.com/office/powerpoint/2010/main" val="3293260527"/>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1000" b="1" dirty="0">
                          <a:highlight>
                            <a:srgbClr val="C8DEF2"/>
                          </a:highlight>
                        </a:rPr>
                        <a:t>Applying literacy skills [4]</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000" b="1" dirty="0">
                          <a:solidFill>
                            <a:srgbClr val="000000"/>
                          </a:solidFill>
                          <a:effectLst/>
                          <a:highlight>
                            <a:srgbClr val="C8DEF2"/>
                          </a:highlight>
                          <a:latin typeface="Arial" panose="020B0604020202020204" pitchFamily="34" charset="0"/>
                          <a:ea typeface="Arial" panose="020B0604020202020204" pitchFamily="34" charset="0"/>
                          <a:cs typeface="Times New Roman" panose="02020603050405020304" pitchFamily="18" charset="0"/>
                        </a:rPr>
                        <a:t>application of written literacy skills through articulated ideas and controlled structure of information</a:t>
                      </a:r>
                      <a:endParaRPr lang="en-US" sz="1000" b="1" dirty="0">
                        <a:highlight>
                          <a:srgbClr val="C8DEF2"/>
                        </a:highlight>
                      </a:endParaRPr>
                    </a:p>
                    <a:p>
                      <a:r>
                        <a:rPr lang="en-US" sz="1000" dirty="0"/>
                        <a:t>The introduction clearly articulates the investigation and music ideas being explored and signposts the relevance and value of consulting a range of sources for the investigation.</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AU" sz="1500" b="1" dirty="0"/>
                        <a:t>Annotated Bibliography: The Appoggiatura in Eighteenth-Century Music</a:t>
                      </a:r>
                      <a:endParaRPr lang="en-AU" sz="1500" b="1" i="0" u="none" strike="noStrike" kern="1200" baseline="0" dirty="0">
                        <a:solidFill>
                          <a:schemeClr val="tx1"/>
                        </a:solidFill>
                        <a:latin typeface="+mn-lt"/>
                        <a:ea typeface="+mn-ea"/>
                        <a:cs typeface="+mn-cs"/>
                      </a:endParaRPr>
                    </a:p>
                    <a:p>
                      <a:endParaRPr lang="en-AU" sz="1200" b="1" i="0" u="none" strike="noStrike" kern="1200" baseline="0" dirty="0">
                        <a:solidFill>
                          <a:schemeClr val="tx1"/>
                        </a:solidFill>
                        <a:latin typeface="+mn-lt"/>
                        <a:ea typeface="+mn-ea"/>
                        <a:cs typeface="+mn-cs"/>
                      </a:endParaRPr>
                    </a:p>
                    <a:p>
                      <a:r>
                        <a:rPr lang="en-AU" sz="1200" b="1" i="0" u="none" strike="noStrike" kern="1200" baseline="0" dirty="0">
                          <a:solidFill>
                            <a:schemeClr val="tx1"/>
                          </a:solidFill>
                          <a:latin typeface="+mn-lt"/>
                          <a:ea typeface="+mn-ea"/>
                          <a:cs typeface="+mn-cs"/>
                        </a:rPr>
                        <a:t>Introduction</a:t>
                      </a:r>
                    </a:p>
                    <a:p>
                      <a:r>
                        <a:rPr lang="en-US" sz="1200" b="0" i="0" u="none" strike="noStrike" kern="1200" baseline="0" dirty="0">
                          <a:solidFill>
                            <a:schemeClr val="tx1"/>
                          </a:solidFill>
                          <a:highlight>
                            <a:srgbClr val="C8DEF2"/>
                          </a:highlight>
                          <a:latin typeface="+mn-lt"/>
                          <a:ea typeface="+mn-ea"/>
                          <a:cs typeface="+mn-cs"/>
                        </a:rPr>
                        <a:t>From my experience, interpreting ornamentation in eighteenth-century music presents significant challenges for modern performers due to the ambiguous nature of the notation, confusion with later performance practices, and performers’ general unfamiliarity with the evidence on the matter. </a:t>
                      </a:r>
                      <a:r>
                        <a:rPr lang="en-US" sz="1200" b="0" i="0" u="none" strike="noStrike" kern="1200" baseline="0" dirty="0">
                          <a:solidFill>
                            <a:schemeClr val="tx1"/>
                          </a:solidFill>
                          <a:latin typeface="+mn-lt"/>
                          <a:ea typeface="+mn-ea"/>
                          <a:cs typeface="+mn-cs"/>
                        </a:rPr>
                        <a:t>Appoggiaturas, in particular, are frequently misunderstood in my opinion — not only in terms of their execution but also regarding their intended expressive and compositional functions. There are also variations across different nations and specific time periods within the eighteenth century. I believe it is important for performers to </a:t>
                      </a:r>
                      <a:r>
                        <a:rPr lang="en-US" sz="1200" b="0" i="0" u="none" strike="noStrike" kern="1200" baseline="0" dirty="0" err="1">
                          <a:solidFill>
                            <a:schemeClr val="tx1"/>
                          </a:solidFill>
                          <a:latin typeface="+mn-lt"/>
                          <a:ea typeface="+mn-ea"/>
                          <a:cs typeface="+mn-cs"/>
                        </a:rPr>
                        <a:t>familiarise</a:t>
                      </a:r>
                      <a:r>
                        <a:rPr lang="en-US" sz="1200" b="0" i="0" u="none" strike="noStrike" kern="1200" baseline="0" dirty="0">
                          <a:solidFill>
                            <a:schemeClr val="tx1"/>
                          </a:solidFill>
                          <a:latin typeface="+mn-lt"/>
                          <a:ea typeface="+mn-ea"/>
                          <a:cs typeface="+mn-cs"/>
                        </a:rPr>
                        <a:t> themselves with the relevant historical and scholarly perspectives on appoggiatura (among other things) to create an informed interpretation that does a composer and work justice; a unique invention that is a good balance of personal and historical authenticity. </a:t>
                      </a:r>
                      <a:r>
                        <a:rPr lang="en-US" sz="1200" b="0" i="0" u="none" strike="noStrike" kern="1200" baseline="0" dirty="0">
                          <a:solidFill>
                            <a:schemeClr val="tx1"/>
                          </a:solidFill>
                          <a:highlight>
                            <a:srgbClr val="C8DEF2"/>
                          </a:highlight>
                          <a:latin typeface="+mn-lt"/>
                          <a:ea typeface="+mn-ea"/>
                          <a:cs typeface="+mn-cs"/>
                        </a:rPr>
                        <a:t>This annotated bibliography compiles some influential sources on the performance and interpretation of appoggiaturas in the eighteenth century and an evaluation of their findings, relevance and limitations.</a:t>
                      </a:r>
                      <a:endParaRPr lang="en-AU" sz="1200" dirty="0">
                        <a:highlight>
                          <a:srgbClr val="C8DEF2"/>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1667270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8CEB6-D4BE-143C-D550-ACD9ACCB7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3F298-653D-1263-0E0A-C0D2CEAEF108}"/>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898C1C60-5E19-022E-BA10-71DC18EBD935}"/>
              </a:ext>
            </a:extLst>
          </p:cNvPr>
          <p:cNvGraphicFramePr>
            <a:graphicFrameLocks noGrp="1"/>
          </p:cNvGraphicFramePr>
          <p:nvPr>
            <p:ph idx="1"/>
            <p:extLst>
              <p:ext uri="{D42A27DB-BD31-4B8C-83A1-F6EECF244321}">
                <p14:modId xmlns:p14="http://schemas.microsoft.com/office/powerpoint/2010/main" val="185412593"/>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1000" b="1" dirty="0">
                          <a:highlight>
                            <a:srgbClr val="D6EBAD"/>
                          </a:highlight>
                        </a:rPr>
                        <a:t>Investigating music [8]</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000" b="1" dirty="0">
                          <a:solidFill>
                            <a:srgbClr val="000000"/>
                          </a:solidFill>
                          <a:effectLst/>
                          <a:highlight>
                            <a:srgbClr val="D6EBAD"/>
                          </a:highlight>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1000" dirty="0"/>
                        <a:t>The annotation makes connections between sources to establish the need for contemporary performers to consult historical sources when preparing performances. The inclusion of a contemporary, informal source adds variety to the source types. </a:t>
                      </a:r>
                      <a:endParaRPr lang="en-AU" sz="12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err="1">
                          <a:solidFill>
                            <a:schemeClr val="tx1"/>
                          </a:solidFill>
                          <a:latin typeface="+mn-lt"/>
                          <a:ea typeface="+mn-ea"/>
                          <a:cs typeface="+mn-cs"/>
                        </a:rPr>
                        <a:t>foreons</a:t>
                      </a:r>
                      <a:r>
                        <a:rPr lang="en-US" sz="1200" b="0" i="0" u="none" strike="noStrike" kern="1200" baseline="0" dirty="0">
                          <a:solidFill>
                            <a:schemeClr val="tx1"/>
                          </a:solidFill>
                          <a:latin typeface="+mn-lt"/>
                          <a:ea typeface="+mn-ea"/>
                          <a:cs typeface="+mn-cs"/>
                        </a:rPr>
                        <a:t>. (2020, March). Distinct difference between appoggiatura and (accented passing tone)?</a:t>
                      </a:r>
                    </a:p>
                    <a:p>
                      <a:r>
                        <a:rPr lang="en-US" sz="1200" b="0" i="1" u="none" strike="noStrike" kern="1200" baseline="0" dirty="0">
                          <a:solidFill>
                            <a:schemeClr val="tx1"/>
                          </a:solidFill>
                          <a:latin typeface="+mn-lt"/>
                          <a:ea typeface="+mn-ea"/>
                          <a:cs typeface="+mn-cs"/>
                        </a:rPr>
                        <a:t>Reddit</a:t>
                      </a:r>
                      <a:r>
                        <a:rPr lang="en-U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hlinkClick r:id="rId3"/>
                        </a:rPr>
                        <a:t>https://www.reddit.com/r/musictheory/comments/fiqk29/distinct_difference_between_appoggiatura_and/</a:t>
                      </a:r>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a 2020 Reddit forum post, commenter south87 responded to a question regarding appoggiaturas in the Subreddit r/</a:t>
                      </a:r>
                      <a:r>
                        <a:rPr lang="en-US" sz="1200" b="0" i="0" u="none" strike="noStrike" kern="1200" baseline="0" dirty="0" err="1">
                          <a:solidFill>
                            <a:schemeClr val="tx1"/>
                          </a:solidFill>
                          <a:latin typeface="+mn-lt"/>
                          <a:ea typeface="+mn-ea"/>
                          <a:cs typeface="+mn-cs"/>
                        </a:rPr>
                        <a:t>musictheory</a:t>
                      </a:r>
                      <a:r>
                        <a:rPr lang="en-US" sz="1200" b="0" i="0" u="none" strike="noStrike" kern="1200" baseline="0" dirty="0">
                          <a:solidFill>
                            <a:schemeClr val="tx1"/>
                          </a:solidFill>
                          <a:latin typeface="+mn-lt"/>
                          <a:ea typeface="+mn-ea"/>
                          <a:cs typeface="+mn-cs"/>
                        </a:rPr>
                        <a:t> by [expressing their opinion that the difference is significant]. As seen in historical and modern scholarly sources, some appoggiaturas in eighteenth-century music are indeed accented passing tones used chiefly for harmonic purposes. </a:t>
                      </a:r>
                      <a:r>
                        <a:rPr lang="en-US" sz="1200" b="0" i="0" u="none" strike="noStrike" kern="1200" baseline="0" dirty="0">
                          <a:solidFill>
                            <a:schemeClr val="tx1"/>
                          </a:solidFill>
                          <a:highlight>
                            <a:srgbClr val="D6EBAD"/>
                          </a:highlight>
                          <a:latin typeface="+mn-lt"/>
                          <a:ea typeface="+mn-ea"/>
                          <a:cs typeface="+mn-cs"/>
                        </a:rPr>
                        <a:t>For example, appoggiaturas create dissonances as aforementioned in Quantz (1752). This showcases the general confusion surrounding the purpose of appoggiaturas, possibly when considering the later split between appoggiaturas and acciaccaturas, and its use in later music. It demonstrates the importance of considering historical sources on this research topic to understand the fundamental purpose of expressive devices, allowing the composers original intention to be complemented by the </a:t>
                      </a:r>
                      <a:r>
                        <a:rPr lang="en-AU" sz="1200" b="0" i="0" u="none" strike="noStrike" kern="1200" baseline="0" dirty="0">
                          <a:solidFill>
                            <a:schemeClr val="tx1"/>
                          </a:solidFill>
                          <a:highlight>
                            <a:srgbClr val="D6EBAD"/>
                          </a:highlight>
                          <a:latin typeface="+mn-lt"/>
                          <a:ea typeface="+mn-ea"/>
                          <a:cs typeface="+mn-cs"/>
                        </a:rPr>
                        <a:t>player rather than contradicted.</a:t>
                      </a:r>
                      <a:endParaRPr lang="en-AU" sz="1200" dirty="0">
                        <a:highlight>
                          <a:srgbClr val="D6EBAD"/>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
        <p:nvSpPr>
          <p:cNvPr id="8" name="Rectangle 7">
            <a:extLst>
              <a:ext uri="{FF2B5EF4-FFF2-40B4-BE49-F238E27FC236}">
                <a16:creationId xmlns:a16="http://schemas.microsoft.com/office/drawing/2014/main" id="{E71DEF27-E4D5-277E-FE89-6AED5F56E7A8}"/>
              </a:ext>
            </a:extLst>
          </p:cNvPr>
          <p:cNvSpPr/>
          <p:nvPr/>
        </p:nvSpPr>
        <p:spPr>
          <a:xfrm>
            <a:off x="1835696" y="-668610"/>
            <a:ext cx="1296144" cy="504056"/>
          </a:xfrm>
          <a:prstGeom prst="rect">
            <a:avLst/>
          </a:prstGeom>
          <a:solidFill>
            <a:srgbClr val="D6EBA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49689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EF7C4-F5A9-56E8-5C75-01170EEB9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3C6F8-16DC-8662-713F-068D5746F7A1}"/>
              </a:ext>
            </a:extLst>
          </p:cNvPr>
          <p:cNvSpPr>
            <a:spLocks noGrp="1"/>
          </p:cNvSpPr>
          <p:nvPr>
            <p:ph type="title"/>
          </p:nvPr>
        </p:nvSpPr>
        <p:spPr/>
        <p:txBody>
          <a:bodyPr>
            <a:normAutofit/>
          </a:bodyPr>
          <a:lstStyle/>
          <a:p>
            <a:r>
              <a:rPr lang="en-AU" b="0" dirty="0"/>
              <a:t>Annotated sample response: Investigation 1</a:t>
            </a:r>
            <a:endParaRPr lang="en-AU" dirty="0"/>
          </a:p>
        </p:txBody>
      </p:sp>
      <p:graphicFrame>
        <p:nvGraphicFramePr>
          <p:cNvPr id="4" name="Content Placeholder 3">
            <a:extLst>
              <a:ext uri="{FF2B5EF4-FFF2-40B4-BE49-F238E27FC236}">
                <a16:creationId xmlns:a16="http://schemas.microsoft.com/office/drawing/2014/main" id="{FD95CE98-58CE-BE5C-3629-893271A96BAF}"/>
              </a:ext>
            </a:extLst>
          </p:cNvPr>
          <p:cNvGraphicFramePr>
            <a:graphicFrameLocks noGrp="1"/>
          </p:cNvGraphicFramePr>
          <p:nvPr>
            <p:ph idx="1"/>
            <p:extLst>
              <p:ext uri="{D42A27DB-BD31-4B8C-83A1-F6EECF244321}">
                <p14:modId xmlns:p14="http://schemas.microsoft.com/office/powerpoint/2010/main" val="2489795413"/>
              </p:ext>
            </p:extLst>
          </p:nvPr>
        </p:nvGraphicFramePr>
        <p:xfrm>
          <a:off x="327025" y="771524"/>
          <a:ext cx="8496300" cy="3744441"/>
        </p:xfrm>
        <a:graphic>
          <a:graphicData uri="http://schemas.openxmlformats.org/drawingml/2006/table">
            <a:tbl>
              <a:tblPr firstRow="1" bandRow="1">
                <a:tableStyleId>{2D5ABB26-0587-4C30-8999-92F81FD0307C}</a:tableStyleId>
              </a:tblPr>
              <a:tblGrid>
                <a:gridCol w="1436663">
                  <a:extLst>
                    <a:ext uri="{9D8B030D-6E8A-4147-A177-3AD203B41FA5}">
                      <a16:colId xmlns:a16="http://schemas.microsoft.com/office/drawing/2014/main" val="2109498793"/>
                    </a:ext>
                  </a:extLst>
                </a:gridCol>
                <a:gridCol w="7059637">
                  <a:extLst>
                    <a:ext uri="{9D8B030D-6E8A-4147-A177-3AD203B41FA5}">
                      <a16:colId xmlns:a16="http://schemas.microsoft.com/office/drawing/2014/main" val="1220437349"/>
                    </a:ext>
                  </a:extLst>
                </a:gridCol>
              </a:tblGrid>
              <a:tr h="3744441">
                <a:tc>
                  <a:txBody>
                    <a:bodyPr/>
                    <a:lstStyle/>
                    <a:p>
                      <a:pPr>
                        <a:spcAft>
                          <a:spcPts val="600"/>
                        </a:spcAft>
                      </a:pPr>
                      <a:r>
                        <a:rPr lang="en-US" sz="1000" b="1" dirty="0">
                          <a:highlight>
                            <a:srgbClr val="D6EBAD"/>
                          </a:highlight>
                        </a:rPr>
                        <a:t>Investigating music [8]</a:t>
                      </a:r>
                    </a:p>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000" b="1" dirty="0">
                          <a:solidFill>
                            <a:srgbClr val="000000"/>
                          </a:solidFill>
                          <a:effectLst/>
                          <a:highlight>
                            <a:srgbClr val="D6EBAD"/>
                          </a:highlight>
                          <a:latin typeface="Arial" panose="020B0604020202020204" pitchFamily="34" charset="0"/>
                          <a:ea typeface="Arial" panose="020B0604020202020204" pitchFamily="34" charset="0"/>
                          <a:cs typeface="Times New Roman" panose="02020603050405020304" pitchFamily="18" charset="0"/>
                        </a:rPr>
                        <a:t>investigation of a selection of sources to examine for relevance and value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1000" dirty="0"/>
                        <a:t>This annotation acknowledges the lack of specific details within the source and examines its value as historical documentation of the emotional intention of the appoggiatura, and its corroboration of other sources.</a:t>
                      </a:r>
                      <a:endParaRPr lang="en-AU" sz="10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r>
                        <a:rPr lang="en-US" sz="1200" b="0" i="0" u="none" strike="noStrike" kern="1200" baseline="0" dirty="0">
                          <a:solidFill>
                            <a:schemeClr val="tx1"/>
                          </a:solidFill>
                          <a:latin typeface="+mn-lt"/>
                          <a:ea typeface="+mn-ea"/>
                          <a:cs typeface="+mn-cs"/>
                        </a:rPr>
                        <a:t>Geminiani, F. (1751). </a:t>
                      </a:r>
                      <a:r>
                        <a:rPr lang="en-US" sz="1200" b="0" i="1" u="none" strike="noStrike" kern="1200" baseline="0" dirty="0">
                          <a:solidFill>
                            <a:schemeClr val="tx1"/>
                          </a:solidFill>
                          <a:latin typeface="+mn-lt"/>
                          <a:ea typeface="+mn-ea"/>
                          <a:cs typeface="+mn-cs"/>
                        </a:rPr>
                        <a:t>The Art of Playing on the Violin </a:t>
                      </a:r>
                      <a:r>
                        <a:rPr lang="en-US" sz="1200" b="0" i="0" u="none" strike="noStrike" kern="1200" baseline="0" dirty="0">
                          <a:solidFill>
                            <a:schemeClr val="tx1"/>
                          </a:solidFill>
                          <a:latin typeface="+mn-lt"/>
                          <a:ea typeface="+mn-ea"/>
                          <a:cs typeface="+mn-cs"/>
                        </a:rPr>
                        <a:t>(first ed.).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this 1751 treatise, Francesco Geminiani provides guidelines for how to play the violin, including fingering and bow techniques, and interpretation of ornaments. He also includes a large quantity of example figures showing the theories in practice. He explains that the long appoggiatura should take half or more the length of the principal note. This is similar to the rules presented in </a:t>
                      </a:r>
                      <a:r>
                        <a:rPr lang="en-US" sz="1200" b="0" i="0" u="none" strike="noStrike" kern="1200" baseline="0" dirty="0" err="1">
                          <a:solidFill>
                            <a:schemeClr val="tx1"/>
                          </a:solidFill>
                          <a:latin typeface="+mn-lt"/>
                          <a:ea typeface="+mn-ea"/>
                          <a:cs typeface="+mn-cs"/>
                        </a:rPr>
                        <a:t>Tromlitz</a:t>
                      </a:r>
                      <a:r>
                        <a:rPr lang="en-US" sz="1200" b="0" i="0" u="none" strike="noStrike" kern="1200" baseline="0" dirty="0">
                          <a:solidFill>
                            <a:schemeClr val="tx1"/>
                          </a:solidFill>
                          <a:latin typeface="+mn-lt"/>
                          <a:ea typeface="+mn-ea"/>
                          <a:cs typeface="+mn-cs"/>
                        </a:rPr>
                        <a:t> (1791), Mozart (1756), and Quantz (1752) where generally long appoggiaturas do take at least half of the length of the principal note. </a:t>
                      </a:r>
                      <a:r>
                        <a:rPr lang="en-US" sz="1200" b="0" i="0" u="none" strike="noStrike" kern="1200" baseline="0" dirty="0">
                          <a:solidFill>
                            <a:schemeClr val="tx1"/>
                          </a:solidFill>
                          <a:highlight>
                            <a:srgbClr val="D6EBAD"/>
                          </a:highlight>
                          <a:latin typeface="+mn-lt"/>
                          <a:ea typeface="+mn-ea"/>
                          <a:cs typeface="+mn-cs"/>
                        </a:rPr>
                        <a:t>However, it does not go into more specific details like the other three treatises about specific cases or certain exceptions which does limit this source’s usefulness on appoggiatura. </a:t>
                      </a:r>
                      <a:r>
                        <a:rPr lang="en-US" sz="1200" b="0" i="0" u="none" strike="noStrike" kern="1200" baseline="0" dirty="0">
                          <a:solidFill>
                            <a:schemeClr val="tx1"/>
                          </a:solidFill>
                          <a:latin typeface="+mn-lt"/>
                          <a:ea typeface="+mn-ea"/>
                          <a:cs typeface="+mn-cs"/>
                        </a:rPr>
                        <a:t>He also explains how the appoggiatura is ‘supposed to express Love, Expression, Pleasure &amp;c. ... observing to swell the sound by degrees.’ (p. 7) This statement does corroborate with the </a:t>
                      </a:r>
                      <a:r>
                        <a:rPr lang="en-US" sz="1200" b="0" i="0" u="none" strike="noStrike" kern="1200" baseline="0" dirty="0" err="1">
                          <a:solidFill>
                            <a:schemeClr val="tx1"/>
                          </a:solidFill>
                          <a:latin typeface="+mn-lt"/>
                          <a:ea typeface="+mn-ea"/>
                          <a:cs typeface="+mn-cs"/>
                        </a:rPr>
                        <a:t>messa</a:t>
                      </a:r>
                      <a:r>
                        <a:rPr lang="en-US" sz="1200" b="0" i="0" u="none" strike="noStrike" kern="1200" baseline="0" dirty="0">
                          <a:solidFill>
                            <a:schemeClr val="tx1"/>
                          </a:solidFill>
                          <a:latin typeface="+mn-lt"/>
                          <a:ea typeface="+mn-ea"/>
                          <a:cs typeface="+mn-cs"/>
                        </a:rPr>
                        <a:t>-di-voce-like approach to appoggiatura presented in Mozart (1756). Furthermore, it explains how the appoggiatura should be an ornament of great emotion, and it must not be played short when it is intended to be long. </a:t>
                      </a:r>
                      <a:r>
                        <a:rPr lang="en-US" sz="1200" b="0" i="0" u="none" strike="noStrike" kern="1200" baseline="0" dirty="0">
                          <a:solidFill>
                            <a:schemeClr val="tx1"/>
                          </a:solidFill>
                          <a:highlight>
                            <a:srgbClr val="D6EBAD"/>
                          </a:highlight>
                          <a:latin typeface="+mn-lt"/>
                          <a:ea typeface="+mn-ea"/>
                          <a:cs typeface="+mn-cs"/>
                        </a:rPr>
                        <a:t>Therefore, while Geminiani is not useful for specific details, it does document the emotional intention of appoggiatura well and corroborates with the other accounts of the time.</a:t>
                      </a:r>
                      <a:endParaRPr lang="en-AU" sz="1200" dirty="0">
                        <a:highlight>
                          <a:srgbClr val="D6EBAD"/>
                        </a:highligh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411085548"/>
                  </a:ext>
                </a:extLst>
              </a:tr>
            </a:tbl>
          </a:graphicData>
        </a:graphic>
      </p:graphicFrame>
    </p:spTree>
    <p:extLst>
      <p:ext uri="{BB962C8B-B14F-4D97-AF65-F5344CB8AC3E}">
        <p14:creationId xmlns:p14="http://schemas.microsoft.com/office/powerpoint/2010/main" val="1480095291"/>
      </p:ext>
    </p:extLst>
  </p:cSld>
  <p:clrMapOvr>
    <a:masterClrMapping/>
  </p:clrMapOvr>
</p:sld>
</file>

<file path=ppt/theme/theme1.xml><?xml version="1.0" encoding="utf-8"?>
<a:theme xmlns:a="http://schemas.openxmlformats.org/drawingml/2006/main" name="Cover">
  <a:themeElements>
    <a:clrScheme name="QCAA_light">
      <a:dk1>
        <a:srgbClr val="000000"/>
      </a:dk1>
      <a:lt1>
        <a:srgbClr val="FFFFFF"/>
      </a:lt1>
      <a:dk2>
        <a:srgbClr val="000000"/>
      </a:dk2>
      <a:lt2>
        <a:srgbClr val="D22730"/>
      </a:lt2>
      <a:accent1>
        <a:srgbClr val="808080"/>
      </a:accent1>
      <a:accent2>
        <a:srgbClr val="21578A"/>
      </a:accent2>
      <a:accent3>
        <a:srgbClr val="ED7A23"/>
      </a:accent3>
      <a:accent4>
        <a:srgbClr val="99CC33"/>
      </a:accent4>
      <a:accent5>
        <a:srgbClr val="663399"/>
      </a:accent5>
      <a:accent6>
        <a:srgbClr val="FFCC00"/>
      </a:accent6>
      <a:hlink>
        <a:srgbClr val="0000FF"/>
      </a:hlink>
      <a:folHlink>
        <a:srgbClr val="800080"/>
      </a:folHlink>
    </a:clrScheme>
    <a:fontScheme name="QCA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7_snr_[subject]_YY_IA[#]_asr_[high-mid-low]_[#]_CC_BY_v4_nv.potx" id="{9C270F72-88F6-4D6B-8234-AD5A1677E64D}" vid="{2CAD039E-B474-428E-A12E-A34FEB692BCB}"/>
    </a:ext>
  </a:extLst>
</a:theme>
</file>

<file path=ppt/theme/theme2.xml><?xml version="1.0" encoding="utf-8"?>
<a:theme xmlns:a="http://schemas.openxmlformats.org/drawingml/2006/main" name="snr_[subject]_YY_IA[#]_asr_[high-mid-low]_[#]">
  <a:themeElements>
    <a:clrScheme name="QCAA_light">
      <a:dk1>
        <a:srgbClr val="000000"/>
      </a:dk1>
      <a:lt1>
        <a:srgbClr val="FFFFFF"/>
      </a:lt1>
      <a:dk2>
        <a:srgbClr val="000000"/>
      </a:dk2>
      <a:lt2>
        <a:srgbClr val="D22730"/>
      </a:lt2>
      <a:accent1>
        <a:srgbClr val="808080"/>
      </a:accent1>
      <a:accent2>
        <a:srgbClr val="21578A"/>
      </a:accent2>
      <a:accent3>
        <a:srgbClr val="ED7A23"/>
      </a:accent3>
      <a:accent4>
        <a:srgbClr val="99CC33"/>
      </a:accent4>
      <a:accent5>
        <a:srgbClr val="663399"/>
      </a:accent5>
      <a:accent6>
        <a:srgbClr val="FFCC00"/>
      </a:accent6>
      <a:hlink>
        <a:srgbClr val="0000FF"/>
      </a:hlink>
      <a:folHlink>
        <a:srgbClr val="800080"/>
      </a:folHlink>
    </a:clrScheme>
    <a:fontScheme name="QCA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7_snr_[subject]_YY_IA[#]_asr_[high-mid-low]_[#]_CC_BY_v4_nv.potx" id="{9C270F72-88F6-4D6B-8234-AD5A1677E64D}" vid="{317C48C3-251B-4F83-9647-783316F24383}"/>
    </a:ext>
  </a:extLst>
</a:theme>
</file>

<file path=ppt/theme/theme3.xml><?xml version="1.0" encoding="utf-8"?>
<a:theme xmlns:a="http://schemas.openxmlformats.org/drawingml/2006/main" name="QCAA content">
  <a:themeElements>
    <a:clrScheme name="QCAA_light">
      <a:dk1>
        <a:srgbClr val="000000"/>
      </a:dk1>
      <a:lt1>
        <a:srgbClr val="FFFFFF"/>
      </a:lt1>
      <a:dk2>
        <a:srgbClr val="000000"/>
      </a:dk2>
      <a:lt2>
        <a:srgbClr val="D22730"/>
      </a:lt2>
      <a:accent1>
        <a:srgbClr val="808080"/>
      </a:accent1>
      <a:accent2>
        <a:srgbClr val="21578A"/>
      </a:accent2>
      <a:accent3>
        <a:srgbClr val="ED7A23"/>
      </a:accent3>
      <a:accent4>
        <a:srgbClr val="99CC33"/>
      </a:accent4>
      <a:accent5>
        <a:srgbClr val="663399"/>
      </a:accent5>
      <a:accent6>
        <a:srgbClr val="FFCC00"/>
      </a:accent6>
      <a:hlink>
        <a:srgbClr val="0000FF"/>
      </a:hlink>
      <a:folHlink>
        <a:srgbClr val="800080"/>
      </a:folHlink>
    </a:clrScheme>
    <a:fontScheme name="QCA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_snr_[subject]_YY_IA[#]_asr_[high-mid-low]_[#]_CC_BY_v4_nv.potx" id="{9C270F72-88F6-4D6B-8234-AD5A1677E64D}" vid="{439700BA-95D6-4E17-9C80-9CAFB2313D6E}"/>
    </a:ext>
  </a:extLst>
</a:theme>
</file>

<file path=ppt/theme/theme4.xml><?xml version="1.0" encoding="utf-8"?>
<a:theme xmlns:a="http://schemas.openxmlformats.org/drawingml/2006/main" name="Office Theme">
  <a:themeElements>
    <a:clrScheme name="QCAA_powerpoint">
      <a:dk1>
        <a:srgbClr val="000000"/>
      </a:dk1>
      <a:lt1>
        <a:srgbClr val="FFFFFF"/>
      </a:lt1>
      <a:dk2>
        <a:srgbClr val="000000"/>
      </a:dk2>
      <a:lt2>
        <a:srgbClr val="D52B1E"/>
      </a:lt2>
      <a:accent1>
        <a:srgbClr val="808080"/>
      </a:accent1>
      <a:accent2>
        <a:srgbClr val="21578A"/>
      </a:accent2>
      <a:accent3>
        <a:srgbClr val="ED7A23"/>
      </a:accent3>
      <a:accent4>
        <a:srgbClr val="99CC33"/>
      </a:accent4>
      <a:accent5>
        <a:srgbClr val="663399"/>
      </a:accent5>
      <a:accent6>
        <a:srgbClr val="FFCC00"/>
      </a:accent6>
      <a:hlink>
        <a:srgbClr val="0000FF"/>
      </a:hlink>
      <a:folHlink>
        <a:srgbClr val="800080"/>
      </a:folHlink>
    </a:clrScheme>
    <a:fontScheme name="QCA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QCAA_powerpoint">
      <a:dk1>
        <a:srgbClr val="000000"/>
      </a:dk1>
      <a:lt1>
        <a:srgbClr val="FFFFFF"/>
      </a:lt1>
      <a:dk2>
        <a:srgbClr val="000000"/>
      </a:dk2>
      <a:lt2>
        <a:srgbClr val="D52B1E"/>
      </a:lt2>
      <a:accent1>
        <a:srgbClr val="808080"/>
      </a:accent1>
      <a:accent2>
        <a:srgbClr val="21578A"/>
      </a:accent2>
      <a:accent3>
        <a:srgbClr val="ED7A23"/>
      </a:accent3>
      <a:accent4>
        <a:srgbClr val="99CC33"/>
      </a:accent4>
      <a:accent5>
        <a:srgbClr val="663399"/>
      </a:accent5>
      <a:accent6>
        <a:srgbClr val="FFCC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EE3C7B3732AB8546B387ABC1F8F0FB2A" ma:contentTypeVersion="0" ma:contentTypeDescription="Create a new document." ma:contentTypeScope="" ma:versionID="c667244f083121441678b0f427f61f3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3A8AC4-414B-4AD5-A315-29792D52C4EF}">
  <ds:schemaRefs>
    <ds:schemaRef ds:uri="http://schemas.microsoft.com/sharepoint/v3/contenttype/forms"/>
  </ds:schemaRefs>
</ds:datastoreItem>
</file>

<file path=customXml/itemProps2.xml><?xml version="1.0" encoding="utf-8"?>
<ds:datastoreItem xmlns:ds="http://schemas.openxmlformats.org/officeDocument/2006/customXml" ds:itemID="{A5DEBD03-5E9C-40A0-804B-944DDB9E62A1}">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30EB03FA-64B5-490B-A173-1B58C836D18A}">
  <ds:schemaRefs>
    <ds:schemaRef ds:uri="http://schemas.microsoft.com/office/2006/metadata/longProperties"/>
  </ds:schemaRefs>
</ds:datastoreItem>
</file>

<file path=customXml/itemProps4.xml><?xml version="1.0" encoding="utf-8"?>
<ds:datastoreItem xmlns:ds="http://schemas.openxmlformats.org/officeDocument/2006/customXml" ds:itemID="{A97DF505-7C84-458E-B015-7DA4E11B02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7_snr_subject_YY_IA_asr_high-mid-low__CC_BY</Template>
  <TotalTime>806</TotalTime>
  <Words>3401</Words>
  <Application>Microsoft Office PowerPoint</Application>
  <PresentationFormat>On-screen Show (16:9)</PresentationFormat>
  <Paragraphs>191</Paragraphs>
  <Slides>17</Slides>
  <Notes>17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Courier New</vt:lpstr>
      <vt:lpstr>Symbol</vt:lpstr>
      <vt:lpstr>Times New Roman</vt:lpstr>
      <vt:lpstr>Wingdings</vt:lpstr>
      <vt:lpstr>Cover</vt:lpstr>
      <vt:lpstr>snr_[subject]_YY_IA[#]_asr_[high-mid-low]_[#]</vt:lpstr>
      <vt:lpstr>QCAA content</vt:lpstr>
      <vt:lpstr>Music Extension — Musicology 2026 v1.3</vt:lpstr>
      <vt:lpstr>Instrument-specific marking guide (ISMG)</vt:lpstr>
      <vt:lpstr>PowerPoint Presentation</vt:lpstr>
      <vt:lpstr>PowerPoint Presentation</vt:lpstr>
      <vt:lpstr>Task</vt:lpstr>
      <vt:lpstr>Sample response</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Annotated sample response: Investigation 1</vt:lpstr>
      <vt:lpstr>Copyright notice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Renae Battle</dc:creator>
  <cp:lastModifiedBy>Ursula Cleary</cp:lastModifiedBy>
  <cp:revision>13</cp:revision>
  <dcterms:created xsi:type="dcterms:W3CDTF">2025-12-04T05:29:16Z</dcterms:created>
  <dcterms:modified xsi:type="dcterms:W3CDTF">2026-02-13T03:44:45Z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27700.0000000000</vt:lpwstr>
  </property>
  <property fmtid="{D5CDD505-2E9C-101B-9397-08002B2CF9AE}" pid="3" name="Category">
    <vt:lpwstr>Presentations</vt:lpwstr>
  </property>
  <property fmtid="{D5CDD505-2E9C-101B-9397-08002B2CF9AE}" pid="4" name="PublishingExpirationDate">
    <vt:lpwstr/>
  </property>
  <property fmtid="{D5CDD505-2E9C-101B-9397-08002B2CF9AE}" pid="5" name="PublishingStartDate">
    <vt:lpwstr/>
  </property>
  <property fmtid="{D5CDD505-2E9C-101B-9397-08002B2CF9AE}" pid="6" name="ContentTypeId">
    <vt:lpwstr>0x010100EE3C7B3732AB8546B387ABC1F8F0FB2A</vt:lpwstr>
  </property>
</Properties>
</file>