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90" r:id="rId5"/>
    <p:sldMasterId id="2147484094" r:id="rId6"/>
    <p:sldMasterId id="2147484070" r:id="rId7"/>
  </p:sldMasterIdLst>
  <p:notesMasterIdLst>
    <p:notesMasterId r:id="rId21"/>
  </p:notesMasterIdLst>
  <p:handoutMasterIdLst>
    <p:handoutMasterId r:id="rId22"/>
  </p:handoutMasterIdLst>
  <p:sldIdLst>
    <p:sldId id="284" r:id="rId8"/>
    <p:sldId id="325" r:id="rId9"/>
    <p:sldId id="319" r:id="rId10"/>
    <p:sldId id="320" r:id="rId11"/>
    <p:sldId id="326" r:id="rId12"/>
    <p:sldId id="327" r:id="rId13"/>
    <p:sldId id="315" r:id="rId14"/>
    <p:sldId id="322" r:id="rId15"/>
    <p:sldId id="316" r:id="rId16"/>
    <p:sldId id="328" r:id="rId17"/>
    <p:sldId id="329" r:id="rId18"/>
    <p:sldId id="330" r:id="rId19"/>
    <p:sldId id="324" r:id="rId20"/>
  </p:sldIdLst>
  <p:sldSz cx="9144000" cy="5143500" type="screen16x9"/>
  <p:notesSz cx="6858000" cy="9144000"/>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2" orient="horz" pos="3096">
          <p15:clr>
            <a:srgbClr val="A4A3A4"/>
          </p15:clr>
        </p15:guide>
        <p15:guide id="3" orient="horz" pos="2809">
          <p15:clr>
            <a:srgbClr val="A4A3A4"/>
          </p15:clr>
        </p15:guide>
        <p15:guide id="4" orient="horz" pos="531">
          <p15:clr>
            <a:srgbClr val="A4A3A4"/>
          </p15:clr>
        </p15:guide>
        <p15:guide id="5" orient="horz" pos="2944">
          <p15:clr>
            <a:srgbClr val="A4A3A4"/>
          </p15:clr>
        </p15:guide>
        <p15:guide id="6" pos="5556">
          <p15:clr>
            <a:srgbClr val="A4A3A4"/>
          </p15:clr>
        </p15:guide>
        <p15:guide id="7" pos="204">
          <p15:clr>
            <a:srgbClr val="A4A3A4"/>
          </p15:clr>
        </p15:guide>
        <p15:guide id="8" pos="3061" userDrawn="1">
          <p15:clr>
            <a:srgbClr val="A4A3A4"/>
          </p15:clr>
        </p15:guide>
        <p15:guide id="9" orient="horz" pos="225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463912-DF01-6312-94E1-6F5D59CCA078}" name="Renae Battle" initials="RB" userId="S::Renae.Battle@qcaa.qld.edu.au::c5a98790-88b9-4c1e-80b6-8abf410bda85" providerId="AD"/>
  <p188:author id="{5191657A-6F77-E087-7C39-A7CA4B8F81E5}" name="Katherine Capper" initials="KC" userId="S::Katherine.Capper@qcaa.qld.edu.au::56791b1a-5b9b-47d5-b55c-12ccd9aba2e4" providerId="AD"/>
  <p188:author id="{32E785E8-2E80-3656-F342-4FF5F66CB362}" name="Ursula Cleary" initials="UC" userId="S::Ursula.Cleary@qcaa.qld.edu.au::55c872d9-db80-4f92-a8a4-3220fb363a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NV GD" initials="NV" lastIdx="1" clrIdx="1">
    <p:extLst>
      <p:ext uri="{19B8F6BF-5375-455C-9EA6-DF929625EA0E}">
        <p15:presenceInfo xmlns:p15="http://schemas.microsoft.com/office/powerpoint/2012/main" userId="NV G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66"/>
    <a:srgbClr val="FFCC00"/>
    <a:srgbClr val="FFEB99"/>
    <a:srgbClr val="E0D1F0"/>
    <a:srgbClr val="D6EBAD"/>
    <a:srgbClr val="F8CAA7"/>
    <a:srgbClr val="C8DEF2"/>
    <a:srgbClr val="D22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1126" autoAdjust="0"/>
  </p:normalViewPr>
  <p:slideViewPr>
    <p:cSldViewPr>
      <p:cViewPr varScale="1">
        <p:scale>
          <a:sx n="146" d="100"/>
          <a:sy n="146" d="100"/>
        </p:scale>
        <p:origin x="348" y="114"/>
      </p:cViewPr>
      <p:guideLst>
        <p:guide orient="horz" pos="378"/>
        <p:guide orient="horz" pos="3096"/>
        <p:guide orient="horz" pos="2809"/>
        <p:guide orient="horz" pos="531"/>
        <p:guide orient="horz" pos="2944"/>
        <p:guide pos="5556"/>
        <p:guide pos="204"/>
        <p:guide pos="3061"/>
        <p:guide orient="horz" pos="2250"/>
      </p:guideLst>
    </p:cSldViewPr>
  </p:slideViewPr>
  <p:outlineViewPr>
    <p:cViewPr>
      <p:scale>
        <a:sx n="33" d="100"/>
        <a:sy n="33" d="100"/>
      </p:scale>
      <p:origin x="0" y="-810"/>
    </p:cViewPr>
  </p:outlineViewPr>
  <p:notesTextViewPr>
    <p:cViewPr>
      <p:scale>
        <a:sx n="75" d="100"/>
        <a:sy n="75" d="100"/>
      </p:scale>
      <p:origin x="0" y="0"/>
    </p:cViewPr>
  </p:notesTextViewPr>
  <p:sorterViewPr>
    <p:cViewPr>
      <p:scale>
        <a:sx n="100" d="100"/>
        <a:sy n="100" d="100"/>
      </p:scale>
      <p:origin x="0" y="-1752"/>
    </p:cViewPr>
  </p:sorterViewPr>
  <p:notesViewPr>
    <p:cSldViewPr>
      <p:cViewPr varScale="1">
        <p:scale>
          <a:sx n="84" d="100"/>
          <a:sy n="84" d="100"/>
        </p:scale>
        <p:origin x="39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76A07-3D3D-4A68-AAD0-85CA8B587E22}" type="datetimeFigureOut">
              <a:rPr lang="en-AU" smtClean="0"/>
              <a:t>16/02/2026</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16/02/2026</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
        <p:nvSpPr>
          <p:cNvPr id="8" name="Notes Placeholder 7">
            <a:extLst>
              <a:ext uri="{FF2B5EF4-FFF2-40B4-BE49-F238E27FC236}">
                <a16:creationId xmlns:a16="http://schemas.microsoft.com/office/drawing/2014/main" id="{F348EDFF-60D0-2C99-7505-19620B15A61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mn-lt"/>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mn-lt"/>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53466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955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E3E6-0903-C131-A305-CC5B733C9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64552-9DF1-5E0A-4EA7-599F6FED3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F834E-2048-3DAF-7B0A-FF6855FAC6E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6BE2B30-9F1D-FF14-6760-73F67F43D206}"/>
              </a:ext>
            </a:extLst>
          </p:cNvPr>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78782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6C960-3E69-BAF4-581E-46E522204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0E720-CA4A-3B9B-5A0A-7D38E2C82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E8AB7-47D8-F18F-C06C-A7C7B39BF31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62E8DA9-B58F-AA5B-21DE-1EA0EA0F4096}"/>
              </a:ext>
            </a:extLst>
          </p:cNvPr>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954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22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143C-36F1-6211-0B4C-2AE4A49C3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B565F-81EA-F3A2-4819-1536B580B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04EA5-C65B-22CF-DA7A-9A71FF2C6AF0}"/>
              </a:ext>
            </a:extLst>
          </p:cNvPr>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3EC797D-AB65-84FF-743A-9120E6EB6563}"/>
              </a:ext>
            </a:extLst>
          </p:cNvPr>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59745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142833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390160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A49A1-69BA-0238-0560-4BB047AAA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2EB80-D304-5907-DD99-109AF0CC2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82364-78FB-F6E1-2903-BB2F6CC92110}"/>
              </a:ext>
            </a:extLst>
          </p:cNvPr>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A75461EA-D6CB-30FD-EEC3-01AABCCE0BCE}"/>
              </a:ext>
            </a:extLst>
          </p:cNvPr>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215483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0E005-8027-E108-E121-DA35E73DD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F3D26-8CD5-5DB6-B1BA-BECE66F0D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8A52B-D033-1B70-4B02-CD3F81D34ACA}"/>
              </a:ext>
            </a:extLst>
          </p:cNvPr>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ACA90C4A-1259-0A50-6DDC-DFD64C214D9F}"/>
              </a:ext>
            </a:extLst>
          </p:cNvPr>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224533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64050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120532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81237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qcaa.qld.edu.au/copyright"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dirty="0"/>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spTree>
    <p:extLst>
      <p:ext uri="{BB962C8B-B14F-4D97-AF65-F5344CB8AC3E}">
        <p14:creationId xmlns:p14="http://schemas.microsoft.com/office/powerpoint/2010/main" val="267197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371" y="195486"/>
            <a:ext cx="8603779" cy="812714"/>
          </a:xfrm>
        </p:spPr>
        <p:txBody>
          <a:bodyPr>
            <a:normAutofit/>
          </a:bodyPr>
          <a:lstStyle>
            <a:lvl1pPr>
              <a:defRPr sz="2400"/>
            </a:lvl1pPr>
          </a:lstStyle>
          <a:p>
            <a:r>
              <a:rPr lang="en-US" dirty="0"/>
              <a:t>[Subject] YYYY v#.#</a:t>
            </a:r>
            <a:endParaRPr lang="en-AU" dirty="0"/>
          </a:p>
        </p:txBody>
      </p:sp>
      <p:pic>
        <p:nvPicPr>
          <p:cNvPr id="4" name="Picture 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892000" y="4341217"/>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sp>
        <p:nvSpPr>
          <p:cNvPr id="7" name="Content Placeholder 6">
            <a:extLst>
              <a:ext uri="{FF2B5EF4-FFF2-40B4-BE49-F238E27FC236}">
                <a16:creationId xmlns:a16="http://schemas.microsoft.com/office/drawing/2014/main" id="{2723BE19-2967-4717-882F-F2B136F0B521}"/>
              </a:ext>
            </a:extLst>
          </p:cNvPr>
          <p:cNvSpPr>
            <a:spLocks noGrp="1"/>
          </p:cNvSpPr>
          <p:nvPr>
            <p:ph sz="quarter" idx="11"/>
          </p:nvPr>
        </p:nvSpPr>
        <p:spPr>
          <a:xfrm>
            <a:off x="216000" y="1007984"/>
            <a:ext cx="8603779" cy="3219950"/>
          </a:xfrm>
        </p:spPr>
        <p:txBody>
          <a:bodyPr/>
          <a:lstStyle>
            <a:lvl1pPr>
              <a:defRPr sz="2000" b="0"/>
            </a:lvl1pPr>
            <a:lvl2pPr marL="0" indent="-252000">
              <a:spcBef>
                <a:spcPts val="0"/>
              </a:spcBef>
              <a:buFont typeface="Arial" panose="020B0604020202020204" pitchFamily="34" charset="0"/>
              <a:buChar char="•"/>
              <a:defRPr sz="2000"/>
            </a:lvl2pPr>
            <a:lvl3pPr marL="504000" indent="-252000">
              <a:spcBef>
                <a:spcPts val="0"/>
              </a:spcBef>
              <a:buFont typeface="Arial" panose="020B0604020202020204" pitchFamily="34" charset="0"/>
              <a:buChar char="–"/>
              <a:defRPr sz="2000"/>
            </a:lvl3pPr>
            <a:lvl4pPr marL="756000" indent="-252000">
              <a:spcBef>
                <a:spcPts val="0"/>
              </a:spcBef>
              <a:buFont typeface="Wingdings" panose="05000000000000000000" pitchFamily="2" charset="2"/>
              <a:buChar char="§"/>
              <a:defRPr sz="2000"/>
            </a:lvl4pPr>
            <a:lvl5pPr marL="0" indent="0">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26291232"/>
      </p:ext>
    </p:extLst>
  </p:cSld>
  <p:clrMapOvr>
    <a:masterClrMapping/>
  </p:clrMapOvr>
  <p:extLst>
    <p:ext uri="{DCECCB84-F9BA-43D5-87BE-67443E8EF086}">
      <p15:sldGuideLst xmlns:p15="http://schemas.microsoft.com/office/powerpoint/2012/main">
        <p15:guide id="1" orient="horz" pos="3093"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normAutofit/>
          </a:bodyPr>
          <a:lstStyle>
            <a:lvl1pPr>
              <a:defRPr sz="1400">
                <a:latin typeface="Arial" panose="020B0604020202020204" pitchFamily="34" charset="0"/>
                <a:cs typeface="Arial" panose="020B0604020202020204" pitchFamily="34" charset="0"/>
              </a:defRPr>
            </a:lvl1pPr>
            <a:lvl2pPr>
              <a:spcBef>
                <a:spcPts val="300"/>
              </a:spcBef>
              <a:defRPr sz="1400">
                <a:latin typeface="Arial" panose="020B0604020202020204" pitchFamily="34" charset="0"/>
                <a:cs typeface="Arial" panose="020B0604020202020204" pitchFamily="34" charset="0"/>
              </a:defRPr>
            </a:lvl2pPr>
            <a:lvl3pPr>
              <a:spcBef>
                <a:spcPts val="300"/>
              </a:spcBef>
              <a:defRPr sz="1400">
                <a:latin typeface="Arial" panose="020B0604020202020204" pitchFamily="34" charset="0"/>
                <a:cs typeface="Arial" panose="020B0604020202020204" pitchFamily="34" charset="0"/>
              </a:defRPr>
            </a:lvl3pPr>
            <a:lvl4pPr>
              <a:spcBef>
                <a:spcPts val="300"/>
              </a:spcBef>
              <a:defRPr sz="1400">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normAutofit/>
          </a:bodyPr>
          <a:lstStyle>
            <a:lvl1pPr>
              <a:defRPr sz="1400">
                <a:latin typeface="Arial" panose="020B0604020202020204" pitchFamily="34" charset="0"/>
                <a:cs typeface="Arial" panose="020B0604020202020204" pitchFamily="34" charset="0"/>
              </a:defRPr>
            </a:lvl1pPr>
            <a:lvl2pPr marL="205200" indent="-360000">
              <a:spcBef>
                <a:spcPts val="300"/>
              </a:spcBef>
              <a:buFont typeface="+mj-lt"/>
              <a:buAutoNum type="arabicPeriod"/>
              <a:defRPr sz="1400">
                <a:latin typeface="Arial" panose="020B0604020202020204" pitchFamily="34" charset="0"/>
                <a:cs typeface="Arial" panose="020B0604020202020204" pitchFamily="34" charset="0"/>
              </a:defRPr>
            </a:lvl2pPr>
            <a:lvl3pPr marL="720000" indent="-360000">
              <a:spcBef>
                <a:spcPts val="300"/>
              </a:spcBef>
              <a:buFont typeface="+mj-lt"/>
              <a:buAutoNum type="alphaLcPeriod"/>
              <a:defRPr sz="1400">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sz="1400">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1F5E50-6AD2-47E2-B18C-CE7C90D83810}"/>
              </a:ext>
            </a:extLst>
          </p:cNvPr>
          <p:cNvSpPr>
            <a:spLocks noGrp="1"/>
          </p:cNvSpPr>
          <p:nvPr>
            <p:ph type="pic" sz="quarter" idx="10"/>
          </p:nvPr>
        </p:nvSpPr>
        <p:spPr>
          <a:xfrm>
            <a:off x="1353343" y="555527"/>
            <a:ext cx="6437313" cy="2736304"/>
          </a:xfrm>
        </p:spPr>
        <p:txBody>
          <a:bodyPr/>
          <a:lstStyle/>
          <a:p>
            <a:endParaRPr lang="en-AU" dirty="0"/>
          </a:p>
        </p:txBody>
      </p:sp>
      <p:sp>
        <p:nvSpPr>
          <p:cNvPr id="5" name="Text Placeholder 4">
            <a:extLst>
              <a:ext uri="{FF2B5EF4-FFF2-40B4-BE49-F238E27FC236}">
                <a16:creationId xmlns:a16="http://schemas.microsoft.com/office/drawing/2014/main" id="{5CF7B4B3-242D-4BB4-A0E9-7F06B8DC368C}"/>
              </a:ext>
            </a:extLst>
          </p:cNvPr>
          <p:cNvSpPr>
            <a:spLocks noGrp="1"/>
          </p:cNvSpPr>
          <p:nvPr>
            <p:ph type="body" sz="quarter" idx="11"/>
          </p:nvPr>
        </p:nvSpPr>
        <p:spPr>
          <a:xfrm>
            <a:off x="1353342" y="3435846"/>
            <a:ext cx="6436800" cy="504054"/>
          </a:xfrm>
        </p:spPr>
        <p:txBody>
          <a:bodyPr>
            <a:normAutofit/>
          </a:bodyPr>
          <a:lstStyle>
            <a:lvl1pPr>
              <a:defRPr sz="1200"/>
            </a:lvl1pPr>
            <a:lvl2pPr marL="0" indent="0">
              <a:buNone/>
              <a:defRPr/>
            </a:lvl2pPr>
          </a:lstStyle>
          <a:p>
            <a:pPr lvl="0"/>
            <a:r>
              <a:rPr lang="en-US" dirty="0"/>
              <a:t>Click to edit Master text styles</a:t>
            </a:r>
          </a:p>
        </p:txBody>
      </p:sp>
    </p:spTree>
    <p:extLst>
      <p:ext uri="{BB962C8B-B14F-4D97-AF65-F5344CB8AC3E}">
        <p14:creationId xmlns:p14="http://schemas.microsoft.com/office/powerpoint/2010/main" val="46350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A97D-ABC9-4BB6-BC0F-7F95F2C902CB}"/>
              </a:ext>
            </a:extLst>
          </p:cNvPr>
          <p:cNvSpPr>
            <a:spLocks noGrp="1"/>
          </p:cNvSpPr>
          <p:nvPr>
            <p:ph type="title"/>
          </p:nvPr>
        </p:nvSpPr>
        <p:spPr/>
        <p:txBody>
          <a:bodyPr/>
          <a:lstStyle/>
          <a:p>
            <a:r>
              <a:rPr lang="en-US" dirty="0"/>
              <a:t>Click to edit Master title style</a:t>
            </a:r>
            <a:endParaRPr lang="en-AU" dirty="0"/>
          </a:p>
        </p:txBody>
      </p:sp>
      <p:sp>
        <p:nvSpPr>
          <p:cNvPr id="8" name="Content Placeholder 7">
            <a:extLst>
              <a:ext uri="{FF2B5EF4-FFF2-40B4-BE49-F238E27FC236}">
                <a16:creationId xmlns:a16="http://schemas.microsoft.com/office/drawing/2014/main" id="{728E6F92-E5D9-4B7A-A5FD-5BD06157127A}"/>
              </a:ext>
            </a:extLst>
          </p:cNvPr>
          <p:cNvSpPr>
            <a:spLocks noGrp="1"/>
          </p:cNvSpPr>
          <p:nvPr>
            <p:ph sz="quarter" idx="10" hasCustomPrompt="1"/>
          </p:nvPr>
        </p:nvSpPr>
        <p:spPr>
          <a:xfrm>
            <a:off x="320976" y="771525"/>
            <a:ext cx="8496000" cy="371633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[Author and first initial], [YEAR], ['Article title in single quotes, omit if no article title'], [Title of publication/website in italics], [URL or publisher, city, country].</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38839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30518-6F20-40A3-873B-A1C2BE756168}"/>
              </a:ext>
            </a:extLst>
          </p:cNvPr>
          <p:cNvSpPr/>
          <p:nvPr userDrawn="1"/>
        </p:nvSpPr>
        <p:spPr bwMode="auto">
          <a:xfrm>
            <a:off x="179512" y="0"/>
            <a:ext cx="8964488" cy="3204000"/>
          </a:xfrm>
          <a:prstGeom prst="rect">
            <a:avLst/>
          </a:prstGeom>
          <a:solidFill>
            <a:schemeClr val="accent1">
              <a:lumMod val="40000"/>
              <a:lumOff val="6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cxnSp>
        <p:nvCxnSpPr>
          <p:cNvPr id="9" name="Straight Connector 8"/>
          <p:cNvCxnSpPr/>
          <p:nvPr/>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grpSp>
        <p:nvGrpSpPr>
          <p:cNvPr id="4" name="Group 3">
            <a:extLst>
              <a:ext uri="{FF2B5EF4-FFF2-40B4-BE49-F238E27FC236}">
                <a16:creationId xmlns:a16="http://schemas.microsoft.com/office/drawing/2014/main" id="{B656AA9F-E2A8-4E13-A97E-8C684EA1C68A}"/>
              </a:ext>
            </a:extLst>
          </p:cNvPr>
          <p:cNvGrpSpPr/>
          <p:nvPr userDrawn="1"/>
        </p:nvGrpSpPr>
        <p:grpSpPr>
          <a:xfrm>
            <a:off x="324002" y="4656801"/>
            <a:ext cx="8496469" cy="269748"/>
            <a:chOff x="324002" y="4656801"/>
            <a:chExt cx="8496469" cy="269748"/>
          </a:xfrm>
        </p:grpSpPr>
        <p:pic>
          <p:nvPicPr>
            <p:cNvPr id="12" name="Picture 11">
              <a:extLst>
                <a:ext uri="{FF2B5EF4-FFF2-40B4-BE49-F238E27FC236}">
                  <a16:creationId xmlns:a16="http://schemas.microsoft.com/office/drawing/2014/main" id="{3E3432B4-4D5F-4108-B319-03B5966475A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24002" y="4656801"/>
              <a:ext cx="2724917" cy="269748"/>
            </a:xfrm>
            <a:prstGeom prst="rect">
              <a:avLst/>
            </a:prstGeom>
          </p:spPr>
        </p:pic>
        <p:pic>
          <p:nvPicPr>
            <p:cNvPr id="13" name="Picture 12">
              <a:extLst>
                <a:ext uri="{FF2B5EF4-FFF2-40B4-BE49-F238E27FC236}">
                  <a16:creationId xmlns:a16="http://schemas.microsoft.com/office/drawing/2014/main" id="{24D1C0C9-C331-420A-A9AE-6E7CD0FA9A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6813" y="4805428"/>
              <a:ext cx="1443658" cy="117054"/>
            </a:xfrm>
            <a:prstGeom prst="rect">
              <a:avLst/>
            </a:prstGeom>
          </p:spPr>
        </p:pic>
      </p:grpSp>
      <p:pic>
        <p:nvPicPr>
          <p:cNvPr id="14" name="Picture 13">
            <a:hlinkClick r:id="rId5"/>
            <a:extLst>
              <a:ext uri="{FF2B5EF4-FFF2-40B4-BE49-F238E27FC236}">
                <a16:creationId xmlns:a16="http://schemas.microsoft.com/office/drawing/2014/main" id="{9E204B7F-51A9-4F51-A9EF-E73224096F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7" userDrawn="1">
          <p15:clr>
            <a:srgbClr val="F26B43"/>
          </p15:clr>
        </p15:guide>
        <p15:guide id="2" pos="204" userDrawn="1">
          <p15:clr>
            <a:srgbClr val="F26B43"/>
          </p15:clr>
        </p15:guide>
        <p15:guide id="3" pos="55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bwMode="auto">
          <a:xfrm>
            <a:off x="179512" y="4371950"/>
            <a:ext cx="8964488"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216000"/>
            <a:ext cx="8596800" cy="935960"/>
          </a:xfrm>
          <a:prstGeom prst="rect">
            <a:avLst/>
          </a:prstGeom>
        </p:spPr>
        <p:txBody>
          <a:bodyPr vert="horz" lIns="91440" tIns="45720" rIns="91440" bIns="45720" rtlCol="0" anchor="b">
            <a:normAutofit/>
          </a:bodyPr>
          <a:lstStyle/>
          <a:p>
            <a:br>
              <a:rPr lang="en-US" dirty="0"/>
            </a:br>
            <a:br>
              <a:rPr lang="en-US" dirty="0"/>
            </a:br>
            <a:r>
              <a:rPr lang="en-US" dirty="0"/>
              <a:t>[Subject] YYYY v#.#</a:t>
            </a:r>
            <a:endParaRPr lang="en-AU" dirty="0"/>
          </a:p>
        </p:txBody>
      </p:sp>
      <p:sp>
        <p:nvSpPr>
          <p:cNvPr id="3" name="Text Placeholder 2"/>
          <p:cNvSpPr>
            <a:spLocks noGrp="1"/>
          </p:cNvSpPr>
          <p:nvPr>
            <p:ph type="body" idx="1"/>
          </p:nvPr>
        </p:nvSpPr>
        <p:spPr>
          <a:xfrm>
            <a:off x="216000" y="1152000"/>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grpSp>
        <p:nvGrpSpPr>
          <p:cNvPr id="6" name="Group 5">
            <a:extLst>
              <a:ext uri="{FF2B5EF4-FFF2-40B4-BE49-F238E27FC236}">
                <a16:creationId xmlns:a16="http://schemas.microsoft.com/office/drawing/2014/main" id="{9FF4C40D-DF21-4E02-9665-60F3A90D93DE}"/>
              </a:ext>
            </a:extLst>
          </p:cNvPr>
          <p:cNvGrpSpPr/>
          <p:nvPr userDrawn="1"/>
        </p:nvGrpSpPr>
        <p:grpSpPr>
          <a:xfrm>
            <a:off x="324002" y="4656801"/>
            <a:ext cx="8496469" cy="269748"/>
            <a:chOff x="324002" y="4656801"/>
            <a:chExt cx="8496469" cy="269748"/>
          </a:xfrm>
        </p:grpSpPr>
        <p:pic>
          <p:nvPicPr>
            <p:cNvPr id="8" name="Picture 7">
              <a:extLst>
                <a:ext uri="{FF2B5EF4-FFF2-40B4-BE49-F238E27FC236}">
                  <a16:creationId xmlns:a16="http://schemas.microsoft.com/office/drawing/2014/main" id="{F4932F06-D3CF-4ABA-A784-589A8DBE75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24002" y="4656801"/>
              <a:ext cx="2724917" cy="269748"/>
            </a:xfrm>
            <a:prstGeom prst="rect">
              <a:avLst/>
            </a:prstGeom>
          </p:spPr>
        </p:pic>
        <p:pic>
          <p:nvPicPr>
            <p:cNvPr id="10" name="Picture 9">
              <a:extLst>
                <a:ext uri="{FF2B5EF4-FFF2-40B4-BE49-F238E27FC236}">
                  <a16:creationId xmlns:a16="http://schemas.microsoft.com/office/drawing/2014/main" id="{845BA7F8-EE90-421D-B010-6DB7586D76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6813" y="4805428"/>
              <a:ext cx="1443658" cy="117054"/>
            </a:xfrm>
            <a:prstGeom prst="rect">
              <a:avLst/>
            </a:prstGeom>
          </p:spPr>
        </p:pic>
      </p:grpSp>
    </p:spTree>
    <p:extLst>
      <p:ext uri="{BB962C8B-B14F-4D97-AF65-F5344CB8AC3E}">
        <p14:creationId xmlns:p14="http://schemas.microsoft.com/office/powerpoint/2010/main" val="910830498"/>
      </p:ext>
    </p:extLst>
  </p:cSld>
  <p:clrMap bg1="lt1" tx1="dk1" bg2="lt2" tx2="dk2" accent1="accent1" accent2="accent2" accent3="accent3" accent4="accent4" accent5="accent5" accent6="accent6" hlink="hlink" folHlink="folHlink"/>
  <p:sldLayoutIdLst>
    <p:sldLayoutId id="2147484095"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3087" userDrawn="1">
          <p15:clr>
            <a:srgbClr val="F26B43"/>
          </p15:clr>
        </p15:guide>
        <p15:guide id="4" pos="204" userDrawn="1">
          <p15:clr>
            <a:srgbClr val="F26B43"/>
          </p15:clr>
        </p15:guide>
        <p15:guide id="5" pos="55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77"/>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82" r:id="rId2"/>
    <p:sldLayoutId id="2147484086" r:id="rId3"/>
    <p:sldLayoutId id="2147484076" r:id="rId4"/>
    <p:sldLayoutId id="2147484077" r:id="rId5"/>
    <p:sldLayoutId id="2147484096" r:id="rId6"/>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6" userDrawn="1">
          <p15:clr>
            <a:srgbClr val="F26B43"/>
          </p15:clr>
        </p15:guide>
        <p15:guide id="4" pos="5559" userDrawn="1">
          <p15:clr>
            <a:srgbClr val="F26B43"/>
          </p15:clr>
        </p15:guide>
        <p15:guide id="5" orient="horz" pos="1620" userDrawn="1">
          <p15:clr>
            <a:srgbClr val="F26B43"/>
          </p15:clr>
        </p15:guide>
        <p15:guide id="6" orient="horz" pos="30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interlude.hk/ludwig-van-b-and-his-fellow-musicians-ii/" TargetMode="External"/><Relationship Id="rId3" Type="http://schemas.openxmlformats.org/officeDocument/2006/relationships/hyperlink" Target="https://wwnorton.com/books/9780393920659" TargetMode="External"/><Relationship Id="rId7" Type="http://schemas.openxmlformats.org/officeDocument/2006/relationships/hyperlink" Target="https://positivepsychology.com/comfortzon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edmprod.com/listening/#:/" TargetMode="External"/><Relationship Id="rId5" Type="http://schemas.openxmlformats.org/officeDocument/2006/relationships/hyperlink" Target="https://www.forbes.com/sites/janinemaclachlan/2021/07/30/ditch-your-comfort-zone--literally--to-boost-creativity/?sh=2afcc73e7815" TargetMode="External"/><Relationship Id="rId4" Type="http://schemas.openxmlformats.org/officeDocument/2006/relationships/hyperlink" Target="https://www.artofcomposing.com/music-composingprocess" TargetMode="External"/><Relationship Id="rId9" Type="http://schemas.openxmlformats.org/officeDocument/2006/relationships/hyperlink" Target="https://blog.flat.io/modulation-in-music-harmonic-emotioncomposi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7" Type="http://schemas.openxmlformats.org/officeDocument/2006/relationships/hyperlink" Target="https://creativecommons.org/licenses/by-nd/4.0/deed.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hyperlink" Target="https://www.qcaa.qld.edu.au/curriculum-assessment/portal/media/snr_music_ext_26_comp_ia3_asr_high_sr.mp3"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37D07D5-C80C-48B8-9EEF-456E4715AB94}"/>
              </a:ext>
            </a:extLst>
          </p:cNvPr>
          <p:cNvSpPr>
            <a:spLocks noGrp="1"/>
          </p:cNvSpPr>
          <p:nvPr>
            <p:ph type="ctrTitle"/>
          </p:nvPr>
        </p:nvSpPr>
        <p:spPr/>
        <p:txBody>
          <a:bodyPr/>
          <a:lstStyle/>
          <a:p>
            <a:r>
              <a:rPr lang="en-AU" dirty="0"/>
              <a:t>Music Extension — Composition 2026 v1.3</a:t>
            </a:r>
          </a:p>
        </p:txBody>
      </p:sp>
      <p:sp>
        <p:nvSpPr>
          <p:cNvPr id="15" name="Vertical Text Placeholder 14">
            <a:extLst>
              <a:ext uri="{FF2B5EF4-FFF2-40B4-BE49-F238E27FC236}">
                <a16:creationId xmlns:a16="http://schemas.microsoft.com/office/drawing/2014/main" id="{59A101EB-D69A-4BE8-96C2-6F3BF6A4C838}"/>
              </a:ext>
            </a:extLst>
          </p:cNvPr>
          <p:cNvSpPr>
            <a:spLocks noGrp="1"/>
          </p:cNvSpPr>
          <p:nvPr>
            <p:ph type="body" orient="vert" sz="quarter" idx="10"/>
          </p:nvPr>
        </p:nvSpPr>
        <p:spPr/>
        <p:txBody>
          <a:bodyPr/>
          <a:lstStyle/>
          <a:p>
            <a:r>
              <a:rPr lang="en-AU" dirty="0"/>
              <a:t>260166</a:t>
            </a:r>
          </a:p>
        </p:txBody>
      </p:sp>
      <p:sp>
        <p:nvSpPr>
          <p:cNvPr id="16" name="Content Placeholder 15">
            <a:extLst>
              <a:ext uri="{FF2B5EF4-FFF2-40B4-BE49-F238E27FC236}">
                <a16:creationId xmlns:a16="http://schemas.microsoft.com/office/drawing/2014/main" id="{1AF0036D-8B08-432F-9151-C7EC9F6057A8}"/>
              </a:ext>
            </a:extLst>
          </p:cNvPr>
          <p:cNvSpPr>
            <a:spLocks noGrp="1"/>
          </p:cNvSpPr>
          <p:nvPr>
            <p:ph sz="quarter" idx="11"/>
          </p:nvPr>
        </p:nvSpPr>
        <p:spPr>
          <a:xfrm>
            <a:off x="215999" y="1059582"/>
            <a:ext cx="8603779" cy="1467718"/>
          </a:xfrm>
        </p:spPr>
        <p:txBody>
          <a:bodyPr>
            <a:normAutofit/>
          </a:bodyPr>
          <a:lstStyle/>
          <a:p>
            <a:pPr>
              <a:spcBef>
                <a:spcPts val="0"/>
              </a:spcBef>
              <a:spcAft>
                <a:spcPts val="600"/>
              </a:spcAft>
            </a:pPr>
            <a:r>
              <a:rPr lang="en-AU" sz="1400" dirty="0">
                <a:solidFill>
                  <a:srgbClr val="808080"/>
                </a:solidFill>
                <a:latin typeface="Arial" panose="020B0604020202020204" pitchFamily="34" charset="0"/>
                <a:ea typeface="Times New Roman" panose="02020603050405020304" pitchFamily="18" charset="0"/>
                <a:cs typeface="Times New Roman" panose="02020603050405020304" pitchFamily="18" charset="0"/>
              </a:rPr>
              <a:t>IA3 high-level annotated sample response</a:t>
            </a:r>
            <a:endParaRPr lang="en-US" sz="1400" dirty="0">
              <a:solidFill>
                <a:schemeClr val="accent1"/>
              </a:solidFill>
            </a:endParaRPr>
          </a:p>
          <a:p>
            <a:pPr>
              <a:spcBef>
                <a:spcPts val="0"/>
              </a:spcBef>
              <a:spcAft>
                <a:spcPts val="3000"/>
              </a:spcAft>
            </a:pPr>
            <a:r>
              <a:rPr lang="en-US" sz="1050" dirty="0">
                <a:solidFill>
                  <a:schemeClr val="accent1"/>
                </a:solidFill>
              </a:rPr>
              <a:t>January 2026</a:t>
            </a:r>
          </a:p>
          <a:p>
            <a:pPr>
              <a:spcBef>
                <a:spcPts val="0"/>
              </a:spcBef>
            </a:pPr>
            <a:r>
              <a:rPr lang="en-US" sz="1150" dirty="0">
                <a:solidFill>
                  <a:schemeClr val="accent1"/>
                </a:solidFill>
              </a:rPr>
              <a:t>Composition project (35%)</a:t>
            </a:r>
          </a:p>
          <a:p>
            <a:pPr>
              <a:spcBef>
                <a:spcPts val="0"/>
              </a:spcBef>
            </a:pPr>
            <a:r>
              <a:rPr lang="en-US" sz="1050" dirty="0"/>
              <a:t>This sample has been compiled by the QCAA to assist and support teachers to match evidence in student responses to the characteristics described in the instrument-specific marking guide (ISMG).</a:t>
            </a:r>
          </a:p>
          <a:p>
            <a:endParaRPr lang="en-US" sz="1050" dirty="0"/>
          </a:p>
        </p:txBody>
      </p:sp>
      <p:sp>
        <p:nvSpPr>
          <p:cNvPr id="17" name="Content Placeholder 15">
            <a:extLst>
              <a:ext uri="{FF2B5EF4-FFF2-40B4-BE49-F238E27FC236}">
                <a16:creationId xmlns:a16="http://schemas.microsoft.com/office/drawing/2014/main" id="{AC336913-80CD-446A-9E9D-DBE3C945D8FE}"/>
              </a:ext>
            </a:extLst>
          </p:cNvPr>
          <p:cNvSpPr txBox="1">
            <a:spLocks/>
          </p:cNvSpPr>
          <p:nvPr/>
        </p:nvSpPr>
        <p:spPr>
          <a:xfrm>
            <a:off x="216370" y="2616201"/>
            <a:ext cx="8603779" cy="1611733"/>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Tx/>
              <a:buNone/>
              <a:defRPr sz="2000" b="0" kern="1200">
                <a:solidFill>
                  <a:schemeClr val="tx2"/>
                </a:solidFill>
                <a:latin typeface="Arial" pitchFamily="34" charset="0"/>
                <a:ea typeface="+mn-ea"/>
                <a:cs typeface="Arial" pitchFamily="34" charset="0"/>
              </a:defRPr>
            </a:lvl1pPr>
            <a:lvl2pPr marL="0" indent="-252000" algn="l" defTabSz="914400" rtl="0" eaLnBrk="1" latinLnBrk="0" hangingPunct="1">
              <a:spcBef>
                <a:spcPts val="0"/>
              </a:spcBef>
              <a:buFont typeface="Arial" panose="020B0604020202020204" pitchFamily="34" charset="0"/>
              <a:buChar char="•"/>
              <a:defRPr sz="2000" kern="1200">
                <a:solidFill>
                  <a:schemeClr val="tx2"/>
                </a:solidFill>
                <a:latin typeface="+mn-lt"/>
                <a:ea typeface="+mn-ea"/>
                <a:cs typeface="+mn-cs"/>
              </a:defRPr>
            </a:lvl2pPr>
            <a:lvl3pPr marL="504000" indent="-252000" algn="l" defTabSz="914400" rtl="0" eaLnBrk="1" latinLnBrk="0" hangingPunct="1">
              <a:spcBef>
                <a:spcPts val="0"/>
              </a:spcBef>
              <a:buFont typeface="Arial" panose="020B0604020202020204" pitchFamily="34" charset="0"/>
              <a:buChar char="–"/>
              <a:defRPr sz="2000" kern="1200">
                <a:solidFill>
                  <a:schemeClr val="tx2"/>
                </a:solidFill>
                <a:latin typeface="+mn-lt"/>
                <a:ea typeface="+mn-ea"/>
                <a:cs typeface="+mn-cs"/>
              </a:defRPr>
            </a:lvl3pPr>
            <a:lvl4pPr marL="756000" indent="-252000" algn="l" defTabSz="914400" rtl="0" eaLnBrk="1" latinLnBrk="0" hangingPunct="1">
              <a:spcBef>
                <a:spcPts val="0"/>
              </a:spcBef>
              <a:buFont typeface="Wingdings" panose="05000000000000000000" pitchFamily="2" charset="2"/>
              <a:buChar char="§"/>
              <a:defRPr sz="2000" kern="1200">
                <a:solidFill>
                  <a:schemeClr val="tx2"/>
                </a:solidFill>
                <a:latin typeface="+mn-lt"/>
                <a:ea typeface="+mn-ea"/>
                <a:cs typeface="+mn-cs"/>
              </a:defRPr>
            </a:lvl4pPr>
            <a:lvl5pPr marL="0" indent="0" algn="l" defTabSz="914400" rtl="0" eaLnBrk="1" latinLnBrk="0" hangingPunct="1">
              <a:spcBef>
                <a:spcPts val="0"/>
              </a:spcBef>
              <a:buFontTx/>
              <a:buNone/>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050" b="1" dirty="0">
                <a:solidFill>
                  <a:schemeClr val="accent1"/>
                </a:solidFill>
              </a:rPr>
              <a:t>Assessment objectives</a:t>
            </a:r>
          </a:p>
          <a:p>
            <a:pPr fontAlgn="auto">
              <a:spcAft>
                <a:spcPts val="300"/>
              </a:spcAft>
            </a:pPr>
            <a:r>
              <a:rPr lang="en-US" sz="1050" dirty="0"/>
              <a:t>This assessment instrument is used to determine student achievement in the following objectives:</a:t>
            </a:r>
          </a:p>
          <a:p>
            <a:pPr indent="-252000" fontAlgn="auto">
              <a:spcBef>
                <a:spcPts val="0"/>
              </a:spcBef>
              <a:spcAft>
                <a:spcPts val="300"/>
              </a:spcAft>
              <a:buAutoNum type="arabicPeriod"/>
              <a:tabLst>
                <a:tab pos="252000" algn="l"/>
              </a:tabLst>
            </a:pPr>
            <a:r>
              <a:rPr lang="en-US" sz="1050" dirty="0" err="1"/>
              <a:t>Analyse</a:t>
            </a:r>
            <a:r>
              <a:rPr lang="en-US" sz="1050" dirty="0"/>
              <a:t> music elements and concepts, and compositional devices in the composition.</a:t>
            </a:r>
          </a:p>
          <a:p>
            <a:pPr indent="-252000" fontAlgn="auto">
              <a:spcBef>
                <a:spcPts val="0"/>
              </a:spcBef>
              <a:spcAft>
                <a:spcPts val="300"/>
              </a:spcAft>
              <a:buAutoNum type="arabicPeriod"/>
              <a:tabLst>
                <a:tab pos="252000" algn="l"/>
              </a:tabLst>
            </a:pPr>
            <a:r>
              <a:rPr lang="en-US" sz="1050" dirty="0"/>
              <a:t>Apply literacy skills, using music terminology relevant to genre/style and language conventions to communicate ideas.</a:t>
            </a:r>
          </a:p>
          <a:p>
            <a:pPr indent="-252000" fontAlgn="auto">
              <a:spcBef>
                <a:spcPts val="0"/>
              </a:spcBef>
              <a:spcAft>
                <a:spcPts val="300"/>
              </a:spcAft>
              <a:buAutoNum type="arabicPeriod"/>
              <a:tabLst>
                <a:tab pos="252000" algn="l"/>
              </a:tabLst>
            </a:pPr>
            <a:r>
              <a:rPr lang="en-US" sz="1050" dirty="0"/>
              <a:t>Evaluate the use of music elements and concepts, compositional devices to communicate the intent in the composition, and techniques and/or 	strategies of best practice.</a:t>
            </a:r>
          </a:p>
          <a:p>
            <a:pPr indent="-252000" fontAlgn="auto">
              <a:spcBef>
                <a:spcPts val="0"/>
              </a:spcBef>
              <a:spcAft>
                <a:spcPts val="300"/>
              </a:spcAft>
              <a:buAutoNum type="arabicPeriod"/>
              <a:tabLst>
                <a:tab pos="252000" algn="l"/>
              </a:tabLst>
            </a:pPr>
            <a:r>
              <a:rPr lang="en-US" sz="1050" dirty="0"/>
              <a:t>Apply compositional devices in the creation of their work.</a:t>
            </a:r>
          </a:p>
          <a:p>
            <a:pPr indent="-252000" fontAlgn="auto">
              <a:spcBef>
                <a:spcPts val="0"/>
              </a:spcBef>
              <a:spcAft>
                <a:spcPts val="300"/>
              </a:spcAft>
              <a:buAutoNum type="arabicPeriod"/>
              <a:tabLst>
                <a:tab pos="252000" algn="l"/>
              </a:tabLst>
            </a:pPr>
            <a:r>
              <a:rPr lang="en-US" sz="1050" dirty="0"/>
              <a:t>Manipulate music elements and concepts for the chosen genre/style.</a:t>
            </a:r>
          </a:p>
          <a:p>
            <a:pPr indent="-252000" fontAlgn="auto">
              <a:spcBef>
                <a:spcPts val="0"/>
              </a:spcBef>
              <a:spcAft>
                <a:spcPts val="300"/>
              </a:spcAft>
              <a:buAutoNum type="arabicPeriod"/>
              <a:tabLst>
                <a:tab pos="252000" algn="l"/>
              </a:tabLst>
            </a:pPr>
            <a:r>
              <a:rPr lang="en-US" sz="1050" dirty="0"/>
              <a:t>Resolve music ideas to communicate meaning.</a:t>
            </a:r>
          </a:p>
          <a:p>
            <a:pPr indent="-252000" fontAlgn="auto">
              <a:spcBef>
                <a:spcPts val="0"/>
              </a:spcBef>
              <a:spcAft>
                <a:spcPts val="300"/>
              </a:spcAft>
              <a:buFontTx/>
              <a:buAutoNum type="arabicPeriod" startAt="3"/>
              <a:tabLst>
                <a:tab pos="252000" algn="l"/>
              </a:tabLst>
            </a:pPr>
            <a:endParaRPr lang="en-US" sz="1050" dirty="0"/>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F2142-F1B5-CE06-7E3F-ADD3656EDFEC}"/>
              </a:ext>
            </a:extLst>
          </p:cNvPr>
          <p:cNvSpPr>
            <a:spLocks noGrp="1"/>
          </p:cNvSpPr>
          <p:nvPr>
            <p:ph idx="1"/>
          </p:nvPr>
        </p:nvSpPr>
        <p:spPr>
          <a:xfrm>
            <a:off x="122918" y="229668"/>
            <a:ext cx="4521090" cy="4362294"/>
          </a:xfrm>
        </p:spPr>
        <p:txBody>
          <a:bodyPr>
            <a:noAutofit/>
          </a:bodyPr>
          <a:lstStyle/>
          <a:p>
            <a:pPr lvl="1" indent="0">
              <a:buNone/>
            </a:pPr>
            <a:r>
              <a:rPr lang="en-US" sz="1000" b="1" dirty="0"/>
              <a:t>Statement of intent</a:t>
            </a:r>
            <a:br>
              <a:rPr lang="en-US" sz="1000" b="1" dirty="0"/>
            </a:br>
            <a:endParaRPr lang="en-US" sz="900" b="1" dirty="0"/>
          </a:p>
          <a:p>
            <a:pPr lvl="1" indent="0">
              <a:buNone/>
            </a:pPr>
            <a:r>
              <a:rPr lang="en-US" sz="900" i="1" dirty="0"/>
              <a:t>No Sun Above </a:t>
            </a:r>
            <a:r>
              <a:rPr lang="en-US" sz="900" dirty="0"/>
              <a:t>was written as a title-sequence song for an imagined James Bond film. It paints Bond as controlled on the surface yet hollowed out beneath.  </a:t>
            </a:r>
          </a:p>
          <a:p>
            <a:pPr lvl="1" indent="0">
              <a:buNone/>
            </a:pPr>
            <a:endParaRPr lang="en-US" sz="900" dirty="0"/>
          </a:p>
          <a:p>
            <a:pPr lvl="1" indent="0">
              <a:buNone/>
            </a:pPr>
            <a:r>
              <a:rPr lang="en-US" sz="900" dirty="0"/>
              <a:t>The opening features sustained soft piano melody, overlayed with gently bowed violins and cello in their upper registers. This combination creates a delicate timbre, heightened by soft dynamics and subtle rubato, </a:t>
            </a:r>
            <a:r>
              <a:rPr lang="en-US" sz="900" dirty="0" err="1"/>
              <a:t>symbolising</a:t>
            </a:r>
            <a:r>
              <a:rPr lang="en-US" sz="900" dirty="0"/>
              <a:t> the mystery and emptiness of Bond’s character. The verse begins with the entry of drums, establishing a </a:t>
            </a:r>
            <a:r>
              <a:rPr lang="en-US" sz="900" dirty="0" err="1"/>
              <a:t>stabilised</a:t>
            </a:r>
            <a:r>
              <a:rPr lang="en-US" sz="900" dirty="0"/>
              <a:t> tempo. Here, a swung hemiola-style rhythm is created between the left/right hands of piano, with the darkness of pulsing B1’s in the bass-clef along with strong punchy chords in the right representing Bond’s strength and determination. </a:t>
            </a:r>
          </a:p>
          <a:p>
            <a:pPr lvl="1" indent="0">
              <a:buNone/>
            </a:pPr>
            <a:endParaRPr lang="en-US" sz="900" dirty="0"/>
          </a:p>
          <a:p>
            <a:pPr lvl="1" indent="0">
              <a:buNone/>
            </a:pPr>
            <a:r>
              <a:rPr lang="en-US" sz="900" dirty="0"/>
              <a:t>As hemiola-style vocals enter, harmonies build to ascend the listener, mixing 7ths, 9ths, 3rds and 5ths to create both dissonance and beauty. In the chorus, the male vocal has a guttural tone, belting a melody of A4, G#4, and F#4 — high in the male register. This acts as a battle-cry for Bond, with lyrics revealing his inner grief and struggles. </a:t>
            </a:r>
          </a:p>
          <a:p>
            <a:pPr lvl="1" indent="0">
              <a:buNone/>
            </a:pPr>
            <a:endParaRPr lang="en-US" sz="900" dirty="0"/>
          </a:p>
          <a:p>
            <a:pPr lvl="1" indent="0">
              <a:buNone/>
            </a:pPr>
            <a:r>
              <a:rPr lang="en-US" sz="900" dirty="0"/>
              <a:t>The instrumental breakdown opens with the main motif, ‘E4/F#4/G4/F#4/E4/C4/E4’, arch-shaped contour and unexpected drop to C natural creating both familiarity and tension, making it an anchor as the surrounding textures shift and build. Diminished layers of instrumentation highlight vulnerability, while a distorted synth sustains an E6. The chord structure weaves in the signature Bond harmony, using a chromatic rise of B3/C4/C#4/C4. This motion </a:t>
            </a:r>
            <a:r>
              <a:rPr lang="en-US" sz="900" dirty="0" err="1"/>
              <a:t>symbolises</a:t>
            </a:r>
            <a:r>
              <a:rPr lang="en-US" sz="900" dirty="0"/>
              <a:t> Bond’s climb toward control and pulls back to the same unresolved cycle. Heavy drums maintain an intense rock-pattern, with open </a:t>
            </a:r>
            <a:r>
              <a:rPr lang="en-US" sz="900" dirty="0" err="1"/>
              <a:t>hihat</a:t>
            </a:r>
            <a:r>
              <a:rPr lang="en-US" sz="900" dirty="0"/>
              <a:t> and frequent fills to drive momentum forward, mirroring the rising tension in Bond’s character. The iconic Bond chord (EmMaj9) is then played on piano, isolated from other instruments to represent Bond’s isolation of character in moments of fragility.  </a:t>
            </a:r>
            <a:endParaRPr lang="en-AU" sz="900" b="0" i="0" u="none" strike="noStrike" baseline="0" dirty="0"/>
          </a:p>
          <a:p>
            <a:pPr lvl="1" indent="0">
              <a:buNone/>
            </a:pPr>
            <a:endParaRPr lang="en-AU" sz="1000" b="0" i="0" u="none" strike="noStrike" baseline="0" dirty="0"/>
          </a:p>
        </p:txBody>
      </p:sp>
      <p:sp>
        <p:nvSpPr>
          <p:cNvPr id="4" name="TextBox 3">
            <a:extLst>
              <a:ext uri="{FF2B5EF4-FFF2-40B4-BE49-F238E27FC236}">
                <a16:creationId xmlns:a16="http://schemas.microsoft.com/office/drawing/2014/main" id="{1485444B-F518-85BE-0BFC-72154C6DAEFF}"/>
              </a:ext>
            </a:extLst>
          </p:cNvPr>
          <p:cNvSpPr txBox="1"/>
          <p:nvPr/>
        </p:nvSpPr>
        <p:spPr>
          <a:xfrm>
            <a:off x="4828912" y="213694"/>
            <a:ext cx="4109732" cy="1962076"/>
          </a:xfrm>
          <a:prstGeom prst="rect">
            <a:avLst/>
          </a:prstGeom>
          <a:noFill/>
        </p:spPr>
        <p:txBody>
          <a:bodyPr wrap="square" rtlCol="0">
            <a:spAutoFit/>
          </a:bodyPr>
          <a:lstStyle/>
          <a:p>
            <a:endParaRPr lang="en-US" sz="900" dirty="0"/>
          </a:p>
          <a:p>
            <a:r>
              <a:rPr lang="en-US" sz="900" dirty="0"/>
              <a:t>The bridge features temporary tonicization to </a:t>
            </a:r>
            <a:r>
              <a:rPr lang="en-US" sz="900" dirty="0" err="1"/>
              <a:t>Emaj</a:t>
            </a:r>
            <a:r>
              <a:rPr lang="en-US" sz="900" dirty="0"/>
              <a:t>, with complex chords including </a:t>
            </a:r>
            <a:r>
              <a:rPr lang="en-US" sz="900" dirty="0" err="1"/>
              <a:t>Gmaj</a:t>
            </a:r>
            <a:r>
              <a:rPr lang="en-US" sz="900" dirty="0"/>
              <a:t>/</a:t>
            </a:r>
            <a:r>
              <a:rPr lang="en-US" sz="900" dirty="0" err="1"/>
              <a:t>Cmaj</a:t>
            </a:r>
            <a:r>
              <a:rPr lang="en-US" sz="900" dirty="0"/>
              <a:t>/</a:t>
            </a:r>
            <a:r>
              <a:rPr lang="en-US" sz="900" dirty="0" err="1"/>
              <a:t>Dmaj</a:t>
            </a:r>
            <a:r>
              <a:rPr lang="en-US" sz="900" dirty="0"/>
              <a:t>/Amaj all presented as major chords. One chord in particular, Bb major, creates harmonic tension and a sudden shift between keys, as it sits a tritone away from E major. This unexpected brightness </a:t>
            </a:r>
            <a:r>
              <a:rPr lang="en-US" sz="900" dirty="0" err="1"/>
              <a:t>symbolises</a:t>
            </a:r>
            <a:r>
              <a:rPr lang="en-US" sz="900" dirty="0"/>
              <a:t> brief moments of clarity and control. </a:t>
            </a:r>
          </a:p>
          <a:p>
            <a:endParaRPr lang="en-US" sz="900" dirty="0"/>
          </a:p>
          <a:p>
            <a:r>
              <a:rPr lang="en-US" sz="900" dirty="0"/>
              <a:t>The song ends with the same texture as the opening – cynical piano accompanied by soft strings. This time, vocals sing delicately over the top, leading to a resolution in E minor – the tonic. Finally, piano plays a strong signature chord (EmMaj9) to </a:t>
            </a:r>
            <a:r>
              <a:rPr lang="en-US" sz="900" dirty="0" err="1"/>
              <a:t>symbolise</a:t>
            </a:r>
            <a:r>
              <a:rPr lang="en-US" sz="900" dirty="0"/>
              <a:t> Bond’s return to composure while hinting at unresolved tension.</a:t>
            </a:r>
            <a:endParaRPr lang="en-AU" sz="900" dirty="0"/>
          </a:p>
        </p:txBody>
      </p:sp>
      <p:sp>
        <p:nvSpPr>
          <p:cNvPr id="5" name="Rectangle 4">
            <a:extLst>
              <a:ext uri="{FF2B5EF4-FFF2-40B4-BE49-F238E27FC236}">
                <a16:creationId xmlns:a16="http://schemas.microsoft.com/office/drawing/2014/main" id="{DCBAF9A3-5100-899F-0B93-676B1E1882E5}"/>
              </a:ext>
            </a:extLst>
          </p:cNvPr>
          <p:cNvSpPr/>
          <p:nvPr/>
        </p:nvSpPr>
        <p:spPr>
          <a:xfrm>
            <a:off x="4900146" y="2256584"/>
            <a:ext cx="3920326" cy="2146797"/>
          </a:xfrm>
          <a:prstGeom prst="rect">
            <a:avLst/>
          </a:prstGeom>
          <a:solidFill>
            <a:srgbClr val="E0D6EB"/>
          </a:solidFill>
          <a:ln w="127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0"/>
              </a:spcAft>
            </a:pPr>
            <a:r>
              <a:rPr lang="en-AU" sz="900" b="1" dirty="0">
                <a:solidFill>
                  <a:srgbClr val="000000"/>
                </a:solidFill>
                <a:latin typeface="Arial" panose="020B0604020202020204" pitchFamily="34" charset="0"/>
                <a:ea typeface="Times New Roman"/>
                <a:cs typeface="Arial" panose="020B0604020202020204" pitchFamily="34" charset="0"/>
              </a:rPr>
              <a:t>Statement of intent [3]</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analysis of music elements and concepts, and compositional devices in the composition is detailed and specific</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application of literacy skills through sequenced and connected ideas</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evaluation shows insightful judgments about music elements, concepts and compositional devices to communicate the intent in the composition</a:t>
            </a:r>
            <a:endParaRPr lang="en-AU" sz="900" b="1" dirty="0">
              <a:solidFill>
                <a:srgbClr val="000000"/>
              </a:solidFill>
              <a:latin typeface="Arial" panose="020B0604020202020204" pitchFamily="34" charset="0"/>
              <a:ea typeface="Times New Roman"/>
              <a:cs typeface="Arial" panose="020B0604020202020204" pitchFamily="34" charset="0"/>
            </a:endParaRPr>
          </a:p>
          <a:p>
            <a:pPr>
              <a:lnSpc>
                <a:spcPct val="110000"/>
              </a:lnSpc>
              <a:spcBef>
                <a:spcPts val="0"/>
              </a:spcBef>
              <a:spcAft>
                <a:spcPts val="0"/>
              </a:spcAft>
            </a:pPr>
            <a:r>
              <a:rPr lang="en-US" sz="900" dirty="0">
                <a:solidFill>
                  <a:schemeClr val="tx1"/>
                </a:solidFill>
                <a:effectLst/>
                <a:latin typeface="Arial" panose="020B0604020202020204" pitchFamily="34" charset="0"/>
                <a:ea typeface="Times New Roman"/>
                <a:cs typeface="Arial" panose="020B0604020202020204" pitchFamily="34" charset="0"/>
              </a:rPr>
              <a:t>The statement analyses music elements and concepts, and compositional devices including harmony, timbre and motif with detail, and specificity of chords and notes in the motif. </a:t>
            </a:r>
            <a:r>
              <a:rPr lang="en-US" sz="900" dirty="0">
                <a:solidFill>
                  <a:schemeClr val="tx1"/>
                </a:solidFill>
                <a:latin typeface="Arial" panose="020B0604020202020204" pitchFamily="34" charset="0"/>
                <a:ea typeface="Times New Roman"/>
                <a:cs typeface="Arial" panose="020B0604020202020204" pitchFamily="34" charset="0"/>
              </a:rPr>
              <a:t>Insightful judgments about these, and how they communicate subtleties of Bond’s character, are evident throughout. The statement is sequenced chronologically through the composition. </a:t>
            </a:r>
            <a:endParaRPr lang="en-AU" sz="900" dirty="0">
              <a:solidFill>
                <a:schemeClr val="tx1"/>
              </a:solidFill>
              <a:effectLst/>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3C3FB90A-2C7B-23F6-A523-56682AB5AF61}"/>
              </a:ext>
            </a:extLst>
          </p:cNvPr>
          <p:cNvSpPr/>
          <p:nvPr/>
        </p:nvSpPr>
        <p:spPr>
          <a:xfrm>
            <a:off x="95169" y="2931789"/>
            <a:ext cx="4544417" cy="1471591"/>
          </a:xfrm>
          <a:prstGeom prst="rect">
            <a:avLst/>
          </a:prstGeom>
          <a:solidFill>
            <a:srgbClr val="6633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dirty="0">
                <a:solidFill>
                  <a:srgbClr val="21578A"/>
                </a:solidFill>
                <a:effectLst/>
                <a:ea typeface="Times New Roman"/>
                <a:cs typeface="Times New Roman"/>
              </a:rPr>
              <a:t> </a:t>
            </a:r>
            <a:endParaRPr lang="en-AU" sz="1050" dirty="0">
              <a:effectLst/>
              <a:ea typeface="Times New Roman"/>
              <a:cs typeface="Times New Roman"/>
            </a:endParaRPr>
          </a:p>
        </p:txBody>
      </p:sp>
    </p:spTree>
    <p:extLst>
      <p:ext uri="{BB962C8B-B14F-4D97-AF65-F5344CB8AC3E}">
        <p14:creationId xmlns:p14="http://schemas.microsoft.com/office/powerpoint/2010/main" val="325088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E09A-97E7-3C59-3543-E012D50F68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27167-D82D-768A-6740-B5FF020A54DF}"/>
              </a:ext>
            </a:extLst>
          </p:cNvPr>
          <p:cNvSpPr>
            <a:spLocks noGrp="1"/>
          </p:cNvSpPr>
          <p:nvPr>
            <p:ph idx="1"/>
          </p:nvPr>
        </p:nvSpPr>
        <p:spPr>
          <a:xfrm>
            <a:off x="122918" y="229668"/>
            <a:ext cx="4521090" cy="4362294"/>
          </a:xfrm>
        </p:spPr>
        <p:txBody>
          <a:bodyPr>
            <a:noAutofit/>
          </a:bodyPr>
          <a:lstStyle/>
          <a:p>
            <a:pPr lvl="1" indent="0">
              <a:buNone/>
            </a:pPr>
            <a:r>
              <a:rPr lang="en-US" sz="900" b="1" dirty="0"/>
              <a:t>Reflective statement </a:t>
            </a:r>
            <a:br>
              <a:rPr lang="en-US" sz="900" b="1" dirty="0"/>
            </a:br>
            <a:endParaRPr lang="en-US" sz="900" b="1" dirty="0"/>
          </a:p>
          <a:p>
            <a:pPr lvl="1" indent="0">
              <a:buNone/>
            </a:pPr>
            <a:r>
              <a:rPr lang="en-US" sz="900" dirty="0"/>
              <a:t>This year, my composing developed through two intertwined strategies that shaped my composition portfolio: </a:t>
            </a:r>
          </a:p>
          <a:p>
            <a:pPr marL="228600" lvl="1" indent="-228600">
              <a:buFont typeface="+mj-lt"/>
              <a:buAutoNum type="arabicPeriod"/>
            </a:pPr>
            <a:r>
              <a:rPr lang="en-US" sz="900" dirty="0"/>
              <a:t>Building a signature style, reflecting my musical identity. </a:t>
            </a:r>
          </a:p>
          <a:p>
            <a:pPr marL="228600" lvl="1" indent="-228600">
              <a:buFont typeface="+mj-lt"/>
              <a:buAutoNum type="arabicPeriod"/>
            </a:pPr>
            <a:r>
              <a:rPr lang="en-US" sz="900" dirty="0"/>
              <a:t>Taking risks and being innovative while maintaining connection to the audience. </a:t>
            </a:r>
          </a:p>
          <a:p>
            <a:pPr lvl="1" indent="0">
              <a:buNone/>
            </a:pPr>
            <a:endParaRPr lang="en-US" sz="900" dirty="0"/>
          </a:p>
          <a:p>
            <a:pPr lvl="1" indent="0">
              <a:buNone/>
            </a:pPr>
            <a:r>
              <a:rPr lang="en-US" sz="900" dirty="0">
                <a:highlight>
                  <a:srgbClr val="FFE066"/>
                </a:highlight>
              </a:rPr>
              <a:t>To develop my signature style, I listened widely to many music styles. My regular playlists were supplemented with new music. Matla (2021) thoughtfully insists "Listening more often builds a mental palate of ideas and sounds that can later be fused together to create something unique". Blogging on my e-Portfolio allowed me to clearly identify my focus on harmonic vocabulary with other music elements considered subsequently. </a:t>
            </a:r>
            <a:r>
              <a:rPr lang="en-US" sz="900" dirty="0" err="1">
                <a:highlight>
                  <a:srgbClr val="FFE066"/>
                </a:highlight>
              </a:rPr>
              <a:t>Realising</a:t>
            </a:r>
            <a:r>
              <a:rPr lang="en-US" sz="900" dirty="0">
                <a:highlight>
                  <a:srgbClr val="FFE066"/>
                </a:highlight>
              </a:rPr>
              <a:t> this, I </a:t>
            </a:r>
            <a:r>
              <a:rPr lang="en-US" sz="900" dirty="0" err="1">
                <a:highlight>
                  <a:srgbClr val="FFE066"/>
                </a:highlight>
              </a:rPr>
              <a:t>prioritised</a:t>
            </a:r>
            <a:r>
              <a:rPr lang="en-US" sz="900" dirty="0">
                <a:highlight>
                  <a:srgbClr val="FFE066"/>
                </a:highlight>
              </a:rPr>
              <a:t> building my harmonic style. Harmony plays a crucial role in communicating emotional meaning, and I used it deliberately to serve the narrative and refine a style </a:t>
            </a:r>
            <a:r>
              <a:rPr lang="en-US" sz="900" dirty="0" err="1">
                <a:highlight>
                  <a:srgbClr val="FFE066"/>
                </a:highlight>
              </a:rPr>
              <a:t>recognisably</a:t>
            </a:r>
            <a:r>
              <a:rPr lang="en-US" sz="900" dirty="0">
                <a:highlight>
                  <a:srgbClr val="FFE066"/>
                </a:highlight>
              </a:rPr>
              <a:t> mine (Valverde, 2024). Prior to MEX, I struggled to incorporate elements from music I admired due to fear of plagiarism. This in turn hindered my flow causing frustration. However, inspiration from other composers, for example, Hans Zimmer’s admiration for Morricone, shows how important influence is for creativity (</a:t>
            </a:r>
            <a:r>
              <a:rPr lang="en-US" sz="900" dirty="0" err="1">
                <a:highlight>
                  <a:srgbClr val="FFE066"/>
                </a:highlight>
              </a:rPr>
              <a:t>Predota</a:t>
            </a:r>
            <a:r>
              <a:rPr lang="en-US" sz="900" dirty="0">
                <a:highlight>
                  <a:srgbClr val="FFE066"/>
                </a:highlight>
              </a:rPr>
              <a:t>, 2020). This was expertly demonstrated in </a:t>
            </a:r>
            <a:r>
              <a:rPr lang="en-US" sz="900" i="1" dirty="0">
                <a:highlight>
                  <a:srgbClr val="FFE066"/>
                </a:highlight>
              </a:rPr>
              <a:t>No Sun Above</a:t>
            </a:r>
            <a:r>
              <a:rPr lang="en-US" sz="900" dirty="0">
                <a:highlight>
                  <a:srgbClr val="FFE066"/>
                </a:highlight>
              </a:rPr>
              <a:t>. </a:t>
            </a:r>
          </a:p>
          <a:p>
            <a:pPr lvl="1" indent="0">
              <a:buNone/>
            </a:pPr>
            <a:endParaRPr lang="en-US" sz="900" dirty="0"/>
          </a:p>
          <a:p>
            <a:pPr lvl="1" indent="0">
              <a:buNone/>
            </a:pPr>
            <a:r>
              <a:rPr lang="en-US" sz="900" dirty="0"/>
              <a:t>Jon Brantingham highlights the </a:t>
            </a:r>
            <a:r>
              <a:rPr lang="en-US" sz="900" dirty="0" err="1"/>
              <a:t>personalised</a:t>
            </a:r>
            <a:r>
              <a:rPr lang="en-US" sz="900" dirty="0"/>
              <a:t> nature of composing, and the ways that comfort kills creativity, as shown in Figure 1 [redacted]. He stated, “All music must be initially inspired, whether in complete form, in fragments, or even in the idea of mathematical equations (Brantingham, 2011). I cleverly combined improvisation, ideation and observation. These strategies along with those specified below, significantly helped me gather inspiration, overcome writer’s block and compose innovative and expressive music. I recorded experimentations with unconventional progressions and linked these with storytelling. Recording my experimentation successfully helped me overcome</a:t>
            </a:r>
            <a:endParaRPr lang="en-AU" sz="900" b="0" i="0" u="none" strike="noStrike" baseline="0" dirty="0"/>
          </a:p>
        </p:txBody>
      </p:sp>
      <p:sp>
        <p:nvSpPr>
          <p:cNvPr id="4" name="TextBox 3">
            <a:extLst>
              <a:ext uri="{FF2B5EF4-FFF2-40B4-BE49-F238E27FC236}">
                <a16:creationId xmlns:a16="http://schemas.microsoft.com/office/drawing/2014/main" id="{72586F2F-0087-526E-C83A-746B3953430F}"/>
              </a:ext>
            </a:extLst>
          </p:cNvPr>
          <p:cNvSpPr txBox="1"/>
          <p:nvPr/>
        </p:nvSpPr>
        <p:spPr>
          <a:xfrm>
            <a:off x="4828912" y="213694"/>
            <a:ext cx="4109732" cy="646331"/>
          </a:xfrm>
          <a:prstGeom prst="rect">
            <a:avLst/>
          </a:prstGeom>
          <a:noFill/>
        </p:spPr>
        <p:txBody>
          <a:bodyPr wrap="square" rtlCol="0">
            <a:spAutoFit/>
          </a:bodyPr>
          <a:lstStyle/>
          <a:p>
            <a:r>
              <a:rPr lang="en-US" sz="900" dirty="0"/>
              <a:t>writer’s block by revisiting previous ideas that matched my style but had not yet found a place in other compositions. Regular sharing of my music ideas with peers, mentors, teachers and others allowed me to gauge my progress in developing my signature style.</a:t>
            </a:r>
            <a:endParaRPr lang="en-AU" sz="900" dirty="0"/>
          </a:p>
        </p:txBody>
      </p:sp>
      <p:sp>
        <p:nvSpPr>
          <p:cNvPr id="5" name="Rectangle 4">
            <a:extLst>
              <a:ext uri="{FF2B5EF4-FFF2-40B4-BE49-F238E27FC236}">
                <a16:creationId xmlns:a16="http://schemas.microsoft.com/office/drawing/2014/main" id="{4804D364-D987-A6CD-67DC-7AC2E0B35780}"/>
              </a:ext>
            </a:extLst>
          </p:cNvPr>
          <p:cNvSpPr/>
          <p:nvPr/>
        </p:nvSpPr>
        <p:spPr>
          <a:xfrm>
            <a:off x="4932040" y="3207714"/>
            <a:ext cx="3920326" cy="1317083"/>
          </a:xfrm>
          <a:prstGeom prst="rect">
            <a:avLst/>
          </a:prstGeom>
          <a:solidFill>
            <a:srgbClr val="FFEB99"/>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0"/>
              </a:spcAft>
            </a:pPr>
            <a:r>
              <a:rPr lang="en-AU" sz="900" b="1" dirty="0">
                <a:solidFill>
                  <a:srgbClr val="000000"/>
                </a:solidFill>
                <a:latin typeface="Arial" panose="020B0604020202020204" pitchFamily="34" charset="0"/>
                <a:ea typeface="Times New Roman"/>
                <a:cs typeface="Arial" panose="020B0604020202020204" pitchFamily="34" charset="0"/>
              </a:rPr>
              <a:t>Reflective statement [6]</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evaluation provides evidence of metacognition that informs independent best practice</a:t>
            </a:r>
            <a:endParaRPr lang="en-AU" sz="9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spcAft>
                <a:spcPts val="0"/>
              </a:spcAft>
            </a:pPr>
            <a:r>
              <a:rPr lang="en-US" sz="900" dirty="0">
                <a:solidFill>
                  <a:schemeClr val="tx1"/>
                </a:solidFill>
                <a:effectLst/>
                <a:latin typeface="Arial" panose="020B0604020202020204" pitchFamily="34" charset="0"/>
                <a:ea typeface="Times New Roman"/>
                <a:cs typeface="Arial" panose="020B0604020202020204" pitchFamily="34" charset="0"/>
              </a:rPr>
              <a:t>The reflective statement demonstrates metacognition that informed the development of a signature style, including an exploration of how established composers are influenced by others and seeking inspiration in specific areas such as harmony. Metacognition is also evident in the reflections on taking risks within the compositional process. </a:t>
            </a:r>
            <a:endParaRPr lang="en-AU" sz="900" dirty="0">
              <a:solidFill>
                <a:schemeClr val="tx1"/>
              </a:solidFill>
              <a:effectLst/>
              <a:latin typeface="Arial" panose="020B0604020202020204" pitchFamily="34" charset="0"/>
              <a:ea typeface="Times New Roman"/>
              <a:cs typeface="Arial" panose="020B0604020202020204" pitchFamily="34" charset="0"/>
            </a:endParaRPr>
          </a:p>
        </p:txBody>
      </p:sp>
      <p:graphicFrame>
        <p:nvGraphicFramePr>
          <p:cNvPr id="2" name="Table 1">
            <a:extLst>
              <a:ext uri="{FF2B5EF4-FFF2-40B4-BE49-F238E27FC236}">
                <a16:creationId xmlns:a16="http://schemas.microsoft.com/office/drawing/2014/main" id="{BF9116BB-E5CA-D6B8-25C2-18020C2DA25A}"/>
              </a:ext>
            </a:extLst>
          </p:cNvPr>
          <p:cNvGraphicFramePr>
            <a:graphicFrameLocks noGrp="1"/>
          </p:cNvGraphicFramePr>
          <p:nvPr>
            <p:extLst>
              <p:ext uri="{D42A27DB-BD31-4B8C-83A1-F6EECF244321}">
                <p14:modId xmlns:p14="http://schemas.microsoft.com/office/powerpoint/2010/main" val="122445684"/>
              </p:ext>
            </p:extLst>
          </p:nvPr>
        </p:nvGraphicFramePr>
        <p:xfrm>
          <a:off x="4932040" y="915566"/>
          <a:ext cx="3888432" cy="2108200"/>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1082153565"/>
                    </a:ext>
                  </a:extLst>
                </a:gridCol>
                <a:gridCol w="1944216">
                  <a:extLst>
                    <a:ext uri="{9D8B030D-6E8A-4147-A177-3AD203B41FA5}">
                      <a16:colId xmlns:a16="http://schemas.microsoft.com/office/drawing/2014/main" val="1150199082"/>
                    </a:ext>
                  </a:extLst>
                </a:gridCol>
              </a:tblGrid>
              <a:tr h="216024">
                <a:tc>
                  <a:txBody>
                    <a:bodyPr/>
                    <a:lstStyle/>
                    <a:p>
                      <a:r>
                        <a:rPr lang="en-AU" sz="900" dirty="0"/>
                        <a:t>Strategy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AU" sz="900" dirty="0"/>
                        <a:t>Positive impact on creativity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308580"/>
                  </a:ext>
                </a:extLst>
              </a:tr>
              <a:tr h="370840">
                <a:tc>
                  <a:txBody>
                    <a:bodyPr/>
                    <a:lstStyle/>
                    <a:p>
                      <a:r>
                        <a:rPr lang="en-US" sz="900" dirty="0"/>
                        <a:t>Experimenting with added note chords and unconventional movement </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900" dirty="0"/>
                        <a:t>New opportunities for motif generation with vastly different moods than before </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821618"/>
                  </a:ext>
                </a:extLst>
              </a:tr>
              <a:tr h="370840">
                <a:tc>
                  <a:txBody>
                    <a:bodyPr/>
                    <a:lstStyle/>
                    <a:p>
                      <a:r>
                        <a:rPr lang="en-US" sz="900" dirty="0" err="1"/>
                        <a:t>Utilising</a:t>
                      </a:r>
                      <a:r>
                        <a:rPr lang="en-US" sz="900" dirty="0"/>
                        <a:t> pedal points</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900" dirty="0"/>
                        <a:t>Allowed me to explore new harmonic vocabulary around a pivotal note </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397528"/>
                  </a:ext>
                </a:extLst>
              </a:tr>
              <a:tr h="370840">
                <a:tc>
                  <a:txBody>
                    <a:bodyPr/>
                    <a:lstStyle/>
                    <a:p>
                      <a:r>
                        <a:rPr lang="en-US" sz="900" dirty="0"/>
                        <a:t>Using the same motif in different ways</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900" dirty="0"/>
                        <a:t>Challenged me to convey different emotions through the same motif </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5821615"/>
                  </a:ext>
                </a:extLst>
              </a:tr>
              <a:tr h="370840">
                <a:tc>
                  <a:txBody>
                    <a:bodyPr/>
                    <a:lstStyle/>
                    <a:p>
                      <a:r>
                        <a:rPr lang="en-US" sz="900" dirty="0"/>
                        <a:t>Gathering feedback</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900" dirty="0"/>
                        <a:t>Hearing comments “sounds like x” made me strive to differentiate my sound. </a:t>
                      </a:r>
                      <a:endParaRPr lang="en-AU" sz="9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719749"/>
                  </a:ext>
                </a:extLst>
              </a:tr>
            </a:tbl>
          </a:graphicData>
        </a:graphic>
      </p:graphicFrame>
    </p:spTree>
    <p:extLst>
      <p:ext uri="{BB962C8B-B14F-4D97-AF65-F5344CB8AC3E}">
        <p14:creationId xmlns:p14="http://schemas.microsoft.com/office/powerpoint/2010/main" val="13116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A550-A567-CBEB-94FB-1661F0391B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5DA81-D89A-F609-28F0-CE3CB1A80303}"/>
              </a:ext>
            </a:extLst>
          </p:cNvPr>
          <p:cNvSpPr>
            <a:spLocks noGrp="1"/>
          </p:cNvSpPr>
          <p:nvPr>
            <p:ph idx="1"/>
          </p:nvPr>
        </p:nvSpPr>
        <p:spPr>
          <a:xfrm>
            <a:off x="122918" y="229668"/>
            <a:ext cx="4521090" cy="4362294"/>
          </a:xfrm>
        </p:spPr>
        <p:txBody>
          <a:bodyPr>
            <a:noAutofit/>
          </a:bodyPr>
          <a:lstStyle/>
          <a:p>
            <a:pPr lvl="1" indent="0">
              <a:buNone/>
            </a:pPr>
            <a:r>
              <a:rPr lang="en-US" sz="900" b="1" dirty="0"/>
              <a:t>Reflective statement continued</a:t>
            </a:r>
            <a:br>
              <a:rPr lang="en-US" sz="900" b="1" dirty="0"/>
            </a:br>
            <a:endParaRPr lang="en-US" sz="900" b="1" dirty="0"/>
          </a:p>
          <a:p>
            <a:pPr lvl="1" indent="0">
              <a:buNone/>
            </a:pPr>
            <a:r>
              <a:rPr lang="en-US" sz="900" dirty="0"/>
              <a:t>Reference List Adler, S. (2002). </a:t>
            </a:r>
            <a:r>
              <a:rPr lang="en-US" sz="900" i="1" dirty="0"/>
              <a:t>The Study of Orchestration</a:t>
            </a:r>
            <a:r>
              <a:rPr lang="en-US" sz="900" dirty="0"/>
              <a:t>. Retrieved from WW Norton: </a:t>
            </a:r>
            <a:r>
              <a:rPr lang="en-US" sz="900" dirty="0">
                <a:hlinkClick r:id="rId3"/>
              </a:rPr>
              <a:t>https://wwnorton.com/books/9780393920659</a:t>
            </a:r>
            <a:r>
              <a:rPr lang="en-US" sz="900" dirty="0"/>
              <a:t>  </a:t>
            </a:r>
          </a:p>
          <a:p>
            <a:pPr lvl="1" indent="0">
              <a:buNone/>
            </a:pPr>
            <a:r>
              <a:rPr lang="en-US" sz="900" dirty="0"/>
              <a:t>Brantingham, J. (2011, November 21). </a:t>
            </a:r>
            <a:r>
              <a:rPr lang="en-US" sz="900" i="1" dirty="0"/>
              <a:t>The Secrets Behind the Music Composing Process. </a:t>
            </a:r>
            <a:r>
              <a:rPr lang="en-US" sz="900" dirty="0"/>
              <a:t>Retrieved from Art of composing: </a:t>
            </a:r>
            <a:r>
              <a:rPr lang="en-US" sz="900" dirty="0">
                <a:hlinkClick r:id="rId4"/>
              </a:rPr>
              <a:t>https://www.artofcomposing.com/music-composingprocess</a:t>
            </a:r>
            <a:r>
              <a:rPr lang="en-US" sz="900" dirty="0"/>
              <a:t>  </a:t>
            </a:r>
          </a:p>
          <a:p>
            <a:pPr lvl="1" indent="0">
              <a:buNone/>
            </a:pPr>
            <a:r>
              <a:rPr lang="en-US" sz="900" dirty="0"/>
              <a:t>MacLachlan, J. (2021, July 30). </a:t>
            </a:r>
            <a:r>
              <a:rPr lang="en-US" sz="900" i="1" dirty="0"/>
              <a:t>Ditch Your Comfort Zone - Literally - To Boost Creativity. </a:t>
            </a:r>
            <a:r>
              <a:rPr lang="en-US" sz="900" dirty="0"/>
              <a:t>Retrieved from Forbes: </a:t>
            </a:r>
            <a:r>
              <a:rPr lang="en-US" sz="900" dirty="0">
                <a:hlinkClick r:id="rId5"/>
              </a:rPr>
              <a:t>https://www.forbes.com/sites/janinemaclachlan/2021/07/30/ditch-your-comfort-zone--literally--to-boost-creativity/?sh=2afcc73e7815</a:t>
            </a:r>
            <a:r>
              <a:rPr lang="en-US" sz="900" dirty="0"/>
              <a:t>  </a:t>
            </a:r>
          </a:p>
          <a:p>
            <a:pPr lvl="1" indent="0">
              <a:buNone/>
            </a:pPr>
            <a:r>
              <a:rPr lang="en-US" sz="900" dirty="0"/>
              <a:t>Matla, S. (2021, June 9). </a:t>
            </a:r>
            <a:r>
              <a:rPr lang="en-US" sz="900" i="1" dirty="0"/>
              <a:t>The Necessity of Intentional Listening</a:t>
            </a:r>
            <a:r>
              <a:rPr lang="en-US" sz="900" dirty="0"/>
              <a:t>. Retrieved from EDMPROD: </a:t>
            </a:r>
            <a:r>
              <a:rPr lang="en-US" sz="900" dirty="0">
                <a:hlinkClick r:id="rId6"/>
              </a:rPr>
              <a:t>http://www.edmprod.com/listening/#:/#:~:text=By%20listening%20to%20music%20m ore%20often%2C%20you%20build,creative%20potential%2C%20especially%20if%20y ou%E2%80%99re%20a%20new%20producer</a:t>
            </a:r>
            <a:endParaRPr lang="en-US" sz="900" dirty="0"/>
          </a:p>
          <a:p>
            <a:pPr lvl="1" indent="0">
              <a:buNone/>
            </a:pPr>
            <a:r>
              <a:rPr lang="en-US" sz="900" dirty="0"/>
              <a:t>Neuhaus, M. (2020, November 4). </a:t>
            </a:r>
            <a:r>
              <a:rPr lang="en-US" sz="900" i="1" dirty="0"/>
              <a:t>How to Leave Your Comfort Zone and Enter Your 'Growth  Zone'</a:t>
            </a:r>
            <a:r>
              <a:rPr lang="en-US" sz="900" dirty="0"/>
              <a:t>. Retrieved from Positive Psychology: </a:t>
            </a:r>
            <a:r>
              <a:rPr lang="en-US" sz="900" dirty="0">
                <a:hlinkClick r:id="rId7"/>
              </a:rPr>
              <a:t>https://positivepsychology.com/comfortzone/</a:t>
            </a:r>
            <a:r>
              <a:rPr lang="en-US" sz="900" dirty="0"/>
              <a:t>  </a:t>
            </a:r>
          </a:p>
          <a:p>
            <a:pPr lvl="1" indent="0">
              <a:buNone/>
            </a:pPr>
            <a:r>
              <a:rPr lang="en-US" sz="900" dirty="0" err="1"/>
              <a:t>Predota</a:t>
            </a:r>
            <a:r>
              <a:rPr lang="en-US" sz="900" dirty="0"/>
              <a:t>, G. (2020, October 20). </a:t>
            </a:r>
            <a:r>
              <a:rPr lang="en-US" sz="900" i="1" dirty="0"/>
              <a:t>Ludwig van Beethoven and His Fellow Musicians II</a:t>
            </a:r>
            <a:r>
              <a:rPr lang="en-US" sz="900" dirty="0"/>
              <a:t>. Retrieved from Interlude: </a:t>
            </a:r>
            <a:r>
              <a:rPr lang="en-US" sz="900" dirty="0">
                <a:hlinkClick r:id="rId8"/>
              </a:rPr>
              <a:t>https://interlude.hk/ludwig-van-b-and-his-fellow-musicians-ii/</a:t>
            </a:r>
            <a:r>
              <a:rPr lang="en-US" sz="900" dirty="0"/>
              <a:t>    </a:t>
            </a:r>
          </a:p>
          <a:p>
            <a:pPr lvl="1" indent="0">
              <a:buNone/>
            </a:pPr>
            <a:r>
              <a:rPr lang="en-US" sz="900" dirty="0"/>
              <a:t>Valverde, R. (2024, March 27). </a:t>
            </a:r>
            <a:r>
              <a:rPr lang="en-US" sz="900" i="1" dirty="0"/>
              <a:t>Evoke the Right Emotions: A Guide to Modulation in Music</a:t>
            </a:r>
            <a:r>
              <a:rPr lang="en-US" sz="900" dirty="0"/>
              <a:t>. Retrieved from Blog: </a:t>
            </a:r>
            <a:r>
              <a:rPr lang="en-US" sz="900" dirty="0">
                <a:hlinkClick r:id="rId9"/>
              </a:rPr>
              <a:t>https://blog.flat.io/modulation-in-music-harmonic-emotioncomposition/</a:t>
            </a:r>
            <a:r>
              <a:rPr lang="en-US" sz="900" dirty="0"/>
              <a:t> </a:t>
            </a:r>
            <a:endParaRPr lang="en-AU" sz="900" b="0" i="0" u="none" strike="noStrike" baseline="0" dirty="0"/>
          </a:p>
        </p:txBody>
      </p:sp>
      <p:sp>
        <p:nvSpPr>
          <p:cNvPr id="6" name="Rectangle 5">
            <a:extLst>
              <a:ext uri="{FF2B5EF4-FFF2-40B4-BE49-F238E27FC236}">
                <a16:creationId xmlns:a16="http://schemas.microsoft.com/office/drawing/2014/main" id="{74EAACD5-88E7-0C8B-086B-8366B206B87A}"/>
              </a:ext>
            </a:extLst>
          </p:cNvPr>
          <p:cNvSpPr/>
          <p:nvPr/>
        </p:nvSpPr>
        <p:spPr>
          <a:xfrm>
            <a:off x="5004048" y="1635646"/>
            <a:ext cx="3920326" cy="707685"/>
          </a:xfrm>
          <a:prstGeom prst="rect">
            <a:avLst/>
          </a:prstGeom>
          <a:solidFill>
            <a:srgbClr val="FFEB99"/>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0"/>
              </a:spcAft>
            </a:pPr>
            <a:r>
              <a:rPr lang="en-AU" sz="900" b="1" dirty="0">
                <a:solidFill>
                  <a:srgbClr val="000000"/>
                </a:solidFill>
                <a:latin typeface="Arial" panose="020B0604020202020204" pitchFamily="34" charset="0"/>
                <a:ea typeface="Times New Roman"/>
                <a:cs typeface="Arial" panose="020B0604020202020204" pitchFamily="34" charset="0"/>
              </a:rPr>
              <a:t>Reflective statement [6]</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evaluation provides evidence of metacognition that informs independent best practice</a:t>
            </a:r>
            <a:endParaRPr lang="en-AU" sz="9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spcAft>
                <a:spcPts val="0"/>
              </a:spcAft>
            </a:pPr>
            <a:r>
              <a:rPr lang="en-US" sz="900" dirty="0">
                <a:solidFill>
                  <a:schemeClr val="tx1"/>
                </a:solidFill>
                <a:effectLst/>
                <a:latin typeface="Arial" panose="020B0604020202020204" pitchFamily="34" charset="0"/>
                <a:ea typeface="Times New Roman"/>
                <a:cs typeface="Arial" panose="020B0604020202020204" pitchFamily="34" charset="0"/>
              </a:rPr>
              <a:t>References are provided to support the strategies. </a:t>
            </a:r>
            <a:endParaRPr lang="en-AU" sz="900" dirty="0">
              <a:solidFill>
                <a:schemeClr val="tx1"/>
              </a:solidFill>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14891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extLst>
              <a:ext uri="{FF2B5EF4-FFF2-40B4-BE49-F238E27FC236}">
                <a16:creationId xmlns:a16="http://schemas.microsoft.com/office/drawing/2014/main" id="{A31FDDF4-6376-497F-A73A-E92C8BE5A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843558"/>
            <a:ext cx="624841" cy="298705"/>
          </a:xfrm>
          <a:prstGeom prst="rect">
            <a:avLst/>
          </a:prstGeom>
        </p:spPr>
      </p:pic>
      <p:sp>
        <p:nvSpPr>
          <p:cNvPr id="10" name="Title 9">
            <a:extLst>
              <a:ext uri="{FF2B5EF4-FFF2-40B4-BE49-F238E27FC236}">
                <a16:creationId xmlns:a16="http://schemas.microsoft.com/office/drawing/2014/main" id="{D8C1D273-2C3F-4819-8B2F-9F325B557D9C}"/>
              </a:ext>
            </a:extLst>
          </p:cNvPr>
          <p:cNvSpPr>
            <a:spLocks noGrp="1"/>
          </p:cNvSpPr>
          <p:nvPr>
            <p:ph type="title"/>
          </p:nvPr>
        </p:nvSpPr>
        <p:spPr/>
        <p:txBody>
          <a:bodyPr/>
          <a:lstStyle/>
          <a:p>
            <a:r>
              <a:rPr lang="en-AU" dirty="0"/>
              <a:t>Copyright notice</a:t>
            </a:r>
          </a:p>
        </p:txBody>
      </p:sp>
      <p:sp>
        <p:nvSpPr>
          <p:cNvPr id="11" name="Content Placeholder 10">
            <a:extLst>
              <a:ext uri="{FF2B5EF4-FFF2-40B4-BE49-F238E27FC236}">
                <a16:creationId xmlns:a16="http://schemas.microsoft.com/office/drawing/2014/main" id="{FCD84C1C-0E26-4DA9-8BC1-025E29B6782B}"/>
              </a:ext>
            </a:extLst>
          </p:cNvPr>
          <p:cNvSpPr>
            <a:spLocks noGrp="1"/>
          </p:cNvSpPr>
          <p:nvPr>
            <p:ph idx="1"/>
          </p:nvPr>
        </p:nvSpPr>
        <p:spPr>
          <a:xfrm>
            <a:off x="327025" y="987574"/>
            <a:ext cx="8496000" cy="3491976"/>
          </a:xfrm>
        </p:spPr>
        <p:txBody>
          <a:bodyPr>
            <a:normAutofit/>
          </a:bodyPr>
          <a:lstStyle/>
          <a:p>
            <a:pPr>
              <a:lnSpc>
                <a:spcPct val="110000"/>
              </a:lnSpc>
              <a:spcAft>
                <a:spcPts val="0"/>
              </a:spcAft>
            </a:pPr>
            <a:r>
              <a:rPr lang="en-AU" sz="1200" dirty="0"/>
              <a:t>            </a:t>
            </a:r>
            <a:r>
              <a:rPr lang="en-US" sz="1200" dirty="0"/>
              <a:t>    © State of Queensland (QCAA) </a:t>
            </a:r>
            <a:r>
              <a:rPr lang="en-AU" sz="1200" dirty="0"/>
              <a:t>2026</a:t>
            </a:r>
          </a:p>
          <a:p>
            <a:pPr>
              <a:lnSpc>
                <a:spcPct val="110000"/>
              </a:lnSpc>
            </a:pPr>
            <a:r>
              <a:rPr lang="en-AU" sz="1200" b="1" spc="-20" dirty="0"/>
              <a:t>Licence</a:t>
            </a:r>
            <a:r>
              <a:rPr lang="en-AU" sz="1200" spc="-20" dirty="0"/>
              <a:t>: </a:t>
            </a:r>
            <a:r>
              <a:rPr lang="en-AU" sz="1200" spc="-20" dirty="0">
                <a:hlinkClick r:id="rId5"/>
              </a:rPr>
              <a:t>https://creativecommons.org/licenses/by/4.0</a:t>
            </a:r>
            <a:r>
              <a:rPr lang="en-AU" sz="1200" spc="-20" dirty="0"/>
              <a:t> </a:t>
            </a:r>
            <a:r>
              <a:rPr lang="en-AU" sz="1200" b="1" spc="-20" dirty="0">
                <a:solidFill>
                  <a:schemeClr val="tx2">
                    <a:lumMod val="50000"/>
                    <a:lumOff val="50000"/>
                  </a:schemeClr>
                </a:solidFill>
              </a:rPr>
              <a:t>|</a:t>
            </a:r>
            <a:r>
              <a:rPr lang="en-AU" sz="1200" spc="-20" dirty="0"/>
              <a:t> </a:t>
            </a:r>
            <a:r>
              <a:rPr lang="en-AU" sz="1200" b="1" spc="-20" dirty="0"/>
              <a:t>Copyright notice:</a:t>
            </a:r>
            <a:r>
              <a:rPr lang="en-AU" sz="1200" spc="-20" dirty="0"/>
              <a:t> </a:t>
            </a:r>
            <a:r>
              <a:rPr lang="en-AU" sz="1200" spc="-20" dirty="0">
                <a:hlinkClick r:id="rId6"/>
              </a:rPr>
              <a:t>www.qcaa.qld.edu.au/copyright</a:t>
            </a:r>
            <a:r>
              <a:rPr lang="en-AU" sz="1200" spc="-20" dirty="0"/>
              <a:t> — lists the full terms and conditions, which specify certain exceptions to the licence. </a:t>
            </a:r>
            <a:r>
              <a:rPr lang="en-AU" sz="1200" b="1" spc="-20" dirty="0">
                <a:solidFill>
                  <a:schemeClr val="tx2">
                    <a:lumMod val="50000"/>
                    <a:lumOff val="50000"/>
                  </a:schemeClr>
                </a:solidFill>
              </a:rPr>
              <a:t>|</a:t>
            </a:r>
            <a:r>
              <a:rPr lang="en-AU" sz="1200" spc="-20" dirty="0"/>
              <a:t> </a:t>
            </a:r>
            <a:r>
              <a:rPr lang="en-US" sz="1200" b="1" dirty="0"/>
              <a:t>Attribution </a:t>
            </a:r>
            <a:r>
              <a:rPr lang="en-US" sz="1200" dirty="0"/>
              <a:t>(include the link): ©</a:t>
            </a:r>
            <a:r>
              <a:rPr lang="en-AU" sz="1200" dirty="0"/>
              <a:t> </a:t>
            </a:r>
            <a:r>
              <a:rPr lang="en-US" sz="1200" dirty="0"/>
              <a:t>State</a:t>
            </a:r>
            <a:r>
              <a:rPr lang="en-AU" sz="1200" dirty="0"/>
              <a:t> </a:t>
            </a:r>
            <a:r>
              <a:rPr lang="en-US" sz="1200" dirty="0"/>
              <a:t>of</a:t>
            </a:r>
            <a:r>
              <a:rPr lang="en-AU" sz="1200" dirty="0"/>
              <a:t> </a:t>
            </a:r>
            <a:r>
              <a:rPr lang="en-US" sz="1200" dirty="0"/>
              <a:t>Queensland</a:t>
            </a:r>
            <a:r>
              <a:rPr lang="en-AU" sz="1200" dirty="0"/>
              <a:t> </a:t>
            </a:r>
            <a:r>
              <a:rPr lang="en-US" sz="1200" dirty="0"/>
              <a:t>(QCAA)</a:t>
            </a:r>
            <a:r>
              <a:rPr lang="en-AU" sz="1200" dirty="0"/>
              <a:t> 2026 </a:t>
            </a:r>
            <a:r>
              <a:rPr lang="en-AU" sz="1200" spc="-20" dirty="0">
                <a:hlinkClick r:id="rId6"/>
              </a:rPr>
              <a:t>www.qcaa.qld.edu.au/copyright</a:t>
            </a:r>
            <a:r>
              <a:rPr lang="en-AU" sz="1200" spc="-20" dirty="0"/>
              <a:t> </a:t>
            </a:r>
            <a:endParaRPr lang="en-AU" sz="1200" dirty="0"/>
          </a:p>
          <a:p>
            <a:pPr>
              <a:lnSpc>
                <a:spcPct val="110000"/>
              </a:lnSpc>
            </a:pPr>
            <a:r>
              <a:rPr lang="en-US" sz="1200" dirty="0">
                <a:latin typeface="Arial"/>
                <a:cs typeface="Arial"/>
              </a:rPr>
              <a:t>Student work may have been modified for copyright reasons or formatting requirements. </a:t>
            </a:r>
          </a:p>
          <a:p>
            <a:pPr>
              <a:lnSpc>
                <a:spcPct val="110000"/>
              </a:lnSpc>
            </a:pPr>
            <a:r>
              <a:rPr lang="en-US" sz="1200" dirty="0"/>
              <a:t>Other copyright material in this publication is listed below.</a:t>
            </a:r>
          </a:p>
          <a:p>
            <a:pPr marL="228600" indent="-228600">
              <a:lnSpc>
                <a:spcPct val="110000"/>
              </a:lnSpc>
              <a:buAutoNum type="arabicPeriod"/>
            </a:pPr>
            <a:r>
              <a:rPr lang="en-US" sz="1200" dirty="0">
                <a:latin typeface="Arial"/>
                <a:cs typeface="Arial"/>
              </a:rPr>
              <a:t>Student work samples/assessment responses are licensed under the </a:t>
            </a:r>
            <a:r>
              <a:rPr lang="en-US" sz="1200" dirty="0">
                <a:latin typeface="Arial"/>
                <a:cs typeface="Arial"/>
                <a:hlinkClick r:id="rId7"/>
              </a:rPr>
              <a:t>Creative Commons Attribution-</a:t>
            </a:r>
            <a:r>
              <a:rPr lang="en-US" sz="1200" dirty="0" err="1">
                <a:latin typeface="Arial"/>
                <a:cs typeface="Arial"/>
                <a:hlinkClick r:id="rId7"/>
              </a:rPr>
              <a:t>NoDerivatives</a:t>
            </a:r>
            <a:r>
              <a:rPr lang="en-US" sz="1200" dirty="0">
                <a:latin typeface="Arial"/>
                <a:cs typeface="Arial"/>
                <a:hlinkClick r:id="rId7"/>
              </a:rPr>
              <a:t> 4.0 Licence</a:t>
            </a:r>
            <a:r>
              <a:rPr lang="en-US" sz="1200" dirty="0">
                <a:latin typeface="Arial"/>
                <a:cs typeface="Arial"/>
              </a:rPr>
              <a:t> (CC BY-ND 4.0). </a:t>
            </a:r>
          </a:p>
        </p:txBody>
      </p:sp>
    </p:spTree>
    <p:extLst>
      <p:ext uri="{BB962C8B-B14F-4D97-AF65-F5344CB8AC3E}">
        <p14:creationId xmlns:p14="http://schemas.microsoft.com/office/powerpoint/2010/main" val="193239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D7FFD-0596-1412-7927-456C6EEB5F0D}"/>
            </a:ext>
          </a:extLst>
        </p:cNvPr>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F1E2B5C-88C1-EB8F-0C30-6279963919F5}"/>
              </a:ext>
            </a:extLst>
          </p:cNvPr>
          <p:cNvGraphicFramePr>
            <a:graphicFrameLocks/>
          </p:cNvGraphicFramePr>
          <p:nvPr>
            <p:extLst>
              <p:ext uri="{D42A27DB-BD31-4B8C-83A1-F6EECF244321}">
                <p14:modId xmlns:p14="http://schemas.microsoft.com/office/powerpoint/2010/main" val="3389704681"/>
              </p:ext>
            </p:extLst>
          </p:nvPr>
        </p:nvGraphicFramePr>
        <p:xfrm>
          <a:off x="324000" y="770400"/>
          <a:ext cx="8495508" cy="3118976"/>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dirty="0">
                          <a:latin typeface="Arial" panose="020B0604020202020204" pitchFamily="34" charset="0"/>
                          <a:cs typeface="Arial" panose="020B0604020202020204" pitchFamily="34" charset="0"/>
                        </a:rPr>
                        <a:t>Applying compositional devices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l"/>
                      <a:r>
                        <a:rPr lang="en-AU" sz="1200" dirty="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gridSpan="2">
                  <a:txBody>
                    <a:bodyPr/>
                    <a:lstStyle/>
                    <a:p>
                      <a:pPr marL="0" marR="0" lvl="0" indent="0" algn="l"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US" sz="1050" b="0" i="0" u="none" strike="noStrike" kern="1200" baseline="0" dirty="0">
                          <a:solidFill>
                            <a:schemeClr val="tx1"/>
                          </a:solidFill>
                          <a:latin typeface="+mn-lt"/>
                          <a:ea typeface="+mn-ea"/>
                          <a:cs typeface="+mn-cs"/>
                        </a:rPr>
                        <a:t>The student response has the following characteristics: </a:t>
                      </a:r>
                      <a:endParaRPr lang="en-US" sz="1800" b="0" i="0" u="none" strike="noStrike" kern="1200" baseline="0" dirty="0">
                        <a:solidFill>
                          <a:schemeClr val="tx1"/>
                        </a:solidFill>
                        <a:latin typeface="+mn-lt"/>
                        <a:ea typeface="+mn-ea"/>
                        <a:cs typeface="+mn-cs"/>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pPr algn="l"/>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highlight>
                            <a:srgbClr val="C8DEF2"/>
                          </a:highlight>
                          <a:latin typeface="Arial" panose="020B0604020202020204" pitchFamily="34" charset="0"/>
                          <a:ea typeface="Arial" panose="020B0604020202020204" pitchFamily="34" charset="0"/>
                          <a:cs typeface="Times New Roman" panose="02020603050405020304" pitchFamily="18" charset="0"/>
                        </a:rPr>
                        <a:t>application of compositional devices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highlight>
                            <a:srgbClr val="C8DEF2"/>
                          </a:highlight>
                          <a:latin typeface="Arial" panose="020B0604020202020204" pitchFamily="34" charset="0"/>
                          <a:ea typeface="Arial" panose="020B0604020202020204" pitchFamily="34" charset="0"/>
                          <a:cs typeface="Times New Roman" panose="02020603050405020304" pitchFamily="18" charset="0"/>
                        </a:rPr>
                        <a:t>    – creates a unified and cohesive work</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highlight>
                            <a:srgbClr val="C8DEF2"/>
                          </a:highlight>
                          <a:latin typeface="Arial" panose="020B0604020202020204" pitchFamily="34" charset="0"/>
                          <a:ea typeface="Arial" panose="020B0604020202020204" pitchFamily="34" charset="0"/>
                          <a:cs typeface="Times New Roman" panose="02020603050405020304" pitchFamily="18" charset="0"/>
                        </a:rPr>
                        <a:t>    – is </a:t>
                      </a:r>
                      <a:r>
                        <a:rPr lang="en-US" sz="1050" dirty="0" err="1">
                          <a:solidFill>
                            <a:srgbClr val="000000"/>
                          </a:solidFill>
                          <a:effectLst/>
                          <a:highlight>
                            <a:srgbClr val="C8DEF2"/>
                          </a:highlight>
                          <a:latin typeface="Arial" panose="020B0604020202020204" pitchFamily="34" charset="0"/>
                          <a:ea typeface="Arial" panose="020B0604020202020204" pitchFamily="34" charset="0"/>
                          <a:cs typeface="Times New Roman" panose="02020603050405020304" pitchFamily="18" charset="0"/>
                        </a:rPr>
                        <a:t>synthesised</a:t>
                      </a:r>
                      <a:r>
                        <a:rPr lang="en-US" sz="1050" dirty="0">
                          <a:solidFill>
                            <a:srgbClr val="000000"/>
                          </a:solidFill>
                          <a:effectLst/>
                          <a:highlight>
                            <a:srgbClr val="C8DEF2"/>
                          </a:highlight>
                          <a:latin typeface="Arial" panose="020B0604020202020204" pitchFamily="34" charset="0"/>
                          <a:ea typeface="Arial" panose="020B0604020202020204" pitchFamily="34" charset="0"/>
                          <a:cs typeface="Times New Roman" panose="02020603050405020304" pitchFamily="18" charset="0"/>
                        </a:rPr>
                        <a:t> to create a polished work</a:t>
                      </a:r>
                      <a:endParaRPr lang="en-AU" sz="1050" dirty="0">
                        <a:solidFill>
                          <a:srgbClr val="000000"/>
                        </a:solidFill>
                        <a:effectLst/>
                        <a:highlight>
                          <a:srgbClr val="C8DEF2"/>
                        </a:highligh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solidFill>
                            <a:schemeClr val="tx2"/>
                          </a:solidFill>
                          <a:highlight>
                            <a:srgbClr val="C8DEF2"/>
                          </a:highlight>
                          <a:latin typeface="Arial" panose="020B0604020202020204" pitchFamily="34" charset="0"/>
                          <a:cs typeface="Arial" panose="020B0604020202020204" pitchFamily="34" charset="0"/>
                        </a:rPr>
                        <a:t>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compositional devices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is idiomatic</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to develop the work</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solidFill>
                            <a:schemeClr val="tx2"/>
                          </a:solidFill>
                          <a:latin typeface="Arial" panose="020B0604020202020204" pitchFamily="34" charset="0"/>
                          <a:cs typeface="Arial" panose="020B0604020202020204" pitchFamily="34" charset="0"/>
                        </a:rPr>
                        <a:t>5–6</a:t>
                      </a:r>
                    </a:p>
                    <a:p>
                      <a:pPr algn="l"/>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275334853"/>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compositional devices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in the creation of their work</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throughout the composition</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30084540"/>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a selection of compositional devices.</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961332696"/>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does not match any of the descriptors above.</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
        <p:nvSpPr>
          <p:cNvPr id="3" name="Title 2">
            <a:extLst>
              <a:ext uri="{FF2B5EF4-FFF2-40B4-BE49-F238E27FC236}">
                <a16:creationId xmlns:a16="http://schemas.microsoft.com/office/drawing/2014/main" id="{94FEE2DE-5E56-DB80-8733-7CDB602DAE25}"/>
              </a:ext>
            </a:extLst>
          </p:cNvPr>
          <p:cNvSpPr>
            <a:spLocks noGrp="1"/>
          </p:cNvSpPr>
          <p:nvPr>
            <p:ph type="title"/>
          </p:nvPr>
        </p:nvSpPr>
        <p:spPr/>
        <p:txBody>
          <a:bodyPr/>
          <a:lstStyle/>
          <a:p>
            <a:r>
              <a:rPr lang="en-AU" dirty="0"/>
              <a:t>Instrument-specific marking guide (ISMG)</a:t>
            </a:r>
          </a:p>
        </p:txBody>
      </p:sp>
    </p:spTree>
    <p:extLst>
      <p:ext uri="{BB962C8B-B14F-4D97-AF65-F5344CB8AC3E}">
        <p14:creationId xmlns:p14="http://schemas.microsoft.com/office/powerpoint/2010/main" val="424510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2B5FEEF4-05E1-4C60-B69F-36DD4998846F}"/>
              </a:ext>
            </a:extLst>
          </p:cNvPr>
          <p:cNvGraphicFramePr>
            <a:graphicFrameLocks/>
          </p:cNvGraphicFramePr>
          <p:nvPr>
            <p:extLst>
              <p:ext uri="{D42A27DB-BD31-4B8C-83A1-F6EECF244321}">
                <p14:modId xmlns:p14="http://schemas.microsoft.com/office/powerpoint/2010/main" val="2480334718"/>
              </p:ext>
            </p:extLst>
          </p:nvPr>
        </p:nvGraphicFramePr>
        <p:xfrm>
          <a:off x="331200" y="770400"/>
          <a:ext cx="8495508" cy="3781571"/>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dirty="0">
                          <a:latin typeface="Arial" panose="020B0604020202020204" pitchFamily="34" charset="0"/>
                          <a:cs typeface="Arial" panose="020B0604020202020204" pitchFamily="34" charset="0"/>
                        </a:rPr>
                        <a:t>Manipulating music elements and concepts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l"/>
                      <a:r>
                        <a:rPr lang="en-AU" sz="1200" dirty="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gridSpan="2">
                  <a:txBody>
                    <a:bodyPr/>
                    <a:lstStyle/>
                    <a:p>
                      <a:pPr marL="0" marR="0" lvl="0" indent="0" algn="l"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US" sz="1050" b="0" i="0" u="none" strike="noStrike" kern="1200" baseline="0" dirty="0">
                          <a:solidFill>
                            <a:schemeClr val="tx1"/>
                          </a:solidFill>
                          <a:latin typeface="+mn-lt"/>
                          <a:ea typeface="+mn-ea"/>
                          <a:cs typeface="+mn-cs"/>
                        </a:rPr>
                        <a:t>The student response has the following characteristics: </a:t>
                      </a:r>
                      <a:endParaRPr lang="en-US" sz="1800" b="0" i="0" u="none" strike="noStrike" kern="1200" baseline="0" dirty="0">
                        <a:solidFill>
                          <a:schemeClr val="tx1"/>
                        </a:solidFill>
                        <a:latin typeface="+mn-lt"/>
                        <a:ea typeface="+mn-ea"/>
                        <a:cs typeface="+mn-cs"/>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pPr algn="l"/>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highlight>
                            <a:srgbClr val="F8CAA7"/>
                          </a:highlight>
                          <a:latin typeface="Arial" panose="020B0604020202020204" pitchFamily="34" charset="0"/>
                          <a:ea typeface="Arial" panose="020B0604020202020204" pitchFamily="34" charset="0"/>
                          <a:cs typeface="Times New Roman" panose="02020603050405020304" pitchFamily="18" charset="0"/>
                        </a:rPr>
                        <a:t>manipulation of music elements and concepts shows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highlight>
                            <a:srgbClr val="F8CAA7"/>
                          </a:highlight>
                          <a:latin typeface="Arial" panose="020B0604020202020204" pitchFamily="34" charset="0"/>
                          <a:ea typeface="Arial" panose="020B0604020202020204" pitchFamily="34" charset="0"/>
                          <a:cs typeface="Times New Roman" panose="02020603050405020304" pitchFamily="18" charset="0"/>
                        </a:rPr>
                        <a:t>    – perceptive understanding of genre/style</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highlight>
                            <a:srgbClr val="F8CAA7"/>
                          </a:highlight>
                          <a:latin typeface="Arial" panose="020B0604020202020204" pitchFamily="34" charset="0"/>
                          <a:ea typeface="Arial" panose="020B0604020202020204" pitchFamily="34" charset="0"/>
                          <a:cs typeface="Times New Roman" panose="02020603050405020304" pitchFamily="18" charset="0"/>
                        </a:rPr>
                        <a:t>    – sensitivity towards the genre/style through sustained synthesis of stylistic nuances</a:t>
                      </a:r>
                      <a:endParaRPr lang="en-AU" sz="1050" dirty="0">
                        <a:solidFill>
                          <a:srgbClr val="000000"/>
                        </a:solidFill>
                        <a:effectLst/>
                        <a:highlight>
                          <a:srgbClr val="F8CAA7"/>
                        </a:highligh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solidFill>
                            <a:schemeClr val="tx2"/>
                          </a:solidFill>
                          <a:highlight>
                            <a:srgbClr val="F8CAA7"/>
                          </a:highlight>
                          <a:latin typeface="Arial" panose="020B0604020202020204" pitchFamily="34" charset="0"/>
                          <a:cs typeface="Arial" panose="020B0604020202020204" pitchFamily="34" charset="0"/>
                        </a:rPr>
                        <a:t>9–10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manipulation of music elements and concepts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is integrated</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makes the genre/style explicit</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solidFill>
                            <a:schemeClr val="tx2"/>
                          </a:solidFill>
                          <a:latin typeface="Arial" panose="020B0604020202020204" pitchFamily="34" charset="0"/>
                          <a:cs typeface="Arial" panose="020B0604020202020204" pitchFamily="34" charset="0"/>
                        </a:rPr>
                        <a:t>7–8</a:t>
                      </a:r>
                    </a:p>
                    <a:p>
                      <a:pPr algn="l"/>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275334853"/>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manipulation of music elements and concepts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incorporates genre/style-specific characteristics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throughout the composition</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30084540"/>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manipulation of music elements and concepts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for the chosen genre/style</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throughout the composition</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961332696"/>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some selection of music elements and concepts.</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does not match any of the descriptors above.</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185433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4FC74366-0E75-4D17-8E4F-15118772B047}"/>
              </a:ext>
            </a:extLst>
          </p:cNvPr>
          <p:cNvGraphicFramePr>
            <a:graphicFrameLocks/>
          </p:cNvGraphicFramePr>
          <p:nvPr>
            <p:extLst>
              <p:ext uri="{D42A27DB-BD31-4B8C-83A1-F6EECF244321}">
                <p14:modId xmlns:p14="http://schemas.microsoft.com/office/powerpoint/2010/main" val="266013280"/>
              </p:ext>
            </p:extLst>
          </p:nvPr>
        </p:nvGraphicFramePr>
        <p:xfrm>
          <a:off x="331200" y="770400"/>
          <a:ext cx="8495508" cy="3118976"/>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dirty="0">
                          <a:latin typeface="Arial" panose="020B0604020202020204" pitchFamily="34" charset="0"/>
                          <a:cs typeface="Arial" panose="020B0604020202020204" pitchFamily="34" charset="0"/>
                        </a:rPr>
                        <a:t>Resolving music ideas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l"/>
                      <a:r>
                        <a:rPr lang="en-AU" sz="1200" dirty="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gridSpan="2">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has the following characteristics: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pPr algn="ctr"/>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highlight>
                            <a:srgbClr val="D6EBAD"/>
                          </a:highlight>
                          <a:latin typeface="Arial" panose="020B0604020202020204" pitchFamily="34" charset="0"/>
                          <a:ea typeface="Arial" panose="020B0604020202020204" pitchFamily="34" charset="0"/>
                          <a:cs typeface="Times New Roman" panose="02020603050405020304" pitchFamily="18" charset="0"/>
                        </a:rPr>
                        <a:t>resolution of music ideas is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highlight>
                            <a:srgbClr val="D6EBAD"/>
                          </a:highlight>
                          <a:latin typeface="Arial" panose="020B0604020202020204" pitchFamily="34" charset="0"/>
                          <a:ea typeface="Arial" panose="020B0604020202020204" pitchFamily="34" charset="0"/>
                          <a:cs typeface="Times New Roman" panose="02020603050405020304" pitchFamily="18" charset="0"/>
                        </a:rPr>
                        <a:t>    – sustained and consolidates meaning</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highlight>
                            <a:srgbClr val="D6EBAD"/>
                          </a:highlight>
                          <a:latin typeface="Arial" panose="020B0604020202020204" pitchFamily="34" charset="0"/>
                          <a:ea typeface="Arial" panose="020B0604020202020204" pitchFamily="34" charset="0"/>
                          <a:cs typeface="Times New Roman" panose="02020603050405020304" pitchFamily="18" charset="0"/>
                        </a:rPr>
                        <a:t>    – perceptively </a:t>
                      </a:r>
                      <a:r>
                        <a:rPr lang="en-US" sz="1050" dirty="0" err="1">
                          <a:solidFill>
                            <a:srgbClr val="000000"/>
                          </a:solidFill>
                          <a:effectLst/>
                          <a:highlight>
                            <a:srgbClr val="D6EBAD"/>
                          </a:highlight>
                          <a:latin typeface="Arial" panose="020B0604020202020204" pitchFamily="34" charset="0"/>
                          <a:ea typeface="Arial" panose="020B0604020202020204" pitchFamily="34" charset="0"/>
                          <a:cs typeface="Times New Roman" panose="02020603050405020304" pitchFamily="18" charset="0"/>
                        </a:rPr>
                        <a:t>synthesised</a:t>
                      </a:r>
                      <a:r>
                        <a:rPr lang="en-US" sz="1050" dirty="0">
                          <a:solidFill>
                            <a:srgbClr val="000000"/>
                          </a:solidFill>
                          <a:effectLst/>
                          <a:highlight>
                            <a:srgbClr val="D6EBAD"/>
                          </a:highlight>
                          <a:latin typeface="Arial" panose="020B0604020202020204" pitchFamily="34" charset="0"/>
                          <a:ea typeface="Arial" panose="020B0604020202020204" pitchFamily="34" charset="0"/>
                          <a:cs typeface="Times New Roman" panose="02020603050405020304" pitchFamily="18" charset="0"/>
                        </a:rPr>
                        <a:t> and reveals subtleties of meaning</a:t>
                      </a:r>
                      <a:endParaRPr lang="en-AU" sz="1050" dirty="0">
                        <a:solidFill>
                          <a:srgbClr val="000000"/>
                        </a:solidFill>
                        <a:effectLst/>
                        <a:highlight>
                          <a:srgbClr val="D6EBAD"/>
                        </a:highligh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highlight>
                            <a:srgbClr val="D6EBAD"/>
                          </a:highlight>
                          <a:latin typeface="Arial" panose="020B0604020202020204" pitchFamily="34" charset="0"/>
                          <a:cs typeface="Arial" panose="020B0604020202020204" pitchFamily="34" charset="0"/>
                        </a:rPr>
                        <a:t>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75307362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of music ideas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is integral to communicate meaning</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throughout the composition</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355315667"/>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of music ideas</a:t>
                      </a:r>
                      <a:endParaRPr lang="en-US" sz="105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a:t>
                      </a:r>
                      <a:r>
                        <a:rPr lang="en-US" sz="105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 communicate meaning</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throughout </a:t>
                      </a: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composition</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demonstration of music idea/s.</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does not match any of the descriptors above.</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377581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0B7BE-7AF8-C5EC-7505-1CEA1E5C3226}"/>
            </a:ext>
          </a:extLst>
        </p:cNvPr>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D2F19F36-8FD4-8382-8454-7F2544B68743}"/>
              </a:ext>
            </a:extLst>
          </p:cNvPr>
          <p:cNvGraphicFramePr>
            <a:graphicFrameLocks/>
          </p:cNvGraphicFramePr>
          <p:nvPr>
            <p:extLst>
              <p:ext uri="{D42A27DB-BD31-4B8C-83A1-F6EECF244321}">
                <p14:modId xmlns:p14="http://schemas.microsoft.com/office/powerpoint/2010/main" val="273889242"/>
              </p:ext>
            </p:extLst>
          </p:nvPr>
        </p:nvGraphicFramePr>
        <p:xfrm>
          <a:off x="331200" y="770400"/>
          <a:ext cx="8495508" cy="3345026"/>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dirty="0">
                          <a:latin typeface="Arial" panose="020B0604020202020204" pitchFamily="34" charset="0"/>
                          <a:cs typeface="Arial" panose="020B0604020202020204" pitchFamily="34" charset="0"/>
                        </a:rPr>
                        <a:t>Statement of intent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l"/>
                      <a:r>
                        <a:rPr lang="en-AU" sz="1200" dirty="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has the following characteristics: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highlight>
                            <a:srgbClr val="E0D1F0"/>
                          </a:highlight>
                          <a:latin typeface="Arial" panose="020B0604020202020204" pitchFamily="34" charset="0"/>
                          <a:ea typeface="Arial" panose="020B0604020202020204" pitchFamily="34" charset="0"/>
                          <a:cs typeface="Times New Roman" panose="02020603050405020304" pitchFamily="18" charset="0"/>
                        </a:rPr>
                        <a:t>analysis of music elements and concepts, and compositional devices in the composition is detailed and specific</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highlight>
                            <a:srgbClr val="E0D1F0"/>
                          </a:highlight>
                          <a:latin typeface="Arial" panose="020B0604020202020204" pitchFamily="34" charset="0"/>
                          <a:ea typeface="Arial" panose="020B0604020202020204" pitchFamily="34" charset="0"/>
                          <a:cs typeface="Times New Roman" panose="02020603050405020304" pitchFamily="18" charset="0"/>
                        </a:rPr>
                        <a:t>application of literacy skills through sequenced and connected ideas</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highlight>
                            <a:srgbClr val="E0D1F0"/>
                          </a:highlight>
                          <a:latin typeface="Arial" panose="020B0604020202020204" pitchFamily="34" charset="0"/>
                          <a:ea typeface="Arial" panose="020B0604020202020204" pitchFamily="34" charset="0"/>
                          <a:cs typeface="Times New Roman" panose="02020603050405020304" pitchFamily="18" charset="0"/>
                        </a:rPr>
                        <a:t>evaluation shows insightful judgments about music elements, concepts and compositional devices to communicate the intent in the composition</a:t>
                      </a:r>
                      <a:endParaRPr lang="en-AU" sz="1050" dirty="0">
                        <a:solidFill>
                          <a:srgbClr val="000000"/>
                        </a:solidFill>
                        <a:effectLst/>
                        <a:highlight>
                          <a:srgbClr val="E0D1F0"/>
                        </a:highligh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highlight>
                            <a:srgbClr val="E0D1F0"/>
                          </a:highlight>
                          <a:latin typeface="Arial" panose="020B0604020202020204" pitchFamily="34" charset="0"/>
                          <a:cs typeface="Arial" panose="020B0604020202020204" pitchFamily="34" charset="0"/>
                        </a:rPr>
                        <a:t>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analysis of music elements and concepts, and compositional devices in the composition</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using music terminology relevant to genre/style and language conventions to communicate ideas in the composition</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evaluation of the use of music elements and concepts, and compositional devices to communicate the intent in the composition</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explanation of the choices made in the composition</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that communicate ideas about the composition</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statements made about the use of music elements and concepts, and compositional devices in the composition.</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630962862"/>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does not match any of the descriptors above.</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208053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C095-E63E-DA66-CA2B-AF902622DA5A}"/>
            </a:ext>
          </a:extLst>
        </p:cNvPr>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7291352C-A0A2-A2B3-F7FC-FCE1CAE2B2BB}"/>
              </a:ext>
            </a:extLst>
          </p:cNvPr>
          <p:cNvGraphicFramePr>
            <a:graphicFrameLocks/>
          </p:cNvGraphicFramePr>
          <p:nvPr>
            <p:extLst>
              <p:ext uri="{D42A27DB-BD31-4B8C-83A1-F6EECF244321}">
                <p14:modId xmlns:p14="http://schemas.microsoft.com/office/powerpoint/2010/main" val="3170125418"/>
              </p:ext>
            </p:extLst>
          </p:nvPr>
        </p:nvGraphicFramePr>
        <p:xfrm>
          <a:off x="331200" y="770400"/>
          <a:ext cx="8495508" cy="2296752"/>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dirty="0">
                          <a:latin typeface="Arial" panose="020B0604020202020204" pitchFamily="34" charset="0"/>
                          <a:cs typeface="Arial" panose="020B0604020202020204" pitchFamily="34" charset="0"/>
                        </a:rPr>
                        <a:t>Reflective statement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l"/>
                      <a:r>
                        <a:rPr lang="en-AU" sz="1200" dirty="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gridSpan="2">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has the following characteristics: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pPr algn="ctr"/>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highlight>
                            <a:srgbClr val="FFEB99"/>
                          </a:highlight>
                          <a:latin typeface="Arial" panose="020B0604020202020204" pitchFamily="34" charset="0"/>
                          <a:ea typeface="Arial" panose="020B0604020202020204" pitchFamily="34" charset="0"/>
                          <a:cs typeface="Times New Roman" panose="02020603050405020304" pitchFamily="18" charset="0"/>
                        </a:rPr>
                        <a:t>evaluation provides evidence of metacognition that informs independent best practice</a:t>
                      </a:r>
                      <a:endParaRPr lang="en-AU" sz="1050" dirty="0">
                        <a:solidFill>
                          <a:srgbClr val="000000"/>
                        </a:solidFill>
                        <a:effectLst/>
                        <a:highlight>
                          <a:srgbClr val="FFEB99"/>
                        </a:highligh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highlight>
                            <a:srgbClr val="FFEB99"/>
                          </a:highlight>
                          <a:latin typeface="Arial" panose="020B0604020202020204" pitchFamily="34" charset="0"/>
                          <a:cs typeface="Arial" panose="020B0604020202020204" pitchFamily="34" charset="0"/>
                        </a:rPr>
                        <a:t> 6</a:t>
                      </a:r>
                      <a:r>
                        <a:rPr lang="en-AU" sz="1050" dirty="0">
                          <a:solidFill>
                            <a:schemeClr val="tx2"/>
                          </a:solidFill>
                          <a:latin typeface="Arial" panose="020B0604020202020204" pitchFamily="34" charset="0"/>
                          <a:cs typeface="Arial" panose="020B0604020202020204" pitchFamily="34" charset="0"/>
                        </a:rPr>
                        <a:t>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333908675"/>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through sequenced and connected ideas, and referencing conventions</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evaluation examines the logic of the two selected techniques and/or strategies</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 4–5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06454185"/>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using terminology relevant to genre/style and language conventions to communicate ideas</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evaluation of two techniques and/or strategies of best practice</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 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to identify techniques or strategies of best practice.</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student response does not match any of the descriptors above.</a:t>
                      </a:r>
                      <a:endPar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a:r>
                        <a:rPr lang="en-AU" sz="1050" dirty="0">
                          <a:solidFill>
                            <a:schemeClr val="tx2"/>
                          </a:solidFill>
                          <a:latin typeface="Arial" panose="020B0604020202020204" pitchFamily="34" charset="0"/>
                          <a:cs typeface="Arial" panose="020B0604020202020204" pitchFamily="34" charset="0"/>
                        </a:rPr>
                        <a:t> 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235594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6297-0425-47CE-9CC8-0252CF91AB0F}"/>
              </a:ext>
            </a:extLst>
          </p:cNvPr>
          <p:cNvSpPr>
            <a:spLocks noGrp="1"/>
          </p:cNvSpPr>
          <p:nvPr>
            <p:ph type="title"/>
          </p:nvPr>
        </p:nvSpPr>
        <p:spPr/>
        <p:txBody>
          <a:bodyPr/>
          <a:lstStyle/>
          <a:p>
            <a:r>
              <a:rPr lang="en-AU" dirty="0"/>
              <a:t>Task</a:t>
            </a:r>
          </a:p>
        </p:txBody>
      </p:sp>
      <p:sp>
        <p:nvSpPr>
          <p:cNvPr id="3" name="Content Placeholder 2">
            <a:extLst>
              <a:ext uri="{FF2B5EF4-FFF2-40B4-BE49-F238E27FC236}">
                <a16:creationId xmlns:a16="http://schemas.microsoft.com/office/drawing/2014/main" id="{EA23B3D5-D6EF-49B1-80C8-26F89C7E1F1D}"/>
              </a:ext>
            </a:extLst>
          </p:cNvPr>
          <p:cNvSpPr>
            <a:spLocks noGrp="1"/>
          </p:cNvSpPr>
          <p:nvPr>
            <p:ph idx="1"/>
          </p:nvPr>
        </p:nvSpPr>
        <p:spPr/>
        <p:txBody>
          <a:bodyPr/>
          <a:lstStyle/>
          <a:p>
            <a:r>
              <a:rPr lang="en-US" dirty="0"/>
              <a:t>Compose one complete work or section/movement of a much larger work. You may compose in any genre and/or style. You may compose for any sound source/s including instrument/s, voice/s and contemporary technologies. </a:t>
            </a:r>
          </a:p>
          <a:p>
            <a:r>
              <a:rPr lang="en-US" dirty="0"/>
              <a:t>Complete a statement of intent that analyses and evaluates the use of music elements and concepts, and compositional devices to communicate the intent in the composition. </a:t>
            </a:r>
          </a:p>
          <a:p>
            <a:r>
              <a:rPr lang="en-US" dirty="0"/>
              <a:t>You will also complete a reflective statement that evaluates at least two techniques and/or strategies of best practice that influenced the composition, supported by referencing conventions. </a:t>
            </a:r>
            <a:endParaRPr lang="en-AU"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71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BDD33-419F-4835-88B2-B1FEFD65D42F}"/>
              </a:ext>
            </a:extLst>
          </p:cNvPr>
          <p:cNvSpPr>
            <a:spLocks noGrp="1"/>
          </p:cNvSpPr>
          <p:nvPr>
            <p:ph type="title"/>
          </p:nvPr>
        </p:nvSpPr>
        <p:spPr/>
        <p:txBody>
          <a:bodyPr/>
          <a:lstStyle/>
          <a:p>
            <a:r>
              <a:rPr lang="en-AU" dirty="0"/>
              <a:t>Sample response</a:t>
            </a:r>
          </a:p>
        </p:txBody>
      </p:sp>
      <p:sp>
        <p:nvSpPr>
          <p:cNvPr id="4" name="Content Placeholder 3">
            <a:extLst>
              <a:ext uri="{FF2B5EF4-FFF2-40B4-BE49-F238E27FC236}">
                <a16:creationId xmlns:a16="http://schemas.microsoft.com/office/drawing/2014/main" id="{DD21ACB1-EFDB-41D3-BC16-C52AD616ED51}"/>
              </a:ext>
            </a:extLst>
          </p:cNvPr>
          <p:cNvSpPr>
            <a:spLocks noGrp="1"/>
          </p:cNvSpPr>
          <p:nvPr>
            <p:ph idx="1"/>
          </p:nvPr>
        </p:nvSpPr>
        <p:spPr>
          <a:xfrm>
            <a:off x="327025" y="3949394"/>
            <a:ext cx="8496000" cy="278539"/>
          </a:xfrm>
        </p:spPr>
        <p:txBody>
          <a:bodyPr/>
          <a:lstStyle/>
          <a:p>
            <a:r>
              <a:rPr lang="en-AU" sz="1050" dirty="0"/>
              <a:t>The annotations show the match to the instrument-specific marking guide (ISMG) performance-level descriptors. </a:t>
            </a:r>
          </a:p>
          <a:p>
            <a:endParaRPr lang="en-AU" dirty="0"/>
          </a:p>
        </p:txBody>
      </p:sp>
      <p:graphicFrame>
        <p:nvGraphicFramePr>
          <p:cNvPr id="8" name="Content Placeholder 3">
            <a:extLst>
              <a:ext uri="{FF2B5EF4-FFF2-40B4-BE49-F238E27FC236}">
                <a16:creationId xmlns:a16="http://schemas.microsoft.com/office/drawing/2014/main" id="{4FC74366-0E75-4D17-8E4F-15118772B047}"/>
              </a:ext>
            </a:extLst>
          </p:cNvPr>
          <p:cNvGraphicFramePr>
            <a:graphicFrameLocks/>
          </p:cNvGraphicFramePr>
          <p:nvPr>
            <p:extLst>
              <p:ext uri="{D42A27DB-BD31-4B8C-83A1-F6EECF244321}">
                <p14:modId xmlns:p14="http://schemas.microsoft.com/office/powerpoint/2010/main" val="3369795546"/>
              </p:ext>
            </p:extLst>
          </p:nvPr>
        </p:nvGraphicFramePr>
        <p:xfrm>
          <a:off x="327024" y="771550"/>
          <a:ext cx="8495508" cy="2212127"/>
        </p:xfrm>
        <a:graphic>
          <a:graphicData uri="http://schemas.openxmlformats.org/drawingml/2006/table">
            <a:tbl>
              <a:tblPr firstRow="1" bandRow="1">
                <a:tableStyleId>{17292A2E-F333-43FB-9621-5CBBE7FDCDCB}</a:tableStyleId>
              </a:tblPr>
              <a:tblGrid>
                <a:gridCol w="5685136">
                  <a:extLst>
                    <a:ext uri="{9D8B030D-6E8A-4147-A177-3AD203B41FA5}">
                      <a16:colId xmlns:a16="http://schemas.microsoft.com/office/drawing/2014/main" val="20000"/>
                    </a:ext>
                  </a:extLst>
                </a:gridCol>
                <a:gridCol w="1405186">
                  <a:extLst>
                    <a:ext uri="{9D8B030D-6E8A-4147-A177-3AD203B41FA5}">
                      <a16:colId xmlns:a16="http://schemas.microsoft.com/office/drawing/2014/main" val="2753303057"/>
                    </a:ext>
                  </a:extLst>
                </a:gridCol>
                <a:gridCol w="1405186">
                  <a:extLst>
                    <a:ext uri="{9D8B030D-6E8A-4147-A177-3AD203B41FA5}">
                      <a16:colId xmlns:a16="http://schemas.microsoft.com/office/drawing/2014/main" val="20002"/>
                    </a:ext>
                  </a:extLst>
                </a:gridCol>
              </a:tblGrid>
              <a:tr h="297152">
                <a:tc>
                  <a:txBody>
                    <a:bodyPr/>
                    <a:lstStyle/>
                    <a:p>
                      <a:r>
                        <a:rPr lang="en-US" sz="1200" b="1" dirty="0">
                          <a:latin typeface="Arial" panose="020B0604020202020204" pitchFamily="34" charset="0"/>
                          <a:cs typeface="Arial" panose="020B0604020202020204" pitchFamily="34" charset="0"/>
                        </a:rPr>
                        <a:t>Criterion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US" sz="1200" dirty="0">
                          <a:latin typeface="Arial" panose="020B0604020202020204" pitchFamily="34" charset="0"/>
                          <a:cs typeface="Arial" panose="020B0604020202020204" pitchFamily="34" charset="0"/>
                        </a:rPr>
                        <a:t>Marks allocated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200" dirty="0">
                          <a:latin typeface="Arial" panose="020B0604020202020204" pitchFamily="34" charset="0"/>
                          <a:cs typeface="Arial" panose="020B0604020202020204" pitchFamily="34" charset="0"/>
                        </a:rPr>
                        <a:t>Provisional 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Applying compositional devices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 typeface="Symbol" panose="05050102010706020507" pitchFamily="18" charset="2"/>
                        <a:buNone/>
                        <a:tabLst>
                          <a:tab pos="144145" algn="l"/>
                        </a:tabLst>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 typeface="Symbol" panose="05050102010706020507" pitchFamily="18" charset="2"/>
                        <a:buNone/>
                        <a:tabLst>
                          <a:tab pos="144145" algn="l"/>
                        </a:tabLst>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Manipulating music elements and concepts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Resolving music ideas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Statement of intent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4814392"/>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Reflective statement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79321821"/>
                  </a:ext>
                </a:extLst>
              </a:tr>
              <a:tr h="387750">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105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35</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35</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177672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D4CE0E-991B-8B1B-6921-59AA5A40B925}"/>
              </a:ext>
            </a:extLst>
          </p:cNvPr>
          <p:cNvSpPr/>
          <p:nvPr/>
        </p:nvSpPr>
        <p:spPr>
          <a:xfrm>
            <a:off x="251520" y="267494"/>
            <a:ext cx="5688632" cy="1337345"/>
          </a:xfrm>
          <a:prstGeom prst="rect">
            <a:avLst/>
          </a:prstGeom>
          <a:solidFill>
            <a:srgbClr val="C8DDF2"/>
          </a:solidFill>
          <a:ln w="12700">
            <a:solidFill>
              <a:srgbClr val="2157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AU" sz="900" b="1" dirty="0">
                <a:solidFill>
                  <a:srgbClr val="000000"/>
                </a:solidFill>
                <a:effectLst/>
                <a:latin typeface="Arial" panose="020B0604020202020204" pitchFamily="34" charset="0"/>
                <a:ea typeface="Times New Roman"/>
                <a:cs typeface="Arial" panose="020B0604020202020204" pitchFamily="34" charset="0"/>
              </a:rPr>
              <a:t>Applying compositional devices [8]</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application of compositional devices</a:t>
            </a:r>
          </a:p>
          <a:p>
            <a:pPr marL="0" marR="0" lvl="0" indent="0">
              <a:lnSpc>
                <a:spcPct val="105000"/>
              </a:lnSpc>
              <a:spcBef>
                <a:spcPts val="200"/>
              </a:spcBef>
              <a:spcAft>
                <a:spcPts val="200"/>
              </a:spcAft>
              <a:buFont typeface="Symbol" panose="05050102010706020507" pitchFamily="18" charset="2"/>
              <a:buNone/>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 creates a unified and cohesive work</a:t>
            </a:r>
          </a:p>
          <a:p>
            <a:pPr marL="0" marR="0" lvl="0" indent="0">
              <a:lnSpc>
                <a:spcPct val="105000"/>
              </a:lnSpc>
              <a:spcBef>
                <a:spcPts val="200"/>
              </a:spcBef>
              <a:spcAft>
                <a:spcPts val="200"/>
              </a:spcAft>
              <a:buFont typeface="Symbol" panose="05050102010706020507" pitchFamily="18" charset="2"/>
              <a:buNone/>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 is </a:t>
            </a:r>
            <a:r>
              <a:rPr lang="en-US" sz="900" b="1" dirty="0" err="1">
                <a:solidFill>
                  <a:srgbClr val="000000"/>
                </a:solidFill>
                <a:latin typeface="Arial" panose="020B0604020202020204" pitchFamily="34" charset="0"/>
                <a:ea typeface="Arial" panose="020B0604020202020204" pitchFamily="34" charset="0"/>
                <a:cs typeface="Times New Roman" panose="02020603050405020304" pitchFamily="18" charset="0"/>
              </a:rPr>
              <a:t>synthesised</a:t>
            </a: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to create a polished work</a:t>
            </a:r>
            <a:endParaRPr lang="en-AU" sz="9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spcAft>
                <a:spcPts val="600"/>
              </a:spcAft>
            </a:pPr>
            <a:r>
              <a:rPr lang="en-US" sz="900" dirty="0">
                <a:solidFill>
                  <a:srgbClr val="000000"/>
                </a:solidFill>
                <a:effectLst/>
                <a:latin typeface="Arial" panose="020B0604020202020204" pitchFamily="34" charset="0"/>
                <a:ea typeface="Times New Roman"/>
                <a:cs typeface="Arial" panose="020B0604020202020204" pitchFamily="34" charset="0"/>
              </a:rPr>
              <a:t>The composition uses original motifs, supported by selective incorporation of well-known motivic ideas</a:t>
            </a:r>
            <a:r>
              <a:rPr lang="en-US" sz="900" dirty="0">
                <a:solidFill>
                  <a:srgbClr val="000000"/>
                </a:solidFill>
                <a:latin typeface="Arial" panose="020B0604020202020204" pitchFamily="34" charset="0"/>
                <a:ea typeface="Times New Roman"/>
                <a:cs typeface="Arial" panose="020B0604020202020204" pitchFamily="34" charset="0"/>
              </a:rPr>
              <a:t> to reinforce the character</a:t>
            </a:r>
            <a:r>
              <a:rPr lang="en-US" sz="900" dirty="0">
                <a:solidFill>
                  <a:srgbClr val="000000"/>
                </a:solidFill>
                <a:effectLst/>
                <a:latin typeface="Arial" panose="020B0604020202020204" pitchFamily="34" charset="0"/>
                <a:ea typeface="Times New Roman"/>
                <a:cs typeface="Arial" panose="020B0604020202020204" pitchFamily="34" charset="0"/>
              </a:rPr>
              <a:t>. It applies compositional devices such as unity, contrast and accompaniment to </a:t>
            </a:r>
            <a:r>
              <a:rPr lang="en-US" sz="900" dirty="0" err="1">
                <a:solidFill>
                  <a:srgbClr val="000000"/>
                </a:solidFill>
                <a:effectLst/>
                <a:latin typeface="Arial" panose="020B0604020202020204" pitchFamily="34" charset="0"/>
                <a:ea typeface="Times New Roman"/>
                <a:cs typeface="Arial" panose="020B0604020202020204" pitchFamily="34" charset="0"/>
              </a:rPr>
              <a:t>synthesise</a:t>
            </a:r>
            <a:r>
              <a:rPr lang="en-US" sz="900" dirty="0">
                <a:solidFill>
                  <a:srgbClr val="000000"/>
                </a:solidFill>
                <a:effectLst/>
                <a:latin typeface="Arial" panose="020B0604020202020204" pitchFamily="34" charset="0"/>
                <a:ea typeface="Times New Roman"/>
                <a:cs typeface="Arial" panose="020B0604020202020204" pitchFamily="34" charset="0"/>
              </a:rPr>
              <a:t> a unified, cohesive and polished work.</a:t>
            </a:r>
            <a:endParaRPr lang="en-AU" sz="900" b="1" dirty="0">
              <a:effectLst/>
              <a:latin typeface="Arial" panose="020B0604020202020204" pitchFamily="34" charset="0"/>
              <a:ea typeface="Times New Roman"/>
              <a:cs typeface="Arial" panose="020B0604020202020204" pitchFamily="34" charset="0"/>
            </a:endParaRPr>
          </a:p>
        </p:txBody>
      </p:sp>
      <p:sp>
        <p:nvSpPr>
          <p:cNvPr id="5" name="Rectangle 4">
            <a:extLst>
              <a:ext uri="{FF2B5EF4-FFF2-40B4-BE49-F238E27FC236}">
                <a16:creationId xmlns:a16="http://schemas.microsoft.com/office/drawing/2014/main" id="{5E028048-3121-D316-B746-226B43B60ED6}"/>
              </a:ext>
            </a:extLst>
          </p:cNvPr>
          <p:cNvSpPr/>
          <p:nvPr/>
        </p:nvSpPr>
        <p:spPr>
          <a:xfrm>
            <a:off x="251520" y="1748355"/>
            <a:ext cx="5688632" cy="1337345"/>
          </a:xfrm>
          <a:prstGeom prst="rect">
            <a:avLst/>
          </a:prstGeom>
          <a:solidFill>
            <a:srgbClr val="FBE4D3"/>
          </a:solidFill>
          <a:ln w="12700">
            <a:solidFill>
              <a:srgbClr val="ED7A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US" sz="900" b="1" dirty="0">
                <a:solidFill>
                  <a:srgbClr val="000000"/>
                </a:solidFill>
                <a:effectLst/>
                <a:latin typeface="Arial" panose="020B0604020202020204" pitchFamily="34" charset="0"/>
                <a:ea typeface="Times New Roman"/>
                <a:cs typeface="Arial" panose="020B0604020202020204" pitchFamily="34" charset="0"/>
              </a:rPr>
              <a:t>Manipulating music elements and concepts </a:t>
            </a:r>
            <a:r>
              <a:rPr lang="en-AU" sz="900" b="1" dirty="0">
                <a:solidFill>
                  <a:srgbClr val="000000"/>
                </a:solidFill>
                <a:effectLst/>
                <a:latin typeface="Arial" panose="020B0604020202020204" pitchFamily="34" charset="0"/>
                <a:ea typeface="Times New Roman"/>
                <a:cs typeface="Arial" panose="020B0604020202020204" pitchFamily="34" charset="0"/>
              </a:rPr>
              <a:t>[10]</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manipulation of music elements and concepts shows</a:t>
            </a:r>
          </a:p>
          <a:p>
            <a:pPr marL="0" marR="0" lvl="0" indent="0">
              <a:lnSpc>
                <a:spcPct val="105000"/>
              </a:lnSpc>
              <a:spcBef>
                <a:spcPts val="200"/>
              </a:spcBef>
              <a:spcAft>
                <a:spcPts val="200"/>
              </a:spcAft>
              <a:buFont typeface="Symbol" panose="05050102010706020507" pitchFamily="18" charset="2"/>
              <a:buNone/>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 perceptive understanding of genre/style</a:t>
            </a:r>
          </a:p>
          <a:p>
            <a:pPr marL="0" marR="0" lvl="0" indent="0">
              <a:lnSpc>
                <a:spcPct val="105000"/>
              </a:lnSpc>
              <a:spcBef>
                <a:spcPts val="200"/>
              </a:spcBef>
              <a:spcAft>
                <a:spcPts val="200"/>
              </a:spcAft>
              <a:buFont typeface="Symbol" panose="05050102010706020507" pitchFamily="18" charset="2"/>
              <a:buNone/>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 sensitivity towards the genre/style through sustained synthesis of stylistic nuances</a:t>
            </a:r>
            <a:endParaRPr lang="en-AU" sz="9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spcAft>
                <a:spcPts val="600"/>
              </a:spcAft>
            </a:pPr>
            <a:r>
              <a:rPr lang="en-US" sz="900" dirty="0">
                <a:solidFill>
                  <a:srgbClr val="000000"/>
                </a:solidFill>
                <a:latin typeface="Arial" panose="020B0604020202020204" pitchFamily="34" charset="0"/>
                <a:ea typeface="Times New Roman"/>
                <a:cs typeface="Arial" panose="020B0604020202020204" pitchFamily="34" charset="0"/>
              </a:rPr>
              <a:t>Music elements and concepts such as melody, harmony, instrumentation and texture are manipulated with perceptive understanding of the requirements of a title-sequence song for film, inspired by a specific franchise. Stylistic nuances of the genre/style are </a:t>
            </a:r>
            <a:r>
              <a:rPr lang="en-US" sz="900" dirty="0" err="1">
                <a:solidFill>
                  <a:srgbClr val="000000"/>
                </a:solidFill>
                <a:latin typeface="Arial" panose="020B0604020202020204" pitchFamily="34" charset="0"/>
                <a:ea typeface="Times New Roman"/>
                <a:cs typeface="Arial" panose="020B0604020202020204" pitchFamily="34" charset="0"/>
              </a:rPr>
              <a:t>synthesised</a:t>
            </a:r>
            <a:r>
              <a:rPr lang="en-US" sz="900" dirty="0">
                <a:solidFill>
                  <a:srgbClr val="000000"/>
                </a:solidFill>
                <a:latin typeface="Arial" panose="020B0604020202020204" pitchFamily="34" charset="0"/>
                <a:ea typeface="Times New Roman"/>
                <a:cs typeface="Arial" panose="020B0604020202020204" pitchFamily="34" charset="0"/>
              </a:rPr>
              <a:t> throughout the composition, showing sensitivity. </a:t>
            </a:r>
          </a:p>
        </p:txBody>
      </p:sp>
      <p:sp>
        <p:nvSpPr>
          <p:cNvPr id="6" name="Rectangle 5">
            <a:extLst>
              <a:ext uri="{FF2B5EF4-FFF2-40B4-BE49-F238E27FC236}">
                <a16:creationId xmlns:a16="http://schemas.microsoft.com/office/drawing/2014/main" id="{C3781065-F202-00E7-8253-BBC24B8955E3}"/>
              </a:ext>
            </a:extLst>
          </p:cNvPr>
          <p:cNvSpPr/>
          <p:nvPr/>
        </p:nvSpPr>
        <p:spPr>
          <a:xfrm>
            <a:off x="251520" y="3229216"/>
            <a:ext cx="5688632" cy="1337345"/>
          </a:xfrm>
          <a:prstGeom prst="rect">
            <a:avLst/>
          </a:prstGeom>
          <a:solidFill>
            <a:srgbClr val="D6EBAD"/>
          </a:solidFill>
          <a:ln w="12700">
            <a:solidFill>
              <a:srgbClr val="99CC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AU" sz="900" b="1" dirty="0">
                <a:solidFill>
                  <a:srgbClr val="000000"/>
                </a:solidFill>
                <a:latin typeface="Arial" panose="020B0604020202020204" pitchFamily="34" charset="0"/>
                <a:ea typeface="Times New Roman"/>
                <a:cs typeface="Arial" panose="020B0604020202020204" pitchFamily="34" charset="0"/>
              </a:rPr>
              <a:t>Resolving music ideas [8]</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resolution of music ideas is</a:t>
            </a:r>
          </a:p>
          <a:p>
            <a:pPr marL="0" marR="0" lvl="0" indent="0">
              <a:lnSpc>
                <a:spcPct val="105000"/>
              </a:lnSpc>
              <a:spcBef>
                <a:spcPts val="200"/>
              </a:spcBef>
              <a:spcAft>
                <a:spcPts val="200"/>
              </a:spcAft>
              <a:buFont typeface="Symbol" panose="05050102010706020507" pitchFamily="18" charset="2"/>
              <a:buNone/>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 sustained and consolidates meaning</a:t>
            </a:r>
          </a:p>
          <a:p>
            <a:pPr marL="0" marR="0" lvl="0" indent="0">
              <a:lnSpc>
                <a:spcPct val="105000"/>
              </a:lnSpc>
              <a:spcBef>
                <a:spcPts val="200"/>
              </a:spcBef>
              <a:spcAft>
                <a:spcPts val="200"/>
              </a:spcAft>
              <a:buFont typeface="Symbol" panose="05050102010706020507" pitchFamily="18" charset="2"/>
              <a:buNone/>
              <a:tabLst>
                <a:tab pos="144145" algn="l"/>
              </a:tabLst>
            </a:pP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 perceptively </a:t>
            </a:r>
            <a:r>
              <a:rPr lang="en-US" sz="900" b="1" dirty="0" err="1">
                <a:solidFill>
                  <a:srgbClr val="000000"/>
                </a:solidFill>
                <a:latin typeface="Arial" panose="020B0604020202020204" pitchFamily="34" charset="0"/>
                <a:ea typeface="Arial" panose="020B0604020202020204" pitchFamily="34" charset="0"/>
                <a:cs typeface="Times New Roman" panose="02020603050405020304" pitchFamily="18" charset="0"/>
              </a:rPr>
              <a:t>synthesised</a:t>
            </a:r>
            <a:r>
              <a:rPr lang="en-US" sz="900" b="1" dirty="0">
                <a:solidFill>
                  <a:srgbClr val="000000"/>
                </a:solidFill>
                <a:latin typeface="Arial" panose="020B0604020202020204" pitchFamily="34" charset="0"/>
                <a:ea typeface="Arial" panose="020B0604020202020204" pitchFamily="34" charset="0"/>
                <a:cs typeface="Times New Roman" panose="02020603050405020304" pitchFamily="18" charset="0"/>
              </a:rPr>
              <a:t> and reveals subtleties of meaning</a:t>
            </a:r>
            <a:endParaRPr lang="en-AU" sz="9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spcAft>
                <a:spcPts val="600"/>
              </a:spcAft>
            </a:pPr>
            <a:r>
              <a:rPr lang="en-US" sz="900" dirty="0">
                <a:solidFill>
                  <a:srgbClr val="000000"/>
                </a:solidFill>
                <a:latin typeface="Arial" panose="020B0604020202020204" pitchFamily="34" charset="0"/>
                <a:ea typeface="Times New Roman"/>
                <a:cs typeface="Arial" panose="020B0604020202020204" pitchFamily="34" charset="0"/>
              </a:rPr>
              <a:t>The resolution of music ideas is perceptively </a:t>
            </a:r>
            <a:r>
              <a:rPr lang="en-US" sz="900" dirty="0" err="1">
                <a:solidFill>
                  <a:srgbClr val="000000"/>
                </a:solidFill>
                <a:latin typeface="Arial" panose="020B0604020202020204" pitchFamily="34" charset="0"/>
                <a:ea typeface="Times New Roman"/>
                <a:cs typeface="Arial" panose="020B0604020202020204" pitchFamily="34" charset="0"/>
              </a:rPr>
              <a:t>synthesised</a:t>
            </a:r>
            <a:r>
              <a:rPr lang="en-US" sz="900" dirty="0">
                <a:solidFill>
                  <a:srgbClr val="000000"/>
                </a:solidFill>
                <a:latin typeface="Arial" panose="020B0604020202020204" pitchFamily="34" charset="0"/>
                <a:ea typeface="Times New Roman"/>
                <a:cs typeface="Arial" panose="020B0604020202020204" pitchFamily="34" charset="0"/>
              </a:rPr>
              <a:t> to reveal subtleties of the </a:t>
            </a:r>
            <a:r>
              <a:rPr lang="en-US" sz="900" dirty="0" err="1">
                <a:solidFill>
                  <a:srgbClr val="000000"/>
                </a:solidFill>
                <a:latin typeface="Arial" panose="020B0604020202020204" pitchFamily="34" charset="0"/>
                <a:ea typeface="Times New Roman"/>
                <a:cs typeface="Arial" panose="020B0604020202020204" pitchFamily="34" charset="0"/>
              </a:rPr>
              <a:t>characterisation</a:t>
            </a:r>
            <a:r>
              <a:rPr lang="en-US" sz="900" dirty="0">
                <a:solidFill>
                  <a:srgbClr val="000000"/>
                </a:solidFill>
                <a:latin typeface="Arial" panose="020B0604020202020204" pitchFamily="34" charset="0"/>
                <a:ea typeface="Times New Roman"/>
                <a:cs typeface="Arial" panose="020B0604020202020204" pitchFamily="34" charset="0"/>
              </a:rPr>
              <a:t>, such as a ‘battle-cry’, ‘climb toward control’ and isolation. The resolution is sustained throughout the composition. These music ideas are also </a:t>
            </a:r>
            <a:r>
              <a:rPr lang="en-US" sz="900" dirty="0" err="1">
                <a:solidFill>
                  <a:srgbClr val="000000"/>
                </a:solidFill>
                <a:latin typeface="Arial" panose="020B0604020202020204" pitchFamily="34" charset="0"/>
                <a:ea typeface="Times New Roman"/>
                <a:cs typeface="Arial" panose="020B0604020202020204" pitchFamily="34" charset="0"/>
              </a:rPr>
              <a:t>analysed</a:t>
            </a:r>
            <a:r>
              <a:rPr lang="en-US" sz="900" dirty="0">
                <a:solidFill>
                  <a:srgbClr val="000000"/>
                </a:solidFill>
                <a:latin typeface="Arial" panose="020B0604020202020204" pitchFamily="34" charset="0"/>
                <a:ea typeface="Times New Roman"/>
                <a:cs typeface="Arial" panose="020B0604020202020204" pitchFamily="34" charset="0"/>
              </a:rPr>
              <a:t> and evaluated in the statement of intent. </a:t>
            </a:r>
          </a:p>
        </p:txBody>
      </p:sp>
      <p:sp>
        <p:nvSpPr>
          <p:cNvPr id="7" name="TextBox 6">
            <a:extLst>
              <a:ext uri="{FF2B5EF4-FFF2-40B4-BE49-F238E27FC236}">
                <a16:creationId xmlns:a16="http://schemas.microsoft.com/office/drawing/2014/main" id="{37811306-55EF-EB51-87C5-C4D2B9BEF6DE}"/>
              </a:ext>
            </a:extLst>
          </p:cNvPr>
          <p:cNvSpPr txBox="1"/>
          <p:nvPr/>
        </p:nvSpPr>
        <p:spPr>
          <a:xfrm>
            <a:off x="6228184" y="1458616"/>
            <a:ext cx="2664296" cy="2226267"/>
          </a:xfrm>
          <a:prstGeom prst="rect">
            <a:avLst/>
          </a:prstGeom>
          <a:noFill/>
          <a:ln>
            <a:solidFill>
              <a:schemeClr val="accent1">
                <a:lumMod val="60000"/>
                <a:lumOff val="40000"/>
              </a:schemeClr>
            </a:solidFill>
          </a:ln>
        </p:spPr>
        <p:txBody>
          <a:bodyPr wrap="square" tIns="72000" rtlCol="0">
            <a:noAutofit/>
          </a:bodyPr>
          <a:lstStyle/>
          <a:p>
            <a:pPr algn="ctr"/>
            <a:r>
              <a:rPr lang="en-AU" dirty="0"/>
              <a:t>No Sun Above</a:t>
            </a:r>
          </a:p>
          <a:p>
            <a:pPr>
              <a:spcBef>
                <a:spcPts val="0"/>
              </a:spcBef>
              <a:spcAft>
                <a:spcPts val="300"/>
              </a:spcAft>
            </a:pPr>
            <a:endParaRPr lang="en-US" sz="800" dirty="0"/>
          </a:p>
          <a:p>
            <a:pPr>
              <a:spcBef>
                <a:spcPts val="0"/>
              </a:spcBef>
              <a:spcAft>
                <a:spcPts val="300"/>
              </a:spcAft>
            </a:pPr>
            <a:endParaRPr lang="en-US" sz="800" dirty="0"/>
          </a:p>
          <a:p>
            <a:pPr>
              <a:spcBef>
                <a:spcPts val="0"/>
              </a:spcBef>
              <a:spcAft>
                <a:spcPts val="300"/>
              </a:spcAft>
            </a:pPr>
            <a:endParaRPr lang="en-US" sz="800" dirty="0"/>
          </a:p>
          <a:p>
            <a:pPr>
              <a:spcBef>
                <a:spcPts val="0"/>
              </a:spcBef>
              <a:spcAft>
                <a:spcPts val="300"/>
              </a:spcAft>
            </a:pPr>
            <a:endParaRPr lang="en-US" sz="800" dirty="0"/>
          </a:p>
          <a:p>
            <a:pPr>
              <a:spcBef>
                <a:spcPts val="0"/>
              </a:spcBef>
              <a:spcAft>
                <a:spcPts val="300"/>
              </a:spcAft>
            </a:pPr>
            <a:endParaRPr lang="en-US" sz="800" dirty="0"/>
          </a:p>
          <a:p>
            <a:pPr>
              <a:spcBef>
                <a:spcPts val="0"/>
              </a:spcBef>
              <a:spcAft>
                <a:spcPts val="300"/>
              </a:spcAft>
            </a:pPr>
            <a:endParaRPr lang="en-US" sz="800" dirty="0"/>
          </a:p>
          <a:p>
            <a:pPr>
              <a:spcBef>
                <a:spcPts val="0"/>
              </a:spcBef>
              <a:spcAft>
                <a:spcPts val="300"/>
              </a:spcAft>
            </a:pPr>
            <a:endParaRPr lang="en-US" sz="800" dirty="0"/>
          </a:p>
          <a:p>
            <a:pPr>
              <a:spcBef>
                <a:spcPts val="0"/>
              </a:spcBef>
              <a:spcAft>
                <a:spcPts val="300"/>
              </a:spcAft>
            </a:pPr>
            <a:r>
              <a:rPr lang="en-US" sz="800" dirty="0"/>
              <a:t>Click image for audio. </a:t>
            </a:r>
          </a:p>
          <a:p>
            <a:pPr>
              <a:spcBef>
                <a:spcPts val="0"/>
              </a:spcBef>
              <a:spcAft>
                <a:spcPts val="600"/>
              </a:spcAft>
            </a:pPr>
            <a:r>
              <a:rPr lang="en-US" sz="800" dirty="0"/>
              <a:t>This audio is also available at </a:t>
            </a:r>
            <a:r>
              <a:rPr lang="en-US" sz="800" dirty="0">
                <a:hlinkClick r:id="rId5"/>
              </a:rPr>
              <a:t>www.qcaa.qld.edu.au/curriculum-assessment/portal/media/snr_music_ext_26_comp_ia3_asr_high_sr.mp3</a:t>
            </a:r>
            <a:r>
              <a:rPr lang="en-US" sz="800" dirty="0"/>
              <a:t> </a:t>
            </a:r>
          </a:p>
          <a:p>
            <a:pPr algn="ctr"/>
            <a:endParaRPr lang="en-AU" dirty="0"/>
          </a:p>
          <a:p>
            <a:pPr algn="ctr"/>
            <a:endParaRPr lang="en-AU" dirty="0"/>
          </a:p>
        </p:txBody>
      </p:sp>
      <p:pic>
        <p:nvPicPr>
          <p:cNvPr id="2" name="IA3 sample response with copyright">
            <a:hlinkClick r:id="" action="ppaction://media"/>
            <a:extLst>
              <a:ext uri="{FF2B5EF4-FFF2-40B4-BE49-F238E27FC236}">
                <a16:creationId xmlns:a16="http://schemas.microsoft.com/office/drawing/2014/main" id="{7AC6D8CE-57E2-3293-C076-198A1F11D7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08304" y="2084387"/>
            <a:ext cx="487363" cy="487363"/>
          </a:xfrm>
          <a:prstGeom prst="rect">
            <a:avLst/>
          </a:prstGeom>
        </p:spPr>
      </p:pic>
    </p:spTree>
    <p:extLst>
      <p:ext uri="{BB962C8B-B14F-4D97-AF65-F5344CB8AC3E}">
        <p14:creationId xmlns:p14="http://schemas.microsoft.com/office/powerpoint/2010/main" val="19781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over">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7_snr_[subject]_YY_IA[#]_asr_[high-mid-low]_[#]_CC_BY_v4_nv.potx" id="{9C270F72-88F6-4D6B-8234-AD5A1677E64D}" vid="{2CAD039E-B474-428E-A12E-A34FEB692BCB}"/>
    </a:ext>
  </a:extLst>
</a:theme>
</file>

<file path=ppt/theme/theme2.xml><?xml version="1.0" encoding="utf-8"?>
<a:theme xmlns:a="http://schemas.openxmlformats.org/drawingml/2006/main" name="snr_[subject]_YY_IA[#]_asr_[high-mid-low]_[#]">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7_snr_[subject]_YY_IA[#]_asr_[high-mid-low]_[#]_CC_BY_v4_nv.potx" id="{9C270F72-88F6-4D6B-8234-AD5A1677E64D}" vid="{317C48C3-251B-4F83-9647-783316F24383}"/>
    </a:ext>
  </a:extLst>
</a:theme>
</file>

<file path=ppt/theme/theme3.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_snr_[subject]_YY_IA[#]_asr_[high-mid-low]_[#]_CC_BY_v4_nv.potx" id="{9C270F72-88F6-4D6B-8234-AD5A1677E64D}" vid="{439700BA-95D6-4E17-9C80-9CAFB2313D6E}"/>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7_snr_subject_YY_IA_asr_high-mid-low__CC_BY</Template>
  <TotalTime>704</TotalTime>
  <Words>2737</Words>
  <Application>Microsoft Office PowerPoint</Application>
  <PresentationFormat>On-screen Show (16:9)</PresentationFormat>
  <Paragraphs>230</Paragraphs>
  <Slides>13</Slides>
  <Notes>13</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Courier New</vt:lpstr>
      <vt:lpstr>Symbol</vt:lpstr>
      <vt:lpstr>Times New Roman</vt:lpstr>
      <vt:lpstr>Wingdings</vt:lpstr>
      <vt:lpstr>Cover</vt:lpstr>
      <vt:lpstr>snr_[subject]_YY_IA[#]_asr_[high-mid-low]_[#]</vt:lpstr>
      <vt:lpstr>QCAA content</vt:lpstr>
      <vt:lpstr>Music Extension — Composition 2026 v1.3</vt:lpstr>
      <vt:lpstr>Instrument-specific marking guide (ISMG)</vt:lpstr>
      <vt:lpstr>PowerPoint Presentation</vt:lpstr>
      <vt:lpstr>PowerPoint Presentation</vt:lpstr>
      <vt:lpstr>PowerPoint Presentation</vt:lpstr>
      <vt:lpstr>PowerPoint Presentation</vt:lpstr>
      <vt:lpstr>Task</vt:lpstr>
      <vt:lpstr>Sample response</vt:lpstr>
      <vt:lpstr>PowerPoint Presentation</vt:lpstr>
      <vt:lpstr>PowerPoint Presentation</vt:lpstr>
      <vt:lpstr>PowerPoint Presentation</vt:lpstr>
      <vt:lpstr>PowerPoint Presentation</vt:lpstr>
      <vt:lpstr>Copyright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Renae Battle</dc:creator>
  <cp:lastModifiedBy>Ursula Cleary</cp:lastModifiedBy>
  <cp:revision>11</cp:revision>
  <dcterms:created xsi:type="dcterms:W3CDTF">2025-11-21T03:58:44Z</dcterms:created>
  <dcterms:modified xsi:type="dcterms:W3CDTF">2026-02-16T01:50:32Z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