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094" r:id="rId6"/>
    <p:sldMasterId id="2147484070" r:id="rId7"/>
  </p:sldMasterIdLst>
  <p:notesMasterIdLst>
    <p:notesMasterId r:id="rId20"/>
  </p:notesMasterIdLst>
  <p:handoutMasterIdLst>
    <p:handoutMasterId r:id="rId21"/>
  </p:handoutMasterIdLst>
  <p:sldIdLst>
    <p:sldId id="284" r:id="rId8"/>
    <p:sldId id="318" r:id="rId9"/>
    <p:sldId id="319" r:id="rId10"/>
    <p:sldId id="325" r:id="rId11"/>
    <p:sldId id="326" r:id="rId12"/>
    <p:sldId id="315" r:id="rId13"/>
    <p:sldId id="322" r:id="rId14"/>
    <p:sldId id="316" r:id="rId15"/>
    <p:sldId id="327" r:id="rId16"/>
    <p:sldId id="328" r:id="rId17"/>
    <p:sldId id="330" r:id="rId18"/>
    <p:sldId id="324" r:id="rId19"/>
  </p:sldIdLst>
  <p:sldSz cx="9144000" cy="5143500" type="screen16x9"/>
  <p:notesSz cx="6858000" cy="9144000"/>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2" orient="horz" pos="3096">
          <p15:clr>
            <a:srgbClr val="A4A3A4"/>
          </p15:clr>
        </p15:guide>
        <p15:guide id="3" orient="horz" pos="2809">
          <p15:clr>
            <a:srgbClr val="A4A3A4"/>
          </p15:clr>
        </p15:guide>
        <p15:guide id="4" orient="horz" pos="531">
          <p15:clr>
            <a:srgbClr val="A4A3A4"/>
          </p15:clr>
        </p15:guide>
        <p15:guide id="5" orient="horz" pos="2944">
          <p15:clr>
            <a:srgbClr val="A4A3A4"/>
          </p15:clr>
        </p15:guide>
        <p15:guide id="6" pos="5556">
          <p15:clr>
            <a:srgbClr val="A4A3A4"/>
          </p15:clr>
        </p15:guide>
        <p15:guide id="7" pos="204">
          <p15:clr>
            <a:srgbClr val="A4A3A4"/>
          </p15:clr>
        </p15:guide>
        <p15:guide id="8" pos="3061" userDrawn="1">
          <p15:clr>
            <a:srgbClr val="A4A3A4"/>
          </p15:clr>
        </p15:guide>
        <p15:guide id="9" orient="horz" pos="225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4A442F-5CE6-4EB1-3200-F51E13A08EB4}" name="Sharon Ponting" initials="SP" userId="S::Sharon.Ponting@qcaa.qld.edu.au::23d499be-2eba-4ac1-bb19-bddb77f5dc58" providerId="AD"/>
  <p188:author id="{6A9A00F5-C49A-7E6B-A24A-0C850FF796A5}" name="CMED" initials="CM" userId="CME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 id="2" name="NV GD" initials="NV" lastIdx="1" clrIdx="1">
    <p:extLst>
      <p:ext uri="{19B8F6BF-5375-455C-9EA6-DF929625EA0E}">
        <p15:presenceInfo xmlns:p15="http://schemas.microsoft.com/office/powerpoint/2012/main" userId="NV G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7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6" d="100"/>
          <a:sy n="206" d="100"/>
        </p:scale>
        <p:origin x="500" y="120"/>
      </p:cViewPr>
      <p:guideLst>
        <p:guide orient="horz" pos="378"/>
        <p:guide orient="horz" pos="3096"/>
        <p:guide orient="horz" pos="2809"/>
        <p:guide orient="horz" pos="531"/>
        <p:guide orient="horz" pos="2944"/>
        <p:guide pos="5556"/>
        <p:guide pos="204"/>
        <p:guide pos="3061"/>
        <p:guide orient="horz" pos="225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e Battle" userId="c5a98790-88b9-4c1e-80b6-8abf410bda85" providerId="ADAL" clId="{A8177553-C9CA-4180-9BB1-86292F5823FF}"/>
    <pc:docChg chg="modSld">
      <pc:chgData name="Renae Battle" userId="c5a98790-88b9-4c1e-80b6-8abf410bda85" providerId="ADAL" clId="{A8177553-C9CA-4180-9BB1-86292F5823FF}" dt="2024-06-04T05:19:14.498" v="7" actId="20577"/>
      <pc:docMkLst>
        <pc:docMk/>
      </pc:docMkLst>
      <pc:sldChg chg="delCm">
        <pc:chgData name="Renae Battle" userId="c5a98790-88b9-4c1e-80b6-8abf410bda85" providerId="ADAL" clId="{A8177553-C9CA-4180-9BB1-86292F5823FF}" dt="2024-06-04T05:18:29.035" v="0"/>
        <pc:sldMkLst>
          <pc:docMk/>
          <pc:sldMk cId="2301719634" sldId="315"/>
        </pc:sldMkLst>
        <pc:extLst>
          <p:ext xmlns:p="http://schemas.openxmlformats.org/presentationml/2006/main" uri="{D6D511B9-2390-475A-947B-AFAB55BFBCF1}">
            <pc226:cmChg xmlns:pc226="http://schemas.microsoft.com/office/powerpoint/2022/06/main/command" chg="del">
              <pc226:chgData name="Renae Battle" userId="c5a98790-88b9-4c1e-80b6-8abf410bda85" providerId="ADAL" clId="{A8177553-C9CA-4180-9BB1-86292F5823FF}" dt="2024-06-04T05:18:29.035" v="0"/>
              <pc2:cmMkLst xmlns:pc2="http://schemas.microsoft.com/office/powerpoint/2019/9/main/command">
                <pc:docMk/>
                <pc:sldMk cId="2301719634" sldId="315"/>
                <pc2:cmMk id="{A04F2037-82F8-4F58-821A-A708F728003A}"/>
              </pc2:cmMkLst>
            </pc226:cmChg>
          </p:ext>
        </pc:extLst>
      </pc:sldChg>
      <pc:sldChg chg="delCm">
        <pc:chgData name="Renae Battle" userId="c5a98790-88b9-4c1e-80b6-8abf410bda85" providerId="ADAL" clId="{A8177553-C9CA-4180-9BB1-86292F5823FF}" dt="2024-06-04T05:18:32.729" v="1"/>
        <pc:sldMkLst>
          <pc:docMk/>
          <pc:sldMk cId="1978154510" sldId="316"/>
        </pc:sldMkLst>
        <pc:extLst>
          <p:ext xmlns:p="http://schemas.openxmlformats.org/presentationml/2006/main" uri="{D6D511B9-2390-475A-947B-AFAB55BFBCF1}">
            <pc226:cmChg xmlns:pc226="http://schemas.microsoft.com/office/powerpoint/2022/06/main/command" chg="del">
              <pc226:chgData name="Renae Battle" userId="c5a98790-88b9-4c1e-80b6-8abf410bda85" providerId="ADAL" clId="{A8177553-C9CA-4180-9BB1-86292F5823FF}" dt="2024-06-04T05:18:32.729" v="1"/>
              <pc2:cmMkLst xmlns:pc2="http://schemas.microsoft.com/office/powerpoint/2019/9/main/command">
                <pc:docMk/>
                <pc:sldMk cId="1978154510" sldId="316"/>
                <pc2:cmMk id="{985E91DF-373F-4BD0-98C3-68624E84B0AF}"/>
              </pc2:cmMkLst>
            </pc226:cmChg>
          </p:ext>
        </pc:extLst>
      </pc:sldChg>
      <pc:sldChg chg="modSp mod delCm">
        <pc:chgData name="Renae Battle" userId="c5a98790-88b9-4c1e-80b6-8abf410bda85" providerId="ADAL" clId="{A8177553-C9CA-4180-9BB1-86292F5823FF}" dt="2024-06-04T05:19:14.498" v="7" actId="20577"/>
        <pc:sldMkLst>
          <pc:docMk/>
          <pc:sldMk cId="1932390505" sldId="324"/>
        </pc:sldMkLst>
        <pc:spChg chg="mod">
          <ac:chgData name="Renae Battle" userId="c5a98790-88b9-4c1e-80b6-8abf410bda85" providerId="ADAL" clId="{A8177553-C9CA-4180-9BB1-86292F5823FF}" dt="2024-06-04T05:19:14.498" v="7" actId="20577"/>
          <ac:spMkLst>
            <pc:docMk/>
            <pc:sldMk cId="1932390505" sldId="324"/>
            <ac:spMk id="11" creationId="{FCD84C1C-0E26-4DA9-8BC1-025E29B6782B}"/>
          </ac:spMkLst>
        </pc:spChg>
        <pc:extLst>
          <p:ext xmlns:p="http://schemas.openxmlformats.org/presentationml/2006/main" uri="{D6D511B9-2390-475A-947B-AFAB55BFBCF1}">
            <pc226:cmChg xmlns:pc226="http://schemas.microsoft.com/office/powerpoint/2022/06/main/command" chg="del">
              <pc226:chgData name="Renae Battle" userId="c5a98790-88b9-4c1e-80b6-8abf410bda85" providerId="ADAL" clId="{A8177553-C9CA-4180-9BB1-86292F5823FF}" dt="2024-06-04T05:18:50.935" v="5"/>
              <pc2:cmMkLst xmlns:pc2="http://schemas.microsoft.com/office/powerpoint/2019/9/main/command">
                <pc:docMk/>
                <pc:sldMk cId="1932390505" sldId="324"/>
                <pc2:cmMk id="{79493284-07BB-4173-AB46-A1D180ED6E22}"/>
              </pc2:cmMkLst>
            </pc226:cmChg>
          </p:ext>
        </pc:extLst>
      </pc:sldChg>
      <pc:sldChg chg="delCm">
        <pc:chgData name="Renae Battle" userId="c5a98790-88b9-4c1e-80b6-8abf410bda85" providerId="ADAL" clId="{A8177553-C9CA-4180-9BB1-86292F5823FF}" dt="2024-06-04T05:18:36.308" v="2"/>
        <pc:sldMkLst>
          <pc:docMk/>
          <pc:sldMk cId="504027770" sldId="328"/>
        </pc:sldMkLst>
        <pc:extLst>
          <p:ext xmlns:p="http://schemas.openxmlformats.org/presentationml/2006/main" uri="{D6D511B9-2390-475A-947B-AFAB55BFBCF1}">
            <pc226:cmChg xmlns:pc226="http://schemas.microsoft.com/office/powerpoint/2022/06/main/command" chg="del">
              <pc226:chgData name="Renae Battle" userId="c5a98790-88b9-4c1e-80b6-8abf410bda85" providerId="ADAL" clId="{A8177553-C9CA-4180-9BB1-86292F5823FF}" dt="2024-06-04T05:18:36.308" v="2"/>
              <pc2:cmMkLst xmlns:pc2="http://schemas.microsoft.com/office/powerpoint/2019/9/main/command">
                <pc:docMk/>
                <pc:sldMk cId="504027770" sldId="328"/>
                <pc2:cmMk id="{4946949C-B194-41C2-B700-3AE6ADD35C30}"/>
              </pc2:cmMkLst>
            </pc226:cmChg>
          </p:ext>
        </pc:extLst>
      </pc:sldChg>
      <pc:sldChg chg="delCm">
        <pc:chgData name="Renae Battle" userId="c5a98790-88b9-4c1e-80b6-8abf410bda85" providerId="ADAL" clId="{A8177553-C9CA-4180-9BB1-86292F5823FF}" dt="2024-06-04T05:18:39.896" v="3"/>
        <pc:sldMkLst>
          <pc:docMk/>
          <pc:sldMk cId="3570373442" sldId="330"/>
        </pc:sldMkLst>
        <pc:extLst>
          <p:ext xmlns:p="http://schemas.openxmlformats.org/presentationml/2006/main" uri="{D6D511B9-2390-475A-947B-AFAB55BFBCF1}">
            <pc226:cmChg xmlns:pc226="http://schemas.microsoft.com/office/powerpoint/2022/06/main/command" chg="del">
              <pc226:chgData name="Renae Battle" userId="c5a98790-88b9-4c1e-80b6-8abf410bda85" providerId="ADAL" clId="{A8177553-C9CA-4180-9BB1-86292F5823FF}" dt="2024-06-04T05:18:39.896" v="3"/>
              <pc2:cmMkLst xmlns:pc2="http://schemas.microsoft.com/office/powerpoint/2019/9/main/command">
                <pc:docMk/>
                <pc:sldMk cId="3570373442" sldId="330"/>
                <pc2:cmMk id="{154A1D3E-46AF-4606-99BB-EFC4B6B78F6E}"/>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D76A07-3D3D-4A68-AAD0-85CA8B587E22}" type="datetimeFigureOut">
              <a:rPr lang="en-AU" smtClean="0"/>
              <a:t>4/06/2024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4/06/2024</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77955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qcaa.qld.edu.au/copyright"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spTree>
    <p:extLst>
      <p:ext uri="{BB962C8B-B14F-4D97-AF65-F5344CB8AC3E}">
        <p14:creationId xmlns:p14="http://schemas.microsoft.com/office/powerpoint/2010/main" val="267197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371" y="195486"/>
            <a:ext cx="8603779" cy="812714"/>
          </a:xfrm>
        </p:spPr>
        <p:txBody>
          <a:bodyPr>
            <a:normAutofit/>
          </a:bodyPr>
          <a:lstStyle>
            <a:lvl1pPr>
              <a:defRPr sz="2400"/>
            </a:lvl1pPr>
          </a:lstStyle>
          <a:p>
            <a:r>
              <a:rPr lang="en-US"/>
              <a:t>[Subject] YYYY v#.#</a:t>
            </a:r>
            <a:endParaRPr lang="en-AU"/>
          </a:p>
        </p:txBody>
      </p:sp>
      <p:pic>
        <p:nvPicPr>
          <p:cNvPr id="4" name="Picture 3">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0000" y="4449600"/>
            <a:ext cx="468631" cy="224029"/>
          </a:xfrm>
          <a:prstGeom prst="rect">
            <a:avLst/>
          </a:prstGeom>
        </p:spPr>
      </p:pic>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892000" y="4341217"/>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sp>
        <p:nvSpPr>
          <p:cNvPr id="7" name="Content Placeholder 6">
            <a:extLst>
              <a:ext uri="{FF2B5EF4-FFF2-40B4-BE49-F238E27FC236}">
                <a16:creationId xmlns:a16="http://schemas.microsoft.com/office/drawing/2014/main" id="{2723BE19-2967-4717-882F-F2B136F0B521}"/>
              </a:ext>
            </a:extLst>
          </p:cNvPr>
          <p:cNvSpPr>
            <a:spLocks noGrp="1"/>
          </p:cNvSpPr>
          <p:nvPr>
            <p:ph sz="quarter" idx="11"/>
          </p:nvPr>
        </p:nvSpPr>
        <p:spPr>
          <a:xfrm>
            <a:off x="216000" y="1007984"/>
            <a:ext cx="8603779" cy="3219950"/>
          </a:xfrm>
        </p:spPr>
        <p:txBody>
          <a:bodyPr/>
          <a:lstStyle>
            <a:lvl1pPr>
              <a:defRPr sz="2000" b="0"/>
            </a:lvl1pPr>
            <a:lvl2pPr marL="0" indent="-252000">
              <a:spcBef>
                <a:spcPts val="0"/>
              </a:spcBef>
              <a:buFont typeface="Arial" panose="020B0604020202020204" pitchFamily="34" charset="0"/>
              <a:buChar char="•"/>
              <a:defRPr sz="2000"/>
            </a:lvl2pPr>
            <a:lvl3pPr marL="504000" indent="-252000">
              <a:spcBef>
                <a:spcPts val="0"/>
              </a:spcBef>
              <a:buFont typeface="Arial" panose="020B0604020202020204" pitchFamily="34" charset="0"/>
              <a:buChar char="–"/>
              <a:defRPr sz="2000"/>
            </a:lvl3pPr>
            <a:lvl4pPr marL="756000" indent="-252000">
              <a:spcBef>
                <a:spcPts val="0"/>
              </a:spcBef>
              <a:buFont typeface="Wingdings" panose="05000000000000000000" pitchFamily="2" charset="2"/>
              <a:buChar char="§"/>
              <a:defRPr sz="2000"/>
            </a:lvl4pPr>
            <a:lvl5pPr marL="0" indent="0">
              <a:spcBef>
                <a:spcPts val="0"/>
              </a:spcBef>
              <a:buFontTx/>
              <a:buNone/>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26291232"/>
      </p:ext>
    </p:extLst>
  </p:cSld>
  <p:clrMapOvr>
    <a:masterClrMapping/>
  </p:clrMapOvr>
  <p:extLst>
    <p:ext uri="{DCECCB84-F9BA-43D5-87BE-67443E8EF086}">
      <p15:sldGuideLst xmlns:p15="http://schemas.microsoft.com/office/powerpoint/2012/main">
        <p15:guide id="1" orient="horz" pos="3093"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normAutofit/>
          </a:bodyPr>
          <a:lstStyle>
            <a:lvl1pPr>
              <a:defRPr sz="1400">
                <a:latin typeface="Arial" panose="020B0604020202020204" pitchFamily="34" charset="0"/>
                <a:cs typeface="Arial" panose="020B0604020202020204" pitchFamily="34" charset="0"/>
              </a:defRPr>
            </a:lvl1pPr>
            <a:lvl2pPr>
              <a:spcBef>
                <a:spcPts val="300"/>
              </a:spcBef>
              <a:defRPr sz="1400">
                <a:latin typeface="Arial" panose="020B0604020202020204" pitchFamily="34" charset="0"/>
                <a:cs typeface="Arial" panose="020B0604020202020204" pitchFamily="34" charset="0"/>
              </a:defRPr>
            </a:lvl2pPr>
            <a:lvl3pPr>
              <a:spcBef>
                <a:spcPts val="300"/>
              </a:spcBef>
              <a:defRPr sz="1400">
                <a:latin typeface="Arial" panose="020B0604020202020204" pitchFamily="34" charset="0"/>
                <a:cs typeface="Arial" panose="020B0604020202020204" pitchFamily="34" charset="0"/>
              </a:defRPr>
            </a:lvl3pPr>
            <a:lvl4pPr>
              <a:spcBef>
                <a:spcPts val="300"/>
              </a:spcBef>
              <a:defRPr sz="1400">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normAutofit/>
          </a:bodyPr>
          <a:lstStyle>
            <a:lvl1pPr>
              <a:defRPr sz="1400">
                <a:latin typeface="Arial" panose="020B0604020202020204" pitchFamily="34" charset="0"/>
                <a:cs typeface="Arial" panose="020B0604020202020204" pitchFamily="34" charset="0"/>
              </a:defRPr>
            </a:lvl1pPr>
            <a:lvl2pPr marL="205200" indent="-360000">
              <a:spcBef>
                <a:spcPts val="300"/>
              </a:spcBef>
              <a:buFont typeface="+mj-lt"/>
              <a:buAutoNum type="arabicPeriod"/>
              <a:defRPr sz="1400">
                <a:latin typeface="Arial" panose="020B0604020202020204" pitchFamily="34" charset="0"/>
                <a:cs typeface="Arial" panose="020B0604020202020204" pitchFamily="34" charset="0"/>
              </a:defRPr>
            </a:lvl2pPr>
            <a:lvl3pPr marL="720000" indent="-360000">
              <a:spcBef>
                <a:spcPts val="300"/>
              </a:spcBef>
              <a:buFont typeface="+mj-lt"/>
              <a:buAutoNum type="alphaLcPeriod"/>
              <a:defRPr sz="1400">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sz="1400">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61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11F5E50-6AD2-47E2-B18C-CE7C90D83810}"/>
              </a:ext>
            </a:extLst>
          </p:cNvPr>
          <p:cNvSpPr>
            <a:spLocks noGrp="1"/>
          </p:cNvSpPr>
          <p:nvPr>
            <p:ph type="pic" sz="quarter" idx="10"/>
          </p:nvPr>
        </p:nvSpPr>
        <p:spPr>
          <a:xfrm>
            <a:off x="1353343" y="555527"/>
            <a:ext cx="6437313" cy="2736304"/>
          </a:xfrm>
        </p:spPr>
        <p:txBody>
          <a:bodyPr/>
          <a:lstStyle/>
          <a:p>
            <a:endParaRPr lang="en-AU"/>
          </a:p>
        </p:txBody>
      </p:sp>
      <p:sp>
        <p:nvSpPr>
          <p:cNvPr id="5" name="Text Placeholder 4">
            <a:extLst>
              <a:ext uri="{FF2B5EF4-FFF2-40B4-BE49-F238E27FC236}">
                <a16:creationId xmlns:a16="http://schemas.microsoft.com/office/drawing/2014/main" id="{5CF7B4B3-242D-4BB4-A0E9-7F06B8DC368C}"/>
              </a:ext>
            </a:extLst>
          </p:cNvPr>
          <p:cNvSpPr>
            <a:spLocks noGrp="1"/>
          </p:cNvSpPr>
          <p:nvPr>
            <p:ph type="body" sz="quarter" idx="11"/>
          </p:nvPr>
        </p:nvSpPr>
        <p:spPr>
          <a:xfrm>
            <a:off x="1353342" y="3435846"/>
            <a:ext cx="6436800" cy="504054"/>
          </a:xfrm>
        </p:spPr>
        <p:txBody>
          <a:bodyPr>
            <a:normAutofit/>
          </a:bodyPr>
          <a:lstStyle>
            <a:lvl1pPr>
              <a:defRPr sz="1200"/>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46350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8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A97D-ABC9-4BB6-BC0F-7F95F2C902CB}"/>
              </a:ext>
            </a:extLst>
          </p:cNvPr>
          <p:cNvSpPr>
            <a:spLocks noGrp="1"/>
          </p:cNvSpPr>
          <p:nvPr>
            <p:ph type="title"/>
          </p:nvPr>
        </p:nvSpPr>
        <p:spPr/>
        <p:txBody>
          <a:bodyPr/>
          <a:lstStyle/>
          <a:p>
            <a:r>
              <a:rPr lang="en-US"/>
              <a:t>Click to edit Master title style</a:t>
            </a:r>
            <a:endParaRPr lang="en-AU"/>
          </a:p>
        </p:txBody>
      </p:sp>
      <p:sp>
        <p:nvSpPr>
          <p:cNvPr id="8" name="Content Placeholder 7">
            <a:extLst>
              <a:ext uri="{FF2B5EF4-FFF2-40B4-BE49-F238E27FC236}">
                <a16:creationId xmlns:a16="http://schemas.microsoft.com/office/drawing/2014/main" id="{728E6F92-E5D9-4B7A-A5FD-5BD06157127A}"/>
              </a:ext>
            </a:extLst>
          </p:cNvPr>
          <p:cNvSpPr>
            <a:spLocks noGrp="1"/>
          </p:cNvSpPr>
          <p:nvPr>
            <p:ph sz="quarter" idx="10" hasCustomPrompt="1"/>
          </p:nvPr>
        </p:nvSpPr>
        <p:spPr>
          <a:xfrm>
            <a:off x="320976" y="771525"/>
            <a:ext cx="8496000" cy="3716338"/>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[Author and first initial], [YEAR], ['Article title in single quotes, omit if no article title'], [Title of publication/website in italics], [URL or publisher, city, country].</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38839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630518-6F20-40A3-873B-A1C2BE756168}"/>
              </a:ext>
            </a:extLst>
          </p:cNvPr>
          <p:cNvSpPr/>
          <p:nvPr userDrawn="1"/>
        </p:nvSpPr>
        <p:spPr bwMode="auto">
          <a:xfrm>
            <a:off x="179512" y="0"/>
            <a:ext cx="8964488" cy="3204000"/>
          </a:xfrm>
          <a:prstGeom prst="rect">
            <a:avLst/>
          </a:prstGeom>
          <a:solidFill>
            <a:schemeClr val="accent1">
              <a:lumMod val="40000"/>
              <a:lumOff val="60000"/>
            </a:schemeClr>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cxnSp>
        <p:nvCxnSpPr>
          <p:cNvPr id="9" name="Straight Connector 8"/>
          <p:cNvCxnSpPr/>
          <p:nvPr/>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4" name="Group 3">
            <a:extLst>
              <a:ext uri="{FF2B5EF4-FFF2-40B4-BE49-F238E27FC236}">
                <a16:creationId xmlns:a16="http://schemas.microsoft.com/office/drawing/2014/main" id="{B656AA9F-E2A8-4E13-A97E-8C684EA1C68A}"/>
              </a:ext>
            </a:extLst>
          </p:cNvPr>
          <p:cNvGrpSpPr/>
          <p:nvPr userDrawn="1"/>
        </p:nvGrpSpPr>
        <p:grpSpPr>
          <a:xfrm>
            <a:off x="324002" y="4656801"/>
            <a:ext cx="8496469" cy="269748"/>
            <a:chOff x="324002" y="4656801"/>
            <a:chExt cx="8496469" cy="269748"/>
          </a:xfrm>
        </p:grpSpPr>
        <p:pic>
          <p:nvPicPr>
            <p:cNvPr id="12" name="Picture 11">
              <a:extLst>
                <a:ext uri="{FF2B5EF4-FFF2-40B4-BE49-F238E27FC236}">
                  <a16:creationId xmlns:a16="http://schemas.microsoft.com/office/drawing/2014/main" id="{3E3432B4-4D5F-4108-B319-03B5966475A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24002" y="4656801"/>
              <a:ext cx="2724917" cy="269748"/>
            </a:xfrm>
            <a:prstGeom prst="rect">
              <a:avLst/>
            </a:prstGeom>
          </p:spPr>
        </p:pic>
        <p:pic>
          <p:nvPicPr>
            <p:cNvPr id="13" name="Picture 12">
              <a:extLst>
                <a:ext uri="{FF2B5EF4-FFF2-40B4-BE49-F238E27FC236}">
                  <a16:creationId xmlns:a16="http://schemas.microsoft.com/office/drawing/2014/main" id="{24D1C0C9-C331-420A-A9AE-6E7CD0FA9AF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6813" y="4805428"/>
              <a:ext cx="1443658" cy="117054"/>
            </a:xfrm>
            <a:prstGeom prst="rect">
              <a:avLst/>
            </a:prstGeom>
          </p:spPr>
        </p:pic>
      </p:grpSp>
      <p:pic>
        <p:nvPicPr>
          <p:cNvPr id="14" name="Picture 13">
            <a:hlinkClick r:id="rId5"/>
            <a:extLst>
              <a:ext uri="{FF2B5EF4-FFF2-40B4-BE49-F238E27FC236}">
                <a16:creationId xmlns:a16="http://schemas.microsoft.com/office/drawing/2014/main" id="{9E204B7F-51A9-4F51-A9EF-E73224096F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091"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7" userDrawn="1">
          <p15:clr>
            <a:srgbClr val="F26B43"/>
          </p15:clr>
        </p15:guide>
        <p15:guide id="2" pos="204" userDrawn="1">
          <p15:clr>
            <a:srgbClr val="F26B43"/>
          </p15:clr>
        </p15:guide>
        <p15:guide id="3" pos="55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p:nvCxnSpPr>
        <p:spPr bwMode="auto">
          <a:xfrm>
            <a:off x="179512" y="4371950"/>
            <a:ext cx="8964488"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216000"/>
            <a:ext cx="8596800" cy="935960"/>
          </a:xfrm>
          <a:prstGeom prst="rect">
            <a:avLst/>
          </a:prstGeom>
        </p:spPr>
        <p:txBody>
          <a:bodyPr vert="horz" lIns="91440" tIns="45720" rIns="91440" bIns="45720" rtlCol="0" anchor="b">
            <a:normAutofit/>
          </a:bodyPr>
          <a:lstStyle/>
          <a:p>
            <a:br>
              <a:rPr lang="en-US"/>
            </a:br>
            <a:br>
              <a:rPr lang="en-US"/>
            </a:br>
            <a:r>
              <a:rPr lang="en-US"/>
              <a:t>[Subject] YYYY v#.#</a:t>
            </a:r>
            <a:endParaRPr lang="en-AU"/>
          </a:p>
        </p:txBody>
      </p:sp>
      <p:sp>
        <p:nvSpPr>
          <p:cNvPr id="3" name="Text Placeholder 2"/>
          <p:cNvSpPr>
            <a:spLocks noGrp="1"/>
          </p:cNvSpPr>
          <p:nvPr>
            <p:ph type="body" idx="1"/>
          </p:nvPr>
        </p:nvSpPr>
        <p:spPr>
          <a:xfrm>
            <a:off x="216000" y="1152000"/>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6" name="Group 5">
            <a:extLst>
              <a:ext uri="{FF2B5EF4-FFF2-40B4-BE49-F238E27FC236}">
                <a16:creationId xmlns:a16="http://schemas.microsoft.com/office/drawing/2014/main" id="{9FF4C40D-DF21-4E02-9665-60F3A90D93DE}"/>
              </a:ext>
            </a:extLst>
          </p:cNvPr>
          <p:cNvGrpSpPr/>
          <p:nvPr userDrawn="1"/>
        </p:nvGrpSpPr>
        <p:grpSpPr>
          <a:xfrm>
            <a:off x="324002" y="4656801"/>
            <a:ext cx="8496469" cy="269748"/>
            <a:chOff x="324002" y="4656801"/>
            <a:chExt cx="8496469" cy="269748"/>
          </a:xfrm>
        </p:grpSpPr>
        <p:pic>
          <p:nvPicPr>
            <p:cNvPr id="8" name="Picture 7">
              <a:extLst>
                <a:ext uri="{FF2B5EF4-FFF2-40B4-BE49-F238E27FC236}">
                  <a16:creationId xmlns:a16="http://schemas.microsoft.com/office/drawing/2014/main" id="{F4932F06-D3CF-4ABA-A784-589A8DBE756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24002" y="4656801"/>
              <a:ext cx="2724917" cy="269748"/>
            </a:xfrm>
            <a:prstGeom prst="rect">
              <a:avLst/>
            </a:prstGeom>
          </p:spPr>
        </p:pic>
        <p:pic>
          <p:nvPicPr>
            <p:cNvPr id="10" name="Picture 9">
              <a:extLst>
                <a:ext uri="{FF2B5EF4-FFF2-40B4-BE49-F238E27FC236}">
                  <a16:creationId xmlns:a16="http://schemas.microsoft.com/office/drawing/2014/main" id="{845BA7F8-EE90-421D-B010-6DB7586D76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6813" y="4805428"/>
              <a:ext cx="1443658" cy="117054"/>
            </a:xfrm>
            <a:prstGeom prst="rect">
              <a:avLst/>
            </a:prstGeom>
          </p:spPr>
        </p:pic>
      </p:grpSp>
    </p:spTree>
    <p:extLst>
      <p:ext uri="{BB962C8B-B14F-4D97-AF65-F5344CB8AC3E}">
        <p14:creationId xmlns:p14="http://schemas.microsoft.com/office/powerpoint/2010/main" val="910830498"/>
      </p:ext>
    </p:extLst>
  </p:cSld>
  <p:clrMap bg1="lt1" tx1="dk1" bg2="lt2" tx2="dk2" accent1="accent1" accent2="accent2" accent3="accent3" accent4="accent4" accent5="accent5" accent6="accent6" hlink="hlink" folHlink="folHlink"/>
  <p:sldLayoutIdLst>
    <p:sldLayoutId id="2147484095"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3087" userDrawn="1">
          <p15:clr>
            <a:srgbClr val="F26B43"/>
          </p15:clr>
        </p15:guide>
        <p15:guide id="4" pos="204" userDrawn="1">
          <p15:clr>
            <a:srgbClr val="F26B43"/>
          </p15:clr>
        </p15:guide>
        <p15:guide id="5" pos="55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77"/>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5">
            <a:extLst>
              <a:ext uri="{FF2B5EF4-FFF2-40B4-BE49-F238E27FC236}">
                <a16:creationId xmlns:a16="http://schemas.microsoft.com/office/drawing/2014/main" id="{302256E1-20AB-4512-8510-48A7C3B17C8C}"/>
              </a:ext>
            </a:extLst>
          </p:cNvPr>
          <p:cNvGrpSpPr/>
          <p:nvPr userDrawn="1"/>
        </p:nvGrpSpPr>
        <p:grpSpPr>
          <a:xfrm>
            <a:off x="324002" y="4656801"/>
            <a:ext cx="8496469" cy="269748"/>
            <a:chOff x="324002" y="4656801"/>
            <a:chExt cx="8496469" cy="269748"/>
          </a:xfrm>
        </p:grpSpPr>
        <p:pic>
          <p:nvPicPr>
            <p:cNvPr id="9" name="Picture 8">
              <a:extLst>
                <a:ext uri="{FF2B5EF4-FFF2-40B4-BE49-F238E27FC236}">
                  <a16:creationId xmlns:a16="http://schemas.microsoft.com/office/drawing/2014/main" id="{36FF1C64-F7F2-4F60-ADEE-399ABA12D683}"/>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324002" y="4656801"/>
              <a:ext cx="2724917" cy="269748"/>
            </a:xfrm>
            <a:prstGeom prst="rect">
              <a:avLst/>
            </a:prstGeom>
          </p:spPr>
        </p:pic>
        <p:pic>
          <p:nvPicPr>
            <p:cNvPr id="10" name="Picture 9">
              <a:extLst>
                <a:ext uri="{FF2B5EF4-FFF2-40B4-BE49-F238E27FC236}">
                  <a16:creationId xmlns:a16="http://schemas.microsoft.com/office/drawing/2014/main" id="{18B73F76-301E-409B-A251-20BCC38D6B0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76813" y="4805428"/>
              <a:ext cx="1443658" cy="117054"/>
            </a:xfrm>
            <a:prstGeom prst="rect">
              <a:avLst/>
            </a:prstGeom>
          </p:spPr>
        </p:pic>
      </p:grpSp>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072" r:id="rId1"/>
    <p:sldLayoutId id="2147484082" r:id="rId2"/>
    <p:sldLayoutId id="2147484086" r:id="rId3"/>
    <p:sldLayoutId id="2147484076" r:id="rId4"/>
    <p:sldLayoutId id="2147484077" r:id="rId5"/>
    <p:sldLayoutId id="2147484096" r:id="rId6"/>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6" userDrawn="1">
          <p15:clr>
            <a:srgbClr val="F26B43"/>
          </p15:clr>
        </p15:guide>
        <p15:guide id="4" pos="5559" userDrawn="1">
          <p15:clr>
            <a:srgbClr val="F26B43"/>
          </p15:clr>
        </p15:guide>
        <p15:guide id="5" orient="horz" pos="1620" userDrawn="1">
          <p15:clr>
            <a:srgbClr val="F26B43"/>
          </p15:clr>
        </p15:guide>
        <p15:guide id="6" orient="horz" pos="308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qcaa.qld.edu.au/copyright" TargetMode="External"/><Relationship Id="rId1" Type="http://schemas.openxmlformats.org/officeDocument/2006/relationships/slideLayout" Target="../slideLayouts/slideLayout3.xml"/><Relationship Id="rId5" Type="http://schemas.openxmlformats.org/officeDocument/2006/relationships/hyperlink" Target="http://www.qcaa.qld.edu.au/copyright" TargetMode="Externa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5.xml"/><Relationship Id="rId7" Type="http://schemas.openxmlformats.org/officeDocument/2006/relationships/oleObject" Target="../embeddings/oleObject1.bin"/><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hyperlink" Target="https://www.qcaa.qld.edu.au/curriculum-assessment/portal/implementation/snr_music_ext_20_ia3_comp_proj_smple.pdf" TargetMode="External"/><Relationship Id="rId4" Type="http://schemas.openxmlformats.org/officeDocument/2006/relationships/hyperlink" Target="https://www.qcaa.qld.edu.au/curriculum-assessment/portal/media/snr_music_ext_20_ia3_comp_proj_smple.mp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37D07D5-C80C-48B8-9EEF-456E4715AB94}"/>
              </a:ext>
            </a:extLst>
          </p:cNvPr>
          <p:cNvSpPr>
            <a:spLocks noGrp="1"/>
          </p:cNvSpPr>
          <p:nvPr>
            <p:ph type="ctrTitle"/>
          </p:nvPr>
        </p:nvSpPr>
        <p:spPr/>
        <p:txBody>
          <a:bodyPr/>
          <a:lstStyle/>
          <a:p>
            <a:r>
              <a:rPr lang="en-AU"/>
              <a:t>Music Extension (Composition) 2020 v1.1</a:t>
            </a:r>
          </a:p>
        </p:txBody>
      </p:sp>
      <p:sp>
        <p:nvSpPr>
          <p:cNvPr id="15" name="Vertical Text Placeholder 14">
            <a:extLst>
              <a:ext uri="{FF2B5EF4-FFF2-40B4-BE49-F238E27FC236}">
                <a16:creationId xmlns:a16="http://schemas.microsoft.com/office/drawing/2014/main" id="{59A101EB-D69A-4BE8-96C2-6F3BF6A4C838}"/>
              </a:ext>
            </a:extLst>
          </p:cNvPr>
          <p:cNvSpPr>
            <a:spLocks noGrp="1"/>
          </p:cNvSpPr>
          <p:nvPr>
            <p:ph type="body" orient="vert" sz="quarter" idx="10"/>
          </p:nvPr>
        </p:nvSpPr>
        <p:spPr/>
        <p:txBody>
          <a:bodyPr/>
          <a:lstStyle/>
          <a:p>
            <a:r>
              <a:rPr lang="en-AU" dirty="0"/>
              <a:t>240452</a:t>
            </a:r>
          </a:p>
        </p:txBody>
      </p:sp>
      <p:sp>
        <p:nvSpPr>
          <p:cNvPr id="16" name="Content Placeholder 15">
            <a:extLst>
              <a:ext uri="{FF2B5EF4-FFF2-40B4-BE49-F238E27FC236}">
                <a16:creationId xmlns:a16="http://schemas.microsoft.com/office/drawing/2014/main" id="{1AF0036D-8B08-432F-9151-C7EC9F6057A8}"/>
              </a:ext>
            </a:extLst>
          </p:cNvPr>
          <p:cNvSpPr>
            <a:spLocks noGrp="1"/>
          </p:cNvSpPr>
          <p:nvPr>
            <p:ph sz="quarter" idx="11"/>
          </p:nvPr>
        </p:nvSpPr>
        <p:spPr>
          <a:xfrm>
            <a:off x="215999" y="1059582"/>
            <a:ext cx="8603779" cy="1467718"/>
          </a:xfrm>
        </p:spPr>
        <p:txBody>
          <a:bodyPr>
            <a:normAutofit/>
          </a:bodyPr>
          <a:lstStyle/>
          <a:p>
            <a:pPr>
              <a:spcBef>
                <a:spcPts val="0"/>
              </a:spcBef>
              <a:spcAft>
                <a:spcPts val="600"/>
              </a:spcAft>
            </a:pPr>
            <a:r>
              <a:rPr lang="en-AU" sz="1400">
                <a:solidFill>
                  <a:srgbClr val="808080"/>
                </a:solidFill>
                <a:latin typeface="Arial" panose="020B0604020202020204" pitchFamily="34" charset="0"/>
                <a:ea typeface="Times New Roman" panose="02020603050405020304" pitchFamily="18" charset="0"/>
                <a:cs typeface="Times New Roman" panose="02020603050405020304" pitchFamily="18" charset="0"/>
              </a:rPr>
              <a:t>IA3 high-level annotated sample response </a:t>
            </a:r>
            <a:endParaRPr lang="en-US" sz="1400">
              <a:solidFill>
                <a:schemeClr val="accent1"/>
              </a:solidFill>
            </a:endParaRPr>
          </a:p>
          <a:p>
            <a:pPr>
              <a:spcBef>
                <a:spcPts val="0"/>
              </a:spcBef>
              <a:spcAft>
                <a:spcPts val="3000"/>
              </a:spcAft>
            </a:pPr>
            <a:r>
              <a:rPr lang="en-US" sz="1050">
                <a:solidFill>
                  <a:schemeClr val="accent1"/>
                </a:solidFill>
              </a:rPr>
              <a:t>May 2024</a:t>
            </a:r>
          </a:p>
          <a:p>
            <a:pPr>
              <a:spcBef>
                <a:spcPts val="0"/>
              </a:spcBef>
            </a:pPr>
            <a:r>
              <a:rPr lang="en-US" sz="1150">
                <a:solidFill>
                  <a:schemeClr val="accent1"/>
                </a:solidFill>
              </a:rPr>
              <a:t>Composition project (35%) </a:t>
            </a:r>
          </a:p>
          <a:p>
            <a:pPr>
              <a:spcBef>
                <a:spcPts val="0"/>
              </a:spcBef>
            </a:pPr>
            <a:r>
              <a:rPr lang="en-US" sz="1050"/>
              <a:t>This sample has been compiled by the QCAA to assist and support teachers to match evidence in student responses to the characteristics described in the instrument-specific marking guide (ISMG).</a:t>
            </a:r>
          </a:p>
          <a:p>
            <a:endParaRPr lang="en-US" sz="1050"/>
          </a:p>
        </p:txBody>
      </p:sp>
      <p:sp>
        <p:nvSpPr>
          <p:cNvPr id="17" name="Content Placeholder 15">
            <a:extLst>
              <a:ext uri="{FF2B5EF4-FFF2-40B4-BE49-F238E27FC236}">
                <a16:creationId xmlns:a16="http://schemas.microsoft.com/office/drawing/2014/main" id="{AC336913-80CD-446A-9E9D-DBE3C945D8FE}"/>
              </a:ext>
            </a:extLst>
          </p:cNvPr>
          <p:cNvSpPr txBox="1">
            <a:spLocks/>
          </p:cNvSpPr>
          <p:nvPr/>
        </p:nvSpPr>
        <p:spPr>
          <a:xfrm>
            <a:off x="216370" y="2616201"/>
            <a:ext cx="8603779" cy="1611733"/>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Tx/>
              <a:buNone/>
              <a:defRPr sz="2000" b="0" kern="1200">
                <a:solidFill>
                  <a:schemeClr val="tx2"/>
                </a:solidFill>
                <a:latin typeface="Arial" pitchFamily="34" charset="0"/>
                <a:ea typeface="+mn-ea"/>
                <a:cs typeface="Arial" pitchFamily="34" charset="0"/>
              </a:defRPr>
            </a:lvl1pPr>
            <a:lvl2pPr marL="0" indent="-252000" algn="l" defTabSz="914400" rtl="0" eaLnBrk="1" latinLnBrk="0" hangingPunct="1">
              <a:spcBef>
                <a:spcPts val="0"/>
              </a:spcBef>
              <a:buFont typeface="Arial" panose="020B0604020202020204" pitchFamily="34" charset="0"/>
              <a:buChar char="•"/>
              <a:defRPr sz="2000" kern="1200">
                <a:solidFill>
                  <a:schemeClr val="tx2"/>
                </a:solidFill>
                <a:latin typeface="+mn-lt"/>
                <a:ea typeface="+mn-ea"/>
                <a:cs typeface="+mn-cs"/>
              </a:defRPr>
            </a:lvl2pPr>
            <a:lvl3pPr marL="504000" indent="-252000" algn="l" defTabSz="914400" rtl="0" eaLnBrk="1" latinLnBrk="0" hangingPunct="1">
              <a:spcBef>
                <a:spcPts val="0"/>
              </a:spcBef>
              <a:buFont typeface="Arial" panose="020B0604020202020204" pitchFamily="34" charset="0"/>
              <a:buChar char="–"/>
              <a:defRPr sz="2000" kern="1200">
                <a:solidFill>
                  <a:schemeClr val="tx2"/>
                </a:solidFill>
                <a:latin typeface="+mn-lt"/>
                <a:ea typeface="+mn-ea"/>
                <a:cs typeface="+mn-cs"/>
              </a:defRPr>
            </a:lvl3pPr>
            <a:lvl4pPr marL="756000" indent="-252000" algn="l" defTabSz="914400" rtl="0" eaLnBrk="1" latinLnBrk="0" hangingPunct="1">
              <a:spcBef>
                <a:spcPts val="0"/>
              </a:spcBef>
              <a:buFont typeface="Wingdings" panose="05000000000000000000" pitchFamily="2" charset="2"/>
              <a:buChar char="§"/>
              <a:defRPr sz="2000" kern="1200">
                <a:solidFill>
                  <a:schemeClr val="tx2"/>
                </a:solidFill>
                <a:latin typeface="+mn-lt"/>
                <a:ea typeface="+mn-ea"/>
                <a:cs typeface="+mn-cs"/>
              </a:defRPr>
            </a:lvl4pPr>
            <a:lvl5pPr marL="0" indent="0" algn="l" defTabSz="914400" rtl="0" eaLnBrk="1" latinLnBrk="0" hangingPunct="1">
              <a:spcBef>
                <a:spcPts val="0"/>
              </a:spcBef>
              <a:buFontTx/>
              <a:buNone/>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050" b="1">
                <a:solidFill>
                  <a:schemeClr val="accent1"/>
                </a:solidFill>
              </a:rPr>
              <a:t>Assessment objectives</a:t>
            </a:r>
          </a:p>
          <a:p>
            <a:pPr fontAlgn="auto">
              <a:spcAft>
                <a:spcPts val="300"/>
              </a:spcAft>
            </a:pPr>
            <a:r>
              <a:rPr lang="en-US" sz="1050"/>
              <a:t>This assessment instrument is used to determine student achievement in the following objectives:</a:t>
            </a:r>
          </a:p>
          <a:p>
            <a:pPr indent="-252000" fontAlgn="auto">
              <a:spcBef>
                <a:spcPts val="0"/>
              </a:spcBef>
              <a:spcAft>
                <a:spcPts val="300"/>
              </a:spcAft>
              <a:tabLst>
                <a:tab pos="252000" algn="l"/>
              </a:tabLst>
            </a:pPr>
            <a:r>
              <a:rPr lang="en-US" sz="1050"/>
              <a:t>1.	apply literacy skills using terminology relevant to genre/style, and use referencing and language conventions</a:t>
            </a:r>
          </a:p>
          <a:p>
            <a:pPr fontAlgn="auto">
              <a:spcBef>
                <a:spcPts val="0"/>
              </a:spcBef>
              <a:spcAft>
                <a:spcPts val="300"/>
              </a:spcAft>
              <a:tabLst>
                <a:tab pos="252000" algn="l"/>
              </a:tabLst>
            </a:pPr>
            <a:r>
              <a:rPr lang="en-US" sz="1050"/>
              <a:t>2.	evaluate two techniques and/or strategies of best practice</a:t>
            </a:r>
          </a:p>
          <a:p>
            <a:pPr fontAlgn="auto">
              <a:spcBef>
                <a:spcPts val="0"/>
              </a:spcBef>
              <a:spcAft>
                <a:spcPts val="300"/>
              </a:spcAft>
              <a:tabLst>
                <a:tab pos="252000" algn="l"/>
              </a:tabLst>
            </a:pPr>
            <a:r>
              <a:rPr lang="en-US" sz="1050"/>
              <a:t>3.	examine the music elements, concepts and compositional devices in composition</a:t>
            </a:r>
          </a:p>
          <a:p>
            <a:pPr fontAlgn="auto">
              <a:spcBef>
                <a:spcPts val="0"/>
              </a:spcBef>
              <a:spcAft>
                <a:spcPts val="300"/>
              </a:spcAft>
              <a:tabLst>
                <a:tab pos="252000" algn="l"/>
              </a:tabLst>
            </a:pPr>
            <a:r>
              <a:rPr lang="en-US" sz="1050"/>
              <a:t>4.	express the meaning communicated through the composition</a:t>
            </a:r>
          </a:p>
          <a:p>
            <a:pPr fontAlgn="auto">
              <a:spcBef>
                <a:spcPts val="0"/>
              </a:spcBef>
              <a:spcAft>
                <a:spcPts val="300"/>
              </a:spcAft>
              <a:tabLst>
                <a:tab pos="252000" algn="l"/>
              </a:tabLst>
            </a:pPr>
            <a:r>
              <a:rPr lang="en-US" sz="1050"/>
              <a:t>5.	apply compositional devices in the creation of their own work</a:t>
            </a:r>
          </a:p>
          <a:p>
            <a:pPr fontAlgn="auto">
              <a:spcBef>
                <a:spcPts val="0"/>
              </a:spcBef>
              <a:spcAft>
                <a:spcPts val="300"/>
              </a:spcAft>
              <a:tabLst>
                <a:tab pos="252000" algn="l"/>
              </a:tabLst>
            </a:pPr>
            <a:r>
              <a:rPr lang="en-US" sz="1050"/>
              <a:t>6.	manipulate music elements and concepts in composition specific to style and genre</a:t>
            </a:r>
          </a:p>
          <a:p>
            <a:pPr marL="228600" indent="-228600" fontAlgn="auto">
              <a:spcBef>
                <a:spcPts val="0"/>
              </a:spcBef>
              <a:spcAft>
                <a:spcPts val="300"/>
              </a:spcAft>
              <a:buAutoNum type="arabicPeriod" startAt="7"/>
              <a:tabLst>
                <a:tab pos="252000" algn="l"/>
              </a:tabLst>
            </a:pPr>
            <a:r>
              <a:rPr lang="en-US" sz="1050"/>
              <a:t>resolve music ideas to communicate meaning and intent in composition.</a:t>
            </a:r>
          </a:p>
        </p:txBody>
      </p:sp>
    </p:spTree>
    <p:extLst>
      <p:ext uri="{BB962C8B-B14F-4D97-AF65-F5344CB8AC3E}">
        <p14:creationId xmlns:p14="http://schemas.microsoft.com/office/powerpoint/2010/main" val="303136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F23B7-6D8F-C418-4CF6-2E9B8B308883}"/>
              </a:ext>
            </a:extLst>
          </p:cNvPr>
          <p:cNvSpPr/>
          <p:nvPr/>
        </p:nvSpPr>
        <p:spPr>
          <a:xfrm>
            <a:off x="197274" y="3630706"/>
            <a:ext cx="766151" cy="206708"/>
          </a:xfrm>
          <a:prstGeom prst="rect">
            <a:avLst/>
          </a:prstGeom>
          <a:solidFill>
            <a:srgbClr val="66339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effectLst/>
                <a:ea typeface="Times New Roman"/>
                <a:cs typeface="Times New Roman"/>
              </a:rPr>
              <a:t> </a:t>
            </a:r>
            <a:endParaRPr lang="en-AU" sz="1050">
              <a:effectLst/>
              <a:ea typeface="Times New Roman"/>
              <a:cs typeface="Times New Roman"/>
            </a:endParaRPr>
          </a:p>
        </p:txBody>
      </p:sp>
      <p:sp>
        <p:nvSpPr>
          <p:cNvPr id="8" name="Rectangle 7">
            <a:extLst>
              <a:ext uri="{FF2B5EF4-FFF2-40B4-BE49-F238E27FC236}">
                <a16:creationId xmlns:a16="http://schemas.microsoft.com/office/drawing/2014/main" id="{F111D5D9-4BBE-6E76-33A8-0665F44A74AE}"/>
              </a:ext>
            </a:extLst>
          </p:cNvPr>
          <p:cNvSpPr/>
          <p:nvPr/>
        </p:nvSpPr>
        <p:spPr>
          <a:xfrm>
            <a:off x="5292080" y="1408731"/>
            <a:ext cx="3655046" cy="2044461"/>
          </a:xfrm>
          <a:prstGeom prst="rect">
            <a:avLst/>
          </a:prstGeom>
          <a:solidFill>
            <a:srgbClr val="E0D6EB"/>
          </a:solidFill>
          <a:ln w="12700">
            <a:solidFill>
              <a:srgbClr val="66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pPr>
              <a:lnSpc>
                <a:spcPct val="110000"/>
              </a:lnSpc>
              <a:spcBef>
                <a:spcPts val="0"/>
              </a:spcBef>
              <a:spcAft>
                <a:spcPts val="600"/>
              </a:spcAft>
            </a:pPr>
            <a:r>
              <a:rPr lang="en-AU" sz="900" b="1" dirty="0">
                <a:solidFill>
                  <a:srgbClr val="000000"/>
                </a:solidFill>
                <a:latin typeface="Arial" panose="020B0604020202020204" pitchFamily="34" charset="0"/>
                <a:ea typeface="Times New Roman"/>
                <a:cs typeface="Arial" panose="020B0604020202020204" pitchFamily="34" charset="0"/>
              </a:rPr>
              <a:t>Evaluating best practice [5]</a:t>
            </a:r>
          </a:p>
          <a:p>
            <a:pPr>
              <a:lnSpc>
                <a:spcPct val="110000"/>
              </a:lnSpc>
              <a:spcBef>
                <a:spcPts val="0"/>
              </a:spcBef>
              <a:spcAft>
                <a:spcPts val="600"/>
              </a:spcAft>
            </a:pPr>
            <a:r>
              <a:rPr lang="en-AU" sz="900" b="1" dirty="0">
                <a:solidFill>
                  <a:schemeClr val="tx1"/>
                </a:solidFill>
                <a:latin typeface="Arial" panose="020B0604020202020204" pitchFamily="34" charset="0"/>
                <a:ea typeface="Times New Roman"/>
                <a:cs typeface="Arial" panose="020B0604020202020204" pitchFamily="34" charset="0"/>
              </a:rPr>
              <a:t>evaluation provides evidence of metacognition that informs independent best practice</a:t>
            </a:r>
          </a:p>
          <a:p>
            <a:pPr>
              <a:lnSpc>
                <a:spcPct val="110000"/>
              </a:lnSpc>
              <a:spcBef>
                <a:spcPts val="0"/>
              </a:spcBef>
              <a:spcAft>
                <a:spcPts val="600"/>
              </a:spcAft>
            </a:pPr>
            <a:r>
              <a:rPr lang="en-AU" sz="900" dirty="0">
                <a:solidFill>
                  <a:srgbClr val="000000"/>
                </a:solidFill>
                <a:latin typeface="Arial" panose="020B0604020202020204" pitchFamily="34" charset="0"/>
                <a:ea typeface="Times New Roman"/>
                <a:cs typeface="Arial" panose="020B0604020202020204" pitchFamily="34" charset="0"/>
              </a:rPr>
              <a:t>The use of music terminology is relevant to the style. Grammar, paragraphing and sentence structure are clear and the student’s ideas are well articulated. </a:t>
            </a:r>
            <a:endParaRPr lang="en-AU" sz="900" b="1" dirty="0">
              <a:solidFill>
                <a:schemeClr val="tx1"/>
              </a:solidFill>
              <a:latin typeface="Arial" panose="020B0604020202020204" pitchFamily="34" charset="0"/>
              <a:ea typeface="Times New Roman"/>
              <a:cs typeface="Arial" panose="020B0604020202020204" pitchFamily="34" charset="0"/>
            </a:endParaRPr>
          </a:p>
          <a:p>
            <a:pPr>
              <a:lnSpc>
                <a:spcPct val="110000"/>
              </a:lnSpc>
              <a:spcBef>
                <a:spcPts val="0"/>
              </a:spcBef>
              <a:spcAft>
                <a:spcPts val="600"/>
              </a:spcAft>
            </a:pPr>
            <a:r>
              <a:rPr lang="en-AU" sz="900" dirty="0">
                <a:solidFill>
                  <a:schemeClr val="tx1"/>
                </a:solidFill>
                <a:effectLst/>
                <a:latin typeface="Arial" panose="020B0604020202020204" pitchFamily="34" charset="0"/>
                <a:ea typeface="Times New Roman"/>
                <a:cs typeface="Arial" panose="020B0604020202020204" pitchFamily="34" charset="0"/>
              </a:rPr>
              <a:t>The evaluation of </a:t>
            </a:r>
            <a:r>
              <a:rPr lang="en-AU" sz="900" dirty="0">
                <a:solidFill>
                  <a:schemeClr val="tx1"/>
                </a:solidFill>
                <a:latin typeface="Arial" panose="020B0604020202020204" pitchFamily="34" charset="0"/>
                <a:ea typeface="Times New Roman"/>
                <a:cs typeface="Arial" panose="020B0604020202020204" pitchFamily="34" charset="0"/>
              </a:rPr>
              <a:t>S</a:t>
            </a:r>
            <a:r>
              <a:rPr lang="en-AU" sz="900" dirty="0">
                <a:solidFill>
                  <a:schemeClr val="tx1"/>
                </a:solidFill>
                <a:effectLst/>
                <a:latin typeface="Arial" panose="020B0604020202020204" pitchFamily="34" charset="0"/>
                <a:ea typeface="Times New Roman"/>
                <a:cs typeface="Arial" panose="020B0604020202020204" pitchFamily="34" charset="0"/>
              </a:rPr>
              <a:t>trategy 1, </a:t>
            </a:r>
            <a:r>
              <a:rPr lang="en-US" sz="900" dirty="0">
                <a:solidFill>
                  <a:schemeClr val="tx1"/>
                </a:solidFill>
                <a:effectLst/>
                <a:latin typeface="Arial" panose="020B0604020202020204" pitchFamily="34" charset="0"/>
                <a:ea typeface="Times New Roman"/>
                <a:cs typeface="Arial" panose="020B0604020202020204" pitchFamily="34" charset="0"/>
              </a:rPr>
              <a:t>modelling in cognitive apprenticeship, demonstrates metacognition with the acknowledgment that it was an unfamiliar concept, and the logical evaluation that this strategy alone did not enable the student to capture an ominous ‘bad’ guy theme. </a:t>
            </a:r>
            <a:endParaRPr lang="en-AU" sz="900" dirty="0">
              <a:solidFill>
                <a:schemeClr val="tx1"/>
              </a:solidFill>
              <a:effectLst/>
              <a:latin typeface="Arial" panose="020B0604020202020204" pitchFamily="34" charset="0"/>
              <a:ea typeface="Times New Roman"/>
              <a:cs typeface="Arial" panose="020B0604020202020204" pitchFamily="34" charset="0"/>
            </a:endParaRPr>
          </a:p>
          <a:p>
            <a:pPr>
              <a:lnSpc>
                <a:spcPct val="110000"/>
              </a:lnSpc>
              <a:spcBef>
                <a:spcPts val="0"/>
              </a:spcBef>
              <a:spcAft>
                <a:spcPts val="600"/>
              </a:spcAft>
            </a:pPr>
            <a:endParaRPr lang="en-AU" sz="900" dirty="0">
              <a:solidFill>
                <a:schemeClr val="tx1"/>
              </a:solidFill>
              <a:effectLst/>
              <a:latin typeface="Arial" panose="020B0604020202020204" pitchFamily="34" charset="0"/>
              <a:ea typeface="Times New Roman"/>
              <a:cs typeface="Arial" panose="020B0604020202020204" pitchFamily="34" charset="0"/>
            </a:endParaRPr>
          </a:p>
        </p:txBody>
      </p:sp>
      <p:sp>
        <p:nvSpPr>
          <p:cNvPr id="9" name="Rectangle 8">
            <a:extLst>
              <a:ext uri="{FF2B5EF4-FFF2-40B4-BE49-F238E27FC236}">
                <a16:creationId xmlns:a16="http://schemas.microsoft.com/office/drawing/2014/main" id="{707D423F-FE71-41B3-8D8F-8857AACB5B67}"/>
              </a:ext>
            </a:extLst>
          </p:cNvPr>
          <p:cNvSpPr/>
          <p:nvPr/>
        </p:nvSpPr>
        <p:spPr>
          <a:xfrm>
            <a:off x="196874" y="1245126"/>
            <a:ext cx="4735165" cy="2385580"/>
          </a:xfrm>
          <a:prstGeom prst="rect">
            <a:avLst/>
          </a:prstGeom>
          <a:solidFill>
            <a:srgbClr val="66339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effectLst/>
                <a:ea typeface="Times New Roman"/>
                <a:cs typeface="Times New Roman"/>
              </a:rPr>
              <a:t> </a:t>
            </a:r>
            <a:endParaRPr lang="en-AU" sz="1050">
              <a:effectLst/>
              <a:ea typeface="Times New Roman"/>
              <a:cs typeface="Times New Roman"/>
            </a:endParaRPr>
          </a:p>
        </p:txBody>
      </p:sp>
      <p:cxnSp>
        <p:nvCxnSpPr>
          <p:cNvPr id="14" name="Straight Arrow Connector 13">
            <a:extLst>
              <a:ext uri="{FF2B5EF4-FFF2-40B4-BE49-F238E27FC236}">
                <a16:creationId xmlns:a16="http://schemas.microsoft.com/office/drawing/2014/main" id="{DDB87422-B4D1-F898-D849-F19CCC2FAF13}"/>
              </a:ext>
            </a:extLst>
          </p:cNvPr>
          <p:cNvCxnSpPr>
            <a:cxnSpLocks/>
          </p:cNvCxnSpPr>
          <p:nvPr/>
        </p:nvCxnSpPr>
        <p:spPr>
          <a:xfrm flipH="1">
            <a:off x="4932039" y="3003798"/>
            <a:ext cx="349717" cy="0"/>
          </a:xfrm>
          <a:prstGeom prst="straightConnector1">
            <a:avLst/>
          </a:prstGeom>
          <a:ln w="19050">
            <a:solidFill>
              <a:srgbClr val="663399">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F55888-C995-3310-495F-6AC613EFE265}"/>
              </a:ext>
            </a:extLst>
          </p:cNvPr>
          <p:cNvSpPr>
            <a:spLocks noGrp="1"/>
          </p:cNvSpPr>
          <p:nvPr>
            <p:ph idx="1"/>
          </p:nvPr>
        </p:nvSpPr>
        <p:spPr>
          <a:xfrm>
            <a:off x="247440" y="269795"/>
            <a:ext cx="4606815" cy="4322335"/>
          </a:xfrm>
        </p:spPr>
        <p:txBody>
          <a:bodyPr>
            <a:noAutofit/>
          </a:bodyPr>
          <a:lstStyle/>
          <a:p>
            <a:pPr algn="l">
              <a:lnSpc>
                <a:spcPct val="120000"/>
              </a:lnSpc>
            </a:pPr>
            <a:r>
              <a:rPr lang="en-US" sz="1000" b="1"/>
              <a:t>Reflective statement</a:t>
            </a:r>
          </a:p>
          <a:p>
            <a:pPr algn="l">
              <a:lnSpc>
                <a:spcPct val="120000"/>
              </a:lnSpc>
            </a:pPr>
            <a:r>
              <a:rPr lang="en-US" sz="1000"/>
              <a:t>To reflect on the procedures I engaged with in composing ‘Build a God’, I have used the 5Rs model (Bain et al. 2002) and Kolb’s Learning Cycle (1984), situated within </a:t>
            </a:r>
            <a:r>
              <a:rPr lang="en-US" sz="1000" err="1"/>
              <a:t>Dennan</a:t>
            </a:r>
            <a:r>
              <a:rPr lang="en-US" sz="1000"/>
              <a:t> &amp; Bruner’s (2007) model of cognitive apprenticeship. </a:t>
            </a:r>
            <a:br>
              <a:rPr lang="en-US" sz="1000"/>
            </a:br>
            <a:br>
              <a:rPr lang="en-US" sz="1000"/>
            </a:br>
            <a:r>
              <a:rPr lang="en-US" sz="1000"/>
              <a:t>When beginning a new composition, I always try to implement new knowledge or ideas into my works. Whether this is something I have learnt in class, through listening to different songs or watching videos, I often start from a new perspective or genre in my works. With my composition, I began with a concept I was unfamiliar/inexperienced with: a ‘bad guy’ theme. I listened to several Disney villain themes and musical theatre villain themes and tried to implement what I had heard into my own piece, an example of ‘modelling’ in cognitive apprenticeship by seeking new ways of using and manipulating music elements. This assisted me to be able to hear in my head the sound I wanted, and write down the basic ideas to paper; however, I still wasn’t fully able to capture an ominous ‘bad guy’ theme. This led into the next two parts of the model to support my </a:t>
            </a:r>
            <a:r>
              <a:rPr lang="en-US" sz="1000" err="1"/>
              <a:t>realisation</a:t>
            </a:r>
            <a:r>
              <a:rPr lang="en-US" sz="1000"/>
              <a:t> of best compositional practice: the formation of abstract concepts and active experimentation. I dealt with these simultaneously, such is the iterative nature of composition. I continued to explore chromatic harmony and chromatic melodic movement located in modelled works, and engaged in a ‘trial-and-error’ style approach to working closer to my intended sound. This messy process proved effective, as I discovered new ways of working with chromaticism to achieve the sound I wanted. </a:t>
            </a:r>
            <a:br>
              <a:rPr lang="en-US" sz="800"/>
            </a:br>
            <a:endParaRPr lang="en-AU" sz="800"/>
          </a:p>
        </p:txBody>
      </p:sp>
    </p:spTree>
    <p:extLst>
      <p:ext uri="{BB962C8B-B14F-4D97-AF65-F5344CB8AC3E}">
        <p14:creationId xmlns:p14="http://schemas.microsoft.com/office/powerpoint/2010/main" val="504027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7D423F-FE71-41B3-8D8F-8857AACB5B67}"/>
              </a:ext>
            </a:extLst>
          </p:cNvPr>
          <p:cNvSpPr/>
          <p:nvPr/>
        </p:nvSpPr>
        <p:spPr>
          <a:xfrm>
            <a:off x="196874" y="506378"/>
            <a:ext cx="4735165" cy="2038498"/>
          </a:xfrm>
          <a:prstGeom prst="rect">
            <a:avLst/>
          </a:prstGeom>
          <a:solidFill>
            <a:srgbClr val="66339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effectLst/>
                <a:ea typeface="Times New Roman"/>
                <a:cs typeface="Times New Roman"/>
              </a:rPr>
              <a:t> </a:t>
            </a:r>
            <a:endParaRPr lang="en-AU" sz="1050">
              <a:effectLst/>
              <a:ea typeface="Times New Roman"/>
              <a:cs typeface="Times New Roman"/>
            </a:endParaRPr>
          </a:p>
        </p:txBody>
      </p:sp>
      <p:cxnSp>
        <p:nvCxnSpPr>
          <p:cNvPr id="11" name="Straight Arrow Connector 10">
            <a:extLst>
              <a:ext uri="{FF2B5EF4-FFF2-40B4-BE49-F238E27FC236}">
                <a16:creationId xmlns:a16="http://schemas.microsoft.com/office/drawing/2014/main" id="{DB035D24-FD2D-A5B7-3C95-7DB09065537C}"/>
              </a:ext>
            </a:extLst>
          </p:cNvPr>
          <p:cNvCxnSpPr>
            <a:cxnSpLocks/>
            <a:endCxn id="9" idx="3"/>
          </p:cNvCxnSpPr>
          <p:nvPr/>
        </p:nvCxnSpPr>
        <p:spPr>
          <a:xfrm flipH="1" flipV="1">
            <a:off x="4932039" y="1525627"/>
            <a:ext cx="360041" cy="814948"/>
          </a:xfrm>
          <a:prstGeom prst="straightConnector1">
            <a:avLst/>
          </a:prstGeom>
          <a:ln w="19050">
            <a:solidFill>
              <a:srgbClr val="663399">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DB87422-B4D1-F898-D849-F19CCC2FAF13}"/>
              </a:ext>
            </a:extLst>
          </p:cNvPr>
          <p:cNvCxnSpPr>
            <a:cxnSpLocks/>
          </p:cNvCxnSpPr>
          <p:nvPr/>
        </p:nvCxnSpPr>
        <p:spPr>
          <a:xfrm flipH="1">
            <a:off x="4932039" y="3050406"/>
            <a:ext cx="360041" cy="0"/>
          </a:xfrm>
          <a:prstGeom prst="straightConnector1">
            <a:avLst/>
          </a:prstGeom>
          <a:ln w="19050">
            <a:solidFill>
              <a:srgbClr val="663399">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F55888-C995-3310-495F-6AC613EFE265}"/>
              </a:ext>
            </a:extLst>
          </p:cNvPr>
          <p:cNvSpPr>
            <a:spLocks noGrp="1"/>
          </p:cNvSpPr>
          <p:nvPr>
            <p:ph idx="1"/>
          </p:nvPr>
        </p:nvSpPr>
        <p:spPr>
          <a:xfrm>
            <a:off x="247440" y="269795"/>
            <a:ext cx="4606815" cy="4322335"/>
          </a:xfrm>
        </p:spPr>
        <p:txBody>
          <a:bodyPr vert="horz" lIns="0" tIns="0" rIns="0" bIns="0" rtlCol="0" anchor="t">
            <a:noAutofit/>
          </a:bodyPr>
          <a:lstStyle/>
          <a:p>
            <a:pPr algn="l">
              <a:lnSpc>
                <a:spcPct val="120000"/>
              </a:lnSpc>
            </a:pPr>
            <a:r>
              <a:rPr lang="en-US" sz="1000" b="1" dirty="0">
                <a:latin typeface="Arial"/>
                <a:cs typeface="Arial"/>
              </a:rPr>
              <a:t>Reflective statement continued</a:t>
            </a:r>
          </a:p>
          <a:p>
            <a:pPr algn="l">
              <a:lnSpc>
                <a:spcPct val="120000"/>
              </a:lnSpc>
            </a:pPr>
            <a:r>
              <a:rPr lang="en-US" sz="1000" dirty="0">
                <a:latin typeface="Arial"/>
                <a:cs typeface="Arial"/>
              </a:rPr>
              <a:t>I constantly reflected on the composition by using the 5R framework through journaling. An example from my journaling was when I acknowledged a problem in my work was that the piano sounded too dense and not thoughtful enough in the chorus section. I then related this back to conversations in which my teacher has mentored me through similar situations; he teaches ‘less is more’. I then reasoned that by using his teaching of ‘less is more’, I could create the calculated feeling I desired by decluttering the chords and duration, adding staccato articulation and keeping the notes in the piano and voice minimal. I learnt in future experiences it is important to think that every note should have a meaning. The use of structured reflection (using the 5Rs model) was an excellent tool of practice for me in refining my thinking and output.</a:t>
            </a:r>
          </a:p>
          <a:p>
            <a:pPr>
              <a:lnSpc>
                <a:spcPct val="120000"/>
              </a:lnSpc>
            </a:pPr>
            <a:r>
              <a:rPr lang="en-US" sz="1000" dirty="0">
                <a:latin typeface="Arial"/>
                <a:cs typeface="Arial"/>
              </a:rPr>
              <a:t>References </a:t>
            </a:r>
            <a:br>
              <a:rPr lang="en-US" sz="1000" dirty="0"/>
            </a:br>
            <a:r>
              <a:rPr lang="en-US" sz="1000" dirty="0">
                <a:latin typeface="Arial"/>
                <a:cs typeface="Arial"/>
              </a:rPr>
              <a:t>Kolb, D. A. (1984). </a:t>
            </a:r>
            <a:r>
              <a:rPr lang="en-US" sz="1000" i="1" dirty="0">
                <a:latin typeface="Arial"/>
                <a:cs typeface="Arial"/>
              </a:rPr>
              <a:t>Experiential learning: Experience as the source of learning and development.</a:t>
            </a:r>
            <a:r>
              <a:rPr lang="en-US" sz="1000" dirty="0">
                <a:latin typeface="Arial"/>
                <a:cs typeface="Arial"/>
              </a:rPr>
              <a:t> Englewood Cliffs, NJ: Prentice-Hall.</a:t>
            </a:r>
            <a:br>
              <a:rPr lang="en-US" sz="1000" dirty="0"/>
            </a:br>
            <a:r>
              <a:rPr lang="en-US" sz="1000" dirty="0">
                <a:latin typeface="Arial"/>
                <a:cs typeface="Arial"/>
              </a:rPr>
              <a:t>Bain, J.D., Ballantyne, R., Mills, C. &amp; Lester, N.C. (2002). </a:t>
            </a:r>
            <a:r>
              <a:rPr lang="en-US" sz="1000" i="1" dirty="0">
                <a:latin typeface="Arial"/>
                <a:cs typeface="Arial"/>
              </a:rPr>
              <a:t>Reflecting on practice: Student teachers’ perspectives.</a:t>
            </a:r>
            <a:r>
              <a:rPr lang="en-US" sz="1000" dirty="0">
                <a:latin typeface="Arial"/>
                <a:cs typeface="Arial"/>
              </a:rPr>
              <a:t> Flaxton, Qld: Post Pressed.</a:t>
            </a:r>
            <a:br>
              <a:rPr lang="en-US" sz="1000" dirty="0"/>
            </a:br>
            <a:r>
              <a:rPr lang="en-US" sz="1000" dirty="0" err="1">
                <a:latin typeface="Arial"/>
                <a:cs typeface="Arial"/>
              </a:rPr>
              <a:t>Dennan</a:t>
            </a:r>
            <a:r>
              <a:rPr lang="en-US" sz="1000" dirty="0">
                <a:latin typeface="Arial"/>
                <a:cs typeface="Arial"/>
              </a:rPr>
              <a:t>, V. P. &amp; Burner, K.J. (2007). </a:t>
            </a:r>
            <a:r>
              <a:rPr lang="en-US" sz="1000" i="1" dirty="0">
                <a:latin typeface="Arial"/>
                <a:cs typeface="Arial"/>
              </a:rPr>
              <a:t>Handbook of Research on Educational Communications and Technology </a:t>
            </a:r>
            <a:r>
              <a:rPr lang="en-US" sz="1000" dirty="0">
                <a:latin typeface="Arial"/>
                <a:cs typeface="Arial"/>
              </a:rPr>
              <a:t>(3rd ed). New Jersey: Lawrence Erlbaum Associates.</a:t>
            </a:r>
            <a:endParaRPr lang="en-AU" sz="1000" dirty="0">
              <a:latin typeface="Arial"/>
              <a:cs typeface="Arial"/>
            </a:endParaRPr>
          </a:p>
        </p:txBody>
      </p:sp>
      <p:sp>
        <p:nvSpPr>
          <p:cNvPr id="2" name="Rectangle 1">
            <a:extLst>
              <a:ext uri="{FF2B5EF4-FFF2-40B4-BE49-F238E27FC236}">
                <a16:creationId xmlns:a16="http://schemas.microsoft.com/office/drawing/2014/main" id="{5DC8A4D2-BD77-B99E-E927-80C6FBCCB20A}"/>
              </a:ext>
            </a:extLst>
          </p:cNvPr>
          <p:cNvSpPr/>
          <p:nvPr/>
        </p:nvSpPr>
        <p:spPr>
          <a:xfrm>
            <a:off x="5292080" y="1408731"/>
            <a:ext cx="3655046" cy="2198350"/>
          </a:xfrm>
          <a:prstGeom prst="rect">
            <a:avLst/>
          </a:prstGeom>
          <a:solidFill>
            <a:srgbClr val="E0D6EB"/>
          </a:solidFill>
          <a:ln w="12700">
            <a:solidFill>
              <a:srgbClr val="66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pPr>
              <a:lnSpc>
                <a:spcPct val="110000"/>
              </a:lnSpc>
              <a:spcBef>
                <a:spcPts val="0"/>
              </a:spcBef>
              <a:spcAft>
                <a:spcPts val="600"/>
              </a:spcAft>
            </a:pPr>
            <a:r>
              <a:rPr lang="en-AU" sz="900" b="1" dirty="0">
                <a:solidFill>
                  <a:srgbClr val="000000"/>
                </a:solidFill>
                <a:latin typeface="Arial" panose="020B0604020202020204" pitchFamily="34" charset="0"/>
                <a:ea typeface="Times New Roman"/>
                <a:cs typeface="Arial" panose="020B0604020202020204" pitchFamily="34" charset="0"/>
              </a:rPr>
              <a:t>Evaluating best practice [5]</a:t>
            </a:r>
          </a:p>
          <a:p>
            <a:pPr>
              <a:lnSpc>
                <a:spcPct val="110000"/>
              </a:lnSpc>
              <a:spcBef>
                <a:spcPts val="0"/>
              </a:spcBef>
              <a:spcAft>
                <a:spcPts val="600"/>
              </a:spcAft>
            </a:pPr>
            <a:r>
              <a:rPr lang="en-AU" sz="900" b="1" dirty="0">
                <a:solidFill>
                  <a:schemeClr val="tx1"/>
                </a:solidFill>
                <a:latin typeface="Arial" panose="020B0604020202020204" pitchFamily="34" charset="0"/>
                <a:ea typeface="Times New Roman"/>
                <a:cs typeface="Arial" panose="020B0604020202020204" pitchFamily="34" charset="0"/>
              </a:rPr>
              <a:t>evaluation provides evidence of metacognition that informs independent best practice</a:t>
            </a:r>
          </a:p>
          <a:p>
            <a:pPr>
              <a:lnSpc>
                <a:spcPct val="110000"/>
              </a:lnSpc>
              <a:spcBef>
                <a:spcPts val="0"/>
              </a:spcBef>
              <a:spcAft>
                <a:spcPts val="600"/>
              </a:spcAft>
            </a:pPr>
            <a:r>
              <a:rPr lang="en-AU" sz="900" dirty="0">
                <a:solidFill>
                  <a:schemeClr val="tx1"/>
                </a:solidFill>
                <a:effectLst/>
                <a:latin typeface="Arial" panose="020B0604020202020204" pitchFamily="34" charset="0"/>
                <a:ea typeface="Times New Roman"/>
                <a:cs typeface="Arial" panose="020B0604020202020204" pitchFamily="34" charset="0"/>
              </a:rPr>
              <a:t>The evaluation of Strategy 2, structured reflection</a:t>
            </a:r>
            <a:r>
              <a:rPr lang="en-US" sz="900" dirty="0">
                <a:solidFill>
                  <a:schemeClr val="tx1"/>
                </a:solidFill>
                <a:effectLst/>
                <a:latin typeface="Arial" panose="020B0604020202020204" pitchFamily="34" charset="0"/>
                <a:ea typeface="Times New Roman"/>
                <a:cs typeface="Arial" panose="020B0604020202020204" pitchFamily="34" charset="0"/>
              </a:rPr>
              <a:t>, demonstrates metacognition where the student made well-reasoned connections between evaluative journal entries, teacher advice and future applications of their learning. </a:t>
            </a:r>
          </a:p>
          <a:p>
            <a:pPr>
              <a:lnSpc>
                <a:spcPct val="110000"/>
              </a:lnSpc>
              <a:spcBef>
                <a:spcPts val="0"/>
              </a:spcBef>
              <a:spcAft>
                <a:spcPts val="600"/>
              </a:spcAft>
            </a:pPr>
            <a:endParaRPr lang="en-US" sz="900" dirty="0">
              <a:solidFill>
                <a:schemeClr val="tx1"/>
              </a:solidFill>
              <a:latin typeface="Arial" panose="020B0604020202020204" pitchFamily="34" charset="0"/>
              <a:ea typeface="Times New Roman"/>
              <a:cs typeface="Arial" panose="020B0604020202020204" pitchFamily="34" charset="0"/>
            </a:endParaRPr>
          </a:p>
          <a:p>
            <a:pPr>
              <a:lnSpc>
                <a:spcPct val="110000"/>
              </a:lnSpc>
              <a:spcBef>
                <a:spcPts val="0"/>
              </a:spcBef>
              <a:spcAft>
                <a:spcPts val="600"/>
              </a:spcAft>
            </a:pPr>
            <a:r>
              <a:rPr lang="en-AU" sz="900" dirty="0">
                <a:solidFill>
                  <a:schemeClr val="tx1"/>
                </a:solidFill>
                <a:latin typeface="Arial" panose="020B0604020202020204" pitchFamily="34" charset="0"/>
                <a:ea typeface="Times New Roman"/>
                <a:cs typeface="Arial" panose="020B0604020202020204" pitchFamily="34" charset="0"/>
              </a:rPr>
              <a:t>Relevant references are supplied. </a:t>
            </a:r>
            <a:endParaRPr lang="en-AU" sz="900" b="1" dirty="0">
              <a:solidFill>
                <a:schemeClr val="tx1"/>
              </a:solidFill>
              <a:latin typeface="Arial" panose="020B0604020202020204" pitchFamily="34" charset="0"/>
              <a:ea typeface="Times New Roman"/>
              <a:cs typeface="Arial" panose="020B0604020202020204" pitchFamily="34" charset="0"/>
            </a:endParaRPr>
          </a:p>
          <a:p>
            <a:pPr>
              <a:lnSpc>
                <a:spcPct val="110000"/>
              </a:lnSpc>
              <a:spcBef>
                <a:spcPts val="0"/>
              </a:spcBef>
              <a:spcAft>
                <a:spcPts val="600"/>
              </a:spcAft>
            </a:pPr>
            <a:endParaRPr lang="en-AU" sz="900" dirty="0">
              <a:solidFill>
                <a:schemeClr val="tx1"/>
              </a:solidFill>
              <a:effectLst/>
              <a:latin typeface="Arial" panose="020B0604020202020204" pitchFamily="34" charset="0"/>
              <a:ea typeface="Times New Roman"/>
              <a:cs typeface="Arial" panose="020B0604020202020204" pitchFamily="34" charset="0"/>
            </a:endParaRPr>
          </a:p>
          <a:p>
            <a:pPr>
              <a:lnSpc>
                <a:spcPct val="110000"/>
              </a:lnSpc>
              <a:spcBef>
                <a:spcPts val="0"/>
              </a:spcBef>
              <a:spcAft>
                <a:spcPts val="600"/>
              </a:spcAft>
            </a:pPr>
            <a:endParaRPr lang="en-AU" sz="900" dirty="0">
              <a:solidFill>
                <a:schemeClr val="tx1"/>
              </a:solidFill>
              <a:effectLst/>
              <a:latin typeface="Arial" panose="020B0604020202020204" pitchFamily="34" charset="0"/>
              <a:ea typeface="Times New Roman"/>
              <a:cs typeface="Arial" panose="020B0604020202020204" pitchFamily="34" charset="0"/>
            </a:endParaRPr>
          </a:p>
        </p:txBody>
      </p:sp>
      <p:sp>
        <p:nvSpPr>
          <p:cNvPr id="4" name="Rectangle 3">
            <a:extLst>
              <a:ext uri="{FF2B5EF4-FFF2-40B4-BE49-F238E27FC236}">
                <a16:creationId xmlns:a16="http://schemas.microsoft.com/office/drawing/2014/main" id="{6ACD17A6-FE03-37F3-4F2A-3677F69F0A6C}"/>
              </a:ext>
            </a:extLst>
          </p:cNvPr>
          <p:cNvSpPr/>
          <p:nvPr/>
        </p:nvSpPr>
        <p:spPr>
          <a:xfrm>
            <a:off x="196874" y="2613278"/>
            <a:ext cx="4735165" cy="1512168"/>
          </a:xfrm>
          <a:prstGeom prst="rect">
            <a:avLst/>
          </a:prstGeom>
          <a:solidFill>
            <a:srgbClr val="66339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effectLst/>
                <a:ea typeface="Times New Roman"/>
                <a:cs typeface="Times New Roman"/>
              </a:rPr>
              <a:t> </a:t>
            </a:r>
            <a:endParaRPr lang="en-AU" sz="1050">
              <a:effectLst/>
              <a:ea typeface="Times New Roman"/>
              <a:cs typeface="Times New Roman"/>
            </a:endParaRPr>
          </a:p>
        </p:txBody>
      </p:sp>
    </p:spTree>
    <p:extLst>
      <p:ext uri="{BB962C8B-B14F-4D97-AF65-F5344CB8AC3E}">
        <p14:creationId xmlns:p14="http://schemas.microsoft.com/office/powerpoint/2010/main" val="357037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2"/>
            <a:extLst>
              <a:ext uri="{FF2B5EF4-FFF2-40B4-BE49-F238E27FC236}">
                <a16:creationId xmlns:a16="http://schemas.microsoft.com/office/drawing/2014/main" id="{A31FDDF4-6376-497F-A73A-E92C8BE5A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000" y="843558"/>
            <a:ext cx="624841" cy="298705"/>
          </a:xfrm>
          <a:prstGeom prst="rect">
            <a:avLst/>
          </a:prstGeom>
        </p:spPr>
      </p:pic>
      <p:sp>
        <p:nvSpPr>
          <p:cNvPr id="10" name="Title 9">
            <a:extLst>
              <a:ext uri="{FF2B5EF4-FFF2-40B4-BE49-F238E27FC236}">
                <a16:creationId xmlns:a16="http://schemas.microsoft.com/office/drawing/2014/main" id="{D8C1D273-2C3F-4819-8B2F-9F325B557D9C}"/>
              </a:ext>
            </a:extLst>
          </p:cNvPr>
          <p:cNvSpPr>
            <a:spLocks noGrp="1"/>
          </p:cNvSpPr>
          <p:nvPr>
            <p:ph type="title"/>
          </p:nvPr>
        </p:nvSpPr>
        <p:spPr/>
        <p:txBody>
          <a:bodyPr/>
          <a:lstStyle/>
          <a:p>
            <a:r>
              <a:rPr lang="en-AU" dirty="0"/>
              <a:t>Copyright notice</a:t>
            </a:r>
          </a:p>
        </p:txBody>
      </p:sp>
      <p:sp>
        <p:nvSpPr>
          <p:cNvPr id="11" name="Content Placeholder 10">
            <a:extLst>
              <a:ext uri="{FF2B5EF4-FFF2-40B4-BE49-F238E27FC236}">
                <a16:creationId xmlns:a16="http://schemas.microsoft.com/office/drawing/2014/main" id="{FCD84C1C-0E26-4DA9-8BC1-025E29B6782B}"/>
              </a:ext>
            </a:extLst>
          </p:cNvPr>
          <p:cNvSpPr>
            <a:spLocks noGrp="1"/>
          </p:cNvSpPr>
          <p:nvPr>
            <p:ph idx="1"/>
          </p:nvPr>
        </p:nvSpPr>
        <p:spPr>
          <a:xfrm>
            <a:off x="327025" y="987574"/>
            <a:ext cx="8496000" cy="3491976"/>
          </a:xfrm>
        </p:spPr>
        <p:txBody>
          <a:bodyPr vert="horz" lIns="0" tIns="0" rIns="0" bIns="0" rtlCol="0" anchor="t">
            <a:normAutofit/>
          </a:bodyPr>
          <a:lstStyle/>
          <a:p>
            <a:pPr>
              <a:lnSpc>
                <a:spcPct val="110000"/>
              </a:lnSpc>
              <a:spcAft>
                <a:spcPts val="0"/>
              </a:spcAft>
            </a:pPr>
            <a:r>
              <a:rPr lang="en-AU" sz="1200" dirty="0"/>
              <a:t>            </a:t>
            </a:r>
            <a:r>
              <a:rPr lang="en-US" sz="1200" dirty="0"/>
              <a:t>    © State of Queensland (QCAA) </a:t>
            </a:r>
            <a:r>
              <a:rPr lang="en-AU" sz="1200" dirty="0"/>
              <a:t>2024</a:t>
            </a:r>
          </a:p>
          <a:p>
            <a:pPr>
              <a:lnSpc>
                <a:spcPct val="110000"/>
              </a:lnSpc>
            </a:pPr>
            <a:r>
              <a:rPr lang="en-AU" sz="1200" b="1" spc="-20" dirty="0"/>
              <a:t>Licence</a:t>
            </a:r>
            <a:r>
              <a:rPr lang="en-AU" sz="1200" spc="-20" dirty="0"/>
              <a:t>: </a:t>
            </a:r>
            <a:r>
              <a:rPr lang="en-AU" sz="1200" spc="-20" dirty="0">
                <a:hlinkClick r:id="rId4"/>
              </a:rPr>
              <a:t>https://creativecommons.org/licenses/by/4.0</a:t>
            </a:r>
            <a:r>
              <a:rPr lang="en-AU" sz="1200" spc="-20" dirty="0"/>
              <a:t> </a:t>
            </a:r>
            <a:r>
              <a:rPr lang="en-AU" sz="1200" b="1" spc="-20" dirty="0">
                <a:solidFill>
                  <a:schemeClr val="tx2">
                    <a:lumMod val="50000"/>
                    <a:lumOff val="50000"/>
                  </a:schemeClr>
                </a:solidFill>
              </a:rPr>
              <a:t>|</a:t>
            </a:r>
            <a:r>
              <a:rPr lang="en-AU" sz="1200" spc="-20" dirty="0"/>
              <a:t> </a:t>
            </a:r>
            <a:r>
              <a:rPr lang="en-AU" sz="1200" b="1" spc="-20" dirty="0"/>
              <a:t>Copyright notice:</a:t>
            </a:r>
            <a:r>
              <a:rPr lang="en-AU" sz="1200" spc="-20" dirty="0"/>
              <a:t> </a:t>
            </a:r>
            <a:r>
              <a:rPr lang="en-AU" sz="1200" spc="-20" dirty="0">
                <a:hlinkClick r:id="rId5"/>
              </a:rPr>
              <a:t>www.qcaa.qld.edu.au/copyright</a:t>
            </a:r>
            <a:r>
              <a:rPr lang="en-AU" sz="1200" spc="-20" dirty="0"/>
              <a:t> — lists the full terms and conditions, which specify certain exceptions to the licence. </a:t>
            </a:r>
            <a:r>
              <a:rPr lang="en-AU" sz="1200" b="1" spc="-20" dirty="0">
                <a:solidFill>
                  <a:schemeClr val="tx2">
                    <a:lumMod val="50000"/>
                    <a:lumOff val="50000"/>
                  </a:schemeClr>
                </a:solidFill>
              </a:rPr>
              <a:t>|</a:t>
            </a:r>
            <a:r>
              <a:rPr lang="en-AU" sz="1200" spc="-20" dirty="0"/>
              <a:t> </a:t>
            </a:r>
            <a:r>
              <a:rPr lang="en-US" sz="1200" b="1" dirty="0"/>
              <a:t>Attribution </a:t>
            </a:r>
            <a:r>
              <a:rPr lang="en-US" sz="1200" dirty="0"/>
              <a:t>(include the link): ©</a:t>
            </a:r>
            <a:r>
              <a:rPr lang="en-AU" sz="1200" dirty="0"/>
              <a:t> </a:t>
            </a:r>
            <a:r>
              <a:rPr lang="en-US" sz="1200" dirty="0"/>
              <a:t>State</a:t>
            </a:r>
            <a:r>
              <a:rPr lang="en-AU" sz="1200" dirty="0"/>
              <a:t> </a:t>
            </a:r>
            <a:r>
              <a:rPr lang="en-US" sz="1200" dirty="0"/>
              <a:t>of</a:t>
            </a:r>
            <a:r>
              <a:rPr lang="en-AU" sz="1200" dirty="0"/>
              <a:t> </a:t>
            </a:r>
            <a:r>
              <a:rPr lang="en-US" sz="1200" dirty="0"/>
              <a:t>Queensland</a:t>
            </a:r>
            <a:r>
              <a:rPr lang="en-AU" sz="1200" dirty="0"/>
              <a:t> </a:t>
            </a:r>
            <a:r>
              <a:rPr lang="en-US" sz="1200" dirty="0"/>
              <a:t>(QCAA)</a:t>
            </a:r>
            <a:r>
              <a:rPr lang="en-AU" sz="1200" dirty="0"/>
              <a:t> [2024] </a:t>
            </a:r>
            <a:r>
              <a:rPr lang="en-AU" sz="1200" spc="-20" dirty="0">
                <a:hlinkClick r:id="rId5"/>
              </a:rPr>
              <a:t>www.qcaa.qld.edu.au/copyright</a:t>
            </a:r>
            <a:r>
              <a:rPr lang="en-AU" sz="1200" spc="-20" dirty="0"/>
              <a:t> </a:t>
            </a:r>
            <a:endParaRPr lang="en-AU" sz="1200" dirty="0"/>
          </a:p>
          <a:p>
            <a:pPr>
              <a:lnSpc>
                <a:spcPct val="110000"/>
              </a:lnSpc>
            </a:pPr>
            <a:r>
              <a:rPr lang="en-US" sz="1200" dirty="0">
                <a:latin typeface="Arial"/>
                <a:cs typeface="Arial"/>
              </a:rPr>
              <a:t>Other copyright material in this publication is listed below.</a:t>
            </a:r>
          </a:p>
          <a:p>
            <a:pPr>
              <a:lnSpc>
                <a:spcPct val="110000"/>
              </a:lnSpc>
            </a:pPr>
            <a:r>
              <a:rPr lang="en-US" sz="1200" dirty="0">
                <a:latin typeface="Arial"/>
                <a:cs typeface="Arial"/>
              </a:rPr>
              <a:t>1. Student work samples/assessment responses are licensed under the Creative Commons Attribution-</a:t>
            </a:r>
            <a:r>
              <a:rPr lang="en-US" sz="1200" dirty="0" err="1">
                <a:latin typeface="Arial"/>
                <a:cs typeface="Arial"/>
              </a:rPr>
              <a:t>NoDerivatives</a:t>
            </a:r>
            <a:r>
              <a:rPr lang="en-US" sz="1200" dirty="0">
                <a:latin typeface="Arial"/>
                <a:cs typeface="Arial"/>
              </a:rPr>
              <a:t> 4.0 </a:t>
            </a:r>
            <a:r>
              <a:rPr lang="en-US" sz="1200" dirty="0" err="1">
                <a:latin typeface="Arial"/>
                <a:cs typeface="Arial"/>
              </a:rPr>
              <a:t>Licence</a:t>
            </a:r>
            <a:r>
              <a:rPr lang="en-US" sz="1200" dirty="0">
                <a:latin typeface="Arial"/>
                <a:cs typeface="Arial"/>
              </a:rPr>
              <a:t> (CC BY-ND 4.0).</a:t>
            </a:r>
            <a:endParaRPr lang="en-US" sz="1200" dirty="0"/>
          </a:p>
        </p:txBody>
      </p:sp>
    </p:spTree>
    <p:extLst>
      <p:ext uri="{BB962C8B-B14F-4D97-AF65-F5344CB8AC3E}">
        <p14:creationId xmlns:p14="http://schemas.microsoft.com/office/powerpoint/2010/main" val="193239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C51761-5D99-4B51-9F48-E21D737E4B92}"/>
              </a:ext>
            </a:extLst>
          </p:cNvPr>
          <p:cNvSpPr/>
          <p:nvPr/>
        </p:nvSpPr>
        <p:spPr>
          <a:xfrm>
            <a:off x="8100440" y="1978214"/>
            <a:ext cx="432000" cy="18000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effectLst/>
                <a:ea typeface="Times New Roman"/>
                <a:cs typeface="Times New Roman"/>
              </a:rPr>
              <a:t> </a:t>
            </a:r>
            <a:endParaRPr lang="en-AU" sz="1050">
              <a:effectLst/>
              <a:ea typeface="Times New Roman"/>
              <a:cs typeface="Times New Roman"/>
            </a:endParaRPr>
          </a:p>
        </p:txBody>
      </p:sp>
      <p:sp>
        <p:nvSpPr>
          <p:cNvPr id="6" name="Rectangle 5">
            <a:extLst>
              <a:ext uri="{FF2B5EF4-FFF2-40B4-BE49-F238E27FC236}">
                <a16:creationId xmlns:a16="http://schemas.microsoft.com/office/drawing/2014/main" id="{B770EB86-B2F1-49B0-8DFB-F7A1F2E6BA45}"/>
              </a:ext>
            </a:extLst>
          </p:cNvPr>
          <p:cNvSpPr/>
          <p:nvPr/>
        </p:nvSpPr>
        <p:spPr>
          <a:xfrm>
            <a:off x="539552" y="1978214"/>
            <a:ext cx="6653340" cy="18000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effectLst/>
                <a:ea typeface="Times New Roman"/>
                <a:cs typeface="Times New Roman"/>
              </a:rPr>
              <a:t> </a:t>
            </a:r>
            <a:endParaRPr lang="en-AU" sz="1050">
              <a:effectLst/>
              <a:ea typeface="Times New Roman"/>
              <a:cs typeface="Times New Roman"/>
            </a:endParaRPr>
          </a:p>
        </p:txBody>
      </p:sp>
      <p:sp>
        <p:nvSpPr>
          <p:cNvPr id="3" name="Title 2">
            <a:extLst>
              <a:ext uri="{FF2B5EF4-FFF2-40B4-BE49-F238E27FC236}">
                <a16:creationId xmlns:a16="http://schemas.microsoft.com/office/drawing/2014/main" id="{5ECBDD33-419F-4835-88B2-B1FEFD65D42F}"/>
              </a:ext>
            </a:extLst>
          </p:cNvPr>
          <p:cNvSpPr>
            <a:spLocks noGrp="1"/>
          </p:cNvSpPr>
          <p:nvPr>
            <p:ph type="title"/>
          </p:nvPr>
        </p:nvSpPr>
        <p:spPr/>
        <p:txBody>
          <a:bodyPr/>
          <a:lstStyle/>
          <a:p>
            <a:r>
              <a:rPr lang="en-AU"/>
              <a:t>Instrument-specific marking guide (ISMG)</a:t>
            </a:r>
          </a:p>
        </p:txBody>
      </p:sp>
      <p:sp>
        <p:nvSpPr>
          <p:cNvPr id="4" name="Content Placeholder 3">
            <a:extLst>
              <a:ext uri="{FF2B5EF4-FFF2-40B4-BE49-F238E27FC236}">
                <a16:creationId xmlns:a16="http://schemas.microsoft.com/office/drawing/2014/main" id="{DD21ACB1-EFDB-41D3-BC16-C52AD616ED51}"/>
              </a:ext>
            </a:extLst>
          </p:cNvPr>
          <p:cNvSpPr>
            <a:spLocks noGrp="1"/>
          </p:cNvSpPr>
          <p:nvPr>
            <p:ph idx="1"/>
          </p:nvPr>
        </p:nvSpPr>
        <p:spPr>
          <a:xfrm>
            <a:off x="327025" y="771550"/>
            <a:ext cx="8496000" cy="1008112"/>
          </a:xfrm>
        </p:spPr>
        <p:txBody>
          <a:bodyPr/>
          <a:lstStyle/>
          <a:p>
            <a:r>
              <a:rPr lang="en-AU" b="1">
                <a:solidFill>
                  <a:schemeClr val="accent1"/>
                </a:solidFill>
              </a:rPr>
              <a:t>Criterion: Applying techniques and processes</a:t>
            </a:r>
          </a:p>
          <a:p>
            <a:r>
              <a:rPr lang="en-AU" sz="1050" b="1">
                <a:solidFill>
                  <a:schemeClr val="accent1"/>
                </a:solidFill>
              </a:rPr>
              <a:t>Assessment objective</a:t>
            </a:r>
          </a:p>
          <a:p>
            <a:pPr indent="-252000">
              <a:tabLst>
                <a:tab pos="252000" algn="l"/>
              </a:tabLst>
            </a:pPr>
            <a:r>
              <a:rPr lang="en-US" sz="1050"/>
              <a:t>5. apply compositional devices in the creation of their own work</a:t>
            </a:r>
            <a:endParaRPr lang="en-AU" sz="1050"/>
          </a:p>
          <a:p>
            <a:endParaRPr lang="en-AU"/>
          </a:p>
        </p:txBody>
      </p:sp>
      <p:graphicFrame>
        <p:nvGraphicFramePr>
          <p:cNvPr id="5" name="Content Placeholder 3">
            <a:extLst>
              <a:ext uri="{FF2B5EF4-FFF2-40B4-BE49-F238E27FC236}">
                <a16:creationId xmlns:a16="http://schemas.microsoft.com/office/drawing/2014/main" id="{E12B53A0-10ED-466D-AE27-39C3FF18FF37}"/>
              </a:ext>
            </a:extLst>
          </p:cNvPr>
          <p:cNvGraphicFramePr>
            <a:graphicFrameLocks/>
          </p:cNvGraphicFramePr>
          <p:nvPr>
            <p:extLst>
              <p:ext uri="{D42A27DB-BD31-4B8C-83A1-F6EECF244321}">
                <p14:modId xmlns:p14="http://schemas.microsoft.com/office/powerpoint/2010/main" val="3880086821"/>
              </p:ext>
            </p:extLst>
          </p:nvPr>
        </p:nvGraphicFramePr>
        <p:xfrm>
          <a:off x="327024" y="1635646"/>
          <a:ext cx="8495508" cy="2243243"/>
        </p:xfrm>
        <a:graphic>
          <a:graphicData uri="http://schemas.openxmlformats.org/drawingml/2006/table">
            <a:tbl>
              <a:tblPr firstRow="1" bandRow="1">
                <a:tableStyleId>{17292A2E-F333-43FB-9621-5CBBE7FDCDCB}</a:tableStyleId>
              </a:tblPr>
              <a:tblGrid>
                <a:gridCol w="7485336">
                  <a:extLst>
                    <a:ext uri="{9D8B030D-6E8A-4147-A177-3AD203B41FA5}">
                      <a16:colId xmlns:a16="http://schemas.microsoft.com/office/drawing/2014/main" val="20000"/>
                    </a:ext>
                  </a:extLst>
                </a:gridCol>
                <a:gridCol w="1010172">
                  <a:extLst>
                    <a:ext uri="{9D8B030D-6E8A-4147-A177-3AD203B41FA5}">
                      <a16:colId xmlns:a16="http://schemas.microsoft.com/office/drawing/2014/main" val="20002"/>
                    </a:ext>
                  </a:extLst>
                </a:gridCol>
              </a:tblGrid>
              <a:tr h="297152">
                <a:tc>
                  <a:txBody>
                    <a:bodyPr/>
                    <a:lstStyle/>
                    <a:p>
                      <a:r>
                        <a:rPr lang="en-US" sz="1200" dirty="0">
                          <a:latin typeface="Arial" panose="020B0604020202020204" pitchFamily="34" charset="0"/>
                          <a:cs typeface="Arial" panose="020B0604020202020204" pitchFamily="34" charset="0"/>
                        </a:rPr>
                        <a:t>The student work has the following characteristics: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200">
                          <a:latin typeface="Arial" panose="020B0604020202020204" pitchFamily="34" charset="0"/>
                          <a:cs typeface="Arial" panose="020B0604020202020204" pitchFamily="34" charset="0"/>
                        </a:rPr>
                        <a:t>Marks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compositional devices integral to the work showing understanding and command</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10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compositional devices to create a unified and cohesive work</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9</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idiomatic compositional devices that develop the work</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7–8</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42203347"/>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compositional devices in the creation of their own work</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5–6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a selection of compositional devices</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3–4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584109767"/>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evidence of a compositional device</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1–2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788612485"/>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does not satisfy any of the descriptors above.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dirty="0">
                          <a:solidFill>
                            <a:schemeClr val="tx2"/>
                          </a:solidFill>
                          <a:latin typeface="Arial" panose="020B0604020202020204" pitchFamily="34" charset="0"/>
                          <a:cs typeface="Arial" panose="020B0604020202020204" pitchFamily="34" charset="0"/>
                        </a:rPr>
                        <a:t>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10683676"/>
                  </a:ext>
                </a:extLst>
              </a:tr>
            </a:tbl>
          </a:graphicData>
        </a:graphic>
      </p:graphicFrame>
    </p:spTree>
    <p:extLst>
      <p:ext uri="{BB962C8B-B14F-4D97-AF65-F5344CB8AC3E}">
        <p14:creationId xmlns:p14="http://schemas.microsoft.com/office/powerpoint/2010/main" val="47857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696999-DB9C-418A-AA1C-FFE231D8B301}"/>
              </a:ext>
            </a:extLst>
          </p:cNvPr>
          <p:cNvSpPr/>
          <p:nvPr/>
        </p:nvSpPr>
        <p:spPr>
          <a:xfrm>
            <a:off x="8100440" y="1978214"/>
            <a:ext cx="432000" cy="180000"/>
          </a:xfrm>
          <a:prstGeom prst="rect">
            <a:avLst/>
          </a:prstGeom>
          <a:solidFill>
            <a:srgbClr val="ED7A23">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cs typeface="Times New Roman"/>
              </a:rPr>
              <a:t> </a:t>
            </a:r>
          </a:p>
        </p:txBody>
      </p:sp>
      <p:sp>
        <p:nvSpPr>
          <p:cNvPr id="9" name="Rectangle 8">
            <a:extLst>
              <a:ext uri="{FF2B5EF4-FFF2-40B4-BE49-F238E27FC236}">
                <a16:creationId xmlns:a16="http://schemas.microsoft.com/office/drawing/2014/main" id="{517E431E-1F27-4B88-AAAF-5FB5468550FE}"/>
              </a:ext>
            </a:extLst>
          </p:cNvPr>
          <p:cNvSpPr/>
          <p:nvPr/>
        </p:nvSpPr>
        <p:spPr>
          <a:xfrm>
            <a:off x="539552" y="1978214"/>
            <a:ext cx="6653340" cy="180000"/>
          </a:xfrm>
          <a:prstGeom prst="rect">
            <a:avLst/>
          </a:prstGeom>
          <a:solidFill>
            <a:srgbClr val="ED7A23">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cs typeface="Times New Roman"/>
              </a:rPr>
              <a:t> </a:t>
            </a:r>
          </a:p>
        </p:txBody>
      </p:sp>
      <p:sp>
        <p:nvSpPr>
          <p:cNvPr id="4" name="Content Placeholder 3">
            <a:extLst>
              <a:ext uri="{FF2B5EF4-FFF2-40B4-BE49-F238E27FC236}">
                <a16:creationId xmlns:a16="http://schemas.microsoft.com/office/drawing/2014/main" id="{DD21ACB1-EFDB-41D3-BC16-C52AD616ED51}"/>
              </a:ext>
            </a:extLst>
          </p:cNvPr>
          <p:cNvSpPr>
            <a:spLocks noGrp="1"/>
          </p:cNvSpPr>
          <p:nvPr>
            <p:ph idx="1"/>
          </p:nvPr>
        </p:nvSpPr>
        <p:spPr>
          <a:xfrm>
            <a:off x="327025" y="771550"/>
            <a:ext cx="8496000" cy="1008112"/>
          </a:xfrm>
        </p:spPr>
        <p:txBody>
          <a:bodyPr/>
          <a:lstStyle/>
          <a:p>
            <a:r>
              <a:rPr lang="en-AU" b="1">
                <a:solidFill>
                  <a:schemeClr val="accent1"/>
                </a:solidFill>
              </a:rPr>
              <a:t>Criterion: Manipulating music elements and concepts</a:t>
            </a:r>
          </a:p>
          <a:p>
            <a:r>
              <a:rPr lang="en-AU" sz="1050" b="1">
                <a:solidFill>
                  <a:schemeClr val="accent1"/>
                </a:solidFill>
              </a:rPr>
              <a:t>Assessment objective</a:t>
            </a:r>
          </a:p>
          <a:p>
            <a:pPr indent="-252000">
              <a:tabLst>
                <a:tab pos="252000" algn="l"/>
              </a:tabLst>
            </a:pPr>
            <a:r>
              <a:rPr lang="en-US" sz="1050"/>
              <a:t>6. manipulate music elements and concepts in composition specific to style and genre</a:t>
            </a:r>
            <a:endParaRPr lang="en-AU"/>
          </a:p>
        </p:txBody>
      </p:sp>
      <p:graphicFrame>
        <p:nvGraphicFramePr>
          <p:cNvPr id="8" name="Content Placeholder 3">
            <a:extLst>
              <a:ext uri="{FF2B5EF4-FFF2-40B4-BE49-F238E27FC236}">
                <a16:creationId xmlns:a16="http://schemas.microsoft.com/office/drawing/2014/main" id="{2B5FEEF4-05E1-4C60-B69F-36DD4998846F}"/>
              </a:ext>
            </a:extLst>
          </p:cNvPr>
          <p:cNvGraphicFramePr>
            <a:graphicFrameLocks/>
          </p:cNvGraphicFramePr>
          <p:nvPr>
            <p:extLst>
              <p:ext uri="{D42A27DB-BD31-4B8C-83A1-F6EECF244321}">
                <p14:modId xmlns:p14="http://schemas.microsoft.com/office/powerpoint/2010/main" val="1225163050"/>
              </p:ext>
            </p:extLst>
          </p:nvPr>
        </p:nvGraphicFramePr>
        <p:xfrm>
          <a:off x="327024" y="1635646"/>
          <a:ext cx="8495508" cy="2358204"/>
        </p:xfrm>
        <a:graphic>
          <a:graphicData uri="http://schemas.openxmlformats.org/drawingml/2006/table">
            <a:tbl>
              <a:tblPr firstRow="1" bandRow="1">
                <a:tableStyleId>{17292A2E-F333-43FB-9621-5CBBE7FDCDCB}</a:tableStyleId>
              </a:tblPr>
              <a:tblGrid>
                <a:gridCol w="7485336">
                  <a:extLst>
                    <a:ext uri="{9D8B030D-6E8A-4147-A177-3AD203B41FA5}">
                      <a16:colId xmlns:a16="http://schemas.microsoft.com/office/drawing/2014/main" val="20000"/>
                    </a:ext>
                  </a:extLst>
                </a:gridCol>
                <a:gridCol w="1010172">
                  <a:extLst>
                    <a:ext uri="{9D8B030D-6E8A-4147-A177-3AD203B41FA5}">
                      <a16:colId xmlns:a16="http://schemas.microsoft.com/office/drawing/2014/main" val="20002"/>
                    </a:ext>
                  </a:extLst>
                </a:gridCol>
              </a:tblGrid>
              <a:tr h="297152">
                <a:tc>
                  <a:txBody>
                    <a:bodyPr/>
                    <a:lstStyle/>
                    <a:p>
                      <a:r>
                        <a:rPr lang="en-US" sz="1200">
                          <a:latin typeface="Arial" panose="020B0604020202020204" pitchFamily="34" charset="0"/>
                          <a:cs typeface="Arial" panose="020B0604020202020204" pitchFamily="34" charset="0"/>
                        </a:rPr>
                        <a:t>The student work has the following characteristics: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200">
                          <a:latin typeface="Arial" panose="020B0604020202020204" pitchFamily="34" charset="0"/>
                          <a:cs typeface="Arial" panose="020B0604020202020204" pitchFamily="34" charset="0"/>
                        </a:rPr>
                        <a:t>Marks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manipulation of music elements and concepts is consistent and embodies compositional practices</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8</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manipulation of music elements and concepts makes the chosen style and genre explicit through the synthesis of compositional practices</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7</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manipulation of music elements and concepts are integrated to enhance the chosen style and genre</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5–6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manipulation of music elements and concepts in composition specific to style and genre</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3–4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461933099"/>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of a selection of music elements and concepts</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600389541"/>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evidence of music elements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1</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518541877"/>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does not satisfy any of the descriptors above.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10683676"/>
                  </a:ext>
                </a:extLst>
              </a:tr>
            </a:tbl>
          </a:graphicData>
        </a:graphic>
      </p:graphicFrame>
    </p:spTree>
    <p:extLst>
      <p:ext uri="{BB962C8B-B14F-4D97-AF65-F5344CB8AC3E}">
        <p14:creationId xmlns:p14="http://schemas.microsoft.com/office/powerpoint/2010/main" val="185433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8C4164-687D-46B4-9D93-B663DDFBFFA0}"/>
              </a:ext>
            </a:extLst>
          </p:cNvPr>
          <p:cNvSpPr/>
          <p:nvPr/>
        </p:nvSpPr>
        <p:spPr>
          <a:xfrm>
            <a:off x="8100392" y="1815686"/>
            <a:ext cx="432000"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cs typeface="Times New Roman"/>
              </a:rPr>
              <a:t> </a:t>
            </a:r>
          </a:p>
        </p:txBody>
      </p:sp>
      <p:sp>
        <p:nvSpPr>
          <p:cNvPr id="9" name="Rectangle 8">
            <a:extLst>
              <a:ext uri="{FF2B5EF4-FFF2-40B4-BE49-F238E27FC236}">
                <a16:creationId xmlns:a16="http://schemas.microsoft.com/office/drawing/2014/main" id="{62824E14-8647-4F6E-8C1A-D390AB80E312}"/>
              </a:ext>
            </a:extLst>
          </p:cNvPr>
          <p:cNvSpPr/>
          <p:nvPr/>
        </p:nvSpPr>
        <p:spPr>
          <a:xfrm>
            <a:off x="539552" y="1815686"/>
            <a:ext cx="6900242" cy="180000"/>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cs typeface="Times New Roman"/>
              </a:rPr>
              <a:t> </a:t>
            </a:r>
          </a:p>
        </p:txBody>
      </p:sp>
      <p:sp>
        <p:nvSpPr>
          <p:cNvPr id="4" name="Content Placeholder 3">
            <a:extLst>
              <a:ext uri="{FF2B5EF4-FFF2-40B4-BE49-F238E27FC236}">
                <a16:creationId xmlns:a16="http://schemas.microsoft.com/office/drawing/2014/main" id="{DD21ACB1-EFDB-41D3-BC16-C52AD616ED51}"/>
              </a:ext>
            </a:extLst>
          </p:cNvPr>
          <p:cNvSpPr>
            <a:spLocks noGrp="1"/>
          </p:cNvSpPr>
          <p:nvPr>
            <p:ph idx="1"/>
          </p:nvPr>
        </p:nvSpPr>
        <p:spPr>
          <a:xfrm>
            <a:off x="342765" y="267494"/>
            <a:ext cx="8496000" cy="1224136"/>
          </a:xfrm>
        </p:spPr>
        <p:txBody>
          <a:bodyPr>
            <a:normAutofit/>
          </a:bodyPr>
          <a:lstStyle/>
          <a:p>
            <a:r>
              <a:rPr lang="en-AU" b="1">
                <a:solidFill>
                  <a:schemeClr val="accent1"/>
                </a:solidFill>
              </a:rPr>
              <a:t>Criterion: Communicating meaning</a:t>
            </a:r>
          </a:p>
          <a:p>
            <a:r>
              <a:rPr lang="en-AU" sz="1050" b="1">
                <a:solidFill>
                  <a:schemeClr val="accent1"/>
                </a:solidFill>
              </a:rPr>
              <a:t>Assessment objective</a:t>
            </a:r>
          </a:p>
          <a:p>
            <a:pPr indent="-252000">
              <a:tabLst>
                <a:tab pos="252000" algn="l"/>
              </a:tabLst>
            </a:pPr>
            <a:r>
              <a:rPr lang="en-US" sz="1050"/>
              <a:t>3. examine the music elements, concepts and compositional devices in composition</a:t>
            </a:r>
          </a:p>
          <a:p>
            <a:pPr indent="-252000">
              <a:tabLst>
                <a:tab pos="252000" algn="l"/>
              </a:tabLst>
            </a:pPr>
            <a:r>
              <a:rPr lang="en-US" sz="1050"/>
              <a:t>4. express the meaning communicated through the composition</a:t>
            </a:r>
          </a:p>
          <a:p>
            <a:pPr indent="-252000">
              <a:tabLst>
                <a:tab pos="252000" algn="l"/>
              </a:tabLst>
            </a:pPr>
            <a:r>
              <a:rPr lang="en-US" sz="1050"/>
              <a:t>7. resolve music ideas to communicate meaning in composition.</a:t>
            </a:r>
            <a:endParaRPr lang="en-AU"/>
          </a:p>
        </p:txBody>
      </p:sp>
      <p:graphicFrame>
        <p:nvGraphicFramePr>
          <p:cNvPr id="8" name="Content Placeholder 3">
            <a:extLst>
              <a:ext uri="{FF2B5EF4-FFF2-40B4-BE49-F238E27FC236}">
                <a16:creationId xmlns:a16="http://schemas.microsoft.com/office/drawing/2014/main" id="{4FC74366-0E75-4D17-8E4F-15118772B047}"/>
              </a:ext>
            </a:extLst>
          </p:cNvPr>
          <p:cNvGraphicFramePr>
            <a:graphicFrameLocks/>
          </p:cNvGraphicFramePr>
          <p:nvPr>
            <p:extLst>
              <p:ext uri="{D42A27DB-BD31-4B8C-83A1-F6EECF244321}">
                <p14:modId xmlns:p14="http://schemas.microsoft.com/office/powerpoint/2010/main" val="212139597"/>
              </p:ext>
            </p:extLst>
          </p:nvPr>
        </p:nvGraphicFramePr>
        <p:xfrm>
          <a:off x="327024" y="1491630"/>
          <a:ext cx="8495508" cy="3074308"/>
        </p:xfrm>
        <a:graphic>
          <a:graphicData uri="http://schemas.openxmlformats.org/drawingml/2006/table">
            <a:tbl>
              <a:tblPr firstRow="1" bandRow="1">
                <a:tableStyleId>{17292A2E-F333-43FB-9621-5CBBE7FDCDCB}</a:tableStyleId>
              </a:tblPr>
              <a:tblGrid>
                <a:gridCol w="7485336">
                  <a:extLst>
                    <a:ext uri="{9D8B030D-6E8A-4147-A177-3AD203B41FA5}">
                      <a16:colId xmlns:a16="http://schemas.microsoft.com/office/drawing/2014/main" val="20000"/>
                    </a:ext>
                  </a:extLst>
                </a:gridCol>
                <a:gridCol w="1010172">
                  <a:extLst>
                    <a:ext uri="{9D8B030D-6E8A-4147-A177-3AD203B41FA5}">
                      <a16:colId xmlns:a16="http://schemas.microsoft.com/office/drawing/2014/main" val="20002"/>
                    </a:ext>
                  </a:extLst>
                </a:gridCol>
              </a:tblGrid>
              <a:tr h="297152">
                <a:tc>
                  <a:txBody>
                    <a:bodyPr/>
                    <a:lstStyle/>
                    <a:p>
                      <a:r>
                        <a:rPr lang="en-US" sz="1200">
                          <a:latin typeface="Arial" panose="020B0604020202020204" pitchFamily="34" charset="0"/>
                          <a:cs typeface="Arial" panose="020B0604020202020204" pitchFamily="34" charset="0"/>
                        </a:rPr>
                        <a:t>The student work has the following characteristics: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200">
                          <a:latin typeface="Arial" panose="020B0604020202020204" pitchFamily="34" charset="0"/>
                          <a:cs typeface="Arial" panose="020B0604020202020204" pitchFamily="34" charset="0"/>
                        </a:rPr>
                        <a:t>Marks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resolution of the composition through the sustained use of music ideas that communicate subtleties of meaning</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11–12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180083935"/>
                  </a:ext>
                </a:extLst>
              </a:tr>
              <a:tr h="278013">
                <a:tc>
                  <a:txBody>
                    <a:bodyPr/>
                    <a:lstStyle/>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resolution of the composition shows a synthesis of complex music ideas that communicate meaning and intent with sensitivity</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9–10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resolution of music ideas that are integral to communicate meaning and intent</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7–8</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examination of the music elements, concepts and compositional devices in composition</a:t>
                      </a:r>
                    </a:p>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expression of the meaning communicated through the composition</a:t>
                      </a:r>
                    </a:p>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resolution of music ideas to communicate meaning in composition</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5–6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338729786"/>
                  </a:ext>
                </a:extLst>
              </a:tr>
              <a:tr h="278013">
                <a:tc>
                  <a:txBody>
                    <a:bodyPr/>
                    <a:lstStyle/>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simple statements made about the music</a:t>
                      </a:r>
                    </a:p>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demonstration of music ideas reflects meaning</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3–4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2843690973"/>
                  </a:ext>
                </a:extLst>
              </a:tr>
              <a:tr h="278013">
                <a:tc>
                  <a:txBody>
                    <a:bodyPr/>
                    <a:lstStyle/>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description of ideas</a:t>
                      </a:r>
                    </a:p>
                    <a:p>
                      <a:pPr marL="144000" marR="0" lvl="0" indent="-144000" algn="l" defTabSz="914400" rtl="0" eaLnBrk="1" fontAlgn="auto" latinLnBrk="0" hangingPunct="1">
                        <a:lnSpc>
                          <a:spcPct val="105000"/>
                        </a:lnSpc>
                        <a:spcBef>
                          <a:spcPts val="200"/>
                        </a:spcBef>
                        <a:spcAft>
                          <a:spcPts val="200"/>
                        </a:spcAft>
                        <a:buClrTx/>
                        <a:buSzTx/>
                        <a:buFont typeface="Symbol" panose="05050102010706020507" pitchFamily="18" charset="2"/>
                        <a:buChar char=""/>
                        <a:tabLst>
                          <a:tab pos="144145" algn="l"/>
                        </a:tabLst>
                        <a:defRPr/>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evidence of a music idea</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1–2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848701385"/>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does not satisfy any of the descriptors above.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10683676"/>
                  </a:ext>
                </a:extLst>
              </a:tr>
            </a:tbl>
          </a:graphicData>
        </a:graphic>
      </p:graphicFrame>
    </p:spTree>
    <p:extLst>
      <p:ext uri="{BB962C8B-B14F-4D97-AF65-F5344CB8AC3E}">
        <p14:creationId xmlns:p14="http://schemas.microsoft.com/office/powerpoint/2010/main" val="181979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824E14-8647-4F6E-8C1A-D390AB80E312}"/>
              </a:ext>
            </a:extLst>
          </p:cNvPr>
          <p:cNvSpPr/>
          <p:nvPr/>
        </p:nvSpPr>
        <p:spPr>
          <a:xfrm>
            <a:off x="566646" y="2110439"/>
            <a:ext cx="5085474" cy="173279"/>
          </a:xfrm>
          <a:prstGeom prst="rect">
            <a:avLst/>
          </a:prstGeom>
          <a:solidFill>
            <a:srgbClr val="E0D6E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cs typeface="Times New Roman"/>
              </a:rPr>
              <a:t> </a:t>
            </a:r>
          </a:p>
        </p:txBody>
      </p:sp>
      <p:sp>
        <p:nvSpPr>
          <p:cNvPr id="4" name="Content Placeholder 3">
            <a:extLst>
              <a:ext uri="{FF2B5EF4-FFF2-40B4-BE49-F238E27FC236}">
                <a16:creationId xmlns:a16="http://schemas.microsoft.com/office/drawing/2014/main" id="{DD21ACB1-EFDB-41D3-BC16-C52AD616ED51}"/>
              </a:ext>
            </a:extLst>
          </p:cNvPr>
          <p:cNvSpPr>
            <a:spLocks noGrp="1"/>
          </p:cNvSpPr>
          <p:nvPr>
            <p:ph idx="1"/>
          </p:nvPr>
        </p:nvSpPr>
        <p:spPr>
          <a:xfrm>
            <a:off x="327025" y="771550"/>
            <a:ext cx="8496000" cy="1008112"/>
          </a:xfrm>
        </p:spPr>
        <p:txBody>
          <a:bodyPr>
            <a:normAutofit/>
          </a:bodyPr>
          <a:lstStyle/>
          <a:p>
            <a:r>
              <a:rPr lang="en-AU" b="1">
                <a:solidFill>
                  <a:schemeClr val="accent1"/>
                </a:solidFill>
              </a:rPr>
              <a:t>Criterion: Evaluating best practice</a:t>
            </a:r>
          </a:p>
          <a:p>
            <a:r>
              <a:rPr lang="en-AU" sz="1050" b="1">
                <a:solidFill>
                  <a:schemeClr val="accent1"/>
                </a:solidFill>
              </a:rPr>
              <a:t>Assessment objective</a:t>
            </a:r>
          </a:p>
          <a:p>
            <a:pPr indent="-252000">
              <a:tabLst>
                <a:tab pos="252000" algn="l"/>
              </a:tabLst>
            </a:pPr>
            <a:r>
              <a:rPr lang="en-US" sz="1050"/>
              <a:t>1. apply literacy skills using terminology relevant to genre/style, and use referencing and language conventions</a:t>
            </a:r>
          </a:p>
          <a:p>
            <a:pPr indent="-252000">
              <a:tabLst>
                <a:tab pos="252000" algn="l"/>
              </a:tabLst>
            </a:pPr>
            <a:r>
              <a:rPr lang="en-US" sz="1050"/>
              <a:t>2. evaluate two techniques and/or strategies of best practice</a:t>
            </a:r>
            <a:endParaRPr lang="en-AU"/>
          </a:p>
        </p:txBody>
      </p:sp>
      <p:graphicFrame>
        <p:nvGraphicFramePr>
          <p:cNvPr id="8" name="Content Placeholder 3">
            <a:extLst>
              <a:ext uri="{FF2B5EF4-FFF2-40B4-BE49-F238E27FC236}">
                <a16:creationId xmlns:a16="http://schemas.microsoft.com/office/drawing/2014/main" id="{4FC74366-0E75-4D17-8E4F-15118772B047}"/>
              </a:ext>
            </a:extLst>
          </p:cNvPr>
          <p:cNvGraphicFramePr>
            <a:graphicFrameLocks/>
          </p:cNvGraphicFramePr>
          <p:nvPr/>
        </p:nvGraphicFramePr>
        <p:xfrm>
          <a:off x="351389" y="1779662"/>
          <a:ext cx="8495508" cy="2184500"/>
        </p:xfrm>
        <a:graphic>
          <a:graphicData uri="http://schemas.openxmlformats.org/drawingml/2006/table">
            <a:tbl>
              <a:tblPr firstRow="1" bandRow="1">
                <a:tableStyleId>{17292A2E-F333-43FB-9621-5CBBE7FDCDCB}</a:tableStyleId>
              </a:tblPr>
              <a:tblGrid>
                <a:gridCol w="7485336">
                  <a:extLst>
                    <a:ext uri="{9D8B030D-6E8A-4147-A177-3AD203B41FA5}">
                      <a16:colId xmlns:a16="http://schemas.microsoft.com/office/drawing/2014/main" val="20000"/>
                    </a:ext>
                  </a:extLst>
                </a:gridCol>
                <a:gridCol w="1010172">
                  <a:extLst>
                    <a:ext uri="{9D8B030D-6E8A-4147-A177-3AD203B41FA5}">
                      <a16:colId xmlns:a16="http://schemas.microsoft.com/office/drawing/2014/main" val="20002"/>
                    </a:ext>
                  </a:extLst>
                </a:gridCol>
              </a:tblGrid>
              <a:tr h="297152">
                <a:tc>
                  <a:txBody>
                    <a:bodyPr/>
                    <a:lstStyle/>
                    <a:p>
                      <a:r>
                        <a:rPr lang="en-US" sz="1200">
                          <a:latin typeface="Arial" panose="020B0604020202020204" pitchFamily="34" charset="0"/>
                          <a:cs typeface="Arial" panose="020B0604020202020204" pitchFamily="34" charset="0"/>
                        </a:rPr>
                        <a:t>The student work has the following characteristics: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200">
                          <a:latin typeface="Arial" panose="020B0604020202020204" pitchFamily="34" charset="0"/>
                          <a:cs typeface="Arial" panose="020B0604020202020204" pitchFamily="34" charset="0"/>
                        </a:rPr>
                        <a:t>Marks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evaluation provides evidence of metacognition that informs independent best practice</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4–5</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literacy skills through articulated ideas, controlled structure and the sequencing of information</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evaluation examines the logic of the two selected techniques and/or strategies</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3</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literacy skills using terminology relevant to genre/style, and use of referencing and language conventions</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evaluation of two techniques and/or strategies of best practice</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application of literacy skills to describe ideas</a:t>
                      </a:r>
                    </a:p>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identification of techniques or strategies of best practice</a:t>
                      </a:r>
                      <a:endPar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1</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2915082895"/>
                  </a:ext>
                </a:extLst>
              </a:tr>
              <a:tr h="278013">
                <a:tc>
                  <a:txBody>
                    <a:bodyPr/>
                    <a:lstStyle/>
                    <a:p>
                      <a:pPr marL="144000" marR="0" lvl="0" indent="-144000">
                        <a:lnSpc>
                          <a:spcPct val="105000"/>
                        </a:lnSpc>
                        <a:spcBef>
                          <a:spcPts val="200"/>
                        </a:spcBef>
                        <a:spcAft>
                          <a:spcPts val="200"/>
                        </a:spcAft>
                        <a:buFont typeface="Symbol" panose="05050102010706020507" pitchFamily="18" charset="2"/>
                        <a:buChar char=""/>
                        <a:tabLst>
                          <a:tab pos="144145" algn="l"/>
                        </a:tabLst>
                      </a:pPr>
                      <a:r>
                        <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does not satisfy any of the descriptors above.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r>
                        <a:rPr lang="en-AU" sz="1050">
                          <a:solidFill>
                            <a:schemeClr val="tx2"/>
                          </a:solidFill>
                          <a:latin typeface="Arial" panose="020B0604020202020204" pitchFamily="34" charset="0"/>
                          <a:cs typeface="Arial" panose="020B0604020202020204" pitchFamily="34" charset="0"/>
                        </a:rPr>
                        <a:t>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10683676"/>
                  </a:ext>
                </a:extLst>
              </a:tr>
            </a:tbl>
          </a:graphicData>
        </a:graphic>
      </p:graphicFrame>
      <p:sp>
        <p:nvSpPr>
          <p:cNvPr id="2" name="Rectangle 1">
            <a:extLst>
              <a:ext uri="{FF2B5EF4-FFF2-40B4-BE49-F238E27FC236}">
                <a16:creationId xmlns:a16="http://schemas.microsoft.com/office/drawing/2014/main" id="{71FCB839-CD71-13A4-3EC5-88503F9F7C24}"/>
              </a:ext>
            </a:extLst>
          </p:cNvPr>
          <p:cNvSpPr/>
          <p:nvPr/>
        </p:nvSpPr>
        <p:spPr>
          <a:xfrm>
            <a:off x="8159700" y="2110439"/>
            <a:ext cx="360040" cy="173279"/>
          </a:xfrm>
          <a:prstGeom prst="rect">
            <a:avLst/>
          </a:prstGeom>
          <a:solidFill>
            <a:srgbClr val="66339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effectLst/>
                <a:ea typeface="Times New Roman"/>
                <a:cs typeface="Times New Roman"/>
              </a:rPr>
              <a:t> </a:t>
            </a:r>
            <a:endParaRPr lang="en-AU" sz="1050">
              <a:effectLst/>
              <a:ea typeface="Times New Roman"/>
              <a:cs typeface="Times New Roman"/>
            </a:endParaRPr>
          </a:p>
        </p:txBody>
      </p:sp>
    </p:spTree>
    <p:extLst>
      <p:ext uri="{BB962C8B-B14F-4D97-AF65-F5344CB8AC3E}">
        <p14:creationId xmlns:p14="http://schemas.microsoft.com/office/powerpoint/2010/main" val="388079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6297-0425-47CE-9CC8-0252CF91AB0F}"/>
              </a:ext>
            </a:extLst>
          </p:cNvPr>
          <p:cNvSpPr>
            <a:spLocks noGrp="1"/>
          </p:cNvSpPr>
          <p:nvPr>
            <p:ph type="title"/>
          </p:nvPr>
        </p:nvSpPr>
        <p:spPr/>
        <p:txBody>
          <a:bodyPr/>
          <a:lstStyle/>
          <a:p>
            <a:r>
              <a:rPr lang="en-AU"/>
              <a:t>Task</a:t>
            </a:r>
          </a:p>
        </p:txBody>
      </p:sp>
      <p:sp>
        <p:nvSpPr>
          <p:cNvPr id="9" name="Content Placeholder 8">
            <a:extLst>
              <a:ext uri="{FF2B5EF4-FFF2-40B4-BE49-F238E27FC236}">
                <a16:creationId xmlns:a16="http://schemas.microsoft.com/office/drawing/2014/main" id="{862255F6-4F37-898C-8B8E-5050B3477561}"/>
              </a:ext>
            </a:extLst>
          </p:cNvPr>
          <p:cNvSpPr>
            <a:spLocks noGrp="1"/>
          </p:cNvSpPr>
          <p:nvPr>
            <p:ph idx="1"/>
          </p:nvPr>
        </p:nvSpPr>
        <p:spPr/>
        <p:txBody>
          <a:bodyPr/>
          <a:lstStyle/>
          <a:p>
            <a:r>
              <a:rPr lang="en-US"/>
              <a:t>Compose a complete work or a significant section/movement of a larger work with minimal guidance from your mentor or other sources. You may compose or arrange in any genre and/or style, and for any instrument/s or sound sources.</a:t>
            </a:r>
          </a:p>
          <a:p>
            <a:r>
              <a:rPr lang="en-US"/>
              <a:t>Complete a statement of compositional intent that examines the use and manipulation of music elements, concepts and compositional devices, and expresses the meaning communicated through the composition.</a:t>
            </a:r>
          </a:p>
          <a:p>
            <a:r>
              <a:rPr lang="en-US"/>
              <a:t>Further, you are to draw from your reflective practice documentation to complete a reflective statement that evaluates at least two techniques and/or strategies of best practice that influenced your composition.</a:t>
            </a:r>
            <a:endParaRPr lang="en-AU"/>
          </a:p>
        </p:txBody>
      </p:sp>
    </p:spTree>
    <p:extLst>
      <p:ext uri="{BB962C8B-B14F-4D97-AF65-F5344CB8AC3E}">
        <p14:creationId xmlns:p14="http://schemas.microsoft.com/office/powerpoint/2010/main" val="230171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CBDD33-419F-4835-88B2-B1FEFD65D42F}"/>
              </a:ext>
            </a:extLst>
          </p:cNvPr>
          <p:cNvSpPr>
            <a:spLocks noGrp="1"/>
          </p:cNvSpPr>
          <p:nvPr>
            <p:ph type="title"/>
          </p:nvPr>
        </p:nvSpPr>
        <p:spPr/>
        <p:txBody>
          <a:bodyPr/>
          <a:lstStyle/>
          <a:p>
            <a:r>
              <a:rPr lang="en-AU"/>
              <a:t>Sample response</a:t>
            </a:r>
          </a:p>
        </p:txBody>
      </p:sp>
      <p:sp>
        <p:nvSpPr>
          <p:cNvPr id="4" name="Content Placeholder 3">
            <a:extLst>
              <a:ext uri="{FF2B5EF4-FFF2-40B4-BE49-F238E27FC236}">
                <a16:creationId xmlns:a16="http://schemas.microsoft.com/office/drawing/2014/main" id="{DD21ACB1-EFDB-41D3-BC16-C52AD616ED51}"/>
              </a:ext>
            </a:extLst>
          </p:cNvPr>
          <p:cNvSpPr>
            <a:spLocks noGrp="1"/>
          </p:cNvSpPr>
          <p:nvPr>
            <p:ph idx="1"/>
          </p:nvPr>
        </p:nvSpPr>
        <p:spPr>
          <a:xfrm>
            <a:off x="327025" y="3435846"/>
            <a:ext cx="8496000" cy="1008112"/>
          </a:xfrm>
        </p:spPr>
        <p:txBody>
          <a:bodyPr/>
          <a:lstStyle/>
          <a:p>
            <a:r>
              <a:rPr lang="en-AU" sz="1050"/>
              <a:t>The annotations show the match to the instrument-specific marking guide (ISMG) performance-level descriptors. </a:t>
            </a:r>
          </a:p>
          <a:p>
            <a:endParaRPr lang="en-AU"/>
          </a:p>
        </p:txBody>
      </p:sp>
      <p:graphicFrame>
        <p:nvGraphicFramePr>
          <p:cNvPr id="8" name="Content Placeholder 3">
            <a:extLst>
              <a:ext uri="{FF2B5EF4-FFF2-40B4-BE49-F238E27FC236}">
                <a16:creationId xmlns:a16="http://schemas.microsoft.com/office/drawing/2014/main" id="{4FC74366-0E75-4D17-8E4F-15118772B047}"/>
              </a:ext>
            </a:extLst>
          </p:cNvPr>
          <p:cNvGraphicFramePr>
            <a:graphicFrameLocks/>
          </p:cNvGraphicFramePr>
          <p:nvPr>
            <p:extLst>
              <p:ext uri="{D42A27DB-BD31-4B8C-83A1-F6EECF244321}">
                <p14:modId xmlns:p14="http://schemas.microsoft.com/office/powerpoint/2010/main" val="1884916504"/>
              </p:ext>
            </p:extLst>
          </p:nvPr>
        </p:nvGraphicFramePr>
        <p:xfrm>
          <a:off x="327024" y="771550"/>
          <a:ext cx="8495508" cy="2597158"/>
        </p:xfrm>
        <a:graphic>
          <a:graphicData uri="http://schemas.openxmlformats.org/drawingml/2006/table">
            <a:tbl>
              <a:tblPr firstRow="1" bandRow="1">
                <a:tableStyleId>{17292A2E-F333-43FB-9621-5CBBE7FDCDCB}</a:tableStyleId>
              </a:tblPr>
              <a:tblGrid>
                <a:gridCol w="5685136">
                  <a:extLst>
                    <a:ext uri="{9D8B030D-6E8A-4147-A177-3AD203B41FA5}">
                      <a16:colId xmlns:a16="http://schemas.microsoft.com/office/drawing/2014/main" val="20000"/>
                    </a:ext>
                  </a:extLst>
                </a:gridCol>
                <a:gridCol w="1405186">
                  <a:extLst>
                    <a:ext uri="{9D8B030D-6E8A-4147-A177-3AD203B41FA5}">
                      <a16:colId xmlns:a16="http://schemas.microsoft.com/office/drawing/2014/main" val="2753303057"/>
                    </a:ext>
                  </a:extLst>
                </a:gridCol>
                <a:gridCol w="1405186">
                  <a:extLst>
                    <a:ext uri="{9D8B030D-6E8A-4147-A177-3AD203B41FA5}">
                      <a16:colId xmlns:a16="http://schemas.microsoft.com/office/drawing/2014/main" val="20002"/>
                    </a:ext>
                  </a:extLst>
                </a:gridCol>
              </a:tblGrid>
              <a:tr h="297152">
                <a:tc>
                  <a:txBody>
                    <a:bodyPr/>
                    <a:lstStyle/>
                    <a:p>
                      <a:r>
                        <a:rPr lang="en-US" sz="1200">
                          <a:latin typeface="Arial" panose="020B0604020202020204" pitchFamily="34" charset="0"/>
                          <a:cs typeface="Arial" panose="020B0604020202020204" pitchFamily="34" charset="0"/>
                        </a:rPr>
                        <a:t>Criterion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US" sz="1200">
                          <a:latin typeface="Arial" panose="020B0604020202020204" pitchFamily="34" charset="0"/>
                          <a:cs typeface="Arial" panose="020B0604020202020204" pitchFamily="34" charset="0"/>
                        </a:rPr>
                        <a:t>Marks allocated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200">
                          <a:latin typeface="Arial" panose="020B0604020202020204" pitchFamily="34" charset="0"/>
                          <a:cs typeface="Arial" panose="020B0604020202020204" pitchFamily="34" charset="0"/>
                        </a:rPr>
                        <a:t>Provisional marks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US" sz="105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Applying techniques and processes</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Assessment objective/s 5</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a:lnSpc>
                          <a:spcPct val="105000"/>
                        </a:lnSpc>
                        <a:spcBef>
                          <a:spcPts val="200"/>
                        </a:spcBef>
                        <a:spcAft>
                          <a:spcPts val="200"/>
                        </a:spcAft>
                        <a:buFont typeface="Symbol" panose="05050102010706020507" pitchFamily="18" charset="2"/>
                        <a:buNone/>
                        <a:tabLst>
                          <a:tab pos="144145" algn="l"/>
                        </a:tabLst>
                      </a:pPr>
                      <a:r>
                        <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a:lnSpc>
                          <a:spcPct val="105000"/>
                        </a:lnSpc>
                        <a:spcBef>
                          <a:spcPts val="200"/>
                        </a:spcBef>
                        <a:spcAft>
                          <a:spcPts val="200"/>
                        </a:spcAft>
                        <a:buFont typeface="Symbol" panose="05050102010706020507" pitchFamily="18" charset="2"/>
                        <a:buNone/>
                        <a:tabLst>
                          <a:tab pos="144145" algn="l"/>
                        </a:tabLst>
                      </a:pPr>
                      <a:r>
                        <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US" sz="105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Manipulating music elements and concepts</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Assessment objective/s 6</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US" sz="105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Communicating meaning</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Assessment objective/s 3, 4, 7</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12</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12</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US" sz="105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Evaluating best practice</a:t>
                      </a:r>
                    </a:p>
                    <a:p>
                      <a:pPr marL="0" marR="0" lvl="0" indent="0">
                        <a:lnSpc>
                          <a:spcPct val="105000"/>
                        </a:lnSpc>
                        <a:spcBef>
                          <a:spcPts val="200"/>
                        </a:spcBef>
                        <a:spcAft>
                          <a:spcPts val="200"/>
                        </a:spcAft>
                        <a:buFont typeface="Symbol" panose="05050102010706020507" pitchFamily="18" charset="2"/>
                        <a:buNone/>
                        <a:tabLst>
                          <a:tab pos="144145" algn="l"/>
                        </a:tabLst>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Assessment objective/s 1, 2</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5</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5</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861562032"/>
                  </a:ext>
                </a:extLst>
              </a:tr>
              <a:tr h="387750">
                <a:tc>
                  <a:txBody>
                    <a:bodyPr/>
                    <a:lstStyle/>
                    <a:p>
                      <a:pPr marL="0" marR="0" lvl="0" indent="0">
                        <a:lnSpc>
                          <a:spcPct val="105000"/>
                        </a:lnSpc>
                        <a:spcBef>
                          <a:spcPts val="200"/>
                        </a:spcBef>
                        <a:spcAft>
                          <a:spcPts val="200"/>
                        </a:spcAft>
                        <a:buFont typeface="Symbol" panose="05050102010706020507" pitchFamily="18" charset="2"/>
                        <a:buNone/>
                        <a:tabLst>
                          <a:tab pos="144145" algn="l"/>
                        </a:tabLst>
                      </a:pPr>
                      <a:r>
                        <a:rPr lang="en-AU" sz="105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35</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0" marR="0" lvl="0" indent="0" algn="ctr" defTabSz="914400" rtl="0" eaLnBrk="1" fontAlgn="auto" latinLnBrk="0" hangingPunct="1">
                        <a:lnSpc>
                          <a:spcPct val="105000"/>
                        </a:lnSpc>
                        <a:spcBef>
                          <a:spcPts val="200"/>
                        </a:spcBef>
                        <a:spcAft>
                          <a:spcPts val="200"/>
                        </a:spcAft>
                        <a:buClrTx/>
                        <a:buSzTx/>
                        <a:buFont typeface="Symbol" panose="05050102010706020507" pitchFamily="18" charset="2"/>
                        <a:buNone/>
                        <a:tabLst>
                          <a:tab pos="144145" algn="l"/>
                        </a:tabLst>
                        <a:defRPr/>
                      </a:pPr>
                      <a:r>
                        <a:rPr lang="en-AU" sz="105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35</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10683676"/>
                  </a:ext>
                </a:extLst>
              </a:tr>
            </a:tbl>
          </a:graphicData>
        </a:graphic>
      </p:graphicFrame>
    </p:spTree>
    <p:extLst>
      <p:ext uri="{BB962C8B-B14F-4D97-AF65-F5344CB8AC3E}">
        <p14:creationId xmlns:p14="http://schemas.microsoft.com/office/powerpoint/2010/main" val="177672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AC5701-F9C1-D553-6658-B3227E0C7D2F}"/>
              </a:ext>
            </a:extLst>
          </p:cNvPr>
          <p:cNvSpPr txBox="1"/>
          <p:nvPr/>
        </p:nvSpPr>
        <p:spPr>
          <a:xfrm>
            <a:off x="4523510" y="1554357"/>
            <a:ext cx="4010890" cy="2956034"/>
          </a:xfrm>
          <a:prstGeom prst="rect">
            <a:avLst/>
          </a:prstGeom>
          <a:noFill/>
          <a:ln>
            <a:solidFill>
              <a:schemeClr val="accent1">
                <a:lumMod val="60000"/>
                <a:lumOff val="40000"/>
              </a:schemeClr>
            </a:solidFill>
          </a:ln>
        </p:spPr>
        <p:txBody>
          <a:bodyPr wrap="none" tIns="72000" rtlCol="0">
            <a:noAutofit/>
          </a:bodyPr>
          <a:lstStyle/>
          <a:p>
            <a:pPr algn="ctr"/>
            <a:r>
              <a:rPr lang="en-AU" dirty="0"/>
              <a:t>Build a God</a:t>
            </a:r>
          </a:p>
        </p:txBody>
      </p:sp>
      <p:sp>
        <p:nvSpPr>
          <p:cNvPr id="14" name="Rectangle 13">
            <a:extLst>
              <a:ext uri="{FF2B5EF4-FFF2-40B4-BE49-F238E27FC236}">
                <a16:creationId xmlns:a16="http://schemas.microsoft.com/office/drawing/2014/main" id="{825C9399-C880-4B5F-92E1-935140E024C1}"/>
              </a:ext>
            </a:extLst>
          </p:cNvPr>
          <p:cNvSpPr/>
          <p:nvPr/>
        </p:nvSpPr>
        <p:spPr>
          <a:xfrm>
            <a:off x="4710546" y="3243477"/>
            <a:ext cx="3636818" cy="1100301"/>
          </a:xfrm>
          <a:prstGeom prst="rect">
            <a:avLst/>
          </a:prstGeom>
        </p:spPr>
        <p:txBody>
          <a:bodyPr wrap="square" lIns="0" tIns="0" rIns="0" bIns="0">
            <a:spAutoFit/>
          </a:bodyPr>
          <a:ls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0"/>
              </a:spcBef>
              <a:spcAft>
                <a:spcPts val="300"/>
              </a:spcAft>
            </a:pPr>
            <a:r>
              <a:rPr lang="en-US" sz="800" dirty="0"/>
              <a:t>Click the speaker button for audio. Double click the PDF icon to view the score. </a:t>
            </a:r>
          </a:p>
          <a:p>
            <a:pPr>
              <a:spcBef>
                <a:spcPts val="0"/>
              </a:spcBef>
              <a:spcAft>
                <a:spcPts val="600"/>
              </a:spcAft>
            </a:pPr>
            <a:r>
              <a:rPr lang="en-US" sz="800" dirty="0"/>
              <a:t>This audio can also be heard at </a:t>
            </a:r>
            <a:br>
              <a:rPr lang="en-US" sz="800" dirty="0"/>
            </a:br>
            <a:r>
              <a:rPr lang="en-US" sz="800" dirty="0">
                <a:hlinkClick r:id="rId4"/>
              </a:rPr>
              <a:t>https://www.qcaa.qld.edu.au/curriculum-assessment/portal/media/snr_music_ext_20_ia3_comp_proj_smple.mp3</a:t>
            </a:r>
            <a:endParaRPr lang="en-US" sz="800" dirty="0"/>
          </a:p>
          <a:p>
            <a:pPr>
              <a:spcBef>
                <a:spcPts val="0"/>
              </a:spcBef>
              <a:spcAft>
                <a:spcPts val="600"/>
              </a:spcAft>
            </a:pPr>
            <a:r>
              <a:rPr lang="en-US" sz="800" dirty="0"/>
              <a:t>The score can be downloaded from</a:t>
            </a:r>
            <a:br>
              <a:rPr lang="en-US" sz="800" dirty="0"/>
            </a:br>
            <a:r>
              <a:rPr lang="en-US" sz="800" dirty="0"/>
              <a:t> </a:t>
            </a:r>
            <a:r>
              <a:rPr lang="en-US" sz="800" dirty="0">
                <a:hlinkClick r:id="rId5"/>
              </a:rPr>
              <a:t>https://www.qcaa.qld.edu.au/curriculum-assessment/portal/implementation/snr_music_ext_20_ia3_comp_proj_smple.pdf</a:t>
            </a:r>
            <a:br>
              <a:rPr lang="en-US" sz="800" dirty="0">
                <a:hlinkClick r:id="rId5"/>
              </a:rPr>
            </a:br>
            <a:endParaRPr lang="en-US" sz="800" dirty="0"/>
          </a:p>
        </p:txBody>
      </p:sp>
      <p:sp>
        <p:nvSpPr>
          <p:cNvPr id="4" name="Rectangle 3">
            <a:extLst>
              <a:ext uri="{FF2B5EF4-FFF2-40B4-BE49-F238E27FC236}">
                <a16:creationId xmlns:a16="http://schemas.microsoft.com/office/drawing/2014/main" id="{129E6F52-C3DD-0B0B-AE8B-B0AF43871B06}"/>
              </a:ext>
            </a:extLst>
          </p:cNvPr>
          <p:cNvSpPr/>
          <p:nvPr/>
        </p:nvSpPr>
        <p:spPr>
          <a:xfrm>
            <a:off x="391521" y="184200"/>
            <a:ext cx="3744417" cy="1281175"/>
          </a:xfrm>
          <a:prstGeom prst="rect">
            <a:avLst/>
          </a:prstGeom>
          <a:solidFill>
            <a:srgbClr val="C8DDF2"/>
          </a:solidFill>
          <a:ln w="12700">
            <a:solidFill>
              <a:srgbClr val="2157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pPr algn="just">
              <a:lnSpc>
                <a:spcPct val="110000"/>
              </a:lnSpc>
              <a:spcBef>
                <a:spcPts val="0"/>
              </a:spcBef>
              <a:spcAft>
                <a:spcPts val="600"/>
              </a:spcAft>
            </a:pPr>
            <a:r>
              <a:rPr lang="en-AU" sz="900" b="1">
                <a:solidFill>
                  <a:srgbClr val="000000"/>
                </a:solidFill>
                <a:effectLst/>
                <a:latin typeface="Arial" panose="020B0604020202020204" pitchFamily="34" charset="0"/>
                <a:ea typeface="Times New Roman"/>
                <a:cs typeface="Arial" panose="020B0604020202020204" pitchFamily="34" charset="0"/>
              </a:rPr>
              <a:t>Applying techniques and processes [10]</a:t>
            </a:r>
          </a:p>
          <a:p>
            <a:pPr>
              <a:lnSpc>
                <a:spcPct val="110000"/>
              </a:lnSpc>
              <a:spcBef>
                <a:spcPts val="0"/>
              </a:spcBef>
              <a:spcAft>
                <a:spcPts val="600"/>
              </a:spcAft>
            </a:pPr>
            <a:r>
              <a:rPr lang="en-US" sz="900" b="1">
                <a:solidFill>
                  <a:srgbClr val="000000"/>
                </a:solidFill>
                <a:latin typeface="Arial" panose="020B0604020202020204" pitchFamily="34" charset="0"/>
                <a:ea typeface="Times New Roman"/>
                <a:cs typeface="Arial" panose="020B0604020202020204" pitchFamily="34" charset="0"/>
              </a:rPr>
              <a:t>application of compositional devices integral to the work showing understanding and command</a:t>
            </a:r>
          </a:p>
          <a:p>
            <a:pPr>
              <a:lnSpc>
                <a:spcPct val="110000"/>
              </a:lnSpc>
              <a:spcBef>
                <a:spcPts val="0"/>
              </a:spcBef>
              <a:spcAft>
                <a:spcPts val="600"/>
              </a:spcAft>
            </a:pPr>
            <a:r>
              <a:rPr lang="en-US" sz="900">
                <a:solidFill>
                  <a:srgbClr val="000000"/>
                </a:solidFill>
                <a:latin typeface="Arial" panose="020B0604020202020204" pitchFamily="34" charset="0"/>
                <a:ea typeface="Times New Roman"/>
                <a:cs typeface="Arial" panose="020B0604020202020204" pitchFamily="34" charset="0"/>
              </a:rPr>
              <a:t>The balance of contrast, unity and development to create a unified composition shows the student’s command of the application of compositional devices. The accompaniment is integral to the work, as it communicates the imagery of ‘descending into the depths of immorality’.</a:t>
            </a:r>
          </a:p>
        </p:txBody>
      </p:sp>
      <p:sp>
        <p:nvSpPr>
          <p:cNvPr id="5" name="Rectangle 4">
            <a:extLst>
              <a:ext uri="{FF2B5EF4-FFF2-40B4-BE49-F238E27FC236}">
                <a16:creationId xmlns:a16="http://schemas.microsoft.com/office/drawing/2014/main" id="{B7400CBA-FBF6-1D3B-D3DB-BFB1444F52C8}"/>
              </a:ext>
            </a:extLst>
          </p:cNvPr>
          <p:cNvSpPr/>
          <p:nvPr/>
        </p:nvSpPr>
        <p:spPr>
          <a:xfrm>
            <a:off x="391521" y="1554358"/>
            <a:ext cx="3744416" cy="1433525"/>
          </a:xfrm>
          <a:prstGeom prst="rect">
            <a:avLst/>
          </a:prstGeom>
          <a:solidFill>
            <a:srgbClr val="FBE4D3"/>
          </a:solidFill>
          <a:ln w="12700">
            <a:solidFill>
              <a:srgbClr val="ED7A2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pPr>
              <a:lnSpc>
                <a:spcPct val="110000"/>
              </a:lnSpc>
              <a:spcBef>
                <a:spcPts val="0"/>
              </a:spcBef>
              <a:spcAft>
                <a:spcPts val="600"/>
              </a:spcAft>
            </a:pPr>
            <a:r>
              <a:rPr lang="en-US" sz="900" b="1">
                <a:solidFill>
                  <a:srgbClr val="000000"/>
                </a:solidFill>
                <a:effectLst/>
                <a:latin typeface="Arial" panose="020B0604020202020204" pitchFamily="34" charset="0"/>
                <a:ea typeface="Times New Roman"/>
                <a:cs typeface="Arial" panose="020B0604020202020204" pitchFamily="34" charset="0"/>
              </a:rPr>
              <a:t>Manipulating music elements and concepts </a:t>
            </a:r>
            <a:r>
              <a:rPr lang="en-AU" sz="900" b="1">
                <a:solidFill>
                  <a:srgbClr val="000000"/>
                </a:solidFill>
                <a:effectLst/>
                <a:latin typeface="Arial" panose="020B0604020202020204" pitchFamily="34" charset="0"/>
                <a:ea typeface="Times New Roman"/>
                <a:cs typeface="Arial" panose="020B0604020202020204" pitchFamily="34" charset="0"/>
              </a:rPr>
              <a:t>[8]</a:t>
            </a:r>
          </a:p>
          <a:p>
            <a:pPr>
              <a:lnSpc>
                <a:spcPct val="110000"/>
              </a:lnSpc>
              <a:spcBef>
                <a:spcPts val="0"/>
              </a:spcBef>
              <a:spcAft>
                <a:spcPts val="600"/>
              </a:spcAft>
            </a:pPr>
            <a:r>
              <a:rPr lang="en-US" sz="900" b="1">
                <a:solidFill>
                  <a:srgbClr val="000000"/>
                </a:solidFill>
                <a:latin typeface="Arial" panose="020B0604020202020204" pitchFamily="34" charset="0"/>
                <a:ea typeface="Times New Roman"/>
                <a:cs typeface="Arial" panose="020B0604020202020204" pitchFamily="34" charset="0"/>
              </a:rPr>
              <a:t>manipulation of music elements and concepts is consistent and embodies compositional practices</a:t>
            </a:r>
          </a:p>
          <a:p>
            <a:pPr>
              <a:lnSpc>
                <a:spcPct val="110000"/>
              </a:lnSpc>
              <a:spcBef>
                <a:spcPts val="0"/>
              </a:spcBef>
              <a:spcAft>
                <a:spcPts val="600"/>
              </a:spcAft>
            </a:pPr>
            <a:r>
              <a:rPr lang="en-US" sz="900">
                <a:solidFill>
                  <a:srgbClr val="000000"/>
                </a:solidFill>
                <a:latin typeface="Arial" panose="020B0604020202020204" pitchFamily="34" charset="0"/>
                <a:ea typeface="Times New Roman"/>
                <a:cs typeface="Arial" panose="020B0604020202020204" pitchFamily="34" charset="0"/>
              </a:rPr>
              <a:t>The piano reduction consistently manipulates music elements and concepts, including mixed </a:t>
            </a:r>
            <a:r>
              <a:rPr lang="en-US" sz="900" err="1">
                <a:solidFill>
                  <a:srgbClr val="000000"/>
                </a:solidFill>
                <a:latin typeface="Arial" panose="020B0604020202020204" pitchFamily="34" charset="0"/>
                <a:ea typeface="Times New Roman"/>
                <a:cs typeface="Arial" panose="020B0604020202020204" pitchFamily="34" charset="0"/>
              </a:rPr>
              <a:t>metre</a:t>
            </a:r>
            <a:r>
              <a:rPr lang="en-US" sz="900">
                <a:solidFill>
                  <a:srgbClr val="000000"/>
                </a:solidFill>
                <a:latin typeface="Arial" panose="020B0604020202020204" pitchFamily="34" charset="0"/>
                <a:ea typeface="Times New Roman"/>
                <a:cs typeface="Arial" panose="020B0604020202020204" pitchFamily="34" charset="0"/>
              </a:rPr>
              <a:t>, word painting, chromaticism and the whole tone scale. The student has included stylistic characteristics such as vamping under dialogue and use of chorus. These elements are </a:t>
            </a:r>
            <a:r>
              <a:rPr lang="en-US" sz="900" err="1">
                <a:solidFill>
                  <a:srgbClr val="000000"/>
                </a:solidFill>
                <a:latin typeface="Arial" panose="020B0604020202020204" pitchFamily="34" charset="0"/>
                <a:ea typeface="Times New Roman"/>
                <a:cs typeface="Arial" panose="020B0604020202020204" pitchFamily="34" charset="0"/>
              </a:rPr>
              <a:t>synthesised</a:t>
            </a:r>
            <a:r>
              <a:rPr lang="en-US" sz="900">
                <a:solidFill>
                  <a:srgbClr val="000000"/>
                </a:solidFill>
                <a:latin typeface="Arial" panose="020B0604020202020204" pitchFamily="34" charset="0"/>
                <a:ea typeface="Times New Roman"/>
                <a:cs typeface="Arial" panose="020B0604020202020204" pitchFamily="34" charset="0"/>
              </a:rPr>
              <a:t> in a manner that embodies the musical theatre style. </a:t>
            </a:r>
          </a:p>
        </p:txBody>
      </p:sp>
      <p:sp>
        <p:nvSpPr>
          <p:cNvPr id="6" name="Rectangle 5">
            <a:extLst>
              <a:ext uri="{FF2B5EF4-FFF2-40B4-BE49-F238E27FC236}">
                <a16:creationId xmlns:a16="http://schemas.microsoft.com/office/drawing/2014/main" id="{9A5057AD-7424-6C58-BEA1-7BA120C88C1E}"/>
              </a:ext>
            </a:extLst>
          </p:cNvPr>
          <p:cNvSpPr/>
          <p:nvPr/>
        </p:nvSpPr>
        <p:spPr>
          <a:xfrm>
            <a:off x="392834" y="3076866"/>
            <a:ext cx="3743103" cy="1433525"/>
          </a:xfrm>
          <a:prstGeom prst="rect">
            <a:avLst/>
          </a:prstGeom>
          <a:solidFill>
            <a:srgbClr val="D6EBAD"/>
          </a:solidFill>
          <a:ln w="12700">
            <a:solidFill>
              <a:srgbClr val="99CC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pPr>
              <a:lnSpc>
                <a:spcPct val="110000"/>
              </a:lnSpc>
              <a:spcBef>
                <a:spcPts val="0"/>
              </a:spcBef>
              <a:spcAft>
                <a:spcPts val="600"/>
              </a:spcAft>
            </a:pPr>
            <a:r>
              <a:rPr lang="en-AU" sz="900" b="1" dirty="0">
                <a:solidFill>
                  <a:srgbClr val="000000"/>
                </a:solidFill>
                <a:latin typeface="Arial" panose="020B0604020202020204" pitchFamily="34" charset="0"/>
                <a:ea typeface="Times New Roman"/>
                <a:cs typeface="Arial" panose="020B0604020202020204" pitchFamily="34" charset="0"/>
              </a:rPr>
              <a:t>Communicating meaning [12]</a:t>
            </a:r>
          </a:p>
          <a:p>
            <a:pPr>
              <a:lnSpc>
                <a:spcPct val="110000"/>
              </a:lnSpc>
              <a:spcBef>
                <a:spcPts val="0"/>
              </a:spcBef>
              <a:spcAft>
                <a:spcPts val="600"/>
              </a:spcAft>
            </a:pPr>
            <a:r>
              <a:rPr lang="en-US" sz="900" b="1" dirty="0">
                <a:solidFill>
                  <a:srgbClr val="000000"/>
                </a:solidFill>
                <a:latin typeface="Arial" panose="020B0604020202020204" pitchFamily="34" charset="0"/>
                <a:ea typeface="Times New Roman"/>
                <a:cs typeface="Arial" panose="020B0604020202020204" pitchFamily="34" charset="0"/>
              </a:rPr>
              <a:t>resolution of the composition through the sustained use of music ideas that communicate subtleties of meaning</a:t>
            </a:r>
          </a:p>
          <a:p>
            <a:pPr>
              <a:lnSpc>
                <a:spcPct val="110000"/>
              </a:lnSpc>
              <a:spcBef>
                <a:spcPts val="0"/>
              </a:spcBef>
              <a:spcAft>
                <a:spcPts val="600"/>
              </a:spcAft>
            </a:pPr>
            <a:r>
              <a:rPr lang="en-US" sz="900" dirty="0">
                <a:solidFill>
                  <a:srgbClr val="000000"/>
                </a:solidFill>
                <a:latin typeface="Arial" panose="020B0604020202020204" pitchFamily="34" charset="0"/>
                <a:ea typeface="Times New Roman"/>
                <a:cs typeface="Arial" panose="020B0604020202020204" pitchFamily="34" charset="0"/>
              </a:rPr>
              <a:t>The student has sustained complex music ideas, including contrasting motifs, throughout the composition by repetition with variation. This communicates subtleties of meaning such as the calculating ‘villain rising to power’ while also conveying the ‘descending into the depths of immorality’.</a:t>
            </a:r>
            <a:endParaRPr lang="en-AU" sz="1050" b="1" dirty="0">
              <a:effectLst/>
              <a:latin typeface="Arial" panose="020B0604020202020204" pitchFamily="34" charset="0"/>
              <a:ea typeface="Times New Roman"/>
              <a:cs typeface="Arial" panose="020B0604020202020204" pitchFamily="34" charset="0"/>
            </a:endParaRPr>
          </a:p>
        </p:txBody>
      </p:sp>
      <p:pic>
        <p:nvPicPr>
          <p:cNvPr id="7" name="Audio">
            <a:hlinkClick r:id="" action="ppaction://media"/>
            <a:extLst>
              <a:ext uri="{FF2B5EF4-FFF2-40B4-BE49-F238E27FC236}">
                <a16:creationId xmlns:a16="http://schemas.microsoft.com/office/drawing/2014/main" id="{335D5403-4AC9-EED8-7B63-24EFFBBB1BE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77473" y="2235200"/>
            <a:ext cx="487362" cy="487362"/>
          </a:xfrm>
          <a:prstGeom prst="rect">
            <a:avLst/>
          </a:prstGeom>
        </p:spPr>
      </p:pic>
      <p:graphicFrame>
        <p:nvGraphicFramePr>
          <p:cNvPr id="9" name="Object 8">
            <a:extLst>
              <a:ext uri="{FF2B5EF4-FFF2-40B4-BE49-F238E27FC236}">
                <a16:creationId xmlns:a16="http://schemas.microsoft.com/office/drawing/2014/main" id="{A7554A1D-4B27-5B02-7959-4C3F74BC792E}"/>
              </a:ext>
            </a:extLst>
          </p:cNvPr>
          <p:cNvGraphicFramePr>
            <a:graphicFrameLocks noChangeAspect="1"/>
          </p:cNvGraphicFramePr>
          <p:nvPr>
            <p:extLst>
              <p:ext uri="{D42A27DB-BD31-4B8C-83A1-F6EECF244321}">
                <p14:modId xmlns:p14="http://schemas.microsoft.com/office/powerpoint/2010/main" val="704720296"/>
              </p:ext>
            </p:extLst>
          </p:nvPr>
        </p:nvGraphicFramePr>
        <p:xfrm>
          <a:off x="6554159" y="2235200"/>
          <a:ext cx="774700" cy="673100"/>
        </p:xfrm>
        <a:graphic>
          <a:graphicData uri="http://schemas.openxmlformats.org/presentationml/2006/ole">
            <mc:AlternateContent xmlns:mc="http://schemas.openxmlformats.org/markup-compatibility/2006">
              <mc:Choice xmlns:v="urn:schemas-microsoft-com:vml" Requires="v">
                <p:oleObj name="Acrobat Document" showAsIcon="1" r:id="rId7" imgW="774000" imgH="672480" progId="Acrobat.Document.DC">
                  <p:embed/>
                </p:oleObj>
              </mc:Choice>
              <mc:Fallback>
                <p:oleObj name="Acrobat Document" showAsIcon="1" r:id="rId7" imgW="774000" imgH="672480" progId="Acrobat.Document.DC">
                  <p:embed/>
                  <p:pic>
                    <p:nvPicPr>
                      <p:cNvPr id="9" name="Object 8">
                        <a:extLst>
                          <a:ext uri="{FF2B5EF4-FFF2-40B4-BE49-F238E27FC236}">
                            <a16:creationId xmlns:a16="http://schemas.microsoft.com/office/drawing/2014/main" id="{A7554A1D-4B27-5B02-7959-4C3F74BC792E}"/>
                          </a:ext>
                        </a:extLst>
                      </p:cNvPr>
                      <p:cNvPicPr/>
                      <p:nvPr/>
                    </p:nvPicPr>
                    <p:blipFill>
                      <a:blip r:embed="rId8"/>
                      <a:stretch>
                        <a:fillRect/>
                      </a:stretch>
                    </p:blipFill>
                    <p:spPr>
                      <a:xfrm>
                        <a:off x="6554159" y="2235200"/>
                        <a:ext cx="774700" cy="673100"/>
                      </a:xfrm>
                      <a:prstGeom prst="rect">
                        <a:avLst/>
                      </a:prstGeom>
                    </p:spPr>
                  </p:pic>
                </p:oleObj>
              </mc:Fallback>
            </mc:AlternateContent>
          </a:graphicData>
        </a:graphic>
      </p:graphicFrame>
    </p:spTree>
    <p:extLst>
      <p:ext uri="{BB962C8B-B14F-4D97-AF65-F5344CB8AC3E}">
        <p14:creationId xmlns:p14="http://schemas.microsoft.com/office/powerpoint/2010/main" val="197815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59E8B1-2C9B-3BB3-A95B-E92185CF8E42}"/>
              </a:ext>
            </a:extLst>
          </p:cNvPr>
          <p:cNvSpPr/>
          <p:nvPr/>
        </p:nvSpPr>
        <p:spPr>
          <a:xfrm>
            <a:off x="168713" y="3632201"/>
            <a:ext cx="2327808" cy="153987"/>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effectLst/>
                <a:ea typeface="Times New Roman"/>
                <a:cs typeface="Times New Roman"/>
              </a:rPr>
              <a:t> </a:t>
            </a:r>
            <a:endParaRPr lang="en-AU" sz="1050">
              <a:effectLst/>
              <a:ea typeface="Times New Roman"/>
              <a:cs typeface="Times New Roman"/>
            </a:endParaRPr>
          </a:p>
        </p:txBody>
      </p:sp>
      <p:sp>
        <p:nvSpPr>
          <p:cNvPr id="8" name="Rectangle 7">
            <a:extLst>
              <a:ext uri="{FF2B5EF4-FFF2-40B4-BE49-F238E27FC236}">
                <a16:creationId xmlns:a16="http://schemas.microsoft.com/office/drawing/2014/main" id="{BCDC017B-7403-57F7-CE7F-32E99022AA3C}"/>
              </a:ext>
            </a:extLst>
          </p:cNvPr>
          <p:cNvSpPr/>
          <p:nvPr/>
        </p:nvSpPr>
        <p:spPr>
          <a:xfrm>
            <a:off x="168106" y="2521917"/>
            <a:ext cx="4574165" cy="1110283"/>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effectLst/>
                <a:ea typeface="Times New Roman"/>
                <a:cs typeface="Times New Roman"/>
              </a:rPr>
              <a:t> </a:t>
            </a:r>
            <a:endParaRPr lang="en-AU" sz="1050">
              <a:effectLst/>
              <a:ea typeface="Times New Roman"/>
              <a:cs typeface="Times New Roman"/>
            </a:endParaRPr>
          </a:p>
        </p:txBody>
      </p:sp>
      <p:sp>
        <p:nvSpPr>
          <p:cNvPr id="6" name="Rectangle 5">
            <a:extLst>
              <a:ext uri="{FF2B5EF4-FFF2-40B4-BE49-F238E27FC236}">
                <a16:creationId xmlns:a16="http://schemas.microsoft.com/office/drawing/2014/main" id="{C1D21791-80F1-8C7B-AA2B-26442FB5924C}"/>
              </a:ext>
            </a:extLst>
          </p:cNvPr>
          <p:cNvSpPr/>
          <p:nvPr/>
        </p:nvSpPr>
        <p:spPr>
          <a:xfrm>
            <a:off x="4928200" y="1976711"/>
            <a:ext cx="4010444" cy="2196811"/>
          </a:xfrm>
          <a:prstGeom prst="rect">
            <a:avLst/>
          </a:prstGeom>
          <a:solidFill>
            <a:srgbClr val="D6EBAD"/>
          </a:solidFill>
          <a:ln w="12700">
            <a:solidFill>
              <a:srgbClr val="99CC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pPr>
              <a:lnSpc>
                <a:spcPct val="110000"/>
              </a:lnSpc>
              <a:spcBef>
                <a:spcPts val="0"/>
              </a:spcBef>
              <a:spcAft>
                <a:spcPts val="600"/>
              </a:spcAft>
            </a:pPr>
            <a:r>
              <a:rPr lang="en-AU" sz="900" b="1">
                <a:solidFill>
                  <a:srgbClr val="000000"/>
                </a:solidFill>
                <a:latin typeface="Arial" panose="020B0604020202020204" pitchFamily="34" charset="0"/>
                <a:ea typeface="Times New Roman"/>
                <a:cs typeface="Arial" panose="020B0604020202020204" pitchFamily="34" charset="0"/>
              </a:rPr>
              <a:t>Communicating meaning [12]</a:t>
            </a:r>
          </a:p>
          <a:p>
            <a:pPr>
              <a:lnSpc>
                <a:spcPct val="110000"/>
              </a:lnSpc>
              <a:spcBef>
                <a:spcPts val="0"/>
              </a:spcBef>
              <a:spcAft>
                <a:spcPts val="600"/>
              </a:spcAft>
            </a:pPr>
            <a:r>
              <a:rPr lang="en-US" sz="900" b="1">
                <a:solidFill>
                  <a:srgbClr val="000000"/>
                </a:solidFill>
                <a:latin typeface="Arial" panose="020B0604020202020204" pitchFamily="34" charset="0"/>
                <a:ea typeface="Times New Roman"/>
                <a:cs typeface="Arial" panose="020B0604020202020204" pitchFamily="34" charset="0"/>
              </a:rPr>
              <a:t>resolution of the composition through the sustained use of music ideas that communicate subtleties of meaning</a:t>
            </a:r>
          </a:p>
          <a:p>
            <a:pPr>
              <a:lnSpc>
                <a:spcPct val="110000"/>
              </a:lnSpc>
              <a:spcBef>
                <a:spcPts val="0"/>
              </a:spcBef>
              <a:spcAft>
                <a:spcPts val="600"/>
              </a:spcAft>
            </a:pPr>
            <a:r>
              <a:rPr lang="en-US" sz="900">
                <a:solidFill>
                  <a:srgbClr val="000000"/>
                </a:solidFill>
                <a:latin typeface="Arial" panose="020B0604020202020204" pitchFamily="34" charset="0"/>
                <a:ea typeface="Times New Roman"/>
                <a:cs typeface="Arial" panose="020B0604020202020204" pitchFamily="34" charset="0"/>
              </a:rPr>
              <a:t>The use of descending staccato octaves to reinforce the vocal line is examined and the subtle meaning of ‘calculatedness’ is expressed with clarity.</a:t>
            </a:r>
          </a:p>
          <a:p>
            <a:pPr>
              <a:lnSpc>
                <a:spcPct val="110000"/>
              </a:lnSpc>
              <a:spcBef>
                <a:spcPts val="0"/>
              </a:spcBef>
              <a:spcAft>
                <a:spcPts val="600"/>
              </a:spcAft>
            </a:pPr>
            <a:endParaRPr lang="en-US" sz="900">
              <a:solidFill>
                <a:srgbClr val="000000"/>
              </a:solidFill>
              <a:latin typeface="Arial" panose="020B0604020202020204" pitchFamily="34" charset="0"/>
              <a:ea typeface="Times New Roman"/>
              <a:cs typeface="Arial" panose="020B0604020202020204" pitchFamily="34" charset="0"/>
            </a:endParaRPr>
          </a:p>
          <a:p>
            <a:pPr>
              <a:lnSpc>
                <a:spcPct val="110000"/>
              </a:lnSpc>
              <a:spcBef>
                <a:spcPts val="0"/>
              </a:spcBef>
              <a:spcAft>
                <a:spcPts val="600"/>
              </a:spcAft>
            </a:pPr>
            <a:r>
              <a:rPr lang="en-US" sz="900">
                <a:solidFill>
                  <a:srgbClr val="000000"/>
                </a:solidFill>
                <a:latin typeface="Arial" panose="020B0604020202020204" pitchFamily="34" charset="0"/>
                <a:ea typeface="Times New Roman"/>
                <a:cs typeface="Arial" panose="020B0604020202020204" pitchFamily="34" charset="0"/>
              </a:rPr>
              <a:t>The use of ascending chromatic movement in the melody juxtaposed with descending movement in the bass is examined and the nuanced, contrasting meanings of evil rising to power while descending into immorality is expressed. This is sustained in the composition through the identified repetition.</a:t>
            </a:r>
          </a:p>
        </p:txBody>
      </p:sp>
      <p:sp>
        <p:nvSpPr>
          <p:cNvPr id="11" name="Rectangle 10">
            <a:extLst>
              <a:ext uri="{FF2B5EF4-FFF2-40B4-BE49-F238E27FC236}">
                <a16:creationId xmlns:a16="http://schemas.microsoft.com/office/drawing/2014/main" id="{8260DA4D-581D-E1E0-A30B-8A1BE3CCB8D4}"/>
              </a:ext>
            </a:extLst>
          </p:cNvPr>
          <p:cNvSpPr/>
          <p:nvPr/>
        </p:nvSpPr>
        <p:spPr>
          <a:xfrm>
            <a:off x="170248" y="1131590"/>
            <a:ext cx="4574165" cy="1277936"/>
          </a:xfrm>
          <a:prstGeom prst="rect">
            <a:avLst/>
          </a:prstGeom>
          <a:solidFill>
            <a:srgbClr val="99CC3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a:lnSpc>
                <a:spcPct val="110000"/>
              </a:lnSpc>
              <a:spcAft>
                <a:spcPts val="600"/>
              </a:spcAft>
            </a:pPr>
            <a:r>
              <a:rPr lang="en-AU" sz="1050">
                <a:solidFill>
                  <a:srgbClr val="21578A"/>
                </a:solidFill>
                <a:effectLst/>
                <a:ea typeface="Times New Roman"/>
                <a:cs typeface="Times New Roman"/>
              </a:rPr>
              <a:t> </a:t>
            </a:r>
            <a:endParaRPr lang="en-AU" sz="1050">
              <a:effectLst/>
              <a:ea typeface="Times New Roman"/>
              <a:cs typeface="Times New Roman"/>
            </a:endParaRPr>
          </a:p>
        </p:txBody>
      </p:sp>
      <p:cxnSp>
        <p:nvCxnSpPr>
          <p:cNvPr id="13" name="Straight Arrow Connector 12">
            <a:extLst>
              <a:ext uri="{FF2B5EF4-FFF2-40B4-BE49-F238E27FC236}">
                <a16:creationId xmlns:a16="http://schemas.microsoft.com/office/drawing/2014/main" id="{BA6AD18B-0B54-F7FD-1605-A0EB464ADDE6}"/>
              </a:ext>
            </a:extLst>
          </p:cNvPr>
          <p:cNvCxnSpPr>
            <a:cxnSpLocks/>
          </p:cNvCxnSpPr>
          <p:nvPr/>
        </p:nvCxnSpPr>
        <p:spPr>
          <a:xfrm flipH="1" flipV="1">
            <a:off x="4753273" y="2374914"/>
            <a:ext cx="174927" cy="294792"/>
          </a:xfrm>
          <a:prstGeom prst="straightConnector1">
            <a:avLst/>
          </a:prstGeom>
          <a:ln w="19050">
            <a:solidFill>
              <a:srgbClr val="99CC33">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28F2142-F1B5-CE06-7E3F-ADD3656EDFEC}"/>
              </a:ext>
            </a:extLst>
          </p:cNvPr>
          <p:cNvSpPr>
            <a:spLocks noGrp="1"/>
          </p:cNvSpPr>
          <p:nvPr>
            <p:ph idx="1"/>
          </p:nvPr>
        </p:nvSpPr>
        <p:spPr>
          <a:xfrm>
            <a:off x="189664" y="225680"/>
            <a:ext cx="4539057" cy="3708000"/>
          </a:xfrm>
        </p:spPr>
        <p:txBody>
          <a:bodyPr>
            <a:noAutofit/>
          </a:bodyPr>
          <a:lstStyle/>
          <a:p>
            <a:pPr lvl="1" indent="0">
              <a:buNone/>
            </a:pPr>
            <a:r>
              <a:rPr lang="en-US" sz="1000" b="1"/>
              <a:t>Statement of compositional intent</a:t>
            </a:r>
            <a:br>
              <a:rPr lang="en-US" sz="1000" b="1"/>
            </a:br>
            <a:endParaRPr lang="en-US" sz="1000" b="1"/>
          </a:p>
          <a:p>
            <a:pPr lvl="1" indent="0">
              <a:buNone/>
            </a:pPr>
            <a:r>
              <a:rPr lang="en-US" sz="1000"/>
              <a:t>My music theatre piece ‘Build a God’ has been created encompassing the classic ‘bad guy’ musical theatre piece, conveying the themes of a calculated, evil and overzealous villain plotting to overthrow the local city.</a:t>
            </a:r>
            <a:br>
              <a:rPr lang="en-US" sz="1000"/>
            </a:br>
            <a:br>
              <a:rPr lang="en-US" sz="1000"/>
            </a:br>
            <a:r>
              <a:rPr lang="en-US" sz="1000"/>
              <a:t>My piece manipulates musical elements to create an underlying mood of a calculated villain. This is first obvious in bar 4, in which low, staccato octaves slowly and evenly descend on the piano under a very sure, diatonic vocal line. This deep, considered approach to the writing of the piano part reinforces the deliberate vocal line, underlining the theme of calculatedness. Furthermore, throughout the piece there are instances of sequencing and repetition in the vocal line (bars 33-34, 41-42). This demonstrates a very uniform, calculated approach to the writing, reinforcing the theme.</a:t>
            </a:r>
            <a:br>
              <a:rPr lang="en-US" sz="1000"/>
            </a:br>
            <a:br>
              <a:rPr lang="en-US" sz="1000"/>
            </a:br>
            <a:r>
              <a:rPr lang="en-US" sz="1000" b="0" i="0" u="none" strike="noStrike" baseline="0"/>
              <a:t>The theme of evilness has been incorporated throughout my composition. One of the clearest repeated themes throughout the piece is the chromatic run, rising from Ab-C, used at the end of vocal sections (bar 9). This motif is dotted throughout the piece, using the jagged sound of the chromatic rise to create the feeling of an evil villain rising to power. This is directly juxtaposed by the jazzy, descending bass pattern used as the </a:t>
            </a:r>
            <a:r>
              <a:rPr lang="en-US" sz="1000" b="0" i="0" u="none" strike="noStrike" baseline="0" err="1"/>
              <a:t>centre</a:t>
            </a:r>
            <a:r>
              <a:rPr lang="en-US" sz="1000" b="0" i="0" u="none" strike="noStrike" baseline="0"/>
              <a:t> of the piece’s harmony. The falling of the bass pattern represents the villain descending into the depths of immorality, further backing up the theme. A cadence from bar 22-24 is used to subvert the expectations of the listener, further demonstrating the villain’s deception. Bar 22 sets up a ‘IV-iv-I’ cadence, which is often used to instill a sense of whimsicalness and create a release of tension. However, the resolution of the cadence actually ends with the cadence being a </a:t>
            </a:r>
            <a:r>
              <a:rPr lang="en-US" sz="1000" b="0" i="0" u="none" strike="noStrike" baseline="0" err="1"/>
              <a:t>bVI-bvi-i</a:t>
            </a:r>
            <a:r>
              <a:rPr lang="en-US" sz="1000" b="0" i="0" u="none" strike="noStrike" baseline="0"/>
              <a:t>. This has a much more ominous, unsettled sound, representing an evil, unsettled </a:t>
            </a:r>
            <a:r>
              <a:rPr lang="en-AU" sz="1000" b="0" i="0" u="none" strike="noStrike" baseline="0"/>
              <a:t>character. </a:t>
            </a:r>
          </a:p>
          <a:p>
            <a:pPr lvl="1" indent="0">
              <a:buNone/>
            </a:pPr>
            <a:endParaRPr lang="en-AU" sz="1000" b="0" i="0" u="none" strike="noStrike" baseline="0"/>
          </a:p>
        </p:txBody>
      </p:sp>
      <p:sp>
        <p:nvSpPr>
          <p:cNvPr id="4" name="TextBox 3">
            <a:extLst>
              <a:ext uri="{FF2B5EF4-FFF2-40B4-BE49-F238E27FC236}">
                <a16:creationId xmlns:a16="http://schemas.microsoft.com/office/drawing/2014/main" id="{1485444B-F518-85BE-0BFC-72154C6DAEFF}"/>
              </a:ext>
            </a:extLst>
          </p:cNvPr>
          <p:cNvSpPr txBox="1"/>
          <p:nvPr/>
        </p:nvSpPr>
        <p:spPr>
          <a:xfrm>
            <a:off x="4828912" y="213694"/>
            <a:ext cx="4109732" cy="1631216"/>
          </a:xfrm>
          <a:prstGeom prst="rect">
            <a:avLst/>
          </a:prstGeom>
          <a:noFill/>
        </p:spPr>
        <p:txBody>
          <a:bodyPr wrap="square" rtlCol="0">
            <a:spAutoFit/>
          </a:bodyPr>
          <a:lstStyle/>
          <a:p>
            <a:pPr algn="l"/>
            <a:r>
              <a:rPr lang="en-US" sz="1000" b="0" i="0" u="none" strike="noStrike" baseline="0"/>
              <a:t>The theme of overzealousness is clear throughout my piece. For instance, in the intro section, the voice is pushed forward by quaver, staccato octaves. This demonstrates the villain’s obsession with driving forward into his desired despotism. Later in the piece, at bar 17, a whole tone modulation is </a:t>
            </a:r>
            <a:r>
              <a:rPr lang="en-US" sz="1000" b="0" i="0" u="none" strike="noStrike" baseline="0" err="1"/>
              <a:t>utilised</a:t>
            </a:r>
            <a:r>
              <a:rPr lang="en-US" sz="1000" b="0" i="0" u="none" strike="noStrike" baseline="0"/>
              <a:t>, creating a very grand change to the harmony. This represents the villain’s inability to contain his twisted excitement, further exemplifying the </a:t>
            </a:r>
            <a:r>
              <a:rPr lang="en-AU" sz="1000" b="0" i="0" u="none" strike="noStrike" baseline="0"/>
              <a:t>theme.</a:t>
            </a:r>
            <a:br>
              <a:rPr lang="en-AU" sz="1000" b="0" i="0" u="none" strike="noStrike" baseline="0"/>
            </a:br>
            <a:br>
              <a:rPr lang="en-AU" sz="1000" b="0" i="0" u="none" strike="noStrike" baseline="0"/>
            </a:br>
            <a:r>
              <a:rPr lang="en-US" sz="1000" b="0" i="0" u="none" strike="noStrike" baseline="0"/>
              <a:t>Therefore, the image of calculated, evil and overzealous villain has been effectively painted </a:t>
            </a:r>
            <a:r>
              <a:rPr lang="en-AU" sz="1000" b="0" i="0" u="none" strike="noStrike" baseline="0"/>
              <a:t>through compositional elements.</a:t>
            </a:r>
            <a:endParaRPr lang="en-AU" sz="1000"/>
          </a:p>
        </p:txBody>
      </p:sp>
      <p:cxnSp>
        <p:nvCxnSpPr>
          <p:cNvPr id="17" name="Straight Arrow Connector 16">
            <a:extLst>
              <a:ext uri="{FF2B5EF4-FFF2-40B4-BE49-F238E27FC236}">
                <a16:creationId xmlns:a16="http://schemas.microsoft.com/office/drawing/2014/main" id="{1DBB3AC2-E445-EB87-C55C-D87A32202E25}"/>
              </a:ext>
            </a:extLst>
          </p:cNvPr>
          <p:cNvCxnSpPr>
            <a:cxnSpLocks/>
          </p:cNvCxnSpPr>
          <p:nvPr/>
        </p:nvCxnSpPr>
        <p:spPr>
          <a:xfrm flipH="1" flipV="1">
            <a:off x="4757113" y="3435846"/>
            <a:ext cx="174927" cy="294792"/>
          </a:xfrm>
          <a:prstGeom prst="straightConnector1">
            <a:avLst/>
          </a:prstGeom>
          <a:ln w="19050">
            <a:solidFill>
              <a:srgbClr val="99CC33">
                <a:alpha val="50000"/>
              </a:srgb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883560"/>
      </p:ext>
    </p:extLst>
  </p:cSld>
  <p:clrMapOvr>
    <a:masterClrMapping/>
  </p:clrMapOvr>
</p:sld>
</file>

<file path=ppt/theme/theme1.xml><?xml version="1.0" encoding="utf-8"?>
<a:theme xmlns:a="http://schemas.openxmlformats.org/drawingml/2006/main" name="Cover">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BBF534AB-96FE-4F89-986D-B98E9772F11A}" vid="{F36C9A43-3C3A-4546-BF8C-B4FC04F79D1C}"/>
    </a:ext>
  </a:extLst>
</a:theme>
</file>

<file path=ppt/theme/theme2.xml><?xml version="1.0" encoding="utf-8"?>
<a:theme xmlns:a="http://schemas.openxmlformats.org/drawingml/2006/main" name="snr_[subject]_YY_IA[#]_asr_[high-mid-low]_[#]">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BBF534AB-96FE-4F89-986D-B98E9772F11A}" vid="{6A820FF9-CD61-4699-99C6-01B6A5CD3B57}"/>
    </a:ext>
  </a:extLst>
</a:theme>
</file>

<file path=ppt/theme/theme3.xml><?xml version="1.0" encoding="utf-8"?>
<a:theme xmlns:a="http://schemas.openxmlformats.org/drawingml/2006/main" name="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BBF534AB-96FE-4F89-986D-B98E9772F11A}" vid="{86882F45-ED9D-4428-9C94-96BDCE02C373}"/>
    </a:ext>
  </a:ext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382e631-2f32-485f-9431-2befd028fa86">
      <Terms xmlns="http://schemas.microsoft.com/office/infopath/2007/PartnerControls"/>
    </lcf76f155ced4ddcb4097134ff3c332f>
    <TaxCatchAll xmlns="599171f4-b10a-4646-9c1f-73c1618810eb" xsi:nil="true"/>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D2A6D77C7901A4CB6EDD49F9C2CE469" ma:contentTypeVersion="18" ma:contentTypeDescription="Create a new document." ma:contentTypeScope="" ma:versionID="b5fe7ab7679e78adedb399f705ad7bcd">
  <xsd:schema xmlns:xsd="http://www.w3.org/2001/XMLSchema" xmlns:xs="http://www.w3.org/2001/XMLSchema" xmlns:p="http://schemas.microsoft.com/office/2006/metadata/properties" xmlns:ns2="d382e631-2f32-485f-9431-2befd028fa86" xmlns:ns3="599171f4-b10a-4646-9c1f-73c1618810eb" targetNamespace="http://schemas.microsoft.com/office/2006/metadata/properties" ma:root="true" ma:fieldsID="8bbf8fff4de60fc824ad9342d2d38ee0" ns2:_="" ns3:_="">
    <xsd:import namespace="d382e631-2f32-485f-9431-2befd028fa86"/>
    <xsd:import namespace="599171f4-b10a-4646-9c1f-73c1618810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2e631-2f32-485f-9431-2befd028fa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9171f4-b10a-4646-9c1f-73c1618810e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e892d91-747a-4304-ac6d-c34c90b23a63}" ma:internalName="TaxCatchAll" ma:showField="CatchAllData" ma:web="599171f4-b10a-4646-9c1f-73c1618810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A5DEBD03-5E9C-40A0-804B-944DDB9E62A1}">
  <ds:schemaRefs>
    <ds:schemaRef ds:uri="http://purl.org/dc/elements/1.1/"/>
    <ds:schemaRef ds:uri="http://schemas.microsoft.com/office/2006/metadata/properties"/>
    <ds:schemaRef ds:uri="599171f4-b10a-4646-9c1f-73c1618810e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382e631-2f32-485f-9431-2befd028fa86"/>
    <ds:schemaRef ds:uri="http://www.w3.org/XML/1998/namespace"/>
    <ds:schemaRef ds:uri="http://purl.org/dc/dcmitype/"/>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6C769866-8137-43F3-9E5D-496DF4BC6FA4}">
  <ds:schemaRefs>
    <ds:schemaRef ds:uri="599171f4-b10a-4646-9c1f-73c1618810eb"/>
    <ds:schemaRef ds:uri="d382e631-2f32-485f-9431-2befd028fa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7_snr_subject_YY_IA_asr_high-mid-low__CC_BY</Template>
  <TotalTime>5685</TotalTime>
  <Words>2586</Words>
  <Application>Microsoft Office PowerPoint</Application>
  <PresentationFormat>On-screen Show (16:9)</PresentationFormat>
  <Paragraphs>182</Paragraphs>
  <Slides>12</Slides>
  <Notes>1</Notes>
  <HiddenSlides>0</HiddenSlides>
  <MMClips>1</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Symbol</vt:lpstr>
      <vt:lpstr>Times New Roman</vt:lpstr>
      <vt:lpstr>Wingdings</vt:lpstr>
      <vt:lpstr>Cover</vt:lpstr>
      <vt:lpstr>snr_[subject]_YY_IA[#]_asr_[high-mid-low]_[#]</vt:lpstr>
      <vt:lpstr>QCAA content</vt:lpstr>
      <vt:lpstr>Acrobat Document</vt:lpstr>
      <vt:lpstr>Music Extension (Composition) 2020 v1.1</vt:lpstr>
      <vt:lpstr>Instrument-specific marking guide (ISMG)</vt:lpstr>
      <vt:lpstr>PowerPoint Presentation</vt:lpstr>
      <vt:lpstr>PowerPoint Presentation</vt:lpstr>
      <vt:lpstr>PowerPoint Presentation</vt:lpstr>
      <vt:lpstr>Task</vt:lpstr>
      <vt:lpstr>Sample response</vt:lpstr>
      <vt:lpstr>PowerPoint Presentation</vt:lpstr>
      <vt:lpstr>PowerPoint Presentation</vt:lpstr>
      <vt:lpstr>PowerPoint Presentation</vt:lpstr>
      <vt:lpstr>PowerPoint Presentation</vt:lpstr>
      <vt:lpstr>Copyright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Renae Battle</dc:creator>
  <cp:lastModifiedBy>Renae Battle</cp:lastModifiedBy>
  <cp:revision>27</cp:revision>
  <dcterms:created xsi:type="dcterms:W3CDTF">2024-05-13T01:18:11Z</dcterms:created>
  <dcterms:modified xsi:type="dcterms:W3CDTF">2024-06-04T05:19:19Z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0x0101005D2A6D77C7901A4CB6EDD49F9C2CE469</vt:lpwstr>
  </property>
  <property fmtid="{D5CDD505-2E9C-101B-9397-08002B2CF9AE}" pid="7" name="MediaServiceImageTags">
    <vt:lpwstr/>
  </property>
</Properties>
</file>