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1" r:id="rId5"/>
    <p:sldMasterId id="2147484007" r:id="rId6"/>
    <p:sldMasterId id="2147483651" r:id="rId7"/>
  </p:sldMasterIdLst>
  <p:notesMasterIdLst>
    <p:notesMasterId r:id="rId12"/>
  </p:notesMasterIdLst>
  <p:handoutMasterIdLst>
    <p:handoutMasterId r:id="rId13"/>
  </p:handoutMasterIdLst>
  <p:sldIdLst>
    <p:sldId id="319" r:id="rId8"/>
    <p:sldId id="320" r:id="rId9"/>
    <p:sldId id="331" r:id="rId10"/>
    <p:sldId id="332" r:id="rId11"/>
  </p:sldIdLst>
  <p:sldSz cx="9144000" cy="6858000" type="screen4x3"/>
  <p:notesSz cx="6807200" cy="9939338"/>
  <p:custDataLst>
    <p:tags r:id="rId14"/>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oney Archer" initials="MA" lastIdx="4" clrIdx="0">
    <p:extLst/>
  </p:cmAuthor>
  <p:cmAuthor id="2" name="Zoe Yule" initials="Z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5"/>
    <a:srgbClr val="E6E7E8"/>
    <a:srgbClr val="E6E6E6"/>
    <a:srgbClr val="797979"/>
    <a:srgbClr val="B5B5B5"/>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18" autoAdjust="0"/>
  </p:normalViewPr>
  <p:slideViewPr>
    <p:cSldViewPr>
      <p:cViewPr varScale="1">
        <p:scale>
          <a:sx n="117" d="100"/>
          <a:sy n="117" d="100"/>
        </p:scale>
        <p:origin x="-1500" y="-102"/>
      </p:cViewPr>
      <p:guideLst>
        <p:guide orient="horz" pos="413"/>
        <p:guide orient="horz" pos="4128"/>
        <p:guide orient="horz" pos="3158"/>
        <p:guide orient="horz" pos="3457"/>
        <p:guide orient="horz" pos="845"/>
        <p:guide pos="113"/>
        <p:guide pos="5556"/>
        <p:guide pos="20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4" d="100"/>
          <a:sy n="94" d="100"/>
        </p:scale>
        <p:origin x="-269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10/09/2018</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10/09/2018</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2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3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252000" marR="0" indent="-252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504000" indent="-252000">
              <a:defRPr>
                <a:solidFill>
                  <a:schemeClr val="tx2"/>
                </a:solidFill>
              </a:defRPr>
            </a:lvl3pPr>
            <a:lvl4pPr marL="756000" indent="-252000" algn="l">
              <a:spcBef>
                <a:spcPts val="600"/>
              </a:spcBef>
              <a:buSzPct val="75000"/>
              <a:buFont typeface="Wingdings" pitchFamily="2" charset="2"/>
              <a:buChar char="§"/>
              <a:defRPr>
                <a:solidFill>
                  <a:schemeClr val="tx2"/>
                </a:solidFill>
              </a:defRPr>
            </a:lvl4pPr>
            <a:lvl5pPr marL="1008000" indent="-252000">
              <a:spcBef>
                <a:spcPts val="600"/>
              </a:spcBef>
              <a:defRPr sz="14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1400">
                <a:solidFill>
                  <a:schemeClr val="tx2"/>
                </a:solidFill>
              </a:defRPr>
            </a:lvl1pPr>
            <a:lvl2pPr>
              <a:defRPr sz="1400"/>
            </a:lvl2pPr>
            <a:lvl3pPr marL="648000" indent="-288000">
              <a:defRPr sz="1400"/>
            </a:lvl3pPr>
            <a:lvl4pPr marL="936000" indent="-288000">
              <a:spcBef>
                <a:spcPts val="600"/>
              </a:spcBef>
              <a:buFont typeface="Wingdings" panose="05000000000000000000" pitchFamily="2" charset="2"/>
              <a:buChar char="§"/>
              <a:defRPr sz="1400"/>
            </a:lvl4pPr>
            <a:lvl5pPr marL="1224000" indent="-288000">
              <a:spcBef>
                <a:spcPts val="6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1400"/>
            </a:lvl1pPr>
            <a:lvl2pPr>
              <a:defRPr sz="1400"/>
            </a:lvl2pPr>
            <a:lvl3pPr marL="648000" indent="-288000">
              <a:defRPr sz="1400"/>
            </a:lvl3pPr>
            <a:lvl4pPr marL="936000" indent="-288000">
              <a:spcBef>
                <a:spcPts val="600"/>
              </a:spcBef>
              <a:buFont typeface="Wingdings" panose="05000000000000000000" pitchFamily="2" charset="2"/>
              <a:buChar char="§"/>
              <a:defRPr sz="1400"/>
            </a:lvl4pPr>
            <a:lvl5pPr marL="1224000" indent="-288000">
              <a:spcBef>
                <a:spcPts val="6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endParaRPr lang="en-AU" dirty="0"/>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478" y="986061"/>
            <a:ext cx="6096000" cy="3428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525078" y="4730477"/>
            <a:ext cx="6094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3011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090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35695854"/>
      </p:ext>
    </p:extLst>
  </p:cSld>
  <p:clrMap bg1="lt1" tx1="dk1" bg2="lt2" tx2="dk2" accent1="accent1" accent2="accent2" accent3="accent3" accent4="accent4" accent5="accent5" accent6="accent6" hlink="hlink" folHlink="folHlink"/>
  <p:sldLayoutIdLst>
    <p:sldLayoutId id="2147483953"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5981219"/>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98029726"/>
      </p:ext>
    </p:extLst>
  </p:cSld>
  <p:clrMap bg1="lt1" tx1="dk1" bg2="lt2" tx2="dk2" accent1="accent1" accent2="accent2" accent3="accent3" accent4="accent4" accent5="accent5" accent6="accent6" hlink="hlink" folHlink="folHlink"/>
  <p:sldLayoutIdLst>
    <p:sldLayoutId id="2147484008" r:id="rId1"/>
  </p:sldLayoutIdLst>
  <p:txStyles>
    <p:titleStyle>
      <a:lvl1pPr marL="0" marR="0" indent="0" algn="l" defTabSz="914400" rtl="0" eaLnBrk="1" fontAlgn="auto" latinLnBrk="0" hangingPunct="1">
        <a:lnSpc>
          <a:spcPct val="100000"/>
        </a:lnSpc>
        <a:spcBef>
          <a:spcPts val="0"/>
        </a:spcBef>
        <a:spcAft>
          <a:spcPts val="6000"/>
        </a:spcAft>
        <a:buClrTx/>
        <a:buSzTx/>
        <a:buFontTx/>
        <a:buNone/>
        <a:tabLst/>
        <a:defRPr sz="2800" b="0" kern="1200" baseline="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110000"/>
        </a:lnSpc>
        <a:spcBef>
          <a:spcPts val="1200"/>
        </a:spcBef>
        <a:spcAft>
          <a:spcPts val="600"/>
        </a:spcAft>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1" r:id="rId1"/>
    <p:sldLayoutId id="2147483823" r:id="rId2"/>
    <p:sldLayoutId id="2147483825" r:id="rId3"/>
    <p:sldLayoutId id="2147484009" r:id="rId4"/>
    <p:sldLayoutId id="2147484010" r:id="rId5"/>
  </p:sldLayoutIdLst>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1400">
          <a:solidFill>
            <a:schemeClr val="tx1"/>
          </a:solidFill>
          <a:latin typeface="+mn-lt"/>
          <a:ea typeface="+mn-ea"/>
          <a:cs typeface="+mn-cs"/>
        </a:defRPr>
      </a:lvl1pPr>
      <a:lvl2pPr marL="252000" indent="-252000" algn="l" rtl="0" eaLnBrk="0" fontAlgn="base" hangingPunct="0">
        <a:spcBef>
          <a:spcPts val="600"/>
        </a:spcBef>
        <a:spcAft>
          <a:spcPct val="0"/>
        </a:spcAft>
        <a:buChar char="•"/>
        <a:defRPr sz="1400">
          <a:solidFill>
            <a:schemeClr val="tx1"/>
          </a:solidFill>
          <a:latin typeface="+mn-lt"/>
        </a:defRPr>
      </a:lvl2pPr>
      <a:lvl3pPr marL="504000" indent="-252000" algn="l" rtl="0" eaLnBrk="0" fontAlgn="base" hangingPunct="0">
        <a:spcBef>
          <a:spcPts val="600"/>
        </a:spcBef>
        <a:spcAft>
          <a:spcPct val="0"/>
        </a:spcAft>
        <a:buFont typeface="Arial" charset="0"/>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5.xml"/><Relationship Id="rId6" Type="http://schemas.openxmlformats.org/officeDocument/2006/relationships/hyperlink" Target="http://www.qcaa.qld.edu.au/downloads/portal/media/snr_music_19_u1_asr_comp_pandoras_box.mp3" TargetMode="External"/><Relationship Id="rId5" Type="http://schemas.openxmlformats.org/officeDocument/2006/relationships/image" Target="../media/image2.pn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3200" y="3813108"/>
            <a:ext cx="8597272" cy="1965153"/>
          </a:xfrm>
          <a:prstGeom prst="rect">
            <a:avLst/>
          </a:prstGeom>
        </p:spPr>
        <p:txBody>
          <a:bodyPr wrap="square">
            <a:spAutoFit/>
          </a:bodyPr>
          <a:lstStyle/>
          <a:p>
            <a:pPr algn="l">
              <a:lnSpc>
                <a:spcPct val="110000"/>
              </a:lnSpc>
              <a:spcBef>
                <a:spcPts val="1200"/>
              </a:spcBef>
              <a:spcAft>
                <a:spcPts val="600"/>
              </a:spcAft>
            </a:pPr>
            <a:r>
              <a:rPr lang="en-AU" sz="1200" b="1" dirty="0">
                <a:solidFill>
                  <a:srgbClr val="808080"/>
                </a:solidFill>
                <a:effectLst/>
                <a:latin typeface="Arial"/>
                <a:cs typeface="Times New Roman"/>
              </a:rPr>
              <a:t>Assessment objectives</a:t>
            </a:r>
            <a:endParaRPr lang="en-US" sz="1200" b="1" dirty="0">
              <a:solidFill>
                <a:srgbClr val="808080"/>
              </a:solidFill>
              <a:effectLst/>
              <a:latin typeface="Arial"/>
              <a:cs typeface="Times New Roman"/>
            </a:endParaRPr>
          </a:p>
          <a:p>
            <a:pPr>
              <a:lnSpc>
                <a:spcPct val="100000"/>
              </a:lnSpc>
              <a:spcBef>
                <a:spcPts val="0"/>
              </a:spcBef>
              <a:spcAft>
                <a:spcPts val="600"/>
              </a:spcAft>
            </a:pPr>
            <a:r>
              <a:rPr lang="en-AU" sz="1050" dirty="0">
                <a:solidFill>
                  <a:schemeClr val="tx2"/>
                </a:solidFill>
                <a:ea typeface="Times New Roman"/>
                <a:cs typeface="Times New Roman"/>
              </a:rPr>
              <a:t>This assessment instrument is used to determine student achievement in the following objectives:</a:t>
            </a:r>
          </a:p>
          <a:p>
            <a:pPr marL="269875" indent="-269875">
              <a:lnSpc>
                <a:spcPct val="100000"/>
              </a:lnSpc>
              <a:spcBef>
                <a:spcPts val="0"/>
              </a:spcBef>
              <a:spcAft>
                <a:spcPts val="600"/>
              </a:spcAft>
              <a:tabLst>
                <a:tab pos="269875" algn="l"/>
              </a:tabLst>
            </a:pPr>
            <a:r>
              <a:rPr lang="en-AU" sz="1050" dirty="0">
                <a:solidFill>
                  <a:schemeClr val="tx2"/>
                </a:solidFill>
                <a:ea typeface="Times New Roman"/>
                <a:cs typeface="Times New Roman"/>
              </a:rPr>
              <a:t>2.</a:t>
            </a:r>
            <a:r>
              <a:rPr lang="en-AU" sz="1050" dirty="0">
                <a:solidFill>
                  <a:schemeClr val="tx2"/>
                </a:solidFill>
                <a:latin typeface="Arial"/>
                <a:ea typeface="Times New Roman"/>
                <a:cs typeface="Times New Roman"/>
              </a:rPr>
              <a:t> 	</a:t>
            </a:r>
            <a:r>
              <a:rPr lang="en-AU" sz="1050" dirty="0">
                <a:solidFill>
                  <a:schemeClr val="tx2"/>
                </a:solidFill>
                <a:latin typeface="Arial"/>
                <a:cs typeface="Times New Roman"/>
              </a:rPr>
              <a:t>explain the use of music elements and concepts to communicate meaning in composition</a:t>
            </a:r>
          </a:p>
          <a:p>
            <a:pPr marL="269875" indent="-269875">
              <a:lnSpc>
                <a:spcPct val="100000"/>
              </a:lnSpc>
              <a:spcBef>
                <a:spcPts val="0"/>
              </a:spcBef>
              <a:spcAft>
                <a:spcPts val="600"/>
              </a:spcAft>
              <a:tabLst>
                <a:tab pos="269875" algn="l"/>
              </a:tabLst>
            </a:pPr>
            <a:r>
              <a:rPr lang="en-AU" sz="1050" dirty="0">
                <a:solidFill>
                  <a:schemeClr val="tx2"/>
                </a:solidFill>
                <a:latin typeface="Arial"/>
                <a:cs typeface="Times New Roman"/>
              </a:rPr>
              <a:t>3.	use music elements and concepts specific to style and genre</a:t>
            </a:r>
          </a:p>
          <a:p>
            <a:pPr marL="269875" indent="-269875">
              <a:lnSpc>
                <a:spcPct val="100000"/>
              </a:lnSpc>
              <a:spcBef>
                <a:spcPts val="0"/>
              </a:spcBef>
              <a:spcAft>
                <a:spcPts val="600"/>
              </a:spcAft>
              <a:tabLst>
                <a:tab pos="269875" algn="l"/>
              </a:tabLst>
            </a:pPr>
            <a:r>
              <a:rPr lang="en-AU" sz="1050" dirty="0">
                <a:solidFill>
                  <a:schemeClr val="tx2"/>
                </a:solidFill>
                <a:latin typeface="Arial"/>
                <a:cs typeface="Times New Roman"/>
              </a:rPr>
              <a:t>5.	apply compositional devices in the creation of their own work</a:t>
            </a:r>
          </a:p>
          <a:p>
            <a:pPr marL="269875" indent="-269875">
              <a:lnSpc>
                <a:spcPct val="100000"/>
              </a:lnSpc>
              <a:spcBef>
                <a:spcPts val="0"/>
              </a:spcBef>
              <a:spcAft>
                <a:spcPts val="600"/>
              </a:spcAft>
              <a:tabLst>
                <a:tab pos="269875" algn="l"/>
              </a:tabLst>
            </a:pPr>
            <a:r>
              <a:rPr lang="en-AU" sz="1050" dirty="0">
                <a:solidFill>
                  <a:schemeClr val="tx2"/>
                </a:solidFill>
                <a:latin typeface="Arial"/>
                <a:cs typeface="Times New Roman"/>
              </a:rPr>
              <a:t>6.	</a:t>
            </a:r>
            <a:r>
              <a:rPr lang="en-AU" sz="1050" spc="-10" dirty="0">
                <a:solidFill>
                  <a:schemeClr val="tx2"/>
                </a:solidFill>
                <a:latin typeface="Arial"/>
                <a:cs typeface="Times New Roman"/>
              </a:rPr>
              <a:t>apply literacy skills using music terminology relevant to genre/style and language conventions to communicate music ideas in their own work</a:t>
            </a:r>
          </a:p>
          <a:p>
            <a:pPr marL="269875" indent="-269875">
              <a:lnSpc>
                <a:spcPct val="100000"/>
              </a:lnSpc>
              <a:spcBef>
                <a:spcPts val="0"/>
              </a:spcBef>
              <a:spcAft>
                <a:spcPts val="600"/>
              </a:spcAft>
              <a:tabLst>
                <a:tab pos="269875" algn="l"/>
              </a:tabLst>
            </a:pPr>
            <a:r>
              <a:rPr lang="en-AU" sz="1050" dirty="0">
                <a:solidFill>
                  <a:schemeClr val="tx2"/>
                </a:solidFill>
                <a:ea typeface="Times New Roman"/>
                <a:cs typeface="Times New Roman"/>
              </a:rPr>
              <a:t>10.	resolve music ideas to communicate meaning and intent in composition.</a:t>
            </a:r>
          </a:p>
          <a:p>
            <a:pPr>
              <a:lnSpc>
                <a:spcPct val="100000"/>
              </a:lnSpc>
              <a:spcBef>
                <a:spcPts val="0"/>
              </a:spcBef>
              <a:spcAft>
                <a:spcPts val="0"/>
              </a:spcAft>
            </a:pPr>
            <a:r>
              <a:rPr lang="en-AU" sz="1050" b="1" dirty="0">
                <a:solidFill>
                  <a:schemeClr val="tx2"/>
                </a:solidFill>
                <a:ea typeface="Times New Roman"/>
                <a:cs typeface="Times New Roman"/>
              </a:rPr>
              <a:t>Note:</a:t>
            </a:r>
            <a:r>
              <a:rPr lang="en-AU" sz="1050" dirty="0">
                <a:solidFill>
                  <a:schemeClr val="tx2"/>
                </a:solidFill>
                <a:ea typeface="Times New Roman"/>
                <a:cs typeface="Times New Roman"/>
              </a:rPr>
              <a:t> Objectives 1, 4, 7, 8 and 9 are not assessed in this instrument.</a:t>
            </a:r>
            <a:endParaRPr lang="en-US" sz="12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23200" y="811550"/>
            <a:ext cx="8485188" cy="2893100"/>
          </a:xfrm>
          <a:prstGeom prst="rect">
            <a:avLst/>
          </a:prstGeom>
        </p:spPr>
        <p:txBody>
          <a:bodyPr wrap="square">
            <a:spAutoFit/>
          </a:bodyPr>
          <a:lstStyle/>
          <a:p>
            <a:pPr lvl="0">
              <a:spcBef>
                <a:spcPts val="0"/>
              </a:spcBef>
              <a:spcAft>
                <a:spcPts val="600"/>
              </a:spcAft>
            </a:pPr>
            <a:r>
              <a:rPr lang="en-AU" sz="2800" b="1" dirty="0">
                <a:solidFill>
                  <a:srgbClr val="000000"/>
                </a:solidFill>
                <a:ea typeface="Times New Roman"/>
                <a:cs typeface="Times New Roman"/>
              </a:rPr>
              <a:t>Music 2019 </a:t>
            </a:r>
            <a:r>
              <a:rPr lang="en-AU" sz="2800" b="1" dirty="0" smtClean="0">
                <a:solidFill>
                  <a:srgbClr val="000000"/>
                </a:solidFill>
                <a:ea typeface="Times New Roman"/>
                <a:cs typeface="Times New Roman"/>
              </a:rPr>
              <a:t>v1.2</a:t>
            </a:r>
            <a:endParaRPr lang="en-AU" sz="2800" b="1" dirty="0">
              <a:solidFill>
                <a:srgbClr val="000000"/>
              </a:solidFill>
              <a:ea typeface="Times New Roman"/>
              <a:cs typeface="Times New Roman"/>
            </a:endParaRPr>
          </a:p>
          <a:p>
            <a:pPr lvl="0">
              <a:spcBef>
                <a:spcPts val="0"/>
              </a:spcBef>
              <a:spcAft>
                <a:spcPts val="600"/>
              </a:spcAft>
            </a:pPr>
            <a:r>
              <a:rPr lang="en-AU" sz="1600" dirty="0">
                <a:solidFill>
                  <a:srgbClr val="808080"/>
                </a:solidFill>
                <a:latin typeface="Arial" panose="020B0604020202020204" pitchFamily="34" charset="0"/>
                <a:ea typeface="Times New Roman" panose="02020603050405020304" pitchFamily="18" charset="0"/>
                <a:cs typeface="Times New Roman" panose="02020603050405020304" pitchFamily="18" charset="0"/>
              </a:rPr>
              <a:t>Unit 1 high-level annotated sample response</a:t>
            </a:r>
          </a:p>
          <a:p>
            <a:pPr lvl="0">
              <a:spcBef>
                <a:spcPts val="0"/>
              </a:spcBef>
              <a:spcAft>
                <a:spcPts val="6000"/>
              </a:spcAft>
            </a:pPr>
            <a:r>
              <a:rPr lang="en-AU" sz="1200" dirty="0" smtClean="0">
                <a:solidFill>
                  <a:srgbClr val="808080"/>
                </a:solidFill>
                <a:latin typeface="Arial" panose="020B0604020202020204" pitchFamily="34" charset="0"/>
                <a:ea typeface="Times New Roman" panose="02020603050405020304" pitchFamily="18" charset="0"/>
                <a:cs typeface="Times New Roman" panose="02020603050405020304" pitchFamily="18" charset="0"/>
              </a:rPr>
              <a:t>August </a:t>
            </a:r>
            <a:r>
              <a:rPr lang="en-AU" sz="1200" dirty="0">
                <a:solidFill>
                  <a:srgbClr val="808080"/>
                </a:solidFill>
                <a:latin typeface="Arial" panose="020B0604020202020204" pitchFamily="34" charset="0"/>
                <a:ea typeface="Times New Roman" panose="02020603050405020304" pitchFamily="18" charset="0"/>
                <a:cs typeface="Times New Roman" panose="02020603050405020304" pitchFamily="18" charset="0"/>
              </a:rPr>
              <a:t>2018</a:t>
            </a:r>
            <a:endParaRPr lang="en-US" sz="1200" dirty="0">
              <a:solidFill>
                <a:srgbClr val="808080"/>
              </a:solidFill>
              <a:latin typeface="Arial" panose="020B0604020202020204" pitchFamily="34" charset="0"/>
              <a:ea typeface="Times New Roman" panose="02020603050405020304" pitchFamily="18" charset="0"/>
              <a:cs typeface="Times New Roman" panose="02020603050405020304" pitchFamily="18" charset="0"/>
            </a:endParaRPr>
          </a:p>
          <a:p>
            <a:pPr lvl="0">
              <a:spcBef>
                <a:spcPts val="0"/>
              </a:spcBef>
              <a:spcAft>
                <a:spcPts val="0"/>
              </a:spcAft>
            </a:pPr>
            <a:r>
              <a:rPr lang="en-AU" sz="1400" b="1" dirty="0">
                <a:solidFill>
                  <a:srgbClr val="808080"/>
                </a:solidFill>
                <a:latin typeface="Arial"/>
                <a:cs typeface="Times New Roman"/>
              </a:rPr>
              <a:t>Composition</a:t>
            </a:r>
            <a:endParaRPr lang="en-US" sz="1400" b="1" dirty="0">
              <a:solidFill>
                <a:srgbClr val="808080"/>
              </a:solidFill>
              <a:latin typeface="Arial"/>
              <a:cs typeface="Times New Roman"/>
            </a:endParaRPr>
          </a:p>
          <a:p>
            <a:pPr lvl="0">
              <a:spcBef>
                <a:spcPts val="600"/>
              </a:spcBef>
              <a:spcAft>
                <a:spcPts val="0"/>
              </a:spcAft>
            </a:pPr>
            <a:r>
              <a:rPr lang="en-AU" sz="1050" dirty="0">
                <a:solidFill>
                  <a:srgbClr val="000000"/>
                </a:solidFill>
                <a:ea typeface="Times New Roman"/>
                <a:cs typeface="Times New Roman"/>
              </a:rPr>
              <a:t>This sample has been compiled by the QCAA to assist and support teachers to match evidence in student responses to the characteristics described in the assessment objectives.</a:t>
            </a:r>
          </a:p>
          <a:p>
            <a:pPr>
              <a:spcBef>
                <a:spcPts val="600"/>
              </a:spcBef>
              <a:spcAft>
                <a:spcPts val="0"/>
              </a:spcAft>
            </a:pPr>
            <a:r>
              <a:rPr lang="en-AU" sz="1050" dirty="0">
                <a:solidFill>
                  <a:schemeClr val="tx2"/>
                </a:solidFill>
                <a:cs typeface="Times New Roman"/>
              </a:rPr>
              <a:t>Schools develop internal assessments for each senior subject, based on the learning described in Units 1 and 2 of the subject syllabus. </a:t>
            </a:r>
            <a:br>
              <a:rPr lang="en-AU" sz="1050" dirty="0">
                <a:solidFill>
                  <a:schemeClr val="tx2"/>
                </a:solidFill>
                <a:cs typeface="Times New Roman"/>
              </a:rPr>
            </a:br>
            <a:r>
              <a:rPr lang="en-AU" sz="1050" dirty="0">
                <a:solidFill>
                  <a:schemeClr val="tx2"/>
                </a:solidFill>
                <a:cs typeface="Times New Roman"/>
              </a:rPr>
              <a:t>Each unit objective must be assessed at least once.</a:t>
            </a:r>
          </a:p>
        </p:txBody>
      </p:sp>
    </p:spTree>
    <p:custDataLst>
      <p:tags r:id="rId1"/>
    </p:custDataLst>
    <p:extLst>
      <p:ext uri="{BB962C8B-B14F-4D97-AF65-F5344CB8AC3E}">
        <p14:creationId xmlns:p14="http://schemas.microsoft.com/office/powerpoint/2010/main" val="198904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200" dirty="0"/>
              <a:t>Task</a:t>
            </a:r>
          </a:p>
        </p:txBody>
      </p:sp>
      <p:sp>
        <p:nvSpPr>
          <p:cNvPr id="3" name="Content Placeholder 2"/>
          <p:cNvSpPr>
            <a:spLocks noGrp="1"/>
          </p:cNvSpPr>
          <p:nvPr>
            <p:ph idx="1"/>
          </p:nvPr>
        </p:nvSpPr>
        <p:spPr/>
        <p:txBody>
          <a:bodyPr/>
          <a:lstStyle/>
          <a:p>
            <a:r>
              <a:rPr lang="en-US" kern="1200" dirty="0">
                <a:solidFill>
                  <a:schemeClr val="tx1"/>
                </a:solidFill>
              </a:rPr>
              <a:t>Compose an original work that features a motif. Throughout the composition, develop the motif to demonstrate your understanding of music elements and concepts.</a:t>
            </a:r>
            <a:endParaRPr lang="en-AU" kern="1200" dirty="0">
              <a:solidFill>
                <a:schemeClr val="tx1"/>
              </a:solidFill>
            </a:endParaRPr>
          </a:p>
          <a:p>
            <a:r>
              <a:rPr lang="en-US" kern="1200" dirty="0">
                <a:solidFill>
                  <a:schemeClr val="tx1"/>
                </a:solidFill>
              </a:rPr>
              <a:t>Complete a statement of compositional intent </a:t>
            </a:r>
            <a:r>
              <a:rPr lang="en-US" kern="1200" dirty="0" smtClean="0">
                <a:solidFill>
                  <a:schemeClr val="tx1"/>
                </a:solidFill>
              </a:rPr>
              <a:t>explaining </a:t>
            </a:r>
            <a:r>
              <a:rPr lang="en-US" kern="1200" dirty="0">
                <a:solidFill>
                  <a:schemeClr val="tx1"/>
                </a:solidFill>
              </a:rPr>
              <a:t>the use of music elements and compositional devices in shaping the purpose and execution of the composition. </a:t>
            </a:r>
            <a:endParaRPr lang="en-AU" dirty="0">
              <a:ea typeface="Times New Roman"/>
              <a:cs typeface="Times New Roman"/>
            </a:endParaRPr>
          </a:p>
          <a:p>
            <a:pPr marL="285750" indent="-285750">
              <a:buFont typeface="Arial" panose="020B0604020202020204" pitchFamily="34" charset="0"/>
              <a:buChar char="•"/>
            </a:pPr>
            <a:endParaRPr lang="en-AU" sz="1400" dirty="0"/>
          </a:p>
        </p:txBody>
      </p:sp>
    </p:spTree>
    <p:custDataLst>
      <p:tags r:id="rId1"/>
    </p:custDataLst>
    <p:extLst>
      <p:ext uri="{BB962C8B-B14F-4D97-AF65-F5344CB8AC3E}">
        <p14:creationId xmlns:p14="http://schemas.microsoft.com/office/powerpoint/2010/main" val="41953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200" dirty="0"/>
              <a:t>Sample response</a:t>
            </a:r>
          </a:p>
        </p:txBody>
      </p:sp>
      <p:sp>
        <p:nvSpPr>
          <p:cNvPr id="3" name="Content Placeholder 2"/>
          <p:cNvSpPr>
            <a:spLocks noGrp="1"/>
          </p:cNvSpPr>
          <p:nvPr>
            <p:ph idx="1"/>
          </p:nvPr>
        </p:nvSpPr>
        <p:spPr>
          <a:xfrm>
            <a:off x="323850" y="700088"/>
            <a:ext cx="8522186" cy="5557730"/>
          </a:xfrm>
        </p:spPr>
        <p:txBody>
          <a:bodyPr/>
          <a:lstStyle/>
          <a:p>
            <a:r>
              <a:rPr lang="en-AU" sz="1600" b="1" dirty="0"/>
              <a:t>Statement of compositional intent — Pandora’s Box</a:t>
            </a:r>
            <a:endParaRPr lang="en-AU" sz="1600" b="1" i="1" dirty="0"/>
          </a:p>
          <a:p>
            <a:r>
              <a:rPr lang="en-AU" i="1" dirty="0"/>
              <a:t>Pandora’s Box </a:t>
            </a:r>
            <a:r>
              <a:rPr lang="en-AU" dirty="0"/>
              <a:t>was inspired by the classical Greek myth, in which Pandora is the first woman on earth and is given gifts by the Greek gods, one of which being a box, which she was not permitted to open. After an internal battle of curiosity vs. obedience, Pandora opens the box and consequently releases evil into the world. </a:t>
            </a:r>
          </a:p>
          <a:p>
            <a:r>
              <a:rPr lang="en-AU" dirty="0"/>
              <a:t>The piece begins with the main theme of the song in a music-box-like timbre, establishing Pandora’s box as a seemingly beautiful and innocent object. This musical theme shifts between minor and major chords to simultaneously represent the fickle nature of the </a:t>
            </a:r>
            <a:r>
              <a:rPr lang="en-AU" dirty="0" smtClean="0"/>
              <a:t>box and </a:t>
            </a:r>
            <a:r>
              <a:rPr lang="en-AU" dirty="0"/>
              <a:t>Pandora’s internal conflict as she decides whether or not to open it. There is a single chromatic note subtly written into the main theme, juxtaposing the lively rhythm of the piece, and therefore </a:t>
            </a:r>
            <a:r>
              <a:rPr lang="en-AU" dirty="0" smtClean="0"/>
              <a:t>alluding to </a:t>
            </a:r>
            <a:r>
              <a:rPr lang="en-AU" dirty="0"/>
              <a:t>the possibility of danger within the box. This main theme is repeated throughout the piece with piano, plucked strings, bowed strings and cathedral organs. </a:t>
            </a:r>
            <a:br>
              <a:rPr lang="en-AU" dirty="0"/>
            </a:br>
            <a:r>
              <a:rPr lang="en-AU" dirty="0"/>
              <a:t>Each change in instrument timbre heightens the stakes and Pandora’s growing desire to open the box.</a:t>
            </a:r>
          </a:p>
          <a:p>
            <a:r>
              <a:rPr lang="en-AU" dirty="0"/>
              <a:t>Halfway through the piece there is a crescendo in timbre, rhythm and dynamics. Timpani are layered underneath violins, violas, piano, and cello, to create a sense of momentum and grandeur as the box is opened. Rhythmically, the </a:t>
            </a:r>
            <a:r>
              <a:rPr lang="en-AU" dirty="0" smtClean="0"/>
              <a:t>piece </a:t>
            </a:r>
            <a:r>
              <a:rPr lang="en-AU" dirty="0"/>
              <a:t>changes from using crotchets in </a:t>
            </a:r>
            <a:r>
              <a:rPr lang="en-AU" dirty="0" smtClean="0"/>
              <a:t>the </a:t>
            </a:r>
            <a:r>
              <a:rPr lang="en-AU" dirty="0"/>
              <a:t>piano’s left hand to using quavers. This results in the illusion that the piece is speeding up, whereas the rhythm is simply doubled in notes per beat; and in addition to the layering of instruments, this generates a feeling of urgency and tension in the story. This crescendo consequently erupts into a polyphony of strings, and cathedral organs playing the main theme, symbolising the opening of the box and the release of evil into the world. </a:t>
            </a:r>
          </a:p>
          <a:p>
            <a:r>
              <a:rPr lang="en-AU" i="1" dirty="0"/>
              <a:t>Pandora’s Box </a:t>
            </a:r>
            <a:r>
              <a:rPr lang="en-AU" dirty="0"/>
              <a:t>finishes in the same way it started, with the main theme played in a music-box-like timbre. This brings the audience full circle in the story — Pandora has opened the box, evil now resides in the world, but now the box has returned to being a seemingly innocent object</a:t>
            </a:r>
            <a:r>
              <a:rPr lang="en-AU" dirty="0" smtClean="0"/>
              <a:t>.</a:t>
            </a:r>
            <a:endParaRPr lang="en-AU" dirty="0"/>
          </a:p>
          <a:p>
            <a:pPr>
              <a:spcBef>
                <a:spcPts val="800"/>
              </a:spcBef>
            </a:pPr>
            <a:endParaRPr lang="en-AU" sz="1300" dirty="0"/>
          </a:p>
        </p:txBody>
      </p:sp>
      <p:sp>
        <p:nvSpPr>
          <p:cNvPr id="4" name="Rectangle 3">
            <a:extLst>
              <a:ext uri="{FF2B5EF4-FFF2-40B4-BE49-F238E27FC236}">
                <a16:creationId xmlns="" xmlns:a16="http://schemas.microsoft.com/office/drawing/2014/main" id="{77A43333-E01A-49C5-AFB9-C95F2E24028D}"/>
              </a:ext>
            </a:extLst>
          </p:cNvPr>
          <p:cNvSpPr/>
          <p:nvPr/>
        </p:nvSpPr>
        <p:spPr>
          <a:xfrm>
            <a:off x="6876256" y="6597352"/>
            <a:ext cx="2170466" cy="153888"/>
          </a:xfrm>
          <a:prstGeom prst="rect">
            <a:avLst/>
          </a:prstGeom>
        </p:spPr>
        <p:txBody>
          <a:bodyPr wrap="none" lIns="0" tIns="0" rIns="0" bIns="0">
            <a:spAutoFit/>
          </a:bodyPr>
          <a:lstStyle/>
          <a:p>
            <a:r>
              <a:rPr lang="en-US" sz="1000" dirty="0">
                <a:solidFill>
                  <a:schemeClr val="tx2"/>
                </a:solidFill>
                <a:latin typeface="+mn-lt"/>
              </a:rPr>
              <a:t>Response continues on the next page.</a:t>
            </a:r>
            <a:endParaRPr lang="en-AU" sz="1000" dirty="0">
              <a:solidFill>
                <a:schemeClr val="tx2"/>
              </a:solidFill>
              <a:latin typeface="+mn-lt"/>
            </a:endParaRPr>
          </a:p>
        </p:txBody>
      </p:sp>
    </p:spTree>
    <p:custDataLst>
      <p:tags r:id="rId1"/>
    </p:custDataLst>
    <p:extLst>
      <p:ext uri="{BB962C8B-B14F-4D97-AF65-F5344CB8AC3E}">
        <p14:creationId xmlns:p14="http://schemas.microsoft.com/office/powerpoint/2010/main" val="1345956520"/>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Sample </a:t>
            </a:r>
            <a:r>
              <a:rPr lang="en-US" sz="2200" dirty="0" smtClean="0"/>
              <a:t>response — annotation</a:t>
            </a:r>
            <a:endParaRPr lang="en-AU" sz="2200" dirty="0"/>
          </a:p>
        </p:txBody>
      </p:sp>
      <p:sp>
        <p:nvSpPr>
          <p:cNvPr id="3" name="Content Placeholder 2"/>
          <p:cNvSpPr>
            <a:spLocks noGrp="1"/>
          </p:cNvSpPr>
          <p:nvPr>
            <p:ph idx="1"/>
          </p:nvPr>
        </p:nvSpPr>
        <p:spPr>
          <a:xfrm>
            <a:off x="323850" y="700088"/>
            <a:ext cx="3758381" cy="5760640"/>
          </a:xfrm>
          <a:solidFill>
            <a:srgbClr val="E6E7E8"/>
          </a:solidFill>
          <a:ln>
            <a:solidFill>
              <a:srgbClr val="B2B3B5"/>
            </a:solidFill>
          </a:ln>
        </p:spPr>
        <p:txBody>
          <a:bodyPr lIns="72000" tIns="72000" rIns="72000" bIns="72000"/>
          <a:lstStyle/>
          <a:p>
            <a:r>
              <a:rPr lang="en-AU" sz="1200" b="1" dirty="0"/>
              <a:t>This is a </a:t>
            </a:r>
            <a:r>
              <a:rPr lang="en-AU" sz="1200" b="1" dirty="0" smtClean="0"/>
              <a:t>high-level </a:t>
            </a:r>
            <a:r>
              <a:rPr lang="en-AU" sz="1200" b="1" dirty="0"/>
              <a:t>response because: </a:t>
            </a:r>
          </a:p>
          <a:p>
            <a:r>
              <a:rPr lang="en-AU" sz="1200" dirty="0"/>
              <a:t>The use of music elements such as dynamics, duration and timbre creates atmosphere and tension within the composition. </a:t>
            </a:r>
          </a:p>
          <a:p>
            <a:r>
              <a:rPr lang="en-AU" sz="1200" dirty="0"/>
              <a:t>The application of motif develops throughout, contrasting in timbre, tempo and tonality. The use of motif repetition portrays different contents of the music box being released as it is opened. The contrast between major and minor tonality creates unity and cohesion. </a:t>
            </a:r>
          </a:p>
          <a:p>
            <a:r>
              <a:rPr lang="en-AU" sz="1200" dirty="0"/>
              <a:t>Music ideas are resolved and are communicated with sensitivity through the concept of the music box and the creation of an eerie atmosphere. In addition, a change in instrumentation conveys the composer’s intention to build tension and suspense.</a:t>
            </a:r>
          </a:p>
          <a:p>
            <a:r>
              <a:rPr lang="en-AU" sz="1200" dirty="0"/>
              <a:t>The explanation of music elements and concepts in the statement of compositional intent refers to the use of chromaticism and clearly shows the composer’s intent to create a sense of danger. </a:t>
            </a:r>
          </a:p>
          <a:p>
            <a:r>
              <a:rPr lang="en-AU" sz="1200" dirty="0"/>
              <a:t>The explanation of the change in timbre supports the intent of heightened drama. The explanation of the use of duration and dynamics clearly supports the intent to create an atmosphere of urgency and tension. </a:t>
            </a:r>
          </a:p>
          <a:p>
            <a:r>
              <a:rPr lang="en-AU" sz="1200" dirty="0"/>
              <a:t>The application of music terminology is relevant to the style, and grammar, paragraphing and sentence structure are clear. Ideas and sequences are connected.</a:t>
            </a:r>
          </a:p>
          <a:p>
            <a:pPr marL="285750" indent="-285750">
              <a:spcAft>
                <a:spcPts val="600"/>
              </a:spcAft>
              <a:buFont typeface="Arial" panose="020B0604020202020204" pitchFamily="34" charset="0"/>
              <a:buChar char="•"/>
            </a:pPr>
            <a:endParaRPr lang="en-AU" sz="1200" dirty="0"/>
          </a:p>
        </p:txBody>
      </p:sp>
      <p:grpSp>
        <p:nvGrpSpPr>
          <p:cNvPr id="5" name="Group 4">
            <a:extLst>
              <a:ext uri="{FF2B5EF4-FFF2-40B4-BE49-F238E27FC236}">
                <a16:creationId xmlns="" xmlns:a16="http://schemas.microsoft.com/office/drawing/2014/main" id="{B7A356C1-1B58-4445-BEE5-141A87B553FC}"/>
              </a:ext>
            </a:extLst>
          </p:cNvPr>
          <p:cNvGrpSpPr/>
          <p:nvPr/>
        </p:nvGrpSpPr>
        <p:grpSpPr>
          <a:xfrm>
            <a:off x="6012160" y="2060848"/>
            <a:ext cx="1296144" cy="1296144"/>
            <a:chOff x="7457653" y="2358405"/>
            <a:chExt cx="1296144" cy="1296144"/>
          </a:xfrm>
        </p:grpSpPr>
        <p:sp>
          <p:nvSpPr>
            <p:cNvPr id="6" name="Oval 5">
              <a:extLst>
                <a:ext uri="{FF2B5EF4-FFF2-40B4-BE49-F238E27FC236}">
                  <a16:creationId xmlns="" xmlns:a16="http://schemas.microsoft.com/office/drawing/2014/main" id="{31C257DC-3091-46EA-BF59-DA70C570BED5}"/>
                </a:ext>
              </a:extLst>
            </p:cNvPr>
            <p:cNvSpPr/>
            <p:nvPr/>
          </p:nvSpPr>
          <p:spPr bwMode="auto">
            <a:xfrm>
              <a:off x="7457653" y="2358405"/>
              <a:ext cx="1296144" cy="1296144"/>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7" name="Sarina Bakker.mp3">
              <a:hlinkClick r:id="" action="ppaction://media"/>
              <a:extLst>
                <a:ext uri="{FF2B5EF4-FFF2-40B4-BE49-F238E27FC236}">
                  <a16:creationId xmlns="" xmlns:a16="http://schemas.microsoft.com/office/drawing/2014/main" id="{3209E71A-EF09-4856-B38D-F88DBFBD4BA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840935" y="2655560"/>
              <a:ext cx="609600" cy="609600"/>
            </a:xfrm>
            <a:prstGeom prst="rect">
              <a:avLst/>
            </a:prstGeom>
          </p:spPr>
        </p:pic>
        <p:sp>
          <p:nvSpPr>
            <p:cNvPr id="8" name="TextBox 7">
              <a:extLst>
                <a:ext uri="{FF2B5EF4-FFF2-40B4-BE49-F238E27FC236}">
                  <a16:creationId xmlns="" xmlns:a16="http://schemas.microsoft.com/office/drawing/2014/main" id="{A4C212F1-D9ED-43EB-933B-63A8A8BB903A}"/>
                </a:ext>
              </a:extLst>
            </p:cNvPr>
            <p:cNvSpPr txBox="1"/>
            <p:nvPr/>
          </p:nvSpPr>
          <p:spPr>
            <a:xfrm>
              <a:off x="7799982" y="3224009"/>
              <a:ext cx="691505" cy="276999"/>
            </a:xfrm>
            <a:prstGeom prst="rect">
              <a:avLst/>
            </a:prstGeom>
            <a:noFill/>
          </p:spPr>
          <p:txBody>
            <a:bodyPr wrap="square" rtlCol="0">
              <a:spAutoFit/>
            </a:bodyPr>
            <a:lstStyle/>
            <a:p>
              <a:r>
                <a:rPr lang="en-US" sz="1200" dirty="0">
                  <a:solidFill>
                    <a:schemeClr val="bg1"/>
                  </a:solidFill>
                </a:rPr>
                <a:t>Listen</a:t>
              </a:r>
              <a:endParaRPr lang="en-AU" sz="1200" dirty="0">
                <a:solidFill>
                  <a:schemeClr val="bg1"/>
                </a:solidFill>
              </a:endParaRPr>
            </a:p>
          </p:txBody>
        </p:sp>
      </p:grpSp>
      <p:sp>
        <p:nvSpPr>
          <p:cNvPr id="9" name="Rectangle 8">
            <a:extLst>
              <a:ext uri="{FF2B5EF4-FFF2-40B4-BE49-F238E27FC236}">
                <a16:creationId xmlns="" xmlns:a16="http://schemas.microsoft.com/office/drawing/2014/main" id="{8519DB32-F440-4AE8-B305-BB861F9603F8}"/>
              </a:ext>
            </a:extLst>
          </p:cNvPr>
          <p:cNvSpPr/>
          <p:nvPr/>
        </p:nvSpPr>
        <p:spPr>
          <a:xfrm>
            <a:off x="4329974" y="3654147"/>
            <a:ext cx="4660515" cy="407804"/>
          </a:xfrm>
          <a:prstGeom prst="rect">
            <a:avLst/>
          </a:prstGeom>
        </p:spPr>
        <p:txBody>
          <a:bodyPr wrap="square" lIns="0" tIns="0" rIns="0" bIns="0">
            <a:spAutoFit/>
          </a:bodyPr>
          <a:ls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ts val="0"/>
              </a:spcBef>
              <a:spcAft>
                <a:spcPts val="300"/>
              </a:spcAft>
            </a:pPr>
            <a:r>
              <a:rPr lang="en-US" sz="800" dirty="0">
                <a:solidFill>
                  <a:schemeClr val="bg1">
                    <a:lumMod val="65000"/>
                  </a:schemeClr>
                </a:solidFill>
              </a:rPr>
              <a:t>Click the above image for audio. </a:t>
            </a:r>
          </a:p>
          <a:p>
            <a:pPr algn="ctr">
              <a:spcBef>
                <a:spcPts val="0"/>
              </a:spcBef>
              <a:spcAft>
                <a:spcPts val="600"/>
              </a:spcAft>
            </a:pPr>
            <a:r>
              <a:rPr lang="en-US" sz="800" dirty="0">
                <a:solidFill>
                  <a:schemeClr val="bg1">
                    <a:lumMod val="65000"/>
                  </a:schemeClr>
                </a:solidFill>
              </a:rPr>
              <a:t>This audio can also be downloaded </a:t>
            </a:r>
            <a:r>
              <a:rPr lang="en-US" sz="800">
                <a:solidFill>
                  <a:schemeClr val="bg1">
                    <a:lumMod val="65000"/>
                  </a:schemeClr>
                </a:solidFill>
              </a:rPr>
              <a:t>from </a:t>
            </a:r>
            <a:r>
              <a:rPr lang="en-US" sz="800" smtClean="0">
                <a:solidFill>
                  <a:schemeClr val="bg1">
                    <a:lumMod val="65000"/>
                  </a:schemeClr>
                </a:solidFill>
                <a:hlinkClick r:id="rId6"/>
              </a:rPr>
              <a:t>www.qcaa.qld.edu.au/downloads/portal/media/snr_music_19_u1_asr_comp_pandoras_box.mp3</a:t>
            </a:r>
            <a:endParaRPr lang="en-US" sz="800" dirty="0"/>
          </a:p>
        </p:txBody>
      </p:sp>
    </p:spTree>
    <p:custDataLst>
      <p:tags r:id="rId1"/>
    </p:custDataLst>
    <p:extLst>
      <p:ext uri="{BB962C8B-B14F-4D97-AF65-F5344CB8AC3E}">
        <p14:creationId xmlns:p14="http://schemas.microsoft.com/office/powerpoint/2010/main" val="75255015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nr_[subject]_YY_IA[#]_asr_[high-mid-low]_[#]_v3_nv">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s_qcaa_powerpoint [Read-Only]" id="{F430216A-C841-4C87-AF2D-FBB06C3049D2}" vid="{0C740590-610D-49AC-9B8E-74DCF32F0543}"/>
    </a:ext>
  </a:extLst>
</a:theme>
</file>

<file path=ppt/theme/theme2.xml><?xml version="1.0" encoding="utf-8"?>
<a:theme xmlns:a="http://schemas.openxmlformats.org/drawingml/2006/main" name="Annotated sample response (asr) title">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s_qcaa_powerpoint [Read-Only]" id="{F430216A-C841-4C87-AF2D-FBB06C3049D2}" vid="{0C740590-610D-49AC-9B8E-74DCF32F0543}"/>
    </a:ext>
  </a:extLst>
</a:theme>
</file>

<file path=ppt/theme/theme3.xml><?xml version="1.0" encoding="utf-8"?>
<a:theme xmlns:a="http://schemas.openxmlformats.org/drawingml/2006/main" name="ASR slides">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s_qcaa_powerpoint [Read-Only]" id="{F430216A-C841-4C87-AF2D-FBB06C3049D2}" vid="{8FA95743-D7C5-4B20-9667-F5A22D0B72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772F4B91747F14985DF414FECE11F20" ma:contentTypeVersion="1" ma:contentTypeDescription="Create a new document." ma:contentTypeScope="" ma:versionID="17c7f16f64850fedb962282be8f1c5d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5DEBD03-5E9C-40A0-804B-944DDB9E62A1}">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1E5195BB-168B-4AAF-B2A1-DB75012A9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formative_snr_[subject]_YY_Unit[#]_asr_[high-mid-low]_[#]</Template>
  <TotalTime>110</TotalTime>
  <Words>555</Words>
  <Application>Microsoft Office PowerPoint</Application>
  <PresentationFormat>On-screen Show (4:3)</PresentationFormat>
  <Paragraphs>35</Paragraphs>
  <Slides>4</Slides>
  <Notes>0</Notes>
  <HiddenSlides>0</HiddenSlides>
  <MMClips>1</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snr_[subject]_YY_IA[#]_asr_[high-mid-low]_[#]_v3_nv</vt:lpstr>
      <vt:lpstr>Annotated sample response (asr) title</vt:lpstr>
      <vt:lpstr>ASR slides</vt:lpstr>
      <vt:lpstr>PowerPoint Presentation</vt:lpstr>
      <vt:lpstr>Task</vt:lpstr>
      <vt:lpstr>Sample response</vt:lpstr>
      <vt:lpstr>Sample response — annotation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2019 v1.2 Unit 1 high-level annotated sample response</dc:title>
  <dc:creator>Queensland Curriculum and Assessment Authority</dc:creator>
  <cp:lastModifiedBy>Queensland Curriculum and Assessment Authority</cp:lastModifiedBy>
  <cp:revision>19</cp:revision>
  <cp:lastPrinted>2018-03-20T05:24:19Z</cp:lastPrinted>
  <dcterms:created xsi:type="dcterms:W3CDTF">2018-03-12T01:52:06Z</dcterms:created>
  <dcterms:modified xsi:type="dcterms:W3CDTF">2018-09-10T06:30:11Z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0x010100A772F4B91747F14985DF414FECE11F20</vt:lpwstr>
  </property>
  <property fmtid="{D5CDD505-2E9C-101B-9397-08002B2CF9AE}" pid="7" name="ArticulateGUID">
    <vt:lpwstr>A7A865E5-F0D0-4DC4-958C-65F26A368C80</vt:lpwstr>
  </property>
  <property fmtid="{D5CDD505-2E9C-101B-9397-08002B2CF9AE}" pid="8" name="ArticulatePath">
    <vt:lpwstr>171707_snr_music_19_u1_smple_high_level_asr_composition_v6_MLED</vt:lpwstr>
  </property>
</Properties>
</file>