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31" r:id="rId5"/>
    <p:sldMasterId id="2147484007" r:id="rId6"/>
    <p:sldMasterId id="2147483651" r:id="rId7"/>
  </p:sldMasterIdLst>
  <p:notesMasterIdLst>
    <p:notesMasterId r:id="rId16"/>
  </p:notesMasterIdLst>
  <p:handoutMasterIdLst>
    <p:handoutMasterId r:id="rId17"/>
  </p:handoutMasterIdLst>
  <p:sldIdLst>
    <p:sldId id="319" r:id="rId8"/>
    <p:sldId id="322" r:id="rId9"/>
    <p:sldId id="323" r:id="rId10"/>
    <p:sldId id="324" r:id="rId11"/>
    <p:sldId id="320" r:id="rId12"/>
    <p:sldId id="321" r:id="rId13"/>
    <p:sldId id="331" r:id="rId14"/>
    <p:sldId id="332" r:id="rId15"/>
  </p:sldIdLst>
  <p:sldSz cx="9144000" cy="6858000" type="screen4x3"/>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413">
          <p15:clr>
            <a:srgbClr val="A4A3A4"/>
          </p15:clr>
        </p15:guide>
        <p15:guide id="2" orient="horz" pos="4128">
          <p15:clr>
            <a:srgbClr val="A4A3A4"/>
          </p15:clr>
        </p15:guide>
        <p15:guide id="3" orient="horz" pos="3158">
          <p15:clr>
            <a:srgbClr val="A4A3A4"/>
          </p15:clr>
        </p15:guide>
        <p15:guide id="4" orient="horz" pos="3457">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xmlns="">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oney Archer" initials="MA" lastIdx="4" clrIdx="0">
    <p:extLst/>
  </p:cmAuthor>
  <p:cmAuthor id="2" name="Zoe Yule" initials="ZY" lastIdx="1" clrIdx="1"/>
  <p:cmAuthor id="3" name="Rebecca Howe" initials="R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797979"/>
    <a:srgbClr val="B5B5B5"/>
    <a:srgbClr val="9DA6C3"/>
    <a:srgbClr val="B2B8CF"/>
    <a:srgbClr val="C4CCDE"/>
    <a:srgbClr val="008885"/>
    <a:srgbClr val="14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18" autoAdjust="0"/>
  </p:normalViewPr>
  <p:slideViewPr>
    <p:cSldViewPr>
      <p:cViewPr>
        <p:scale>
          <a:sx n="100" d="100"/>
          <a:sy n="100" d="100"/>
        </p:scale>
        <p:origin x="-2112" y="-462"/>
      </p:cViewPr>
      <p:guideLst>
        <p:guide orient="horz" pos="413"/>
        <p:guide orient="horz" pos="4128"/>
        <p:guide orient="horz" pos="3158"/>
        <p:guide orient="horz" pos="3457"/>
        <p:guide orient="horz" pos="845"/>
        <p:guide pos="113"/>
        <p:guide pos="5556"/>
        <p:guide pos="20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4" d="100"/>
          <a:sy n="94" d="100"/>
        </p:scale>
        <p:origin x="-2694"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10/09/2018</a:t>
            </a:fld>
            <a:endParaRPr lang="en-AU" dirty="0"/>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dirty="0"/>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10/09/2018</a:t>
            </a:fld>
            <a:endParaRPr lang="en-AU"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dirty="0"/>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2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63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19941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14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30979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23850" y="986400"/>
            <a:ext cx="4165600" cy="5199410"/>
          </a:xfrm>
        </p:spPr>
        <p:txBody>
          <a:bodyPr/>
          <a:lstStyle>
            <a:lvl1pPr>
              <a:defRPr sz="1400">
                <a:solidFill>
                  <a:schemeClr val="tx2"/>
                </a:solidFill>
              </a:defRPr>
            </a:lvl1pPr>
            <a:lvl2pPr>
              <a:defRPr sz="1400"/>
            </a:lvl2pPr>
            <a:lvl3pPr marL="648000" indent="-288000">
              <a:defRPr sz="1400"/>
            </a:lvl3pPr>
            <a:lvl4pPr marL="936000" indent="-288000">
              <a:spcBef>
                <a:spcPts val="600"/>
              </a:spcBef>
              <a:buFont typeface="Wingdings" panose="05000000000000000000" pitchFamily="2" charset="2"/>
              <a:buChar char="§"/>
              <a:defRPr sz="1400"/>
            </a:lvl4pPr>
            <a:lvl5pPr marL="1224000" indent="-288000">
              <a:spcBef>
                <a:spcPts val="600"/>
              </a:spcBef>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1850" y="986400"/>
            <a:ext cx="4167188" cy="5199410"/>
          </a:xfrm>
        </p:spPr>
        <p:txBody>
          <a:bodyPr/>
          <a:lstStyle>
            <a:lvl1pPr>
              <a:defRPr sz="1400"/>
            </a:lvl1pPr>
            <a:lvl2pPr>
              <a:defRPr sz="1400"/>
            </a:lvl2pPr>
            <a:lvl3pPr marL="648000" indent="-288000">
              <a:defRPr sz="1400"/>
            </a:lvl3pPr>
            <a:lvl4pPr marL="936000" indent="-288000">
              <a:spcBef>
                <a:spcPts val="600"/>
              </a:spcBef>
              <a:buFont typeface="Wingdings" panose="05000000000000000000" pitchFamily="2" charset="2"/>
              <a:buChar char="§"/>
              <a:defRPr sz="1400"/>
            </a:lvl4pPr>
            <a:lvl5pPr marL="1224000" indent="-288000">
              <a:spcBef>
                <a:spcPts val="600"/>
              </a:spcBef>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295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endParaRPr lang="en-AU" dirty="0"/>
          </a:p>
        </p:txBody>
      </p:sp>
    </p:spTree>
    <p:extLst>
      <p:ext uri="{BB962C8B-B14F-4D97-AF65-F5344CB8AC3E}">
        <p14:creationId xmlns:p14="http://schemas.microsoft.com/office/powerpoint/2010/main" val="30977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478" y="986061"/>
            <a:ext cx="6096000" cy="3428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525078" y="4730477"/>
            <a:ext cx="6094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9301157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686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35695854"/>
      </p:ext>
    </p:extLst>
  </p:cSld>
  <p:clrMap bg1="lt1" tx1="dk1" bg2="lt2" tx2="dk2" accent1="accent1" accent2="accent2" accent3="accent3" accent4="accent4" accent5="accent5" accent6="accent6" hlink="hlink" folHlink="folHlink"/>
  <p:sldLayoutIdLst>
    <p:sldLayoutId id="2147483953"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5981219"/>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98029726"/>
      </p:ext>
    </p:extLst>
  </p:cSld>
  <p:clrMap bg1="lt1" tx1="dk1" bg2="lt2" tx2="dk2" accent1="accent1" accent2="accent2" accent3="accent3" accent4="accent4" accent5="accent5" accent6="accent6" hlink="hlink" folHlink="folHlink"/>
  <p:sldLayoutIdLst>
    <p:sldLayoutId id="2147484008" r:id="rId1"/>
  </p:sldLayoutIdLst>
  <p:txStyles>
    <p:titleStyle>
      <a:lvl1pPr marL="0" marR="0" indent="0" algn="l" defTabSz="914400" rtl="0" eaLnBrk="1" fontAlgn="auto" latinLnBrk="0" hangingPunct="1">
        <a:lnSpc>
          <a:spcPct val="100000"/>
        </a:lnSpc>
        <a:spcBef>
          <a:spcPts val="0"/>
        </a:spcBef>
        <a:spcAft>
          <a:spcPts val="6000"/>
        </a:spcAft>
        <a:buClrTx/>
        <a:buSzTx/>
        <a:buFontTx/>
        <a:buNone/>
        <a:tabLst/>
        <a:defRPr sz="2800" b="0" kern="1200" baseline="0">
          <a:solidFill>
            <a:schemeClr val="tx2"/>
          </a:solidFill>
          <a:latin typeface="Arial" pitchFamily="34" charset="0"/>
          <a:ea typeface="+mj-ea"/>
          <a:cs typeface="Arial" pitchFamily="34" charset="0"/>
        </a:defRPr>
      </a:lvl1pPr>
    </p:titleStyle>
    <p:bodyStyle>
      <a:lvl1pPr marL="0" indent="0" algn="l" defTabSz="914400" rtl="0" eaLnBrk="1" latinLnBrk="0" hangingPunct="1">
        <a:lnSpc>
          <a:spcPct val="110000"/>
        </a:lnSpc>
        <a:spcBef>
          <a:spcPts val="1200"/>
        </a:spcBef>
        <a:spcAft>
          <a:spcPts val="600"/>
        </a:spcAft>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1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5" name="Straight Connector 4"/>
          <p:cNvCxnSpPr/>
          <p:nvPr/>
        </p:nvCxnSpPr>
        <p:spPr bwMode="auto">
          <a:xfrm>
            <a:off x="179512" y="6538913"/>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821" r:id="rId1"/>
    <p:sldLayoutId id="2147483823" r:id="rId2"/>
    <p:sldLayoutId id="2147483825" r:id="rId3"/>
    <p:sldLayoutId id="2147484009" r:id="rId4"/>
    <p:sldLayoutId id="2147484010" r:id="rId5"/>
  </p:sldLayoutIdLst>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1400">
          <a:solidFill>
            <a:schemeClr val="tx1"/>
          </a:solidFill>
          <a:latin typeface="+mn-lt"/>
          <a:ea typeface="+mn-ea"/>
          <a:cs typeface="+mn-cs"/>
        </a:defRPr>
      </a:lvl1pPr>
      <a:lvl2pPr marL="360000" indent="-360000" algn="l" rtl="0" eaLnBrk="0" fontAlgn="base" hangingPunct="0">
        <a:spcBef>
          <a:spcPts val="600"/>
        </a:spcBef>
        <a:spcAft>
          <a:spcPct val="0"/>
        </a:spcAft>
        <a:buChar char="•"/>
        <a:defRPr sz="1400">
          <a:solidFill>
            <a:schemeClr val="tx1"/>
          </a:solidFill>
          <a:latin typeface="+mn-lt"/>
        </a:defRPr>
      </a:lvl2pPr>
      <a:lvl3pPr marL="756000" indent="-396000" algn="l" rtl="0" eaLnBrk="0" fontAlgn="base" hangingPunct="0">
        <a:spcBef>
          <a:spcPts val="600"/>
        </a:spcBef>
        <a:spcAft>
          <a:spcPct val="0"/>
        </a:spcAft>
        <a:buFont typeface="Arial" charset="0"/>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hyperlink" Target="https://www.qcaa.qld.edu.au/downloads/portal/media/snr_music_19_ia2_solace.mp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3200" y="3119874"/>
            <a:ext cx="8485188" cy="2603790"/>
          </a:xfrm>
          <a:prstGeom prst="rect">
            <a:avLst/>
          </a:prstGeom>
        </p:spPr>
        <p:txBody>
          <a:bodyPr wrap="square">
            <a:spAutoFit/>
          </a:bodyPr>
          <a:lstStyle/>
          <a:p>
            <a:pPr>
              <a:lnSpc>
                <a:spcPct val="100000"/>
              </a:lnSpc>
              <a:spcBef>
                <a:spcPts val="0"/>
              </a:spcBef>
              <a:spcAft>
                <a:spcPts val="0"/>
              </a:spcAft>
            </a:pPr>
            <a:r>
              <a:rPr lang="en-AU" sz="1050" kern="1200" dirty="0" smtClean="0">
                <a:solidFill>
                  <a:schemeClr val="tx2"/>
                </a:solidFill>
                <a:effectLst/>
                <a:latin typeface="Arial" charset="0"/>
                <a:ea typeface="Times New Roman"/>
                <a:cs typeface="Times New Roman"/>
              </a:rPr>
              <a:t>This sample has been compiled by the QCAA to assist and support teachers to match evidence in student responses to the characteristics described in the instrument-specific marking guide (ISMG).</a:t>
            </a:r>
          </a:p>
          <a:p>
            <a:pPr algn="l">
              <a:lnSpc>
                <a:spcPct val="110000"/>
              </a:lnSpc>
              <a:spcBef>
                <a:spcPts val="1200"/>
              </a:spcBef>
              <a:spcAft>
                <a:spcPts val="600"/>
              </a:spcAft>
            </a:pPr>
            <a:r>
              <a:rPr lang="en-AU" sz="1200" b="1" dirty="0" smtClean="0">
                <a:solidFill>
                  <a:srgbClr val="808080"/>
                </a:solidFill>
                <a:effectLst/>
                <a:latin typeface="Arial"/>
                <a:cs typeface="Times New Roman"/>
              </a:rPr>
              <a:t>Assessment objectives</a:t>
            </a:r>
            <a:endParaRPr lang="en-US" sz="1200" b="1" dirty="0" smtClean="0">
              <a:solidFill>
                <a:srgbClr val="808080"/>
              </a:solidFill>
              <a:effectLst/>
              <a:latin typeface="Arial"/>
              <a:cs typeface="Times New Roman"/>
            </a:endParaRPr>
          </a:p>
          <a:p>
            <a:pPr algn="l">
              <a:lnSpc>
                <a:spcPct val="100000"/>
              </a:lnSpc>
              <a:spcBef>
                <a:spcPts val="0"/>
              </a:spcBef>
              <a:spcAft>
                <a:spcPts val="600"/>
              </a:spcAft>
            </a:pPr>
            <a:r>
              <a:rPr lang="en-AU" sz="1050" dirty="0" smtClean="0">
                <a:solidFill>
                  <a:schemeClr val="tx2"/>
                </a:solidFill>
                <a:effectLst/>
                <a:latin typeface="Arial"/>
                <a:ea typeface="Times New Roman"/>
                <a:cs typeface="Times New Roman"/>
              </a:rPr>
              <a:t>This assessment instrument is used to determine student achievement in the following objectives:</a:t>
            </a:r>
            <a:endParaRPr lang="en-US" sz="1050" dirty="0" smtClean="0">
              <a:solidFill>
                <a:schemeClr val="tx2"/>
              </a:solidFill>
              <a:effectLst/>
              <a:latin typeface="Arial"/>
              <a:ea typeface="Times New Roman"/>
              <a:cs typeface="Times New Roman"/>
            </a:endParaRPr>
          </a:p>
          <a:p>
            <a:pPr marL="252095" indent="-252095" algn="l">
              <a:lnSpc>
                <a:spcPct val="100000"/>
              </a:lnSpc>
              <a:spcBef>
                <a:spcPts val="0"/>
              </a:spcBef>
              <a:spcAft>
                <a:spcPts val="600"/>
              </a:spcAft>
              <a:tabLst>
                <a:tab pos="252095" algn="l"/>
              </a:tabLst>
            </a:pPr>
            <a:r>
              <a:rPr lang="en-AU" sz="1050" dirty="0" smtClean="0">
                <a:solidFill>
                  <a:schemeClr val="tx2"/>
                </a:solidFill>
                <a:latin typeface="Arial"/>
                <a:ea typeface="Times New Roman"/>
                <a:cs typeface="Times New Roman"/>
              </a:rPr>
              <a:t>2</a:t>
            </a:r>
            <a:r>
              <a:rPr lang="en-AU" sz="1050" dirty="0" smtClean="0">
                <a:solidFill>
                  <a:schemeClr val="tx2"/>
                </a:solidFill>
                <a:effectLst/>
                <a:latin typeface="Arial"/>
                <a:ea typeface="Times New Roman"/>
                <a:cs typeface="Times New Roman"/>
              </a:rPr>
              <a:t>.	explain the use of music elements and concepts to communicate meaning in composition</a:t>
            </a:r>
            <a:endParaRPr lang="en-US" sz="1050" dirty="0" smtClean="0">
              <a:solidFill>
                <a:schemeClr val="tx2"/>
              </a:solidFill>
              <a:effectLst/>
              <a:latin typeface="Arial"/>
              <a:ea typeface="Times New Roman"/>
              <a:cs typeface="Times New Roman"/>
            </a:endParaRPr>
          </a:p>
          <a:p>
            <a:pPr marL="252095" indent="-252095" algn="l">
              <a:lnSpc>
                <a:spcPct val="100000"/>
              </a:lnSpc>
              <a:spcBef>
                <a:spcPts val="0"/>
              </a:spcBef>
              <a:spcAft>
                <a:spcPts val="600"/>
              </a:spcAft>
              <a:buAutoNum type="arabicPeriod" startAt="3"/>
              <a:tabLst>
                <a:tab pos="252095" algn="l"/>
              </a:tabLst>
            </a:pPr>
            <a:r>
              <a:rPr lang="en-AU" sz="1050" dirty="0" smtClean="0">
                <a:solidFill>
                  <a:schemeClr val="tx2"/>
                </a:solidFill>
                <a:effectLst/>
                <a:latin typeface="Arial"/>
                <a:ea typeface="Times New Roman"/>
                <a:cs typeface="Times New Roman"/>
              </a:rPr>
              <a:t>use music elements and concepts to reflect innovative compositional practices</a:t>
            </a:r>
          </a:p>
          <a:p>
            <a:pPr algn="l">
              <a:lnSpc>
                <a:spcPct val="100000"/>
              </a:lnSpc>
              <a:spcBef>
                <a:spcPts val="0"/>
              </a:spcBef>
              <a:spcAft>
                <a:spcPts val="600"/>
              </a:spcAft>
              <a:tabLst>
                <a:tab pos="252095" algn="l"/>
              </a:tabLst>
            </a:pPr>
            <a:r>
              <a:rPr lang="en-AU" sz="1050" dirty="0" smtClean="0">
                <a:solidFill>
                  <a:schemeClr val="tx2"/>
                </a:solidFill>
                <a:latin typeface="Arial"/>
                <a:ea typeface="Times New Roman"/>
                <a:cs typeface="Times New Roman"/>
              </a:rPr>
              <a:t>5.	apply compositional devices in the creation of their own work</a:t>
            </a:r>
            <a:endParaRPr lang="en-AU" sz="1050" dirty="0">
              <a:solidFill>
                <a:schemeClr val="tx2"/>
              </a:solidFill>
              <a:latin typeface="Arial"/>
              <a:ea typeface="Times New Roman"/>
              <a:cs typeface="Times New Roman"/>
            </a:endParaRPr>
          </a:p>
          <a:p>
            <a:pPr algn="l">
              <a:lnSpc>
                <a:spcPct val="100000"/>
              </a:lnSpc>
              <a:spcBef>
                <a:spcPts val="0"/>
              </a:spcBef>
              <a:spcAft>
                <a:spcPts val="600"/>
              </a:spcAft>
              <a:tabLst>
                <a:tab pos="252095" algn="l"/>
              </a:tabLst>
            </a:pPr>
            <a:r>
              <a:rPr lang="en-AU" sz="1050" dirty="0" smtClean="0">
                <a:solidFill>
                  <a:schemeClr val="tx2"/>
                </a:solidFill>
                <a:effectLst/>
                <a:latin typeface="Arial"/>
                <a:ea typeface="Times New Roman"/>
                <a:cs typeface="Times New Roman"/>
              </a:rPr>
              <a:t>6.	</a:t>
            </a:r>
            <a:r>
              <a:rPr lang="en-AU" sz="1050" dirty="0">
                <a:solidFill>
                  <a:schemeClr val="tx2"/>
                </a:solidFill>
                <a:latin typeface="Arial"/>
                <a:ea typeface="Times New Roman"/>
                <a:cs typeface="Times New Roman"/>
              </a:rPr>
              <a:t>a</a:t>
            </a:r>
            <a:r>
              <a:rPr lang="en-AU" sz="1050" dirty="0" smtClean="0">
                <a:solidFill>
                  <a:schemeClr val="tx2"/>
                </a:solidFill>
                <a:effectLst/>
                <a:latin typeface="Arial"/>
                <a:ea typeface="Times New Roman"/>
                <a:cs typeface="Times New Roman"/>
              </a:rPr>
              <a:t>pply literacy skills using music terminology relevant to genre/style and language conventions to communicate music ideas in their own 	work</a:t>
            </a:r>
          </a:p>
          <a:p>
            <a:pPr algn="l">
              <a:lnSpc>
                <a:spcPct val="100000"/>
              </a:lnSpc>
              <a:spcBef>
                <a:spcPts val="0"/>
              </a:spcBef>
              <a:spcAft>
                <a:spcPts val="600"/>
              </a:spcAft>
              <a:tabLst>
                <a:tab pos="252095" algn="l"/>
              </a:tabLst>
            </a:pPr>
            <a:r>
              <a:rPr lang="en-AU" sz="1050" dirty="0" smtClean="0">
                <a:solidFill>
                  <a:schemeClr val="tx2"/>
                </a:solidFill>
                <a:effectLst/>
                <a:latin typeface="Arial"/>
                <a:ea typeface="Times New Roman"/>
                <a:cs typeface="Times New Roman"/>
              </a:rPr>
              <a:t>10.	</a:t>
            </a:r>
            <a:r>
              <a:rPr lang="en-AU" sz="1050" dirty="0">
                <a:solidFill>
                  <a:schemeClr val="tx2"/>
                </a:solidFill>
                <a:latin typeface="Arial"/>
                <a:ea typeface="Times New Roman"/>
                <a:cs typeface="Times New Roman"/>
              </a:rPr>
              <a:t>r</a:t>
            </a:r>
            <a:r>
              <a:rPr lang="en-AU" sz="1050" dirty="0" smtClean="0">
                <a:solidFill>
                  <a:schemeClr val="tx2"/>
                </a:solidFill>
                <a:effectLst/>
                <a:latin typeface="Arial"/>
                <a:ea typeface="Times New Roman"/>
                <a:cs typeface="Times New Roman"/>
              </a:rPr>
              <a:t>esolve music ideas to communicate meaning and intent in composition</a:t>
            </a:r>
            <a:endParaRPr lang="en-US" sz="1050" dirty="0" smtClean="0">
              <a:solidFill>
                <a:schemeClr val="tx2"/>
              </a:solidFill>
              <a:effectLst/>
              <a:latin typeface="Arial"/>
              <a:ea typeface="Times New Roman"/>
              <a:cs typeface="Times New Roman"/>
            </a:endParaRPr>
          </a:p>
          <a:p>
            <a:pPr marL="252095" indent="-252095" algn="l">
              <a:lnSpc>
                <a:spcPct val="100000"/>
              </a:lnSpc>
              <a:spcBef>
                <a:spcPts val="0"/>
              </a:spcBef>
              <a:spcAft>
                <a:spcPts val="600"/>
              </a:spcAft>
              <a:tabLst>
                <a:tab pos="252095" algn="l"/>
              </a:tabLst>
            </a:pPr>
            <a:r>
              <a:rPr lang="en-AU" sz="1050" b="1" dirty="0" smtClean="0">
                <a:solidFill>
                  <a:schemeClr val="tx2"/>
                </a:solidFill>
                <a:effectLst/>
                <a:latin typeface="Arial"/>
                <a:ea typeface="Times New Roman"/>
                <a:cs typeface="Times New Roman"/>
              </a:rPr>
              <a:t>Note:</a:t>
            </a:r>
            <a:r>
              <a:rPr lang="en-AU" sz="1050" dirty="0" smtClean="0">
                <a:solidFill>
                  <a:schemeClr val="tx2"/>
                </a:solidFill>
                <a:effectLst/>
                <a:latin typeface="Arial"/>
                <a:ea typeface="Times New Roman"/>
                <a:cs typeface="Times New Roman"/>
              </a:rPr>
              <a:t> Objectives 1, 4, 7, 8 and 9 are not assessed in this instrument.</a:t>
            </a:r>
            <a:endParaRPr lang="en-US" sz="120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223200" y="811550"/>
            <a:ext cx="8485188" cy="2092881"/>
          </a:xfrm>
          <a:prstGeom prst="rect">
            <a:avLst/>
          </a:prstGeom>
        </p:spPr>
        <p:txBody>
          <a:bodyPr wrap="square">
            <a:spAutoFit/>
          </a:bodyPr>
          <a:lstStyle/>
          <a:p>
            <a:pPr>
              <a:lnSpc>
                <a:spcPct val="100000"/>
              </a:lnSpc>
              <a:spcBef>
                <a:spcPts val="0"/>
              </a:spcBef>
              <a:spcAft>
                <a:spcPts val="600"/>
              </a:spcAft>
            </a:pPr>
            <a:r>
              <a:rPr lang="en-AU" sz="2800" b="1" kern="1200" dirty="0" smtClean="0">
                <a:solidFill>
                  <a:schemeClr val="tx2"/>
                </a:solidFill>
                <a:effectLst/>
                <a:latin typeface="Arial" charset="0"/>
                <a:ea typeface="Times New Roman"/>
                <a:cs typeface="Times New Roman"/>
              </a:rPr>
              <a:t>Music 2019 v</a:t>
            </a:r>
            <a:r>
              <a:rPr lang="en-AU" sz="2800" b="1" dirty="0" smtClean="0">
                <a:solidFill>
                  <a:schemeClr val="tx2"/>
                </a:solidFill>
                <a:ea typeface="Times New Roman"/>
                <a:cs typeface="Times New Roman"/>
              </a:rPr>
              <a:t>1.2</a:t>
            </a:r>
            <a:endParaRPr lang="en-AU" sz="2800" b="1" kern="1200" dirty="0" smtClean="0">
              <a:solidFill>
                <a:schemeClr val="tx2"/>
              </a:solidFill>
              <a:effectLst/>
              <a:latin typeface="Arial" charset="0"/>
              <a:ea typeface="Times New Roman"/>
              <a:cs typeface="Times New Roman"/>
            </a:endParaRPr>
          </a:p>
          <a:p>
            <a:pPr>
              <a:spcBef>
                <a:spcPts val="0"/>
              </a:spcBef>
              <a:spcAft>
                <a:spcPts val="600"/>
              </a:spcAft>
            </a:pPr>
            <a:r>
              <a:rPr lang="en-AU" sz="1600" dirty="0" smtClean="0">
                <a:solidFill>
                  <a:srgbClr val="808080"/>
                </a:solidFill>
                <a:latin typeface="Arial" panose="020B0604020202020204" pitchFamily="34" charset="0"/>
                <a:ea typeface="Times New Roman" panose="02020603050405020304" pitchFamily="18" charset="0"/>
                <a:cs typeface="Times New Roman" panose="02020603050405020304" pitchFamily="18" charset="0"/>
              </a:rPr>
              <a:t>IA2 high-level </a:t>
            </a:r>
            <a:r>
              <a:rPr lang="en-AU" sz="1600" dirty="0">
                <a:solidFill>
                  <a:srgbClr val="808080"/>
                </a:solidFill>
                <a:latin typeface="Arial" panose="020B0604020202020204" pitchFamily="34" charset="0"/>
                <a:ea typeface="Times New Roman" panose="02020603050405020304" pitchFamily="18" charset="0"/>
                <a:cs typeface="Times New Roman" panose="02020603050405020304" pitchFamily="18" charset="0"/>
              </a:rPr>
              <a:t>annotated sample </a:t>
            </a:r>
            <a:r>
              <a:rPr lang="en-AU" sz="1600" dirty="0" smtClean="0">
                <a:solidFill>
                  <a:srgbClr val="808080"/>
                </a:solidFill>
                <a:latin typeface="Arial" panose="020B0604020202020204" pitchFamily="34" charset="0"/>
                <a:ea typeface="Times New Roman" panose="02020603050405020304" pitchFamily="18" charset="0"/>
                <a:cs typeface="Times New Roman" panose="02020603050405020304" pitchFamily="18" charset="0"/>
              </a:rPr>
              <a:t>response</a:t>
            </a:r>
            <a:endParaRPr lang="en-AU" sz="1600" b="1" dirty="0" smtClean="0">
              <a:solidFill>
                <a:srgbClr val="80808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spcAft>
                <a:spcPts val="6000"/>
              </a:spcAft>
            </a:pPr>
            <a:r>
              <a:rPr lang="en-AU" sz="1200" dirty="0" smtClean="0">
                <a:solidFill>
                  <a:srgbClr val="808080"/>
                </a:solidFill>
                <a:latin typeface="Arial" panose="020B0604020202020204" pitchFamily="34" charset="0"/>
                <a:ea typeface="Times New Roman" panose="02020603050405020304" pitchFamily="18" charset="0"/>
                <a:cs typeface="Times New Roman" panose="02020603050405020304" pitchFamily="18" charset="0"/>
              </a:rPr>
              <a:t>August 2018</a:t>
            </a:r>
            <a:endParaRPr lang="en-US" sz="1200" dirty="0" smtClean="0">
              <a:solidFill>
                <a:srgbClr val="808080"/>
              </a:solidFill>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AU" sz="1400" b="1" dirty="0" smtClean="0">
                <a:solidFill>
                  <a:srgbClr val="808080"/>
                </a:solidFill>
                <a:latin typeface="Arial"/>
                <a:cs typeface="Times New Roman"/>
              </a:rPr>
              <a:t>Composition (20%)</a:t>
            </a:r>
            <a:endParaRPr lang="en-US" sz="1400" b="1" dirty="0">
              <a:solidFill>
                <a:srgbClr val="808080"/>
              </a:solidFill>
              <a:latin typeface="Arial"/>
              <a:cs typeface="Times New Roman"/>
            </a:endParaRPr>
          </a:p>
        </p:txBody>
      </p:sp>
    </p:spTree>
    <p:extLst>
      <p:ext uri="{BB962C8B-B14F-4D97-AF65-F5344CB8AC3E}">
        <p14:creationId xmlns:p14="http://schemas.microsoft.com/office/powerpoint/2010/main" val="1989049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58107780"/>
              </p:ext>
            </p:extLst>
          </p:nvPr>
        </p:nvGraphicFramePr>
        <p:xfrm>
          <a:off x="323528" y="1887354"/>
          <a:ext cx="8496944" cy="2122038"/>
        </p:xfrm>
        <a:graphic>
          <a:graphicData uri="http://schemas.openxmlformats.org/drawingml/2006/table">
            <a:tbl>
              <a:tblPr firstRow="1" firstCol="1" bandRow="1"/>
              <a:tblGrid>
                <a:gridCol w="7565679">
                  <a:extLst>
                    <a:ext uri="{9D8B030D-6E8A-4147-A177-3AD203B41FA5}">
                      <a16:colId xmlns:a16="http://schemas.microsoft.com/office/drawing/2014/main" xmlns="" val="2158796091"/>
                    </a:ext>
                  </a:extLst>
                </a:gridCol>
                <a:gridCol w="931265">
                  <a:extLst>
                    <a:ext uri="{9D8B030D-6E8A-4147-A177-3AD203B41FA5}">
                      <a16:colId xmlns:a16="http://schemas.microsoft.com/office/drawing/2014/main" xmlns="" val="2347418470"/>
                    </a:ext>
                  </a:extLst>
                </a:gridCol>
              </a:tblGrid>
              <a:tr h="252000">
                <a:tc>
                  <a:txBody>
                    <a:bodyPr/>
                    <a:lstStyle/>
                    <a:p>
                      <a:pPr marL="207010" marR="0" indent="-204470">
                        <a:spcBef>
                          <a:spcPts val="200"/>
                        </a:spcBef>
                        <a:spcAft>
                          <a:spcPts val="200"/>
                        </a:spcAft>
                      </a:pPr>
                      <a:r>
                        <a:rPr lang="en-AU"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The student work has the following characteristics:</a:t>
                      </a:r>
                      <a:endPar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54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tc>
                  <a:txBody>
                    <a:bodyPr/>
                    <a:lstStyle/>
                    <a:p>
                      <a:pPr marL="207010" marR="0" indent="-204470" algn="ctr">
                        <a:spcBef>
                          <a:spcPts val="200"/>
                        </a:spcBef>
                        <a:spcAft>
                          <a:spcPts val="200"/>
                        </a:spcAft>
                      </a:pPr>
                      <a:r>
                        <a:rPr lang="en-AU"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Marks</a:t>
                      </a:r>
                      <a:endPar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54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xmlns="" val="136679564"/>
                  </a:ext>
                </a:extLst>
              </a:tr>
              <a:tr h="288000">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of music elements and concepts</a:t>
                      </a:r>
                      <a:r>
                        <a:rPr lang="en-AU" sz="95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makes the chosen style and genre explicit through the synthesis of innovative compositional practices</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US" sz="950" dirty="0" smtClean="0">
                          <a:effectLst/>
                          <a:latin typeface="Arial" panose="020B0604020202020204" pitchFamily="34" charset="0"/>
                          <a:ea typeface="Times New Roman" panose="02020603050405020304" pitchFamily="18" charset="0"/>
                          <a:cs typeface="Times New Roman" panose="02020603050405020304" pitchFamily="18" charset="0"/>
                        </a:rPr>
                        <a:t>5–6</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r>
              <a:tr h="288000">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of music elements</a:t>
                      </a:r>
                      <a:r>
                        <a:rPr lang="en-AU" sz="95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concepts are integrated to enhance the chosen style and genre</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AU" sz="950" dirty="0" smtClean="0">
                          <a:effectLst/>
                          <a:latin typeface="Arial" panose="020B0604020202020204" pitchFamily="34" charset="0"/>
                          <a:ea typeface="Times New Roman" panose="02020603050405020304" pitchFamily="18" charset="0"/>
                          <a:cs typeface="Times New Roman" panose="02020603050405020304" pitchFamily="18" charset="0"/>
                        </a:rPr>
                        <a:t>4</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xmlns="" val="976706656"/>
                  </a:ext>
                </a:extLst>
              </a:tr>
              <a:tr h="288000">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a:t>
                      </a:r>
                      <a:r>
                        <a:rPr lang="en-AU" sz="950" dirty="0" smtClean="0">
                          <a:solidFill>
                            <a:srgbClr val="000000"/>
                          </a:solidFill>
                          <a:effectLst/>
                          <a:latin typeface="+mn-lt"/>
                          <a:ea typeface="Times New Roman"/>
                          <a:cs typeface="Times New Roman"/>
                        </a:rPr>
                        <a:t>of music elements and concepts to reflect innovative compositional practices</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AU" sz="950" dirty="0" smtClean="0">
                          <a:effectLst/>
                          <a:latin typeface="Arial" panose="020B0604020202020204" pitchFamily="34" charset="0"/>
                          <a:ea typeface="Times New Roman" panose="02020603050405020304" pitchFamily="18" charset="0"/>
                          <a:cs typeface="Times New Roman" panose="02020603050405020304" pitchFamily="18" charset="0"/>
                        </a:rPr>
                        <a:t>3</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xmlns="" val="57192253"/>
                  </a:ext>
                </a:extLst>
              </a:tr>
              <a:tr h="288000">
                <a:tc>
                  <a:txBody>
                    <a:bodyPr/>
                    <a:lstStyle/>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a:t>
                      </a:r>
                      <a:r>
                        <a:rPr lang="en-AU" sz="950" dirty="0" smtClean="0">
                          <a:solidFill>
                            <a:srgbClr val="000000"/>
                          </a:solidFill>
                          <a:effectLst/>
                          <a:latin typeface="+mn-lt"/>
                          <a:ea typeface="Times New Roman"/>
                          <a:cs typeface="Times New Roman"/>
                        </a:rPr>
                        <a:t>of a selection of music elements and concepts</a:t>
                      </a: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US" sz="95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r>
              <a:tr h="288000">
                <a:tc>
                  <a:txBody>
                    <a:bodyPr/>
                    <a:lstStyle/>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evidence </a:t>
                      </a:r>
                      <a:r>
                        <a:rPr lang="en-AU" sz="950" dirty="0" smtClean="0">
                          <a:solidFill>
                            <a:srgbClr val="000000"/>
                          </a:solidFill>
                          <a:effectLst/>
                          <a:latin typeface="+mn-lt"/>
                          <a:ea typeface="Times New Roman"/>
                          <a:cs typeface="Times New Roman"/>
                        </a:rPr>
                        <a:t>of music elements</a:t>
                      </a: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US" sz="950" dirty="0" smtClean="0">
                          <a:effectLst/>
                          <a:latin typeface="Arial" panose="020B0604020202020204" pitchFamily="34" charset="0"/>
                          <a:ea typeface="Times New Roman" panose="02020603050405020304" pitchFamily="18" charset="0"/>
                          <a:cs typeface="Times New Roman" panose="02020603050405020304" pitchFamily="18" charset="0"/>
                        </a:rPr>
                        <a:t>1</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r>
              <a:tr h="288000">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does not satisfy</a:t>
                      </a:r>
                      <a:r>
                        <a:rPr lang="en-AU" sz="95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any of the descriptors above</a:t>
                      </a: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US" sz="950" dirty="0" smtClean="0">
                          <a:effectLst/>
                          <a:latin typeface="Arial" panose="020B0604020202020204" pitchFamily="34" charset="0"/>
                          <a:ea typeface="Times New Roman" panose="02020603050405020304" pitchFamily="18" charset="0"/>
                          <a:cs typeface="Times New Roman" panose="02020603050405020304" pitchFamily="18" charset="0"/>
                        </a:rPr>
                        <a:t>0</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r>
            </a:tbl>
          </a:graphicData>
        </a:graphic>
      </p:graphicFrame>
      <p:sp>
        <p:nvSpPr>
          <p:cNvPr id="7" name="Rectangle 6"/>
          <p:cNvSpPr/>
          <p:nvPr/>
        </p:nvSpPr>
        <p:spPr>
          <a:xfrm>
            <a:off x="8353425" y="2162175"/>
            <a:ext cx="171450" cy="352425"/>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ffectLst/>
                <a:ea typeface="Times New Roman"/>
                <a:cs typeface="Times New Roman"/>
              </a:rPr>
              <a:t> </a:t>
            </a:r>
            <a:endParaRPr lang="en-AU" sz="1050" dirty="0">
              <a:effectLst/>
              <a:ea typeface="Times New Roman"/>
              <a:cs typeface="Times New Roman"/>
            </a:endParaRPr>
          </a:p>
        </p:txBody>
      </p:sp>
      <p:sp>
        <p:nvSpPr>
          <p:cNvPr id="5" name="Rectangle 4"/>
          <p:cNvSpPr/>
          <p:nvPr/>
        </p:nvSpPr>
        <p:spPr>
          <a:xfrm>
            <a:off x="514350" y="2171701"/>
            <a:ext cx="6934200" cy="342899"/>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ffectLst/>
                <a:ea typeface="Times New Roman"/>
                <a:cs typeface="Times New Roman"/>
              </a:rPr>
              <a:t> </a:t>
            </a:r>
            <a:endParaRPr lang="en-AU" sz="1050" dirty="0">
              <a:effectLst/>
              <a:ea typeface="Times New Roman"/>
              <a:cs typeface="Times New Roman"/>
            </a:endParaRPr>
          </a:p>
        </p:txBody>
      </p:sp>
      <p:sp>
        <p:nvSpPr>
          <p:cNvPr id="2" name="Title 1"/>
          <p:cNvSpPr>
            <a:spLocks noGrp="1"/>
          </p:cNvSpPr>
          <p:nvPr>
            <p:ph type="title"/>
          </p:nvPr>
        </p:nvSpPr>
        <p:spPr/>
        <p:txBody>
          <a:bodyPr/>
          <a:lstStyle/>
          <a:p>
            <a:r>
              <a:rPr lang="en-AU" sz="2200" dirty="0" smtClean="0"/>
              <a:t>Instrument-specific marking guide (ISMG)</a:t>
            </a:r>
            <a:endParaRPr lang="en-AU" sz="2200" dirty="0"/>
          </a:p>
        </p:txBody>
      </p:sp>
      <p:sp>
        <p:nvSpPr>
          <p:cNvPr id="3" name="Content Placeholder 2"/>
          <p:cNvSpPr>
            <a:spLocks noGrp="1"/>
          </p:cNvSpPr>
          <p:nvPr>
            <p:ph idx="1"/>
          </p:nvPr>
        </p:nvSpPr>
        <p:spPr>
          <a:xfrm>
            <a:off x="323850" y="986400"/>
            <a:ext cx="8485188" cy="858424"/>
          </a:xfrm>
        </p:spPr>
        <p:txBody>
          <a:bodyPr/>
          <a:lstStyle/>
          <a:p>
            <a:pPr>
              <a:spcBef>
                <a:spcPts val="0"/>
              </a:spcBef>
              <a:spcAft>
                <a:spcPts val="800"/>
              </a:spcAft>
            </a:pPr>
            <a:r>
              <a:rPr lang="en-AU" sz="1400" b="1" dirty="0">
                <a:solidFill>
                  <a:srgbClr val="797979"/>
                </a:solidFill>
              </a:rPr>
              <a:t>Criterion: </a:t>
            </a:r>
            <a:r>
              <a:rPr lang="en-AU" sz="1400" b="1" dirty="0" smtClean="0">
                <a:solidFill>
                  <a:srgbClr val="797979"/>
                </a:solidFill>
              </a:rPr>
              <a:t>Using music elements and concepts</a:t>
            </a:r>
            <a:endParaRPr lang="en-AU" sz="1400" b="1" dirty="0">
              <a:solidFill>
                <a:srgbClr val="797979"/>
              </a:solidFill>
            </a:endParaRPr>
          </a:p>
          <a:p>
            <a:pPr>
              <a:spcBef>
                <a:spcPts val="0"/>
              </a:spcBef>
              <a:spcAft>
                <a:spcPts val="600"/>
              </a:spcAft>
            </a:pPr>
            <a:r>
              <a:rPr lang="en-AU" sz="1200" b="1" dirty="0">
                <a:solidFill>
                  <a:srgbClr val="797979"/>
                </a:solidFill>
              </a:rPr>
              <a:t>Assessment objective</a:t>
            </a:r>
          </a:p>
          <a:p>
            <a:pPr marL="252000" indent="-252000">
              <a:spcBef>
                <a:spcPts val="0"/>
              </a:spcBef>
              <a:spcAft>
                <a:spcPts val="600"/>
              </a:spcAft>
              <a:tabLst>
                <a:tab pos="360000" algn="l"/>
              </a:tabLst>
            </a:pPr>
            <a:r>
              <a:rPr lang="en-AU" sz="1050" dirty="0" smtClean="0"/>
              <a:t>3.	use music elements and concepts to reflect innovative compositional practices</a:t>
            </a:r>
            <a:endParaRPr lang="en-AU" sz="1050" dirty="0"/>
          </a:p>
          <a:p>
            <a:endParaRPr lang="en-AU" sz="1400" dirty="0"/>
          </a:p>
        </p:txBody>
      </p:sp>
    </p:spTree>
    <p:extLst>
      <p:ext uri="{BB962C8B-B14F-4D97-AF65-F5344CB8AC3E}">
        <p14:creationId xmlns:p14="http://schemas.microsoft.com/office/powerpoint/2010/main" val="40021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48501657"/>
              </p:ext>
            </p:extLst>
          </p:nvPr>
        </p:nvGraphicFramePr>
        <p:xfrm>
          <a:off x="323528" y="1887354"/>
          <a:ext cx="8496944" cy="1980000"/>
        </p:xfrm>
        <a:graphic>
          <a:graphicData uri="http://schemas.openxmlformats.org/drawingml/2006/table">
            <a:tbl>
              <a:tblPr firstRow="1" firstCol="1" bandRow="1"/>
              <a:tblGrid>
                <a:gridCol w="7565679">
                  <a:extLst>
                    <a:ext uri="{9D8B030D-6E8A-4147-A177-3AD203B41FA5}">
                      <a16:colId xmlns:a16="http://schemas.microsoft.com/office/drawing/2014/main" xmlns="" val="2158796091"/>
                    </a:ext>
                  </a:extLst>
                </a:gridCol>
                <a:gridCol w="931265">
                  <a:extLst>
                    <a:ext uri="{9D8B030D-6E8A-4147-A177-3AD203B41FA5}">
                      <a16:colId xmlns:a16="http://schemas.microsoft.com/office/drawing/2014/main" xmlns="" val="2347418470"/>
                    </a:ext>
                  </a:extLst>
                </a:gridCol>
              </a:tblGrid>
              <a:tr h="252000">
                <a:tc>
                  <a:txBody>
                    <a:bodyPr/>
                    <a:lstStyle/>
                    <a:p>
                      <a:pPr marL="207010" marR="0" indent="-204470">
                        <a:spcBef>
                          <a:spcPts val="200"/>
                        </a:spcBef>
                        <a:spcAft>
                          <a:spcPts val="200"/>
                        </a:spcAft>
                      </a:pPr>
                      <a:r>
                        <a:rPr lang="en-AU"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The student work has the following </a:t>
                      </a:r>
                      <a:r>
                        <a:rPr lang="en-AU"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characteristics:</a:t>
                      </a:r>
                      <a:endPar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54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tc>
                  <a:txBody>
                    <a:bodyPr/>
                    <a:lstStyle/>
                    <a:p>
                      <a:pPr marL="207010" marR="0" indent="-204470" algn="ctr">
                        <a:spcBef>
                          <a:spcPts val="200"/>
                        </a:spcBef>
                        <a:spcAft>
                          <a:spcPts val="200"/>
                        </a:spcAft>
                      </a:pPr>
                      <a:r>
                        <a:rPr lang="en-AU"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Marks</a:t>
                      </a:r>
                      <a:endPar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54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xmlns="" val="136679564"/>
                  </a:ext>
                </a:extLst>
              </a:tr>
              <a:tr h="288000">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compositional devices to create a unified and</a:t>
                      </a:r>
                      <a:r>
                        <a:rPr lang="en-AU" sz="95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cohesive work</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2000"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AU" sz="950" dirty="0" smtClean="0">
                          <a:effectLst/>
                          <a:latin typeface="Arial" panose="020B0604020202020204" pitchFamily="34" charset="0"/>
                          <a:ea typeface="Times New Roman" panose="02020603050405020304" pitchFamily="18" charset="0"/>
                          <a:cs typeface="Times New Roman" panose="02020603050405020304" pitchFamily="18" charset="0"/>
                        </a:rPr>
                        <a:t>5–6</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72000"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xmlns="" val="3171182850"/>
                  </a:ext>
                </a:extLst>
              </a:tr>
              <a:tr h="288000">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idiomatic</a:t>
                      </a:r>
                      <a:r>
                        <a:rPr lang="en-AU" sz="95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compositional devices that develop the work</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AU" sz="950" dirty="0" smtClean="0">
                          <a:effectLst/>
                          <a:latin typeface="Arial" panose="020B0604020202020204" pitchFamily="34" charset="0"/>
                          <a:ea typeface="Times New Roman" panose="02020603050405020304" pitchFamily="18" charset="0"/>
                          <a:cs typeface="Times New Roman" panose="02020603050405020304" pitchFamily="18" charset="0"/>
                        </a:rPr>
                        <a:t>4</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xmlns="" val="976706656"/>
                  </a:ext>
                </a:extLst>
              </a:tr>
              <a:tr h="288000">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compositional devices in</a:t>
                      </a:r>
                      <a:r>
                        <a:rPr lang="en-AU" sz="95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creation of their own work</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AU" sz="950" dirty="0" smtClean="0">
                          <a:effectLst/>
                          <a:latin typeface="Arial" panose="020B0604020202020204" pitchFamily="34" charset="0"/>
                          <a:ea typeface="Times New Roman" panose="02020603050405020304" pitchFamily="18" charset="0"/>
                          <a:cs typeface="Times New Roman" panose="02020603050405020304" pitchFamily="18" charset="0"/>
                        </a:rPr>
                        <a:t>3</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xmlns="" val="57192253"/>
                  </a:ext>
                </a:extLst>
              </a:tr>
              <a:tr h="288000">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a selection of</a:t>
                      </a:r>
                      <a:r>
                        <a:rPr lang="en-AU" sz="95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compositional devices</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AU" sz="95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xmlns="" val="54107995"/>
                  </a:ext>
                </a:extLst>
              </a:tr>
              <a:tr h="288000">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evidence</a:t>
                      </a:r>
                      <a:r>
                        <a:rPr lang="en-AU" sz="95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 a compositional device</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US" sz="950" dirty="0" smtClean="0">
                          <a:effectLst/>
                          <a:latin typeface="Arial" panose="020B0604020202020204" pitchFamily="34" charset="0"/>
                          <a:ea typeface="Times New Roman" panose="02020603050405020304" pitchFamily="18" charset="0"/>
                          <a:cs typeface="Times New Roman" panose="02020603050405020304" pitchFamily="18" charset="0"/>
                        </a:rPr>
                        <a:t>1</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r>
              <a:tr h="288000">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does not satisfy any of the descriptors</a:t>
                      </a:r>
                      <a:r>
                        <a:rPr lang="en-AU" sz="95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above.</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US" sz="950" dirty="0" smtClean="0">
                          <a:effectLst/>
                          <a:latin typeface="Arial" panose="020B0604020202020204" pitchFamily="34" charset="0"/>
                          <a:ea typeface="Times New Roman" panose="02020603050405020304" pitchFamily="18" charset="0"/>
                          <a:cs typeface="Times New Roman" panose="02020603050405020304" pitchFamily="18" charset="0"/>
                        </a:rPr>
                        <a:t>0</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r>
            </a:tbl>
          </a:graphicData>
        </a:graphic>
      </p:graphicFrame>
      <p:sp>
        <p:nvSpPr>
          <p:cNvPr id="7" name="Rectangle 6"/>
          <p:cNvSpPr/>
          <p:nvPr/>
        </p:nvSpPr>
        <p:spPr>
          <a:xfrm>
            <a:off x="8353426" y="2181225"/>
            <a:ext cx="152400" cy="219075"/>
          </a:xfrm>
          <a:prstGeom prst="rect">
            <a:avLst/>
          </a:prstGeom>
          <a:solidFill>
            <a:srgbClr val="ED7A23">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5" name="Rectangle 4"/>
          <p:cNvSpPr/>
          <p:nvPr/>
        </p:nvSpPr>
        <p:spPr>
          <a:xfrm flipV="1">
            <a:off x="514350" y="2162172"/>
            <a:ext cx="3990975" cy="238128"/>
          </a:xfrm>
          <a:prstGeom prst="rect">
            <a:avLst/>
          </a:prstGeom>
          <a:solidFill>
            <a:srgbClr val="ED7A23">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3" name="Content Placeholder 2"/>
          <p:cNvSpPr>
            <a:spLocks noGrp="1"/>
          </p:cNvSpPr>
          <p:nvPr>
            <p:ph idx="1"/>
          </p:nvPr>
        </p:nvSpPr>
        <p:spPr>
          <a:xfrm>
            <a:off x="323850" y="986400"/>
            <a:ext cx="8485188" cy="1362480"/>
          </a:xfrm>
        </p:spPr>
        <p:txBody>
          <a:bodyPr/>
          <a:lstStyle/>
          <a:p>
            <a:pPr>
              <a:spcBef>
                <a:spcPts val="0"/>
              </a:spcBef>
              <a:spcAft>
                <a:spcPts val="800"/>
              </a:spcAft>
            </a:pPr>
            <a:r>
              <a:rPr lang="en-AU" sz="1400" b="1" dirty="0">
                <a:solidFill>
                  <a:srgbClr val="797979"/>
                </a:solidFill>
              </a:rPr>
              <a:t>Criterion: </a:t>
            </a:r>
            <a:r>
              <a:rPr lang="en-AU" sz="1400" b="1" dirty="0" smtClean="0">
                <a:solidFill>
                  <a:srgbClr val="797979"/>
                </a:solidFill>
              </a:rPr>
              <a:t>Applying techniques and processes</a:t>
            </a:r>
            <a:endParaRPr lang="en-AU" sz="1400" b="1" dirty="0">
              <a:solidFill>
                <a:srgbClr val="797979"/>
              </a:solidFill>
            </a:endParaRPr>
          </a:p>
          <a:p>
            <a:pPr>
              <a:spcBef>
                <a:spcPts val="0"/>
              </a:spcBef>
              <a:spcAft>
                <a:spcPts val="600"/>
              </a:spcAft>
            </a:pPr>
            <a:r>
              <a:rPr lang="en-AU" sz="1200" b="1" dirty="0">
                <a:solidFill>
                  <a:srgbClr val="797979"/>
                </a:solidFill>
              </a:rPr>
              <a:t>Assessment objective</a:t>
            </a:r>
          </a:p>
          <a:p>
            <a:pPr marL="252000" indent="-252000">
              <a:spcBef>
                <a:spcPts val="0"/>
              </a:spcBef>
              <a:spcAft>
                <a:spcPts val="600"/>
              </a:spcAft>
              <a:tabLst>
                <a:tab pos="360000" algn="l"/>
              </a:tabLst>
            </a:pPr>
            <a:r>
              <a:rPr lang="en-AU" sz="1050" dirty="0"/>
              <a:t>5</a:t>
            </a:r>
            <a:r>
              <a:rPr lang="en-AU" sz="1050" dirty="0" smtClean="0"/>
              <a:t>.</a:t>
            </a:r>
            <a:r>
              <a:rPr lang="en-AU" sz="1050" dirty="0"/>
              <a:t>	</a:t>
            </a:r>
            <a:r>
              <a:rPr lang="en-AU" sz="1050" dirty="0" smtClean="0"/>
              <a:t>apply compositional devices in the creation of their own work</a:t>
            </a:r>
            <a:endParaRPr lang="en-AU" sz="1400" dirty="0"/>
          </a:p>
        </p:txBody>
      </p:sp>
    </p:spTree>
    <p:extLst>
      <p:ext uri="{BB962C8B-B14F-4D97-AF65-F5344CB8AC3E}">
        <p14:creationId xmlns:p14="http://schemas.microsoft.com/office/powerpoint/2010/main" val="1393842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58655930"/>
              </p:ext>
            </p:extLst>
          </p:nvPr>
        </p:nvGraphicFramePr>
        <p:xfrm>
          <a:off x="314003" y="2601729"/>
          <a:ext cx="8496944" cy="2828171"/>
        </p:xfrm>
        <a:graphic>
          <a:graphicData uri="http://schemas.openxmlformats.org/drawingml/2006/table">
            <a:tbl>
              <a:tblPr firstRow="1" firstCol="1" bandRow="1"/>
              <a:tblGrid>
                <a:gridCol w="7565679">
                  <a:extLst>
                    <a:ext uri="{9D8B030D-6E8A-4147-A177-3AD203B41FA5}">
                      <a16:colId xmlns:a16="http://schemas.microsoft.com/office/drawing/2014/main" xmlns="" val="2158796091"/>
                    </a:ext>
                  </a:extLst>
                </a:gridCol>
                <a:gridCol w="931265">
                  <a:extLst>
                    <a:ext uri="{9D8B030D-6E8A-4147-A177-3AD203B41FA5}">
                      <a16:colId xmlns:a16="http://schemas.microsoft.com/office/drawing/2014/main" xmlns="" val="2347418470"/>
                    </a:ext>
                  </a:extLst>
                </a:gridCol>
              </a:tblGrid>
              <a:tr h="252000">
                <a:tc>
                  <a:txBody>
                    <a:bodyPr/>
                    <a:lstStyle/>
                    <a:p>
                      <a:pPr marL="207010" marR="0" indent="-204470">
                        <a:spcBef>
                          <a:spcPts val="200"/>
                        </a:spcBef>
                        <a:spcAft>
                          <a:spcPts val="200"/>
                        </a:spcAft>
                      </a:pPr>
                      <a:r>
                        <a:rPr lang="en-AU"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The student work has the following characteristics:</a:t>
                      </a:r>
                      <a:endPar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54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tc>
                  <a:txBody>
                    <a:bodyPr/>
                    <a:lstStyle/>
                    <a:p>
                      <a:pPr marL="207010" marR="0" indent="-204470" algn="ctr">
                        <a:spcBef>
                          <a:spcPts val="200"/>
                        </a:spcBef>
                        <a:spcAft>
                          <a:spcPts val="200"/>
                        </a:spcAft>
                      </a:pPr>
                      <a:r>
                        <a:rPr lang="en-AU"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Marks</a:t>
                      </a:r>
                      <a:endPar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54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xmlns="" val="136679564"/>
                  </a:ext>
                </a:extLst>
              </a:tr>
              <a:tr h="288000">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resolution of composition shows a synthesis of complex music ideas that communicate meaning with sensitivity</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2000"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AU" sz="950" dirty="0" smtClean="0">
                          <a:effectLst/>
                          <a:latin typeface="Arial" panose="020B0604020202020204" pitchFamily="34" charset="0"/>
                          <a:ea typeface="Times New Roman" panose="02020603050405020304" pitchFamily="18" charset="0"/>
                          <a:cs typeface="Times New Roman" panose="02020603050405020304" pitchFamily="18" charset="0"/>
                        </a:rPr>
                        <a:t>7–8</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72000"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xmlns="" val="3171182850"/>
                  </a:ext>
                </a:extLst>
              </a:tr>
              <a:tr h="288000">
                <a:tc>
                  <a:txBody>
                    <a:bodyPr/>
                    <a:lstStyle/>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a:t>
                      </a:r>
                      <a:r>
                        <a:rPr lang="en-AU" sz="950" dirty="0" smtClean="0">
                          <a:solidFill>
                            <a:srgbClr val="000000"/>
                          </a:solidFill>
                          <a:effectLst/>
                          <a:latin typeface="+mn-lt"/>
                          <a:ea typeface="Times New Roman"/>
                          <a:cs typeface="Times New Roman"/>
                        </a:rPr>
                        <a:t>of literacy skills through sequenced and connected ideas that express ideas and meaning in their own work</a:t>
                      </a:r>
                    </a:p>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resolution </a:t>
                      </a:r>
                      <a:r>
                        <a:rPr lang="en-AU" sz="950" dirty="0" smtClean="0">
                          <a:solidFill>
                            <a:srgbClr val="000000"/>
                          </a:solidFill>
                          <a:effectLst/>
                          <a:latin typeface="+mn-lt"/>
                          <a:ea typeface="Times New Roman"/>
                          <a:cs typeface="Times New Roman"/>
                        </a:rPr>
                        <a:t>of music ideas that are integral to the communication of meaning</a:t>
                      </a: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AU" sz="950" dirty="0" smtClean="0">
                          <a:effectLst/>
                          <a:latin typeface="Arial" panose="020B0604020202020204" pitchFamily="34" charset="0"/>
                          <a:ea typeface="Times New Roman" panose="02020603050405020304" pitchFamily="18" charset="0"/>
                          <a:cs typeface="Times New Roman" panose="02020603050405020304" pitchFamily="18" charset="0"/>
                        </a:rPr>
                        <a:t>5–6</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xmlns="" val="976706656"/>
                  </a:ext>
                </a:extLst>
              </a:tr>
              <a:tr h="288000">
                <a:tc>
                  <a:txBody>
                    <a:bodyPr/>
                    <a:lstStyle/>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AU" sz="950" dirty="0" smtClean="0">
                          <a:solidFill>
                            <a:srgbClr val="000000"/>
                          </a:solidFill>
                          <a:effectLst/>
                          <a:latin typeface="+mn-lt"/>
                          <a:ea typeface="Times New Roman"/>
                          <a:cs typeface="Times New Roman"/>
                        </a:rPr>
                        <a:t>explanation of the use of music elements and concepts to communicate meaning in composition </a:t>
                      </a:r>
                    </a:p>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AU" sz="950" dirty="0" smtClean="0">
                          <a:solidFill>
                            <a:srgbClr val="000000"/>
                          </a:solidFill>
                          <a:effectLst/>
                          <a:latin typeface="+mn-lt"/>
                          <a:ea typeface="Times New Roman"/>
                          <a:cs typeface="Times New Roman"/>
                        </a:rPr>
                        <a:t>application of literacy skills using music terminology relevant to genre/style and language conventions to communicate music ideas in their own work</a:t>
                      </a:r>
                    </a:p>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AU" sz="950" dirty="0" smtClean="0">
                          <a:solidFill>
                            <a:srgbClr val="000000"/>
                          </a:solidFill>
                          <a:effectLst/>
                          <a:latin typeface="+mn-lt"/>
                          <a:ea typeface="Times New Roman"/>
                          <a:cs typeface="Times New Roman"/>
                        </a:rPr>
                        <a:t>resolution</a:t>
                      </a:r>
                      <a:r>
                        <a:rPr lang="en-AU" sz="950" baseline="0" dirty="0" smtClean="0">
                          <a:solidFill>
                            <a:srgbClr val="000000"/>
                          </a:solidFill>
                          <a:effectLst/>
                          <a:latin typeface="+mn-lt"/>
                          <a:ea typeface="Times New Roman"/>
                          <a:cs typeface="Times New Roman"/>
                        </a:rPr>
                        <a:t> of music ideas to communicate meaning and intent in composition</a:t>
                      </a:r>
                      <a:endParaRPr lang="en-AU" sz="950" dirty="0" smtClean="0">
                        <a:solidFill>
                          <a:srgbClr val="000000"/>
                        </a:solidFill>
                        <a:effectLst/>
                        <a:latin typeface="+mn-lt"/>
                        <a:ea typeface="Times New Roman"/>
                        <a:cs typeface="Times New Roman"/>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indent="0" algn="ctr" defTabSz="914400" rtl="0" eaLnBrk="1" fontAlgn="auto" latinLnBrk="0" hangingPunct="1">
                        <a:lnSpc>
                          <a:spcPct val="110000"/>
                        </a:lnSpc>
                        <a:spcBef>
                          <a:spcPts val="200"/>
                        </a:spcBef>
                        <a:spcAft>
                          <a:spcPts val="200"/>
                        </a:spcAft>
                        <a:buClrTx/>
                        <a:buSzTx/>
                        <a:buFontTx/>
                        <a:buNone/>
                        <a:tabLst/>
                        <a:defRPr/>
                      </a:pPr>
                      <a:r>
                        <a:rPr lang="en-AU" sz="950" dirty="0" smtClean="0">
                          <a:effectLst/>
                          <a:latin typeface="Arial" panose="020B0604020202020204" pitchFamily="34" charset="0"/>
                          <a:ea typeface="Times New Roman" panose="02020603050405020304" pitchFamily="18" charset="0"/>
                          <a:cs typeface="Times New Roman" panose="02020603050405020304" pitchFamily="18" charset="0"/>
                        </a:rPr>
                        <a:t>3–4</a:t>
                      </a:r>
                      <a:endParaRPr lang="en-US" sz="95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r>
              <a:tr h="288000">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simple statements </a:t>
                      </a:r>
                      <a:r>
                        <a:rPr lang="en-AU" sz="950" dirty="0" smtClean="0">
                          <a:solidFill>
                            <a:srgbClr val="000000"/>
                          </a:solidFill>
                          <a:effectLst/>
                          <a:latin typeface="+mn-lt"/>
                          <a:ea typeface="Times New Roman"/>
                          <a:cs typeface="Times New Roman"/>
                        </a:rPr>
                        <a:t>made about the music</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950" dirty="0" smtClean="0">
                          <a:solidFill>
                            <a:srgbClr val="000000"/>
                          </a:solidFill>
                          <a:effectLst/>
                          <a:latin typeface="+mn-lt"/>
                          <a:ea typeface="Arial" panose="020B0604020202020204" pitchFamily="34" charset="0"/>
                          <a:cs typeface="Times New Roman"/>
                        </a:rPr>
                        <a:t>application </a:t>
                      </a:r>
                      <a:r>
                        <a:rPr lang="en-AU" sz="950" dirty="0" smtClean="0">
                          <a:solidFill>
                            <a:srgbClr val="000000"/>
                          </a:solidFill>
                          <a:effectLst/>
                          <a:latin typeface="+mn-lt"/>
                          <a:ea typeface="Times New Roman"/>
                          <a:cs typeface="Times New Roman"/>
                        </a:rPr>
                        <a:t>of literacy skills to describe ideas</a:t>
                      </a:r>
                    </a:p>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AU" sz="950" dirty="0" smtClean="0">
                          <a:solidFill>
                            <a:srgbClr val="000000"/>
                          </a:solidFill>
                          <a:effectLst/>
                          <a:latin typeface="+mn-lt"/>
                          <a:ea typeface="Arial" panose="020B0604020202020204" pitchFamily="34" charset="0"/>
                          <a:cs typeface="Times New Roman"/>
                        </a:rPr>
                        <a:t>demonstration </a:t>
                      </a:r>
                      <a:r>
                        <a:rPr lang="en-AU" sz="950" dirty="0" smtClean="0">
                          <a:solidFill>
                            <a:srgbClr val="000000"/>
                          </a:solidFill>
                          <a:effectLst/>
                          <a:latin typeface="+mn-lt"/>
                          <a:ea typeface="Times New Roman"/>
                          <a:cs typeface="Times New Roman"/>
                        </a:rPr>
                        <a:t>of music ideas</a:t>
                      </a: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indent="0" algn="ctr" defTabSz="914400" rtl="0" eaLnBrk="1" fontAlgn="auto" latinLnBrk="0" hangingPunct="1">
                        <a:lnSpc>
                          <a:spcPct val="110000"/>
                        </a:lnSpc>
                        <a:spcBef>
                          <a:spcPts val="200"/>
                        </a:spcBef>
                        <a:spcAft>
                          <a:spcPts val="200"/>
                        </a:spcAft>
                        <a:buClrTx/>
                        <a:buSzTx/>
                        <a:buFontTx/>
                        <a:buNone/>
                        <a:tabLst/>
                        <a:defRPr/>
                      </a:pPr>
                      <a:r>
                        <a:rPr lang="en-AU" sz="950" dirty="0" smtClean="0">
                          <a:effectLst/>
                          <a:latin typeface="Arial" panose="020B0604020202020204" pitchFamily="34" charset="0"/>
                          <a:ea typeface="Times New Roman" panose="02020603050405020304" pitchFamily="18" charset="0"/>
                          <a:cs typeface="Times New Roman" panose="02020603050405020304" pitchFamily="18" charset="0"/>
                        </a:rPr>
                        <a:t>1–2</a:t>
                      </a:r>
                      <a:endParaRPr lang="en-US" sz="95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r>
              <a:tr h="288000">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does not satisfy any of the descriptors above.</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indent="0" algn="ctr" defTabSz="914400" rtl="0" eaLnBrk="1" fontAlgn="auto" latinLnBrk="0" hangingPunct="1">
                        <a:lnSpc>
                          <a:spcPct val="110000"/>
                        </a:lnSpc>
                        <a:spcBef>
                          <a:spcPts val="200"/>
                        </a:spcBef>
                        <a:spcAft>
                          <a:spcPts val="200"/>
                        </a:spcAft>
                        <a:buClrTx/>
                        <a:buSzTx/>
                        <a:buFontTx/>
                        <a:buNone/>
                        <a:tabLst/>
                        <a:defRPr/>
                      </a:pPr>
                      <a:r>
                        <a:rPr lang="en-AU" sz="950" dirty="0" smtClean="0">
                          <a:effectLst/>
                          <a:latin typeface="Arial" panose="020B0604020202020204" pitchFamily="34" charset="0"/>
                          <a:ea typeface="Times New Roman" panose="02020603050405020304" pitchFamily="18" charset="0"/>
                          <a:cs typeface="Times New Roman" panose="02020603050405020304" pitchFamily="18" charset="0"/>
                        </a:rPr>
                        <a:t>0</a:t>
                      </a:r>
                      <a:endParaRPr lang="en-US" sz="95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r>
            </a:tbl>
          </a:graphicData>
        </a:graphic>
      </p:graphicFrame>
      <p:sp>
        <p:nvSpPr>
          <p:cNvPr id="7" name="Rectangle 6"/>
          <p:cNvSpPr/>
          <p:nvPr/>
        </p:nvSpPr>
        <p:spPr>
          <a:xfrm>
            <a:off x="8343900" y="2895600"/>
            <a:ext cx="190501" cy="219075"/>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3" name="Content Placeholder 2"/>
          <p:cNvSpPr>
            <a:spLocks noGrp="1"/>
          </p:cNvSpPr>
          <p:nvPr>
            <p:ph idx="1"/>
          </p:nvPr>
        </p:nvSpPr>
        <p:spPr>
          <a:xfrm>
            <a:off x="323528" y="980728"/>
            <a:ext cx="8485188" cy="1512168"/>
          </a:xfrm>
        </p:spPr>
        <p:txBody>
          <a:bodyPr/>
          <a:lstStyle/>
          <a:p>
            <a:pPr>
              <a:spcBef>
                <a:spcPts val="0"/>
              </a:spcBef>
              <a:spcAft>
                <a:spcPts val="800"/>
              </a:spcAft>
            </a:pPr>
            <a:r>
              <a:rPr lang="en-AU" sz="1400" b="1" dirty="0" smtClean="0">
                <a:solidFill>
                  <a:srgbClr val="797979"/>
                </a:solidFill>
              </a:rPr>
              <a:t>Criterion: </a:t>
            </a:r>
            <a:r>
              <a:rPr lang="en-AU" b="1" dirty="0" smtClean="0">
                <a:solidFill>
                  <a:srgbClr val="797979"/>
                </a:solidFill>
              </a:rPr>
              <a:t>Communicating meaning</a:t>
            </a:r>
            <a:endParaRPr lang="en-AU" sz="1400" b="1" dirty="0" smtClean="0">
              <a:solidFill>
                <a:srgbClr val="797979"/>
              </a:solidFill>
            </a:endParaRPr>
          </a:p>
          <a:p>
            <a:pPr>
              <a:spcBef>
                <a:spcPts val="0"/>
              </a:spcBef>
              <a:spcAft>
                <a:spcPts val="600"/>
              </a:spcAft>
            </a:pPr>
            <a:r>
              <a:rPr lang="en-AU" sz="1200" b="1" dirty="0" smtClean="0">
                <a:solidFill>
                  <a:srgbClr val="797979"/>
                </a:solidFill>
              </a:rPr>
              <a:t>Assessment objectives</a:t>
            </a:r>
          </a:p>
          <a:p>
            <a:pPr marL="228600" indent="-228600">
              <a:spcBef>
                <a:spcPts val="0"/>
              </a:spcBef>
              <a:spcAft>
                <a:spcPts val="600"/>
              </a:spcAft>
              <a:buFontTx/>
              <a:buAutoNum type="arabicPeriod" startAt="2"/>
              <a:tabLst>
                <a:tab pos="360000" algn="l"/>
              </a:tabLst>
            </a:pPr>
            <a:r>
              <a:rPr lang="en-AU" sz="1050" dirty="0" smtClean="0"/>
              <a:t>explain </a:t>
            </a:r>
            <a:r>
              <a:rPr lang="en-AU" sz="1050" dirty="0">
                <a:solidFill>
                  <a:srgbClr val="000000"/>
                </a:solidFill>
                <a:ea typeface="Times New Roman"/>
                <a:cs typeface="Times New Roman"/>
              </a:rPr>
              <a:t>the use of music elements and concepts to communicate meaning in </a:t>
            </a:r>
            <a:r>
              <a:rPr lang="en-AU" sz="1050" dirty="0" smtClean="0">
                <a:solidFill>
                  <a:srgbClr val="000000"/>
                </a:solidFill>
                <a:ea typeface="Times New Roman"/>
                <a:cs typeface="Times New Roman"/>
              </a:rPr>
              <a:t>composition</a:t>
            </a:r>
            <a:endParaRPr lang="en-AU" sz="1050" dirty="0" smtClean="0"/>
          </a:p>
          <a:p>
            <a:pPr marL="228600" indent="-228600">
              <a:spcBef>
                <a:spcPts val="0"/>
              </a:spcBef>
              <a:spcAft>
                <a:spcPts val="600"/>
              </a:spcAft>
              <a:buFont typeface="+mj-lt"/>
              <a:buAutoNum type="arabicPeriod" startAt="6"/>
              <a:tabLst>
                <a:tab pos="360000" algn="l"/>
              </a:tabLst>
            </a:pPr>
            <a:r>
              <a:rPr lang="en-AU" sz="1050" dirty="0" smtClean="0"/>
              <a:t>apply </a:t>
            </a:r>
            <a:r>
              <a:rPr lang="en-AU" sz="1050" dirty="0">
                <a:solidFill>
                  <a:srgbClr val="000000"/>
                </a:solidFill>
                <a:ea typeface="Times New Roman"/>
                <a:cs typeface="Times New Roman"/>
              </a:rPr>
              <a:t>literacy skills using music terminology relevant to genre/style and language</a:t>
            </a:r>
            <a:r>
              <a:rPr lang="en-AU" sz="1050" u="dotDotDash" dirty="0">
                <a:solidFill>
                  <a:srgbClr val="6D6F71"/>
                </a:solidFill>
                <a:uFill>
                  <a:solidFill>
                    <a:srgbClr val="6D6F71"/>
                  </a:solidFill>
                </a:uFill>
                <a:ea typeface="Times New Roman"/>
                <a:cs typeface="Times New Roman"/>
              </a:rPr>
              <a:t> </a:t>
            </a:r>
            <a:r>
              <a:rPr lang="en-AU" sz="1050" dirty="0">
                <a:solidFill>
                  <a:srgbClr val="000000"/>
                </a:solidFill>
                <a:ea typeface="Times New Roman"/>
                <a:cs typeface="Times New Roman"/>
              </a:rPr>
              <a:t>conventions to communicate music ideas in their own </a:t>
            </a:r>
            <a:r>
              <a:rPr lang="en-AU" sz="1050" dirty="0" smtClean="0">
                <a:solidFill>
                  <a:srgbClr val="000000"/>
                </a:solidFill>
                <a:ea typeface="Times New Roman"/>
                <a:cs typeface="Times New Roman"/>
              </a:rPr>
              <a:t>work</a:t>
            </a:r>
            <a:endParaRPr lang="en-AU" sz="1050" dirty="0" smtClean="0"/>
          </a:p>
          <a:p>
            <a:pPr marL="228600" indent="-228600">
              <a:spcBef>
                <a:spcPts val="0"/>
              </a:spcBef>
              <a:spcAft>
                <a:spcPts val="600"/>
              </a:spcAft>
              <a:buFont typeface="+mj-lt"/>
              <a:buAutoNum type="arabicPeriod" startAt="10"/>
              <a:tabLst>
                <a:tab pos="360000" algn="l"/>
              </a:tabLst>
            </a:pPr>
            <a:r>
              <a:rPr lang="en-AU" sz="1050" dirty="0"/>
              <a:t>r</a:t>
            </a:r>
            <a:r>
              <a:rPr lang="en-AU" sz="1050" dirty="0" smtClean="0"/>
              <a:t>esolve music ideas </a:t>
            </a:r>
            <a:r>
              <a:rPr lang="en-AU" sz="1050" dirty="0">
                <a:solidFill>
                  <a:srgbClr val="000000"/>
                </a:solidFill>
                <a:ea typeface="Times New Roman"/>
                <a:cs typeface="Times New Roman"/>
              </a:rPr>
              <a:t>to </a:t>
            </a:r>
            <a:r>
              <a:rPr lang="en-AU" sz="1050" dirty="0">
                <a:solidFill>
                  <a:srgbClr val="000000"/>
                </a:solidFill>
                <a:ea typeface="Arial"/>
                <a:cs typeface="Times New Roman"/>
              </a:rPr>
              <a:t>communicate </a:t>
            </a:r>
            <a:r>
              <a:rPr lang="en-AU" sz="1050" dirty="0">
                <a:solidFill>
                  <a:srgbClr val="000000"/>
                </a:solidFill>
                <a:ea typeface="Times New Roman"/>
                <a:cs typeface="Times New Roman"/>
              </a:rPr>
              <a:t>meaning</a:t>
            </a:r>
            <a:r>
              <a:rPr lang="en-AU" sz="1050" dirty="0">
                <a:solidFill>
                  <a:srgbClr val="000000"/>
                </a:solidFill>
                <a:ea typeface="Arial"/>
                <a:cs typeface="Times New Roman"/>
              </a:rPr>
              <a:t> and intent in </a:t>
            </a:r>
            <a:r>
              <a:rPr lang="en-AU" sz="1050" dirty="0" smtClean="0">
                <a:solidFill>
                  <a:srgbClr val="000000"/>
                </a:solidFill>
                <a:ea typeface="Arial"/>
                <a:cs typeface="Times New Roman"/>
              </a:rPr>
              <a:t>composition</a:t>
            </a:r>
            <a:endParaRPr lang="en-AU" sz="1050" dirty="0" smtClean="0"/>
          </a:p>
          <a:p>
            <a:pPr>
              <a:spcBef>
                <a:spcPts val="0"/>
              </a:spcBef>
              <a:spcAft>
                <a:spcPts val="600"/>
              </a:spcAft>
              <a:tabLst>
                <a:tab pos="360000" algn="l"/>
              </a:tabLst>
            </a:pPr>
            <a:endParaRPr lang="en-AU" sz="1050" dirty="0"/>
          </a:p>
        </p:txBody>
      </p:sp>
      <p:sp>
        <p:nvSpPr>
          <p:cNvPr id="6" name="Rectangle 5"/>
          <p:cNvSpPr/>
          <p:nvPr/>
        </p:nvSpPr>
        <p:spPr>
          <a:xfrm>
            <a:off x="514350" y="2895601"/>
            <a:ext cx="5962651" cy="20955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ffectLst/>
                <a:ea typeface="Times New Roman"/>
                <a:cs typeface="Times New Roman"/>
              </a:rPr>
              <a:t> </a:t>
            </a:r>
            <a:endParaRPr lang="en-AU" sz="1050" dirty="0">
              <a:effectLst/>
              <a:ea typeface="Times New Roman"/>
              <a:cs typeface="Times New Roman"/>
            </a:endParaRPr>
          </a:p>
        </p:txBody>
      </p:sp>
    </p:spTree>
    <p:extLst>
      <p:ext uri="{BB962C8B-B14F-4D97-AF65-F5344CB8AC3E}">
        <p14:creationId xmlns:p14="http://schemas.microsoft.com/office/powerpoint/2010/main" val="1597510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200" dirty="0" smtClean="0"/>
              <a:t>Task</a:t>
            </a:r>
            <a:endParaRPr lang="en-AU" sz="2200" dirty="0"/>
          </a:p>
        </p:txBody>
      </p:sp>
      <p:sp>
        <p:nvSpPr>
          <p:cNvPr id="3" name="Content Placeholder 2"/>
          <p:cNvSpPr>
            <a:spLocks noGrp="1"/>
          </p:cNvSpPr>
          <p:nvPr>
            <p:ph idx="1"/>
          </p:nvPr>
        </p:nvSpPr>
        <p:spPr/>
        <p:txBody>
          <a:bodyPr/>
          <a:lstStyle/>
          <a:p>
            <a:r>
              <a:rPr lang="en-US" dirty="0"/>
              <a:t>Compose a work that incorporates either an innovation from a genre and/or style </a:t>
            </a:r>
            <a:r>
              <a:rPr lang="en-US" dirty="0" smtClean="0"/>
              <a:t>you </a:t>
            </a:r>
            <a:r>
              <a:rPr lang="en-US" dirty="0"/>
              <a:t>have studied in class or your own innovative use of music elements and concepts.</a:t>
            </a:r>
          </a:p>
          <a:p>
            <a:r>
              <a:rPr lang="en-US" dirty="0"/>
              <a:t>Complete a statement of compositional intent explaining </a:t>
            </a:r>
            <a:r>
              <a:rPr lang="en-US" dirty="0" smtClean="0"/>
              <a:t>the </a:t>
            </a:r>
            <a:r>
              <a:rPr lang="en-US" dirty="0"/>
              <a:t>use of music elements and compositional devices in shaping the purpose and execution of the composition</a:t>
            </a:r>
            <a:r>
              <a:rPr lang="en-US" dirty="0" smtClean="0"/>
              <a:t>.</a:t>
            </a:r>
            <a:endParaRPr lang="en-AU" sz="1400" dirty="0"/>
          </a:p>
        </p:txBody>
      </p:sp>
    </p:spTree>
    <p:extLst>
      <p:ext uri="{BB962C8B-B14F-4D97-AF65-F5344CB8AC3E}">
        <p14:creationId xmlns:p14="http://schemas.microsoft.com/office/powerpoint/2010/main" val="419533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200" dirty="0" smtClean="0"/>
              <a:t>Sample response</a:t>
            </a:r>
            <a:endParaRPr lang="en-AU" sz="2200" dirty="0"/>
          </a:p>
        </p:txBody>
      </p:sp>
      <p:sp>
        <p:nvSpPr>
          <p:cNvPr id="3" name="Content Placeholder 2"/>
          <p:cNvSpPr>
            <a:spLocks noGrp="1"/>
          </p:cNvSpPr>
          <p:nvPr>
            <p:ph idx="1"/>
          </p:nvPr>
        </p:nvSpPr>
        <p:spPr>
          <a:xfrm>
            <a:off x="323850" y="3717032"/>
            <a:ext cx="8485188" cy="2468778"/>
          </a:xfrm>
        </p:spPr>
        <p:txBody>
          <a:bodyPr/>
          <a:lstStyle/>
          <a:p>
            <a:r>
              <a:rPr lang="en-AU" sz="1400" dirty="0"/>
              <a:t>The annotations show the match to the instrument-specific marking guide (ISMG) performance-level descriptors</a:t>
            </a:r>
            <a:r>
              <a:rPr lang="en-AU" sz="1400" dirty="0" smtClean="0"/>
              <a:t>.</a:t>
            </a:r>
            <a:endParaRPr lang="en-AU" sz="1400" dirty="0"/>
          </a:p>
        </p:txBody>
      </p:sp>
      <p:graphicFrame>
        <p:nvGraphicFramePr>
          <p:cNvPr id="4" name="Table 3"/>
          <p:cNvGraphicFramePr>
            <a:graphicFrameLocks noGrp="1"/>
          </p:cNvGraphicFramePr>
          <p:nvPr>
            <p:extLst>
              <p:ext uri="{D42A27DB-BD31-4B8C-83A1-F6EECF244321}">
                <p14:modId xmlns:p14="http://schemas.microsoft.com/office/powerpoint/2010/main" val="2361345222"/>
              </p:ext>
            </p:extLst>
          </p:nvPr>
        </p:nvGraphicFramePr>
        <p:xfrm>
          <a:off x="323528" y="986400"/>
          <a:ext cx="8496945" cy="2304000"/>
        </p:xfrm>
        <a:graphic>
          <a:graphicData uri="http://schemas.openxmlformats.org/drawingml/2006/table">
            <a:tbl>
              <a:tblPr firstRow="1" firstCol="1" bandRow="1"/>
              <a:tblGrid>
                <a:gridCol w="5472608">
                  <a:extLst>
                    <a:ext uri="{9D8B030D-6E8A-4147-A177-3AD203B41FA5}">
                      <a16:colId xmlns:a16="http://schemas.microsoft.com/office/drawing/2014/main" xmlns="" val="2158796091"/>
                    </a:ext>
                  </a:extLst>
                </a:gridCol>
                <a:gridCol w="1944216"/>
                <a:gridCol w="1080121">
                  <a:extLst>
                    <a:ext uri="{9D8B030D-6E8A-4147-A177-3AD203B41FA5}">
                      <a16:colId xmlns:a16="http://schemas.microsoft.com/office/drawing/2014/main" xmlns="" val="2347418470"/>
                    </a:ext>
                  </a:extLst>
                </a:gridCol>
              </a:tblGrid>
              <a:tr h="252000">
                <a:tc>
                  <a:txBody>
                    <a:bodyPr/>
                    <a:lstStyle/>
                    <a:p>
                      <a:pPr marL="207010" marR="0" indent="-204470">
                        <a:spcBef>
                          <a:spcPts val="200"/>
                        </a:spcBef>
                        <a:spcAft>
                          <a:spcPts val="200"/>
                        </a:spcAft>
                      </a:pPr>
                      <a:r>
                        <a:rPr lang="en-AU"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Criterion</a:t>
                      </a:r>
                      <a:endPar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54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tc>
                  <a:txBody>
                    <a:bodyPr/>
                    <a:lstStyle/>
                    <a:p>
                      <a:pPr marL="207010" marR="0" indent="-204470" algn="ctr">
                        <a:spcBef>
                          <a:spcPts val="200"/>
                        </a:spcBef>
                        <a:spcAft>
                          <a:spcPts val="200"/>
                        </a:spcAft>
                      </a:pPr>
                      <a:r>
                        <a:rPr lang="en-US"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Marks allocated</a:t>
                      </a:r>
                      <a:endPar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54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tc>
                  <a:txBody>
                    <a:bodyPr/>
                    <a:lstStyle/>
                    <a:p>
                      <a:pPr marL="207010" marR="0" indent="-204470" algn="ctr">
                        <a:spcBef>
                          <a:spcPts val="200"/>
                        </a:spcBef>
                        <a:spcAft>
                          <a:spcPts val="200"/>
                        </a:spcAft>
                      </a:pPr>
                      <a:r>
                        <a:rPr lang="en-AU"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Result</a:t>
                      </a:r>
                      <a:endPar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54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xmlns="" val="136679564"/>
                  </a:ext>
                </a:extLst>
              </a:tr>
              <a:tr h="540000">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AU" sz="95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Using music elements and concepts</a:t>
                      </a:r>
                    </a:p>
                    <a:p>
                      <a:pPr marL="0" marR="0" lvl="0" indent="0" algn="l"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Assessment objective 3</a:t>
                      </a:r>
                    </a:p>
                  </a:txBody>
                  <a:tcPr marL="68580" marR="68580" marT="72000"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lvl="0" indent="0" algn="ctr">
                        <a:lnSpc>
                          <a:spcPct val="105000"/>
                        </a:lnSpc>
                        <a:spcBef>
                          <a:spcPts val="200"/>
                        </a:spcBef>
                        <a:spcAft>
                          <a:spcPts val="200"/>
                        </a:spcAft>
                        <a:buFontTx/>
                        <a:buNone/>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2000"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AU" sz="950" dirty="0" smtClean="0">
                          <a:effectLst/>
                          <a:latin typeface="Arial" panose="020B0604020202020204" pitchFamily="34" charset="0"/>
                          <a:ea typeface="Times New Roman" panose="02020603050405020304" pitchFamily="18" charset="0"/>
                          <a:cs typeface="Times New Roman" panose="02020603050405020304" pitchFamily="18" charset="0"/>
                        </a:rPr>
                        <a:t>6</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72000"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xmlns="" val="3171182850"/>
                  </a:ext>
                </a:extLst>
              </a:tr>
              <a:tr h="540000">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AU" sz="95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Applying techniques and processes</a:t>
                      </a:r>
                    </a:p>
                    <a:p>
                      <a:pPr marL="0" marR="0" lvl="0" indent="0" algn="l"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Assessment objective 5</a:t>
                      </a: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lvl="0" indent="0" algn="ctr">
                        <a:lnSpc>
                          <a:spcPct val="105000"/>
                        </a:lnSpc>
                        <a:spcBef>
                          <a:spcPts val="200"/>
                        </a:spcBef>
                        <a:spcAft>
                          <a:spcPts val="200"/>
                        </a:spcAft>
                        <a:buFontTx/>
                        <a:buNone/>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AU" sz="950" dirty="0" smtClean="0">
                          <a:effectLst/>
                          <a:latin typeface="Arial" panose="020B0604020202020204" pitchFamily="34" charset="0"/>
                          <a:ea typeface="Times New Roman" panose="02020603050405020304" pitchFamily="18" charset="0"/>
                          <a:cs typeface="Times New Roman" panose="02020603050405020304" pitchFamily="18" charset="0"/>
                        </a:rPr>
                        <a:t>6</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xmlns="" val="976706656"/>
                  </a:ext>
                </a:extLst>
              </a:tr>
              <a:tr h="540000">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AU" sz="95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Communicating</a:t>
                      </a:r>
                      <a:r>
                        <a:rPr lang="en-AU" sz="950" b="1"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meaning</a:t>
                      </a:r>
                      <a:endParaRPr lang="en-AU" sz="95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Assessment objectives 2, 6, 10</a:t>
                      </a: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lvl="0" indent="0" algn="ctr">
                        <a:lnSpc>
                          <a:spcPct val="105000"/>
                        </a:lnSpc>
                        <a:spcBef>
                          <a:spcPts val="200"/>
                        </a:spcBef>
                        <a:spcAft>
                          <a:spcPts val="200"/>
                        </a:spcAft>
                        <a:buFontTx/>
                        <a:buNone/>
                        <a:tabLst>
                          <a:tab pos="144145" algn="l"/>
                        </a:tabLst>
                      </a:pPr>
                      <a:r>
                        <a:rPr lang="en-AU" sz="95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endParaRPr lang="en-AU" sz="9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AU" sz="950" dirty="0" smtClean="0">
                          <a:effectLst/>
                          <a:latin typeface="Arial" panose="020B0604020202020204" pitchFamily="34" charset="0"/>
                          <a:ea typeface="Times New Roman" panose="02020603050405020304" pitchFamily="18" charset="0"/>
                          <a:cs typeface="Times New Roman" panose="02020603050405020304" pitchFamily="18" charset="0"/>
                        </a:rPr>
                        <a:t>8</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xmlns="" val="57192253"/>
                  </a:ext>
                </a:extLst>
              </a:tr>
              <a:tr h="432000">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AU" sz="95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a:t>
                      </a:r>
                      <a:endParaRPr lang="en-AU" sz="95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lvl="0" indent="0" algn="ctr">
                        <a:lnSpc>
                          <a:spcPct val="105000"/>
                        </a:lnSpc>
                        <a:spcBef>
                          <a:spcPts val="200"/>
                        </a:spcBef>
                        <a:spcAft>
                          <a:spcPts val="200"/>
                        </a:spcAft>
                        <a:buFontTx/>
                        <a:buNone/>
                        <a:tabLst>
                          <a:tab pos="144145" algn="l"/>
                        </a:tabLst>
                      </a:pPr>
                      <a:r>
                        <a:rPr lang="en-AU" sz="95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a:t>
                      </a:r>
                      <a:endParaRPr lang="en-AU" sz="95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marR="0" algn="ctr">
                        <a:lnSpc>
                          <a:spcPct val="110000"/>
                        </a:lnSpc>
                        <a:spcBef>
                          <a:spcPts val="200"/>
                        </a:spcBef>
                        <a:spcAft>
                          <a:spcPts val="200"/>
                        </a:spcAft>
                      </a:pPr>
                      <a:r>
                        <a:rPr lang="en-AU" sz="950" b="1" dirty="0" smtClean="0">
                          <a:effectLst/>
                          <a:latin typeface="Arial" panose="020B0604020202020204" pitchFamily="34" charset="0"/>
                          <a:ea typeface="Times New Roman" panose="02020603050405020304" pitchFamily="18" charset="0"/>
                          <a:cs typeface="Times New Roman" panose="02020603050405020304" pitchFamily="18" charset="0"/>
                        </a:rPr>
                        <a:t>20</a:t>
                      </a:r>
                      <a:endParaRPr lang="en-US" sz="95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4000" marB="72000"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xmlns="" val="54107995"/>
                  </a:ext>
                </a:extLst>
              </a:tr>
            </a:tbl>
          </a:graphicData>
        </a:graphic>
      </p:graphicFrame>
    </p:spTree>
    <p:extLst>
      <p:ext uri="{BB962C8B-B14F-4D97-AF65-F5344CB8AC3E}">
        <p14:creationId xmlns:p14="http://schemas.microsoft.com/office/powerpoint/2010/main" val="4000675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2276363101"/>
              </p:ext>
            </p:extLst>
          </p:nvPr>
        </p:nvGraphicFramePr>
        <p:xfrm>
          <a:off x="467544" y="1128171"/>
          <a:ext cx="3372936" cy="5208421"/>
        </p:xfrm>
        <a:graphic>
          <a:graphicData uri="http://schemas.openxmlformats.org/drawingml/2006/table">
            <a:tbl>
              <a:tblPr firstRow="1" firstCol="1" bandRow="1"/>
              <a:tblGrid>
                <a:gridCol w="3372936">
                  <a:extLst>
                    <a:ext uri="{9D8B030D-6E8A-4147-A177-3AD203B41FA5}">
                      <a16:colId xmlns:a16="http://schemas.microsoft.com/office/drawing/2014/main" xmlns="" val="2240221544"/>
                    </a:ext>
                  </a:extLst>
                </a:gridCol>
              </a:tblGrid>
              <a:tr h="5208421">
                <a:tc>
                  <a:txBody>
                    <a:bodyPr/>
                    <a:lstStyle/>
                    <a:p>
                      <a:pPr>
                        <a:spcBef>
                          <a:spcPts val="600"/>
                        </a:spcBef>
                        <a:spcAft>
                          <a:spcPts val="600"/>
                        </a:spcAft>
                      </a:pPr>
                      <a:r>
                        <a:rPr lang="en-AU"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6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AU" sz="1800" kern="1200" dirty="0">
                          <a:solidFill>
                            <a:schemeClr val="tx1"/>
                          </a:solidFill>
                          <a:effectLst/>
                          <a:latin typeface="+mn-lt"/>
                          <a:ea typeface="+mn-ea"/>
                          <a:cs typeface="+mn-cs"/>
                        </a:rPr>
                        <a:t> </a:t>
                      </a:r>
                    </a:p>
                    <a:p>
                      <a:r>
                        <a:rPr lang="en-AU" sz="1800" kern="1200" dirty="0">
                          <a:solidFill>
                            <a:schemeClr val="tx1"/>
                          </a:solidFill>
                          <a:effectLst/>
                          <a:latin typeface="+mn-lt"/>
                          <a:ea typeface="+mn-ea"/>
                          <a:cs typeface="+mn-cs"/>
                        </a:rPr>
                        <a:t> </a:t>
                      </a:r>
                    </a:p>
                    <a:p>
                      <a:r>
                        <a:rPr lang="en-AU" sz="18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AU"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AU" sz="1600" kern="1200" dirty="0">
                        <a:solidFill>
                          <a:schemeClr val="tx1"/>
                        </a:solidFill>
                        <a:effectLst/>
                        <a:latin typeface="+mn-lt"/>
                        <a:ea typeface="+mn-ea"/>
                        <a:cs typeface="+mn-cs"/>
                      </a:endParaRPr>
                    </a:p>
                    <a:p>
                      <a:pPr>
                        <a:spcBef>
                          <a:spcPts val="600"/>
                        </a:spcBef>
                        <a:spcAft>
                          <a:spcPts val="600"/>
                        </a:spcAft>
                      </a:pPr>
                      <a:endParaRPr lang="en-AU" sz="16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solidFill>
                      <a:srgbClr val="E6E7E8"/>
                    </a:solidFill>
                  </a:tcPr>
                </a:tc>
                <a:extLst>
                  <a:ext uri="{0D108BD9-81ED-4DB2-BD59-A6C34878D82A}">
                    <a16:rowId xmlns:a16="http://schemas.microsoft.com/office/drawing/2014/main" xmlns="" val="483105130"/>
                  </a:ext>
                </a:extLst>
              </a:tr>
            </a:tbl>
          </a:graphicData>
        </a:graphic>
      </p:graphicFrame>
      <p:sp>
        <p:nvSpPr>
          <p:cNvPr id="6" name="Rectangle 5"/>
          <p:cNvSpPr/>
          <p:nvPr/>
        </p:nvSpPr>
        <p:spPr>
          <a:xfrm>
            <a:off x="548640" y="1277909"/>
            <a:ext cx="3291840" cy="50586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r>
              <a:rPr lang="en-AU" sz="1200" b="1" dirty="0">
                <a:solidFill>
                  <a:srgbClr val="000000"/>
                </a:solidFill>
              </a:rPr>
              <a:t>Using music elements and concepts [6]</a:t>
            </a:r>
          </a:p>
          <a:p>
            <a:r>
              <a:rPr lang="en-AU" sz="1200" b="1" dirty="0">
                <a:solidFill>
                  <a:srgbClr val="000000"/>
                </a:solidFill>
              </a:rPr>
              <a:t>u</a:t>
            </a:r>
            <a:r>
              <a:rPr lang="en-AU" sz="1200" b="1" dirty="0" smtClean="0">
                <a:solidFill>
                  <a:srgbClr val="000000"/>
                </a:solidFill>
              </a:rPr>
              <a:t>se </a:t>
            </a:r>
            <a:r>
              <a:rPr lang="en-AU" sz="1200" b="1" dirty="0">
                <a:solidFill>
                  <a:srgbClr val="000000"/>
                </a:solidFill>
              </a:rPr>
              <a:t>of music elements and concepts makes the chosen style and genre explicit through the synthesis of innovative compositional </a:t>
            </a:r>
            <a:r>
              <a:rPr lang="en-AU" sz="1200" b="1" dirty="0" smtClean="0">
                <a:solidFill>
                  <a:srgbClr val="000000"/>
                </a:solidFill>
              </a:rPr>
              <a:t>practices</a:t>
            </a:r>
            <a:endParaRPr lang="en-AU" sz="1200" b="1" dirty="0">
              <a:solidFill>
                <a:srgbClr val="000000"/>
              </a:solidFill>
            </a:endParaRPr>
          </a:p>
          <a:p>
            <a:r>
              <a:rPr lang="en-AU" sz="1200" dirty="0">
                <a:solidFill>
                  <a:srgbClr val="000000"/>
                </a:solidFill>
              </a:rPr>
              <a:t>The use of guitar harmonics and form assist in making the style and genre explicit and clearly show innovative composition practices.</a:t>
            </a:r>
          </a:p>
          <a:p>
            <a:r>
              <a:rPr lang="en-AU" sz="1200" b="1" dirty="0">
                <a:solidFill>
                  <a:srgbClr val="000000"/>
                </a:solidFill>
              </a:rPr>
              <a:t>Applying techniques and processes [6]</a:t>
            </a:r>
          </a:p>
          <a:p>
            <a:r>
              <a:rPr lang="en-AU" sz="1200" b="1" dirty="0">
                <a:solidFill>
                  <a:srgbClr val="000000"/>
                </a:solidFill>
              </a:rPr>
              <a:t>a</a:t>
            </a:r>
            <a:r>
              <a:rPr lang="en-AU" sz="1200" b="1" dirty="0" smtClean="0">
                <a:solidFill>
                  <a:srgbClr val="000000"/>
                </a:solidFill>
              </a:rPr>
              <a:t>pplication </a:t>
            </a:r>
            <a:r>
              <a:rPr lang="en-AU" sz="1200" b="1" dirty="0">
                <a:solidFill>
                  <a:srgbClr val="000000"/>
                </a:solidFill>
              </a:rPr>
              <a:t>of compositional devices to create </a:t>
            </a:r>
            <a:r>
              <a:rPr lang="en-AU" sz="1200" b="1" dirty="0" smtClean="0">
                <a:solidFill>
                  <a:srgbClr val="000000"/>
                </a:solidFill>
              </a:rPr>
              <a:t>a unified </a:t>
            </a:r>
            <a:r>
              <a:rPr lang="en-AU" sz="1200" b="1" dirty="0">
                <a:solidFill>
                  <a:srgbClr val="000000"/>
                </a:solidFill>
              </a:rPr>
              <a:t>and cohesive </a:t>
            </a:r>
            <a:r>
              <a:rPr lang="en-AU" sz="1200" b="1" dirty="0" smtClean="0">
                <a:solidFill>
                  <a:srgbClr val="000000"/>
                </a:solidFill>
              </a:rPr>
              <a:t>work</a:t>
            </a:r>
            <a:endParaRPr lang="en-AU" sz="1200" b="1" dirty="0">
              <a:solidFill>
                <a:srgbClr val="000000"/>
              </a:solidFill>
            </a:endParaRPr>
          </a:p>
          <a:p>
            <a:r>
              <a:rPr lang="en-AU" sz="1200" dirty="0">
                <a:solidFill>
                  <a:srgbClr val="000000"/>
                </a:solidFill>
              </a:rPr>
              <a:t>Contrasting harmonic choices create interest while maintaining cohesion. The modulation enhances the work while maintaining unified and cohesive writing.</a:t>
            </a:r>
          </a:p>
          <a:p>
            <a:r>
              <a:rPr lang="en-AU" sz="1200" b="1" dirty="0">
                <a:solidFill>
                  <a:srgbClr val="000000"/>
                </a:solidFill>
              </a:rPr>
              <a:t>Communicating meaning [8]</a:t>
            </a:r>
          </a:p>
          <a:p>
            <a:r>
              <a:rPr lang="en-AU" sz="1200" b="1" dirty="0">
                <a:solidFill>
                  <a:srgbClr val="000000"/>
                </a:solidFill>
              </a:rPr>
              <a:t>r</a:t>
            </a:r>
            <a:r>
              <a:rPr lang="en-AU" sz="1200" b="1" dirty="0" smtClean="0">
                <a:solidFill>
                  <a:srgbClr val="000000"/>
                </a:solidFill>
              </a:rPr>
              <a:t>esolution </a:t>
            </a:r>
            <a:r>
              <a:rPr lang="en-AU" sz="1200" b="1" dirty="0">
                <a:solidFill>
                  <a:srgbClr val="000000"/>
                </a:solidFill>
              </a:rPr>
              <a:t>of composition shows a synthesis of complex music ideas that communicate meaning with </a:t>
            </a:r>
            <a:r>
              <a:rPr lang="en-AU" sz="1200" b="1" dirty="0" smtClean="0">
                <a:solidFill>
                  <a:srgbClr val="000000"/>
                </a:solidFill>
              </a:rPr>
              <a:t>sensitivity</a:t>
            </a:r>
            <a:endParaRPr lang="en-AU" sz="1200" b="1" dirty="0">
              <a:solidFill>
                <a:srgbClr val="000000"/>
              </a:solidFill>
            </a:endParaRPr>
          </a:p>
          <a:p>
            <a:r>
              <a:rPr lang="en-AU" sz="1200" dirty="0">
                <a:solidFill>
                  <a:srgbClr val="000000"/>
                </a:solidFill>
              </a:rPr>
              <a:t>Communication of ‘solace’ through convincing employment of added-note chords and employment of innovative guitar practices in a seamless and sensitive manner.</a:t>
            </a:r>
          </a:p>
        </p:txBody>
      </p:sp>
      <p:sp>
        <p:nvSpPr>
          <p:cNvPr id="7" name="Rectangle 6"/>
          <p:cNvSpPr/>
          <p:nvPr/>
        </p:nvSpPr>
        <p:spPr>
          <a:xfrm>
            <a:off x="548640" y="1277909"/>
            <a:ext cx="2994659" cy="25200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8" name="Title 2"/>
          <p:cNvSpPr>
            <a:spLocks noGrp="1"/>
          </p:cNvSpPr>
          <p:nvPr>
            <p:ph type="title"/>
          </p:nvPr>
        </p:nvSpPr>
        <p:spPr>
          <a:xfrm>
            <a:off x="5205545" y="2122329"/>
            <a:ext cx="2345432" cy="1143000"/>
          </a:xfrm>
        </p:spPr>
        <p:txBody>
          <a:bodyPr>
            <a:normAutofit/>
          </a:bodyPr>
          <a:lstStyle/>
          <a:p>
            <a:pPr algn="ctr"/>
            <a:r>
              <a:rPr lang="en-AU" i="1" dirty="0"/>
              <a:t>Solace</a:t>
            </a:r>
            <a:br>
              <a:rPr lang="en-AU" i="1" dirty="0"/>
            </a:br>
            <a:r>
              <a:rPr lang="en-AU" sz="1300" b="0" dirty="0"/>
              <a:t>by David Cooper</a:t>
            </a:r>
            <a:br>
              <a:rPr lang="en-AU" sz="1300" b="0" dirty="0"/>
            </a:br>
            <a:endParaRPr lang="en-AU" sz="1300" b="0" dirty="0"/>
          </a:p>
        </p:txBody>
      </p:sp>
      <p:sp>
        <p:nvSpPr>
          <p:cNvPr id="13" name="Rectangle 12"/>
          <p:cNvSpPr/>
          <p:nvPr/>
        </p:nvSpPr>
        <p:spPr>
          <a:xfrm>
            <a:off x="548640" y="3010010"/>
            <a:ext cx="2994659" cy="252000"/>
          </a:xfrm>
          <a:prstGeom prst="rect">
            <a:avLst/>
          </a:prstGeom>
          <a:solidFill>
            <a:srgbClr val="ED7A23">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14" name="Rectangle 13"/>
          <p:cNvSpPr/>
          <p:nvPr/>
        </p:nvSpPr>
        <p:spPr>
          <a:xfrm>
            <a:off x="548639" y="4562129"/>
            <a:ext cx="2994659" cy="252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2" name="TextBox 1"/>
          <p:cNvSpPr txBox="1"/>
          <p:nvPr/>
        </p:nvSpPr>
        <p:spPr>
          <a:xfrm>
            <a:off x="467544" y="332656"/>
            <a:ext cx="6582251" cy="523220"/>
          </a:xfrm>
          <a:prstGeom prst="rect">
            <a:avLst/>
          </a:prstGeom>
          <a:noFill/>
        </p:spPr>
        <p:txBody>
          <a:bodyPr wrap="none" rtlCol="0">
            <a:spAutoFit/>
          </a:bodyPr>
          <a:lstStyle/>
          <a:p>
            <a:r>
              <a:rPr lang="en-US" sz="2800" b="1" dirty="0"/>
              <a:t>Annotated sample response — audio</a:t>
            </a:r>
            <a:r>
              <a:rPr lang="en-US" dirty="0"/>
              <a:t> </a:t>
            </a:r>
          </a:p>
        </p:txBody>
      </p:sp>
      <p:sp>
        <p:nvSpPr>
          <p:cNvPr id="11" name="Rectangle 10"/>
          <p:cNvSpPr/>
          <p:nvPr/>
        </p:nvSpPr>
        <p:spPr>
          <a:xfrm>
            <a:off x="3995936" y="6135107"/>
            <a:ext cx="4922203" cy="246221"/>
          </a:xfrm>
          <a:prstGeom prst="rect">
            <a:avLst/>
          </a:prstGeom>
        </p:spPr>
        <p:txBody>
          <a:bodyPr wrap="square" lIns="0" tIns="0" rIns="0" bIns="0">
            <a:spAutoFit/>
          </a:bodyPr>
          <a:lstStyle/>
          <a:p>
            <a:r>
              <a:rPr lang="en-US" sz="800" dirty="0">
                <a:solidFill>
                  <a:schemeClr val="bg1">
                    <a:lumMod val="65000"/>
                  </a:schemeClr>
                </a:solidFill>
              </a:rPr>
              <a:t>Click the </a:t>
            </a:r>
            <a:r>
              <a:rPr lang="en-US" sz="800" dirty="0" smtClean="0">
                <a:solidFill>
                  <a:schemeClr val="bg1">
                    <a:lumMod val="65000"/>
                  </a:schemeClr>
                </a:solidFill>
              </a:rPr>
              <a:t>speaker </a:t>
            </a:r>
            <a:r>
              <a:rPr lang="en-US" sz="800" dirty="0">
                <a:solidFill>
                  <a:schemeClr val="bg1">
                    <a:lumMod val="65000"/>
                  </a:schemeClr>
                </a:solidFill>
              </a:rPr>
              <a:t>for audio</a:t>
            </a:r>
            <a:r>
              <a:rPr lang="en-US" sz="800" dirty="0" smtClean="0">
                <a:solidFill>
                  <a:schemeClr val="bg1">
                    <a:lumMod val="65000"/>
                  </a:schemeClr>
                </a:solidFill>
              </a:rPr>
              <a:t>. This audio can also be accessed at </a:t>
            </a:r>
            <a:r>
              <a:rPr lang="en-AU" sz="800" u="sng" dirty="0">
                <a:hlinkClick r:id="rId4"/>
              </a:rPr>
              <a:t>https://www.qcaa.qld.edu.au/downloads/portal/media/snr_music_19_ia2_solace.mp3</a:t>
            </a:r>
            <a:endParaRPr lang="en-US" sz="800" dirty="0">
              <a:solidFill>
                <a:schemeClr val="bg1">
                  <a:lumMod val="65000"/>
                </a:schemeClr>
              </a:solidFill>
            </a:endParaRPr>
          </a:p>
        </p:txBody>
      </p:sp>
      <p:pic>
        <p:nvPicPr>
          <p:cNvPr id="3" name="snr_music_19_ia2_solac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73461" y="3157576"/>
            <a:ext cx="609600" cy="609600"/>
          </a:xfrm>
          <a:prstGeom prst="rect">
            <a:avLst/>
          </a:prstGeom>
        </p:spPr>
      </p:pic>
    </p:spTree>
    <p:extLst>
      <p:ext uri="{BB962C8B-B14F-4D97-AF65-F5344CB8AC3E}">
        <p14:creationId xmlns:p14="http://schemas.microsoft.com/office/powerpoint/2010/main" val="32301619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67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xmlns="" id="{262CA511-D986-4CDC-9AFD-95D126D5C3DF}"/>
              </a:ext>
            </a:extLst>
          </p:cNvPr>
          <p:cNvSpPr txBox="1">
            <a:spLocks/>
          </p:cNvSpPr>
          <p:nvPr/>
        </p:nvSpPr>
        <p:spPr>
          <a:xfrm>
            <a:off x="323850" y="260350"/>
            <a:ext cx="8496300" cy="439738"/>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r>
              <a:rPr lang="en-US" sz="2800" dirty="0"/>
              <a:t>Statement of compositional intent </a:t>
            </a:r>
            <a:r>
              <a:rPr lang="en-AU" sz="2800" kern="0" dirty="0">
                <a:solidFill>
                  <a:srgbClr val="000000"/>
                </a:solidFill>
              </a:rPr>
              <a:t> </a:t>
            </a:r>
          </a:p>
        </p:txBody>
      </p:sp>
      <p:graphicFrame>
        <p:nvGraphicFramePr>
          <p:cNvPr id="3" name="Content Placeholder 6"/>
          <p:cNvGraphicFramePr>
            <a:graphicFrameLocks/>
          </p:cNvGraphicFramePr>
          <p:nvPr>
            <p:extLst>
              <p:ext uri="{D42A27DB-BD31-4B8C-83A1-F6EECF244321}">
                <p14:modId xmlns:p14="http://schemas.microsoft.com/office/powerpoint/2010/main" val="2158279982"/>
              </p:ext>
            </p:extLst>
          </p:nvPr>
        </p:nvGraphicFramePr>
        <p:xfrm>
          <a:off x="467544" y="1196752"/>
          <a:ext cx="8352606" cy="5156835"/>
        </p:xfrm>
        <a:graphic>
          <a:graphicData uri="http://schemas.openxmlformats.org/drawingml/2006/table">
            <a:tbl>
              <a:tblPr firstRow="1" firstCol="1" bandRow="1"/>
              <a:tblGrid>
                <a:gridCol w="2746635">
                  <a:extLst>
                    <a:ext uri="{9D8B030D-6E8A-4147-A177-3AD203B41FA5}">
                      <a16:colId xmlns:a16="http://schemas.microsoft.com/office/drawing/2014/main" xmlns="" val="2240221544"/>
                    </a:ext>
                  </a:extLst>
                </a:gridCol>
                <a:gridCol w="5605971">
                  <a:extLst>
                    <a:ext uri="{9D8B030D-6E8A-4147-A177-3AD203B41FA5}">
                      <a16:colId xmlns:a16="http://schemas.microsoft.com/office/drawing/2014/main" xmlns="" val="2329228250"/>
                    </a:ext>
                  </a:extLst>
                </a:gridCol>
              </a:tblGrid>
              <a:tr h="4896544">
                <a:tc>
                  <a:txBody>
                    <a:bodyPr/>
                    <a:lstStyle/>
                    <a:p>
                      <a:pPr>
                        <a:spcBef>
                          <a:spcPts val="600"/>
                        </a:spcBef>
                        <a:spcAft>
                          <a:spcPts val="600"/>
                        </a:spcAft>
                      </a:pPr>
                      <a:r>
                        <a:rPr lang="en-AU"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6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AU" sz="1800" kern="1200" dirty="0">
                          <a:solidFill>
                            <a:schemeClr val="tx1"/>
                          </a:solidFill>
                          <a:effectLst/>
                          <a:latin typeface="+mn-lt"/>
                          <a:ea typeface="+mn-ea"/>
                          <a:cs typeface="+mn-cs"/>
                        </a:rPr>
                        <a:t> </a:t>
                      </a:r>
                    </a:p>
                    <a:p>
                      <a:r>
                        <a:rPr lang="en-AU" sz="1800" kern="1200" dirty="0">
                          <a:solidFill>
                            <a:schemeClr val="tx1"/>
                          </a:solidFill>
                          <a:effectLst/>
                          <a:latin typeface="+mn-lt"/>
                          <a:ea typeface="+mn-ea"/>
                          <a:cs typeface="+mn-cs"/>
                        </a:rPr>
                        <a:t> </a:t>
                      </a:r>
                    </a:p>
                    <a:p>
                      <a:r>
                        <a:rPr lang="en-AU" sz="18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AU"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AU" sz="1600" kern="1200" dirty="0">
                        <a:solidFill>
                          <a:schemeClr val="tx1"/>
                        </a:solidFill>
                        <a:effectLst/>
                        <a:latin typeface="+mn-lt"/>
                        <a:ea typeface="+mn-ea"/>
                        <a:cs typeface="+mn-cs"/>
                      </a:endParaRPr>
                    </a:p>
                    <a:p>
                      <a:pPr>
                        <a:spcBef>
                          <a:spcPts val="600"/>
                        </a:spcBef>
                        <a:spcAft>
                          <a:spcPts val="600"/>
                        </a:spcAft>
                      </a:pPr>
                      <a:endParaRPr lang="en-AU" sz="16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solidFill>
                      <a:srgbClr val="E6E7E8"/>
                    </a:solidFill>
                  </a:tcPr>
                </a:tc>
                <a:tc>
                  <a:txBody>
                    <a:bodyPr/>
                    <a:lstStyle/>
                    <a:p>
                      <a:r>
                        <a:rPr lang="en-US" sz="1400" dirty="0"/>
                        <a:t>My piece </a:t>
                      </a:r>
                      <a:r>
                        <a:rPr lang="en-US" sz="1400" i="1" dirty="0"/>
                        <a:t>Solace </a:t>
                      </a:r>
                      <a:r>
                        <a:rPr lang="en-US" sz="1400" dirty="0"/>
                        <a:t>draws on contemporary compositional techniques to help portray a feeling of consolation. I have done this by utilising very specific guitar techniques and also incorporating compositional techniques more broadly representative of contemporary compositional styles.</a:t>
                      </a:r>
                      <a:endParaRPr lang="en-AU" sz="1400" dirty="0"/>
                    </a:p>
                    <a:p>
                      <a:r>
                        <a:rPr lang="en-US" sz="1400" dirty="0"/>
                        <a:t>Looking firstly at specific guitar techniques, I have drawn inspiration from steel string guitar legends like John Fahey who have a knack for incorporating melody and harmony in an interwoven manner on the one instrument in order to create a unified sound. To this end, the listener will hear my faster melodic passages (making use of hammer offs) as well as underlying percussive slaps/mutes and arpeggiated chords that act as fills when there is less melodic interest. The overall calm mood presented is a result of the confluence of these melodic, rhythmic and harmonic aspects.</a:t>
                      </a:r>
                      <a:endParaRPr lang="en-AU" sz="1400" dirty="0"/>
                    </a:p>
                    <a:p>
                      <a:r>
                        <a:rPr lang="en-US" sz="1400" dirty="0"/>
                        <a:t>As well as these guitar-specific nuances, I have made broader decisions to keep within my chosen style. I have kept to a minor tonality, drawing on the Aeolian mode that is often employed in contemporary solo guitar music. I chose this Aeolian mode to reflect my wish to present a feel of ‘solace’ and even through the </a:t>
                      </a:r>
                      <a:br>
                        <a:rPr lang="en-US" sz="1400" dirty="0"/>
                      </a:br>
                      <a:r>
                        <a:rPr lang="en-US" sz="1400" dirty="0"/>
                        <a:t>key change from 02:05 I have kept to this feel. The dropped tuning has enabled me to explore the deepest register of the instrument, enabling me to drop to the bass note of chord VI in the minor key. This has a feel of being away from the tonic and enables the listener to experience a greater feeling of relief each time I return to the tonic.</a:t>
                      </a:r>
                      <a:endParaRPr lang="en-AU" sz="1400" dirty="0"/>
                    </a:p>
                  </a:txBody>
                  <a:tcPr marL="68580" marR="68580" marT="3619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483105130"/>
                  </a:ext>
                </a:extLst>
              </a:tr>
            </a:tbl>
          </a:graphicData>
        </a:graphic>
      </p:graphicFrame>
      <p:sp>
        <p:nvSpPr>
          <p:cNvPr id="4" name="Rectangle 3"/>
          <p:cNvSpPr/>
          <p:nvPr/>
        </p:nvSpPr>
        <p:spPr>
          <a:xfrm>
            <a:off x="548640" y="1346489"/>
            <a:ext cx="2679590" cy="49201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r>
              <a:rPr lang="en-AU" sz="1400" b="1" dirty="0">
                <a:solidFill>
                  <a:srgbClr val="000000"/>
                </a:solidFill>
              </a:rPr>
              <a:t>Communicating meaning [8]</a:t>
            </a:r>
          </a:p>
          <a:p>
            <a:r>
              <a:rPr lang="en-AU" sz="1400" b="1" dirty="0">
                <a:solidFill>
                  <a:srgbClr val="000000"/>
                </a:solidFill>
              </a:rPr>
              <a:t>r</a:t>
            </a:r>
            <a:r>
              <a:rPr lang="en-AU" sz="1400" b="1" dirty="0" smtClean="0">
                <a:solidFill>
                  <a:srgbClr val="000000"/>
                </a:solidFill>
              </a:rPr>
              <a:t>esolution </a:t>
            </a:r>
            <a:r>
              <a:rPr lang="en-AU" sz="1400" b="1" dirty="0">
                <a:solidFill>
                  <a:srgbClr val="000000"/>
                </a:solidFill>
              </a:rPr>
              <a:t>of composition shows a synthesis of complex music ideas that communicate meaning with </a:t>
            </a:r>
            <a:r>
              <a:rPr lang="en-AU" sz="1400" b="1" dirty="0" smtClean="0">
                <a:solidFill>
                  <a:srgbClr val="000000"/>
                </a:solidFill>
              </a:rPr>
              <a:t>sensitivity</a:t>
            </a:r>
            <a:endParaRPr lang="en-AU" sz="1400" b="1" dirty="0">
              <a:solidFill>
                <a:srgbClr val="000000"/>
              </a:solidFill>
            </a:endParaRPr>
          </a:p>
          <a:p>
            <a:r>
              <a:rPr lang="en-AU" sz="1400" dirty="0">
                <a:solidFill>
                  <a:srgbClr val="000000"/>
                </a:solidFill>
              </a:rPr>
              <a:t>The use of music terminology is relevant to the style. Grammar, paragraphing and sentence structure are clear and ideas are well articulated.</a:t>
            </a:r>
          </a:p>
          <a:p>
            <a:r>
              <a:rPr lang="en-AU" sz="1400" dirty="0">
                <a:solidFill>
                  <a:srgbClr val="000000"/>
                </a:solidFill>
              </a:rPr>
              <a:t>The explanation of the use of melody and harmony clearly show the intent.</a:t>
            </a:r>
          </a:p>
          <a:p>
            <a:r>
              <a:rPr lang="en-AU" sz="1400" dirty="0">
                <a:solidFill>
                  <a:srgbClr val="000000"/>
                </a:solidFill>
              </a:rPr>
              <a:t>There is a use of music terminology relevant to the style. Grammar, paragraphing and sentence structure are clear and ideas are well articulated.</a:t>
            </a:r>
          </a:p>
          <a:p>
            <a:r>
              <a:rPr lang="en-AU" sz="1400" dirty="0">
                <a:solidFill>
                  <a:srgbClr val="000000"/>
                </a:solidFill>
              </a:rPr>
              <a:t>Explanation of the use of tonality supports the composer’s intent.</a:t>
            </a:r>
          </a:p>
        </p:txBody>
      </p:sp>
      <p:sp>
        <p:nvSpPr>
          <p:cNvPr id="6" name="Rectangle 5"/>
          <p:cNvSpPr/>
          <p:nvPr/>
        </p:nvSpPr>
        <p:spPr>
          <a:xfrm>
            <a:off x="548641" y="1412760"/>
            <a:ext cx="2441050" cy="216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grpSp>
        <p:nvGrpSpPr>
          <p:cNvPr id="26" name="Group 25"/>
          <p:cNvGrpSpPr/>
          <p:nvPr/>
        </p:nvGrpSpPr>
        <p:grpSpPr>
          <a:xfrm>
            <a:off x="3247876" y="1275678"/>
            <a:ext cx="5483623" cy="1021848"/>
            <a:chOff x="3247876" y="1275678"/>
            <a:chExt cx="5483623" cy="1021848"/>
          </a:xfrm>
        </p:grpSpPr>
        <p:sp>
          <p:nvSpPr>
            <p:cNvPr id="12" name="Rectangle 11"/>
            <p:cNvSpPr/>
            <p:nvPr/>
          </p:nvSpPr>
          <p:spPr>
            <a:xfrm>
              <a:off x="3247879" y="1275678"/>
              <a:ext cx="5481783"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13" name="Rectangle 12"/>
            <p:cNvSpPr/>
            <p:nvPr/>
          </p:nvSpPr>
          <p:spPr>
            <a:xfrm>
              <a:off x="3249715" y="1481514"/>
              <a:ext cx="5479947"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14" name="Rectangle 13"/>
            <p:cNvSpPr/>
            <p:nvPr/>
          </p:nvSpPr>
          <p:spPr>
            <a:xfrm>
              <a:off x="3247876" y="1695264"/>
              <a:ext cx="5481785"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24" name="Rectangle 23"/>
            <p:cNvSpPr/>
            <p:nvPr/>
          </p:nvSpPr>
          <p:spPr>
            <a:xfrm>
              <a:off x="3249715" y="2117526"/>
              <a:ext cx="1705666"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25" name="Rectangle 24"/>
            <p:cNvSpPr/>
            <p:nvPr/>
          </p:nvSpPr>
          <p:spPr>
            <a:xfrm>
              <a:off x="3249715" y="1904212"/>
              <a:ext cx="5481784"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grpSp>
      <p:grpSp>
        <p:nvGrpSpPr>
          <p:cNvPr id="27" name="Group 26"/>
          <p:cNvGrpSpPr/>
          <p:nvPr/>
        </p:nvGrpSpPr>
        <p:grpSpPr>
          <a:xfrm>
            <a:off x="3249715" y="2976057"/>
            <a:ext cx="5483623" cy="1025879"/>
            <a:chOff x="3247876" y="1275678"/>
            <a:chExt cx="5483623" cy="1025879"/>
          </a:xfrm>
        </p:grpSpPr>
        <p:sp>
          <p:nvSpPr>
            <p:cNvPr id="28" name="Rectangle 27"/>
            <p:cNvSpPr/>
            <p:nvPr/>
          </p:nvSpPr>
          <p:spPr>
            <a:xfrm>
              <a:off x="3247879" y="1275678"/>
              <a:ext cx="5481783"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29" name="Rectangle 28"/>
            <p:cNvSpPr/>
            <p:nvPr/>
          </p:nvSpPr>
          <p:spPr>
            <a:xfrm>
              <a:off x="3249715" y="1481514"/>
              <a:ext cx="5479947"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30" name="Rectangle 29"/>
            <p:cNvSpPr/>
            <p:nvPr/>
          </p:nvSpPr>
          <p:spPr>
            <a:xfrm>
              <a:off x="3247876" y="1695264"/>
              <a:ext cx="5481785"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31" name="Rectangle 30"/>
            <p:cNvSpPr/>
            <p:nvPr/>
          </p:nvSpPr>
          <p:spPr>
            <a:xfrm>
              <a:off x="3249715" y="2121557"/>
              <a:ext cx="1752494"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32" name="Rectangle 31"/>
            <p:cNvSpPr/>
            <p:nvPr/>
          </p:nvSpPr>
          <p:spPr>
            <a:xfrm>
              <a:off x="3249715" y="1904212"/>
              <a:ext cx="5481784"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grpSp>
      <p:grpSp>
        <p:nvGrpSpPr>
          <p:cNvPr id="62" name="Group 61"/>
          <p:cNvGrpSpPr/>
          <p:nvPr/>
        </p:nvGrpSpPr>
        <p:grpSpPr>
          <a:xfrm>
            <a:off x="3253394" y="4253415"/>
            <a:ext cx="5476268" cy="1025879"/>
            <a:chOff x="3253394" y="4253415"/>
            <a:chExt cx="5476268" cy="1025879"/>
          </a:xfrm>
        </p:grpSpPr>
        <p:sp>
          <p:nvSpPr>
            <p:cNvPr id="34" name="Rectangle 33"/>
            <p:cNvSpPr/>
            <p:nvPr/>
          </p:nvSpPr>
          <p:spPr>
            <a:xfrm>
              <a:off x="3253396" y="4253415"/>
              <a:ext cx="5476265"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35" name="Rectangle 34"/>
            <p:cNvSpPr/>
            <p:nvPr/>
          </p:nvSpPr>
          <p:spPr>
            <a:xfrm>
              <a:off x="3255232" y="4459251"/>
              <a:ext cx="5474429"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36" name="Rectangle 35"/>
            <p:cNvSpPr/>
            <p:nvPr/>
          </p:nvSpPr>
          <p:spPr>
            <a:xfrm>
              <a:off x="3253394" y="4673001"/>
              <a:ext cx="5476268"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37" name="Rectangle 36"/>
            <p:cNvSpPr/>
            <p:nvPr/>
          </p:nvSpPr>
          <p:spPr>
            <a:xfrm>
              <a:off x="3255232" y="5099294"/>
              <a:ext cx="5474429"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38" name="Rectangle 37"/>
            <p:cNvSpPr/>
            <p:nvPr/>
          </p:nvSpPr>
          <p:spPr>
            <a:xfrm>
              <a:off x="3255232" y="4881949"/>
              <a:ext cx="5474429"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grpSp>
      <p:grpSp>
        <p:nvGrpSpPr>
          <p:cNvPr id="63" name="Group 62"/>
          <p:cNvGrpSpPr/>
          <p:nvPr/>
        </p:nvGrpSpPr>
        <p:grpSpPr>
          <a:xfrm>
            <a:off x="3257072" y="5322244"/>
            <a:ext cx="5478106" cy="1025879"/>
            <a:chOff x="3257072" y="5322244"/>
            <a:chExt cx="5478106" cy="1025879"/>
          </a:xfrm>
        </p:grpSpPr>
        <p:sp>
          <p:nvSpPr>
            <p:cNvPr id="40" name="Rectangle 39"/>
            <p:cNvSpPr/>
            <p:nvPr/>
          </p:nvSpPr>
          <p:spPr>
            <a:xfrm>
              <a:off x="3257074" y="5322244"/>
              <a:ext cx="5472587"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41" name="Rectangle 40"/>
            <p:cNvSpPr/>
            <p:nvPr/>
          </p:nvSpPr>
          <p:spPr>
            <a:xfrm>
              <a:off x="3258910" y="5529585"/>
              <a:ext cx="5472589"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42" name="Rectangle 41"/>
            <p:cNvSpPr/>
            <p:nvPr/>
          </p:nvSpPr>
          <p:spPr>
            <a:xfrm>
              <a:off x="3257072" y="5743335"/>
              <a:ext cx="5474428"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43" name="Rectangle 42"/>
            <p:cNvSpPr/>
            <p:nvPr/>
          </p:nvSpPr>
          <p:spPr>
            <a:xfrm>
              <a:off x="3258910" y="6168123"/>
              <a:ext cx="5476268"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sp>
          <p:nvSpPr>
            <p:cNvPr id="44" name="Rectangle 43"/>
            <p:cNvSpPr/>
            <p:nvPr/>
          </p:nvSpPr>
          <p:spPr>
            <a:xfrm>
              <a:off x="3258910" y="5952283"/>
              <a:ext cx="5476268"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a typeface="Times New Roman"/>
                  <a:cs typeface="Times New Roman"/>
                </a:rPr>
                <a:t> </a:t>
              </a:r>
            </a:p>
          </p:txBody>
        </p:sp>
      </p:grpSp>
      <p:cxnSp>
        <p:nvCxnSpPr>
          <p:cNvPr id="46" name="Straight Arrow Connector 45"/>
          <p:cNvCxnSpPr/>
          <p:nvPr/>
        </p:nvCxnSpPr>
        <p:spPr>
          <a:xfrm flipV="1">
            <a:off x="2989692" y="2297526"/>
            <a:ext cx="477408" cy="678531"/>
          </a:xfrm>
          <a:prstGeom prst="straightConnector1">
            <a:avLst/>
          </a:prstGeom>
          <a:ln w="19050">
            <a:solidFill>
              <a:srgbClr val="99CC33">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2" idx="1"/>
          </p:cNvCxnSpPr>
          <p:nvPr/>
        </p:nvCxnSpPr>
        <p:spPr>
          <a:xfrm flipV="1">
            <a:off x="2933700" y="3694591"/>
            <a:ext cx="317854" cy="217346"/>
          </a:xfrm>
          <a:prstGeom prst="straightConnector1">
            <a:avLst/>
          </a:prstGeom>
          <a:ln w="19050">
            <a:solidFill>
              <a:srgbClr val="99CC33">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34" idx="1"/>
          </p:cNvCxnSpPr>
          <p:nvPr/>
        </p:nvCxnSpPr>
        <p:spPr>
          <a:xfrm flipV="1">
            <a:off x="2506980" y="4343415"/>
            <a:ext cx="746416" cy="329586"/>
          </a:xfrm>
          <a:prstGeom prst="straightConnector1">
            <a:avLst/>
          </a:prstGeom>
          <a:ln w="19050">
            <a:solidFill>
              <a:srgbClr val="99CC33">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40" idx="1"/>
          </p:cNvCxnSpPr>
          <p:nvPr/>
        </p:nvCxnSpPr>
        <p:spPr>
          <a:xfrm flipV="1">
            <a:off x="2766060" y="5412244"/>
            <a:ext cx="491014" cy="331091"/>
          </a:xfrm>
          <a:prstGeom prst="straightConnector1">
            <a:avLst/>
          </a:prstGeom>
          <a:ln w="19050">
            <a:solidFill>
              <a:srgbClr val="99CC33">
                <a:alpha val="50000"/>
              </a:srgb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82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s_qcaa_powerpoint">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s_qcaa_powerpoint [Read-Only]" id="{F430216A-C841-4C87-AF2D-FBB06C3049D2}" vid="{0C740590-610D-49AC-9B8E-74DCF32F0543}"/>
    </a:ext>
  </a:extLst>
</a:theme>
</file>

<file path=ppt/theme/theme2.xml><?xml version="1.0" encoding="utf-8"?>
<a:theme xmlns:a="http://schemas.openxmlformats.org/drawingml/2006/main" name="Annotated sample response (asr) title">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s_qcaa_powerpoint [Read-Only]" id="{F430216A-C841-4C87-AF2D-FBB06C3049D2}" vid="{0C740590-610D-49AC-9B8E-74DCF32F0543}"/>
    </a:ext>
  </a:extLst>
</a:theme>
</file>

<file path=ppt/theme/theme3.xml><?xml version="1.0" encoding="utf-8"?>
<a:theme xmlns:a="http://schemas.openxmlformats.org/drawingml/2006/main" name="ASR slides">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s_qcaa_powerpoint [Read-Only]" id="{F430216A-C841-4C87-AF2D-FBB06C3049D2}" vid="{8FA95743-D7C5-4B20-9667-F5A22D0B72B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772F4B91747F14985DF414FECE11F20" ma:contentTypeVersion="1" ma:contentTypeDescription="Create a new document." ma:contentTypeScope="" ma:versionID="17c7f16f64850fedb962282be8f1c5d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DEBD03-5E9C-40A0-804B-944DDB9E62A1}">
  <ds:schemaRefs>
    <ds:schemaRef ds:uri="http://purl.org/dc/dcmitype/"/>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4.xml><?xml version="1.0" encoding="utf-8"?>
<ds:datastoreItem xmlns:ds="http://schemas.openxmlformats.org/officeDocument/2006/customXml" ds:itemID="{1E5195BB-168B-4AAF-B2A1-DB75012A9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presentations_qcaa_powerpoint</Template>
  <TotalTime>489</TotalTime>
  <Words>990</Words>
  <Application>Microsoft Office PowerPoint</Application>
  <PresentationFormat>On-screen Show (4:3)</PresentationFormat>
  <Paragraphs>155</Paragraphs>
  <Slides>8</Slides>
  <Notes>0</Notes>
  <HiddenSlides>0</HiddenSlides>
  <MMClips>1</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presentations_qcaa_powerpoint</vt:lpstr>
      <vt:lpstr>Annotated sample response (asr) title</vt:lpstr>
      <vt:lpstr>ASR slides</vt:lpstr>
      <vt:lpstr>PowerPoint Presentation</vt:lpstr>
      <vt:lpstr>Instrument-specific marking guide (ISMG)</vt:lpstr>
      <vt:lpstr>PowerPoint Presentation</vt:lpstr>
      <vt:lpstr>PowerPoint Presentation</vt:lpstr>
      <vt:lpstr>Task</vt:lpstr>
      <vt:lpstr>Sample response</vt:lpstr>
      <vt:lpstr>Solace by David Cooper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2019 v1.2 IA2 high-level annotated sample response</dc:title>
  <dc:subject>Music</dc:subject>
  <dc:creator>Queensland Curriculum and Assessment Authority</dc:creator>
  <cp:lastModifiedBy>Queensland Curriculum and Assessment Authority</cp:lastModifiedBy>
  <cp:revision>110</cp:revision>
  <cp:lastPrinted>2017-05-31T01:26:32Z</cp:lastPrinted>
  <dcterms:created xsi:type="dcterms:W3CDTF">2017-05-16T03:54:27Z</dcterms:created>
  <dcterms:modified xsi:type="dcterms:W3CDTF">2018-09-10T06:28:26Z</dcterms:modified>
  <cp:category>172057</cp:category>
  <cp:contentStatus>2019 v1.1</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0x010100A772F4B91747F14985DF414FECE11F20</vt:lpwstr>
  </property>
</Properties>
</file>