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2" r:id="rId5"/>
    <p:sldMasterId id="2147483651" r:id="rId6"/>
  </p:sldMasterIdLst>
  <p:notesMasterIdLst>
    <p:notesMasterId r:id="rId26"/>
  </p:notesMasterIdLst>
  <p:handoutMasterIdLst>
    <p:handoutMasterId r:id="rId27"/>
  </p:handoutMasterIdLst>
  <p:sldIdLst>
    <p:sldId id="298" r:id="rId7"/>
    <p:sldId id="320" r:id="rId8"/>
    <p:sldId id="343" r:id="rId9"/>
    <p:sldId id="322" r:id="rId10"/>
    <p:sldId id="359" r:id="rId11"/>
    <p:sldId id="323" r:id="rId12"/>
    <p:sldId id="324" r:id="rId13"/>
    <p:sldId id="325" r:id="rId14"/>
    <p:sldId id="349" r:id="rId15"/>
    <p:sldId id="346" r:id="rId16"/>
    <p:sldId id="327" r:id="rId17"/>
    <p:sldId id="360" r:id="rId18"/>
    <p:sldId id="356" r:id="rId19"/>
    <p:sldId id="357" r:id="rId20"/>
    <p:sldId id="330" r:id="rId21"/>
    <p:sldId id="329" r:id="rId22"/>
    <p:sldId id="350" r:id="rId23"/>
    <p:sldId id="340" r:id="rId24"/>
    <p:sldId id="355" r:id="rId25"/>
  </p:sldIdLst>
  <p:sldSz cx="9144000" cy="6858000" type="screen4x3"/>
  <p:notesSz cx="6807200" cy="9939338"/>
  <p:custDataLst>
    <p:tags r:id="rId28"/>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3793" userDrawn="1">
          <p15:clr>
            <a:srgbClr val="A4A3A4"/>
          </p15:clr>
        </p15:guide>
        <p15:guide id="3" orient="horz" pos="935" userDrawn="1">
          <p15:clr>
            <a:srgbClr val="A4A3A4"/>
          </p15:clr>
        </p15:guide>
        <p15:guide id="4" orient="horz" pos="3430" userDrawn="1">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inton" initials="ML" lastIdx="1" clrIdx="0">
    <p:extLst>
      <p:ext uri="{19B8F6BF-5375-455C-9EA6-DF929625EA0E}">
        <p15:presenceInfo xmlns:p15="http://schemas.microsoft.com/office/powerpoint/2012/main" userId="S-1-5-21-2406935999-1983212525-3895035740-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3333FF"/>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888" autoAdjust="0"/>
    <p:restoredTop sz="96242" autoAdjust="0"/>
  </p:normalViewPr>
  <p:slideViewPr>
    <p:cSldViewPr>
      <p:cViewPr varScale="1">
        <p:scale>
          <a:sx n="111" d="100"/>
          <a:sy n="111" d="100"/>
        </p:scale>
        <p:origin x="1212" y="96"/>
      </p:cViewPr>
      <p:guideLst>
        <p:guide orient="horz" pos="413"/>
        <p:guide orient="horz" pos="3793"/>
        <p:guide orient="horz" pos="935"/>
        <p:guide orient="horz" pos="3430"/>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3906"/>
    </p:cViewPr>
  </p:sorterViewPr>
  <p:notesViewPr>
    <p:cSldViewPr>
      <p:cViewPr>
        <p:scale>
          <a:sx n="60" d="100"/>
          <a:sy n="60" d="100"/>
        </p:scale>
        <p:origin x="-3618" y="-57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B9EDD-6C4B-4D66-A716-A765C23A3F87}" type="doc">
      <dgm:prSet loTypeId="urn:microsoft.com/office/officeart/2005/8/layout/matrix1" loCatId="matrix" qsTypeId="urn:microsoft.com/office/officeart/2005/8/quickstyle/simple2" qsCatId="simple" csTypeId="urn:microsoft.com/office/officeart/2005/8/colors/accent2_1" csCatId="accent2" phldr="1"/>
      <dgm:spPr/>
      <dgm:t>
        <a:bodyPr/>
        <a:lstStyle/>
        <a:p>
          <a:endParaRPr lang="en-AU"/>
        </a:p>
      </dgm:t>
    </dgm:pt>
    <dgm:pt modelId="{B5088F41-B87C-4117-B54F-28B5B03D3002}">
      <dgm:prSet phldrT="[Text]"/>
      <dgm:spPr>
        <a:ln>
          <a:solidFill>
            <a:schemeClr val="accent2"/>
          </a:solidFill>
        </a:ln>
      </dgm:spPr>
      <dgm:t>
        <a:bodyPr/>
        <a:lstStyle/>
        <a:p>
          <a:r>
            <a:rPr lang="en-AU" b="1" dirty="0">
              <a:solidFill>
                <a:schemeClr val="bg1">
                  <a:lumMod val="65000"/>
                </a:schemeClr>
              </a:solidFill>
            </a:rPr>
            <a:t>Part B</a:t>
          </a:r>
        </a:p>
      </dgm:t>
    </dgm:pt>
    <dgm:pt modelId="{93EE5A73-ACB8-411C-8AFE-2625367E7F62}" type="parTrans" cxnId="{BD076BCB-F81A-4669-8C47-F0E641AAA1EF}">
      <dgm:prSet/>
      <dgm:spPr/>
      <dgm:t>
        <a:bodyPr/>
        <a:lstStyle/>
        <a:p>
          <a:endParaRPr lang="en-AU"/>
        </a:p>
      </dgm:t>
    </dgm:pt>
    <dgm:pt modelId="{20DC0532-7C7E-46B8-9A45-34D695735080}" type="sibTrans" cxnId="{BD076BCB-F81A-4669-8C47-F0E641AAA1EF}">
      <dgm:prSet/>
      <dgm:spPr/>
      <dgm:t>
        <a:bodyPr/>
        <a:lstStyle/>
        <a:p>
          <a:endParaRPr lang="en-AU"/>
        </a:p>
      </dgm:t>
    </dgm:pt>
    <dgm:pt modelId="{4F9BF0E5-0BE9-4E46-AE23-338A5A13407D}">
      <dgm:prSet phldrT="[Text]"/>
      <dgm:spPr>
        <a:solidFill>
          <a:schemeClr val="bg2"/>
        </a:solidFill>
      </dgm:spPr>
      <dgm:t>
        <a:bodyPr/>
        <a:lstStyle/>
        <a:p>
          <a:r>
            <a:rPr lang="en-AU" b="1" dirty="0">
              <a:solidFill>
                <a:schemeClr val="tx1"/>
              </a:solidFill>
            </a:rPr>
            <a:t>Part C</a:t>
          </a:r>
        </a:p>
      </dgm:t>
    </dgm:pt>
    <dgm:pt modelId="{9220F9E5-107F-4ED5-B178-F40E30D08FDD}" type="parTrans" cxnId="{17AD91AA-6319-450F-8CC5-A473F604097F}">
      <dgm:prSet/>
      <dgm:spPr/>
      <dgm:t>
        <a:bodyPr/>
        <a:lstStyle/>
        <a:p>
          <a:endParaRPr lang="en-AU"/>
        </a:p>
      </dgm:t>
    </dgm:pt>
    <dgm:pt modelId="{DCA92590-F0EA-4C5B-B7F9-9A2F4E609B57}" type="sibTrans" cxnId="{17AD91AA-6319-450F-8CC5-A473F604097F}">
      <dgm:prSet/>
      <dgm:spPr/>
      <dgm:t>
        <a:bodyPr/>
        <a:lstStyle/>
        <a:p>
          <a:endParaRPr lang="en-AU"/>
        </a:p>
      </dgm:t>
    </dgm:pt>
    <dgm:pt modelId="{B7DA7559-4B58-47C0-9AE7-01913A898ED9}">
      <dgm:prSet phldrT="[Text]"/>
      <dgm:spPr/>
      <dgm:t>
        <a:bodyPr/>
        <a:lstStyle/>
        <a:p>
          <a:r>
            <a:rPr lang="en-AU" b="1" dirty="0">
              <a:solidFill>
                <a:schemeClr val="bg1">
                  <a:lumMod val="65000"/>
                </a:schemeClr>
              </a:solidFill>
            </a:rPr>
            <a:t>Part D</a:t>
          </a:r>
        </a:p>
      </dgm:t>
    </dgm:pt>
    <dgm:pt modelId="{82EBF4FF-C4F2-4971-B80F-6E10C34DAFF2}" type="parTrans" cxnId="{2244C0AC-BD7D-4715-B4D4-DD018287E95E}">
      <dgm:prSet/>
      <dgm:spPr/>
      <dgm:t>
        <a:bodyPr/>
        <a:lstStyle/>
        <a:p>
          <a:endParaRPr lang="en-AU"/>
        </a:p>
      </dgm:t>
    </dgm:pt>
    <dgm:pt modelId="{EF4FC0F5-2BDB-4332-91FB-C287DBA67E9E}" type="sibTrans" cxnId="{2244C0AC-BD7D-4715-B4D4-DD018287E95E}">
      <dgm:prSet/>
      <dgm:spPr/>
      <dgm:t>
        <a:bodyPr/>
        <a:lstStyle/>
        <a:p>
          <a:endParaRPr lang="en-AU"/>
        </a:p>
      </dgm:t>
    </dgm:pt>
    <dgm:pt modelId="{50B2E115-59A8-43B5-B3BD-BD44EC94E368}">
      <dgm:prSet phldrT="[Text]"/>
      <dgm:spPr/>
      <dgm:t>
        <a:bodyPr/>
        <a:lstStyle/>
        <a:p>
          <a:r>
            <a:rPr lang="en-AU" dirty="0">
              <a:solidFill>
                <a:schemeClr val="bg1">
                  <a:lumMod val="65000"/>
                </a:schemeClr>
              </a:solidFill>
            </a:rPr>
            <a:t>Introduction</a:t>
          </a:r>
        </a:p>
      </dgm:t>
    </dgm:pt>
    <dgm:pt modelId="{6287BE24-2C95-49DA-9499-0A817650F2C6}" type="parTrans" cxnId="{6B639F81-44AA-4820-988F-036C24030381}">
      <dgm:prSet/>
      <dgm:spPr/>
      <dgm:t>
        <a:bodyPr/>
        <a:lstStyle/>
        <a:p>
          <a:endParaRPr lang="en-AU"/>
        </a:p>
      </dgm:t>
    </dgm:pt>
    <dgm:pt modelId="{E43C4FD5-0308-42B2-8A0D-6ADDA18743F1}" type="sibTrans" cxnId="{6B639F81-44AA-4820-988F-036C24030381}">
      <dgm:prSet/>
      <dgm:spPr/>
      <dgm:t>
        <a:bodyPr/>
        <a:lstStyle/>
        <a:p>
          <a:endParaRPr lang="en-AU"/>
        </a:p>
      </dgm:t>
    </dgm:pt>
    <dgm:pt modelId="{B4B6122C-2B37-4B65-B229-5DD8B2D8808C}">
      <dgm:prSet phldrT="[Text]"/>
      <dgm:spPr>
        <a:ln>
          <a:solidFill>
            <a:schemeClr val="accent2"/>
          </a:solidFill>
        </a:ln>
      </dgm:spPr>
      <dgm:t>
        <a:bodyPr/>
        <a:lstStyle/>
        <a:p>
          <a:r>
            <a:rPr lang="en-AU" dirty="0">
              <a:solidFill>
                <a:schemeClr val="bg1">
                  <a:lumMod val="65000"/>
                </a:schemeClr>
              </a:solidFill>
            </a:rPr>
            <a:t>Log into a test session</a:t>
          </a:r>
        </a:p>
      </dgm:t>
    </dgm:pt>
    <dgm:pt modelId="{4E6625E3-FBEB-4043-93A2-2D105652685D}" type="parTrans" cxnId="{36BFDEB1-F94A-4F77-A5E5-8B442310346E}">
      <dgm:prSet/>
      <dgm:spPr/>
      <dgm:t>
        <a:bodyPr/>
        <a:lstStyle/>
        <a:p>
          <a:endParaRPr lang="en-AU"/>
        </a:p>
      </dgm:t>
    </dgm:pt>
    <dgm:pt modelId="{A0E7B139-E394-444F-9973-71D1B5AE0C90}" type="sibTrans" cxnId="{36BFDEB1-F94A-4F77-A5E5-8B442310346E}">
      <dgm:prSet/>
      <dgm:spPr/>
      <dgm:t>
        <a:bodyPr/>
        <a:lstStyle/>
        <a:p>
          <a:endParaRPr lang="en-AU"/>
        </a:p>
      </dgm:t>
    </dgm:pt>
    <dgm:pt modelId="{B96527F7-EC06-4A7A-BFA0-E17F08C3E8EF}">
      <dgm:prSet phldrT="[Text]"/>
      <dgm:spPr>
        <a:solidFill>
          <a:schemeClr val="bg2"/>
        </a:solidFill>
      </dgm:spPr>
      <dgm:t>
        <a:bodyPr/>
        <a:lstStyle/>
        <a:p>
          <a:r>
            <a:rPr lang="en-AU" dirty="0">
              <a:solidFill>
                <a:schemeClr val="tx1"/>
              </a:solidFill>
            </a:rPr>
            <a:t>Run a test session </a:t>
          </a:r>
        </a:p>
      </dgm:t>
    </dgm:pt>
    <dgm:pt modelId="{098AD578-660C-4252-B9F1-3B3F9F435783}" type="parTrans" cxnId="{359DAA4F-4823-430B-89A0-0CB9F96EA274}">
      <dgm:prSet/>
      <dgm:spPr/>
      <dgm:t>
        <a:bodyPr/>
        <a:lstStyle/>
        <a:p>
          <a:endParaRPr lang="en-AU"/>
        </a:p>
      </dgm:t>
    </dgm:pt>
    <dgm:pt modelId="{521102A4-EECE-4352-B02D-E0436689CAFC}" type="sibTrans" cxnId="{359DAA4F-4823-430B-89A0-0CB9F96EA274}">
      <dgm:prSet/>
      <dgm:spPr/>
      <dgm:t>
        <a:bodyPr/>
        <a:lstStyle/>
        <a:p>
          <a:endParaRPr lang="en-AU"/>
        </a:p>
      </dgm:t>
    </dgm:pt>
    <dgm:pt modelId="{E38984A4-3C59-4DF6-A082-E220717F977F}">
      <dgm:prSet phldrT="[Text]"/>
      <dgm:spPr/>
      <dgm:t>
        <a:bodyPr/>
        <a:lstStyle/>
        <a:p>
          <a:r>
            <a:rPr lang="en-AU" dirty="0">
              <a:solidFill>
                <a:schemeClr val="bg1">
                  <a:lumMod val="65000"/>
                </a:schemeClr>
              </a:solidFill>
            </a:rPr>
            <a:t>Practise</a:t>
          </a:r>
        </a:p>
      </dgm:t>
    </dgm:pt>
    <dgm:pt modelId="{4C61CD8D-48F4-4A66-B6DD-A3F1DB652C95}" type="parTrans" cxnId="{D3BE0F0E-A630-4B93-89F9-989FBCA2228E}">
      <dgm:prSet/>
      <dgm:spPr/>
      <dgm:t>
        <a:bodyPr/>
        <a:lstStyle/>
        <a:p>
          <a:endParaRPr lang="en-AU"/>
        </a:p>
      </dgm:t>
    </dgm:pt>
    <dgm:pt modelId="{87D79AB9-637C-49EF-8CA1-01F15BF3D2C2}" type="sibTrans" cxnId="{D3BE0F0E-A630-4B93-89F9-989FBCA2228E}">
      <dgm:prSet/>
      <dgm:spPr/>
      <dgm:t>
        <a:bodyPr/>
        <a:lstStyle/>
        <a:p>
          <a:endParaRPr lang="en-AU"/>
        </a:p>
      </dgm:t>
    </dgm:pt>
    <dgm:pt modelId="{DE59A9D2-970B-448B-97AD-E54C0FC02D43}">
      <dgm:prSet phldrT="[Text]"/>
      <dgm:spPr/>
      <dgm:t>
        <a:bodyPr/>
        <a:lstStyle/>
        <a:p>
          <a:r>
            <a:rPr lang="en-AU" b="1" dirty="0">
              <a:solidFill>
                <a:schemeClr val="bg1">
                  <a:lumMod val="65000"/>
                </a:schemeClr>
              </a:solidFill>
            </a:rPr>
            <a:t>Part A</a:t>
          </a:r>
        </a:p>
      </dgm:t>
    </dgm:pt>
    <dgm:pt modelId="{F9B10143-6496-4C80-99A7-70B877042338}" type="sibTrans" cxnId="{4A9A298D-6903-4085-B755-01CE079D10DC}">
      <dgm:prSet/>
      <dgm:spPr/>
      <dgm:t>
        <a:bodyPr/>
        <a:lstStyle/>
        <a:p>
          <a:endParaRPr lang="en-AU"/>
        </a:p>
      </dgm:t>
    </dgm:pt>
    <dgm:pt modelId="{7957A286-2D71-471B-BAA4-C984536065BF}" type="parTrans" cxnId="{4A9A298D-6903-4085-B755-01CE079D10DC}">
      <dgm:prSet/>
      <dgm:spPr/>
      <dgm:t>
        <a:bodyPr/>
        <a:lstStyle/>
        <a:p>
          <a:endParaRPr lang="en-AU"/>
        </a:p>
      </dgm:t>
    </dgm:pt>
    <dgm:pt modelId="{A2C730CD-15BF-4DCF-A091-A41647A02F28}">
      <dgm:prSet phldrT="[Text]"/>
      <dgm:spPr>
        <a:solidFill>
          <a:srgbClr val="C0C0C0"/>
        </a:solidFill>
      </dgm:spPr>
      <dgm:t>
        <a:bodyPr/>
        <a:lstStyle/>
        <a:p>
          <a:r>
            <a:rPr lang="en-AU" b="1" dirty="0"/>
            <a:t>TA Training</a:t>
          </a:r>
        </a:p>
      </dgm:t>
    </dgm:pt>
    <dgm:pt modelId="{6FE16318-1ED8-4765-ADAA-57D715C84857}" type="sibTrans" cxnId="{E2EB9D77-9DAE-437C-939F-2328B507B914}">
      <dgm:prSet/>
      <dgm:spPr/>
      <dgm:t>
        <a:bodyPr/>
        <a:lstStyle/>
        <a:p>
          <a:endParaRPr lang="en-AU"/>
        </a:p>
      </dgm:t>
    </dgm:pt>
    <dgm:pt modelId="{CE24708A-F3EB-4A77-A5C5-09E8832FAF6A}" type="parTrans" cxnId="{E2EB9D77-9DAE-437C-939F-2328B507B914}">
      <dgm:prSet/>
      <dgm:spPr/>
      <dgm:t>
        <a:bodyPr/>
        <a:lstStyle/>
        <a:p>
          <a:endParaRPr lang="en-AU"/>
        </a:p>
      </dgm:t>
    </dgm:pt>
    <dgm:pt modelId="{2F930113-E9F4-4509-8F5A-03BE125158DD}" type="pres">
      <dgm:prSet presAssocID="{4B6B9EDD-6C4B-4D66-A716-A765C23A3F87}" presName="diagram" presStyleCnt="0">
        <dgm:presLayoutVars>
          <dgm:chMax val="1"/>
          <dgm:dir/>
          <dgm:animLvl val="ctr"/>
          <dgm:resizeHandles val="exact"/>
        </dgm:presLayoutVars>
      </dgm:prSet>
      <dgm:spPr/>
    </dgm:pt>
    <dgm:pt modelId="{8391AEAD-E1C1-4838-9BB6-0A846F404CB2}" type="pres">
      <dgm:prSet presAssocID="{4B6B9EDD-6C4B-4D66-A716-A765C23A3F87}" presName="matrix" presStyleCnt="0"/>
      <dgm:spPr/>
    </dgm:pt>
    <dgm:pt modelId="{B70771DD-547A-4946-B3A1-1BB1CB51DBDB}" type="pres">
      <dgm:prSet presAssocID="{4B6B9EDD-6C4B-4D66-A716-A765C23A3F87}" presName="tile1" presStyleLbl="node1" presStyleIdx="0" presStyleCnt="4" custLinFactNeighborX="-8" custLinFactNeighborY="-197"/>
      <dgm:spPr/>
    </dgm:pt>
    <dgm:pt modelId="{073ECDE5-CB24-4D4F-B924-0CCE20BA9950}" type="pres">
      <dgm:prSet presAssocID="{4B6B9EDD-6C4B-4D66-A716-A765C23A3F87}" presName="tile1text" presStyleLbl="node1" presStyleIdx="0" presStyleCnt="4">
        <dgm:presLayoutVars>
          <dgm:chMax val="0"/>
          <dgm:chPref val="0"/>
          <dgm:bulletEnabled val="1"/>
        </dgm:presLayoutVars>
      </dgm:prSet>
      <dgm:spPr/>
    </dgm:pt>
    <dgm:pt modelId="{119388E2-4FA9-46E1-BFEA-333FB1383E90}" type="pres">
      <dgm:prSet presAssocID="{4B6B9EDD-6C4B-4D66-A716-A765C23A3F87}" presName="tile2" presStyleLbl="node1" presStyleIdx="1" presStyleCnt="4"/>
      <dgm:spPr/>
    </dgm:pt>
    <dgm:pt modelId="{3F94863E-2B13-4874-B54C-9692F1F5EA11}" type="pres">
      <dgm:prSet presAssocID="{4B6B9EDD-6C4B-4D66-A716-A765C23A3F87}" presName="tile2text" presStyleLbl="node1" presStyleIdx="1" presStyleCnt="4">
        <dgm:presLayoutVars>
          <dgm:chMax val="0"/>
          <dgm:chPref val="0"/>
          <dgm:bulletEnabled val="1"/>
        </dgm:presLayoutVars>
      </dgm:prSet>
      <dgm:spPr/>
    </dgm:pt>
    <dgm:pt modelId="{2196E5D6-0C87-4738-BCD7-8B0A753E7859}" type="pres">
      <dgm:prSet presAssocID="{4B6B9EDD-6C4B-4D66-A716-A765C23A3F87}" presName="tile3" presStyleLbl="node1" presStyleIdx="2" presStyleCnt="4"/>
      <dgm:spPr/>
    </dgm:pt>
    <dgm:pt modelId="{E81B55CD-90B9-4078-AAA6-F5561F1F5F72}" type="pres">
      <dgm:prSet presAssocID="{4B6B9EDD-6C4B-4D66-A716-A765C23A3F87}" presName="tile3text" presStyleLbl="node1" presStyleIdx="2" presStyleCnt="4">
        <dgm:presLayoutVars>
          <dgm:chMax val="0"/>
          <dgm:chPref val="0"/>
          <dgm:bulletEnabled val="1"/>
        </dgm:presLayoutVars>
      </dgm:prSet>
      <dgm:spPr/>
    </dgm:pt>
    <dgm:pt modelId="{49942793-F8ED-4F1F-85A1-6FFD18D69935}" type="pres">
      <dgm:prSet presAssocID="{4B6B9EDD-6C4B-4D66-A716-A765C23A3F87}" presName="tile4" presStyleLbl="node1" presStyleIdx="3" presStyleCnt="4"/>
      <dgm:spPr/>
    </dgm:pt>
    <dgm:pt modelId="{1614F0E3-749B-4069-B2C8-69521745B494}" type="pres">
      <dgm:prSet presAssocID="{4B6B9EDD-6C4B-4D66-A716-A765C23A3F87}" presName="tile4text" presStyleLbl="node1" presStyleIdx="3" presStyleCnt="4">
        <dgm:presLayoutVars>
          <dgm:chMax val="0"/>
          <dgm:chPref val="0"/>
          <dgm:bulletEnabled val="1"/>
        </dgm:presLayoutVars>
      </dgm:prSet>
      <dgm:spPr/>
    </dgm:pt>
    <dgm:pt modelId="{264994DE-EE01-4921-82C9-4ED980BFBB8F}" type="pres">
      <dgm:prSet presAssocID="{4B6B9EDD-6C4B-4D66-A716-A765C23A3F87}" presName="centerTile" presStyleLbl="fgShp" presStyleIdx="0" presStyleCnt="1">
        <dgm:presLayoutVars>
          <dgm:chMax val="0"/>
          <dgm:chPref val="0"/>
        </dgm:presLayoutVars>
      </dgm:prSet>
      <dgm:spPr/>
    </dgm:pt>
  </dgm:ptLst>
  <dgm:cxnLst>
    <dgm:cxn modelId="{9BD9D107-250F-4872-AFE1-E1D86CC06412}" type="presOf" srcId="{B5088F41-B87C-4117-B54F-28B5B03D3002}" destId="{119388E2-4FA9-46E1-BFEA-333FB1383E90}" srcOrd="0" destOrd="0" presId="urn:microsoft.com/office/officeart/2005/8/layout/matrix1"/>
    <dgm:cxn modelId="{3E4C2109-DC11-40E4-8FAC-53CCF8716515}" type="presOf" srcId="{B7DA7559-4B58-47C0-9AE7-01913A898ED9}" destId="{49942793-F8ED-4F1F-85A1-6FFD18D69935}" srcOrd="0" destOrd="0" presId="urn:microsoft.com/office/officeart/2005/8/layout/matrix1"/>
    <dgm:cxn modelId="{D3BE0F0E-A630-4B93-89F9-989FBCA2228E}" srcId="{B7DA7559-4B58-47C0-9AE7-01913A898ED9}" destId="{E38984A4-3C59-4DF6-A082-E220717F977F}" srcOrd="0" destOrd="0" parTransId="{4C61CD8D-48F4-4A66-B6DD-A3F1DB652C95}" sibTransId="{87D79AB9-637C-49EF-8CA1-01F15BF3D2C2}"/>
    <dgm:cxn modelId="{9B002F10-8FAA-4298-B9A0-3D6A7D28C3C9}" type="presOf" srcId="{B5088F41-B87C-4117-B54F-28B5B03D3002}" destId="{3F94863E-2B13-4874-B54C-9692F1F5EA11}" srcOrd="1" destOrd="0" presId="urn:microsoft.com/office/officeart/2005/8/layout/matrix1"/>
    <dgm:cxn modelId="{392C9B23-EB15-460E-923E-76AD3F023C2B}" type="presOf" srcId="{A2C730CD-15BF-4DCF-A091-A41647A02F28}" destId="{264994DE-EE01-4921-82C9-4ED980BFBB8F}" srcOrd="0" destOrd="0" presId="urn:microsoft.com/office/officeart/2005/8/layout/matrix1"/>
    <dgm:cxn modelId="{E9350526-4D6A-41EB-9A48-68034038A004}" type="presOf" srcId="{4B6B9EDD-6C4B-4D66-A716-A765C23A3F87}" destId="{2F930113-E9F4-4509-8F5A-03BE125158DD}" srcOrd="0" destOrd="0" presId="urn:microsoft.com/office/officeart/2005/8/layout/matrix1"/>
    <dgm:cxn modelId="{7F79772C-D538-4B13-9626-411D77E0D125}" type="presOf" srcId="{B4B6122C-2B37-4B65-B229-5DD8B2D8808C}" destId="{3F94863E-2B13-4874-B54C-9692F1F5EA11}" srcOrd="1" destOrd="1" presId="urn:microsoft.com/office/officeart/2005/8/layout/matrix1"/>
    <dgm:cxn modelId="{739F0933-65E2-48BB-8881-37E5E7F4470C}" type="presOf" srcId="{DE59A9D2-970B-448B-97AD-E54C0FC02D43}" destId="{B70771DD-547A-4946-B3A1-1BB1CB51DBDB}" srcOrd="0" destOrd="0" presId="urn:microsoft.com/office/officeart/2005/8/layout/matrix1"/>
    <dgm:cxn modelId="{5C04AD42-60AE-449A-A8FF-6495101D1EE0}" type="presOf" srcId="{4F9BF0E5-0BE9-4E46-AE23-338A5A13407D}" destId="{E81B55CD-90B9-4078-AAA6-F5561F1F5F72}" srcOrd="1" destOrd="0" presId="urn:microsoft.com/office/officeart/2005/8/layout/matrix1"/>
    <dgm:cxn modelId="{359DAA4F-4823-430B-89A0-0CB9F96EA274}" srcId="{4F9BF0E5-0BE9-4E46-AE23-338A5A13407D}" destId="{B96527F7-EC06-4A7A-BFA0-E17F08C3E8EF}" srcOrd="0" destOrd="0" parTransId="{098AD578-660C-4252-B9F1-3B3F9F435783}" sibTransId="{521102A4-EECE-4352-B02D-E0436689CAFC}"/>
    <dgm:cxn modelId="{202AC750-810F-4DAA-9F3C-354BE18C0CD5}" type="presOf" srcId="{B7DA7559-4B58-47C0-9AE7-01913A898ED9}" destId="{1614F0E3-749B-4069-B2C8-69521745B494}" srcOrd="1" destOrd="0" presId="urn:microsoft.com/office/officeart/2005/8/layout/matrix1"/>
    <dgm:cxn modelId="{50AA3657-6FC3-4539-B379-6A00CEDCF2C5}" type="presOf" srcId="{50B2E115-59A8-43B5-B3BD-BD44EC94E368}" destId="{073ECDE5-CB24-4D4F-B924-0CCE20BA9950}" srcOrd="1" destOrd="1" presId="urn:microsoft.com/office/officeart/2005/8/layout/matrix1"/>
    <dgm:cxn modelId="{E2EB9D77-9DAE-437C-939F-2328B507B914}" srcId="{4B6B9EDD-6C4B-4D66-A716-A765C23A3F87}" destId="{A2C730CD-15BF-4DCF-A091-A41647A02F28}" srcOrd="0" destOrd="0" parTransId="{CE24708A-F3EB-4A77-A5C5-09E8832FAF6A}" sibTransId="{6FE16318-1ED8-4765-ADAA-57D715C84857}"/>
    <dgm:cxn modelId="{396B1F58-1B99-45CF-BFAF-B6C3A4A3245D}" type="presOf" srcId="{E38984A4-3C59-4DF6-A082-E220717F977F}" destId="{1614F0E3-749B-4069-B2C8-69521745B494}" srcOrd="1" destOrd="1" presId="urn:microsoft.com/office/officeart/2005/8/layout/matrix1"/>
    <dgm:cxn modelId="{0AEDC87F-ADBF-4810-B612-D1195E278644}" type="presOf" srcId="{B96527F7-EC06-4A7A-BFA0-E17F08C3E8EF}" destId="{E81B55CD-90B9-4078-AAA6-F5561F1F5F72}" srcOrd="1" destOrd="1" presId="urn:microsoft.com/office/officeart/2005/8/layout/matrix1"/>
    <dgm:cxn modelId="{6B639F81-44AA-4820-988F-036C24030381}" srcId="{DE59A9D2-970B-448B-97AD-E54C0FC02D43}" destId="{50B2E115-59A8-43B5-B3BD-BD44EC94E368}" srcOrd="0" destOrd="0" parTransId="{6287BE24-2C95-49DA-9499-0A817650F2C6}" sibTransId="{E43C4FD5-0308-42B2-8A0D-6ADDA18743F1}"/>
    <dgm:cxn modelId="{4A9A298D-6903-4085-B755-01CE079D10DC}" srcId="{A2C730CD-15BF-4DCF-A091-A41647A02F28}" destId="{DE59A9D2-970B-448B-97AD-E54C0FC02D43}" srcOrd="0" destOrd="0" parTransId="{7957A286-2D71-471B-BAA4-C984536065BF}" sibTransId="{F9B10143-6496-4C80-99A7-70B877042338}"/>
    <dgm:cxn modelId="{17AD91AA-6319-450F-8CC5-A473F604097F}" srcId="{A2C730CD-15BF-4DCF-A091-A41647A02F28}" destId="{4F9BF0E5-0BE9-4E46-AE23-338A5A13407D}" srcOrd="2" destOrd="0" parTransId="{9220F9E5-107F-4ED5-B178-F40E30D08FDD}" sibTransId="{DCA92590-F0EA-4C5B-B7F9-9A2F4E609B57}"/>
    <dgm:cxn modelId="{2244C0AC-BD7D-4715-B4D4-DD018287E95E}" srcId="{A2C730CD-15BF-4DCF-A091-A41647A02F28}" destId="{B7DA7559-4B58-47C0-9AE7-01913A898ED9}" srcOrd="3" destOrd="0" parTransId="{82EBF4FF-C4F2-4971-B80F-6E10C34DAFF2}" sibTransId="{EF4FC0F5-2BDB-4332-91FB-C287DBA67E9E}"/>
    <dgm:cxn modelId="{B3E384B0-05CF-4B1B-8DC9-21BA7DE7420B}" type="presOf" srcId="{B96527F7-EC06-4A7A-BFA0-E17F08C3E8EF}" destId="{2196E5D6-0C87-4738-BCD7-8B0A753E7859}" srcOrd="0" destOrd="1" presId="urn:microsoft.com/office/officeart/2005/8/layout/matrix1"/>
    <dgm:cxn modelId="{36BFDEB1-F94A-4F77-A5E5-8B442310346E}" srcId="{B5088F41-B87C-4117-B54F-28B5B03D3002}" destId="{B4B6122C-2B37-4B65-B229-5DD8B2D8808C}" srcOrd="0" destOrd="0" parTransId="{4E6625E3-FBEB-4043-93A2-2D105652685D}" sibTransId="{A0E7B139-E394-444F-9973-71D1B5AE0C90}"/>
    <dgm:cxn modelId="{2E536BC8-4E0B-42F8-9B8E-71304A33E3CE}" type="presOf" srcId="{50B2E115-59A8-43B5-B3BD-BD44EC94E368}" destId="{B70771DD-547A-4946-B3A1-1BB1CB51DBDB}" srcOrd="0" destOrd="1" presId="urn:microsoft.com/office/officeart/2005/8/layout/matrix1"/>
    <dgm:cxn modelId="{BD076BCB-F81A-4669-8C47-F0E641AAA1EF}" srcId="{A2C730CD-15BF-4DCF-A091-A41647A02F28}" destId="{B5088F41-B87C-4117-B54F-28B5B03D3002}" srcOrd="1" destOrd="0" parTransId="{93EE5A73-ACB8-411C-8AFE-2625367E7F62}" sibTransId="{20DC0532-7C7E-46B8-9A45-34D695735080}"/>
    <dgm:cxn modelId="{1724E7CC-B8B1-4DA8-9F52-A981387B2394}" type="presOf" srcId="{DE59A9D2-970B-448B-97AD-E54C0FC02D43}" destId="{073ECDE5-CB24-4D4F-B924-0CCE20BA9950}" srcOrd="1" destOrd="0" presId="urn:microsoft.com/office/officeart/2005/8/layout/matrix1"/>
    <dgm:cxn modelId="{24B62DE1-18BA-43BD-8E4C-234723E8A833}" type="presOf" srcId="{B4B6122C-2B37-4B65-B229-5DD8B2D8808C}" destId="{119388E2-4FA9-46E1-BFEA-333FB1383E90}" srcOrd="0" destOrd="1" presId="urn:microsoft.com/office/officeart/2005/8/layout/matrix1"/>
    <dgm:cxn modelId="{C68E99FB-1C31-47A5-B47E-8A33C96C0A96}" type="presOf" srcId="{4F9BF0E5-0BE9-4E46-AE23-338A5A13407D}" destId="{2196E5D6-0C87-4738-BCD7-8B0A753E7859}" srcOrd="0" destOrd="0" presId="urn:microsoft.com/office/officeart/2005/8/layout/matrix1"/>
    <dgm:cxn modelId="{8C0DEFFC-DB55-40E5-A827-4D70C634C01C}" type="presOf" srcId="{E38984A4-3C59-4DF6-A082-E220717F977F}" destId="{49942793-F8ED-4F1F-85A1-6FFD18D69935}" srcOrd="0" destOrd="1" presId="urn:microsoft.com/office/officeart/2005/8/layout/matrix1"/>
    <dgm:cxn modelId="{B705BB13-F7A2-4C7E-ACAF-F7B8D7C0BD1A}" type="presParOf" srcId="{2F930113-E9F4-4509-8F5A-03BE125158DD}" destId="{8391AEAD-E1C1-4838-9BB6-0A846F404CB2}" srcOrd="0" destOrd="0" presId="urn:microsoft.com/office/officeart/2005/8/layout/matrix1"/>
    <dgm:cxn modelId="{766CE7F7-11A9-4831-86DE-15E7F949E017}" type="presParOf" srcId="{8391AEAD-E1C1-4838-9BB6-0A846F404CB2}" destId="{B70771DD-547A-4946-B3A1-1BB1CB51DBDB}" srcOrd="0" destOrd="0" presId="urn:microsoft.com/office/officeart/2005/8/layout/matrix1"/>
    <dgm:cxn modelId="{193E7D60-CA1C-4D44-9BD6-B3E313322004}" type="presParOf" srcId="{8391AEAD-E1C1-4838-9BB6-0A846F404CB2}" destId="{073ECDE5-CB24-4D4F-B924-0CCE20BA9950}" srcOrd="1" destOrd="0" presId="urn:microsoft.com/office/officeart/2005/8/layout/matrix1"/>
    <dgm:cxn modelId="{DDB468F4-A05B-4FBD-872B-86BC81749284}" type="presParOf" srcId="{8391AEAD-E1C1-4838-9BB6-0A846F404CB2}" destId="{119388E2-4FA9-46E1-BFEA-333FB1383E90}" srcOrd="2" destOrd="0" presId="urn:microsoft.com/office/officeart/2005/8/layout/matrix1"/>
    <dgm:cxn modelId="{509DD15A-5C24-465A-98C2-DFABEE193D30}" type="presParOf" srcId="{8391AEAD-E1C1-4838-9BB6-0A846F404CB2}" destId="{3F94863E-2B13-4874-B54C-9692F1F5EA11}" srcOrd="3" destOrd="0" presId="urn:microsoft.com/office/officeart/2005/8/layout/matrix1"/>
    <dgm:cxn modelId="{9A58395E-74CF-428C-A9F2-8D22B347B412}" type="presParOf" srcId="{8391AEAD-E1C1-4838-9BB6-0A846F404CB2}" destId="{2196E5D6-0C87-4738-BCD7-8B0A753E7859}" srcOrd="4" destOrd="0" presId="urn:microsoft.com/office/officeart/2005/8/layout/matrix1"/>
    <dgm:cxn modelId="{A63F3628-D925-48E2-AFFE-46DB27837C9C}" type="presParOf" srcId="{8391AEAD-E1C1-4838-9BB6-0A846F404CB2}" destId="{E81B55CD-90B9-4078-AAA6-F5561F1F5F72}" srcOrd="5" destOrd="0" presId="urn:microsoft.com/office/officeart/2005/8/layout/matrix1"/>
    <dgm:cxn modelId="{3950C63A-7E15-4818-9703-6B1775A6F2BF}" type="presParOf" srcId="{8391AEAD-E1C1-4838-9BB6-0A846F404CB2}" destId="{49942793-F8ED-4F1F-85A1-6FFD18D69935}" srcOrd="6" destOrd="0" presId="urn:microsoft.com/office/officeart/2005/8/layout/matrix1"/>
    <dgm:cxn modelId="{BCB22618-97E0-4108-A5FE-8C10609A6808}" type="presParOf" srcId="{8391AEAD-E1C1-4838-9BB6-0A846F404CB2}" destId="{1614F0E3-749B-4069-B2C8-69521745B494}" srcOrd="7" destOrd="0" presId="urn:microsoft.com/office/officeart/2005/8/layout/matrix1"/>
    <dgm:cxn modelId="{91EE8FBF-D7DE-4C40-82DA-D7B834DAADBC}" type="presParOf" srcId="{2F930113-E9F4-4509-8F5A-03BE125158DD}" destId="{264994DE-EE01-4921-82C9-4ED980BFBB8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1DD-547A-4946-B3A1-1BB1CB51DBDB}">
      <dsp:nvSpPr>
        <dsp:cNvPr id="0" name=""/>
        <dsp:cNvSpPr/>
      </dsp:nvSpPr>
      <dsp:spPr>
        <a:xfrm rot="16200000">
          <a:off x="821134" y="-821134"/>
          <a:ext cx="2600325" cy="4242594"/>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A</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Introduction</a:t>
          </a:r>
        </a:p>
      </dsp:txBody>
      <dsp:txXfrm rot="5400000">
        <a:off x="0" y="0"/>
        <a:ext cx="4242594" cy="1950243"/>
      </dsp:txXfrm>
    </dsp:sp>
    <dsp:sp modelId="{119388E2-4FA9-46E1-BFEA-333FB1383E90}">
      <dsp:nvSpPr>
        <dsp:cNvPr id="0" name=""/>
        <dsp:cNvSpPr/>
      </dsp:nvSpPr>
      <dsp:spPr>
        <a:xfrm>
          <a:off x="4242594" y="0"/>
          <a:ext cx="4242594" cy="2600325"/>
        </a:xfrm>
        <a:prstGeom prst="round1Rect">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B</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Log into a test session</a:t>
          </a:r>
        </a:p>
      </dsp:txBody>
      <dsp:txXfrm>
        <a:off x="4242594" y="0"/>
        <a:ext cx="4242594" cy="1950243"/>
      </dsp:txXfrm>
    </dsp:sp>
    <dsp:sp modelId="{2196E5D6-0C87-4738-BCD7-8B0A753E7859}">
      <dsp:nvSpPr>
        <dsp:cNvPr id="0" name=""/>
        <dsp:cNvSpPr/>
      </dsp:nvSpPr>
      <dsp:spPr>
        <a:xfrm rot="10800000">
          <a:off x="0" y="2600325"/>
          <a:ext cx="4242594" cy="2600325"/>
        </a:xfrm>
        <a:prstGeom prst="round1Rect">
          <a:avLst/>
        </a:prstGeom>
        <a:solidFill>
          <a:schemeClr val="bg2"/>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tx1"/>
              </a:solidFill>
            </a:rPr>
            <a:t>Part C</a:t>
          </a:r>
        </a:p>
        <a:p>
          <a:pPr marL="228600" lvl="1" indent="-228600" algn="l" defTabSz="1200150">
            <a:lnSpc>
              <a:spcPct val="90000"/>
            </a:lnSpc>
            <a:spcBef>
              <a:spcPct val="0"/>
            </a:spcBef>
            <a:spcAft>
              <a:spcPct val="15000"/>
            </a:spcAft>
            <a:buChar char="•"/>
          </a:pPr>
          <a:r>
            <a:rPr lang="en-AU" sz="2700" kern="1200" dirty="0">
              <a:solidFill>
                <a:schemeClr val="tx1"/>
              </a:solidFill>
            </a:rPr>
            <a:t>Run a test session </a:t>
          </a:r>
        </a:p>
      </dsp:txBody>
      <dsp:txXfrm rot="10800000">
        <a:off x="0" y="3250406"/>
        <a:ext cx="4242594" cy="1950243"/>
      </dsp:txXfrm>
    </dsp:sp>
    <dsp:sp modelId="{49942793-F8ED-4F1F-85A1-6FFD18D69935}">
      <dsp:nvSpPr>
        <dsp:cNvPr id="0" name=""/>
        <dsp:cNvSpPr/>
      </dsp:nvSpPr>
      <dsp:spPr>
        <a:xfrm rot="5400000">
          <a:off x="5063728" y="1779190"/>
          <a:ext cx="2600325" cy="4242594"/>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D</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Practise</a:t>
          </a:r>
        </a:p>
      </dsp:txBody>
      <dsp:txXfrm rot="-5400000">
        <a:off x="4242594" y="3250406"/>
        <a:ext cx="4242594" cy="1950243"/>
      </dsp:txXfrm>
    </dsp:sp>
    <dsp:sp modelId="{264994DE-EE01-4921-82C9-4ED980BFBB8F}">
      <dsp:nvSpPr>
        <dsp:cNvPr id="0" name=""/>
        <dsp:cNvSpPr/>
      </dsp:nvSpPr>
      <dsp:spPr>
        <a:xfrm>
          <a:off x="2969815" y="1950243"/>
          <a:ext cx="2545556" cy="1300162"/>
        </a:xfrm>
        <a:prstGeom prst="roundRect">
          <a:avLst/>
        </a:prstGeom>
        <a:solidFill>
          <a:srgbClr val="C0C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b="1" kern="1200" dirty="0"/>
            <a:t>TA Training</a:t>
          </a:r>
        </a:p>
      </dsp:txBody>
      <dsp:txXfrm>
        <a:off x="3033284" y="2013712"/>
        <a:ext cx="2418618" cy="11732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3855841" y="1"/>
            <a:ext cx="2949786" cy="496967"/>
          </a:xfrm>
          <a:prstGeom prst="rect">
            <a:avLst/>
          </a:prstGeom>
        </p:spPr>
        <p:txBody>
          <a:bodyPr vert="horz" lIns="91550" tIns="45775" rIns="91550" bIns="45775" rtlCol="0"/>
          <a:lstStyle>
            <a:lvl1pPr algn="r">
              <a:defRPr sz="1200"/>
            </a:lvl1pPr>
          </a:lstStyle>
          <a:p>
            <a:fld id="{73D76A07-3D3D-4A68-AAD0-85CA8B587E22}" type="datetimeFigureOut">
              <a:rPr lang="en-AU" smtClean="0"/>
              <a:t>12/03/2020</a:t>
            </a:fld>
            <a:endParaRPr lang="en-AU"/>
          </a:p>
        </p:txBody>
      </p:sp>
      <p:sp>
        <p:nvSpPr>
          <p:cNvPr id="4" name="Footer Placeholder 3"/>
          <p:cNvSpPr>
            <a:spLocks noGrp="1"/>
          </p:cNvSpPr>
          <p:nvPr>
            <p:ph type="ftr" sz="quarter" idx="2"/>
          </p:nvPr>
        </p:nvSpPr>
        <p:spPr>
          <a:xfrm>
            <a:off x="4" y="9440648"/>
            <a:ext cx="2949786" cy="496967"/>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3855841" y="9440648"/>
            <a:ext cx="2949786" cy="496967"/>
          </a:xfrm>
          <a:prstGeom prst="rect">
            <a:avLst/>
          </a:prstGeom>
        </p:spPr>
        <p:txBody>
          <a:bodyPr vert="horz" lIns="91550" tIns="45775" rIns="91550" bIns="45775"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1" y="1"/>
            <a:ext cx="2949786" cy="496967"/>
          </a:xfrm>
          <a:prstGeom prst="rect">
            <a:avLst/>
          </a:prstGeom>
        </p:spPr>
        <p:txBody>
          <a:bodyPr vert="horz" lIns="91550" tIns="45775" rIns="91550" bIns="45775" rtlCol="0"/>
          <a:lstStyle>
            <a:lvl1pPr algn="r">
              <a:defRPr sz="1200">
                <a:latin typeface="Arial" charset="0"/>
              </a:defRPr>
            </a:lvl1pPr>
          </a:lstStyle>
          <a:p>
            <a:pPr>
              <a:defRPr/>
            </a:pPr>
            <a:fld id="{5D80A888-D75A-4166-AD9D-7C4F06AF2060}" type="datetimeFigureOut">
              <a:rPr lang="en-AU"/>
              <a:pPr>
                <a:defRPr/>
              </a:pPr>
              <a:t>12/03/2020</a:t>
            </a:fld>
            <a:endParaRPr lang="en-AU"/>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1550" tIns="45775" rIns="91550" bIns="45775"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550" tIns="45775" rIns="91550" bIns="4577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4" y="9440648"/>
            <a:ext cx="2949786" cy="496967"/>
          </a:xfrm>
          <a:prstGeom prst="rect">
            <a:avLst/>
          </a:prstGeom>
        </p:spPr>
        <p:txBody>
          <a:bodyPr vert="horz" lIns="91550" tIns="45775" rIns="91550" bIns="45775"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1" y="9440648"/>
            <a:ext cx="2949786" cy="496967"/>
          </a:xfrm>
          <a:prstGeom prst="rect">
            <a:avLst/>
          </a:prstGeom>
        </p:spPr>
        <p:txBody>
          <a:bodyPr vert="horz" lIns="91550" tIns="45775" rIns="91550" bIns="45775"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45474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i="0" dirty="0">
                <a:solidFill>
                  <a:srgbClr val="C00000"/>
                </a:solidFill>
              </a:rPr>
              <a:t>[Boxes in red are animated to appear upon clicks.]</a:t>
            </a:r>
          </a:p>
          <a:p>
            <a:pPr defTabSz="915497">
              <a:spcBef>
                <a:spcPts val="0"/>
              </a:spcBef>
              <a:spcAft>
                <a:spcPts val="1201"/>
              </a:spcAft>
              <a:defRPr/>
            </a:pPr>
            <a:endParaRPr lang="en-AU" i="1" dirty="0">
              <a:solidFill>
                <a:srgbClr val="C00000"/>
              </a:solidFill>
            </a:endParaRPr>
          </a:p>
          <a:p>
            <a:pPr defTabSz="915497">
              <a:spcBef>
                <a:spcPts val="0"/>
              </a:spcBef>
              <a:spcAft>
                <a:spcPts val="1201"/>
              </a:spcAft>
              <a:defRPr/>
            </a:pPr>
            <a:r>
              <a:rPr lang="en-AU" dirty="0"/>
              <a:t>Now that you have started the test, I want to show you what</a:t>
            </a:r>
            <a:r>
              <a:rPr lang="en-AU" baseline="0" dirty="0"/>
              <a:t> my dashboard looks like. It has changed slightly so that I can monitor the students in my session:</a:t>
            </a:r>
          </a:p>
          <a:p>
            <a:pPr marL="171656" indent="-171656" defTabSz="915497">
              <a:spcBef>
                <a:spcPts val="0"/>
              </a:spcBef>
              <a:spcAft>
                <a:spcPts val="1201"/>
              </a:spcAft>
              <a:buFont typeface="Arial" panose="020B0604020202020204" pitchFamily="34" charset="0"/>
              <a:buChar char="•"/>
              <a:defRPr/>
            </a:pPr>
            <a:r>
              <a:rPr lang="en-AU" baseline="0" dirty="0"/>
              <a:t>On the left of my screen is a selection of tabs that tell me the </a:t>
            </a:r>
            <a:r>
              <a:rPr lang="en-AU" b="1" baseline="0" dirty="0"/>
              <a:t>status</a:t>
            </a:r>
            <a:r>
              <a:rPr lang="en-AU" baseline="0" dirty="0"/>
              <a:t> of my students.</a:t>
            </a:r>
          </a:p>
          <a:p>
            <a:pPr marL="171656" indent="-171656" defTabSz="915497">
              <a:spcBef>
                <a:spcPts val="0"/>
              </a:spcBef>
              <a:spcAft>
                <a:spcPts val="1201"/>
              </a:spcAft>
              <a:buFont typeface="Arial" panose="020B0604020202020204" pitchFamily="34" charset="0"/>
              <a:buChar char="•"/>
              <a:defRPr/>
            </a:pPr>
            <a:r>
              <a:rPr lang="en-AU" baseline="0" dirty="0"/>
              <a:t>Below this is a list of students who have entered the test session. </a:t>
            </a:r>
            <a:r>
              <a:rPr lang="en-AU" dirty="0"/>
              <a:t>To perform actions for specific students, select the student by clicking to tick the checkbox next to their name. Then select the relevant button just above the student table</a:t>
            </a:r>
            <a:r>
              <a:rPr lang="en-AU" baseline="0" dirty="0"/>
              <a:t>.</a:t>
            </a:r>
          </a:p>
          <a:p>
            <a:pPr marL="171656" indent="-171656" defTabSz="915497">
              <a:spcBef>
                <a:spcPts val="0"/>
              </a:spcBef>
              <a:spcAft>
                <a:spcPts val="1201"/>
              </a:spcAft>
              <a:buFont typeface="Arial" panose="020B0604020202020204" pitchFamily="34" charset="0"/>
              <a:buChar char="•"/>
              <a:defRPr/>
            </a:pPr>
            <a:r>
              <a:rPr lang="en-AU" baseline="0" dirty="0"/>
              <a:t>At the top right are my buttons to </a:t>
            </a:r>
            <a:r>
              <a:rPr lang="en-AU" b="1" baseline="0" dirty="0"/>
              <a:t>Pause</a:t>
            </a:r>
            <a:r>
              <a:rPr lang="en-AU" baseline="0" dirty="0"/>
              <a:t> and </a:t>
            </a:r>
            <a:r>
              <a:rPr lang="en-AU" b="1" baseline="0" dirty="0"/>
              <a:t>Finalise</a:t>
            </a:r>
            <a:r>
              <a:rPr lang="en-AU" baseline="0" dirty="0"/>
              <a:t> a session (this will affect the </a:t>
            </a:r>
            <a:r>
              <a:rPr lang="en-AU" b="1" baseline="0" dirty="0"/>
              <a:t>whole class</a:t>
            </a:r>
            <a:r>
              <a:rPr lang="en-AU" baseline="0" dirty="0"/>
              <a:t>).</a:t>
            </a:r>
          </a:p>
          <a:p>
            <a:pPr marL="171656" indent="-171656" defTabSz="915497">
              <a:spcBef>
                <a:spcPts val="0"/>
              </a:spcBef>
              <a:spcAft>
                <a:spcPts val="1201"/>
              </a:spcAft>
              <a:buFont typeface="Arial" panose="020B0604020202020204" pitchFamily="34" charset="0"/>
              <a:buChar char="•"/>
              <a:defRPr/>
            </a:pPr>
            <a:r>
              <a:rPr lang="en-AU" baseline="0" dirty="0"/>
              <a:t>At the middle right are my buttons to </a:t>
            </a:r>
            <a:r>
              <a:rPr lang="en-AU" b="1" baseline="0" dirty="0"/>
              <a:t>Pause</a:t>
            </a:r>
            <a:r>
              <a:rPr lang="en-AU" baseline="0" dirty="0"/>
              <a:t>, </a:t>
            </a:r>
            <a:r>
              <a:rPr lang="en-AU" b="1" baseline="0" dirty="0"/>
              <a:t>Resume</a:t>
            </a:r>
            <a:r>
              <a:rPr lang="en-AU" baseline="0" dirty="0"/>
              <a:t> and </a:t>
            </a:r>
            <a:r>
              <a:rPr lang="en-AU" b="1" baseline="0" dirty="0"/>
              <a:t>Finish a student/s </a:t>
            </a:r>
            <a:r>
              <a:rPr lang="en-AU" baseline="0" dirty="0"/>
              <a:t>(selected using the box beside their name/s).</a:t>
            </a:r>
          </a:p>
          <a:p>
            <a:pPr marL="171656" indent="-171656">
              <a:spcBef>
                <a:spcPts val="0"/>
              </a:spcBef>
              <a:spcAft>
                <a:spcPts val="1201"/>
              </a:spcAft>
              <a:buFont typeface="Arial" panose="020B0604020202020204" pitchFamily="34" charset="0"/>
              <a:buChar char="•"/>
            </a:pPr>
            <a:r>
              <a:rPr lang="en-AU" dirty="0"/>
              <a:t>And beneath this, is information to tell me student </a:t>
            </a:r>
            <a:r>
              <a:rPr lang="en-AU" b="1" dirty="0"/>
              <a:t>progress</a:t>
            </a:r>
            <a:r>
              <a:rPr lang="en-AU" dirty="0"/>
              <a:t>. </a:t>
            </a:r>
          </a:p>
          <a:p>
            <a:pPr marL="171656" indent="-171656">
              <a:spcBef>
                <a:spcPts val="0"/>
              </a:spcBef>
              <a:spcAft>
                <a:spcPts val="1201"/>
              </a:spcAft>
              <a:buFont typeface="Arial" panose="020B0604020202020204" pitchFamily="34" charset="0"/>
              <a:buChar char="•"/>
            </a:pPr>
            <a:r>
              <a:rPr lang="en-AU" dirty="0"/>
              <a:t>Finally, the </a:t>
            </a:r>
            <a:r>
              <a:rPr lang="en-AU" b="1" dirty="0"/>
              <a:t>actions</a:t>
            </a:r>
            <a:r>
              <a:rPr lang="en-AU" dirty="0"/>
              <a:t> column alerts me to issues that I need to investigate further. </a:t>
            </a:r>
          </a:p>
          <a:p>
            <a:pPr defTabSz="915497">
              <a:spcBef>
                <a:spcPts val="0"/>
              </a:spcBef>
              <a:spcAft>
                <a:spcPts val="1201"/>
              </a:spcAft>
              <a:defRPr/>
            </a:pPr>
            <a:endParaRPr lang="en-AU" baseline="0" dirty="0"/>
          </a:p>
          <a:p>
            <a:pPr defTabSz="915497">
              <a:spcBef>
                <a:spcPts val="0"/>
              </a:spcBef>
              <a:spcAft>
                <a:spcPts val="1201"/>
              </a:spcAft>
              <a:defRPr/>
            </a:pPr>
            <a:r>
              <a:rPr lang="en-AU" baseline="0" dirty="0"/>
              <a:t>Note here that there is a difference between a whole test </a:t>
            </a:r>
            <a:r>
              <a:rPr lang="en-AU" b="1" baseline="0" dirty="0"/>
              <a:t>session</a:t>
            </a:r>
            <a:r>
              <a:rPr lang="en-AU" b="0" baseline="0" dirty="0"/>
              <a:t> (the whole class)</a:t>
            </a:r>
            <a:r>
              <a:rPr lang="en-AU" baseline="0" dirty="0"/>
              <a:t>, and an individual student </a:t>
            </a:r>
            <a:r>
              <a:rPr lang="en-AU" b="1" baseline="0" dirty="0"/>
              <a:t>attempt</a:t>
            </a:r>
            <a:r>
              <a:rPr lang="en-AU" baseline="0" dirty="0"/>
              <a:t>.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308909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dirty="0"/>
              <a:t>During the test session the test administrator should actively supervise students and </a:t>
            </a:r>
            <a:r>
              <a:rPr lang="en-AU" b="1" dirty="0"/>
              <a:t>monitor</a:t>
            </a:r>
            <a:r>
              <a:rPr lang="en-AU" dirty="0"/>
              <a:t> for disruptions. Let’s look a little more closely at parts of the screen displayed.</a:t>
            </a:r>
          </a:p>
          <a:p>
            <a:pPr>
              <a:spcBef>
                <a:spcPts val="0"/>
              </a:spcBef>
              <a:spcAft>
                <a:spcPts val="1201"/>
              </a:spcAft>
            </a:pPr>
            <a:endParaRPr lang="en-AU" dirty="0"/>
          </a:p>
          <a:p>
            <a:pPr marL="228874" indent="-228874">
              <a:spcBef>
                <a:spcPts val="0"/>
              </a:spcBef>
              <a:spcAft>
                <a:spcPts val="1201"/>
              </a:spcAft>
              <a:buFont typeface="+mj-lt"/>
              <a:buAutoNum type="arabicPeriod"/>
            </a:pPr>
            <a:r>
              <a:rPr lang="en-AU" dirty="0"/>
              <a:t>The status tabs tell me the number of students in the </a:t>
            </a:r>
            <a:r>
              <a:rPr lang="en-AU" b="1" dirty="0"/>
              <a:t>Not Started</a:t>
            </a:r>
            <a:r>
              <a:rPr lang="en-AU" dirty="0"/>
              <a:t>, </a:t>
            </a:r>
            <a:r>
              <a:rPr lang="en-AU" b="1" dirty="0"/>
              <a:t>Paused</a:t>
            </a:r>
            <a:r>
              <a:rPr lang="en-AU" dirty="0"/>
              <a:t>, </a:t>
            </a:r>
            <a:r>
              <a:rPr lang="en-AU" b="1" dirty="0"/>
              <a:t>Finished</a:t>
            </a:r>
            <a:r>
              <a:rPr lang="en-AU" dirty="0"/>
              <a:t>, and </a:t>
            </a:r>
            <a:r>
              <a:rPr lang="en-AU" b="1" dirty="0"/>
              <a:t>Waiting entry</a:t>
            </a:r>
            <a:r>
              <a:rPr lang="en-AU" dirty="0"/>
              <a:t> tabs is as expected. If not, I need to follow up as necessary by selecting the relevant tab, student and action.</a:t>
            </a:r>
          </a:p>
          <a:p>
            <a:pPr marL="228874" indent="-228874">
              <a:spcBef>
                <a:spcPts val="0"/>
              </a:spcBef>
              <a:spcAft>
                <a:spcPts val="1201"/>
              </a:spcAft>
              <a:buFont typeface="+mj-lt"/>
              <a:buAutoNum type="arabicPeriod"/>
            </a:pPr>
            <a:r>
              <a:rPr lang="en-AU" dirty="0"/>
              <a:t>Scan the </a:t>
            </a:r>
            <a:r>
              <a:rPr lang="en-AU" b="1" dirty="0"/>
              <a:t>Actions</a:t>
            </a:r>
            <a:r>
              <a:rPr lang="en-AU" dirty="0"/>
              <a:t> column for icons</a:t>
            </a:r>
          </a:p>
          <a:p>
            <a:pPr marL="454570" lvl="1" indent="-171656">
              <a:spcBef>
                <a:spcPts val="0"/>
              </a:spcBef>
              <a:spcAft>
                <a:spcPts val="1201"/>
              </a:spcAft>
              <a:buFont typeface="Arial" panose="020B0604020202020204" pitchFamily="34" charset="0"/>
              <a:buChar char="•"/>
            </a:pPr>
            <a:r>
              <a:rPr lang="en-AU" kern="1200" dirty="0">
                <a:solidFill>
                  <a:schemeClr val="tx1"/>
                </a:solidFill>
                <a:effectLst/>
                <a:latin typeface="+mn-lt"/>
                <a:ea typeface="+mn-ea"/>
                <a:cs typeface="+mn-cs"/>
              </a:rPr>
              <a:t>A lock indicates an attempt to re-enter the test. This may be caused by a student exiting and re-entering, a device change or reboot.</a:t>
            </a:r>
          </a:p>
          <a:p>
            <a:pPr marL="454570" lvl="1" indent="-171656">
              <a:spcBef>
                <a:spcPts val="0"/>
              </a:spcBef>
              <a:spcAft>
                <a:spcPts val="1201"/>
              </a:spcAft>
              <a:buFont typeface="Arial" panose="020B0604020202020204" pitchFamily="34" charset="0"/>
              <a:buChar char="•"/>
            </a:pPr>
            <a:r>
              <a:rPr lang="en-AU" kern="1200" dirty="0">
                <a:solidFill>
                  <a:schemeClr val="tx1"/>
                </a:solidFill>
                <a:effectLst/>
                <a:latin typeface="+mn-lt"/>
                <a:ea typeface="+mn-ea"/>
                <a:cs typeface="+mn-cs"/>
              </a:rPr>
              <a:t>A red warning icon indicates an active test disruption ― possibly due to connectivity issues. Monitor the student and resolve the issue if necessary.</a:t>
            </a:r>
          </a:p>
          <a:p>
            <a:pPr marL="454570" lvl="1" indent="-171656">
              <a:spcBef>
                <a:spcPts val="0"/>
              </a:spcBef>
              <a:spcAft>
                <a:spcPts val="1201"/>
              </a:spcAft>
              <a:buFont typeface="Arial" panose="020B0604020202020204" pitchFamily="34" charset="0"/>
              <a:buChar char="•"/>
            </a:pPr>
            <a:r>
              <a:rPr lang="en-AU" kern="1200" dirty="0">
                <a:solidFill>
                  <a:schemeClr val="tx1"/>
                </a:solidFill>
                <a:effectLst/>
                <a:latin typeface="+mn-lt"/>
                <a:ea typeface="+mn-ea"/>
                <a:cs typeface="+mn-cs"/>
              </a:rPr>
              <a:t>A grey warning icon indicates an inactive test disruption that is no longer affecting the student.</a:t>
            </a:r>
          </a:p>
          <a:p>
            <a:pPr marL="454570" lvl="1" indent="-171656">
              <a:spcBef>
                <a:spcPts val="0"/>
              </a:spcBef>
              <a:spcAft>
                <a:spcPts val="1201"/>
              </a:spcAft>
              <a:buFont typeface="Arial" panose="020B0604020202020204" pitchFamily="34" charset="0"/>
              <a:buChar char="•"/>
            </a:pPr>
            <a:r>
              <a:rPr lang="en-AU" kern="1200" dirty="0">
                <a:solidFill>
                  <a:schemeClr val="tx1"/>
                </a:solidFill>
                <a:effectLst/>
                <a:latin typeface="+mn-lt"/>
                <a:ea typeface="+mn-ea"/>
                <a:cs typeface="+mn-cs"/>
              </a:rPr>
              <a:t>A plus sign indicates an adjustment. Select the icon for details. Most adjustments are automatically applied to the test.</a:t>
            </a:r>
          </a:p>
          <a:p>
            <a:pPr defTabSz="914307">
              <a:spcBef>
                <a:spcPts val="0"/>
              </a:spcBef>
              <a:spcAft>
                <a:spcPts val="1201"/>
              </a:spcAft>
              <a:defRP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dirty="0"/>
          </a:p>
        </p:txBody>
      </p:sp>
    </p:spTree>
    <p:extLst>
      <p:ext uri="{BB962C8B-B14F-4D97-AF65-F5344CB8AC3E}">
        <p14:creationId xmlns:p14="http://schemas.microsoft.com/office/powerpoint/2010/main" val="209870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19">
              <a:defRPr/>
            </a:pPr>
            <a:r>
              <a:rPr lang="en-AU" dirty="0"/>
              <a:t>If technical issues are experienced before or during a test session, the TA can refer to the </a:t>
            </a:r>
            <a:r>
              <a:rPr lang="en-AU" i="1" baseline="0" dirty="0"/>
              <a:t>Test administrator quick reference </a:t>
            </a:r>
            <a:r>
              <a:rPr lang="en-AU" baseline="0" dirty="0"/>
              <a:t>―</a:t>
            </a:r>
            <a:r>
              <a:rPr lang="en-AU" i="1" baseline="0" dirty="0"/>
              <a:t> technical disruptions </a:t>
            </a:r>
            <a:r>
              <a:rPr lang="en-AU" i="0" baseline="0" dirty="0"/>
              <a:t>for possible rectification strategies to try</a:t>
            </a:r>
            <a:r>
              <a:rPr lang="en-AU" dirty="0"/>
              <a:t>. </a:t>
            </a:r>
          </a:p>
          <a:p>
            <a:pPr defTabSz="915219">
              <a:defRPr/>
            </a:pPr>
            <a:endParaRPr lang="en-AU" dirty="0"/>
          </a:p>
          <a:p>
            <a:pPr defTabSz="915219">
              <a:defRPr/>
            </a:pPr>
            <a:r>
              <a:rPr lang="en-AU" dirty="0"/>
              <a:t>This information is also available on page 6 of the </a:t>
            </a:r>
            <a:r>
              <a:rPr lang="en-AU" i="1" dirty="0">
                <a:solidFill>
                  <a:srgbClr val="C00000"/>
                </a:solidFill>
              </a:rPr>
              <a:t>Test administration mini-handbook for teachers</a:t>
            </a:r>
            <a:r>
              <a:rPr lang="en-AU" dirty="0"/>
              <a:t>.</a:t>
            </a:r>
          </a:p>
          <a:p>
            <a:pPr defTabSz="915219">
              <a:defRPr/>
            </a:pPr>
            <a:endParaRPr lang="en-AU" dirty="0"/>
          </a:p>
          <a:p>
            <a:pPr defTabSz="915219">
              <a:defRPr/>
            </a:pPr>
            <a:r>
              <a:rPr lang="en-AU" dirty="0"/>
              <a:t>One of the most important things to remember is that if a technical issue persists for more than 15 minutes, pause the test attempt for the student/s affected or if the whole class is affected, pause the session and contact the NAPLAN Coordinator for help.</a:t>
            </a:r>
          </a:p>
          <a:p>
            <a:pPr defTabSz="915219">
              <a:defRP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02725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dirty="0"/>
              <a:t>Where possible, tests should be completed in a single uninterrupted session.</a:t>
            </a:r>
          </a:p>
          <a:p>
            <a:pPr defTabSz="915497">
              <a:spcBef>
                <a:spcPts val="0"/>
              </a:spcBef>
              <a:spcAft>
                <a:spcPts val="1201"/>
              </a:spcAft>
              <a:defRPr/>
            </a:pPr>
            <a:endParaRPr lang="en-AU" dirty="0"/>
          </a:p>
          <a:p>
            <a:pPr>
              <a:spcBef>
                <a:spcPts val="0"/>
              </a:spcBef>
              <a:spcAft>
                <a:spcPts val="1201"/>
              </a:spcAft>
            </a:pPr>
            <a:r>
              <a:rPr lang="en-AU" dirty="0"/>
              <a:t>In the event of a disruption to a student’s test attempt</a:t>
            </a:r>
            <a:r>
              <a:rPr lang="en-AU" baseline="0" dirty="0"/>
              <a:t>,</a:t>
            </a:r>
            <a:r>
              <a:rPr lang="en-AU" dirty="0"/>
              <a:t> the Test Administrator should:</a:t>
            </a:r>
          </a:p>
          <a:p>
            <a:pPr marL="457749" indent="-457749">
              <a:spcBef>
                <a:spcPts val="0"/>
              </a:spcBef>
              <a:spcAft>
                <a:spcPts val="1201"/>
              </a:spcAft>
              <a:buFont typeface="Arial" panose="020B0604020202020204" pitchFamily="34" charset="0"/>
              <a:buChar char="•"/>
            </a:pPr>
            <a:r>
              <a:rPr lang="en-AU" b="0" dirty="0"/>
              <a:t>Select</a:t>
            </a:r>
            <a:r>
              <a:rPr lang="en-AU" b="1" dirty="0"/>
              <a:t> Pause student</a:t>
            </a:r>
            <a:endParaRPr lang="en-AU" dirty="0"/>
          </a:p>
          <a:p>
            <a:pPr marL="457749" indent="-457749">
              <a:spcBef>
                <a:spcPts val="0"/>
              </a:spcBef>
              <a:spcAft>
                <a:spcPts val="1201"/>
              </a:spcAft>
              <a:buFont typeface="Arial" panose="020B0604020202020204" pitchFamily="34" charset="0"/>
              <a:buChar char="•"/>
            </a:pPr>
            <a:r>
              <a:rPr lang="en-AU" dirty="0"/>
              <a:t>Rectify the problem (if possible)</a:t>
            </a:r>
          </a:p>
          <a:p>
            <a:pPr marL="457749" indent="-457749">
              <a:spcBef>
                <a:spcPts val="0"/>
              </a:spcBef>
              <a:spcAft>
                <a:spcPts val="1201"/>
              </a:spcAft>
              <a:buFont typeface="Arial" panose="020B0604020202020204" pitchFamily="34" charset="0"/>
              <a:buChar char="•"/>
            </a:pPr>
            <a:r>
              <a:rPr lang="en-AU" b="0" dirty="0"/>
              <a:t>Select</a:t>
            </a:r>
            <a:r>
              <a:rPr lang="en-AU" b="1" dirty="0"/>
              <a:t> Resume student</a:t>
            </a:r>
            <a:endParaRPr lang="en-AU" dirty="0"/>
          </a:p>
          <a:p>
            <a:pPr>
              <a:spcBef>
                <a:spcPts val="0"/>
              </a:spcBef>
              <a:spcAft>
                <a:spcPts val="1201"/>
              </a:spcAft>
            </a:pPr>
            <a:endParaRPr lang="en-AU" dirty="0"/>
          </a:p>
          <a:p>
            <a:pPr>
              <a:spcBef>
                <a:spcPts val="0"/>
              </a:spcBef>
              <a:spcAft>
                <a:spcPts val="1201"/>
              </a:spcAft>
            </a:pPr>
            <a:r>
              <a:rPr lang="en-AU" dirty="0"/>
              <a:t>Any disruption must be notified to the NAPLAN Coordinator</a:t>
            </a:r>
            <a:r>
              <a:rPr lang="en-AU" baseline="0" dirty="0"/>
              <a:t> at the end of the session.</a:t>
            </a:r>
          </a:p>
          <a:p>
            <a:pPr>
              <a:spcBef>
                <a:spcPts val="0"/>
              </a:spcBef>
              <a:spcAft>
                <a:spcPts val="1201"/>
              </a:spcAft>
            </a:pPr>
            <a:endParaRPr lang="en-AU" dirty="0"/>
          </a:p>
          <a:p>
            <a:pPr>
              <a:spcBef>
                <a:spcPts val="0"/>
              </a:spcBef>
              <a:spcAft>
                <a:spcPts val="1201"/>
              </a:spcAft>
            </a:pPr>
            <a:r>
              <a:rPr lang="en-AU" dirty="0"/>
              <a:t>Refer to the back page of the </a:t>
            </a:r>
            <a:r>
              <a:rPr lang="en-AU" i="1" baseline="0" dirty="0"/>
              <a:t>Test administration mini-handbook for teachers </a:t>
            </a:r>
            <a:r>
              <a:rPr lang="en-AU" baseline="0" dirty="0"/>
              <a:t>or </a:t>
            </a:r>
            <a:r>
              <a:rPr lang="en-AU" i="1" baseline="0" dirty="0"/>
              <a:t>Test administrator quick reference ― technical disruptions </a:t>
            </a:r>
            <a:r>
              <a:rPr lang="en-AU" baseline="0" dirty="0"/>
              <a:t>for further information.</a:t>
            </a:r>
          </a:p>
          <a:p>
            <a:pPr>
              <a:spcBef>
                <a:spcPts val="0"/>
              </a:spcBef>
              <a:spcAft>
                <a:spcPts val="1201"/>
              </a:spcAft>
            </a:pPr>
            <a:endParaRPr lang="en-AU" dirty="0"/>
          </a:p>
          <a:p>
            <a:pPr>
              <a:spcBef>
                <a:spcPts val="0"/>
              </a:spcBef>
              <a:spcAft>
                <a:spcPts val="1201"/>
              </a:spcAft>
            </a:pPr>
            <a:r>
              <a:rPr lang="en-AU" dirty="0"/>
              <a:t>Remember </a:t>
            </a:r>
            <a:r>
              <a:rPr lang="en-AU" i="1" baseline="0" dirty="0"/>
              <a:t>― </a:t>
            </a:r>
            <a:r>
              <a:rPr lang="en-AU" dirty="0"/>
              <a:t>‘Don’t panic, pause’</a:t>
            </a:r>
            <a:r>
              <a:rPr lang="en-AU" baseline="0" dirty="0"/>
              <a: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dirty="0"/>
          </a:p>
        </p:txBody>
      </p:sp>
    </p:spTree>
    <p:extLst>
      <p:ext uri="{BB962C8B-B14F-4D97-AF65-F5344CB8AC3E}">
        <p14:creationId xmlns:p14="http://schemas.microsoft.com/office/powerpoint/2010/main" val="308909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baseline="0" dirty="0"/>
              <a:t>Note that there is a difference between pausing/resuming individual student </a:t>
            </a:r>
            <a:r>
              <a:rPr lang="en-AU" b="1" baseline="0" dirty="0"/>
              <a:t>attempts, </a:t>
            </a:r>
            <a:r>
              <a:rPr lang="en-AU" b="0" baseline="0" dirty="0"/>
              <a:t>and </a:t>
            </a:r>
            <a:r>
              <a:rPr lang="en-AU" baseline="0" dirty="0"/>
              <a:t>a whole test </a:t>
            </a:r>
            <a:r>
              <a:rPr lang="en-AU" b="1" baseline="0" dirty="0"/>
              <a:t>session</a:t>
            </a:r>
            <a:r>
              <a:rPr lang="en-AU" baseline="0" dirty="0"/>
              <a:t>.</a:t>
            </a:r>
          </a:p>
          <a:p>
            <a:pPr defTabSz="915497">
              <a:spcBef>
                <a:spcPts val="0"/>
              </a:spcBef>
              <a:spcAft>
                <a:spcPts val="1201"/>
              </a:spcAft>
              <a:defRPr/>
            </a:pPr>
            <a:r>
              <a:rPr lang="en-AU" baseline="0" dirty="0"/>
              <a:t> </a:t>
            </a:r>
          </a:p>
          <a:p>
            <a:pPr>
              <a:spcBef>
                <a:spcPts val="0"/>
              </a:spcBef>
              <a:spcAft>
                <a:spcPts val="1201"/>
              </a:spcAft>
            </a:pPr>
            <a:r>
              <a:rPr lang="en-AU" dirty="0"/>
              <a:t>In the event of a disruption to a </a:t>
            </a:r>
            <a:r>
              <a:rPr lang="en-AU" baseline="0" dirty="0"/>
              <a:t>test session which affects all students,</a:t>
            </a:r>
            <a:r>
              <a:rPr lang="en-AU" dirty="0"/>
              <a:t> the Test Administrator should:</a:t>
            </a:r>
          </a:p>
          <a:p>
            <a:pPr marL="457749" indent="-457749">
              <a:spcBef>
                <a:spcPts val="0"/>
              </a:spcBef>
              <a:spcAft>
                <a:spcPts val="1201"/>
              </a:spcAft>
              <a:buFont typeface="Arial" panose="020B0604020202020204" pitchFamily="34" charset="0"/>
              <a:buChar char="•"/>
            </a:pPr>
            <a:r>
              <a:rPr lang="en-AU" b="0" dirty="0"/>
              <a:t>Select</a:t>
            </a:r>
            <a:r>
              <a:rPr lang="en-AU" b="1" dirty="0"/>
              <a:t> Pause session</a:t>
            </a:r>
            <a:endParaRPr lang="en-AU" dirty="0"/>
          </a:p>
          <a:p>
            <a:pPr marL="457749" indent="-457749">
              <a:spcBef>
                <a:spcPts val="0"/>
              </a:spcBef>
              <a:spcAft>
                <a:spcPts val="1201"/>
              </a:spcAft>
              <a:buFont typeface="Arial" panose="020B0604020202020204" pitchFamily="34" charset="0"/>
              <a:buChar char="•"/>
            </a:pPr>
            <a:r>
              <a:rPr lang="en-AU" dirty="0"/>
              <a:t>Rectify the problem (if possible)</a:t>
            </a:r>
          </a:p>
          <a:p>
            <a:pPr marL="457749" indent="-457749">
              <a:spcBef>
                <a:spcPts val="0"/>
              </a:spcBef>
              <a:spcAft>
                <a:spcPts val="1201"/>
              </a:spcAft>
              <a:buFont typeface="Arial" panose="020B0604020202020204" pitchFamily="34" charset="0"/>
              <a:buChar char="•"/>
            </a:pPr>
            <a:r>
              <a:rPr lang="en-AU" b="0" dirty="0"/>
              <a:t>Select</a:t>
            </a:r>
            <a:r>
              <a:rPr lang="en-AU" b="1" dirty="0"/>
              <a:t> Resume session</a:t>
            </a:r>
            <a:r>
              <a:rPr lang="en-AU" b="0" dirty="0"/>
              <a:t>.</a:t>
            </a:r>
          </a:p>
          <a:p>
            <a:pPr marL="457749" indent="-457749">
              <a:spcBef>
                <a:spcPts val="0"/>
              </a:spcBef>
              <a:spcAft>
                <a:spcPts val="1201"/>
              </a:spcAft>
              <a:buFont typeface="Arial" panose="020B0604020202020204" pitchFamily="34" charset="0"/>
              <a:buChar char="•"/>
            </a:pPr>
            <a:endParaRPr lang="en-AU" b="0" dirty="0"/>
          </a:p>
          <a:p>
            <a:pPr>
              <a:spcBef>
                <a:spcPts val="0"/>
              </a:spcBef>
              <a:spcAft>
                <a:spcPts val="1201"/>
              </a:spcAft>
            </a:pPr>
            <a:r>
              <a:rPr lang="en-AU" dirty="0"/>
              <a:t>Any disruption must be notified to the NAPLAN Coordinator</a:t>
            </a:r>
            <a:r>
              <a:rPr lang="en-AU" baseline="0" dirty="0"/>
              <a:t> at the end of the session.</a:t>
            </a:r>
          </a:p>
          <a:p>
            <a:pPr>
              <a:spcBef>
                <a:spcPts val="0"/>
              </a:spcBef>
              <a:spcAft>
                <a:spcPts val="1201"/>
              </a:spcAft>
            </a:pPr>
            <a:endParaRPr lang="en-AU" dirty="0"/>
          </a:p>
          <a:p>
            <a:pPr>
              <a:spcBef>
                <a:spcPts val="0"/>
              </a:spcBef>
              <a:spcAft>
                <a:spcPts val="1201"/>
              </a:spcAft>
            </a:pPr>
            <a:r>
              <a:rPr lang="en-AU" dirty="0"/>
              <a:t>Refer to the back page of the </a:t>
            </a:r>
            <a:r>
              <a:rPr lang="en-AU" i="1" baseline="0" dirty="0"/>
              <a:t>Test administration mini-handbook for teachers</a:t>
            </a:r>
            <a:r>
              <a:rPr lang="en-AU" baseline="0" dirty="0"/>
              <a:t> or </a:t>
            </a:r>
            <a:r>
              <a:rPr lang="en-AU" i="1" baseline="0" dirty="0"/>
              <a:t>Test administrator quick reference ― Technical disruptions </a:t>
            </a:r>
            <a:r>
              <a:rPr lang="en-AU" baseline="0" dirty="0"/>
              <a:t>for further information.</a:t>
            </a:r>
          </a:p>
          <a:p>
            <a:pPr>
              <a:spcBef>
                <a:spcPts val="0"/>
              </a:spcBef>
              <a:spcAft>
                <a:spcPts val="1201"/>
              </a:spcAft>
            </a:pPr>
            <a:endParaRPr lang="en-AU" dirty="0"/>
          </a:p>
          <a:p>
            <a:pPr defTabSz="915497">
              <a:spcBef>
                <a:spcPts val="0"/>
              </a:spcBef>
              <a:spcAft>
                <a:spcPts val="1201"/>
              </a:spcAft>
              <a:defRPr/>
            </a:pPr>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14</a:t>
            </a:fld>
            <a:endParaRPr lang="en-AU" dirty="0"/>
          </a:p>
        </p:txBody>
      </p:sp>
    </p:spTree>
    <p:extLst>
      <p:ext uri="{BB962C8B-B14F-4D97-AF65-F5344CB8AC3E}">
        <p14:creationId xmlns:p14="http://schemas.microsoft.com/office/powerpoint/2010/main" val="3089099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dirty="0"/>
              <a:t>Students should finish their own test attempts once they have completed the test. However, you can finish a test attempt on their behalf (in the TA dashboard) if they have forgotten or walked off.</a:t>
            </a:r>
          </a:p>
          <a:p>
            <a:pPr defTabSz="915497">
              <a:spcBef>
                <a:spcPts val="0"/>
              </a:spcBef>
              <a:spcAft>
                <a:spcPts val="1201"/>
              </a:spcAft>
              <a:defRPr/>
            </a:pPr>
            <a:endParaRPr lang="en-AU" dirty="0"/>
          </a:p>
          <a:p>
            <a:pPr defTabSz="915497">
              <a:spcBef>
                <a:spcPts val="0"/>
              </a:spcBef>
              <a:spcAft>
                <a:spcPts val="1201"/>
              </a:spcAft>
              <a:defRPr/>
            </a:pPr>
            <a:r>
              <a:rPr lang="en-AU" dirty="0"/>
              <a:t>If a student did not complete the test during the session because they experienced a test disruption, or they left the session because they were unwell, you </a:t>
            </a:r>
            <a:r>
              <a:rPr lang="en-AU" b="1" dirty="0"/>
              <a:t>should not </a:t>
            </a:r>
            <a:r>
              <a:rPr lang="en-AU" dirty="0"/>
              <a:t>finish their test attempt. The test attempts should remain </a:t>
            </a:r>
            <a:r>
              <a:rPr lang="en-AU" b="1" dirty="0"/>
              <a:t>Paused</a:t>
            </a:r>
            <a:r>
              <a:rPr lang="en-AU" dirty="0"/>
              <a:t> and the NAPLAN Coordinator will</a:t>
            </a:r>
            <a:r>
              <a:rPr lang="en-AU" baseline="0" dirty="0"/>
              <a:t> need to be informed and follow up.</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209870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dirty="0"/>
              <a:t>This is a list of things the Test Administrator needs to action at the end of a test session.  </a:t>
            </a:r>
          </a:p>
          <a:p>
            <a:pPr marL="171656" indent="-171656">
              <a:spcBef>
                <a:spcPts val="0"/>
              </a:spcBef>
              <a:spcAft>
                <a:spcPts val="1201"/>
              </a:spcAft>
              <a:buFont typeface="Arial" panose="020B0604020202020204" pitchFamily="34" charset="0"/>
              <a:buChar char="•"/>
            </a:pPr>
            <a:r>
              <a:rPr lang="en-AU" dirty="0"/>
              <a:t>Check students have </a:t>
            </a:r>
            <a:r>
              <a:rPr lang="en-AU" b="1" dirty="0"/>
              <a:t>finished</a:t>
            </a:r>
            <a:r>
              <a:rPr lang="en-AU" dirty="0"/>
              <a:t> their test attempt. </a:t>
            </a:r>
          </a:p>
          <a:p>
            <a:pPr marL="171656" indent="-171656">
              <a:spcBef>
                <a:spcPts val="0"/>
              </a:spcBef>
              <a:spcAft>
                <a:spcPts val="1201"/>
              </a:spcAft>
              <a:buFont typeface="Arial" panose="020B0604020202020204" pitchFamily="34" charset="0"/>
              <a:buChar char="•"/>
            </a:pPr>
            <a:r>
              <a:rPr lang="en-AU" dirty="0"/>
              <a:t>Check students have closed the NAP locked down browser.</a:t>
            </a:r>
          </a:p>
          <a:p>
            <a:pPr marL="171656" indent="-171656">
              <a:spcBef>
                <a:spcPts val="0"/>
              </a:spcBef>
              <a:spcAft>
                <a:spcPts val="1201"/>
              </a:spcAft>
              <a:buFont typeface="Arial" panose="020B0604020202020204" pitchFamily="34" charset="0"/>
              <a:buChar char="•"/>
            </a:pPr>
            <a:r>
              <a:rPr lang="en-AU" b="1" dirty="0"/>
              <a:t>Finalise</a:t>
            </a:r>
            <a:r>
              <a:rPr lang="en-AU" dirty="0"/>
              <a:t> </a:t>
            </a:r>
            <a:r>
              <a:rPr lang="en-AU" b="1" dirty="0"/>
              <a:t>Session </a:t>
            </a:r>
            <a:r>
              <a:rPr lang="en-AU" dirty="0"/>
              <a:t>if possible , but do </a:t>
            </a:r>
            <a:r>
              <a:rPr lang="en-AU" b="1" dirty="0"/>
              <a:t>not</a:t>
            </a:r>
            <a:r>
              <a:rPr lang="en-AU" dirty="0"/>
              <a:t> finalise if any students remain paused. Instead advise the NAPLAN Coordinator.</a:t>
            </a:r>
          </a:p>
          <a:p>
            <a:pPr marL="171656" indent="-171656">
              <a:spcBef>
                <a:spcPts val="0"/>
              </a:spcBef>
              <a:spcAft>
                <a:spcPts val="1201"/>
              </a:spcAft>
              <a:buFont typeface="Arial" panose="020B0604020202020204" pitchFamily="34" charset="0"/>
              <a:buChar char="•"/>
            </a:pPr>
            <a:r>
              <a:rPr lang="en-AU" dirty="0"/>
              <a:t>Collect and return all test materials to the NAPLAN Coordinator.</a:t>
            </a:r>
          </a:p>
          <a:p>
            <a:pPr marL="171656" indent="-171656">
              <a:spcBef>
                <a:spcPts val="0"/>
              </a:spcBef>
              <a:spcAft>
                <a:spcPts val="1201"/>
              </a:spcAft>
              <a:buFont typeface="Arial" panose="020B0604020202020204" pitchFamily="34" charset="0"/>
              <a:buChar char="•"/>
            </a:pPr>
            <a:endParaRPr lang="en-AU" dirty="0"/>
          </a:p>
          <a:p>
            <a:pPr defTabSz="914307">
              <a:spcBef>
                <a:spcPts val="0"/>
              </a:spcBef>
              <a:spcAft>
                <a:spcPts val="1201"/>
              </a:spcAft>
              <a:defRPr/>
            </a:pPr>
            <a:r>
              <a:rPr lang="en-AU" dirty="0"/>
              <a:t>It is extremely</a:t>
            </a:r>
            <a:r>
              <a:rPr lang="en-AU" baseline="0" dirty="0"/>
              <a:t> </a:t>
            </a:r>
            <a:r>
              <a:rPr lang="en-AU" dirty="0"/>
              <a:t>important that every test session is </a:t>
            </a:r>
            <a:r>
              <a:rPr lang="en-AU" b="1" dirty="0"/>
              <a:t>finalised </a:t>
            </a:r>
            <a:r>
              <a:rPr lang="en-AU" dirty="0"/>
              <a:t>whenever possible. </a:t>
            </a:r>
            <a:br>
              <a:rPr lang="en-AU" dirty="0"/>
            </a:br>
            <a:endParaRPr lang="en-AU" dirty="0"/>
          </a:p>
          <a:p>
            <a:pPr defTabSz="914307">
              <a:spcBef>
                <a:spcPts val="0"/>
              </a:spcBef>
              <a:spcAft>
                <a:spcPts val="1201"/>
              </a:spcAft>
              <a:defRPr/>
            </a:pPr>
            <a:r>
              <a:rPr lang="en-AU" dirty="0"/>
              <a:t>If not finalised, students cannot sit another test.</a:t>
            </a:r>
          </a:p>
          <a:p>
            <a:pPr defTabSz="914307">
              <a:spcBef>
                <a:spcPts val="0"/>
              </a:spcBef>
              <a:spcAft>
                <a:spcPts val="1201"/>
              </a:spcAft>
              <a:defRPr/>
            </a:pPr>
            <a:endParaRPr lang="en-AU" dirty="0"/>
          </a:p>
          <a:p>
            <a:pPr defTabSz="914307">
              <a:spcBef>
                <a:spcPts val="0"/>
              </a:spcBef>
              <a:spcAft>
                <a:spcPts val="1201"/>
              </a:spcAft>
              <a:defRPr/>
            </a:pPr>
            <a:r>
              <a:rPr lang="en-AU" dirty="0"/>
              <a:t>The Test Administrator needs to promptly advise the NAPLAN Coordinator if they are unable to finalise a test session (e.g. a student was absent or refused to attempt the test) so that the NAPLAN Coordinator can take further steps.</a:t>
            </a:r>
          </a:p>
          <a:p>
            <a:pPr defTabSz="914307">
              <a:spcBef>
                <a:spcPts val="0"/>
              </a:spcBef>
              <a:spcAft>
                <a:spcPts val="1201"/>
              </a:spcAft>
              <a:defRPr/>
            </a:pPr>
            <a:endParaRPr lang="en-AU" dirty="0"/>
          </a:p>
          <a:p>
            <a:pPr defTabSz="915497">
              <a:spcBef>
                <a:spcPts val="0"/>
              </a:spcBef>
              <a:spcAft>
                <a:spcPts val="1201"/>
              </a:spcAft>
              <a:defRP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16</a:t>
            </a:fld>
            <a:endParaRPr lang="en-AU" dirty="0"/>
          </a:p>
        </p:txBody>
      </p:sp>
    </p:spTree>
    <p:extLst>
      <p:ext uri="{BB962C8B-B14F-4D97-AF65-F5344CB8AC3E}">
        <p14:creationId xmlns:p14="http://schemas.microsoft.com/office/powerpoint/2010/main" val="308909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i="0" dirty="0">
                <a:solidFill>
                  <a:srgbClr val="C00000"/>
                </a:solidFill>
              </a:rPr>
              <a:t>[Dialogue</a:t>
            </a:r>
            <a:r>
              <a:rPr lang="en-AU" i="0" baseline="0" dirty="0">
                <a:solidFill>
                  <a:srgbClr val="C00000"/>
                </a:solidFill>
              </a:rPr>
              <a:t> box </a:t>
            </a:r>
            <a:r>
              <a:rPr lang="en-AU" i="0" dirty="0">
                <a:solidFill>
                  <a:srgbClr val="C00000"/>
                </a:solidFill>
              </a:rPr>
              <a:t>animated to appear upon click.]</a:t>
            </a:r>
          </a:p>
          <a:p>
            <a:pPr defTabSz="915497">
              <a:spcBef>
                <a:spcPts val="0"/>
              </a:spcBef>
              <a:spcAft>
                <a:spcPts val="1201"/>
              </a:spcAft>
              <a:defRPr/>
            </a:pPr>
            <a:endParaRPr lang="en-AU" i="1" dirty="0">
              <a:solidFill>
                <a:srgbClr val="C00000"/>
              </a:solidFill>
            </a:endParaRPr>
          </a:p>
          <a:p>
            <a:pPr defTabSz="915497">
              <a:spcBef>
                <a:spcPts val="0"/>
              </a:spcBef>
              <a:spcAft>
                <a:spcPts val="1201"/>
              </a:spcAft>
              <a:defRPr/>
            </a:pPr>
            <a:r>
              <a:rPr lang="en-AU" baseline="0" dirty="0"/>
              <a:t>This is what the TA dashboard will look like.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dirty="0"/>
          </a:p>
        </p:txBody>
      </p:sp>
    </p:spTree>
    <p:extLst>
      <p:ext uri="{BB962C8B-B14F-4D97-AF65-F5344CB8AC3E}">
        <p14:creationId xmlns:p14="http://schemas.microsoft.com/office/powerpoint/2010/main" val="308909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dirty="0"/>
              <a:t>The following websites have a range of supporting resources</a:t>
            </a:r>
            <a:r>
              <a:rPr lang="en-AU" i="0" baseline="0" dirty="0"/>
              <a:t> available to schools. </a:t>
            </a:r>
          </a:p>
          <a:p>
            <a:pPr>
              <a:spcBef>
                <a:spcPts val="0"/>
              </a:spcBef>
              <a:spcAft>
                <a:spcPts val="1201"/>
              </a:spcAft>
            </a:pPr>
            <a:endParaRPr lang="en-AU" i="0" baseline="0" dirty="0"/>
          </a:p>
          <a:p>
            <a:pPr>
              <a:spcBef>
                <a:spcPts val="0"/>
              </a:spcBef>
              <a:spcAft>
                <a:spcPts val="1201"/>
              </a:spcAft>
            </a:pPr>
            <a:r>
              <a:rPr lang="en-AU" i="0" baseline="0" dirty="0"/>
              <a:t>These include:</a:t>
            </a:r>
          </a:p>
          <a:p>
            <a:pPr marL="171656" indent="-171656" defTabSz="915497">
              <a:spcBef>
                <a:spcPts val="0"/>
              </a:spcBef>
              <a:spcAft>
                <a:spcPts val="1201"/>
              </a:spcAft>
              <a:buFont typeface="Arial" panose="020B0604020202020204" pitchFamily="34" charset="0"/>
              <a:buChar char="•"/>
              <a:defRPr/>
            </a:pPr>
            <a:r>
              <a:rPr lang="en-AU" b="1" i="0" dirty="0"/>
              <a:t>QCAA</a:t>
            </a:r>
            <a:r>
              <a:rPr lang="en-AU" i="0" dirty="0"/>
              <a:t> ― factsheets</a:t>
            </a:r>
            <a:r>
              <a:rPr lang="en-AU" i="0" baseline="0" dirty="0"/>
              <a:t> and guides that summarise the steps for the main tasks that school staff need to carry out, in addition to the regular monthly NAPLAN newsletters that can be subscribed to (no password required).</a:t>
            </a:r>
          </a:p>
          <a:p>
            <a:pPr marL="171656" indent="-171656" defTabSz="915497">
              <a:spcBef>
                <a:spcPts val="0"/>
              </a:spcBef>
              <a:spcAft>
                <a:spcPts val="1201"/>
              </a:spcAft>
              <a:buFont typeface="Arial" panose="020B0604020202020204" pitchFamily="34" charset="0"/>
              <a:buChar char="•"/>
              <a:defRPr/>
            </a:pPr>
            <a:r>
              <a:rPr lang="en-AU" b="1" i="0" dirty="0"/>
              <a:t>Qld Department of Education </a:t>
            </a:r>
            <a:r>
              <a:rPr lang="en-AU" i="0" dirty="0"/>
              <a:t>― information on school, staff and student readiness, in addition to parent information and other links </a:t>
            </a:r>
            <a:r>
              <a:rPr lang="en-AU" i="0" baseline="0" dirty="0"/>
              <a:t>(no password required).</a:t>
            </a:r>
          </a:p>
          <a:p>
            <a:pPr marL="171656" indent="-171656" defTabSz="915497">
              <a:spcBef>
                <a:spcPts val="0"/>
              </a:spcBef>
              <a:spcAft>
                <a:spcPts val="1201"/>
              </a:spcAft>
              <a:buFont typeface="Arial" panose="020B0604020202020204" pitchFamily="34" charset="0"/>
              <a:buChar char="•"/>
              <a:defRPr/>
            </a:pPr>
            <a:r>
              <a:rPr lang="en-AU" b="1" i="0" dirty="0"/>
              <a:t>ACARA</a:t>
            </a:r>
            <a:r>
              <a:rPr lang="en-AU" i="0" baseline="0" dirty="0"/>
              <a:t> </a:t>
            </a:r>
            <a:r>
              <a:rPr lang="en-AU" i="0" dirty="0"/>
              <a:t>― detailed guides</a:t>
            </a:r>
            <a:r>
              <a:rPr lang="en-AU" i="0" baseline="0" dirty="0"/>
              <a:t> for the NAP Locked down browser, training guides, user guides and videos for</a:t>
            </a:r>
            <a:r>
              <a:rPr lang="en-AU" i="0" dirty="0"/>
              <a:t> Principals, NAPLAN Coordinators</a:t>
            </a:r>
            <a:r>
              <a:rPr lang="en-AU" i="0" baseline="0" dirty="0"/>
              <a:t> and School Technical Support Officers (</a:t>
            </a:r>
            <a:r>
              <a:rPr lang="en-AU" b="1" i="0" baseline="0" dirty="0"/>
              <a:t>password access required</a:t>
            </a:r>
            <a:r>
              <a:rPr lang="en-AU" i="0" baseline="0" dirty="0"/>
              <a:t>).</a:t>
            </a:r>
          </a:p>
          <a:p>
            <a:pPr marL="171656" indent="-171656" defTabSz="915497">
              <a:spcBef>
                <a:spcPts val="0"/>
              </a:spcBef>
              <a:spcAft>
                <a:spcPts val="1201"/>
              </a:spcAft>
              <a:buFont typeface="Arial" panose="020B0604020202020204" pitchFamily="34" charset="0"/>
              <a:buChar char="•"/>
              <a:defRPr/>
            </a:pPr>
            <a:r>
              <a:rPr lang="en-AU" b="1" i="0" baseline="0" dirty="0"/>
              <a:t>Public demonstration site </a:t>
            </a:r>
            <a:r>
              <a:rPr lang="en-AU" i="0" dirty="0"/>
              <a:t>―</a:t>
            </a:r>
            <a:r>
              <a:rPr lang="en-AU" i="0" baseline="0" dirty="0"/>
              <a:t> </a:t>
            </a:r>
            <a:r>
              <a:rPr lang="en-US" baseline="0" dirty="0"/>
              <a:t>provides a way to </a:t>
            </a:r>
            <a:r>
              <a:rPr lang="en-US" b="0" baseline="0" dirty="0" err="1"/>
              <a:t>familiarise</a:t>
            </a:r>
            <a:r>
              <a:rPr lang="en-US" b="0" baseline="0" dirty="0"/>
              <a:t> students with the style of test and questions that will be presented to them (no password required). </a:t>
            </a:r>
          </a:p>
          <a:p>
            <a:pPr marL="171656" indent="-171656" defTabSz="915497">
              <a:spcBef>
                <a:spcPts val="0"/>
              </a:spcBef>
              <a:spcAft>
                <a:spcPts val="1201"/>
              </a:spcAft>
              <a:buFont typeface="Arial" panose="020B0604020202020204" pitchFamily="34" charset="0"/>
              <a:buChar char="•"/>
              <a:defRPr/>
            </a:pPr>
            <a:endParaRPr lang="en-AU" i="0" baseline="0" dirty="0"/>
          </a:p>
          <a:p>
            <a:pPr defTabSz="915497">
              <a:spcBef>
                <a:spcPts val="0"/>
              </a:spcBef>
              <a:spcAft>
                <a:spcPts val="1201"/>
              </a:spcAft>
              <a:defRPr/>
            </a:pPr>
            <a:endParaRPr lang="en-AU" i="0" baseline="0" dirty="0"/>
          </a:p>
          <a:p>
            <a:pPr defTabSz="915497">
              <a:spcBef>
                <a:spcPts val="0"/>
              </a:spcBef>
              <a:spcAft>
                <a:spcPts val="1201"/>
              </a:spcAft>
              <a:defRPr/>
            </a:pPr>
            <a:endParaRPr lang="en-AU" i="0" dirty="0"/>
          </a:p>
          <a:p>
            <a:pPr>
              <a:spcBef>
                <a:spcPts val="0"/>
              </a:spcBef>
              <a:spcAft>
                <a:spcPts val="1201"/>
              </a:spcAft>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469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PART C</a:t>
            </a:r>
          </a:p>
          <a:p>
            <a:endParaRPr lang="en-AU" b="1" dirty="0"/>
          </a:p>
          <a:p>
            <a:pPr defTabSz="914307">
              <a:spcBef>
                <a:spcPts val="0"/>
              </a:spcBef>
              <a:spcAft>
                <a:spcPts val="1201"/>
              </a:spcAft>
              <a:defRPr/>
            </a:pPr>
            <a:r>
              <a:rPr lang="en-AU" dirty="0">
                <a:solidFill>
                  <a:prstClr val="black"/>
                </a:solidFill>
              </a:rPr>
              <a:t>You have now run through the process of logging in to a test session as the Test Administrator.</a:t>
            </a:r>
          </a:p>
          <a:p>
            <a:pPr defTabSz="914307">
              <a:spcBef>
                <a:spcPts val="0"/>
              </a:spcBef>
              <a:spcAft>
                <a:spcPts val="1201"/>
              </a:spcAft>
              <a:defRPr/>
            </a:pPr>
            <a:endParaRPr lang="en-AU" dirty="0">
              <a:solidFill>
                <a:prstClr val="black"/>
              </a:solidFill>
            </a:endParaRPr>
          </a:p>
          <a:p>
            <a:pPr defTabSz="914307">
              <a:spcBef>
                <a:spcPts val="0"/>
              </a:spcBef>
              <a:spcAft>
                <a:spcPts val="1201"/>
              </a:spcAft>
              <a:defRPr/>
            </a:pPr>
            <a:r>
              <a:rPr lang="en-AU" dirty="0">
                <a:solidFill>
                  <a:prstClr val="black"/>
                </a:solidFill>
              </a:rPr>
              <a:t>In Part C, you will all log in as students while I stay in the role of Test Administrator. </a:t>
            </a:r>
          </a:p>
          <a:p>
            <a:pPr defTabSz="914307">
              <a:spcBef>
                <a:spcPts val="0"/>
              </a:spcBef>
              <a:spcAft>
                <a:spcPts val="1201"/>
              </a:spcAft>
              <a:defRPr/>
            </a:pPr>
            <a:br>
              <a:rPr lang="en-AU" dirty="0">
                <a:solidFill>
                  <a:prstClr val="black"/>
                </a:solidFill>
              </a:rPr>
            </a:br>
            <a:r>
              <a:rPr lang="en-AU" dirty="0">
                <a:solidFill>
                  <a:prstClr val="black"/>
                </a:solidFill>
              </a:rPr>
              <a:t>I am going to demonstrate how to run a test session.</a:t>
            </a:r>
          </a:p>
          <a:p>
            <a:pPr defTabSz="914307">
              <a:spcBef>
                <a:spcPts val="0"/>
              </a:spcBef>
              <a:spcAft>
                <a:spcPts val="1201"/>
              </a:spcAft>
              <a:defRPr/>
            </a:pPr>
            <a:endParaRPr lang="en-AU" dirty="0">
              <a:solidFill>
                <a:prstClr val="black"/>
              </a:solidFill>
            </a:endParaRPr>
          </a:p>
          <a:p>
            <a:pPr defTabSz="914307">
              <a:spcBef>
                <a:spcPts val="0"/>
              </a:spcBef>
              <a:spcAft>
                <a:spcPts val="1201"/>
              </a:spcAft>
              <a:defRPr/>
            </a:pPr>
            <a:r>
              <a:rPr lang="en-AU" dirty="0">
                <a:solidFill>
                  <a:prstClr val="black"/>
                </a:solidFill>
              </a:rPr>
              <a:t>Before we start, can everyone please </a:t>
            </a:r>
            <a:r>
              <a:rPr lang="en-AU" b="1" dirty="0">
                <a:solidFill>
                  <a:prstClr val="black"/>
                </a:solidFill>
              </a:rPr>
              <a:t>Exit</a:t>
            </a:r>
            <a:r>
              <a:rPr lang="en-AU" dirty="0">
                <a:solidFill>
                  <a:prstClr val="black"/>
                </a:solidFill>
              </a:rPr>
              <a:t> the assessment platform browser we have just been using. This way there will be no confusion when you log into NAP Locked down browser. </a:t>
            </a:r>
          </a:p>
          <a:p>
            <a:pPr defTabSz="914307">
              <a:spcBef>
                <a:spcPts val="0"/>
              </a:spcBef>
              <a:spcAft>
                <a:spcPts val="1201"/>
              </a:spcAft>
              <a:defRPr/>
            </a:pPr>
            <a:endParaRPr lang="en-AU" dirty="0">
              <a:solidFill>
                <a:prstClr val="black"/>
              </a:solidFill>
            </a:endParaRPr>
          </a:p>
          <a:p>
            <a:pPr defTabSz="914307">
              <a:spcBef>
                <a:spcPts val="0"/>
              </a:spcBef>
              <a:spcAft>
                <a:spcPts val="1201"/>
              </a:spcAft>
              <a:defRPr/>
            </a:pPr>
            <a:r>
              <a:rPr lang="en-AU" dirty="0">
                <a:solidFill>
                  <a:prstClr val="black"/>
                </a:solidFill>
              </a:rPr>
              <a:t>Do not log in at this stage.</a:t>
            </a:r>
          </a:p>
          <a:p>
            <a:endParaRPr lang="en-AU" b="1" dirty="0"/>
          </a:p>
          <a:p>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147234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i="0" dirty="0">
                <a:solidFill>
                  <a:prstClr val="black"/>
                </a:solidFill>
              </a:rPr>
              <a:t>Firstly, I will hand out a Student Session Slip to each of you. This contains your Student Code.</a:t>
            </a:r>
          </a:p>
          <a:p>
            <a:pPr defTabSz="914307">
              <a:spcBef>
                <a:spcPts val="0"/>
              </a:spcBef>
              <a:spcAft>
                <a:spcPts val="1201"/>
              </a:spcAft>
              <a:defRPr/>
            </a:pPr>
            <a:endParaRPr lang="en-AU" i="0" dirty="0">
              <a:solidFill>
                <a:prstClr val="black"/>
              </a:solidFill>
            </a:endParaRPr>
          </a:p>
          <a:p>
            <a:pPr defTabSz="914307">
              <a:spcBef>
                <a:spcPts val="0"/>
              </a:spcBef>
              <a:spcAft>
                <a:spcPts val="1201"/>
              </a:spcAft>
              <a:defRPr/>
            </a:pPr>
            <a:r>
              <a:rPr lang="en-AU" i="0" dirty="0">
                <a:solidFill>
                  <a:prstClr val="black"/>
                </a:solidFill>
              </a:rPr>
              <a:t>The NAPLAN Coordinator has a choice of printing these in different ways:</a:t>
            </a:r>
          </a:p>
          <a:p>
            <a:pPr marL="171656" indent="-171656" defTabSz="914307">
              <a:spcBef>
                <a:spcPts val="0"/>
              </a:spcBef>
              <a:spcAft>
                <a:spcPts val="1201"/>
              </a:spcAft>
              <a:buFont typeface="Arial" panose="020B0604020202020204" pitchFamily="34" charset="0"/>
              <a:buChar char="•"/>
              <a:defRPr/>
            </a:pPr>
            <a:r>
              <a:rPr lang="en-AU" i="0" dirty="0">
                <a:solidFill>
                  <a:prstClr val="black"/>
                </a:solidFill>
              </a:rPr>
              <a:t>14 to a page (default) ― this way requires each slip to be cut out individually.  </a:t>
            </a:r>
          </a:p>
          <a:p>
            <a:pPr marL="171656" indent="-171656" defTabSz="914307">
              <a:spcBef>
                <a:spcPts val="0"/>
              </a:spcBef>
              <a:spcAft>
                <a:spcPts val="1201"/>
              </a:spcAft>
              <a:buFont typeface="Arial" panose="020B0604020202020204" pitchFamily="34" charset="0"/>
              <a:buChar char="•"/>
              <a:defRPr/>
            </a:pPr>
            <a:r>
              <a:rPr lang="en-AU" dirty="0">
                <a:solidFill>
                  <a:prstClr val="black"/>
                </a:solidFill>
              </a:rPr>
              <a:t>one per page </a:t>
            </a:r>
            <a:r>
              <a:rPr lang="en-AU" i="0" dirty="0">
                <a:solidFill>
                  <a:prstClr val="black"/>
                </a:solidFill>
              </a:rPr>
              <a:t>― </a:t>
            </a:r>
            <a:r>
              <a:rPr lang="en-AU" dirty="0">
                <a:solidFill>
                  <a:prstClr val="black"/>
                </a:solidFill>
              </a:rPr>
              <a:t>t</a:t>
            </a:r>
            <a:r>
              <a:rPr lang="en-AU" i="0" baseline="0" dirty="0">
                <a:solidFill>
                  <a:prstClr val="black"/>
                </a:solidFill>
              </a:rPr>
              <a:t>his way is useful as it can also be used as planning paper/working out paper (</a:t>
            </a:r>
            <a:r>
              <a:rPr lang="en-AU" b="1" i="0" baseline="0" dirty="0">
                <a:solidFill>
                  <a:prstClr val="black"/>
                </a:solidFill>
              </a:rPr>
              <a:t>for all tests except the Reading test</a:t>
            </a:r>
            <a:r>
              <a:rPr lang="en-AU" dirty="0">
                <a:solidFill>
                  <a:prstClr val="black"/>
                </a:solidFill>
              </a:rPr>
              <a:t>).</a:t>
            </a:r>
            <a:endParaRPr lang="en-AU" i="0" baseline="0" dirty="0">
              <a:solidFill>
                <a:prstClr val="black"/>
              </a:solidFill>
            </a:endParaRPr>
          </a:p>
          <a:p>
            <a:pPr defTabSz="914307">
              <a:spcBef>
                <a:spcPts val="0"/>
              </a:spcBef>
              <a:spcAft>
                <a:spcPts val="1201"/>
              </a:spcAft>
              <a:defRPr/>
            </a:pPr>
            <a:endParaRPr lang="en-AU" b="1" i="0" baseline="0" dirty="0">
              <a:solidFill>
                <a:prstClr val="black"/>
              </a:solidFill>
            </a:endParaRPr>
          </a:p>
          <a:p>
            <a:pPr defTabSz="914307">
              <a:spcBef>
                <a:spcPts val="0"/>
              </a:spcBef>
              <a:spcAft>
                <a:spcPts val="1201"/>
              </a:spcAft>
              <a:defRPr/>
            </a:pPr>
            <a:r>
              <a:rPr lang="en-AU" b="1" i="0" baseline="0" dirty="0">
                <a:solidFill>
                  <a:prstClr val="black"/>
                </a:solidFill>
              </a:rPr>
              <a:t>It is important to note that the Student Session Slip determines the test the student will do.</a:t>
            </a:r>
            <a:endParaRPr lang="en-AU" b="1" i="0"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134773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896" y="4721184"/>
            <a:ext cx="5771408" cy="4644482"/>
          </a:xfrm>
        </p:spPr>
        <p:txBody>
          <a:bodyPr/>
          <a:lstStyle/>
          <a:p>
            <a:pPr defTabSz="915497">
              <a:spcBef>
                <a:spcPts val="0"/>
              </a:spcBef>
              <a:spcAft>
                <a:spcPts val="0"/>
              </a:spcAft>
              <a:defRPr/>
            </a:pPr>
            <a:r>
              <a:rPr lang="en-AU" dirty="0"/>
              <a:t>Today we are using the </a:t>
            </a:r>
            <a:r>
              <a:rPr lang="en-AU" b="1" i="1" dirty="0"/>
              <a:t>Test administration mini-handbook for teachers</a:t>
            </a:r>
            <a:r>
              <a:rPr lang="en-AU" dirty="0"/>
              <a:t>. It is a shortened version of the TA Handbook you will use in May. It has a condensed script and additional guidance around how to prepare for and monitor the test session and information on how to manage test disruptions. </a:t>
            </a:r>
          </a:p>
          <a:p>
            <a:pPr defTabSz="915497">
              <a:spcBef>
                <a:spcPts val="0"/>
              </a:spcBef>
              <a:spcAft>
                <a:spcPts val="0"/>
              </a:spcAft>
              <a:defRPr/>
            </a:pPr>
            <a:endParaRPr lang="en-AU" dirty="0"/>
          </a:p>
          <a:p>
            <a:pPr defTabSz="915497">
              <a:spcBef>
                <a:spcPts val="0"/>
              </a:spcBef>
              <a:spcAft>
                <a:spcPts val="0"/>
              </a:spcAft>
              <a:defRPr/>
            </a:pPr>
            <a:r>
              <a:rPr lang="en-AU" dirty="0"/>
              <a:t>This is included in your TA Pack that you will receive in the next section. It is important to note that this is for </a:t>
            </a:r>
            <a:r>
              <a:rPr lang="en-AU" b="1" i="0" dirty="0"/>
              <a:t>preparation activities only</a:t>
            </a:r>
            <a:r>
              <a:rPr lang="en-AU" dirty="0"/>
              <a:t>, and should </a:t>
            </a:r>
            <a:r>
              <a:rPr lang="en-AU" b="1" dirty="0"/>
              <a:t>not</a:t>
            </a:r>
            <a:r>
              <a:rPr lang="en-AU" dirty="0"/>
              <a:t> be used in NAPLAN testing. Today we are using the Training environment.  Can you please write </a:t>
            </a:r>
            <a:r>
              <a:rPr lang="en-AU" b="1" i="1" dirty="0"/>
              <a:t>Training</a:t>
            </a:r>
            <a:r>
              <a:rPr lang="en-AU" dirty="0"/>
              <a:t> everywhere the orange boxes appear.</a:t>
            </a:r>
          </a:p>
          <a:p>
            <a:pPr defTabSz="915497">
              <a:spcBef>
                <a:spcPts val="0"/>
              </a:spcBef>
              <a:spcAft>
                <a:spcPts val="0"/>
              </a:spcAft>
              <a:defRPr/>
            </a:pPr>
            <a:endParaRPr lang="en-AU" dirty="0"/>
          </a:p>
          <a:p>
            <a:pPr defTabSz="914307">
              <a:spcBef>
                <a:spcPts val="0"/>
              </a:spcBef>
              <a:spcAft>
                <a:spcPts val="0"/>
              </a:spcAft>
              <a:defRPr/>
            </a:pPr>
            <a:r>
              <a:rPr lang="en-AU" i="0" baseline="0" dirty="0">
                <a:solidFill>
                  <a:prstClr val="black"/>
                </a:solidFill>
              </a:rPr>
              <a:t>I am going to read from the </a:t>
            </a:r>
            <a:r>
              <a:rPr lang="en-AU" b="1" i="1" dirty="0"/>
              <a:t>Test administration mini-handbook for teachers</a:t>
            </a:r>
            <a:r>
              <a:rPr lang="en-AU" dirty="0"/>
              <a:t>.</a:t>
            </a:r>
            <a:r>
              <a:rPr lang="en-AU" baseline="0" dirty="0"/>
              <a:t> </a:t>
            </a:r>
            <a:r>
              <a:rPr lang="en-AU" b="1" dirty="0">
                <a:solidFill>
                  <a:prstClr val="black"/>
                </a:solidFill>
              </a:rPr>
              <a:t>I will stop from time to time to explain the screens you are looking at and what you need to be aware of.</a:t>
            </a:r>
          </a:p>
          <a:p>
            <a:pPr defTabSz="914307">
              <a:spcBef>
                <a:spcPts val="0"/>
              </a:spcBef>
              <a:spcAft>
                <a:spcPts val="0"/>
              </a:spcAft>
              <a:defRPr/>
            </a:pPr>
            <a:endParaRPr lang="en-AU" i="0" baseline="0" dirty="0">
              <a:solidFill>
                <a:prstClr val="black"/>
              </a:solidFill>
            </a:endParaRPr>
          </a:p>
          <a:p>
            <a:pPr defTabSz="914307">
              <a:spcBef>
                <a:spcPts val="0"/>
              </a:spcBef>
              <a:spcAft>
                <a:spcPts val="0"/>
              </a:spcAft>
              <a:defRPr/>
            </a:pPr>
            <a:r>
              <a:rPr lang="en-AU" i="0" dirty="0">
                <a:solidFill>
                  <a:srgbClr val="C00000"/>
                </a:solidFill>
              </a:rPr>
              <a:t>[Read from the start of the Test Administration script.]</a:t>
            </a:r>
          </a:p>
          <a:p>
            <a:pPr defTabSz="914307">
              <a:spcBef>
                <a:spcPts val="0"/>
              </a:spcBef>
              <a:spcAft>
                <a:spcPts val="0"/>
              </a:spcAft>
              <a:defRPr/>
            </a:pPr>
            <a:endParaRPr lang="en-AU" i="1" dirty="0">
              <a:solidFill>
                <a:srgbClr val="C00000"/>
              </a:solidFill>
            </a:endParaRPr>
          </a:p>
          <a:p>
            <a:pPr>
              <a:spcBef>
                <a:spcPts val="0"/>
              </a:spcBef>
              <a:spcAft>
                <a:spcPts val="0"/>
              </a:spcAft>
            </a:pPr>
            <a:r>
              <a:rPr lang="en-AU" i="1" dirty="0"/>
              <a:t>You should all have your </a:t>
            </a:r>
            <a:r>
              <a:rPr lang="en-AU" b="1" i="1" dirty="0"/>
              <a:t>Student Code</a:t>
            </a:r>
            <a:r>
              <a:rPr lang="en-AU" i="1" dirty="0"/>
              <a:t> for this test on a piece of paper.</a:t>
            </a:r>
            <a:r>
              <a:rPr lang="en-AU" i="1" baseline="0" dirty="0"/>
              <a:t> </a:t>
            </a:r>
            <a:r>
              <a:rPr lang="en-AU" i="1" dirty="0"/>
              <a:t>Check to see that you have this.</a:t>
            </a:r>
          </a:p>
          <a:p>
            <a:pPr>
              <a:spcBef>
                <a:spcPts val="0"/>
              </a:spcBef>
              <a:spcAft>
                <a:spcPts val="0"/>
              </a:spcAft>
            </a:pPr>
            <a:endParaRPr lang="en-AU" i="1" dirty="0"/>
          </a:p>
          <a:p>
            <a:pPr>
              <a:spcBef>
                <a:spcPts val="0"/>
              </a:spcBef>
              <a:spcAft>
                <a:spcPts val="0"/>
              </a:spcAft>
            </a:pPr>
            <a:r>
              <a:rPr lang="en-AU" i="1" dirty="0"/>
              <a:t>You should have your device turned on in front of you. The first thing we will do is check the sound using your earphones. Check that your earphones are plugged in. Set your device’s volume between halfway and full. You will </a:t>
            </a:r>
            <a:r>
              <a:rPr lang="en-AU" b="1" i="1" dirty="0"/>
              <a:t>not</a:t>
            </a:r>
            <a:r>
              <a:rPr lang="en-AU" i="1" dirty="0"/>
              <a:t> be able to adjust volume during the test.</a:t>
            </a:r>
          </a:p>
          <a:p>
            <a:pPr defTabSz="914307">
              <a:spcBef>
                <a:spcPts val="0"/>
              </a:spcBef>
              <a:spcAft>
                <a:spcPts val="0"/>
              </a:spcAft>
              <a:defRPr/>
            </a:pPr>
            <a:endParaRPr lang="en-AU" i="0" baseline="0"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dirty="0"/>
          </a:p>
        </p:txBody>
      </p:sp>
    </p:spTree>
    <p:extLst>
      <p:ext uri="{BB962C8B-B14F-4D97-AF65-F5344CB8AC3E}">
        <p14:creationId xmlns:p14="http://schemas.microsoft.com/office/powerpoint/2010/main" val="134773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896" y="4721184"/>
            <a:ext cx="5771408" cy="4644482"/>
          </a:xfrm>
        </p:spPr>
        <p:txBody>
          <a:bodyPr/>
          <a:lstStyle/>
          <a:p>
            <a:pPr defTabSz="914307">
              <a:spcBef>
                <a:spcPts val="0"/>
              </a:spcBef>
              <a:spcAft>
                <a:spcPts val="0"/>
              </a:spcAft>
              <a:defRPr/>
            </a:pPr>
            <a:r>
              <a:rPr lang="en-AU" i="0" dirty="0">
                <a:solidFill>
                  <a:srgbClr val="C00000"/>
                </a:solidFill>
              </a:rPr>
              <a:t>Now we’ll start working through the instructions and reading</a:t>
            </a:r>
            <a:r>
              <a:rPr lang="en-AU" i="0" baseline="0" dirty="0">
                <a:solidFill>
                  <a:srgbClr val="C00000"/>
                </a:solidFill>
              </a:rPr>
              <a:t> the script in the </a:t>
            </a:r>
            <a:r>
              <a:rPr lang="en-AU" i="1" baseline="0" dirty="0">
                <a:solidFill>
                  <a:srgbClr val="C00000"/>
                </a:solidFill>
              </a:rPr>
              <a:t>TA mini-handbook </a:t>
            </a:r>
            <a:r>
              <a:rPr lang="en-AU" i="0" baseline="0" dirty="0">
                <a:solidFill>
                  <a:srgbClr val="C00000"/>
                </a:solidFill>
              </a:rPr>
              <a:t>to begin our practice test session.</a:t>
            </a:r>
          </a:p>
          <a:p>
            <a:pPr defTabSz="914307">
              <a:spcBef>
                <a:spcPts val="0"/>
              </a:spcBef>
              <a:spcAft>
                <a:spcPts val="0"/>
              </a:spcAft>
              <a:defRPr/>
            </a:pPr>
            <a:endParaRPr lang="en-AU" i="0" dirty="0">
              <a:solidFill>
                <a:srgbClr val="C00000"/>
              </a:solidFill>
            </a:endParaRPr>
          </a:p>
          <a:p>
            <a:pPr defTabSz="914307">
              <a:spcBef>
                <a:spcPts val="0"/>
              </a:spcBef>
              <a:spcAft>
                <a:spcPts val="0"/>
              </a:spcAft>
              <a:defRPr/>
            </a:pPr>
            <a:r>
              <a:rPr lang="en-AU" i="0" dirty="0">
                <a:solidFill>
                  <a:srgbClr val="C00000"/>
                </a:solidFill>
              </a:rPr>
              <a:t>[Start</a:t>
            </a:r>
            <a:r>
              <a:rPr lang="en-AU" i="0" baseline="0" dirty="0">
                <a:solidFill>
                  <a:srgbClr val="C00000"/>
                </a:solidFill>
              </a:rPr>
              <a:t> giving instructions</a:t>
            </a:r>
            <a:r>
              <a:rPr lang="en-AU" i="0" dirty="0">
                <a:solidFill>
                  <a:srgbClr val="C00000"/>
                </a:solidFill>
              </a:rPr>
              <a:t> from page 2 of the </a:t>
            </a:r>
            <a:r>
              <a:rPr lang="en-AU" i="1" baseline="0" dirty="0">
                <a:solidFill>
                  <a:srgbClr val="C00000"/>
                </a:solidFill>
              </a:rPr>
              <a:t>Test Administration mini-handbook for teachers</a:t>
            </a:r>
            <a:r>
              <a:rPr lang="en-AU" i="0" baseline="0" dirty="0">
                <a:solidFill>
                  <a:srgbClr val="C00000"/>
                </a:solidFill>
              </a:rPr>
              <a:t>.]</a:t>
            </a:r>
          </a:p>
          <a:p>
            <a:pPr defTabSz="914307">
              <a:spcBef>
                <a:spcPts val="0"/>
              </a:spcBef>
              <a:spcAft>
                <a:spcPts val="0"/>
              </a:spcAft>
              <a:defRPr/>
            </a:pPr>
            <a:endParaRPr lang="en-AU" i="1" dirty="0">
              <a:solidFill>
                <a:srgbClr val="C00000"/>
              </a:solidFill>
            </a:endParaRPr>
          </a:p>
          <a:p>
            <a:pPr defTabSz="914307">
              <a:spcBef>
                <a:spcPts val="0"/>
              </a:spcBef>
              <a:spcAft>
                <a:spcPts val="0"/>
              </a:spcAft>
              <a:defRPr/>
            </a:pPr>
            <a:r>
              <a:rPr lang="en-AU" i="1" dirty="0">
                <a:solidFill>
                  <a:srgbClr val="C00000"/>
                </a:solidFill>
              </a:rPr>
              <a:t>Today</a:t>
            </a:r>
            <a:r>
              <a:rPr lang="en-AU" i="1" baseline="0" dirty="0">
                <a:solidFill>
                  <a:srgbClr val="C00000"/>
                </a:solidFill>
              </a:rPr>
              <a:t> you’ll be completing the … test.</a:t>
            </a:r>
          </a:p>
          <a:p>
            <a:pPr defTabSz="914307">
              <a:spcBef>
                <a:spcPts val="0"/>
              </a:spcBef>
              <a:spcAft>
                <a:spcPts val="0"/>
              </a:spcAft>
              <a:defRPr/>
            </a:pPr>
            <a:endParaRPr lang="en-AU" i="1" baseline="0" dirty="0">
              <a:solidFill>
                <a:srgbClr val="C00000"/>
              </a:solidFill>
            </a:endParaRPr>
          </a:p>
          <a:p>
            <a:pPr defTabSz="914307">
              <a:spcBef>
                <a:spcPts val="0"/>
              </a:spcBef>
              <a:spcAft>
                <a:spcPts val="0"/>
              </a:spcAft>
              <a:defRPr/>
            </a:pPr>
            <a:r>
              <a:rPr lang="en-AU" i="1" baseline="0" dirty="0">
                <a:solidFill>
                  <a:srgbClr val="C00000"/>
                </a:solidFill>
              </a:rPr>
              <a:t>Let me know straight away if you experience any technical issues.</a:t>
            </a:r>
          </a:p>
          <a:p>
            <a:pPr defTabSz="914307">
              <a:spcBef>
                <a:spcPts val="0"/>
              </a:spcBef>
              <a:spcAft>
                <a:spcPts val="0"/>
              </a:spcAft>
              <a:defRPr/>
            </a:pPr>
            <a:endParaRPr lang="en-AU" i="1" baseline="0" dirty="0">
              <a:solidFill>
                <a:srgbClr val="C00000"/>
              </a:solidFill>
            </a:endParaRPr>
          </a:p>
          <a:p>
            <a:pPr defTabSz="914307">
              <a:spcBef>
                <a:spcPts val="0"/>
              </a:spcBef>
              <a:spcAft>
                <a:spcPts val="0"/>
              </a:spcAft>
              <a:defRPr/>
            </a:pPr>
            <a:r>
              <a:rPr lang="en-AU" i="1" baseline="0" dirty="0">
                <a:solidFill>
                  <a:srgbClr val="C00000"/>
                </a:solidFill>
              </a:rPr>
              <a:t>Check that:</a:t>
            </a:r>
          </a:p>
          <a:p>
            <a:pPr marL="171656" indent="-171656">
              <a:buFont typeface="Arial" panose="020B0604020202020204" pitchFamily="34" charset="0"/>
              <a:buChar char="•"/>
            </a:pPr>
            <a:r>
              <a:rPr lang="en-AU" i="1" dirty="0"/>
              <a:t>you have your Student Code for the test on a piece of paper</a:t>
            </a:r>
            <a:endParaRPr lang="en-US" i="1" dirty="0">
              <a:effectLst/>
            </a:endParaRPr>
          </a:p>
          <a:p>
            <a:pPr marL="171656" indent="-171656">
              <a:buFont typeface="Arial" panose="020B0604020202020204" pitchFamily="34" charset="0"/>
              <a:buChar char="•"/>
            </a:pPr>
            <a:r>
              <a:rPr lang="en-AU" i="1" dirty="0"/>
              <a:t>you have a blank piece of paper, a pen or pencil and a set of headphones</a:t>
            </a:r>
            <a:endParaRPr lang="en-US" i="1" dirty="0">
              <a:effectLst/>
            </a:endParaRPr>
          </a:p>
          <a:p>
            <a:pPr marL="171656" indent="-171656">
              <a:buFont typeface="Arial" panose="020B0604020202020204" pitchFamily="34" charset="0"/>
              <a:buChar char="•"/>
            </a:pPr>
            <a:r>
              <a:rPr lang="en-AU" i="1" dirty="0"/>
              <a:t>your device is turned on</a:t>
            </a:r>
            <a:endParaRPr lang="en-US" i="1" dirty="0">
              <a:effectLst/>
            </a:endParaRPr>
          </a:p>
          <a:p>
            <a:pPr marL="171656" indent="-171656">
              <a:buFont typeface="Arial" panose="020B0604020202020204" pitchFamily="34" charset="0"/>
              <a:buChar char="•"/>
            </a:pPr>
            <a:r>
              <a:rPr lang="en-AU" i="1" dirty="0"/>
              <a:t>your headphones are plugged in</a:t>
            </a:r>
            <a:endParaRPr lang="en-US" i="1" dirty="0">
              <a:effectLst/>
            </a:endParaRPr>
          </a:p>
          <a:p>
            <a:pPr marL="171656" indent="-171656">
              <a:buFont typeface="Arial" panose="020B0604020202020204" pitchFamily="34" charset="0"/>
              <a:buChar char="•"/>
            </a:pPr>
            <a:r>
              <a:rPr lang="en-AU" i="1" dirty="0"/>
              <a:t>your device volume is about three-quarters of its maximum level.</a:t>
            </a:r>
            <a:endParaRPr lang="en-US" i="1" dirty="0">
              <a:effectLst/>
            </a:endParaRPr>
          </a:p>
          <a:p>
            <a:pPr defTabSz="914307">
              <a:spcBef>
                <a:spcPts val="0"/>
              </a:spcBef>
              <a:spcAft>
                <a:spcPts val="0"/>
              </a:spcAft>
              <a:defRPr/>
            </a:pPr>
            <a:endParaRPr lang="en-AU" i="1" baseline="0" dirty="0">
              <a:solidFill>
                <a:srgbClr val="C00000"/>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10156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i="0" dirty="0">
                <a:solidFill>
                  <a:srgbClr val="C00000"/>
                </a:solidFill>
              </a:rPr>
              <a:t>[Continue giving instructions from the </a:t>
            </a:r>
            <a:r>
              <a:rPr lang="en-AU" i="1" dirty="0">
                <a:solidFill>
                  <a:srgbClr val="C00000"/>
                </a:solidFill>
              </a:rPr>
              <a:t>Test Administration mini-handbook for </a:t>
            </a:r>
            <a:r>
              <a:rPr lang="en-AU" i="1" dirty="0" err="1">
                <a:solidFill>
                  <a:srgbClr val="C00000"/>
                </a:solidFill>
              </a:rPr>
              <a:t>teacherss</a:t>
            </a:r>
            <a:r>
              <a:rPr lang="en-AU" i="0" dirty="0">
                <a:solidFill>
                  <a:srgbClr val="C00000"/>
                </a:solidFill>
              </a:rPr>
              <a:t>.]</a:t>
            </a:r>
          </a:p>
          <a:p>
            <a:pPr defTabSz="914307">
              <a:spcBef>
                <a:spcPts val="0"/>
              </a:spcBef>
              <a:spcAft>
                <a:spcPts val="1201"/>
              </a:spcAft>
              <a:defRPr/>
            </a:pPr>
            <a:endParaRPr lang="en-AU" i="1" dirty="0">
              <a:solidFill>
                <a:srgbClr val="C00000"/>
              </a:solidFill>
            </a:endParaRPr>
          </a:p>
          <a:p>
            <a:pPr defTabSz="914307">
              <a:spcBef>
                <a:spcPts val="0"/>
              </a:spcBef>
              <a:spcAft>
                <a:spcPts val="0"/>
              </a:spcAft>
              <a:defRPr/>
            </a:pPr>
            <a:r>
              <a:rPr lang="en-AU" i="1" baseline="0" dirty="0">
                <a:solidFill>
                  <a:srgbClr val="C00000"/>
                </a:solidFill>
              </a:rPr>
              <a:t>Please open the NAP Locked down browser on your device now and select the </a:t>
            </a:r>
            <a:r>
              <a:rPr lang="en-AU" b="1" i="1" baseline="0" dirty="0">
                <a:solidFill>
                  <a:srgbClr val="C00000"/>
                </a:solidFill>
              </a:rPr>
              <a:t>Training</a:t>
            </a:r>
            <a:r>
              <a:rPr lang="en-AU" i="1" baseline="0" dirty="0">
                <a:solidFill>
                  <a:srgbClr val="C00000"/>
                </a:solidFill>
              </a:rPr>
              <a:t> button.</a:t>
            </a:r>
          </a:p>
          <a:p>
            <a:pPr defTabSz="914307">
              <a:spcBef>
                <a:spcPts val="0"/>
              </a:spcBef>
              <a:spcAft>
                <a:spcPts val="0"/>
              </a:spcAft>
              <a:defRPr/>
            </a:pPr>
            <a:endParaRPr lang="en-AU" i="1" baseline="0" dirty="0">
              <a:solidFill>
                <a:srgbClr val="C00000"/>
              </a:solidFill>
            </a:endParaRPr>
          </a:p>
          <a:p>
            <a:pPr lvl="0"/>
            <a:r>
              <a:rPr lang="en-AU" i="1" dirty="0"/>
              <a:t>Select </a:t>
            </a:r>
            <a:r>
              <a:rPr lang="en-AU" b="1" i="1" dirty="0"/>
              <a:t>Play</a:t>
            </a:r>
            <a:r>
              <a:rPr lang="en-AU" i="1" dirty="0"/>
              <a:t> to hear the sound on the audio check screen.</a:t>
            </a:r>
          </a:p>
          <a:p>
            <a:pPr lvl="0"/>
            <a:endParaRPr lang="en-US" i="1" dirty="0">
              <a:effectLst/>
            </a:endParaRPr>
          </a:p>
          <a:p>
            <a:pPr lvl="0"/>
            <a:r>
              <a:rPr lang="en-AU" i="1" dirty="0"/>
              <a:t>Select </a:t>
            </a:r>
            <a:r>
              <a:rPr lang="en-AU" b="1" i="1" dirty="0"/>
              <a:t>I can hear the sound on headphones </a:t>
            </a:r>
            <a:r>
              <a:rPr lang="en-AU" i="1" dirty="0"/>
              <a:t>and </a:t>
            </a:r>
            <a:r>
              <a:rPr lang="en-AU" b="1" i="1" dirty="0"/>
              <a:t>Start test </a:t>
            </a:r>
            <a:r>
              <a:rPr lang="en-AU" i="1" dirty="0"/>
              <a:t>if you can hear the sound.</a:t>
            </a:r>
          </a:p>
          <a:p>
            <a:pPr lvl="0"/>
            <a:endParaRPr lang="en-US" i="1" dirty="0">
              <a:effectLst/>
            </a:endParaRPr>
          </a:p>
          <a:p>
            <a:pPr defTabSz="914307">
              <a:spcBef>
                <a:spcPts val="0"/>
              </a:spcBef>
              <a:spcAft>
                <a:spcPts val="0"/>
              </a:spcAft>
              <a:defRPr/>
            </a:pPr>
            <a:endParaRPr lang="en-AU" i="1" baseline="0" dirty="0">
              <a:solidFill>
                <a:srgbClr val="C00000"/>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363601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8718" y="4721186"/>
            <a:ext cx="6548482" cy="4472702"/>
          </a:xfrm>
        </p:spPr>
        <p:txBody>
          <a:bodyPr/>
          <a:lstStyle/>
          <a:p>
            <a:pPr>
              <a:spcBef>
                <a:spcPts val="0"/>
              </a:spcBef>
              <a:spcAft>
                <a:spcPts val="1201"/>
              </a:spcAft>
            </a:pPr>
            <a:r>
              <a:rPr lang="en-AU" dirty="0"/>
              <a:t>You will be presented with </a:t>
            </a:r>
            <a:r>
              <a:rPr lang="en-AU" b="1" dirty="0"/>
              <a:t>two</a:t>
            </a:r>
            <a:r>
              <a:rPr lang="en-AU" b="1" baseline="0" dirty="0"/>
              <a:t> </a:t>
            </a:r>
            <a:r>
              <a:rPr lang="en-AU" b="1" dirty="0"/>
              <a:t>successive screens </a:t>
            </a:r>
            <a:r>
              <a:rPr lang="en-AU" dirty="0"/>
              <a:t>that require unique 8-letter codes. There are several things to mention on these screens:</a:t>
            </a:r>
          </a:p>
          <a:p>
            <a:pPr marL="171656" indent="-171656">
              <a:spcBef>
                <a:spcPts val="0"/>
              </a:spcBef>
              <a:spcAft>
                <a:spcPts val="0"/>
              </a:spcAft>
              <a:buFont typeface="Arial" panose="020B0604020202020204" pitchFamily="34" charset="0"/>
              <a:buChar char="•"/>
            </a:pPr>
            <a:r>
              <a:rPr lang="en-AU" dirty="0"/>
              <a:t>The title at the top confirms the environment</a:t>
            </a:r>
            <a:r>
              <a:rPr lang="en-AU" baseline="0" dirty="0"/>
              <a:t> the student has logged into.</a:t>
            </a:r>
          </a:p>
          <a:p>
            <a:pPr marL="171656" indent="-171656">
              <a:spcBef>
                <a:spcPts val="0"/>
              </a:spcBef>
              <a:spcAft>
                <a:spcPts val="0"/>
              </a:spcAft>
              <a:buFont typeface="Arial" panose="020B0604020202020204" pitchFamily="34" charset="0"/>
              <a:buChar char="•"/>
            </a:pPr>
            <a:r>
              <a:rPr lang="en-AU" baseline="0" dirty="0"/>
              <a:t>The text underneath the title, indicates the code that needs to be entered and where it comes from.</a:t>
            </a:r>
          </a:p>
          <a:p>
            <a:pPr>
              <a:spcBef>
                <a:spcPts val="0"/>
              </a:spcBef>
              <a:spcAft>
                <a:spcPts val="0"/>
              </a:spcAft>
            </a:pPr>
            <a:endParaRPr lang="en-AU" dirty="0"/>
          </a:p>
          <a:p>
            <a:pPr>
              <a:spcBef>
                <a:spcPts val="0"/>
              </a:spcBef>
              <a:spcAft>
                <a:spcPts val="0"/>
              </a:spcAft>
            </a:pPr>
            <a:r>
              <a:rPr lang="en-AU" dirty="0"/>
              <a:t>It</a:t>
            </a:r>
            <a:r>
              <a:rPr lang="en-AU" baseline="0" dirty="0"/>
              <a:t> is important that students use the correct code in the correct place ― it is easy to confuse them.</a:t>
            </a:r>
          </a:p>
          <a:p>
            <a:pPr marL="171656" indent="-171656">
              <a:spcBef>
                <a:spcPts val="0"/>
              </a:spcBef>
              <a:spcAft>
                <a:spcPts val="0"/>
              </a:spcAft>
              <a:buFont typeface="Arial" panose="020B0604020202020204" pitchFamily="34" charset="0"/>
              <a:buChar char="•"/>
            </a:pPr>
            <a:r>
              <a:rPr lang="en-AU" b="1" baseline="0" dirty="0"/>
              <a:t>First screen </a:t>
            </a:r>
            <a:r>
              <a:rPr lang="en-AU" baseline="0" dirty="0"/>
              <a:t>― </a:t>
            </a:r>
            <a:r>
              <a:rPr lang="en-AU" baseline="0" dirty="0">
                <a:solidFill>
                  <a:srgbClr val="C00000"/>
                </a:solidFill>
              </a:rPr>
              <a:t>Session Code </a:t>
            </a:r>
            <a:r>
              <a:rPr lang="en-AU" baseline="0" dirty="0"/>
              <a:t>― this is the code the Test Administrator has written on the board. </a:t>
            </a:r>
            <a:br>
              <a:rPr lang="en-AU" baseline="0" dirty="0"/>
            </a:br>
            <a:r>
              <a:rPr lang="en-AU" baseline="0" dirty="0"/>
              <a:t>By entering this, you connect to the session I created. This is the code I had you write down.</a:t>
            </a:r>
          </a:p>
          <a:p>
            <a:pPr marL="171656" indent="-171656">
              <a:spcBef>
                <a:spcPts val="0"/>
              </a:spcBef>
              <a:spcAft>
                <a:spcPts val="0"/>
              </a:spcAft>
              <a:buFont typeface="Arial" panose="020B0604020202020204" pitchFamily="34" charset="0"/>
              <a:buChar char="•"/>
            </a:pPr>
            <a:r>
              <a:rPr lang="en-AU" b="1" baseline="0" dirty="0"/>
              <a:t>Second screen </a:t>
            </a:r>
            <a:r>
              <a:rPr lang="en-AU" baseline="0" dirty="0"/>
              <a:t>― </a:t>
            </a:r>
            <a:r>
              <a:rPr lang="en-AU" baseline="0" dirty="0">
                <a:solidFill>
                  <a:srgbClr val="C00000"/>
                </a:solidFill>
              </a:rPr>
              <a:t>Student Code </a:t>
            </a:r>
            <a:r>
              <a:rPr lang="en-AU" baseline="0" dirty="0"/>
              <a:t>― this is the code the students have on their piece of paper. </a:t>
            </a:r>
            <a:br>
              <a:rPr lang="en-AU" baseline="0" dirty="0"/>
            </a:br>
            <a:r>
              <a:rPr lang="en-AU" baseline="0" dirty="0"/>
              <a:t>By entering this, you join as a specific student sitting a specific test.</a:t>
            </a:r>
          </a:p>
          <a:p>
            <a:pPr>
              <a:spcBef>
                <a:spcPts val="0"/>
              </a:spcBef>
              <a:spcAft>
                <a:spcPts val="601"/>
              </a:spcAft>
            </a:pPr>
            <a:endParaRPr lang="en-AU" i="1" dirty="0">
              <a:solidFill>
                <a:srgbClr val="C00000"/>
              </a:solidFill>
            </a:endParaRPr>
          </a:p>
          <a:p>
            <a:pPr>
              <a:spcBef>
                <a:spcPts val="0"/>
              </a:spcBef>
              <a:spcAft>
                <a:spcPts val="601"/>
              </a:spcAft>
            </a:pPr>
            <a:r>
              <a:rPr lang="en-AU" i="0" dirty="0">
                <a:solidFill>
                  <a:srgbClr val="C00000"/>
                </a:solidFill>
              </a:rPr>
              <a:t>[Continue giving instructions from the </a:t>
            </a:r>
            <a:r>
              <a:rPr lang="en-AU" i="1" dirty="0">
                <a:solidFill>
                  <a:srgbClr val="C00000"/>
                </a:solidFill>
              </a:rPr>
              <a:t>Test Administration mini-handbook for teachers</a:t>
            </a:r>
            <a:r>
              <a:rPr lang="en-AU" i="0" dirty="0">
                <a:solidFill>
                  <a:srgbClr val="C00000"/>
                </a:solidFill>
              </a:rPr>
              <a:t>.]</a:t>
            </a:r>
          </a:p>
          <a:p>
            <a:pPr>
              <a:spcBef>
                <a:spcPts val="0"/>
              </a:spcBef>
              <a:spcAft>
                <a:spcPts val="601"/>
              </a:spcAft>
            </a:pPr>
            <a:endParaRPr lang="en-AU" i="1" dirty="0"/>
          </a:p>
          <a:p>
            <a:pPr>
              <a:spcBef>
                <a:spcPts val="0"/>
              </a:spcBef>
              <a:spcAft>
                <a:spcPts val="1201"/>
              </a:spcAft>
            </a:pPr>
            <a:r>
              <a:rPr lang="en-AU" i="1" dirty="0"/>
              <a:t>You should now see the test session login screen with white boxes. If not, raise your hand.</a:t>
            </a:r>
          </a:p>
          <a:p>
            <a:pPr>
              <a:spcBef>
                <a:spcPts val="0"/>
              </a:spcBef>
              <a:spcAft>
                <a:spcPts val="1201"/>
              </a:spcAft>
            </a:pPr>
            <a:endParaRPr lang="en-AU" i="1" dirty="0"/>
          </a:p>
          <a:p>
            <a:pPr lvl="0"/>
            <a:r>
              <a:rPr lang="en-AU" i="1" dirty="0"/>
              <a:t>Type the Session Code exactly as it appears on the board into the boxes, and then click on </a:t>
            </a:r>
            <a:r>
              <a:rPr lang="en-AU" b="1" i="1" dirty="0"/>
              <a:t>Next</a:t>
            </a:r>
            <a:r>
              <a:rPr lang="en-AU" i="1" dirty="0"/>
              <a:t>.</a:t>
            </a:r>
            <a:endParaRPr lang="en-US" i="1" dirty="0">
              <a:effectLst/>
            </a:endParaRPr>
          </a:p>
          <a:p>
            <a:pPr lvl="0"/>
            <a:endParaRPr lang="en-AU" i="1" dirty="0"/>
          </a:p>
          <a:p>
            <a:pPr lvl="0"/>
            <a:r>
              <a:rPr lang="en-AU" i="1" dirty="0"/>
              <a:t>Type your Student Code into the boxes that appear and click on </a:t>
            </a:r>
            <a:r>
              <a:rPr lang="en-AU" b="1" i="1" dirty="0"/>
              <a:t>Next</a:t>
            </a:r>
            <a:r>
              <a:rPr lang="en-AU" i="1" dirty="0"/>
              <a:t>.</a:t>
            </a:r>
          </a:p>
          <a:p>
            <a:pPr lvl="0"/>
            <a:endParaRPr lang="en-US" i="1" dirty="0">
              <a:effectLst/>
            </a:endParaRPr>
          </a:p>
          <a:p>
            <a:pPr lvl="0"/>
            <a:r>
              <a:rPr lang="en-AU" i="1" dirty="0"/>
              <a:t>Check that your name is correct, click on </a:t>
            </a:r>
            <a:r>
              <a:rPr lang="en-AU" b="1" i="1" dirty="0"/>
              <a:t>Yes </a:t>
            </a:r>
            <a:r>
              <a:rPr lang="en-AU" i="1" dirty="0"/>
              <a:t>and wait.</a:t>
            </a:r>
            <a:endParaRPr lang="en-US" i="1" dirty="0">
              <a:effectLst/>
            </a:endParaRPr>
          </a:p>
          <a:p>
            <a:pPr>
              <a:spcBef>
                <a:spcPts val="0"/>
              </a:spcBef>
              <a:spcAft>
                <a:spcPts val="1201"/>
              </a:spcAft>
            </a:pPr>
            <a:br>
              <a:rPr lang="en-AU" i="1" dirty="0"/>
            </a:br>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363601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dirty="0"/>
              <a:t>Next you will be presented with a screen to confirm your name and commence the test. </a:t>
            </a:r>
          </a:p>
          <a:p>
            <a:pPr>
              <a:spcBef>
                <a:spcPts val="0"/>
              </a:spcBef>
              <a:spcAft>
                <a:spcPts val="1201"/>
              </a:spcAft>
            </a:pPr>
            <a:endParaRPr lang="en-AU" dirty="0"/>
          </a:p>
          <a:p>
            <a:pPr defTabSz="915497">
              <a:spcBef>
                <a:spcPts val="0"/>
              </a:spcBef>
              <a:spcAft>
                <a:spcPts val="1201"/>
              </a:spcAft>
              <a:defRPr/>
            </a:pPr>
            <a:r>
              <a:rPr lang="en-AU" i="1" dirty="0"/>
              <a:t>Check that your name is correct, click on </a:t>
            </a:r>
            <a:r>
              <a:rPr lang="en-AU" b="1" i="1" dirty="0"/>
              <a:t>Yes</a:t>
            </a:r>
            <a:r>
              <a:rPr lang="en-AU" i="1" dirty="0"/>
              <a:t> and wait.</a:t>
            </a:r>
            <a:endParaRPr lang="en-US" i="1" dirty="0">
              <a:effectLst/>
            </a:endParaRPr>
          </a:p>
          <a:p>
            <a:pPr>
              <a:spcBef>
                <a:spcPts val="0"/>
              </a:spcBef>
              <a:spcAft>
                <a:spcPts val="1201"/>
              </a:spcAft>
            </a:pPr>
            <a:endParaRPr lang="en-AU" dirty="0"/>
          </a:p>
          <a:p>
            <a:pPr>
              <a:spcBef>
                <a:spcPts val="0"/>
              </a:spcBef>
              <a:spcAft>
                <a:spcPts val="1201"/>
              </a:spcAft>
            </a:pPr>
            <a:r>
              <a:rPr lang="en-AU" dirty="0"/>
              <a:t>Note that some tests may start with practice questions.</a:t>
            </a:r>
          </a:p>
          <a:p>
            <a:pPr>
              <a:spcBef>
                <a:spcPts val="0"/>
              </a:spcBef>
              <a:spcAft>
                <a:spcPts val="1201"/>
              </a:spcAft>
            </a:pPr>
            <a:endParaRPr lang="en-AU" dirty="0"/>
          </a:p>
          <a:p>
            <a:pPr>
              <a:spcBef>
                <a:spcPts val="0"/>
              </a:spcBef>
              <a:spcAft>
                <a:spcPts val="1201"/>
              </a:spcAft>
            </a:pPr>
            <a:r>
              <a:rPr lang="en-AU" dirty="0"/>
              <a:t>The screen will ask you to wait to begin.</a:t>
            </a:r>
          </a:p>
          <a:p>
            <a:pPr>
              <a:spcBef>
                <a:spcPts val="0"/>
              </a:spcBef>
              <a:spcAft>
                <a:spcPts val="1201"/>
              </a:spcAft>
            </a:pPr>
            <a:endParaRPr lang="en-AU" dirty="0"/>
          </a:p>
          <a:p>
            <a:pPr>
              <a:spcBef>
                <a:spcPts val="0"/>
              </a:spcBef>
              <a:spcAft>
                <a:spcPts val="1201"/>
              </a:spcAft>
            </a:pPr>
            <a:r>
              <a:rPr lang="en-AU" dirty="0"/>
              <a:t>The test will only start when</a:t>
            </a:r>
            <a:r>
              <a:rPr lang="en-AU" baseline="0" dirty="0"/>
              <a:t> I start the test session for the </a:t>
            </a:r>
            <a:r>
              <a:rPr lang="en-AU" b="1" baseline="0" dirty="0"/>
              <a:t>whole class</a:t>
            </a:r>
            <a:r>
              <a:rPr lang="en-AU" baseline="0" dirty="0"/>
              <a:t>.</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363601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spcBef>
                <a:spcPts val="0"/>
              </a:spcBef>
              <a:spcAft>
                <a:spcPts val="1201"/>
              </a:spcAft>
              <a:defRPr/>
            </a:pPr>
            <a:r>
              <a:rPr lang="en-AU" i="0" dirty="0">
                <a:solidFill>
                  <a:srgbClr val="C00000"/>
                </a:solidFill>
              </a:rPr>
              <a:t>[Boxes are animated to appear upon clicks.]</a:t>
            </a:r>
          </a:p>
          <a:p>
            <a:pPr defTabSz="914307">
              <a:spcBef>
                <a:spcPts val="0"/>
              </a:spcBef>
              <a:spcAft>
                <a:spcPts val="1201"/>
              </a:spcAft>
              <a:defRPr/>
            </a:pPr>
            <a:endParaRPr lang="en-AU" i="1" dirty="0">
              <a:solidFill>
                <a:srgbClr val="C00000"/>
              </a:solidFill>
            </a:endParaRPr>
          </a:p>
          <a:p>
            <a:pPr defTabSz="915497">
              <a:spcBef>
                <a:spcPts val="0"/>
              </a:spcBef>
              <a:spcAft>
                <a:spcPts val="1201"/>
              </a:spcAft>
              <a:defRPr/>
            </a:pPr>
            <a:r>
              <a:rPr lang="en-AU" dirty="0"/>
              <a:t>Before I start the test, I want to </a:t>
            </a:r>
            <a:r>
              <a:rPr lang="en-AU" baseline="0" dirty="0"/>
              <a:t>show you what my screen looks like. This is the TA dashboard </a:t>
            </a:r>
            <a:r>
              <a:rPr lang="en-AU" b="1" baseline="0" dirty="0"/>
              <a:t>before</a:t>
            </a:r>
            <a:r>
              <a:rPr lang="en-AU" baseline="0" dirty="0"/>
              <a:t> students start the test.</a:t>
            </a:r>
          </a:p>
          <a:p>
            <a:pPr defTabSz="915497">
              <a:spcBef>
                <a:spcPts val="0"/>
              </a:spcBef>
              <a:spcAft>
                <a:spcPts val="1201"/>
              </a:spcAft>
              <a:defRPr/>
            </a:pPr>
            <a:endParaRPr lang="en-AU" baseline="0" dirty="0"/>
          </a:p>
          <a:p>
            <a:pPr marL="171656" indent="-171656" defTabSz="915497">
              <a:spcBef>
                <a:spcPts val="0"/>
              </a:spcBef>
              <a:spcAft>
                <a:spcPts val="1201"/>
              </a:spcAft>
              <a:buFont typeface="Arial" panose="020B0604020202020204" pitchFamily="34" charset="0"/>
              <a:buChar char="•"/>
              <a:defRPr/>
            </a:pPr>
            <a:r>
              <a:rPr lang="en-AU" baseline="0" dirty="0"/>
              <a:t>At the top left of my screen is the </a:t>
            </a:r>
            <a:r>
              <a:rPr lang="en-AU" b="1" baseline="0" dirty="0"/>
              <a:t>Session Code</a:t>
            </a:r>
            <a:r>
              <a:rPr lang="en-AU" baseline="0" dirty="0"/>
              <a:t> ― I wrote this on the board for the students (you) to log in with.</a:t>
            </a:r>
          </a:p>
          <a:p>
            <a:pPr marL="171656" indent="-171656">
              <a:spcBef>
                <a:spcPts val="0"/>
              </a:spcBef>
              <a:spcAft>
                <a:spcPts val="1201"/>
              </a:spcAft>
              <a:buFont typeface="Arial" panose="020B0604020202020204" pitchFamily="34" charset="0"/>
              <a:buChar char="•"/>
            </a:pPr>
            <a:r>
              <a:rPr lang="en-AU" dirty="0"/>
              <a:t>As my students (you) log in to the session, your names will appear in a list in the middle. </a:t>
            </a:r>
          </a:p>
          <a:p>
            <a:pPr marL="171656" indent="-171656">
              <a:spcBef>
                <a:spcPts val="0"/>
              </a:spcBef>
              <a:spcAft>
                <a:spcPts val="1201"/>
              </a:spcAft>
              <a:buFont typeface="Arial" panose="020B0604020202020204" pitchFamily="34" charset="0"/>
              <a:buChar char="•"/>
            </a:pPr>
            <a:r>
              <a:rPr lang="en-AU" dirty="0"/>
              <a:t>And on the right side of the screen is my </a:t>
            </a:r>
            <a:r>
              <a:rPr lang="en-AU" b="1" dirty="0"/>
              <a:t>Start session</a:t>
            </a:r>
            <a:r>
              <a:rPr lang="en-AU" dirty="0"/>
              <a:t> button.</a:t>
            </a:r>
          </a:p>
          <a:p>
            <a:pPr marL="0" indent="0">
              <a:spcBef>
                <a:spcPts val="0"/>
              </a:spcBef>
              <a:spcAft>
                <a:spcPts val="1201"/>
              </a:spcAft>
              <a:buFont typeface="Arial" panose="020B0604020202020204" pitchFamily="34" charset="0"/>
              <a:buNone/>
            </a:pPr>
            <a:endParaRPr lang="en-AU" dirty="0"/>
          </a:p>
          <a:p>
            <a:pPr>
              <a:spcBef>
                <a:spcPts val="0"/>
              </a:spcBef>
              <a:spcAft>
                <a:spcPts val="1201"/>
              </a:spcAft>
            </a:pPr>
            <a:r>
              <a:rPr lang="en-AU" dirty="0"/>
              <a:t>I select </a:t>
            </a:r>
            <a:r>
              <a:rPr lang="en-AU" b="1" dirty="0"/>
              <a:t>Start session</a:t>
            </a:r>
            <a:r>
              <a:rPr lang="en-AU" dirty="0"/>
              <a:t> when all students have logged in and completed any practice questions. A dialogue box will appear to confirm that I want to start.</a:t>
            </a:r>
          </a:p>
          <a:p>
            <a:pPr>
              <a:spcBef>
                <a:spcPts val="0"/>
              </a:spcBef>
              <a:spcAft>
                <a:spcPts val="1201"/>
              </a:spcAft>
            </a:pPr>
            <a:endParaRPr lang="en-AU" dirty="0"/>
          </a:p>
          <a:p>
            <a:pPr>
              <a:spcBef>
                <a:spcPts val="0"/>
              </a:spcBef>
              <a:spcAft>
                <a:spcPts val="1201"/>
              </a:spcAft>
            </a:pPr>
            <a:r>
              <a:rPr lang="en-AU" dirty="0"/>
              <a:t>I am going to start the session now and give you a few minutes to look at the test and attempt some questions.</a:t>
            </a:r>
          </a:p>
          <a:p>
            <a:pPr>
              <a:spcBef>
                <a:spcPts val="0"/>
              </a:spcBef>
              <a:spcAft>
                <a:spcPts val="1201"/>
              </a:spcAft>
            </a:pPr>
            <a:endParaRPr lang="en-AU" dirty="0"/>
          </a:p>
          <a:p>
            <a:pPr defTabSz="914307">
              <a:spcBef>
                <a:spcPts val="0"/>
              </a:spcBef>
              <a:spcAft>
                <a:spcPts val="1201"/>
              </a:spcAft>
              <a:defRPr/>
            </a:pPr>
            <a:endParaRPr lang="en-AU" i="1"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dirty="0"/>
          </a:p>
        </p:txBody>
      </p:sp>
    </p:spTree>
    <p:extLst>
      <p:ext uri="{BB962C8B-B14F-4D97-AF65-F5344CB8AC3E}">
        <p14:creationId xmlns:p14="http://schemas.microsoft.com/office/powerpoint/2010/main" val="209870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2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lvl3pPr marL="792000" indent="-360000">
              <a:defRPr/>
            </a:lvl3pPr>
            <a:lvl4pPr marL="1188000" indent="-360000">
              <a:spcBef>
                <a:spcPts val="600"/>
              </a:spcBef>
              <a:buSzPct val="80000"/>
              <a:buFont typeface="Wingdings" panose="05000000000000000000" pitchFamily="2" charset="2"/>
              <a:buChar char="§"/>
              <a:defRPr/>
            </a:lvl4pPr>
            <a:lvl5pPr marL="1548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754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276871"/>
            <a:ext cx="4173538"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6871"/>
            <a:ext cx="4175125"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lvl4pPr marL="1116000" indent="-360000">
              <a:spcBef>
                <a:spcPts val="600"/>
              </a:spcBef>
              <a:buSzPct val="80000"/>
              <a:buFont typeface="Wingdings" panose="05000000000000000000" pitchFamily="2" charset="2"/>
              <a:buChar char="§"/>
              <a:defRPr/>
            </a:lvl4pPr>
            <a:lvl5pPr marL="1476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auto">
          <a:xfrm>
            <a:off x="179512" y="0"/>
            <a:ext cx="8964488" cy="4293096"/>
          </a:xfrm>
          <a:prstGeom prst="rect">
            <a:avLst/>
          </a:prstGeom>
          <a:blipFill dpi="0" rotWithShape="1">
            <a:blip r:embed="rId3"/>
            <a:srcRect/>
            <a:stretch>
              <a:fillRect t="-4643" b="-20929"/>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2826213710"/>
      </p:ext>
    </p:extLst>
  </p:cSld>
  <p:clrMap bg1="lt1" tx1="dk1" bg2="lt2" tx2="dk2" accent1="accent1" accent2="accent2" accent3="accent3" accent4="accent4" accent5="accent5" accent6="accent6" hlink="hlink" folHlink="folHlink"/>
  <p:sldLayoutIdLst>
    <p:sldLayoutId id="214748397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qcaa.qld.edu.au/p-10/naplan-online/factsheets" TargetMode="External"/><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cid:image001.jpg@01D5CD31.075E2680" TargetMode="External"/><Relationship Id="rId3" Type="http://schemas.openxmlformats.org/officeDocument/2006/relationships/notesSlide" Target="../notesSlides/notesSlide11.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hyperlink" Target="http://www.nap.edu.au/online-assessment/public-demonstration-site" TargetMode="External"/><Relationship Id="rId5" Type="http://schemas.openxmlformats.org/officeDocument/2006/relationships/hyperlink" Target="http://www.assessform.edu.au/" TargetMode="External"/><Relationship Id="rId4" Type="http://schemas.openxmlformats.org/officeDocument/2006/relationships/hyperlink" Target="http://www.qcaa.qld.edu.au/p-10/naplan-onlin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qcaa.qld.edu.au/p-10/naplan-online/resources" TargetMode="Externa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qcaa.qld.edu.au/p-10/naplan-online/factsheets"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NAPLAN Online</a:t>
            </a:r>
          </a:p>
        </p:txBody>
      </p:sp>
      <p:sp>
        <p:nvSpPr>
          <p:cNvPr id="4" name="Subtitle 3"/>
          <p:cNvSpPr>
            <a:spLocks noGrp="1"/>
          </p:cNvSpPr>
          <p:nvPr>
            <p:ph type="subTitle" idx="1"/>
          </p:nvPr>
        </p:nvSpPr>
        <p:spPr/>
        <p:txBody>
          <a:bodyPr/>
          <a:lstStyle/>
          <a:p>
            <a:r>
              <a:rPr lang="en-AU" dirty="0"/>
              <a:t>Test Administrator training — Part C</a:t>
            </a:r>
          </a:p>
        </p:txBody>
      </p:sp>
    </p:spTree>
    <p:custDataLst>
      <p:tags r:id="rId1"/>
    </p:custDataLst>
    <p:extLst>
      <p:ext uri="{BB962C8B-B14F-4D97-AF65-F5344CB8AC3E}">
        <p14:creationId xmlns:p14="http://schemas.microsoft.com/office/powerpoint/2010/main" val="27131726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Administrator</a:t>
            </a:r>
          </a:p>
        </p:txBody>
      </p:sp>
      <p:sp>
        <p:nvSpPr>
          <p:cNvPr id="3" name="Content Placeholder 2"/>
          <p:cNvSpPr>
            <a:spLocks noGrp="1"/>
          </p:cNvSpPr>
          <p:nvPr>
            <p:ph idx="1"/>
          </p:nvPr>
        </p:nvSpPr>
        <p:spPr/>
        <p:txBody>
          <a:bodyPr/>
          <a:lstStyle/>
          <a:p>
            <a:r>
              <a:rPr lang="en-AU" dirty="0"/>
              <a:t>Monitoring a test session.</a:t>
            </a:r>
          </a:p>
        </p:txBody>
      </p:sp>
      <p:pic>
        <p:nvPicPr>
          <p:cNvPr id="11" name="Picture 4" descr="Image result for live demo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882" y="181264"/>
            <a:ext cx="1862996" cy="7274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750" y="1990910"/>
            <a:ext cx="8778738" cy="3790818"/>
          </a:xfrm>
          <a:prstGeom prst="rect">
            <a:avLst/>
          </a:prstGeom>
          <a:ln>
            <a:solidFill>
              <a:schemeClr val="bg2"/>
            </a:solidFill>
          </a:ln>
        </p:spPr>
      </p:pic>
      <p:sp>
        <p:nvSpPr>
          <p:cNvPr id="23" name="Rectangle 22"/>
          <p:cNvSpPr/>
          <p:nvPr/>
        </p:nvSpPr>
        <p:spPr bwMode="auto">
          <a:xfrm>
            <a:off x="7489968" y="1957776"/>
            <a:ext cx="1490384" cy="261673"/>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6876256" y="3240000"/>
            <a:ext cx="2082886" cy="316625"/>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8" name="Rectangle 27"/>
          <p:cNvSpPr/>
          <p:nvPr/>
        </p:nvSpPr>
        <p:spPr bwMode="auto">
          <a:xfrm>
            <a:off x="5796136" y="3935165"/>
            <a:ext cx="2291175" cy="983219"/>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9" name="Rectangle 28"/>
          <p:cNvSpPr/>
          <p:nvPr/>
        </p:nvSpPr>
        <p:spPr bwMode="auto">
          <a:xfrm>
            <a:off x="187807" y="3429000"/>
            <a:ext cx="3792415" cy="316625"/>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0" name="Rectangle 29"/>
          <p:cNvSpPr/>
          <p:nvPr/>
        </p:nvSpPr>
        <p:spPr bwMode="auto">
          <a:xfrm>
            <a:off x="8244408" y="3935165"/>
            <a:ext cx="603338" cy="983218"/>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Rectangle 11"/>
          <p:cNvSpPr/>
          <p:nvPr/>
        </p:nvSpPr>
        <p:spPr>
          <a:xfrm>
            <a:off x="108262" y="6044059"/>
            <a:ext cx="8064138" cy="400110"/>
          </a:xfrm>
          <a:prstGeom prst="rect">
            <a:avLst/>
          </a:prstGeom>
        </p:spPr>
        <p:txBody>
          <a:bodyPr wrap="square">
            <a:spAutoFit/>
          </a:bodyPr>
          <a:lstStyle/>
          <a:p>
            <a:pPr lvl="0"/>
            <a:r>
              <a:rPr lang="en-AU" sz="2000" i="1" dirty="0">
                <a:solidFill>
                  <a:schemeClr val="accent1"/>
                </a:solidFill>
                <a:hlinkClick r:id="rId6"/>
              </a:rPr>
              <a:t>Factsheet 17: Monitor a test session</a:t>
            </a:r>
            <a:endParaRPr lang="en-AU" sz="2000" i="1" dirty="0">
              <a:solidFill>
                <a:schemeClr val="accent1"/>
              </a:solidFill>
            </a:endParaRPr>
          </a:p>
        </p:txBody>
      </p:sp>
      <p:sp>
        <p:nvSpPr>
          <p:cNvPr id="13" name="Rectangle 12"/>
          <p:cNvSpPr/>
          <p:nvPr/>
        </p:nvSpPr>
        <p:spPr bwMode="auto">
          <a:xfrm>
            <a:off x="179512" y="3933611"/>
            <a:ext cx="4588822" cy="903369"/>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3510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P spid="29" grpId="0" animBg="1"/>
      <p:bldP spid="3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Administrator</a:t>
            </a:r>
          </a:p>
        </p:txBody>
      </p:sp>
      <p:sp>
        <p:nvSpPr>
          <p:cNvPr id="3" name="Content Placeholder 2"/>
          <p:cNvSpPr>
            <a:spLocks noGrp="1"/>
          </p:cNvSpPr>
          <p:nvPr>
            <p:ph idx="1"/>
          </p:nvPr>
        </p:nvSpPr>
        <p:spPr>
          <a:xfrm>
            <a:off x="323850" y="908720"/>
            <a:ext cx="8820150" cy="5199410"/>
          </a:xfrm>
        </p:spPr>
        <p:txBody>
          <a:bodyPr/>
          <a:lstStyle/>
          <a:p>
            <a:pPr marL="0" indent="0"/>
            <a:r>
              <a:rPr lang="en-AU" sz="2400" dirty="0"/>
              <a:t>Monitor students’ activity on the dashboard:</a:t>
            </a:r>
          </a:p>
          <a:p>
            <a:pPr marL="361950" lvl="0" indent="-361950">
              <a:spcBef>
                <a:spcPts val="1200"/>
              </a:spcBef>
              <a:buFont typeface="+mj-lt"/>
              <a:buAutoNum type="arabicPeriod"/>
            </a:pPr>
            <a:r>
              <a:rPr lang="en-AU" sz="2400" dirty="0"/>
              <a:t>Check the status of students.</a:t>
            </a:r>
          </a:p>
          <a:p>
            <a:pPr marL="514350" lvl="0" indent="-514350">
              <a:buFont typeface="+mj-lt"/>
              <a:buAutoNum type="arabicPeriod"/>
            </a:pPr>
            <a:endParaRPr lang="en-AU" sz="2400" dirty="0"/>
          </a:p>
          <a:p>
            <a:pPr marL="514350" lvl="0" indent="-514350">
              <a:buFont typeface="+mj-lt"/>
              <a:buAutoNum type="arabicPeriod"/>
            </a:pPr>
            <a:endParaRPr lang="en-AU" sz="2400" dirty="0"/>
          </a:p>
          <a:p>
            <a:pPr lvl="0"/>
            <a:endParaRPr lang="en-AU" sz="2400" dirty="0"/>
          </a:p>
          <a:p>
            <a:pPr marL="361950" lvl="0" indent="-361950">
              <a:buFont typeface="+mj-lt"/>
              <a:buAutoNum type="arabicPeriod" startAt="2"/>
            </a:pPr>
            <a:r>
              <a:rPr lang="en-AU" sz="2400" dirty="0"/>
              <a:t>Scan the </a:t>
            </a:r>
            <a:r>
              <a:rPr lang="en-AU" sz="2400" b="1" dirty="0"/>
              <a:t>Actions</a:t>
            </a:r>
            <a:r>
              <a:rPr lang="en-AU" sz="2400" dirty="0"/>
              <a:t> column:</a:t>
            </a:r>
          </a:p>
          <a:p>
            <a:pPr marL="714375" lvl="2" indent="0">
              <a:buNone/>
            </a:pPr>
            <a:r>
              <a:rPr lang="en-AU" sz="2400" dirty="0"/>
              <a:t>lock icon indicates an attempt to re-enter the test</a:t>
            </a:r>
          </a:p>
          <a:p>
            <a:pPr marL="714375" lvl="2" indent="0">
              <a:buNone/>
            </a:pPr>
            <a:r>
              <a:rPr lang="en-AU" sz="2400" dirty="0"/>
              <a:t>red warning icon indicates active test disruption — </a:t>
            </a:r>
            <a:br>
              <a:rPr lang="en-AU" sz="2400" dirty="0"/>
            </a:br>
            <a:r>
              <a:rPr lang="en-AU" sz="2400" dirty="0"/>
              <a:t>possible connectivity issues</a:t>
            </a:r>
          </a:p>
          <a:p>
            <a:pPr marL="714375" lvl="2" indent="0">
              <a:buNone/>
            </a:pPr>
            <a:r>
              <a:rPr lang="en-AU" sz="2400" dirty="0"/>
              <a:t>grey warning icon indicates inactive test disruption no longer affecting student</a:t>
            </a:r>
          </a:p>
          <a:p>
            <a:pPr marL="714375" lvl="2" indent="0">
              <a:buNone/>
            </a:pPr>
            <a:r>
              <a:rPr lang="en-AU" sz="2400" dirty="0"/>
              <a:t>plus sign indicates an adjustment.</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46" y="4162828"/>
            <a:ext cx="310965" cy="2880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45" y="3730780"/>
            <a:ext cx="236967" cy="28800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509" r="5042"/>
          <a:stretch/>
        </p:blipFill>
        <p:spPr>
          <a:xfrm>
            <a:off x="846163" y="1994679"/>
            <a:ext cx="7779224" cy="968256"/>
          </a:xfrm>
          <a:prstGeom prst="rect">
            <a:avLst/>
          </a:prstGeom>
          <a:ln>
            <a:solidFill>
              <a:schemeClr val="bg2"/>
            </a:solidFill>
          </a:ln>
        </p:spPr>
      </p:pic>
      <p:pic>
        <p:nvPicPr>
          <p:cNvPr id="7" name="Picture 6" descr="Related image">
            <a:extLst>
              <a:ext uri="{FF2B5EF4-FFF2-40B4-BE49-F238E27FC236}">
                <a16:creationId xmlns:a16="http://schemas.microsoft.com/office/drawing/2014/main" id="{82DE77E1-9022-4674-ADD3-6E4E366D7754}"/>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608130" y="4869160"/>
            <a:ext cx="320196" cy="373788"/>
          </a:xfrm>
          <a:prstGeom prst="rect">
            <a:avLst/>
          </a:prstGeom>
          <a:noFill/>
          <a:ln>
            <a:noFill/>
          </a:ln>
        </p:spPr>
      </p:pic>
      <p:sp>
        <p:nvSpPr>
          <p:cNvPr id="4" name="Cross 3">
            <a:extLst>
              <a:ext uri="{FF2B5EF4-FFF2-40B4-BE49-F238E27FC236}">
                <a16:creationId xmlns:a16="http://schemas.microsoft.com/office/drawing/2014/main" id="{D2CDA47B-FAC6-47FC-BE6A-C906B0E30292}"/>
              </a:ext>
            </a:extLst>
          </p:cNvPr>
          <p:cNvSpPr/>
          <p:nvPr/>
        </p:nvSpPr>
        <p:spPr bwMode="auto">
          <a:xfrm>
            <a:off x="624228" y="5760000"/>
            <a:ext cx="288000" cy="288000"/>
          </a:xfrm>
          <a:prstGeom prst="plus">
            <a:avLst>
              <a:gd name="adj" fmla="val 36042"/>
            </a:avLst>
          </a:prstGeom>
          <a:solidFill>
            <a:schemeClr val="accent2"/>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8288455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solidFill>
                  <a:schemeClr val="tx1"/>
                </a:solidFill>
              </a:rPr>
              <a:t>Technical disruptions</a:t>
            </a:r>
          </a:p>
        </p:txBody>
      </p:sp>
      <p:pic>
        <p:nvPicPr>
          <p:cNvPr id="4" name="Picture 3">
            <a:extLst>
              <a:ext uri="{FF2B5EF4-FFF2-40B4-BE49-F238E27FC236}">
                <a16:creationId xmlns:a16="http://schemas.microsoft.com/office/drawing/2014/main" id="{33768EC3-1A67-4433-9271-A8C98C48F8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0" t="17809" r="5047" b="12682"/>
          <a:stretch/>
        </p:blipFill>
        <p:spPr>
          <a:xfrm>
            <a:off x="623241" y="1484784"/>
            <a:ext cx="7897518" cy="4310704"/>
          </a:xfrm>
          <a:prstGeom prst="rect">
            <a:avLst/>
          </a:prstGeom>
          <a:ln>
            <a:noFill/>
          </a:ln>
          <a:effectLst>
            <a:outerShdw blurRad="762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23819506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disruptions: Student test attempt</a:t>
            </a:r>
          </a:p>
        </p:txBody>
      </p:sp>
      <p:sp>
        <p:nvSpPr>
          <p:cNvPr id="3" name="Content Placeholder 2"/>
          <p:cNvSpPr>
            <a:spLocks noGrp="1"/>
          </p:cNvSpPr>
          <p:nvPr>
            <p:ph idx="1"/>
          </p:nvPr>
        </p:nvSpPr>
        <p:spPr>
          <a:xfrm>
            <a:off x="323850" y="986400"/>
            <a:ext cx="4968230" cy="5199410"/>
          </a:xfrm>
        </p:spPr>
        <p:txBody>
          <a:bodyPr/>
          <a:lstStyle/>
          <a:p>
            <a:pPr marL="0" indent="0"/>
            <a:endParaRPr lang="en-AU" sz="2400" dirty="0"/>
          </a:p>
          <a:p>
            <a:pPr marL="457200" indent="-457200">
              <a:buFont typeface="+mj-lt"/>
              <a:buAutoNum type="arabicPeriod"/>
            </a:pPr>
            <a:r>
              <a:rPr lang="en-AU" sz="2400" dirty="0"/>
              <a:t>Select student</a:t>
            </a:r>
          </a:p>
          <a:p>
            <a:pPr marL="457200" indent="-457200">
              <a:buFont typeface="+mj-lt"/>
              <a:buAutoNum type="arabicPeriod"/>
            </a:pPr>
            <a:r>
              <a:rPr lang="en-AU" sz="2400" dirty="0"/>
              <a:t>Select </a:t>
            </a:r>
            <a:r>
              <a:rPr lang="en-AU" sz="2400" b="1" dirty="0"/>
              <a:t>Pause student</a:t>
            </a:r>
          </a:p>
          <a:p>
            <a:pPr marL="457200" indent="-457200">
              <a:buFont typeface="+mj-lt"/>
              <a:buAutoNum type="arabicPeriod"/>
            </a:pPr>
            <a:r>
              <a:rPr lang="en-AU" sz="2400" dirty="0"/>
              <a:t>Enter details, select </a:t>
            </a:r>
            <a:r>
              <a:rPr lang="en-AU" sz="2400" b="1" dirty="0"/>
              <a:t>Confirm</a:t>
            </a:r>
          </a:p>
          <a:p>
            <a:pPr marL="457200" indent="-457200">
              <a:buFont typeface="+mj-lt"/>
              <a:buAutoNum type="arabicPeriod"/>
            </a:pPr>
            <a:r>
              <a:rPr lang="en-AU" sz="2400" dirty="0"/>
              <a:t>Rectify the problem (if possible)</a:t>
            </a:r>
          </a:p>
          <a:p>
            <a:pPr marL="457200" indent="-457200">
              <a:buFont typeface="+mj-lt"/>
              <a:buAutoNum type="arabicPeriod"/>
            </a:pPr>
            <a:endParaRPr lang="en-AU" sz="2400" dirty="0"/>
          </a:p>
          <a:p>
            <a:pPr marL="457200" indent="-457200">
              <a:buFont typeface="+mj-lt"/>
              <a:buAutoNum type="arabicPeriod"/>
            </a:pPr>
            <a:endParaRPr lang="en-AU" sz="2400" dirty="0"/>
          </a:p>
          <a:p>
            <a:pPr marL="450850" indent="-450850"/>
            <a:r>
              <a:rPr lang="en-AU" sz="2400" dirty="0"/>
              <a:t>1.	Select </a:t>
            </a:r>
            <a:r>
              <a:rPr lang="en-AU" sz="2400" b="1" dirty="0"/>
              <a:t>Paused</a:t>
            </a:r>
            <a:r>
              <a:rPr lang="en-AU" sz="2400" dirty="0"/>
              <a:t> tab</a:t>
            </a:r>
          </a:p>
          <a:p>
            <a:pPr marL="450850" indent="-450850"/>
            <a:r>
              <a:rPr lang="en-AU" sz="2400" dirty="0"/>
              <a:t>2.	Select student</a:t>
            </a:r>
          </a:p>
          <a:p>
            <a:pPr marL="450850" indent="-450850"/>
            <a:r>
              <a:rPr lang="en-AU" sz="2400" dirty="0"/>
              <a:t>3.	Select </a:t>
            </a:r>
            <a:r>
              <a:rPr lang="en-AU" sz="2400" b="1" dirty="0"/>
              <a:t>Resume student</a:t>
            </a:r>
            <a:endParaRPr lang="en-AU" sz="2400" dirty="0"/>
          </a:p>
          <a:p>
            <a:pPr marL="450850" indent="-450850"/>
            <a:r>
              <a:rPr lang="en-AU" sz="2400" dirty="0"/>
              <a:t>4.	Enter details, select </a:t>
            </a:r>
            <a:r>
              <a:rPr lang="en-AU" sz="2400" b="1" dirty="0"/>
              <a:t>Confirm</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endParaRPr lang="en-AU"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516" y="1268760"/>
            <a:ext cx="39348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517" y="2924944"/>
            <a:ext cx="3934824" cy="181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275397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disruptions: Test session</a:t>
            </a:r>
          </a:p>
        </p:txBody>
      </p:sp>
      <p:sp>
        <p:nvSpPr>
          <p:cNvPr id="3" name="Content Placeholder 2"/>
          <p:cNvSpPr>
            <a:spLocks noGrp="1"/>
          </p:cNvSpPr>
          <p:nvPr>
            <p:ph idx="1"/>
          </p:nvPr>
        </p:nvSpPr>
        <p:spPr>
          <a:xfrm>
            <a:off x="323850" y="986400"/>
            <a:ext cx="4968230" cy="5199410"/>
          </a:xfrm>
        </p:spPr>
        <p:txBody>
          <a:bodyPr/>
          <a:lstStyle/>
          <a:p>
            <a:pPr marL="0" indent="0"/>
            <a:endParaRPr lang="en-AU" sz="2400" dirty="0"/>
          </a:p>
          <a:p>
            <a:pPr marL="457200" indent="-457200">
              <a:buFont typeface="+mj-lt"/>
              <a:buAutoNum type="arabicPeriod"/>
            </a:pPr>
            <a:r>
              <a:rPr lang="en-AU" sz="2400" dirty="0"/>
              <a:t>Select </a:t>
            </a:r>
            <a:r>
              <a:rPr lang="en-AU" sz="2400" b="1" dirty="0"/>
              <a:t>Pause session</a:t>
            </a:r>
          </a:p>
          <a:p>
            <a:pPr marL="457200" indent="-457200">
              <a:buFont typeface="+mj-lt"/>
              <a:buAutoNum type="arabicPeriod"/>
            </a:pPr>
            <a:r>
              <a:rPr lang="en-AU" sz="2400" dirty="0"/>
              <a:t>Enter details, select </a:t>
            </a:r>
            <a:r>
              <a:rPr lang="en-AU" sz="2400" b="1" dirty="0"/>
              <a:t>Confirm</a:t>
            </a:r>
          </a:p>
          <a:p>
            <a:pPr marL="457200" indent="-457200">
              <a:buFont typeface="+mj-lt"/>
              <a:buAutoNum type="arabicPeriod"/>
            </a:pPr>
            <a:r>
              <a:rPr lang="en-AU" sz="2400" dirty="0"/>
              <a:t>Rectify the problem (if possible)</a:t>
            </a:r>
          </a:p>
          <a:p>
            <a:pPr marL="457200" indent="-457200">
              <a:buFont typeface="+mj-lt"/>
              <a:buAutoNum type="arabicPeriod"/>
            </a:pPr>
            <a:endParaRPr lang="en-AU" sz="2400" dirty="0"/>
          </a:p>
          <a:p>
            <a:pPr marL="457200" indent="-457200">
              <a:buFont typeface="+mj-lt"/>
              <a:buAutoNum type="arabicPeriod"/>
            </a:pPr>
            <a:endParaRPr lang="en-AU" sz="2400" dirty="0"/>
          </a:p>
          <a:p>
            <a:pPr marL="457200" indent="-457200">
              <a:buFont typeface="+mj-lt"/>
              <a:buAutoNum type="arabicPeriod"/>
            </a:pPr>
            <a:endParaRPr lang="en-AU" sz="2400" dirty="0"/>
          </a:p>
          <a:p>
            <a:pPr marL="450850" indent="-450850"/>
            <a:r>
              <a:rPr lang="en-AU" sz="2400" dirty="0"/>
              <a:t>1.	Select </a:t>
            </a:r>
            <a:r>
              <a:rPr lang="en-AU" sz="2400" b="1" dirty="0"/>
              <a:t>Resume session</a:t>
            </a:r>
            <a:endParaRPr lang="en-AU" sz="2400" dirty="0"/>
          </a:p>
          <a:p>
            <a:pPr marL="450850" indent="-450850"/>
            <a:r>
              <a:rPr lang="en-AU" sz="2400" dirty="0"/>
              <a:t>2.	Enter details, select </a:t>
            </a:r>
            <a:r>
              <a:rPr lang="en-AU" sz="2400" b="1" dirty="0"/>
              <a:t>Confirm</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endParaRPr lang="en-AU" sz="24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862" y="1268760"/>
            <a:ext cx="3666183" cy="181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1862" y="3933222"/>
            <a:ext cx="3656658" cy="151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455954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Administrator</a:t>
            </a:r>
          </a:p>
        </p:txBody>
      </p:sp>
      <p:sp>
        <p:nvSpPr>
          <p:cNvPr id="8" name="Rectangle 7"/>
          <p:cNvSpPr/>
          <p:nvPr/>
        </p:nvSpPr>
        <p:spPr bwMode="auto">
          <a:xfrm>
            <a:off x="1979712" y="4005064"/>
            <a:ext cx="36004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66" y="1052736"/>
            <a:ext cx="7876745" cy="5185598"/>
          </a:xfrm>
          <a:prstGeom prst="rect">
            <a:avLst/>
          </a:prstGeom>
          <a:ln>
            <a:solidFill>
              <a:schemeClr val="bg2"/>
            </a:solidFill>
          </a:ln>
        </p:spPr>
      </p:pic>
      <p:sp>
        <p:nvSpPr>
          <p:cNvPr id="6" name="Rectangle 5"/>
          <p:cNvSpPr/>
          <p:nvPr/>
        </p:nvSpPr>
        <p:spPr bwMode="auto">
          <a:xfrm>
            <a:off x="3347864" y="2074496"/>
            <a:ext cx="486850" cy="268268"/>
          </a:xfrm>
          <a:prstGeom prst="rect">
            <a:avLst/>
          </a:prstGeom>
          <a:noFill/>
          <a:ln>
            <a:solidFill>
              <a:schemeClr val="accent1"/>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6027197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a:lstStyle/>
          <a:p>
            <a:r>
              <a:rPr lang="en-AU" dirty="0">
                <a:solidFill>
                  <a:schemeClr val="tx1"/>
                </a:solidFill>
              </a:rPr>
              <a:t>Test Administrator</a:t>
            </a:r>
          </a:p>
        </p:txBody>
      </p:sp>
      <p:sp>
        <p:nvSpPr>
          <p:cNvPr id="3" name="Content Placeholder 2"/>
          <p:cNvSpPr>
            <a:spLocks noGrp="1"/>
          </p:cNvSpPr>
          <p:nvPr>
            <p:ph idx="1"/>
          </p:nvPr>
        </p:nvSpPr>
        <p:spPr>
          <a:xfrm>
            <a:off x="323528" y="986400"/>
            <a:ext cx="8712646" cy="5199410"/>
          </a:xfrm>
        </p:spPr>
        <p:txBody>
          <a:bodyPr/>
          <a:lstStyle/>
          <a:p>
            <a:pPr marL="0" indent="0"/>
            <a:r>
              <a:rPr lang="en-AU" sz="2400" dirty="0"/>
              <a:t>Finalising a test session.</a:t>
            </a:r>
          </a:p>
          <a:p>
            <a:pPr marL="0" indent="0"/>
            <a:endParaRPr lang="en-AU" sz="2400" dirty="0"/>
          </a:p>
          <a:p>
            <a:pPr marL="627063" lvl="0" indent="-627063">
              <a:spcAft>
                <a:spcPts val="1200"/>
              </a:spcAft>
              <a:buFont typeface="Wingdings" panose="05000000000000000000" pitchFamily="2" charset="2"/>
              <a:buChar char="q"/>
            </a:pPr>
            <a:r>
              <a:rPr lang="en-AU" sz="2400" dirty="0"/>
              <a:t>Check students have </a:t>
            </a:r>
            <a:r>
              <a:rPr lang="en-AU" sz="2400" b="1" dirty="0"/>
              <a:t>finished</a:t>
            </a:r>
            <a:r>
              <a:rPr lang="en-AU" sz="2400" dirty="0"/>
              <a:t> their test attempt. </a:t>
            </a:r>
          </a:p>
          <a:p>
            <a:pPr marL="627063" lvl="0" indent="-627063">
              <a:spcAft>
                <a:spcPts val="1200"/>
              </a:spcAft>
              <a:buFont typeface="Wingdings" panose="05000000000000000000" pitchFamily="2" charset="2"/>
              <a:buChar char="q"/>
            </a:pPr>
            <a:r>
              <a:rPr lang="en-AU" sz="2400" dirty="0"/>
              <a:t>Check students have closed the NAP Locked down browser.</a:t>
            </a:r>
          </a:p>
          <a:p>
            <a:pPr marL="627063" lvl="0" indent="-627063">
              <a:spcAft>
                <a:spcPts val="1200"/>
              </a:spcAft>
              <a:buFont typeface="Wingdings" panose="05000000000000000000" pitchFamily="2" charset="2"/>
              <a:buChar char="q"/>
            </a:pPr>
            <a:r>
              <a:rPr lang="en-AU" sz="2400" b="1" dirty="0"/>
              <a:t>Finalise</a:t>
            </a:r>
            <a:r>
              <a:rPr lang="en-AU" sz="2400" dirty="0"/>
              <a:t> </a:t>
            </a:r>
            <a:r>
              <a:rPr lang="en-AU" sz="2400" b="1" dirty="0"/>
              <a:t>Session </a:t>
            </a:r>
            <a:r>
              <a:rPr lang="en-AU" sz="2400" dirty="0"/>
              <a:t>(if possible).</a:t>
            </a:r>
            <a:br>
              <a:rPr lang="en-AU" sz="2400" dirty="0"/>
            </a:br>
            <a:r>
              <a:rPr lang="en-AU" sz="2400" dirty="0"/>
              <a:t>Do </a:t>
            </a:r>
            <a:r>
              <a:rPr lang="en-AU" sz="2400" b="1" dirty="0"/>
              <a:t>not </a:t>
            </a:r>
            <a:r>
              <a:rPr lang="en-AU" sz="2400" dirty="0"/>
              <a:t>finalise if any students are paused and </a:t>
            </a:r>
            <a:br>
              <a:rPr lang="en-AU" sz="2400" dirty="0"/>
            </a:br>
            <a:r>
              <a:rPr lang="en-AU" sz="2400" dirty="0"/>
              <a:t>advise the NAPLAN Coordinator.</a:t>
            </a:r>
          </a:p>
          <a:p>
            <a:pPr marL="627063" lvl="0" indent="-627063">
              <a:spcAft>
                <a:spcPts val="1200"/>
              </a:spcAft>
              <a:buFont typeface="Wingdings" panose="05000000000000000000" pitchFamily="2" charset="2"/>
              <a:buChar char="q"/>
            </a:pPr>
            <a:r>
              <a:rPr lang="en-AU" sz="2400" dirty="0"/>
              <a:t>Collect and return all test materials to the NAPLAN Coordinator.</a:t>
            </a:r>
          </a:p>
          <a:p>
            <a:endParaRPr lang="en-AU" sz="2400" dirty="0"/>
          </a:p>
          <a:p>
            <a:pPr marL="0" indent="0"/>
            <a:endParaRPr lang="en-AU" sz="2400" dirty="0"/>
          </a:p>
        </p:txBody>
      </p:sp>
    </p:spTree>
    <p:custDataLst>
      <p:tags r:id="rId1"/>
    </p:custDataLst>
    <p:extLst>
      <p:ext uri="{BB962C8B-B14F-4D97-AF65-F5344CB8AC3E}">
        <p14:creationId xmlns:p14="http://schemas.microsoft.com/office/powerpoint/2010/main" val="41752794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Administrator</a:t>
            </a:r>
          </a:p>
        </p:txBody>
      </p:sp>
      <p:sp>
        <p:nvSpPr>
          <p:cNvPr id="3" name="Content Placeholder 2"/>
          <p:cNvSpPr>
            <a:spLocks noGrp="1"/>
          </p:cNvSpPr>
          <p:nvPr>
            <p:ph idx="1"/>
          </p:nvPr>
        </p:nvSpPr>
        <p:spPr/>
        <p:txBody>
          <a:bodyPr/>
          <a:lstStyle/>
          <a:p>
            <a:r>
              <a:rPr lang="en-AU" sz="2400" dirty="0"/>
              <a:t>Finalising a test session.</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8" y="1990909"/>
            <a:ext cx="9000000" cy="3886363"/>
          </a:xfrm>
          <a:prstGeom prst="rect">
            <a:avLst/>
          </a:prstGeom>
          <a:ln>
            <a:solidFill>
              <a:schemeClr val="bg2"/>
            </a:solidFill>
          </a:ln>
        </p:spPr>
      </p:pic>
      <p:sp>
        <p:nvSpPr>
          <p:cNvPr id="23" name="Rectangle 22"/>
          <p:cNvSpPr/>
          <p:nvPr/>
        </p:nvSpPr>
        <p:spPr bwMode="auto">
          <a:xfrm>
            <a:off x="8319590" y="1957776"/>
            <a:ext cx="720000" cy="268268"/>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0675" y="2696336"/>
            <a:ext cx="3702427" cy="1838535"/>
          </a:xfrm>
          <a:prstGeom prst="rect">
            <a:avLst/>
          </a:prstGeom>
          <a:ln>
            <a:solidFill>
              <a:schemeClr val="bg2"/>
            </a:solidFill>
          </a:ln>
        </p:spPr>
      </p:pic>
    </p:spTree>
    <p:custDataLst>
      <p:tags r:id="rId1"/>
    </p:custDataLst>
    <p:extLst>
      <p:ext uri="{BB962C8B-B14F-4D97-AF65-F5344CB8AC3E}">
        <p14:creationId xmlns:p14="http://schemas.microsoft.com/office/powerpoint/2010/main" val="803313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Supporting websites</a:t>
            </a:r>
          </a:p>
        </p:txBody>
      </p:sp>
      <p:sp>
        <p:nvSpPr>
          <p:cNvPr id="3" name="Content Placeholder 2"/>
          <p:cNvSpPr>
            <a:spLocks noGrp="1"/>
          </p:cNvSpPr>
          <p:nvPr>
            <p:ph sz="half" idx="1"/>
          </p:nvPr>
        </p:nvSpPr>
        <p:spPr>
          <a:xfrm>
            <a:off x="349819" y="1052736"/>
            <a:ext cx="7920880" cy="4695354"/>
          </a:xfrm>
        </p:spPr>
        <p:txBody>
          <a:bodyPr/>
          <a:lstStyle/>
          <a:p>
            <a:r>
              <a:rPr lang="en-AU" b="1" dirty="0">
                <a:solidFill>
                  <a:schemeClr val="tx1"/>
                </a:solidFill>
              </a:rPr>
              <a:t>QCAA</a:t>
            </a:r>
          </a:p>
          <a:p>
            <a:r>
              <a:rPr lang="en-AU" sz="2000" dirty="0">
                <a:hlinkClick r:id="rId4"/>
              </a:rPr>
              <a:t>www.qcaa.qld.edu.au/p-10/naplan-online</a:t>
            </a:r>
            <a:r>
              <a:rPr lang="en-AU" sz="2000" dirty="0"/>
              <a:t> </a:t>
            </a:r>
          </a:p>
          <a:p>
            <a:endParaRPr lang="en-AU" sz="2000" dirty="0"/>
          </a:p>
          <a:p>
            <a:r>
              <a:rPr lang="en-AU" b="1" dirty="0">
                <a:solidFill>
                  <a:schemeClr val="tx1"/>
                </a:solidFill>
              </a:rPr>
              <a:t>Queensland Department of Education </a:t>
            </a:r>
            <a:r>
              <a:rPr lang="en-AU" sz="2000" dirty="0">
                <a:hlinkClick r:id="rId4"/>
              </a:rPr>
              <a:t>https://naplanonline.qld.edu.au</a:t>
            </a:r>
            <a:endParaRPr lang="en-AU" sz="2000" dirty="0"/>
          </a:p>
          <a:p>
            <a:endParaRPr lang="en-AU" sz="2000" dirty="0"/>
          </a:p>
          <a:p>
            <a:r>
              <a:rPr lang="en-AU" b="1" dirty="0"/>
              <a:t>ACARA </a:t>
            </a:r>
          </a:p>
          <a:p>
            <a:r>
              <a:rPr lang="en-AU" sz="2000" dirty="0">
                <a:hlinkClick r:id="rId5"/>
              </a:rPr>
              <a:t>www.assessform.edu.au</a:t>
            </a:r>
            <a:endParaRPr lang="en-AU" sz="2000" dirty="0"/>
          </a:p>
          <a:p>
            <a:endParaRPr lang="en-AU" sz="2000" dirty="0"/>
          </a:p>
          <a:p>
            <a:r>
              <a:rPr lang="en-AU" b="1" dirty="0"/>
              <a:t>Public demonstration site</a:t>
            </a:r>
          </a:p>
          <a:p>
            <a:r>
              <a:rPr lang="en-AU" sz="2000" dirty="0">
                <a:hlinkClick r:id="rId6"/>
              </a:rPr>
              <a:t>http://www.nap.edu.au/online-assessment/public-demonstration-site</a:t>
            </a:r>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Tree>
    <p:custDataLst>
      <p:tags r:id="rId1"/>
    </p:custDataLst>
    <p:extLst>
      <p:ext uri="{BB962C8B-B14F-4D97-AF65-F5344CB8AC3E}">
        <p14:creationId xmlns:p14="http://schemas.microsoft.com/office/powerpoint/2010/main" val="20002028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A5AF-33E9-47CE-B549-83D18DA40E0F}"/>
              </a:ext>
            </a:extLst>
          </p:cNvPr>
          <p:cNvSpPr>
            <a:spLocks noGrp="1"/>
          </p:cNvSpPr>
          <p:nvPr>
            <p:ph type="title"/>
          </p:nvPr>
        </p:nvSpPr>
        <p:spPr>
          <a:xfrm>
            <a:off x="324000" y="2780928"/>
            <a:ext cx="8496300" cy="439738"/>
          </a:xfrm>
        </p:spPr>
        <p:txBody>
          <a:bodyPr/>
          <a:lstStyle/>
          <a:p>
            <a:pPr algn="ctr"/>
            <a:r>
              <a:rPr lang="en-US" dirty="0"/>
              <a:t>End of Part C</a:t>
            </a:r>
            <a:endParaRPr lang="en-AU" dirty="0"/>
          </a:p>
        </p:txBody>
      </p:sp>
      <p:sp>
        <p:nvSpPr>
          <p:cNvPr id="3" name="Title 1">
            <a:extLst>
              <a:ext uri="{FF2B5EF4-FFF2-40B4-BE49-F238E27FC236}">
                <a16:creationId xmlns:a16="http://schemas.microsoft.com/office/drawing/2014/main" id="{22D0FCA6-8461-47C8-A050-139D9B2CB0A8}"/>
              </a:ext>
            </a:extLst>
          </p:cNvPr>
          <p:cNvSpPr txBox="1">
            <a:spLocks/>
          </p:cNvSpPr>
          <p:nvPr/>
        </p:nvSpPr>
        <p:spPr bwMode="auto">
          <a:xfrm>
            <a:off x="324000" y="3410260"/>
            <a:ext cx="8496300" cy="17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lgn="ctr"/>
            <a:r>
              <a:rPr lang="en-US" sz="2000" b="0" kern="0"/>
              <a:t>See </a:t>
            </a:r>
            <a:r>
              <a:rPr lang="en-US" sz="2000" b="0" kern="0">
                <a:hlinkClick r:id="rId3"/>
              </a:rPr>
              <a:t>www.qcaa.qld.edu.au/p-10/naplan-online/resources</a:t>
            </a:r>
            <a:r>
              <a:rPr lang="en-US" sz="2000" b="0" kern="0"/>
              <a:t> </a:t>
            </a:r>
            <a:br>
              <a:rPr lang="en-US" sz="2000" b="0" kern="0"/>
            </a:br>
            <a:r>
              <a:rPr lang="en-US" sz="2000" b="0" kern="0"/>
              <a:t>for </a:t>
            </a:r>
            <a:r>
              <a:rPr lang="en-US" sz="2000" b="0" kern="0" dirty="0"/>
              <a:t>other materials in this series.</a:t>
            </a:r>
            <a:endParaRPr lang="en-AU" sz="2000" b="0" kern="0" dirty="0"/>
          </a:p>
        </p:txBody>
      </p:sp>
    </p:spTree>
    <p:custDataLst>
      <p:tags r:id="rId1"/>
    </p:custDataLst>
    <p:extLst>
      <p:ext uri="{BB962C8B-B14F-4D97-AF65-F5344CB8AC3E}">
        <p14:creationId xmlns:p14="http://schemas.microsoft.com/office/powerpoint/2010/main" val="270152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30519227"/>
              </p:ext>
            </p:extLst>
          </p:nvPr>
        </p:nvGraphicFramePr>
        <p:xfrm>
          <a:off x="323850" y="692696"/>
          <a:ext cx="8485188" cy="520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800063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t>Test Administrator</a:t>
            </a:r>
            <a:endParaRPr lang="en-AU" dirty="0">
              <a:solidFill>
                <a:schemeClr val="tx1"/>
              </a:solidFill>
            </a:endParaRPr>
          </a:p>
        </p:txBody>
      </p:sp>
      <p:sp>
        <p:nvSpPr>
          <p:cNvPr id="4" name="Content Placeholder 3"/>
          <p:cNvSpPr>
            <a:spLocks noGrp="1"/>
          </p:cNvSpPr>
          <p:nvPr>
            <p:ph idx="1"/>
          </p:nvPr>
        </p:nvSpPr>
        <p:spPr>
          <a:xfrm>
            <a:off x="323850" y="986400"/>
            <a:ext cx="8820150" cy="5199410"/>
          </a:xfrm>
        </p:spPr>
        <p:txBody>
          <a:bodyPr/>
          <a:lstStyle/>
          <a:p>
            <a:pPr marL="0" indent="0"/>
            <a:r>
              <a:rPr lang="en-AU" dirty="0"/>
              <a:t>Distribute a </a:t>
            </a:r>
            <a:r>
              <a:rPr lang="en-AU" b="1" dirty="0"/>
              <a:t>Student Session Slip</a:t>
            </a:r>
            <a:r>
              <a:rPr lang="en-AU" dirty="0"/>
              <a:t> to each participant.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310"/>
          <a:stretch/>
        </p:blipFill>
        <p:spPr>
          <a:xfrm>
            <a:off x="191417" y="2420888"/>
            <a:ext cx="5244679" cy="3103641"/>
          </a:xfrm>
          <a:prstGeom prst="rect">
            <a:avLst/>
          </a:prstGeom>
          <a:ln>
            <a:solidFill>
              <a:schemeClr val="bg2"/>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2420889"/>
            <a:ext cx="2905691" cy="1132202"/>
          </a:xfrm>
          <a:prstGeom prst="rect">
            <a:avLst/>
          </a:prstGeom>
          <a:ln>
            <a:solidFill>
              <a:schemeClr val="bg2"/>
            </a:solidFill>
          </a:ln>
        </p:spPr>
      </p:pic>
      <p:cxnSp>
        <p:nvCxnSpPr>
          <p:cNvPr id="8" name="Straight Arrow Connector 7"/>
          <p:cNvCxnSpPr>
            <a:cxnSpLocks/>
          </p:cNvCxnSpPr>
          <p:nvPr/>
        </p:nvCxnSpPr>
        <p:spPr bwMode="auto">
          <a:xfrm>
            <a:off x="5004048" y="3212975"/>
            <a:ext cx="827637" cy="1"/>
          </a:xfrm>
          <a:prstGeom prst="straightConnector1">
            <a:avLst/>
          </a:prstGeom>
          <a:noFill/>
          <a:ln w="38100" cap="flat" cmpd="sng" algn="ctr">
            <a:solidFill>
              <a:srgbClr val="C000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8148055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439738"/>
          </a:xfrm>
        </p:spPr>
        <p:txBody>
          <a:bodyPr/>
          <a:lstStyle/>
          <a:p>
            <a:r>
              <a:rPr lang="en-AU" dirty="0">
                <a:solidFill>
                  <a:schemeClr val="tx1"/>
                </a:solidFill>
              </a:rPr>
              <a:t>Test Administrator</a:t>
            </a:r>
          </a:p>
        </p:txBody>
      </p:sp>
      <p:sp>
        <p:nvSpPr>
          <p:cNvPr id="4" name="Content Placeholder 3"/>
          <p:cNvSpPr>
            <a:spLocks noGrp="1"/>
          </p:cNvSpPr>
          <p:nvPr>
            <p:ph idx="1"/>
          </p:nvPr>
        </p:nvSpPr>
        <p:spPr>
          <a:xfrm>
            <a:off x="988706" y="1195755"/>
            <a:ext cx="2591966" cy="5199410"/>
          </a:xfrm>
        </p:spPr>
        <p:txBody>
          <a:bodyPr/>
          <a:lstStyle/>
          <a:p>
            <a:pPr lvl="0"/>
            <a:endParaRPr lang="en-AU" sz="2400" dirty="0"/>
          </a:p>
          <a:p>
            <a:pPr lvl="0"/>
            <a:endParaRPr lang="en-AU" sz="2400" dirty="0"/>
          </a:p>
          <a:p>
            <a:pPr lvl="0"/>
            <a:endParaRPr lang="en-AU" sz="2400" dirty="0"/>
          </a:p>
          <a:p>
            <a:pPr lvl="0"/>
            <a:r>
              <a:rPr lang="en-AU" sz="2400" dirty="0"/>
              <a:t>Test administration </a:t>
            </a:r>
            <a:br>
              <a:rPr lang="en-AU" sz="2400" dirty="0"/>
            </a:br>
            <a:r>
              <a:rPr lang="en-AU" sz="2400" b="1" dirty="0"/>
              <a:t>mini-handbook </a:t>
            </a:r>
            <a:r>
              <a:rPr lang="en-AU" sz="2400" dirty="0"/>
              <a:t>for teachers</a:t>
            </a:r>
          </a:p>
        </p:txBody>
      </p:sp>
      <p:sp>
        <p:nvSpPr>
          <p:cNvPr id="2" name="Rectangle 1"/>
          <p:cNvSpPr/>
          <p:nvPr/>
        </p:nvSpPr>
        <p:spPr bwMode="auto">
          <a:xfrm>
            <a:off x="5292080" y="2996952"/>
            <a:ext cx="689567"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4716016" y="476672"/>
            <a:ext cx="360040" cy="22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644008" y="476672"/>
            <a:ext cx="432048" cy="2234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8" name="Picture 2">
            <a:extLst>
              <a:ext uri="{FF2B5EF4-FFF2-40B4-BE49-F238E27FC236}">
                <a16:creationId xmlns:a16="http://schemas.microsoft.com/office/drawing/2014/main" id="{A233D7D7-7BC7-4128-BAC4-4F64B2902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8922" y="1195755"/>
            <a:ext cx="3474314" cy="491418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AB49766C-726A-4B6F-91D8-129CA42F72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83236" y="1195755"/>
            <a:ext cx="3474314" cy="491418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a:extLst>
              <a:ext uri="{FF2B5EF4-FFF2-40B4-BE49-F238E27FC236}">
                <a16:creationId xmlns:a16="http://schemas.microsoft.com/office/drawing/2014/main" id="{A548D25B-A4DA-4819-8452-20447EA5D1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383236" y="1196965"/>
            <a:ext cx="3474315" cy="491176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01076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solidFill>
                  <a:schemeClr val="tx1"/>
                </a:solidFill>
              </a:rPr>
              <a:t>Test Administrator</a:t>
            </a:r>
          </a:p>
        </p:txBody>
      </p:sp>
      <p:sp>
        <p:nvSpPr>
          <p:cNvPr id="2" name="Rectangle 1"/>
          <p:cNvSpPr/>
          <p:nvPr/>
        </p:nvSpPr>
        <p:spPr bwMode="auto">
          <a:xfrm>
            <a:off x="5292080" y="2996952"/>
            <a:ext cx="689567"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Content Placeholder 3">
            <a:extLst>
              <a:ext uri="{FF2B5EF4-FFF2-40B4-BE49-F238E27FC236}">
                <a16:creationId xmlns:a16="http://schemas.microsoft.com/office/drawing/2014/main" id="{CE4DD2CB-F99A-4DF1-8319-DA41F23A9389}"/>
              </a:ext>
            </a:extLst>
          </p:cNvPr>
          <p:cNvSpPr>
            <a:spLocks noGrp="1"/>
          </p:cNvSpPr>
          <p:nvPr>
            <p:ph idx="1"/>
          </p:nvPr>
        </p:nvSpPr>
        <p:spPr>
          <a:xfrm>
            <a:off x="988706" y="1195755"/>
            <a:ext cx="2591966" cy="5199410"/>
          </a:xfrm>
        </p:spPr>
        <p:txBody>
          <a:bodyPr/>
          <a:lstStyle/>
          <a:p>
            <a:pPr lvl="0"/>
            <a:endParaRPr lang="en-AU" sz="2400" dirty="0"/>
          </a:p>
          <a:p>
            <a:pPr lvl="0"/>
            <a:endParaRPr lang="en-AU" sz="2400" dirty="0"/>
          </a:p>
          <a:p>
            <a:pPr lvl="0"/>
            <a:endParaRPr lang="en-AU" sz="2400" dirty="0"/>
          </a:p>
          <a:p>
            <a:pPr lvl="0"/>
            <a:r>
              <a:rPr lang="en-AU" sz="2400" dirty="0"/>
              <a:t>Test administration </a:t>
            </a:r>
            <a:br>
              <a:rPr lang="en-AU" sz="2400" dirty="0"/>
            </a:br>
            <a:r>
              <a:rPr lang="en-AU" sz="2400" b="1" dirty="0"/>
              <a:t>mini-handbook </a:t>
            </a:r>
            <a:r>
              <a:rPr lang="en-AU" sz="2400" dirty="0"/>
              <a:t>for teachers</a:t>
            </a:r>
          </a:p>
        </p:txBody>
      </p:sp>
      <p:sp>
        <p:nvSpPr>
          <p:cNvPr id="7" name="Rectangle 6">
            <a:extLst>
              <a:ext uri="{FF2B5EF4-FFF2-40B4-BE49-F238E27FC236}">
                <a16:creationId xmlns:a16="http://schemas.microsoft.com/office/drawing/2014/main" id="{4F27913C-228D-48EF-A1C8-E12BCD4E5576}"/>
              </a:ext>
            </a:extLst>
          </p:cNvPr>
          <p:cNvSpPr/>
          <p:nvPr/>
        </p:nvSpPr>
        <p:spPr bwMode="auto">
          <a:xfrm>
            <a:off x="5292080" y="2996952"/>
            <a:ext cx="689567" cy="36004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2">
            <a:extLst>
              <a:ext uri="{FF2B5EF4-FFF2-40B4-BE49-F238E27FC236}">
                <a16:creationId xmlns:a16="http://schemas.microsoft.com/office/drawing/2014/main" id="{48048805-3238-4587-8A32-CAF364DE6D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8922" y="1195755"/>
            <a:ext cx="3474314" cy="4914184"/>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2">
            <a:extLst>
              <a:ext uri="{FF2B5EF4-FFF2-40B4-BE49-F238E27FC236}">
                <a16:creationId xmlns:a16="http://schemas.microsoft.com/office/drawing/2014/main" id="{BB677439-DB14-4376-B25C-FDA4717B8F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83236" y="1195755"/>
            <a:ext cx="3474314" cy="4914183"/>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F622DE9-E6FF-4A40-B322-5D2A23EDF2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383236" y="1196745"/>
            <a:ext cx="3474314" cy="491319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 name="Picture 2">
            <a:extLst>
              <a:ext uri="{FF2B5EF4-FFF2-40B4-BE49-F238E27FC236}">
                <a16:creationId xmlns:a16="http://schemas.microsoft.com/office/drawing/2014/main" id="{E8758181-D8EA-4335-B7F2-0EA5BCEE3A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08922" y="1196249"/>
            <a:ext cx="3474314" cy="491319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1584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Student</a:t>
            </a:r>
          </a:p>
        </p:txBody>
      </p:sp>
      <p:sp>
        <p:nvSpPr>
          <p:cNvPr id="3" name="Content Placeholder 2"/>
          <p:cNvSpPr>
            <a:spLocks noGrp="1"/>
          </p:cNvSpPr>
          <p:nvPr>
            <p:ph idx="1"/>
          </p:nvPr>
        </p:nvSpPr>
        <p:spPr>
          <a:xfrm>
            <a:off x="323849" y="1418448"/>
            <a:ext cx="8712647" cy="4602840"/>
          </a:xfrm>
        </p:spPr>
        <p:txBody>
          <a:bodyPr/>
          <a:lstStyle/>
          <a:p>
            <a:pPr marL="514350" indent="-514350">
              <a:lnSpc>
                <a:spcPct val="150000"/>
              </a:lnSpc>
              <a:buFont typeface="+mj-lt"/>
              <a:buAutoNum type="arabicPeriod"/>
            </a:pPr>
            <a:r>
              <a:rPr lang="en-US" altLang="en-US" dirty="0"/>
              <a:t>Open the </a:t>
            </a:r>
            <a:r>
              <a:rPr lang="en-US" altLang="en-US" u="sng" dirty="0">
                <a:solidFill>
                  <a:srgbClr val="0000FF"/>
                </a:solidFill>
              </a:rPr>
              <a:t>NAP Locked down browser</a:t>
            </a:r>
          </a:p>
          <a:p>
            <a:pPr marL="514350" indent="-514350">
              <a:lnSpc>
                <a:spcPct val="150000"/>
              </a:lnSpc>
              <a:buFont typeface="+mj-lt"/>
              <a:buAutoNum type="arabicPeriod"/>
            </a:pPr>
            <a:endParaRPr lang="en-US" altLang="en-US" dirty="0"/>
          </a:p>
          <a:p>
            <a:pPr marL="514350" indent="-514350">
              <a:lnSpc>
                <a:spcPct val="150000"/>
              </a:lnSpc>
              <a:buFont typeface="+mj-lt"/>
              <a:buAutoNum type="arabicPeriod"/>
            </a:pPr>
            <a:r>
              <a:rPr lang="en-US" altLang="en-US" dirty="0"/>
              <a:t>Select </a:t>
            </a:r>
            <a:r>
              <a:rPr lang="en-US" altLang="en-US" b="1" dirty="0"/>
              <a:t>Training</a:t>
            </a:r>
          </a:p>
          <a:p>
            <a:pPr marL="514350" indent="-514350">
              <a:lnSpc>
                <a:spcPct val="150000"/>
              </a:lnSpc>
              <a:buFont typeface="+mj-lt"/>
              <a:buAutoNum type="arabicPeriod"/>
            </a:pPr>
            <a:endParaRPr lang="en-US" altLang="en-US" b="1" i="1" dirty="0"/>
          </a:p>
          <a:p>
            <a:pPr marL="514350" indent="-514350">
              <a:lnSpc>
                <a:spcPct val="150000"/>
              </a:lnSpc>
              <a:buFont typeface="+mj-lt"/>
              <a:buAutoNum type="arabicPeriod"/>
            </a:pPr>
            <a:r>
              <a:rPr lang="en-US" altLang="en-US" dirty="0"/>
              <a:t>Complete the audio check</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671" y="259368"/>
            <a:ext cx="1322479" cy="1322479"/>
          </a:xfrm>
          <a:prstGeom prst="rect">
            <a:avLst/>
          </a:prstGeom>
          <a:ln w="9525">
            <a:solidFill>
              <a:schemeClr val="bg2"/>
            </a:solidFill>
            <a:miter lim="800000"/>
            <a:headEnd/>
            <a:tailEnd/>
          </a:ln>
          <a:effectLst>
            <a:outerShdw blurRad="889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926" t="4776" r="7385" b="2687"/>
          <a:stretch/>
        </p:blipFill>
        <p:spPr>
          <a:xfrm>
            <a:off x="5868144" y="2636912"/>
            <a:ext cx="2482830" cy="3676803"/>
          </a:xfrm>
          <a:prstGeom prst="rect">
            <a:avLst/>
          </a:prstGeom>
          <a:ln>
            <a:noFill/>
          </a:ln>
          <a:effectLst>
            <a:outerShdw blurRad="101600" dist="38100" dir="5400000" algn="t" rotWithShape="0">
              <a:prstClr val="black">
                <a:alpha val="40000"/>
              </a:prstClr>
            </a:outerShdw>
          </a:effectLst>
        </p:spPr>
      </p:pic>
      <p:sp>
        <p:nvSpPr>
          <p:cNvPr id="6" name="Text Box 2"/>
          <p:cNvSpPr txBox="1">
            <a:spLocks noChangeArrowheads="1"/>
          </p:cNvSpPr>
          <p:nvPr/>
        </p:nvSpPr>
        <p:spPr bwMode="auto">
          <a:xfrm>
            <a:off x="5779439" y="3424564"/>
            <a:ext cx="2665846" cy="491076"/>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30849566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23850" y="1392270"/>
            <a:ext cx="2375942" cy="4485002"/>
          </a:xfrm>
        </p:spPr>
        <p:txBody>
          <a:bodyPr/>
          <a:lstStyle/>
          <a:p>
            <a:r>
              <a:rPr lang="en-AU" dirty="0"/>
              <a:t>4. Enter the </a:t>
            </a:r>
            <a:r>
              <a:rPr lang="en-AU" b="1" dirty="0"/>
              <a:t>Session Code</a:t>
            </a:r>
          </a:p>
          <a:p>
            <a:endParaRPr lang="en-AU" dirty="0"/>
          </a:p>
          <a:p>
            <a:endParaRPr lang="en-AU" dirty="0"/>
          </a:p>
          <a:p>
            <a:endParaRPr lang="en-AU" dirty="0"/>
          </a:p>
          <a:p>
            <a:endParaRPr lang="en-AU" sz="2400" dirty="0"/>
          </a:p>
          <a:p>
            <a:endParaRPr lang="en-AU" dirty="0"/>
          </a:p>
          <a:p>
            <a:r>
              <a:rPr lang="en-AU" dirty="0"/>
              <a:t>5. Enter the </a:t>
            </a:r>
            <a:r>
              <a:rPr lang="en-AU" b="1" dirty="0"/>
              <a:t>Student Code</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24556"/>
            <a:ext cx="5616302" cy="2794884"/>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35" r="2871"/>
          <a:stretch/>
        </p:blipFill>
        <p:spPr bwMode="auto">
          <a:xfrm>
            <a:off x="3203695" y="3500386"/>
            <a:ext cx="5615954" cy="2843977"/>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 Box 2"/>
          <p:cNvSpPr txBox="1">
            <a:spLocks noChangeArrowheads="1"/>
          </p:cNvSpPr>
          <p:nvPr/>
        </p:nvSpPr>
        <p:spPr bwMode="auto">
          <a:xfrm>
            <a:off x="5220071" y="872744"/>
            <a:ext cx="900000" cy="252000"/>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cxnSp>
        <p:nvCxnSpPr>
          <p:cNvPr id="25" name="Straight Connector 24"/>
          <p:cNvCxnSpPr/>
          <p:nvPr/>
        </p:nvCxnSpPr>
        <p:spPr bwMode="auto">
          <a:xfrm>
            <a:off x="6552000" y="1116000"/>
            <a:ext cx="792000" cy="0"/>
          </a:xfrm>
          <a:prstGeom prst="line">
            <a:avLst/>
          </a:prstGeom>
          <a:ln w="28575">
            <a:solidFill>
              <a:schemeClr val="accent1"/>
            </a:solidFill>
          </a:ln>
          <a:ex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6300000" y="4446000"/>
            <a:ext cx="1206000" cy="0"/>
          </a:xfrm>
          <a:prstGeom prst="line">
            <a:avLst/>
          </a:prstGeom>
          <a:ln w="28575">
            <a:solidFill>
              <a:schemeClr val="accent1"/>
            </a:solidFill>
          </a:ln>
          <a:extLst/>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23850" y="260350"/>
            <a:ext cx="8496300" cy="439738"/>
          </a:xfrm>
        </p:spPr>
        <p:txBody>
          <a:bodyPr/>
          <a:lstStyle/>
          <a:p>
            <a:r>
              <a:rPr lang="en-AU" dirty="0"/>
              <a:t>Student</a:t>
            </a:r>
          </a:p>
        </p:txBody>
      </p:sp>
      <p:sp>
        <p:nvSpPr>
          <p:cNvPr id="10" name="Text Box 2">
            <a:extLst>
              <a:ext uri="{FF2B5EF4-FFF2-40B4-BE49-F238E27FC236}">
                <a16:creationId xmlns:a16="http://schemas.microsoft.com/office/drawing/2014/main" id="{49E0BD88-B284-4946-86D4-F939434701EA}"/>
              </a:ext>
            </a:extLst>
          </p:cNvPr>
          <p:cNvSpPr txBox="1">
            <a:spLocks noChangeArrowheads="1"/>
          </p:cNvSpPr>
          <p:nvPr/>
        </p:nvSpPr>
        <p:spPr bwMode="auto">
          <a:xfrm>
            <a:off x="5040000" y="4212000"/>
            <a:ext cx="900000" cy="252000"/>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9061661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l="9144" r="9660"/>
          <a:stretch/>
        </p:blipFill>
        <p:spPr>
          <a:xfrm>
            <a:off x="323528" y="908720"/>
            <a:ext cx="4189864" cy="3454545"/>
          </a:xfrm>
          <a:prstGeom prst="rect">
            <a:avLst/>
          </a:prstGeom>
          <a:ln>
            <a:solidFill>
              <a:schemeClr val="bg2"/>
            </a:solidFill>
          </a:ln>
          <a:effectLst>
            <a:outerShdw blurRad="88900" dist="38100" dir="5400000" algn="t"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2420888"/>
            <a:ext cx="4032126" cy="3743528"/>
          </a:xfrm>
          <a:prstGeom prst="rect">
            <a:avLst/>
          </a:prstGeom>
          <a:ln>
            <a:noFill/>
          </a:ln>
          <a:effectLst>
            <a:outerShdw blurRad="88900" dist="38100" dir="5400000" algn="t" rotWithShape="0">
              <a:prstClr val="black">
                <a:alpha val="40000"/>
              </a:prstClr>
            </a:outerShdw>
          </a:effectLst>
        </p:spPr>
      </p:pic>
      <p:sp>
        <p:nvSpPr>
          <p:cNvPr id="10" name="Bent Arrow 9"/>
          <p:cNvSpPr/>
          <p:nvPr/>
        </p:nvSpPr>
        <p:spPr bwMode="auto">
          <a:xfrm flipV="1">
            <a:off x="2843808" y="4653136"/>
            <a:ext cx="1368152" cy="1440160"/>
          </a:xfrm>
          <a:prstGeom prst="bent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Title 1"/>
          <p:cNvSpPr>
            <a:spLocks noGrp="1"/>
          </p:cNvSpPr>
          <p:nvPr>
            <p:ph type="title"/>
          </p:nvPr>
        </p:nvSpPr>
        <p:spPr>
          <a:xfrm>
            <a:off x="323850" y="260350"/>
            <a:ext cx="8496300" cy="439738"/>
          </a:xfrm>
        </p:spPr>
        <p:txBody>
          <a:bodyPr/>
          <a:lstStyle/>
          <a:p>
            <a:r>
              <a:rPr lang="en-AU" dirty="0"/>
              <a:t>Student</a:t>
            </a:r>
          </a:p>
        </p:txBody>
      </p:sp>
    </p:spTree>
    <p:custDataLst>
      <p:tags r:id="rId1"/>
    </p:custDataLst>
    <p:extLst>
      <p:ext uri="{BB962C8B-B14F-4D97-AF65-F5344CB8AC3E}">
        <p14:creationId xmlns:p14="http://schemas.microsoft.com/office/powerpoint/2010/main" val="38921240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8" y="1819494"/>
            <a:ext cx="8785100" cy="3974210"/>
          </a:xfrm>
          <a:prstGeom prst="rect">
            <a:avLst/>
          </a:prstGeom>
          <a:ln>
            <a:solidFill>
              <a:schemeClr val="bg2"/>
            </a:solidFill>
          </a:ln>
        </p:spPr>
      </p:pic>
      <p:sp>
        <p:nvSpPr>
          <p:cNvPr id="2" name="Title 1"/>
          <p:cNvSpPr>
            <a:spLocks noGrp="1"/>
          </p:cNvSpPr>
          <p:nvPr>
            <p:ph type="title"/>
          </p:nvPr>
        </p:nvSpPr>
        <p:spPr/>
        <p:txBody>
          <a:bodyPr/>
          <a:lstStyle/>
          <a:p>
            <a:r>
              <a:rPr lang="en-AU" dirty="0">
                <a:solidFill>
                  <a:schemeClr val="tx1"/>
                </a:solidFill>
              </a:rPr>
              <a:t>Test Administrator</a:t>
            </a:r>
          </a:p>
        </p:txBody>
      </p:sp>
      <p:sp>
        <p:nvSpPr>
          <p:cNvPr id="8" name="Rectangle 7"/>
          <p:cNvSpPr/>
          <p:nvPr/>
        </p:nvSpPr>
        <p:spPr bwMode="auto">
          <a:xfrm>
            <a:off x="2095308" y="4005064"/>
            <a:ext cx="351443" cy="4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5" name="Content Placeholder 4"/>
          <p:cNvSpPr>
            <a:spLocks noGrp="1"/>
          </p:cNvSpPr>
          <p:nvPr>
            <p:ph idx="1"/>
          </p:nvPr>
        </p:nvSpPr>
        <p:spPr/>
        <p:txBody>
          <a:bodyPr/>
          <a:lstStyle/>
          <a:p>
            <a:r>
              <a:rPr lang="en-AU" dirty="0"/>
              <a:t>Starting a test session.</a:t>
            </a:r>
            <a:r>
              <a:rPr lang="en-AU" dirty="0">
                <a:solidFill>
                  <a:srgbClr val="FF0000"/>
                </a:solidFill>
              </a:rPr>
              <a:t> </a:t>
            </a:r>
            <a:endParaRPr lang="en-AU" dirty="0"/>
          </a:p>
        </p:txBody>
      </p:sp>
      <p:sp>
        <p:nvSpPr>
          <p:cNvPr id="10" name="Rectangle 9"/>
          <p:cNvSpPr/>
          <p:nvPr/>
        </p:nvSpPr>
        <p:spPr bwMode="auto">
          <a:xfrm>
            <a:off x="7776000" y="2988000"/>
            <a:ext cx="1120559" cy="316854"/>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799164" y="3987541"/>
            <a:ext cx="4192679" cy="878510"/>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194994" y="2268000"/>
            <a:ext cx="1897582" cy="316264"/>
          </a:xfrm>
          <a:prstGeom prst="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28" name="Picture 4" descr="Image result for live demo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81264"/>
            <a:ext cx="1862996" cy="727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171" y="2362765"/>
            <a:ext cx="5592058" cy="2081550"/>
          </a:xfrm>
          <a:prstGeom prst="rect">
            <a:avLst/>
          </a:prstGeom>
          <a:ln>
            <a:solidFill>
              <a:schemeClr val="bg2"/>
            </a:solidFill>
          </a:ln>
        </p:spPr>
      </p:pic>
      <p:sp>
        <p:nvSpPr>
          <p:cNvPr id="12" name="Rectangle 11"/>
          <p:cNvSpPr/>
          <p:nvPr/>
        </p:nvSpPr>
        <p:spPr>
          <a:xfrm>
            <a:off x="108262" y="6049255"/>
            <a:ext cx="8064138" cy="400110"/>
          </a:xfrm>
          <a:prstGeom prst="rect">
            <a:avLst/>
          </a:prstGeom>
        </p:spPr>
        <p:txBody>
          <a:bodyPr wrap="square">
            <a:spAutoFit/>
          </a:bodyPr>
          <a:lstStyle/>
          <a:p>
            <a:pPr lvl="0"/>
            <a:r>
              <a:rPr lang="en-AU" sz="2000" i="1" dirty="0">
                <a:solidFill>
                  <a:schemeClr val="accent1"/>
                </a:solidFill>
                <a:hlinkClick r:id="rId7"/>
              </a:rPr>
              <a:t>Factsheet 16: Test Administrators (TA) login and start test session</a:t>
            </a:r>
            <a:endParaRPr lang="en-AU" sz="2000" i="1" dirty="0">
              <a:solidFill>
                <a:schemeClr val="accent1"/>
              </a:solidFill>
            </a:endParaRPr>
          </a:p>
        </p:txBody>
      </p:sp>
    </p:spTree>
    <p:custDataLst>
      <p:tags r:id="rId1"/>
    </p:custDataLst>
    <p:extLst>
      <p:ext uri="{BB962C8B-B14F-4D97-AF65-F5344CB8AC3E}">
        <p14:creationId xmlns:p14="http://schemas.microsoft.com/office/powerpoint/2010/main" val="2947327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9" grpId="0" animBg="1"/>
      <p:bldP spid="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er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presentations_qcaa_powerpoint (3)</Template>
  <TotalTime>7014</TotalTime>
  <Words>2204</Words>
  <Application>Microsoft Office PowerPoint</Application>
  <PresentationFormat>On-screen Show (4:3)</PresentationFormat>
  <Paragraphs>281</Paragraphs>
  <Slides>19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Times New Roman</vt:lpstr>
      <vt:lpstr>Wingdings</vt:lpstr>
      <vt:lpstr>Teachers 2</vt:lpstr>
      <vt:lpstr>Basic page_individual</vt:lpstr>
      <vt:lpstr>NAPLAN Online</vt:lpstr>
      <vt:lpstr>PowerPoint Presentation</vt:lpstr>
      <vt:lpstr>Test Administrator</vt:lpstr>
      <vt:lpstr>Test Administrator</vt:lpstr>
      <vt:lpstr>Test Administrator</vt:lpstr>
      <vt:lpstr>Student</vt:lpstr>
      <vt:lpstr>Student</vt:lpstr>
      <vt:lpstr>Student</vt:lpstr>
      <vt:lpstr>Test Administrator</vt:lpstr>
      <vt:lpstr>Test Administrator</vt:lpstr>
      <vt:lpstr>Test Administrator</vt:lpstr>
      <vt:lpstr>Technical disruptions</vt:lpstr>
      <vt:lpstr>Test disruptions: Student test attempt</vt:lpstr>
      <vt:lpstr>Test disruptions: Test session</vt:lpstr>
      <vt:lpstr>Test Administrator</vt:lpstr>
      <vt:lpstr>Test Administrator</vt:lpstr>
      <vt:lpstr>Test Administrator</vt:lpstr>
      <vt:lpstr>Supporting websites</vt:lpstr>
      <vt:lpstr>End of Part C</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NAPLAN Online</dc:title>
  <dc:subject>Test Administrator training</dc:subject>
  <dc:creator>Queensland Curriculum and Assessment Authority</dc:creator>
  <cp:lastModifiedBy>Rob Hastie</cp:lastModifiedBy>
  <cp:revision>118</cp:revision>
  <cp:lastPrinted>2020-02-06T07:07:29Z</cp:lastPrinted>
  <dcterms:created xsi:type="dcterms:W3CDTF">2017-10-03T03:42:58Z</dcterms:created>
  <dcterms:modified xsi:type="dcterms:W3CDTF">2020-03-12T03:43:40Z</dcterms:modified>
  <cp:category>190343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59884103-4104-49A1-89B9-E748160D306D</vt:lpwstr>
  </property>
  <property fmtid="{D5CDD505-2E9C-101B-9397-08002B2CF9AE}" pid="8" name="ArticulatePath">
    <vt:lpwstr>Facilitators PowerPoint_V7</vt:lpwstr>
  </property>
</Properties>
</file>