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72" r:id="rId5"/>
    <p:sldMasterId id="2147483651" r:id="rId6"/>
  </p:sldMasterIdLst>
  <p:notesMasterIdLst>
    <p:notesMasterId r:id="rId35"/>
  </p:notesMasterIdLst>
  <p:handoutMasterIdLst>
    <p:handoutMasterId r:id="rId36"/>
  </p:handoutMasterIdLst>
  <p:sldIdLst>
    <p:sldId id="298" r:id="rId7"/>
    <p:sldId id="299" r:id="rId8"/>
    <p:sldId id="301" r:id="rId9"/>
    <p:sldId id="354" r:id="rId10"/>
    <p:sldId id="302" r:id="rId11"/>
    <p:sldId id="303" r:id="rId12"/>
    <p:sldId id="304" r:id="rId13"/>
    <p:sldId id="305" r:id="rId14"/>
    <p:sldId id="306" r:id="rId15"/>
    <p:sldId id="307" r:id="rId16"/>
    <p:sldId id="308" r:id="rId17"/>
    <p:sldId id="341" r:id="rId18"/>
    <p:sldId id="1863" r:id="rId19"/>
    <p:sldId id="1972" r:id="rId20"/>
    <p:sldId id="1904" r:id="rId21"/>
    <p:sldId id="309" r:id="rId22"/>
    <p:sldId id="310" r:id="rId23"/>
    <p:sldId id="2079" r:id="rId24"/>
    <p:sldId id="311" r:id="rId25"/>
    <p:sldId id="2080" r:id="rId26"/>
    <p:sldId id="2081" r:id="rId27"/>
    <p:sldId id="1796" r:id="rId28"/>
    <p:sldId id="1818" r:id="rId29"/>
    <p:sldId id="1828" r:id="rId30"/>
    <p:sldId id="1821" r:id="rId31"/>
    <p:sldId id="1981" r:id="rId32"/>
    <p:sldId id="340" r:id="rId33"/>
    <p:sldId id="356" r:id="rId34"/>
  </p:sldIdLst>
  <p:sldSz cx="9144000" cy="6858000" type="screen4x3"/>
  <p:notesSz cx="6807200" cy="9939338"/>
  <p:custDataLst>
    <p:tags r:id="rId37"/>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3793" userDrawn="1">
          <p15:clr>
            <a:srgbClr val="A4A3A4"/>
          </p15:clr>
        </p15:guide>
        <p15:guide id="3" orient="horz" pos="935" userDrawn="1">
          <p15:clr>
            <a:srgbClr val="A4A3A4"/>
          </p15:clr>
        </p15:guide>
        <p15:guide id="4" orient="horz" pos="3430" userDrawn="1">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inton" initials="ML" lastIdx="1" clrIdx="0">
    <p:extLst>
      <p:ext uri="{19B8F6BF-5375-455C-9EA6-DF929625EA0E}">
        <p15:presenceInfo xmlns:p15="http://schemas.microsoft.com/office/powerpoint/2012/main" userId="S-1-5-21-2406935999-1983212525-3895035740-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3333FF"/>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888" autoAdjust="0"/>
    <p:restoredTop sz="96242" autoAdjust="0"/>
  </p:normalViewPr>
  <p:slideViewPr>
    <p:cSldViewPr>
      <p:cViewPr varScale="1">
        <p:scale>
          <a:sx n="111" d="100"/>
          <a:sy n="111" d="100"/>
        </p:scale>
        <p:origin x="1212" y="96"/>
      </p:cViewPr>
      <p:guideLst>
        <p:guide orient="horz" pos="413"/>
        <p:guide orient="horz" pos="3793"/>
        <p:guide orient="horz" pos="935"/>
        <p:guide orient="horz" pos="3430"/>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3906"/>
    </p:cViewPr>
  </p:sorterViewPr>
  <p:notesViewPr>
    <p:cSldViewPr>
      <p:cViewPr>
        <p:scale>
          <a:sx n="60" d="100"/>
          <a:sy n="60" d="100"/>
        </p:scale>
        <p:origin x="-3618" y="-57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B9EDD-6C4B-4D66-A716-A765C23A3F87}" type="doc">
      <dgm:prSet loTypeId="urn:microsoft.com/office/officeart/2005/8/layout/matrix1" loCatId="matrix" qsTypeId="urn:microsoft.com/office/officeart/2005/8/quickstyle/simple2" qsCatId="simple" csTypeId="urn:microsoft.com/office/officeart/2005/8/colors/accent2_1" csCatId="accent2" phldr="1"/>
      <dgm:spPr/>
      <dgm:t>
        <a:bodyPr/>
        <a:lstStyle/>
        <a:p>
          <a:endParaRPr lang="en-AU"/>
        </a:p>
      </dgm:t>
    </dgm:pt>
    <dgm:pt modelId="{B5088F41-B87C-4117-B54F-28B5B03D3002}">
      <dgm:prSet phldrT="[Text]"/>
      <dgm:spPr>
        <a:ln>
          <a:solidFill>
            <a:schemeClr val="accent2"/>
          </a:solidFill>
        </a:ln>
      </dgm:spPr>
      <dgm:t>
        <a:bodyPr/>
        <a:lstStyle/>
        <a:p>
          <a:r>
            <a:rPr lang="en-AU" b="1" dirty="0">
              <a:solidFill>
                <a:schemeClr val="bg1">
                  <a:lumMod val="65000"/>
                </a:schemeClr>
              </a:solidFill>
            </a:rPr>
            <a:t>Part B</a:t>
          </a:r>
        </a:p>
      </dgm:t>
    </dgm:pt>
    <dgm:pt modelId="{93EE5A73-ACB8-411C-8AFE-2625367E7F62}" type="parTrans" cxnId="{BD076BCB-F81A-4669-8C47-F0E641AAA1EF}">
      <dgm:prSet/>
      <dgm:spPr/>
      <dgm:t>
        <a:bodyPr/>
        <a:lstStyle/>
        <a:p>
          <a:endParaRPr lang="en-AU"/>
        </a:p>
      </dgm:t>
    </dgm:pt>
    <dgm:pt modelId="{20DC0532-7C7E-46B8-9A45-34D695735080}" type="sibTrans" cxnId="{BD076BCB-F81A-4669-8C47-F0E641AAA1EF}">
      <dgm:prSet/>
      <dgm:spPr/>
      <dgm:t>
        <a:bodyPr/>
        <a:lstStyle/>
        <a:p>
          <a:endParaRPr lang="en-AU"/>
        </a:p>
      </dgm:t>
    </dgm:pt>
    <dgm:pt modelId="{4F9BF0E5-0BE9-4E46-AE23-338A5A13407D}">
      <dgm:prSet phldrT="[Text]"/>
      <dgm:spPr/>
      <dgm:t>
        <a:bodyPr/>
        <a:lstStyle/>
        <a:p>
          <a:r>
            <a:rPr lang="en-AU" b="1" dirty="0">
              <a:solidFill>
                <a:schemeClr val="bg1">
                  <a:lumMod val="65000"/>
                </a:schemeClr>
              </a:solidFill>
            </a:rPr>
            <a:t>Part C</a:t>
          </a:r>
        </a:p>
      </dgm:t>
    </dgm:pt>
    <dgm:pt modelId="{9220F9E5-107F-4ED5-B178-F40E30D08FDD}" type="parTrans" cxnId="{17AD91AA-6319-450F-8CC5-A473F604097F}">
      <dgm:prSet/>
      <dgm:spPr/>
      <dgm:t>
        <a:bodyPr/>
        <a:lstStyle/>
        <a:p>
          <a:endParaRPr lang="en-AU"/>
        </a:p>
      </dgm:t>
    </dgm:pt>
    <dgm:pt modelId="{DCA92590-F0EA-4C5B-B7F9-9A2F4E609B57}" type="sibTrans" cxnId="{17AD91AA-6319-450F-8CC5-A473F604097F}">
      <dgm:prSet/>
      <dgm:spPr/>
      <dgm:t>
        <a:bodyPr/>
        <a:lstStyle/>
        <a:p>
          <a:endParaRPr lang="en-AU"/>
        </a:p>
      </dgm:t>
    </dgm:pt>
    <dgm:pt modelId="{B7DA7559-4B58-47C0-9AE7-01913A898ED9}">
      <dgm:prSet phldrT="[Text]"/>
      <dgm:spPr/>
      <dgm:t>
        <a:bodyPr/>
        <a:lstStyle/>
        <a:p>
          <a:r>
            <a:rPr lang="en-AU" b="1" dirty="0">
              <a:solidFill>
                <a:schemeClr val="bg1">
                  <a:lumMod val="65000"/>
                </a:schemeClr>
              </a:solidFill>
            </a:rPr>
            <a:t>Part D</a:t>
          </a:r>
        </a:p>
      </dgm:t>
    </dgm:pt>
    <dgm:pt modelId="{82EBF4FF-C4F2-4971-B80F-6E10C34DAFF2}" type="parTrans" cxnId="{2244C0AC-BD7D-4715-B4D4-DD018287E95E}">
      <dgm:prSet/>
      <dgm:spPr/>
      <dgm:t>
        <a:bodyPr/>
        <a:lstStyle/>
        <a:p>
          <a:endParaRPr lang="en-AU"/>
        </a:p>
      </dgm:t>
    </dgm:pt>
    <dgm:pt modelId="{EF4FC0F5-2BDB-4332-91FB-C287DBA67E9E}" type="sibTrans" cxnId="{2244C0AC-BD7D-4715-B4D4-DD018287E95E}">
      <dgm:prSet/>
      <dgm:spPr/>
      <dgm:t>
        <a:bodyPr/>
        <a:lstStyle/>
        <a:p>
          <a:endParaRPr lang="en-AU"/>
        </a:p>
      </dgm:t>
    </dgm:pt>
    <dgm:pt modelId="{50B2E115-59A8-43B5-B3BD-BD44EC94E368}">
      <dgm:prSet phldrT="[Text]"/>
      <dgm:spPr>
        <a:solidFill>
          <a:schemeClr val="bg2"/>
        </a:solidFill>
      </dgm:spPr>
      <dgm:t>
        <a:bodyPr/>
        <a:lstStyle/>
        <a:p>
          <a:r>
            <a:rPr lang="en-AU" dirty="0"/>
            <a:t>Introduction</a:t>
          </a:r>
        </a:p>
      </dgm:t>
    </dgm:pt>
    <dgm:pt modelId="{6287BE24-2C95-49DA-9499-0A817650F2C6}" type="parTrans" cxnId="{6B639F81-44AA-4820-988F-036C24030381}">
      <dgm:prSet/>
      <dgm:spPr/>
      <dgm:t>
        <a:bodyPr/>
        <a:lstStyle/>
        <a:p>
          <a:endParaRPr lang="en-AU"/>
        </a:p>
      </dgm:t>
    </dgm:pt>
    <dgm:pt modelId="{E43C4FD5-0308-42B2-8A0D-6ADDA18743F1}" type="sibTrans" cxnId="{6B639F81-44AA-4820-988F-036C24030381}">
      <dgm:prSet/>
      <dgm:spPr/>
      <dgm:t>
        <a:bodyPr/>
        <a:lstStyle/>
        <a:p>
          <a:endParaRPr lang="en-AU"/>
        </a:p>
      </dgm:t>
    </dgm:pt>
    <dgm:pt modelId="{B4B6122C-2B37-4B65-B229-5DD8B2D8808C}">
      <dgm:prSet phldrT="[Text]"/>
      <dgm:spPr>
        <a:ln>
          <a:solidFill>
            <a:schemeClr val="accent2"/>
          </a:solidFill>
        </a:ln>
      </dgm:spPr>
      <dgm:t>
        <a:bodyPr/>
        <a:lstStyle/>
        <a:p>
          <a:r>
            <a:rPr lang="en-AU" dirty="0">
              <a:solidFill>
                <a:schemeClr val="bg1">
                  <a:lumMod val="65000"/>
                </a:schemeClr>
              </a:solidFill>
            </a:rPr>
            <a:t>Log into a test session</a:t>
          </a:r>
        </a:p>
      </dgm:t>
    </dgm:pt>
    <dgm:pt modelId="{4E6625E3-FBEB-4043-93A2-2D105652685D}" type="parTrans" cxnId="{36BFDEB1-F94A-4F77-A5E5-8B442310346E}">
      <dgm:prSet/>
      <dgm:spPr/>
      <dgm:t>
        <a:bodyPr/>
        <a:lstStyle/>
        <a:p>
          <a:endParaRPr lang="en-AU"/>
        </a:p>
      </dgm:t>
    </dgm:pt>
    <dgm:pt modelId="{A0E7B139-E394-444F-9973-71D1B5AE0C90}" type="sibTrans" cxnId="{36BFDEB1-F94A-4F77-A5E5-8B442310346E}">
      <dgm:prSet/>
      <dgm:spPr/>
      <dgm:t>
        <a:bodyPr/>
        <a:lstStyle/>
        <a:p>
          <a:endParaRPr lang="en-AU"/>
        </a:p>
      </dgm:t>
    </dgm:pt>
    <dgm:pt modelId="{B96527F7-EC06-4A7A-BFA0-E17F08C3E8EF}">
      <dgm:prSet phldrT="[Text]"/>
      <dgm:spPr/>
      <dgm:t>
        <a:bodyPr/>
        <a:lstStyle/>
        <a:p>
          <a:r>
            <a:rPr lang="en-AU" dirty="0">
              <a:solidFill>
                <a:schemeClr val="bg1">
                  <a:lumMod val="65000"/>
                </a:schemeClr>
              </a:solidFill>
            </a:rPr>
            <a:t>Run a test session </a:t>
          </a:r>
        </a:p>
      </dgm:t>
    </dgm:pt>
    <dgm:pt modelId="{098AD578-660C-4252-B9F1-3B3F9F435783}" type="parTrans" cxnId="{359DAA4F-4823-430B-89A0-0CB9F96EA274}">
      <dgm:prSet/>
      <dgm:spPr/>
      <dgm:t>
        <a:bodyPr/>
        <a:lstStyle/>
        <a:p>
          <a:endParaRPr lang="en-AU"/>
        </a:p>
      </dgm:t>
    </dgm:pt>
    <dgm:pt modelId="{521102A4-EECE-4352-B02D-E0436689CAFC}" type="sibTrans" cxnId="{359DAA4F-4823-430B-89A0-0CB9F96EA274}">
      <dgm:prSet/>
      <dgm:spPr/>
      <dgm:t>
        <a:bodyPr/>
        <a:lstStyle/>
        <a:p>
          <a:endParaRPr lang="en-AU"/>
        </a:p>
      </dgm:t>
    </dgm:pt>
    <dgm:pt modelId="{E38984A4-3C59-4DF6-A082-E220717F977F}">
      <dgm:prSet phldrT="[Text]"/>
      <dgm:spPr/>
      <dgm:t>
        <a:bodyPr/>
        <a:lstStyle/>
        <a:p>
          <a:r>
            <a:rPr lang="en-AU" dirty="0">
              <a:solidFill>
                <a:schemeClr val="bg1">
                  <a:lumMod val="65000"/>
                </a:schemeClr>
              </a:solidFill>
            </a:rPr>
            <a:t>Practise</a:t>
          </a:r>
        </a:p>
      </dgm:t>
    </dgm:pt>
    <dgm:pt modelId="{4C61CD8D-48F4-4A66-B6DD-A3F1DB652C95}" type="parTrans" cxnId="{D3BE0F0E-A630-4B93-89F9-989FBCA2228E}">
      <dgm:prSet/>
      <dgm:spPr/>
      <dgm:t>
        <a:bodyPr/>
        <a:lstStyle/>
        <a:p>
          <a:endParaRPr lang="en-AU"/>
        </a:p>
      </dgm:t>
    </dgm:pt>
    <dgm:pt modelId="{87D79AB9-637C-49EF-8CA1-01F15BF3D2C2}" type="sibTrans" cxnId="{D3BE0F0E-A630-4B93-89F9-989FBCA2228E}">
      <dgm:prSet/>
      <dgm:spPr/>
      <dgm:t>
        <a:bodyPr/>
        <a:lstStyle/>
        <a:p>
          <a:endParaRPr lang="en-AU"/>
        </a:p>
      </dgm:t>
    </dgm:pt>
    <dgm:pt modelId="{DE59A9D2-970B-448B-97AD-E54C0FC02D43}">
      <dgm:prSet phldrT="[Text]"/>
      <dgm:spPr>
        <a:solidFill>
          <a:schemeClr val="bg2"/>
        </a:solidFill>
      </dgm:spPr>
      <dgm:t>
        <a:bodyPr/>
        <a:lstStyle/>
        <a:p>
          <a:r>
            <a:rPr lang="en-AU" b="1" dirty="0"/>
            <a:t>Part A</a:t>
          </a:r>
        </a:p>
      </dgm:t>
    </dgm:pt>
    <dgm:pt modelId="{F9B10143-6496-4C80-99A7-70B877042338}" type="sibTrans" cxnId="{4A9A298D-6903-4085-B755-01CE079D10DC}">
      <dgm:prSet/>
      <dgm:spPr/>
      <dgm:t>
        <a:bodyPr/>
        <a:lstStyle/>
        <a:p>
          <a:endParaRPr lang="en-AU"/>
        </a:p>
      </dgm:t>
    </dgm:pt>
    <dgm:pt modelId="{7957A286-2D71-471B-BAA4-C984536065BF}" type="parTrans" cxnId="{4A9A298D-6903-4085-B755-01CE079D10DC}">
      <dgm:prSet/>
      <dgm:spPr/>
      <dgm:t>
        <a:bodyPr/>
        <a:lstStyle/>
        <a:p>
          <a:endParaRPr lang="en-AU"/>
        </a:p>
      </dgm:t>
    </dgm:pt>
    <dgm:pt modelId="{A2C730CD-15BF-4DCF-A091-A41647A02F28}">
      <dgm:prSet phldrT="[Text]"/>
      <dgm:spPr>
        <a:solidFill>
          <a:srgbClr val="C0C0C0"/>
        </a:solidFill>
      </dgm:spPr>
      <dgm:t>
        <a:bodyPr/>
        <a:lstStyle/>
        <a:p>
          <a:r>
            <a:rPr lang="en-AU" b="1" dirty="0"/>
            <a:t>TA Training</a:t>
          </a:r>
        </a:p>
      </dgm:t>
    </dgm:pt>
    <dgm:pt modelId="{6FE16318-1ED8-4765-ADAA-57D715C84857}" type="sibTrans" cxnId="{E2EB9D77-9DAE-437C-939F-2328B507B914}">
      <dgm:prSet/>
      <dgm:spPr/>
      <dgm:t>
        <a:bodyPr/>
        <a:lstStyle/>
        <a:p>
          <a:endParaRPr lang="en-AU"/>
        </a:p>
      </dgm:t>
    </dgm:pt>
    <dgm:pt modelId="{CE24708A-F3EB-4A77-A5C5-09E8832FAF6A}" type="parTrans" cxnId="{E2EB9D77-9DAE-437C-939F-2328B507B914}">
      <dgm:prSet/>
      <dgm:spPr/>
      <dgm:t>
        <a:bodyPr/>
        <a:lstStyle/>
        <a:p>
          <a:endParaRPr lang="en-AU"/>
        </a:p>
      </dgm:t>
    </dgm:pt>
    <dgm:pt modelId="{2F930113-E9F4-4509-8F5A-03BE125158DD}" type="pres">
      <dgm:prSet presAssocID="{4B6B9EDD-6C4B-4D66-A716-A765C23A3F87}" presName="diagram" presStyleCnt="0">
        <dgm:presLayoutVars>
          <dgm:chMax val="1"/>
          <dgm:dir/>
          <dgm:animLvl val="ctr"/>
          <dgm:resizeHandles val="exact"/>
        </dgm:presLayoutVars>
      </dgm:prSet>
      <dgm:spPr/>
    </dgm:pt>
    <dgm:pt modelId="{8391AEAD-E1C1-4838-9BB6-0A846F404CB2}" type="pres">
      <dgm:prSet presAssocID="{4B6B9EDD-6C4B-4D66-A716-A765C23A3F87}" presName="matrix" presStyleCnt="0"/>
      <dgm:spPr/>
    </dgm:pt>
    <dgm:pt modelId="{B70771DD-547A-4946-B3A1-1BB1CB51DBDB}" type="pres">
      <dgm:prSet presAssocID="{4B6B9EDD-6C4B-4D66-A716-A765C23A3F87}" presName="tile1" presStyleLbl="node1" presStyleIdx="0" presStyleCnt="4" custLinFactNeighborX="-8" custLinFactNeighborY="-197"/>
      <dgm:spPr/>
    </dgm:pt>
    <dgm:pt modelId="{073ECDE5-CB24-4D4F-B924-0CCE20BA9950}" type="pres">
      <dgm:prSet presAssocID="{4B6B9EDD-6C4B-4D66-A716-A765C23A3F87}" presName="tile1text" presStyleLbl="node1" presStyleIdx="0" presStyleCnt="4">
        <dgm:presLayoutVars>
          <dgm:chMax val="0"/>
          <dgm:chPref val="0"/>
          <dgm:bulletEnabled val="1"/>
        </dgm:presLayoutVars>
      </dgm:prSet>
      <dgm:spPr/>
    </dgm:pt>
    <dgm:pt modelId="{119388E2-4FA9-46E1-BFEA-333FB1383E90}" type="pres">
      <dgm:prSet presAssocID="{4B6B9EDD-6C4B-4D66-A716-A765C23A3F87}" presName="tile2" presStyleLbl="node1" presStyleIdx="1" presStyleCnt="4"/>
      <dgm:spPr/>
    </dgm:pt>
    <dgm:pt modelId="{3F94863E-2B13-4874-B54C-9692F1F5EA11}" type="pres">
      <dgm:prSet presAssocID="{4B6B9EDD-6C4B-4D66-A716-A765C23A3F87}" presName="tile2text" presStyleLbl="node1" presStyleIdx="1" presStyleCnt="4">
        <dgm:presLayoutVars>
          <dgm:chMax val="0"/>
          <dgm:chPref val="0"/>
          <dgm:bulletEnabled val="1"/>
        </dgm:presLayoutVars>
      </dgm:prSet>
      <dgm:spPr/>
    </dgm:pt>
    <dgm:pt modelId="{2196E5D6-0C87-4738-BCD7-8B0A753E7859}" type="pres">
      <dgm:prSet presAssocID="{4B6B9EDD-6C4B-4D66-A716-A765C23A3F87}" presName="tile3" presStyleLbl="node1" presStyleIdx="2" presStyleCnt="4"/>
      <dgm:spPr/>
    </dgm:pt>
    <dgm:pt modelId="{E81B55CD-90B9-4078-AAA6-F5561F1F5F72}" type="pres">
      <dgm:prSet presAssocID="{4B6B9EDD-6C4B-4D66-A716-A765C23A3F87}" presName="tile3text" presStyleLbl="node1" presStyleIdx="2" presStyleCnt="4">
        <dgm:presLayoutVars>
          <dgm:chMax val="0"/>
          <dgm:chPref val="0"/>
          <dgm:bulletEnabled val="1"/>
        </dgm:presLayoutVars>
      </dgm:prSet>
      <dgm:spPr/>
    </dgm:pt>
    <dgm:pt modelId="{49942793-F8ED-4F1F-85A1-6FFD18D69935}" type="pres">
      <dgm:prSet presAssocID="{4B6B9EDD-6C4B-4D66-A716-A765C23A3F87}" presName="tile4" presStyleLbl="node1" presStyleIdx="3" presStyleCnt="4"/>
      <dgm:spPr/>
    </dgm:pt>
    <dgm:pt modelId="{1614F0E3-749B-4069-B2C8-69521745B494}" type="pres">
      <dgm:prSet presAssocID="{4B6B9EDD-6C4B-4D66-A716-A765C23A3F87}" presName="tile4text" presStyleLbl="node1" presStyleIdx="3" presStyleCnt="4">
        <dgm:presLayoutVars>
          <dgm:chMax val="0"/>
          <dgm:chPref val="0"/>
          <dgm:bulletEnabled val="1"/>
        </dgm:presLayoutVars>
      </dgm:prSet>
      <dgm:spPr/>
    </dgm:pt>
    <dgm:pt modelId="{264994DE-EE01-4921-82C9-4ED980BFBB8F}" type="pres">
      <dgm:prSet presAssocID="{4B6B9EDD-6C4B-4D66-A716-A765C23A3F87}" presName="centerTile" presStyleLbl="fgShp" presStyleIdx="0" presStyleCnt="1">
        <dgm:presLayoutVars>
          <dgm:chMax val="0"/>
          <dgm:chPref val="0"/>
        </dgm:presLayoutVars>
      </dgm:prSet>
      <dgm:spPr/>
    </dgm:pt>
  </dgm:ptLst>
  <dgm:cxnLst>
    <dgm:cxn modelId="{D3BE0F0E-A630-4B93-89F9-989FBCA2228E}" srcId="{B7DA7559-4B58-47C0-9AE7-01913A898ED9}" destId="{E38984A4-3C59-4DF6-A082-E220717F977F}" srcOrd="0" destOrd="0" parTransId="{4C61CD8D-48F4-4A66-B6DD-A3F1DB652C95}" sibTransId="{87D79AB9-637C-49EF-8CA1-01F15BF3D2C2}"/>
    <dgm:cxn modelId="{C4704911-79A0-40EE-9E7B-83672E23EDCA}" type="presOf" srcId="{B4B6122C-2B37-4B65-B229-5DD8B2D8808C}" destId="{3F94863E-2B13-4874-B54C-9692F1F5EA11}" srcOrd="1" destOrd="1" presId="urn:microsoft.com/office/officeart/2005/8/layout/matrix1"/>
    <dgm:cxn modelId="{D1585C1E-E70B-47DF-8F9E-778366171BD6}" type="presOf" srcId="{4F9BF0E5-0BE9-4E46-AE23-338A5A13407D}" destId="{E81B55CD-90B9-4078-AAA6-F5561F1F5F72}" srcOrd="1" destOrd="0" presId="urn:microsoft.com/office/officeart/2005/8/layout/matrix1"/>
    <dgm:cxn modelId="{9CA83D24-35D5-4429-B7EC-3FD75F371380}" type="presOf" srcId="{B5088F41-B87C-4117-B54F-28B5B03D3002}" destId="{3F94863E-2B13-4874-B54C-9692F1F5EA11}" srcOrd="1" destOrd="0" presId="urn:microsoft.com/office/officeart/2005/8/layout/matrix1"/>
    <dgm:cxn modelId="{CF97712B-0953-473D-A45C-4767274A3542}" type="presOf" srcId="{B7DA7559-4B58-47C0-9AE7-01913A898ED9}" destId="{1614F0E3-749B-4069-B2C8-69521745B494}" srcOrd="1" destOrd="0" presId="urn:microsoft.com/office/officeart/2005/8/layout/matrix1"/>
    <dgm:cxn modelId="{D125455F-C7EC-42BB-82CE-3D3677E53BD1}" type="presOf" srcId="{B96527F7-EC06-4A7A-BFA0-E17F08C3E8EF}" destId="{E81B55CD-90B9-4078-AAA6-F5561F1F5F72}" srcOrd="1" destOrd="1" presId="urn:microsoft.com/office/officeart/2005/8/layout/matrix1"/>
    <dgm:cxn modelId="{CB99766E-C6AE-44C6-9FE5-DF5072F6D775}" type="presOf" srcId="{B7DA7559-4B58-47C0-9AE7-01913A898ED9}" destId="{49942793-F8ED-4F1F-85A1-6FFD18D69935}" srcOrd="0" destOrd="0" presId="urn:microsoft.com/office/officeart/2005/8/layout/matrix1"/>
    <dgm:cxn modelId="{359DAA4F-4823-430B-89A0-0CB9F96EA274}" srcId="{4F9BF0E5-0BE9-4E46-AE23-338A5A13407D}" destId="{B96527F7-EC06-4A7A-BFA0-E17F08C3E8EF}" srcOrd="0" destOrd="0" parTransId="{098AD578-660C-4252-B9F1-3B3F9F435783}" sibTransId="{521102A4-EECE-4352-B02D-E0436689CAFC}"/>
    <dgm:cxn modelId="{F5E44C77-8F78-4244-B33B-4998E5167355}" type="presOf" srcId="{E38984A4-3C59-4DF6-A082-E220717F977F}" destId="{49942793-F8ED-4F1F-85A1-6FFD18D69935}" srcOrd="0" destOrd="1" presId="urn:microsoft.com/office/officeart/2005/8/layout/matrix1"/>
    <dgm:cxn modelId="{E2EB9D77-9DAE-437C-939F-2328B507B914}" srcId="{4B6B9EDD-6C4B-4D66-A716-A765C23A3F87}" destId="{A2C730CD-15BF-4DCF-A091-A41647A02F28}" srcOrd="0" destOrd="0" parTransId="{CE24708A-F3EB-4A77-A5C5-09E8832FAF6A}" sibTransId="{6FE16318-1ED8-4765-ADAA-57D715C84857}"/>
    <dgm:cxn modelId="{6B639F81-44AA-4820-988F-036C24030381}" srcId="{DE59A9D2-970B-448B-97AD-E54C0FC02D43}" destId="{50B2E115-59A8-43B5-B3BD-BD44EC94E368}" srcOrd="0" destOrd="0" parTransId="{6287BE24-2C95-49DA-9499-0A817650F2C6}" sibTransId="{E43C4FD5-0308-42B2-8A0D-6ADDA18743F1}"/>
    <dgm:cxn modelId="{4A9A298D-6903-4085-B755-01CE079D10DC}" srcId="{A2C730CD-15BF-4DCF-A091-A41647A02F28}" destId="{DE59A9D2-970B-448B-97AD-E54C0FC02D43}" srcOrd="0" destOrd="0" parTransId="{7957A286-2D71-471B-BAA4-C984536065BF}" sibTransId="{F9B10143-6496-4C80-99A7-70B877042338}"/>
    <dgm:cxn modelId="{348B549F-5A98-4BED-8CDA-1CC24AD2A2E3}" type="presOf" srcId="{B96527F7-EC06-4A7A-BFA0-E17F08C3E8EF}" destId="{2196E5D6-0C87-4738-BCD7-8B0A753E7859}" srcOrd="0" destOrd="1" presId="urn:microsoft.com/office/officeart/2005/8/layout/matrix1"/>
    <dgm:cxn modelId="{17AD91AA-6319-450F-8CC5-A473F604097F}" srcId="{A2C730CD-15BF-4DCF-A091-A41647A02F28}" destId="{4F9BF0E5-0BE9-4E46-AE23-338A5A13407D}" srcOrd="2" destOrd="0" parTransId="{9220F9E5-107F-4ED5-B178-F40E30D08FDD}" sibTransId="{DCA92590-F0EA-4C5B-B7F9-9A2F4E609B57}"/>
    <dgm:cxn modelId="{2244C0AC-BD7D-4715-B4D4-DD018287E95E}" srcId="{A2C730CD-15BF-4DCF-A091-A41647A02F28}" destId="{B7DA7559-4B58-47C0-9AE7-01913A898ED9}" srcOrd="3" destOrd="0" parTransId="{82EBF4FF-C4F2-4971-B80F-6E10C34DAFF2}" sibTransId="{EF4FC0F5-2BDB-4332-91FB-C287DBA67E9E}"/>
    <dgm:cxn modelId="{CA00E5AF-79FA-4868-A41C-3B00430900A0}" type="presOf" srcId="{DE59A9D2-970B-448B-97AD-E54C0FC02D43}" destId="{B70771DD-547A-4946-B3A1-1BB1CB51DBDB}" srcOrd="0" destOrd="0" presId="urn:microsoft.com/office/officeart/2005/8/layout/matrix1"/>
    <dgm:cxn modelId="{36BFDEB1-F94A-4F77-A5E5-8B442310346E}" srcId="{B5088F41-B87C-4117-B54F-28B5B03D3002}" destId="{B4B6122C-2B37-4B65-B229-5DD8B2D8808C}" srcOrd="0" destOrd="0" parTransId="{4E6625E3-FBEB-4043-93A2-2D105652685D}" sibTransId="{A0E7B139-E394-444F-9973-71D1B5AE0C90}"/>
    <dgm:cxn modelId="{D2C637B9-B6D6-4FCC-B953-8531E05527AE}" type="presOf" srcId="{4B6B9EDD-6C4B-4D66-A716-A765C23A3F87}" destId="{2F930113-E9F4-4509-8F5A-03BE125158DD}" srcOrd="0" destOrd="0" presId="urn:microsoft.com/office/officeart/2005/8/layout/matrix1"/>
    <dgm:cxn modelId="{5CD8E5BC-1538-4A8D-9637-2D0EBE02258F}" type="presOf" srcId="{50B2E115-59A8-43B5-B3BD-BD44EC94E368}" destId="{073ECDE5-CB24-4D4F-B924-0CCE20BA9950}" srcOrd="1" destOrd="1" presId="urn:microsoft.com/office/officeart/2005/8/layout/matrix1"/>
    <dgm:cxn modelId="{C13B3DBF-1EC0-4347-9E4B-8C2F0806A0FD}" type="presOf" srcId="{A2C730CD-15BF-4DCF-A091-A41647A02F28}" destId="{264994DE-EE01-4921-82C9-4ED980BFBB8F}" srcOrd="0" destOrd="0" presId="urn:microsoft.com/office/officeart/2005/8/layout/matrix1"/>
    <dgm:cxn modelId="{D273EDBF-9B27-473F-A9B6-624FC92CCF65}" type="presOf" srcId="{B5088F41-B87C-4117-B54F-28B5B03D3002}" destId="{119388E2-4FA9-46E1-BFEA-333FB1383E90}" srcOrd="0" destOrd="0" presId="urn:microsoft.com/office/officeart/2005/8/layout/matrix1"/>
    <dgm:cxn modelId="{3D12C1C0-AD99-4D0D-9FD5-52777ED86A6F}" type="presOf" srcId="{B4B6122C-2B37-4B65-B229-5DD8B2D8808C}" destId="{119388E2-4FA9-46E1-BFEA-333FB1383E90}" srcOrd="0" destOrd="1" presId="urn:microsoft.com/office/officeart/2005/8/layout/matrix1"/>
    <dgm:cxn modelId="{BD076BCB-F81A-4669-8C47-F0E641AAA1EF}" srcId="{A2C730CD-15BF-4DCF-A091-A41647A02F28}" destId="{B5088F41-B87C-4117-B54F-28B5B03D3002}" srcOrd="1" destOrd="0" parTransId="{93EE5A73-ACB8-411C-8AFE-2625367E7F62}" sibTransId="{20DC0532-7C7E-46B8-9A45-34D695735080}"/>
    <dgm:cxn modelId="{91BB4AD3-57F8-4F14-899B-B5179A3B8943}" type="presOf" srcId="{4F9BF0E5-0BE9-4E46-AE23-338A5A13407D}" destId="{2196E5D6-0C87-4738-BCD7-8B0A753E7859}" srcOrd="0" destOrd="0" presId="urn:microsoft.com/office/officeart/2005/8/layout/matrix1"/>
    <dgm:cxn modelId="{1B0FE0D6-8B41-4F9A-BD30-C0FF001BF903}" type="presOf" srcId="{E38984A4-3C59-4DF6-A082-E220717F977F}" destId="{1614F0E3-749B-4069-B2C8-69521745B494}" srcOrd="1" destOrd="1" presId="urn:microsoft.com/office/officeart/2005/8/layout/matrix1"/>
    <dgm:cxn modelId="{DD90B2E3-529B-4E69-AE38-E67C22398F38}" type="presOf" srcId="{50B2E115-59A8-43B5-B3BD-BD44EC94E368}" destId="{B70771DD-547A-4946-B3A1-1BB1CB51DBDB}" srcOrd="0" destOrd="1" presId="urn:microsoft.com/office/officeart/2005/8/layout/matrix1"/>
    <dgm:cxn modelId="{85D439F7-AD17-48B4-95F4-17371C2EFDDF}" type="presOf" srcId="{DE59A9D2-970B-448B-97AD-E54C0FC02D43}" destId="{073ECDE5-CB24-4D4F-B924-0CCE20BA9950}" srcOrd="1" destOrd="0" presId="urn:microsoft.com/office/officeart/2005/8/layout/matrix1"/>
    <dgm:cxn modelId="{44FC7D72-0793-426E-81B4-14485BF59C59}" type="presParOf" srcId="{2F930113-E9F4-4509-8F5A-03BE125158DD}" destId="{8391AEAD-E1C1-4838-9BB6-0A846F404CB2}" srcOrd="0" destOrd="0" presId="urn:microsoft.com/office/officeart/2005/8/layout/matrix1"/>
    <dgm:cxn modelId="{E72DA332-B57F-43AE-A676-2EB84941DBA3}" type="presParOf" srcId="{8391AEAD-E1C1-4838-9BB6-0A846F404CB2}" destId="{B70771DD-547A-4946-B3A1-1BB1CB51DBDB}" srcOrd="0" destOrd="0" presId="urn:microsoft.com/office/officeart/2005/8/layout/matrix1"/>
    <dgm:cxn modelId="{56EF53DE-93A2-4FC1-8956-FB67AB319341}" type="presParOf" srcId="{8391AEAD-E1C1-4838-9BB6-0A846F404CB2}" destId="{073ECDE5-CB24-4D4F-B924-0CCE20BA9950}" srcOrd="1" destOrd="0" presId="urn:microsoft.com/office/officeart/2005/8/layout/matrix1"/>
    <dgm:cxn modelId="{C95C6166-0993-4E04-B41C-DA8F1C5B5876}" type="presParOf" srcId="{8391AEAD-E1C1-4838-9BB6-0A846F404CB2}" destId="{119388E2-4FA9-46E1-BFEA-333FB1383E90}" srcOrd="2" destOrd="0" presId="urn:microsoft.com/office/officeart/2005/8/layout/matrix1"/>
    <dgm:cxn modelId="{B6631250-E49F-48C7-993B-362576D5AF36}" type="presParOf" srcId="{8391AEAD-E1C1-4838-9BB6-0A846F404CB2}" destId="{3F94863E-2B13-4874-B54C-9692F1F5EA11}" srcOrd="3" destOrd="0" presId="urn:microsoft.com/office/officeart/2005/8/layout/matrix1"/>
    <dgm:cxn modelId="{1D8E918A-C54F-4D92-941C-B7B9E314C2AD}" type="presParOf" srcId="{8391AEAD-E1C1-4838-9BB6-0A846F404CB2}" destId="{2196E5D6-0C87-4738-BCD7-8B0A753E7859}" srcOrd="4" destOrd="0" presId="urn:microsoft.com/office/officeart/2005/8/layout/matrix1"/>
    <dgm:cxn modelId="{AE9F020A-AA52-44AC-A810-83E1FE6AF94C}" type="presParOf" srcId="{8391AEAD-E1C1-4838-9BB6-0A846F404CB2}" destId="{E81B55CD-90B9-4078-AAA6-F5561F1F5F72}" srcOrd="5" destOrd="0" presId="urn:microsoft.com/office/officeart/2005/8/layout/matrix1"/>
    <dgm:cxn modelId="{C30BFA44-E1E8-480C-992A-C4851888D2D1}" type="presParOf" srcId="{8391AEAD-E1C1-4838-9BB6-0A846F404CB2}" destId="{49942793-F8ED-4F1F-85A1-6FFD18D69935}" srcOrd="6" destOrd="0" presId="urn:microsoft.com/office/officeart/2005/8/layout/matrix1"/>
    <dgm:cxn modelId="{B05DAF93-DA3B-42C7-B3AD-5046F8812154}" type="presParOf" srcId="{8391AEAD-E1C1-4838-9BB6-0A846F404CB2}" destId="{1614F0E3-749B-4069-B2C8-69521745B494}" srcOrd="7" destOrd="0" presId="urn:microsoft.com/office/officeart/2005/8/layout/matrix1"/>
    <dgm:cxn modelId="{A3460BB0-567C-462D-A27F-06BDE861D72C}" type="presParOf" srcId="{2F930113-E9F4-4509-8F5A-03BE125158DD}" destId="{264994DE-EE01-4921-82C9-4ED980BFBB8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71DD-547A-4946-B3A1-1BB1CB51DBDB}">
      <dsp:nvSpPr>
        <dsp:cNvPr id="0" name=""/>
        <dsp:cNvSpPr/>
      </dsp:nvSpPr>
      <dsp:spPr>
        <a:xfrm rot="16200000">
          <a:off x="821134" y="-821134"/>
          <a:ext cx="2600325" cy="4242594"/>
        </a:xfrm>
        <a:prstGeom prst="round1Rect">
          <a:avLst/>
        </a:prstGeom>
        <a:solidFill>
          <a:schemeClr val="bg2"/>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t>Part A</a:t>
          </a:r>
        </a:p>
        <a:p>
          <a:pPr marL="228600" lvl="1" indent="-228600" algn="l" defTabSz="1200150">
            <a:lnSpc>
              <a:spcPct val="90000"/>
            </a:lnSpc>
            <a:spcBef>
              <a:spcPct val="0"/>
            </a:spcBef>
            <a:spcAft>
              <a:spcPct val="15000"/>
            </a:spcAft>
            <a:buChar char="•"/>
          </a:pPr>
          <a:r>
            <a:rPr lang="en-AU" sz="2700" kern="1200" dirty="0"/>
            <a:t>Introduction</a:t>
          </a:r>
        </a:p>
      </dsp:txBody>
      <dsp:txXfrm rot="5400000">
        <a:off x="0" y="0"/>
        <a:ext cx="4242594" cy="1950243"/>
      </dsp:txXfrm>
    </dsp:sp>
    <dsp:sp modelId="{119388E2-4FA9-46E1-BFEA-333FB1383E90}">
      <dsp:nvSpPr>
        <dsp:cNvPr id="0" name=""/>
        <dsp:cNvSpPr/>
      </dsp:nvSpPr>
      <dsp:spPr>
        <a:xfrm>
          <a:off x="4242594" y="0"/>
          <a:ext cx="4242594" cy="2600325"/>
        </a:xfrm>
        <a:prstGeom prst="round1Rect">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B</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Log into a test session</a:t>
          </a:r>
        </a:p>
      </dsp:txBody>
      <dsp:txXfrm>
        <a:off x="4242594" y="0"/>
        <a:ext cx="4242594" cy="1950243"/>
      </dsp:txXfrm>
    </dsp:sp>
    <dsp:sp modelId="{2196E5D6-0C87-4738-BCD7-8B0A753E7859}">
      <dsp:nvSpPr>
        <dsp:cNvPr id="0" name=""/>
        <dsp:cNvSpPr/>
      </dsp:nvSpPr>
      <dsp:spPr>
        <a:xfrm rot="10800000">
          <a:off x="0" y="2600325"/>
          <a:ext cx="4242594" cy="2600325"/>
        </a:xfrm>
        <a:prstGeom prst="round1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C</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Run a test session </a:t>
          </a:r>
        </a:p>
      </dsp:txBody>
      <dsp:txXfrm rot="10800000">
        <a:off x="0" y="3250406"/>
        <a:ext cx="4242594" cy="1950243"/>
      </dsp:txXfrm>
    </dsp:sp>
    <dsp:sp modelId="{49942793-F8ED-4F1F-85A1-6FFD18D69935}">
      <dsp:nvSpPr>
        <dsp:cNvPr id="0" name=""/>
        <dsp:cNvSpPr/>
      </dsp:nvSpPr>
      <dsp:spPr>
        <a:xfrm rot="5400000">
          <a:off x="5063728" y="1779190"/>
          <a:ext cx="2600325" cy="4242594"/>
        </a:xfrm>
        <a:prstGeom prst="round1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D</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Practise</a:t>
          </a:r>
        </a:p>
      </dsp:txBody>
      <dsp:txXfrm rot="-5400000">
        <a:off x="4242594" y="3250406"/>
        <a:ext cx="4242594" cy="1950243"/>
      </dsp:txXfrm>
    </dsp:sp>
    <dsp:sp modelId="{264994DE-EE01-4921-82C9-4ED980BFBB8F}">
      <dsp:nvSpPr>
        <dsp:cNvPr id="0" name=""/>
        <dsp:cNvSpPr/>
      </dsp:nvSpPr>
      <dsp:spPr>
        <a:xfrm>
          <a:off x="2969815" y="1950243"/>
          <a:ext cx="2545556" cy="1300162"/>
        </a:xfrm>
        <a:prstGeom prst="roundRect">
          <a:avLst/>
        </a:prstGeom>
        <a:solidFill>
          <a:srgbClr val="C0C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b="1" kern="1200" dirty="0"/>
            <a:t>TA Training</a:t>
          </a:r>
        </a:p>
      </dsp:txBody>
      <dsp:txXfrm>
        <a:off x="3033284" y="2013712"/>
        <a:ext cx="2418618" cy="11732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786" cy="496967"/>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sz="quarter" idx="1"/>
          </p:nvPr>
        </p:nvSpPr>
        <p:spPr>
          <a:xfrm>
            <a:off x="3855841" y="1"/>
            <a:ext cx="2949786" cy="496967"/>
          </a:xfrm>
          <a:prstGeom prst="rect">
            <a:avLst/>
          </a:prstGeom>
        </p:spPr>
        <p:txBody>
          <a:bodyPr vert="horz" lIns="91550" tIns="45775" rIns="91550" bIns="45775" rtlCol="0"/>
          <a:lstStyle>
            <a:lvl1pPr algn="r">
              <a:defRPr sz="1200"/>
            </a:lvl1pPr>
          </a:lstStyle>
          <a:p>
            <a:fld id="{73D76A07-3D3D-4A68-AAD0-85CA8B587E22}" type="datetimeFigureOut">
              <a:rPr lang="en-AU" smtClean="0"/>
              <a:t>12/03/2020</a:t>
            </a:fld>
            <a:endParaRPr lang="en-AU"/>
          </a:p>
        </p:txBody>
      </p:sp>
      <p:sp>
        <p:nvSpPr>
          <p:cNvPr id="4" name="Footer Placeholder 3"/>
          <p:cNvSpPr>
            <a:spLocks noGrp="1"/>
          </p:cNvSpPr>
          <p:nvPr>
            <p:ph type="ftr" sz="quarter" idx="2"/>
          </p:nvPr>
        </p:nvSpPr>
        <p:spPr>
          <a:xfrm>
            <a:off x="4" y="9440648"/>
            <a:ext cx="2949786" cy="496967"/>
          </a:xfrm>
          <a:prstGeom prst="rect">
            <a:avLst/>
          </a:prstGeom>
        </p:spPr>
        <p:txBody>
          <a:bodyPr vert="horz" lIns="91550" tIns="45775" rIns="91550" bIns="45775" rtlCol="0" anchor="b"/>
          <a:lstStyle>
            <a:lvl1pPr algn="l">
              <a:defRPr sz="1200"/>
            </a:lvl1pPr>
          </a:lstStyle>
          <a:p>
            <a:endParaRPr lang="en-AU"/>
          </a:p>
        </p:txBody>
      </p:sp>
      <p:sp>
        <p:nvSpPr>
          <p:cNvPr id="5" name="Slide Number Placeholder 4"/>
          <p:cNvSpPr>
            <a:spLocks noGrp="1"/>
          </p:cNvSpPr>
          <p:nvPr>
            <p:ph type="sldNum" sz="quarter" idx="3"/>
          </p:nvPr>
        </p:nvSpPr>
        <p:spPr>
          <a:xfrm>
            <a:off x="3855841" y="9440648"/>
            <a:ext cx="2949786" cy="496967"/>
          </a:xfrm>
          <a:prstGeom prst="rect">
            <a:avLst/>
          </a:prstGeom>
        </p:spPr>
        <p:txBody>
          <a:bodyPr vert="horz" lIns="91550" tIns="45775" rIns="91550" bIns="45775"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786" cy="496967"/>
          </a:xfrm>
          <a:prstGeom prst="rect">
            <a:avLst/>
          </a:prstGeom>
        </p:spPr>
        <p:txBody>
          <a:bodyPr vert="horz" lIns="91550" tIns="45775" rIns="91550" bIns="45775"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1" y="1"/>
            <a:ext cx="2949786" cy="496967"/>
          </a:xfrm>
          <a:prstGeom prst="rect">
            <a:avLst/>
          </a:prstGeom>
        </p:spPr>
        <p:txBody>
          <a:bodyPr vert="horz" lIns="91550" tIns="45775" rIns="91550" bIns="45775" rtlCol="0"/>
          <a:lstStyle>
            <a:lvl1pPr algn="r">
              <a:defRPr sz="1200">
                <a:latin typeface="Arial" charset="0"/>
              </a:defRPr>
            </a:lvl1pPr>
          </a:lstStyle>
          <a:p>
            <a:pPr>
              <a:defRPr/>
            </a:pPr>
            <a:fld id="{5D80A888-D75A-4166-AD9D-7C4F06AF2060}" type="datetimeFigureOut">
              <a:rPr lang="en-AU"/>
              <a:pPr>
                <a:defRPr/>
              </a:pPr>
              <a:t>12/03/2020</a:t>
            </a:fld>
            <a:endParaRPr lang="en-AU"/>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1550" tIns="45775" rIns="91550" bIns="45775"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550" tIns="45775" rIns="91550" bIns="4577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4" y="9440648"/>
            <a:ext cx="2949786" cy="496967"/>
          </a:xfrm>
          <a:prstGeom prst="rect">
            <a:avLst/>
          </a:prstGeom>
        </p:spPr>
        <p:txBody>
          <a:bodyPr vert="horz" lIns="91550" tIns="45775" rIns="91550" bIns="45775"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1" y="9440648"/>
            <a:ext cx="2949786" cy="496967"/>
          </a:xfrm>
          <a:prstGeom prst="rect">
            <a:avLst/>
          </a:prstGeom>
        </p:spPr>
        <p:txBody>
          <a:bodyPr vert="horz" lIns="91550" tIns="45775" rIns="91550" bIns="45775"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45474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spcBef>
                <a:spcPts val="0"/>
              </a:spcBef>
              <a:spcAft>
                <a:spcPts val="1201"/>
              </a:spcAft>
              <a:defRPr/>
            </a:pPr>
            <a:r>
              <a:rPr lang="en-AU" i="0" dirty="0">
                <a:solidFill>
                  <a:srgbClr val="C00000"/>
                </a:solidFill>
              </a:rPr>
              <a:t>[Boxes in red are animated to appear upon clicks.]</a:t>
            </a:r>
          </a:p>
          <a:p>
            <a:pPr defTabSz="914307">
              <a:spcBef>
                <a:spcPts val="0"/>
              </a:spcBef>
              <a:spcAft>
                <a:spcPts val="1201"/>
              </a:spcAft>
              <a:defRPr/>
            </a:pPr>
            <a:endParaRPr lang="en-AU" i="1" dirty="0">
              <a:solidFill>
                <a:srgbClr val="C00000"/>
              </a:solidFill>
            </a:endParaRPr>
          </a:p>
          <a:p>
            <a:pPr defTabSz="914307">
              <a:spcBef>
                <a:spcPts val="0"/>
              </a:spcBef>
              <a:spcAft>
                <a:spcPts val="1201"/>
              </a:spcAft>
              <a:defRPr/>
            </a:pPr>
            <a:r>
              <a:rPr lang="en-AU" dirty="0"/>
              <a:t>Let’s take a closer look at two essential parts of the TA Pack. These are created in the Assessment Platform by the Principal or NAPLAN Coordinator.</a:t>
            </a:r>
          </a:p>
          <a:p>
            <a:pPr defTabSz="914307">
              <a:spcBef>
                <a:spcPts val="0"/>
              </a:spcBef>
              <a:spcAft>
                <a:spcPts val="1201"/>
              </a:spcAft>
              <a:defRPr/>
            </a:pPr>
            <a:endParaRPr lang="en-AU" dirty="0"/>
          </a:p>
          <a:p>
            <a:pPr marL="171656" indent="-171656" defTabSz="914307">
              <a:spcBef>
                <a:spcPts val="0"/>
              </a:spcBef>
              <a:spcAft>
                <a:spcPts val="1201"/>
              </a:spcAft>
              <a:buFont typeface="Arial" panose="020B0604020202020204" pitchFamily="34" charset="0"/>
              <a:buChar char="•"/>
              <a:defRPr/>
            </a:pPr>
            <a:r>
              <a:rPr lang="en-AU" b="1" dirty="0"/>
              <a:t>The Test Administrator Session Slip </a:t>
            </a:r>
            <a:r>
              <a:rPr lang="en-AU" sz="1200" dirty="0"/>
              <a:t>―</a:t>
            </a:r>
            <a:r>
              <a:rPr lang="en-AU" dirty="0"/>
              <a:t> has the login details you will need to use to access the Assessment Platform. It is printed on an A4 piece of paper and has a description at the top. In this instance we have the date, year level and test type. Schools will include information here that helps them best organise their test sessions. Below this are the </a:t>
            </a:r>
            <a:r>
              <a:rPr lang="en-AU" i="1" dirty="0"/>
              <a:t>Username</a:t>
            </a:r>
            <a:r>
              <a:rPr lang="en-AU" dirty="0"/>
              <a:t> and </a:t>
            </a:r>
            <a:r>
              <a:rPr lang="en-AU" i="1" dirty="0"/>
              <a:t>Password</a:t>
            </a:r>
            <a:r>
              <a:rPr lang="en-AU" dirty="0"/>
              <a:t> details. Text in the middle of the slip provides the website address and reminder that this session slip is a one-time login.</a:t>
            </a:r>
          </a:p>
          <a:p>
            <a:pPr marL="171656" indent="-171656" defTabSz="914307">
              <a:spcBef>
                <a:spcPts val="0"/>
              </a:spcBef>
              <a:spcAft>
                <a:spcPts val="1201"/>
              </a:spcAft>
              <a:buFont typeface="Arial" panose="020B0604020202020204" pitchFamily="34" charset="0"/>
              <a:buChar char="•"/>
              <a:defRPr/>
            </a:pPr>
            <a:r>
              <a:rPr lang="en-AU" b="1" dirty="0">
                <a:solidFill>
                  <a:prstClr val="black"/>
                </a:solidFill>
              </a:rPr>
              <a:t>Student Session slips </a:t>
            </a:r>
            <a:r>
              <a:rPr lang="en-AU" sz="1200" dirty="0"/>
              <a:t>―</a:t>
            </a:r>
            <a:r>
              <a:rPr lang="en-AU" dirty="0">
                <a:solidFill>
                  <a:prstClr val="black"/>
                </a:solidFill>
              </a:rPr>
              <a:t> has the login details for the student to access the test. At the top of the slip, we can see the name of the test. </a:t>
            </a:r>
            <a:r>
              <a:rPr lang="en-AU" dirty="0"/>
              <a:t>Below the title is the student name and </a:t>
            </a:r>
            <a:r>
              <a:rPr lang="en-AU" dirty="0">
                <a:solidFill>
                  <a:prstClr val="black"/>
                </a:solidFill>
              </a:rPr>
              <a:t>the unique 8-letter Student Code. </a:t>
            </a:r>
            <a:r>
              <a:rPr lang="en-AU" dirty="0"/>
              <a:t>Once it has been used, and the test completed, it cannot be used again.</a:t>
            </a:r>
            <a:r>
              <a:rPr lang="en-AU" dirty="0">
                <a:solidFill>
                  <a:prstClr val="black"/>
                </a:solidFill>
              </a:rPr>
              <a:t> Note that the test the student will sit is defined by the slip you give them.</a:t>
            </a:r>
            <a:r>
              <a:rPr lang="en-AU" dirty="0"/>
              <a:t> </a:t>
            </a:r>
            <a:endParaRPr lang="en-AU" dirty="0">
              <a:solidFill>
                <a:prstClr val="black"/>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02055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US" dirty="0"/>
              <a:t>Our school will be accessing electronic versions of </a:t>
            </a:r>
            <a:r>
              <a:rPr lang="en-US" b="1" dirty="0"/>
              <a:t>handbooks</a:t>
            </a:r>
            <a:r>
              <a:rPr lang="en-US" dirty="0"/>
              <a:t> similar to those we have received in the past for paper based NAPLAN.  </a:t>
            </a:r>
          </a:p>
          <a:p>
            <a:pPr defTabSz="915497">
              <a:spcBef>
                <a:spcPts val="0"/>
              </a:spcBef>
              <a:spcAft>
                <a:spcPts val="1201"/>
              </a:spcAft>
              <a:defRPr/>
            </a:pPr>
            <a:endParaRPr lang="en-US" dirty="0"/>
          </a:p>
          <a:p>
            <a:pPr defTabSz="915497">
              <a:spcBef>
                <a:spcPts val="0"/>
              </a:spcBef>
              <a:spcAft>
                <a:spcPts val="1201"/>
              </a:spcAft>
              <a:defRPr/>
            </a:pPr>
            <a:r>
              <a:rPr lang="en-US" dirty="0"/>
              <a:t>This will include the:</a:t>
            </a:r>
          </a:p>
          <a:p>
            <a:pPr marL="171656" indent="-171656" defTabSz="915497">
              <a:spcBef>
                <a:spcPts val="0"/>
              </a:spcBef>
              <a:spcAft>
                <a:spcPts val="1201"/>
              </a:spcAft>
              <a:buFont typeface="Arial" panose="020B0604020202020204" pitchFamily="34" charset="0"/>
              <a:buChar char="•"/>
              <a:defRPr/>
            </a:pPr>
            <a:r>
              <a:rPr lang="en-US" i="1" baseline="0" dirty="0"/>
              <a:t>Handbook for principals and </a:t>
            </a:r>
            <a:r>
              <a:rPr lang="en-AU" sz="1200" i="1" dirty="0"/>
              <a:t>NAPLAN coordinators ―</a:t>
            </a:r>
            <a:r>
              <a:rPr lang="en-US" i="1" baseline="0" dirty="0"/>
              <a:t> NAPLAN Online</a:t>
            </a:r>
            <a:endParaRPr lang="en-US" i="1" dirty="0"/>
          </a:p>
          <a:p>
            <a:pPr marL="171656" indent="-171656" defTabSz="915497">
              <a:spcBef>
                <a:spcPts val="0"/>
              </a:spcBef>
              <a:spcAft>
                <a:spcPts val="1201"/>
              </a:spcAft>
              <a:buFont typeface="Arial" panose="020B0604020202020204" pitchFamily="34" charset="0"/>
              <a:buChar char="•"/>
              <a:defRPr/>
            </a:pPr>
            <a:r>
              <a:rPr lang="en-US" i="1" baseline="0" dirty="0"/>
              <a:t>NAPLAN Online t</a:t>
            </a:r>
            <a:r>
              <a:rPr lang="en-US" i="1" dirty="0"/>
              <a:t>est administration handbooks for teachers </a:t>
            </a:r>
            <a:r>
              <a:rPr lang="en-AU" sz="1200" i="1" dirty="0"/>
              <a:t>―</a:t>
            </a:r>
            <a:r>
              <a:rPr lang="en-US" i="1" dirty="0"/>
              <a:t> Years 3, 5, 7 and 9.</a:t>
            </a:r>
          </a:p>
          <a:p>
            <a:pPr defTabSz="915497">
              <a:spcBef>
                <a:spcPts val="0"/>
              </a:spcBef>
              <a:spcAft>
                <a:spcPts val="1201"/>
              </a:spcAft>
              <a:defRPr/>
            </a:pPr>
            <a:endParaRPr lang="en-US" dirty="0"/>
          </a:p>
          <a:p>
            <a:pPr defTabSz="915497">
              <a:defRPr/>
            </a:pPr>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153132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spcBef>
                <a:spcPts val="0"/>
              </a:spcBef>
              <a:spcAft>
                <a:spcPts val="1201"/>
              </a:spcAft>
              <a:defRPr/>
            </a:pPr>
            <a:r>
              <a:rPr lang="en-AU" i="0" dirty="0">
                <a:solidFill>
                  <a:prstClr val="black"/>
                </a:solidFill>
              </a:rPr>
              <a:t>In addition, the QCAA</a:t>
            </a:r>
            <a:r>
              <a:rPr lang="en-AU" i="0" baseline="0" dirty="0">
                <a:solidFill>
                  <a:prstClr val="black"/>
                </a:solidFill>
              </a:rPr>
              <a:t> have created a </a:t>
            </a:r>
            <a:r>
              <a:rPr lang="en-AU" i="1" dirty="0"/>
              <a:t>Test administration</a:t>
            </a:r>
            <a:r>
              <a:rPr lang="en-AU" i="1" baseline="0" dirty="0"/>
              <a:t> </a:t>
            </a:r>
            <a:r>
              <a:rPr lang="en-AU" i="1" dirty="0"/>
              <a:t>mini-handbook for teachers </a:t>
            </a:r>
            <a:r>
              <a:rPr lang="en-AU" dirty="0"/>
              <a:t>which is a condensed version of the original that we can use for training purposes.  </a:t>
            </a:r>
          </a:p>
          <a:p>
            <a:pPr defTabSz="914307">
              <a:spcBef>
                <a:spcPts val="0"/>
              </a:spcBef>
              <a:spcAft>
                <a:spcPts val="1201"/>
              </a:spcAft>
              <a:defRPr/>
            </a:pPr>
            <a:endParaRPr lang="en-AU" dirty="0"/>
          </a:p>
          <a:p>
            <a:pPr defTabSz="914307">
              <a:spcBef>
                <a:spcPts val="0"/>
              </a:spcBef>
              <a:spcAft>
                <a:spcPts val="1201"/>
              </a:spcAft>
              <a:defRPr/>
            </a:pPr>
            <a:r>
              <a:rPr lang="en-AU" dirty="0"/>
              <a:t>It includes information on:</a:t>
            </a:r>
          </a:p>
          <a:p>
            <a:pPr marL="171656" indent="-171656" defTabSz="914307">
              <a:spcBef>
                <a:spcPts val="0"/>
              </a:spcBef>
              <a:spcAft>
                <a:spcPts val="1201"/>
              </a:spcAft>
              <a:buFont typeface="Arial" panose="020B0604020202020204" pitchFamily="34" charset="0"/>
              <a:buChar char="•"/>
              <a:defRPr/>
            </a:pPr>
            <a:r>
              <a:rPr lang="en-AU" dirty="0"/>
              <a:t>preparing for the test session</a:t>
            </a:r>
          </a:p>
          <a:p>
            <a:pPr marL="171656" indent="-171656" defTabSz="914307">
              <a:spcBef>
                <a:spcPts val="0"/>
              </a:spcBef>
              <a:spcAft>
                <a:spcPts val="1201"/>
              </a:spcAft>
              <a:buFont typeface="Arial" panose="020B0604020202020204" pitchFamily="34" charset="0"/>
              <a:buChar char="•"/>
              <a:defRPr/>
            </a:pPr>
            <a:r>
              <a:rPr lang="en-AU" dirty="0"/>
              <a:t>monitoring the test session</a:t>
            </a:r>
          </a:p>
          <a:p>
            <a:pPr marL="171656" indent="-171656" defTabSz="914307">
              <a:spcBef>
                <a:spcPts val="0"/>
              </a:spcBef>
              <a:spcAft>
                <a:spcPts val="1201"/>
              </a:spcAft>
              <a:buFont typeface="Arial" panose="020B0604020202020204" pitchFamily="34" charset="0"/>
              <a:buChar char="•"/>
              <a:defRPr/>
            </a:pPr>
            <a:r>
              <a:rPr lang="en-AU" dirty="0"/>
              <a:t>reading from the test administration script</a:t>
            </a:r>
          </a:p>
          <a:p>
            <a:pPr marL="171656" indent="-171656" defTabSz="914307">
              <a:spcBef>
                <a:spcPts val="0"/>
              </a:spcBef>
              <a:spcAft>
                <a:spcPts val="1201"/>
              </a:spcAft>
              <a:buFont typeface="Arial" panose="020B0604020202020204" pitchFamily="34" charset="0"/>
              <a:buChar char="•"/>
              <a:defRPr/>
            </a:pPr>
            <a:r>
              <a:rPr lang="en-AU" dirty="0"/>
              <a:t>finalising the test session</a:t>
            </a:r>
          </a:p>
          <a:p>
            <a:pPr marL="171656" indent="-171656" defTabSz="914307">
              <a:spcBef>
                <a:spcPts val="0"/>
              </a:spcBef>
              <a:spcAft>
                <a:spcPts val="1201"/>
              </a:spcAft>
              <a:buFont typeface="Arial" panose="020B0604020202020204" pitchFamily="34" charset="0"/>
              <a:buChar char="•"/>
              <a:defRPr/>
            </a:pPr>
            <a:r>
              <a:rPr lang="en-AU" dirty="0"/>
              <a:t>resolving test issues.</a:t>
            </a:r>
          </a:p>
          <a:p>
            <a:pPr marL="0" indent="0" defTabSz="914307">
              <a:spcBef>
                <a:spcPts val="0"/>
              </a:spcBef>
              <a:spcAft>
                <a:spcPts val="1201"/>
              </a:spcAft>
              <a:buFont typeface="Arial" panose="020B0604020202020204" pitchFamily="34" charset="0"/>
              <a:buNone/>
              <a:defRPr/>
            </a:pPr>
            <a:endParaRPr lang="en-AU" dirty="0"/>
          </a:p>
          <a:p>
            <a:pPr defTabSz="914307">
              <a:spcBef>
                <a:spcPts val="0"/>
              </a:spcBef>
              <a:spcAft>
                <a:spcPts val="1201"/>
              </a:spcAft>
              <a:defRPr/>
            </a:pPr>
            <a:r>
              <a:rPr lang="en-AU" dirty="0"/>
              <a:t>You will find this inside your TA Pack. Please note that this is for </a:t>
            </a:r>
            <a:r>
              <a:rPr lang="en-AU" b="1" i="0" dirty="0"/>
              <a:t>preparation activities only</a:t>
            </a:r>
            <a:r>
              <a:rPr lang="en-AU" dirty="0"/>
              <a:t>, and should not be used in NAPLAN testing.</a:t>
            </a:r>
          </a:p>
          <a:p>
            <a:pPr defTabSz="914307">
              <a:defRPr/>
            </a:pPr>
            <a:r>
              <a:rPr lang="en-AU" i="0" dirty="0">
                <a:solidFill>
                  <a:prstClr val="black"/>
                </a:solidFill>
              </a:rPr>
              <a:t>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34773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025">
              <a:buFont typeface="Arial" panose="020B0604020202020204" pitchFamily="34" charset="0"/>
              <a:buNone/>
              <a:defRPr/>
            </a:pPr>
            <a:r>
              <a:rPr lang="en-AU" sz="1100" dirty="0"/>
              <a:t>It is our school’s responsibility to help students develop the skills needed for all online assessment, including NAPLAN Online.</a:t>
            </a:r>
          </a:p>
          <a:p>
            <a:pPr marL="0" indent="0" defTabSz="913025">
              <a:buFont typeface="Arial" panose="020B0604020202020204" pitchFamily="34" charset="0"/>
              <a:buNone/>
              <a:defRPr/>
            </a:pPr>
            <a:endParaRPr lang="en-AU" sz="1100" dirty="0"/>
          </a:p>
          <a:p>
            <a:pPr marL="0" indent="0" defTabSz="913025">
              <a:buFont typeface="Arial" panose="020B0604020202020204" pitchFamily="34" charset="0"/>
              <a:buNone/>
              <a:defRPr/>
            </a:pPr>
            <a:r>
              <a:rPr lang="en-AU" sz="1100" dirty="0"/>
              <a:t>These are some general skills that students may need for online assessments.</a:t>
            </a:r>
          </a:p>
          <a:p>
            <a:pPr marL="0" indent="0" defTabSz="913025">
              <a:buFont typeface="Arial" panose="020B0604020202020204" pitchFamily="34" charset="0"/>
              <a:buNone/>
              <a:defRPr/>
            </a:pPr>
            <a:endParaRPr lang="en-AU" sz="1100" dirty="0"/>
          </a:p>
          <a:p>
            <a:pPr marL="0" indent="0" defTabSz="913025">
              <a:buFont typeface="Arial" panose="020B0604020202020204" pitchFamily="34" charset="0"/>
              <a:buNone/>
              <a:defRPr/>
            </a:pPr>
            <a:r>
              <a:rPr lang="en-AU" sz="1100" dirty="0"/>
              <a:t>While these skills will be helpful for NAPLAN Online, there are also some specific things that our students will need to be familiarised with through the NAPLAN Public Demonstration site.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728417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US" sz="900" baseline="0" dirty="0"/>
              <a:t>It is highly recommended that students are taken through ACARA’s </a:t>
            </a:r>
            <a:r>
              <a:rPr lang="en-US" sz="900" b="1" baseline="0" dirty="0"/>
              <a:t>Public Demonstration Site </a:t>
            </a:r>
            <a:r>
              <a:rPr lang="en-US" sz="900" b="0" baseline="0" dirty="0"/>
              <a:t>to </a:t>
            </a:r>
            <a:r>
              <a:rPr lang="en-US" sz="900" b="0" baseline="0" dirty="0" err="1"/>
              <a:t>familiarise</a:t>
            </a:r>
            <a:r>
              <a:rPr lang="en-US" sz="900" b="0" baseline="0" dirty="0"/>
              <a:t> them with the style of test that will be presented to them in NAPLAN Online.  </a:t>
            </a:r>
          </a:p>
          <a:p>
            <a:pPr defTabSz="915497">
              <a:spcBef>
                <a:spcPts val="0"/>
              </a:spcBef>
              <a:spcAft>
                <a:spcPts val="1201"/>
              </a:spcAft>
              <a:defRPr/>
            </a:pPr>
            <a:endParaRPr lang="en-US" sz="900" b="0" baseline="0" dirty="0"/>
          </a:p>
          <a:p>
            <a:pPr defTabSz="915497">
              <a:spcBef>
                <a:spcPts val="0"/>
              </a:spcBef>
              <a:spcAft>
                <a:spcPts val="1201"/>
              </a:spcAft>
              <a:defRPr/>
            </a:pPr>
            <a:r>
              <a:rPr lang="en-AU" sz="900" dirty="0"/>
              <a:t>When students take a demonstration test, they will see a range of different question types. Some of these include: multiple choice/s, checkbox, text entry, dropdown list, drawing lines, and drag and drop. Students will need familiarisation with some of these question types. </a:t>
            </a:r>
          </a:p>
          <a:p>
            <a:pPr defTabSz="915497">
              <a:spcBef>
                <a:spcPts val="0"/>
              </a:spcBef>
              <a:spcAft>
                <a:spcPts val="1201"/>
              </a:spcAft>
              <a:defRPr/>
            </a:pPr>
            <a:endParaRPr lang="en-AU" sz="900" b="0" baseline="0" dirty="0"/>
          </a:p>
          <a:p>
            <a:pPr defTabSz="915497">
              <a:spcBef>
                <a:spcPts val="0"/>
              </a:spcBef>
              <a:spcAft>
                <a:spcPts val="1201"/>
              </a:spcAft>
              <a:defRPr/>
            </a:pPr>
            <a:r>
              <a:rPr lang="en-AU" sz="900" b="0" baseline="0" dirty="0"/>
              <a:t>This site allows teachers to familiarise students with:</a:t>
            </a:r>
          </a:p>
          <a:p>
            <a:pPr marL="171450" indent="-171450" defTabSz="915497">
              <a:spcBef>
                <a:spcPts val="0"/>
              </a:spcBef>
              <a:spcAft>
                <a:spcPts val="1201"/>
              </a:spcAft>
              <a:buFont typeface="Arial" panose="020B0604020202020204" pitchFamily="34" charset="0"/>
              <a:buChar char="•"/>
              <a:defRPr/>
            </a:pPr>
            <a:r>
              <a:rPr lang="en-AU" sz="900" b="0" baseline="0" dirty="0"/>
              <a:t>all test domains in the appropriate NAPLAN year level</a:t>
            </a:r>
          </a:p>
          <a:p>
            <a:pPr marL="171450" indent="-171450" defTabSz="915497">
              <a:spcBef>
                <a:spcPts val="0"/>
              </a:spcBef>
              <a:spcAft>
                <a:spcPts val="1201"/>
              </a:spcAft>
              <a:buFont typeface="Arial" panose="020B0604020202020204" pitchFamily="34" charset="0"/>
              <a:buChar char="•"/>
              <a:defRPr/>
            </a:pPr>
            <a:r>
              <a:rPr lang="en-AU" sz="900" b="0" baseline="0" dirty="0"/>
              <a:t>alternative items and accessibility options, if required.</a:t>
            </a:r>
          </a:p>
          <a:p>
            <a:pPr marL="0" indent="0" defTabSz="915497">
              <a:spcBef>
                <a:spcPts val="0"/>
              </a:spcBef>
              <a:spcAft>
                <a:spcPts val="1201"/>
              </a:spcAft>
              <a:buFont typeface="Arial" panose="020B0604020202020204" pitchFamily="34" charset="0"/>
              <a:buNone/>
              <a:defRPr/>
            </a:pPr>
            <a:endParaRPr lang="en-US" sz="900" b="0" baseline="0" dirty="0"/>
          </a:p>
          <a:p>
            <a:pPr marL="0" indent="0" defTabSz="915497">
              <a:spcBef>
                <a:spcPts val="0"/>
              </a:spcBef>
              <a:spcAft>
                <a:spcPts val="1201"/>
              </a:spcAft>
              <a:buFont typeface="Arial" panose="020B0604020202020204" pitchFamily="34" charset="0"/>
              <a:buNone/>
              <a:defRPr/>
            </a:pPr>
            <a:r>
              <a:rPr lang="en-US" sz="900" b="0" baseline="0" dirty="0"/>
              <a:t>Explicit teaching is also required before NAPLAN on how to complete the following tasks in the NAP Locked down browser:</a:t>
            </a:r>
          </a:p>
          <a:p>
            <a:pPr marL="171450" indent="-171450" defTabSz="915497">
              <a:spcBef>
                <a:spcPts val="0"/>
              </a:spcBef>
              <a:spcAft>
                <a:spcPts val="1201"/>
              </a:spcAft>
              <a:buFont typeface="Arial" panose="020B0604020202020204" pitchFamily="34" charset="0"/>
              <a:buChar char="•"/>
              <a:defRPr/>
            </a:pPr>
            <a:r>
              <a:rPr lang="en-US" sz="900" b="0" baseline="0" dirty="0"/>
              <a:t>using the audio player, when required</a:t>
            </a:r>
          </a:p>
          <a:p>
            <a:pPr marL="171450" indent="-171450" defTabSz="915497">
              <a:spcBef>
                <a:spcPts val="0"/>
              </a:spcBef>
              <a:spcAft>
                <a:spcPts val="1201"/>
              </a:spcAft>
              <a:buFont typeface="Arial" panose="020B0604020202020204" pitchFamily="34" charset="0"/>
              <a:buChar char="•"/>
              <a:defRPr/>
            </a:pPr>
            <a:r>
              <a:rPr lang="en-US" sz="900" b="0" baseline="0" dirty="0"/>
              <a:t>navigating using features on the screen</a:t>
            </a:r>
          </a:p>
          <a:p>
            <a:pPr marL="171450" indent="-171450" defTabSz="915497">
              <a:spcBef>
                <a:spcPts val="0"/>
              </a:spcBef>
              <a:spcAft>
                <a:spcPts val="1201"/>
              </a:spcAft>
              <a:buFont typeface="Arial" panose="020B0604020202020204" pitchFamily="34" charset="0"/>
              <a:buChar char="•"/>
              <a:defRPr/>
            </a:pPr>
            <a:r>
              <a:rPr lang="en-US" sz="900" b="0" baseline="0" dirty="0"/>
              <a:t>manipulating objects on the screen</a:t>
            </a:r>
          </a:p>
          <a:p>
            <a:pPr marL="171450" indent="-171450" defTabSz="915497">
              <a:spcBef>
                <a:spcPts val="0"/>
              </a:spcBef>
              <a:spcAft>
                <a:spcPts val="1201"/>
              </a:spcAft>
              <a:buFont typeface="Arial" panose="020B0604020202020204" pitchFamily="34" charset="0"/>
              <a:buChar char="•"/>
              <a:defRPr/>
            </a:pPr>
            <a:r>
              <a:rPr lang="en-US" sz="900" b="0" baseline="0" dirty="0"/>
              <a:t>interacting with the onscreen tools in the Numeracy test ― ruler, protractor &amp; calculator (Years 7 &amp; 9 only)</a:t>
            </a:r>
          </a:p>
          <a:p>
            <a:pPr marL="171450" indent="-171450" defTabSz="915497">
              <a:spcBef>
                <a:spcPts val="0"/>
              </a:spcBef>
              <a:spcAft>
                <a:spcPts val="1201"/>
              </a:spcAft>
              <a:buFont typeface="Arial" panose="020B0604020202020204" pitchFamily="34" charset="0"/>
              <a:buChar char="•"/>
              <a:defRPr/>
            </a:pPr>
            <a:r>
              <a:rPr lang="en-US" sz="900" b="0" baseline="0" dirty="0"/>
              <a:t>flagging items they are unsure of so they can come back to review them</a:t>
            </a:r>
          </a:p>
          <a:p>
            <a:pPr marL="171450" indent="-171450" defTabSz="915497">
              <a:spcBef>
                <a:spcPts val="0"/>
              </a:spcBef>
              <a:spcAft>
                <a:spcPts val="1201"/>
              </a:spcAft>
              <a:buFont typeface="Arial" panose="020B0604020202020204" pitchFamily="34" charset="0"/>
              <a:buChar char="•"/>
              <a:defRPr/>
            </a:pPr>
            <a:r>
              <a:rPr lang="en-US" sz="900" b="0" baseline="0" dirty="0"/>
              <a:t>using the Progress summary screen to move quickly between flagged items to review. </a:t>
            </a:r>
          </a:p>
          <a:p>
            <a:pPr marL="171450" indent="-171450" defTabSz="915497">
              <a:spcBef>
                <a:spcPts val="0"/>
              </a:spcBef>
              <a:spcAft>
                <a:spcPts val="1201"/>
              </a:spcAft>
              <a:buFont typeface="Arial" panose="020B0604020202020204" pitchFamily="34" charset="0"/>
              <a:buChar char="•"/>
              <a:defRPr/>
            </a:pPr>
            <a:endParaRPr lang="en-US" b="0" baseline="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87924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solidFill>
                  <a:schemeClr val="tx1"/>
                </a:solidFill>
              </a:rPr>
              <a:t>Students also need to be familiar with completing the </a:t>
            </a:r>
            <a:r>
              <a:rPr lang="en-AU" sz="1100" b="1" dirty="0">
                <a:solidFill>
                  <a:schemeClr val="tx1"/>
                </a:solidFill>
              </a:rPr>
              <a:t>audio check </a:t>
            </a:r>
            <a:r>
              <a:rPr lang="en-AU" sz="1100" dirty="0">
                <a:solidFill>
                  <a:schemeClr val="tx1"/>
                </a:solidFill>
              </a:rPr>
              <a:t>in the locked down browser. For all tests other than Reading, students should click on the Play icon to check they can hear the sound. If they can’t hear it, they need to close the locked down browser, adjust the sound settings on their device, open the locked down browser and try playing the audio again.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solidFill>
                  <a:schemeClr val="tx1"/>
                </a:solidFill>
              </a:rPr>
              <a:t>For the Reading test only, students don’t need to click the </a:t>
            </a:r>
            <a:r>
              <a:rPr lang="en-AU" sz="1100" b="1" dirty="0">
                <a:solidFill>
                  <a:schemeClr val="tx1"/>
                </a:solidFill>
              </a:rPr>
              <a:t>Play</a:t>
            </a:r>
            <a:r>
              <a:rPr lang="en-AU" sz="1100" dirty="0">
                <a:solidFill>
                  <a:schemeClr val="tx1"/>
                </a:solidFill>
              </a:rPr>
              <a:t> icon and, instead, can select the 3rd option </a:t>
            </a:r>
            <a:r>
              <a:rPr lang="en-AU" sz="1100" b="1" dirty="0">
                <a:solidFill>
                  <a:schemeClr val="tx1"/>
                </a:solidFill>
              </a:rPr>
              <a:t>I do not need to check my audio</a:t>
            </a:r>
            <a:r>
              <a:rPr lang="en-AU" sz="1100" dirty="0">
                <a:solidFill>
                  <a:schemeClr val="tx1"/>
                </a:solidFil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solidFill>
                  <a:schemeClr val="tx1"/>
                </a:solidFill>
              </a:rPr>
              <a:t>Students should be made aware that </a:t>
            </a:r>
            <a:r>
              <a:rPr lang="en-AU" sz="1100" b="1" dirty="0">
                <a:solidFill>
                  <a:schemeClr val="tx1"/>
                </a:solidFill>
              </a:rPr>
              <a:t>listening to the audio </a:t>
            </a:r>
            <a:r>
              <a:rPr lang="en-AU" sz="1100" dirty="0">
                <a:solidFill>
                  <a:schemeClr val="tx1"/>
                </a:solidFill>
              </a:rPr>
              <a:t>is not compulsory. Even though audio is available for every question in Numeracy, they do not have to listen to every question if they don’t need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dirty="0">
                <a:solidFill>
                  <a:schemeClr val="tx1"/>
                </a:solidFill>
              </a:rPr>
              <a:t>Time management </a:t>
            </a:r>
            <a:r>
              <a:rPr lang="en-AU" sz="1100" dirty="0">
                <a:solidFill>
                  <a:schemeClr val="tx1"/>
                </a:solidFill>
              </a:rPr>
              <a:t>using the timer on the screen is another thing that students should be familiar with 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dirty="0">
                <a:solidFill>
                  <a:schemeClr val="tx1"/>
                </a:solidFill>
              </a:rPr>
              <a:t>the Writing test requires them to plan, write and edit a text within a set timeframe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dirty="0">
                <a:solidFill>
                  <a:schemeClr val="tx1"/>
                </a:solidFill>
              </a:rPr>
              <a:t>items in the last </a:t>
            </a:r>
            <a:r>
              <a:rPr lang="en-AU" sz="1100" dirty="0" err="1">
                <a:solidFill>
                  <a:schemeClr val="tx1"/>
                </a:solidFill>
              </a:rPr>
              <a:t>testlet</a:t>
            </a:r>
            <a:r>
              <a:rPr lang="en-AU" sz="1100" dirty="0">
                <a:solidFill>
                  <a:schemeClr val="tx1"/>
                </a:solidFill>
              </a:rPr>
              <a:t> for Reading, Conventions of language and Numeracy may be a little more challenging and may require a little more time.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1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dirty="0">
                <a:solidFill>
                  <a:schemeClr val="tx1"/>
                </a:solidFill>
              </a:rPr>
              <a:t>There are also some </a:t>
            </a:r>
            <a:r>
              <a:rPr lang="en-AU" sz="1100" b="1" dirty="0">
                <a:solidFill>
                  <a:schemeClr val="tx1"/>
                </a:solidFill>
              </a:rPr>
              <a:t>messages at the end of </a:t>
            </a:r>
            <a:r>
              <a:rPr lang="en-AU" sz="1100" b="1" dirty="0" err="1">
                <a:solidFill>
                  <a:schemeClr val="tx1"/>
                </a:solidFill>
              </a:rPr>
              <a:t>testlets</a:t>
            </a:r>
            <a:r>
              <a:rPr lang="en-AU" sz="1100" b="1" dirty="0">
                <a:solidFill>
                  <a:schemeClr val="tx1"/>
                </a:solidFill>
              </a:rPr>
              <a:t> </a:t>
            </a:r>
            <a:r>
              <a:rPr lang="en-AU" sz="1100" dirty="0">
                <a:solidFill>
                  <a:schemeClr val="tx1"/>
                </a:solidFill>
              </a:rPr>
              <a:t>that students need to understand and pay attention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dirty="0">
                <a:solidFill>
                  <a:schemeClr val="tx1"/>
                </a:solidFill>
              </a:rPr>
              <a:t>End of </a:t>
            </a:r>
            <a:r>
              <a:rPr lang="en-AU" sz="1100" dirty="0" err="1">
                <a:solidFill>
                  <a:schemeClr val="tx1"/>
                </a:solidFill>
              </a:rPr>
              <a:t>testlet</a:t>
            </a:r>
            <a:r>
              <a:rPr lang="en-AU" sz="1100" dirty="0">
                <a:solidFill>
                  <a:schemeClr val="tx1"/>
                </a:solidFill>
              </a:rPr>
              <a:t> message ― reminds students to check their answers before moving to the next section as their answers will be scored when they click </a:t>
            </a:r>
            <a:r>
              <a:rPr lang="en-AU" sz="1100" b="1" dirty="0">
                <a:solidFill>
                  <a:schemeClr val="tx1"/>
                </a:solidFill>
              </a:rPr>
              <a:t>Next</a:t>
            </a:r>
            <a:r>
              <a:rPr lang="en-AU" sz="1100" dirty="0">
                <a:solidFill>
                  <a:schemeClr val="tx1"/>
                </a:solidFill>
              </a:rPr>
              <a:t>. Student can still return to these previous </a:t>
            </a:r>
            <a:r>
              <a:rPr lang="en-AU" sz="1100" dirty="0" err="1">
                <a:solidFill>
                  <a:schemeClr val="tx1"/>
                </a:solidFill>
              </a:rPr>
              <a:t>testlets</a:t>
            </a:r>
            <a:r>
              <a:rPr lang="en-AU" sz="1100" dirty="0">
                <a:solidFill>
                  <a:schemeClr val="tx1"/>
                </a:solidFill>
              </a:rPr>
              <a:t> and change their answers later but their pathway through the test will not change.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dirty="0">
                <a:solidFill>
                  <a:schemeClr val="tx1"/>
                </a:solidFill>
              </a:rPr>
              <a:t>End of non-calculator </a:t>
            </a:r>
            <a:r>
              <a:rPr lang="en-AU" sz="1100" dirty="0" err="1">
                <a:solidFill>
                  <a:schemeClr val="tx1"/>
                </a:solidFill>
              </a:rPr>
              <a:t>testlet</a:t>
            </a:r>
            <a:r>
              <a:rPr lang="en-AU" sz="1100" dirty="0">
                <a:solidFill>
                  <a:schemeClr val="tx1"/>
                </a:solidFill>
              </a:rPr>
              <a:t> message ― only presented at the end of the first </a:t>
            </a:r>
            <a:r>
              <a:rPr lang="en-AU" sz="1100" dirty="0" err="1">
                <a:solidFill>
                  <a:schemeClr val="tx1"/>
                </a:solidFill>
              </a:rPr>
              <a:t>testlet</a:t>
            </a:r>
            <a:r>
              <a:rPr lang="en-AU" sz="1100" dirty="0">
                <a:solidFill>
                  <a:schemeClr val="tx1"/>
                </a:solidFill>
              </a:rPr>
              <a:t> in Years 7 &amp; 9 Numeracy (non-calculator questions).  Once students move past this message they cannot return to the non-calculator </a:t>
            </a:r>
            <a:r>
              <a:rPr lang="en-AU" sz="1100" dirty="0" err="1">
                <a:solidFill>
                  <a:schemeClr val="tx1"/>
                </a:solidFill>
              </a:rPr>
              <a:t>testlet</a:t>
            </a:r>
            <a:r>
              <a:rPr lang="en-AU" sz="1100" dirty="0">
                <a:solidFill>
                  <a:schemeClr val="tx1"/>
                </a:solidFill>
              </a:rPr>
              <a:t> ― if they try to do so they will see a locked </a:t>
            </a:r>
            <a:r>
              <a:rPr lang="en-AU" sz="1100" dirty="0" err="1">
                <a:solidFill>
                  <a:schemeClr val="tx1"/>
                </a:solidFill>
              </a:rPr>
              <a:t>testlet</a:t>
            </a:r>
            <a:r>
              <a:rPr lang="en-AU" sz="1100" dirty="0">
                <a:solidFill>
                  <a:schemeClr val="tx1"/>
                </a:solidFill>
              </a:rPr>
              <a:t> message.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1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sz="12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204743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US" b="0" baseline="0" dirty="0"/>
              <a:t>This Public Demonstration site is provided by ACARA for schools to </a:t>
            </a:r>
            <a:r>
              <a:rPr lang="en-US" b="0" baseline="0" dirty="0" err="1"/>
              <a:t>familiarise</a:t>
            </a:r>
            <a:r>
              <a:rPr lang="en-US" b="0" baseline="0" dirty="0"/>
              <a:t> students with the NAPLAN Online tests.</a:t>
            </a:r>
          </a:p>
          <a:p>
            <a:pPr defTabSz="915497">
              <a:spcBef>
                <a:spcPts val="0"/>
              </a:spcBef>
              <a:spcAft>
                <a:spcPts val="1201"/>
              </a:spcAft>
              <a:defRPr/>
            </a:pPr>
            <a:r>
              <a:rPr lang="en-US" b="0" baseline="0" dirty="0"/>
              <a:t>Note, that this is also a website that parents can access to see what their children will experience in the online test.</a:t>
            </a:r>
          </a:p>
          <a:p>
            <a:pPr defTabSz="915497">
              <a:spcBef>
                <a:spcPts val="0"/>
              </a:spcBef>
              <a:spcAft>
                <a:spcPts val="1201"/>
              </a:spcAft>
              <a:defRPr/>
            </a:pPr>
            <a:endParaRPr lang="en-US" b="0" baseline="0" dirty="0"/>
          </a:p>
          <a:p>
            <a:pPr defTabSz="915497">
              <a:spcBef>
                <a:spcPts val="0"/>
              </a:spcBef>
              <a:spcAft>
                <a:spcPts val="1201"/>
              </a:spcAft>
              <a:defRPr/>
            </a:pPr>
            <a:r>
              <a:rPr lang="en-US" b="0" baseline="0" dirty="0"/>
              <a:t>There are several ways to access this site:</a:t>
            </a:r>
          </a:p>
          <a:p>
            <a:pPr marL="171656" indent="-171656" defTabSz="915497">
              <a:spcBef>
                <a:spcPts val="0"/>
              </a:spcBef>
              <a:spcAft>
                <a:spcPts val="1201"/>
              </a:spcAft>
              <a:buFont typeface="Arial" panose="020B0604020202020204" pitchFamily="34" charset="0"/>
              <a:buChar char="•"/>
              <a:defRPr/>
            </a:pPr>
            <a:r>
              <a:rPr lang="en-US" b="1" baseline="0" dirty="0"/>
              <a:t>NAP website </a:t>
            </a:r>
            <a:r>
              <a:rPr lang="en-US" b="0" baseline="0" dirty="0"/>
              <a:t>– as on the screen. Select NAPLAN Online &gt; Public demonstration site</a:t>
            </a:r>
          </a:p>
          <a:p>
            <a:pPr marL="171656" indent="-171656" defTabSz="915497">
              <a:spcBef>
                <a:spcPts val="0"/>
              </a:spcBef>
              <a:spcAft>
                <a:spcPts val="1201"/>
              </a:spcAft>
              <a:buFont typeface="Arial" panose="020B0604020202020204" pitchFamily="34" charset="0"/>
              <a:buChar char="•"/>
              <a:defRPr/>
            </a:pPr>
            <a:r>
              <a:rPr lang="en-US" b="1" baseline="0" dirty="0"/>
              <a:t>NAP Locked down browser </a:t>
            </a:r>
            <a:r>
              <a:rPr lang="en-US" b="0" baseline="0" dirty="0"/>
              <a:t>– this is how students at school should be accessing it on student devices: select Demonstration tests</a:t>
            </a:r>
          </a:p>
          <a:p>
            <a:pPr defTabSz="915497">
              <a:spcBef>
                <a:spcPts val="0"/>
              </a:spcBef>
              <a:spcAft>
                <a:spcPts val="1201"/>
              </a:spcAft>
              <a:defRPr/>
            </a:pPr>
            <a:endParaRPr lang="en-US" b="0" baseline="0" dirty="0"/>
          </a:p>
          <a:p>
            <a:pPr defTabSz="915497">
              <a:spcBef>
                <a:spcPts val="0"/>
              </a:spcBef>
              <a:spcAft>
                <a:spcPts val="1201"/>
              </a:spcAft>
              <a:defRPr/>
            </a:pPr>
            <a:r>
              <a:rPr lang="en-US" b="0" baseline="0" dirty="0"/>
              <a:t>You should bookmark this</a:t>
            </a:r>
            <a:r>
              <a:rPr lang="en-US" b="0" dirty="0"/>
              <a:t> now if you haven’t already.</a:t>
            </a:r>
          </a:p>
          <a:p>
            <a:pPr defTabSz="915497">
              <a:spcBef>
                <a:spcPts val="0"/>
              </a:spcBef>
              <a:spcAft>
                <a:spcPts val="1201"/>
              </a:spcAft>
              <a:defRPr/>
            </a:pPr>
            <a:endParaRPr lang="en-US" b="0" baseline="0" dirty="0"/>
          </a:p>
          <a:p>
            <a:pPr defTabSz="915497">
              <a:spcBef>
                <a:spcPts val="0"/>
              </a:spcBef>
              <a:spcAft>
                <a:spcPts val="1201"/>
              </a:spcAft>
              <a:defRPr/>
            </a:pPr>
            <a:r>
              <a:rPr lang="en-US" b="0" baseline="0" dirty="0"/>
              <a:t>You may wish to use slides 17-25 in this presentation with your class while </a:t>
            </a:r>
            <a:r>
              <a:rPr lang="en-US" b="0" baseline="0" dirty="0" err="1"/>
              <a:t>familiarising</a:t>
            </a:r>
            <a:r>
              <a:rPr lang="en-US" b="0" baseline="0" dirty="0"/>
              <a:t> students with the Demonstration tests.</a:t>
            </a:r>
          </a:p>
          <a:p>
            <a:pPr defTabSz="915497">
              <a:spcBef>
                <a:spcPts val="0"/>
              </a:spcBef>
              <a:spcAft>
                <a:spcPts val="1201"/>
              </a:spcAft>
              <a:defRPr/>
            </a:pPr>
            <a:endParaRPr lang="en-US" b="0" baseline="0" dirty="0"/>
          </a:p>
          <a:p>
            <a:pPr defTabSz="915497">
              <a:defRPr/>
            </a:pPr>
            <a:endParaRPr lang="en-US" b="0" baseline="0" dirty="0"/>
          </a:p>
          <a:p>
            <a:pPr defTabSz="915497">
              <a:defRPr/>
            </a:pPr>
            <a:endParaRPr lang="en-US" b="0" baseline="0" dirty="0"/>
          </a:p>
          <a:p>
            <a:pPr defTabSz="915497">
              <a:defRPr/>
            </a:pPr>
            <a:endParaRPr lang="en-US" b="0" baseline="0" dirty="0"/>
          </a:p>
          <a:p>
            <a:pPr defTabSz="915497">
              <a:defRPr/>
            </a:pPr>
            <a:endParaRPr lang="en-US" b="0"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67474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601"/>
              </a:spcAft>
              <a:defRPr/>
            </a:pPr>
            <a:r>
              <a:rPr lang="en-AU" i="0" dirty="0">
                <a:solidFill>
                  <a:srgbClr val="C00000"/>
                </a:solidFill>
              </a:rPr>
              <a:t>[Boxes in red are animated to appear upon clicks.]</a:t>
            </a:r>
          </a:p>
          <a:p>
            <a:pPr defTabSz="915497">
              <a:spcBef>
                <a:spcPts val="0"/>
              </a:spcBef>
              <a:spcAft>
                <a:spcPts val="601"/>
              </a:spcAft>
              <a:defRPr/>
            </a:pPr>
            <a:endParaRPr lang="en-AU" i="1" dirty="0">
              <a:solidFill>
                <a:srgbClr val="C00000"/>
              </a:solidFill>
            </a:endParaRPr>
          </a:p>
          <a:p>
            <a:pPr>
              <a:spcBef>
                <a:spcPts val="0"/>
              </a:spcBef>
              <a:spcAft>
                <a:spcPts val="1201"/>
              </a:spcAft>
            </a:pPr>
            <a:r>
              <a:rPr lang="en-US" sz="900" baseline="0" dirty="0"/>
              <a:t>In addition to the familiarisation of the different question types, students should be shown the different features on the page they are viewing. In this Year 5 Numeracy example:</a:t>
            </a:r>
          </a:p>
          <a:p>
            <a:pPr marL="171656" indent="-171656">
              <a:spcBef>
                <a:spcPts val="0"/>
              </a:spcBef>
              <a:spcAft>
                <a:spcPts val="1201"/>
              </a:spcAft>
              <a:buFont typeface="Arial" panose="020B0604020202020204" pitchFamily="34" charset="0"/>
              <a:buChar char="•"/>
            </a:pPr>
            <a:r>
              <a:rPr lang="en-US" sz="900" b="1" baseline="0" dirty="0"/>
              <a:t>Top left corner </a:t>
            </a:r>
            <a:r>
              <a:rPr lang="en-AU" sz="900" dirty="0">
                <a:solidFill>
                  <a:schemeClr val="tx1"/>
                </a:solidFill>
              </a:rPr>
              <a:t>―</a:t>
            </a:r>
            <a:r>
              <a:rPr lang="en-US" sz="900" baseline="0" dirty="0"/>
              <a:t> magnifier tool and timer. The magnifier tool allows students to enlarge the screen they are using. Note that this may require scrolling to view the whole question. The timer counts down the test time remaining for the student. Students can select the </a:t>
            </a:r>
            <a:r>
              <a:rPr lang="en-US" sz="900" b="1" i="0" baseline="0" dirty="0"/>
              <a:t>Hide time </a:t>
            </a:r>
            <a:r>
              <a:rPr lang="en-US" sz="900" baseline="0" dirty="0"/>
              <a:t>button to hide the timer if they prefer. The timer flashes to alert students when there is 5 minutes left on the test.</a:t>
            </a:r>
          </a:p>
          <a:p>
            <a:pPr marL="171656" indent="-171656">
              <a:spcBef>
                <a:spcPts val="0"/>
              </a:spcBef>
              <a:spcAft>
                <a:spcPts val="1201"/>
              </a:spcAft>
              <a:buFont typeface="Arial" panose="020B0604020202020204" pitchFamily="34" charset="0"/>
              <a:buChar char="•"/>
            </a:pPr>
            <a:r>
              <a:rPr lang="en-US" sz="900" b="1" baseline="0" dirty="0"/>
              <a:t>Top </a:t>
            </a:r>
            <a:r>
              <a:rPr lang="en-US" sz="900" b="1" baseline="0" dirty="0" err="1"/>
              <a:t>centre</a:t>
            </a:r>
            <a:r>
              <a:rPr lang="en-US" sz="900" b="1" baseline="0" dirty="0"/>
              <a:t> </a:t>
            </a:r>
            <a:r>
              <a:rPr lang="en-AU" sz="900" dirty="0">
                <a:solidFill>
                  <a:schemeClr val="tx1"/>
                </a:solidFill>
              </a:rPr>
              <a:t>―</a:t>
            </a:r>
            <a:r>
              <a:rPr lang="en-US" sz="900" baseline="0" dirty="0"/>
              <a:t> indicates a student’s current test question and the number of items.</a:t>
            </a:r>
          </a:p>
          <a:p>
            <a:pPr marL="171656" indent="-171656" defTabSz="915497">
              <a:spcBef>
                <a:spcPts val="0"/>
              </a:spcBef>
              <a:spcAft>
                <a:spcPts val="1201"/>
              </a:spcAft>
              <a:buFont typeface="Arial" panose="020B0604020202020204" pitchFamily="34" charset="0"/>
              <a:buChar char="•"/>
              <a:defRPr/>
            </a:pPr>
            <a:r>
              <a:rPr lang="en-US" sz="900" b="1" baseline="0" dirty="0"/>
              <a:t>Also, top </a:t>
            </a:r>
            <a:r>
              <a:rPr lang="en-US" sz="900" b="1" baseline="0" dirty="0" err="1"/>
              <a:t>centre</a:t>
            </a:r>
            <a:r>
              <a:rPr lang="en-US" sz="900" b="1" baseline="0" dirty="0"/>
              <a:t> </a:t>
            </a:r>
            <a:r>
              <a:rPr lang="en-AU" sz="900" dirty="0">
                <a:solidFill>
                  <a:schemeClr val="tx1"/>
                </a:solidFill>
              </a:rPr>
              <a:t>―</a:t>
            </a:r>
            <a:r>
              <a:rPr lang="en-US" sz="900" baseline="0" dirty="0"/>
              <a:t> the grid icon opens a progress summary screen. </a:t>
            </a:r>
          </a:p>
          <a:p>
            <a:pPr marL="171656" indent="-171656">
              <a:spcBef>
                <a:spcPts val="0"/>
              </a:spcBef>
              <a:spcAft>
                <a:spcPts val="1201"/>
              </a:spcAft>
              <a:buFont typeface="Arial" panose="020B0604020202020204" pitchFamily="34" charset="0"/>
              <a:buChar char="•"/>
            </a:pPr>
            <a:r>
              <a:rPr lang="en-US" sz="900" b="1" dirty="0"/>
              <a:t>Top right </a:t>
            </a:r>
            <a:r>
              <a:rPr lang="en-AU" sz="900" dirty="0">
                <a:solidFill>
                  <a:schemeClr val="tx1"/>
                </a:solidFill>
              </a:rPr>
              <a:t>―</a:t>
            </a:r>
            <a:r>
              <a:rPr lang="en-US" sz="900" dirty="0"/>
              <a:t> tool symbol which is available for some items only.</a:t>
            </a:r>
            <a:r>
              <a:rPr lang="en-US" sz="900" baseline="0" dirty="0"/>
              <a:t> This item is a numeracy question that requires a ruler. When selected, it appears in the middle of the screen. The calculator may also been seen in Years 7 &amp; 9 numeracy tests.</a:t>
            </a:r>
          </a:p>
          <a:p>
            <a:pPr marL="171656" indent="-171656">
              <a:spcBef>
                <a:spcPts val="0"/>
              </a:spcBef>
              <a:spcAft>
                <a:spcPts val="1201"/>
              </a:spcAft>
              <a:buFont typeface="Arial" panose="020B0604020202020204" pitchFamily="34" charset="0"/>
              <a:buChar char="•"/>
            </a:pPr>
            <a:r>
              <a:rPr lang="en-US" sz="900" b="1" baseline="0" dirty="0"/>
              <a:t>Bottom left </a:t>
            </a:r>
            <a:r>
              <a:rPr lang="en-AU" sz="900" dirty="0">
                <a:solidFill>
                  <a:schemeClr val="tx1"/>
                </a:solidFill>
              </a:rPr>
              <a:t>―</a:t>
            </a:r>
            <a:r>
              <a:rPr lang="en-US" sz="900" baseline="0" dirty="0"/>
              <a:t> </a:t>
            </a:r>
            <a:r>
              <a:rPr lang="en-US" sz="900" b="1" baseline="0" dirty="0"/>
              <a:t>Back </a:t>
            </a:r>
            <a:r>
              <a:rPr lang="en-US" sz="900" baseline="0" dirty="0"/>
              <a:t>button. To move back to previous questions if needed. In the opposite bottom right corner is the </a:t>
            </a:r>
            <a:r>
              <a:rPr lang="en-US" sz="900" b="1" baseline="0" dirty="0"/>
              <a:t>Next </a:t>
            </a:r>
            <a:r>
              <a:rPr lang="en-US" sz="900" baseline="0" dirty="0"/>
              <a:t>button to progress through the questions.</a:t>
            </a:r>
          </a:p>
          <a:p>
            <a:pPr marL="171656" indent="-171656">
              <a:spcBef>
                <a:spcPts val="0"/>
              </a:spcBef>
              <a:spcAft>
                <a:spcPts val="1201"/>
              </a:spcAft>
              <a:buFont typeface="Arial" panose="020B0604020202020204" pitchFamily="34" charset="0"/>
              <a:buChar char="•"/>
            </a:pPr>
            <a:r>
              <a:rPr lang="en-US" sz="900" b="1" baseline="0" dirty="0"/>
              <a:t>Bottom right </a:t>
            </a:r>
            <a:r>
              <a:rPr lang="en-AU" sz="900" dirty="0">
                <a:solidFill>
                  <a:schemeClr val="tx1"/>
                </a:solidFill>
              </a:rPr>
              <a:t>―</a:t>
            </a:r>
            <a:r>
              <a:rPr lang="en-US" sz="900" baseline="0" dirty="0"/>
              <a:t> Beside the </a:t>
            </a:r>
            <a:r>
              <a:rPr lang="en-US" sz="900" b="1" baseline="0" dirty="0"/>
              <a:t>Next</a:t>
            </a:r>
            <a:r>
              <a:rPr lang="en-US" sz="900" baseline="0" dirty="0"/>
              <a:t> button is the </a:t>
            </a:r>
            <a:r>
              <a:rPr lang="en-US" sz="900" b="1" baseline="0" dirty="0"/>
              <a:t>Flag </a:t>
            </a:r>
            <a:r>
              <a:rPr lang="en-US" sz="900" baseline="0" dirty="0"/>
              <a:t>button, which allows students to flag a question they might want to go back to later.</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184620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601"/>
              </a:spcAft>
              <a:defRPr/>
            </a:pPr>
            <a:r>
              <a:rPr lang="en-AU" sz="1000" i="0" dirty="0">
                <a:solidFill>
                  <a:srgbClr val="C00000"/>
                </a:solidFill>
              </a:rPr>
              <a:t>[Boxes in red are animated to appear upon clicks.]</a:t>
            </a:r>
          </a:p>
          <a:p>
            <a:pPr defTabSz="915497">
              <a:spcBef>
                <a:spcPts val="0"/>
              </a:spcBef>
              <a:spcAft>
                <a:spcPts val="601"/>
              </a:spcAft>
              <a:defRPr/>
            </a:pPr>
            <a:endParaRPr lang="en-AU" sz="1000" i="1" dirty="0">
              <a:solidFill>
                <a:srgbClr val="C00000"/>
              </a:solidFill>
            </a:endParaRPr>
          </a:p>
          <a:p>
            <a:pPr>
              <a:spcBef>
                <a:spcPts val="0"/>
              </a:spcBef>
              <a:spcAft>
                <a:spcPts val="1201"/>
              </a:spcAft>
            </a:pPr>
            <a:r>
              <a:rPr lang="en-US" sz="900" baseline="0" dirty="0"/>
              <a:t>This question type is important for students to be </a:t>
            </a:r>
            <a:r>
              <a:rPr lang="en-US" sz="900" baseline="0" dirty="0" err="1"/>
              <a:t>familiarised</a:t>
            </a:r>
            <a:r>
              <a:rPr lang="en-US" sz="900" baseline="0" dirty="0"/>
              <a:t> with as it can be confusing. This question requires matching to more than one option </a:t>
            </a:r>
            <a:r>
              <a:rPr lang="en-AU" sz="900" dirty="0">
                <a:solidFill>
                  <a:schemeClr val="tx1"/>
                </a:solidFill>
              </a:rPr>
              <a:t>―</a:t>
            </a:r>
            <a:r>
              <a:rPr lang="en-US" sz="900" baseline="0" dirty="0"/>
              <a:t> there are four shapes on the left and only three options on the right, so some students will only draw lines to match three of the shapes instead of all four as required. In addition to the </a:t>
            </a:r>
            <a:r>
              <a:rPr lang="en-US" sz="900" baseline="0" dirty="0" err="1"/>
              <a:t>familiarisation</a:t>
            </a:r>
            <a:r>
              <a:rPr lang="en-US" sz="900" baseline="0" dirty="0"/>
              <a:t> of the different question types, students should be shown the different features on the page they are viewing. </a:t>
            </a:r>
          </a:p>
          <a:p>
            <a:pPr>
              <a:spcBef>
                <a:spcPts val="0"/>
              </a:spcBef>
              <a:spcAft>
                <a:spcPts val="1201"/>
              </a:spcAft>
            </a:pPr>
            <a:endParaRPr lang="en-US" sz="900" baseline="0" dirty="0"/>
          </a:p>
          <a:p>
            <a:pPr>
              <a:spcBef>
                <a:spcPts val="0"/>
              </a:spcBef>
              <a:spcAft>
                <a:spcPts val="1201"/>
              </a:spcAft>
            </a:pPr>
            <a:r>
              <a:rPr lang="en-US" sz="900" baseline="0" dirty="0"/>
              <a:t>In this Year 7 Numeracy example:</a:t>
            </a:r>
          </a:p>
          <a:p>
            <a:pPr marL="171656" indent="-171656">
              <a:spcBef>
                <a:spcPts val="0"/>
              </a:spcBef>
              <a:spcAft>
                <a:spcPts val="1201"/>
              </a:spcAft>
              <a:buFont typeface="Arial" panose="020B0604020202020204" pitchFamily="34" charset="0"/>
              <a:buChar char="•"/>
            </a:pPr>
            <a:r>
              <a:rPr lang="en-US" sz="900" b="1" baseline="0" dirty="0"/>
              <a:t>Top left corner </a:t>
            </a:r>
            <a:r>
              <a:rPr lang="en-AU" sz="900" dirty="0">
                <a:solidFill>
                  <a:schemeClr val="tx1"/>
                </a:solidFill>
              </a:rPr>
              <a:t>―</a:t>
            </a:r>
            <a:r>
              <a:rPr lang="en-US" sz="900" baseline="0" dirty="0"/>
              <a:t> magnifier tool and timer.  The magnifier tool allows students to enlarge the screen they are using. Note that this may require scrolling to view the whole question. The timer counts down the test time remaining for the student. Students can select the </a:t>
            </a:r>
            <a:r>
              <a:rPr lang="en-US" sz="900" b="1" i="0" baseline="0" dirty="0"/>
              <a:t>Hide time </a:t>
            </a:r>
            <a:r>
              <a:rPr lang="en-US" sz="900" baseline="0" dirty="0"/>
              <a:t>button to hide the timer if they prefer. The timer flashes to alert students when there is 5 minutes left on the test.</a:t>
            </a:r>
          </a:p>
          <a:p>
            <a:pPr marL="171656" indent="-171656">
              <a:spcBef>
                <a:spcPts val="0"/>
              </a:spcBef>
              <a:spcAft>
                <a:spcPts val="1201"/>
              </a:spcAft>
              <a:buFont typeface="Arial" panose="020B0604020202020204" pitchFamily="34" charset="0"/>
              <a:buChar char="•"/>
            </a:pPr>
            <a:r>
              <a:rPr lang="en-US" sz="900" b="1" baseline="0" dirty="0"/>
              <a:t>Top </a:t>
            </a:r>
            <a:r>
              <a:rPr lang="en-US" sz="900" b="1" baseline="0" dirty="0" err="1"/>
              <a:t>centre</a:t>
            </a:r>
            <a:r>
              <a:rPr lang="en-US" sz="900" b="1" baseline="0" dirty="0"/>
              <a:t> </a:t>
            </a:r>
            <a:r>
              <a:rPr lang="en-AU" sz="900" dirty="0">
                <a:solidFill>
                  <a:schemeClr val="tx1"/>
                </a:solidFill>
              </a:rPr>
              <a:t>―</a:t>
            </a:r>
            <a:r>
              <a:rPr lang="en-US" sz="900" baseline="0" dirty="0"/>
              <a:t> indicates a student’s current test question and the number of items.</a:t>
            </a:r>
          </a:p>
          <a:p>
            <a:pPr marL="171656" indent="-171656" defTabSz="915497">
              <a:spcBef>
                <a:spcPts val="0"/>
              </a:spcBef>
              <a:spcAft>
                <a:spcPts val="1201"/>
              </a:spcAft>
              <a:buFont typeface="Arial" panose="020B0604020202020204" pitchFamily="34" charset="0"/>
              <a:buChar char="•"/>
              <a:defRPr/>
            </a:pPr>
            <a:r>
              <a:rPr lang="en-US" sz="900" b="1" baseline="0" dirty="0"/>
              <a:t>Also, top </a:t>
            </a:r>
            <a:r>
              <a:rPr lang="en-US" sz="900" b="1" baseline="0" dirty="0" err="1"/>
              <a:t>centre</a:t>
            </a:r>
            <a:r>
              <a:rPr lang="en-US" sz="900" b="1" baseline="0" dirty="0"/>
              <a:t> </a:t>
            </a:r>
            <a:r>
              <a:rPr lang="en-AU" sz="900" dirty="0">
                <a:solidFill>
                  <a:schemeClr val="tx1"/>
                </a:solidFill>
              </a:rPr>
              <a:t>―</a:t>
            </a:r>
            <a:r>
              <a:rPr lang="en-US" sz="900" baseline="0" dirty="0"/>
              <a:t> the </a:t>
            </a:r>
            <a:r>
              <a:rPr lang="en-US" sz="900" b="1" baseline="0" dirty="0"/>
              <a:t>grid</a:t>
            </a:r>
            <a:r>
              <a:rPr lang="en-US" sz="900" baseline="0" dirty="0"/>
              <a:t> icon opens a progress summary screen.</a:t>
            </a:r>
          </a:p>
          <a:p>
            <a:pPr marL="171656" indent="-171656">
              <a:spcBef>
                <a:spcPts val="0"/>
              </a:spcBef>
              <a:spcAft>
                <a:spcPts val="1201"/>
              </a:spcAft>
              <a:buFont typeface="Arial" panose="020B0604020202020204" pitchFamily="34" charset="0"/>
              <a:buChar char="•"/>
            </a:pPr>
            <a:r>
              <a:rPr lang="en-US" sz="900" b="1" dirty="0"/>
              <a:t>Top right </a:t>
            </a:r>
            <a:r>
              <a:rPr lang="en-AU" sz="900" dirty="0">
                <a:solidFill>
                  <a:schemeClr val="tx1"/>
                </a:solidFill>
              </a:rPr>
              <a:t>―</a:t>
            </a:r>
            <a:r>
              <a:rPr lang="en-US" sz="900" dirty="0"/>
              <a:t> </a:t>
            </a:r>
            <a:r>
              <a:rPr lang="en-US" sz="900" b="1" dirty="0"/>
              <a:t>tool</a:t>
            </a:r>
            <a:r>
              <a:rPr lang="en-US" sz="900" dirty="0"/>
              <a:t> symbol which is available for some items only. The tools available here are the ruler, the protractor and the calculator</a:t>
            </a:r>
            <a:r>
              <a:rPr lang="en-US" sz="900" baseline="0" dirty="0"/>
              <a:t>. The calculator is only available in the calculator allowed sections of the Year 7 &amp; 9 numeracy tests. When selected, each tool appears in the middle of the screen.  </a:t>
            </a:r>
          </a:p>
          <a:p>
            <a:pPr marL="171656" indent="-171656">
              <a:spcBef>
                <a:spcPts val="0"/>
              </a:spcBef>
              <a:spcAft>
                <a:spcPts val="1201"/>
              </a:spcAft>
              <a:buFont typeface="Arial" panose="020B0604020202020204" pitchFamily="34" charset="0"/>
              <a:buChar char="•"/>
            </a:pPr>
            <a:r>
              <a:rPr lang="en-US" sz="900" b="1" baseline="0" dirty="0"/>
              <a:t>Bottom left </a:t>
            </a:r>
            <a:r>
              <a:rPr lang="en-AU" sz="900" dirty="0">
                <a:solidFill>
                  <a:schemeClr val="tx1"/>
                </a:solidFill>
              </a:rPr>
              <a:t>―</a:t>
            </a:r>
            <a:r>
              <a:rPr lang="en-US" sz="900" baseline="0" dirty="0"/>
              <a:t> </a:t>
            </a:r>
            <a:r>
              <a:rPr lang="en-US" sz="900" b="1" baseline="0" dirty="0"/>
              <a:t>Back </a:t>
            </a:r>
            <a:r>
              <a:rPr lang="en-US" sz="900" baseline="0" dirty="0"/>
              <a:t>button. To move back to previous questions if needed. In the opposite bottom right corner is the </a:t>
            </a:r>
            <a:r>
              <a:rPr lang="en-US" sz="900" b="1" baseline="0" dirty="0"/>
              <a:t>Next </a:t>
            </a:r>
            <a:r>
              <a:rPr lang="en-US" sz="900" baseline="0" dirty="0"/>
              <a:t>button to progress through the questions.</a:t>
            </a:r>
          </a:p>
          <a:p>
            <a:pPr marL="171656" indent="-171656">
              <a:spcBef>
                <a:spcPts val="0"/>
              </a:spcBef>
              <a:spcAft>
                <a:spcPts val="1201"/>
              </a:spcAft>
              <a:buFont typeface="Arial" panose="020B0604020202020204" pitchFamily="34" charset="0"/>
              <a:buChar char="•"/>
            </a:pPr>
            <a:r>
              <a:rPr lang="en-US" sz="900" b="1" baseline="0" dirty="0"/>
              <a:t>Bottom right </a:t>
            </a:r>
            <a:r>
              <a:rPr lang="en-AU" sz="900" dirty="0">
                <a:solidFill>
                  <a:schemeClr val="tx1"/>
                </a:solidFill>
              </a:rPr>
              <a:t>―</a:t>
            </a:r>
            <a:r>
              <a:rPr lang="en-US" sz="900" baseline="0" dirty="0"/>
              <a:t> Beside the </a:t>
            </a:r>
            <a:r>
              <a:rPr lang="en-US" sz="900" b="1" baseline="0" dirty="0"/>
              <a:t>Next</a:t>
            </a:r>
            <a:r>
              <a:rPr lang="en-US" sz="900" baseline="0" dirty="0"/>
              <a:t> button is the </a:t>
            </a:r>
            <a:r>
              <a:rPr lang="en-US" sz="900" b="1" baseline="0" dirty="0"/>
              <a:t>Flag </a:t>
            </a:r>
            <a:r>
              <a:rPr lang="en-US" sz="900" baseline="0" dirty="0"/>
              <a:t>button, which allows students to flag a question they might want to go back to later.</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1905672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US" baseline="0" dirty="0"/>
              <a:t>This is an example of the automated message students will see at the end of each section of the tests for Reading, Conventions of language and Numeracy. It is highly recommended that students check over their answers in each section before clicking </a:t>
            </a:r>
            <a:r>
              <a:rPr lang="en-US" b="1" baseline="0" dirty="0"/>
              <a:t>Next</a:t>
            </a:r>
            <a:r>
              <a:rPr lang="en-US" baseline="0" dirty="0"/>
              <a:t> to progress to the next section of the test. At the end of each test section, the student’s answers in that section are marked and the next section of questions presented to the student is based on these marks.</a:t>
            </a:r>
          </a:p>
          <a:p>
            <a:pPr>
              <a:spcBef>
                <a:spcPts val="0"/>
              </a:spcBef>
              <a:spcAft>
                <a:spcPts val="1201"/>
              </a:spcAft>
            </a:pPr>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184620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dirty="0"/>
              <a:t>Training</a:t>
            </a:r>
            <a:r>
              <a:rPr lang="en-AU" baseline="0" dirty="0"/>
              <a:t> today can be divided into four parts. </a:t>
            </a:r>
          </a:p>
          <a:p>
            <a:pPr marL="171656" indent="-171656">
              <a:spcBef>
                <a:spcPts val="0"/>
              </a:spcBef>
              <a:spcAft>
                <a:spcPts val="1201"/>
              </a:spcAft>
              <a:buFont typeface="Arial" panose="020B0604020202020204" pitchFamily="34" charset="0"/>
              <a:buChar char="•"/>
            </a:pPr>
            <a:r>
              <a:rPr lang="en-AU" b="1" baseline="0" dirty="0"/>
              <a:t>Part A</a:t>
            </a:r>
            <a:r>
              <a:rPr lang="en-AU" baseline="0" dirty="0"/>
              <a:t> ― is a brief introduction and review of the key components of NAPLAN Online</a:t>
            </a:r>
          </a:p>
          <a:p>
            <a:pPr marL="171656" indent="-171656">
              <a:spcBef>
                <a:spcPts val="0"/>
              </a:spcBef>
              <a:spcAft>
                <a:spcPts val="1201"/>
              </a:spcAft>
              <a:buFont typeface="Arial" panose="020B0604020202020204" pitchFamily="34" charset="0"/>
              <a:buChar char="•"/>
            </a:pPr>
            <a:r>
              <a:rPr lang="en-AU" b="1" baseline="0" dirty="0"/>
              <a:t>Part B </a:t>
            </a:r>
            <a:r>
              <a:rPr lang="en-AU" baseline="0" dirty="0"/>
              <a:t>― </a:t>
            </a:r>
            <a:r>
              <a:rPr lang="en-AU" dirty="0"/>
              <a:t>the Facilitator will demonstrate </a:t>
            </a:r>
            <a:r>
              <a:rPr lang="en-AU" baseline="0" dirty="0"/>
              <a:t>how to log into a test session as a Test Administrator (TA)</a:t>
            </a:r>
          </a:p>
          <a:p>
            <a:pPr marL="171656" indent="-171656">
              <a:spcBef>
                <a:spcPts val="0"/>
              </a:spcBef>
              <a:spcAft>
                <a:spcPts val="1201"/>
              </a:spcAft>
              <a:buFont typeface="Arial" panose="020B0604020202020204" pitchFamily="34" charset="0"/>
              <a:buChar char="•"/>
            </a:pPr>
            <a:r>
              <a:rPr lang="en-AU" b="1" baseline="0" dirty="0"/>
              <a:t>Part C</a:t>
            </a:r>
            <a:r>
              <a:rPr lang="en-AU" baseline="0" dirty="0"/>
              <a:t> ― the Facilitator will demonstrate how to run a test </a:t>
            </a:r>
            <a:r>
              <a:rPr lang="en-AU" dirty="0"/>
              <a:t>session using participants as students</a:t>
            </a:r>
            <a:endParaRPr lang="en-AU" baseline="0" dirty="0"/>
          </a:p>
          <a:p>
            <a:pPr marL="171656" indent="-171656">
              <a:spcBef>
                <a:spcPts val="0"/>
              </a:spcBef>
              <a:spcAft>
                <a:spcPts val="1201"/>
              </a:spcAft>
              <a:buFont typeface="Arial" panose="020B0604020202020204" pitchFamily="34" charset="0"/>
              <a:buChar char="•"/>
            </a:pPr>
            <a:r>
              <a:rPr lang="en-AU" b="1" baseline="0" dirty="0"/>
              <a:t>Part D </a:t>
            </a:r>
            <a:r>
              <a:rPr lang="en-AU" baseline="0" dirty="0"/>
              <a:t>― participants will have an opportunity to practise the role of Test Administrator</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1265392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US" baseline="0" dirty="0"/>
              <a:t>Years 7 and 9 Numeracy tests have separate sections for non-calculator and calculator allowed questions. In these tests, the student will see a warning message on their test player that advises that the non-calculator section is complete and that they must check their answers before progressing.  </a:t>
            </a:r>
          </a:p>
          <a:p>
            <a:pPr>
              <a:spcBef>
                <a:spcPts val="0"/>
              </a:spcBef>
              <a:spcAft>
                <a:spcPts val="1201"/>
              </a:spcAft>
            </a:pPr>
            <a:endParaRPr lang="en-US" baseline="0" dirty="0"/>
          </a:p>
          <a:p>
            <a:pPr>
              <a:spcBef>
                <a:spcPts val="0"/>
              </a:spcBef>
              <a:spcAft>
                <a:spcPts val="1201"/>
              </a:spcAft>
            </a:pPr>
            <a:r>
              <a:rPr lang="en-US" baseline="0" dirty="0"/>
              <a:t>Once </a:t>
            </a:r>
            <a:r>
              <a:rPr lang="en-US" b="1" baseline="0" dirty="0"/>
              <a:t>Next </a:t>
            </a:r>
            <a:r>
              <a:rPr lang="en-US" baseline="0" dirty="0"/>
              <a:t>is selected after this message, the non-calculator questions will be locked, and will not be editable. Selecting </a:t>
            </a:r>
            <a:r>
              <a:rPr lang="en-US" b="1" baseline="0" dirty="0"/>
              <a:t>Back</a:t>
            </a:r>
            <a:r>
              <a:rPr lang="en-US" baseline="0" dirty="0"/>
              <a:t> from this point will display a Question locked message. These questions will also display with a </a:t>
            </a:r>
            <a:r>
              <a:rPr lang="en-US" b="1" baseline="0" dirty="0"/>
              <a:t>lock </a:t>
            </a:r>
            <a:r>
              <a:rPr lang="en-US" baseline="0" dirty="0"/>
              <a:t>icon on the Progress summary screen, which </a:t>
            </a:r>
            <a:r>
              <a:rPr lang="en-US" sz="1200" baseline="0" dirty="0"/>
              <a:t>is opened by clicking on the blue </a:t>
            </a:r>
            <a:r>
              <a:rPr lang="en-US" sz="1200" b="1" baseline="0" dirty="0"/>
              <a:t>grid</a:t>
            </a:r>
            <a:r>
              <a:rPr lang="en-US" sz="1200" baseline="0" dirty="0"/>
              <a:t> symbol in the top </a:t>
            </a:r>
            <a:r>
              <a:rPr lang="en-US" sz="1200" baseline="0" dirty="0" err="1"/>
              <a:t>centre</a:t>
            </a:r>
            <a:r>
              <a:rPr lang="en-US" sz="1200" baseline="0" dirty="0"/>
              <a:t> of the screen.</a:t>
            </a:r>
            <a:endParaRPr lang="en-US" sz="1200" dirty="0"/>
          </a:p>
          <a:p>
            <a:pPr>
              <a:spcBef>
                <a:spcPts val="0"/>
              </a:spcBef>
              <a:spcAft>
                <a:spcPts val="1201"/>
              </a:spcAft>
            </a:pPr>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18414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US" baseline="0" dirty="0"/>
              <a:t>This page shows the progress summary of the student test. It appears at the end of each test or when the grid is selected at the top of the page. </a:t>
            </a:r>
          </a:p>
          <a:p>
            <a:pPr>
              <a:spcBef>
                <a:spcPts val="0"/>
              </a:spcBef>
              <a:spcAft>
                <a:spcPts val="1201"/>
              </a:spcAft>
            </a:pPr>
            <a:endParaRPr lang="en-US" baseline="0" dirty="0"/>
          </a:p>
          <a:p>
            <a:pPr marL="0" marR="0" lvl="0" indent="0" algn="l" defTabSz="915497" rtl="0" eaLnBrk="0" fontAlgn="base" latinLnBrk="0" hangingPunct="0">
              <a:lnSpc>
                <a:spcPct val="100000"/>
              </a:lnSpc>
              <a:spcBef>
                <a:spcPts val="0"/>
              </a:spcBef>
              <a:spcAft>
                <a:spcPts val="1201"/>
              </a:spcAft>
              <a:buClrTx/>
              <a:buSzTx/>
              <a:buFontTx/>
              <a:buNone/>
              <a:tabLst/>
              <a:defRPr/>
            </a:pPr>
            <a:r>
              <a:rPr lang="en-US" dirty="0"/>
              <a:t>S</a:t>
            </a:r>
            <a:r>
              <a:rPr lang="en-US" baseline="0" dirty="0"/>
              <a:t>tudents can see at a glance which questions they have answered, not answered, not read yet and flagged. You can also see here that Questions 1</a:t>
            </a:r>
            <a:r>
              <a:rPr lang="en-US" baseline="0" dirty="0">
                <a:sym typeface="Symbol" panose="05050102010706020507" pitchFamily="18" charset="2"/>
              </a:rPr>
              <a:t></a:t>
            </a:r>
            <a:r>
              <a:rPr lang="en-US" baseline="0" dirty="0"/>
              <a:t>5 are locked as they are non-calculator questions.</a:t>
            </a:r>
            <a:endParaRPr lang="en-US" dirty="0"/>
          </a:p>
          <a:p>
            <a:pPr defTabSz="915497">
              <a:spcBef>
                <a:spcPts val="0"/>
              </a:spcBef>
              <a:spcAft>
                <a:spcPts val="1201"/>
              </a:spcAft>
              <a:defRPr/>
            </a:pPr>
            <a:r>
              <a:rPr lang="en-US" baseline="0" dirty="0"/>
              <a:t>They can select any of the unlocked question boxes to go directly to that question so it’s a great tool for them to review and check their answers. After reviewing a question, students can select the grid again to be able to quickly go to another flagged question.</a:t>
            </a:r>
          </a:p>
          <a:p>
            <a:pPr defTabSz="915497">
              <a:spcBef>
                <a:spcPts val="0"/>
              </a:spcBef>
              <a:spcAft>
                <a:spcPts val="1201"/>
              </a:spcAft>
              <a:defRPr/>
            </a:pPr>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585479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US" sz="1000" baseline="0" dirty="0"/>
              <a:t>Now we will take a few minutes to explore how you can use the Public demonstration site through the NAP locked down browser to </a:t>
            </a:r>
            <a:r>
              <a:rPr lang="en-US" sz="1000" baseline="0" dirty="0" err="1"/>
              <a:t>familiarise</a:t>
            </a:r>
            <a:r>
              <a:rPr lang="en-US" sz="1000" baseline="0" dirty="0"/>
              <a:t> your students with the NAPLAN Online tests.</a:t>
            </a:r>
          </a:p>
          <a:p>
            <a:pPr>
              <a:spcBef>
                <a:spcPts val="0"/>
              </a:spcBef>
              <a:spcAft>
                <a:spcPts val="1201"/>
              </a:spcAft>
            </a:pPr>
            <a:endParaRPr lang="en-US" sz="1000" baseline="0" dirty="0"/>
          </a:p>
          <a:p>
            <a:pPr>
              <a:spcBef>
                <a:spcPts val="0"/>
              </a:spcBef>
              <a:spcAft>
                <a:spcPts val="1201"/>
              </a:spcAft>
            </a:pPr>
            <a:r>
              <a:rPr lang="en-US" sz="1000" dirty="0"/>
              <a:t>In the same way the Assessment Platform has a number of available environments, so does the Locked Down Browser.  It is important that students choose the correct environment ― in this case, select </a:t>
            </a:r>
            <a:r>
              <a:rPr lang="en-US" sz="1000" b="1" dirty="0"/>
              <a:t>Demonstration tests</a:t>
            </a:r>
            <a:r>
              <a:rPr lang="en-US" sz="1000" dirty="0"/>
              <a:t>.</a:t>
            </a:r>
          </a:p>
          <a:p>
            <a:pPr>
              <a:spcBef>
                <a:spcPts val="0"/>
              </a:spcBef>
              <a:spcAft>
                <a:spcPts val="1201"/>
              </a:spcAft>
            </a:pPr>
            <a:endParaRPr lang="en-US" sz="1000"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176581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1654" y="4712377"/>
            <a:ext cx="5550543" cy="4464358"/>
          </a:xfrm>
        </p:spPr>
        <p:txBody>
          <a:bodyPr/>
          <a:lstStyle/>
          <a:p>
            <a:pPr>
              <a:spcBef>
                <a:spcPts val="0"/>
              </a:spcBef>
              <a:spcAft>
                <a:spcPts val="1201"/>
              </a:spcAft>
            </a:pPr>
            <a:r>
              <a:rPr lang="en-US" sz="1000" baseline="0" dirty="0"/>
              <a:t>Select a year level appropriate to your students’ year level, then select a test, then either a standard test or one with alternative items or </a:t>
            </a:r>
            <a:r>
              <a:rPr lang="en-US" sz="1000" baseline="0" dirty="0" err="1"/>
              <a:t>colour</a:t>
            </a:r>
            <a:r>
              <a:rPr lang="en-US" sz="1000" baseline="0" dirty="0"/>
              <a:t> themes.</a:t>
            </a:r>
          </a:p>
          <a:p>
            <a:pPr>
              <a:spcBef>
                <a:spcPts val="0"/>
              </a:spcBef>
              <a:spcAft>
                <a:spcPts val="1198"/>
              </a:spcAft>
            </a:pPr>
            <a:endParaRPr lang="en-US" sz="1000" dirty="0"/>
          </a:p>
          <a:p>
            <a:pPr>
              <a:spcBef>
                <a:spcPts val="0"/>
              </a:spcBef>
              <a:spcAft>
                <a:spcPts val="0"/>
              </a:spcAft>
            </a:pPr>
            <a:endParaRPr lang="en-AU" sz="10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23</a:t>
            </a:fld>
            <a:endParaRPr lang="en-AU" dirty="0"/>
          </a:p>
        </p:txBody>
      </p:sp>
    </p:spTree>
    <p:extLst>
      <p:ext uri="{BB962C8B-B14F-4D97-AF65-F5344CB8AC3E}">
        <p14:creationId xmlns:p14="http://schemas.microsoft.com/office/powerpoint/2010/main" val="4177499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150" y="6880649"/>
            <a:ext cx="3801427" cy="6518503"/>
          </a:xfrm>
        </p:spPr>
        <p:txBody>
          <a:bodyPr/>
          <a:lstStyle/>
          <a:p>
            <a:pPr>
              <a:spcBef>
                <a:spcPts val="0"/>
              </a:spcBef>
              <a:spcAft>
                <a:spcPts val="600"/>
              </a:spcAft>
            </a:pPr>
            <a:r>
              <a:rPr lang="en-AU" sz="900" dirty="0"/>
              <a:t>Students</a:t>
            </a:r>
            <a:r>
              <a:rPr lang="en-AU" sz="900" i="1" dirty="0"/>
              <a:t> </a:t>
            </a:r>
            <a:r>
              <a:rPr lang="en-AU" sz="900" dirty="0"/>
              <a:t>will be presented with </a:t>
            </a:r>
            <a:r>
              <a:rPr lang="en-AU" sz="900" b="1" dirty="0"/>
              <a:t>two successive screens </a:t>
            </a:r>
            <a:r>
              <a:rPr lang="en-AU" sz="900" dirty="0"/>
              <a:t>that require unique 8-letter codes. There are several things to point out on these screens:</a:t>
            </a:r>
          </a:p>
          <a:p>
            <a:pPr marL="171450" indent="-171450">
              <a:spcBef>
                <a:spcPts val="0"/>
              </a:spcBef>
              <a:spcAft>
                <a:spcPts val="0"/>
              </a:spcAft>
              <a:buFont typeface="Arial" panose="020B0604020202020204" pitchFamily="34" charset="0"/>
              <a:buChar char="•"/>
            </a:pPr>
            <a:r>
              <a:rPr lang="en-AU" sz="900" dirty="0"/>
              <a:t>The title at the top confirms the environment the student has logged into.</a:t>
            </a:r>
          </a:p>
          <a:p>
            <a:pPr marL="171450" indent="-171450">
              <a:spcBef>
                <a:spcPts val="0"/>
              </a:spcBef>
              <a:spcAft>
                <a:spcPts val="0"/>
              </a:spcAft>
              <a:buFont typeface="Arial" panose="020B0604020202020204" pitchFamily="34" charset="0"/>
              <a:buChar char="•"/>
            </a:pPr>
            <a:r>
              <a:rPr lang="en-AU" sz="900" dirty="0"/>
              <a:t>The text underneath the title, indicates the code that needs to be entered and where it comes from.</a:t>
            </a:r>
          </a:p>
          <a:p>
            <a:pPr>
              <a:spcBef>
                <a:spcPts val="0"/>
              </a:spcBef>
              <a:spcAft>
                <a:spcPts val="0"/>
              </a:spcAft>
            </a:pPr>
            <a:endParaRPr lang="en-AU" sz="900" dirty="0"/>
          </a:p>
          <a:p>
            <a:pPr>
              <a:spcBef>
                <a:spcPts val="0"/>
              </a:spcBef>
              <a:spcAft>
                <a:spcPts val="0"/>
              </a:spcAft>
            </a:pPr>
            <a:r>
              <a:rPr lang="en-AU" sz="900" dirty="0"/>
              <a:t>It is important that students use the correct code in the correct place </a:t>
            </a:r>
            <a:r>
              <a:rPr lang="en-AU" sz="900" dirty="0">
                <a:solidFill>
                  <a:schemeClr val="tx1"/>
                </a:solidFill>
              </a:rPr>
              <a:t>―</a:t>
            </a:r>
            <a:r>
              <a:rPr lang="en-AU" sz="900" dirty="0"/>
              <a:t> it is easy to confuse them.</a:t>
            </a:r>
          </a:p>
          <a:p>
            <a:pPr>
              <a:spcBef>
                <a:spcPts val="0"/>
              </a:spcBef>
              <a:spcAft>
                <a:spcPts val="0"/>
              </a:spcAft>
            </a:pPr>
            <a:endParaRPr lang="en-AU" sz="900" dirty="0"/>
          </a:p>
          <a:p>
            <a:pPr marL="171450" indent="-171450">
              <a:spcBef>
                <a:spcPts val="0"/>
              </a:spcBef>
              <a:spcAft>
                <a:spcPts val="0"/>
              </a:spcAft>
              <a:buFont typeface="Arial" panose="020B0604020202020204" pitchFamily="34" charset="0"/>
              <a:buChar char="•"/>
            </a:pPr>
            <a:r>
              <a:rPr lang="en-AU" sz="900" b="1" dirty="0"/>
              <a:t>First screen </a:t>
            </a:r>
            <a:r>
              <a:rPr lang="en-AU" sz="900" dirty="0">
                <a:solidFill>
                  <a:schemeClr val="tx1"/>
                </a:solidFill>
              </a:rPr>
              <a:t>―</a:t>
            </a:r>
            <a:r>
              <a:rPr lang="en-AU" sz="900" dirty="0"/>
              <a:t> </a:t>
            </a:r>
            <a:r>
              <a:rPr lang="en-AU" sz="900" dirty="0">
                <a:solidFill>
                  <a:srgbClr val="C00000"/>
                </a:solidFill>
              </a:rPr>
              <a:t>Session code </a:t>
            </a:r>
            <a:r>
              <a:rPr lang="en-AU" sz="900" dirty="0">
                <a:solidFill>
                  <a:schemeClr val="tx1"/>
                </a:solidFill>
              </a:rPr>
              <a:t>―</a:t>
            </a:r>
            <a:r>
              <a:rPr lang="en-AU" sz="900" dirty="0"/>
              <a:t> this is the code the Test Administrator will write on the board. </a:t>
            </a:r>
            <a:br>
              <a:rPr lang="en-AU" sz="900" dirty="0"/>
            </a:br>
            <a:r>
              <a:rPr lang="en-AU" sz="900" dirty="0"/>
              <a:t>By entering this code, the student connects to the correct test session.</a:t>
            </a:r>
          </a:p>
          <a:p>
            <a:pPr marL="171450" indent="-171450">
              <a:spcBef>
                <a:spcPts val="0"/>
              </a:spcBef>
              <a:spcAft>
                <a:spcPts val="0"/>
              </a:spcAft>
              <a:buFont typeface="Arial" panose="020B0604020202020204" pitchFamily="34" charset="0"/>
              <a:buChar char="•"/>
            </a:pPr>
            <a:r>
              <a:rPr lang="en-AU" sz="900" b="1" dirty="0"/>
              <a:t>Second screen </a:t>
            </a:r>
            <a:r>
              <a:rPr lang="en-AU" sz="900" dirty="0">
                <a:solidFill>
                  <a:schemeClr val="tx1"/>
                </a:solidFill>
              </a:rPr>
              <a:t>―</a:t>
            </a:r>
            <a:r>
              <a:rPr lang="en-AU" sz="900" dirty="0"/>
              <a:t> </a:t>
            </a:r>
            <a:r>
              <a:rPr lang="en-AU" sz="900" dirty="0">
                <a:solidFill>
                  <a:srgbClr val="C00000"/>
                </a:solidFill>
              </a:rPr>
              <a:t>Student code </a:t>
            </a:r>
            <a:r>
              <a:rPr lang="en-AU" sz="900" dirty="0">
                <a:solidFill>
                  <a:schemeClr val="tx1"/>
                </a:solidFill>
              </a:rPr>
              <a:t>―</a:t>
            </a:r>
            <a:r>
              <a:rPr lang="en-AU" sz="900" dirty="0"/>
              <a:t> this is the code the students have on their piece of paper. </a:t>
            </a:r>
            <a:br>
              <a:rPr lang="en-AU" sz="900" dirty="0"/>
            </a:br>
            <a:r>
              <a:rPr lang="en-AU" sz="900" dirty="0"/>
              <a:t>By entering this code, the student joins the test session as a specific student sitting a specific test.</a:t>
            </a:r>
            <a:br>
              <a:rPr lang="en-AU" sz="900" dirty="0"/>
            </a:br>
            <a:r>
              <a:rPr lang="en-AU" sz="900" dirty="0"/>
              <a:t>In the demonstration tests, these codes are prefilled to simulate the student login experience. </a:t>
            </a:r>
          </a:p>
          <a:p>
            <a:pPr marL="0" indent="0">
              <a:spcBef>
                <a:spcPts val="0"/>
              </a:spcBef>
              <a:spcAft>
                <a:spcPts val="0"/>
              </a:spcAft>
              <a:buFont typeface="Arial" panose="020B0604020202020204" pitchFamily="34" charset="0"/>
              <a:buNone/>
            </a:pPr>
            <a:endParaRPr lang="en-AU" sz="10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24</a:t>
            </a:fld>
            <a:endParaRPr lang="en-AU" dirty="0"/>
          </a:p>
        </p:txBody>
      </p:sp>
    </p:spTree>
    <p:extLst>
      <p:ext uri="{BB962C8B-B14F-4D97-AF65-F5344CB8AC3E}">
        <p14:creationId xmlns:p14="http://schemas.microsoft.com/office/powerpoint/2010/main" val="72541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1654" y="4712377"/>
            <a:ext cx="5550543" cy="4464358"/>
          </a:xfrm>
        </p:spPr>
        <p:txBody>
          <a:bodyPr/>
          <a:lstStyle/>
          <a:p>
            <a:pPr>
              <a:spcBef>
                <a:spcPts val="0"/>
              </a:spcBef>
              <a:spcAft>
                <a:spcPts val="600"/>
              </a:spcAft>
            </a:pPr>
            <a:r>
              <a:rPr lang="en-AU" sz="1000" dirty="0"/>
              <a:t>Once a correct Session Code and Student Code are entered, the student is asked to confirm that the test name and their name is correct. In the Demonstration tests, a generic student name is used.</a:t>
            </a:r>
          </a:p>
          <a:p>
            <a:pPr>
              <a:spcBef>
                <a:spcPts val="0"/>
              </a:spcBef>
              <a:spcAft>
                <a:spcPts val="600"/>
              </a:spcAft>
            </a:pPr>
            <a:endParaRPr lang="en-AU" sz="1000" dirty="0"/>
          </a:p>
          <a:p>
            <a:pPr>
              <a:spcBef>
                <a:spcPts val="0"/>
              </a:spcBef>
              <a:spcAft>
                <a:spcPts val="600"/>
              </a:spcAft>
            </a:pPr>
            <a:r>
              <a:rPr lang="en-AU" sz="1000" dirty="0"/>
              <a:t>If the test and name are correct, the student selects </a:t>
            </a:r>
            <a:r>
              <a:rPr lang="en-AU" sz="1000" b="1" dirty="0"/>
              <a:t>Yes</a:t>
            </a:r>
            <a:r>
              <a:rPr lang="en-AU" sz="1000" dirty="0"/>
              <a:t> and will see a </a:t>
            </a:r>
            <a:r>
              <a:rPr lang="en-AU" sz="1000" b="1" dirty="0"/>
              <a:t>Wait to begin </a:t>
            </a:r>
            <a:r>
              <a:rPr lang="en-AU" sz="1000" dirty="0"/>
              <a:t>screen until the Test Administrator starts the test after all students are logged in. However, in the demonstration tests students may click on </a:t>
            </a:r>
            <a:r>
              <a:rPr lang="en-AU" sz="1000" b="1" dirty="0"/>
              <a:t>Test</a:t>
            </a:r>
            <a:r>
              <a:rPr lang="en-AU" sz="1000" dirty="0"/>
              <a:t> to start immediately.</a:t>
            </a:r>
          </a:p>
          <a:p>
            <a:pPr>
              <a:spcBef>
                <a:spcPts val="0"/>
              </a:spcBef>
              <a:spcAft>
                <a:spcPts val="600"/>
              </a:spcAft>
            </a:pPr>
            <a:endParaRPr lang="en-AU" sz="10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25</a:t>
            </a:fld>
            <a:endParaRPr lang="en-AU" dirty="0"/>
          </a:p>
        </p:txBody>
      </p:sp>
    </p:spTree>
    <p:extLst>
      <p:ext uri="{BB962C8B-B14F-4D97-AF65-F5344CB8AC3E}">
        <p14:creationId xmlns:p14="http://schemas.microsoft.com/office/powerpoint/2010/main" val="2353815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Take a little time to explore the demonstration test you have chosen now.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i="0" dirty="0"/>
              <a:t>[At end of exploration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i="1" dirty="0"/>
          </a:p>
          <a:p>
            <a:r>
              <a:rPr lang="en-AU" sz="1200" kern="1200" dirty="0">
                <a:solidFill>
                  <a:schemeClr val="tx1"/>
                </a:solidFill>
                <a:effectLst/>
                <a:latin typeface="+mn-lt"/>
                <a:ea typeface="+mn-ea"/>
                <a:cs typeface="+mn-cs"/>
              </a:rPr>
              <a:t>You should now close down the NAP Locked down browser.</a:t>
            </a:r>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do this: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Select </a:t>
            </a:r>
            <a:r>
              <a:rPr lang="en-AU" sz="1200" b="1" kern="1200" dirty="0">
                <a:solidFill>
                  <a:schemeClr val="tx1"/>
                </a:solidFill>
                <a:effectLst/>
                <a:latin typeface="+mn-lt"/>
                <a:ea typeface="+mn-ea"/>
                <a:cs typeface="+mn-cs"/>
              </a:rPr>
              <a:t>Logout</a:t>
            </a:r>
            <a:r>
              <a:rPr lang="en-AU" sz="1200" kern="1200" dirty="0">
                <a:solidFill>
                  <a:schemeClr val="tx1"/>
                </a:solidFill>
                <a:effectLst/>
                <a:latin typeface="+mn-lt"/>
                <a:ea typeface="+mn-ea"/>
                <a:cs typeface="+mn-cs"/>
              </a:rPr>
              <a:t> at the bottom of the screen, you will then be asked if you are sure you want to log 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Click </a:t>
            </a:r>
            <a:r>
              <a:rPr lang="en-AU" sz="1200" b="1" kern="1200" dirty="0">
                <a:solidFill>
                  <a:schemeClr val="tx1"/>
                </a:solidFill>
                <a:effectLst/>
                <a:latin typeface="+mn-lt"/>
                <a:ea typeface="+mn-ea"/>
                <a:cs typeface="+mn-cs"/>
              </a:rPr>
              <a:t>Yes</a:t>
            </a:r>
            <a:r>
              <a:rPr lang="en-AU"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Select the </a:t>
            </a:r>
            <a:r>
              <a:rPr lang="en-AU" sz="1200" b="1" kern="12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 at the bottom right of the screen.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You will then see an extra message asking you if you are sure you want to logout? Select </a:t>
            </a:r>
            <a:r>
              <a:rPr lang="en-AU" sz="1200" b="1" kern="1200" dirty="0">
                <a:solidFill>
                  <a:schemeClr val="tx1"/>
                </a:solidFill>
                <a:effectLst/>
                <a:latin typeface="+mn-lt"/>
                <a:ea typeface="+mn-ea"/>
                <a:cs typeface="+mn-cs"/>
              </a:rPr>
              <a:t>Yes</a:t>
            </a:r>
            <a:r>
              <a:rPr lang="en-AU" sz="1200" kern="1200" dirty="0">
                <a:solidFill>
                  <a:schemeClr val="tx1"/>
                </a:solidFill>
                <a:effectLst/>
                <a:latin typeface="+mn-lt"/>
                <a:ea typeface="+mn-ea"/>
                <a:cs typeface="+mn-cs"/>
              </a:rPr>
              <a:t>.</a:t>
            </a:r>
            <a:endParaRPr lang="en-AU" sz="1200" dirty="0"/>
          </a:p>
          <a:p>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3065491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i="0" dirty="0"/>
              <a:t>The following websites have a range of supporting resources</a:t>
            </a:r>
            <a:r>
              <a:rPr lang="en-AU" i="0" baseline="0" dirty="0"/>
              <a:t> available to schools. </a:t>
            </a:r>
          </a:p>
          <a:p>
            <a:pPr>
              <a:spcBef>
                <a:spcPts val="0"/>
              </a:spcBef>
              <a:spcAft>
                <a:spcPts val="1201"/>
              </a:spcAft>
            </a:pPr>
            <a:endParaRPr lang="en-AU" i="0" baseline="0" dirty="0"/>
          </a:p>
          <a:p>
            <a:pPr>
              <a:spcBef>
                <a:spcPts val="0"/>
              </a:spcBef>
              <a:spcAft>
                <a:spcPts val="1201"/>
              </a:spcAft>
            </a:pPr>
            <a:r>
              <a:rPr lang="en-AU" i="0" baseline="0" dirty="0"/>
              <a:t>These include:</a:t>
            </a:r>
          </a:p>
          <a:p>
            <a:pPr marL="171656" indent="-171656" defTabSz="915497">
              <a:spcBef>
                <a:spcPts val="0"/>
              </a:spcBef>
              <a:spcAft>
                <a:spcPts val="1201"/>
              </a:spcAft>
              <a:buFont typeface="Arial" panose="020B0604020202020204" pitchFamily="34" charset="0"/>
              <a:buChar char="•"/>
              <a:defRPr/>
            </a:pPr>
            <a:r>
              <a:rPr lang="en-AU" b="1" i="0" dirty="0"/>
              <a:t>QCAA</a:t>
            </a:r>
            <a:r>
              <a:rPr lang="en-AU" i="0" dirty="0"/>
              <a:t> ― factsheets</a:t>
            </a:r>
            <a:r>
              <a:rPr lang="en-AU" i="0" baseline="0" dirty="0"/>
              <a:t> and guides that summarise the steps for the main tasks that school staff need to carry out, in addition to the regular monthly NAPLAN newsletters that can be subscribed to (no password required).</a:t>
            </a:r>
          </a:p>
          <a:p>
            <a:pPr marL="171656" indent="-171656" defTabSz="915497">
              <a:spcBef>
                <a:spcPts val="0"/>
              </a:spcBef>
              <a:spcAft>
                <a:spcPts val="1201"/>
              </a:spcAft>
              <a:buFont typeface="Arial" panose="020B0604020202020204" pitchFamily="34" charset="0"/>
              <a:buChar char="•"/>
              <a:defRPr/>
            </a:pPr>
            <a:r>
              <a:rPr lang="en-AU" b="1" i="0" dirty="0"/>
              <a:t>Qld Department of Education </a:t>
            </a:r>
            <a:r>
              <a:rPr lang="en-AU" i="0" dirty="0"/>
              <a:t>― information on school, staff and student readiness, in addition to parent information and other links </a:t>
            </a:r>
            <a:r>
              <a:rPr lang="en-AU" i="0" baseline="0" dirty="0"/>
              <a:t>(no password required).</a:t>
            </a:r>
          </a:p>
          <a:p>
            <a:pPr marL="171656" indent="-171656" defTabSz="915497">
              <a:spcBef>
                <a:spcPts val="0"/>
              </a:spcBef>
              <a:spcAft>
                <a:spcPts val="1201"/>
              </a:spcAft>
              <a:buFont typeface="Arial" panose="020B0604020202020204" pitchFamily="34" charset="0"/>
              <a:buChar char="•"/>
              <a:defRPr/>
            </a:pPr>
            <a:r>
              <a:rPr lang="en-AU" b="1" i="0" dirty="0"/>
              <a:t>ACARA</a:t>
            </a:r>
            <a:r>
              <a:rPr lang="en-AU" i="0" baseline="0" dirty="0"/>
              <a:t> </a:t>
            </a:r>
            <a:r>
              <a:rPr lang="en-AU" i="0" dirty="0"/>
              <a:t>― detailed guides</a:t>
            </a:r>
            <a:r>
              <a:rPr lang="en-AU" i="0" baseline="0" dirty="0"/>
              <a:t> for the NAP Locked down browser, training guides, user guides and videos for</a:t>
            </a:r>
            <a:r>
              <a:rPr lang="en-AU" i="0" dirty="0"/>
              <a:t> Principals, NAPLAN Coordinators</a:t>
            </a:r>
            <a:r>
              <a:rPr lang="en-AU" i="0" baseline="0" dirty="0"/>
              <a:t> and School Technical Support Officers (</a:t>
            </a:r>
            <a:r>
              <a:rPr lang="en-AU" b="1" i="0" baseline="0" dirty="0"/>
              <a:t>password access required</a:t>
            </a:r>
            <a:r>
              <a:rPr lang="en-AU" i="0" baseline="0" dirty="0"/>
              <a:t>).</a:t>
            </a:r>
          </a:p>
          <a:p>
            <a:pPr marL="171656" indent="-171656" defTabSz="915497">
              <a:spcBef>
                <a:spcPts val="0"/>
              </a:spcBef>
              <a:spcAft>
                <a:spcPts val="1201"/>
              </a:spcAft>
              <a:buFont typeface="Arial" panose="020B0604020202020204" pitchFamily="34" charset="0"/>
              <a:buChar char="•"/>
              <a:defRPr/>
            </a:pPr>
            <a:r>
              <a:rPr lang="en-AU" b="1" i="0" baseline="0" dirty="0"/>
              <a:t>Public demonstration site </a:t>
            </a:r>
            <a:r>
              <a:rPr lang="en-AU" i="0" dirty="0"/>
              <a:t>―</a:t>
            </a:r>
            <a:r>
              <a:rPr lang="en-AU" i="0" baseline="0" dirty="0"/>
              <a:t> </a:t>
            </a:r>
            <a:r>
              <a:rPr lang="en-US" baseline="0" dirty="0"/>
              <a:t>provides a way to </a:t>
            </a:r>
            <a:r>
              <a:rPr lang="en-US" b="0" baseline="0" dirty="0" err="1"/>
              <a:t>familiarise</a:t>
            </a:r>
            <a:r>
              <a:rPr lang="en-US" b="0" baseline="0" dirty="0"/>
              <a:t> students with the style of test and questions that will be presented to them (no password required). </a:t>
            </a:r>
          </a:p>
          <a:p>
            <a:pPr marL="171656" indent="-171656" defTabSz="915497">
              <a:spcBef>
                <a:spcPts val="0"/>
              </a:spcBef>
              <a:spcAft>
                <a:spcPts val="1201"/>
              </a:spcAft>
              <a:buFont typeface="Arial" panose="020B0604020202020204" pitchFamily="34" charset="0"/>
              <a:buChar char="•"/>
              <a:defRPr/>
            </a:pPr>
            <a:endParaRPr lang="en-AU" i="0" baseline="0" dirty="0"/>
          </a:p>
          <a:p>
            <a:pPr defTabSz="915497">
              <a:spcBef>
                <a:spcPts val="0"/>
              </a:spcBef>
              <a:spcAft>
                <a:spcPts val="1201"/>
              </a:spcAft>
              <a:defRPr/>
            </a:pPr>
            <a:endParaRPr lang="en-AU" i="0" baseline="0" dirty="0"/>
          </a:p>
          <a:p>
            <a:pPr defTabSz="915497">
              <a:spcBef>
                <a:spcPts val="0"/>
              </a:spcBef>
              <a:spcAft>
                <a:spcPts val="1201"/>
              </a:spcAft>
              <a:defRPr/>
            </a:pPr>
            <a:endParaRPr lang="en-AU" i="0" dirty="0"/>
          </a:p>
          <a:p>
            <a:pPr>
              <a:spcBef>
                <a:spcPts val="0"/>
              </a:spcBef>
              <a:spcAft>
                <a:spcPts val="1201"/>
              </a:spcAft>
            </a:pPr>
            <a:endParaRPr lang="en-AU" i="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24697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dirty="0"/>
              <a:t>Moving to NAPLAN Online means that both </a:t>
            </a:r>
            <a:r>
              <a:rPr lang="en-US" dirty="0"/>
              <a:t>students </a:t>
            </a:r>
            <a:r>
              <a:rPr lang="en-US" b="1" dirty="0"/>
              <a:t>and </a:t>
            </a:r>
            <a:r>
              <a:rPr lang="en-US" dirty="0"/>
              <a:t>school</a:t>
            </a:r>
            <a:r>
              <a:rPr lang="en-US" baseline="0" dirty="0"/>
              <a:t> staff will use online systems. </a:t>
            </a:r>
          </a:p>
          <a:p>
            <a:pPr>
              <a:spcBef>
                <a:spcPts val="0"/>
              </a:spcBef>
              <a:spcAft>
                <a:spcPts val="1201"/>
              </a:spcAft>
            </a:pPr>
            <a:endParaRPr lang="en-US" b="1" baseline="0" dirty="0"/>
          </a:p>
          <a:p>
            <a:pPr>
              <a:spcBef>
                <a:spcPts val="0"/>
              </a:spcBef>
              <a:spcAft>
                <a:spcPts val="1201"/>
              </a:spcAft>
            </a:pPr>
            <a:r>
              <a:rPr lang="en-US" b="1" dirty="0"/>
              <a:t>S</a:t>
            </a:r>
            <a:r>
              <a:rPr lang="en-US" b="1" baseline="0" dirty="0"/>
              <a:t>taff</a:t>
            </a:r>
            <a:r>
              <a:rPr lang="en-US" baseline="0" dirty="0"/>
              <a:t> </a:t>
            </a:r>
            <a:r>
              <a:rPr lang="en-US" b="0" baseline="0" dirty="0"/>
              <a:t>will always </a:t>
            </a:r>
            <a:r>
              <a:rPr lang="en-US" baseline="0" dirty="0"/>
              <a:t>log in through the Assessment Platform ‘</a:t>
            </a:r>
            <a:r>
              <a:rPr lang="en-US" baseline="0" dirty="0" err="1"/>
              <a:t>assessform</a:t>
            </a:r>
            <a:r>
              <a:rPr lang="en-US" baseline="0" dirty="0"/>
              <a:t>’ website. </a:t>
            </a:r>
          </a:p>
          <a:p>
            <a:pPr>
              <a:spcBef>
                <a:spcPts val="0"/>
              </a:spcBef>
              <a:spcAft>
                <a:spcPts val="1201"/>
              </a:spcAft>
            </a:pPr>
            <a:endParaRPr lang="en-US" baseline="0" dirty="0"/>
          </a:p>
          <a:p>
            <a:pPr>
              <a:spcBef>
                <a:spcPts val="0"/>
              </a:spcBef>
              <a:spcAft>
                <a:spcPts val="1201"/>
              </a:spcAft>
            </a:pPr>
            <a:r>
              <a:rPr lang="en-US" baseline="0" dirty="0"/>
              <a:t>The </a:t>
            </a:r>
            <a:r>
              <a:rPr lang="en-US" b="1" baseline="0" dirty="0"/>
              <a:t>Assessment Platform </a:t>
            </a:r>
            <a:r>
              <a:rPr lang="en-US" baseline="0" dirty="0"/>
              <a:t>is the location of the Training and NAPLAN environments.  This is where schools log in to administer the NAPLAN tests or conduct training.</a:t>
            </a:r>
          </a:p>
          <a:p>
            <a:pPr defTabSz="915497">
              <a:spcBef>
                <a:spcPts val="0"/>
              </a:spcBef>
              <a:spcAft>
                <a:spcPts val="1201"/>
              </a:spcAft>
              <a:defRPr/>
            </a:pPr>
            <a:endParaRPr lang="en-US" baseline="0" dirty="0"/>
          </a:p>
          <a:p>
            <a:pPr defTabSz="915497">
              <a:spcBef>
                <a:spcPts val="0"/>
              </a:spcBef>
              <a:spcAft>
                <a:spcPts val="1201"/>
              </a:spcAft>
              <a:defRPr/>
            </a:pPr>
            <a:r>
              <a:rPr lang="en-US" baseline="0" dirty="0"/>
              <a:t>It is important to note here that the environments on the Assessment Platform change from time to time; therefore, it is vital that you ensure you are accessing the correct environment for the task you are trying to perform.</a:t>
            </a:r>
          </a:p>
          <a:p>
            <a:pPr defTabSz="915497">
              <a:spcBef>
                <a:spcPts val="0"/>
              </a:spcBef>
              <a:spcAft>
                <a:spcPts val="1201"/>
              </a:spcAft>
              <a:defRPr/>
            </a:pPr>
            <a:endParaRPr lang="en-US" baseline="0" dirty="0"/>
          </a:p>
          <a:p>
            <a:pPr defTabSz="915497">
              <a:spcBef>
                <a:spcPts val="0"/>
              </a:spcBef>
              <a:spcAft>
                <a:spcPts val="1201"/>
              </a:spcAft>
              <a:defRPr/>
            </a:pPr>
            <a:r>
              <a:rPr lang="en-US" baseline="0" dirty="0"/>
              <a:t>Today we will be using the </a:t>
            </a:r>
            <a:r>
              <a:rPr lang="en-US" b="1" baseline="0" dirty="0"/>
              <a:t>Training environment</a:t>
            </a:r>
            <a:r>
              <a:rPr lang="en-US" baseline="0" dirty="0"/>
              <a:t>. You should bookmark this page now.</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67474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i="0" dirty="0">
                <a:solidFill>
                  <a:srgbClr val="C00000"/>
                </a:solidFill>
              </a:rPr>
              <a:t>[Arrows are animated to appear upon clicks.]</a:t>
            </a:r>
          </a:p>
          <a:p>
            <a:pPr defTabSz="915497">
              <a:spcBef>
                <a:spcPts val="0"/>
              </a:spcBef>
              <a:spcAft>
                <a:spcPts val="1201"/>
              </a:spcAft>
              <a:defRPr/>
            </a:pPr>
            <a:endParaRPr lang="en-AU" i="1" dirty="0">
              <a:solidFill>
                <a:srgbClr val="C00000"/>
              </a:solidFill>
            </a:endParaRPr>
          </a:p>
          <a:p>
            <a:pPr>
              <a:spcBef>
                <a:spcPts val="0"/>
              </a:spcBef>
              <a:spcAft>
                <a:spcPts val="1201"/>
              </a:spcAft>
            </a:pPr>
            <a:r>
              <a:rPr lang="en-AU" dirty="0"/>
              <a:t>Students use a different application to access the tests.</a:t>
            </a:r>
          </a:p>
          <a:p>
            <a:pPr>
              <a:spcBef>
                <a:spcPts val="0"/>
              </a:spcBef>
              <a:spcAft>
                <a:spcPts val="1201"/>
              </a:spcAft>
            </a:pPr>
            <a:endParaRPr lang="en-US" baseline="0" dirty="0"/>
          </a:p>
          <a:p>
            <a:r>
              <a:rPr lang="en-US" dirty="0"/>
              <a:t>There are </a:t>
            </a:r>
            <a:r>
              <a:rPr lang="en-US" b="1" dirty="0"/>
              <a:t>three</a:t>
            </a:r>
            <a:r>
              <a:rPr lang="en-US" dirty="0"/>
              <a:t> ways students can do this:</a:t>
            </a:r>
          </a:p>
          <a:p>
            <a:pPr marL="171656" indent="-171656">
              <a:buFont typeface="Arial" panose="020B0604020202020204" pitchFamily="34" charset="0"/>
              <a:buChar char="•"/>
            </a:pPr>
            <a:r>
              <a:rPr lang="en-US" dirty="0"/>
              <a:t>through the NAP Locked down browser (primary access for most students) </a:t>
            </a:r>
            <a:r>
              <a:rPr lang="en-US" baseline="0" dirty="0"/>
              <a:t>― a shortcut on the desktop or an app on an iPad</a:t>
            </a:r>
            <a:endParaRPr lang="en-US" dirty="0"/>
          </a:p>
          <a:p>
            <a:pPr marL="171656" indent="-171656">
              <a:buFont typeface="Arial" panose="020B0604020202020204" pitchFamily="34" charset="0"/>
              <a:buChar char="•"/>
            </a:pPr>
            <a:r>
              <a:rPr lang="en-US" dirty="0"/>
              <a:t>using an unsecured URL (for students approved with the disability adjustment codes AST and COL)</a:t>
            </a:r>
          </a:p>
          <a:p>
            <a:pPr marL="171656" indent="-171656">
              <a:buFont typeface="Arial" panose="020B0604020202020204" pitchFamily="34" charset="0"/>
              <a:buChar char="•"/>
            </a:pPr>
            <a:r>
              <a:rPr lang="en-US" dirty="0"/>
              <a:t>using approved alternative formats such as braille, large print, and black and white.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05914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US" dirty="0"/>
              <a:t>The </a:t>
            </a:r>
            <a:r>
              <a:rPr lang="en-US" b="1" dirty="0"/>
              <a:t>NAP Locked down</a:t>
            </a:r>
            <a:r>
              <a:rPr lang="en-US" b="1" baseline="0" dirty="0"/>
              <a:t> browser </a:t>
            </a:r>
            <a:r>
              <a:rPr lang="en-US" baseline="0" dirty="0"/>
              <a:t>may appear as a shortcut on the desktop or an app on an iPad.</a:t>
            </a:r>
          </a:p>
          <a:p>
            <a:pPr>
              <a:spcBef>
                <a:spcPts val="0"/>
              </a:spcBef>
              <a:spcAft>
                <a:spcPts val="1201"/>
              </a:spcAft>
            </a:pPr>
            <a:endParaRPr lang="en-US" dirty="0"/>
          </a:p>
          <a:p>
            <a:pPr>
              <a:spcBef>
                <a:spcPts val="0"/>
              </a:spcBef>
              <a:spcAft>
                <a:spcPts val="1201"/>
              </a:spcAft>
            </a:pPr>
            <a:r>
              <a:rPr lang="en-US" dirty="0"/>
              <a:t>Just like the </a:t>
            </a:r>
            <a:r>
              <a:rPr lang="en-US" dirty="0" err="1"/>
              <a:t>assessform</a:t>
            </a:r>
            <a:r>
              <a:rPr lang="en-US" dirty="0"/>
              <a:t> website, it shows a</a:t>
            </a:r>
            <a:r>
              <a:rPr lang="en-US" baseline="0" dirty="0"/>
              <a:t> number of available environments.  </a:t>
            </a:r>
            <a:br>
              <a:rPr lang="en-US" baseline="0" dirty="0"/>
            </a:br>
            <a:endParaRPr lang="en-US" baseline="0" dirty="0"/>
          </a:p>
          <a:p>
            <a:pPr>
              <a:spcBef>
                <a:spcPts val="0"/>
              </a:spcBef>
              <a:spcAft>
                <a:spcPts val="1201"/>
              </a:spcAft>
            </a:pPr>
            <a:r>
              <a:rPr lang="en-US" baseline="0" dirty="0"/>
              <a:t>It </a:t>
            </a:r>
            <a:r>
              <a:rPr lang="en-US" dirty="0"/>
              <a:t>is important that students log into the correct environment</a:t>
            </a:r>
            <a:r>
              <a:rPr lang="en-US" baseline="0" dirty="0"/>
              <a:t>.</a:t>
            </a:r>
            <a:r>
              <a:rPr lang="en-US" dirty="0"/>
              <a:t> To check this they will be able to see the name of the environment on the login screens</a:t>
            </a:r>
            <a:r>
              <a:rPr lang="en-US" baseline="0" dirty="0"/>
              <a:t>.</a:t>
            </a:r>
            <a:endParaRPr lang="en-US" dirty="0"/>
          </a:p>
          <a:p>
            <a:pPr>
              <a:spcBef>
                <a:spcPts val="0"/>
              </a:spcBef>
              <a:spcAft>
                <a:spcPts val="1201"/>
              </a:spcAft>
            </a:pPr>
            <a:endParaRPr lang="en-US" dirty="0"/>
          </a:p>
          <a:p>
            <a:pPr>
              <a:spcBef>
                <a:spcPts val="0"/>
              </a:spcBef>
              <a:spcAft>
                <a:spcPts val="1201"/>
              </a:spcAft>
            </a:pPr>
            <a:r>
              <a:rPr lang="en-US" dirty="0"/>
              <a:t>When we use this today, we will access the </a:t>
            </a:r>
            <a:r>
              <a:rPr lang="en-US" b="1" dirty="0"/>
              <a:t>Training environment</a:t>
            </a:r>
            <a:r>
              <a:rPr lang="en-US" dirty="0"/>
              <a:t>.</a:t>
            </a:r>
          </a:p>
          <a:p>
            <a:pPr defTabSz="915497">
              <a:spcBef>
                <a:spcPts val="0"/>
              </a:spcBef>
              <a:spcAft>
                <a:spcPts val="1201"/>
              </a:spcAft>
              <a:defRPr/>
            </a:pPr>
            <a:endParaRPr lang="en-US" dirty="0"/>
          </a:p>
          <a:p>
            <a:pPr defTabSz="915497">
              <a:spcBef>
                <a:spcPts val="0"/>
              </a:spcBef>
              <a:spcAft>
                <a:spcPts val="1201"/>
              </a:spcAft>
              <a:defRPr/>
            </a:pPr>
            <a:r>
              <a:rPr lang="en-US" dirty="0"/>
              <a:t>Please note that the NAP Locked down browser</a:t>
            </a:r>
            <a:r>
              <a:rPr lang="en-US" baseline="0" dirty="0"/>
              <a:t> </a:t>
            </a:r>
            <a:r>
              <a:rPr lang="en-US" dirty="0"/>
              <a:t>is the one to install ― there is another locked down browser in the app store.  </a:t>
            </a: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05914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spcBef>
                <a:spcPts val="0"/>
              </a:spcBef>
              <a:spcAft>
                <a:spcPts val="1201"/>
              </a:spcAft>
              <a:defRPr/>
            </a:pPr>
            <a:r>
              <a:rPr lang="en-AU" i="0" dirty="0">
                <a:solidFill>
                  <a:srgbClr val="C00000"/>
                </a:solidFill>
              </a:rPr>
              <a:t>[Roles are animated to appear upon clicks.]</a:t>
            </a:r>
          </a:p>
          <a:p>
            <a:pPr defTabSz="914214">
              <a:spcBef>
                <a:spcPts val="0"/>
              </a:spcBef>
              <a:spcAft>
                <a:spcPts val="1201"/>
              </a:spcAft>
              <a:defRPr/>
            </a:pPr>
            <a:endParaRPr lang="en-AU" i="1" dirty="0">
              <a:solidFill>
                <a:srgbClr val="C00000"/>
              </a:solidFill>
            </a:endParaRPr>
          </a:p>
          <a:p>
            <a:pPr defTabSz="914214">
              <a:spcBef>
                <a:spcPts val="0"/>
              </a:spcBef>
              <a:spcAft>
                <a:spcPts val="1201"/>
              </a:spcAft>
              <a:defRPr/>
            </a:pPr>
            <a:r>
              <a:rPr lang="en-AU" i="0" dirty="0">
                <a:solidFill>
                  <a:prstClr val="black"/>
                </a:solidFill>
              </a:rPr>
              <a:t>There are four main roles associated with the administration of the NAPLAN Online tests. The size of the school will determine the number of people performing each of these roles (except Principal):</a:t>
            </a:r>
          </a:p>
          <a:p>
            <a:pPr marL="171432" indent="-171432" defTabSz="914214">
              <a:spcBef>
                <a:spcPts val="0"/>
              </a:spcBef>
              <a:spcAft>
                <a:spcPts val="1201"/>
              </a:spcAft>
              <a:buFont typeface="Arial" pitchFamily="34" charset="0"/>
              <a:buChar char="•"/>
              <a:defRPr/>
            </a:pPr>
            <a:r>
              <a:rPr lang="en-AU" b="1" i="0" dirty="0"/>
              <a:t>Principal</a:t>
            </a:r>
            <a:r>
              <a:rPr lang="en-AU" i="0" dirty="0"/>
              <a:t> ― accountable for NAPLAN administration</a:t>
            </a:r>
            <a:endParaRPr lang="en-AU" b="0" i="0" dirty="0"/>
          </a:p>
          <a:p>
            <a:pPr marL="171432" indent="-171432" defTabSz="914214">
              <a:spcBef>
                <a:spcPts val="0"/>
              </a:spcBef>
              <a:spcAft>
                <a:spcPts val="1201"/>
              </a:spcAft>
              <a:buFont typeface="Arial" pitchFamily="34" charset="0"/>
              <a:buChar char="•"/>
              <a:defRPr/>
            </a:pPr>
            <a:r>
              <a:rPr lang="en-AU" b="1" i="0" dirty="0"/>
              <a:t>NAPLAN Coordinator </a:t>
            </a:r>
            <a:r>
              <a:rPr lang="en-AU" i="0" dirty="0"/>
              <a:t>―</a:t>
            </a:r>
            <a:r>
              <a:rPr lang="en-AU" b="0" i="0" dirty="0"/>
              <a:t> </a:t>
            </a:r>
            <a:r>
              <a:rPr lang="en-AU" i="0" dirty="0"/>
              <a:t>can perform most of the tasks necessary for the preparation and delivery of NAPLAN tests, as delegated by the Principal</a:t>
            </a:r>
            <a:endParaRPr lang="en-AU" b="0" i="0" dirty="0"/>
          </a:p>
          <a:p>
            <a:pPr marL="171432" indent="-171432" defTabSz="914214">
              <a:spcBef>
                <a:spcPts val="0"/>
              </a:spcBef>
              <a:spcAft>
                <a:spcPts val="1201"/>
              </a:spcAft>
              <a:buFont typeface="Arial" pitchFamily="34" charset="0"/>
              <a:buChar char="•"/>
              <a:defRPr/>
            </a:pPr>
            <a:r>
              <a:rPr lang="en-AU" b="1" i="0" dirty="0"/>
              <a:t>School Technical Support Officer </a:t>
            </a:r>
            <a:r>
              <a:rPr lang="en-AU" i="0" dirty="0"/>
              <a:t>―</a:t>
            </a:r>
            <a:r>
              <a:rPr lang="en-AU" b="0" i="0" dirty="0"/>
              <a:t> </a:t>
            </a:r>
            <a:r>
              <a:rPr lang="en-AU" i="0" dirty="0"/>
              <a:t>can perform specific roles in the school technical support officer dashboard</a:t>
            </a:r>
            <a:endParaRPr lang="en-AU" b="0" i="0" dirty="0"/>
          </a:p>
          <a:p>
            <a:pPr marL="171432" indent="-171432" defTabSz="914214">
              <a:spcBef>
                <a:spcPts val="0"/>
              </a:spcBef>
              <a:spcAft>
                <a:spcPts val="1201"/>
              </a:spcAft>
              <a:buFont typeface="Arial" pitchFamily="34" charset="0"/>
              <a:buChar char="•"/>
              <a:defRPr/>
            </a:pPr>
            <a:r>
              <a:rPr lang="en-AU" b="1" i="0" dirty="0"/>
              <a:t>Test Administrator </a:t>
            </a:r>
            <a:r>
              <a:rPr lang="en-AU" i="0" dirty="0"/>
              <a:t>―</a:t>
            </a:r>
            <a:r>
              <a:rPr lang="en-AU" b="0" i="0" dirty="0"/>
              <a:t> is the only role that c</a:t>
            </a:r>
            <a:r>
              <a:rPr lang="en-AU" i="0" dirty="0"/>
              <a:t>an start</a:t>
            </a:r>
            <a:r>
              <a:rPr lang="en-AU" i="0" baseline="0" dirty="0"/>
              <a:t> a</a:t>
            </a:r>
            <a:r>
              <a:rPr lang="en-AU" i="0" dirty="0"/>
              <a:t> test in the Assessment Platform.</a:t>
            </a:r>
          </a:p>
          <a:p>
            <a:pPr marL="0" indent="0" defTabSz="914214">
              <a:spcBef>
                <a:spcPts val="0"/>
              </a:spcBef>
              <a:spcAft>
                <a:spcPts val="1201"/>
              </a:spcAft>
              <a:buFont typeface="Arial" pitchFamily="34" charset="0"/>
              <a:buNone/>
              <a:defRPr/>
            </a:pPr>
            <a:r>
              <a:rPr lang="en-AU" i="0" dirty="0"/>
              <a:t> </a:t>
            </a:r>
          </a:p>
          <a:p>
            <a:pPr defTabSz="914214">
              <a:spcBef>
                <a:spcPts val="0"/>
              </a:spcBef>
              <a:spcAft>
                <a:spcPts val="1201"/>
              </a:spcAft>
              <a:defRPr/>
            </a:pPr>
            <a:r>
              <a:rPr lang="en-AU" i="1" dirty="0"/>
              <a:t>Optional: Who are the people in our school who will fulfil these roles?</a:t>
            </a:r>
          </a:p>
          <a:p>
            <a:pPr marL="171432" indent="-171432" defTabSz="914214">
              <a:spcBef>
                <a:spcPts val="0"/>
              </a:spcBef>
              <a:spcAft>
                <a:spcPts val="1201"/>
              </a:spcAft>
              <a:buFont typeface="Arial" pitchFamily="34" charset="0"/>
              <a:buChar char="•"/>
              <a:defRPr/>
            </a:pPr>
            <a:endParaRPr lang="en-AU" i="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58734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i="0" baseline="0" dirty="0"/>
              <a:t>Note that NAPLAN Online uses the acronym TA to refer to the Test Administrator. </a:t>
            </a:r>
          </a:p>
          <a:p>
            <a:pPr>
              <a:spcBef>
                <a:spcPts val="0"/>
              </a:spcBef>
              <a:spcAft>
                <a:spcPts val="1201"/>
              </a:spcAft>
            </a:pPr>
            <a:br>
              <a:rPr lang="en-AU" i="0" baseline="0" dirty="0"/>
            </a:br>
            <a:r>
              <a:rPr lang="en-AU" dirty="0"/>
              <a:t>Test administrators can be teachers, school staff members and school support staff who are involved in delivering (administering) the NAPLAN tests to students.</a:t>
            </a:r>
          </a:p>
          <a:p>
            <a:pPr>
              <a:spcBef>
                <a:spcPts val="0"/>
              </a:spcBef>
              <a:spcAft>
                <a:spcPts val="1201"/>
              </a:spcAft>
            </a:pPr>
            <a:endParaRPr lang="en-AU" dirty="0"/>
          </a:p>
          <a:p>
            <a:pPr defTabSz="914214">
              <a:spcBef>
                <a:spcPts val="0"/>
              </a:spcBef>
              <a:spcAft>
                <a:spcPts val="1201"/>
              </a:spcAft>
              <a:defRPr/>
            </a:pPr>
            <a:r>
              <a:rPr lang="en-AU" i="0" dirty="0"/>
              <a:t>It is sometimes confusing </a:t>
            </a:r>
            <a:r>
              <a:rPr lang="en-AU" i="0" baseline="0" dirty="0"/>
              <a:t>as the acronym ‘TA’ is commonly used to refer to a </a:t>
            </a:r>
            <a:r>
              <a:rPr lang="en-AU" i="1" baseline="0" dirty="0"/>
              <a:t>teacher aide </a:t>
            </a:r>
            <a:r>
              <a:rPr lang="en-AU" i="0" baseline="0" dirty="0"/>
              <a:t>or </a:t>
            </a:r>
            <a:r>
              <a:rPr lang="en-AU" i="1" baseline="0" dirty="0"/>
              <a:t>teacher assistant </a:t>
            </a:r>
            <a:r>
              <a:rPr lang="en-AU" i="0" baseline="0" dirty="0"/>
              <a:t>in schools.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58734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dirty="0">
                <a:solidFill>
                  <a:srgbClr val="000000"/>
                </a:solidFill>
              </a:rPr>
              <a:t>In the same way that paper based NAPLAN tests are conducted in a specific order, so is NAPLAN Online.  The order of the tests is </a:t>
            </a:r>
            <a:r>
              <a:rPr lang="en-AU" b="1" dirty="0">
                <a:solidFill>
                  <a:srgbClr val="000000"/>
                </a:solidFill>
              </a:rPr>
              <a:t>different</a:t>
            </a:r>
            <a:r>
              <a:rPr lang="en-AU" dirty="0">
                <a:solidFill>
                  <a:srgbClr val="000000"/>
                </a:solidFill>
              </a:rPr>
              <a:t> for paper and online tests.</a:t>
            </a:r>
          </a:p>
          <a:p>
            <a:pPr>
              <a:spcBef>
                <a:spcPts val="0"/>
              </a:spcBef>
              <a:spcAft>
                <a:spcPts val="1201"/>
              </a:spcAft>
            </a:pPr>
            <a:endParaRPr lang="en-AU" dirty="0">
              <a:solidFill>
                <a:srgbClr val="000000"/>
              </a:solidFill>
            </a:endParaRPr>
          </a:p>
          <a:p>
            <a:pPr>
              <a:spcBef>
                <a:spcPts val="0"/>
              </a:spcBef>
              <a:spcAft>
                <a:spcPts val="1201"/>
              </a:spcAft>
            </a:pPr>
            <a:r>
              <a:rPr lang="en-AU" dirty="0">
                <a:solidFill>
                  <a:srgbClr val="000000"/>
                </a:solidFill>
              </a:rPr>
              <a:t>Tests are scheduled in the order as it appears on this screen. </a:t>
            </a:r>
          </a:p>
          <a:p>
            <a:pPr>
              <a:spcBef>
                <a:spcPts val="0"/>
              </a:spcBef>
              <a:spcAft>
                <a:spcPts val="1201"/>
              </a:spcAft>
            </a:pPr>
            <a:endParaRPr lang="en-AU" dirty="0">
              <a:solidFill>
                <a:srgbClr val="000000"/>
              </a:solidFill>
            </a:endParaRPr>
          </a:p>
          <a:p>
            <a:pPr>
              <a:spcBef>
                <a:spcPts val="0"/>
              </a:spcBef>
              <a:spcAft>
                <a:spcPts val="1201"/>
              </a:spcAft>
            </a:pPr>
            <a:r>
              <a:rPr lang="en-AU" baseline="0" dirty="0">
                <a:solidFill>
                  <a:srgbClr val="000000"/>
                </a:solidFill>
              </a:rPr>
              <a:t>A test schedule will be created by the Principal or NAPLAN Coordinator for our school that will outline when tests will occur over the testing window. </a:t>
            </a:r>
          </a:p>
          <a:p>
            <a:pPr>
              <a:spcBef>
                <a:spcPts val="0"/>
              </a:spcBef>
              <a:spcAft>
                <a:spcPts val="1201"/>
              </a:spcAft>
            </a:pPr>
            <a:endParaRPr lang="en-AU" dirty="0">
              <a:solidFill>
                <a:srgbClr val="000000"/>
              </a:solidFill>
            </a:endParaRPr>
          </a:p>
          <a:p>
            <a:pPr>
              <a:spcBef>
                <a:spcPts val="0"/>
              </a:spcBef>
              <a:spcAft>
                <a:spcPts val="1201"/>
              </a:spcAft>
            </a:pPr>
            <a:r>
              <a:rPr lang="en-AU" i="1" dirty="0"/>
              <a:t>Please</a:t>
            </a:r>
            <a:r>
              <a:rPr lang="en-AU" i="1" baseline="0" dirty="0"/>
              <a:t> note that Year 3 students will sit the Writing test on paper.</a:t>
            </a:r>
          </a:p>
          <a:p>
            <a:endParaRPr lang="en-AU" i="1" baseline="0" dirty="0"/>
          </a:p>
          <a:p>
            <a:endParaRPr lang="en-US" baseline="0" dirty="0"/>
          </a:p>
          <a:p>
            <a:endParaRPr lang="en-US" baseline="0" dirty="0"/>
          </a:p>
          <a:p>
            <a:endParaRPr lang="en-US" dirty="0"/>
          </a:p>
          <a:p>
            <a:endParaRPr lang="en-AU" i="1"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169558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3" y="4721186"/>
            <a:ext cx="5581864" cy="4472702"/>
          </a:xfrm>
        </p:spPr>
        <p:txBody>
          <a:bodyPr/>
          <a:lstStyle/>
          <a:p>
            <a:pPr defTabSz="914307">
              <a:spcBef>
                <a:spcPts val="0"/>
              </a:spcBef>
              <a:spcAft>
                <a:spcPts val="1201"/>
              </a:spcAft>
              <a:defRPr/>
            </a:pPr>
            <a:r>
              <a:rPr lang="en-AU" sz="1000" dirty="0"/>
              <a:t>To perform your role, each Test Administrator needs a TA Pack on the day of each test.</a:t>
            </a:r>
          </a:p>
          <a:p>
            <a:pPr defTabSz="914307">
              <a:spcBef>
                <a:spcPts val="0"/>
              </a:spcBef>
              <a:spcAft>
                <a:spcPts val="1201"/>
              </a:spcAft>
              <a:defRPr/>
            </a:pPr>
            <a:br>
              <a:rPr lang="en-AU" sz="1000" dirty="0"/>
            </a:br>
            <a:r>
              <a:rPr lang="en-AU" sz="1000" dirty="0"/>
              <a:t>These are created by the Principal or NAPLAN Coordinator and given to you prior to the scheduled tests.</a:t>
            </a:r>
          </a:p>
          <a:p>
            <a:pPr defTabSz="914307">
              <a:spcBef>
                <a:spcPts val="0"/>
              </a:spcBef>
              <a:spcAft>
                <a:spcPts val="1201"/>
              </a:spcAft>
              <a:defRPr/>
            </a:pPr>
            <a:endParaRPr lang="en-AU" sz="1000" dirty="0"/>
          </a:p>
          <a:p>
            <a:pPr defTabSz="914307">
              <a:spcBef>
                <a:spcPts val="0"/>
              </a:spcBef>
              <a:spcAft>
                <a:spcPts val="1201"/>
              </a:spcAft>
              <a:defRPr/>
            </a:pPr>
            <a:r>
              <a:rPr lang="en-AU" sz="1000" dirty="0"/>
              <a:t>The following documents form the basis of the TA Pack. </a:t>
            </a:r>
          </a:p>
          <a:p>
            <a:pPr defTabSz="914307">
              <a:spcBef>
                <a:spcPts val="0"/>
              </a:spcBef>
              <a:spcAft>
                <a:spcPts val="1201"/>
              </a:spcAft>
              <a:defRPr/>
            </a:pPr>
            <a:endParaRPr lang="en-AU" sz="1000" dirty="0"/>
          </a:p>
          <a:p>
            <a:pPr marL="171656" indent="-171656" defTabSz="914307">
              <a:spcBef>
                <a:spcPts val="0"/>
              </a:spcBef>
              <a:spcAft>
                <a:spcPts val="1201"/>
              </a:spcAft>
              <a:buFont typeface="Arial" panose="020B0604020202020204" pitchFamily="34" charset="0"/>
              <a:buChar char="•"/>
              <a:defRPr/>
            </a:pPr>
            <a:r>
              <a:rPr lang="en-AU" sz="1000" b="1" dirty="0"/>
              <a:t>Test Administrator Session Slip </a:t>
            </a:r>
            <a:r>
              <a:rPr lang="en-AU" sz="1000" dirty="0"/>
              <a:t>― the Test Administrator uses the login details (the username and password) on this slip to log in to the Assessment Platform and create a Test Session code. </a:t>
            </a:r>
          </a:p>
          <a:p>
            <a:pPr marL="171656" indent="-171656" defTabSz="914307">
              <a:spcBef>
                <a:spcPts val="0"/>
              </a:spcBef>
              <a:spcAft>
                <a:spcPts val="1201"/>
              </a:spcAft>
              <a:buFont typeface="Arial" panose="020B0604020202020204" pitchFamily="34" charset="0"/>
              <a:buChar char="•"/>
              <a:defRPr/>
            </a:pPr>
            <a:r>
              <a:rPr lang="en-AU" sz="1000" b="1" dirty="0">
                <a:solidFill>
                  <a:prstClr val="black"/>
                </a:solidFill>
              </a:rPr>
              <a:t>Student Session Slips </a:t>
            </a:r>
            <a:r>
              <a:rPr lang="en-AU" sz="1000" dirty="0"/>
              <a:t>―</a:t>
            </a:r>
            <a:r>
              <a:rPr lang="en-AU" sz="1000" dirty="0">
                <a:solidFill>
                  <a:prstClr val="black"/>
                </a:solidFill>
              </a:rPr>
              <a:t> </a:t>
            </a:r>
            <a:r>
              <a:rPr lang="en-AU" sz="1000" dirty="0"/>
              <a:t>the Test Administrator provides these to the students sitting the tests.</a:t>
            </a:r>
          </a:p>
          <a:p>
            <a:pPr marL="171656" indent="-171656" defTabSz="914307">
              <a:spcBef>
                <a:spcPts val="0"/>
              </a:spcBef>
              <a:spcAft>
                <a:spcPts val="1201"/>
              </a:spcAft>
              <a:buFont typeface="Arial" panose="020B0604020202020204" pitchFamily="34" charset="0"/>
              <a:buChar char="•"/>
              <a:defRPr/>
            </a:pPr>
            <a:r>
              <a:rPr lang="en-AU" sz="1000" b="1" dirty="0"/>
              <a:t>Test Administrator handbook for teachers </a:t>
            </a:r>
            <a:r>
              <a:rPr lang="en-AU" sz="1000" dirty="0"/>
              <a:t>― for test administration guidelines, protocols and scripts.</a:t>
            </a:r>
          </a:p>
          <a:p>
            <a:pPr marL="171656" indent="-171656" defTabSz="914307">
              <a:spcBef>
                <a:spcPts val="0"/>
              </a:spcBef>
              <a:spcAft>
                <a:spcPts val="1201"/>
              </a:spcAft>
              <a:buFont typeface="Arial" panose="020B0604020202020204" pitchFamily="34" charset="0"/>
              <a:buChar char="•"/>
              <a:defRPr/>
            </a:pPr>
            <a:r>
              <a:rPr lang="en-AU" sz="1000" b="1" dirty="0"/>
              <a:t>Test administrator quick reference </a:t>
            </a:r>
            <a:r>
              <a:rPr lang="en-AU" sz="1000" dirty="0"/>
              <a:t>―</a:t>
            </a:r>
            <a:r>
              <a:rPr lang="en-AU" sz="1000" b="1" dirty="0"/>
              <a:t> technical disruptions </a:t>
            </a:r>
            <a:r>
              <a:rPr lang="en-AU" sz="1000" dirty="0"/>
              <a:t>― for troubleshooting technical issues during a test session</a:t>
            </a:r>
          </a:p>
          <a:p>
            <a:pPr marL="171656" indent="-171656" defTabSz="914307">
              <a:spcBef>
                <a:spcPts val="0"/>
              </a:spcBef>
              <a:spcAft>
                <a:spcPts val="1201"/>
              </a:spcAft>
              <a:buFont typeface="Arial" panose="020B0604020202020204" pitchFamily="34" charset="0"/>
              <a:buChar char="•"/>
              <a:defRPr/>
            </a:pPr>
            <a:r>
              <a:rPr lang="en-AU" sz="1000" b="1" dirty="0"/>
              <a:t>Participating students list </a:t>
            </a:r>
            <a:r>
              <a:rPr lang="en-AU" sz="1000" dirty="0"/>
              <a:t>― contains information such as the class group and Disability Adjustment Codes (DACs). This list could be a class roll or a print out from the Assessment Platform.</a:t>
            </a:r>
          </a:p>
          <a:p>
            <a:pPr marL="171656" indent="-171656" defTabSz="914307">
              <a:spcBef>
                <a:spcPts val="0"/>
              </a:spcBef>
              <a:spcAft>
                <a:spcPts val="1201"/>
              </a:spcAft>
              <a:buFont typeface="Arial" panose="020B0604020202020204" pitchFamily="34" charset="0"/>
              <a:buChar char="•"/>
              <a:defRPr/>
            </a:pPr>
            <a:r>
              <a:rPr lang="en-AU" sz="1000" b="1" dirty="0"/>
              <a:t>Contact details for support </a:t>
            </a:r>
            <a:r>
              <a:rPr lang="en-AU" sz="1000" dirty="0"/>
              <a:t>― to access support within the school if needed</a:t>
            </a:r>
          </a:p>
          <a:p>
            <a:pPr marL="171656" indent="-171656" defTabSz="914307">
              <a:spcBef>
                <a:spcPts val="0"/>
              </a:spcBef>
              <a:spcAft>
                <a:spcPts val="1201"/>
              </a:spcAft>
              <a:buFont typeface="Arial" panose="020B0604020202020204" pitchFamily="34" charset="0"/>
              <a:buChar char="•"/>
              <a:defRPr/>
            </a:pPr>
            <a:endParaRPr lang="en-AU" sz="1000" dirty="0"/>
          </a:p>
          <a:p>
            <a:pPr defTabSz="914307">
              <a:spcBef>
                <a:spcPts val="0"/>
              </a:spcBef>
              <a:spcAft>
                <a:spcPts val="1201"/>
              </a:spcAft>
              <a:defRPr/>
            </a:pPr>
            <a:r>
              <a:rPr lang="en-AU" sz="1000" dirty="0"/>
              <a:t>The items in bold will be included in the TA Pack you will receive today.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347738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2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lvl3pPr marL="792000" indent="-360000">
              <a:defRPr/>
            </a:lvl3pPr>
            <a:lvl4pPr marL="1188000" indent="-360000">
              <a:spcBef>
                <a:spcPts val="600"/>
              </a:spcBef>
              <a:buSzPct val="80000"/>
              <a:buFont typeface="Wingdings" panose="05000000000000000000" pitchFamily="2" charset="2"/>
              <a:buChar char="§"/>
              <a:defRPr/>
            </a:lvl4pPr>
            <a:lvl5pPr marL="1548000" indent="-360000">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5754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276871"/>
            <a:ext cx="4173538" cy="3849291"/>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6871"/>
            <a:ext cx="4175125" cy="3849291"/>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lvl4pPr marL="1116000" indent="-360000">
              <a:spcBef>
                <a:spcPts val="600"/>
              </a:spcBef>
              <a:buSzPct val="80000"/>
              <a:buFont typeface="Wingdings" panose="05000000000000000000" pitchFamily="2" charset="2"/>
              <a:buChar char="§"/>
              <a:defRPr/>
            </a:lvl4pPr>
            <a:lvl5pPr marL="1476000" indent="-360000">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auto">
          <a:xfrm>
            <a:off x="179512" y="0"/>
            <a:ext cx="8964488" cy="4293096"/>
          </a:xfrm>
          <a:prstGeom prst="rect">
            <a:avLst/>
          </a:prstGeom>
          <a:blipFill dpi="0" rotWithShape="1">
            <a:blip r:embed="rId3"/>
            <a:srcRect/>
            <a:stretch>
              <a:fillRect t="-4643" b="-20929"/>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2826213710"/>
      </p:ext>
    </p:extLst>
  </p:cSld>
  <p:clrMap bg1="lt1" tx1="dk1" bg2="lt2" tx2="dk2" accent1="accent1" accent2="accent2" accent3="accent3" accent4="accent4" accent5="accent5" accent6="accent6" hlink="hlink" folHlink="folHlink"/>
  <p:sldLayoutIdLst>
    <p:sldLayoutId id="214748397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www.qcaa.qld.edu.au/p-10/naplan-online" TargetMode="External"/><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hyperlink" Target="http://www.nap.edu.au/online-assessment/naplan-online/naplan-online-public-demonstration-sit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1.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hyperlink" Target="http://www.nap.edu.au/online-assessment/public-demonstration-site" TargetMode="External"/><Relationship Id="rId5" Type="http://schemas.openxmlformats.org/officeDocument/2006/relationships/hyperlink" Target="http://www.assessform.edu.au/" TargetMode="External"/><Relationship Id="rId4" Type="http://schemas.openxmlformats.org/officeDocument/2006/relationships/hyperlink" Target="http://www.qcaa.qld.edu.au/p-10/naplan-onlin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qcaa.qld.edu.au/p-10/naplan-online/resources" TargetMode="Externa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hyperlink" Target="http://www.assessform.edu.a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qcaa.qld.edu.au/p-10/naplan-online/factshee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NAPLAN Online</a:t>
            </a:r>
          </a:p>
        </p:txBody>
      </p:sp>
      <p:sp>
        <p:nvSpPr>
          <p:cNvPr id="4" name="Subtitle 3"/>
          <p:cNvSpPr>
            <a:spLocks noGrp="1"/>
          </p:cNvSpPr>
          <p:nvPr>
            <p:ph type="subTitle" idx="1"/>
          </p:nvPr>
        </p:nvSpPr>
        <p:spPr/>
        <p:txBody>
          <a:bodyPr/>
          <a:lstStyle/>
          <a:p>
            <a:r>
              <a:rPr lang="en-AU" dirty="0"/>
              <a:t>Test Administrator training — Part A</a:t>
            </a:r>
          </a:p>
        </p:txBody>
      </p:sp>
    </p:spTree>
    <p:custDataLst>
      <p:tags r:id="rId1"/>
    </p:custDataLst>
    <p:extLst>
      <p:ext uri="{BB962C8B-B14F-4D97-AF65-F5344CB8AC3E}">
        <p14:creationId xmlns:p14="http://schemas.microsoft.com/office/powerpoint/2010/main" val="27131726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560B3-99E5-4D02-B318-FFF8E96E6E49}"/>
              </a:ext>
            </a:extLst>
          </p:cNvPr>
          <p:cNvPicPr>
            <a:picLocks noChangeAspect="1"/>
          </p:cNvPicPr>
          <p:nvPr/>
        </p:nvPicPr>
        <p:blipFill>
          <a:blip r:embed="rId4"/>
          <a:stretch>
            <a:fillRect/>
          </a:stretch>
        </p:blipFill>
        <p:spPr>
          <a:xfrm>
            <a:off x="395536" y="980728"/>
            <a:ext cx="5019675" cy="3810000"/>
          </a:xfrm>
          <a:prstGeom prst="rect">
            <a:avLst/>
          </a:prstGeom>
          <a:noFill/>
          <a:ln w="9525">
            <a:solidFill>
              <a:schemeClr val="bg2"/>
            </a:solidFill>
            <a:miter lim="800000"/>
            <a:headEnd/>
            <a:tailEnd/>
          </a:ln>
        </p:spPr>
      </p:pic>
      <p:sp>
        <p:nvSpPr>
          <p:cNvPr id="4" name="Content Placeholder 3"/>
          <p:cNvSpPr>
            <a:spLocks noGrp="1"/>
          </p:cNvSpPr>
          <p:nvPr>
            <p:ph idx="1"/>
          </p:nvPr>
        </p:nvSpPr>
        <p:spPr>
          <a:xfrm>
            <a:off x="323850" y="986400"/>
            <a:ext cx="8485188" cy="4818864"/>
          </a:xfrm>
        </p:spPr>
        <p: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16" name="TextBox 15"/>
          <p:cNvSpPr txBox="1"/>
          <p:nvPr/>
        </p:nvSpPr>
        <p:spPr>
          <a:xfrm>
            <a:off x="5343646" y="3919961"/>
            <a:ext cx="3353252" cy="769441"/>
          </a:xfrm>
          <a:prstGeom prst="rect">
            <a:avLst/>
          </a:prstGeom>
          <a:noFill/>
          <a:ln>
            <a:noFill/>
          </a:ln>
        </p:spPr>
        <p:txBody>
          <a:bodyPr wrap="square" rtlCol="0">
            <a:spAutoFit/>
          </a:bodyPr>
          <a:lstStyle/>
          <a:p>
            <a:pPr algn="ctr"/>
            <a:r>
              <a:rPr lang="en-AU" sz="2400" b="1" dirty="0"/>
              <a:t>Student Session Slip</a:t>
            </a:r>
            <a:br>
              <a:rPr lang="en-AU" sz="2400" b="1" dirty="0"/>
            </a:br>
            <a:r>
              <a:rPr lang="en-AU" sz="2000" i="1" dirty="0"/>
              <a:t>(for each student)</a:t>
            </a:r>
          </a:p>
        </p:txBody>
      </p:sp>
      <p:sp>
        <p:nvSpPr>
          <p:cNvPr id="17" name="TextBox 16"/>
          <p:cNvSpPr txBox="1"/>
          <p:nvPr/>
        </p:nvSpPr>
        <p:spPr>
          <a:xfrm>
            <a:off x="35497" y="116632"/>
            <a:ext cx="4850640" cy="769441"/>
          </a:xfrm>
          <a:prstGeom prst="rect">
            <a:avLst/>
          </a:prstGeom>
          <a:noFill/>
          <a:ln>
            <a:noFill/>
          </a:ln>
        </p:spPr>
        <p:txBody>
          <a:bodyPr wrap="square" rtlCol="0">
            <a:spAutoFit/>
          </a:bodyPr>
          <a:lstStyle/>
          <a:p>
            <a:pPr algn="ctr"/>
            <a:r>
              <a:rPr lang="en-AU" sz="2400" b="1" dirty="0"/>
              <a:t>Test Administrator Session Slip</a:t>
            </a:r>
            <a:br>
              <a:rPr lang="en-AU" sz="2400" b="1" dirty="0"/>
            </a:br>
            <a:r>
              <a:rPr lang="en-AU" sz="2000" i="1" dirty="0"/>
              <a:t>(one for each test session)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4882094"/>
            <a:ext cx="3816102" cy="1486944"/>
          </a:xfrm>
          <a:prstGeom prst="rect">
            <a:avLst/>
          </a:prstGeom>
          <a:ln>
            <a:solidFill>
              <a:schemeClr val="bg2"/>
            </a:solidFill>
          </a:ln>
        </p:spPr>
      </p:pic>
      <p:sp>
        <p:nvSpPr>
          <p:cNvPr id="11" name="Rectangle 10"/>
          <p:cNvSpPr/>
          <p:nvPr/>
        </p:nvSpPr>
        <p:spPr bwMode="auto">
          <a:xfrm>
            <a:off x="5036667" y="5281474"/>
            <a:ext cx="2568262" cy="513817"/>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2465653" y="3930860"/>
            <a:ext cx="2736305" cy="792000"/>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5031345" y="4910524"/>
            <a:ext cx="1317924" cy="290036"/>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395536" y="2531907"/>
            <a:ext cx="5019674" cy="848483"/>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2319820" y="1052736"/>
            <a:ext cx="1388084" cy="289529"/>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191144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5" grpId="0" animBg="1"/>
      <p:bldP spid="14" grpId="0" animBg="1"/>
      <p:bldP spid="1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60350"/>
            <a:ext cx="8496300" cy="439738"/>
          </a:xfrm>
        </p:spPr>
        <p:txBody>
          <a:bodyPr/>
          <a:lstStyle/>
          <a:p>
            <a:r>
              <a:rPr lang="en-US" dirty="0">
                <a:solidFill>
                  <a:schemeClr val="tx1"/>
                </a:solidFill>
              </a:rPr>
              <a:t>Handbooks</a:t>
            </a:r>
          </a:p>
        </p:txBody>
      </p:sp>
      <p:sp>
        <p:nvSpPr>
          <p:cNvPr id="3" name="Content Placeholder 2"/>
          <p:cNvSpPr>
            <a:spLocks noGrp="1"/>
          </p:cNvSpPr>
          <p:nvPr>
            <p:ph idx="1"/>
          </p:nvPr>
        </p:nvSpPr>
        <p:spPr>
          <a:xfrm>
            <a:off x="269258" y="986400"/>
            <a:ext cx="8820150" cy="5199410"/>
          </a:xfrm>
        </p:spPr>
        <p:txBody>
          <a:bodyPr/>
          <a:lstStyle/>
          <a:p>
            <a:pPr marL="457200" indent="-457200">
              <a:buFont typeface="Arial" panose="020B0604020202020204" pitchFamily="34" charset="0"/>
              <a:buChar char="•"/>
            </a:pPr>
            <a:r>
              <a:rPr lang="en-AU" sz="2000" dirty="0"/>
              <a:t>Handbook for principals and NAPLAN coordinators ― NAPLAN Online</a:t>
            </a:r>
          </a:p>
          <a:p>
            <a:pPr marL="457200" indent="-457200">
              <a:buFont typeface="Arial" panose="020B0604020202020204" pitchFamily="34" charset="0"/>
              <a:buChar char="•"/>
            </a:pPr>
            <a:endParaRPr lang="en-AU" sz="2000" dirty="0"/>
          </a:p>
          <a:p>
            <a:pPr marL="457200" indent="-457200">
              <a:buFont typeface="Arial" panose="020B0604020202020204" pitchFamily="34" charset="0"/>
              <a:buChar char="•"/>
            </a:pPr>
            <a:r>
              <a:rPr lang="en-AU" sz="2000" dirty="0"/>
              <a:t>NAPLAN Online test administration handbook for teachers ― Year 3</a:t>
            </a:r>
          </a:p>
          <a:p>
            <a:pPr marL="457200" indent="-457200">
              <a:buFont typeface="Arial" panose="020B0604020202020204" pitchFamily="34" charset="0"/>
              <a:buChar char="•"/>
            </a:pPr>
            <a:r>
              <a:rPr lang="en-AU" sz="2000" dirty="0"/>
              <a:t>NAPLAN Online test administration handbook for teachers ― Year 5</a:t>
            </a:r>
          </a:p>
          <a:p>
            <a:pPr marL="457200" indent="-457200">
              <a:buFont typeface="Arial" panose="020B0604020202020204" pitchFamily="34" charset="0"/>
              <a:buChar char="•"/>
            </a:pPr>
            <a:r>
              <a:rPr lang="en-AU" sz="2000" dirty="0"/>
              <a:t>NAPLAN Online test administration handbook for teachers ― Years 7 &amp; 9</a:t>
            </a:r>
          </a:p>
          <a:p>
            <a:pPr marL="457200" indent="-457200">
              <a:buFont typeface="Arial" panose="020B0604020202020204" pitchFamily="34" charset="0"/>
              <a:buChar char="•"/>
            </a:pPr>
            <a:endParaRPr lang="en-AU" sz="2000" dirty="0"/>
          </a:p>
          <a:p>
            <a:pPr marL="457200" indent="-457200">
              <a:buFont typeface="Arial" panose="020B0604020202020204" pitchFamily="34" charset="0"/>
              <a:buChar char="•"/>
            </a:pPr>
            <a:endParaRPr lang="en-AU" sz="2000" dirty="0"/>
          </a:p>
          <a:p>
            <a:pPr marL="457200" indent="-457200">
              <a:buFont typeface="Arial" panose="020B0604020202020204" pitchFamily="34" charset="0"/>
              <a:buChar char="•"/>
            </a:pPr>
            <a:endParaRPr lang="en-AU" sz="2000" dirty="0"/>
          </a:p>
          <a:p>
            <a:endParaRPr lang="en-AU" sz="2000" dirty="0"/>
          </a:p>
          <a:p>
            <a:endParaRPr lang="en-US" sz="2000" dirty="0"/>
          </a:p>
          <a:p>
            <a:endParaRPr lang="en-US" sz="2000" dirty="0"/>
          </a:p>
          <a:p>
            <a:r>
              <a:rPr lang="en-US" sz="2000" dirty="0"/>
              <a:t>	</a:t>
            </a:r>
          </a:p>
          <a:p>
            <a:endParaRPr lang="en-US" sz="2000" dirty="0"/>
          </a:p>
          <a:p>
            <a:endParaRPr lang="en-US" sz="2000" dirty="0"/>
          </a:p>
        </p:txBody>
      </p:sp>
      <p:sp>
        <p:nvSpPr>
          <p:cNvPr id="8" name="TextBox 7">
            <a:extLst>
              <a:ext uri="{FF2B5EF4-FFF2-40B4-BE49-F238E27FC236}">
                <a16:creationId xmlns:a16="http://schemas.microsoft.com/office/drawing/2014/main" id="{350E30D3-C32B-4C84-AC4B-C78D7EBF622E}"/>
              </a:ext>
            </a:extLst>
          </p:cNvPr>
          <p:cNvSpPr txBox="1"/>
          <p:nvPr/>
        </p:nvSpPr>
        <p:spPr>
          <a:xfrm>
            <a:off x="2164169" y="3985499"/>
            <a:ext cx="633507" cy="1015663"/>
          </a:xfrm>
          <a:prstGeom prst="rect">
            <a:avLst/>
          </a:prstGeom>
          <a:noFill/>
        </p:spPr>
        <p:txBody>
          <a:bodyPr wrap="none" rtlCol="0">
            <a:spAutoFit/>
          </a:bodyPr>
          <a:lstStyle/>
          <a:p>
            <a:r>
              <a:rPr lang="en-AU" sz="6000" b="1" dirty="0"/>
              <a:t>+</a:t>
            </a:r>
            <a:endParaRPr lang="en-AU" b="1" dirty="0"/>
          </a:p>
        </p:txBody>
      </p:sp>
      <p:pic>
        <p:nvPicPr>
          <p:cNvPr id="9" name="Picture 8" descr="A close up of a logo&#10;&#10;Description generated with high confidence">
            <a:extLst>
              <a:ext uri="{FF2B5EF4-FFF2-40B4-BE49-F238E27FC236}">
                <a16:creationId xmlns:a16="http://schemas.microsoft.com/office/drawing/2014/main" id="{F23F455A-5C1C-40DD-9A6A-881D481B0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76" y="3284984"/>
            <a:ext cx="1888593" cy="2473158"/>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AF8C2CF2-D4A8-4A62-8F44-F4798BA80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1261" y="3310879"/>
            <a:ext cx="1865008" cy="2449674"/>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8CACDFE4-2D7A-4A11-9AA5-C54262CBE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265" y="3318252"/>
            <a:ext cx="1899203" cy="2464442"/>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2B8104A7-7881-4D7C-BCE8-1A66B5132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5464" y="3310879"/>
            <a:ext cx="1865008" cy="2479188"/>
          </a:xfrm>
          <a:prstGeom prst="rect">
            <a:avLst/>
          </a:prstGeom>
        </p:spPr>
      </p:pic>
      <p:sp>
        <p:nvSpPr>
          <p:cNvPr id="13" name="Rectangle 12">
            <a:extLst>
              <a:ext uri="{FF2B5EF4-FFF2-40B4-BE49-F238E27FC236}">
                <a16:creationId xmlns:a16="http://schemas.microsoft.com/office/drawing/2014/main" id="{D21FAAC8-2B1D-47AC-9A69-F258BA964951}"/>
              </a:ext>
            </a:extLst>
          </p:cNvPr>
          <p:cNvSpPr/>
          <p:nvPr/>
        </p:nvSpPr>
        <p:spPr>
          <a:xfrm>
            <a:off x="269258" y="5962995"/>
            <a:ext cx="8551042" cy="338554"/>
          </a:xfrm>
          <a:prstGeom prst="rect">
            <a:avLst/>
          </a:prstGeom>
        </p:spPr>
        <p:txBody>
          <a:bodyPr wrap="square">
            <a:spAutoFit/>
          </a:bodyPr>
          <a:lstStyle/>
          <a:p>
            <a:pPr marL="0" indent="0" algn="ctr"/>
            <a:r>
              <a:rPr lang="en-AU" sz="1600" i="1" dirty="0"/>
              <a:t>Available electronically from the QCAA website </a:t>
            </a:r>
            <a:r>
              <a:rPr lang="en-AU" sz="1600" i="1" dirty="0">
                <a:hlinkClick r:id="rId8"/>
              </a:rPr>
              <a:t>www.qcaa.qld.edu.au/p-10/naplan-online</a:t>
            </a:r>
            <a:r>
              <a:rPr lang="en-AU" sz="1600" i="1" dirty="0"/>
              <a:t>.</a:t>
            </a:r>
            <a:endParaRPr lang="en-US" sz="1600" i="1" dirty="0"/>
          </a:p>
        </p:txBody>
      </p:sp>
    </p:spTree>
    <p:custDataLst>
      <p:tags r:id="rId1"/>
    </p:custDataLst>
    <p:extLst>
      <p:ext uri="{BB962C8B-B14F-4D97-AF65-F5344CB8AC3E}">
        <p14:creationId xmlns:p14="http://schemas.microsoft.com/office/powerpoint/2010/main" val="31763396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solidFill>
                  <a:schemeClr val="tx1"/>
                </a:solidFill>
              </a:rPr>
              <a:t>Test Administrator mini-handbook</a:t>
            </a:r>
          </a:p>
        </p:txBody>
      </p:sp>
      <p:sp>
        <p:nvSpPr>
          <p:cNvPr id="4" name="Content Placeholder 3"/>
          <p:cNvSpPr>
            <a:spLocks noGrp="1"/>
          </p:cNvSpPr>
          <p:nvPr>
            <p:ph idx="1"/>
          </p:nvPr>
        </p:nvSpPr>
        <p:spPr>
          <a:xfrm>
            <a:off x="665636" y="986400"/>
            <a:ext cx="3546324" cy="5199410"/>
          </a:xfrm>
        </p:spPr>
        <p:txBody>
          <a:bodyPr/>
          <a:lstStyle/>
          <a:p>
            <a:pPr marL="0" lvl="0" indent="0"/>
            <a:endParaRPr lang="en-AU" i="1" dirty="0"/>
          </a:p>
          <a:p>
            <a:pPr marL="0" lvl="0" indent="0"/>
            <a:endParaRPr lang="en-AU" i="1" dirty="0"/>
          </a:p>
          <a:p>
            <a:pPr marL="0" lvl="0" indent="0"/>
            <a:endParaRPr lang="en-AU" i="1" dirty="0"/>
          </a:p>
          <a:p>
            <a:pPr marL="0" lvl="0" indent="0"/>
            <a:r>
              <a:rPr lang="en-AU" sz="2400" dirty="0"/>
              <a:t>QCAA has created the mini-handbook for preparation activities only.</a:t>
            </a:r>
          </a:p>
        </p:txBody>
      </p:sp>
      <p:sp>
        <p:nvSpPr>
          <p:cNvPr id="2" name="Rectangle 1"/>
          <p:cNvSpPr/>
          <p:nvPr/>
        </p:nvSpPr>
        <p:spPr bwMode="auto">
          <a:xfrm>
            <a:off x="5292080" y="2996952"/>
            <a:ext cx="689567" cy="3600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48064" y="1130223"/>
            <a:ext cx="3474315" cy="491176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8820819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solidFill>
                  <a:schemeClr val="tx1"/>
                </a:solidFill>
              </a:rPr>
              <a:t>Student readiness</a:t>
            </a:r>
          </a:p>
        </p:txBody>
      </p:sp>
      <p:sp>
        <p:nvSpPr>
          <p:cNvPr id="4" name="Content Placeholder 3"/>
          <p:cNvSpPr>
            <a:spLocks noGrp="1"/>
          </p:cNvSpPr>
          <p:nvPr>
            <p:ph idx="1"/>
          </p:nvPr>
        </p:nvSpPr>
        <p:spPr>
          <a:xfrm>
            <a:off x="323850" y="986400"/>
            <a:ext cx="8712646" cy="5199410"/>
          </a:xfrm>
        </p:spPr>
        <p:txBody>
          <a:bodyPr/>
          <a:lstStyle/>
          <a:p>
            <a:pPr marL="0" indent="0"/>
            <a:r>
              <a:rPr lang="en-US" sz="2600" dirty="0"/>
              <a:t>The skills needed for online assessment include:</a:t>
            </a:r>
          </a:p>
          <a:p>
            <a:pPr marL="0" indent="0"/>
            <a:endParaRPr lang="en-US" sz="2600" dirty="0"/>
          </a:p>
          <a:p>
            <a:pPr marL="457200" indent="-457200">
              <a:buFont typeface="Arial" panose="020B0604020202020204" pitchFamily="34" charset="0"/>
              <a:buChar char="•"/>
            </a:pPr>
            <a:r>
              <a:rPr lang="en-US" sz="2600" dirty="0">
                <a:solidFill>
                  <a:schemeClr val="tx1"/>
                </a:solidFill>
              </a:rPr>
              <a:t>being familiar with devices (tablets, laptops, desktops)</a:t>
            </a:r>
          </a:p>
          <a:p>
            <a:pPr marL="457200" indent="-457200">
              <a:buFont typeface="Arial" panose="020B0604020202020204" pitchFamily="34" charset="0"/>
              <a:buChar char="•"/>
            </a:pPr>
            <a:r>
              <a:rPr lang="en-US" sz="2600" dirty="0">
                <a:solidFill>
                  <a:schemeClr val="tx1"/>
                </a:solidFill>
              </a:rPr>
              <a:t>using earphones</a:t>
            </a:r>
          </a:p>
          <a:p>
            <a:pPr marL="457200" indent="-457200">
              <a:buFont typeface="Arial" panose="020B0604020202020204" pitchFamily="34" charset="0"/>
              <a:buChar char="•"/>
            </a:pPr>
            <a:r>
              <a:rPr lang="en-US" sz="2600" dirty="0">
                <a:solidFill>
                  <a:schemeClr val="tx1"/>
                </a:solidFill>
              </a:rPr>
              <a:t>operating trackpad, mouse, touch screen, keyboard</a:t>
            </a:r>
          </a:p>
          <a:p>
            <a:pPr marL="457200" indent="-457200">
              <a:buFont typeface="Arial" panose="020B0604020202020204" pitchFamily="34" charset="0"/>
              <a:buChar char="•"/>
            </a:pPr>
            <a:r>
              <a:rPr lang="en-US" sz="2600" dirty="0">
                <a:solidFill>
                  <a:schemeClr val="tx1"/>
                </a:solidFill>
              </a:rPr>
              <a:t>navigating on screen</a:t>
            </a:r>
          </a:p>
          <a:p>
            <a:pPr marL="457200" indent="-457200">
              <a:buFont typeface="Arial" panose="020B0604020202020204" pitchFamily="34" charset="0"/>
              <a:buChar char="•"/>
            </a:pPr>
            <a:r>
              <a:rPr lang="en-US" sz="2600" dirty="0">
                <a:solidFill>
                  <a:schemeClr val="tx1"/>
                </a:solidFill>
              </a:rPr>
              <a:t>manipulating objects on screen</a:t>
            </a:r>
          </a:p>
          <a:p>
            <a:pPr marL="457200" indent="-457200">
              <a:buFont typeface="Arial" panose="020B0604020202020204" pitchFamily="34" charset="0"/>
              <a:buChar char="•"/>
            </a:pPr>
            <a:r>
              <a:rPr lang="en-US" sz="2600" dirty="0">
                <a:solidFill>
                  <a:schemeClr val="tx1"/>
                </a:solidFill>
              </a:rPr>
              <a:t>reading digital texts</a:t>
            </a:r>
          </a:p>
          <a:p>
            <a:pPr marL="457200" indent="-457200">
              <a:buFont typeface="Arial" panose="020B0604020202020204" pitchFamily="34" charset="0"/>
              <a:buChar char="•"/>
            </a:pPr>
            <a:r>
              <a:rPr lang="en-US" sz="2600" dirty="0">
                <a:solidFill>
                  <a:schemeClr val="tx1"/>
                </a:solidFill>
              </a:rPr>
              <a:t>composing digital texts.</a:t>
            </a:r>
          </a:p>
          <a:p>
            <a:pPr marL="0" indent="0"/>
            <a:endParaRPr lang="en-US" sz="2600" dirty="0"/>
          </a:p>
        </p:txBody>
      </p:sp>
    </p:spTree>
    <p:custDataLst>
      <p:tags r:id="rId1"/>
    </p:custDataLst>
    <p:extLst>
      <p:ext uri="{BB962C8B-B14F-4D97-AF65-F5344CB8AC3E}">
        <p14:creationId xmlns:p14="http://schemas.microsoft.com/office/powerpoint/2010/main" val="24922252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4703-1322-4EA6-8A7A-974B7DA616B6}"/>
              </a:ext>
            </a:extLst>
          </p:cNvPr>
          <p:cNvSpPr>
            <a:spLocks noGrp="1"/>
          </p:cNvSpPr>
          <p:nvPr>
            <p:ph type="title"/>
          </p:nvPr>
        </p:nvSpPr>
        <p:spPr/>
        <p:txBody>
          <a:bodyPr/>
          <a:lstStyle/>
          <a:p>
            <a:r>
              <a:rPr lang="en-AU" dirty="0">
                <a:solidFill>
                  <a:schemeClr val="tx1"/>
                </a:solidFill>
              </a:rPr>
              <a:t>Student readiness</a:t>
            </a:r>
            <a:endParaRPr lang="en-AU" dirty="0"/>
          </a:p>
        </p:txBody>
      </p:sp>
      <p:sp>
        <p:nvSpPr>
          <p:cNvPr id="3" name="Content Placeholder 2">
            <a:extLst>
              <a:ext uri="{FF2B5EF4-FFF2-40B4-BE49-F238E27FC236}">
                <a16:creationId xmlns:a16="http://schemas.microsoft.com/office/drawing/2014/main" id="{6E4E30C4-F301-4734-BE62-78C54BF3912B}"/>
              </a:ext>
            </a:extLst>
          </p:cNvPr>
          <p:cNvSpPr>
            <a:spLocks noGrp="1"/>
          </p:cNvSpPr>
          <p:nvPr>
            <p:ph sz="half" idx="1"/>
          </p:nvPr>
        </p:nvSpPr>
        <p:spPr>
          <a:xfrm>
            <a:off x="323850" y="1901998"/>
            <a:ext cx="4165600" cy="4119290"/>
          </a:xfrm>
        </p:spPr>
        <p:txBody>
          <a:bodyPr/>
          <a:lstStyle/>
          <a:p>
            <a:r>
              <a:rPr lang="en-AU" sz="2600" dirty="0"/>
              <a:t>Familiarisation:</a:t>
            </a:r>
          </a:p>
          <a:p>
            <a:endParaRPr lang="en-AU" sz="2600" dirty="0"/>
          </a:p>
          <a:p>
            <a:pPr marL="457200" indent="-457200">
              <a:buFont typeface="Arial" panose="020B0604020202020204" pitchFamily="34" charset="0"/>
              <a:buChar char="•"/>
            </a:pPr>
            <a:r>
              <a:rPr lang="en-AU" sz="2600" dirty="0">
                <a:solidFill>
                  <a:schemeClr val="tx1"/>
                </a:solidFill>
              </a:rPr>
              <a:t>all year levels</a:t>
            </a:r>
          </a:p>
          <a:p>
            <a:pPr marL="457200" indent="-457200">
              <a:buFont typeface="Arial" panose="020B0604020202020204" pitchFamily="34" charset="0"/>
              <a:buChar char="•"/>
            </a:pPr>
            <a:r>
              <a:rPr lang="en-AU" sz="2600" dirty="0">
                <a:solidFill>
                  <a:schemeClr val="tx1"/>
                </a:solidFill>
              </a:rPr>
              <a:t>all test domains</a:t>
            </a:r>
          </a:p>
          <a:p>
            <a:pPr marL="457200" indent="-457200">
              <a:buFont typeface="Arial" panose="020B0604020202020204" pitchFamily="34" charset="0"/>
              <a:buChar char="•"/>
            </a:pPr>
            <a:r>
              <a:rPr lang="en-AU" sz="2600" dirty="0">
                <a:solidFill>
                  <a:schemeClr val="tx1"/>
                </a:solidFill>
              </a:rPr>
              <a:t>alternative items</a:t>
            </a:r>
          </a:p>
          <a:p>
            <a:pPr marL="457200" indent="-457200">
              <a:buFont typeface="Arial" panose="020B0604020202020204" pitchFamily="34" charset="0"/>
              <a:buChar char="•"/>
            </a:pPr>
            <a:r>
              <a:rPr lang="en-AU" sz="2600" dirty="0">
                <a:solidFill>
                  <a:schemeClr val="tx1"/>
                </a:solidFill>
              </a:rPr>
              <a:t>accessibility options.</a:t>
            </a:r>
          </a:p>
        </p:txBody>
      </p:sp>
      <p:sp>
        <p:nvSpPr>
          <p:cNvPr id="4" name="Content Placeholder 3">
            <a:extLst>
              <a:ext uri="{FF2B5EF4-FFF2-40B4-BE49-F238E27FC236}">
                <a16:creationId xmlns:a16="http://schemas.microsoft.com/office/drawing/2014/main" id="{6D20F175-37D3-497B-BF7A-FF7BCF0F0616}"/>
              </a:ext>
            </a:extLst>
          </p:cNvPr>
          <p:cNvSpPr>
            <a:spLocks noGrp="1"/>
          </p:cNvSpPr>
          <p:nvPr>
            <p:ph sz="half" idx="2"/>
          </p:nvPr>
        </p:nvSpPr>
        <p:spPr>
          <a:xfrm>
            <a:off x="4641850" y="1901998"/>
            <a:ext cx="4167188" cy="4119290"/>
          </a:xfrm>
        </p:spPr>
        <p:txBody>
          <a:bodyPr/>
          <a:lstStyle/>
          <a:p>
            <a:pPr marL="0" indent="0"/>
            <a:r>
              <a:rPr lang="en-AU" sz="2600" dirty="0"/>
              <a:t>Explicit teaching required:</a:t>
            </a:r>
          </a:p>
          <a:p>
            <a:pPr marL="0" indent="0"/>
            <a:endParaRPr lang="en-AU" sz="2600" dirty="0"/>
          </a:p>
          <a:p>
            <a:pPr marL="457200" indent="-457200">
              <a:buFont typeface="Arial" panose="020B0604020202020204" pitchFamily="34" charset="0"/>
              <a:buChar char="•"/>
            </a:pPr>
            <a:r>
              <a:rPr lang="en-AU" sz="2600" dirty="0"/>
              <a:t>use audio</a:t>
            </a:r>
          </a:p>
          <a:p>
            <a:pPr marL="457200" indent="-457200">
              <a:buFont typeface="Arial" panose="020B0604020202020204" pitchFamily="34" charset="0"/>
              <a:buChar char="•"/>
            </a:pPr>
            <a:r>
              <a:rPr lang="en-AU" sz="2600" dirty="0"/>
              <a:t>navigate the screen</a:t>
            </a:r>
          </a:p>
          <a:p>
            <a:pPr marL="457200" indent="-457200">
              <a:buFont typeface="Arial" panose="020B0604020202020204" pitchFamily="34" charset="0"/>
              <a:buChar char="•"/>
            </a:pPr>
            <a:r>
              <a:rPr lang="en-AU" sz="2600" dirty="0"/>
              <a:t>manipulate objects</a:t>
            </a:r>
          </a:p>
          <a:p>
            <a:pPr marL="457200" indent="-457200">
              <a:buFont typeface="Arial" panose="020B0604020202020204" pitchFamily="34" charset="0"/>
              <a:buChar char="•"/>
            </a:pPr>
            <a:r>
              <a:rPr lang="en-AU" sz="2600" dirty="0"/>
              <a:t>interact with tools</a:t>
            </a:r>
          </a:p>
          <a:p>
            <a:pPr marL="457200" indent="-457200">
              <a:buFont typeface="Arial" panose="020B0604020202020204" pitchFamily="34" charset="0"/>
              <a:buChar char="•"/>
            </a:pPr>
            <a:r>
              <a:rPr lang="en-AU" sz="2600" dirty="0"/>
              <a:t>flag items</a:t>
            </a:r>
          </a:p>
          <a:p>
            <a:pPr marL="457200" indent="-457200">
              <a:buFont typeface="Arial" panose="020B0604020202020204" pitchFamily="34" charset="0"/>
              <a:buChar char="•"/>
            </a:pPr>
            <a:r>
              <a:rPr lang="en-AU" sz="2600" dirty="0"/>
              <a:t>progress summary.</a:t>
            </a:r>
          </a:p>
          <a:p>
            <a:pPr marL="457200" indent="-457200">
              <a:buFont typeface="Arial" panose="020B0604020202020204" pitchFamily="34" charset="0"/>
              <a:buChar char="•"/>
            </a:pPr>
            <a:endParaRPr lang="en-AU" sz="2600" dirty="0"/>
          </a:p>
        </p:txBody>
      </p:sp>
      <p:sp>
        <p:nvSpPr>
          <p:cNvPr id="5" name="Rectangle 4">
            <a:extLst>
              <a:ext uri="{FF2B5EF4-FFF2-40B4-BE49-F238E27FC236}">
                <a16:creationId xmlns:a16="http://schemas.microsoft.com/office/drawing/2014/main" id="{A038D1EA-62A5-46D7-893F-4BE0CFE5CA17}"/>
              </a:ext>
            </a:extLst>
          </p:cNvPr>
          <p:cNvSpPr/>
          <p:nvPr/>
        </p:nvSpPr>
        <p:spPr>
          <a:xfrm>
            <a:off x="179512" y="1052736"/>
            <a:ext cx="7302003" cy="1092607"/>
          </a:xfrm>
          <a:prstGeom prst="rect">
            <a:avLst/>
          </a:prstGeom>
        </p:spPr>
        <p:txBody>
          <a:bodyPr wrap="square">
            <a:spAutoFit/>
          </a:bodyPr>
          <a:lstStyle/>
          <a:p>
            <a:r>
              <a:rPr lang="en-AU" sz="2600" dirty="0"/>
              <a:t>The Public Demonstration site provides:</a:t>
            </a:r>
          </a:p>
          <a:p>
            <a:endParaRPr lang="en-AU" sz="2600" dirty="0"/>
          </a:p>
        </p:txBody>
      </p:sp>
    </p:spTree>
    <p:extLst>
      <p:ext uri="{BB962C8B-B14F-4D97-AF65-F5344CB8AC3E}">
        <p14:creationId xmlns:p14="http://schemas.microsoft.com/office/powerpoint/2010/main" val="21429314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Student readiness</a:t>
            </a:r>
            <a:endParaRPr lang="en-US" dirty="0">
              <a:solidFill>
                <a:schemeClr val="tx1"/>
              </a:solidFill>
            </a:endParaRPr>
          </a:p>
        </p:txBody>
      </p:sp>
      <p:sp>
        <p:nvSpPr>
          <p:cNvPr id="4" name="Content Placeholder 3">
            <a:extLst>
              <a:ext uri="{FF2B5EF4-FFF2-40B4-BE49-F238E27FC236}">
                <a16:creationId xmlns:a16="http://schemas.microsoft.com/office/drawing/2014/main" id="{A2651C9C-CD19-4B8E-A610-08583258DA4B}"/>
              </a:ext>
            </a:extLst>
          </p:cNvPr>
          <p:cNvSpPr>
            <a:spLocks noGrp="1"/>
          </p:cNvSpPr>
          <p:nvPr>
            <p:ph idx="1"/>
          </p:nvPr>
        </p:nvSpPr>
        <p:spPr>
          <a:xfrm>
            <a:off x="323849" y="986400"/>
            <a:ext cx="8803225" cy="5199410"/>
          </a:xfrm>
        </p:spPr>
        <p:txBody>
          <a:bodyPr/>
          <a:lstStyle/>
          <a:p>
            <a:pPr marL="0" indent="0">
              <a:spcBef>
                <a:spcPts val="0"/>
              </a:spcBef>
              <a:spcAft>
                <a:spcPts val="600"/>
              </a:spcAft>
            </a:pPr>
            <a:r>
              <a:rPr lang="en-AU" sz="2500" dirty="0">
                <a:solidFill>
                  <a:schemeClr val="tx1"/>
                </a:solidFill>
              </a:rPr>
              <a:t>In addition, students should be aware of:</a:t>
            </a:r>
          </a:p>
          <a:p>
            <a:pPr marL="457200" indent="-457200">
              <a:spcAft>
                <a:spcPts val="5400"/>
              </a:spcAft>
              <a:buFont typeface="Arial" panose="020B0604020202020204" pitchFamily="34" charset="0"/>
              <a:buChar char="•"/>
            </a:pPr>
            <a:r>
              <a:rPr lang="en-AU" sz="2500" dirty="0">
                <a:solidFill>
                  <a:schemeClr val="tx1"/>
                </a:solidFill>
              </a:rPr>
              <a:t>three audio check options (3rd option only for Reading)</a:t>
            </a:r>
          </a:p>
          <a:p>
            <a:pPr marL="457200" indent="-457200">
              <a:buFont typeface="Arial" panose="020B0604020202020204" pitchFamily="34" charset="0"/>
              <a:buChar char="•"/>
            </a:pPr>
            <a:endParaRPr lang="en-AU" sz="2500" dirty="0">
              <a:solidFill>
                <a:schemeClr val="tx1"/>
              </a:solidFill>
            </a:endParaRPr>
          </a:p>
          <a:p>
            <a:pPr marL="457200" indent="-457200">
              <a:buFont typeface="Arial" panose="020B0604020202020204" pitchFamily="34" charset="0"/>
              <a:buChar char="•"/>
            </a:pPr>
            <a:endParaRPr lang="en-AU" sz="2500" dirty="0">
              <a:solidFill>
                <a:schemeClr val="tx1"/>
              </a:solidFill>
            </a:endParaRPr>
          </a:p>
          <a:p>
            <a:pPr marL="457200" indent="-457200">
              <a:buFont typeface="Arial" panose="020B0604020202020204" pitchFamily="34" charset="0"/>
              <a:buChar char="•"/>
            </a:pPr>
            <a:endParaRPr lang="en-AU" sz="2500" dirty="0">
              <a:solidFill>
                <a:schemeClr val="tx1"/>
              </a:solidFill>
            </a:endParaRPr>
          </a:p>
          <a:p>
            <a:pPr marL="457200" indent="-457200">
              <a:buFont typeface="Arial" panose="020B0604020202020204" pitchFamily="34" charset="0"/>
              <a:buChar char="•"/>
            </a:pPr>
            <a:r>
              <a:rPr lang="en-AU" sz="2500" dirty="0">
                <a:solidFill>
                  <a:schemeClr val="tx1"/>
                </a:solidFill>
              </a:rPr>
              <a:t>listening to audio</a:t>
            </a:r>
          </a:p>
          <a:p>
            <a:pPr marL="457200" lvl="0" indent="-457200">
              <a:buFont typeface="Arial" panose="020B0604020202020204" pitchFamily="34" charset="0"/>
              <a:buChar char="•"/>
            </a:pPr>
            <a:r>
              <a:rPr lang="en-AU" sz="2500" dirty="0">
                <a:solidFill>
                  <a:schemeClr val="tx1"/>
                </a:solidFill>
              </a:rPr>
              <a:t>time management</a:t>
            </a:r>
          </a:p>
          <a:p>
            <a:pPr marL="457200" lvl="0" indent="-457200">
              <a:buFont typeface="Arial" panose="020B0604020202020204" pitchFamily="34" charset="0"/>
              <a:buChar char="•"/>
            </a:pPr>
            <a:r>
              <a:rPr lang="en-AU" sz="2500" dirty="0">
                <a:solidFill>
                  <a:schemeClr val="tx1"/>
                </a:solidFill>
              </a:rPr>
              <a:t>planning, writing and editing a text within a time frame</a:t>
            </a:r>
          </a:p>
          <a:p>
            <a:pPr marL="457200" lvl="0" indent="-457200">
              <a:buFont typeface="Arial" panose="020B0604020202020204" pitchFamily="34" charset="0"/>
              <a:buChar char="•"/>
            </a:pPr>
            <a:r>
              <a:rPr lang="en-AU" sz="2500" dirty="0">
                <a:solidFill>
                  <a:schemeClr val="tx1"/>
                </a:solidFill>
              </a:rPr>
              <a:t>messaging between </a:t>
            </a:r>
            <a:r>
              <a:rPr lang="en-AU" sz="2500" dirty="0" err="1">
                <a:solidFill>
                  <a:schemeClr val="tx1"/>
                </a:solidFill>
              </a:rPr>
              <a:t>testlets</a:t>
            </a:r>
            <a:endParaRPr lang="en-AU" sz="2500" dirty="0">
              <a:solidFill>
                <a:schemeClr val="tx1"/>
              </a:solidFill>
            </a:endParaRPr>
          </a:p>
          <a:p>
            <a:pPr marL="457200" lvl="0" indent="-457200">
              <a:buFont typeface="Arial" panose="020B0604020202020204" pitchFamily="34" charset="0"/>
              <a:buChar char="•"/>
            </a:pPr>
            <a:r>
              <a:rPr lang="en-AU" sz="2500" dirty="0">
                <a:solidFill>
                  <a:schemeClr val="tx1"/>
                </a:solidFill>
              </a:rPr>
              <a:t>locked calculator </a:t>
            </a:r>
            <a:r>
              <a:rPr lang="en-AU" sz="2500" dirty="0" err="1">
                <a:solidFill>
                  <a:schemeClr val="tx1"/>
                </a:solidFill>
              </a:rPr>
              <a:t>testlet</a:t>
            </a:r>
            <a:r>
              <a:rPr lang="en-AU" sz="2500" dirty="0">
                <a:solidFill>
                  <a:schemeClr val="tx1"/>
                </a:solidFill>
              </a:rPr>
              <a:t> message (Years 7/9 Numeracy).</a:t>
            </a:r>
          </a:p>
          <a:p>
            <a:pPr>
              <a:spcBef>
                <a:spcPts val="0"/>
              </a:spcBef>
              <a:spcAft>
                <a:spcPts val="1800"/>
              </a:spcAft>
            </a:pPr>
            <a:endParaRPr lang="en-AU" sz="2500" dirty="0">
              <a:solidFill>
                <a:schemeClr val="tx1"/>
              </a:solidFill>
            </a:endParaRPr>
          </a:p>
        </p:txBody>
      </p:sp>
      <p:pic>
        <p:nvPicPr>
          <p:cNvPr id="6" name="Picture 2" descr="28895431053570252346402">
            <a:extLst>
              <a:ext uri="{FF2B5EF4-FFF2-40B4-BE49-F238E27FC236}">
                <a16:creationId xmlns:a16="http://schemas.microsoft.com/office/drawing/2014/main" id="{F67227AF-0678-4FF4-BCD9-01F624F61E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47" t="23234" r="3189" b="32142"/>
          <a:stretch/>
        </p:blipFill>
        <p:spPr bwMode="auto">
          <a:xfrm>
            <a:off x="2267744" y="2060848"/>
            <a:ext cx="4838685" cy="1814567"/>
          </a:xfrm>
          <a:prstGeom prst="rect">
            <a:avLst/>
          </a:prstGeom>
          <a:ln>
            <a:noFill/>
          </a:ln>
          <a:effectLst>
            <a:outerShdw blurRad="1270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A0737A5-8DC1-4861-920A-3D79E72613B3}"/>
              </a:ext>
            </a:extLst>
          </p:cNvPr>
          <p:cNvSpPr/>
          <p:nvPr/>
        </p:nvSpPr>
        <p:spPr bwMode="auto">
          <a:xfrm>
            <a:off x="3085532" y="3573016"/>
            <a:ext cx="1677527" cy="231222"/>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42358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000" y="259200"/>
            <a:ext cx="8496300" cy="439738"/>
          </a:xfrm>
        </p:spPr>
        <p:txBody>
          <a:bodyPr/>
          <a:lstStyle/>
          <a:p>
            <a:r>
              <a:rPr lang="en-AU" dirty="0">
                <a:solidFill>
                  <a:schemeClr val="tx1"/>
                </a:solidFill>
              </a:rPr>
              <a:t>Public demonstration site</a:t>
            </a:r>
          </a:p>
        </p:txBody>
      </p:sp>
      <p:sp>
        <p:nvSpPr>
          <p:cNvPr id="5" name="Content Placeholder 4"/>
          <p:cNvSpPr>
            <a:spLocks noGrp="1"/>
          </p:cNvSpPr>
          <p:nvPr>
            <p:ph idx="1"/>
          </p:nvPr>
        </p:nvSpPr>
        <p:spPr/>
        <p:txBody>
          <a:bodyPr/>
          <a:lstStyle/>
          <a:p>
            <a:r>
              <a:rPr lang="en-AU" dirty="0">
                <a:hlinkClick r:id="rId4"/>
              </a:rPr>
              <a:t>www.nap.edu.au</a:t>
            </a:r>
            <a:r>
              <a:rPr lang="en-AU" dirty="0"/>
              <a:t> </a:t>
            </a:r>
          </a:p>
          <a:p>
            <a:endParaRPr lang="en-AU" dirty="0"/>
          </a:p>
          <a:p>
            <a:endParaRPr lang="en-AU" dirty="0"/>
          </a:p>
        </p:txBody>
      </p:sp>
      <p:pic>
        <p:nvPicPr>
          <p:cNvPr id="6" name="Picture 5">
            <a:extLst>
              <a:ext uri="{FF2B5EF4-FFF2-40B4-BE49-F238E27FC236}">
                <a16:creationId xmlns:a16="http://schemas.microsoft.com/office/drawing/2014/main" id="{F6882DF9-75FC-4059-B70B-0E5611CF5BEE}"/>
              </a:ext>
            </a:extLst>
          </p:cNvPr>
          <p:cNvPicPr>
            <a:picLocks noChangeAspect="1"/>
          </p:cNvPicPr>
          <p:nvPr/>
        </p:nvPicPr>
        <p:blipFill rotWithShape="1">
          <a:blip r:embed="rId5"/>
          <a:srcRect b="25815"/>
          <a:stretch/>
        </p:blipFill>
        <p:spPr>
          <a:xfrm>
            <a:off x="460754" y="1916832"/>
            <a:ext cx="8218118" cy="3962780"/>
          </a:xfrm>
          <a:prstGeom prst="rect">
            <a:avLst/>
          </a:prstGeom>
          <a:noFill/>
          <a:ln w="9525">
            <a:solidFill>
              <a:schemeClr val="bg2"/>
            </a:solidFill>
            <a:miter lim="800000"/>
            <a:headEnd/>
            <a:tailEnd/>
          </a:ln>
        </p:spPr>
      </p:pic>
      <p:sp>
        <p:nvSpPr>
          <p:cNvPr id="7" name="Text Box 2">
            <a:extLst>
              <a:ext uri="{FF2B5EF4-FFF2-40B4-BE49-F238E27FC236}">
                <a16:creationId xmlns:a16="http://schemas.microsoft.com/office/drawing/2014/main" id="{8BB567C1-2D74-4AEC-9C85-ADC98FC4970D}"/>
              </a:ext>
            </a:extLst>
          </p:cNvPr>
          <p:cNvSpPr txBox="1">
            <a:spLocks noChangeArrowheads="1"/>
          </p:cNvSpPr>
          <p:nvPr/>
        </p:nvSpPr>
        <p:spPr bwMode="auto">
          <a:xfrm>
            <a:off x="527866" y="5013176"/>
            <a:ext cx="1620456" cy="301716"/>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
        <p:nvSpPr>
          <p:cNvPr id="8" name="Text Box 2">
            <a:extLst>
              <a:ext uri="{FF2B5EF4-FFF2-40B4-BE49-F238E27FC236}">
                <a16:creationId xmlns:a16="http://schemas.microsoft.com/office/drawing/2014/main" id="{1C3B8B43-4712-413D-8DD1-43A81055B642}"/>
              </a:ext>
            </a:extLst>
          </p:cNvPr>
          <p:cNvSpPr txBox="1">
            <a:spLocks noChangeArrowheads="1"/>
          </p:cNvSpPr>
          <p:nvPr/>
        </p:nvSpPr>
        <p:spPr bwMode="auto">
          <a:xfrm>
            <a:off x="2148322" y="2442144"/>
            <a:ext cx="1106792" cy="249352"/>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6420170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Public demonstration site</a:t>
            </a:r>
            <a:endParaRPr lang="en-US" dirty="0">
              <a:solidFill>
                <a:schemeClr val="tx1"/>
              </a:solidFill>
            </a:endParaRPr>
          </a:p>
        </p:txBody>
      </p:sp>
      <p:pic>
        <p:nvPicPr>
          <p:cNvPr id="6" name="Picture 5"/>
          <p:cNvPicPr>
            <a:picLocks noChangeAspect="1"/>
          </p:cNvPicPr>
          <p:nvPr/>
        </p:nvPicPr>
        <p:blipFill>
          <a:blip r:embed="rId4"/>
          <a:stretch>
            <a:fillRect/>
          </a:stretch>
        </p:blipFill>
        <p:spPr>
          <a:xfrm>
            <a:off x="271427" y="1340768"/>
            <a:ext cx="8656131" cy="4389120"/>
          </a:xfrm>
          <a:prstGeom prst="rect">
            <a:avLst/>
          </a:prstGeom>
          <a:ln>
            <a:solidFill>
              <a:schemeClr val="bg2"/>
            </a:solidFill>
          </a:ln>
        </p:spPr>
      </p:pic>
      <p:sp>
        <p:nvSpPr>
          <p:cNvPr id="7" name="Rectangle 6"/>
          <p:cNvSpPr/>
          <p:nvPr/>
        </p:nvSpPr>
        <p:spPr bwMode="auto">
          <a:xfrm>
            <a:off x="8316416" y="1340768"/>
            <a:ext cx="606783" cy="39820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8" name="Rectangle 7"/>
          <p:cNvSpPr/>
          <p:nvPr/>
        </p:nvSpPr>
        <p:spPr bwMode="auto">
          <a:xfrm>
            <a:off x="3682478" y="1352224"/>
            <a:ext cx="1477545"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271427" y="1334795"/>
            <a:ext cx="1731222"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243640" y="5318561"/>
            <a:ext cx="1376032"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7623678" y="5357521"/>
            <a:ext cx="1308944" cy="398201"/>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6012160" y="5375619"/>
            <a:ext cx="1439838" cy="36200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5206424" y="1348129"/>
            <a:ext cx="292325"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AE447B10-320A-42A9-9EC7-89C8F8481586}"/>
              </a:ext>
            </a:extLst>
          </p:cNvPr>
          <p:cNvSpPr txBox="1"/>
          <p:nvPr/>
        </p:nvSpPr>
        <p:spPr>
          <a:xfrm>
            <a:off x="243640" y="770494"/>
            <a:ext cx="7992566" cy="369332"/>
          </a:xfrm>
          <a:prstGeom prst="rect">
            <a:avLst/>
          </a:prstGeom>
          <a:noFill/>
        </p:spPr>
        <p:txBody>
          <a:bodyPr wrap="square" rtlCol="0">
            <a:spAutoFit/>
          </a:bodyPr>
          <a:lstStyle/>
          <a:p>
            <a:r>
              <a:rPr lang="en-US" b="1" dirty="0"/>
              <a:t>Year 5 Numeracy example</a:t>
            </a:r>
          </a:p>
        </p:txBody>
      </p:sp>
    </p:spTree>
    <p:custDataLst>
      <p:tags r:id="rId1"/>
    </p:custDataLst>
    <p:extLst>
      <p:ext uri="{BB962C8B-B14F-4D97-AF65-F5344CB8AC3E}">
        <p14:creationId xmlns:p14="http://schemas.microsoft.com/office/powerpoint/2010/main" val="3053571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043608" y="1252276"/>
            <a:ext cx="6902626" cy="5207033"/>
          </a:xfrm>
          <a:prstGeom prst="rect">
            <a:avLst/>
          </a:prstGeom>
          <a:ln>
            <a:solidFill>
              <a:schemeClr val="bg2"/>
            </a:solidFill>
          </a:ln>
        </p:spPr>
      </p:pic>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Public demonstration site</a:t>
            </a:r>
            <a:endParaRPr lang="en-US" dirty="0">
              <a:solidFill>
                <a:schemeClr val="tx1"/>
              </a:solidFill>
            </a:endParaRPr>
          </a:p>
        </p:txBody>
      </p:sp>
      <p:sp>
        <p:nvSpPr>
          <p:cNvPr id="7" name="Rectangle 6"/>
          <p:cNvSpPr/>
          <p:nvPr/>
        </p:nvSpPr>
        <p:spPr bwMode="auto">
          <a:xfrm>
            <a:off x="6185059" y="1256636"/>
            <a:ext cx="1758272" cy="39820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8" name="Rectangle 7"/>
          <p:cNvSpPr/>
          <p:nvPr/>
        </p:nvSpPr>
        <p:spPr bwMode="auto">
          <a:xfrm>
            <a:off x="3305120" y="1223167"/>
            <a:ext cx="2379601"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1043608" y="1236727"/>
            <a:ext cx="1731222"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1043608" y="6070774"/>
            <a:ext cx="1368152" cy="388535"/>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6624000" y="6061107"/>
            <a:ext cx="1332000" cy="398202"/>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5184000" y="6061107"/>
            <a:ext cx="1439838" cy="398202"/>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58D4B4DF-E2FD-489C-A870-38DF08DCDE7C}"/>
              </a:ext>
            </a:extLst>
          </p:cNvPr>
          <p:cNvSpPr txBox="1"/>
          <p:nvPr/>
        </p:nvSpPr>
        <p:spPr>
          <a:xfrm>
            <a:off x="243640" y="770494"/>
            <a:ext cx="7992566" cy="369332"/>
          </a:xfrm>
          <a:prstGeom prst="rect">
            <a:avLst/>
          </a:prstGeom>
          <a:noFill/>
        </p:spPr>
        <p:txBody>
          <a:bodyPr wrap="square" rtlCol="0">
            <a:spAutoFit/>
          </a:bodyPr>
          <a:lstStyle/>
          <a:p>
            <a:r>
              <a:rPr lang="en-US" b="1" dirty="0"/>
              <a:t>Year 7 Numeracy example</a:t>
            </a:r>
          </a:p>
        </p:txBody>
      </p:sp>
    </p:spTree>
    <p:extLst>
      <p:ext uri="{BB962C8B-B14F-4D97-AF65-F5344CB8AC3E}">
        <p14:creationId xmlns:p14="http://schemas.microsoft.com/office/powerpoint/2010/main" val="28880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Public demonstration site</a:t>
            </a:r>
            <a:endParaRPr lang="en-US" dirty="0">
              <a:solidFill>
                <a:schemeClr val="tx1"/>
              </a:solidFill>
            </a:endParaRPr>
          </a:p>
        </p:txBody>
      </p:sp>
      <p:sp>
        <p:nvSpPr>
          <p:cNvPr id="12" name="Rectangle 11"/>
          <p:cNvSpPr/>
          <p:nvPr/>
        </p:nvSpPr>
        <p:spPr bwMode="auto">
          <a:xfrm>
            <a:off x="3707904" y="3134995"/>
            <a:ext cx="1742204" cy="438021"/>
          </a:xfrm>
          <a:prstGeom prst="rect">
            <a:avLst/>
          </a:prstGeom>
          <a:noFill/>
          <a:ln w="28575">
            <a:solidFill>
              <a:srgbClr val="C00000"/>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A1E04B34-1B52-455E-8B94-416BC14F1EF5}"/>
              </a:ext>
            </a:extLst>
          </p:cNvPr>
          <p:cNvPicPr>
            <a:picLocks noChangeAspect="1"/>
          </p:cNvPicPr>
          <p:nvPr/>
        </p:nvPicPr>
        <p:blipFill rotWithShape="1">
          <a:blip r:embed="rId4"/>
          <a:srcRect t="-1" b="-11481"/>
          <a:stretch/>
        </p:blipFill>
        <p:spPr>
          <a:xfrm>
            <a:off x="1642787" y="1728266"/>
            <a:ext cx="5872438" cy="3345880"/>
          </a:xfrm>
          <a:prstGeom prst="rect">
            <a:avLst/>
          </a:prstGeom>
          <a:solidFill>
            <a:schemeClr val="bg1"/>
          </a:solidFill>
          <a:ln w="9525">
            <a:solidFill>
              <a:schemeClr val="bg2"/>
            </a:solidFill>
            <a:miter lim="800000"/>
            <a:headEnd/>
            <a:tailEnd/>
          </a:ln>
          <a:effectLst>
            <a:outerShdw blurRad="1270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4073187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43328174"/>
              </p:ext>
            </p:extLst>
          </p:nvPr>
        </p:nvGraphicFramePr>
        <p:xfrm>
          <a:off x="323850" y="692696"/>
          <a:ext cx="8485188" cy="5200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338510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Public demonstration site</a:t>
            </a:r>
            <a:endParaRPr lang="en-US" dirty="0">
              <a:solidFill>
                <a:schemeClr val="tx1"/>
              </a:solidFill>
            </a:endParaRPr>
          </a:p>
        </p:txBody>
      </p:sp>
      <p:pic>
        <p:nvPicPr>
          <p:cNvPr id="3" name="Picture 2">
            <a:extLst>
              <a:ext uri="{FF2B5EF4-FFF2-40B4-BE49-F238E27FC236}">
                <a16:creationId xmlns:a16="http://schemas.microsoft.com/office/drawing/2014/main" id="{AF7BF832-CE42-4DB5-B105-79A26A876A2D}"/>
              </a:ext>
            </a:extLst>
          </p:cNvPr>
          <p:cNvPicPr>
            <a:picLocks noChangeAspect="1"/>
          </p:cNvPicPr>
          <p:nvPr/>
        </p:nvPicPr>
        <p:blipFill rotWithShape="1">
          <a:blip r:embed="rId4"/>
          <a:srcRect l="-3967" r="-3967" b="-7080"/>
          <a:stretch/>
        </p:blipFill>
        <p:spPr>
          <a:xfrm>
            <a:off x="1805298" y="1376854"/>
            <a:ext cx="5488038" cy="4111134"/>
          </a:xfrm>
          <a:prstGeom prst="rect">
            <a:avLst/>
          </a:prstGeom>
          <a:solidFill>
            <a:schemeClr val="bg1"/>
          </a:solidFill>
          <a:ln w="9525">
            <a:solidFill>
              <a:schemeClr val="bg2"/>
            </a:solidFill>
            <a:miter lim="800000"/>
            <a:headEnd/>
            <a:tailEnd/>
          </a:ln>
          <a:effectLst>
            <a:outerShdw blurRad="1270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65527648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Public demonstration site</a:t>
            </a:r>
            <a:endParaRPr lang="en-US" dirty="0">
              <a:solidFill>
                <a:schemeClr val="tx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7332"/>
          <a:stretch/>
        </p:blipFill>
        <p:spPr bwMode="auto">
          <a:xfrm>
            <a:off x="270000" y="1339200"/>
            <a:ext cx="8658000" cy="4389571"/>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bwMode="auto">
          <a:xfrm>
            <a:off x="3707904" y="3096000"/>
            <a:ext cx="1742204" cy="438021"/>
          </a:xfrm>
          <a:prstGeom prst="rect">
            <a:avLst/>
          </a:prstGeom>
          <a:noFill/>
          <a:ln w="28575">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32055821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chemeClr val="tx1"/>
                </a:solidFill>
              </a:rPr>
              <a:t>The student experience</a:t>
            </a:r>
          </a:p>
        </p:txBody>
      </p:sp>
      <p:sp>
        <p:nvSpPr>
          <p:cNvPr id="3" name="Content Placeholder 2">
            <a:extLst>
              <a:ext uri="{FF2B5EF4-FFF2-40B4-BE49-F238E27FC236}">
                <a16:creationId xmlns:a16="http://schemas.microsoft.com/office/drawing/2014/main" id="{F4EA786D-82D3-49D8-9BD1-D883FB3B69D2}"/>
              </a:ext>
            </a:extLst>
          </p:cNvPr>
          <p:cNvSpPr>
            <a:spLocks noGrp="1"/>
          </p:cNvSpPr>
          <p:nvPr>
            <p:ph idx="1"/>
          </p:nvPr>
        </p:nvSpPr>
        <p:spPr>
          <a:xfrm>
            <a:off x="323850" y="986400"/>
            <a:ext cx="8712646" cy="5199410"/>
          </a:xfrm>
        </p:spPr>
        <p:txBody>
          <a:bodyPr/>
          <a:lstStyle/>
          <a:p>
            <a:r>
              <a:rPr lang="en-AU" dirty="0"/>
              <a:t>Locate the icon on your desktop.</a:t>
            </a:r>
          </a:p>
          <a:p>
            <a:r>
              <a:rPr lang="en-AU" dirty="0"/>
              <a:t>Open the NAP Locked down browser.</a:t>
            </a:r>
          </a:p>
          <a:p>
            <a:r>
              <a:rPr lang="en-AU" dirty="0"/>
              <a:t>Select </a:t>
            </a:r>
            <a:r>
              <a:rPr lang="en-AU" b="1" dirty="0"/>
              <a:t>Demonstration tests</a:t>
            </a:r>
            <a:r>
              <a:rPr lang="en-AU" dirty="0"/>
              <a:t>. </a:t>
            </a:r>
          </a:p>
        </p:txBody>
      </p:sp>
      <p:pic>
        <p:nvPicPr>
          <p:cNvPr id="13" name="Picture 12">
            <a:extLst>
              <a:ext uri="{FF2B5EF4-FFF2-40B4-BE49-F238E27FC236}">
                <a16:creationId xmlns:a16="http://schemas.microsoft.com/office/drawing/2014/main" id="{82DF49AC-7566-4B51-80D4-1034D3CBD4BD}"/>
              </a:ext>
            </a:extLst>
          </p:cNvPr>
          <p:cNvPicPr/>
          <p:nvPr/>
        </p:nvPicPr>
        <p:blipFill rotWithShape="1">
          <a:blip r:embed="rId4">
            <a:extLst>
              <a:ext uri="{28A0092B-C50C-407E-A947-70E740481C1C}">
                <a14:useLocalDpi xmlns:a14="http://schemas.microsoft.com/office/drawing/2010/main" val="0"/>
              </a:ext>
            </a:extLst>
          </a:blip>
          <a:srcRect l="-3276" t="-3276" r="-3276" b="-3276"/>
          <a:stretch/>
        </p:blipFill>
        <p:spPr bwMode="auto">
          <a:xfrm>
            <a:off x="1014109" y="3831549"/>
            <a:ext cx="959526" cy="959526"/>
          </a:xfrm>
          <a:prstGeom prst="rect">
            <a:avLst/>
          </a:prstGeom>
          <a:noFill/>
          <a:ln w="12700">
            <a:solidFill>
              <a:schemeClr val="bg2"/>
            </a:solidFill>
          </a:ln>
          <a:extLst/>
        </p:spPr>
      </p:pic>
      <p:sp>
        <p:nvSpPr>
          <p:cNvPr id="8" name="Arrow: Right 7">
            <a:extLst>
              <a:ext uri="{FF2B5EF4-FFF2-40B4-BE49-F238E27FC236}">
                <a16:creationId xmlns:a16="http://schemas.microsoft.com/office/drawing/2014/main" id="{62113CDF-70A8-47D0-9AA6-7A7C4889F8B5}"/>
              </a:ext>
            </a:extLst>
          </p:cNvPr>
          <p:cNvSpPr/>
          <p:nvPr/>
        </p:nvSpPr>
        <p:spPr bwMode="auto">
          <a:xfrm>
            <a:off x="2935068" y="4077072"/>
            <a:ext cx="1352516" cy="442641"/>
          </a:xfrm>
          <a:prstGeom prst="rightArrow">
            <a:avLst/>
          </a:prstGeom>
          <a:ln w="2857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4EE49CA5-E1A8-4B3D-B5E4-B9249219B5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26" t="15062" r="11218" b="12267"/>
          <a:stretch/>
        </p:blipFill>
        <p:spPr>
          <a:xfrm rot="5400000">
            <a:off x="4781300" y="2900045"/>
            <a:ext cx="4195044" cy="2796695"/>
          </a:xfrm>
          <a:prstGeom prst="rect">
            <a:avLst/>
          </a:prstGeom>
          <a:ln>
            <a:noFill/>
          </a:ln>
          <a:effectLst>
            <a:outerShdw blurRad="76200" dist="38100" dir="5400000" algn="t" rotWithShape="0">
              <a:prstClr val="black">
                <a:alpha val="40000"/>
              </a:prstClr>
            </a:outerShdw>
          </a:effectLst>
        </p:spPr>
      </p:pic>
      <p:sp>
        <p:nvSpPr>
          <p:cNvPr id="9" name="Text Box 2">
            <a:extLst>
              <a:ext uri="{FF2B5EF4-FFF2-40B4-BE49-F238E27FC236}">
                <a16:creationId xmlns:a16="http://schemas.microsoft.com/office/drawing/2014/main" id="{D9AA92D8-15E2-4E6F-88B2-F24AA46549D5}"/>
              </a:ext>
            </a:extLst>
          </p:cNvPr>
          <p:cNvSpPr txBox="1">
            <a:spLocks noChangeArrowheads="1"/>
          </p:cNvSpPr>
          <p:nvPr/>
        </p:nvSpPr>
        <p:spPr bwMode="auto">
          <a:xfrm>
            <a:off x="5312059" y="4766439"/>
            <a:ext cx="3076365" cy="612000"/>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24524913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A94A18F-95C6-4482-8DA6-B0CAF9177934}"/>
              </a:ext>
            </a:extLst>
          </p:cNvPr>
          <p:cNvSpPr>
            <a:spLocks noGrp="1"/>
          </p:cNvSpPr>
          <p:nvPr>
            <p:ph idx="1"/>
          </p:nvPr>
        </p:nvSpPr>
        <p:spPr>
          <a:xfrm>
            <a:off x="323850" y="620688"/>
            <a:ext cx="8485188" cy="5565122"/>
          </a:xfrm>
        </p:spPr>
        <p:txBody>
          <a:bodyPr/>
          <a:lstStyle/>
          <a:p>
            <a:r>
              <a:rPr lang="en-AU" dirty="0"/>
              <a:t>Select </a:t>
            </a:r>
            <a:r>
              <a:rPr lang="en-AU" b="1" dirty="0"/>
              <a:t>Year level</a:t>
            </a:r>
            <a:r>
              <a:rPr lang="en-AU" dirty="0"/>
              <a:t>, then </a:t>
            </a:r>
            <a:r>
              <a:rPr lang="en-AU" b="1" dirty="0"/>
              <a:t>test type</a:t>
            </a:r>
            <a:r>
              <a:rPr lang="en-AU" dirty="0"/>
              <a:t>:</a:t>
            </a:r>
          </a:p>
        </p:txBody>
      </p:sp>
      <p:pic>
        <p:nvPicPr>
          <p:cNvPr id="18" name="Picture 17">
            <a:extLst>
              <a:ext uri="{FF2B5EF4-FFF2-40B4-BE49-F238E27FC236}">
                <a16:creationId xmlns:a16="http://schemas.microsoft.com/office/drawing/2014/main" id="{0E16D14B-B4D4-4BF9-B2B7-504611C52910}"/>
              </a:ext>
            </a:extLst>
          </p:cNvPr>
          <p:cNvPicPr>
            <a:picLocks noChangeAspect="1"/>
          </p:cNvPicPr>
          <p:nvPr/>
        </p:nvPicPr>
        <p:blipFill>
          <a:blip r:embed="rId4"/>
          <a:stretch>
            <a:fillRect/>
          </a:stretch>
        </p:blipFill>
        <p:spPr>
          <a:xfrm>
            <a:off x="334962" y="1988840"/>
            <a:ext cx="3840111" cy="3646991"/>
          </a:xfrm>
          <a:prstGeom prst="rect">
            <a:avLst/>
          </a:prstGeom>
          <a:ln>
            <a:solidFill>
              <a:schemeClr val="bg2"/>
            </a:solidFill>
          </a:ln>
          <a:effectLst>
            <a:outerShdw blurRad="127000" dist="38100" dir="5400000" algn="t" rotWithShape="0">
              <a:prstClr val="black">
                <a:alpha val="40000"/>
              </a:prstClr>
            </a:outerShdw>
          </a:effectLst>
        </p:spPr>
      </p:pic>
      <p:pic>
        <p:nvPicPr>
          <p:cNvPr id="19" name="Picture 18">
            <a:extLst>
              <a:ext uri="{FF2B5EF4-FFF2-40B4-BE49-F238E27FC236}">
                <a16:creationId xmlns:a16="http://schemas.microsoft.com/office/drawing/2014/main" id="{3ED530FE-F83D-4400-833B-371C2940FD13}"/>
              </a:ext>
            </a:extLst>
          </p:cNvPr>
          <p:cNvPicPr>
            <a:picLocks noChangeAspect="1"/>
          </p:cNvPicPr>
          <p:nvPr/>
        </p:nvPicPr>
        <p:blipFill>
          <a:blip r:embed="rId5"/>
          <a:stretch>
            <a:fillRect/>
          </a:stretch>
        </p:blipFill>
        <p:spPr>
          <a:xfrm>
            <a:off x="4734627" y="2598859"/>
            <a:ext cx="3869821" cy="3060204"/>
          </a:xfrm>
          <a:prstGeom prst="rect">
            <a:avLst/>
          </a:prstGeom>
          <a:ln>
            <a:solidFill>
              <a:schemeClr val="bg2"/>
            </a:solidFill>
          </a:ln>
          <a:effectLst>
            <a:outerShdw blurRad="127000" dist="38100" dir="5400000" algn="t" rotWithShape="0">
              <a:prstClr val="black">
                <a:alpha val="40000"/>
              </a:prstClr>
            </a:outerShdw>
          </a:effectLst>
        </p:spPr>
      </p:pic>
      <p:sp>
        <p:nvSpPr>
          <p:cNvPr id="20" name="Text Box 2">
            <a:extLst>
              <a:ext uri="{FF2B5EF4-FFF2-40B4-BE49-F238E27FC236}">
                <a16:creationId xmlns:a16="http://schemas.microsoft.com/office/drawing/2014/main" id="{DCD5C440-BBE3-4DAA-89E4-3610E3EA3CBE}"/>
              </a:ext>
            </a:extLst>
          </p:cNvPr>
          <p:cNvSpPr txBox="1">
            <a:spLocks noChangeArrowheads="1"/>
          </p:cNvSpPr>
          <p:nvPr/>
        </p:nvSpPr>
        <p:spPr bwMode="auto">
          <a:xfrm>
            <a:off x="560760" y="4221088"/>
            <a:ext cx="3384000" cy="612000"/>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
        <p:nvSpPr>
          <p:cNvPr id="27" name="Text Box 2">
            <a:extLst>
              <a:ext uri="{FF2B5EF4-FFF2-40B4-BE49-F238E27FC236}">
                <a16:creationId xmlns:a16="http://schemas.microsoft.com/office/drawing/2014/main" id="{CC012090-A13D-49D3-921B-2FACD601E607}"/>
              </a:ext>
            </a:extLst>
          </p:cNvPr>
          <p:cNvSpPr txBox="1">
            <a:spLocks noChangeArrowheads="1"/>
          </p:cNvSpPr>
          <p:nvPr/>
        </p:nvSpPr>
        <p:spPr bwMode="auto">
          <a:xfrm>
            <a:off x="4965882" y="3038480"/>
            <a:ext cx="3384000" cy="612000"/>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38811332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81813B-8676-48E7-92D3-F1C38091E5C8}"/>
              </a:ext>
            </a:extLst>
          </p:cNvPr>
          <p:cNvPicPr>
            <a:picLocks noChangeAspect="1"/>
          </p:cNvPicPr>
          <p:nvPr/>
        </p:nvPicPr>
        <p:blipFill rotWithShape="1">
          <a:blip r:embed="rId4"/>
          <a:srcRect l="9708" t="24185" r="10498" b="30050"/>
          <a:stretch/>
        </p:blipFill>
        <p:spPr>
          <a:xfrm>
            <a:off x="2880150" y="3429000"/>
            <a:ext cx="5940000" cy="2563392"/>
          </a:xfrm>
          <a:prstGeom prst="rect">
            <a:avLst/>
          </a:prstGeom>
          <a:ln>
            <a:solidFill>
              <a:schemeClr val="bg2"/>
            </a:solidFill>
          </a:ln>
          <a:effectLst>
            <a:outerShdw blurRad="127000" dist="38100" dir="5400000" algn="t" rotWithShape="0">
              <a:prstClr val="black">
                <a:alpha val="40000"/>
              </a:prstClr>
            </a:outerShdw>
          </a:effectLst>
        </p:spPr>
      </p:pic>
      <p:sp>
        <p:nvSpPr>
          <p:cNvPr id="6" name="Content Placeholder 5"/>
          <p:cNvSpPr>
            <a:spLocks noGrp="1"/>
          </p:cNvSpPr>
          <p:nvPr>
            <p:ph sz="half" idx="1"/>
          </p:nvPr>
        </p:nvSpPr>
        <p:spPr>
          <a:xfrm>
            <a:off x="323850" y="1392270"/>
            <a:ext cx="2375942" cy="4485002"/>
          </a:xfrm>
        </p:spPr>
        <p:txBody>
          <a:bodyPr/>
          <a:lstStyle/>
          <a:p>
            <a:pPr marL="0" indent="0"/>
            <a:r>
              <a:rPr lang="en-AU" b="1" dirty="0"/>
              <a:t>Session code</a:t>
            </a:r>
          </a:p>
          <a:p>
            <a:pPr marL="0" indent="0"/>
            <a:endParaRPr lang="en-AU" dirty="0"/>
          </a:p>
          <a:p>
            <a:pPr marL="0" indent="0"/>
            <a:endParaRPr lang="en-AU" dirty="0"/>
          </a:p>
          <a:p>
            <a:pPr marL="0" indent="0"/>
            <a:endParaRPr lang="en-AU" dirty="0"/>
          </a:p>
          <a:p>
            <a:pPr marL="0" indent="0"/>
            <a:endParaRPr lang="en-AU" sz="2400" dirty="0"/>
          </a:p>
          <a:p>
            <a:pPr marL="0" indent="0"/>
            <a:endParaRPr lang="en-AU" dirty="0"/>
          </a:p>
          <a:p>
            <a:pPr marL="0" indent="0"/>
            <a:r>
              <a:rPr lang="en-AU" b="1" dirty="0"/>
              <a:t>Student code</a:t>
            </a:r>
          </a:p>
        </p:txBody>
      </p:sp>
      <p:grpSp>
        <p:nvGrpSpPr>
          <p:cNvPr id="2" name="Group 1">
            <a:extLst>
              <a:ext uri="{FF2B5EF4-FFF2-40B4-BE49-F238E27FC236}">
                <a16:creationId xmlns:a16="http://schemas.microsoft.com/office/drawing/2014/main" id="{2EA531E2-065E-49EF-B0A9-EDF103C4F82D}"/>
              </a:ext>
            </a:extLst>
          </p:cNvPr>
          <p:cNvGrpSpPr>
            <a:grpSpLocks noChangeAspect="1"/>
          </p:cNvGrpSpPr>
          <p:nvPr/>
        </p:nvGrpSpPr>
        <p:grpSpPr>
          <a:xfrm>
            <a:off x="2880150" y="368960"/>
            <a:ext cx="5940000" cy="2504122"/>
            <a:chOff x="2609737" y="368960"/>
            <a:chExt cx="6300000" cy="2655882"/>
          </a:xfrm>
        </p:grpSpPr>
        <p:pic>
          <p:nvPicPr>
            <p:cNvPr id="9" name="Picture 8">
              <a:extLst>
                <a:ext uri="{FF2B5EF4-FFF2-40B4-BE49-F238E27FC236}">
                  <a16:creationId xmlns:a16="http://schemas.microsoft.com/office/drawing/2014/main" id="{16C78598-0420-471E-8C1D-758A250ABA4F}"/>
                </a:ext>
              </a:extLst>
            </p:cNvPr>
            <p:cNvPicPr>
              <a:picLocks noChangeAspect="1"/>
            </p:cNvPicPr>
            <p:nvPr/>
          </p:nvPicPr>
          <p:blipFill rotWithShape="1">
            <a:blip r:embed="rId5"/>
            <a:srcRect l="9605" t="24800" r="9605" b="30050"/>
            <a:stretch/>
          </p:blipFill>
          <p:spPr>
            <a:xfrm>
              <a:off x="2609737" y="368960"/>
              <a:ext cx="6300000" cy="2655882"/>
            </a:xfrm>
            <a:prstGeom prst="rect">
              <a:avLst/>
            </a:prstGeom>
            <a:ln>
              <a:solidFill>
                <a:schemeClr val="bg2"/>
              </a:solidFill>
            </a:ln>
            <a:effectLst>
              <a:outerShdw blurRad="127000" dist="38100" dir="5400000" algn="t" rotWithShape="0">
                <a:prstClr val="black">
                  <a:alpha val="40000"/>
                </a:prstClr>
              </a:outerShdw>
            </a:effectLst>
          </p:spPr>
        </p:pic>
        <p:sp>
          <p:nvSpPr>
            <p:cNvPr id="23" name="Text Box 2"/>
            <p:cNvSpPr txBox="1">
              <a:spLocks noChangeArrowheads="1"/>
            </p:cNvSpPr>
            <p:nvPr/>
          </p:nvSpPr>
          <p:spPr bwMode="auto">
            <a:xfrm>
              <a:off x="5793942" y="1039092"/>
              <a:ext cx="763636" cy="208266"/>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grpSp>
      <p:sp>
        <p:nvSpPr>
          <p:cNvPr id="24" name="Text Box 2"/>
          <p:cNvSpPr txBox="1">
            <a:spLocks noChangeArrowheads="1"/>
          </p:cNvSpPr>
          <p:nvPr/>
        </p:nvSpPr>
        <p:spPr bwMode="auto">
          <a:xfrm>
            <a:off x="5090400" y="4089600"/>
            <a:ext cx="702000" cy="189332"/>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13962271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5DD042-3259-43AE-A72C-9C23DEDE9F26}"/>
              </a:ext>
            </a:extLst>
          </p:cNvPr>
          <p:cNvPicPr>
            <a:picLocks noChangeAspect="1"/>
          </p:cNvPicPr>
          <p:nvPr/>
        </p:nvPicPr>
        <p:blipFill>
          <a:blip r:embed="rId4"/>
          <a:stretch>
            <a:fillRect/>
          </a:stretch>
        </p:blipFill>
        <p:spPr>
          <a:xfrm>
            <a:off x="4207211" y="3005416"/>
            <a:ext cx="4608000" cy="3196897"/>
          </a:xfrm>
          <a:prstGeom prst="rect">
            <a:avLst/>
          </a:prstGeom>
          <a:ln>
            <a:noFill/>
          </a:ln>
          <a:effectLst>
            <a:outerShdw blurRad="114300" dist="38100" dir="5400000" algn="t" rotWithShape="0">
              <a:prstClr val="black">
                <a:alpha val="40000"/>
              </a:prstClr>
            </a:outerShdw>
          </a:effectLst>
        </p:spPr>
      </p:pic>
      <p:pic>
        <p:nvPicPr>
          <p:cNvPr id="3" name="Picture 2">
            <a:extLst>
              <a:ext uri="{FF2B5EF4-FFF2-40B4-BE49-F238E27FC236}">
                <a16:creationId xmlns:a16="http://schemas.microsoft.com/office/drawing/2014/main" id="{A95A0123-FC06-40F3-BACF-3671E6D36A0C}"/>
              </a:ext>
            </a:extLst>
          </p:cNvPr>
          <p:cNvPicPr>
            <a:picLocks noChangeAspect="1"/>
          </p:cNvPicPr>
          <p:nvPr/>
        </p:nvPicPr>
        <p:blipFill>
          <a:blip r:embed="rId5"/>
          <a:stretch>
            <a:fillRect/>
          </a:stretch>
        </p:blipFill>
        <p:spPr>
          <a:xfrm>
            <a:off x="328789" y="764704"/>
            <a:ext cx="4583957" cy="3446817"/>
          </a:xfrm>
          <a:prstGeom prst="rect">
            <a:avLst/>
          </a:prstGeom>
          <a:ln>
            <a:noFill/>
          </a:ln>
          <a:effectLst>
            <a:outerShdw blurRad="114300" dist="38100" dir="5400000" algn="t" rotWithShape="0">
              <a:prstClr val="black">
                <a:alpha val="40000"/>
              </a:prstClr>
            </a:outerShdw>
          </a:effectLst>
        </p:spPr>
      </p:pic>
      <p:sp>
        <p:nvSpPr>
          <p:cNvPr id="6" name="Text Box 2">
            <a:extLst>
              <a:ext uri="{FF2B5EF4-FFF2-40B4-BE49-F238E27FC236}">
                <a16:creationId xmlns:a16="http://schemas.microsoft.com/office/drawing/2014/main" id="{023CFC39-3BA9-4CF0-B632-6AA5BDFC6ADB}"/>
              </a:ext>
            </a:extLst>
          </p:cNvPr>
          <p:cNvSpPr txBox="1">
            <a:spLocks noChangeArrowheads="1"/>
          </p:cNvSpPr>
          <p:nvPr/>
        </p:nvSpPr>
        <p:spPr bwMode="auto">
          <a:xfrm>
            <a:off x="2627784" y="3065665"/>
            <a:ext cx="1008112" cy="324000"/>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
        <p:nvSpPr>
          <p:cNvPr id="9" name="Content Placeholder 5">
            <a:extLst>
              <a:ext uri="{FF2B5EF4-FFF2-40B4-BE49-F238E27FC236}">
                <a16:creationId xmlns:a16="http://schemas.microsoft.com/office/drawing/2014/main" id="{5858F420-8146-4D24-8365-85F5E6BE63A4}"/>
              </a:ext>
            </a:extLst>
          </p:cNvPr>
          <p:cNvSpPr>
            <a:spLocks noGrp="1"/>
          </p:cNvSpPr>
          <p:nvPr>
            <p:ph sz="half" idx="1"/>
          </p:nvPr>
        </p:nvSpPr>
        <p:spPr>
          <a:xfrm>
            <a:off x="323850" y="167232"/>
            <a:ext cx="2952328" cy="597472"/>
          </a:xfrm>
        </p:spPr>
        <p:txBody>
          <a:bodyPr/>
          <a:lstStyle/>
          <a:p>
            <a:pPr marL="0" indent="0"/>
            <a:r>
              <a:rPr lang="en-AU" b="1" dirty="0"/>
              <a:t>Confirm name</a:t>
            </a:r>
          </a:p>
        </p:txBody>
      </p:sp>
      <p:sp>
        <p:nvSpPr>
          <p:cNvPr id="10" name="Content Placeholder 5">
            <a:extLst>
              <a:ext uri="{FF2B5EF4-FFF2-40B4-BE49-F238E27FC236}">
                <a16:creationId xmlns:a16="http://schemas.microsoft.com/office/drawing/2014/main" id="{77C2F9AD-633D-4674-9BC5-C89B72AAEFA4}"/>
              </a:ext>
            </a:extLst>
          </p:cNvPr>
          <p:cNvSpPr txBox="1">
            <a:spLocks/>
          </p:cNvSpPr>
          <p:nvPr/>
        </p:nvSpPr>
        <p:spPr bwMode="auto">
          <a:xfrm>
            <a:off x="5076056" y="2468193"/>
            <a:ext cx="2952328" cy="5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r>
              <a:rPr lang="en-AU" b="1" kern="0" dirty="0"/>
              <a:t>Confirm test</a:t>
            </a:r>
          </a:p>
        </p:txBody>
      </p:sp>
      <p:sp>
        <p:nvSpPr>
          <p:cNvPr id="11" name="Text Box 2">
            <a:extLst>
              <a:ext uri="{FF2B5EF4-FFF2-40B4-BE49-F238E27FC236}">
                <a16:creationId xmlns:a16="http://schemas.microsoft.com/office/drawing/2014/main" id="{43F446E5-5548-49A7-9834-4CD5CEC32B32}"/>
              </a:ext>
            </a:extLst>
          </p:cNvPr>
          <p:cNvSpPr txBox="1">
            <a:spLocks noChangeArrowheads="1"/>
          </p:cNvSpPr>
          <p:nvPr/>
        </p:nvSpPr>
        <p:spPr bwMode="auto">
          <a:xfrm>
            <a:off x="5832000" y="5287426"/>
            <a:ext cx="1368000" cy="324000"/>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6371964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655638"/>
            <a:ext cx="8485188" cy="1184940"/>
          </a:xfrm>
        </p:spPr>
        <p:txBody>
          <a:bodyPr anchor="ctr">
            <a:spAutoFit/>
          </a:bodyPr>
          <a:lstStyle/>
          <a:p>
            <a:pPr algn="ctr"/>
            <a:r>
              <a:rPr lang="en-AU" sz="3600" dirty="0"/>
              <a:t>Take some time to</a:t>
            </a:r>
          </a:p>
          <a:p>
            <a:pPr algn="ctr"/>
            <a:r>
              <a:rPr lang="en-AU" sz="3600" dirty="0"/>
              <a:t>explore the demonstration test.</a:t>
            </a:r>
          </a:p>
        </p:txBody>
      </p:sp>
      <p:pic>
        <p:nvPicPr>
          <p:cNvPr id="4" name="Picture 2">
            <a:extLst>
              <a:ext uri="{FF2B5EF4-FFF2-40B4-BE49-F238E27FC236}">
                <a16:creationId xmlns:a16="http://schemas.microsoft.com/office/drawing/2014/main" id="{28F93DAB-3104-4EBD-9816-82D0B4004A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52675" y="1780852"/>
            <a:ext cx="443865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21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Supporting websites</a:t>
            </a:r>
          </a:p>
        </p:txBody>
      </p:sp>
      <p:sp>
        <p:nvSpPr>
          <p:cNvPr id="3" name="Content Placeholder 2"/>
          <p:cNvSpPr>
            <a:spLocks noGrp="1"/>
          </p:cNvSpPr>
          <p:nvPr>
            <p:ph sz="half" idx="1"/>
          </p:nvPr>
        </p:nvSpPr>
        <p:spPr>
          <a:xfrm>
            <a:off x="349819" y="1052736"/>
            <a:ext cx="7920880" cy="4695354"/>
          </a:xfrm>
        </p:spPr>
        <p:txBody>
          <a:bodyPr/>
          <a:lstStyle/>
          <a:p>
            <a:r>
              <a:rPr lang="en-AU" b="1" dirty="0">
                <a:solidFill>
                  <a:schemeClr val="tx1"/>
                </a:solidFill>
              </a:rPr>
              <a:t>QCAA</a:t>
            </a:r>
          </a:p>
          <a:p>
            <a:r>
              <a:rPr lang="en-AU" sz="2000" dirty="0">
                <a:hlinkClick r:id="rId4"/>
              </a:rPr>
              <a:t>www.qcaa.qld.edu.au/p-10/naplan-online</a:t>
            </a:r>
            <a:r>
              <a:rPr lang="en-AU" sz="2000" dirty="0"/>
              <a:t> </a:t>
            </a:r>
          </a:p>
          <a:p>
            <a:endParaRPr lang="en-AU" sz="2000" dirty="0"/>
          </a:p>
          <a:p>
            <a:r>
              <a:rPr lang="en-AU" b="1" dirty="0">
                <a:solidFill>
                  <a:schemeClr val="tx1"/>
                </a:solidFill>
              </a:rPr>
              <a:t>Queensland Department of Education </a:t>
            </a:r>
            <a:r>
              <a:rPr lang="en-AU" sz="2000" dirty="0">
                <a:hlinkClick r:id="rId4"/>
              </a:rPr>
              <a:t>https://naplanonline.qld.edu.au</a:t>
            </a:r>
            <a:endParaRPr lang="en-AU" sz="2000" dirty="0"/>
          </a:p>
          <a:p>
            <a:endParaRPr lang="en-AU" sz="2000" dirty="0"/>
          </a:p>
          <a:p>
            <a:r>
              <a:rPr lang="en-AU" b="1" dirty="0"/>
              <a:t>ACARA </a:t>
            </a:r>
          </a:p>
          <a:p>
            <a:r>
              <a:rPr lang="en-AU" sz="2000" dirty="0">
                <a:hlinkClick r:id="rId5"/>
              </a:rPr>
              <a:t>www.assessform.edu.au</a:t>
            </a:r>
            <a:endParaRPr lang="en-AU" sz="2000" dirty="0"/>
          </a:p>
          <a:p>
            <a:endParaRPr lang="en-AU" sz="2000" dirty="0"/>
          </a:p>
          <a:p>
            <a:r>
              <a:rPr lang="en-AU" b="1" dirty="0"/>
              <a:t>Public demonstration site</a:t>
            </a:r>
          </a:p>
          <a:p>
            <a:r>
              <a:rPr lang="en-AU" sz="2000" dirty="0">
                <a:hlinkClick r:id="rId6"/>
              </a:rPr>
              <a:t>http://www.nap.edu.au/online-assessment/public-demonstration-site</a:t>
            </a:r>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Tree>
    <p:custDataLst>
      <p:tags r:id="rId1"/>
    </p:custDataLst>
    <p:extLst>
      <p:ext uri="{BB962C8B-B14F-4D97-AF65-F5344CB8AC3E}">
        <p14:creationId xmlns:p14="http://schemas.microsoft.com/office/powerpoint/2010/main" val="20002028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A5AF-33E9-47CE-B549-83D18DA40E0F}"/>
              </a:ext>
            </a:extLst>
          </p:cNvPr>
          <p:cNvSpPr>
            <a:spLocks noGrp="1"/>
          </p:cNvSpPr>
          <p:nvPr>
            <p:ph type="title"/>
          </p:nvPr>
        </p:nvSpPr>
        <p:spPr>
          <a:xfrm>
            <a:off x="324000" y="2780928"/>
            <a:ext cx="8496300" cy="439738"/>
          </a:xfrm>
        </p:spPr>
        <p:txBody>
          <a:bodyPr/>
          <a:lstStyle/>
          <a:p>
            <a:pPr algn="ctr"/>
            <a:r>
              <a:rPr lang="en-US" dirty="0"/>
              <a:t>End of Part A</a:t>
            </a:r>
            <a:endParaRPr lang="en-AU" dirty="0"/>
          </a:p>
        </p:txBody>
      </p:sp>
      <p:sp>
        <p:nvSpPr>
          <p:cNvPr id="3" name="Title 1">
            <a:extLst>
              <a:ext uri="{FF2B5EF4-FFF2-40B4-BE49-F238E27FC236}">
                <a16:creationId xmlns:a16="http://schemas.microsoft.com/office/drawing/2014/main" id="{6C1CBAE6-850F-42D1-A550-077228034511}"/>
              </a:ext>
            </a:extLst>
          </p:cNvPr>
          <p:cNvSpPr txBox="1">
            <a:spLocks/>
          </p:cNvSpPr>
          <p:nvPr/>
        </p:nvSpPr>
        <p:spPr bwMode="auto">
          <a:xfrm>
            <a:off x="324000" y="3410260"/>
            <a:ext cx="8496300" cy="17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lgn="ctr"/>
            <a:r>
              <a:rPr lang="en-US" sz="2000" b="0" kern="0" dirty="0"/>
              <a:t>See </a:t>
            </a:r>
            <a:r>
              <a:rPr lang="en-US" sz="2000" b="0" kern="0" dirty="0">
                <a:hlinkClick r:id="rId3"/>
              </a:rPr>
              <a:t>www.qcaa.qld.edu.au/p-10/naplan-online/resources</a:t>
            </a:r>
            <a:endParaRPr lang="en-US" sz="2000" b="0" kern="0" dirty="0"/>
          </a:p>
          <a:p>
            <a:pPr algn="ctr"/>
            <a:r>
              <a:rPr lang="en-US" sz="2000" b="0" kern="0" dirty="0"/>
              <a:t>for other materials in this series.</a:t>
            </a:r>
            <a:endParaRPr lang="en-AU" sz="2000" b="0" kern="0" dirty="0"/>
          </a:p>
        </p:txBody>
      </p:sp>
    </p:spTree>
    <p:custDataLst>
      <p:tags r:id="rId1"/>
    </p:custDataLst>
    <p:extLst>
      <p:ext uri="{BB962C8B-B14F-4D97-AF65-F5344CB8AC3E}">
        <p14:creationId xmlns:p14="http://schemas.microsoft.com/office/powerpoint/2010/main" val="315376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chemeClr val="tx1"/>
                </a:solidFill>
              </a:rPr>
              <a:t>NAPLAN Online</a:t>
            </a:r>
          </a:p>
        </p:txBody>
      </p:sp>
      <p:sp>
        <p:nvSpPr>
          <p:cNvPr id="5" name="Content Placeholder 4"/>
          <p:cNvSpPr>
            <a:spLocks noGrp="1"/>
          </p:cNvSpPr>
          <p:nvPr>
            <p:ph idx="1"/>
          </p:nvPr>
        </p:nvSpPr>
        <p:spPr/>
        <p:txBody>
          <a:bodyPr/>
          <a:lstStyle/>
          <a:p>
            <a:r>
              <a:rPr lang="en-AU" sz="2400" dirty="0"/>
              <a:t>Assessment Platform </a:t>
            </a:r>
            <a:r>
              <a:rPr lang="en-AU" sz="2400" dirty="0">
                <a:hlinkClick r:id="rId4"/>
              </a:rPr>
              <a:t>www.assessform.edu.au</a:t>
            </a:r>
            <a:r>
              <a:rPr lang="en-AU" sz="2400" dirty="0"/>
              <a:t> </a:t>
            </a:r>
          </a:p>
          <a:p>
            <a:endParaRPr lang="en-AU" sz="2400" dirty="0"/>
          </a:p>
          <a:p>
            <a:endParaRPr lang="en-AU"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25272"/>
            <a:ext cx="8433544" cy="385200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Box 5">
            <a:extLst>
              <a:ext uri="{FF2B5EF4-FFF2-40B4-BE49-F238E27FC236}">
                <a16:creationId xmlns:a16="http://schemas.microsoft.com/office/drawing/2014/main" id="{32F06625-3594-4105-9FE6-73B04A05C795}"/>
              </a:ext>
            </a:extLst>
          </p:cNvPr>
          <p:cNvSpPr txBox="1">
            <a:spLocks noChangeArrowheads="1"/>
          </p:cNvSpPr>
          <p:nvPr/>
        </p:nvSpPr>
        <p:spPr bwMode="auto">
          <a:xfrm>
            <a:off x="315318" y="4050131"/>
            <a:ext cx="2456482" cy="372357"/>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gn="ctr">
              <a:lnSpc>
                <a:spcPct val="110000"/>
              </a:lnSpc>
              <a:spcAft>
                <a:spcPts val="0"/>
              </a:spcAft>
            </a:pPr>
            <a:endParaRPr lang="en-AU" sz="1200" dirty="0">
              <a:effectLst/>
              <a:latin typeface="Arial"/>
              <a:ea typeface="Times New Roman"/>
              <a:cs typeface="Times New Roman"/>
            </a:endParaRPr>
          </a:p>
        </p:txBody>
      </p:sp>
      <p:sp>
        <p:nvSpPr>
          <p:cNvPr id="6" name="Text Box 5">
            <a:extLst>
              <a:ext uri="{FF2B5EF4-FFF2-40B4-BE49-F238E27FC236}">
                <a16:creationId xmlns:a16="http://schemas.microsoft.com/office/drawing/2014/main" id="{32F06625-3594-4105-9FE6-73B04A05C795}"/>
              </a:ext>
            </a:extLst>
          </p:cNvPr>
          <p:cNvSpPr txBox="1">
            <a:spLocks noChangeArrowheads="1"/>
          </p:cNvSpPr>
          <p:nvPr/>
        </p:nvSpPr>
        <p:spPr bwMode="auto">
          <a:xfrm>
            <a:off x="395536" y="4564497"/>
            <a:ext cx="2030150" cy="1285479"/>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gn="ctr">
              <a:lnSpc>
                <a:spcPct val="110000"/>
              </a:lnSpc>
              <a:spcAft>
                <a:spcPts val="0"/>
              </a:spcAft>
            </a:pPr>
            <a:endParaRPr lang="en-AU" sz="120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34812149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NAPLAN Online</a:t>
            </a:r>
            <a:endParaRPr lang="en-US" dirty="0">
              <a:solidFill>
                <a:schemeClr val="tx1"/>
              </a:solidFill>
            </a:endParaRPr>
          </a:p>
        </p:txBody>
      </p:sp>
      <p:sp>
        <p:nvSpPr>
          <p:cNvPr id="10" name="Content Placeholder 9"/>
          <p:cNvSpPr>
            <a:spLocks noGrp="1"/>
          </p:cNvSpPr>
          <p:nvPr>
            <p:ph sz="half" idx="2"/>
          </p:nvPr>
        </p:nvSpPr>
        <p:spPr>
          <a:xfrm>
            <a:off x="323528" y="1181918"/>
            <a:ext cx="8485510" cy="5199410"/>
          </a:xfrm>
        </p:spPr>
        <p:txBody>
          <a:bodyPr/>
          <a:lstStyle/>
          <a:p>
            <a:pPr algn="ctr"/>
            <a:r>
              <a:rPr lang="en-US" b="1" dirty="0"/>
              <a:t>Students</a:t>
            </a:r>
          </a:p>
          <a:p>
            <a:pPr algn="ctr"/>
            <a:endParaRPr lang="en-US" dirty="0"/>
          </a:p>
          <a:p>
            <a:pPr algn="ctr"/>
            <a:endParaRPr lang="en-US" dirty="0"/>
          </a:p>
          <a:p>
            <a:pPr algn="ctr"/>
            <a:endParaRPr lang="en-US" dirty="0"/>
          </a:p>
          <a:p>
            <a:pPr algn="ctr"/>
            <a:endParaRPr lang="en-US" dirty="0"/>
          </a:p>
        </p:txBody>
      </p:sp>
      <p:sp>
        <p:nvSpPr>
          <p:cNvPr id="15" name="Right Arrow 18">
            <a:extLst>
              <a:ext uri="{FF2B5EF4-FFF2-40B4-BE49-F238E27FC236}">
                <a16:creationId xmlns:a16="http://schemas.microsoft.com/office/drawing/2014/main" id="{2090D34A-B7A2-4970-9B06-AC430FFF1FD3}"/>
              </a:ext>
            </a:extLst>
          </p:cNvPr>
          <p:cNvSpPr/>
          <p:nvPr/>
        </p:nvSpPr>
        <p:spPr bwMode="auto">
          <a:xfrm rot="2426749">
            <a:off x="6225848" y="2207086"/>
            <a:ext cx="853579" cy="576065"/>
          </a:xfrm>
          <a:prstGeom prst="rightArrow">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1" name="Right Arrow 18">
            <a:extLst>
              <a:ext uri="{FF2B5EF4-FFF2-40B4-BE49-F238E27FC236}">
                <a16:creationId xmlns:a16="http://schemas.microsoft.com/office/drawing/2014/main" id="{2090D34A-B7A2-4970-9B06-AC430FFF1FD3}"/>
              </a:ext>
            </a:extLst>
          </p:cNvPr>
          <p:cNvSpPr/>
          <p:nvPr/>
        </p:nvSpPr>
        <p:spPr bwMode="auto">
          <a:xfrm rot="5400000">
            <a:off x="4145211" y="2261337"/>
            <a:ext cx="853579" cy="576065"/>
          </a:xfrm>
          <a:prstGeom prst="rightArrow">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2" name="Right Arrow 18">
            <a:extLst>
              <a:ext uri="{FF2B5EF4-FFF2-40B4-BE49-F238E27FC236}">
                <a16:creationId xmlns:a16="http://schemas.microsoft.com/office/drawing/2014/main" id="{2090D34A-B7A2-4970-9B06-AC430FFF1FD3}"/>
              </a:ext>
            </a:extLst>
          </p:cNvPr>
          <p:cNvSpPr/>
          <p:nvPr/>
        </p:nvSpPr>
        <p:spPr bwMode="auto">
          <a:xfrm rot="8130610">
            <a:off x="1987224" y="2276366"/>
            <a:ext cx="853579" cy="576065"/>
          </a:xfrm>
          <a:prstGeom prst="rightArrow">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9939642"/>
              </p:ext>
            </p:extLst>
          </p:nvPr>
        </p:nvGraphicFramePr>
        <p:xfrm>
          <a:off x="571788" y="3117440"/>
          <a:ext cx="8136903" cy="2846092"/>
        </p:xfrm>
        <a:graphic>
          <a:graphicData uri="http://schemas.openxmlformats.org/drawingml/2006/table">
            <a:tbl>
              <a:tblPr firstRow="1" bandRow="1">
                <a:tableStyleId>{2D5ABB26-0587-4C30-8999-92F81FD0307C}</a:tableStyleId>
              </a:tblPr>
              <a:tblGrid>
                <a:gridCol w="2712301">
                  <a:extLst>
                    <a:ext uri="{9D8B030D-6E8A-4147-A177-3AD203B41FA5}">
                      <a16:colId xmlns:a16="http://schemas.microsoft.com/office/drawing/2014/main" val="20000"/>
                    </a:ext>
                  </a:extLst>
                </a:gridCol>
                <a:gridCol w="2712301">
                  <a:extLst>
                    <a:ext uri="{9D8B030D-6E8A-4147-A177-3AD203B41FA5}">
                      <a16:colId xmlns:a16="http://schemas.microsoft.com/office/drawing/2014/main" val="20001"/>
                    </a:ext>
                  </a:extLst>
                </a:gridCol>
                <a:gridCol w="2712301">
                  <a:extLst>
                    <a:ext uri="{9D8B030D-6E8A-4147-A177-3AD203B41FA5}">
                      <a16:colId xmlns:a16="http://schemas.microsoft.com/office/drawing/2014/main" val="20002"/>
                    </a:ext>
                  </a:extLst>
                </a:gridCol>
              </a:tblGrid>
              <a:tr h="995735">
                <a:tc>
                  <a:txBody>
                    <a:bodyPr/>
                    <a:lstStyle/>
                    <a:p>
                      <a:pPr algn="ctr"/>
                      <a:r>
                        <a:rPr lang="en-AU" sz="2200" b="1" dirty="0"/>
                        <a:t>NAP</a:t>
                      </a:r>
                      <a:br>
                        <a:rPr lang="en-AU" sz="2200" b="1" dirty="0"/>
                      </a:br>
                      <a:r>
                        <a:rPr lang="en-AU" sz="2200" b="1" dirty="0"/>
                        <a:t>Locked down</a:t>
                      </a:r>
                      <a:br>
                        <a:rPr lang="en-AU" sz="2200" b="1" dirty="0"/>
                      </a:br>
                      <a:r>
                        <a:rPr lang="en-AU" sz="2200" b="1" baseline="0" dirty="0"/>
                        <a:t>browser</a:t>
                      </a:r>
                      <a:endParaRPr lang="en-AU" sz="2200" b="1" dirty="0"/>
                    </a:p>
                  </a:txBody>
                  <a:tcPr/>
                </a:tc>
                <a:tc>
                  <a:txBody>
                    <a:bodyPr/>
                    <a:lstStyle/>
                    <a:p>
                      <a:pPr algn="ctr"/>
                      <a:r>
                        <a:rPr lang="en-AU" sz="2200" b="1" dirty="0"/>
                        <a:t>Unsecured</a:t>
                      </a:r>
                      <a:br>
                        <a:rPr lang="en-AU" sz="2200" b="1" dirty="0"/>
                      </a:br>
                      <a:r>
                        <a:rPr lang="en-AU" sz="2200" b="1" dirty="0"/>
                        <a:t>access</a:t>
                      </a:r>
                    </a:p>
                  </a:txBody>
                  <a:tcPr/>
                </a:tc>
                <a:tc>
                  <a:txBody>
                    <a:bodyPr/>
                    <a:lstStyle/>
                    <a:p>
                      <a:pPr algn="ctr"/>
                      <a:r>
                        <a:rPr lang="en-AU" sz="2200" b="1" dirty="0"/>
                        <a:t>Alternative </a:t>
                      </a:r>
                      <a:br>
                        <a:rPr lang="en-AU" sz="2200" b="1" dirty="0"/>
                      </a:br>
                      <a:r>
                        <a:rPr lang="en-AU" sz="2200" b="1" dirty="0"/>
                        <a:t>formats</a:t>
                      </a:r>
                    </a:p>
                  </a:txBody>
                  <a:tcPr/>
                </a:tc>
                <a:extLst>
                  <a:ext uri="{0D108BD9-81ED-4DB2-BD59-A6C34878D82A}">
                    <a16:rowId xmlns:a16="http://schemas.microsoft.com/office/drawing/2014/main" val="10000"/>
                  </a:ext>
                </a:extLst>
              </a:tr>
              <a:tr h="1748812">
                <a:tc>
                  <a:txBody>
                    <a:bodyPr/>
                    <a:lstStyle/>
                    <a:p>
                      <a:endParaRPr lang="en-AU" dirty="0"/>
                    </a:p>
                  </a:txBody>
                  <a:tcPr/>
                </a:tc>
                <a:tc>
                  <a:txBody>
                    <a:bodyPr/>
                    <a:lstStyle/>
                    <a:p>
                      <a:pPr algn="ctr">
                        <a:lnSpc>
                          <a:spcPct val="150000"/>
                        </a:lnSpc>
                      </a:pPr>
                      <a:r>
                        <a:rPr lang="en-AU" sz="1800" dirty="0"/>
                        <a:t>Assistive technology</a:t>
                      </a:r>
                    </a:p>
                    <a:p>
                      <a:pPr algn="ctr">
                        <a:lnSpc>
                          <a:spcPct val="150000"/>
                        </a:lnSpc>
                      </a:pPr>
                      <a:r>
                        <a:rPr lang="en-AU" sz="1800" dirty="0"/>
                        <a:t>Colour overlay</a:t>
                      </a:r>
                    </a:p>
                  </a:txBody>
                  <a:tcPr/>
                </a:tc>
                <a:tc>
                  <a:txBody>
                    <a:bodyPr/>
                    <a:lstStyle/>
                    <a:p>
                      <a:pPr algn="ctr">
                        <a:lnSpc>
                          <a:spcPct val="150000"/>
                        </a:lnSpc>
                      </a:pPr>
                      <a:r>
                        <a:rPr lang="en-AU" sz="1800" dirty="0"/>
                        <a:t>Braille</a:t>
                      </a:r>
                    </a:p>
                    <a:p>
                      <a:pPr algn="ctr">
                        <a:lnSpc>
                          <a:spcPct val="150000"/>
                        </a:lnSpc>
                      </a:pPr>
                      <a:r>
                        <a:rPr lang="en-AU" sz="1800" dirty="0"/>
                        <a:t>Black &amp; White</a:t>
                      </a:r>
                    </a:p>
                    <a:p>
                      <a:pPr algn="ctr">
                        <a:lnSpc>
                          <a:spcPct val="150000"/>
                        </a:lnSpc>
                      </a:pPr>
                      <a:r>
                        <a:rPr lang="en-AU" sz="1800" dirty="0"/>
                        <a:t>Large Print</a:t>
                      </a:r>
                    </a:p>
                  </a:txBody>
                  <a:tcPr/>
                </a:tc>
                <a:extLst>
                  <a:ext uri="{0D108BD9-81ED-4DB2-BD59-A6C34878D82A}">
                    <a16:rowId xmlns:a16="http://schemas.microsoft.com/office/drawing/2014/main" val="10001"/>
                  </a:ext>
                </a:extLst>
              </a:tr>
            </a:tbl>
          </a:graphicData>
        </a:graphic>
      </p:graphicFrame>
      <p:sp>
        <p:nvSpPr>
          <p:cNvPr id="3" name="Rectangle 2"/>
          <p:cNvSpPr/>
          <p:nvPr/>
        </p:nvSpPr>
        <p:spPr bwMode="auto">
          <a:xfrm>
            <a:off x="691104" y="1988840"/>
            <a:ext cx="2448272" cy="3744000"/>
          </a:xfrm>
          <a:prstGeom prst="rect">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827" t="-6827" r="-6827" b="-6827"/>
          <a:stretch/>
        </p:blipFill>
        <p:spPr bwMode="auto">
          <a:xfrm>
            <a:off x="1418437" y="4381453"/>
            <a:ext cx="978534" cy="978534"/>
          </a:xfrm>
          <a:prstGeom prst="rect">
            <a:avLst/>
          </a:prstGeom>
          <a:solidFill>
            <a:schemeClr val="bg1"/>
          </a:solidFill>
          <a:ln w="12700">
            <a:solidFill>
              <a:schemeClr val="bg2"/>
            </a:solidFill>
            <a:miter lim="800000"/>
            <a:headEnd/>
            <a:tailEnd/>
          </a:ln>
          <a:effectLst>
            <a:outerShdw blurRad="101600" dist="38100" dir="5400000" algn="t" rotWithShape="0">
              <a:prstClr val="black">
                <a:alpha val="40000"/>
              </a:prstClr>
            </a:outerShdw>
          </a:effectLst>
          <a:extLst/>
        </p:spPr>
      </p:pic>
    </p:spTree>
    <p:custDataLst>
      <p:tags r:id="rId1"/>
    </p:custDataLst>
    <p:extLst>
      <p:ext uri="{BB962C8B-B14F-4D97-AF65-F5344CB8AC3E}">
        <p14:creationId xmlns:p14="http://schemas.microsoft.com/office/powerpoint/2010/main" val="1343033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B4B-45C8-49A2-B60C-79042C098EAB}"/>
              </a:ext>
            </a:extLst>
          </p:cNvPr>
          <p:cNvSpPr>
            <a:spLocks noGrp="1"/>
          </p:cNvSpPr>
          <p:nvPr>
            <p:ph type="title"/>
          </p:nvPr>
        </p:nvSpPr>
        <p:spPr/>
        <p:txBody>
          <a:bodyPr/>
          <a:lstStyle/>
          <a:p>
            <a:r>
              <a:rPr lang="en-AU" dirty="0">
                <a:solidFill>
                  <a:schemeClr val="tx1"/>
                </a:solidFill>
              </a:rPr>
              <a:t>NAPLAN Online</a:t>
            </a:r>
            <a:endParaRPr lang="en-US" dirty="0">
              <a:solidFill>
                <a:schemeClr val="tx1"/>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555" t="5116" r="7345" b="3256"/>
          <a:stretch/>
        </p:blipFill>
        <p:spPr>
          <a:xfrm>
            <a:off x="2833652" y="1412776"/>
            <a:ext cx="3178508" cy="4638269"/>
          </a:xfrm>
          <a:prstGeom prst="rect">
            <a:avLst/>
          </a:prstGeom>
        </p:spPr>
      </p:pic>
      <p:sp>
        <p:nvSpPr>
          <p:cNvPr id="13" name="Rectangle 12"/>
          <p:cNvSpPr/>
          <p:nvPr/>
        </p:nvSpPr>
        <p:spPr bwMode="auto">
          <a:xfrm>
            <a:off x="2748067" y="2348880"/>
            <a:ext cx="3370909" cy="649136"/>
          </a:xfrm>
          <a:prstGeom prst="rect">
            <a:avLst/>
          </a:prstGeom>
          <a:noFill/>
          <a:ln w="28575">
            <a:solidFill>
              <a:srgbClr val="C00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671" y="260350"/>
            <a:ext cx="1322479" cy="1322479"/>
          </a:xfrm>
          <a:prstGeom prst="rect">
            <a:avLst/>
          </a:prstGeom>
          <a:ln w="9525">
            <a:solidFill>
              <a:schemeClr val="bg2"/>
            </a:solidFill>
            <a:miter lim="800000"/>
            <a:headEnd/>
            <a:tailEnd/>
          </a:ln>
          <a:effectLst>
            <a:outerShdw blurRad="1016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6062985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Callout 1 15"/>
          <p:cNvSpPr/>
          <p:nvPr/>
        </p:nvSpPr>
        <p:spPr bwMode="auto">
          <a:xfrm>
            <a:off x="240345" y="4359867"/>
            <a:ext cx="2125386" cy="923330"/>
          </a:xfrm>
          <a:prstGeom prst="borderCallout1">
            <a:avLst>
              <a:gd name="adj1" fmla="val -506"/>
              <a:gd name="adj2" fmla="val 50226"/>
              <a:gd name="adj3" fmla="val -172220"/>
              <a:gd name="adj4" fmla="val 49954"/>
            </a:avLst>
          </a:prstGeom>
          <a:ln>
            <a:solidFill>
              <a:schemeClr val="bg1">
                <a:lumMod val="50000"/>
              </a:schemeClr>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a:r>
              <a:rPr lang="en-AU" dirty="0"/>
              <a:t>Accountable for the administration of the tests.</a:t>
            </a:r>
          </a:p>
        </p:txBody>
      </p:sp>
      <p:sp>
        <p:nvSpPr>
          <p:cNvPr id="2" name="Title 1"/>
          <p:cNvSpPr>
            <a:spLocks noGrp="1"/>
          </p:cNvSpPr>
          <p:nvPr>
            <p:ph type="title"/>
          </p:nvPr>
        </p:nvSpPr>
        <p:spPr/>
        <p:txBody>
          <a:bodyPr/>
          <a:lstStyle/>
          <a:p>
            <a:r>
              <a:rPr lang="en-AU" dirty="0">
                <a:solidFill>
                  <a:schemeClr val="tx1"/>
                </a:solidFill>
              </a:rPr>
              <a:t>Roles</a:t>
            </a:r>
            <a:br>
              <a:rPr lang="en-AU" dirty="0">
                <a:solidFill>
                  <a:schemeClr val="tx1"/>
                </a:solidFill>
              </a:rPr>
            </a:br>
            <a:endParaRPr lang="en-AU" dirty="0">
              <a:solidFill>
                <a:schemeClr val="tx1"/>
              </a:solidFill>
            </a:endParaRPr>
          </a:p>
        </p:txBody>
      </p:sp>
      <p:sp>
        <p:nvSpPr>
          <p:cNvPr id="12" name="Line Callout 1 11"/>
          <p:cNvSpPr/>
          <p:nvPr/>
        </p:nvSpPr>
        <p:spPr bwMode="auto">
          <a:xfrm>
            <a:off x="2518685" y="4359867"/>
            <a:ext cx="2312342" cy="1754326"/>
          </a:xfrm>
          <a:prstGeom prst="borderCallout1">
            <a:avLst>
              <a:gd name="adj1" fmla="val -117"/>
              <a:gd name="adj2" fmla="val 42945"/>
              <a:gd name="adj3" fmla="val -44411"/>
              <a:gd name="adj4" fmla="val 42918"/>
            </a:avLst>
          </a:prstGeom>
          <a:ln>
            <a:solidFill>
              <a:schemeClr val="bg1">
                <a:lumMod val="50000"/>
              </a:schemeClr>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a:r>
              <a:rPr lang="en-AU" dirty="0"/>
              <a:t>Can perform most tasks necessary for the preparation and delivery of the tests, as delegated by the principal.</a:t>
            </a:r>
          </a:p>
        </p:txBody>
      </p:sp>
      <p:sp>
        <p:nvSpPr>
          <p:cNvPr id="13" name="Line Callout 1 12"/>
          <p:cNvSpPr/>
          <p:nvPr/>
        </p:nvSpPr>
        <p:spPr bwMode="auto">
          <a:xfrm>
            <a:off x="4983981" y="4359867"/>
            <a:ext cx="1911805" cy="1507481"/>
          </a:xfrm>
          <a:prstGeom prst="borderCallout1">
            <a:avLst>
              <a:gd name="adj1" fmla="val -280"/>
              <a:gd name="adj2" fmla="val 40431"/>
              <a:gd name="adj3" fmla="val -67169"/>
              <a:gd name="adj4" fmla="val 39846"/>
            </a:avLst>
          </a:prstGeom>
          <a:ln>
            <a:solidFill>
              <a:schemeClr val="bg1">
                <a:lumMod val="50000"/>
              </a:schemeClr>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lvl="0" algn="ctr" eaLnBrk="0" hangingPunct="0">
              <a:spcBef>
                <a:spcPct val="30000"/>
              </a:spcBef>
              <a:defRPr/>
            </a:pPr>
            <a:r>
              <a:rPr lang="en-AU" dirty="0"/>
              <a:t>Can perform specific tasks in the School Technical Readiness tile.</a:t>
            </a:r>
            <a:endParaRPr lang="en-AU" i="1" dirty="0"/>
          </a:p>
        </p:txBody>
      </p:sp>
      <p:sp>
        <p:nvSpPr>
          <p:cNvPr id="15" name="Line Callout 1 14"/>
          <p:cNvSpPr/>
          <p:nvPr/>
        </p:nvSpPr>
        <p:spPr bwMode="auto">
          <a:xfrm>
            <a:off x="7072091" y="4359867"/>
            <a:ext cx="1872422" cy="646331"/>
          </a:xfrm>
          <a:prstGeom prst="borderCallout1">
            <a:avLst>
              <a:gd name="adj1" fmla="val -459"/>
              <a:gd name="adj2" fmla="val 50154"/>
              <a:gd name="adj3" fmla="val -282670"/>
              <a:gd name="adj4" fmla="val 49181"/>
            </a:avLst>
          </a:prstGeom>
          <a:ln>
            <a:solidFill>
              <a:schemeClr val="accent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a:r>
              <a:rPr lang="en-AU" dirty="0"/>
              <a:t>Administers the test sessions.</a:t>
            </a:r>
          </a:p>
        </p:txBody>
      </p:sp>
      <p:sp>
        <p:nvSpPr>
          <p:cNvPr id="3" name="TextBox 2"/>
          <p:cNvSpPr txBox="1"/>
          <p:nvPr/>
        </p:nvSpPr>
        <p:spPr>
          <a:xfrm>
            <a:off x="768276" y="1246768"/>
            <a:ext cx="1069524" cy="369332"/>
          </a:xfrm>
          <a:prstGeom prst="rect">
            <a:avLst/>
          </a:prstGeom>
          <a:noFill/>
        </p:spPr>
        <p:txBody>
          <a:bodyPr wrap="none" rtlCol="0">
            <a:spAutoFit/>
          </a:bodyPr>
          <a:lstStyle/>
          <a:p>
            <a:r>
              <a:rPr lang="en-AU" dirty="0"/>
              <a:t>Principal</a:t>
            </a:r>
          </a:p>
        </p:txBody>
      </p:sp>
      <p:sp>
        <p:nvSpPr>
          <p:cNvPr id="17" name="TextBox 16"/>
          <p:cNvSpPr txBox="1"/>
          <p:nvPr/>
        </p:nvSpPr>
        <p:spPr>
          <a:xfrm>
            <a:off x="4788024" y="937503"/>
            <a:ext cx="1911805" cy="646331"/>
          </a:xfrm>
          <a:prstGeom prst="rect">
            <a:avLst/>
          </a:prstGeom>
          <a:noFill/>
        </p:spPr>
        <p:txBody>
          <a:bodyPr wrap="none" rtlCol="0">
            <a:spAutoFit/>
          </a:bodyPr>
          <a:lstStyle/>
          <a:p>
            <a:pPr algn="ctr"/>
            <a:r>
              <a:rPr lang="en-AU" dirty="0"/>
              <a:t>School Technical</a:t>
            </a:r>
            <a:br>
              <a:rPr lang="en-AU" dirty="0"/>
            </a:br>
            <a:r>
              <a:rPr lang="en-AU" dirty="0"/>
              <a:t>Support Officer</a:t>
            </a:r>
          </a:p>
        </p:txBody>
      </p:sp>
      <p:sp>
        <p:nvSpPr>
          <p:cNvPr id="18" name="TextBox 17"/>
          <p:cNvSpPr txBox="1"/>
          <p:nvPr/>
        </p:nvSpPr>
        <p:spPr>
          <a:xfrm>
            <a:off x="2834536" y="982469"/>
            <a:ext cx="1390124" cy="646331"/>
          </a:xfrm>
          <a:prstGeom prst="rect">
            <a:avLst/>
          </a:prstGeom>
          <a:noFill/>
        </p:spPr>
        <p:txBody>
          <a:bodyPr wrap="none" rtlCol="0">
            <a:spAutoFit/>
          </a:bodyPr>
          <a:lstStyle/>
          <a:p>
            <a:pPr algn="ctr"/>
            <a:r>
              <a:rPr lang="en-AU" dirty="0"/>
              <a:t>NAPLAN </a:t>
            </a:r>
            <a:br>
              <a:rPr lang="en-AU" dirty="0"/>
            </a:br>
            <a:r>
              <a:rPr lang="en-AU" dirty="0"/>
              <a:t>Coordinator</a:t>
            </a:r>
          </a:p>
        </p:txBody>
      </p:sp>
      <p:sp>
        <p:nvSpPr>
          <p:cNvPr id="23" name="TextBox 22"/>
          <p:cNvSpPr txBox="1"/>
          <p:nvPr/>
        </p:nvSpPr>
        <p:spPr>
          <a:xfrm>
            <a:off x="7236296" y="969769"/>
            <a:ext cx="1544012" cy="646331"/>
          </a:xfrm>
          <a:prstGeom prst="rect">
            <a:avLst/>
          </a:prstGeom>
          <a:noFill/>
        </p:spPr>
        <p:txBody>
          <a:bodyPr wrap="none" rtlCol="0">
            <a:spAutoFit/>
          </a:bodyPr>
          <a:lstStyle/>
          <a:p>
            <a:pPr algn="ctr"/>
            <a:r>
              <a:rPr lang="en-AU" dirty="0"/>
              <a:t>Test</a:t>
            </a:r>
            <a:br>
              <a:rPr lang="en-AU" dirty="0"/>
            </a:br>
            <a:r>
              <a:rPr lang="en-AU" dirty="0"/>
              <a:t>Administrator</a:t>
            </a:r>
          </a:p>
        </p:txBody>
      </p:sp>
      <p:sp>
        <p:nvSpPr>
          <p:cNvPr id="20" name="Flowchart: Decision 19"/>
          <p:cNvSpPr/>
          <p:nvPr/>
        </p:nvSpPr>
        <p:spPr>
          <a:xfrm>
            <a:off x="366828" y="1736643"/>
            <a:ext cx="1872421" cy="1855720"/>
          </a:xfrm>
          <a:prstGeom prst="flowChartDecision">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2"/>
          </a:lnRef>
          <a:fillRef idx="1">
            <a:schemeClr val="lt1"/>
          </a:fillRef>
          <a:effectRef idx="0">
            <a:schemeClr val="accent2"/>
          </a:effectRef>
          <a:fontRef idx="minor">
            <a:schemeClr val="dk1"/>
          </a:fontRef>
        </p:style>
        <p:txBody>
          <a:bodyPr rot="0" spcFirstLastPara="0" vert="horz" wrap="square" lIns="0" tIns="36000" rIns="0" bIns="36000" numCol="1" spcCol="0" rtlCol="0" fromWordArt="0" anchor="ctr" anchorCtr="0" forceAA="0" compatLnSpc="1">
            <a:prstTxWarp prst="textNoShape">
              <a:avLst/>
            </a:prstTxWarp>
            <a:noAutofit/>
          </a:bodyPr>
          <a:lstStyle/>
          <a:p>
            <a:pPr algn="ctr">
              <a:lnSpc>
                <a:spcPct val="110000"/>
              </a:lnSpc>
              <a:spcAft>
                <a:spcPts val="0"/>
              </a:spcAft>
            </a:pPr>
            <a:r>
              <a:rPr lang="en-AU" sz="3200" cap="all" dirty="0">
                <a:effectLst/>
                <a:ea typeface="Times New Roman"/>
                <a:cs typeface="Times New Roman"/>
              </a:rPr>
              <a:t>P</a:t>
            </a:r>
            <a:endParaRPr lang="en-AU" sz="4800" dirty="0">
              <a:effectLst/>
              <a:ea typeface="Times New Roman"/>
              <a:cs typeface="Times New Roman"/>
            </a:endParaRPr>
          </a:p>
        </p:txBody>
      </p:sp>
      <p:sp>
        <p:nvSpPr>
          <p:cNvPr id="21" name="Flowchart: Decision 20"/>
          <p:cNvSpPr/>
          <p:nvPr/>
        </p:nvSpPr>
        <p:spPr>
          <a:xfrm>
            <a:off x="2570586" y="1736643"/>
            <a:ext cx="1872421" cy="1855720"/>
          </a:xfrm>
          <a:prstGeom prst="flowChartDecision">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2"/>
          </a:lnRef>
          <a:fillRef idx="1">
            <a:schemeClr val="lt1"/>
          </a:fillRef>
          <a:effectRef idx="0">
            <a:schemeClr val="accent2"/>
          </a:effectRef>
          <a:fontRef idx="minor">
            <a:schemeClr val="dk1"/>
          </a:fontRef>
        </p:style>
        <p:txBody>
          <a:bodyPr rot="0" spcFirstLastPara="0" vert="horz" wrap="square" lIns="0" tIns="36000" rIns="0" bIns="36000" numCol="1" spcCol="0" rtlCol="0" fromWordArt="0" anchor="ctr" anchorCtr="0" forceAA="0" compatLnSpc="1">
            <a:prstTxWarp prst="textNoShape">
              <a:avLst/>
            </a:prstTxWarp>
            <a:noAutofit/>
          </a:bodyPr>
          <a:lstStyle/>
          <a:p>
            <a:pPr algn="ctr">
              <a:lnSpc>
                <a:spcPct val="110000"/>
              </a:lnSpc>
              <a:spcAft>
                <a:spcPts val="0"/>
              </a:spcAft>
            </a:pPr>
            <a:r>
              <a:rPr lang="en-AU" sz="3200" cap="all" dirty="0">
                <a:solidFill>
                  <a:schemeClr val="tx1"/>
                </a:solidFill>
                <a:effectLst/>
                <a:ea typeface="Times New Roman"/>
                <a:cs typeface="Times New Roman"/>
              </a:rPr>
              <a:t>NC</a:t>
            </a:r>
            <a:endParaRPr lang="en-AU" sz="4800" dirty="0">
              <a:solidFill>
                <a:schemeClr val="tx1"/>
              </a:solidFill>
              <a:effectLst/>
              <a:ea typeface="Times New Roman"/>
              <a:cs typeface="Times New Roman"/>
            </a:endParaRPr>
          </a:p>
        </p:txBody>
      </p:sp>
      <p:sp>
        <p:nvSpPr>
          <p:cNvPr id="22" name="Flowchart: Decision 21"/>
          <p:cNvSpPr/>
          <p:nvPr/>
        </p:nvSpPr>
        <p:spPr>
          <a:xfrm>
            <a:off x="4810108" y="1736643"/>
            <a:ext cx="1872421" cy="1855720"/>
          </a:xfrm>
          <a:prstGeom prst="flowChartDecision">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2"/>
          </a:lnRef>
          <a:fillRef idx="1">
            <a:schemeClr val="lt1"/>
          </a:fillRef>
          <a:effectRef idx="0">
            <a:schemeClr val="accent2"/>
          </a:effectRef>
          <a:fontRef idx="minor">
            <a:schemeClr val="dk1"/>
          </a:fontRef>
        </p:style>
        <p:txBody>
          <a:bodyPr rot="0" spcFirstLastPara="0" vert="horz" wrap="square" lIns="0" tIns="36000" rIns="0" bIns="36000" numCol="1" spcCol="0" rtlCol="0" fromWordArt="0" anchor="ctr" anchorCtr="0" forceAA="0" compatLnSpc="1">
            <a:prstTxWarp prst="textNoShape">
              <a:avLst/>
            </a:prstTxWarp>
            <a:noAutofit/>
          </a:bodyPr>
          <a:lstStyle/>
          <a:p>
            <a:pPr algn="ctr">
              <a:lnSpc>
                <a:spcPct val="110000"/>
              </a:lnSpc>
              <a:spcAft>
                <a:spcPts val="0"/>
              </a:spcAft>
            </a:pPr>
            <a:r>
              <a:rPr lang="en-AU" sz="3200" cap="all" dirty="0">
                <a:solidFill>
                  <a:schemeClr val="tx1"/>
                </a:solidFill>
                <a:effectLst/>
                <a:ea typeface="Times New Roman"/>
                <a:cs typeface="Times New Roman"/>
              </a:rPr>
              <a:t>ST</a:t>
            </a:r>
            <a:endParaRPr lang="en-AU" sz="4800" dirty="0">
              <a:solidFill>
                <a:schemeClr val="tx1"/>
              </a:solidFill>
              <a:effectLst/>
              <a:ea typeface="Times New Roman"/>
              <a:cs typeface="Times New Roman"/>
            </a:endParaRPr>
          </a:p>
        </p:txBody>
      </p:sp>
      <p:sp>
        <p:nvSpPr>
          <p:cNvPr id="26" name="Flowchart: Decision 25"/>
          <p:cNvSpPr/>
          <p:nvPr/>
        </p:nvSpPr>
        <p:spPr>
          <a:xfrm>
            <a:off x="7064426" y="1736643"/>
            <a:ext cx="1872421" cy="1855720"/>
          </a:xfrm>
          <a:prstGeom prst="flowChartDecision">
            <a:avLst/>
          </a:prstGeom>
          <a:ln w="38100">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2"/>
          </a:lnRef>
          <a:fillRef idx="1">
            <a:schemeClr val="lt1"/>
          </a:fillRef>
          <a:effectRef idx="0">
            <a:schemeClr val="accent2"/>
          </a:effectRef>
          <a:fontRef idx="minor">
            <a:schemeClr val="dk1"/>
          </a:fontRef>
        </p:style>
        <p:txBody>
          <a:bodyPr rot="0" spcFirstLastPara="0" vert="horz" wrap="square" lIns="0" tIns="36000" rIns="0" bIns="36000" numCol="1" spcCol="0" rtlCol="0" fromWordArt="0" anchor="ctr" anchorCtr="0" forceAA="0" compatLnSpc="1">
            <a:prstTxWarp prst="textNoShape">
              <a:avLst/>
            </a:prstTxWarp>
            <a:noAutofit/>
          </a:bodyPr>
          <a:lstStyle/>
          <a:p>
            <a:pPr algn="ctr">
              <a:lnSpc>
                <a:spcPct val="110000"/>
              </a:lnSpc>
              <a:spcAft>
                <a:spcPts val="0"/>
              </a:spcAft>
            </a:pPr>
            <a:r>
              <a:rPr lang="en-AU" sz="3200" cap="all" dirty="0">
                <a:solidFill>
                  <a:schemeClr val="tx1"/>
                </a:solidFill>
                <a:effectLst/>
                <a:ea typeface="Times New Roman"/>
                <a:cs typeface="Times New Roman"/>
              </a:rPr>
              <a:t>TA</a:t>
            </a:r>
            <a:endParaRPr lang="en-AU" sz="4800" dirty="0">
              <a:solidFill>
                <a:schemeClr val="tx1"/>
              </a:solidFill>
              <a:effectLst/>
              <a:ea typeface="Times New Roman"/>
              <a:cs typeface="Times New Roman"/>
            </a:endParaRPr>
          </a:p>
        </p:txBody>
      </p:sp>
    </p:spTree>
    <p:custDataLst>
      <p:tags r:id="rId1"/>
    </p:custDataLst>
    <p:extLst>
      <p:ext uri="{BB962C8B-B14F-4D97-AF65-F5344CB8AC3E}">
        <p14:creationId xmlns:p14="http://schemas.microsoft.com/office/powerpoint/2010/main" val="3000326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5" grpId="0" animBg="1"/>
      <p:bldP spid="3" grpId="0"/>
      <p:bldP spid="17" grpId="0"/>
      <p:bldP spid="18" grpId="0"/>
      <p:bldP spid="23" grpId="0"/>
      <p:bldP spid="20" grpId="0" animBg="1"/>
      <p:bldP spid="21" grpId="0" animBg="1"/>
      <p:bldP spid="22"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Not all TAs are the same …</a:t>
            </a:r>
            <a:br>
              <a:rPr lang="en-AU" dirty="0">
                <a:solidFill>
                  <a:schemeClr val="tx1"/>
                </a:solidFill>
              </a:rPr>
            </a:br>
            <a:endParaRPr lang="en-AU" dirty="0">
              <a:solidFill>
                <a:schemeClr val="tx1"/>
              </a:solidFill>
            </a:endParaRPr>
          </a:p>
        </p:txBody>
      </p:sp>
      <p:sp>
        <p:nvSpPr>
          <p:cNvPr id="5" name="TextBox 4"/>
          <p:cNvSpPr txBox="1"/>
          <p:nvPr/>
        </p:nvSpPr>
        <p:spPr>
          <a:xfrm>
            <a:off x="793192" y="2060848"/>
            <a:ext cx="2303836" cy="2939266"/>
          </a:xfrm>
          <a:prstGeom prst="rect">
            <a:avLst/>
          </a:prstGeom>
          <a:noFill/>
        </p:spPr>
        <p:txBody>
          <a:bodyPr wrap="none" rtlCol="0">
            <a:spAutoFit/>
          </a:bodyPr>
          <a:lstStyle/>
          <a:p>
            <a:pPr algn="ctr"/>
            <a:r>
              <a:rPr lang="en-AU" sz="11500" b="1" dirty="0"/>
              <a:t>TA</a:t>
            </a:r>
            <a:endParaRPr lang="en-AU" sz="3200" b="1" dirty="0"/>
          </a:p>
          <a:p>
            <a:pPr algn="ctr"/>
            <a:r>
              <a:rPr lang="en-AU" sz="2800" dirty="0"/>
              <a:t>Test</a:t>
            </a:r>
            <a:br>
              <a:rPr lang="en-AU" sz="2800" dirty="0"/>
            </a:br>
            <a:r>
              <a:rPr lang="en-AU" sz="2800" dirty="0"/>
              <a:t>Administrator</a:t>
            </a:r>
          </a:p>
        </p:txBody>
      </p:sp>
      <p:sp>
        <p:nvSpPr>
          <p:cNvPr id="19" name="TextBox 18"/>
          <p:cNvSpPr txBox="1"/>
          <p:nvPr/>
        </p:nvSpPr>
        <p:spPr>
          <a:xfrm>
            <a:off x="5996774" y="2049472"/>
            <a:ext cx="2040495" cy="2939266"/>
          </a:xfrm>
          <a:prstGeom prst="rect">
            <a:avLst/>
          </a:prstGeom>
          <a:noFill/>
        </p:spPr>
        <p:txBody>
          <a:bodyPr wrap="none" rtlCol="0">
            <a:spAutoFit/>
          </a:bodyPr>
          <a:lstStyle/>
          <a:p>
            <a:pPr algn="ctr"/>
            <a:r>
              <a:rPr lang="en-AU" sz="11500" b="1" dirty="0"/>
              <a:t>TA</a:t>
            </a:r>
            <a:endParaRPr lang="en-AU" sz="3200" b="1" dirty="0"/>
          </a:p>
          <a:p>
            <a:pPr algn="ctr"/>
            <a:r>
              <a:rPr lang="en-AU" sz="2800" dirty="0"/>
              <a:t>Teacher</a:t>
            </a:r>
            <a:br>
              <a:rPr lang="en-AU" sz="2800" dirty="0"/>
            </a:br>
            <a:r>
              <a:rPr lang="en-AU" sz="2800" dirty="0"/>
              <a:t>Aide</a:t>
            </a:r>
          </a:p>
        </p:txBody>
      </p:sp>
      <mc:AlternateContent xmlns:mc="http://schemas.openxmlformats.org/markup-compatibility/2006" xmlns:a14="http://schemas.microsoft.com/office/drawing/2010/main">
        <mc:Choice Requires="a14">
          <p:sp>
            <p:nvSpPr>
              <p:cNvPr id="24" name="TextBox 23"/>
              <p:cNvSpPr txBox="1"/>
              <p:nvPr/>
            </p:nvSpPr>
            <p:spPr>
              <a:xfrm>
                <a:off x="4030378" y="1988840"/>
                <a:ext cx="1405718" cy="18620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AU" sz="11500" b="1" i="1" dirty="0" smtClean="0">
                          <a:solidFill>
                            <a:srgbClr val="C00000"/>
                          </a:solidFill>
                          <a:latin typeface="Cambria Math"/>
                          <a:ea typeface="Cambria Math"/>
                        </a:rPr>
                        <m:t>≠</m:t>
                      </m:r>
                    </m:oMath>
                  </m:oMathPara>
                </a14:m>
                <a:endParaRPr lang="en-AU" sz="3200" b="1" dirty="0">
                  <a:solidFill>
                    <a:srgbClr val="C0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030378" y="1988840"/>
                <a:ext cx="1405718" cy="1862048"/>
              </a:xfrm>
              <a:prstGeom prst="rect">
                <a:avLst/>
              </a:prstGeom>
              <a:blipFill rotWithShape="1">
                <a:blip r:embed="rId4"/>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7533118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NAPLAN Online</a:t>
            </a:r>
            <a:endParaRPr lang="en-AU" dirty="0">
              <a:solidFill>
                <a:schemeClr val="accent1"/>
              </a:solidFill>
            </a:endParaRPr>
          </a:p>
        </p:txBody>
      </p:sp>
      <p:sp>
        <p:nvSpPr>
          <p:cNvPr id="3" name="Content Placeholder 2"/>
          <p:cNvSpPr>
            <a:spLocks noGrp="1"/>
          </p:cNvSpPr>
          <p:nvPr>
            <p:ph idx="1"/>
          </p:nvPr>
        </p:nvSpPr>
        <p:spPr/>
        <p:txBody>
          <a:bodyPr/>
          <a:lstStyle/>
          <a:p>
            <a:pPr marL="0" indent="0"/>
            <a:r>
              <a:rPr lang="en-AU" sz="2400" dirty="0"/>
              <a:t>Tests are scheduled in the following order:</a:t>
            </a:r>
          </a:p>
          <a:p>
            <a:endParaRPr lang="en-AU" sz="2400" dirty="0"/>
          </a:p>
          <a:p>
            <a:pPr marL="514350" indent="-514350">
              <a:buFont typeface="+mj-lt"/>
              <a:buAutoNum type="arabicPeriod"/>
            </a:pPr>
            <a:r>
              <a:rPr lang="en-AU" sz="2400" dirty="0"/>
              <a:t>Writing</a:t>
            </a:r>
          </a:p>
          <a:p>
            <a:pPr marL="514350" indent="-514350">
              <a:buFont typeface="+mj-lt"/>
              <a:buAutoNum type="arabicPeriod"/>
            </a:pPr>
            <a:r>
              <a:rPr lang="en-AU" sz="2400" dirty="0"/>
              <a:t>Reading </a:t>
            </a:r>
          </a:p>
          <a:p>
            <a:pPr marL="514350" indent="-514350">
              <a:buFont typeface="+mj-lt"/>
              <a:buAutoNum type="arabicPeriod"/>
            </a:pPr>
            <a:r>
              <a:rPr lang="en-AU" sz="2400" dirty="0"/>
              <a:t>Conventions of language</a:t>
            </a:r>
          </a:p>
          <a:p>
            <a:pPr marL="514350" indent="-514350">
              <a:buFont typeface="+mj-lt"/>
              <a:buAutoNum type="arabicPeriod"/>
            </a:pPr>
            <a:r>
              <a:rPr lang="en-AU" sz="2400" dirty="0"/>
              <a:t>Numeracy.</a:t>
            </a:r>
          </a:p>
          <a:p>
            <a:pPr marL="0" indent="0"/>
            <a:endParaRPr lang="en-AU" sz="2400" dirty="0"/>
          </a:p>
          <a:p>
            <a:pPr marL="0" indent="0"/>
            <a:endParaRPr lang="en-AU" sz="2400" dirty="0"/>
          </a:p>
          <a:p>
            <a:r>
              <a:rPr lang="en-AU" sz="2400" b="1" i="1" dirty="0"/>
              <a:t>Year 3 students will sit the Writing test on paper.</a:t>
            </a:r>
          </a:p>
        </p:txBody>
      </p:sp>
    </p:spTree>
    <p:custDataLst>
      <p:tags r:id="rId1"/>
    </p:custDataLst>
    <p:extLst>
      <p:ext uri="{BB962C8B-B14F-4D97-AF65-F5344CB8AC3E}">
        <p14:creationId xmlns:p14="http://schemas.microsoft.com/office/powerpoint/2010/main" val="12103383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solidFill>
                  <a:schemeClr val="tx1"/>
                </a:solidFill>
              </a:rPr>
              <a:t>Test Administrator (TA) Pack</a:t>
            </a:r>
          </a:p>
        </p:txBody>
      </p:sp>
      <p:sp>
        <p:nvSpPr>
          <p:cNvPr id="4" name="Content Placeholder 3"/>
          <p:cNvSpPr>
            <a:spLocks noGrp="1"/>
          </p:cNvSpPr>
          <p:nvPr>
            <p:ph idx="1"/>
          </p:nvPr>
        </p:nvSpPr>
        <p:spPr>
          <a:xfrm>
            <a:off x="323850" y="986400"/>
            <a:ext cx="8712646" cy="4818864"/>
          </a:xfrm>
        </p:spPr>
        <p:txBody>
          <a:bodyPr/>
          <a:lstStyle/>
          <a:p>
            <a:pPr marL="0" lvl="0" indent="0"/>
            <a:r>
              <a:rPr lang="en-AU" sz="2400" dirty="0"/>
              <a:t>The NAPLAN Coordinator will provide a TA Pack for </a:t>
            </a:r>
            <a:br>
              <a:rPr lang="en-AU" sz="2400" dirty="0"/>
            </a:br>
            <a:r>
              <a:rPr lang="en-AU" sz="2400" b="1" dirty="0"/>
              <a:t>each</a:t>
            </a:r>
            <a:r>
              <a:rPr lang="en-AU" sz="2400" dirty="0"/>
              <a:t> scheduled test session. </a:t>
            </a:r>
          </a:p>
          <a:p>
            <a:pPr marL="0" lvl="0" indent="0"/>
            <a:endParaRPr lang="en-AU" sz="2400" dirty="0"/>
          </a:p>
          <a:p>
            <a:pPr marL="0" lvl="0" indent="0"/>
            <a:r>
              <a:rPr lang="en-AU" sz="2400" dirty="0"/>
              <a:t>It is important to be familiar with the contents of the pack:</a:t>
            </a:r>
          </a:p>
          <a:p>
            <a:pPr marL="0" lvl="0" indent="0"/>
            <a:endParaRPr lang="en-AU" sz="2400" dirty="0"/>
          </a:p>
          <a:p>
            <a:pPr marL="457200" lvl="0" indent="-457200">
              <a:buFont typeface="Arial" panose="020B0604020202020204" pitchFamily="34" charset="0"/>
              <a:buChar char="•"/>
            </a:pPr>
            <a:r>
              <a:rPr lang="en-AU" sz="2000" b="1" dirty="0"/>
              <a:t>Test Administrator Session Slip</a:t>
            </a:r>
          </a:p>
          <a:p>
            <a:pPr marL="457200" lvl="0" indent="-457200">
              <a:buFont typeface="Arial" panose="020B0604020202020204" pitchFamily="34" charset="0"/>
              <a:buChar char="•"/>
            </a:pPr>
            <a:r>
              <a:rPr lang="en-AU" sz="2000" b="1" dirty="0"/>
              <a:t>Student Session Slips</a:t>
            </a:r>
          </a:p>
          <a:p>
            <a:pPr marL="457200" indent="-457200">
              <a:buFont typeface="Arial" panose="020B0604020202020204" pitchFamily="34" charset="0"/>
              <a:buChar char="•"/>
            </a:pPr>
            <a:r>
              <a:rPr lang="en-AU" sz="2000" b="1" dirty="0"/>
              <a:t>Test Administrator handbook for teachers</a:t>
            </a:r>
          </a:p>
          <a:p>
            <a:pPr marL="457200" indent="-457200">
              <a:buFont typeface="Arial" panose="020B0604020202020204" pitchFamily="34" charset="0"/>
              <a:buChar char="•"/>
            </a:pPr>
            <a:r>
              <a:rPr lang="en-AU" sz="2000" b="1" dirty="0"/>
              <a:t>Test administrator quick reference — technical disruptions</a:t>
            </a:r>
          </a:p>
          <a:p>
            <a:pPr marL="457200" lvl="0" indent="-457200">
              <a:buFont typeface="Arial" panose="020B0604020202020204" pitchFamily="34" charset="0"/>
              <a:buChar char="•"/>
            </a:pPr>
            <a:r>
              <a:rPr lang="en-AU" sz="2000" dirty="0">
                <a:solidFill>
                  <a:schemeClr val="tx1"/>
                </a:solidFill>
              </a:rPr>
              <a:t>Participating students list </a:t>
            </a:r>
          </a:p>
          <a:p>
            <a:pPr marL="457200" lvl="0" indent="-457200">
              <a:buFont typeface="Arial" panose="020B0604020202020204" pitchFamily="34" charset="0"/>
              <a:buChar char="•"/>
            </a:pPr>
            <a:r>
              <a:rPr lang="en-AU" sz="2000" dirty="0">
                <a:solidFill>
                  <a:schemeClr val="tx1"/>
                </a:solidFill>
              </a:rPr>
              <a:t>Contact details for support.</a:t>
            </a:r>
          </a:p>
        </p:txBody>
      </p:sp>
      <p:sp>
        <p:nvSpPr>
          <p:cNvPr id="2" name="Rectangle 1"/>
          <p:cNvSpPr/>
          <p:nvPr/>
        </p:nvSpPr>
        <p:spPr>
          <a:xfrm>
            <a:off x="108262" y="6021288"/>
            <a:ext cx="6192688" cy="400110"/>
          </a:xfrm>
          <a:prstGeom prst="rect">
            <a:avLst/>
          </a:prstGeom>
        </p:spPr>
        <p:txBody>
          <a:bodyPr wrap="square">
            <a:spAutoFit/>
          </a:bodyPr>
          <a:lstStyle/>
          <a:p>
            <a:pPr lvl="0"/>
            <a:r>
              <a:rPr lang="en-AU" sz="2000" i="1" dirty="0">
                <a:solidFill>
                  <a:schemeClr val="accent1"/>
                </a:solidFill>
                <a:hlinkClick r:id="rId4"/>
              </a:rPr>
              <a:t>Factsheet 12: Create Test Administrators (TA) packs</a:t>
            </a:r>
            <a:endParaRPr lang="en-AU" sz="2000" i="1" dirty="0">
              <a:solidFill>
                <a:schemeClr val="accent1"/>
              </a:solidFill>
            </a:endParaRPr>
          </a:p>
        </p:txBody>
      </p:sp>
    </p:spTree>
    <p:custDataLst>
      <p:tags r:id="rId1"/>
    </p:custDataLst>
    <p:extLst>
      <p:ext uri="{BB962C8B-B14F-4D97-AF65-F5344CB8AC3E}">
        <p14:creationId xmlns:p14="http://schemas.microsoft.com/office/powerpoint/2010/main" val="247273620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ers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presentations_qcaa_powerpoint (3)</Template>
  <TotalTime>7018</TotalTime>
  <Words>3656</Words>
  <Application>Microsoft Office PowerPoint</Application>
  <PresentationFormat>On-screen Show (4:3)</PresentationFormat>
  <Paragraphs>401</Paragraphs>
  <Slides>28</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Cambria Math</vt:lpstr>
      <vt:lpstr>Symbol</vt:lpstr>
      <vt:lpstr>Times New Roman</vt:lpstr>
      <vt:lpstr>Wingdings</vt:lpstr>
      <vt:lpstr>Teachers 2</vt:lpstr>
      <vt:lpstr>Basic page_individual</vt:lpstr>
      <vt:lpstr>NAPLAN Online</vt:lpstr>
      <vt:lpstr>PowerPoint Presentation</vt:lpstr>
      <vt:lpstr>NAPLAN Online</vt:lpstr>
      <vt:lpstr>NAPLAN Online</vt:lpstr>
      <vt:lpstr>NAPLAN Online</vt:lpstr>
      <vt:lpstr>Roles </vt:lpstr>
      <vt:lpstr>Not all TAs are the same … </vt:lpstr>
      <vt:lpstr>NAPLAN Online</vt:lpstr>
      <vt:lpstr>Test Administrator (TA) Pack</vt:lpstr>
      <vt:lpstr>PowerPoint Presentation</vt:lpstr>
      <vt:lpstr>Handbooks</vt:lpstr>
      <vt:lpstr>Test Administrator mini-handbook</vt:lpstr>
      <vt:lpstr>Student readiness</vt:lpstr>
      <vt:lpstr>Student readiness</vt:lpstr>
      <vt:lpstr>Student readiness</vt:lpstr>
      <vt:lpstr>Public demonstration site</vt:lpstr>
      <vt:lpstr>Public demonstration site</vt:lpstr>
      <vt:lpstr>Public demonstration site</vt:lpstr>
      <vt:lpstr>Public demonstration site</vt:lpstr>
      <vt:lpstr>Public demonstration site</vt:lpstr>
      <vt:lpstr>Public demonstration site</vt:lpstr>
      <vt:lpstr>The student experience</vt:lpstr>
      <vt:lpstr>PowerPoint Presentation</vt:lpstr>
      <vt:lpstr>PowerPoint Presentation</vt:lpstr>
      <vt:lpstr>PowerPoint Presentation</vt:lpstr>
      <vt:lpstr>PowerPoint Presentation</vt:lpstr>
      <vt:lpstr>Supporting websites</vt:lpstr>
      <vt:lpstr>End of Part A</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NAPLAN Online</dc:title>
  <dc:subject>Test Administrator training</dc:subject>
  <dc:creator>Queensland Curriculum and Assessment Authority</dc:creator>
  <cp:lastModifiedBy>Rob Hastie</cp:lastModifiedBy>
  <cp:revision>119</cp:revision>
  <cp:lastPrinted>2020-02-06T07:07:29Z</cp:lastPrinted>
  <dcterms:created xsi:type="dcterms:W3CDTF">2017-10-03T03:42:58Z</dcterms:created>
  <dcterms:modified xsi:type="dcterms:W3CDTF">2020-03-12T03:34:14Z</dcterms:modified>
  <cp:category>190343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59884103-4104-49A1-89B9-E748160D306D</vt:lpwstr>
  </property>
  <property fmtid="{D5CDD505-2E9C-101B-9397-08002B2CF9AE}" pid="8" name="ArticulatePath">
    <vt:lpwstr>Facilitators PowerPoint_V7</vt:lpwstr>
  </property>
</Properties>
</file>