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31" r:id="rId5"/>
    <p:sldMasterId id="2147483651" r:id="rId6"/>
    <p:sldMasterId id="2147483943" r:id="rId7"/>
    <p:sldMasterId id="2147483945" r:id="rId8"/>
  </p:sldMasterIdLst>
  <p:notesMasterIdLst>
    <p:notesMasterId r:id="rId25"/>
  </p:notesMasterIdLst>
  <p:handoutMasterIdLst>
    <p:handoutMasterId r:id="rId26"/>
  </p:handoutMasterIdLst>
  <p:sldIdLst>
    <p:sldId id="387" r:id="rId9"/>
    <p:sldId id="309" r:id="rId10"/>
    <p:sldId id="324" r:id="rId11"/>
    <p:sldId id="371" r:id="rId12"/>
    <p:sldId id="388" r:id="rId13"/>
    <p:sldId id="389" r:id="rId14"/>
    <p:sldId id="374" r:id="rId15"/>
    <p:sldId id="329" r:id="rId16"/>
    <p:sldId id="379" r:id="rId17"/>
    <p:sldId id="380" r:id="rId18"/>
    <p:sldId id="384" r:id="rId19"/>
    <p:sldId id="382" r:id="rId20"/>
    <p:sldId id="369" r:id="rId21"/>
    <p:sldId id="370" r:id="rId22"/>
    <p:sldId id="386" r:id="rId23"/>
    <p:sldId id="390" r:id="rId24"/>
  </p:sldIdLst>
  <p:sldSz cx="9144000" cy="6858000" type="screen4x3"/>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userDrawn="1">
          <p15:clr>
            <a:srgbClr val="A4A3A4"/>
          </p15:clr>
        </p15:guide>
        <p15:guide id="3" orient="horz" pos="4110" userDrawn="1">
          <p15:clr>
            <a:srgbClr val="A4A3A4"/>
          </p15:clr>
        </p15:guide>
        <p15:guide id="4" orient="horz" pos="3702" userDrawn="1">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Tully" initials="KT" lastIdx="3" clrIdx="0"/>
  <p:cmAuthor id="1" name="Emily Ross" initials="ER"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6858A9"/>
    <a:srgbClr val="B5B5B5"/>
    <a:srgbClr val="797979"/>
    <a:srgbClr val="9DA6C3"/>
    <a:srgbClr val="B2B8CF"/>
    <a:srgbClr val="C4CCDE"/>
    <a:srgbClr val="008885"/>
    <a:srgbClr val="14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888" autoAdjust="0"/>
    <p:restoredTop sz="59132" autoAdjust="0"/>
  </p:normalViewPr>
  <p:slideViewPr>
    <p:cSldViewPr>
      <p:cViewPr varScale="1">
        <p:scale>
          <a:sx n="68" d="100"/>
          <a:sy n="68" d="100"/>
        </p:scale>
        <p:origin x="2442" y="54"/>
      </p:cViewPr>
      <p:guideLst>
        <p:guide orient="horz" pos="413"/>
        <p:guide orient="horz"/>
        <p:guide orient="horz" pos="4110"/>
        <p:guide orient="horz" pos="3702"/>
        <p:guide orient="horz" pos="845"/>
        <p:guide pos="113"/>
        <p:guide pos="5556"/>
        <p:guide pos="20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5" d="100"/>
          <a:sy n="45" d="100"/>
        </p:scale>
        <p:origin x="1632" y="4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3/06/2019</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3/06/2019</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ustraliancurriculum.edu.a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ustraliancurriculum.edu.au/f-10-curriculum/science/science-scope-and-sequence-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ustraliancurriculum.edu.au/f-10-curriculum/science/structur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ustraliancurriculum.edu.au/f-10-curriculum/science/science-scope-and-sequenc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ustraliancurriculum.edu.au/f-10-curriculum/general-capabiliti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qcaa.qld.edu.au/aciq"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qcaa.qld.edu.au/pd-events/request-pd" TargetMode="External"/><Relationship Id="rId4" Type="http://schemas.openxmlformats.org/officeDocument/2006/relationships/hyperlink" Target="mailto:australiancurriculum@qcaa.qld.edu.au"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ustraliancurriculum.edu.au/f-10-curriculum/science/rational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ustraliancurriculum.edu.au/f-10-curriculum/science/aim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ustraliancurriculum.edu.au/f-10-curriculum/science/key-idea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0" dirty="0">
                <a:solidFill>
                  <a:schemeClr val="tx1"/>
                </a:solidFill>
                <a:latin typeface="Arial" pitchFamily="34" charset="0"/>
                <a:cs typeface="Arial" pitchFamily="34" charset="0"/>
              </a:rPr>
              <a:t>This presentation supports understanding of the Australian Curriculum: Science Prep*–Year 10. It gives insight into the position of Science within the Australian Curriculum and the structure of the Science learning area. </a:t>
            </a:r>
          </a:p>
          <a:p>
            <a:pPr>
              <a:spcBef>
                <a:spcPts val="0"/>
              </a:spcBef>
            </a:pPr>
            <a:endParaRPr lang="en-US" sz="1100" b="0" dirty="0">
              <a:solidFill>
                <a:schemeClr val="tx1"/>
              </a:solidFill>
              <a:latin typeface="Arial" pitchFamily="34" charset="0"/>
              <a:cs typeface="Arial" pitchFamily="34" charset="0"/>
            </a:endParaRPr>
          </a:p>
          <a:p>
            <a:pPr>
              <a:spcBef>
                <a:spcPts val="0"/>
              </a:spcBef>
            </a:pPr>
            <a:r>
              <a:rPr lang="en-US" sz="1100" b="0" dirty="0">
                <a:solidFill>
                  <a:schemeClr val="tx1"/>
                </a:solidFill>
                <a:latin typeface="Arial" pitchFamily="34" charset="0"/>
                <a:cs typeface="Arial" pitchFamily="34" charset="0"/>
              </a:rPr>
              <a:t>You can use this presentation in your </a:t>
            </a:r>
            <a:r>
              <a:rPr lang="en-US" sz="1100" b="0" dirty="0" err="1">
                <a:solidFill>
                  <a:schemeClr val="tx1"/>
                </a:solidFill>
                <a:latin typeface="Arial" pitchFamily="34" charset="0"/>
                <a:cs typeface="Arial" pitchFamily="34" charset="0"/>
              </a:rPr>
              <a:t>organisation</a:t>
            </a:r>
            <a:r>
              <a:rPr lang="en-US" sz="1100" b="0" dirty="0">
                <a:solidFill>
                  <a:schemeClr val="tx1"/>
                </a:solidFill>
                <a:latin typeface="Arial" pitchFamily="34" charset="0"/>
                <a:cs typeface="Arial" pitchFamily="34" charset="0"/>
              </a:rPr>
              <a:t> as the basis for professional learning about the Science curriculum. It includes information</a:t>
            </a:r>
            <a:r>
              <a:rPr lang="en-US" sz="1100" b="0" baseline="0" dirty="0">
                <a:solidFill>
                  <a:schemeClr val="tx1"/>
                </a:solidFill>
                <a:latin typeface="Arial" pitchFamily="34" charset="0"/>
                <a:cs typeface="Arial" pitchFamily="34" charset="0"/>
              </a:rPr>
              <a:t> about the key aspects of the curriculum, as well as activities for becoming familiar with the curriculum. An icon in the top-right corner of a slide identifies opportunities for activities. Presenters are encouraged to tailor this presentation to suit the needs of their audience.</a:t>
            </a:r>
          </a:p>
          <a:p>
            <a:pPr>
              <a:spcBef>
                <a:spcPts val="0"/>
              </a:spcBef>
            </a:pPr>
            <a:endParaRPr lang="en-US" sz="1100" b="0" baseline="0" dirty="0">
              <a:solidFill>
                <a:schemeClr val="tx1"/>
              </a:solidFill>
              <a:latin typeface="Arial" pitchFamily="34" charset="0"/>
              <a:cs typeface="Arial" pitchFamily="34" charset="0"/>
            </a:endParaRPr>
          </a:p>
          <a:p>
            <a:pPr>
              <a:spcBef>
                <a:spcPts val="0"/>
              </a:spcBef>
            </a:pPr>
            <a:r>
              <a:rPr lang="en-US" sz="1100" b="0" baseline="0" dirty="0">
                <a:latin typeface="Arial" pitchFamily="34" charset="0"/>
                <a:cs typeface="Arial" pitchFamily="34" charset="0"/>
              </a:rPr>
              <a:t>The Australian Curriculum content referred to in this presentation is available from:</a:t>
            </a:r>
          </a:p>
          <a:p>
            <a:pPr marL="0" marR="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Australian Curriculum, Assessment and Reporting Authority (ACARA) 2017, </a:t>
            </a:r>
            <a:r>
              <a:rPr lang="en-US" sz="1100" b="0" i="1" dirty="0">
                <a:latin typeface="Arial" pitchFamily="34" charset="0"/>
                <a:cs typeface="Arial" pitchFamily="34" charset="0"/>
              </a:rPr>
              <a:t>Australian Curriculum Version 8</a:t>
            </a:r>
            <a:r>
              <a:rPr lang="en-US" sz="1100" b="0" dirty="0">
                <a:latin typeface="Arial" pitchFamily="34" charset="0"/>
                <a:cs typeface="Arial" pitchFamily="34" charset="0"/>
              </a:rPr>
              <a:t> </a:t>
            </a:r>
            <a:r>
              <a:rPr lang="en-US" sz="1100" b="0" i="1" dirty="0">
                <a:latin typeface="Arial" pitchFamily="34" charset="0"/>
                <a:cs typeface="Arial" pitchFamily="34" charset="0"/>
              </a:rPr>
              <a:t>Foundation to Year 10</a:t>
            </a:r>
            <a:r>
              <a:rPr lang="en-US" sz="1100" b="0" dirty="0">
                <a:latin typeface="Arial" pitchFamily="34" charset="0"/>
                <a:cs typeface="Arial" pitchFamily="34" charset="0"/>
              </a:rPr>
              <a:t>, </a:t>
            </a:r>
            <a:r>
              <a:rPr lang="en-US" sz="1100" b="0" u="none" dirty="0">
                <a:latin typeface="Arial" pitchFamily="34" charset="0"/>
                <a:cs typeface="Arial" pitchFamily="34" charset="0"/>
                <a:hlinkClick r:id="rId3"/>
              </a:rPr>
              <a:t>www.australiancurriculum.edu.au</a:t>
            </a:r>
            <a:r>
              <a:rPr lang="en-US" sz="1100" b="0" u="none" dirty="0">
                <a:latin typeface="Arial" pitchFamily="34" charset="0"/>
                <a:cs typeface="Arial" pitchFamily="34" charset="0"/>
              </a:rPr>
              <a:t>.</a:t>
            </a:r>
            <a:endParaRPr lang="en-US" sz="1100" b="0" dirty="0">
              <a:latin typeface="Arial" pitchFamily="34" charset="0"/>
              <a:cs typeface="Arial"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solidFill>
                  <a:schemeClr val="tx1"/>
                </a:solidFill>
                <a:latin typeface="Arial" pitchFamily="34" charset="0"/>
                <a:cs typeface="Arial" pitchFamily="34" charset="0"/>
              </a:rPr>
              <a:t>*Prep (P) in Queensland is the Foundation Year (F) of the Australian Curriculum and refers to the year before Year 1. Children beginning Prep in January are required to be five years of age by 30 June. </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550436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spcBef>
                <a:spcPts val="0"/>
              </a:spcBef>
            </a:pPr>
            <a:endParaRPr lang="en-AU" sz="1100" dirty="0">
              <a:latin typeface="Arial" pitchFamily="34" charset="0"/>
              <a:cs typeface="Arial" pitchFamily="34" charset="0"/>
            </a:endParaRPr>
          </a:p>
          <a:p>
            <a:pPr lvl="0">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0" dirty="0">
                <a:latin typeface="Arial" pitchFamily="34" charset="0"/>
                <a:cs typeface="Arial" pitchFamily="34" charset="0"/>
              </a:rPr>
              <a:t>The content elaborations are not a mandatory aspect of the curriculum and as such are not required to be taught.</a:t>
            </a:r>
            <a:endParaRPr lang="en-US" sz="1100" dirty="0">
              <a:latin typeface="Arial" pitchFamily="34" charset="0"/>
              <a:cs typeface="Arial" pitchFamily="34" charset="0"/>
            </a:endParaRPr>
          </a:p>
          <a:p>
            <a:pPr>
              <a:spcBef>
                <a:spcPts val="0"/>
              </a:spcBef>
            </a:pPr>
            <a:endParaRPr lang="en-AU" sz="1100" u="none" dirty="0">
              <a:latin typeface="Arial" pitchFamily="34" charset="0"/>
              <a:cs typeface="Arial" pitchFamily="34" charset="0"/>
            </a:endParaRPr>
          </a:p>
          <a:p>
            <a:pPr marL="0" indent="0">
              <a:spcBef>
                <a:spcPts val="0"/>
              </a:spcBef>
            </a:pPr>
            <a:r>
              <a:rPr lang="en-AU" sz="1100" b="1" u="none" dirty="0">
                <a:latin typeface="Arial" pitchFamily="34" charset="0"/>
                <a:cs typeface="Arial" pitchFamily="34" charset="0"/>
              </a:rPr>
              <a:t>Suggested activity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1" u="none"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kern="1200" dirty="0">
                <a:solidFill>
                  <a:schemeClr val="tx1"/>
                </a:solidFill>
                <a:effectLst/>
                <a:latin typeface="Arial" pitchFamily="34" charset="0"/>
                <a:ea typeface="+mn-ea"/>
                <a:cs typeface="Arial" pitchFamily="34" charset="0"/>
              </a:rPr>
              <a:t>Use the </a:t>
            </a:r>
            <a:r>
              <a:rPr lang="en-AU" sz="1100" i="1" kern="1200" dirty="0">
                <a:solidFill>
                  <a:schemeClr val="tx1"/>
                </a:solidFill>
                <a:effectLst/>
                <a:latin typeface="Arial" pitchFamily="34" charset="0"/>
                <a:ea typeface="+mn-ea"/>
                <a:cs typeface="Arial" pitchFamily="34" charset="0"/>
              </a:rPr>
              <a:t>Science: Sequence of content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the sequence of content of the curriculum across year</a:t>
            </a:r>
            <a:r>
              <a:rPr lang="en-AU" sz="1100" kern="1200" baseline="0" dirty="0">
                <a:solidFill>
                  <a:schemeClr val="tx1"/>
                </a:solidFill>
                <a:effectLst/>
                <a:latin typeface="Arial" pitchFamily="34" charset="0"/>
                <a:ea typeface="+mn-ea"/>
                <a:cs typeface="Arial" pitchFamily="34" charset="0"/>
              </a:rPr>
              <a:t> levels: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www.australiancurriculum.edu.au/f-10-curriculum/science/science-scope-and-sequence-pdf</a:t>
            </a:r>
            <a:r>
              <a:rPr lang="en-US" sz="1100" b="0" dirty="0">
                <a:latin typeface="Arial" pitchFamily="34" charset="0"/>
                <a:cs typeface="Arial" pitchFamily="34" charset="0"/>
              </a:rPr>
              <a:t>.</a:t>
            </a:r>
            <a:endParaRPr lang="en-US" sz="1100" dirty="0">
              <a:latin typeface="Arial" pitchFamily="34" charset="0"/>
              <a:cs typeface="Arial" pitchFamily="34" charset="0"/>
            </a:endParaRPr>
          </a:p>
          <a:p>
            <a:pPr marL="0" lvl="0" indent="0">
              <a:spcBef>
                <a:spcPts val="0"/>
              </a:spcBef>
              <a:buFont typeface="+mj-lt"/>
              <a:buNone/>
            </a:pPr>
            <a:endParaRPr lang="en-AU" sz="1100" kern="1200" baseline="0" dirty="0">
              <a:solidFill>
                <a:schemeClr val="tx1"/>
              </a:solidFill>
              <a:effectLst/>
              <a:latin typeface="Arial" pitchFamily="34" charset="0"/>
              <a:ea typeface="+mn-ea"/>
              <a:cs typeface="Arial" pitchFamily="34" charset="0"/>
            </a:endParaRPr>
          </a:p>
          <a:p>
            <a:pPr marL="228600" lvl="0" indent="-228600">
              <a:spcBef>
                <a:spcPts val="0"/>
              </a:spcBef>
              <a:buFont typeface="Arial" pitchFamily="34" charset="0"/>
              <a:buChar char="•"/>
            </a:pPr>
            <a:r>
              <a:rPr lang="en-AU" sz="1100" kern="1200" baseline="0" dirty="0">
                <a:solidFill>
                  <a:schemeClr val="tx1"/>
                </a:solidFill>
                <a:effectLst/>
                <a:latin typeface="Arial" pitchFamily="34" charset="0"/>
                <a:ea typeface="+mn-ea"/>
                <a:cs typeface="Arial" pitchFamily="34" charset="0"/>
              </a:rPr>
              <a:t>C</a:t>
            </a:r>
            <a:r>
              <a:rPr lang="en-AU" sz="1100" kern="1200" dirty="0">
                <a:solidFill>
                  <a:schemeClr val="tx1"/>
                </a:solidFill>
                <a:effectLst/>
                <a:latin typeface="Arial" pitchFamily="34" charset="0"/>
                <a:ea typeface="+mn-ea"/>
                <a:cs typeface="Arial" pitchFamily="34" charset="0"/>
              </a:rPr>
              <a:t>onsider the content descriptions for the year level/band prior to and following the selected year</a:t>
            </a:r>
            <a:r>
              <a:rPr lang="en-AU" sz="1100" kern="1200" baseline="0" dirty="0">
                <a:solidFill>
                  <a:schemeClr val="tx1"/>
                </a:solidFill>
                <a:effectLst/>
                <a:latin typeface="Arial" pitchFamily="34" charset="0"/>
                <a:ea typeface="+mn-ea"/>
                <a:cs typeface="Arial" pitchFamily="34" charset="0"/>
              </a:rPr>
              <a:t> level/band</a:t>
            </a:r>
            <a:r>
              <a:rPr lang="en-AU" sz="1100" kern="1200" dirty="0">
                <a:solidFill>
                  <a:schemeClr val="tx1"/>
                </a:solidFill>
                <a:effectLst/>
                <a:latin typeface="Arial" pitchFamily="34" charset="0"/>
                <a:ea typeface="+mn-ea"/>
                <a:cs typeface="Arial" pitchFamily="34" charset="0"/>
              </a:rPr>
              <a:t>.</a:t>
            </a:r>
          </a:p>
          <a:p>
            <a:pPr marL="228600" lvl="0" indent="-228600">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In a small group, discuss how the curriculum develops in increasing complexity of cognition and skills across the year</a:t>
            </a:r>
            <a:r>
              <a:rPr lang="en-AU" sz="1100" kern="1200" baseline="0" dirty="0">
                <a:solidFill>
                  <a:schemeClr val="tx1"/>
                </a:solidFill>
                <a:effectLst/>
                <a:latin typeface="Arial" pitchFamily="34" charset="0"/>
                <a:ea typeface="+mn-ea"/>
                <a:cs typeface="Arial" pitchFamily="34" charset="0"/>
              </a:rPr>
              <a:t> levels/bands</a:t>
            </a:r>
            <a:r>
              <a:rPr lang="en-AU" sz="1100" kern="1200" dirty="0">
                <a:solidFill>
                  <a:schemeClr val="tx1"/>
                </a:solidFill>
                <a:effectLst/>
                <a:latin typeface="Arial" pitchFamily="34" charset="0"/>
                <a:ea typeface="+mn-ea"/>
                <a:cs typeface="Arial" pitchFamily="34" charset="0"/>
              </a:rPr>
              <a:t>.</a:t>
            </a:r>
          </a:p>
          <a:p>
            <a:pPr marL="0" indent="0"/>
            <a:endParaRPr lang="en-AU"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solidFill>
                  <a:prstClr val="black"/>
                </a:solidFill>
              </a:rPr>
              <a:pPr>
                <a:defRPr/>
              </a:pPr>
              <a:t>10</a:t>
            </a:fld>
            <a:endParaRPr lang="en-AU" sz="1000" dirty="0">
              <a:solidFill>
                <a:prstClr val="black"/>
              </a:solidFill>
            </a:endParaRPr>
          </a:p>
        </p:txBody>
      </p:sp>
    </p:spTree>
    <p:extLst>
      <p:ext uri="{BB962C8B-B14F-4D97-AF65-F5344CB8AC3E}">
        <p14:creationId xmlns:p14="http://schemas.microsoft.com/office/powerpoint/2010/main" val="1619664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Science, the curriculum content is organised through strands and sub-strands.  The three strands are:</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714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Science understanding</a:t>
            </a:r>
          </a:p>
          <a:p>
            <a:pPr marL="0" marR="0" lvl="0" indent="-1714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Science as a human endeavour</a:t>
            </a:r>
          </a:p>
          <a:p>
            <a:pPr marL="0" marR="0" lvl="0" indent="-1714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Science inquiry skills.</a:t>
            </a: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These strands are interrelated to inform and support each other.  </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Some of the examples of knowledge and skills are relevant to specific year levels.  </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Each strand is organised into sub-strands:</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Science understanding</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Biological sciences</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Chemical sciences</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Earth and space sciences</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Physical sciences</a:t>
            </a: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Science as a human endeavour</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Nature and development of science</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and influence of science </a:t>
            </a:r>
            <a:r>
              <a:rPr lang="en-US" sz="1100" b="0" i="0" dirty="0">
                <a:solidFill>
                  <a:schemeClr val="tx1"/>
                </a:solidFill>
                <a:latin typeface="Arial" panose="020B0604020202020204" pitchFamily="34" charset="0"/>
                <a:cs typeface="Arial" panose="020B0604020202020204" pitchFamily="34" charset="0"/>
              </a:rPr>
              <a:t>(1</a:t>
            </a:r>
            <a:r>
              <a:rPr lang="en-AU" sz="1100" i="0" kern="1200" dirty="0">
                <a:solidFill>
                  <a:schemeClr val="dk1"/>
                </a:solidFill>
                <a:effectLst/>
                <a:latin typeface="Arial" panose="020B0604020202020204" pitchFamily="34" charset="0"/>
                <a:ea typeface="+mn-ea"/>
                <a:cs typeface="Arial" panose="020B0604020202020204" pitchFamily="34" charset="0"/>
              </a:rPr>
              <a:t>–</a:t>
            </a:r>
            <a:r>
              <a:rPr lang="en-US" sz="1100" b="0" i="0" dirty="0">
                <a:solidFill>
                  <a:schemeClr val="tx1"/>
                </a:solidFill>
                <a:latin typeface="Arial" panose="020B0604020202020204" pitchFamily="34" charset="0"/>
                <a:cs typeface="Arial" panose="020B0604020202020204" pitchFamily="34" charset="0"/>
              </a:rPr>
              <a:t>10)</a:t>
            </a: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Science inquiry skills</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Questioning and predicting</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Planning and conducting</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Processing and analysing data and information</a:t>
            </a: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Evaluating </a:t>
            </a:r>
            <a:r>
              <a:rPr lang="en-US" sz="1100" b="0" i="0" dirty="0">
                <a:solidFill>
                  <a:schemeClr val="tx1"/>
                </a:solidFill>
                <a:latin typeface="Arial" panose="020B0604020202020204" pitchFamily="34" charset="0"/>
                <a:cs typeface="Arial" panose="020B0604020202020204" pitchFamily="34" charset="0"/>
              </a:rPr>
              <a:t>(1</a:t>
            </a:r>
            <a:r>
              <a:rPr lang="en-AU" sz="1100" i="0" kern="1200" dirty="0">
                <a:solidFill>
                  <a:schemeClr val="dk1"/>
                </a:solidFill>
                <a:effectLst/>
                <a:latin typeface="Arial" panose="020B0604020202020204" pitchFamily="34" charset="0"/>
                <a:ea typeface="+mn-ea"/>
                <a:cs typeface="Arial" panose="020B0604020202020204" pitchFamily="34" charset="0"/>
              </a:rPr>
              <a:t>–</a:t>
            </a:r>
            <a:r>
              <a:rPr lang="en-US" sz="1100" b="0" i="0" dirty="0">
                <a:solidFill>
                  <a:schemeClr val="tx1"/>
                </a:solidFill>
                <a:latin typeface="Arial" panose="020B0604020202020204" pitchFamily="34" charset="0"/>
                <a:cs typeface="Arial" panose="020B0604020202020204" pitchFamily="34" charset="0"/>
              </a:rPr>
              <a:t>10)</a:t>
            </a: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Communicating</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discipline-specific content in Science understanding is taught using contexts from Science as a human endeavour, using an inquiry model informed by Science inquiry skills. </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US" sz="1100" b="0" dirty="0">
                <a:latin typeface="Arial" pitchFamily="34" charset="0"/>
                <a:cs typeface="Arial" pitchFamily="34" charset="0"/>
              </a:rPr>
              <a:t>Information on</a:t>
            </a:r>
            <a:r>
              <a:rPr lang="en-US" sz="1100" b="0" baseline="0" dirty="0">
                <a:latin typeface="Arial" pitchFamily="34" charset="0"/>
                <a:cs typeface="Arial" pitchFamily="34" charset="0"/>
              </a:rPr>
              <a:t> strands and sub-strands is available from: </a:t>
            </a:r>
            <a:r>
              <a:rPr lang="en-US"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www.australiancurriculum.edu.au/f-10-curriculum/science/structure</a:t>
            </a:r>
            <a:r>
              <a:rPr lang="en-US" sz="1100" b="0" baseline="0" dirty="0">
                <a:latin typeface="Arial" pitchFamily="34" charset="0"/>
                <a:cs typeface="Arial" pitchFamily="34" charset="0"/>
              </a:rPr>
              <a:t>. </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lvl="0">
              <a:lnSpc>
                <a:spcPct val="100000"/>
              </a:lnSpc>
              <a:spcBef>
                <a:spcPts val="0"/>
              </a:spcBef>
            </a:pPr>
            <a:r>
              <a:rPr lang="en-US" sz="1100" b="1" u="none" dirty="0">
                <a:latin typeface="Arial" pitchFamily="34" charset="0"/>
                <a:cs typeface="Arial" pitchFamily="34" charset="0"/>
              </a:rPr>
              <a:t>Suggested activity</a:t>
            </a:r>
          </a:p>
          <a:p>
            <a:pPr marL="0" lvl="0">
              <a:lnSpc>
                <a:spcPct val="100000"/>
              </a:lnSpc>
              <a:spcBef>
                <a:spcPts val="0"/>
              </a:spcBef>
            </a:pPr>
            <a:endParaRPr lang="en-US" sz="1100" b="0" u="sng" dirty="0">
              <a:latin typeface="Arial" pitchFamily="34" charset="0"/>
              <a:cs typeface="Arial" pitchFamily="34" charset="0"/>
            </a:endParaRPr>
          </a:p>
          <a:p>
            <a:pPr marL="0" lv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What is the relationship between the content strands of Science?</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11</a:t>
            </a:fld>
            <a:endParaRPr lang="en-AU" sz="1000" dirty="0"/>
          </a:p>
        </p:txBody>
      </p:sp>
    </p:spTree>
    <p:extLst>
      <p:ext uri="{BB962C8B-B14F-4D97-AF65-F5344CB8AC3E}">
        <p14:creationId xmlns:p14="http://schemas.microsoft.com/office/powerpoint/2010/main" val="2268336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The achievement standard is a statement of what students should know and be able to do at the end of the year</a:t>
            </a:r>
            <a:r>
              <a:rPr lang="en-US" sz="1100" b="0" baseline="0" dirty="0">
                <a:latin typeface="Arial" pitchFamily="34" charset="0"/>
                <a:cs typeface="Arial" pitchFamily="34" charset="0"/>
              </a:rPr>
              <a:t> level</a:t>
            </a:r>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AU" sz="1100" b="0" i="0" u="none" strike="noStrike" kern="1200" baseline="0" dirty="0">
                <a:solidFill>
                  <a:schemeClr val="tx1"/>
                </a:solidFill>
                <a:latin typeface="Arial" pitchFamily="34" charset="0"/>
                <a:ea typeface="+mn-ea"/>
                <a:cs typeface="Arial" pitchFamily="34" charset="0"/>
              </a:rPr>
              <a:t>In Science, the first paragraph of the achievement standard relates to understanding and the second paragraph relates to skills. The concepts that underpin and connect understanding are related </a:t>
            </a:r>
            <a:r>
              <a:rPr lang="en-US" sz="1100" b="0" i="0" u="none" strike="noStrike" kern="1200" baseline="0" dirty="0">
                <a:solidFill>
                  <a:schemeClr val="tx1"/>
                </a:solidFill>
                <a:latin typeface="Arial" pitchFamily="34" charset="0"/>
                <a:ea typeface="+mn-ea"/>
                <a:cs typeface="Arial" pitchFamily="34" charset="0"/>
              </a:rPr>
              <a:t>to a student’s ability to appropriately select and apply knowledge to solve problems</a:t>
            </a:r>
            <a:r>
              <a:rPr lang="en-AU" sz="1100" b="0" i="0" u="none" strike="noStrike" kern="1200" baseline="0" dirty="0">
                <a:solidFill>
                  <a:schemeClr val="tx1"/>
                </a:solidFill>
                <a:latin typeface="Arial" pitchFamily="34" charset="0"/>
                <a:ea typeface="+mn-ea"/>
                <a:cs typeface="Arial" pitchFamily="34" charset="0"/>
              </a:rPr>
              <a:t>. The skills provide </a:t>
            </a:r>
            <a:r>
              <a:rPr lang="en-US" sz="1100" b="0" i="0" u="none" strike="noStrike" kern="1200" baseline="0" dirty="0">
                <a:solidFill>
                  <a:schemeClr val="tx1"/>
                </a:solidFill>
                <a:latin typeface="Arial" pitchFamily="34" charset="0"/>
                <a:ea typeface="+mn-ea"/>
                <a:cs typeface="Arial" pitchFamily="34" charset="0"/>
              </a:rPr>
              <a:t>the specific techniques, strategies and processes in Science.</a:t>
            </a: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u="none" strike="noStrike" kern="1200" baseline="0" dirty="0">
                <a:solidFill>
                  <a:schemeClr val="tx1"/>
                </a:solidFill>
                <a:latin typeface="Arial" pitchFamily="34" charset="0"/>
                <a:ea typeface="+mn-ea"/>
                <a:cs typeface="Arial" pitchFamily="34" charset="0"/>
              </a:rPr>
              <a:t>Work sample portfolios provide examples of student work that are reflective of achievement levels at, above and below the achievement standard.</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strike="noStrike" kern="1200" baseline="0" dirty="0">
                <a:solidFill>
                  <a:schemeClr val="tx1"/>
                </a:solidFill>
                <a:latin typeface="Arial" pitchFamily="34" charset="0"/>
                <a:ea typeface="+mn-ea"/>
                <a:cs typeface="Arial" pitchFamily="34" charset="0"/>
              </a:rPr>
              <a:t>Suggested activities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sng" strike="noStrike" kern="1200" baseline="0" dirty="0">
              <a:solidFill>
                <a:schemeClr val="tx1"/>
              </a:solidFill>
              <a:latin typeface="Arial" pitchFamily="34" charset="0"/>
              <a:ea typeface="+mn-ea"/>
              <a:cs typeface="Arial" pitchFamily="34" charset="0"/>
            </a:endParaRP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lang="en-AU" sz="1100" kern="1200" dirty="0">
                <a:solidFill>
                  <a:schemeClr val="tx1"/>
                </a:solidFill>
                <a:effectLst/>
                <a:latin typeface="Arial" panose="020B0604020202020204" pitchFamily="34" charset="0"/>
                <a:ea typeface="+mn-ea"/>
                <a:cs typeface="Arial" panose="020B0604020202020204" pitchFamily="34" charset="0"/>
              </a:rPr>
              <a:t>Using the </a:t>
            </a:r>
            <a:r>
              <a:rPr lang="en-AU" sz="1100" i="1" kern="1200" dirty="0">
                <a:solidFill>
                  <a:schemeClr val="tx1"/>
                </a:solidFill>
                <a:effectLst/>
                <a:latin typeface="Arial" pitchFamily="34" charset="0"/>
                <a:ea typeface="+mn-ea"/>
                <a:cs typeface="Arial" pitchFamily="34" charset="0"/>
              </a:rPr>
              <a:t>Science: Sequence of achievement</a:t>
            </a:r>
            <a:r>
              <a:rPr lang="en-AU" sz="1100" kern="1200" baseline="0" dirty="0">
                <a:solidFill>
                  <a:schemeClr val="tx1"/>
                </a:solidFill>
                <a:effectLst/>
                <a:latin typeface="Arial" pitchFamily="34" charset="0"/>
                <a:ea typeface="+mn-ea"/>
                <a:cs typeface="Arial" pitchFamily="34" charset="0"/>
              </a:rPr>
              <a:t>, d</a:t>
            </a:r>
            <a:r>
              <a:rPr lang="en-AU" sz="1100" kern="1200" dirty="0">
                <a:solidFill>
                  <a:schemeClr val="tx1"/>
                </a:solidFill>
                <a:effectLst/>
                <a:latin typeface="Arial" panose="020B0604020202020204" pitchFamily="34" charset="0"/>
                <a:ea typeface="+mn-ea"/>
                <a:cs typeface="Arial" panose="020B0604020202020204" pitchFamily="34" charset="0"/>
              </a:rPr>
              <a:t>iscuss how the evidence that students need to provide of what they know and can do increases in complexity across year levels:</a:t>
            </a:r>
            <a:r>
              <a:rPr lang="en-AU" sz="1100" kern="1200" baseline="0" dirty="0">
                <a:solidFill>
                  <a:schemeClr val="tx1"/>
                </a:solidFill>
                <a:effectLst/>
                <a:latin typeface="Arial" pitchFamily="34" charset="0"/>
                <a:ea typeface="+mn-ea"/>
                <a:cs typeface="Arial" pitchFamily="34" charset="0"/>
              </a:rPr>
              <a:t>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www.australiancurriculum.edu.au/f-10-curriculum/science/science-scope-and-sequence-pdf</a:t>
            </a:r>
            <a:r>
              <a:rPr lang="en-AU" sz="1100" b="0" i="0" u="none" strike="noStrike" kern="1200" baseline="0" dirty="0">
                <a:solidFill>
                  <a:schemeClr val="tx1"/>
                </a:solidFill>
                <a:latin typeface="Arial" pitchFamily="34" charset="0"/>
                <a:ea typeface="+mn-ea"/>
                <a:cs typeface="Arial" pitchFamily="34" charset="0"/>
              </a:rPr>
              <a:t>.</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228600" indent="-228600">
              <a:lnSpc>
                <a:spcPct val="100000"/>
              </a:lnSpc>
              <a:spcBef>
                <a:spcPts val="0"/>
              </a:spcBef>
              <a:buFont typeface="+mj-lt"/>
              <a:buAutoNum type="arabicPeriod"/>
            </a:pP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anose="020B0604020202020204" pitchFamily="34" charset="0"/>
                <a:ea typeface="+mn-ea"/>
                <a:cs typeface="Arial" panose="020B0604020202020204" pitchFamily="34" charset="0"/>
              </a:rPr>
              <a:t>For a given year level, map the achievement standard to the content descriptions.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solidFill>
                  <a:prstClr val="black"/>
                </a:solidFill>
              </a:rPr>
              <a:pPr>
                <a:defRPr/>
              </a:pPr>
              <a:t>12</a:t>
            </a:fld>
            <a:endParaRPr lang="en-AU" sz="1000" dirty="0">
              <a:solidFill>
                <a:prstClr val="black"/>
              </a:solidFill>
            </a:endParaRPr>
          </a:p>
        </p:txBody>
      </p:sp>
    </p:spTree>
    <p:extLst>
      <p:ext uri="{BB962C8B-B14F-4D97-AF65-F5344CB8AC3E}">
        <p14:creationId xmlns:p14="http://schemas.microsoft.com/office/powerpoint/2010/main" val="1619664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capabilities that support students to be successful learners ― literacy, numeracy, information and communication technology (ICT) capability,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Continua of learning have been developed for each capability to describe the relevant knowledge, understanding and skills at particular points of schooling. </a:t>
            </a:r>
          </a:p>
          <a:p>
            <a:pPr marL="0">
              <a:spcBef>
                <a:spcPts val="0"/>
              </a:spcBef>
            </a:pPr>
            <a:endParaRPr lang="en-US" sz="1100" b="0" dirty="0">
              <a:solidFill>
                <a:schemeClr val="tx1"/>
              </a:solidFill>
              <a:latin typeface="Arial" pitchFamily="34" charset="0"/>
              <a:cs typeface="Arial" pitchFamily="34" charset="0"/>
            </a:endParaRPr>
          </a:p>
          <a:p>
            <a:pPr marL="0">
              <a:spcBef>
                <a:spcPts val="0"/>
              </a:spcBef>
            </a:pPr>
            <a:r>
              <a:rPr lang="en-US" sz="1100" b="0" dirty="0">
                <a:solidFill>
                  <a:schemeClr val="tx1"/>
                </a:solidFill>
                <a:latin typeface="Arial" pitchFamily="34" charset="0"/>
                <a:cs typeface="Arial" pitchFamily="34" charset="0"/>
              </a:rPr>
              <a:t>The content</a:t>
            </a:r>
            <a:r>
              <a:rPr lang="en-US" sz="1100" b="0" baseline="0" dirty="0">
                <a:solidFill>
                  <a:schemeClr val="tx1"/>
                </a:solidFill>
                <a:latin typeface="Arial" pitchFamily="34" charset="0"/>
                <a:cs typeface="Arial" pitchFamily="34" charset="0"/>
              </a:rPr>
              <a:t> outlined in the </a:t>
            </a:r>
            <a:r>
              <a:rPr lang="en-US" sz="1100" b="0" dirty="0">
                <a:solidFill>
                  <a:schemeClr val="tx1"/>
                </a:solidFill>
                <a:latin typeface="Arial" pitchFamily="34" charset="0"/>
                <a:cs typeface="Arial" pitchFamily="34" charset="0"/>
              </a:rPr>
              <a:t>general capabilities continua</a:t>
            </a:r>
            <a:r>
              <a:rPr lang="en-US" sz="1100" b="0" baseline="0" dirty="0">
                <a:solidFill>
                  <a:schemeClr val="tx1"/>
                </a:solidFill>
                <a:latin typeface="Arial" pitchFamily="34" charset="0"/>
                <a:cs typeface="Arial" pitchFamily="34" charset="0"/>
              </a:rPr>
              <a:t> is </a:t>
            </a:r>
            <a:r>
              <a:rPr lang="en-US" sz="1100" b="0" dirty="0">
                <a:solidFill>
                  <a:schemeClr val="tx1"/>
                </a:solidFill>
                <a:latin typeface="Arial" pitchFamily="34" charset="0"/>
                <a:cs typeface="Arial" pitchFamily="34" charset="0"/>
              </a:rPr>
              <a:t>embedded in the content descriptions</a:t>
            </a:r>
            <a:r>
              <a:rPr lang="en-US" sz="1100" b="0" baseline="0" dirty="0">
                <a:solidFill>
                  <a:schemeClr val="tx1"/>
                </a:solidFill>
                <a:latin typeface="Arial" pitchFamily="34" charset="0"/>
                <a:cs typeface="Arial" pitchFamily="34" charset="0"/>
              </a:rPr>
              <a:t> for each learning area, </a:t>
            </a:r>
            <a:r>
              <a:rPr lang="en-AU" sz="1100" b="0" dirty="0">
                <a:solidFill>
                  <a:schemeClr val="tx1"/>
                </a:solidFill>
                <a:latin typeface="Arial" pitchFamily="34" charset="0"/>
                <a:cs typeface="Arial" pitchFamily="34" charset="0"/>
              </a:rPr>
              <a:t>where appropriate. The </a:t>
            </a:r>
            <a:r>
              <a:rPr lang="en-AU" sz="1100" b="0" baseline="0" dirty="0">
                <a:solidFill>
                  <a:schemeClr val="tx1"/>
                </a:solidFill>
                <a:latin typeface="Arial" pitchFamily="34" charset="0"/>
                <a:cs typeface="Arial" pitchFamily="34" charset="0"/>
              </a:rPr>
              <a:t>icons shown on this slide are used to identify where the general capabilities are embedded in content descriptions. </a:t>
            </a: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A summary of</a:t>
            </a:r>
            <a:r>
              <a:rPr lang="en-AU" sz="1100" b="0" baseline="0" dirty="0">
                <a:latin typeface="Arial" pitchFamily="34" charset="0"/>
                <a:cs typeface="Arial" pitchFamily="34" charset="0"/>
              </a:rPr>
              <a:t> the focus of each of the general capabilities in the Science learning area is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www.australiancurriculum.edu.au/f-10-curriculum/general-capabilities</a:t>
            </a:r>
            <a:r>
              <a:rPr lang="en-AU" sz="1100" b="0" baseline="0" dirty="0">
                <a:solidFill>
                  <a:schemeClr val="tx1"/>
                </a:solidFill>
                <a:latin typeface="Arial" pitchFamily="34" charset="0"/>
                <a:cs typeface="Arial" pitchFamily="34" charset="0"/>
              </a:rPr>
              <a:t>. </a:t>
            </a:r>
            <a:r>
              <a:rPr lang="en-US" sz="1100" u="none" strike="noStrike" kern="1200" dirty="0">
                <a:solidFill>
                  <a:schemeClr val="tx1"/>
                </a:solidFill>
                <a:effectLst/>
                <a:latin typeface="Arial" panose="020B0604020202020204" pitchFamily="34" charset="0"/>
                <a:ea typeface="+mn-ea"/>
                <a:cs typeface="Arial" panose="020B0604020202020204" pitchFamily="34" charset="0"/>
              </a:rPr>
              <a:t>On the general capabilities overview webpage, scroll down to ‘Learning area specific advice’.</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13</a:t>
            </a:fld>
            <a:endParaRPr lang="en-AU" sz="1000" dirty="0"/>
          </a:p>
        </p:txBody>
      </p:sp>
    </p:spTree>
    <p:extLst>
      <p:ext uri="{BB962C8B-B14F-4D97-AF65-F5344CB8AC3E}">
        <p14:creationId xmlns:p14="http://schemas.microsoft.com/office/powerpoint/2010/main" val="898905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a:t>
            </a:r>
            <a:r>
              <a:rPr lang="en-AU" sz="1100" b="0" dirty="0">
                <a:solidFill>
                  <a:schemeClr val="tx1"/>
                </a:solidFill>
                <a:latin typeface="Arial" pitchFamily="34" charset="0"/>
                <a:cs typeface="Arial" pitchFamily="34" charset="0"/>
              </a:rPr>
              <a:t>Each of the cross-curriculum priorities can be relevant to teaching and learning in Science, and explicit teaching of the priorities should be incorporated in teaching and learning activities where appropriate. </a:t>
            </a: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14</a:t>
            </a:fld>
            <a:endParaRPr lang="en-AU" sz="1000" dirty="0"/>
          </a:p>
        </p:txBody>
      </p:sp>
    </p:spTree>
    <p:extLst>
      <p:ext uri="{BB962C8B-B14F-4D97-AF65-F5344CB8AC3E}">
        <p14:creationId xmlns:p14="http://schemas.microsoft.com/office/powerpoint/2010/main" val="68393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the implementation of Australian Curriculum in Queensland is available on the QCAA website. In the Australian Curriculum section of the QCAA website, you will find the </a:t>
            </a:r>
            <a:r>
              <a:rPr lang="en-AU" sz="1100" i="1" u="none" baseline="0" dirty="0">
                <a:latin typeface="Arial" pitchFamily="34" charset="0"/>
                <a:cs typeface="Arial" pitchFamily="34" charset="0"/>
              </a:rPr>
              <a:t>Learning area overview: Prep‒Year 10 Australian Curriculum — Science</a:t>
            </a:r>
            <a:r>
              <a:rPr lang="en-AU" sz="1100" i="0" u="none" baseline="0" dirty="0">
                <a:latin typeface="Arial" pitchFamily="34" charset="0"/>
                <a:cs typeface="Arial" pitchFamily="34" charset="0"/>
              </a:rPr>
              <a:t>: </a:t>
            </a:r>
            <a:r>
              <a:rPr lang="en-AU" sz="1100" u="none" kern="1200" dirty="0">
                <a:solidFill>
                  <a:schemeClr val="tx1"/>
                </a:solidFill>
                <a:effectLst/>
                <a:latin typeface="Arial" pitchFamily="34" charset="0"/>
                <a:ea typeface="+mn-ea"/>
                <a:cs typeface="Arial" pitchFamily="34" charset="0"/>
                <a:hlinkClick r:id="rId3"/>
              </a:rPr>
              <a:t>www.qcaa.qld.edu.au/aciq</a:t>
            </a:r>
            <a:r>
              <a:rPr lang="en-AU" sz="1100" u="none" kern="1200" dirty="0">
                <a:solidFill>
                  <a:schemeClr val="tx1"/>
                </a:solidFill>
                <a:effectLst/>
                <a:latin typeface="Arial" pitchFamily="34" charset="0"/>
                <a:ea typeface="+mn-ea"/>
                <a:cs typeface="Arial" pitchFamily="34" charset="0"/>
              </a:rPr>
              <a:t>.</a:t>
            </a:r>
            <a:endParaRPr lang="en-AU" sz="1100" u="none" baseline="0" dirty="0">
              <a:solidFill>
                <a:schemeClr val="tx1"/>
              </a:solidFill>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4"/>
              </a:rPr>
              <a:t>australiancurriculum@qcaa.qld.edu.au</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u="none" kern="1200" dirty="0">
                <a:solidFill>
                  <a:schemeClr val="tx1"/>
                </a:solidFill>
                <a:effectLst/>
                <a:latin typeface="Arial" pitchFamily="34" charset="0"/>
                <a:ea typeface="+mn-ea"/>
                <a:cs typeface="Arial" pitchFamily="34" charset="0"/>
                <a:hlinkClick r:id="rId5"/>
              </a:rPr>
              <a:t>www.qcaa.qld.edu.au/pd-events/request-pd</a:t>
            </a:r>
            <a:r>
              <a:rPr lang="en-AU" sz="1100" u="none" kern="1200" dirty="0">
                <a:solidFill>
                  <a:schemeClr val="tx1"/>
                </a:solidFill>
                <a:effectLst/>
                <a:latin typeface="Arial" pitchFamily="34" charset="0"/>
                <a:ea typeface="+mn-ea"/>
                <a:cs typeface="Arial" pitchFamily="34" charset="0"/>
              </a:rPr>
              <a:t>.</a:t>
            </a:r>
          </a:p>
          <a:p>
            <a:pPr>
              <a:spcBef>
                <a:spcPts val="0"/>
              </a:spcBef>
            </a:pPr>
            <a:r>
              <a:rPr lang="en-AU" sz="1100" b="1" u="none" kern="1200" dirty="0">
                <a:solidFill>
                  <a:schemeClr val="tx1"/>
                </a:solidFill>
                <a:effectLst/>
                <a:latin typeface="Arial" pitchFamily="34" charset="0"/>
                <a:ea typeface="+mn-ea"/>
                <a:cs typeface="Arial" pitchFamily="34" charset="0"/>
              </a:rPr>
              <a:t> </a:t>
            </a: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u="none" kern="1200" dirty="0">
                <a:solidFill>
                  <a:schemeClr val="tx1"/>
                </a:solidFill>
                <a:effectLst/>
                <a:latin typeface="Arial" pitchFamily="34" charset="0"/>
                <a:ea typeface="+mn-ea"/>
                <a:cs typeface="Arial" pitchFamily="34" charset="0"/>
              </a:rPr>
              <a:t>Suggested activity</a:t>
            </a:r>
          </a:p>
          <a:p>
            <a:pPr marL="0" indent="0">
              <a:spcBef>
                <a:spcPts val="0"/>
              </a:spcBef>
              <a:buFont typeface="+mj-lt"/>
              <a:buNone/>
            </a:pPr>
            <a:endParaRPr lang="en-AU" sz="1100" b="1" u="none" kern="1200" dirty="0">
              <a:solidFill>
                <a:schemeClr val="tx1"/>
              </a:solidFill>
              <a:effectLst/>
              <a:latin typeface="Arial" pitchFamily="34" charset="0"/>
              <a:ea typeface="+mn-ea"/>
              <a:cs typeface="Arial" pitchFamily="34" charset="0"/>
            </a:endParaRPr>
          </a:p>
          <a:p>
            <a:pPr marL="0" indent="0">
              <a:spcBef>
                <a:spcPts val="0"/>
              </a:spcBef>
              <a:buFont typeface="+mj-lt"/>
              <a:buNone/>
            </a:pPr>
            <a:r>
              <a:rPr lang="en-AU" sz="1100" b="0" kern="1200" dirty="0">
                <a:solidFill>
                  <a:schemeClr val="tx1"/>
                </a:solidFill>
                <a:effectLst/>
                <a:latin typeface="Arial" pitchFamily="34" charset="0"/>
                <a:ea typeface="+mn-ea"/>
                <a:cs typeface="Arial" pitchFamily="34" charset="0"/>
              </a:rPr>
              <a:t>What did I learn?</a:t>
            </a:r>
          </a:p>
          <a:p>
            <a:pPr marL="0" indent="0">
              <a:spcBef>
                <a:spcPts val="0"/>
              </a:spcBef>
              <a:buFont typeface="+mj-lt"/>
              <a:buNone/>
            </a:pPr>
            <a:endParaRPr lang="en-AU" sz="1100" b="0" kern="1200" dirty="0">
              <a:solidFill>
                <a:schemeClr val="tx1"/>
              </a:solidFill>
              <a:effectLst/>
              <a:latin typeface="Arial" pitchFamily="34" charset="0"/>
              <a:ea typeface="+mn-ea"/>
              <a:cs typeface="Arial" pitchFamily="34" charset="0"/>
            </a:endParaRP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new?</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AU" sz="1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20640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16</a:t>
            </a:fld>
            <a:endParaRPr lang="en-AU" sz="1000" dirty="0"/>
          </a:p>
        </p:txBody>
      </p:sp>
    </p:spTree>
    <p:extLst>
      <p:ext uri="{BB962C8B-B14F-4D97-AF65-F5344CB8AC3E}">
        <p14:creationId xmlns:p14="http://schemas.microsoft.com/office/powerpoint/2010/main" val="260213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Arial" pitchFamily="34" charset="0"/>
                <a:cs typeface="Arial" pitchFamily="34" charset="0"/>
              </a:rPr>
              <a:t>This presentation aims to:</a:t>
            </a:r>
          </a:p>
          <a:p>
            <a:pPr marL="0" indent="0">
              <a:spcBef>
                <a:spcPts val="0"/>
              </a:spcBef>
              <a:defRPr/>
            </a:pPr>
            <a:endParaRPr lang="en-AU" sz="1100" dirty="0">
              <a:latin typeface="Arial" pitchFamily="34" charset="0"/>
              <a:cs typeface="Arial" pitchFamily="34" charset="0"/>
            </a:endParaRP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build understanding of the Australian Curriculum, with</a:t>
            </a:r>
            <a:r>
              <a:rPr lang="en-AU" sz="1100" baseline="0" dirty="0">
                <a:solidFill>
                  <a:schemeClr val="tx1"/>
                </a:solidFill>
                <a:latin typeface="Arial" pitchFamily="34" charset="0"/>
                <a:cs typeface="Arial" pitchFamily="34" charset="0"/>
              </a:rPr>
              <a:t> particular reference to the </a:t>
            </a:r>
            <a:r>
              <a:rPr lang="en-AU" sz="1100" dirty="0">
                <a:solidFill>
                  <a:schemeClr val="tx1"/>
                </a:solidFill>
                <a:latin typeface="Arial" pitchFamily="34" charset="0"/>
                <a:cs typeface="Arial" pitchFamily="34" charset="0"/>
              </a:rPr>
              <a:t>Science curriculum</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provide an overview of the structure of the Science</a:t>
            </a:r>
            <a:r>
              <a:rPr lang="en-AU" sz="1100" baseline="0" dirty="0">
                <a:solidFill>
                  <a:schemeClr val="tx1"/>
                </a:solidFill>
                <a:latin typeface="Arial" pitchFamily="34" charset="0"/>
                <a:cs typeface="Arial" pitchFamily="34" charset="0"/>
              </a:rPr>
              <a:t> </a:t>
            </a:r>
            <a:r>
              <a:rPr lang="en-AU" sz="1100" dirty="0">
                <a:solidFill>
                  <a:schemeClr val="tx1"/>
                </a:solidFill>
                <a:latin typeface="Arial" pitchFamily="34" charset="0"/>
                <a:cs typeface="Arial" pitchFamily="34" charset="0"/>
              </a:rPr>
              <a:t>learning area, including the curric</a:t>
            </a:r>
            <a:r>
              <a:rPr lang="en-AU" sz="1100" baseline="0" dirty="0">
                <a:solidFill>
                  <a:schemeClr val="tx1"/>
                </a:solidFill>
                <a:latin typeface="Arial" pitchFamily="34" charset="0"/>
                <a:cs typeface="Arial" pitchFamily="34" charset="0"/>
              </a:rPr>
              <a:t>ulum content and achievement standards</a:t>
            </a:r>
            <a:r>
              <a:rPr lang="en-AU" sz="1100" dirty="0">
                <a:solidFill>
                  <a:schemeClr val="tx1"/>
                </a:solidFill>
                <a:latin typeface="Arial" pitchFamily="34" charset="0"/>
                <a:cs typeface="Arial" pitchFamily="34" charset="0"/>
              </a:rPr>
              <a:t>.</a:t>
            </a:r>
          </a:p>
          <a:p>
            <a:pPr marL="0"/>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2</a:t>
            </a:fld>
            <a:endParaRPr lang="en-AU" sz="1000" dirty="0"/>
          </a:p>
        </p:txBody>
      </p:sp>
    </p:spTree>
    <p:extLst>
      <p:ext uri="{BB962C8B-B14F-4D97-AF65-F5344CB8AC3E}">
        <p14:creationId xmlns:p14="http://schemas.microsoft.com/office/powerpoint/2010/main" val="180742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dirty="0">
                <a:latin typeface="Arial" pitchFamily="34" charset="0"/>
                <a:cs typeface="Arial" pitchFamily="34" charset="0"/>
              </a:rPr>
              <a:t> students, and parents with access to the same content, 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the </a:t>
            </a:r>
            <a:r>
              <a:rPr lang="en-AU" sz="1100" b="0" baseline="0" dirty="0">
                <a:latin typeface="Arial" pitchFamily="34" charset="0"/>
                <a:cs typeface="Arial" pitchFamily="34" charset="0"/>
              </a:rPr>
              <a:t>Science learning area.</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3</a:t>
            </a:fld>
            <a:endParaRPr lang="en-AU" sz="1000" dirty="0"/>
          </a:p>
        </p:txBody>
      </p:sp>
    </p:spTree>
    <p:extLst>
      <p:ext uri="{BB962C8B-B14F-4D97-AF65-F5344CB8AC3E}">
        <p14:creationId xmlns:p14="http://schemas.microsoft.com/office/powerpoint/2010/main" val="219360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content and achievement standards are supported by additional information that describes the curriculum intent (rationale), aims of learning (aims), key ideas, and focus for the learning at specific year levels (year-level descriptions).</a:t>
            </a:r>
          </a:p>
          <a:p>
            <a:pPr lvl="0">
              <a:spcBef>
                <a:spcPts val="0"/>
              </a:spcBef>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4</a:t>
            </a:fld>
            <a:endParaRPr lang="en-AU" sz="1000" dirty="0"/>
          </a:p>
        </p:txBody>
      </p:sp>
    </p:spTree>
    <p:extLst>
      <p:ext uri="{BB962C8B-B14F-4D97-AF65-F5344CB8AC3E}">
        <p14:creationId xmlns:p14="http://schemas.microsoft.com/office/powerpoint/2010/main" val="1464202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rationale defines the learning area and describes the importance of the learning area within the curriculum:</a:t>
            </a:r>
          </a:p>
          <a:p>
            <a:pPr marL="0">
              <a:lnSpc>
                <a:spcPct val="100000"/>
              </a:lnSpc>
              <a:spcBef>
                <a:spcPts val="0"/>
              </a:spcBef>
            </a:pPr>
            <a:endParaRPr lang="en-AU" sz="1100" b="0" dirty="0">
              <a:solidFill>
                <a:schemeClr val="tx1"/>
              </a:solidFill>
              <a:latin typeface="Arial" pitchFamily="34" charset="0"/>
              <a:cs typeface="Arial" pitchFamily="34" charset="0"/>
            </a:endParaRP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Why is it important? </a:t>
            </a: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How is it shaped in the curriculum?</a:t>
            </a:r>
          </a:p>
          <a:p>
            <a:pPr marL="0">
              <a:lnSpc>
                <a:spcPct val="100000"/>
              </a:lnSpc>
              <a:spcBef>
                <a:spcPts val="0"/>
              </a:spcBef>
            </a:pPr>
            <a:endParaRPr lang="en-AU" sz="1100" dirty="0">
              <a:solidFill>
                <a:schemeClr val="tx1"/>
              </a:solidFill>
              <a:latin typeface="Arial" pitchFamily="34" charset="0"/>
              <a:cs typeface="Arial" pitchFamily="34" charset="0"/>
            </a:endParaRPr>
          </a:p>
          <a:p>
            <a:pPr marL="0">
              <a:spcBef>
                <a:spcPts val="0"/>
              </a:spcBef>
            </a:pPr>
            <a:r>
              <a:rPr lang="en-AU" sz="1100" dirty="0">
                <a:solidFill>
                  <a:schemeClr val="tx1"/>
                </a:solidFill>
                <a:latin typeface="Arial" pitchFamily="34" charset="0"/>
                <a:cs typeface="Arial" pitchFamily="34" charset="0"/>
              </a:rPr>
              <a:t>The Science</a:t>
            </a:r>
            <a:r>
              <a:rPr lang="en-AU" sz="1100" baseline="0" dirty="0">
                <a:solidFill>
                  <a:schemeClr val="tx1"/>
                </a:solidFill>
                <a:latin typeface="Arial" pitchFamily="34" charset="0"/>
                <a:cs typeface="Arial" pitchFamily="34" charset="0"/>
              </a:rPr>
              <a:t> rationale promotes:</a:t>
            </a:r>
          </a:p>
          <a:p>
            <a:pPr marL="171450" indent="-171450">
              <a:spcBef>
                <a:spcPts val="0"/>
              </a:spcBef>
              <a:buFont typeface="Arial" panose="020B0604020202020204" pitchFamily="34" charset="0"/>
              <a:buChar char="•"/>
            </a:pPr>
            <a:endParaRPr lang="en-AU" sz="1100" baseline="0" dirty="0">
              <a:solidFill>
                <a:schemeClr val="tx1"/>
              </a:solidFill>
              <a:latin typeface="Arial" pitchFamily="34" charset="0"/>
              <a:cs typeface="Arial" pitchFamily="34" charset="0"/>
            </a:endParaRPr>
          </a:p>
          <a:p>
            <a:pPr marL="171450" indent="-171450">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developing an understanding of important science concepts and processes, the practices used to develop scientific knowledge, science’s contribution to our culture and society, and applications in our lives</a:t>
            </a:r>
          </a:p>
          <a:p>
            <a:pPr marL="171450" indent="-171450">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developing the scientific knowledge, understandings and skills to make informed decisions about local, national and global issues</a:t>
            </a:r>
          </a:p>
          <a:p>
            <a:pPr marL="171450" indent="-171450">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experiencing the joy of scientific discovery and nurturing</a:t>
            </a:r>
            <a:r>
              <a:rPr lang="en-US" sz="1100" baseline="0" dirty="0">
                <a:latin typeface="Arial" panose="020B0604020202020204" pitchFamily="34" charset="0"/>
                <a:cs typeface="Arial" panose="020B0604020202020204" pitchFamily="34" charset="0"/>
              </a:rPr>
              <a:t> students’ </a:t>
            </a:r>
            <a:r>
              <a:rPr lang="en-US" sz="1100" dirty="0">
                <a:latin typeface="Arial" panose="020B0604020202020204" pitchFamily="34" charset="0"/>
                <a:cs typeface="Arial" panose="020B0604020202020204" pitchFamily="34" charset="0"/>
              </a:rPr>
              <a:t>natural curiosity about the world around them</a:t>
            </a:r>
          </a:p>
          <a:p>
            <a:pPr marL="171450" indent="-171450">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developing critical and creative thinking skills, and identifying questions and drawing evidence-based conclusions using scientific methods</a:t>
            </a:r>
          </a:p>
          <a:p>
            <a:pPr marL="171450" indent="-171450">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gaining the capability to investigate the natural world and changes made to it through human activity</a:t>
            </a:r>
          </a:p>
          <a:p>
            <a:pPr marL="171450" indent="-171450">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thinking and acting in scientific ways to build the broader suite of capabilities as confident, self-motivated and active members of our society.</a:t>
            </a:r>
          </a:p>
          <a:p>
            <a:pPr marL="0" indent="0">
              <a:lnSpc>
                <a:spcPct val="100000"/>
              </a:lnSpc>
              <a:spcBef>
                <a:spcPts val="0"/>
              </a:spcBef>
              <a:buFont typeface="Arial" pitchFamily="34" charset="0"/>
              <a:buNone/>
            </a:pPr>
            <a:endParaRPr lang="en-AU" sz="110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aseline="0" dirty="0">
                <a:solidFill>
                  <a:schemeClr val="tx1"/>
                </a:solidFill>
                <a:latin typeface="Arial" pitchFamily="34" charset="0"/>
                <a:cs typeface="Arial" pitchFamily="34" charset="0"/>
              </a:rPr>
              <a:t>The </a:t>
            </a:r>
            <a:r>
              <a:rPr lang="en-US" sz="1100" b="0" baseline="0" dirty="0">
                <a:latin typeface="Arial" pitchFamily="34" charset="0"/>
                <a:cs typeface="Arial" pitchFamily="34" charset="0"/>
              </a:rPr>
              <a:t>rationale is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www.australiancurriculum.edu.au/f-10-curriculum/science/rationale</a:t>
            </a:r>
            <a:r>
              <a:rPr lang="en-AU" sz="1100" u="none" strike="noStrike" kern="1200" dirty="0">
                <a:solidFill>
                  <a:schemeClr val="tx1"/>
                </a:solidFill>
                <a:effectLst/>
                <a:latin typeface="Arial" panose="020B0604020202020204" pitchFamily="34" charset="0"/>
                <a:ea typeface="+mn-ea"/>
                <a:cs typeface="Arial" panose="020B0604020202020204" pitchFamily="34" charset="0"/>
              </a:rPr>
              <a:t>.</a:t>
            </a:r>
            <a:endParaRPr lang="en-AU" sz="1100" u="none"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buFont typeface="Arial" pitchFamily="34" charset="0"/>
              <a:buNone/>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b="1" i="0" u="none" dirty="0">
                <a:latin typeface="Arial" pitchFamily="34" charset="0"/>
                <a:cs typeface="Arial" pitchFamily="34" charset="0"/>
              </a:rPr>
              <a:t>Suggested activities</a:t>
            </a:r>
          </a:p>
          <a:p>
            <a:pPr marL="0">
              <a:lnSpc>
                <a:spcPct val="100000"/>
              </a:lnSpc>
              <a:spcBef>
                <a:spcPts val="0"/>
              </a:spcBef>
            </a:pPr>
            <a:endParaRPr lang="en-AU" sz="1100" b="1" i="0" u="none" dirty="0">
              <a:latin typeface="Arial" pitchFamily="34" charset="0"/>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Read the learning area rationale or watch the introductory video. Partner with a colleague to discuss the following questions:</a:t>
            </a:r>
          </a:p>
          <a:p>
            <a:pPr marL="0"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What were the key aspects of the rationale? </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is the learning area important? What important contribution does the learning make to a student’s education?</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Which aspects of this rationale matched your current understanding of the learning area? Which aspects were new understandings?</a:t>
            </a:r>
          </a:p>
          <a:p>
            <a:pPr marL="0" lvl="1" indent="0">
              <a:lnSpc>
                <a:spcPct val="100000"/>
              </a:lnSpc>
              <a:spcBef>
                <a:spcPts val="0"/>
              </a:spcBef>
              <a:buFont typeface="Arial" pitchFamily="34" charset="0"/>
              <a:buNone/>
            </a:pPr>
            <a:endParaRPr lang="en-AU" sz="1100" b="0" i="1"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Watch and listen to the video.</a:t>
            </a:r>
          </a:p>
          <a:p>
            <a:pPr marL="0" lvl="0"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What were the guiding principles that informed the development of the Science curriculum?</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Are there any messages that you will need to consider when planning your teaching, learning and assessment programs?</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5</a:t>
            </a:fld>
            <a:endParaRPr lang="en-AU" sz="1000" dirty="0"/>
          </a:p>
        </p:txBody>
      </p:sp>
    </p:spTree>
    <p:extLst>
      <p:ext uri="{BB962C8B-B14F-4D97-AF65-F5344CB8AC3E}">
        <p14:creationId xmlns:p14="http://schemas.microsoft.com/office/powerpoint/2010/main" val="90786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900" b="0" dirty="0">
                <a:solidFill>
                  <a:schemeClr val="tx1"/>
                </a:solidFill>
                <a:latin typeface="Arial" pitchFamily="34" charset="0"/>
                <a:cs typeface="Arial" pitchFamily="34" charset="0"/>
              </a:rPr>
              <a:t>The aims flow logically from the rationale and define the big-picture objectives for the learning area. </a:t>
            </a:r>
          </a:p>
          <a:p>
            <a:pPr marL="0">
              <a:lnSpc>
                <a:spcPct val="100000"/>
              </a:lnSpc>
              <a:spcBef>
                <a:spcPts val="0"/>
              </a:spcBef>
            </a:pPr>
            <a:endParaRPr lang="en-AU" sz="900" dirty="0">
              <a:latin typeface="Arial" panose="020B0604020202020204" pitchFamily="34" charset="0"/>
              <a:cs typeface="Arial" panose="020B0604020202020204" pitchFamily="34" charset="0"/>
            </a:endParaRPr>
          </a:p>
          <a:p>
            <a:pPr>
              <a:spcBef>
                <a:spcPts val="0"/>
              </a:spcBef>
            </a:pPr>
            <a:r>
              <a:rPr lang="en-AU" sz="900" b="0" dirty="0">
                <a:solidFill>
                  <a:schemeClr val="tx1"/>
                </a:solidFill>
                <a:latin typeface="Arial" pitchFamily="34" charset="0"/>
                <a:cs typeface="Arial" pitchFamily="34" charset="0"/>
              </a:rPr>
              <a:t>The Science learning</a:t>
            </a:r>
            <a:r>
              <a:rPr lang="en-AU" sz="900" b="0" baseline="0" dirty="0">
                <a:solidFill>
                  <a:schemeClr val="tx1"/>
                </a:solidFill>
                <a:latin typeface="Arial" pitchFamily="34" charset="0"/>
                <a:cs typeface="Arial" pitchFamily="34" charset="0"/>
              </a:rPr>
              <a:t> area aims to develop the knowledge, understanding and skills </a:t>
            </a:r>
            <a:r>
              <a:rPr lang="en-AU" sz="900" dirty="0">
                <a:latin typeface="Arial" pitchFamily="34" charset="0"/>
                <a:cs typeface="Arial" pitchFamily="34" charset="0"/>
              </a:rPr>
              <a:t>to enable students to</a:t>
            </a:r>
            <a:r>
              <a:rPr lang="en-AU" sz="900" b="0" baseline="0" dirty="0">
                <a:solidFill>
                  <a:schemeClr val="tx1"/>
                </a:solidFill>
                <a:latin typeface="Arial" pitchFamily="34" charset="0"/>
                <a:cs typeface="Arial" pitchFamily="34" charset="0"/>
              </a:rPr>
              <a:t>:</a:t>
            </a:r>
          </a:p>
          <a:p>
            <a:pPr>
              <a:spcBef>
                <a:spcPts val="0"/>
              </a:spcBef>
            </a:pPr>
            <a:endParaRPr lang="en-AU" sz="900" b="0" baseline="0" dirty="0">
              <a:solidFill>
                <a:schemeClr val="tx1"/>
              </a:solidFill>
              <a:latin typeface="Arial" pitchFamily="34" charset="0"/>
              <a:cs typeface="Arial" pitchFamily="34" charset="0"/>
            </a:endParaRPr>
          </a:p>
          <a:p>
            <a:pPr marL="171450" indent="-171450">
              <a:spcBef>
                <a:spcPts val="0"/>
              </a:spcBef>
              <a:buFont typeface="Arial" pitchFamily="34" charset="0"/>
              <a:buChar char="•"/>
            </a:pPr>
            <a:r>
              <a:rPr lang="en-US" sz="900" dirty="0">
                <a:latin typeface="Arial" panose="020B0604020202020204" pitchFamily="34" charset="0"/>
                <a:cs typeface="Arial" panose="020B0604020202020204" pitchFamily="34" charset="0"/>
              </a:rPr>
              <a:t>expand their curiosity and willingness to explore, ask questions about and speculate on the changing world in which they live</a:t>
            </a:r>
          </a:p>
          <a:p>
            <a:pPr marL="171450" indent="-171450">
              <a:spcBef>
                <a:spcPts val="0"/>
              </a:spcBef>
              <a:buFont typeface="Arial" pitchFamily="34" charset="0"/>
              <a:buChar char="•"/>
            </a:pPr>
            <a:r>
              <a:rPr lang="en-US" sz="900" dirty="0">
                <a:latin typeface="Arial" panose="020B0604020202020204" pitchFamily="34" charset="0"/>
                <a:cs typeface="Arial" panose="020B0604020202020204" pitchFamily="34" charset="0"/>
              </a:rPr>
              <a:t>use a range of scientific inquiry methods to make informed, evidence-based decisions</a:t>
            </a:r>
          </a:p>
          <a:p>
            <a:pPr marL="171450" indent="-171450">
              <a:spcBef>
                <a:spcPts val="0"/>
              </a:spcBef>
              <a:buFont typeface="Arial" pitchFamily="34" charset="0"/>
              <a:buChar char="•"/>
            </a:pPr>
            <a:r>
              <a:rPr lang="en-US" sz="900" dirty="0">
                <a:latin typeface="Arial" panose="020B0604020202020204" pitchFamily="34" charset="0"/>
                <a:cs typeface="Arial" panose="020B0604020202020204" pitchFamily="34" charset="0"/>
              </a:rPr>
              <a:t>evaluate and debate scientific arguments and claims</a:t>
            </a:r>
          </a:p>
          <a:p>
            <a:pPr marL="171450" indent="-171450">
              <a:spcBef>
                <a:spcPts val="0"/>
              </a:spcBef>
              <a:buFont typeface="Arial" pitchFamily="34" charset="0"/>
              <a:buChar char="•"/>
            </a:pPr>
            <a:r>
              <a:rPr lang="en-US" sz="900" dirty="0">
                <a:latin typeface="Arial" panose="020B0604020202020204" pitchFamily="34" charset="0"/>
                <a:cs typeface="Arial" panose="020B0604020202020204" pitchFamily="34" charset="0"/>
              </a:rPr>
              <a:t>solve problems and make informed, evidence-based decisions while taking into account ethical and social implications of decisions</a:t>
            </a:r>
          </a:p>
          <a:p>
            <a:pPr marL="171450" indent="-171450">
              <a:spcBef>
                <a:spcPts val="0"/>
              </a:spcBef>
              <a:buFont typeface="Arial" pitchFamily="34" charset="0"/>
              <a:buChar char="•"/>
            </a:pPr>
            <a:r>
              <a:rPr lang="en-US" sz="900" dirty="0">
                <a:latin typeface="Arial" panose="020B0604020202020204" pitchFamily="34" charset="0"/>
                <a:cs typeface="Arial" panose="020B0604020202020204" pitchFamily="34" charset="0"/>
              </a:rPr>
              <a:t>apply understanding of phenomena to new situations and events, and appreciate the dynamic nature of science knowledge. </a:t>
            </a:r>
          </a:p>
          <a:p>
            <a:pPr>
              <a:spcBef>
                <a:spcPts val="0"/>
              </a:spcBef>
            </a:pPr>
            <a:endParaRPr lang="en-AU" sz="900" b="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900" b="0" dirty="0">
                <a:solidFill>
                  <a:schemeClr val="tx1"/>
                </a:solidFill>
                <a:latin typeface="Arial" pitchFamily="34" charset="0"/>
                <a:cs typeface="Arial" pitchFamily="34" charset="0"/>
              </a:rPr>
              <a:t>The aims </a:t>
            </a:r>
            <a:r>
              <a:rPr lang="en-US" sz="900" b="0" baseline="0" dirty="0">
                <a:latin typeface="Arial" pitchFamily="34" charset="0"/>
                <a:cs typeface="Arial" pitchFamily="34" charset="0"/>
              </a:rPr>
              <a:t>are available from</a:t>
            </a:r>
            <a:r>
              <a:rPr lang="en-AU" sz="900" b="0" dirty="0">
                <a:solidFill>
                  <a:schemeClr val="tx1"/>
                </a:solidFill>
                <a:latin typeface="Arial" pitchFamily="34" charset="0"/>
                <a:cs typeface="Arial" pitchFamily="34" charset="0"/>
              </a:rPr>
              <a:t>: </a:t>
            </a:r>
            <a:r>
              <a:rPr lang="en-AU" sz="9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www.australiancurriculum.edu.au/f-10-curriculum/science/aims</a:t>
            </a:r>
            <a:r>
              <a:rPr lang="en-AU" sz="900" u="none" strike="noStrike" kern="1200" dirty="0">
                <a:solidFill>
                  <a:schemeClr val="tx1"/>
                </a:solidFill>
                <a:effectLst/>
                <a:latin typeface="Arial" panose="020B0604020202020204" pitchFamily="34" charset="0"/>
                <a:ea typeface="+mn-ea"/>
                <a:cs typeface="Arial" panose="020B0604020202020204" pitchFamily="34" charset="0"/>
              </a:rPr>
              <a:t>.</a:t>
            </a:r>
            <a:endParaRPr lang="en-AU" sz="900" u="none" kern="1200" dirty="0">
              <a:solidFill>
                <a:schemeClr val="tx1"/>
              </a:solidFill>
              <a:effectLst/>
              <a:latin typeface="Arial" panose="020B0604020202020204" pitchFamily="34" charset="0"/>
              <a:ea typeface="+mn-ea"/>
              <a:cs typeface="Arial" panose="020B0604020202020204" pitchFamily="34" charset="0"/>
            </a:endParaRPr>
          </a:p>
          <a:p>
            <a:pPr marL="0">
              <a:lnSpc>
                <a:spcPct val="100000"/>
              </a:lnSpc>
              <a:spcBef>
                <a:spcPts val="0"/>
              </a:spcBef>
            </a:pPr>
            <a:endParaRPr lang="en-AU" sz="900" b="1" i="0" u="none" dirty="0">
              <a:solidFill>
                <a:schemeClr val="tx1"/>
              </a:solidFill>
              <a:latin typeface="Arial" pitchFamily="34" charset="0"/>
              <a:cs typeface="Arial" pitchFamily="34" charset="0"/>
            </a:endParaRPr>
          </a:p>
          <a:p>
            <a:pPr marL="0">
              <a:lnSpc>
                <a:spcPct val="100000"/>
              </a:lnSpc>
              <a:spcBef>
                <a:spcPts val="0"/>
              </a:spcBef>
            </a:pPr>
            <a:r>
              <a:rPr lang="en-AU" sz="900" b="1" i="0" u="none" dirty="0">
                <a:solidFill>
                  <a:schemeClr val="tx1"/>
                </a:solidFill>
                <a:latin typeface="Arial" pitchFamily="34" charset="0"/>
                <a:cs typeface="Arial" pitchFamily="34" charset="0"/>
              </a:rPr>
              <a:t>Suggested</a:t>
            </a:r>
            <a:r>
              <a:rPr lang="en-AU" sz="900" b="1" i="0" u="none" baseline="0" dirty="0">
                <a:solidFill>
                  <a:schemeClr val="tx1"/>
                </a:solidFill>
                <a:latin typeface="Arial" pitchFamily="34" charset="0"/>
                <a:cs typeface="Arial" pitchFamily="34" charset="0"/>
              </a:rPr>
              <a:t> activities</a:t>
            </a:r>
          </a:p>
          <a:p>
            <a:pPr marL="0">
              <a:lnSpc>
                <a:spcPct val="100000"/>
              </a:lnSpc>
              <a:spcBef>
                <a:spcPts val="0"/>
              </a:spcBef>
            </a:pPr>
            <a:endParaRPr lang="en-AU" sz="900" b="0" i="0" u="sng" baseline="0" dirty="0">
              <a:solidFill>
                <a:schemeClr val="tx1"/>
              </a:solidFill>
              <a:latin typeface="Arial" pitchFamily="34" charset="0"/>
              <a:cs typeface="Arial" pitchFamily="34" charset="0"/>
            </a:endParaRPr>
          </a:p>
          <a:p>
            <a:pPr marL="228600" indent="-228600">
              <a:lnSpc>
                <a:spcPct val="100000"/>
              </a:lnSpc>
              <a:spcBef>
                <a:spcPts val="0"/>
              </a:spcBef>
              <a:buFont typeface="+mj-lt"/>
              <a:buAutoNum type="arabicPeriod"/>
            </a:pPr>
            <a:r>
              <a:rPr lang="en-AU" sz="900" kern="1200" dirty="0">
                <a:solidFill>
                  <a:schemeClr val="tx1"/>
                </a:solidFill>
                <a:effectLst/>
                <a:latin typeface="Arial" pitchFamily="34" charset="0"/>
                <a:ea typeface="+mn-ea"/>
                <a:cs typeface="Arial" pitchFamily="34" charset="0"/>
              </a:rPr>
              <a:t>Prepare a brief statement/overview that would help you describe the aims of the learning area to a parent group.</a:t>
            </a:r>
          </a:p>
          <a:p>
            <a:pPr marL="0" indent="0">
              <a:lnSpc>
                <a:spcPct val="100000"/>
              </a:lnSpc>
              <a:spcBef>
                <a:spcPts val="0"/>
              </a:spcBef>
              <a:buFont typeface="+mj-lt"/>
              <a:buNone/>
            </a:pPr>
            <a:endParaRPr lang="en-AU" sz="90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startAt="2"/>
            </a:pPr>
            <a:r>
              <a:rPr lang="en-AU" sz="900" kern="1200" dirty="0">
                <a:solidFill>
                  <a:schemeClr val="tx1"/>
                </a:solidFill>
                <a:effectLst/>
                <a:latin typeface="Arial" pitchFamily="34" charset="0"/>
                <a:ea typeface="+mn-ea"/>
                <a:cs typeface="Arial" pitchFamily="34" charset="0"/>
              </a:rPr>
              <a:t>Identify two or three big ideas in the aims. How do they inform:</a:t>
            </a:r>
          </a:p>
          <a:p>
            <a:pPr marL="0" lvl="0" indent="0">
              <a:lnSpc>
                <a:spcPct val="100000"/>
              </a:lnSpc>
              <a:spcBef>
                <a:spcPts val="0"/>
              </a:spcBef>
              <a:buFont typeface="+mj-lt"/>
              <a:buNone/>
            </a:pPr>
            <a:endParaRPr lang="en-AU" sz="900" kern="1200" dirty="0">
              <a:solidFill>
                <a:schemeClr val="tx1"/>
              </a:solidFill>
              <a:effectLst/>
              <a:latin typeface="Arial" pitchFamily="34" charset="0"/>
              <a:ea typeface="+mn-ea"/>
              <a:cs typeface="Arial" pitchFamily="34" charset="0"/>
            </a:endParaRPr>
          </a:p>
          <a:p>
            <a:pPr marL="457200" lvl="2" indent="-171450">
              <a:lnSpc>
                <a:spcPct val="100000"/>
              </a:lnSpc>
              <a:spcBef>
                <a:spcPts val="0"/>
              </a:spcBef>
              <a:buFont typeface="Arial" pitchFamily="34" charset="0"/>
              <a:buChar char="•"/>
            </a:pPr>
            <a:r>
              <a:rPr lang="en-AU" sz="900" kern="1200" dirty="0">
                <a:solidFill>
                  <a:schemeClr val="tx1"/>
                </a:solidFill>
                <a:effectLst/>
                <a:latin typeface="Arial" pitchFamily="34" charset="0"/>
                <a:ea typeface="+mn-ea"/>
                <a:cs typeface="Arial" pitchFamily="34" charset="0"/>
              </a:rPr>
              <a:t>your understanding of the learning area?</a:t>
            </a:r>
          </a:p>
          <a:p>
            <a:pPr marL="457200" lvl="2" indent="-171450">
              <a:lnSpc>
                <a:spcPct val="100000"/>
              </a:lnSpc>
              <a:spcBef>
                <a:spcPts val="0"/>
              </a:spcBef>
              <a:buFont typeface="Arial" pitchFamily="34" charset="0"/>
              <a:buChar char="•"/>
            </a:pPr>
            <a:r>
              <a:rPr lang="en-AU" sz="900" kern="1200" dirty="0">
                <a:solidFill>
                  <a:schemeClr val="tx1"/>
                </a:solidFill>
                <a:effectLst/>
                <a:latin typeface="Arial" pitchFamily="34" charset="0"/>
                <a:ea typeface="+mn-ea"/>
                <a:cs typeface="Arial" pitchFamily="34" charset="0"/>
              </a:rPr>
              <a:t>what is valued in the Australian Curriculum for the learning area?</a:t>
            </a:r>
          </a:p>
          <a:p>
            <a:pPr marL="457200" lvl="2" indent="-171450">
              <a:lnSpc>
                <a:spcPct val="100000"/>
              </a:lnSpc>
              <a:spcBef>
                <a:spcPts val="0"/>
              </a:spcBef>
              <a:buFont typeface="Arial" pitchFamily="34" charset="0"/>
              <a:buChar char="•"/>
            </a:pPr>
            <a:r>
              <a:rPr lang="en-AU" sz="900" kern="1200" dirty="0">
                <a:solidFill>
                  <a:schemeClr val="tx1"/>
                </a:solidFill>
                <a:effectLst/>
                <a:latin typeface="Arial" pitchFamily="34" charset="0"/>
                <a:ea typeface="+mn-ea"/>
                <a:cs typeface="Arial" pitchFamily="34" charset="0"/>
              </a:rPr>
              <a:t>your teaching and learning approaches?</a:t>
            </a:r>
          </a:p>
          <a:p>
            <a:pPr marL="0">
              <a:lnSpc>
                <a:spcPct val="100000"/>
              </a:lnSpc>
              <a:spcBef>
                <a:spcPts val="0"/>
              </a:spcBef>
            </a:pPr>
            <a:endParaRPr lang="en-AU" sz="950" b="0" i="1" baseline="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6</a:t>
            </a:fld>
            <a:endParaRPr lang="en-AU" sz="1000" dirty="0"/>
          </a:p>
        </p:txBody>
      </p:sp>
    </p:spTree>
    <p:extLst>
      <p:ext uri="{BB962C8B-B14F-4D97-AF65-F5344CB8AC3E}">
        <p14:creationId xmlns:p14="http://schemas.microsoft.com/office/powerpoint/2010/main" val="133531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nSpc>
                <a:spcPct val="100000"/>
              </a:lnSpc>
              <a:spcBef>
                <a:spcPts val="0"/>
              </a:spcBef>
            </a:pPr>
            <a:r>
              <a:rPr lang="en-US" sz="1100" b="0" dirty="0">
                <a:latin typeface="Arial" pitchFamily="34" charset="0"/>
                <a:cs typeface="Arial" pitchFamily="34" charset="0"/>
              </a:rPr>
              <a:t>The</a:t>
            </a:r>
            <a:r>
              <a:rPr lang="en-US" sz="1100" b="0" baseline="0" dirty="0">
                <a:latin typeface="Arial" pitchFamily="34" charset="0"/>
                <a:cs typeface="Arial" pitchFamily="34" charset="0"/>
              </a:rPr>
              <a:t> k</a:t>
            </a:r>
            <a:r>
              <a:rPr lang="en-US" sz="1100" b="0" dirty="0">
                <a:latin typeface="Arial" pitchFamily="34" charset="0"/>
                <a:cs typeface="Arial" pitchFamily="34" charset="0"/>
              </a:rPr>
              <a:t>ey ideas represent key aspects of the learning area content, and frame the development of knowledge and skills in the learning area. </a:t>
            </a:r>
          </a:p>
          <a:p>
            <a:pPr marL="0" lvl="0">
              <a:lnSpc>
                <a:spcPct val="100000"/>
              </a:lnSpc>
              <a:spcBef>
                <a:spcPts val="0"/>
              </a:spcBef>
            </a:pPr>
            <a:endParaRPr lang="en-US" sz="1100" b="0" dirty="0">
              <a:latin typeface="Arial" pitchFamily="34" charset="0"/>
              <a:cs typeface="Arial" pitchFamily="34" charset="0"/>
            </a:endParaRPr>
          </a:p>
          <a:p>
            <a:pPr marL="0" lvl="0">
              <a:lnSpc>
                <a:spcPct val="100000"/>
              </a:lnSpc>
              <a:spcBef>
                <a:spcPts val="0"/>
              </a:spcBef>
            </a:pPr>
            <a:r>
              <a:rPr lang="en-US" sz="1100" b="0" dirty="0">
                <a:latin typeface="Arial" pitchFamily="34" charset="0"/>
                <a:cs typeface="Arial" pitchFamily="34" charset="0"/>
              </a:rPr>
              <a:t>T</a:t>
            </a:r>
            <a:r>
              <a:rPr lang="en-US" sz="1100" b="0" baseline="0" dirty="0">
                <a:latin typeface="Arial" pitchFamily="34" charset="0"/>
                <a:cs typeface="Arial" pitchFamily="34" charset="0"/>
              </a:rPr>
              <a:t>he</a:t>
            </a:r>
            <a:r>
              <a:rPr lang="en-US" sz="1100" b="0" dirty="0">
                <a:latin typeface="Arial" pitchFamily="34" charset="0"/>
                <a:cs typeface="Arial" pitchFamily="34" charset="0"/>
              </a:rPr>
              <a:t> key ideas represent significant aspects of a scientific world view, and bridge knowledge and understanding across the disciplines of science. They are embedded within each year-level description and guide the teaching/learning emphasis for the year.  </a:t>
            </a:r>
          </a:p>
          <a:p>
            <a:pPr marL="0" lvl="0">
              <a:lnSpc>
                <a:spcPct val="100000"/>
              </a:lnSpc>
              <a:spcBef>
                <a:spcPts val="0"/>
              </a:spcBef>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u="none" baseline="0" dirty="0">
                <a:latin typeface="Arial" pitchFamily="34" charset="0"/>
                <a:cs typeface="Arial" pitchFamily="34" charset="0"/>
              </a:rPr>
              <a:t>In the Science learning area, there are six key ideas: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baseline="0" dirty="0">
              <a:latin typeface="Arial" pitchFamily="34" charset="0"/>
              <a:cs typeface="Arial"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u="none" baseline="0" dirty="0">
                <a:latin typeface="Arial" pitchFamily="34" charset="0"/>
                <a:cs typeface="Arial" pitchFamily="34" charset="0"/>
              </a:rPr>
              <a:t>patterns, order and </a:t>
            </a:r>
            <a:r>
              <a:rPr lang="en-US" sz="1100" u="none" baseline="0" dirty="0" err="1">
                <a:latin typeface="Arial" pitchFamily="34" charset="0"/>
                <a:cs typeface="Arial" pitchFamily="34" charset="0"/>
              </a:rPr>
              <a:t>organisation</a:t>
            </a:r>
            <a:endParaRPr lang="en-US" sz="1100" u="none" baseline="0" dirty="0">
              <a:latin typeface="Arial" pitchFamily="34" charset="0"/>
              <a:cs typeface="Arial"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u="none" baseline="0" dirty="0">
                <a:latin typeface="Arial" pitchFamily="34" charset="0"/>
                <a:cs typeface="Arial" pitchFamily="34" charset="0"/>
              </a:rPr>
              <a:t>form and function</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u="none" baseline="0" dirty="0">
                <a:latin typeface="Arial" pitchFamily="34" charset="0"/>
                <a:cs typeface="Arial" pitchFamily="34" charset="0"/>
              </a:rPr>
              <a:t>stability and change</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u="none" baseline="0" dirty="0">
                <a:latin typeface="Arial" pitchFamily="34" charset="0"/>
                <a:cs typeface="Arial" pitchFamily="34" charset="0"/>
              </a:rPr>
              <a:t>scale and measurement</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u="none" baseline="0" dirty="0">
                <a:latin typeface="Arial" pitchFamily="34" charset="0"/>
                <a:cs typeface="Arial" pitchFamily="34" charset="0"/>
              </a:rPr>
              <a:t>matter and energy</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u="none" baseline="0" dirty="0">
                <a:latin typeface="Arial" pitchFamily="34" charset="0"/>
                <a:cs typeface="Arial" pitchFamily="34" charset="0"/>
              </a:rPr>
              <a:t>systems.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The key ideas are available from: </a:t>
            </a:r>
            <a:r>
              <a:rPr lang="en-US"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www.australiancurriculum.edu.au/f-10-curriculum/science/key-ideas</a:t>
            </a:r>
            <a:r>
              <a:rPr lang="en-US" sz="1100" u="none" baseline="0" dirty="0">
                <a:latin typeface="Arial" pitchFamily="34" charset="0"/>
                <a:cs typeface="Arial" pitchFamily="34" charset="0"/>
              </a:rPr>
              <a:t>.</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indent="0">
              <a:lnSpc>
                <a:spcPct val="100000"/>
              </a:lnSpc>
              <a:spcBef>
                <a:spcPts val="0"/>
              </a:spcBef>
              <a:buFontTx/>
              <a:buNone/>
            </a:pPr>
            <a:r>
              <a:rPr lang="en-US" sz="1100" b="1" dirty="0">
                <a:latin typeface="Arial" pitchFamily="34" charset="0"/>
                <a:cs typeface="Arial" pitchFamily="34" charset="0"/>
              </a:rPr>
              <a:t>Patterns,</a:t>
            </a:r>
            <a:r>
              <a:rPr lang="en-US" sz="1100" b="1" baseline="0" dirty="0">
                <a:latin typeface="Arial" pitchFamily="34" charset="0"/>
                <a:cs typeface="Arial" pitchFamily="34" charset="0"/>
              </a:rPr>
              <a:t> order and </a:t>
            </a:r>
            <a:r>
              <a:rPr lang="en-US" sz="1100" b="1" baseline="0" dirty="0" err="1">
                <a:latin typeface="Arial" pitchFamily="34" charset="0"/>
                <a:cs typeface="Arial" pitchFamily="34" charset="0"/>
              </a:rPr>
              <a:t>organisation</a:t>
            </a:r>
            <a:r>
              <a:rPr lang="en-US" sz="1100" b="0" baseline="0" dirty="0">
                <a:latin typeface="Arial" pitchFamily="34" charset="0"/>
                <a:cs typeface="Arial" pitchFamily="34" charset="0"/>
              </a:rPr>
              <a:t>: </a:t>
            </a:r>
            <a:r>
              <a:rPr lang="en-US" sz="1100" baseline="0" dirty="0">
                <a:latin typeface="Arial" pitchFamily="34" charset="0"/>
                <a:cs typeface="Arial" pitchFamily="34" charset="0"/>
              </a:rPr>
              <a:t>An important aspect of science is </a:t>
            </a:r>
            <a:r>
              <a:rPr lang="en-US" sz="1100" baseline="0" dirty="0" err="1">
                <a:latin typeface="Arial" pitchFamily="34" charset="0"/>
                <a:cs typeface="Arial" pitchFamily="34" charset="0"/>
              </a:rPr>
              <a:t>recognising</a:t>
            </a:r>
            <a:r>
              <a:rPr lang="en-US" sz="1100" baseline="0" dirty="0">
                <a:latin typeface="Arial" pitchFamily="34" charset="0"/>
                <a:cs typeface="Arial" pitchFamily="34" charset="0"/>
              </a:rPr>
              <a:t> patterns in the world around us, and ordering and organising phenomena at different scales.</a:t>
            </a:r>
          </a:p>
          <a:p>
            <a:pPr marL="0" indent="0">
              <a:lnSpc>
                <a:spcPct val="100000"/>
              </a:lnSpc>
              <a:spcBef>
                <a:spcPts val="0"/>
              </a:spcBef>
              <a:buFontTx/>
              <a:buNone/>
            </a:pPr>
            <a:endParaRPr lang="en-US" sz="1100" baseline="0" dirty="0">
              <a:latin typeface="Arial" pitchFamily="34" charset="0"/>
              <a:cs typeface="Arial" pitchFamily="34" charset="0"/>
            </a:endParaRPr>
          </a:p>
          <a:p>
            <a:pPr marL="0" indent="0">
              <a:lnSpc>
                <a:spcPct val="100000"/>
              </a:lnSpc>
              <a:spcBef>
                <a:spcPts val="0"/>
              </a:spcBef>
              <a:buFontTx/>
              <a:buNone/>
            </a:pPr>
            <a:r>
              <a:rPr lang="en-US" sz="1100" b="1" baseline="0" dirty="0">
                <a:latin typeface="Arial" pitchFamily="34" charset="0"/>
                <a:cs typeface="Arial" pitchFamily="34" charset="0"/>
              </a:rPr>
              <a:t>Form and function</a:t>
            </a:r>
            <a:r>
              <a:rPr lang="en-US" sz="1100" b="0" baseline="0" dirty="0">
                <a:latin typeface="Arial" pitchFamily="34" charset="0"/>
                <a:cs typeface="Arial" pitchFamily="34" charset="0"/>
              </a:rPr>
              <a:t>: </a:t>
            </a:r>
            <a:r>
              <a:rPr lang="en-US" sz="1100" baseline="0" dirty="0">
                <a:latin typeface="Arial" pitchFamily="34" charset="0"/>
                <a:cs typeface="Arial" pitchFamily="34" charset="0"/>
              </a:rPr>
              <a:t>Many areas of science are concerned with the relationships between form (the nature or make-up of an aspect of an object or organism) and function (the use of that aspect).</a:t>
            </a:r>
          </a:p>
          <a:p>
            <a:pPr marL="0" indent="0">
              <a:lnSpc>
                <a:spcPct val="100000"/>
              </a:lnSpc>
              <a:spcBef>
                <a:spcPts val="0"/>
              </a:spcBef>
              <a:buFontTx/>
              <a:buNone/>
            </a:pPr>
            <a:endParaRPr lang="en-US" sz="1100" baseline="0" dirty="0">
              <a:latin typeface="Arial" pitchFamily="34" charset="0"/>
              <a:cs typeface="Arial" pitchFamily="34" charset="0"/>
            </a:endParaRPr>
          </a:p>
          <a:p>
            <a:pPr marL="0" indent="0">
              <a:lnSpc>
                <a:spcPct val="100000"/>
              </a:lnSpc>
              <a:spcBef>
                <a:spcPts val="0"/>
              </a:spcBef>
              <a:buFontTx/>
              <a:buNone/>
            </a:pPr>
            <a:r>
              <a:rPr lang="en-US" sz="1100" b="1" baseline="0" dirty="0">
                <a:latin typeface="Arial" pitchFamily="34" charset="0"/>
                <a:cs typeface="Arial" pitchFamily="34" charset="0"/>
              </a:rPr>
              <a:t>Stability and change</a:t>
            </a:r>
            <a:r>
              <a:rPr lang="en-US" sz="1100" b="0" baseline="0" dirty="0">
                <a:latin typeface="Arial" pitchFamily="34" charset="0"/>
                <a:cs typeface="Arial" pitchFamily="34" charset="0"/>
              </a:rPr>
              <a:t>: </a:t>
            </a:r>
            <a:r>
              <a:rPr lang="en-US" sz="1100" baseline="0" dirty="0">
                <a:latin typeface="Arial" pitchFamily="34" charset="0"/>
                <a:cs typeface="Arial" pitchFamily="34" charset="0"/>
              </a:rPr>
              <a:t>Many areas of science involve the recognition, description and prediction of stability and change.</a:t>
            </a:r>
          </a:p>
          <a:p>
            <a:pPr marL="0" indent="0">
              <a:lnSpc>
                <a:spcPct val="100000"/>
              </a:lnSpc>
              <a:spcBef>
                <a:spcPts val="0"/>
              </a:spcBef>
              <a:buFontTx/>
              <a:buNone/>
            </a:pPr>
            <a:endParaRPr lang="en-US" sz="1100" baseline="0" dirty="0">
              <a:latin typeface="Arial" pitchFamily="34" charset="0"/>
              <a:cs typeface="Arial" pitchFamily="34" charset="0"/>
            </a:endParaRPr>
          </a:p>
          <a:p>
            <a:pPr marL="0" indent="0">
              <a:lnSpc>
                <a:spcPct val="100000"/>
              </a:lnSpc>
              <a:spcBef>
                <a:spcPts val="0"/>
              </a:spcBef>
              <a:buFontTx/>
              <a:buNone/>
            </a:pPr>
            <a:r>
              <a:rPr lang="en-US" sz="1100" b="1" u="none" baseline="0" dirty="0">
                <a:latin typeface="Arial" pitchFamily="34" charset="0"/>
                <a:cs typeface="Arial" pitchFamily="34" charset="0"/>
              </a:rPr>
              <a:t>Scale and measurement</a:t>
            </a:r>
            <a:r>
              <a:rPr lang="en-US" sz="1100" b="0" u="none" baseline="0" dirty="0">
                <a:latin typeface="Arial" pitchFamily="34" charset="0"/>
                <a:cs typeface="Arial" pitchFamily="34" charset="0"/>
              </a:rPr>
              <a:t>: </a:t>
            </a:r>
            <a:r>
              <a:rPr lang="en-US" sz="1100" u="none" baseline="0" dirty="0">
                <a:latin typeface="Arial" pitchFamily="34" charset="0"/>
                <a:cs typeface="Arial" pitchFamily="34" charset="0"/>
              </a:rPr>
              <a:t>Quantifying time and spatial scale is critical to developing science understanding because it allows observations to be compared.</a:t>
            </a:r>
          </a:p>
          <a:p>
            <a:pPr marL="0" indent="0">
              <a:lnSpc>
                <a:spcPct val="100000"/>
              </a:lnSpc>
              <a:spcBef>
                <a:spcPts val="0"/>
              </a:spcBef>
              <a:buFontTx/>
              <a:buNone/>
            </a:pPr>
            <a:endParaRPr lang="en-US" sz="1100" u="none" baseline="0" dirty="0">
              <a:latin typeface="Arial" pitchFamily="34" charset="0"/>
              <a:cs typeface="Arial" pitchFamily="34" charset="0"/>
            </a:endParaRPr>
          </a:p>
          <a:p>
            <a:pPr marL="0" indent="0">
              <a:lnSpc>
                <a:spcPct val="100000"/>
              </a:lnSpc>
              <a:spcBef>
                <a:spcPts val="0"/>
              </a:spcBef>
              <a:buFontTx/>
              <a:buNone/>
            </a:pPr>
            <a:r>
              <a:rPr lang="en-US" sz="1100" b="1" u="none" baseline="0" dirty="0">
                <a:latin typeface="Arial" pitchFamily="34" charset="0"/>
                <a:cs typeface="Arial" pitchFamily="34" charset="0"/>
              </a:rPr>
              <a:t>Matter and energy</a:t>
            </a:r>
            <a:r>
              <a:rPr lang="en-US" sz="1100" b="0" u="none" baseline="0" dirty="0">
                <a:latin typeface="Arial" pitchFamily="34" charset="0"/>
                <a:cs typeface="Arial" pitchFamily="34" charset="0"/>
              </a:rPr>
              <a:t>: Many</a:t>
            </a:r>
            <a:r>
              <a:rPr lang="en-US" sz="1100" u="none" baseline="0" dirty="0">
                <a:latin typeface="Arial" pitchFamily="34" charset="0"/>
                <a:cs typeface="Arial" pitchFamily="34" charset="0"/>
              </a:rPr>
              <a:t> aspects of science involve identifying, describing and measuring transfers of energy and/or matter.</a:t>
            </a:r>
          </a:p>
          <a:p>
            <a:pPr marL="0" indent="0">
              <a:lnSpc>
                <a:spcPct val="100000"/>
              </a:lnSpc>
              <a:spcBef>
                <a:spcPts val="0"/>
              </a:spcBef>
              <a:buFontTx/>
              <a:buNone/>
            </a:pPr>
            <a:endParaRPr lang="en-US" sz="1100" u="none" baseline="0" dirty="0">
              <a:latin typeface="Arial" pitchFamily="34" charset="0"/>
              <a:cs typeface="Arial" pitchFamily="34" charset="0"/>
            </a:endParaRPr>
          </a:p>
          <a:p>
            <a:pPr marL="0" indent="0">
              <a:lnSpc>
                <a:spcPct val="100000"/>
              </a:lnSpc>
              <a:spcBef>
                <a:spcPts val="0"/>
              </a:spcBef>
              <a:buFontTx/>
              <a:buNone/>
            </a:pPr>
            <a:r>
              <a:rPr lang="en-US" sz="1100" b="1" u="none" baseline="0" dirty="0">
                <a:latin typeface="Arial" pitchFamily="34" charset="0"/>
                <a:cs typeface="Arial" pitchFamily="34" charset="0"/>
              </a:rPr>
              <a:t>Systems</a:t>
            </a:r>
            <a:r>
              <a:rPr lang="en-US" sz="1100" b="0" u="none" baseline="0" dirty="0">
                <a:latin typeface="Arial" pitchFamily="34" charset="0"/>
                <a:cs typeface="Arial" pitchFamily="34" charset="0"/>
              </a:rPr>
              <a:t>:</a:t>
            </a:r>
            <a:r>
              <a:rPr lang="en-US" sz="1100" b="1" u="none" baseline="0" dirty="0">
                <a:latin typeface="Arial" pitchFamily="34" charset="0"/>
                <a:cs typeface="Arial" pitchFamily="34" charset="0"/>
              </a:rPr>
              <a:t> </a:t>
            </a:r>
            <a:r>
              <a:rPr lang="en-US" sz="1100" b="0" u="none" baseline="0" dirty="0">
                <a:latin typeface="Arial" pitchFamily="34" charset="0"/>
                <a:cs typeface="Arial" pitchFamily="34" charset="0"/>
              </a:rPr>
              <a:t>S</a:t>
            </a:r>
            <a:r>
              <a:rPr lang="en-US" sz="1100" u="none" baseline="0" dirty="0">
                <a:latin typeface="Arial" pitchFamily="34" charset="0"/>
                <a:cs typeface="Arial" pitchFamily="34" charset="0"/>
              </a:rPr>
              <a:t>cience frequently involves thinking, modelling and </a:t>
            </a:r>
            <a:r>
              <a:rPr lang="en-US" sz="1100" u="none" baseline="0" dirty="0" err="1">
                <a:latin typeface="Arial" pitchFamily="34" charset="0"/>
                <a:cs typeface="Arial" pitchFamily="34" charset="0"/>
              </a:rPr>
              <a:t>analysing</a:t>
            </a:r>
            <a:r>
              <a:rPr lang="en-US" sz="1100" u="none" baseline="0" dirty="0">
                <a:latin typeface="Arial" pitchFamily="34" charset="0"/>
                <a:cs typeface="Arial" pitchFamily="34" charset="0"/>
              </a:rPr>
              <a:t> in terms of systems in order to understand, explain and predict events and phenomena.</a:t>
            </a:r>
          </a:p>
          <a:p>
            <a:pPr marL="0">
              <a:lnSpc>
                <a:spcPct val="100000"/>
              </a:lnSpc>
              <a:spcBef>
                <a:spcPts val="0"/>
              </a:spcBef>
            </a:pPr>
            <a:endParaRPr lang="en-AU" sz="1100" u="none"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lvl="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What are the key ideas?</a:t>
            </a:r>
            <a:r>
              <a:rPr lang="en-AU" sz="1100" kern="1200" baseline="0" dirty="0">
                <a:solidFill>
                  <a:schemeClr val="tx1"/>
                </a:solidFill>
                <a:effectLst/>
                <a:latin typeface="Arial" pitchFamily="34" charset="0"/>
                <a:ea typeface="+mn-ea"/>
                <a:cs typeface="Arial" pitchFamily="34" charset="0"/>
              </a:rPr>
              <a:t> H</a:t>
            </a:r>
            <a:r>
              <a:rPr lang="en-AU" sz="1100" kern="1200" dirty="0">
                <a:solidFill>
                  <a:schemeClr val="tx1"/>
                </a:solidFill>
                <a:effectLst/>
                <a:latin typeface="Arial" pitchFamily="34" charset="0"/>
                <a:ea typeface="+mn-ea"/>
                <a:cs typeface="Arial" pitchFamily="34" charset="0"/>
              </a:rPr>
              <a:t>ow do they affect your reading of the content?</a:t>
            </a:r>
          </a:p>
          <a:p>
            <a:pPr marL="0" lvl="0" indent="-228600">
              <a:lnSpc>
                <a:spcPct val="100000"/>
              </a:lnSpc>
              <a:spcBef>
                <a:spcPts val="0"/>
              </a:spcBef>
              <a:buFont typeface="+mj-lt"/>
              <a:buAutoNum type="arabicPeriod"/>
            </a:pPr>
            <a:endParaRPr lang="en-AU" sz="110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How are the key ideas reflected in your Science program?</a:t>
            </a: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7</a:t>
            </a:fld>
            <a:endParaRPr lang="en-AU" sz="1000" dirty="0"/>
          </a:p>
        </p:txBody>
      </p:sp>
    </p:spTree>
    <p:extLst>
      <p:ext uri="{BB962C8B-B14F-4D97-AF65-F5344CB8AC3E}">
        <p14:creationId xmlns:p14="http://schemas.microsoft.com/office/powerpoint/2010/main" val="182229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anose="020B0604020202020204" pitchFamily="34" charset="0"/>
                <a:cs typeface="Arial" panose="020B0604020202020204" pitchFamily="34" charset="0"/>
              </a:rPr>
              <a:t>The Science curriculum is structured into both year-by-year</a:t>
            </a:r>
            <a:r>
              <a:rPr lang="en-US" sz="1100" b="0" baseline="0" dirty="0">
                <a:latin typeface="Arial" pitchFamily="34" charset="0"/>
                <a:cs typeface="Arial" pitchFamily="34" charset="0"/>
              </a:rPr>
              <a:t> and </a:t>
            </a:r>
            <a:r>
              <a:rPr lang="en-US" sz="1100" b="0" dirty="0">
                <a:latin typeface="Arial" panose="020B0604020202020204" pitchFamily="34" charset="0"/>
                <a:cs typeface="Arial" panose="020B0604020202020204" pitchFamily="34" charset="0"/>
              </a:rPr>
              <a:t>banded</a:t>
            </a:r>
            <a:r>
              <a:rPr lang="en-US" sz="1100" b="0" baseline="0" dirty="0">
                <a:latin typeface="Arial" pitchFamily="34" charset="0"/>
                <a:cs typeface="Arial" pitchFamily="34" charset="0"/>
              </a:rPr>
              <a:t> curriculum content. The banded curriculum content enables flexible delivery of Science across </a:t>
            </a:r>
            <a:r>
              <a:rPr lang="en-AU" sz="1100" dirty="0">
                <a:solidFill>
                  <a:schemeClr val="tx1"/>
                </a:solidFill>
                <a:latin typeface="Arial" pitchFamily="34" charset="0"/>
                <a:cs typeface="Arial" pitchFamily="34" charset="0"/>
              </a:rPr>
              <a:t>Prep–Year 10.</a:t>
            </a:r>
          </a:p>
          <a:p>
            <a:pPr marL="0" marR="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 </a:t>
            </a:r>
            <a:endParaRPr lang="en-AU" sz="1100" b="0" dirty="0">
              <a:latin typeface="Arial" pitchFamily="34" charset="0"/>
              <a:cs typeface="Arial" pitchFamily="34" charset="0"/>
            </a:endParaRPr>
          </a:p>
          <a:p>
            <a:pPr lvl="0">
              <a:spcBef>
                <a:spcPts val="0"/>
              </a:spcBef>
            </a:pPr>
            <a:r>
              <a:rPr lang="en-US" sz="1100" b="1" u="none" dirty="0">
                <a:latin typeface="Arial" pitchFamily="34" charset="0"/>
                <a:cs typeface="Arial" pitchFamily="34" charset="0"/>
              </a:rPr>
              <a:t>Suggested activity</a:t>
            </a:r>
          </a:p>
          <a:p>
            <a:pPr lvl="0">
              <a:spcBef>
                <a:spcPts val="0"/>
              </a:spcBef>
            </a:pPr>
            <a:endParaRPr lang="en-US" sz="1100" b="1" u="none" dirty="0">
              <a:latin typeface="Arial" pitchFamily="34" charset="0"/>
              <a:cs typeface="Arial" pitchFamily="34" charset="0"/>
            </a:endParaRPr>
          </a:p>
          <a:p>
            <a:pPr marL="0" indent="0">
              <a:spcBef>
                <a:spcPts val="0"/>
              </a:spcBef>
              <a:buFont typeface="+mj-lt"/>
              <a:buNone/>
            </a:pPr>
            <a:r>
              <a:rPr lang="en-US" sz="1100" kern="1200" dirty="0">
                <a:solidFill>
                  <a:schemeClr val="tx1"/>
                </a:solidFill>
                <a:effectLst/>
                <a:latin typeface="Arial" pitchFamily="34" charset="0"/>
                <a:ea typeface="+mn-ea"/>
                <a:cs typeface="Arial" pitchFamily="34" charset="0"/>
              </a:rPr>
              <a:t>What are the implications for planning your teaching, learning and assessment program using banded content (Science as a human endeavor strand and Science inquiry skills strand) and year-by-year content</a:t>
            </a:r>
            <a:r>
              <a:rPr lang="en-US" sz="1100" kern="1200" baseline="0" dirty="0">
                <a:solidFill>
                  <a:schemeClr val="tx1"/>
                </a:solidFill>
                <a:effectLst/>
                <a:latin typeface="Arial" pitchFamily="34" charset="0"/>
                <a:ea typeface="+mn-ea"/>
                <a:cs typeface="Arial" pitchFamily="34" charset="0"/>
              </a:rPr>
              <a:t> (Science understanding strand)</a:t>
            </a:r>
            <a:r>
              <a:rPr lang="en-US" sz="1100" kern="1200" dirty="0">
                <a:solidFill>
                  <a:schemeClr val="tx1"/>
                </a:solidFill>
                <a:effectLst/>
                <a:latin typeface="Arial" pitchFamily="34" charset="0"/>
                <a:ea typeface="+mn-ea"/>
                <a:cs typeface="Arial" pitchFamily="34" charset="0"/>
              </a:rPr>
              <a:t>?</a:t>
            </a: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8</a:t>
            </a:fld>
            <a:endParaRPr lang="en-AU" sz="1000" dirty="0"/>
          </a:p>
        </p:txBody>
      </p:sp>
    </p:spTree>
    <p:extLst>
      <p:ext uri="{BB962C8B-B14F-4D97-AF65-F5344CB8AC3E}">
        <p14:creationId xmlns:p14="http://schemas.microsoft.com/office/powerpoint/2010/main" val="202268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US" sz="1100" dirty="0">
                <a:latin typeface="Arial" pitchFamily="34" charset="0"/>
                <a:cs typeface="Arial" pitchFamily="34" charset="0"/>
              </a:rPr>
              <a:t>Each Science year-level description identifies the:</a:t>
            </a:r>
          </a:p>
          <a:p>
            <a:pPr marL="171450" indent="-171450">
              <a:spcBef>
                <a:spcPts val="0"/>
              </a:spcBef>
              <a:buFont typeface="Arial" panose="020B0604020202020204" pitchFamily="34" charset="0"/>
              <a:buChar char="•"/>
            </a:pPr>
            <a:endParaRPr lang="en-US" sz="1100" dirty="0">
              <a:latin typeface="Arial" pitchFamily="34" charset="0"/>
              <a:cs typeface="Arial" pitchFamily="34" charset="0"/>
            </a:endParaRPr>
          </a:p>
          <a:p>
            <a:pPr marL="171450" lvl="0" indent="-171450">
              <a:spcBef>
                <a:spcPts val="0"/>
              </a:spcBef>
              <a:buFont typeface="Arial" panose="020B0604020202020204" pitchFamily="34" charset="0"/>
              <a:buChar char="•"/>
            </a:pPr>
            <a:r>
              <a:rPr lang="en-US" sz="1100" dirty="0">
                <a:latin typeface="Arial" pitchFamily="34" charset="0"/>
                <a:cs typeface="Arial" pitchFamily="34" charset="0"/>
              </a:rPr>
              <a:t>focus of knowledge, understanding and skills for student learning in that year level</a:t>
            </a:r>
          </a:p>
          <a:p>
            <a:pPr marL="171450" lvl="0" indent="-171450">
              <a:spcBef>
                <a:spcPts val="0"/>
              </a:spcBef>
              <a:buFont typeface="Arial" panose="020B0604020202020204" pitchFamily="34" charset="0"/>
              <a:buChar char="•"/>
            </a:pPr>
            <a:r>
              <a:rPr lang="en-US" sz="1100" dirty="0">
                <a:latin typeface="Arial" pitchFamily="34" charset="0"/>
                <a:cs typeface="Arial" pitchFamily="34" charset="0"/>
              </a:rPr>
              <a:t>interrelated nature of the three strands to </a:t>
            </a:r>
            <a:r>
              <a:rPr lang="en-US" sz="1100" dirty="0" err="1">
                <a:latin typeface="Arial" pitchFamily="34" charset="0"/>
                <a:cs typeface="Arial" pitchFamily="34" charset="0"/>
              </a:rPr>
              <a:t>emphasise</a:t>
            </a:r>
            <a:r>
              <a:rPr lang="en-US" sz="1100" baseline="0" dirty="0">
                <a:latin typeface="Arial" pitchFamily="34" charset="0"/>
                <a:cs typeface="Arial" pitchFamily="34" charset="0"/>
              </a:rPr>
              <a:t> the importance of teaching the content of the three strands in an interrelated way</a:t>
            </a:r>
            <a:endParaRPr lang="en-US" sz="1100" dirty="0">
              <a:latin typeface="Arial" pitchFamily="34" charset="0"/>
              <a:cs typeface="Arial" pitchFamily="34" charset="0"/>
            </a:endParaRPr>
          </a:p>
          <a:p>
            <a:pPr marL="171450" lvl="0" indent="-171450">
              <a:spcBef>
                <a:spcPts val="0"/>
              </a:spcBef>
              <a:buFont typeface="Arial" panose="020B0604020202020204" pitchFamily="34" charset="0"/>
              <a:buChar char="•"/>
            </a:pPr>
            <a:r>
              <a:rPr lang="en-US" sz="1100" dirty="0">
                <a:latin typeface="Arial" pitchFamily="34" charset="0"/>
                <a:cs typeface="Arial" pitchFamily="34" charset="0"/>
              </a:rPr>
              <a:t>broad focus</a:t>
            </a:r>
            <a:r>
              <a:rPr lang="en-US" sz="1100" baseline="0" dirty="0">
                <a:latin typeface="Arial" pitchFamily="34" charset="0"/>
                <a:cs typeface="Arial" pitchFamily="34" charset="0"/>
              </a:rPr>
              <a:t> of the key ideas for the particular phase of learning</a:t>
            </a:r>
            <a:endParaRPr lang="en-US" sz="1100" dirty="0">
              <a:latin typeface="Arial" pitchFamily="34" charset="0"/>
              <a:cs typeface="Arial" pitchFamily="34" charset="0"/>
            </a:endParaRPr>
          </a:p>
          <a:p>
            <a:pPr marL="171450" lvl="0" indent="-171450" eaLnBrk="0" hangingPunct="0">
              <a:spcBef>
                <a:spcPts val="0"/>
              </a:spcBef>
              <a:buFont typeface="Arial" panose="020B0604020202020204" pitchFamily="34" charset="0"/>
              <a:buChar char="•"/>
              <a:defRPr/>
            </a:pPr>
            <a:r>
              <a:rPr lang="en-US" sz="1100" dirty="0">
                <a:latin typeface="Arial" pitchFamily="34" charset="0"/>
                <a:cs typeface="Arial" pitchFamily="34" charset="0"/>
              </a:rPr>
              <a:t>specific key ideas to be addressed in the year</a:t>
            </a:r>
            <a:r>
              <a:rPr lang="en-US" sz="1100" baseline="0" dirty="0">
                <a:latin typeface="Arial" pitchFamily="34" charset="0"/>
                <a:cs typeface="Arial" pitchFamily="34" charset="0"/>
              </a:rPr>
              <a:t> level</a:t>
            </a:r>
            <a:r>
              <a:rPr lang="en-US" sz="1100" dirty="0">
                <a:latin typeface="Arial" pitchFamily="34" charset="0"/>
                <a:cs typeface="Arial" pitchFamily="34" charset="0"/>
              </a:rPr>
              <a:t>.</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solidFill>
                  <a:prstClr val="black"/>
                </a:solidFill>
              </a:rPr>
              <a:pPr>
                <a:defRPr/>
              </a:pPr>
              <a:t>9</a:t>
            </a:fld>
            <a:endParaRPr lang="en-AU" sz="1000" dirty="0">
              <a:solidFill>
                <a:prstClr val="black"/>
              </a:solidFill>
            </a:endParaRPr>
          </a:p>
        </p:txBody>
      </p:sp>
    </p:spTree>
    <p:extLst>
      <p:ext uri="{BB962C8B-B14F-4D97-AF65-F5344CB8AC3E}">
        <p14:creationId xmlns:p14="http://schemas.microsoft.com/office/powerpoint/2010/main" val="299097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341438"/>
            <a:ext cx="8496300" cy="1470025"/>
          </a:xfrm>
        </p:spPr>
        <p:txBody>
          <a:bodyPr anchor="b"/>
          <a:lstStyle>
            <a:lvl1pPr>
              <a:defRPr sz="3600"/>
            </a:lvl1pPr>
          </a:lstStyle>
          <a:p>
            <a:r>
              <a:rPr lang="en-US" dirty="0"/>
              <a:t>Click to edit Master title style</a:t>
            </a:r>
            <a:endParaRPr lang="en-AU" dirty="0"/>
          </a:p>
        </p:txBody>
      </p:sp>
      <p:sp>
        <p:nvSpPr>
          <p:cNvPr id="3" name="Subtitle 2"/>
          <p:cNvSpPr>
            <a:spLocks noGrp="1"/>
          </p:cNvSpPr>
          <p:nvPr>
            <p:ph type="subTitle" idx="1"/>
          </p:nvPr>
        </p:nvSpPr>
        <p:spPr>
          <a:xfrm>
            <a:off x="323850" y="2837214"/>
            <a:ext cx="8496300" cy="1752600"/>
          </a:xfrm>
        </p:spPr>
        <p:txBody>
          <a:bodyPr/>
          <a:lstStyle>
            <a:lvl1pPr marL="0" indent="0" algn="l">
              <a:buNone/>
              <a:defRPr b="1">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Tree>
    <p:extLst>
      <p:ext uri="{BB962C8B-B14F-4D97-AF65-F5344CB8AC3E}">
        <p14:creationId xmlns:p14="http://schemas.microsoft.com/office/powerpoint/2010/main" val="385114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60350"/>
            <a:ext cx="2124075" cy="59197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23850" y="260350"/>
            <a:ext cx="6219825" cy="5919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5754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22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199410"/>
          </a:xfrm>
        </p:spPr>
        <p:txBody>
          <a:bodyPr/>
          <a:lstStyle>
            <a:lvl1pPr>
              <a:defRPr>
                <a:solidFill>
                  <a:schemeClr val="tx2"/>
                </a:solidFill>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a:solidFill>
                  <a:schemeClr val="tx2"/>
                </a:solidFill>
              </a:defRPr>
            </a:lvl2pPr>
            <a:lvl3pPr marL="792000" indent="-396000">
              <a:defRPr>
                <a:solidFill>
                  <a:schemeClr val="tx2"/>
                </a:solidFill>
              </a:defRPr>
            </a:lvl3pPr>
            <a:lvl4pPr marL="1080000" indent="0" algn="l">
              <a:buFontTx/>
              <a:buNone/>
              <a:defRPr>
                <a:solidFill>
                  <a:schemeClr val="tx2"/>
                </a:solidFill>
              </a:defRPr>
            </a:lvl4pPr>
            <a:lvl5pPr marL="1800000">
              <a:defRPr>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30979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23850" y="986400"/>
            <a:ext cx="4165600" cy="5199410"/>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1850" y="986400"/>
            <a:ext cx="4167188" cy="51994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295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23850" y="2174875"/>
            <a:ext cx="4173538" cy="3951288"/>
          </a:xfrm>
        </p:spPr>
        <p:txBody>
          <a:bodyPr/>
          <a:lstStyle>
            <a:lvl1pPr>
              <a:defRPr sz="2400">
                <a:solidFill>
                  <a:schemeClr val="tx2"/>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175125" cy="3951288"/>
          </a:xfrm>
        </p:spPr>
        <p:txBody>
          <a:bodyPr/>
          <a:lstStyle>
            <a:lvl1pPr>
              <a:defRPr sz="2400">
                <a:solidFill>
                  <a:schemeClr val="tx2"/>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504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977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538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641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201333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2.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3935695854"/>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1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endParaRPr lang="en-AU" dirty="0"/>
          </a:p>
        </p:txBody>
      </p:sp>
      <p:cxnSp>
        <p:nvCxnSpPr>
          <p:cNvPr id="5" name="Straight Connector 4"/>
          <p:cNvCxnSpPr/>
          <p:nvPr/>
        </p:nvCxnSpPr>
        <p:spPr bwMode="auto">
          <a:xfrm>
            <a:off x="179512" y="6538913"/>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820" r:id="rId1"/>
    <p:sldLayoutId id="2147483821"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4201532302"/>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1562785187"/>
      </p:ext>
    </p:extLst>
  </p:cSld>
  <p:clrMap bg1="lt1" tx1="dk1" bg2="lt2" tx2="dk2" accent1="accent1" accent2="accent2" accent3="accent3" accent4="accent4" accent5="accent5" accent6="accent6" hlink="hlink" folHlink="folHlink"/>
  <p:sldLayoutIdLst>
    <p:sldLayoutId id="2147483946"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qcaa.qld.edu.au/p-10/aciq"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www.acara.edu.a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ustraliancurriculum.edu.au/f-10-curriculum/science/rational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Learning area overview</a:t>
            </a:r>
            <a:endParaRPr lang="en-AU" dirty="0"/>
          </a:p>
        </p:txBody>
      </p:sp>
      <p:sp>
        <p:nvSpPr>
          <p:cNvPr id="6" name="Subtitle 5"/>
          <p:cNvSpPr>
            <a:spLocks noGrp="1"/>
          </p:cNvSpPr>
          <p:nvPr>
            <p:ph type="subTitle" idx="1"/>
          </p:nvPr>
        </p:nvSpPr>
        <p:spPr>
          <a:xfrm>
            <a:off x="539552" y="5137200"/>
            <a:ext cx="8596561" cy="935956"/>
          </a:xfrm>
        </p:spPr>
        <p:txBody>
          <a:bodyPr/>
          <a:lstStyle/>
          <a:p>
            <a:r>
              <a:rPr lang="en-US" dirty="0"/>
              <a:t>Prep–Year 10 Australian Curriculum: Science</a:t>
            </a:r>
            <a:endParaRPr lang="en-AU" dirty="0"/>
          </a:p>
        </p:txBody>
      </p:sp>
      <p:sp>
        <p:nvSpPr>
          <p:cNvPr id="2" name="Rectangle 1"/>
          <p:cNvSpPr/>
          <p:nvPr/>
        </p:nvSpPr>
        <p:spPr>
          <a:xfrm>
            <a:off x="323850" y="5157192"/>
            <a:ext cx="215702" cy="792088"/>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pic>
        <p:nvPicPr>
          <p:cNvPr id="6146" name="Picture 2" descr="\\file01\data\D_CIS\B_Curriculum_Support\U_Publishing\QCAA\web\_pending\170019_Learning_area_ppt_hpe\images\QCAA_STJOHNS_20140522_EPX0047_Webshot.jpg"/>
          <p:cNvPicPr>
            <a:picLocks noChangeAspect="1" noChangeArrowheads="1"/>
          </p:cNvPicPr>
          <p:nvPr/>
        </p:nvPicPr>
        <p:blipFill rotWithShape="1">
          <a:blip r:embed="rId3">
            <a:extLst>
              <a:ext uri="{28A0092B-C50C-407E-A947-70E740481C1C}">
                <a14:useLocalDpi xmlns:a14="http://schemas.microsoft.com/office/drawing/2010/main" val="0"/>
              </a:ext>
            </a:extLst>
          </a:blip>
          <a:srcRect t="9857" b="17999"/>
          <a:stretch/>
        </p:blipFill>
        <p:spPr bwMode="auto">
          <a:xfrm>
            <a:off x="179388" y="0"/>
            <a:ext cx="8964612" cy="431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55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8BA932-C55C-41AE-AB84-80D3F008A910}"/>
              </a:ext>
            </a:extLst>
          </p:cNvPr>
          <p:cNvPicPr>
            <a:picLocks noChangeAspect="1"/>
          </p:cNvPicPr>
          <p:nvPr/>
        </p:nvPicPr>
        <p:blipFill>
          <a:blip r:embed="rId3"/>
          <a:stretch>
            <a:fillRect/>
          </a:stretch>
        </p:blipFill>
        <p:spPr>
          <a:xfrm>
            <a:off x="323850" y="1406585"/>
            <a:ext cx="8472864" cy="4476878"/>
          </a:xfrm>
          <a:prstGeom prst="rect">
            <a:avLst/>
          </a:prstGeom>
        </p:spPr>
      </p:pic>
      <p:sp>
        <p:nvSpPr>
          <p:cNvPr id="3" name="Title 1"/>
          <p:cNvSpPr>
            <a:spLocks noGrp="1"/>
          </p:cNvSpPr>
          <p:nvPr>
            <p:ph type="title"/>
          </p:nvPr>
        </p:nvSpPr>
        <p:spPr/>
        <p:txBody>
          <a:bodyPr vert="horz" lIns="91440" tIns="45720" rIns="91440" bIns="45720" rtlCol="0" anchor="ctr">
            <a:noAutofit/>
          </a:bodyPr>
          <a:lstStyle/>
          <a:p>
            <a:r>
              <a:rPr lang="en-AU" sz="2800" dirty="0"/>
              <a:t>Curriculum content</a:t>
            </a:r>
            <a:endParaRPr lang="en-US" sz="2800" dirty="0"/>
          </a:p>
        </p:txBody>
      </p:sp>
      <p:sp>
        <p:nvSpPr>
          <p:cNvPr id="5" name="Left Arrow 4"/>
          <p:cNvSpPr/>
          <p:nvPr/>
        </p:nvSpPr>
        <p:spPr bwMode="auto">
          <a:xfrm>
            <a:off x="4415354" y="1486449"/>
            <a:ext cx="4752020"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r>
              <a:rPr lang="en-AU" sz="2800" dirty="0">
                <a:solidFill>
                  <a:srgbClr val="000000"/>
                </a:solidFill>
              </a:rPr>
              <a:t>Content description</a:t>
            </a:r>
          </a:p>
        </p:txBody>
      </p:sp>
      <p:sp>
        <p:nvSpPr>
          <p:cNvPr id="11" name="Left Arrow 10"/>
          <p:cNvSpPr/>
          <p:nvPr/>
        </p:nvSpPr>
        <p:spPr bwMode="auto">
          <a:xfrm>
            <a:off x="4438728" y="3292840"/>
            <a:ext cx="4728646"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r>
              <a:rPr lang="en-AU" sz="2800" dirty="0">
                <a:solidFill>
                  <a:srgbClr val="000000"/>
                </a:solidFill>
              </a:rPr>
              <a:t>Content elaborations</a:t>
            </a:r>
          </a:p>
        </p:txBody>
      </p:sp>
      <p:pic>
        <p:nvPicPr>
          <p:cNvPr id="12" name="Picture 11">
            <a:extLst>
              <a:ext uri="{FF2B5EF4-FFF2-40B4-BE49-F238E27FC236}">
                <a16:creationId xmlns:a16="http://schemas.microsoft.com/office/drawing/2014/main" id="{ADDE5597-7FEF-42A3-B06D-0622C0802B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91885026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496300" cy="864394"/>
          </a:xfrm>
        </p:spPr>
        <p:txBody>
          <a:bodyPr/>
          <a:lstStyle/>
          <a:p>
            <a:r>
              <a:rPr lang="en-AU" sz="2800" dirty="0"/>
              <a:t>Strands and sub-strands</a:t>
            </a:r>
            <a:br>
              <a:rPr lang="en-AU" sz="2800" dirty="0"/>
            </a:br>
            <a:r>
              <a:rPr lang="en-AU" sz="2000" dirty="0"/>
              <a:t>Intent of the interrelated strands</a:t>
            </a:r>
            <a:endParaRPr lang="en-AU" sz="280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193464276"/>
              </p:ext>
            </p:extLst>
          </p:nvPr>
        </p:nvGraphicFramePr>
        <p:xfrm>
          <a:off x="442542" y="1124744"/>
          <a:ext cx="8496943" cy="4552380"/>
        </p:xfrm>
        <a:graphic>
          <a:graphicData uri="http://schemas.openxmlformats.org/drawingml/2006/table">
            <a:tbl>
              <a:tblPr firstRow="1" bandRow="1">
                <a:tableStyleId>{5C22544A-7EE6-4342-B048-85BDC9FD1C3A}</a:tableStyleId>
              </a:tblPr>
              <a:tblGrid>
                <a:gridCol w="1158619">
                  <a:extLst>
                    <a:ext uri="{9D8B030D-6E8A-4147-A177-3AD203B41FA5}">
                      <a16:colId xmlns:a16="http://schemas.microsoft.com/office/drawing/2014/main" val="20000"/>
                    </a:ext>
                  </a:extLst>
                </a:gridCol>
                <a:gridCol w="1818711">
                  <a:extLst>
                    <a:ext uri="{9D8B030D-6E8A-4147-A177-3AD203B41FA5}">
                      <a16:colId xmlns:a16="http://schemas.microsoft.com/office/drawing/2014/main" val="2001645820"/>
                    </a:ext>
                  </a:extLst>
                </a:gridCol>
                <a:gridCol w="627397">
                  <a:extLst>
                    <a:ext uri="{9D8B030D-6E8A-4147-A177-3AD203B41FA5}">
                      <a16:colId xmlns:a16="http://schemas.microsoft.com/office/drawing/2014/main" val="3074955673"/>
                    </a:ext>
                  </a:extLst>
                </a:gridCol>
                <a:gridCol w="524731">
                  <a:extLst>
                    <a:ext uri="{9D8B030D-6E8A-4147-A177-3AD203B41FA5}">
                      <a16:colId xmlns:a16="http://schemas.microsoft.com/office/drawing/2014/main" val="20001"/>
                    </a:ext>
                  </a:extLst>
                </a:gridCol>
                <a:gridCol w="1368152">
                  <a:extLst>
                    <a:ext uri="{9D8B030D-6E8A-4147-A177-3AD203B41FA5}">
                      <a16:colId xmlns:a16="http://schemas.microsoft.com/office/drawing/2014/main" val="3702678685"/>
                    </a:ext>
                  </a:extLst>
                </a:gridCol>
                <a:gridCol w="553225">
                  <a:extLst>
                    <a:ext uri="{9D8B030D-6E8A-4147-A177-3AD203B41FA5}">
                      <a16:colId xmlns:a16="http://schemas.microsoft.com/office/drawing/2014/main" val="1587000390"/>
                    </a:ext>
                  </a:extLst>
                </a:gridCol>
                <a:gridCol w="526895">
                  <a:extLst>
                    <a:ext uri="{9D8B030D-6E8A-4147-A177-3AD203B41FA5}">
                      <a16:colId xmlns:a16="http://schemas.microsoft.com/office/drawing/2014/main" val="20002"/>
                    </a:ext>
                  </a:extLst>
                </a:gridCol>
                <a:gridCol w="1919213">
                  <a:extLst>
                    <a:ext uri="{9D8B030D-6E8A-4147-A177-3AD203B41FA5}">
                      <a16:colId xmlns:a16="http://schemas.microsoft.com/office/drawing/2014/main" val="1219188111"/>
                    </a:ext>
                  </a:extLst>
                </a:gridCol>
              </a:tblGrid>
              <a:tr h="322798">
                <a:tc>
                  <a:txBody>
                    <a:bodyPr/>
                    <a:lstStyle/>
                    <a:p>
                      <a:endParaRPr lang="en-AU" sz="1600" dirty="0">
                        <a:latin typeface="+mn-lt"/>
                      </a:endParaRPr>
                    </a:p>
                  </a:txBody>
                  <a:tcPr>
                    <a:noFill/>
                  </a:tcPr>
                </a:tc>
                <a:tc gridSpan="7">
                  <a:txBody>
                    <a:bodyPr/>
                    <a:lstStyle/>
                    <a:p>
                      <a:pPr algn="ctr"/>
                      <a:r>
                        <a:rPr lang="en-AU" sz="2400" b="1" dirty="0">
                          <a:solidFill>
                            <a:sysClr val="windowText" lastClr="000000"/>
                          </a:solidFill>
                          <a:latin typeface="+mn-lt"/>
                        </a:rPr>
                        <a:t>Strands</a:t>
                      </a:r>
                    </a:p>
                  </a:txBody>
                  <a:tcPr anchor="ctr">
                    <a:lnB w="6350" cap="flat" cmpd="sng" algn="ctr">
                      <a:solidFill>
                        <a:schemeClr val="bg1"/>
                      </a:solidFill>
                      <a:prstDash val="solid"/>
                      <a:round/>
                      <a:headEnd type="none" w="med" len="med"/>
                      <a:tailEnd type="none" w="med" len="med"/>
                    </a:lnB>
                    <a:solidFill>
                      <a:schemeClr val="bg1">
                        <a:lumMod val="75000"/>
                      </a:schemeClr>
                    </a:solidFill>
                  </a:tcPr>
                </a:tc>
                <a:tc hMerge="1">
                  <a:txBody>
                    <a:bodyPr/>
                    <a:lstStyle/>
                    <a:p>
                      <a:endParaRPr lang="en-AU"/>
                    </a:p>
                  </a:txBody>
                  <a:tcPr/>
                </a:tc>
                <a:tc hMerge="1">
                  <a:txBody>
                    <a:bodyPr/>
                    <a:lstStyle/>
                    <a:p>
                      <a:endParaRPr lang="en-AU" sz="1400" b="1" dirty="0"/>
                    </a:p>
                  </a:txBody>
                  <a:tcPr>
                    <a:solidFill>
                      <a:schemeClr val="bg1">
                        <a:lumMod val="65000"/>
                      </a:schemeClr>
                    </a:solidFill>
                  </a:tcPr>
                </a:tc>
                <a:tc hMerge="1">
                  <a:txBody>
                    <a:bodyPr/>
                    <a:lstStyle/>
                    <a:p>
                      <a:endParaRPr lang="en-AU"/>
                    </a:p>
                  </a:txBody>
                  <a:tcPr/>
                </a:tc>
                <a:tc hMerge="1">
                  <a:txBody>
                    <a:bodyPr/>
                    <a:lstStyle/>
                    <a:p>
                      <a:endParaRPr lang="en-AU"/>
                    </a:p>
                  </a:txBody>
                  <a:tcPr/>
                </a:tc>
                <a:tc hMerge="1">
                  <a:txBody>
                    <a:bodyPr/>
                    <a:lstStyle/>
                    <a:p>
                      <a:endParaRPr lang="en-AU" sz="1400" b="1" dirty="0"/>
                    </a:p>
                  </a:txBody>
                  <a:tcPr>
                    <a:solidFill>
                      <a:schemeClr val="bg1">
                        <a:lumMod val="65000"/>
                      </a:schemeClr>
                    </a:solidFill>
                  </a:tcPr>
                </a:tc>
                <a:tc hMerge="1">
                  <a:txBody>
                    <a:bodyPr/>
                    <a:lstStyle/>
                    <a:p>
                      <a:endParaRPr lang="en-AU"/>
                    </a:p>
                  </a:txBody>
                  <a:tcPr/>
                </a:tc>
                <a:extLst>
                  <a:ext uri="{0D108BD9-81ED-4DB2-BD59-A6C34878D82A}">
                    <a16:rowId xmlns:a16="http://schemas.microsoft.com/office/drawing/2014/main" val="3981750270"/>
                  </a:ext>
                </a:extLst>
              </a:tr>
              <a:tr h="365838">
                <a:tc>
                  <a:txBody>
                    <a:bodyPr/>
                    <a:lstStyle/>
                    <a:p>
                      <a:endParaRPr lang="en-AU" sz="1600" b="1" dirty="0">
                        <a:latin typeface="+mn-lt"/>
                      </a:endParaRPr>
                    </a:p>
                  </a:txBody>
                  <a:tcPr>
                    <a:noFill/>
                  </a:tcPr>
                </a:tc>
                <a:tc>
                  <a:txBody>
                    <a:bodyPr/>
                    <a:lstStyle/>
                    <a:p>
                      <a:pPr algn="ctr"/>
                      <a:r>
                        <a:rPr lang="en-AU" sz="1400" b="1" i="0" dirty="0">
                          <a:latin typeface="+mn-lt"/>
                        </a:rPr>
                        <a:t>discipline-specific content</a:t>
                      </a: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gridSpan="2">
                  <a:txBody>
                    <a:bodyPr/>
                    <a:lstStyle/>
                    <a:p>
                      <a:pPr algn="ctr"/>
                      <a:r>
                        <a:rPr lang="en-AU" sz="1400" b="1" i="0" dirty="0">
                          <a:latin typeface="+mn-lt"/>
                        </a:rPr>
                        <a:t>taught in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65000"/>
                      </a:schemeClr>
                    </a:solidFill>
                  </a:tcPr>
                </a:tc>
                <a:tc hMerge="1">
                  <a:txBody>
                    <a:bodyPr/>
                    <a:lstStyle/>
                    <a:p>
                      <a:endParaRPr lang="en-US" sz="1400" b="0" dirty="0">
                        <a:solidFill>
                          <a:schemeClr val="tx1"/>
                        </a:solidFill>
                        <a:latin typeface="+mn-lt"/>
                      </a:endParaRPr>
                    </a:p>
                  </a:txBody>
                  <a:tcPr>
                    <a:solidFill>
                      <a:schemeClr val="bg1">
                        <a:lumMod val="65000"/>
                      </a:schemeClr>
                    </a:solidFill>
                  </a:tcPr>
                </a:tc>
                <a:tc>
                  <a:txBody>
                    <a:bodyPr/>
                    <a:lstStyle/>
                    <a:p>
                      <a:pPr algn="ctr"/>
                      <a:r>
                        <a:rPr lang="en-US" sz="1400" b="1" i="0" dirty="0">
                          <a:solidFill>
                            <a:schemeClr val="tx1"/>
                          </a:solidFill>
                          <a:latin typeface="+mn-lt"/>
                        </a:rPr>
                        <a:t>context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gridSpan="2">
                  <a:txBody>
                    <a:bodyPr/>
                    <a:lstStyle/>
                    <a:p>
                      <a:pPr algn="ctr"/>
                      <a:r>
                        <a:rPr lang="en-US" sz="1400" b="1" i="0" dirty="0">
                          <a:solidFill>
                            <a:schemeClr val="tx1"/>
                          </a:solidFill>
                          <a:latin typeface="+mn-lt"/>
                        </a:rPr>
                        <a:t>informed by</a:t>
                      </a: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65000"/>
                      </a:schemeClr>
                    </a:solidFill>
                  </a:tcPr>
                </a:tc>
                <a:tc hMerge="1">
                  <a:txBody>
                    <a:bodyPr/>
                    <a:lstStyle/>
                    <a:p>
                      <a:endParaRPr lang="en-US" sz="1400" b="0" dirty="0">
                        <a:solidFill>
                          <a:schemeClr val="tx1"/>
                        </a:solidFill>
                        <a:latin typeface="+mn-lt"/>
                      </a:endParaRPr>
                    </a:p>
                  </a:txBody>
                  <a:tcPr>
                    <a:solidFill>
                      <a:schemeClr val="bg1">
                        <a:lumMod val="65000"/>
                      </a:schemeClr>
                    </a:solidFill>
                  </a:tcPr>
                </a:tc>
                <a:tc>
                  <a:txBody>
                    <a:bodyPr/>
                    <a:lstStyle/>
                    <a:p>
                      <a:pPr algn="ctr"/>
                      <a:r>
                        <a:rPr lang="en-US" sz="1400" b="1" i="0" dirty="0">
                          <a:solidFill>
                            <a:schemeClr val="tx1"/>
                          </a:solidFill>
                          <a:latin typeface="+mn-lt"/>
                        </a:rPr>
                        <a:t>inquiry model</a:t>
                      </a:r>
                    </a:p>
                  </a:txBody>
                  <a:tcPr anchor="ctr">
                    <a:solidFill>
                      <a:schemeClr val="bg1">
                        <a:lumMod val="95000"/>
                      </a:schemeClr>
                    </a:solidFill>
                  </a:tcPr>
                </a:tc>
                <a:extLst>
                  <a:ext uri="{0D108BD9-81ED-4DB2-BD59-A6C34878D82A}">
                    <a16:rowId xmlns:a16="http://schemas.microsoft.com/office/drawing/2014/main" val="1060324714"/>
                  </a:ext>
                </a:extLst>
              </a:tr>
              <a:tr h="365838">
                <a:tc>
                  <a:txBody>
                    <a:bodyPr/>
                    <a:lstStyle/>
                    <a:p>
                      <a:endParaRPr lang="en-AU" sz="1600" dirty="0">
                        <a:latin typeface="+mn-lt"/>
                      </a:endParaRPr>
                    </a:p>
                  </a:txBody>
                  <a:tcPr>
                    <a:lnB w="19050" cap="flat" cmpd="sng" algn="ctr">
                      <a:solidFill>
                        <a:srgbClr val="D52B1E"/>
                      </a:solidFill>
                      <a:prstDash val="solid"/>
                      <a:round/>
                      <a:headEnd type="none" w="med" len="med"/>
                      <a:tailEnd type="none" w="med" len="med"/>
                    </a:lnB>
                    <a:noFill/>
                  </a:tcPr>
                </a:tc>
                <a:tc gridSpan="2">
                  <a:txBody>
                    <a:bodyPr/>
                    <a:lstStyle/>
                    <a:p>
                      <a:pPr algn="ctr"/>
                      <a:r>
                        <a:rPr lang="en-US" sz="1400" b="1" dirty="0">
                          <a:solidFill>
                            <a:schemeClr val="tx1"/>
                          </a:solidFill>
                          <a:latin typeface="+mn-lt"/>
                        </a:rPr>
                        <a:t>Science</a:t>
                      </a:r>
                      <a:r>
                        <a:rPr lang="en-US" sz="1400" b="1" baseline="0" dirty="0">
                          <a:solidFill>
                            <a:schemeClr val="tx1"/>
                          </a:solidFill>
                          <a:latin typeface="+mn-lt"/>
                        </a:rPr>
                        <a:t> understanding</a:t>
                      </a:r>
                      <a:endParaRPr lang="en-AU" sz="1400" b="1" dirty="0">
                        <a:latin typeface="+mn-lt"/>
                      </a:endParaRPr>
                    </a:p>
                  </a:txBody>
                  <a:tcP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75000"/>
                      </a:schemeClr>
                    </a:solidFill>
                  </a:tcPr>
                </a:tc>
                <a:tc hMerge="1">
                  <a:txBody>
                    <a:bodyPr/>
                    <a:lstStyle/>
                    <a:p>
                      <a:endParaRPr lang="en-AU"/>
                    </a:p>
                  </a:txBody>
                  <a:tcPr/>
                </a:tc>
                <a:tc gridSpan="3">
                  <a:txBody>
                    <a:bodyPr/>
                    <a:lstStyle/>
                    <a:p>
                      <a:pPr algn="ctr"/>
                      <a:r>
                        <a:rPr lang="en-US" sz="1400" b="1" dirty="0">
                          <a:solidFill>
                            <a:schemeClr val="tx1"/>
                          </a:solidFill>
                          <a:latin typeface="+mn-lt"/>
                        </a:rPr>
                        <a:t>Science as a human </a:t>
                      </a:r>
                      <a:r>
                        <a:rPr lang="en-US" sz="1400" b="1" dirty="0" err="1">
                          <a:solidFill>
                            <a:schemeClr val="tx1"/>
                          </a:solidFill>
                          <a:latin typeface="+mn-lt"/>
                        </a:rPr>
                        <a:t>endeavour</a:t>
                      </a:r>
                      <a:endParaRPr lang="en-US" sz="1400" b="1" dirty="0">
                        <a:solidFill>
                          <a:schemeClr val="tx1"/>
                        </a:solidFill>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75000"/>
                      </a:schemeClr>
                    </a:solidFill>
                  </a:tcPr>
                </a:tc>
                <a:tc hMerge="1">
                  <a:txBody>
                    <a:bodyPr/>
                    <a:lstStyle/>
                    <a:p>
                      <a:endParaRPr lang="en-AU"/>
                    </a:p>
                  </a:txBody>
                  <a:tcPr/>
                </a:tc>
                <a:tc hMerge="1">
                  <a:txBody>
                    <a:bodyPr/>
                    <a:lstStyle/>
                    <a:p>
                      <a:endParaRPr lang="en-AU"/>
                    </a:p>
                  </a:txBody>
                  <a:tcPr/>
                </a:tc>
                <a:tc gridSpan="2">
                  <a:txBody>
                    <a:bodyPr/>
                    <a:lstStyle/>
                    <a:p>
                      <a:pPr algn="ctr"/>
                      <a:r>
                        <a:rPr lang="en-US" sz="1400" b="1" dirty="0">
                          <a:solidFill>
                            <a:schemeClr val="tx1"/>
                          </a:solidFill>
                          <a:latin typeface="+mn-lt"/>
                        </a:rPr>
                        <a:t>Science inquiry</a:t>
                      </a:r>
                      <a:r>
                        <a:rPr lang="en-US" sz="1400" b="1" baseline="0" dirty="0">
                          <a:solidFill>
                            <a:schemeClr val="tx1"/>
                          </a:solidFill>
                          <a:latin typeface="+mn-lt"/>
                        </a:rPr>
                        <a:t> skills</a:t>
                      </a:r>
                      <a:endParaRPr lang="en-US" sz="1400" b="1" dirty="0">
                        <a:solidFill>
                          <a:schemeClr val="tx1"/>
                        </a:solidFill>
                        <a:latin typeface="+mn-lt"/>
                      </a:endParaRPr>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75000"/>
                      </a:schemeClr>
                    </a:solidFill>
                  </a:tcPr>
                </a:tc>
                <a:tc hMerge="1">
                  <a:txBody>
                    <a:bodyPr/>
                    <a:lstStyle/>
                    <a:p>
                      <a:endParaRPr lang="en-AU"/>
                    </a:p>
                  </a:txBody>
                  <a:tcPr/>
                </a:tc>
                <a:extLst>
                  <a:ext uri="{0D108BD9-81ED-4DB2-BD59-A6C34878D82A}">
                    <a16:rowId xmlns:a16="http://schemas.microsoft.com/office/drawing/2014/main" val="10001"/>
                  </a:ext>
                </a:extLst>
              </a:tr>
              <a:tr h="611772">
                <a:tc rowSpan="5">
                  <a:txBody>
                    <a:bodyPr/>
                    <a:lstStyle/>
                    <a:p>
                      <a:r>
                        <a:rPr lang="en-AU" sz="1400" b="1" i="0" dirty="0">
                          <a:latin typeface="+mn-lt"/>
                        </a:rPr>
                        <a:t>Sub-strands</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gridSpan="2">
                  <a:txBody>
                    <a:bodyPr/>
                    <a:lstStyle/>
                    <a:p>
                      <a:r>
                        <a:rPr lang="en-US" sz="1400" b="0" i="0" dirty="0">
                          <a:solidFill>
                            <a:schemeClr val="tx1"/>
                          </a:solidFill>
                          <a:latin typeface="+mn-lt"/>
                        </a:rPr>
                        <a:t>Biological sciences</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gridSpan="3">
                  <a:txBody>
                    <a:bodyPr/>
                    <a:lstStyle/>
                    <a:p>
                      <a:r>
                        <a:rPr lang="en-US" sz="1400" b="0" i="0" dirty="0">
                          <a:solidFill>
                            <a:schemeClr val="tx1"/>
                          </a:solidFill>
                          <a:latin typeface="+mn-lt"/>
                        </a:rPr>
                        <a:t>Nature</a:t>
                      </a:r>
                      <a:r>
                        <a:rPr lang="en-US" sz="1400" b="0" i="0" baseline="0" dirty="0">
                          <a:solidFill>
                            <a:schemeClr val="tx1"/>
                          </a:solidFill>
                          <a:latin typeface="+mn-lt"/>
                        </a:rPr>
                        <a:t> and development of science</a:t>
                      </a:r>
                      <a:endParaRPr lang="en-US" sz="1400" b="0" i="0" dirty="0">
                        <a:solidFill>
                          <a:schemeClr val="tx1"/>
                        </a:solidFill>
                        <a:latin typeface="+mn-l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hMerge="1">
                  <a:txBody>
                    <a:bodyPr/>
                    <a:lstStyle/>
                    <a:p>
                      <a:endParaRPr lang="en-AU"/>
                    </a:p>
                  </a:txBody>
                  <a:tcPr/>
                </a:tc>
                <a:tc gridSpan="2">
                  <a:txBody>
                    <a:bodyPr/>
                    <a:lstStyle/>
                    <a:p>
                      <a:r>
                        <a:rPr lang="en-US" sz="1400" b="0" i="0" dirty="0">
                          <a:solidFill>
                            <a:schemeClr val="tx1"/>
                          </a:solidFill>
                          <a:latin typeface="+mn-lt"/>
                        </a:rPr>
                        <a:t>Questioning and predicting</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extLst>
                  <a:ext uri="{0D108BD9-81ED-4DB2-BD59-A6C34878D82A}">
                    <a16:rowId xmlns:a16="http://schemas.microsoft.com/office/drawing/2014/main" val="10002"/>
                  </a:ext>
                </a:extLst>
              </a:tr>
              <a:tr h="611772">
                <a:tc vMerge="1">
                  <a:txBody>
                    <a:bodyPr/>
                    <a:lstStyle/>
                    <a:p>
                      <a:endParaRPr lang="en-AU" sz="1100" b="0" i="1" dirty="0">
                        <a:latin typeface="+mn-lt"/>
                      </a:endParaRPr>
                    </a:p>
                  </a:txBody>
                  <a:tcPr>
                    <a:solidFill>
                      <a:schemeClr val="bg1">
                        <a:lumMod val="85000"/>
                      </a:schemeClr>
                    </a:solidFill>
                  </a:tcPr>
                </a:tc>
                <a:tc gridSpan="2">
                  <a:txBody>
                    <a:bodyPr/>
                    <a:lstStyle/>
                    <a:p>
                      <a:r>
                        <a:rPr lang="en-US" sz="1400" b="0" i="0" dirty="0">
                          <a:solidFill>
                            <a:schemeClr val="tx1"/>
                          </a:solidFill>
                          <a:latin typeface="+mn-lt"/>
                        </a:rPr>
                        <a:t>Chemical sciences</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gridSpan="3">
                  <a:txBody>
                    <a:bodyPr/>
                    <a:lstStyle/>
                    <a:p>
                      <a:r>
                        <a:rPr lang="en-US" sz="1400" b="0" i="0" dirty="0">
                          <a:solidFill>
                            <a:schemeClr val="tx1"/>
                          </a:solidFill>
                          <a:latin typeface="+mn-lt"/>
                        </a:rPr>
                        <a:t>Use</a:t>
                      </a:r>
                      <a:r>
                        <a:rPr lang="en-US" sz="1400" b="0" i="0" baseline="0" dirty="0">
                          <a:solidFill>
                            <a:schemeClr val="tx1"/>
                          </a:solidFill>
                          <a:latin typeface="+mn-lt"/>
                        </a:rPr>
                        <a:t> and influence of science </a:t>
                      </a:r>
                      <a:r>
                        <a:rPr lang="en-US" sz="1400" b="0" i="0" dirty="0">
                          <a:solidFill>
                            <a:schemeClr val="tx1"/>
                          </a:solidFill>
                          <a:latin typeface="+mn-lt"/>
                        </a:rPr>
                        <a:t>(1</a:t>
                      </a:r>
                      <a:r>
                        <a:rPr lang="en-AU" sz="1600" i="0" kern="1200" dirty="0">
                          <a:solidFill>
                            <a:schemeClr val="dk1"/>
                          </a:solidFill>
                          <a:effectLst/>
                          <a:latin typeface="+mn-lt"/>
                          <a:ea typeface="+mn-ea"/>
                          <a:cs typeface="+mn-cs"/>
                        </a:rPr>
                        <a:t>–</a:t>
                      </a:r>
                      <a:r>
                        <a:rPr lang="en-US" sz="1400" b="0" i="0" dirty="0">
                          <a:solidFill>
                            <a:schemeClr val="tx1"/>
                          </a:solidFill>
                          <a:latin typeface="+mn-lt"/>
                        </a:rPr>
                        <a:t>10)</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hMerge="1">
                  <a:txBody>
                    <a:bodyPr/>
                    <a:lstStyle/>
                    <a:p>
                      <a:endParaRPr lang="en-AU"/>
                    </a:p>
                  </a:txBody>
                  <a:tcPr/>
                </a:tc>
                <a:tc gridSpan="2">
                  <a:txBody>
                    <a:bodyPr/>
                    <a:lstStyle/>
                    <a:p>
                      <a:r>
                        <a:rPr lang="en-US" sz="1400" b="0" i="0" dirty="0">
                          <a:solidFill>
                            <a:schemeClr val="tx1"/>
                          </a:solidFill>
                          <a:latin typeface="+mn-lt"/>
                        </a:rPr>
                        <a:t>Planning and conducting</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extLst>
                  <a:ext uri="{0D108BD9-81ED-4DB2-BD59-A6C34878D82A}">
                    <a16:rowId xmlns:a16="http://schemas.microsoft.com/office/drawing/2014/main" val="2016162801"/>
                  </a:ext>
                </a:extLst>
              </a:tr>
              <a:tr h="611772">
                <a:tc vMerge="1">
                  <a:txBody>
                    <a:bodyPr/>
                    <a:lstStyle/>
                    <a:p>
                      <a:endParaRPr lang="en-AU" sz="1100" b="0" i="1" dirty="0">
                        <a:latin typeface="+mn-lt"/>
                      </a:endParaRPr>
                    </a:p>
                  </a:txBody>
                  <a:tcPr>
                    <a:solidFill>
                      <a:schemeClr val="bg1">
                        <a:lumMod val="85000"/>
                      </a:schemeClr>
                    </a:solidFill>
                  </a:tcPr>
                </a:tc>
                <a:tc gridSpan="2">
                  <a:txBody>
                    <a:bodyPr/>
                    <a:lstStyle/>
                    <a:p>
                      <a:r>
                        <a:rPr lang="en-US" sz="1400" b="0" i="0" dirty="0">
                          <a:solidFill>
                            <a:schemeClr val="tx1"/>
                          </a:solidFill>
                          <a:latin typeface="+mn-lt"/>
                        </a:rPr>
                        <a:t>Earth and space</a:t>
                      </a:r>
                      <a:r>
                        <a:rPr lang="en-US" sz="1400" b="0" i="0" baseline="0" dirty="0">
                          <a:solidFill>
                            <a:schemeClr val="tx1"/>
                          </a:solidFill>
                          <a:latin typeface="+mn-lt"/>
                        </a:rPr>
                        <a:t> sciences</a:t>
                      </a:r>
                      <a:endParaRPr lang="en-US" sz="1400" b="0" i="0" dirty="0">
                        <a:solidFill>
                          <a:schemeClr val="tx1"/>
                        </a:solidFill>
                        <a:latin typeface="+mn-l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gridSpan="3">
                  <a:txBody>
                    <a:bodyPr/>
                    <a:lstStyle/>
                    <a:p>
                      <a:endParaRPr lang="en-US" sz="1400" b="0" i="1" dirty="0">
                        <a:solidFill>
                          <a:schemeClr val="tx1"/>
                        </a:solidFill>
                        <a:latin typeface="+mn-l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hMerge="1">
                  <a:txBody>
                    <a:bodyPr/>
                    <a:lstStyle/>
                    <a:p>
                      <a:endParaRPr lang="en-AU"/>
                    </a:p>
                  </a:txBody>
                  <a:tcPr/>
                </a:tc>
                <a:tc gridSpan="2">
                  <a:txBody>
                    <a:bodyPr/>
                    <a:lstStyle/>
                    <a:p>
                      <a:r>
                        <a:rPr lang="en-US" sz="1400" b="0" i="0" dirty="0">
                          <a:solidFill>
                            <a:schemeClr val="tx1"/>
                          </a:solidFill>
                          <a:latin typeface="+mn-lt"/>
                        </a:rPr>
                        <a:t>Processing and </a:t>
                      </a:r>
                      <a:r>
                        <a:rPr lang="en-US" sz="1400" b="0" i="0" dirty="0" err="1">
                          <a:solidFill>
                            <a:schemeClr val="tx1"/>
                          </a:solidFill>
                          <a:latin typeface="+mn-lt"/>
                        </a:rPr>
                        <a:t>analysing</a:t>
                      </a:r>
                      <a:r>
                        <a:rPr lang="en-US" sz="1400" b="0" i="0" dirty="0">
                          <a:solidFill>
                            <a:schemeClr val="tx1"/>
                          </a:solidFill>
                          <a:latin typeface="+mn-lt"/>
                        </a:rPr>
                        <a:t> data and information</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extLst>
                  <a:ext uri="{0D108BD9-81ED-4DB2-BD59-A6C34878D82A}">
                    <a16:rowId xmlns:a16="http://schemas.microsoft.com/office/drawing/2014/main" val="1027098840"/>
                  </a:ext>
                </a:extLst>
              </a:tr>
              <a:tr h="611772">
                <a:tc vMerge="1">
                  <a:txBody>
                    <a:bodyPr/>
                    <a:lstStyle/>
                    <a:p>
                      <a:endParaRPr lang="en-AU" sz="1100" b="0" i="1" dirty="0">
                        <a:latin typeface="+mn-lt"/>
                      </a:endParaRPr>
                    </a:p>
                  </a:txBody>
                  <a:tcPr>
                    <a:solidFill>
                      <a:schemeClr val="bg1">
                        <a:lumMod val="85000"/>
                      </a:schemeClr>
                    </a:solidFill>
                  </a:tcPr>
                </a:tc>
                <a:tc gridSpan="2">
                  <a:txBody>
                    <a:bodyPr/>
                    <a:lstStyle/>
                    <a:p>
                      <a:r>
                        <a:rPr lang="en-US" sz="1400" b="0" i="0" dirty="0">
                          <a:solidFill>
                            <a:schemeClr val="tx1"/>
                          </a:solidFill>
                          <a:latin typeface="+mn-lt"/>
                        </a:rPr>
                        <a:t>Physical sciences</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gridSpan="3">
                  <a:txBody>
                    <a:bodyPr/>
                    <a:lstStyle/>
                    <a:p>
                      <a:endParaRPr lang="en-US" sz="1400" b="0" i="1" dirty="0">
                        <a:solidFill>
                          <a:schemeClr val="tx1"/>
                        </a:solidFill>
                        <a:latin typeface="+mn-l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hMerge="1">
                  <a:txBody>
                    <a:bodyPr/>
                    <a:lstStyle/>
                    <a:p>
                      <a:endParaRPr lang="en-AU"/>
                    </a:p>
                  </a:txBody>
                  <a:tcPr/>
                </a:tc>
                <a:tc gridSpan="2">
                  <a:txBody>
                    <a:bodyPr/>
                    <a:lstStyle/>
                    <a:p>
                      <a:r>
                        <a:rPr lang="en-US" sz="1400" b="0" i="0" dirty="0">
                          <a:solidFill>
                            <a:schemeClr val="tx1"/>
                          </a:solidFill>
                          <a:latin typeface="+mn-lt"/>
                        </a:rPr>
                        <a:t>Evaluating (1</a:t>
                      </a:r>
                      <a:r>
                        <a:rPr lang="en-AU" sz="1600" i="0" kern="1200" dirty="0">
                          <a:solidFill>
                            <a:schemeClr val="dk1"/>
                          </a:solidFill>
                          <a:effectLst/>
                          <a:latin typeface="+mn-lt"/>
                          <a:ea typeface="+mn-ea"/>
                          <a:cs typeface="+mn-cs"/>
                        </a:rPr>
                        <a:t>–</a:t>
                      </a:r>
                      <a:r>
                        <a:rPr lang="en-US" sz="1400" b="0" i="0" dirty="0">
                          <a:solidFill>
                            <a:schemeClr val="tx1"/>
                          </a:solidFill>
                          <a:latin typeface="+mn-lt"/>
                        </a:rPr>
                        <a:t>10)</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extLst>
                  <a:ext uri="{0D108BD9-81ED-4DB2-BD59-A6C34878D82A}">
                    <a16:rowId xmlns:a16="http://schemas.microsoft.com/office/drawing/2014/main" val="2393974059"/>
                  </a:ext>
                </a:extLst>
              </a:tr>
              <a:tr h="611772">
                <a:tc vMerge="1">
                  <a:txBody>
                    <a:bodyPr/>
                    <a:lstStyle/>
                    <a:p>
                      <a:endParaRPr lang="en-AU" sz="1100" b="0" i="1" dirty="0">
                        <a:latin typeface="+mn-lt"/>
                      </a:endParaRPr>
                    </a:p>
                  </a:txBody>
                  <a:tcPr>
                    <a:solidFill>
                      <a:schemeClr val="bg1">
                        <a:lumMod val="85000"/>
                      </a:schemeClr>
                    </a:solidFill>
                  </a:tcPr>
                </a:tc>
                <a:tc gridSpan="2">
                  <a:txBody>
                    <a:bodyPr/>
                    <a:lstStyle/>
                    <a:p>
                      <a:endParaRPr lang="en-US" sz="1400" b="0" i="1" dirty="0">
                        <a:solidFill>
                          <a:schemeClr val="tx1"/>
                        </a:solidFill>
                        <a:latin typeface="+mn-l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gridSpan="3">
                  <a:txBody>
                    <a:bodyPr/>
                    <a:lstStyle/>
                    <a:p>
                      <a:endParaRPr lang="en-US" sz="1400" b="0" i="1" dirty="0">
                        <a:solidFill>
                          <a:schemeClr val="tx1"/>
                        </a:solidFill>
                        <a:latin typeface="+mn-l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tc hMerge="1">
                  <a:txBody>
                    <a:bodyPr/>
                    <a:lstStyle/>
                    <a:p>
                      <a:endParaRPr lang="en-AU"/>
                    </a:p>
                  </a:txBody>
                  <a:tcPr/>
                </a:tc>
                <a:tc gridSpan="2">
                  <a:txBody>
                    <a:bodyPr/>
                    <a:lstStyle/>
                    <a:p>
                      <a:r>
                        <a:rPr lang="en-US" sz="1400" b="0" i="0" dirty="0">
                          <a:solidFill>
                            <a:schemeClr val="tx1"/>
                          </a:solidFill>
                          <a:latin typeface="+mn-lt"/>
                        </a:rPr>
                        <a:t>Communicating</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AU"/>
                    </a:p>
                  </a:txBody>
                  <a:tcPr/>
                </a:tc>
                <a:extLst>
                  <a:ext uri="{0D108BD9-81ED-4DB2-BD59-A6C34878D82A}">
                    <a16:rowId xmlns:a16="http://schemas.microsoft.com/office/drawing/2014/main" val="2317070169"/>
                  </a:ext>
                </a:extLst>
              </a:tr>
            </a:tbl>
          </a:graphicData>
        </a:graphic>
      </p:graphicFrame>
      <p:pic>
        <p:nvPicPr>
          <p:cNvPr id="8" name="Picture 7">
            <a:extLst>
              <a:ext uri="{FF2B5EF4-FFF2-40B4-BE49-F238E27FC236}">
                <a16:creationId xmlns:a16="http://schemas.microsoft.com/office/drawing/2014/main" id="{0B44EE7B-EF4F-4032-8463-FB9D681083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3818536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268760"/>
            <a:ext cx="6552406" cy="5472608"/>
          </a:xfrm>
        </p:spPr>
        <p:txBody>
          <a:bodyPr/>
          <a:lstStyle/>
          <a:p>
            <a:r>
              <a:rPr lang="en-AU" sz="2300" b="1" dirty="0"/>
              <a:t>Year 2 Achievement Standard</a:t>
            </a:r>
            <a:endParaRPr lang="en-US" sz="2300" dirty="0"/>
          </a:p>
          <a:p>
            <a:pPr marL="0" indent="0"/>
            <a:r>
              <a:rPr lang="en-US" sz="2300" dirty="0"/>
              <a:t>By the end of Year 2, students describe changes to objects, materials and living things. They identify that certain materials and resources have different uses and describe examples of where science is used in people’s daily lives.</a:t>
            </a:r>
          </a:p>
          <a:p>
            <a:pPr marL="0" indent="0"/>
            <a:endParaRPr lang="en-AU" sz="2300" dirty="0"/>
          </a:p>
          <a:p>
            <a:pPr marL="0" indent="0"/>
            <a:r>
              <a:rPr lang="en-US" sz="2300" dirty="0"/>
              <a:t>Students pose and respond to questions about their experiences and predict outcomes of investigations. They use informal measurements to make and compare observations. They record and represent observations and communicate ideas in a variety of ways.</a:t>
            </a:r>
            <a:endParaRPr lang="en-AU" sz="2300" dirty="0"/>
          </a:p>
        </p:txBody>
      </p:sp>
      <p:sp>
        <p:nvSpPr>
          <p:cNvPr id="5" name="Left Arrow 4"/>
          <p:cNvSpPr/>
          <p:nvPr/>
        </p:nvSpPr>
        <p:spPr bwMode="auto">
          <a:xfrm>
            <a:off x="5811717" y="1602684"/>
            <a:ext cx="3332282"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r>
              <a:rPr lang="en-AU" sz="2800" dirty="0">
                <a:solidFill>
                  <a:srgbClr val="000000"/>
                </a:solidFill>
              </a:rPr>
              <a:t>Understanding</a:t>
            </a:r>
          </a:p>
        </p:txBody>
      </p:sp>
      <p:sp>
        <p:nvSpPr>
          <p:cNvPr id="7" name="Left Arrow 6"/>
          <p:cNvSpPr/>
          <p:nvPr/>
        </p:nvSpPr>
        <p:spPr bwMode="auto">
          <a:xfrm>
            <a:off x="5827786" y="4005064"/>
            <a:ext cx="3316213"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r>
              <a:rPr lang="en-AU" sz="2800" dirty="0">
                <a:solidFill>
                  <a:srgbClr val="000000"/>
                </a:solidFill>
              </a:rPr>
              <a:t>Skills</a:t>
            </a:r>
          </a:p>
        </p:txBody>
      </p:sp>
      <p:sp>
        <p:nvSpPr>
          <p:cNvPr id="9" name="Title 1">
            <a:extLst>
              <a:ext uri="{FF2B5EF4-FFF2-40B4-BE49-F238E27FC236}">
                <a16:creationId xmlns:a16="http://schemas.microsoft.com/office/drawing/2014/main" id="{CE182510-0724-4D71-8913-397142432B33}"/>
              </a:ext>
            </a:extLst>
          </p:cNvPr>
          <p:cNvSpPr>
            <a:spLocks noGrp="1"/>
          </p:cNvSpPr>
          <p:nvPr>
            <p:ph type="title"/>
          </p:nvPr>
        </p:nvSpPr>
        <p:spPr>
          <a:xfrm>
            <a:off x="251520" y="292418"/>
            <a:ext cx="8351580" cy="439738"/>
          </a:xfrm>
        </p:spPr>
        <p:txBody>
          <a:bodyPr vert="horz" lIns="91440" tIns="45720" rIns="91440" bIns="45720" rtlCol="0" anchor="ctr">
            <a:noAutofit/>
          </a:bodyPr>
          <a:lstStyle/>
          <a:p>
            <a:r>
              <a:rPr lang="en-AU" dirty="0"/>
              <a:t>Achievement standards</a:t>
            </a:r>
            <a:endParaRPr lang="en-US" dirty="0"/>
          </a:p>
        </p:txBody>
      </p:sp>
      <p:pic>
        <p:nvPicPr>
          <p:cNvPr id="10" name="Picture 9">
            <a:extLst>
              <a:ext uri="{FF2B5EF4-FFF2-40B4-BE49-F238E27FC236}">
                <a16:creationId xmlns:a16="http://schemas.microsoft.com/office/drawing/2014/main" id="{07699D82-80B0-4748-A109-28E8143332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308576302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40570" y="1556792"/>
            <a:ext cx="855528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lvl="1">
              <a:spcBef>
                <a:spcPts val="600"/>
              </a:spcBef>
              <a:defRPr/>
            </a:pPr>
            <a:r>
              <a:rPr lang="en-US" sz="2400" dirty="0">
                <a:solidFill>
                  <a:schemeClr val="tx2"/>
                </a:solidFill>
                <a:latin typeface="+mn-lt"/>
              </a:rPr>
              <a:t>Support students to be successful learners</a:t>
            </a:r>
          </a:p>
          <a:p>
            <a:pPr defTabSz="361950">
              <a:spcBef>
                <a:spcPts val="600"/>
              </a:spcBef>
              <a:defRPr/>
            </a:pPr>
            <a:r>
              <a:rPr lang="en-US" sz="2400" dirty="0">
                <a:latin typeface="+mn-lt"/>
                <a:ea typeface="+mn-ea"/>
                <a:cs typeface="+mn-cs"/>
              </a:rPr>
              <a:t>	</a:t>
            </a:r>
            <a:r>
              <a:rPr lang="en-US" sz="2400" b="0" dirty="0">
                <a:latin typeface="+mn-lt"/>
                <a:ea typeface="+mn-ea"/>
                <a:cs typeface="+mn-cs"/>
              </a:rPr>
              <a:t>Literacy</a:t>
            </a:r>
          </a:p>
          <a:p>
            <a:pPr defTabSz="361950">
              <a:spcBef>
                <a:spcPts val="600"/>
              </a:spcBef>
              <a:defRPr/>
            </a:pPr>
            <a:r>
              <a:rPr lang="en-US" sz="2400" b="0" dirty="0">
                <a:latin typeface="+mn-lt"/>
                <a:ea typeface="+mn-ea"/>
                <a:cs typeface="+mn-cs"/>
              </a:rPr>
              <a:t>	Numeracy</a:t>
            </a:r>
          </a:p>
          <a:p>
            <a:pPr defTabSz="361950">
              <a:spcBef>
                <a:spcPts val="600"/>
              </a:spcBef>
              <a:defRPr/>
            </a:pPr>
            <a:r>
              <a:rPr lang="en-US" sz="2400" b="0" dirty="0">
                <a:latin typeface="+mn-lt"/>
                <a:ea typeface="+mn-ea"/>
                <a:cs typeface="+mn-cs"/>
              </a:rPr>
              <a:t>	Information and communication technology (ICT) capability</a:t>
            </a:r>
          </a:p>
          <a:p>
            <a:pPr defTabSz="361950">
              <a:spcBef>
                <a:spcPts val="600"/>
              </a:spcBef>
              <a:defRPr/>
            </a:pPr>
            <a:r>
              <a:rPr lang="en-US" sz="2400" b="0" dirty="0">
                <a:latin typeface="+mn-lt"/>
                <a:ea typeface="+mn-ea"/>
                <a:cs typeface="+mn-cs"/>
              </a:rPr>
              <a:t>	Critical and creative thinking</a:t>
            </a:r>
          </a:p>
          <a:p>
            <a:pPr marL="0" lvl="1">
              <a:spcBef>
                <a:spcPts val="1200"/>
              </a:spcBef>
              <a:defRPr/>
            </a:pPr>
            <a:r>
              <a:rPr lang="en-US" sz="2400" dirty="0">
                <a:solidFill>
                  <a:schemeClr val="tx2"/>
                </a:solidFill>
                <a:latin typeface="+mn-lt"/>
              </a:rPr>
              <a:t>Develop ways of being, behaving and learning to live </a:t>
            </a:r>
            <a:br>
              <a:rPr lang="en-US" sz="2400" dirty="0">
                <a:solidFill>
                  <a:schemeClr val="tx2"/>
                </a:solidFill>
                <a:latin typeface="+mn-lt"/>
              </a:rPr>
            </a:br>
            <a:r>
              <a:rPr lang="en-US" sz="2400" dirty="0">
                <a:solidFill>
                  <a:schemeClr val="tx2"/>
                </a:solidFill>
                <a:latin typeface="+mn-lt"/>
              </a:rPr>
              <a:t>with others</a:t>
            </a:r>
          </a:p>
          <a:p>
            <a:pPr defTabSz="361950">
              <a:spcBef>
                <a:spcPts val="600"/>
              </a:spcBef>
              <a:defRPr/>
            </a:pPr>
            <a:r>
              <a:rPr lang="en-US" sz="2400" dirty="0">
                <a:latin typeface="+mn-lt"/>
                <a:ea typeface="+mn-ea"/>
                <a:cs typeface="+mn-cs"/>
              </a:rPr>
              <a:t>	</a:t>
            </a:r>
            <a:r>
              <a:rPr lang="en-US" sz="2400" b="0" dirty="0">
                <a:latin typeface="+mn-lt"/>
                <a:ea typeface="+mn-ea"/>
                <a:cs typeface="+mn-cs"/>
              </a:rPr>
              <a:t>Personal and social capability</a:t>
            </a:r>
          </a:p>
          <a:p>
            <a:pPr defTabSz="361950">
              <a:spcBef>
                <a:spcPts val="600"/>
              </a:spcBef>
              <a:defRPr/>
            </a:pPr>
            <a:r>
              <a:rPr lang="en-US" sz="2400" b="0" dirty="0">
                <a:latin typeface="+mn-lt"/>
                <a:ea typeface="+mn-ea"/>
                <a:cs typeface="+mn-cs"/>
              </a:rPr>
              <a:t>	Ethical understanding</a:t>
            </a:r>
          </a:p>
          <a:p>
            <a:pPr defTabSz="361950">
              <a:spcBef>
                <a:spcPts val="600"/>
              </a:spcBef>
              <a:defRPr/>
            </a:pPr>
            <a:r>
              <a:rPr lang="en-US" sz="2400" b="0" dirty="0">
                <a:latin typeface="+mn-lt"/>
                <a:ea typeface="+mn-ea"/>
                <a:cs typeface="+mn-cs"/>
              </a:rPr>
              <a:t>	Intercultural understanding</a:t>
            </a: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179512" y="260350"/>
            <a:ext cx="8964488" cy="1008410"/>
          </a:xfrm>
        </p:spPr>
        <p:txBody>
          <a:bodyPr vert="horz" lIns="91440" tIns="45720" rIns="91440" bIns="45720" rtlCol="0" anchor="t">
            <a:noAutofit/>
          </a:bodyPr>
          <a:lstStyle/>
          <a:p>
            <a:r>
              <a:rPr lang="en-AU" dirty="0"/>
              <a:t>Three-dimensional curriculum: </a:t>
            </a:r>
            <a:br>
              <a:rPr lang="en-AU" dirty="0"/>
            </a:br>
            <a:r>
              <a:rPr lang="en-AU" dirty="0"/>
              <a:t>General capabilities</a:t>
            </a:r>
            <a:endParaRPr lang="en-US" dirty="0"/>
          </a:p>
        </p:txBody>
      </p:sp>
      <p:pic>
        <p:nvPicPr>
          <p:cNvPr id="14"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t="78723" r="90789" b="17882"/>
          <a:stretch/>
        </p:blipFill>
        <p:spPr bwMode="auto">
          <a:xfrm>
            <a:off x="306828" y="2132832"/>
            <a:ext cx="24578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9490" t="78723" r="80740" b="17882"/>
          <a:stretch/>
        </p:blipFill>
        <p:spPr bwMode="auto">
          <a:xfrm>
            <a:off x="295651" y="2564880"/>
            <a:ext cx="26068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20097" t="78723" r="70413" b="17882"/>
          <a:stretch/>
        </p:blipFill>
        <p:spPr bwMode="auto">
          <a:xfrm>
            <a:off x="322034" y="2996976"/>
            <a:ext cx="253241" cy="21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5" cstate="print">
            <a:biLevel thresh="75000"/>
            <a:extLst>
              <a:ext uri="{28A0092B-C50C-407E-A947-70E740481C1C}">
                <a14:useLocalDpi xmlns:a14="http://schemas.microsoft.com/office/drawing/2010/main" val="0"/>
              </a:ext>
            </a:extLst>
          </a:blip>
          <a:srcRect l="29866" t="78723" r="59770" b="17882"/>
          <a:stretch/>
        </p:blipFill>
        <p:spPr bwMode="auto">
          <a:xfrm>
            <a:off x="310368" y="3428976"/>
            <a:ext cx="276574" cy="216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40230" t="78723" r="49210" b="17882"/>
          <a:stretch/>
        </p:blipFill>
        <p:spPr bwMode="auto">
          <a:xfrm>
            <a:off x="301230" y="4763244"/>
            <a:ext cx="281804" cy="21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5" cstate="print">
            <a:biLevel thresh="75000"/>
            <a:extLst>
              <a:ext uri="{28A0092B-C50C-407E-A947-70E740481C1C}">
                <a14:useLocalDpi xmlns:a14="http://schemas.microsoft.com/office/drawing/2010/main" val="0"/>
              </a:ext>
            </a:extLst>
          </a:blip>
          <a:srcRect l="50000" t="78723" r="39580" b="17882"/>
          <a:stretch/>
        </p:blipFill>
        <p:spPr bwMode="auto">
          <a:xfrm>
            <a:off x="298461" y="5208016"/>
            <a:ext cx="278068" cy="21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6" cstate="print">
            <a:biLevel thresh="75000"/>
            <a:extLst>
              <a:ext uri="{28A0092B-C50C-407E-A947-70E740481C1C}">
                <a14:useLocalDpi xmlns:a14="http://schemas.microsoft.com/office/drawing/2010/main" val="0"/>
              </a:ext>
            </a:extLst>
          </a:blip>
          <a:srcRect l="60421" t="78723" r="29652" b="17882"/>
          <a:stretch/>
        </p:blipFill>
        <p:spPr bwMode="auto">
          <a:xfrm>
            <a:off x="341603" y="5652716"/>
            <a:ext cx="264907"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32415" y="1517850"/>
            <a:ext cx="84963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lnSpc>
                <a:spcPct val="150000"/>
              </a:lnSpc>
              <a:spcBef>
                <a:spcPts val="0"/>
              </a:spcBef>
              <a:defRPr/>
            </a:pPr>
            <a:r>
              <a:rPr lang="en-US" sz="2400" b="0" dirty="0">
                <a:latin typeface="+mn-lt"/>
                <a:ea typeface="+mn-ea"/>
                <a:cs typeface="+mn-cs"/>
              </a:rPr>
              <a:t>	Aboriginal and Torres Strait Islander histories and cultures</a:t>
            </a:r>
            <a:br>
              <a:rPr lang="en-US" sz="2400" b="0" dirty="0">
                <a:latin typeface="+mn-lt"/>
                <a:ea typeface="+mn-ea"/>
                <a:cs typeface="+mn-cs"/>
              </a:rPr>
            </a:br>
            <a:r>
              <a:rPr lang="en-US" sz="2400" b="0" dirty="0">
                <a:latin typeface="+mn-lt"/>
                <a:ea typeface="+mn-ea"/>
                <a:cs typeface="+mn-cs"/>
              </a:rPr>
              <a:t>	Asia and Australia’s engagement with Asia</a:t>
            </a:r>
            <a:br>
              <a:rPr lang="en-US" sz="2400" b="0" dirty="0">
                <a:latin typeface="+mn-lt"/>
                <a:ea typeface="+mn-ea"/>
                <a:cs typeface="+mn-cs"/>
              </a:rPr>
            </a:br>
            <a:r>
              <a:rPr lang="en-US" sz="2400" b="0" dirty="0">
                <a:latin typeface="+mn-lt"/>
                <a:ea typeface="+mn-ea"/>
                <a:cs typeface="+mn-cs"/>
              </a:rPr>
              <a:t>	Sustainability</a:t>
            </a:r>
          </a:p>
          <a:p>
            <a:pPr defTabSz="361950">
              <a:lnSpc>
                <a:spcPct val="150000"/>
              </a:lnSpc>
              <a:spcBef>
                <a:spcPts val="0"/>
              </a:spcBef>
              <a:defRPr/>
            </a:pPr>
            <a:endParaRPr lang="en-US" sz="2400" b="0" dirty="0">
              <a:latin typeface="+mn-lt"/>
              <a:ea typeface="+mn-ea"/>
              <a:cs typeface="+mn-cs"/>
            </a:endParaRPr>
          </a:p>
        </p:txBody>
      </p:sp>
      <p:sp>
        <p:nvSpPr>
          <p:cNvPr id="3" name="Title 1"/>
          <p:cNvSpPr>
            <a:spLocks noGrp="1"/>
          </p:cNvSpPr>
          <p:nvPr>
            <p:ph type="title"/>
          </p:nvPr>
        </p:nvSpPr>
        <p:spPr>
          <a:xfrm>
            <a:off x="179512" y="260350"/>
            <a:ext cx="8496300" cy="1008410"/>
          </a:xfrm>
        </p:spPr>
        <p:txBody>
          <a:bodyPr vert="horz" lIns="91440" tIns="45720" rIns="91440" bIns="45720" rtlCol="0" anchor="t">
            <a:noAutofit/>
          </a:bodyPr>
          <a:lstStyle/>
          <a:p>
            <a:r>
              <a:rPr lang="en-AU" dirty="0"/>
              <a:t>Three-dimensional curriculum: </a:t>
            </a:r>
            <a:br>
              <a:rPr lang="en-AU" dirty="0"/>
            </a:br>
            <a:r>
              <a:rPr lang="en-AU" dirty="0"/>
              <a:t>Cross-curriculum priorities</a:t>
            </a:r>
            <a:endParaRPr lang="en-US" dirty="0"/>
          </a:p>
        </p:txBody>
      </p:sp>
      <p:pic>
        <p:nvPicPr>
          <p:cNvPr id="21"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89358" t="78723" b="17882"/>
          <a:stretch/>
        </p:blipFill>
        <p:spPr bwMode="auto">
          <a:xfrm>
            <a:off x="179512" y="2691646"/>
            <a:ext cx="496051" cy="37731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70348" t="78723" r="20151" b="17882"/>
          <a:stretch/>
        </p:blipFill>
        <p:spPr bwMode="auto">
          <a:xfrm>
            <a:off x="179512" y="1611526"/>
            <a:ext cx="442826" cy="3773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80810" t="78723" r="9595" b="17882"/>
          <a:stretch/>
        </p:blipFill>
        <p:spPr bwMode="auto">
          <a:xfrm>
            <a:off x="228315" y="2187590"/>
            <a:ext cx="447248" cy="37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798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305916"/>
            <a:ext cx="8496300" cy="439738"/>
          </a:xfrm>
        </p:spPr>
        <p:txBody>
          <a:bodyPr vert="horz" lIns="0" tIns="0" rIns="0" bIns="0" rtlCol="0" anchor="ctr">
            <a:noAutofit/>
          </a:bodyPr>
          <a:lstStyle/>
          <a:p>
            <a:r>
              <a:rPr lang="en-AU" dirty="0"/>
              <a:t>Find out more</a:t>
            </a:r>
            <a:endParaRPr lang="en-US" dirty="0"/>
          </a:p>
        </p:txBody>
      </p:sp>
      <p:sp>
        <p:nvSpPr>
          <p:cNvPr id="4" name="Title 1"/>
          <p:cNvSpPr txBox="1">
            <a:spLocks/>
          </p:cNvSpPr>
          <p:nvPr/>
        </p:nvSpPr>
        <p:spPr bwMode="auto">
          <a:xfrm>
            <a:off x="324172" y="1090575"/>
            <a:ext cx="8496300" cy="533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0" cap="none" spc="0" normalizeH="0" baseline="0" noProof="0" dirty="0">
                <a:ln>
                  <a:noFill/>
                </a:ln>
                <a:solidFill>
                  <a:schemeClr val="tx1"/>
                </a:solidFill>
                <a:effectLst/>
                <a:uLnTx/>
                <a:uFillTx/>
                <a:latin typeface="+mj-lt"/>
                <a:ea typeface="+mj-ea"/>
                <a:cs typeface="+mj-cs"/>
              </a:rPr>
              <a:t>Find out more on the QCAA Australian Curriculum </a:t>
            </a:r>
            <a:br>
              <a:rPr kumimoji="0" lang="en-US" sz="2500" b="0" i="0" u="none" strike="noStrike" kern="0" cap="none" spc="0" normalizeH="0" baseline="0" noProof="0" dirty="0">
                <a:ln>
                  <a:noFill/>
                </a:ln>
                <a:solidFill>
                  <a:schemeClr val="tx1"/>
                </a:solidFill>
                <a:effectLst/>
                <a:uLnTx/>
                <a:uFillTx/>
                <a:latin typeface="+mj-lt"/>
                <a:ea typeface="+mj-ea"/>
                <a:cs typeface="+mj-cs"/>
              </a:rPr>
            </a:br>
            <a:r>
              <a:rPr kumimoji="0" lang="en-US" sz="2500" b="0" i="0" u="none" strike="noStrike" kern="0" cap="none" spc="0" normalizeH="0" baseline="0" noProof="0" dirty="0">
                <a:ln>
                  <a:noFill/>
                </a:ln>
                <a:solidFill>
                  <a:schemeClr val="tx1"/>
                </a:solidFill>
                <a:effectLst/>
                <a:uLnTx/>
                <a:uFillTx/>
                <a:latin typeface="+mj-lt"/>
                <a:ea typeface="+mj-ea"/>
                <a:cs typeface="+mj-cs"/>
              </a:rPr>
              <a:t>webpage at </a:t>
            </a:r>
            <a:r>
              <a:rPr kumimoji="0" lang="en-US" sz="2500" b="0" i="0" u="none" strike="noStrike" kern="0" cap="none" spc="0" normalizeH="0" baseline="0" noProof="0" dirty="0">
                <a:ln>
                  <a:noFill/>
                </a:ln>
                <a:solidFill>
                  <a:schemeClr val="tx1"/>
                </a:solidFill>
                <a:effectLst/>
                <a:uLnTx/>
                <a:uFillTx/>
                <a:latin typeface="+mj-lt"/>
                <a:ea typeface="+mj-ea"/>
                <a:cs typeface="+mj-cs"/>
                <a:hlinkClick r:id="rId3"/>
              </a:rPr>
              <a:t>www.qcaa.qld.edu.au/p-10/aciq</a:t>
            </a:r>
            <a:r>
              <a:rPr kumimoji="0" lang="en-US" sz="2500" b="0" i="0" u="none" strike="noStrike" kern="0" cap="none" spc="0" normalizeH="0" baseline="0" noProof="0" dirty="0">
                <a:ln>
                  <a:noFill/>
                </a:ln>
                <a:solidFill>
                  <a:schemeClr val="tx1"/>
                </a:solidFill>
                <a:effectLst/>
                <a:uLnTx/>
                <a:uFillTx/>
                <a:latin typeface="+mj-lt"/>
                <a:ea typeface="+mj-ea"/>
                <a:cs typeface="+mj-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err="1">
              <a:ln>
                <a:noFill/>
              </a:ln>
              <a:solidFill>
                <a:schemeClr val="tx1"/>
              </a:solidFill>
              <a:effectLst/>
              <a:uLnTx/>
              <a:uFillTx/>
              <a:latin typeface="+mj-lt"/>
              <a:ea typeface="+mj-ea"/>
              <a:cs typeface="+mj-cs"/>
            </a:endParaRPr>
          </a:p>
        </p:txBody>
      </p:sp>
      <p:pic>
        <p:nvPicPr>
          <p:cNvPr id="6" name="Picture 5">
            <a:extLst>
              <a:ext uri="{FF2B5EF4-FFF2-40B4-BE49-F238E27FC236}">
                <a16:creationId xmlns:a16="http://schemas.microsoft.com/office/drawing/2014/main" id="{D7B71CC6-3633-463D-BDF6-B8CD288003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pic>
        <p:nvPicPr>
          <p:cNvPr id="7" name="Picture 3">
            <a:extLst>
              <a:ext uri="{FF2B5EF4-FFF2-40B4-BE49-F238E27FC236}">
                <a16:creationId xmlns:a16="http://schemas.microsoft.com/office/drawing/2014/main" id="{6C3278FE-F937-41A6-8370-A2F8C8F4B5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1" b="231"/>
          <a:stretch/>
        </p:blipFill>
        <p:spPr bwMode="auto">
          <a:xfrm>
            <a:off x="3047774" y="2106857"/>
            <a:ext cx="3048452" cy="4320000"/>
          </a:xfrm>
          <a:prstGeom prst="rect">
            <a:avLst/>
          </a:prstGeom>
          <a:noFill/>
          <a:ln w="635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9229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496300" cy="439738"/>
          </a:xfrm>
        </p:spPr>
        <p:txBody>
          <a:bodyPr vert="horz" lIns="91440" tIns="45720" rIns="91440" bIns="45720" rtlCol="0" anchor="ctr">
            <a:noAutofit/>
          </a:bodyPr>
          <a:lstStyle/>
          <a:p>
            <a:r>
              <a:rPr lang="en-US" dirty="0"/>
              <a:t>Copyright information</a:t>
            </a:r>
          </a:p>
        </p:txBody>
      </p:sp>
      <p:sp>
        <p:nvSpPr>
          <p:cNvPr id="7" name="Rectangle 6"/>
          <p:cNvSpPr/>
          <p:nvPr/>
        </p:nvSpPr>
        <p:spPr>
          <a:xfrm>
            <a:off x="353261" y="980728"/>
            <a:ext cx="8136904" cy="2862322"/>
          </a:xfrm>
          <a:prstGeom prst="rect">
            <a:avLst/>
          </a:prstGeom>
        </p:spPr>
        <p:txBody>
          <a:bodyPr wrap="square">
            <a:spAutoFit/>
          </a:bodyPr>
          <a:lstStyle/>
          <a:p>
            <a:r>
              <a:rPr lang="en-US" b="1" dirty="0"/>
              <a:t>Slides 3 and 8–14: </a:t>
            </a:r>
            <a:r>
              <a:rPr lang="en-US" dirty="0"/>
              <a:t>Images and text © Australian Curriculum, Assessment and Reporting Authority (</a:t>
            </a:r>
            <a:r>
              <a:rPr lang="en-US" b="1" dirty="0"/>
              <a:t>ACARA</a:t>
            </a:r>
            <a:r>
              <a:rPr lang="en-US" dirty="0"/>
              <a:t>) 2009 to present, unless otherwise indicated. This material was downloaded from the ACARA website (</a:t>
            </a:r>
            <a:r>
              <a:rPr lang="en-US" dirty="0">
                <a:hlinkClick r:id="rId3"/>
              </a:rPr>
              <a:t>www.acara.edu.au</a:t>
            </a:r>
            <a:r>
              <a:rPr lang="en-US" dirty="0"/>
              <a:t>) (</a:t>
            </a:r>
            <a:r>
              <a:rPr lang="en-US" b="1" dirty="0"/>
              <a:t>Website</a:t>
            </a:r>
            <a:r>
              <a:rPr lang="en-US" dirty="0"/>
              <a:t>) (accessed Mar 25, 2019) and was not modified. The material is licensed under </a:t>
            </a:r>
            <a:r>
              <a:rPr lang="en-US" dirty="0">
                <a:hlinkClick r:id="rId4"/>
              </a:rPr>
              <a:t>CC BY 4.0</a:t>
            </a:r>
            <a:r>
              <a:rPr lang="en-US" dirty="0"/>
              <a:t> (</a:t>
            </a:r>
            <a:r>
              <a:rPr lang="en-US" dirty="0">
                <a:hlinkClick r:id="rId4"/>
              </a:rPr>
              <a:t>https://creativecommons.org/licenses/by/4.0/</a:t>
            </a:r>
            <a:r>
              <a:rPr lang="en-US" dirty="0"/>
              <a:t>). ACARA does not endorse any product that uses ACARA material or make any representations as to the quality of such products. Any product that uses material published on this website should not be taken to be affiliated with ACARA or have the sponsorship or approval of ACARA. It is up to each person to make their own assessment of the product.</a:t>
            </a:r>
            <a:endParaRPr lang="en-AU" dirty="0">
              <a:solidFill>
                <a:srgbClr val="7030A0"/>
              </a:solidFill>
            </a:endParaRPr>
          </a:p>
        </p:txBody>
      </p:sp>
    </p:spTree>
    <p:extLst>
      <p:ext uri="{BB962C8B-B14F-4D97-AF65-F5344CB8AC3E}">
        <p14:creationId xmlns:p14="http://schemas.microsoft.com/office/powerpoint/2010/main" val="2639727259"/>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496300" cy="439738"/>
          </a:xfrm>
        </p:spPr>
        <p:txBody>
          <a:bodyPr vert="horz" lIns="91440" tIns="45720" rIns="91440" bIns="45720" rtlCol="0" anchor="ctr">
            <a:noAutofit/>
          </a:bodyPr>
          <a:lstStyle/>
          <a:p>
            <a:r>
              <a:rPr lang="en-US"/>
              <a:t>Learning goals</a:t>
            </a:r>
            <a:endParaRPr lang="en-US" dirty="0"/>
          </a:p>
        </p:txBody>
      </p:sp>
      <p:sp>
        <p:nvSpPr>
          <p:cNvPr id="7" name="Rectangle 6"/>
          <p:cNvSpPr/>
          <p:nvPr/>
        </p:nvSpPr>
        <p:spPr>
          <a:xfrm>
            <a:off x="353261" y="980728"/>
            <a:ext cx="8136904" cy="2400657"/>
          </a:xfrm>
          <a:prstGeom prst="rect">
            <a:avLst/>
          </a:prstGeom>
        </p:spPr>
        <p:txBody>
          <a:bodyPr wrap="square">
            <a:spAutoFit/>
          </a:bodyPr>
          <a:lstStyle/>
          <a:p>
            <a:pPr marL="0" indent="0">
              <a:spcBef>
                <a:spcPct val="30000"/>
              </a:spcBef>
              <a:defRPr/>
            </a:pPr>
            <a:r>
              <a:rPr lang="en-AU" sz="2800" dirty="0">
                <a:solidFill>
                  <a:schemeClr val="tx2"/>
                </a:solidFill>
                <a:latin typeface="+mn-lt"/>
              </a:rPr>
              <a:t>This</a:t>
            </a:r>
            <a:r>
              <a:rPr lang="en-AU" sz="2400" dirty="0"/>
              <a:t> </a:t>
            </a:r>
            <a:r>
              <a:rPr lang="en-AU" sz="2800" dirty="0">
                <a:solidFill>
                  <a:schemeClr val="tx2"/>
                </a:solidFill>
                <a:latin typeface="+mn-lt"/>
              </a:rPr>
              <a:t>presentation aims to:</a:t>
            </a:r>
          </a:p>
          <a:p>
            <a:pPr marL="360000" indent="-360000">
              <a:spcBef>
                <a:spcPts val="600"/>
              </a:spcBef>
              <a:buFont typeface="Arial" panose="020B0604020202020204" pitchFamily="34" charset="0"/>
              <a:buChar char="•"/>
              <a:defRPr/>
            </a:pPr>
            <a:r>
              <a:rPr lang="en-AU" sz="2800" dirty="0">
                <a:solidFill>
                  <a:schemeClr val="tx2"/>
                </a:solidFill>
                <a:latin typeface="+mn-lt"/>
              </a:rPr>
              <a:t>build understanding of the Australian Curriculum: Science</a:t>
            </a:r>
          </a:p>
          <a:p>
            <a:pPr marL="360000" indent="-360000">
              <a:spcBef>
                <a:spcPts val="600"/>
              </a:spcBef>
              <a:buFont typeface="Arial" panose="020B0604020202020204" pitchFamily="34" charset="0"/>
              <a:buChar char="•"/>
              <a:defRPr/>
            </a:pPr>
            <a:r>
              <a:rPr lang="en-AU" sz="2800" dirty="0">
                <a:solidFill>
                  <a:schemeClr val="tx2"/>
                </a:solidFill>
                <a:latin typeface="+mn-lt"/>
              </a:rPr>
              <a:t>provide an overview of the structure of the Science learning area.</a:t>
            </a:r>
          </a:p>
        </p:txBody>
      </p:sp>
      <p:sp>
        <p:nvSpPr>
          <p:cNvPr id="6" name="TextBox 5">
            <a:extLst>
              <a:ext uri="{FF2B5EF4-FFF2-40B4-BE49-F238E27FC236}">
                <a16:creationId xmlns:a16="http://schemas.microsoft.com/office/drawing/2014/main" id="{B7806B1E-034F-9242-A70C-8CA9DB242AB4}"/>
              </a:ext>
            </a:extLst>
          </p:cNvPr>
          <p:cNvSpPr txBox="1"/>
          <p:nvPr/>
        </p:nvSpPr>
        <p:spPr>
          <a:xfrm>
            <a:off x="3674918" y="2514600"/>
            <a:ext cx="1828800" cy="1828800"/>
          </a:xfrm>
          <a:prstGeom prst="rect">
            <a:avLst/>
          </a:prstGeom>
          <a:noFill/>
        </p:spPr>
        <p:txBody>
          <a:bodyPr wrap="square" rtlCol="0">
            <a:spAutoFit/>
          </a:bodyPr>
          <a:lstStyle/>
          <a:p>
            <a:pPr algn="l"/>
            <a:endParaRPr lang="en-US" dirty="0"/>
          </a:p>
        </p:txBody>
      </p:sp>
      <p:sp>
        <p:nvSpPr>
          <p:cNvPr id="9" name="TextBox 8">
            <a:extLst>
              <a:ext uri="{FF2B5EF4-FFF2-40B4-BE49-F238E27FC236}">
                <a16:creationId xmlns:a16="http://schemas.microsoft.com/office/drawing/2014/main" id="{520EBF17-FACE-514E-B823-A18B7050F3A6}"/>
              </a:ext>
            </a:extLst>
          </p:cNvPr>
          <p:cNvSpPr txBox="1"/>
          <p:nvPr/>
        </p:nvSpPr>
        <p:spPr>
          <a:xfrm>
            <a:off x="3674918" y="2514600"/>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2534615221"/>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455344-2434-4C70-AEA8-D7FACCA04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942" y="2132856"/>
            <a:ext cx="5056608" cy="3478516"/>
          </a:xfrm>
          <a:prstGeom prst="rect">
            <a:avLst/>
          </a:prstGeom>
        </p:spPr>
      </p:pic>
      <p:sp>
        <p:nvSpPr>
          <p:cNvPr id="3" name="Title 1"/>
          <p:cNvSpPr>
            <a:spLocks noGrp="1"/>
          </p:cNvSpPr>
          <p:nvPr>
            <p:ph type="title"/>
          </p:nvPr>
        </p:nvSpPr>
        <p:spPr>
          <a:xfrm>
            <a:off x="323850" y="260350"/>
            <a:ext cx="8496300" cy="864394"/>
          </a:xfrm>
        </p:spPr>
        <p:txBody>
          <a:bodyPr vert="horz" lIns="91440" tIns="45720" rIns="91440" bIns="45720" rtlCol="0" anchor="t">
            <a:noAutofit/>
          </a:bodyPr>
          <a:lstStyle/>
          <a:p>
            <a:r>
              <a:rPr lang="en-AU"/>
              <a:t>Three-dimensional curriculum</a:t>
            </a:r>
            <a:endParaRPr lang="en-US" dirty="0"/>
          </a:p>
        </p:txBody>
      </p:sp>
      <p:sp>
        <p:nvSpPr>
          <p:cNvPr id="11" name="TextBox 10"/>
          <p:cNvSpPr txBox="1"/>
          <p:nvPr/>
        </p:nvSpPr>
        <p:spPr>
          <a:xfrm>
            <a:off x="8136456" y="6114201"/>
            <a:ext cx="720080" cy="246221"/>
          </a:xfrm>
          <a:prstGeom prst="rect">
            <a:avLst/>
          </a:prstGeom>
          <a:noFill/>
        </p:spPr>
        <p:txBody>
          <a:bodyPr wrap="square" rtlCol="0">
            <a:spAutoFit/>
          </a:bodyPr>
          <a:lstStyle/>
          <a:p>
            <a:pPr algn="ctr"/>
            <a:r>
              <a:rPr lang="en-AU" sz="1000" b="1" dirty="0">
                <a:solidFill>
                  <a:schemeClr val="bg1"/>
                </a:solidFill>
              </a:rPr>
              <a:t>English</a:t>
            </a:r>
          </a:p>
        </p:txBody>
      </p:sp>
      <p:sp>
        <p:nvSpPr>
          <p:cNvPr id="12" name="Title 1"/>
          <p:cNvSpPr txBox="1">
            <a:spLocks/>
          </p:cNvSpPr>
          <p:nvPr/>
        </p:nvSpPr>
        <p:spPr bwMode="auto">
          <a:xfrm>
            <a:off x="355492" y="997451"/>
            <a:ext cx="84963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a:spcBef>
                <a:spcPts val="600"/>
              </a:spcBef>
            </a:pPr>
            <a:r>
              <a:rPr lang="en-AU" sz="2800" b="0" dirty="0">
                <a:latin typeface="+mn-lt"/>
                <a:ea typeface="+mn-ea"/>
                <a:cs typeface="+mn-cs"/>
              </a:rPr>
              <a:t>The Australian Curriculum is a three-dimensional curriculum made up of:</a:t>
            </a:r>
          </a:p>
          <a:p>
            <a:pPr marL="360000" indent="-360000">
              <a:spcBef>
                <a:spcPts val="600"/>
              </a:spcBef>
              <a:buFont typeface="Arial" pitchFamily="34" charset="0"/>
              <a:buChar char="•"/>
              <a:defRPr/>
            </a:pPr>
            <a:r>
              <a:rPr lang="en-AU" sz="2800" b="0" dirty="0">
                <a:latin typeface="+mn-lt"/>
                <a:ea typeface="+mn-ea"/>
                <a:cs typeface="+mn-cs"/>
              </a:rPr>
              <a:t>learning areas </a:t>
            </a:r>
          </a:p>
          <a:p>
            <a:pPr marL="360000" indent="-360000">
              <a:spcBef>
                <a:spcPts val="600"/>
              </a:spcBef>
              <a:buFont typeface="Arial" pitchFamily="34" charset="0"/>
              <a:buChar char="•"/>
              <a:defRPr/>
            </a:pPr>
            <a:r>
              <a:rPr lang="en-AU" sz="2800" b="0" dirty="0">
                <a:latin typeface="+mn-lt"/>
                <a:ea typeface="+mn-ea"/>
                <a:cs typeface="+mn-cs"/>
              </a:rPr>
              <a:t>general capabilities </a:t>
            </a:r>
          </a:p>
          <a:p>
            <a:pPr marL="360000" indent="-360000">
              <a:spcBef>
                <a:spcPts val="600"/>
              </a:spcBef>
              <a:buFont typeface="Arial" pitchFamily="34" charset="0"/>
              <a:buChar char="•"/>
              <a:defRPr/>
            </a:pPr>
            <a:r>
              <a:rPr lang="en-AU" sz="2800" b="0" dirty="0">
                <a:latin typeface="+mn-lt"/>
                <a:ea typeface="+mn-ea"/>
                <a:cs typeface="+mn-cs"/>
              </a:rPr>
              <a:t>cross-curriculum</a:t>
            </a:r>
            <a:br>
              <a:rPr lang="en-AU" sz="2800" b="0" dirty="0">
                <a:latin typeface="+mn-lt"/>
                <a:ea typeface="+mn-ea"/>
                <a:cs typeface="+mn-cs"/>
              </a:rPr>
            </a:br>
            <a:r>
              <a:rPr lang="en-AU" sz="2800" b="0" dirty="0">
                <a:latin typeface="+mn-lt"/>
                <a:ea typeface="+mn-ea"/>
                <a:cs typeface="+mn-cs"/>
              </a:rPr>
              <a:t>priorities. </a:t>
            </a:r>
          </a:p>
        </p:txBody>
      </p:sp>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p14="http://schemas.microsoft.com/office/powerpoint/2010/main" xmlns:aink="http://schemas.microsoft.com/office/drawing/2016/ink" xmlns="" xmlns:a16="http://schemas.microsoft.com/office/drawing/2014/main" id="{731D3F7A-242E-AE4E-9140-37A56A96BD40}"/>
                  </a:ext>
                </a:extLst>
              </p:cNvPr>
              <p:cNvPicPr/>
              <p:nvPr/>
            </p:nvPicPr>
            <p:blipFill>
              <a:blip r:embed="rId5"/>
              <a:stretch>
                <a:fillRect/>
              </a:stretch>
            </p:blipFill>
            <p:spPr>
              <a:xfrm>
                <a:off x="7112311" y="1645911"/>
                <a:ext cx="193320" cy="63720"/>
              </a:xfrm>
              <a:prstGeom prst="rect">
                <a:avLst/>
              </a:prstGeom>
            </p:spPr>
          </p:pic>
        </mc:Fallback>
      </mc:AlternateContent>
    </p:spTree>
    <p:extLst>
      <p:ext uri="{BB962C8B-B14F-4D97-AF65-F5344CB8AC3E}">
        <p14:creationId xmlns:p14="http://schemas.microsoft.com/office/powerpoint/2010/main" val="300570635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323850" y="908720"/>
            <a:ext cx="820891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360000" lvl="0" indent="-360000" defTabSz="361950">
              <a:spcBef>
                <a:spcPts val="600"/>
              </a:spcBef>
              <a:buFont typeface="Arial" pitchFamily="34" charset="0"/>
              <a:buChar char="•"/>
              <a:defRPr/>
            </a:pPr>
            <a:r>
              <a:rPr lang="en-AU" sz="2600" b="0" dirty="0">
                <a:latin typeface="+mn-lt"/>
                <a:ea typeface="+mn-ea"/>
                <a:cs typeface="+mn-cs"/>
              </a:rPr>
              <a:t>Rationale</a:t>
            </a:r>
          </a:p>
          <a:p>
            <a:pPr marL="360000" lvl="0" indent="-360000" defTabSz="361950">
              <a:spcBef>
                <a:spcPts val="600"/>
              </a:spcBef>
              <a:buFont typeface="Arial" pitchFamily="34" charset="0"/>
              <a:buChar char="•"/>
              <a:defRPr/>
            </a:pPr>
            <a:r>
              <a:rPr lang="en-AU" sz="2600" b="0" dirty="0">
                <a:latin typeface="+mn-lt"/>
                <a:ea typeface="+mn-ea"/>
                <a:cs typeface="+mn-cs"/>
              </a:rPr>
              <a:t>Aims</a:t>
            </a:r>
          </a:p>
          <a:p>
            <a:pPr marL="360000" lvl="0" indent="-360000" defTabSz="361950">
              <a:spcBef>
                <a:spcPts val="600"/>
              </a:spcBef>
              <a:buFont typeface="Arial" pitchFamily="34" charset="0"/>
              <a:buChar char="•"/>
              <a:defRPr/>
            </a:pPr>
            <a:r>
              <a:rPr lang="en-AU" sz="2600" b="0" dirty="0">
                <a:latin typeface="+mn-lt"/>
                <a:ea typeface="+mn-ea"/>
                <a:cs typeface="+mn-cs"/>
              </a:rPr>
              <a:t>Key ideas</a:t>
            </a:r>
          </a:p>
          <a:p>
            <a:pPr marL="360000" indent="-360000" defTabSz="361950">
              <a:spcBef>
                <a:spcPts val="600"/>
              </a:spcBef>
              <a:buFont typeface="Arial" pitchFamily="34" charset="0"/>
              <a:buChar char="•"/>
              <a:defRPr/>
            </a:pPr>
            <a:r>
              <a:rPr lang="en-AU" sz="2600" b="0" dirty="0">
                <a:solidFill>
                  <a:srgbClr val="000000"/>
                </a:solidFill>
              </a:rPr>
              <a:t>Year-by-year and banded curriculum</a:t>
            </a:r>
          </a:p>
          <a:p>
            <a:pPr marL="792000" lvl="1" indent="-396000" defTabSz="361950">
              <a:spcBef>
                <a:spcPts val="600"/>
              </a:spcBef>
              <a:buFont typeface="Arial" pitchFamily="34" charset="0"/>
              <a:buChar char="−"/>
              <a:defRPr/>
            </a:pPr>
            <a:r>
              <a:rPr lang="en-AU" sz="2600" b="0" dirty="0">
                <a:solidFill>
                  <a:srgbClr val="000000"/>
                </a:solidFill>
                <a:latin typeface="Arial"/>
              </a:rPr>
              <a:t>Year-level descriptions</a:t>
            </a:r>
          </a:p>
          <a:p>
            <a:pPr marL="360000" indent="-360000" defTabSz="361950">
              <a:spcBef>
                <a:spcPts val="600"/>
              </a:spcBef>
              <a:buFont typeface="Arial" pitchFamily="34" charset="0"/>
              <a:buChar char="•"/>
              <a:defRPr/>
            </a:pPr>
            <a:r>
              <a:rPr lang="en-AU" sz="2600" b="0" dirty="0">
                <a:solidFill>
                  <a:srgbClr val="000000"/>
                </a:solidFill>
              </a:rPr>
              <a:t>Curriculum content</a:t>
            </a:r>
          </a:p>
          <a:p>
            <a:pPr marL="792000" lvl="1" indent="-396000" defTabSz="361950">
              <a:spcBef>
                <a:spcPts val="600"/>
              </a:spcBef>
              <a:buFont typeface="Arial" pitchFamily="34" charset="0"/>
              <a:buChar char="−"/>
              <a:defRPr/>
            </a:pPr>
            <a:r>
              <a:rPr lang="en-AU" sz="2600" b="0" dirty="0">
                <a:solidFill>
                  <a:srgbClr val="000000"/>
                </a:solidFill>
                <a:latin typeface="Arial"/>
              </a:rPr>
              <a:t>Strands and sub-strands</a:t>
            </a:r>
          </a:p>
          <a:p>
            <a:pPr marL="792000" lvl="1" indent="-396000" defTabSz="361950">
              <a:spcBef>
                <a:spcPts val="600"/>
              </a:spcBef>
              <a:buFont typeface="Arial" pitchFamily="34" charset="0"/>
              <a:buChar char="−"/>
              <a:defRPr/>
            </a:pPr>
            <a:r>
              <a:rPr lang="en-AU" sz="2600" b="0" dirty="0">
                <a:solidFill>
                  <a:srgbClr val="000000"/>
                </a:solidFill>
                <a:latin typeface="Arial"/>
              </a:rPr>
              <a:t>Intent of interrelated strands</a:t>
            </a:r>
          </a:p>
          <a:p>
            <a:pPr marL="792000" lvl="1" indent="-396000" defTabSz="361950">
              <a:spcBef>
                <a:spcPts val="600"/>
              </a:spcBef>
              <a:buFont typeface="Arial" pitchFamily="34" charset="0"/>
              <a:buChar char="−"/>
              <a:defRPr/>
            </a:pPr>
            <a:r>
              <a:rPr lang="en-AU" sz="2600" b="0" dirty="0">
                <a:solidFill>
                  <a:srgbClr val="000000"/>
                </a:solidFill>
                <a:latin typeface="Arial"/>
              </a:rPr>
              <a:t>Content descriptions</a:t>
            </a:r>
          </a:p>
          <a:p>
            <a:pPr marL="792000" lvl="1" indent="-396000" defTabSz="361950">
              <a:spcBef>
                <a:spcPts val="600"/>
              </a:spcBef>
              <a:buFont typeface="Arial" pitchFamily="34" charset="0"/>
              <a:buChar char="−"/>
              <a:defRPr/>
            </a:pPr>
            <a:r>
              <a:rPr lang="en-AU" sz="2600" b="0" dirty="0">
                <a:solidFill>
                  <a:srgbClr val="000000"/>
                </a:solidFill>
                <a:latin typeface="Arial"/>
              </a:rPr>
              <a:t>Content elaborations</a:t>
            </a:r>
          </a:p>
          <a:p>
            <a:pPr marL="360000" lvl="0" indent="-360000" defTabSz="361950">
              <a:spcBef>
                <a:spcPts val="600"/>
              </a:spcBef>
              <a:buFont typeface="Arial" pitchFamily="34" charset="0"/>
              <a:buChar char="•"/>
              <a:defRPr/>
            </a:pPr>
            <a:r>
              <a:rPr lang="en-AU" sz="2600" b="0" dirty="0">
                <a:latin typeface="+mn-lt"/>
                <a:ea typeface="+mn-ea"/>
                <a:cs typeface="+mn-cs"/>
              </a:rPr>
              <a:t>Achievement standards</a:t>
            </a:r>
          </a:p>
        </p:txBody>
      </p:sp>
      <p:sp>
        <p:nvSpPr>
          <p:cNvPr id="5" name="Title 1"/>
          <p:cNvSpPr>
            <a:spLocks noGrp="1"/>
          </p:cNvSpPr>
          <p:nvPr>
            <p:ph type="title"/>
          </p:nvPr>
        </p:nvSpPr>
        <p:spPr>
          <a:xfrm>
            <a:off x="323850" y="260350"/>
            <a:ext cx="8496300" cy="576362"/>
          </a:xfrm>
        </p:spPr>
        <p:txBody>
          <a:bodyPr vert="horz" lIns="91440" tIns="45720" rIns="91440" bIns="45720" rtlCol="0" anchor="t">
            <a:noAutofit/>
          </a:bodyPr>
          <a:lstStyle/>
          <a:p>
            <a:r>
              <a:rPr lang="en-AU" dirty="0"/>
              <a:t>Structure of the Science learning area</a:t>
            </a:r>
            <a:endParaRPr lang="en-US" b="0" kern="1200" dirty="0">
              <a:latin typeface="+mn-lt"/>
              <a:ea typeface="+mn-ea"/>
              <a:cs typeface="+mn-cs"/>
            </a:endParaRPr>
          </a:p>
        </p:txBody>
      </p:sp>
    </p:spTree>
    <p:extLst>
      <p:ext uri="{BB962C8B-B14F-4D97-AF65-F5344CB8AC3E}">
        <p14:creationId xmlns:p14="http://schemas.microsoft.com/office/powerpoint/2010/main" val="118407856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850" y="260350"/>
            <a:ext cx="8496300" cy="1008410"/>
          </a:xfrm>
        </p:spPr>
        <p:txBody>
          <a:bodyPr vert="horz" lIns="91440" tIns="45720" rIns="91440" bIns="45720" rtlCol="0" anchor="t">
            <a:noAutofit/>
          </a:bodyPr>
          <a:lstStyle/>
          <a:p>
            <a:r>
              <a:rPr lang="en-AU" dirty="0"/>
              <a:t>Rationale</a:t>
            </a:r>
            <a:endParaRPr lang="en-US" dirty="0"/>
          </a:p>
        </p:txBody>
      </p:sp>
      <p:sp>
        <p:nvSpPr>
          <p:cNvPr id="11" name="Title 1"/>
          <p:cNvSpPr txBox="1">
            <a:spLocks/>
          </p:cNvSpPr>
          <p:nvPr/>
        </p:nvSpPr>
        <p:spPr bwMode="auto">
          <a:xfrm>
            <a:off x="323528" y="908720"/>
            <a:ext cx="8208912" cy="568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r>
              <a:rPr lang="en-AU" sz="2800" dirty="0"/>
              <a:t>Learning area summary</a:t>
            </a:r>
          </a:p>
          <a:p>
            <a:pPr lvl="0">
              <a:spcBef>
                <a:spcPts val="600"/>
              </a:spcBef>
            </a:pPr>
            <a:r>
              <a:rPr lang="en-US" sz="2600" b="0" dirty="0"/>
              <a:t>In the Science learning area, students develop scientific knowledge, understandings and skills that will enable them to make informed decisions about local, national and global issues while nurturing their natural curiosity about the world around them. </a:t>
            </a:r>
          </a:p>
          <a:p>
            <a:pPr lvl="0"/>
            <a:endParaRPr lang="en-AU" sz="1200" b="0" dirty="0"/>
          </a:p>
          <a:p>
            <a:pPr lvl="0">
              <a:spcBef>
                <a:spcPts val="0"/>
              </a:spcBef>
              <a:spcAft>
                <a:spcPts val="600"/>
              </a:spcAft>
            </a:pPr>
            <a:r>
              <a:rPr lang="en-AU" sz="2800" dirty="0"/>
              <a:t>Video</a:t>
            </a:r>
            <a:endParaRPr lang="en-AU" sz="2400" b="0" dirty="0"/>
          </a:p>
          <a:p>
            <a:pPr lvl="0"/>
            <a:r>
              <a:rPr lang="en-AU" sz="2600" b="0" dirty="0"/>
              <a:t>Introduction to Science</a:t>
            </a:r>
          </a:p>
          <a:p>
            <a:pPr lvl="0"/>
            <a:r>
              <a:rPr lang="en-AU" sz="2600" b="0" dirty="0">
                <a:hlinkClick r:id="rId3"/>
              </a:rPr>
              <a:t>www.australiancurriculum.edu.au/f-10-curriculum/science/rationale</a:t>
            </a:r>
            <a:endParaRPr lang="en-AU" sz="2600" b="0" dirty="0"/>
          </a:p>
          <a:p>
            <a:pPr lvl="0"/>
            <a:endParaRPr lang="en-AU" sz="2400" b="0" dirty="0"/>
          </a:p>
          <a:p>
            <a:pPr lvl="0"/>
            <a:endParaRPr lang="en-AU" sz="2400" b="0" dirty="0"/>
          </a:p>
        </p:txBody>
      </p:sp>
      <p:pic>
        <p:nvPicPr>
          <p:cNvPr id="7" name="Picture 6">
            <a:extLst>
              <a:ext uri="{FF2B5EF4-FFF2-40B4-BE49-F238E27FC236}">
                <a16:creationId xmlns:a16="http://schemas.microsoft.com/office/drawing/2014/main" id="{7038EC2B-4E86-4E53-9406-E9E6B167C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2735348313"/>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t>Aims</a:t>
            </a:r>
            <a:endParaRPr lang="en-US" dirty="0"/>
          </a:p>
        </p:txBody>
      </p:sp>
      <p:sp>
        <p:nvSpPr>
          <p:cNvPr id="11" name="Title 1"/>
          <p:cNvSpPr txBox="1">
            <a:spLocks/>
          </p:cNvSpPr>
          <p:nvPr/>
        </p:nvSpPr>
        <p:spPr bwMode="auto">
          <a:xfrm>
            <a:off x="323850" y="955599"/>
            <a:ext cx="8208912" cy="49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r>
              <a:rPr lang="en-AU" sz="2900" dirty="0"/>
              <a:t>Learning area summary</a:t>
            </a:r>
          </a:p>
          <a:p>
            <a:pPr lvl="0">
              <a:spcBef>
                <a:spcPts val="600"/>
              </a:spcBef>
            </a:pPr>
            <a:r>
              <a:rPr lang="en-US" sz="2900" b="0" dirty="0"/>
              <a:t>Learning through Science enables students to:</a:t>
            </a:r>
          </a:p>
          <a:p>
            <a:pPr marL="457200" lvl="0" indent="-457200">
              <a:spcBef>
                <a:spcPts val="600"/>
              </a:spcBef>
              <a:buFont typeface="Arial" panose="020B0604020202020204" pitchFamily="34" charset="0"/>
              <a:buChar char="•"/>
            </a:pPr>
            <a:r>
              <a:rPr lang="en-US" sz="2900" b="0" dirty="0"/>
              <a:t>explore, explain and predict phenomena</a:t>
            </a:r>
          </a:p>
          <a:p>
            <a:pPr marL="457200" lvl="0" indent="-457200">
              <a:spcBef>
                <a:spcPts val="600"/>
              </a:spcBef>
              <a:buFont typeface="Arial" panose="020B0604020202020204" pitchFamily="34" charset="0"/>
              <a:buChar char="•"/>
            </a:pPr>
            <a:r>
              <a:rPr lang="en-US" sz="2900" b="0" dirty="0"/>
              <a:t>use a range of scientific inquiry methods </a:t>
            </a:r>
          </a:p>
          <a:p>
            <a:pPr marL="457200" lvl="0" indent="-457200">
              <a:spcBef>
                <a:spcPts val="600"/>
              </a:spcBef>
              <a:buFont typeface="Arial" panose="020B0604020202020204" pitchFamily="34" charset="0"/>
              <a:buChar char="•"/>
            </a:pPr>
            <a:r>
              <a:rPr lang="en-US" sz="2900" b="0" dirty="0"/>
              <a:t>make informed, evidence-based decisions </a:t>
            </a:r>
          </a:p>
          <a:p>
            <a:pPr marL="457200" lvl="0" indent="-457200">
              <a:spcBef>
                <a:spcPts val="600"/>
              </a:spcBef>
              <a:buFont typeface="Arial" panose="020B0604020202020204" pitchFamily="34" charset="0"/>
              <a:buChar char="•"/>
            </a:pPr>
            <a:r>
              <a:rPr lang="en-US" sz="2900" b="0" dirty="0"/>
              <a:t>evaluate and debate scientific decisions.</a:t>
            </a:r>
          </a:p>
          <a:p>
            <a:pPr lvl="0"/>
            <a:endParaRPr lang="en-AU" sz="2400" b="0" dirty="0"/>
          </a:p>
          <a:p>
            <a:pPr lvl="0"/>
            <a:endParaRPr lang="en-AU" sz="2400" b="0" dirty="0"/>
          </a:p>
        </p:txBody>
      </p:sp>
      <p:pic>
        <p:nvPicPr>
          <p:cNvPr id="8" name="Picture 7">
            <a:extLst>
              <a:ext uri="{FF2B5EF4-FFF2-40B4-BE49-F238E27FC236}">
                <a16:creationId xmlns:a16="http://schemas.microsoft.com/office/drawing/2014/main" id="{D5256958-41DD-4A72-8B99-01EC62565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389340128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AU" dirty="0"/>
              <a:t>Key ideas</a:t>
            </a:r>
            <a:endParaRPr lang="en-US" dirty="0"/>
          </a:p>
        </p:txBody>
      </p:sp>
      <p:sp>
        <p:nvSpPr>
          <p:cNvPr id="4" name="Content Placeholder 3"/>
          <p:cNvSpPr>
            <a:spLocks noGrp="1"/>
          </p:cNvSpPr>
          <p:nvPr>
            <p:ph idx="1"/>
          </p:nvPr>
        </p:nvSpPr>
        <p:spPr>
          <a:xfrm>
            <a:off x="323850" y="986400"/>
            <a:ext cx="8485188" cy="5199410"/>
          </a:xfrm>
        </p:spPr>
        <p:txBody>
          <a:bodyPr tIns="252000"/>
          <a:lstStyle/>
          <a:p>
            <a:pPr marL="360000" lvl="0" indent="-360000">
              <a:spcBef>
                <a:spcPts val="600"/>
              </a:spcBef>
              <a:buFont typeface="Arial" panose="020B0604020202020204" pitchFamily="34" charset="0"/>
              <a:buChar char="•"/>
            </a:pPr>
            <a:r>
              <a:rPr lang="en-US" dirty="0"/>
              <a:t>Patterns, order and </a:t>
            </a:r>
            <a:r>
              <a:rPr lang="en-US" dirty="0" err="1"/>
              <a:t>organisation</a:t>
            </a:r>
            <a:r>
              <a:rPr lang="en-US" dirty="0"/>
              <a:t> </a:t>
            </a:r>
          </a:p>
          <a:p>
            <a:pPr marL="360000" lvl="0" indent="-360000">
              <a:spcBef>
                <a:spcPts val="600"/>
              </a:spcBef>
              <a:buFont typeface="Arial" panose="020B0604020202020204" pitchFamily="34" charset="0"/>
              <a:buChar char="•"/>
            </a:pPr>
            <a:r>
              <a:rPr lang="en-US" dirty="0"/>
              <a:t>Form and function</a:t>
            </a:r>
          </a:p>
          <a:p>
            <a:pPr marL="360000" lvl="0" indent="-360000">
              <a:spcBef>
                <a:spcPts val="600"/>
              </a:spcBef>
              <a:buFont typeface="Arial" panose="020B0604020202020204" pitchFamily="34" charset="0"/>
              <a:buChar char="•"/>
            </a:pPr>
            <a:r>
              <a:rPr lang="en-US" dirty="0"/>
              <a:t>Stability and change</a:t>
            </a:r>
          </a:p>
          <a:p>
            <a:pPr marL="360000" lvl="0" indent="-360000">
              <a:spcBef>
                <a:spcPts val="600"/>
              </a:spcBef>
              <a:buFont typeface="Arial" panose="020B0604020202020204" pitchFamily="34" charset="0"/>
              <a:buChar char="•"/>
            </a:pPr>
            <a:r>
              <a:rPr lang="en-US" dirty="0"/>
              <a:t>Scale and measurement</a:t>
            </a:r>
          </a:p>
          <a:p>
            <a:pPr marL="360000" lvl="0" indent="-360000">
              <a:spcBef>
                <a:spcPts val="600"/>
              </a:spcBef>
              <a:buFont typeface="Arial" panose="020B0604020202020204" pitchFamily="34" charset="0"/>
              <a:buChar char="•"/>
            </a:pPr>
            <a:r>
              <a:rPr lang="en-US" dirty="0"/>
              <a:t>Matter and energy</a:t>
            </a:r>
          </a:p>
          <a:p>
            <a:pPr marL="360000" lvl="0" indent="-360000">
              <a:spcBef>
                <a:spcPts val="600"/>
              </a:spcBef>
              <a:buFont typeface="Arial" panose="020B0604020202020204" pitchFamily="34" charset="0"/>
              <a:buChar char="•"/>
            </a:pPr>
            <a:r>
              <a:rPr lang="en-US" dirty="0"/>
              <a:t>Systems</a:t>
            </a:r>
          </a:p>
          <a:p>
            <a:pPr lvl="0"/>
            <a:endParaRPr lang="en-AU" sz="2400" dirty="0"/>
          </a:p>
          <a:p>
            <a:endParaRPr lang="en-AU" dirty="0"/>
          </a:p>
        </p:txBody>
      </p:sp>
      <p:pic>
        <p:nvPicPr>
          <p:cNvPr id="10" name="Picture 9">
            <a:extLst>
              <a:ext uri="{FF2B5EF4-FFF2-40B4-BE49-F238E27FC236}">
                <a16:creationId xmlns:a16="http://schemas.microsoft.com/office/drawing/2014/main" id="{5BA77BF1-8914-47BC-B765-D2DBF2695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97680675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solidFill>
                  <a:schemeClr val="tx1"/>
                </a:solidFill>
              </a:rPr>
              <a:t>Year-by-year and banded curriculum</a:t>
            </a:r>
            <a:endParaRPr lang="en-US" dirty="0">
              <a:solidFill>
                <a:schemeClr val="tx1"/>
              </a:solidFill>
            </a:endParaRPr>
          </a:p>
        </p:txBody>
      </p:sp>
      <p:sp>
        <p:nvSpPr>
          <p:cNvPr id="10" name="Title 1"/>
          <p:cNvSpPr txBox="1">
            <a:spLocks/>
          </p:cNvSpPr>
          <p:nvPr/>
        </p:nvSpPr>
        <p:spPr bwMode="auto">
          <a:xfrm>
            <a:off x="2987824" y="764704"/>
            <a:ext cx="5976664" cy="57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spcBef>
                <a:spcPts val="600"/>
              </a:spcBef>
            </a:pPr>
            <a:r>
              <a:rPr lang="en-US" sz="2400" b="0" dirty="0"/>
              <a:t>Each year level of the Australian </a:t>
            </a:r>
            <a:br>
              <a:rPr lang="en-US" sz="2400" b="0" dirty="0"/>
            </a:br>
            <a:r>
              <a:rPr lang="en-US" sz="2400" b="0" dirty="0"/>
              <a:t>Curriculum: Science includes the </a:t>
            </a:r>
            <a:br>
              <a:rPr lang="en-US" sz="2400" b="0" dirty="0"/>
            </a:br>
            <a:r>
              <a:rPr lang="en-US" sz="2400" b="0" dirty="0"/>
              <a:t>following structural components:</a:t>
            </a:r>
          </a:p>
          <a:p>
            <a:pPr marL="360000" lvl="0" indent="-360000">
              <a:spcBef>
                <a:spcPts val="600"/>
              </a:spcBef>
              <a:buFont typeface="Arial" panose="020B0604020202020204" pitchFamily="34" charset="0"/>
              <a:buChar char="•"/>
            </a:pPr>
            <a:r>
              <a:rPr lang="en-US" sz="2400" b="0" dirty="0"/>
              <a:t>year-level description</a:t>
            </a:r>
          </a:p>
          <a:p>
            <a:pPr marL="360000" lvl="0" indent="-360000">
              <a:spcBef>
                <a:spcPts val="600"/>
              </a:spcBef>
              <a:buFont typeface="Arial" panose="020B0604020202020204" pitchFamily="34" charset="0"/>
              <a:buChar char="•"/>
            </a:pPr>
            <a:r>
              <a:rPr lang="en-US" sz="2400" b="0" dirty="0"/>
              <a:t>year-by-year content for the Science understanding strand</a:t>
            </a:r>
          </a:p>
          <a:p>
            <a:pPr marL="360000" lvl="0" indent="-360000">
              <a:spcBef>
                <a:spcPts val="600"/>
              </a:spcBef>
              <a:buFont typeface="Arial" panose="020B0604020202020204" pitchFamily="34" charset="0"/>
              <a:buChar char="•"/>
            </a:pPr>
            <a:r>
              <a:rPr lang="en-US" sz="2400" b="0" dirty="0"/>
              <a:t>banded content for the Science as a human </a:t>
            </a:r>
            <a:r>
              <a:rPr lang="en-US" sz="2400" b="0" dirty="0" err="1"/>
              <a:t>endeavour</a:t>
            </a:r>
            <a:r>
              <a:rPr lang="en-US" sz="2400" b="0" dirty="0"/>
              <a:t> strand</a:t>
            </a:r>
          </a:p>
          <a:p>
            <a:pPr marL="360000" lvl="0" indent="-360000">
              <a:spcBef>
                <a:spcPts val="600"/>
              </a:spcBef>
              <a:buFont typeface="Arial" panose="020B0604020202020204" pitchFamily="34" charset="0"/>
              <a:buChar char="•"/>
            </a:pPr>
            <a:r>
              <a:rPr lang="en-US" sz="2400" b="0" dirty="0"/>
              <a:t>banded content for the Science inquiry skills strand</a:t>
            </a:r>
          </a:p>
          <a:p>
            <a:pPr marL="360000" lvl="0" indent="-360000">
              <a:spcBef>
                <a:spcPts val="600"/>
              </a:spcBef>
              <a:buFont typeface="Arial" panose="020B0604020202020204" pitchFamily="34" charset="0"/>
              <a:buChar char="•"/>
            </a:pPr>
            <a:r>
              <a:rPr lang="en-US" sz="2400" b="0" dirty="0"/>
              <a:t>year-by-year achievement standards.</a:t>
            </a:r>
          </a:p>
          <a:p>
            <a:pPr lvl="0">
              <a:spcBef>
                <a:spcPts val="600"/>
              </a:spcBef>
            </a:pPr>
            <a:r>
              <a:rPr lang="en-US" sz="2400" b="0" dirty="0"/>
              <a:t>The curriculum is developmentally sequenced across the year levels.</a:t>
            </a:r>
          </a:p>
          <a:p>
            <a:pPr lvl="0"/>
            <a:endParaRPr lang="en-US" sz="2400" b="0" dirty="0"/>
          </a:p>
        </p:txBody>
      </p:sp>
      <p:pic>
        <p:nvPicPr>
          <p:cNvPr id="7" name="Picture 6">
            <a:extLst>
              <a:ext uri="{FF2B5EF4-FFF2-40B4-BE49-F238E27FC236}">
                <a16:creationId xmlns:a16="http://schemas.microsoft.com/office/drawing/2014/main" id="{6BA23BBC-7D5F-4158-8085-61BFE2E09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pic>
        <p:nvPicPr>
          <p:cNvPr id="2" name="Picture 1">
            <a:extLst>
              <a:ext uri="{FF2B5EF4-FFF2-40B4-BE49-F238E27FC236}">
                <a16:creationId xmlns:a16="http://schemas.microsoft.com/office/drawing/2014/main" id="{62916236-B0AE-4BEE-9D87-1442D8E3B26F}"/>
              </a:ext>
            </a:extLst>
          </p:cNvPr>
          <p:cNvPicPr>
            <a:picLocks noChangeAspect="1"/>
          </p:cNvPicPr>
          <p:nvPr/>
        </p:nvPicPr>
        <p:blipFill>
          <a:blip r:embed="rId4"/>
          <a:stretch>
            <a:fillRect/>
          </a:stretch>
        </p:blipFill>
        <p:spPr>
          <a:xfrm>
            <a:off x="382434" y="735676"/>
            <a:ext cx="2016224" cy="5759681"/>
          </a:xfrm>
          <a:prstGeom prst="rect">
            <a:avLst/>
          </a:prstGeom>
        </p:spPr>
      </p:pic>
    </p:spTree>
    <p:extLst>
      <p:ext uri="{BB962C8B-B14F-4D97-AF65-F5344CB8AC3E}">
        <p14:creationId xmlns:p14="http://schemas.microsoft.com/office/powerpoint/2010/main" val="25763968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8076" y="1485985"/>
            <a:ext cx="8472073" cy="3672107"/>
          </a:xfrm>
          <a:prstGeom prst="rect">
            <a:avLst/>
          </a:prstGeom>
        </p:spPr>
      </p:pic>
      <p:sp>
        <p:nvSpPr>
          <p:cNvPr id="4" name="Left Arrow 10"/>
          <p:cNvSpPr/>
          <p:nvPr/>
        </p:nvSpPr>
        <p:spPr bwMode="auto">
          <a:xfrm>
            <a:off x="6300192" y="1699908"/>
            <a:ext cx="2843808"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800" dirty="0"/>
              <a:t>Content</a:t>
            </a:r>
            <a:endParaRPr kumimoji="0" lang="en-AU" sz="2800" b="0" i="0" u="none" strike="noStrike" cap="none" normalizeH="0" baseline="0" dirty="0">
              <a:ln>
                <a:noFill/>
              </a:ln>
              <a:effectLst/>
            </a:endParaRPr>
          </a:p>
        </p:txBody>
      </p:sp>
      <p:sp>
        <p:nvSpPr>
          <p:cNvPr id="5" name="Left Arrow 10"/>
          <p:cNvSpPr/>
          <p:nvPr/>
        </p:nvSpPr>
        <p:spPr bwMode="auto">
          <a:xfrm>
            <a:off x="6303303" y="3240629"/>
            <a:ext cx="2840697"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800" dirty="0"/>
              <a:t>Key ideas</a:t>
            </a:r>
            <a:endParaRPr kumimoji="0" lang="en-AU" sz="2800" b="0" i="0" u="none" strike="noStrike" cap="none" normalizeH="0" baseline="0" dirty="0">
              <a:ln>
                <a:noFill/>
              </a:ln>
              <a:effectLst/>
            </a:endParaRPr>
          </a:p>
        </p:txBody>
      </p:sp>
      <p:sp>
        <p:nvSpPr>
          <p:cNvPr id="9" name="Title 1">
            <a:extLst>
              <a:ext uri="{FF2B5EF4-FFF2-40B4-BE49-F238E27FC236}">
                <a16:creationId xmlns:a16="http://schemas.microsoft.com/office/drawing/2014/main" id="{96CCA0AB-643C-494E-8D9C-FF49922FF331}"/>
              </a:ext>
            </a:extLst>
          </p:cNvPr>
          <p:cNvSpPr>
            <a:spLocks noGrp="1"/>
          </p:cNvSpPr>
          <p:nvPr>
            <p:ph type="title"/>
          </p:nvPr>
        </p:nvSpPr>
        <p:spPr>
          <a:xfrm>
            <a:off x="323850" y="260350"/>
            <a:ext cx="8496300" cy="439738"/>
          </a:xfrm>
        </p:spPr>
        <p:txBody>
          <a:bodyPr vert="horz" lIns="91440" tIns="45720" rIns="91440" bIns="45720" rtlCol="0" anchor="ctr">
            <a:noAutofit/>
          </a:bodyPr>
          <a:lstStyle/>
          <a:p>
            <a:r>
              <a:rPr lang="en-AU" dirty="0">
                <a:solidFill>
                  <a:schemeClr val="tx1"/>
                </a:solidFill>
              </a:rPr>
              <a:t>Year-level descriptions</a:t>
            </a:r>
            <a:endParaRPr lang="en-US" dirty="0">
              <a:solidFill>
                <a:schemeClr val="tx1"/>
              </a:solidFill>
            </a:endParaRPr>
          </a:p>
        </p:txBody>
      </p:sp>
    </p:spTree>
    <p:extLst>
      <p:ext uri="{BB962C8B-B14F-4D97-AF65-F5344CB8AC3E}">
        <p14:creationId xmlns:p14="http://schemas.microsoft.com/office/powerpoint/2010/main" val="127428749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theme/theme1.xml><?xml version="1.0" encoding="utf-8"?>
<a:theme xmlns:a="http://schemas.openxmlformats.org/drawingml/2006/main" name="presentations_qcaa_powerpoint">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page_individual">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O_PPT_HPE_20170109_Coverslides_allsubjects_v1_sb">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esentations_qcaa_powerpoint">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O_PPT_HPE_20170109_Coverslides_allsubjects_v2_sb.potx [Read-Only]" id="{A0C87780-09CD-4B3A-AE80-3A773765D3A6}" vid="{1497EC8D-33DD-480F-A55D-0C29A729DB3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3C7B3732AB8546B387ABC1F8F0FB2A" ma:contentTypeVersion="0" ma:contentTypeDescription="Create a new document." ma:contentTypeScope="" ma:versionID="c667244f083121441678b0f427f61f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7DF505-7C84-458E-B015-7DA4E11B0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4.xml><?xml version="1.0" encoding="utf-8"?>
<ds:datastoreItem xmlns:ds="http://schemas.openxmlformats.org/officeDocument/2006/customXml" ds:itemID="{A5DEBD03-5E9C-40A0-804B-944DDB9E62A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2934</Words>
  <Application>Microsoft Office PowerPoint</Application>
  <PresentationFormat>On-screen Show (4:3)</PresentationFormat>
  <Paragraphs>324</Paragraphs>
  <Slides>16</Slides>
  <Notes>16</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16</vt:i4>
      </vt:variant>
    </vt:vector>
  </HeadingPairs>
  <TitlesOfParts>
    <vt:vector size="22" baseType="lpstr">
      <vt:lpstr>Arial</vt:lpstr>
      <vt:lpstr>Calibri</vt:lpstr>
      <vt:lpstr>presentations_qcaa_powerpoint</vt:lpstr>
      <vt:lpstr>Basic page_individual</vt:lpstr>
      <vt:lpstr>LAO_PPT_HPE_20170109_Coverslides_allsubjects_v1_sb</vt:lpstr>
      <vt:lpstr>1_presentations_qcaa_powerpoint</vt:lpstr>
      <vt:lpstr>Learning area overview</vt:lpstr>
      <vt:lpstr>Learning goals</vt:lpstr>
      <vt:lpstr>Three-dimensional curriculum</vt:lpstr>
      <vt:lpstr>Structure of the Science learning area</vt:lpstr>
      <vt:lpstr>Rationale</vt:lpstr>
      <vt:lpstr>Aims</vt:lpstr>
      <vt:lpstr>Key ideas</vt:lpstr>
      <vt:lpstr>Year-by-year and banded curriculum</vt:lpstr>
      <vt:lpstr>Year-level descriptions</vt:lpstr>
      <vt:lpstr>Curriculum content</vt:lpstr>
      <vt:lpstr>Strands and sub-strands Intent of the interrelated strands</vt:lpstr>
      <vt:lpstr>Achievement standards</vt:lpstr>
      <vt:lpstr>Three-dimensional curriculum:  General capabilities</vt:lpstr>
      <vt:lpstr>Three-dimensional curriculum:  Cross-curriculum priorities</vt:lpstr>
      <vt:lpstr>Find out more</vt:lpstr>
      <vt:lpstr>Copyright information</vt:lpstr>
    </vt:vector>
  </TitlesOfParts>
  <Company>Queensland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area overview Australian Curriculum: Science</dc:title>
  <dc:creator>Queensland Curriculum and Assessment Authority</dc:creator>
  <cp:lastModifiedBy>Matthew Willmett</cp:lastModifiedBy>
  <cp:revision>622</cp:revision>
  <cp:lastPrinted>2019-04-14T23:58:47Z</cp:lastPrinted>
  <dcterms:created xsi:type="dcterms:W3CDTF">2014-12-24T03:42:09Z</dcterms:created>
  <dcterms:modified xsi:type="dcterms:W3CDTF">2019-06-03T02:52:05Z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0x010100EE3C7B3732AB8546B387ABC1F8F0FB2A</vt:lpwstr>
  </property>
</Properties>
</file>