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3651" r:id="rId6"/>
    <p:sldMasterId id="2147483943" r:id="rId7"/>
    <p:sldMasterId id="2147483945" r:id="rId8"/>
  </p:sldMasterIdLst>
  <p:notesMasterIdLst>
    <p:notesMasterId r:id="rId25"/>
  </p:notesMasterIdLst>
  <p:handoutMasterIdLst>
    <p:handoutMasterId r:id="rId26"/>
  </p:handoutMasterIdLst>
  <p:sldIdLst>
    <p:sldId id="387" r:id="rId9"/>
    <p:sldId id="309" r:id="rId10"/>
    <p:sldId id="324" r:id="rId11"/>
    <p:sldId id="388" r:id="rId12"/>
    <p:sldId id="372" r:id="rId13"/>
    <p:sldId id="373" r:id="rId14"/>
    <p:sldId id="374" r:id="rId15"/>
    <p:sldId id="329" r:id="rId16"/>
    <p:sldId id="378" r:id="rId17"/>
    <p:sldId id="376" r:id="rId18"/>
    <p:sldId id="383" r:id="rId19"/>
    <p:sldId id="380" r:id="rId20"/>
    <p:sldId id="369" r:id="rId21"/>
    <p:sldId id="370" r:id="rId22"/>
    <p:sldId id="386" r:id="rId23"/>
    <p:sldId id="390" r:id="rId24"/>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ully" initials="KT" lastIdx="3" clrIdx="0"/>
  <p:cmAuthor id="1" name="Emily Ross" initials="E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A21"/>
    <a:srgbClr val="6858A9"/>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69078" autoAdjust="0"/>
  </p:normalViewPr>
  <p:slideViewPr>
    <p:cSldViewPr>
      <p:cViewPr varScale="1">
        <p:scale>
          <a:sx n="79" d="100"/>
          <a:sy n="79" d="100"/>
        </p:scale>
        <p:origin x="2424" y="84"/>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6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5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3/06/2019</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3/06/2019</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ustraliancurriculum.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curriculum.edu.au/f-10-curriculum/mathematics/pdf-docum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ustraliancurriculum.edu.au/f-10-curriculum/mathematics/structu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curriculum.edu.au/f-10-curriculum/mathematics/pdf-docu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ustraliancurriculum.edu.au/f-10-curriculum/general-capabilit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qcaa.qld.edu.au/aciq"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qcaa.qld.edu.au/pd-events/request-pd" TargetMode="External"/><Relationship Id="rId4" Type="http://schemas.openxmlformats.org/officeDocument/2006/relationships/hyperlink" Target="mailto:australiancurriculum@qcaa.qld.edu.a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ustraliancurriculum.edu.au/f-10-curriculum/mathematics/rationa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ustraliancurriculum.edu.au/f-10-curriculum/mathematics/ai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ustraliancurriculum.edu.au/f-10-curriculum/mathematics/key-idea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australiancurriculum.edu.au/resources/mathematics-proficienci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0" dirty="0">
                <a:solidFill>
                  <a:schemeClr val="tx1"/>
                </a:solidFill>
                <a:latin typeface="Arial" pitchFamily="34" charset="0"/>
                <a:cs typeface="Arial" pitchFamily="34" charset="0"/>
              </a:rPr>
              <a:t>This presentation supports understanding of the Australian Curriculum: Mathematics Prep*–Year 10. It gives insight into the position of Mathematics within the Australian Curriculum and the structure of the Mathematics learning area. </a:t>
            </a:r>
          </a:p>
          <a:p>
            <a:pPr>
              <a:spcBef>
                <a:spcPts val="0"/>
              </a:spcBef>
            </a:pPr>
            <a:endParaRPr lang="en-US" sz="1200" b="0" dirty="0">
              <a:solidFill>
                <a:schemeClr val="tx1"/>
              </a:solidFill>
              <a:latin typeface="Arial" pitchFamily="34" charset="0"/>
              <a:cs typeface="Arial" pitchFamily="34" charset="0"/>
            </a:endParaRPr>
          </a:p>
          <a:p>
            <a:pPr>
              <a:spcBef>
                <a:spcPts val="0"/>
              </a:spcBef>
            </a:pPr>
            <a:r>
              <a:rPr lang="en-US" sz="1200" b="0" dirty="0">
                <a:solidFill>
                  <a:schemeClr val="tx1"/>
                </a:solidFill>
                <a:latin typeface="Arial" pitchFamily="34" charset="0"/>
                <a:cs typeface="Arial" pitchFamily="34" charset="0"/>
              </a:rPr>
              <a:t>You can use this presentation in your </a:t>
            </a:r>
            <a:r>
              <a:rPr lang="en-US" sz="1200" b="0" dirty="0" err="1">
                <a:solidFill>
                  <a:schemeClr val="tx1"/>
                </a:solidFill>
                <a:latin typeface="Arial" pitchFamily="34" charset="0"/>
                <a:cs typeface="Arial" pitchFamily="34" charset="0"/>
              </a:rPr>
              <a:t>organisation</a:t>
            </a:r>
            <a:r>
              <a:rPr lang="en-US" sz="1200" b="0" dirty="0">
                <a:solidFill>
                  <a:schemeClr val="tx1"/>
                </a:solidFill>
                <a:latin typeface="Arial" pitchFamily="34" charset="0"/>
                <a:cs typeface="Arial" pitchFamily="34" charset="0"/>
              </a:rPr>
              <a:t> as the basis for professional learning about the Mathematics curriculum. It includes information</a:t>
            </a:r>
            <a:r>
              <a:rPr lang="en-US" sz="1200" b="0" baseline="0" dirty="0">
                <a:solidFill>
                  <a:schemeClr val="tx1"/>
                </a:solidFill>
                <a:latin typeface="Arial" pitchFamily="34" charset="0"/>
                <a:cs typeface="Arial" pitchFamily="34" charset="0"/>
              </a:rPr>
              <a:t> about the key aspects of the curriculum, as well as activities for becoming familiar with the curriculum. An icon in the top-right corner of a slide identifies opportunities for activities. Presenters are encouraged to tailor this presentation to suit the needs of their audience.</a:t>
            </a:r>
          </a:p>
          <a:p>
            <a:pPr>
              <a:spcBef>
                <a:spcPts val="0"/>
              </a:spcBef>
            </a:pPr>
            <a:endParaRPr lang="en-US" sz="1200" b="0" baseline="0" dirty="0">
              <a:solidFill>
                <a:schemeClr val="tx1"/>
              </a:solidFill>
              <a:latin typeface="Arial" pitchFamily="34" charset="0"/>
              <a:cs typeface="Arial" pitchFamily="34" charset="0"/>
            </a:endParaRPr>
          </a:p>
          <a:p>
            <a:pPr>
              <a:spcBef>
                <a:spcPts val="0"/>
              </a:spcBef>
            </a:pPr>
            <a:r>
              <a:rPr lang="en-US" sz="1200" b="0" baseline="0" dirty="0">
                <a:latin typeface="Arial" pitchFamily="34" charset="0"/>
                <a:cs typeface="Arial" pitchFamily="34" charset="0"/>
              </a:rPr>
              <a:t>The Australian Curriculum content referred to in this presentation is available from:</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dirty="0">
                <a:latin typeface="Arial" pitchFamily="34" charset="0"/>
                <a:cs typeface="Arial" pitchFamily="34" charset="0"/>
              </a:rPr>
              <a:t>Australian Curriculum, Assessment and Reporting Authority (ACARA) 2017, </a:t>
            </a:r>
            <a:r>
              <a:rPr lang="en-US" sz="1200" b="0" i="1" dirty="0">
                <a:latin typeface="Arial" pitchFamily="34" charset="0"/>
                <a:cs typeface="Arial" pitchFamily="34" charset="0"/>
              </a:rPr>
              <a:t>Australian Curriculum Version 8</a:t>
            </a:r>
            <a:r>
              <a:rPr lang="en-US" sz="1200" b="0" dirty="0">
                <a:latin typeface="Arial" pitchFamily="34" charset="0"/>
                <a:cs typeface="Arial" pitchFamily="34" charset="0"/>
              </a:rPr>
              <a:t> </a:t>
            </a:r>
            <a:r>
              <a:rPr lang="en-US" sz="1200" b="0" i="1" dirty="0">
                <a:latin typeface="Arial" pitchFamily="34" charset="0"/>
                <a:cs typeface="Arial" pitchFamily="34" charset="0"/>
              </a:rPr>
              <a:t>Foundation to Year 10</a:t>
            </a:r>
            <a:r>
              <a:rPr lang="en-US" sz="1200" b="0" dirty="0">
                <a:latin typeface="Arial" pitchFamily="34" charset="0"/>
                <a:cs typeface="Arial" pitchFamily="34" charset="0"/>
              </a:rPr>
              <a:t>, </a:t>
            </a:r>
            <a:r>
              <a:rPr lang="en-US" sz="1200" b="0" u="none" dirty="0">
                <a:latin typeface="Arial" pitchFamily="34" charset="0"/>
                <a:cs typeface="Arial" pitchFamily="34" charset="0"/>
                <a:hlinkClick r:id="rId3"/>
              </a:rPr>
              <a:t>www.australiancurriculum.edu.au</a:t>
            </a:r>
            <a:r>
              <a:rPr lang="en-US" sz="1200" b="0" baseline="0" dirty="0">
                <a:solidFill>
                  <a:schemeClr val="tx1"/>
                </a:solidFill>
                <a:latin typeface="Arial" pitchFamily="34" charset="0"/>
                <a:cs typeface="Arial" pitchFamily="34" charset="0"/>
              </a:rPr>
              <a:t>.</a:t>
            </a:r>
            <a:endParaRPr lang="en-US" sz="12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63760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content elaborations are not a mandatory aspect of the curriculum and as such are not required to be taught. </a:t>
            </a:r>
            <a:endParaRPr lang="en-US" sz="110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1" kern="1200" dirty="0">
                <a:solidFill>
                  <a:schemeClr val="tx1"/>
                </a:solidFill>
                <a:effectLst/>
                <a:latin typeface="Arial" pitchFamily="34" charset="0"/>
                <a:ea typeface="+mn-ea"/>
                <a:cs typeface="Arial" pitchFamily="34" charset="0"/>
              </a:rPr>
              <a:t>Mathematics: Sequence of content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a:t>
            </a:r>
            <a:r>
              <a:rPr lang="en-AU" sz="1100" kern="1200" baseline="0" dirty="0">
                <a:solidFill>
                  <a:schemeClr val="tx1"/>
                </a:solidFill>
                <a:effectLst/>
                <a:latin typeface="Arial" pitchFamily="34" charset="0"/>
                <a:ea typeface="+mn-ea"/>
                <a:cs typeface="Arial" pitchFamily="34" charset="0"/>
              </a:rPr>
              <a:t>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www.australiancurriculum.edu.au/f-10-curriculum/mathematics/pdf-documents</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mj-lt"/>
              <a:buNone/>
            </a:pPr>
            <a:endParaRPr lang="en-AU" sz="1100" kern="1200" baseline="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Select a year level and read the content descriptions.</a:t>
            </a:r>
          </a:p>
          <a:p>
            <a:pPr marL="628650" lvl="2"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 prior to and following the selected year level.</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lnSpc>
                <a:spcPct val="100000"/>
              </a:lnSpc>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dirty="0"/>
          </a:p>
        </p:txBody>
      </p:sp>
    </p:spTree>
    <p:extLst>
      <p:ext uri="{BB962C8B-B14F-4D97-AF65-F5344CB8AC3E}">
        <p14:creationId xmlns:p14="http://schemas.microsoft.com/office/powerpoint/2010/main" val="361456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a:t>
            </a:r>
            <a:r>
              <a:rPr lang="en-US" sz="1100" b="0" baseline="0" dirty="0">
                <a:latin typeface="Arial" pitchFamily="34" charset="0"/>
                <a:cs typeface="Arial" pitchFamily="34" charset="0"/>
              </a:rPr>
              <a:t> Mathematics, the curriculum content is </a:t>
            </a:r>
            <a:r>
              <a:rPr lang="en-US" sz="1100" b="0" baseline="0" dirty="0" err="1">
                <a:latin typeface="Arial" pitchFamily="34" charset="0"/>
                <a:cs typeface="Arial" pitchFamily="34" charset="0"/>
              </a:rPr>
              <a:t>organised</a:t>
            </a:r>
            <a:r>
              <a:rPr lang="en-US" sz="1100" b="0" baseline="0" dirty="0">
                <a:latin typeface="Arial" pitchFamily="34" charset="0"/>
                <a:cs typeface="Arial" pitchFamily="34" charset="0"/>
              </a:rPr>
              <a:t> through strands and </a:t>
            </a:r>
            <a:r>
              <a:rPr lang="en-AU" sz="1100" b="0" baseline="0" dirty="0">
                <a:latin typeface="Arial" panose="020B0604020202020204" pitchFamily="34" charset="0"/>
                <a:cs typeface="Arial" panose="020B0604020202020204" pitchFamily="34" charset="0"/>
              </a:rPr>
              <a:t>s</a:t>
            </a:r>
            <a:r>
              <a:rPr lang="en-AU" sz="1100" dirty="0">
                <a:latin typeface="Arial" panose="020B0604020202020204" pitchFamily="34" charset="0"/>
                <a:cs typeface="Arial" panose="020B0604020202020204" pitchFamily="34" charset="0"/>
              </a:rPr>
              <a:t>ub-strands, as well as proficiency strands</a:t>
            </a:r>
            <a:r>
              <a:rPr lang="en-US" sz="1100" b="0" baseline="0" dirty="0">
                <a:latin typeface="Arial" pitchFamily="34" charset="0"/>
                <a:cs typeface="Arial"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t>
            </a:r>
            <a:r>
              <a:rPr lang="en-AU" sz="1100" b="0" dirty="0">
                <a:latin typeface="Arial" panose="020B0604020202020204" pitchFamily="34" charset="0"/>
                <a:cs typeface="Arial" panose="020B0604020202020204" pitchFamily="34" charset="0"/>
              </a:rPr>
              <a:t>three content strands describe what to teach and learn. They are: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1" dirty="0">
                <a:solidFill>
                  <a:schemeClr val="tx1"/>
                </a:solidFill>
                <a:latin typeface="Arial" panose="020B0604020202020204" pitchFamily="34" charset="0"/>
                <a:cs typeface="Arial" panose="020B0604020202020204" pitchFamily="34" charset="0"/>
              </a:rPr>
              <a:t>Number and algebra</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1" dirty="0">
                <a:solidFill>
                  <a:schemeClr val="tx1"/>
                </a:solidFill>
                <a:latin typeface="Arial" panose="020B0604020202020204" pitchFamily="34" charset="0"/>
                <a:cs typeface="Arial" panose="020B0604020202020204" pitchFamily="34" charset="0"/>
              </a:rPr>
              <a:t>Measurement</a:t>
            </a:r>
            <a:r>
              <a:rPr lang="en-AU" sz="1100" b="1" baseline="0" dirty="0">
                <a:solidFill>
                  <a:schemeClr val="tx1"/>
                </a:solidFill>
                <a:latin typeface="Arial" panose="020B0604020202020204" pitchFamily="34" charset="0"/>
                <a:cs typeface="Arial" panose="020B0604020202020204" pitchFamily="34" charset="0"/>
              </a:rPr>
              <a:t> and geometry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1" baseline="0" dirty="0">
                <a:solidFill>
                  <a:schemeClr val="tx1"/>
                </a:solidFill>
                <a:latin typeface="Arial" panose="020B0604020202020204" pitchFamily="34" charset="0"/>
                <a:cs typeface="Arial" panose="020B0604020202020204" pitchFamily="34" charset="0"/>
              </a:rPr>
              <a:t>Statistics and probability.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0" dirty="0">
              <a:solidFill>
                <a:schemeClr val="tx1"/>
              </a:solidFill>
              <a:latin typeface="Arial" panose="020B0604020202020204" pitchFamily="34" charset="0"/>
              <a:cs typeface="Arial" panose="020B0604020202020204" pitchFamily="34" charset="0"/>
            </a:endParaRPr>
          </a:p>
          <a:p>
            <a:pPr marL="0" lvl="0">
              <a:spcBef>
                <a:spcPts val="0"/>
              </a:spcBef>
            </a:pPr>
            <a:r>
              <a:rPr lang="en-AU" sz="1100" b="0" i="0" kern="1200" dirty="0">
                <a:solidFill>
                  <a:schemeClr val="tx1"/>
                </a:solidFill>
                <a:effectLst/>
                <a:latin typeface="Arial" panose="020B0604020202020204" pitchFamily="34" charset="0"/>
                <a:ea typeface="+mn-ea"/>
                <a:cs typeface="Arial" panose="020B0604020202020204" pitchFamily="34" charset="0"/>
              </a:rPr>
              <a:t>Each content</a:t>
            </a:r>
            <a:r>
              <a:rPr lang="en-AU" sz="1100" b="0" i="0" kern="1200" baseline="0" dirty="0">
                <a:solidFill>
                  <a:schemeClr val="tx1"/>
                </a:solidFill>
                <a:effectLst/>
                <a:latin typeface="Arial" panose="020B0604020202020204" pitchFamily="34" charset="0"/>
                <a:ea typeface="+mn-ea"/>
                <a:cs typeface="Arial" panose="020B0604020202020204" pitchFamily="34" charset="0"/>
              </a:rPr>
              <a:t> strand is organised into </a:t>
            </a:r>
            <a:r>
              <a:rPr lang="en-AU" sz="1100" b="0" i="0" kern="1200" dirty="0">
                <a:solidFill>
                  <a:schemeClr val="tx1"/>
                </a:solidFill>
                <a:effectLst/>
                <a:latin typeface="Arial" panose="020B0604020202020204" pitchFamily="34" charset="0"/>
                <a:ea typeface="+mn-ea"/>
                <a:cs typeface="Arial" panose="020B0604020202020204" pitchFamily="34" charset="0"/>
              </a:rPr>
              <a:t>sub-strands to illustrate the clarity and sequence of development of concepts through and across the year levels. They reveal the connections across strands and the sequential development of concepts from </a:t>
            </a:r>
            <a:r>
              <a:rPr lang="en-US" sz="1100" b="0" i="0" dirty="0">
                <a:latin typeface="Arial" pitchFamily="34" charset="0"/>
                <a:cs typeface="Arial" pitchFamily="34" charset="0"/>
              </a:rPr>
              <a:t>Prep to Year</a:t>
            </a:r>
            <a:r>
              <a:rPr lang="en-US" sz="1100" b="0" i="0" baseline="0" dirty="0">
                <a:latin typeface="Arial" pitchFamily="34" charset="0"/>
                <a:cs typeface="Arial" pitchFamily="34" charset="0"/>
              </a:rPr>
              <a:t> </a:t>
            </a:r>
            <a:r>
              <a:rPr lang="en-US" sz="1100" b="0" i="0" dirty="0">
                <a:latin typeface="Arial" pitchFamily="34" charset="0"/>
                <a:cs typeface="Arial" pitchFamily="34" charset="0"/>
              </a:rPr>
              <a:t>10</a:t>
            </a:r>
            <a:r>
              <a:rPr lang="en-AU" sz="1100" b="0" i="0" kern="1200" dirty="0">
                <a:solidFill>
                  <a:schemeClr val="tx1"/>
                </a:solidFill>
                <a:effectLst/>
                <a:latin typeface="Arial" panose="020B0604020202020204" pitchFamily="34" charset="0"/>
                <a:ea typeface="+mn-ea"/>
                <a:cs typeface="Arial" panose="020B0604020202020204" pitchFamily="34" charset="0"/>
              </a:rPr>
              <a:t>. </a:t>
            </a:r>
          </a:p>
          <a:p>
            <a:pPr marL="0" lvl="0">
              <a:spcBef>
                <a:spcPts val="0"/>
              </a:spcBef>
            </a:pP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lvl="0">
              <a:spcBef>
                <a:spcPts val="0"/>
              </a:spcBef>
            </a:pPr>
            <a:r>
              <a:rPr lang="en-AU" sz="1100" b="0" i="0" kern="1200" dirty="0">
                <a:solidFill>
                  <a:schemeClr val="tx1"/>
                </a:solidFill>
                <a:effectLst/>
                <a:latin typeface="Arial" panose="020B0604020202020204" pitchFamily="34" charset="0"/>
                <a:ea typeface="+mn-ea"/>
                <a:cs typeface="Arial" panose="020B0604020202020204" pitchFamily="34" charset="0"/>
              </a:rPr>
              <a:t>Some of the examples</a:t>
            </a:r>
            <a:r>
              <a:rPr lang="en-AU" sz="1100" b="0" i="0" kern="1200" baseline="0" dirty="0">
                <a:solidFill>
                  <a:schemeClr val="tx1"/>
                </a:solidFill>
                <a:effectLst/>
                <a:latin typeface="Arial" panose="020B0604020202020204" pitchFamily="34" charset="0"/>
                <a:ea typeface="+mn-ea"/>
                <a:cs typeface="Arial" panose="020B0604020202020204" pitchFamily="34" charset="0"/>
              </a:rPr>
              <a:t> of knowledge and skills are relevant to specific year levels. These are indicated in brackets. </a:t>
            </a:r>
            <a:endParaRPr lang="en-AU" sz="1100" b="0" i="0" dirty="0">
              <a:latin typeface="Arial" panose="020B0604020202020204" pitchFamily="34" charset="0"/>
              <a:cs typeface="Arial" panose="020B0604020202020204" pitchFamily="34" charset="0"/>
            </a:endParaRPr>
          </a:p>
          <a:p>
            <a:pPr marL="0" lvl="0">
              <a:spcBef>
                <a:spcPts val="0"/>
              </a:spcBef>
            </a:pPr>
            <a:endParaRPr lang="en-AU" sz="1100" b="0" i="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Number and algebra</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solidFill>
                  <a:schemeClr val="tx1"/>
                </a:solidFill>
                <a:latin typeface="Arial" panose="020B0604020202020204" pitchFamily="34" charset="0"/>
                <a:cs typeface="Arial" panose="020B0604020202020204" pitchFamily="34" charset="0"/>
              </a:rPr>
              <a:t>Number and place value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dirty="0">
                <a:solidFill>
                  <a:schemeClr val="tx1"/>
                </a:solidFill>
                <a:latin typeface="Arial" panose="020B0604020202020204" pitchFamily="34" charset="0"/>
                <a:cs typeface="Arial" panose="020B0604020202020204" pitchFamily="34" charset="0"/>
              </a:rPr>
              <a:t>8)</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solidFill>
                  <a:schemeClr val="tx1"/>
                </a:solidFill>
                <a:latin typeface="Arial" panose="020B0604020202020204" pitchFamily="34" charset="0"/>
                <a:cs typeface="Arial" panose="020B0604020202020204" pitchFamily="34" charset="0"/>
              </a:rPr>
              <a:t>Fractions and decimals (1</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dirty="0">
                <a:solidFill>
                  <a:schemeClr val="tx1"/>
                </a:solidFill>
                <a:latin typeface="Arial" panose="020B0604020202020204" pitchFamily="34" charset="0"/>
                <a:cs typeface="Arial" panose="020B0604020202020204" pitchFamily="34" charset="0"/>
              </a:rPr>
              <a:t>6)</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solidFill>
                  <a:schemeClr val="tx1"/>
                </a:solidFill>
                <a:latin typeface="Arial" panose="020B0604020202020204" pitchFamily="34" charset="0"/>
                <a:cs typeface="Arial" panose="020B0604020202020204" pitchFamily="34" charset="0"/>
              </a:rPr>
              <a:t>Real numbers (7</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solidFill>
                  <a:schemeClr val="tx1"/>
                </a:solidFill>
                <a:latin typeface="Arial" panose="020B0604020202020204" pitchFamily="34" charset="0"/>
                <a:cs typeface="Arial" panose="020B0604020202020204" pitchFamily="34" charset="0"/>
              </a:rPr>
              <a:t>Money and financial mathematics (1</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dirty="0">
                <a:solidFill>
                  <a:schemeClr val="tx1"/>
                </a:solidFill>
                <a:latin typeface="Arial" panose="020B0604020202020204" pitchFamily="34" charset="0"/>
                <a:cs typeface="Arial" panose="020B0604020202020204" pitchFamily="34" charset="0"/>
              </a:rPr>
              <a:t>Patterns</a:t>
            </a:r>
            <a:r>
              <a:rPr lang="en-AU" sz="1100" b="0" i="0" baseline="0" dirty="0">
                <a:solidFill>
                  <a:schemeClr val="tx1"/>
                </a:solidFill>
                <a:latin typeface="Arial" panose="020B0604020202020204" pitchFamily="34" charset="0"/>
                <a:cs typeface="Arial" panose="020B0604020202020204" pitchFamily="34" charset="0"/>
              </a:rPr>
              <a:t> and algebra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Linear and non-linear relationships (7</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914400" marR="0" lvl="2"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b="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Measurement</a:t>
            </a:r>
            <a:r>
              <a:rPr lang="en-AU" sz="1100" b="1" baseline="0" dirty="0">
                <a:solidFill>
                  <a:schemeClr val="tx1"/>
                </a:solidFill>
                <a:latin typeface="Arial" panose="020B0604020202020204" pitchFamily="34" charset="0"/>
                <a:cs typeface="Arial" panose="020B0604020202020204" pitchFamily="34" charset="0"/>
              </a:rPr>
              <a:t> and geometry</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Using units of measurement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Shape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7)</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Geometric reasoning (3</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Location and transformation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Pythagoras and trigonometry (9</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914400" marR="0" lvl="2" indent="-4572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baseline="0" dirty="0">
                <a:solidFill>
                  <a:schemeClr val="tx1"/>
                </a:solidFill>
                <a:latin typeface="Arial" panose="020B0604020202020204" pitchFamily="34" charset="0"/>
                <a:cs typeface="Arial" panose="020B0604020202020204" pitchFamily="34" charset="0"/>
              </a:rPr>
              <a:t>Statistics and probability</a:t>
            </a:r>
            <a:endParaRPr lang="en-AU" sz="1100" b="0" baseline="0" dirty="0">
              <a:solidFill>
                <a:schemeClr val="tx1"/>
              </a:solidFill>
              <a:latin typeface="Arial" panose="020B0604020202020204" pitchFamily="34" charset="0"/>
              <a:cs typeface="Arial" panose="020B0604020202020204" pitchFamily="34" charset="0"/>
            </a:endParaRP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Chance (1</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p>
          <a:p>
            <a:pPr marL="171450" marR="0" lvl="1"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solidFill>
                  <a:schemeClr val="tx1"/>
                </a:solidFill>
                <a:latin typeface="Arial" panose="020B0604020202020204" pitchFamily="34" charset="0"/>
                <a:cs typeface="Arial" panose="020B0604020202020204" pitchFamily="34" charset="0"/>
              </a:rPr>
              <a:t>Data representation and interpretation (P</a:t>
            </a:r>
            <a:r>
              <a:rPr lang="en-AU" sz="1100" i="0" kern="1200" dirty="0">
                <a:solidFill>
                  <a:schemeClr val="tx1"/>
                </a:solidFill>
                <a:effectLst/>
                <a:latin typeface="Arial" panose="020B0604020202020204" pitchFamily="34" charset="0"/>
                <a:ea typeface="+mn-ea"/>
                <a:cs typeface="Arial" panose="020B0604020202020204" pitchFamily="34" charset="0"/>
              </a:rPr>
              <a:t>–</a:t>
            </a:r>
            <a:r>
              <a:rPr lang="en-AU" sz="1100" b="0" i="0" baseline="0" dirty="0">
                <a:solidFill>
                  <a:schemeClr val="tx1"/>
                </a:solidFill>
                <a:latin typeface="Arial" panose="020B0604020202020204" pitchFamily="34" charset="0"/>
                <a:cs typeface="Arial" panose="020B0604020202020204" pitchFamily="34" charset="0"/>
              </a:rPr>
              <a:t>10)</a:t>
            </a:r>
            <a:endParaRPr lang="en-AU" sz="1100" b="0" i="0" dirty="0">
              <a:latin typeface="Arial" panose="020B0604020202020204" pitchFamily="34" charset="0"/>
              <a:cs typeface="Arial" panose="020B0604020202020204" pitchFamily="34" charset="0"/>
            </a:endParaRPr>
          </a:p>
          <a:p>
            <a:pPr marL="0" lvl="0">
              <a:spcBef>
                <a:spcPts val="0"/>
              </a:spcBef>
            </a:pPr>
            <a:endParaRPr lang="en-AU" sz="1100" b="0" dirty="0">
              <a:latin typeface="Arial" panose="020B0604020202020204" pitchFamily="34" charset="0"/>
              <a:cs typeface="Arial" panose="020B0604020202020204" pitchFamily="34" charset="0"/>
            </a:endParaRPr>
          </a:p>
          <a:p>
            <a:pPr marL="0">
              <a:spcBef>
                <a:spcPts val="0"/>
              </a:spcBef>
            </a:pPr>
            <a:r>
              <a:rPr lang="en-AU" sz="1100" b="1" dirty="0">
                <a:latin typeface="Arial" panose="020B0604020202020204" pitchFamily="34" charset="0"/>
                <a:cs typeface="Arial" panose="020B0604020202020204" pitchFamily="34" charset="0"/>
              </a:rPr>
              <a:t>Note:</a:t>
            </a:r>
            <a:r>
              <a:rPr lang="en-AU" sz="1100" b="0" dirty="0">
                <a:latin typeface="Arial" panose="020B0604020202020204" pitchFamily="34" charset="0"/>
                <a:cs typeface="Arial" panose="020B0604020202020204" pitchFamily="34" charset="0"/>
              </a:rPr>
              <a:t> 10A has been added to the Year 10 curriculum. This content is optional. It is intended for students who require more content to enrich their study of Mathematics.</a:t>
            </a:r>
            <a:endParaRPr lang="en-US" sz="1100" b="0" dirty="0">
              <a:latin typeface="Arial" pitchFamily="34" charset="0"/>
              <a:cs typeface="Arial" pitchFamily="34" charset="0"/>
            </a:endParaRPr>
          </a:p>
          <a:p>
            <a:pPr marL="0" lvl="0">
              <a:spcBef>
                <a:spcPts val="0"/>
              </a:spcBef>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Information on</a:t>
            </a:r>
            <a:r>
              <a:rPr lang="en-US" sz="1100" b="0" baseline="0" dirty="0">
                <a:latin typeface="Arial" pitchFamily="34" charset="0"/>
                <a:cs typeface="Arial" pitchFamily="34" charset="0"/>
              </a:rPr>
              <a:t> strands and sub-strands is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www.australiancurriculum.edu.au/f-10-curriculum/mathematics/structure</a:t>
            </a:r>
            <a:r>
              <a:rPr lang="en-US" sz="1100" b="0" baseline="0" dirty="0">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lvl="0">
              <a:spcBef>
                <a:spcPts val="0"/>
              </a:spcBef>
            </a:pPr>
            <a:endParaRPr lang="en-US" sz="1100" b="0" dirty="0">
              <a:latin typeface="Arial" pitchFamily="34" charset="0"/>
              <a:cs typeface="Arial" pitchFamily="34" charset="0"/>
            </a:endParaRPr>
          </a:p>
          <a:p>
            <a:pPr marL="0" lvl="0">
              <a:spcBef>
                <a:spcPts val="0"/>
              </a:spcBef>
            </a:pPr>
            <a:r>
              <a:rPr lang="en-US" sz="1100" b="1" u="none" dirty="0">
                <a:latin typeface="Arial" pitchFamily="34" charset="0"/>
                <a:cs typeface="Arial" pitchFamily="34" charset="0"/>
              </a:rPr>
              <a:t>Suggested activity</a:t>
            </a:r>
          </a:p>
          <a:p>
            <a:pPr marL="0" lvl="0" indent="0">
              <a:spcBef>
                <a:spcPts val="0"/>
              </a:spcBef>
              <a:buFont typeface="+mj-lt"/>
              <a:buNone/>
            </a:pPr>
            <a:endParaRPr lang="en-US" sz="1100" b="0" u="sng" kern="1200" dirty="0">
              <a:solidFill>
                <a:schemeClr val="tx1"/>
              </a:solidFill>
              <a:effectLst/>
              <a:latin typeface="Arial" pitchFamily="34" charset="0"/>
              <a:ea typeface="+mn-ea"/>
              <a:cs typeface="Arial" pitchFamily="34" charset="0"/>
            </a:endParaRPr>
          </a:p>
          <a:p>
            <a:pPr marL="0" lvl="0" indent="0">
              <a:spcBef>
                <a:spcPts val="0"/>
              </a:spcBef>
              <a:buFont typeface="+mj-lt"/>
              <a:buNone/>
            </a:pPr>
            <a:r>
              <a:rPr lang="en-AU" sz="1100" kern="1200" dirty="0">
                <a:solidFill>
                  <a:schemeClr val="tx1"/>
                </a:solidFill>
                <a:effectLst/>
                <a:latin typeface="Arial" pitchFamily="34" charset="0"/>
                <a:ea typeface="+mn-ea"/>
                <a:cs typeface="Arial" pitchFamily="34" charset="0"/>
              </a:rPr>
              <a:t>What is the relationship between the content strands of Mathematics?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dirty="0"/>
          </a:p>
        </p:txBody>
      </p:sp>
    </p:spTree>
    <p:extLst>
      <p:ext uri="{BB962C8B-B14F-4D97-AF65-F5344CB8AC3E}">
        <p14:creationId xmlns:p14="http://schemas.microsoft.com/office/powerpoint/2010/main" val="361872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 achievement standard is a statement of what students should know and be able to do at the end of the year level.</a:t>
            </a:r>
            <a:r>
              <a:rPr lang="en-US" sz="1100" b="0" baseline="0" dirty="0">
                <a:latin typeface="Arial" pitchFamily="34" charset="0"/>
                <a:cs typeface="Arial" pitchFamily="34" charset="0"/>
              </a:rPr>
              <a:t> </a:t>
            </a:r>
            <a:r>
              <a:rPr lang="en-US" sz="1100" b="0" dirty="0">
                <a:latin typeface="Arial" panose="020B0604020202020204" pitchFamily="34" charset="0"/>
                <a:cs typeface="Arial" panose="020B0604020202020204" pitchFamily="34" charset="0"/>
              </a:rPr>
              <a:t>The first paragraph of the</a:t>
            </a:r>
            <a:r>
              <a:rPr lang="en-US" sz="1100" b="0" baseline="0" dirty="0">
                <a:latin typeface="Arial" panose="020B0604020202020204" pitchFamily="34" charset="0"/>
                <a:cs typeface="Arial" panose="020B0604020202020204" pitchFamily="34" charset="0"/>
              </a:rPr>
              <a:t> achievement standard </a:t>
            </a:r>
            <a:r>
              <a:rPr lang="en-US" sz="1100" b="0" dirty="0">
                <a:latin typeface="Arial" panose="020B0604020202020204" pitchFamily="34" charset="0"/>
                <a:cs typeface="Arial" panose="020B0604020202020204" pitchFamily="34" charset="0"/>
              </a:rPr>
              <a:t>relates to understanding and the second paragraph relates to skills.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In Mathematics, a learning area achievement standard is provided for each year</a:t>
            </a:r>
            <a:r>
              <a:rPr lang="en-AU" sz="1100" b="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Work sample portfolios provide examples of student work, which are reflective of achievement levels at, above, and below the achievement standard.</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sng" strike="noStrike" kern="1200" baseline="0" dirty="0">
              <a:solidFill>
                <a:schemeClr val="tx1"/>
              </a:solidFill>
              <a:latin typeface="Arial" pitchFamily="34" charset="0"/>
              <a:ea typeface="+mn-ea"/>
              <a:cs typeface="Arial"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kern="1200" dirty="0">
                <a:solidFill>
                  <a:schemeClr val="tx1"/>
                </a:solidFill>
                <a:effectLst/>
                <a:latin typeface="Arial" pitchFamily="34" charset="0"/>
                <a:ea typeface="+mn-ea"/>
                <a:cs typeface="Arial" pitchFamily="34" charset="0"/>
              </a:rPr>
              <a:t>Using the </a:t>
            </a:r>
            <a:r>
              <a:rPr lang="en-US" sz="1100" b="0" i="1" dirty="0">
                <a:latin typeface="Arial" pitchFamily="34" charset="0"/>
                <a:cs typeface="Arial" pitchFamily="34" charset="0"/>
              </a:rPr>
              <a:t>Mathematics</a:t>
            </a:r>
            <a:r>
              <a:rPr lang="en-AU" sz="1100" i="1" kern="1200" dirty="0">
                <a:solidFill>
                  <a:schemeClr val="tx1"/>
                </a:solidFill>
                <a:effectLst/>
                <a:latin typeface="Arial" pitchFamily="34" charset="0"/>
                <a:ea typeface="+mn-ea"/>
                <a:cs typeface="Arial" pitchFamily="34" charset="0"/>
              </a:rPr>
              <a:t>: Sequence of achievement</a:t>
            </a:r>
            <a:r>
              <a:rPr lang="en-AU" sz="1100" i="0" kern="1200" dirty="0">
                <a:solidFill>
                  <a:schemeClr val="tx1"/>
                </a:solidFill>
                <a:effectLst/>
                <a:latin typeface="Arial" pitchFamily="34" charset="0"/>
                <a:ea typeface="+mn-ea"/>
                <a:cs typeface="Arial" pitchFamily="34" charset="0"/>
              </a:rPr>
              <a:t>,</a:t>
            </a:r>
            <a:r>
              <a:rPr lang="en-AU" sz="1100" kern="1200" baseline="0" dirty="0">
                <a:solidFill>
                  <a:schemeClr val="tx1"/>
                </a:solidFill>
                <a:effectLst/>
                <a:latin typeface="Arial" pitchFamily="34" charset="0"/>
                <a:ea typeface="+mn-ea"/>
                <a:cs typeface="Arial" pitchFamily="34" charset="0"/>
              </a:rPr>
              <a:t> d</a:t>
            </a:r>
            <a:r>
              <a:rPr lang="en-AU" sz="1100" kern="1200" dirty="0">
                <a:solidFill>
                  <a:schemeClr val="tx1"/>
                </a:solidFill>
                <a:effectLst/>
                <a:latin typeface="Arial" pitchFamily="34" charset="0"/>
                <a:ea typeface="+mn-ea"/>
                <a:cs typeface="Arial" pitchFamily="34" charset="0"/>
              </a:rPr>
              <a:t>iscuss how the evidence that students need to provide of what they know and can do increases in complexity across year levels:</a:t>
            </a:r>
            <a:r>
              <a:rPr lang="en-AU" sz="1100" kern="1200" baseline="0" dirty="0">
                <a:solidFill>
                  <a:schemeClr val="tx1"/>
                </a:solidFill>
                <a:effectLst/>
                <a:latin typeface="Arial" pitchFamily="34" charset="0"/>
                <a:ea typeface="+mn-ea"/>
                <a:cs typeface="Arial" pitchFamily="34" charset="0"/>
              </a:rPr>
              <a:t>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www.australiancurriculum.edu.au/f-10-curriculum/mathematics/pdf-documents</a:t>
            </a:r>
            <a:r>
              <a:rPr lang="en-AU" sz="1100" b="0" dirty="0">
                <a:latin typeface="Arial" panose="020B0604020202020204" pitchFamily="34" charset="0"/>
                <a:cs typeface="Arial" panose="020B0604020202020204"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228600" indent="-228600">
              <a:spcBef>
                <a:spcPts val="0"/>
              </a:spcBef>
              <a:buFont typeface="+mj-lt"/>
              <a:buAutoNum type="arabicPeriod"/>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228600" indent="-228600">
              <a:spcBef>
                <a:spcPts val="0"/>
              </a:spcBef>
              <a:buFont typeface="+mj-lt"/>
              <a:buAutoNum type="arabicPeriod"/>
            </a:pPr>
            <a:r>
              <a:rPr lang="en-AU" sz="1100" kern="1200" dirty="0">
                <a:solidFill>
                  <a:schemeClr val="tx1"/>
                </a:solidFill>
                <a:effectLst/>
                <a:latin typeface="Arial" panose="020B0604020202020204" pitchFamily="34" charset="0"/>
                <a:ea typeface="+mn-ea"/>
                <a:cs typeface="Arial" panose="020B0604020202020204" pitchFamily="34" charset="0"/>
              </a:rPr>
              <a:t>For a given year level, 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information and communication technology (ICT) capability,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behaviour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a:t>
            </a: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Mathematics learning area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www.australiancurriculum.edu.au/f-10-curriculum/general-capabilities</a:t>
            </a:r>
            <a:r>
              <a:rPr lang="en-AU" sz="1100" b="0" baseline="0" dirty="0">
                <a:solidFill>
                  <a:schemeClr val="tx1"/>
                </a:solidFill>
                <a:latin typeface="Arial" pitchFamily="34" charset="0"/>
                <a:cs typeface="Arial" pitchFamily="34" charset="0"/>
              </a:rPr>
              <a:t>.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On the general capabilities overview web page, scroll down to ‘Learning area specific advice’.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13</a:t>
            </a:fld>
            <a:endParaRPr lang="en-AU" sz="1000" dirty="0"/>
          </a:p>
        </p:txBody>
      </p:sp>
    </p:spTree>
    <p:extLst>
      <p:ext uri="{BB962C8B-B14F-4D97-AF65-F5344CB8AC3E}">
        <p14:creationId xmlns:p14="http://schemas.microsoft.com/office/powerpoint/2010/main" val="41147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Mathematics, and explicit teaching of the priorities should be incorporated in teaching and learning activities where appropriate. </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141597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In the Australian Curriculum section of the QCAA website, you will find the </a:t>
            </a:r>
            <a:r>
              <a:rPr lang="en-AU" sz="1100" i="1" u="none" baseline="0" dirty="0">
                <a:latin typeface="Arial" pitchFamily="34" charset="0"/>
                <a:cs typeface="Arial" pitchFamily="34" charset="0"/>
              </a:rPr>
              <a:t>Learning area overview: Prep‒Year 10 Australian Curriculum — Mathematics</a:t>
            </a:r>
            <a:r>
              <a:rPr lang="en-AU" sz="1100" i="0" u="none" baseline="0" dirty="0">
                <a:latin typeface="Arial" pitchFamily="34" charset="0"/>
                <a:cs typeface="Arial" pitchFamily="34" charset="0"/>
              </a:rPr>
              <a:t>: </a:t>
            </a:r>
            <a:r>
              <a:rPr lang="en-AU" sz="1100" u="none" kern="1200" dirty="0">
                <a:solidFill>
                  <a:schemeClr val="tx1"/>
                </a:solidFill>
                <a:effectLst/>
                <a:latin typeface="Arial" pitchFamily="34" charset="0"/>
                <a:ea typeface="+mn-ea"/>
                <a:cs typeface="Arial" pitchFamily="34" charset="0"/>
                <a:hlinkClick r:id="rId3"/>
              </a:rPr>
              <a:t>www.qcaa.qld.edu.au/aciq</a:t>
            </a:r>
            <a:r>
              <a:rPr lang="en-AU" sz="1100" u="none" kern="1200" dirty="0">
                <a:solidFill>
                  <a:schemeClr val="tx1"/>
                </a:solidFill>
                <a:effectLst/>
                <a:latin typeface="Arial" pitchFamily="34" charset="0"/>
                <a:ea typeface="+mn-ea"/>
                <a:cs typeface="Arial" pitchFamily="34" charset="0"/>
              </a:rPr>
              <a:t>.</a:t>
            </a:r>
            <a:endParaRPr lang="en-AU" sz="1100" u="none" baseline="0" dirty="0">
              <a:solidFill>
                <a:schemeClr val="tx1"/>
              </a:solidFill>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4"/>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5"/>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What did I learn?</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62865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880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283648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a:t>
            </a:r>
            <a:r>
              <a:rPr lang="en-AU" sz="1100" kern="1200" baseline="0" dirty="0">
                <a:solidFill>
                  <a:schemeClr val="tx1"/>
                </a:solidFill>
                <a:latin typeface="Arial" pitchFamily="34" charset="0"/>
                <a:ea typeface="+mn-ea"/>
                <a:cs typeface="Arial" pitchFamily="34" charset="0"/>
              </a:rPr>
              <a:t>the Mathematics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a:t>
            </a:r>
            <a:r>
              <a:rPr lang="en-AU" sz="1100" kern="1200" dirty="0">
                <a:solidFill>
                  <a:schemeClr val="tx1"/>
                </a:solidFill>
                <a:latin typeface="Arial" pitchFamily="34" charset="0"/>
                <a:ea typeface="+mn-ea"/>
                <a:cs typeface="Arial" pitchFamily="34" charset="0"/>
              </a:rPr>
              <a:t>the Mathematics learning area</a:t>
            </a:r>
            <a:r>
              <a:rPr lang="en-AU" sz="1100" dirty="0">
                <a:solidFill>
                  <a:schemeClr val="tx1"/>
                </a:solidFill>
                <a:latin typeface="Arial" pitchFamily="34" charset="0"/>
                <a:cs typeface="Arial" pitchFamily="34" charset="0"/>
              </a:rPr>
              <a:t>,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329874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u="none" kern="1200" baseline="0" dirty="0">
                <a:solidFill>
                  <a:schemeClr val="tx1"/>
                </a:solidFill>
                <a:latin typeface="Arial" pitchFamily="34" charset="0"/>
                <a:ea typeface="+mn-ea"/>
                <a:cs typeface="Arial" pitchFamily="34" charset="0"/>
              </a:rPr>
              <a:t>Mathematics l</a:t>
            </a:r>
            <a:r>
              <a:rPr lang="en-AU" sz="1100" b="0" baseline="0" dirty="0">
                <a:latin typeface="Arial" pitchFamily="34" charset="0"/>
                <a:cs typeface="Arial" pitchFamily="34" charset="0"/>
              </a:rPr>
              <a:t>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dirty="0"/>
          </a:p>
        </p:txBody>
      </p:sp>
    </p:spTree>
    <p:extLst>
      <p:ext uri="{BB962C8B-B14F-4D97-AF65-F5344CB8AC3E}">
        <p14:creationId xmlns:p14="http://schemas.microsoft.com/office/powerpoint/2010/main" val="794066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 curriculum intent (rationale), aims of learning (aims), key ideas, and focus for the learning at specific year levels (year-level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326262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spcBef>
                <a:spcPts val="0"/>
              </a:spcBef>
            </a:pPr>
            <a:r>
              <a:rPr lang="en-AU" sz="1100" dirty="0">
                <a:solidFill>
                  <a:schemeClr val="tx1"/>
                </a:solidFill>
                <a:latin typeface="Arial" pitchFamily="34" charset="0"/>
                <a:cs typeface="Arial" pitchFamily="34" charset="0"/>
              </a:rPr>
              <a:t>The Mathematics </a:t>
            </a:r>
            <a:r>
              <a:rPr lang="en-AU" sz="1100" baseline="0" dirty="0">
                <a:solidFill>
                  <a:schemeClr val="tx1"/>
                </a:solidFill>
                <a:latin typeface="Arial" pitchFamily="34" charset="0"/>
                <a:cs typeface="Arial" pitchFamily="34" charset="0"/>
              </a:rPr>
              <a:t>rationale promotes:</a:t>
            </a:r>
          </a:p>
          <a:p>
            <a:pPr marL="171450" indent="-171450">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an appreciation of the elegance and power of mathematical reasoning</a:t>
            </a: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increasingly sophisticated and refined mathematical understanding, fluency, reasoning and problem-solving skills</a:t>
            </a: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links between the various components of mathematics, as well as the relationship between mathematics and other disciplines</a:t>
            </a:r>
            <a:endParaRPr lang="en-AU" sz="1100" baseline="0" dirty="0">
              <a:solidFill>
                <a:schemeClr val="tx1"/>
              </a:solidFill>
              <a:latin typeface="Arial" pitchFamily="34" charset="0"/>
              <a:cs typeface="Arial" pitchFamily="34" charset="0"/>
            </a:endParaRPr>
          </a:p>
          <a:p>
            <a:pPr marL="171450" indent="-171450">
              <a:spcBef>
                <a:spcPts val="0"/>
              </a:spcBef>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self-motivated, confident learning through enquiry and active participation in challenging and engaging experiences</a:t>
            </a:r>
            <a:r>
              <a:rPr lang="en-AU" sz="1100" baseline="0" dirty="0">
                <a:solidFill>
                  <a:schemeClr val="tx1"/>
                </a:solidFill>
                <a:latin typeface="Arial" pitchFamily="34" charset="0"/>
                <a:cs typeface="Arial" pitchFamily="34" charset="0"/>
              </a:rPr>
              <a:t>.</a:t>
            </a:r>
          </a:p>
          <a:p>
            <a:pPr marL="171450" indent="-171450">
              <a:spcBef>
                <a:spcPts val="0"/>
              </a:spcBef>
              <a:buFont typeface="Arial" panose="020B0604020202020204"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a:t>
            </a:r>
            <a:r>
              <a:rPr lang="en-US" sz="1100" b="0" baseline="0" dirty="0">
                <a:latin typeface="Arial" pitchFamily="34" charset="0"/>
                <a:cs typeface="Arial" pitchFamily="34" charset="0"/>
              </a:rPr>
              <a:t>rationale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www.australiancurriculum.edu.au/f-10-curriculum/mathematics/rationale</a:t>
            </a:r>
            <a:r>
              <a:rPr lang="en-AU" sz="1100" baseline="0" dirty="0">
                <a:solidFill>
                  <a:schemeClr val="tx1"/>
                </a:solidFill>
                <a:latin typeface="Arial" pitchFamily="34" charset="0"/>
                <a:cs typeface="Arial" pitchFamily="34" charset="0"/>
              </a:rPr>
              <a:t>.</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learning area rationale or watch the introductory video. Partner with a colleague to discuss the following questions:</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Watch and listen to the video.</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guiding principles that informed the development of the Mathematics curriculum?</a:t>
            </a:r>
          </a:p>
          <a:p>
            <a:pPr marL="62865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Are there any messages that you will need to consider when planning your teaching, learning and assessment programs?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314337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50" b="0" dirty="0">
                <a:solidFill>
                  <a:schemeClr val="tx1"/>
                </a:solidFill>
                <a:latin typeface="Arial" pitchFamily="34" charset="0"/>
                <a:cs typeface="Arial" pitchFamily="34" charset="0"/>
              </a:rPr>
              <a:t>The aims flow logically from the rationale and define the big-picture objectives for the learning area. </a:t>
            </a:r>
          </a:p>
          <a:p>
            <a:pPr marL="0">
              <a:lnSpc>
                <a:spcPct val="100000"/>
              </a:lnSpc>
              <a:spcBef>
                <a:spcPts val="0"/>
              </a:spcBef>
            </a:pPr>
            <a:endParaRPr lang="en-AU" sz="950" dirty="0">
              <a:latin typeface="Arial" panose="020B0604020202020204" pitchFamily="34" charset="0"/>
              <a:cs typeface="Arial" panose="020B0604020202020204" pitchFamily="34" charset="0"/>
            </a:endParaRPr>
          </a:p>
          <a:p>
            <a:pPr marL="0">
              <a:lnSpc>
                <a:spcPct val="100000"/>
              </a:lnSpc>
              <a:spcBef>
                <a:spcPts val="0"/>
              </a:spcBef>
            </a:pPr>
            <a:r>
              <a:rPr lang="en-AU" sz="950" b="0" dirty="0">
                <a:solidFill>
                  <a:schemeClr val="tx1"/>
                </a:solidFill>
                <a:latin typeface="Arial" pitchFamily="34" charset="0"/>
                <a:cs typeface="Arial" pitchFamily="34" charset="0"/>
              </a:rPr>
              <a:t>The Mathematics learning</a:t>
            </a:r>
            <a:r>
              <a:rPr lang="en-AU" sz="950" b="0" baseline="0" dirty="0">
                <a:solidFill>
                  <a:schemeClr val="tx1"/>
                </a:solidFill>
                <a:latin typeface="Arial" pitchFamily="34" charset="0"/>
                <a:cs typeface="Arial" pitchFamily="34" charset="0"/>
              </a:rPr>
              <a:t> area aims to develop students’ knowledge, understanding and skills </a:t>
            </a:r>
            <a:r>
              <a:rPr lang="en-AU" sz="950" dirty="0">
                <a:latin typeface="Arial" pitchFamily="34" charset="0"/>
                <a:cs typeface="Arial" pitchFamily="34" charset="0"/>
              </a:rPr>
              <a:t>so that they</a:t>
            </a:r>
            <a:r>
              <a:rPr lang="en-AU" sz="950" b="0" baseline="0" dirty="0">
                <a:solidFill>
                  <a:schemeClr val="tx1"/>
                </a:solidFill>
                <a:latin typeface="Arial" pitchFamily="34" charset="0"/>
                <a:cs typeface="Arial" pitchFamily="34" charset="0"/>
              </a:rPr>
              <a:t>:</a:t>
            </a:r>
          </a:p>
          <a:p>
            <a:pPr marL="171450" indent="-171450">
              <a:lnSpc>
                <a:spcPct val="100000"/>
              </a:lnSpc>
              <a:spcBef>
                <a:spcPts val="0"/>
              </a:spcBef>
              <a:buFont typeface="Arial" panose="020B0604020202020204" pitchFamily="34" charset="0"/>
              <a:buChar char="•"/>
            </a:pPr>
            <a:endParaRPr lang="en-AU" sz="950" dirty="0">
              <a:latin typeface="Arial" panose="020B0604020202020204" pitchFamily="34" charset="0"/>
              <a:cs typeface="Arial" panose="020B0604020202020204" pitchFamily="34" charset="0"/>
            </a:endParaRPr>
          </a:p>
          <a:p>
            <a:pPr marL="171450" indent="-171450">
              <a:buFont typeface="Arial" pitchFamily="34" charset="0"/>
              <a:buChar char="•"/>
            </a:pPr>
            <a:r>
              <a:rPr lang="en-US" sz="950" b="0" i="0" kern="1200" dirty="0">
                <a:solidFill>
                  <a:schemeClr val="tx1"/>
                </a:solidFill>
                <a:effectLst/>
                <a:latin typeface="Arial" panose="020B0604020202020204" pitchFamily="34" charset="0"/>
                <a:ea typeface="+mn-ea"/>
                <a:cs typeface="Arial" panose="020B0604020202020204" pitchFamily="34" charset="0"/>
              </a:rPr>
              <a:t>become confident, creative users and communicators of mathematics, able to investigate, represent and interpret situations in their personal and work lives, and as active citizens</a:t>
            </a:r>
          </a:p>
          <a:p>
            <a:pPr marL="171450" indent="-171450">
              <a:buFont typeface="Arial" pitchFamily="34" charset="0"/>
              <a:buChar char="•"/>
            </a:pPr>
            <a:r>
              <a:rPr lang="en-US" sz="950" b="0" i="0" kern="1200" dirty="0">
                <a:solidFill>
                  <a:schemeClr val="tx1"/>
                </a:solidFill>
                <a:effectLst/>
                <a:latin typeface="Arial" panose="020B0604020202020204" pitchFamily="34" charset="0"/>
                <a:ea typeface="+mn-ea"/>
                <a:cs typeface="Arial" panose="020B0604020202020204" pitchFamily="34" charset="0"/>
              </a:rPr>
              <a:t>develop an increasingly sophisticated understanding of mathematical concepts and fluency with processes, able to pose and solve problems as well as reason in Number and algebra, Measurement and geometry, and Statistics and probability</a:t>
            </a:r>
          </a:p>
          <a:p>
            <a:pPr marL="171450" indent="-171450">
              <a:buFont typeface="Arial" pitchFamily="34" charset="0"/>
              <a:buChar char="•"/>
            </a:pPr>
            <a:r>
              <a:rPr lang="en-US" sz="950" b="0" i="0" kern="1200" dirty="0" err="1">
                <a:solidFill>
                  <a:schemeClr val="tx1"/>
                </a:solidFill>
                <a:effectLst/>
                <a:latin typeface="Arial" panose="020B0604020202020204" pitchFamily="34" charset="0"/>
                <a:ea typeface="+mn-ea"/>
                <a:cs typeface="Arial" panose="020B0604020202020204" pitchFamily="34" charset="0"/>
              </a:rPr>
              <a:t>recognise</a:t>
            </a:r>
            <a:r>
              <a:rPr lang="en-US" sz="950" b="0" i="0" kern="1200" dirty="0">
                <a:solidFill>
                  <a:schemeClr val="tx1"/>
                </a:solidFill>
                <a:effectLst/>
                <a:latin typeface="Arial" panose="020B0604020202020204" pitchFamily="34" charset="0"/>
                <a:ea typeface="+mn-ea"/>
                <a:cs typeface="Arial" panose="020B0604020202020204" pitchFamily="34" charset="0"/>
              </a:rPr>
              <a:t> connections between the areas of mathematics and other disciplines, and appreciate mathematics as an accessible and enjoyable discipline to study.</a:t>
            </a:r>
            <a:r>
              <a:rPr lang="en-AU" sz="950" b="0" dirty="0">
                <a:latin typeface="Arial" panose="020B0604020202020204" pitchFamily="34" charset="0"/>
                <a:cs typeface="Arial" panose="020B0604020202020204" pitchFamily="34" charset="0"/>
              </a:rPr>
              <a:t> </a:t>
            </a:r>
          </a:p>
          <a:p>
            <a:pPr marL="0">
              <a:lnSpc>
                <a:spcPct val="100000"/>
              </a:lnSpc>
              <a:spcBef>
                <a:spcPts val="0"/>
              </a:spcBef>
            </a:pPr>
            <a:endParaRPr lang="en-AU" sz="95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950" b="0" dirty="0">
                <a:solidFill>
                  <a:schemeClr val="tx1"/>
                </a:solidFill>
                <a:latin typeface="Arial" pitchFamily="34" charset="0"/>
                <a:cs typeface="Arial" pitchFamily="34" charset="0"/>
              </a:rPr>
              <a:t>The aims </a:t>
            </a:r>
            <a:r>
              <a:rPr lang="en-US" sz="950" b="0" baseline="0" dirty="0">
                <a:latin typeface="Arial" pitchFamily="34" charset="0"/>
                <a:cs typeface="Arial" pitchFamily="34" charset="0"/>
              </a:rPr>
              <a:t>are available from</a:t>
            </a:r>
            <a:r>
              <a:rPr lang="en-AU" sz="950" b="0" dirty="0">
                <a:solidFill>
                  <a:schemeClr val="tx1"/>
                </a:solidFill>
                <a:latin typeface="Arial" pitchFamily="34" charset="0"/>
                <a:cs typeface="Arial" pitchFamily="34" charset="0"/>
              </a:rPr>
              <a:t>: </a:t>
            </a:r>
            <a:r>
              <a:rPr lang="en-AU" sz="95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www.australiancurriculum.edu.au/f-10-curriculum/mathematics/aims</a:t>
            </a:r>
            <a:r>
              <a:rPr lang="en-AU" sz="95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950" b="0" u="none" dirty="0">
              <a:solidFill>
                <a:schemeClr val="tx1"/>
              </a:solidFill>
              <a:latin typeface="Arial" panose="020B0604020202020204" pitchFamily="34" charset="0"/>
              <a:cs typeface="Arial" panose="020B0604020202020204" pitchFamily="34" charset="0"/>
            </a:endParaRPr>
          </a:p>
          <a:p>
            <a:pPr marL="0">
              <a:lnSpc>
                <a:spcPct val="100000"/>
              </a:lnSpc>
              <a:spcBef>
                <a:spcPts val="0"/>
              </a:spcBef>
            </a:pPr>
            <a:endParaRPr lang="en-AU" sz="950" b="1" i="0" u="none" dirty="0">
              <a:solidFill>
                <a:schemeClr val="tx1"/>
              </a:solidFill>
              <a:latin typeface="Arial" pitchFamily="34" charset="0"/>
              <a:cs typeface="Arial" pitchFamily="34" charset="0"/>
            </a:endParaRPr>
          </a:p>
          <a:p>
            <a:pPr marL="0">
              <a:lnSpc>
                <a:spcPct val="100000"/>
              </a:lnSpc>
              <a:spcBef>
                <a:spcPts val="0"/>
              </a:spcBef>
            </a:pPr>
            <a:r>
              <a:rPr lang="en-AU" sz="950" b="1" i="0" u="none" dirty="0">
                <a:solidFill>
                  <a:schemeClr val="tx1"/>
                </a:solidFill>
                <a:latin typeface="Arial" pitchFamily="34" charset="0"/>
                <a:cs typeface="Arial" pitchFamily="34" charset="0"/>
              </a:rPr>
              <a:t>Suggested</a:t>
            </a:r>
            <a:r>
              <a:rPr lang="en-AU" sz="95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5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5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950" kern="1200" dirty="0">
                <a:solidFill>
                  <a:schemeClr val="tx1"/>
                </a:solidFill>
                <a:effectLst/>
                <a:latin typeface="Arial" pitchFamily="34" charset="0"/>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understanding of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98484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The</a:t>
            </a:r>
            <a:r>
              <a:rPr lang="en-US" sz="1100" b="0" baseline="0" dirty="0">
                <a:latin typeface="Arial" pitchFamily="34" charset="0"/>
                <a:cs typeface="Arial" pitchFamily="34" charset="0"/>
              </a:rPr>
              <a:t> k</a:t>
            </a:r>
            <a:r>
              <a:rPr lang="en-US" sz="1100" b="0" dirty="0">
                <a:latin typeface="Arial" pitchFamily="34" charset="0"/>
                <a:cs typeface="Arial" pitchFamily="34" charset="0"/>
              </a:rPr>
              <a:t>ey ideas represent key aspects of the learning area content, and frame the development of knowledge and skills in the learning area. In Mathematics, </a:t>
            </a:r>
            <a:r>
              <a:rPr lang="en-AU" sz="1100" b="0" dirty="0">
                <a:latin typeface="Arial" pitchFamily="34" charset="0"/>
                <a:cs typeface="Arial" pitchFamily="34" charset="0"/>
              </a:rPr>
              <a:t>the key ideas are </a:t>
            </a:r>
            <a:r>
              <a:rPr lang="en-US" sz="1100" b="0" baseline="0" dirty="0">
                <a:latin typeface="Arial" pitchFamily="34" charset="0"/>
                <a:cs typeface="Arial" pitchFamily="34" charset="0"/>
              </a:rPr>
              <a:t>the proficiency strands </a:t>
            </a:r>
            <a:r>
              <a:rPr lang="en-AU" sz="1100" kern="1200" dirty="0">
                <a:solidFill>
                  <a:schemeClr val="tx1"/>
                </a:solidFill>
                <a:effectLst/>
                <a:latin typeface="Arial" pitchFamily="34" charset="0"/>
                <a:ea typeface="+mn-ea"/>
                <a:cs typeface="Arial" pitchFamily="34" charset="0"/>
              </a:rPr>
              <a:t>―</a:t>
            </a:r>
            <a:r>
              <a:rPr lang="en-US" sz="1100" b="0" baseline="0" dirty="0">
                <a:latin typeface="Arial" pitchFamily="34" charset="0"/>
                <a:cs typeface="Arial" pitchFamily="34" charset="0"/>
              </a:rPr>
              <a:t> understanding, fluency, problem-solving and reasoning. They describe how content is explored or developed; that is, the thinking and doing of Mathematics.  </a:t>
            </a:r>
          </a:p>
          <a:p>
            <a:pPr lvl="0">
              <a:spcBef>
                <a:spcPts val="0"/>
              </a:spcBef>
            </a:pPr>
            <a:endParaRPr lang="en-US" sz="1100" b="0" i="1"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ideas are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www.australiancurriculum.edu.au/f-10-curriculum/mathematics/key-ideas</a:t>
            </a:r>
            <a:r>
              <a:rPr lang="en-US" sz="1100" b="0" baseline="0" dirty="0">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Further information to explain how Mathematics can incorporate the proficiency strands is available from: </a:t>
            </a:r>
            <a:r>
              <a:rPr lang="en-US" sz="1100" u="sng" strike="noStrike" kern="1200" dirty="0">
                <a:solidFill>
                  <a:schemeClr val="tx1"/>
                </a:solidFill>
                <a:effectLst/>
                <a:latin typeface="Arial" panose="020B0604020202020204" pitchFamily="34" charset="0"/>
                <a:ea typeface="+mn-ea"/>
                <a:cs typeface="Arial" panose="020B0604020202020204" pitchFamily="34" charset="0"/>
                <a:hlinkClick r:id="rId4"/>
              </a:rPr>
              <a:t>www.australiancurriculum.edu.au/resources/mathematics-proficiencies</a:t>
            </a:r>
            <a:r>
              <a:rPr lang="en-US" sz="1100" b="0" baseline="0" dirty="0">
                <a:latin typeface="Arial" pitchFamily="34" charset="0"/>
                <a:cs typeface="Arial" pitchFamily="34" charset="0"/>
              </a:rPr>
              <a:t>.</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a:spcBef>
                <a:spcPts val="0"/>
              </a:spcBef>
            </a:pPr>
            <a:r>
              <a:rPr lang="en-US" sz="1100" b="0" dirty="0">
                <a:latin typeface="Arial" panose="020B0604020202020204" pitchFamily="34" charset="0"/>
                <a:cs typeface="Arial" panose="020B0604020202020204" pitchFamily="34" charset="0"/>
              </a:rPr>
              <a:t>The proficiency strands</a:t>
            </a:r>
            <a:r>
              <a:rPr lang="en-US" sz="1100" b="0" baseline="0" dirty="0">
                <a:latin typeface="Arial" panose="020B0604020202020204" pitchFamily="34" charset="0"/>
                <a:cs typeface="Arial" panose="020B0604020202020204" pitchFamily="34" charset="0"/>
              </a:rPr>
              <a:t> </a:t>
            </a:r>
            <a:r>
              <a:rPr lang="en-US" sz="1100" b="0" dirty="0">
                <a:latin typeface="Arial" pitchFamily="34" charset="0"/>
                <a:cs typeface="Arial" pitchFamily="34" charset="0"/>
              </a:rPr>
              <a:t>describe the actions of students when learning and using the content of the Mathematics</a:t>
            </a:r>
            <a:r>
              <a:rPr lang="en-US" sz="1100" b="0" baseline="0" dirty="0">
                <a:latin typeface="Arial" panose="020B0604020202020204" pitchFamily="34" charset="0"/>
                <a:cs typeface="Arial" panose="020B0604020202020204" pitchFamily="34" charset="0"/>
              </a:rPr>
              <a:t> learning area. These strands </a:t>
            </a:r>
            <a:r>
              <a:rPr lang="en-AU" sz="1100" b="0" dirty="0">
                <a:latin typeface="Arial" panose="020B0604020202020204" pitchFamily="34" charset="0"/>
                <a:cs typeface="Arial" panose="020B0604020202020204" pitchFamily="34" charset="0"/>
              </a:rPr>
              <a:t>are integrated within the content descriptions and the achievement standards, with further support provided in the year-level descriptions. The four proficiency strands are: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indent="0">
              <a:spcBef>
                <a:spcPts val="0"/>
              </a:spcBef>
              <a:buFontTx/>
              <a:buNone/>
            </a:pPr>
            <a:r>
              <a:rPr lang="en-US" sz="1100" b="1" i="0" baseline="0" dirty="0">
                <a:latin typeface="Arial" pitchFamily="34" charset="0"/>
                <a:cs typeface="Arial" pitchFamily="34" charset="0"/>
              </a:rPr>
              <a:t>Understanding</a:t>
            </a:r>
            <a:r>
              <a:rPr lang="en-US" sz="1100" b="0" i="0" baseline="0" dirty="0">
                <a:latin typeface="Arial" pitchFamily="34" charset="0"/>
                <a:cs typeface="Arial" pitchFamily="34" charset="0"/>
              </a:rPr>
              <a:t>: Students make connections between related concepts and apply the familiar to develop new ideas, understand relationships between the ‘why’ and the ‘how’, represent concepts in different ways and describe their thinking mathematically.</a:t>
            </a:r>
            <a:endParaRPr lang="en-US" sz="1100" b="1" i="0" baseline="0" dirty="0">
              <a:latin typeface="Arial" pitchFamily="34" charset="0"/>
              <a:cs typeface="Arial" pitchFamily="34" charset="0"/>
            </a:endParaRPr>
          </a:p>
          <a:p>
            <a:pPr marL="0" lvl="0" indent="0">
              <a:spcBef>
                <a:spcPts val="0"/>
              </a:spcBef>
              <a:buFontTx/>
              <a:buNone/>
            </a:pPr>
            <a:endParaRPr lang="en-US" sz="1100" b="0" i="0" baseline="0" dirty="0">
              <a:latin typeface="Arial" pitchFamily="34" charset="0"/>
              <a:cs typeface="Arial" pitchFamily="34" charset="0"/>
            </a:endParaRPr>
          </a:p>
          <a:p>
            <a:pPr marL="0" lvl="0" indent="0">
              <a:spcBef>
                <a:spcPts val="0"/>
              </a:spcBef>
              <a:buFontTx/>
              <a:buNone/>
            </a:pPr>
            <a:r>
              <a:rPr lang="en-US" sz="1100" b="1" i="0" baseline="0" dirty="0">
                <a:latin typeface="Arial" pitchFamily="34" charset="0"/>
                <a:cs typeface="Arial" pitchFamily="34" charset="0"/>
              </a:rPr>
              <a:t>Fluency</a:t>
            </a:r>
            <a:r>
              <a:rPr lang="en-US" sz="1100" b="0" i="0" baseline="0" dirty="0">
                <a:latin typeface="Arial" pitchFamily="34" charset="0"/>
                <a:cs typeface="Arial" pitchFamily="34" charset="0"/>
              </a:rPr>
              <a:t>: Students develop skills in choosing appropriate procedures; carry out these procedures flexibly, accurately, efficiently and appropriately; recall factual knowledge; become fluent when calculating; </a:t>
            </a:r>
            <a:r>
              <a:rPr lang="en-US" sz="1100" b="0" i="0" baseline="0" dirty="0" err="1">
                <a:latin typeface="Arial" pitchFamily="34" charset="0"/>
                <a:cs typeface="Arial" pitchFamily="34" charset="0"/>
              </a:rPr>
              <a:t>recognise</a:t>
            </a:r>
            <a:r>
              <a:rPr lang="en-US" sz="1100" b="0" i="0" baseline="0" dirty="0">
                <a:latin typeface="Arial" pitchFamily="34" charset="0"/>
                <a:cs typeface="Arial" pitchFamily="34" charset="0"/>
              </a:rPr>
              <a:t> robust ways of answering questions; and choose appropriate methods and approximations to find solutions.</a:t>
            </a:r>
            <a:endParaRPr lang="en-US" sz="1100" b="1" i="0" baseline="0" dirty="0">
              <a:latin typeface="Arial" pitchFamily="34" charset="0"/>
              <a:cs typeface="Arial" pitchFamily="34" charset="0"/>
            </a:endParaRPr>
          </a:p>
          <a:p>
            <a:pPr marL="0" lvl="0" indent="0">
              <a:spcBef>
                <a:spcPts val="0"/>
              </a:spcBef>
              <a:buFontTx/>
              <a:buNone/>
            </a:pPr>
            <a:endParaRPr lang="en-US" sz="1100" b="1" i="0" baseline="0" dirty="0">
              <a:latin typeface="Arial" pitchFamily="34" charset="0"/>
              <a:cs typeface="Arial" pitchFamily="34" charset="0"/>
            </a:endParaRPr>
          </a:p>
          <a:p>
            <a:pPr marL="0" lvl="0" indent="0">
              <a:spcBef>
                <a:spcPts val="0"/>
              </a:spcBef>
              <a:buFontTx/>
              <a:buNone/>
            </a:pPr>
            <a:r>
              <a:rPr lang="en-US" sz="1100" b="1" i="0" baseline="0" dirty="0">
                <a:latin typeface="Arial" pitchFamily="34" charset="0"/>
                <a:cs typeface="Arial" pitchFamily="34" charset="0"/>
              </a:rPr>
              <a:t>Problem-solving</a:t>
            </a:r>
            <a:r>
              <a:rPr lang="en-US" sz="1100" b="0" i="0" baseline="0" dirty="0">
                <a:latin typeface="Arial" pitchFamily="34" charset="0"/>
                <a:cs typeface="Arial" pitchFamily="34" charset="0"/>
              </a:rPr>
              <a:t>: Students develop the ability to make choices; interpret, formulate, model and investigate problem situations; and communicate solutions effectively.</a:t>
            </a:r>
            <a:endParaRPr lang="en-US" sz="1100" b="1" i="0" baseline="0" dirty="0">
              <a:latin typeface="Arial" pitchFamily="34" charset="0"/>
              <a:cs typeface="Arial" pitchFamily="34" charset="0"/>
            </a:endParaRPr>
          </a:p>
          <a:p>
            <a:pPr marL="0" lvl="0" indent="0">
              <a:spcBef>
                <a:spcPts val="0"/>
              </a:spcBef>
              <a:buFontTx/>
              <a:buNone/>
            </a:pPr>
            <a:endParaRPr lang="en-US" sz="1100" b="1" i="0" baseline="0" dirty="0">
              <a:latin typeface="Arial" pitchFamily="34" charset="0"/>
              <a:cs typeface="Arial" pitchFamily="34" charset="0"/>
            </a:endParaRPr>
          </a:p>
          <a:p>
            <a:pPr marL="0" lvl="0" indent="0">
              <a:spcBef>
                <a:spcPts val="0"/>
              </a:spcBef>
              <a:buFontTx/>
              <a:buNone/>
            </a:pPr>
            <a:r>
              <a:rPr lang="en-US" sz="1100" b="1" i="0" baseline="0" dirty="0">
                <a:latin typeface="Arial" pitchFamily="34" charset="0"/>
                <a:cs typeface="Arial" pitchFamily="34" charset="0"/>
              </a:rPr>
              <a:t>Reasoning</a:t>
            </a:r>
            <a:r>
              <a:rPr lang="en-US" sz="1100" b="0" i="0" baseline="0" dirty="0">
                <a:latin typeface="Arial" pitchFamily="34" charset="0"/>
                <a:cs typeface="Arial" pitchFamily="34" charset="0"/>
              </a:rPr>
              <a:t>: Students develop an increasingly sophisticated capacity for logical thought and actions, such as </a:t>
            </a:r>
            <a:r>
              <a:rPr lang="en-US" sz="1100" b="0" i="0" baseline="0" dirty="0" err="1">
                <a:latin typeface="Arial" pitchFamily="34" charset="0"/>
                <a:cs typeface="Arial" pitchFamily="34" charset="0"/>
              </a:rPr>
              <a:t>analysing</a:t>
            </a:r>
            <a:r>
              <a:rPr lang="en-US" sz="1100" b="0" i="0" baseline="0" dirty="0">
                <a:latin typeface="Arial" pitchFamily="34" charset="0"/>
                <a:cs typeface="Arial" pitchFamily="34" charset="0"/>
              </a:rPr>
              <a:t>, proving, evaluating, explaining, inferring, justifying and </a:t>
            </a:r>
            <a:r>
              <a:rPr lang="en-US" sz="1100" b="0" i="0" baseline="0" dirty="0" err="1">
                <a:latin typeface="Arial" pitchFamily="34" charset="0"/>
                <a:cs typeface="Arial" pitchFamily="34" charset="0"/>
              </a:rPr>
              <a:t>generalising</a:t>
            </a:r>
            <a:r>
              <a:rPr lang="en-US" sz="1100" b="0" i="0" baseline="0" dirty="0">
                <a:latin typeface="Arial" pitchFamily="34" charset="0"/>
                <a:cs typeface="Arial" pitchFamily="34" charset="0"/>
              </a:rPr>
              <a:t>.</a:t>
            </a:r>
            <a:endParaRPr lang="en-US" sz="1100" b="1" i="0" baseline="0" dirty="0">
              <a:latin typeface="Arial" pitchFamily="34" charset="0"/>
              <a:cs typeface="Arial" pitchFamily="34" charset="0"/>
            </a:endParaRPr>
          </a:p>
          <a:p>
            <a:endParaRPr lang="en-US" sz="1100" b="0" dirty="0">
              <a:latin typeface="Arial" pitchFamily="34" charset="0"/>
              <a:cs typeface="Arial" pitchFamily="34" charset="0"/>
            </a:endParaRPr>
          </a:p>
          <a:p>
            <a:r>
              <a:rPr lang="en-US" sz="1100" b="0" i="0" kern="1200" dirty="0">
                <a:solidFill>
                  <a:schemeClr val="tx1"/>
                </a:solidFill>
                <a:effectLst/>
                <a:latin typeface="Arial" panose="020B0604020202020204" pitchFamily="34" charset="0"/>
                <a:ea typeface="+mn-ea"/>
                <a:cs typeface="Arial" panose="020B0604020202020204" pitchFamily="34" charset="0"/>
              </a:rPr>
              <a:t>The proficiencies ensure that student learning and independence form the </a:t>
            </a:r>
            <a:r>
              <a:rPr lang="en-US" sz="1100" b="0" i="0" kern="1200" dirty="0" err="1">
                <a:solidFill>
                  <a:schemeClr val="tx1"/>
                </a:solidFill>
                <a:effectLst/>
                <a:latin typeface="Arial" panose="020B0604020202020204" pitchFamily="34" charset="0"/>
                <a:ea typeface="+mn-ea"/>
                <a:cs typeface="Arial" panose="020B0604020202020204" pitchFamily="34" charset="0"/>
              </a:rPr>
              <a:t>centre</a:t>
            </a:r>
            <a:r>
              <a:rPr lang="en-US" sz="1100" b="0" i="0" kern="1200" dirty="0">
                <a:solidFill>
                  <a:schemeClr val="tx1"/>
                </a:solidFill>
                <a:effectLst/>
                <a:latin typeface="Arial" panose="020B0604020202020204" pitchFamily="34" charset="0"/>
                <a:ea typeface="+mn-ea"/>
                <a:cs typeface="Arial" panose="020B0604020202020204" pitchFamily="34" charset="0"/>
              </a:rPr>
              <a:t> of the curriculum. The curriculum focuses on developing increasingly sophisticated and refined mathematical understanding, fluency, reasoning, and problem-solving skills. These proficiencies enable students to respond to familiar and unfamiliar situations by employing mathematical strategies to make informed decisions and solve problems efficiently.</a:t>
            </a:r>
          </a:p>
          <a:p>
            <a:pPr marL="0">
              <a:lnSpc>
                <a:spcPct val="100000"/>
              </a:lnSpc>
              <a:spcBef>
                <a:spcPts val="0"/>
              </a:spcBef>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key ideas?</a:t>
            </a:r>
            <a:r>
              <a:rPr lang="en-AU" sz="1100" kern="1200" baseline="0" dirty="0">
                <a:solidFill>
                  <a:schemeClr val="tx1"/>
                </a:solidFill>
                <a:effectLst/>
                <a:latin typeface="Arial" pitchFamily="34" charset="0"/>
                <a:ea typeface="+mn-ea"/>
                <a:cs typeface="Arial" pitchFamily="34" charset="0"/>
              </a:rPr>
              <a:t> H</a:t>
            </a:r>
            <a:r>
              <a:rPr lang="en-AU" sz="1100" kern="1200" dirty="0">
                <a:solidFill>
                  <a:schemeClr val="tx1"/>
                </a:solidFill>
                <a:effectLst/>
                <a:latin typeface="Arial" pitchFamily="34" charset="0"/>
                <a:ea typeface="+mn-ea"/>
                <a:cs typeface="Arial" pitchFamily="34" charset="0"/>
              </a:rPr>
              <a:t>ow do they affect your reading of the content?</a:t>
            </a:r>
          </a:p>
          <a:p>
            <a:pPr marL="0" lvl="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How are the key ideas reflected in your Mathematics program?</a:t>
            </a: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Watch and listen to the video.    </a:t>
            </a:r>
          </a:p>
          <a:p>
            <a:pPr marL="0" lvl="0" indent="0">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Why are </a:t>
            </a:r>
            <a:r>
              <a:rPr lang="en-AU" sz="1100" kern="1200" baseline="0" dirty="0">
                <a:solidFill>
                  <a:schemeClr val="tx1"/>
                </a:solidFill>
                <a:effectLst/>
                <a:latin typeface="Arial" pitchFamily="34" charset="0"/>
                <a:ea typeface="+mn-ea"/>
                <a:cs typeface="Arial" pitchFamily="34" charset="0"/>
              </a:rPr>
              <a:t>proficiencies included in the Mathematics learning area</a:t>
            </a:r>
            <a:r>
              <a:rPr lang="en-AU" sz="1100" kern="1200" dirty="0">
                <a:solidFill>
                  <a:schemeClr val="tx1"/>
                </a:solidFill>
                <a:effectLst/>
                <a:latin typeface="Arial" pitchFamily="34" charset="0"/>
                <a:ea typeface="+mn-ea"/>
                <a:cs typeface="Arial" pitchFamily="34" charset="0"/>
              </a:rPr>
              <a:t>?</a:t>
            </a:r>
          </a:p>
          <a:p>
            <a:pPr marL="171450" lvl="0"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Are there any messages that you will need to consider when planning your teaching, learning and assessment programs?</a:t>
            </a: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339050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spcBef>
                <a:spcPts val="0"/>
              </a:spcBef>
            </a:pPr>
            <a:r>
              <a:rPr lang="en-US" sz="1100" b="0" dirty="0">
                <a:latin typeface="Arial" panose="020B0604020202020204" pitchFamily="34" charset="0"/>
                <a:cs typeface="Arial" panose="020B0604020202020204" pitchFamily="34" charset="0"/>
              </a:rPr>
              <a:t>The Mathematics curriculum is structured into</a:t>
            </a:r>
            <a:r>
              <a:rPr lang="en-US" sz="1100" b="0" baseline="0" dirty="0">
                <a:latin typeface="Arial" panose="020B0604020202020204" pitchFamily="34" charset="0"/>
                <a:cs typeface="Arial" panose="020B0604020202020204" pitchFamily="34" charset="0"/>
              </a:rPr>
              <a:t> year levels.</a:t>
            </a:r>
          </a:p>
          <a:p>
            <a:pPr marL="0" lvl="0">
              <a:spcBef>
                <a:spcPts val="0"/>
              </a:spcBef>
            </a:pPr>
            <a:endParaRPr lang="en-US" sz="1100" b="0" baseline="0" dirty="0">
              <a:solidFill>
                <a:schemeClr val="tx1"/>
              </a:solidFill>
              <a:latin typeface="Arial" panose="020B0604020202020204" pitchFamily="34" charset="0"/>
              <a:cs typeface="Arial" panose="020B0604020202020204" pitchFamily="34" charset="0"/>
            </a:endParaRPr>
          </a:p>
          <a:p>
            <a:pPr marL="0" lvl="0">
              <a:spcBef>
                <a:spcPts val="0"/>
              </a:spcBef>
            </a:pPr>
            <a:r>
              <a:rPr lang="en-US" sz="1100" b="1" baseline="0" dirty="0">
                <a:solidFill>
                  <a:schemeClr val="tx1"/>
                </a:solidFill>
                <a:latin typeface="Arial" panose="020B0604020202020204" pitchFamily="34" charset="0"/>
                <a:cs typeface="Arial" panose="020B0604020202020204" pitchFamily="34" charset="0"/>
              </a:rPr>
              <a:t>Suggested activity</a:t>
            </a: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r>
              <a:rPr lang="en-US" sz="1100" b="0" baseline="0" dirty="0">
                <a:solidFill>
                  <a:schemeClr val="tx1"/>
                </a:solidFill>
                <a:latin typeface="Arial" panose="020B0604020202020204" pitchFamily="34" charset="0"/>
                <a:cs typeface="Arial" panose="020B0604020202020204" pitchFamily="34" charset="0"/>
              </a:rPr>
              <a:t>What are the implications of the year-by-year curriculum for the planning of your teaching, learning and assessment program?</a:t>
            </a:r>
            <a:endParaRPr lang="en-US" sz="11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126593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dirty="0">
                <a:latin typeface="Arial" pitchFamily="34" charset="0"/>
                <a:cs typeface="Arial" pitchFamily="34" charset="0"/>
              </a:rPr>
              <a:t>Each Mathematics year-level description:</a:t>
            </a:r>
          </a:p>
          <a:p>
            <a:pPr marL="171450" indent="-171450">
              <a:lnSpc>
                <a:spcPct val="100000"/>
              </a:lnSpc>
              <a:spcBef>
                <a:spcPts val="0"/>
              </a:spcBef>
              <a:buFont typeface="Arial" panose="020B0604020202020204" pitchFamily="34" charset="0"/>
              <a:buChar char="•"/>
            </a:pPr>
            <a:endParaRPr lang="en-US" sz="110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highlights the interrelatedness of the content descriptions and</a:t>
            </a:r>
            <a:r>
              <a:rPr lang="en-US" sz="1100" baseline="0" dirty="0">
                <a:latin typeface="Arial" pitchFamily="34" charset="0"/>
                <a:cs typeface="Arial" pitchFamily="34" charset="0"/>
              </a:rPr>
              <a:t> the proficiency strands for each year</a:t>
            </a:r>
            <a:endParaRPr lang="en-US" sz="110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provides specific</a:t>
            </a:r>
            <a:r>
              <a:rPr lang="en-US" sz="1100" baseline="0" dirty="0">
                <a:latin typeface="Arial" pitchFamily="34" charset="0"/>
                <a:cs typeface="Arial" pitchFamily="34" charset="0"/>
              </a:rPr>
              <a:t> e</a:t>
            </a:r>
            <a:r>
              <a:rPr lang="en-US" sz="1100" dirty="0">
                <a:latin typeface="Arial" pitchFamily="34" charset="0"/>
                <a:cs typeface="Arial" pitchFamily="34" charset="0"/>
              </a:rPr>
              <a:t>xamples</a:t>
            </a:r>
            <a:r>
              <a:rPr lang="en-US" sz="1100" baseline="0" dirty="0">
                <a:latin typeface="Arial" pitchFamily="34" charset="0"/>
                <a:cs typeface="Arial" pitchFamily="34" charset="0"/>
              </a:rPr>
              <a:t> of what each proficiency strand includes at that year level</a:t>
            </a:r>
            <a:r>
              <a:rPr lang="en-US" sz="1100" dirty="0">
                <a:latin typeface="Arial" pitchFamily="34" charset="0"/>
                <a:cs typeface="Arial" pitchFamily="34" charset="0"/>
              </a:rPr>
              <a:t>.</a:t>
            </a:r>
          </a:p>
          <a:p>
            <a:pPr marL="0" lvl="0" indent="0">
              <a:spcBef>
                <a:spcPts val="0"/>
              </a:spcBef>
              <a:buFont typeface="Arial" panose="020B0604020202020204" pitchFamily="34" charset="0"/>
              <a:buNone/>
            </a:pP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dirty="0"/>
          </a:p>
        </p:txBody>
      </p:sp>
    </p:spTree>
    <p:extLst>
      <p:ext uri="{BB962C8B-B14F-4D97-AF65-F5344CB8AC3E}">
        <p14:creationId xmlns:p14="http://schemas.microsoft.com/office/powerpoint/2010/main" val="299097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75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4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4101436669"/>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1483135236"/>
      </p:ext>
    </p:extLst>
  </p:cSld>
  <p:clrMap bg1="lt1" tx1="dk1" bg2="lt2" tx2="dk2" accent1="accent1" accent2="accent2" accent3="accent3" accent4="accent4" accent5="accent5" accent6="accent6" hlink="hlink" folHlink="folHlink"/>
  <p:sldLayoutIdLst>
    <p:sldLayoutId id="2147483946"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www.qcaa.qld.edu.au/p-10/aci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acara.edu.a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ustraliancurriculum.edu.au/f-10-curriculum/mathematics/rationa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ustraliancurriculum.edu.au/resources/mathematics-proficienc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Learning area overview</a:t>
            </a:r>
            <a:endParaRPr lang="en-AU" dirty="0"/>
          </a:p>
        </p:txBody>
      </p:sp>
      <p:sp>
        <p:nvSpPr>
          <p:cNvPr id="6" name="Subtitle 5"/>
          <p:cNvSpPr>
            <a:spLocks noGrp="1"/>
          </p:cNvSpPr>
          <p:nvPr>
            <p:ph type="subTitle" idx="1"/>
          </p:nvPr>
        </p:nvSpPr>
        <p:spPr>
          <a:xfrm>
            <a:off x="539552" y="5137200"/>
            <a:ext cx="8596561" cy="935956"/>
          </a:xfrm>
        </p:spPr>
        <p:txBody>
          <a:bodyPr/>
          <a:lstStyle/>
          <a:p>
            <a:r>
              <a:rPr lang="en-US" dirty="0"/>
              <a:t>Prep–Year 10 Australian Curriculum: Mathematics</a:t>
            </a:r>
            <a:endParaRPr lang="en-AU" dirty="0"/>
          </a:p>
        </p:txBody>
      </p:sp>
      <p:sp>
        <p:nvSpPr>
          <p:cNvPr id="2" name="Rectangle 1"/>
          <p:cNvSpPr/>
          <p:nvPr/>
        </p:nvSpPr>
        <p:spPr>
          <a:xfrm>
            <a:off x="323850" y="5157192"/>
            <a:ext cx="215702" cy="792088"/>
          </a:xfrm>
          <a:prstGeom prst="rect">
            <a:avLst/>
          </a:prstGeom>
          <a:solidFill>
            <a:srgbClr val="F26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170" name="Picture 2" descr="\\file01\data\D_CIS\B_Curriculum_Support\U_Publishing\QCAA\web\_pending\170019_Learning_area_ppt_hpe\images\QCAA_WILSTONSS_20140620_EPX0047_Web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t="5904" b="21952"/>
          <a:stretch/>
        </p:blipFill>
        <p:spPr bwMode="auto">
          <a:xfrm>
            <a:off x="179388" y="0"/>
            <a:ext cx="8964612" cy="4310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01\Data\D_CIS\B_Curriculum_Support\U_Publishing\QCAA\web\_pending\170019_Learning_area_ppt_hpe\images\QCAA_WILSTONSS_20140620_EPX0002_Webshot.jpg"/>
          <p:cNvPicPr>
            <a:picLocks noChangeAspect="1" noChangeArrowheads="1"/>
          </p:cNvPicPr>
          <p:nvPr/>
        </p:nvPicPr>
        <p:blipFill rotWithShape="1">
          <a:blip r:embed="rId4">
            <a:extLst>
              <a:ext uri="{28A0092B-C50C-407E-A947-70E740481C1C}">
                <a14:useLocalDpi xmlns:a14="http://schemas.microsoft.com/office/drawing/2010/main" val="0"/>
              </a:ext>
            </a:extLst>
          </a:blip>
          <a:srcRect l="1855" t="11882" r="5441" b="21238"/>
          <a:stretch/>
        </p:blipFill>
        <p:spPr bwMode="auto">
          <a:xfrm>
            <a:off x="179389" y="0"/>
            <a:ext cx="8964612" cy="431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CE010-C3A7-422C-97B3-F62410F69860}"/>
              </a:ext>
            </a:extLst>
          </p:cNvPr>
          <p:cNvPicPr>
            <a:picLocks noChangeAspect="1"/>
          </p:cNvPicPr>
          <p:nvPr/>
        </p:nvPicPr>
        <p:blipFill>
          <a:blip r:embed="rId3"/>
          <a:stretch>
            <a:fillRect/>
          </a:stretch>
        </p:blipFill>
        <p:spPr>
          <a:xfrm>
            <a:off x="382434" y="734289"/>
            <a:ext cx="8255644" cy="5626802"/>
          </a:xfrm>
          <a:prstGeom prst="rect">
            <a:avLst/>
          </a:prstGeom>
        </p:spPr>
      </p:pic>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Curriculum content</a:t>
            </a:r>
            <a:endParaRPr lang="en-US" dirty="0"/>
          </a:p>
        </p:txBody>
      </p:sp>
      <p:sp>
        <p:nvSpPr>
          <p:cNvPr id="5" name="Left Arrow 4"/>
          <p:cNvSpPr/>
          <p:nvPr/>
        </p:nvSpPr>
        <p:spPr bwMode="auto">
          <a:xfrm>
            <a:off x="5075358" y="2101612"/>
            <a:ext cx="405610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description</a:t>
            </a:r>
          </a:p>
        </p:txBody>
      </p:sp>
      <p:sp>
        <p:nvSpPr>
          <p:cNvPr id="11" name="Left Arrow 10"/>
          <p:cNvSpPr/>
          <p:nvPr/>
        </p:nvSpPr>
        <p:spPr bwMode="auto">
          <a:xfrm>
            <a:off x="5075358" y="3717032"/>
            <a:ext cx="405610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elaborations</a:t>
            </a:r>
          </a:p>
        </p:txBody>
      </p:sp>
      <p:cxnSp>
        <p:nvCxnSpPr>
          <p:cNvPr id="20" name="Straight Arrow Connector 19">
            <a:extLst>
              <a:ext uri="{FF2B5EF4-FFF2-40B4-BE49-F238E27FC236}">
                <a16:creationId xmlns:a16="http://schemas.microsoft.com/office/drawing/2014/main" id="{185B15D2-4310-46DA-A602-32C726F75846}"/>
              </a:ext>
            </a:extLst>
          </p:cNvPr>
          <p:cNvCxnSpPr/>
          <p:nvPr/>
        </p:nvCxnSpPr>
        <p:spPr bwMode="auto">
          <a:xfrm flipH="1" flipV="1">
            <a:off x="-918858" y="3797898"/>
            <a:ext cx="344670" cy="67239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a:extLst>
              <a:ext uri="{FF2B5EF4-FFF2-40B4-BE49-F238E27FC236}">
                <a16:creationId xmlns:a16="http://schemas.microsoft.com/office/drawing/2014/main" id="{E888546C-02EC-4648-88F4-65BBD6997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3234" y="116632"/>
            <a:ext cx="1165230" cy="1197657"/>
          </a:xfrm>
          <a:prstGeom prst="rect">
            <a:avLst/>
          </a:prstGeom>
        </p:spPr>
      </p:pic>
    </p:spTree>
    <p:extLst>
      <p:ext uri="{BB962C8B-B14F-4D97-AF65-F5344CB8AC3E}">
        <p14:creationId xmlns:p14="http://schemas.microsoft.com/office/powerpoint/2010/main" val="231700284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250763091"/>
              </p:ext>
            </p:extLst>
          </p:nvPr>
        </p:nvGraphicFramePr>
        <p:xfrm>
          <a:off x="383160" y="836712"/>
          <a:ext cx="8496943" cy="5551587"/>
        </p:xfrm>
        <a:graphic>
          <a:graphicData uri="http://schemas.openxmlformats.org/drawingml/2006/table">
            <a:tbl>
              <a:tblPr firstRow="1" bandRow="1">
                <a:tableStyleId>{5C22544A-7EE6-4342-B048-85BDC9FD1C3A}</a:tableStyleId>
              </a:tblPr>
              <a:tblGrid>
                <a:gridCol w="1308520">
                  <a:extLst>
                    <a:ext uri="{9D8B030D-6E8A-4147-A177-3AD203B41FA5}">
                      <a16:colId xmlns:a16="http://schemas.microsoft.com/office/drawing/2014/main" val="20000"/>
                    </a:ext>
                  </a:extLst>
                </a:gridCol>
                <a:gridCol w="2396141">
                  <a:extLst>
                    <a:ext uri="{9D8B030D-6E8A-4147-A177-3AD203B41FA5}">
                      <a16:colId xmlns:a16="http://schemas.microsoft.com/office/drawing/2014/main" val="2001645820"/>
                    </a:ext>
                  </a:extLst>
                </a:gridCol>
                <a:gridCol w="2396141">
                  <a:extLst>
                    <a:ext uri="{9D8B030D-6E8A-4147-A177-3AD203B41FA5}">
                      <a16:colId xmlns:a16="http://schemas.microsoft.com/office/drawing/2014/main" val="20001"/>
                    </a:ext>
                  </a:extLst>
                </a:gridCol>
                <a:gridCol w="2396141">
                  <a:extLst>
                    <a:ext uri="{9D8B030D-6E8A-4147-A177-3AD203B41FA5}">
                      <a16:colId xmlns:a16="http://schemas.microsoft.com/office/drawing/2014/main" val="20002"/>
                    </a:ext>
                  </a:extLst>
                </a:gridCol>
              </a:tblGrid>
              <a:tr h="532520">
                <a:tc>
                  <a:txBody>
                    <a:bodyPr/>
                    <a:lstStyle/>
                    <a:p>
                      <a:endParaRPr lang="en-AU" sz="1600" dirty="0">
                        <a:latin typeface="+mn-lt"/>
                      </a:endParaRPr>
                    </a:p>
                  </a:txBody>
                  <a:tcPr>
                    <a:lnR w="12700" cap="flat" cmpd="sng" algn="ctr">
                      <a:solidFill>
                        <a:schemeClr val="bg2"/>
                      </a:solidFill>
                      <a:prstDash val="solid"/>
                      <a:round/>
                      <a:headEnd type="none" w="med" len="med"/>
                      <a:tailEnd type="none" w="med" len="med"/>
                    </a:lnR>
                    <a:noFill/>
                  </a:tcPr>
                </a:tc>
                <a:tc gridSpan="3">
                  <a:txBody>
                    <a:bodyPr/>
                    <a:lstStyle/>
                    <a:p>
                      <a:pPr algn="ctr"/>
                      <a:r>
                        <a:rPr lang="en-AU" sz="2400" b="1" dirty="0">
                          <a:solidFill>
                            <a:schemeClr val="bg1"/>
                          </a:solidFill>
                          <a:latin typeface="+mn-lt"/>
                        </a:rPr>
                        <a:t>Strands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AU" sz="1400" b="1" dirty="0"/>
                    </a:p>
                  </a:txBody>
                  <a:tcPr>
                    <a:solidFill>
                      <a:schemeClr val="bg1">
                        <a:lumMod val="65000"/>
                      </a:schemeClr>
                    </a:solidFill>
                  </a:tcPr>
                </a:tc>
                <a:tc hMerge="1">
                  <a:txBody>
                    <a:bodyPr/>
                    <a:lstStyle/>
                    <a:p>
                      <a:endParaRPr lang="en-AU" sz="1400" b="1" dirty="0"/>
                    </a:p>
                  </a:txBody>
                  <a:tcPr>
                    <a:solidFill>
                      <a:schemeClr val="bg1">
                        <a:lumMod val="65000"/>
                      </a:schemeClr>
                    </a:solidFill>
                  </a:tcPr>
                </a:tc>
                <a:extLst>
                  <a:ext uri="{0D108BD9-81ED-4DB2-BD59-A6C34878D82A}">
                    <a16:rowId xmlns:a16="http://schemas.microsoft.com/office/drawing/2014/main" val="3981750270"/>
                  </a:ext>
                </a:extLst>
              </a:tr>
              <a:tr h="603523">
                <a:tc>
                  <a:txBody>
                    <a:bodyPr/>
                    <a:lstStyle/>
                    <a:p>
                      <a:endParaRPr lang="en-AU" sz="1600" dirty="0">
                        <a:latin typeface="+mn-lt"/>
                      </a:endParaRPr>
                    </a:p>
                  </a:txBody>
                  <a:tcPr>
                    <a:lnR w="12700" cap="flat" cmpd="sng" algn="ctr">
                      <a:solidFill>
                        <a:schemeClr val="bg2"/>
                      </a:solidFill>
                      <a:prstDash val="solid"/>
                      <a:round/>
                      <a:headEnd type="none" w="med" len="med"/>
                      <a:tailEnd type="none" w="med" len="med"/>
                    </a:lnR>
                    <a:lnB w="19050" cap="flat" cmpd="sng" algn="ctr">
                      <a:solidFill>
                        <a:srgbClr val="D52B1E"/>
                      </a:solidFill>
                      <a:prstDash val="solid"/>
                      <a:round/>
                      <a:headEnd type="none" w="med" len="med"/>
                      <a:tailEnd type="none" w="med" len="med"/>
                    </a:lnB>
                    <a:noFill/>
                  </a:tcPr>
                </a:tc>
                <a:tc>
                  <a:txBody>
                    <a:bodyPr/>
                    <a:lstStyle/>
                    <a:p>
                      <a:r>
                        <a:rPr lang="en-US" sz="1600" b="1" dirty="0">
                          <a:solidFill>
                            <a:schemeClr val="bg1"/>
                          </a:solidFill>
                          <a:latin typeface="+mn-lt"/>
                        </a:rPr>
                        <a:t>Number and algebra</a:t>
                      </a:r>
                      <a:endParaRPr lang="en-AU" sz="1600" b="1" dirty="0">
                        <a:solidFill>
                          <a:schemeClr val="bg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tc>
                  <a:txBody>
                    <a:bodyPr/>
                    <a:lstStyle/>
                    <a:p>
                      <a:r>
                        <a:rPr lang="en-US" sz="1600" b="1" dirty="0">
                          <a:solidFill>
                            <a:schemeClr val="bg1"/>
                          </a:solidFill>
                          <a:latin typeface="+mn-lt"/>
                        </a:rPr>
                        <a:t>Measurement</a:t>
                      </a:r>
                      <a:r>
                        <a:rPr lang="en-US" sz="1600" b="1" baseline="0" dirty="0">
                          <a:solidFill>
                            <a:schemeClr val="bg1"/>
                          </a:solidFill>
                          <a:latin typeface="+mn-lt"/>
                        </a:rPr>
                        <a:t> and geometry</a:t>
                      </a:r>
                      <a:endParaRPr lang="en-US" sz="1600" b="0" dirty="0">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tc>
                  <a:txBody>
                    <a:bodyPr/>
                    <a:lstStyle/>
                    <a:p>
                      <a:r>
                        <a:rPr lang="en-US" sz="1600" b="1" dirty="0">
                          <a:solidFill>
                            <a:schemeClr val="bg1"/>
                          </a:solidFill>
                          <a:latin typeface="+mn-lt"/>
                        </a:rPr>
                        <a:t>Statistics and probability</a:t>
                      </a:r>
                      <a:endParaRPr lang="en-US" sz="1600" b="0" dirty="0">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677166">
                <a:tc rowSpan="6">
                  <a:txBody>
                    <a:bodyPr/>
                    <a:lstStyle/>
                    <a:p>
                      <a:r>
                        <a:rPr lang="en-AU" sz="1600" b="1" i="0" dirty="0">
                          <a:latin typeface="+mn-lt"/>
                        </a:rPr>
                        <a:t>Sub-strands</a:t>
                      </a:r>
                    </a:p>
                  </a:txBody>
                  <a:tcPr marL="54000" marR="54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r>
                        <a:rPr lang="en-US" sz="1600" b="0" i="0" dirty="0">
                          <a:solidFill>
                            <a:schemeClr val="tx1"/>
                          </a:solidFill>
                          <a:latin typeface="+mn-lt"/>
                        </a:rPr>
                        <a:t>Number and place</a:t>
                      </a:r>
                      <a:r>
                        <a:rPr lang="en-US" sz="1600" b="0" i="0" baseline="0" dirty="0">
                          <a:solidFill>
                            <a:schemeClr val="tx1"/>
                          </a:solidFill>
                          <a:latin typeface="+mn-lt"/>
                        </a:rPr>
                        <a:t> value (P</a:t>
                      </a:r>
                      <a:r>
                        <a:rPr lang="en-AU" sz="1800" i="0" kern="1200" dirty="0">
                          <a:solidFill>
                            <a:schemeClr val="dk1"/>
                          </a:solidFill>
                          <a:effectLst/>
                          <a:latin typeface="+mn-lt"/>
                          <a:ea typeface="+mn-ea"/>
                          <a:cs typeface="+mn-cs"/>
                        </a:rPr>
                        <a:t>–</a:t>
                      </a:r>
                      <a:r>
                        <a:rPr lang="en-US" sz="1600" b="0" i="0" baseline="0" dirty="0">
                          <a:solidFill>
                            <a:schemeClr val="tx1"/>
                          </a:solidFill>
                          <a:latin typeface="+mn-lt"/>
                        </a:rPr>
                        <a:t>8)</a:t>
                      </a:r>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Using</a:t>
                      </a:r>
                      <a:r>
                        <a:rPr lang="en-US" sz="1600" b="0" i="0" baseline="0" dirty="0">
                          <a:solidFill>
                            <a:schemeClr val="tx1"/>
                          </a:solidFill>
                          <a:latin typeface="+mn-lt"/>
                        </a:rPr>
                        <a:t> units of measurement (P</a:t>
                      </a:r>
                      <a:r>
                        <a:rPr lang="en-AU" sz="1800" i="0" kern="1200" dirty="0">
                          <a:solidFill>
                            <a:schemeClr val="dk1"/>
                          </a:solidFill>
                          <a:effectLst/>
                          <a:latin typeface="+mn-lt"/>
                          <a:ea typeface="+mn-ea"/>
                          <a:cs typeface="+mn-cs"/>
                        </a:rPr>
                        <a:t>–</a:t>
                      </a:r>
                      <a:r>
                        <a:rPr lang="en-US" sz="1600" b="0" i="0" baseline="0" dirty="0">
                          <a:solidFill>
                            <a:schemeClr val="tx1"/>
                          </a:solidFill>
                          <a:latin typeface="+mn-lt"/>
                        </a:rPr>
                        <a:t>10)</a:t>
                      </a:r>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Chance (1</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77166">
                <a:tc vMerge="1">
                  <a:txBody>
                    <a:bodyPr/>
                    <a:lstStyle/>
                    <a:p>
                      <a:endParaRPr lang="en-AU" sz="1100" b="0" i="1" dirty="0">
                        <a:latin typeface="+mn-lt"/>
                      </a:endParaRPr>
                    </a:p>
                  </a:txBody>
                  <a:tcPr>
                    <a:solidFill>
                      <a:schemeClr val="bg1">
                        <a:lumMod val="85000"/>
                      </a:schemeClr>
                    </a:solidFill>
                  </a:tcPr>
                </a:tc>
                <a:tc>
                  <a:txBody>
                    <a:bodyPr/>
                    <a:lstStyle/>
                    <a:p>
                      <a:r>
                        <a:rPr lang="en-US" sz="1600" b="0" i="0" dirty="0">
                          <a:solidFill>
                            <a:schemeClr val="tx1"/>
                          </a:solidFill>
                          <a:latin typeface="+mn-lt"/>
                        </a:rPr>
                        <a:t>Fractions and decimals (1</a:t>
                      </a:r>
                      <a:r>
                        <a:rPr lang="en-AU" sz="1800" i="0" kern="1200" dirty="0">
                          <a:solidFill>
                            <a:schemeClr val="dk1"/>
                          </a:solidFill>
                          <a:effectLst/>
                          <a:latin typeface="+mn-lt"/>
                          <a:ea typeface="+mn-ea"/>
                          <a:cs typeface="+mn-cs"/>
                        </a:rPr>
                        <a:t>–</a:t>
                      </a:r>
                      <a:r>
                        <a:rPr lang="en-US" sz="1600" b="0" i="0" dirty="0">
                          <a:solidFill>
                            <a:schemeClr val="tx1"/>
                          </a:solidFill>
                          <a:latin typeface="+mn-lt"/>
                        </a:rPr>
                        <a:t>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Shape (P</a:t>
                      </a:r>
                      <a:r>
                        <a:rPr lang="en-AU" sz="1800" i="0" kern="1200" dirty="0">
                          <a:solidFill>
                            <a:schemeClr val="dk1"/>
                          </a:solidFill>
                          <a:effectLst/>
                          <a:latin typeface="+mn-lt"/>
                          <a:ea typeface="+mn-ea"/>
                          <a:cs typeface="+mn-cs"/>
                        </a:rPr>
                        <a:t>–</a:t>
                      </a:r>
                      <a:r>
                        <a:rPr lang="en-US" sz="1600" b="0" i="0" dirty="0">
                          <a:solidFill>
                            <a:schemeClr val="tx1"/>
                          </a:solidFill>
                          <a:latin typeface="+mn-lt"/>
                        </a:rPr>
                        <a:t>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Data representation and interpretation (P</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77220737"/>
                  </a:ext>
                </a:extLst>
              </a:tr>
              <a:tr h="813951">
                <a:tc vMerge="1">
                  <a:txBody>
                    <a:bodyPr/>
                    <a:lstStyle/>
                    <a:p>
                      <a:endParaRPr lang="en-AU" sz="1100" b="0" i="1" dirty="0">
                        <a:latin typeface="+mn-lt"/>
                      </a:endParaRPr>
                    </a:p>
                  </a:txBody>
                  <a:tcPr>
                    <a:solidFill>
                      <a:schemeClr val="bg1">
                        <a:lumMod val="85000"/>
                      </a:schemeClr>
                    </a:solidFill>
                  </a:tcPr>
                </a:tc>
                <a:tc>
                  <a:txBody>
                    <a:bodyPr/>
                    <a:lstStyle/>
                    <a:p>
                      <a:r>
                        <a:rPr lang="en-US" sz="1600" b="0" i="0" dirty="0">
                          <a:solidFill>
                            <a:schemeClr val="tx1"/>
                          </a:solidFill>
                          <a:latin typeface="+mn-lt"/>
                        </a:rPr>
                        <a:t>Real numbers (7</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Geometric reasoning </a:t>
                      </a:r>
                    </a:p>
                    <a:p>
                      <a:r>
                        <a:rPr lang="en-US" sz="1600" b="0" i="0" dirty="0">
                          <a:solidFill>
                            <a:schemeClr val="tx1"/>
                          </a:solidFill>
                          <a:latin typeface="+mn-lt"/>
                        </a:rPr>
                        <a:t>(3</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r>
                        <a:rPr lang="en-US" sz="1600" b="0" i="0" baseline="0" dirty="0">
                          <a:solidFill>
                            <a:schemeClr val="tx1"/>
                          </a:solidFill>
                          <a:latin typeface="+mn-lt"/>
                        </a:rPr>
                        <a:t>)</a:t>
                      </a:r>
                      <a:endParaRPr lang="en-US" sz="1600" b="0" i="0" dirty="0">
                        <a:solidFill>
                          <a:schemeClr val="tx1"/>
                        </a:solidFill>
                        <a:latin typeface="+mn-lt"/>
                      </a:endParaRPr>
                    </a:p>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14482047"/>
                  </a:ext>
                </a:extLst>
              </a:tr>
              <a:tr h="813951">
                <a:tc vMerge="1">
                  <a:txBody>
                    <a:bodyPr/>
                    <a:lstStyle/>
                    <a:p>
                      <a:endParaRPr lang="en-AU" sz="1100" b="0" i="1" dirty="0">
                        <a:latin typeface="+mn-lt"/>
                      </a:endParaRPr>
                    </a:p>
                  </a:txBody>
                  <a:tcPr>
                    <a:solidFill>
                      <a:schemeClr val="bg1">
                        <a:lumMod val="85000"/>
                      </a:schemeClr>
                    </a:solidFill>
                  </a:tcPr>
                </a:tc>
                <a:tc>
                  <a:txBody>
                    <a:bodyPr/>
                    <a:lstStyle/>
                    <a:p>
                      <a:r>
                        <a:rPr lang="en-US" sz="1600" b="0" i="0" dirty="0">
                          <a:solidFill>
                            <a:schemeClr val="tx1"/>
                          </a:solidFill>
                          <a:latin typeface="+mn-lt"/>
                        </a:rPr>
                        <a:t>Money and financial mathematics</a:t>
                      </a:r>
                      <a:r>
                        <a:rPr lang="en-US" sz="1600" b="0" i="0" baseline="0" dirty="0">
                          <a:solidFill>
                            <a:schemeClr val="tx1"/>
                          </a:solidFill>
                          <a:latin typeface="+mn-lt"/>
                        </a:rPr>
                        <a:t> (1</a:t>
                      </a:r>
                      <a:r>
                        <a:rPr lang="en-AU" sz="1800" i="0" kern="1200" dirty="0">
                          <a:solidFill>
                            <a:schemeClr val="dk1"/>
                          </a:solidFill>
                          <a:effectLst/>
                          <a:latin typeface="+mn-lt"/>
                          <a:ea typeface="+mn-ea"/>
                          <a:cs typeface="+mn-cs"/>
                        </a:rPr>
                        <a:t>–</a:t>
                      </a:r>
                      <a:r>
                        <a:rPr lang="en-US" sz="1600" b="0" i="0" baseline="0" dirty="0">
                          <a:solidFill>
                            <a:schemeClr val="tx1"/>
                          </a:solidFill>
                          <a:latin typeface="+mn-lt"/>
                        </a:rPr>
                        <a:t>10)</a:t>
                      </a:r>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mn-lt"/>
                        </a:rPr>
                        <a:t>Location</a:t>
                      </a:r>
                      <a:r>
                        <a:rPr lang="en-US" sz="1600" b="0" i="0" baseline="0" dirty="0">
                          <a:solidFill>
                            <a:schemeClr val="tx1"/>
                          </a:solidFill>
                          <a:latin typeface="+mn-lt"/>
                        </a:rPr>
                        <a:t> and transformation (P</a:t>
                      </a:r>
                      <a:r>
                        <a:rPr lang="en-AU" sz="1800" i="0" kern="1200" dirty="0">
                          <a:solidFill>
                            <a:schemeClr val="dk1"/>
                          </a:solidFill>
                          <a:effectLst/>
                          <a:latin typeface="+mn-lt"/>
                          <a:ea typeface="+mn-ea"/>
                          <a:cs typeface="+mn-cs"/>
                        </a:rPr>
                        <a:t>–</a:t>
                      </a:r>
                      <a:r>
                        <a:rPr lang="en-US" sz="1600" b="0" i="0" baseline="0" dirty="0">
                          <a:solidFill>
                            <a:schemeClr val="tx1"/>
                          </a:solidFill>
                          <a:latin typeface="+mn-lt"/>
                        </a:rPr>
                        <a:t>7)</a:t>
                      </a:r>
                      <a:endParaRPr lang="en-US" sz="1600" b="0" i="0" dirty="0">
                        <a:solidFill>
                          <a:schemeClr val="tx1"/>
                        </a:solidFill>
                        <a:latin typeface="+mn-lt"/>
                      </a:endParaRPr>
                    </a:p>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60079215"/>
                  </a:ext>
                </a:extLst>
              </a:tr>
              <a:tr h="677166">
                <a:tc vMerge="1">
                  <a:txBody>
                    <a:bodyPr/>
                    <a:lstStyle/>
                    <a:p>
                      <a:endParaRPr lang="en-AU" sz="1100" b="0" i="1" dirty="0">
                        <a:latin typeface="+mn-lt"/>
                      </a:endParaRPr>
                    </a:p>
                  </a:txBody>
                  <a:tcPr>
                    <a:solidFill>
                      <a:schemeClr val="bg1">
                        <a:lumMod val="85000"/>
                      </a:schemeClr>
                    </a:solidFill>
                  </a:tcPr>
                </a:tc>
                <a:tc>
                  <a:txBody>
                    <a:bodyPr/>
                    <a:lstStyle/>
                    <a:p>
                      <a:r>
                        <a:rPr lang="en-US" sz="1600" b="0" i="0" dirty="0">
                          <a:solidFill>
                            <a:schemeClr val="tx1"/>
                          </a:solidFill>
                          <a:latin typeface="+mn-lt"/>
                        </a:rPr>
                        <a:t>Patterns and algebra </a:t>
                      </a:r>
                      <a:br>
                        <a:rPr lang="en-US" sz="1600" b="0" i="0" dirty="0">
                          <a:solidFill>
                            <a:schemeClr val="tx1"/>
                          </a:solidFill>
                          <a:latin typeface="+mn-lt"/>
                        </a:rPr>
                      </a:br>
                      <a:r>
                        <a:rPr lang="en-US" sz="1600" b="0" i="0" dirty="0">
                          <a:solidFill>
                            <a:schemeClr val="tx1"/>
                          </a:solidFill>
                          <a:latin typeface="+mn-lt"/>
                        </a:rPr>
                        <a:t>(P</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en-US" sz="1600" b="0" i="0" dirty="0">
                          <a:solidFill>
                            <a:schemeClr val="tx1"/>
                          </a:solidFill>
                          <a:latin typeface="+mn-lt"/>
                        </a:rPr>
                        <a:t>Pythagoras and trigonometry (</a:t>
                      </a:r>
                      <a:r>
                        <a:rPr lang="en-US" sz="1600" b="0" i="0" baseline="0" dirty="0">
                          <a:solidFill>
                            <a:schemeClr val="tx1"/>
                          </a:solidFill>
                          <a:latin typeface="+mn-lt"/>
                        </a:rPr>
                        <a:t>9</a:t>
                      </a:r>
                      <a:r>
                        <a:rPr lang="en-AU" sz="1800" i="0" kern="1200" dirty="0">
                          <a:solidFill>
                            <a:schemeClr val="dk1"/>
                          </a:solidFill>
                          <a:effectLst/>
                          <a:latin typeface="+mn-lt"/>
                          <a:ea typeface="+mn-ea"/>
                          <a:cs typeface="+mn-cs"/>
                        </a:rPr>
                        <a:t>–</a:t>
                      </a:r>
                      <a:r>
                        <a:rPr lang="en-US" sz="1600" b="0" i="0" baseline="0" dirty="0">
                          <a:solidFill>
                            <a:schemeClr val="tx1"/>
                          </a:solidFill>
                          <a:latin typeface="+mn-lt"/>
                        </a:rPr>
                        <a:t>10)</a:t>
                      </a:r>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35797588"/>
                  </a:ext>
                </a:extLst>
              </a:tr>
              <a:tr h="677166">
                <a:tc vMerge="1">
                  <a:txBody>
                    <a:bodyPr/>
                    <a:lstStyle/>
                    <a:p>
                      <a:endParaRPr lang="en-AU" sz="1100" b="0" i="1" dirty="0">
                        <a:latin typeface="+mn-lt"/>
                      </a:endParaRPr>
                    </a:p>
                  </a:txBody>
                  <a:tcPr>
                    <a:solidFill>
                      <a:schemeClr val="bg1">
                        <a:lumMod val="85000"/>
                      </a:schemeClr>
                    </a:solidFill>
                  </a:tcPr>
                </a:tc>
                <a:tc>
                  <a:txBody>
                    <a:bodyPr/>
                    <a:lstStyle/>
                    <a:p>
                      <a:r>
                        <a:rPr lang="en-US" sz="1600" b="0" i="0" dirty="0">
                          <a:solidFill>
                            <a:schemeClr val="tx1"/>
                          </a:solidFill>
                          <a:latin typeface="+mn-lt"/>
                        </a:rPr>
                        <a:t>Linear and non-linear relationships (7</a:t>
                      </a:r>
                      <a:r>
                        <a:rPr lang="en-AU" sz="1800" i="0" kern="1200" dirty="0">
                          <a:solidFill>
                            <a:schemeClr val="dk1"/>
                          </a:solidFill>
                          <a:effectLst/>
                          <a:latin typeface="+mn-lt"/>
                          <a:ea typeface="+mn-ea"/>
                          <a:cs typeface="+mn-cs"/>
                        </a:rPr>
                        <a:t>–</a:t>
                      </a:r>
                      <a:r>
                        <a:rPr lang="en-US" sz="1600" b="0" i="0" dirty="0">
                          <a:solidFill>
                            <a:schemeClr val="tx1"/>
                          </a:solidFill>
                          <a:latin typeface="+mn-lt"/>
                        </a:rPr>
                        <a:t>10)</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US" sz="1600" b="0" i="0" dirty="0">
                        <a:solidFill>
                          <a:schemeClr val="tx1"/>
                        </a:solidFill>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06141173"/>
                  </a:ext>
                </a:extLst>
              </a:tr>
            </a:tbl>
          </a:graphicData>
        </a:graphic>
      </p:graphicFrame>
      <p:pic>
        <p:nvPicPr>
          <p:cNvPr id="8" name="Picture 7">
            <a:extLst>
              <a:ext uri="{FF2B5EF4-FFF2-40B4-BE49-F238E27FC236}">
                <a16:creationId xmlns:a16="http://schemas.microsoft.com/office/drawing/2014/main" id="{9B090215-F57C-4543-9583-271C8F3B7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
        <p:nvSpPr>
          <p:cNvPr id="9" name="Title 1">
            <a:extLst>
              <a:ext uri="{FF2B5EF4-FFF2-40B4-BE49-F238E27FC236}">
                <a16:creationId xmlns:a16="http://schemas.microsoft.com/office/drawing/2014/main" id="{4E75CDC6-BE9F-43FB-9B58-3531613EBE91}"/>
              </a:ext>
            </a:extLst>
          </p:cNvPr>
          <p:cNvSpPr>
            <a:spLocks noGrp="1"/>
          </p:cNvSpPr>
          <p:nvPr>
            <p:ph type="title"/>
          </p:nvPr>
        </p:nvSpPr>
        <p:spPr>
          <a:xfrm>
            <a:off x="323850" y="260350"/>
            <a:ext cx="8496300" cy="439738"/>
          </a:xfrm>
        </p:spPr>
        <p:txBody>
          <a:bodyPr/>
          <a:lstStyle/>
          <a:p>
            <a:r>
              <a:rPr lang="en-US" dirty="0"/>
              <a:t>Strands and sub-strands</a:t>
            </a:r>
          </a:p>
        </p:txBody>
      </p:sp>
    </p:spTree>
    <p:extLst>
      <p:ext uri="{BB962C8B-B14F-4D97-AF65-F5344CB8AC3E}">
        <p14:creationId xmlns:p14="http://schemas.microsoft.com/office/powerpoint/2010/main" val="277929770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850" y="1268760"/>
            <a:ext cx="6552406" cy="4662815"/>
          </a:xfrm>
          <a:prstGeom prst="rect">
            <a:avLst/>
          </a:prstGeom>
        </p:spPr>
        <p:txBody>
          <a:bodyPr wrap="square">
            <a:spAutoFit/>
          </a:bodyPr>
          <a:lstStyle/>
          <a:p>
            <a:pPr>
              <a:spcBef>
                <a:spcPts val="0"/>
              </a:spcBef>
            </a:pPr>
            <a:r>
              <a:rPr lang="en-AU" sz="2200" b="1" dirty="0">
                <a:solidFill>
                  <a:srgbClr val="000000"/>
                </a:solidFill>
                <a:latin typeface="HelveticaNeue-Light"/>
              </a:rPr>
              <a:t>Foundation Year Achievement Standard</a:t>
            </a:r>
          </a:p>
          <a:p>
            <a:pPr>
              <a:spcBef>
                <a:spcPts val="0"/>
              </a:spcBef>
            </a:pPr>
            <a:r>
              <a:rPr lang="en-AU" sz="2200" dirty="0">
                <a:solidFill>
                  <a:srgbClr val="000000"/>
                </a:solidFill>
                <a:latin typeface="HelveticaNeue-Light"/>
              </a:rPr>
              <a:t>By the </a:t>
            </a:r>
            <a:r>
              <a:rPr lang="en-AU" sz="2200" dirty="0">
                <a:latin typeface="HelveticaNeue-Light"/>
              </a:rPr>
              <a:t>end of the Foundation year, students make connections between number names, numerals and quantities up to 10. They compare objects using mass, length and capacity. Students connect events and the days of the week. They explain the order and duration of events. They use appropriate language to describe</a:t>
            </a:r>
            <a:r>
              <a:rPr lang="en-AU" sz="2200" dirty="0">
                <a:solidFill>
                  <a:srgbClr val="000000"/>
                </a:solidFill>
                <a:latin typeface="HelveticaNeue-Light"/>
              </a:rPr>
              <a:t> location.</a:t>
            </a:r>
          </a:p>
          <a:p>
            <a:r>
              <a:rPr lang="en-AU" sz="2200" dirty="0">
                <a:solidFill>
                  <a:srgbClr val="000000"/>
                </a:solidFill>
                <a:latin typeface="HelveticaNeue-Light"/>
              </a:rPr>
              <a:t>Students count to and from 20 and order small collections. They group objects based on common characteristics and sort shapes and objects. Students answer simple questions to collect information and make simple inferences.</a:t>
            </a:r>
          </a:p>
        </p:txBody>
      </p:sp>
      <p:sp>
        <p:nvSpPr>
          <p:cNvPr id="9" name="Left Arrow 4"/>
          <p:cNvSpPr/>
          <p:nvPr/>
        </p:nvSpPr>
        <p:spPr bwMode="auto">
          <a:xfrm>
            <a:off x="5508104" y="1899852"/>
            <a:ext cx="3635896"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800" dirty="0"/>
              <a:t>Understanding</a:t>
            </a:r>
            <a:endParaRPr kumimoji="0" lang="en-AU" sz="2800" b="0" i="0" u="none" strike="noStrike" cap="none" normalizeH="0" baseline="0" dirty="0">
              <a:ln>
                <a:noFill/>
              </a:ln>
              <a:solidFill>
                <a:schemeClr val="tx1"/>
              </a:solidFill>
              <a:effectLst/>
            </a:endParaRPr>
          </a:p>
        </p:txBody>
      </p:sp>
      <p:sp>
        <p:nvSpPr>
          <p:cNvPr id="10" name="Left Arrow 6"/>
          <p:cNvSpPr/>
          <p:nvPr/>
        </p:nvSpPr>
        <p:spPr bwMode="auto">
          <a:xfrm>
            <a:off x="6443700" y="4581128"/>
            <a:ext cx="2680294"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117475" marR="0" algn="l" defTabSz="914400" rtl="0" eaLnBrk="1" fontAlgn="base" latinLnBrk="0" hangingPunct="1">
              <a:lnSpc>
                <a:spcPct val="100000"/>
              </a:lnSpc>
              <a:spcBef>
                <a:spcPct val="50000"/>
              </a:spcBef>
              <a:spcAft>
                <a:spcPct val="0"/>
              </a:spcAft>
              <a:buClrTx/>
              <a:buSzTx/>
              <a:buFontTx/>
              <a:buNone/>
              <a:tabLst/>
            </a:pPr>
            <a:r>
              <a:rPr lang="en-AU" sz="2800" dirty="0"/>
              <a:t>Skills</a:t>
            </a:r>
            <a:endParaRPr kumimoji="0" lang="en-AU" sz="28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D7FCB565-8EBA-44E3-BB28-181D5F605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
        <p:nvSpPr>
          <p:cNvPr id="11" name="Title 1">
            <a:extLst>
              <a:ext uri="{FF2B5EF4-FFF2-40B4-BE49-F238E27FC236}">
                <a16:creationId xmlns:a16="http://schemas.microsoft.com/office/drawing/2014/main" id="{DAEDA611-E0D3-417D-912E-72E6D2F3B597}"/>
              </a:ext>
            </a:extLst>
          </p:cNvPr>
          <p:cNvSpPr>
            <a:spLocks noGrp="1"/>
          </p:cNvSpPr>
          <p:nvPr>
            <p:ph type="title"/>
          </p:nvPr>
        </p:nvSpPr>
        <p:spPr>
          <a:xfrm>
            <a:off x="323850" y="260350"/>
            <a:ext cx="8496300" cy="439738"/>
          </a:xfrm>
        </p:spPr>
        <p:txBody>
          <a:bodyPr/>
          <a:lstStyle/>
          <a:p>
            <a:r>
              <a:rPr lang="en-US" dirty="0"/>
              <a:t>Achievement standards</a:t>
            </a:r>
          </a:p>
        </p:txBody>
      </p:sp>
    </p:spTree>
    <p:extLst>
      <p:ext uri="{BB962C8B-B14F-4D97-AF65-F5344CB8AC3E}">
        <p14:creationId xmlns:p14="http://schemas.microsoft.com/office/powerpoint/2010/main" val="208571740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lvl="1">
              <a:spcBef>
                <a:spcPts val="600"/>
              </a:spcBef>
              <a:defRPr/>
            </a:pPr>
            <a:r>
              <a:rPr lang="en-US" sz="2400" dirty="0">
                <a:solidFill>
                  <a:schemeClr val="tx2"/>
                </a:solidFill>
                <a:latin typeface="+mn-lt"/>
              </a:rPr>
              <a:t>Support students to be successful learners</a:t>
            </a:r>
          </a:p>
          <a:p>
            <a:pPr defTabSz="361950">
              <a:spcBef>
                <a:spcPts val="600"/>
              </a:spcBef>
              <a:defRPr/>
            </a:pPr>
            <a:r>
              <a:rPr lang="en-US" sz="2400" dirty="0">
                <a:latin typeface="+mn-lt"/>
                <a:ea typeface="+mn-ea"/>
                <a:cs typeface="+mn-cs"/>
              </a:rPr>
              <a:t>	</a:t>
            </a:r>
            <a:r>
              <a:rPr lang="en-US" sz="2400" b="0" dirty="0">
                <a:latin typeface="+mn-lt"/>
                <a:ea typeface="+mn-ea"/>
                <a:cs typeface="+mn-cs"/>
              </a:rPr>
              <a:t>Literacy</a:t>
            </a:r>
          </a:p>
          <a:p>
            <a:pPr defTabSz="361950">
              <a:spcBef>
                <a:spcPts val="600"/>
              </a:spcBef>
              <a:defRPr/>
            </a:pPr>
            <a:r>
              <a:rPr lang="en-US" sz="2400" b="0" dirty="0">
                <a:latin typeface="+mn-lt"/>
                <a:ea typeface="+mn-ea"/>
                <a:cs typeface="+mn-cs"/>
              </a:rPr>
              <a:t>	Numeracy</a:t>
            </a:r>
          </a:p>
          <a:p>
            <a:pPr defTabSz="361950">
              <a:spcBef>
                <a:spcPts val="600"/>
              </a:spcBef>
              <a:defRPr/>
            </a:pPr>
            <a:r>
              <a:rPr lang="en-US" sz="2400" b="0" dirty="0">
                <a:latin typeface="+mn-lt"/>
                <a:ea typeface="+mn-ea"/>
                <a:cs typeface="+mn-cs"/>
              </a:rPr>
              <a:t>	Information and communication technology (ICT) capability</a:t>
            </a:r>
          </a:p>
          <a:p>
            <a:pPr defTabSz="361950">
              <a:spcBef>
                <a:spcPts val="600"/>
              </a:spcBef>
              <a:defRPr/>
            </a:pPr>
            <a:r>
              <a:rPr lang="en-US" sz="2400" b="0" dirty="0">
                <a:latin typeface="+mn-lt"/>
                <a:ea typeface="+mn-ea"/>
                <a:cs typeface="+mn-cs"/>
              </a:rPr>
              <a:t>	Critical and creative thinking</a:t>
            </a:r>
          </a:p>
          <a:p>
            <a:pPr marL="0" lvl="1">
              <a:spcBef>
                <a:spcPts val="1200"/>
              </a:spcBef>
              <a:defRPr/>
            </a:pPr>
            <a:r>
              <a:rPr lang="en-US" sz="2400" dirty="0">
                <a:solidFill>
                  <a:schemeClr val="tx2"/>
                </a:solidFill>
                <a:latin typeface="+mn-lt"/>
              </a:rPr>
              <a:t>Develop ways of being, behaving and learning to live </a:t>
            </a:r>
            <a:br>
              <a:rPr lang="en-US" sz="2400" dirty="0">
                <a:solidFill>
                  <a:schemeClr val="tx2"/>
                </a:solidFill>
                <a:latin typeface="+mn-lt"/>
              </a:rPr>
            </a:br>
            <a:r>
              <a:rPr lang="en-US" sz="2400" dirty="0">
                <a:solidFill>
                  <a:schemeClr val="tx2"/>
                </a:solidFill>
                <a:latin typeface="+mn-lt"/>
              </a:rPr>
              <a:t>with others</a:t>
            </a:r>
          </a:p>
          <a:p>
            <a:pPr defTabSz="361950">
              <a:spcBef>
                <a:spcPts val="600"/>
              </a:spcBef>
              <a:defRPr/>
            </a:pPr>
            <a:r>
              <a:rPr lang="en-US" sz="2400" dirty="0">
                <a:latin typeface="+mn-lt"/>
                <a:ea typeface="+mn-ea"/>
                <a:cs typeface="+mn-cs"/>
              </a:rPr>
              <a:t>	</a:t>
            </a:r>
            <a:r>
              <a:rPr lang="en-US" sz="2400" b="0" dirty="0">
                <a:latin typeface="+mn-lt"/>
                <a:ea typeface="+mn-ea"/>
                <a:cs typeface="+mn-cs"/>
              </a:rPr>
              <a:t>Personal and social capability</a:t>
            </a:r>
          </a:p>
          <a:p>
            <a:pPr defTabSz="361950">
              <a:spcBef>
                <a:spcPts val="600"/>
              </a:spcBef>
              <a:defRPr/>
            </a:pPr>
            <a:r>
              <a:rPr lang="en-US" sz="2400" b="0" dirty="0">
                <a:latin typeface="+mn-lt"/>
                <a:ea typeface="+mn-ea"/>
                <a:cs typeface="+mn-cs"/>
              </a:rPr>
              <a:t>	Ethical understanding</a:t>
            </a:r>
          </a:p>
          <a:p>
            <a:pPr defTabSz="361950">
              <a:spcBef>
                <a:spcPts val="600"/>
              </a:spcBef>
              <a:defRPr/>
            </a:pPr>
            <a:r>
              <a:rPr lang="en-US" sz="2400" b="0" dirty="0">
                <a:latin typeface="+mn-lt"/>
                <a:ea typeface="+mn-ea"/>
                <a:cs typeface="+mn-cs"/>
              </a:rPr>
              <a:t>	Intercultural understanding</a:t>
            </a: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179512" y="260350"/>
            <a:ext cx="8964488" cy="1008410"/>
          </a:xfrm>
        </p:spPr>
        <p:txBody>
          <a:bodyPr vert="horz" lIns="91440" tIns="45720" rIns="91440" bIns="45720" rtlCol="0" anchor="t">
            <a:noAutofit/>
          </a:bodyPr>
          <a:lstStyle/>
          <a:p>
            <a:r>
              <a:rPr lang="en-AU" dirty="0"/>
              <a:t>Three-dimensional curriculum: </a:t>
            </a:r>
            <a:br>
              <a:rPr lang="en-AU" dirty="0"/>
            </a:br>
            <a:r>
              <a:rPr lang="en-AU" dirty="0"/>
              <a:t>General capabilities</a:t>
            </a:r>
            <a:endParaRPr lang="en-US" dirty="0"/>
          </a:p>
        </p:txBody>
      </p:sp>
      <p:pic>
        <p:nvPicPr>
          <p:cNvPr id="14"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78723" r="90789" b="17882"/>
          <a:stretch/>
        </p:blipFill>
        <p:spPr bwMode="auto">
          <a:xfrm>
            <a:off x="306828" y="2132832"/>
            <a:ext cx="2457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9490" t="78723" r="80740" b="17882"/>
          <a:stretch/>
        </p:blipFill>
        <p:spPr bwMode="auto">
          <a:xfrm>
            <a:off x="295651" y="2564880"/>
            <a:ext cx="2606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97" t="78723" r="70413" b="17882"/>
          <a:stretch/>
        </p:blipFill>
        <p:spPr bwMode="auto">
          <a:xfrm>
            <a:off x="322034" y="2996976"/>
            <a:ext cx="2532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29866" t="78723" r="59770" b="17882"/>
          <a:stretch/>
        </p:blipFill>
        <p:spPr bwMode="auto">
          <a:xfrm>
            <a:off x="310368" y="3428976"/>
            <a:ext cx="27657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40230" t="78723" r="49210" b="17882"/>
          <a:stretch/>
        </p:blipFill>
        <p:spPr bwMode="auto">
          <a:xfrm>
            <a:off x="301230" y="4763244"/>
            <a:ext cx="28180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50000" t="78723" r="39580" b="17882"/>
          <a:stretch/>
        </p:blipFill>
        <p:spPr bwMode="auto">
          <a:xfrm>
            <a:off x="298461" y="5208016"/>
            <a:ext cx="278068"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60421" t="78723" r="29652" b="17882"/>
          <a:stretch/>
        </p:blipFill>
        <p:spPr bwMode="auto">
          <a:xfrm>
            <a:off x="341603" y="5652716"/>
            <a:ext cx="264907"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mn-lt"/>
                <a:ea typeface="+mn-ea"/>
                <a:cs typeface="+mn-cs"/>
              </a:rPr>
              <a:t>	Aboriginal and Torres Strait Islander histories and culture</a:t>
            </a:r>
            <a:br>
              <a:rPr lang="en-US" sz="2400" b="0" dirty="0">
                <a:latin typeface="+mn-lt"/>
                <a:ea typeface="+mn-ea"/>
                <a:cs typeface="+mn-cs"/>
              </a:rPr>
            </a:br>
            <a:r>
              <a:rPr lang="en-US" sz="2400" b="0" dirty="0">
                <a:latin typeface="+mn-lt"/>
                <a:ea typeface="+mn-ea"/>
                <a:cs typeface="+mn-cs"/>
              </a:rPr>
              <a:t>	Asia and Australia’s engagement with Asia</a:t>
            </a:r>
            <a:br>
              <a:rPr lang="en-US" sz="2400" b="0" dirty="0">
                <a:latin typeface="+mn-lt"/>
                <a:ea typeface="+mn-ea"/>
                <a:cs typeface="+mn-cs"/>
              </a:rPr>
            </a:br>
            <a:r>
              <a:rPr lang="en-US" sz="2400" b="0" dirty="0">
                <a:latin typeface="+mn-lt"/>
                <a:ea typeface="+mn-ea"/>
                <a:cs typeface="+mn-cs"/>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a:xfrm>
            <a:off x="179512" y="260350"/>
            <a:ext cx="8496300" cy="1008410"/>
          </a:xfrm>
        </p:spPr>
        <p:txBody>
          <a:bodyPr vert="horz" lIns="91440" tIns="45720" rIns="91440" bIns="45720" rtlCol="0" anchor="t">
            <a:noAutofit/>
          </a:bodyPr>
          <a:lstStyle/>
          <a:p>
            <a:r>
              <a:rPr lang="en-AU" dirty="0"/>
              <a:t>Three-dimensional curriculum: </a:t>
            </a:r>
            <a:br>
              <a:rPr lang="en-AU" dirty="0"/>
            </a:br>
            <a:r>
              <a:rPr lang="en-AU" dirty="0"/>
              <a:t>Cross-curriculum priorities</a:t>
            </a:r>
            <a:endParaRPr lang="en-US" dirty="0"/>
          </a:p>
        </p:txBody>
      </p:sp>
      <p:pic>
        <p:nvPicPr>
          <p:cNvPr id="21"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9358" t="78723" b="17882"/>
          <a:stretch/>
        </p:blipFill>
        <p:spPr bwMode="auto">
          <a:xfrm>
            <a:off x="179512" y="2691646"/>
            <a:ext cx="496051" cy="3773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0348" t="78723" r="20151" b="17882"/>
          <a:stretch/>
        </p:blipFill>
        <p:spPr bwMode="auto">
          <a:xfrm>
            <a:off x="179512" y="1611526"/>
            <a:ext cx="442826" cy="377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0810" t="78723" r="9595" b="17882"/>
          <a:stretch/>
        </p:blipFill>
        <p:spPr bwMode="auto">
          <a:xfrm>
            <a:off x="228315" y="2187590"/>
            <a:ext cx="447248" cy="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05916"/>
            <a:ext cx="8496300" cy="439738"/>
          </a:xfrm>
        </p:spPr>
        <p:txBody>
          <a:bodyPr vert="horz" lIns="0" tIns="0" rIns="0" bIns="0" rtlCol="0" anchor="ctr">
            <a:noAutofit/>
          </a:bodyPr>
          <a:lstStyle/>
          <a:p>
            <a:r>
              <a:rPr lang="en-AU" dirty="0"/>
              <a:t>Find out more</a:t>
            </a:r>
            <a:endParaRPr lang="en-US" dirty="0"/>
          </a:p>
        </p:txBody>
      </p:sp>
      <p:sp>
        <p:nvSpPr>
          <p:cNvPr id="4" name="Title 1"/>
          <p:cNvSpPr txBox="1">
            <a:spLocks/>
          </p:cNvSpPr>
          <p:nvPr/>
        </p:nvSpPr>
        <p:spPr bwMode="auto">
          <a:xfrm>
            <a:off x="324172" y="1090575"/>
            <a:ext cx="8496300" cy="533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0" cap="none" spc="0" normalizeH="0" baseline="0" noProof="0" dirty="0">
                <a:ln>
                  <a:noFill/>
                </a:ln>
                <a:solidFill>
                  <a:schemeClr val="tx1"/>
                </a:solidFill>
                <a:effectLst/>
                <a:uLnTx/>
                <a:uFillTx/>
                <a:latin typeface="+mj-lt"/>
                <a:ea typeface="+mj-ea"/>
                <a:cs typeface="+mj-cs"/>
              </a:rPr>
              <a:t>Find out more on the QCAA Australian Curriculum </a:t>
            </a:r>
            <a:br>
              <a:rPr kumimoji="0" lang="en-US" sz="2500" b="0" i="0" u="none" strike="noStrike" kern="0" cap="none" spc="0" normalizeH="0" baseline="0" noProof="0" dirty="0">
                <a:ln>
                  <a:noFill/>
                </a:ln>
                <a:solidFill>
                  <a:schemeClr val="tx1"/>
                </a:solidFill>
                <a:effectLst/>
                <a:uLnTx/>
                <a:uFillTx/>
                <a:latin typeface="+mj-lt"/>
                <a:ea typeface="+mj-ea"/>
                <a:cs typeface="+mj-cs"/>
              </a:rPr>
            </a:br>
            <a:r>
              <a:rPr kumimoji="0" lang="en-US" sz="2500" b="0" i="0" u="none" strike="noStrike" kern="0" cap="none" spc="0" normalizeH="0" baseline="0" noProof="0" dirty="0">
                <a:ln>
                  <a:noFill/>
                </a:ln>
                <a:solidFill>
                  <a:schemeClr val="tx1"/>
                </a:solidFill>
                <a:effectLst/>
                <a:uLnTx/>
                <a:uFillTx/>
                <a:latin typeface="+mj-lt"/>
                <a:ea typeface="+mj-ea"/>
                <a:cs typeface="+mj-cs"/>
              </a:rPr>
              <a:t>webpage at </a:t>
            </a:r>
            <a:r>
              <a:rPr kumimoji="0" lang="en-US" sz="2500" b="0" i="0" u="none" strike="noStrike" kern="0" cap="none" spc="0" normalizeH="0" baseline="0" noProof="0" dirty="0">
                <a:ln>
                  <a:noFill/>
                </a:ln>
                <a:solidFill>
                  <a:schemeClr val="tx1"/>
                </a:solidFill>
                <a:effectLst/>
                <a:uLnTx/>
                <a:uFillTx/>
                <a:latin typeface="+mj-lt"/>
                <a:ea typeface="+mj-ea"/>
                <a:cs typeface="+mj-cs"/>
                <a:hlinkClick r:id="rId3"/>
              </a:rPr>
              <a:t>www.qcaa.qld.edu.au/p-10/aciq</a:t>
            </a:r>
            <a:r>
              <a:rPr kumimoji="0" lang="en-US" sz="2500" b="0" i="0" u="none" strike="noStrike" kern="0" cap="none" spc="0" normalizeH="0" baseline="0" noProof="0" dirty="0">
                <a:ln>
                  <a:noFill/>
                </a:ln>
                <a:solidFill>
                  <a:schemeClr val="tx1"/>
                </a:solidFill>
                <a:effectLst/>
                <a:uLnTx/>
                <a:uFillTx/>
                <a:latin typeface="+mj-lt"/>
                <a:ea typeface="+mj-ea"/>
                <a:cs typeface="+mj-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tx1"/>
              </a:solidFill>
              <a:effectLst/>
              <a:uLnTx/>
              <a:uFillTx/>
              <a:latin typeface="+mj-lt"/>
              <a:ea typeface="+mj-ea"/>
              <a:cs typeface="+mj-cs"/>
            </a:endParaRPr>
          </a:p>
        </p:txBody>
      </p:sp>
      <p:pic>
        <p:nvPicPr>
          <p:cNvPr id="6" name="Picture 5">
            <a:extLst>
              <a:ext uri="{FF2B5EF4-FFF2-40B4-BE49-F238E27FC236}">
                <a16:creationId xmlns:a16="http://schemas.microsoft.com/office/drawing/2014/main" id="{D7B71CC6-3633-463D-BDF6-B8CD288003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7" name="Picture 3">
            <a:extLst>
              <a:ext uri="{FF2B5EF4-FFF2-40B4-BE49-F238E27FC236}">
                <a16:creationId xmlns:a16="http://schemas.microsoft.com/office/drawing/2014/main" id="{2EBF6573-545C-4458-9870-191EC92081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2403" b="1295"/>
          <a:stretch/>
        </p:blipFill>
        <p:spPr bwMode="auto">
          <a:xfrm>
            <a:off x="3069304" y="2108731"/>
            <a:ext cx="3005391" cy="4318126"/>
          </a:xfrm>
          <a:prstGeom prst="rect">
            <a:avLst/>
          </a:prstGeom>
          <a:ln>
            <a:solidFill>
              <a:schemeClr val="bg2"/>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dirty="0"/>
              <a:t>Copyright information</a:t>
            </a:r>
          </a:p>
        </p:txBody>
      </p:sp>
      <p:sp>
        <p:nvSpPr>
          <p:cNvPr id="7" name="Rectangle 6"/>
          <p:cNvSpPr/>
          <p:nvPr/>
        </p:nvSpPr>
        <p:spPr>
          <a:xfrm>
            <a:off x="353261" y="980728"/>
            <a:ext cx="8136904" cy="2862322"/>
          </a:xfrm>
          <a:prstGeom prst="rect">
            <a:avLst/>
          </a:prstGeom>
        </p:spPr>
        <p:txBody>
          <a:bodyPr wrap="square">
            <a:spAutoFit/>
          </a:bodyPr>
          <a:lstStyle/>
          <a:p>
            <a:r>
              <a:rPr lang="en-US" b="1" dirty="0"/>
              <a:t>Slides 3 and 8–14: </a:t>
            </a:r>
            <a:r>
              <a:rPr lang="en-US" dirty="0"/>
              <a:t>Images and text © Australian Curriculum, Assessment and Reporting Authority (</a:t>
            </a:r>
            <a:r>
              <a:rPr lang="en-US" b="1" dirty="0"/>
              <a:t>ACARA</a:t>
            </a:r>
            <a:r>
              <a:rPr lang="en-US" dirty="0"/>
              <a:t>) 2009 to present, unless otherwise indicated. This material was downloaded from the ACARA website (</a:t>
            </a:r>
            <a:r>
              <a:rPr lang="en-US" dirty="0">
                <a:hlinkClick r:id="rId3"/>
              </a:rPr>
              <a:t>www.acara.edu.au</a:t>
            </a:r>
            <a:r>
              <a:rPr lang="en-US" dirty="0"/>
              <a:t>) (</a:t>
            </a:r>
            <a:r>
              <a:rPr lang="en-US" b="1" dirty="0"/>
              <a:t>Website</a:t>
            </a:r>
            <a:r>
              <a:rPr lang="en-US" dirty="0"/>
              <a:t>) (accessed Mar 25, 2019) and was not modified. The material is licensed under </a:t>
            </a:r>
            <a:r>
              <a:rPr lang="en-US" dirty="0">
                <a:hlinkClick r:id="rId4"/>
              </a:rPr>
              <a:t>CC BY 4.0</a:t>
            </a:r>
            <a:r>
              <a:rPr lang="en-US" dirty="0"/>
              <a:t> (</a:t>
            </a:r>
            <a:r>
              <a:rPr lang="en-US" dirty="0">
                <a:hlinkClick r:id="rId4"/>
              </a:rPr>
              <a:t>https://creativecommons.org/licenses/by/4.0/</a:t>
            </a:r>
            <a:r>
              <a:rPr lang="en-US" dirty="0"/>
              <a:t>). ACARA does not endorse any product that uses ACARA material or make any representations as to the quality of such products. Any product that uses material published on this website should not be taken to be affiliated with ACARA or have the sponsorship or approval of ACARA. It is up to each person to make their own assessment of the product.</a:t>
            </a:r>
            <a:endParaRPr lang="en-AU" dirty="0">
              <a:solidFill>
                <a:srgbClr val="7030A0"/>
              </a:solidFill>
            </a:endParaRPr>
          </a:p>
        </p:txBody>
      </p:sp>
    </p:spTree>
    <p:extLst>
      <p:ext uri="{BB962C8B-B14F-4D97-AF65-F5344CB8AC3E}">
        <p14:creationId xmlns:p14="http://schemas.microsoft.com/office/powerpoint/2010/main" val="263972725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a:t>Learning goals</a:t>
            </a:r>
            <a:endParaRPr lang="en-US" dirty="0"/>
          </a:p>
        </p:txBody>
      </p:sp>
      <p:sp>
        <p:nvSpPr>
          <p:cNvPr id="7" name="Rectangle 6"/>
          <p:cNvSpPr/>
          <p:nvPr/>
        </p:nvSpPr>
        <p:spPr>
          <a:xfrm>
            <a:off x="353261" y="980728"/>
            <a:ext cx="8136904" cy="2400657"/>
          </a:xfrm>
          <a:prstGeom prst="rect">
            <a:avLst/>
          </a:prstGeom>
        </p:spPr>
        <p:txBody>
          <a:bodyPr wrap="square">
            <a:spAutoFit/>
          </a:bodyPr>
          <a:lstStyle/>
          <a:p>
            <a:pPr marL="0" indent="0">
              <a:spcBef>
                <a:spcPct val="30000"/>
              </a:spcBef>
              <a:defRPr/>
            </a:pPr>
            <a:r>
              <a:rPr lang="en-AU" sz="2800" dirty="0">
                <a:solidFill>
                  <a:schemeClr val="tx2"/>
                </a:solidFill>
                <a:latin typeface="+mn-lt"/>
              </a:rPr>
              <a:t>This</a:t>
            </a:r>
            <a:r>
              <a:rPr lang="en-AU" sz="2400" dirty="0"/>
              <a:t> </a:t>
            </a:r>
            <a:r>
              <a:rPr lang="en-AU" sz="2800" dirty="0">
                <a:solidFill>
                  <a:schemeClr val="tx2"/>
                </a:solidFill>
                <a:latin typeface="+mn-lt"/>
              </a:rPr>
              <a:t>presentation aims to:</a:t>
            </a:r>
          </a:p>
          <a:p>
            <a:pPr marL="360000" indent="-360000">
              <a:spcBef>
                <a:spcPts val="600"/>
              </a:spcBef>
              <a:buFont typeface="Arial" panose="020B0604020202020204" pitchFamily="34" charset="0"/>
              <a:buChar char="•"/>
              <a:defRPr/>
            </a:pPr>
            <a:r>
              <a:rPr lang="en-AU" sz="2800" dirty="0">
                <a:solidFill>
                  <a:schemeClr val="tx2"/>
                </a:solidFill>
                <a:latin typeface="+mn-lt"/>
              </a:rPr>
              <a:t>build understanding of the Australian Curriculum: Mathematics</a:t>
            </a:r>
          </a:p>
          <a:p>
            <a:pPr marL="360000" indent="-360000">
              <a:spcBef>
                <a:spcPts val="600"/>
              </a:spcBef>
              <a:buFont typeface="Arial" panose="020B0604020202020204" pitchFamily="34" charset="0"/>
              <a:buChar char="•"/>
              <a:defRPr/>
            </a:pPr>
            <a:r>
              <a:rPr lang="en-AU" sz="2800" dirty="0">
                <a:solidFill>
                  <a:schemeClr val="tx2"/>
                </a:solidFill>
                <a:latin typeface="+mn-lt"/>
              </a:rPr>
              <a:t>provide an overview of the structure of the </a:t>
            </a:r>
            <a:r>
              <a:rPr lang="en-AU" sz="2800" dirty="0">
                <a:solidFill>
                  <a:schemeClr val="tx2"/>
                </a:solidFill>
              </a:rPr>
              <a:t>Mathematics </a:t>
            </a:r>
            <a:r>
              <a:rPr lang="en-AU" sz="2800" dirty="0">
                <a:solidFill>
                  <a:schemeClr val="tx2"/>
                </a:solidFill>
                <a:latin typeface="+mn-lt"/>
              </a:rPr>
              <a:t>learning area.</a:t>
            </a:r>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42" y="2132856"/>
            <a:ext cx="5056608" cy="3478516"/>
          </a:xfrm>
          <a:prstGeom prst="rect">
            <a:avLst/>
          </a:prstGeom>
        </p:spPr>
      </p:pic>
      <p:sp>
        <p:nvSpPr>
          <p:cNvPr id="3" name="Title 1"/>
          <p:cNvSpPr>
            <a:spLocks noGrp="1"/>
          </p:cNvSpPr>
          <p:nvPr>
            <p:ph type="title"/>
          </p:nvPr>
        </p:nvSpPr>
        <p:spPr>
          <a:xfrm>
            <a:off x="323850" y="260350"/>
            <a:ext cx="8496300" cy="864394"/>
          </a:xfrm>
        </p:spPr>
        <p:txBody>
          <a:bodyPr vert="horz" lIns="91440" tIns="45720" rIns="91440" bIns="45720" rtlCol="0" anchor="t">
            <a:noAutofit/>
          </a:bodyPr>
          <a:lstStyle/>
          <a:p>
            <a:r>
              <a:rPr lang="en-AU"/>
              <a:t>Three-dimensional curriculum</a:t>
            </a:r>
            <a:endParaRPr lang="en-US" dirty="0"/>
          </a:p>
        </p:txBody>
      </p:sp>
      <p:sp>
        <p:nvSpPr>
          <p:cNvPr id="11" name="TextBox 10"/>
          <p:cNvSpPr txBox="1"/>
          <p:nvPr/>
        </p:nvSpPr>
        <p:spPr>
          <a:xfrm>
            <a:off x="8136456" y="6114201"/>
            <a:ext cx="720080" cy="246221"/>
          </a:xfrm>
          <a:prstGeom prst="rect">
            <a:avLst/>
          </a:prstGeom>
          <a:noFill/>
        </p:spPr>
        <p:txBody>
          <a:bodyPr wrap="square" rtlCol="0">
            <a:spAutoFit/>
          </a:bodyPr>
          <a:lstStyle/>
          <a:p>
            <a:pPr algn="ctr"/>
            <a:r>
              <a:rPr lang="en-AU" sz="1000" b="1" dirty="0">
                <a:solidFill>
                  <a:schemeClr val="bg1"/>
                </a:solidFill>
              </a:rPr>
              <a:t>English</a:t>
            </a:r>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spcBef>
                <a:spcPts val="600"/>
              </a:spcBef>
            </a:pPr>
            <a:r>
              <a:rPr lang="en-AU" sz="2800" b="0" dirty="0">
                <a:latin typeface="+mn-lt"/>
                <a:ea typeface="+mn-ea"/>
                <a:cs typeface="+mn-cs"/>
              </a:rPr>
              <a:t>The Australian Curriculum is a three-dimensional curriculum made up of:</a:t>
            </a:r>
          </a:p>
          <a:p>
            <a:pPr marL="360000" indent="-360000">
              <a:spcBef>
                <a:spcPts val="600"/>
              </a:spcBef>
              <a:buFont typeface="Arial" pitchFamily="34" charset="0"/>
              <a:buChar char="•"/>
              <a:defRPr/>
            </a:pPr>
            <a:r>
              <a:rPr lang="en-AU" sz="2800" b="0" dirty="0">
                <a:latin typeface="+mn-lt"/>
                <a:ea typeface="+mn-ea"/>
                <a:cs typeface="+mn-cs"/>
              </a:rPr>
              <a:t>learning areas </a:t>
            </a:r>
          </a:p>
          <a:p>
            <a:pPr marL="360000" indent="-360000">
              <a:spcBef>
                <a:spcPts val="600"/>
              </a:spcBef>
              <a:buFont typeface="Arial" pitchFamily="34" charset="0"/>
              <a:buChar char="•"/>
              <a:defRPr/>
            </a:pPr>
            <a:r>
              <a:rPr lang="en-AU" sz="2800" b="0" dirty="0">
                <a:latin typeface="+mn-lt"/>
                <a:ea typeface="+mn-ea"/>
                <a:cs typeface="+mn-cs"/>
              </a:rPr>
              <a:t>general capabilities </a:t>
            </a:r>
          </a:p>
          <a:p>
            <a:pPr marL="360000" indent="-360000">
              <a:spcBef>
                <a:spcPts val="600"/>
              </a:spcBef>
              <a:buFont typeface="Arial" pitchFamily="34" charset="0"/>
              <a:buChar char="•"/>
              <a:defRPr/>
            </a:pPr>
            <a:r>
              <a:rPr lang="en-AU" sz="2800" b="0" dirty="0">
                <a:latin typeface="+mn-lt"/>
                <a:ea typeface="+mn-ea"/>
                <a:cs typeface="+mn-cs"/>
              </a:rPr>
              <a:t>cross-curriculum</a:t>
            </a:r>
            <a:br>
              <a:rPr lang="en-AU" sz="2800" b="0" dirty="0">
                <a:latin typeface="+mn-lt"/>
                <a:ea typeface="+mn-ea"/>
                <a:cs typeface="+mn-cs"/>
              </a:rPr>
            </a:br>
            <a:r>
              <a:rPr lang="en-AU" sz="2800" b="0" dirty="0">
                <a:latin typeface="+mn-lt"/>
                <a:ea typeface="+mn-ea"/>
                <a:cs typeface="+mn-cs"/>
              </a:rPr>
              <a:t>priorities. </a:t>
            </a: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p14="http://schemas.microsoft.com/office/powerpoint/2010/main" xmlns:aink="http://schemas.microsoft.com/office/drawing/2016/ink" xmlns="" xmlns:a16="http://schemas.microsoft.com/office/drawing/2014/main" id="{731D3F7A-242E-AE4E-9140-37A56A96BD40}"/>
                  </a:ext>
                </a:extLst>
              </p:cNvPr>
              <p:cNvPicPr/>
              <p:nvPr/>
            </p:nvPicPr>
            <p:blipFill>
              <a:blip r:embed="rId5"/>
              <a:stretch>
                <a:fillRect/>
              </a:stretch>
            </p:blipFill>
            <p:spPr>
              <a:xfrm>
                <a:off x="7112311" y="1645911"/>
                <a:ext cx="193320" cy="63720"/>
              </a:xfrm>
              <a:prstGeom prst="rect">
                <a:avLst/>
              </a:prstGeom>
            </p:spPr>
          </p:pic>
        </mc:Fallback>
      </mc:AlternateContent>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836712"/>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360000" lvl="0" indent="-360000" defTabSz="361950">
              <a:spcBef>
                <a:spcPts val="600"/>
              </a:spcBef>
              <a:buFont typeface="Arial" pitchFamily="34" charset="0"/>
              <a:buChar char="•"/>
              <a:defRPr/>
            </a:pPr>
            <a:r>
              <a:rPr lang="en-AU" sz="2800" b="0" dirty="0">
                <a:latin typeface="+mn-lt"/>
                <a:ea typeface="+mn-ea"/>
                <a:cs typeface="+mn-cs"/>
              </a:rPr>
              <a:t>Rationale</a:t>
            </a:r>
          </a:p>
          <a:p>
            <a:pPr marL="360000" lvl="0" indent="-360000" defTabSz="361950">
              <a:spcBef>
                <a:spcPts val="600"/>
              </a:spcBef>
              <a:buFont typeface="Arial" pitchFamily="34" charset="0"/>
              <a:buChar char="•"/>
              <a:defRPr/>
            </a:pPr>
            <a:r>
              <a:rPr lang="en-AU" sz="2800" b="0" dirty="0">
                <a:latin typeface="+mn-lt"/>
                <a:ea typeface="+mn-ea"/>
                <a:cs typeface="+mn-cs"/>
              </a:rPr>
              <a:t>Aims</a:t>
            </a:r>
          </a:p>
          <a:p>
            <a:pPr marL="360000" lvl="0" indent="-360000" defTabSz="361950">
              <a:spcBef>
                <a:spcPts val="600"/>
              </a:spcBef>
              <a:buFont typeface="Arial" pitchFamily="34" charset="0"/>
              <a:buChar char="•"/>
              <a:defRPr/>
            </a:pPr>
            <a:r>
              <a:rPr lang="en-AU" sz="2800" b="0" dirty="0">
                <a:latin typeface="+mn-lt"/>
                <a:ea typeface="+mn-ea"/>
                <a:cs typeface="+mn-cs"/>
              </a:rPr>
              <a:t>Key ideas</a:t>
            </a:r>
          </a:p>
          <a:p>
            <a:pPr marL="360000" indent="-360000" defTabSz="361950">
              <a:spcBef>
                <a:spcPts val="600"/>
              </a:spcBef>
              <a:buFont typeface="Arial" pitchFamily="34" charset="0"/>
              <a:buChar char="•"/>
              <a:defRPr/>
            </a:pPr>
            <a:r>
              <a:rPr lang="en-AU" sz="2800" b="0" dirty="0">
                <a:solidFill>
                  <a:srgbClr val="000000"/>
                </a:solidFill>
              </a:rPr>
              <a:t>Year-by-year curriculum</a:t>
            </a:r>
          </a:p>
          <a:p>
            <a:pPr marL="792000" lvl="1" indent="-396000" defTabSz="361950">
              <a:spcBef>
                <a:spcPts val="600"/>
              </a:spcBef>
              <a:buFont typeface="Arial" pitchFamily="34" charset="0"/>
              <a:buChar char="−"/>
              <a:defRPr/>
            </a:pPr>
            <a:r>
              <a:rPr lang="en-AU" sz="2800" b="0" dirty="0">
                <a:solidFill>
                  <a:srgbClr val="000000"/>
                </a:solidFill>
                <a:latin typeface="Arial"/>
              </a:rPr>
              <a:t>Year-level descriptions</a:t>
            </a:r>
          </a:p>
          <a:p>
            <a:pPr marL="360000" indent="-360000" defTabSz="361950">
              <a:spcBef>
                <a:spcPts val="600"/>
              </a:spcBef>
              <a:buFont typeface="Arial" pitchFamily="34" charset="0"/>
              <a:buChar char="•"/>
              <a:defRPr/>
            </a:pPr>
            <a:r>
              <a:rPr lang="en-AU" sz="2800" b="0" dirty="0">
                <a:solidFill>
                  <a:srgbClr val="000000"/>
                </a:solidFill>
              </a:rPr>
              <a:t>Curriculum content</a:t>
            </a:r>
          </a:p>
          <a:p>
            <a:pPr marL="792000" lvl="1" indent="-396000" defTabSz="361950">
              <a:spcBef>
                <a:spcPts val="600"/>
              </a:spcBef>
              <a:buFont typeface="Arial" pitchFamily="34" charset="0"/>
              <a:buChar char="−"/>
              <a:defRPr/>
            </a:pPr>
            <a:r>
              <a:rPr lang="en-AU" sz="2800" b="0" dirty="0">
                <a:solidFill>
                  <a:srgbClr val="000000"/>
                </a:solidFill>
                <a:latin typeface="Arial"/>
              </a:rPr>
              <a:t>Strands and sub-strands</a:t>
            </a:r>
          </a:p>
          <a:p>
            <a:pPr marL="792000" lvl="1" indent="-396000" defTabSz="361950">
              <a:spcBef>
                <a:spcPts val="600"/>
              </a:spcBef>
              <a:buFont typeface="Arial" pitchFamily="34" charset="0"/>
              <a:buChar char="−"/>
              <a:defRPr/>
            </a:pPr>
            <a:r>
              <a:rPr lang="en-AU" sz="2800" b="0" dirty="0">
                <a:solidFill>
                  <a:srgbClr val="000000"/>
                </a:solidFill>
                <a:latin typeface="Arial"/>
              </a:rPr>
              <a:t>Content descriptions</a:t>
            </a:r>
          </a:p>
          <a:p>
            <a:pPr marL="792000" lvl="1" indent="-396000" defTabSz="361950">
              <a:spcBef>
                <a:spcPts val="600"/>
              </a:spcBef>
              <a:buFont typeface="Arial" pitchFamily="34" charset="0"/>
              <a:buChar char="−"/>
              <a:defRPr/>
            </a:pPr>
            <a:r>
              <a:rPr lang="en-AU" sz="2800" b="0" dirty="0">
                <a:solidFill>
                  <a:srgbClr val="000000"/>
                </a:solidFill>
                <a:latin typeface="Arial"/>
              </a:rPr>
              <a:t>Content elaborations</a:t>
            </a:r>
          </a:p>
          <a:p>
            <a:pPr marL="360000" lvl="0" indent="-360000" defTabSz="361950">
              <a:spcBef>
                <a:spcPts val="600"/>
              </a:spcBef>
              <a:buFont typeface="Arial" pitchFamily="34" charset="0"/>
              <a:buChar char="•"/>
              <a:defRPr/>
            </a:pPr>
            <a:r>
              <a:rPr lang="en-AU" sz="2800" b="0" dirty="0">
                <a:latin typeface="+mn-lt"/>
                <a:ea typeface="+mn-ea"/>
                <a:cs typeface="+mn-cs"/>
              </a:rPr>
              <a:t>Achievement 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Mathematics learning area</a:t>
            </a:r>
            <a:endParaRPr lang="en-US" b="0" kern="1200" dirty="0">
              <a:latin typeface="+mn-lt"/>
              <a:ea typeface="+mn-ea"/>
              <a:cs typeface="+mn-cs"/>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1008410"/>
          </a:xfrm>
        </p:spPr>
        <p:txBody>
          <a:bodyPr vert="horz" lIns="91440" tIns="45720" rIns="91440" bIns="45720" rtlCol="0" anchor="t">
            <a:noAutofit/>
          </a:bodyPr>
          <a:lstStyle/>
          <a:p>
            <a:r>
              <a:rPr lang="en-AU" dirty="0"/>
              <a:t>Rationale</a:t>
            </a:r>
            <a:endParaRPr lang="en-US" dirty="0"/>
          </a:p>
        </p:txBody>
      </p:sp>
      <p:sp>
        <p:nvSpPr>
          <p:cNvPr id="11" name="Title 1"/>
          <p:cNvSpPr txBox="1">
            <a:spLocks/>
          </p:cNvSpPr>
          <p:nvPr/>
        </p:nvSpPr>
        <p:spPr bwMode="auto">
          <a:xfrm>
            <a:off x="323528" y="908720"/>
            <a:ext cx="8208912" cy="56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800" dirty="0"/>
              <a:t>Learning area summary</a:t>
            </a:r>
          </a:p>
          <a:p>
            <a:pPr lvl="0">
              <a:spcBef>
                <a:spcPts val="600"/>
              </a:spcBef>
            </a:pPr>
            <a:r>
              <a:rPr lang="en-US" sz="2800" b="0" dirty="0"/>
              <a:t>In the Mathematics learning area, students develop the numeracy capabilities needed to make informed, efficient decisions in the real world and learn the fundamentals on which further mathematics are built. </a:t>
            </a:r>
            <a:endParaRPr lang="en-AU" sz="2800" b="0" dirty="0"/>
          </a:p>
          <a:p>
            <a:pPr lvl="0"/>
            <a:endParaRPr lang="en-AU" sz="1200" b="0" dirty="0"/>
          </a:p>
          <a:p>
            <a:pPr lvl="0">
              <a:spcBef>
                <a:spcPts val="0"/>
              </a:spcBef>
              <a:spcAft>
                <a:spcPts val="600"/>
              </a:spcAft>
            </a:pPr>
            <a:r>
              <a:rPr lang="en-AU" sz="2800" dirty="0"/>
              <a:t>Video</a:t>
            </a:r>
            <a:endParaRPr lang="en-AU" sz="2400" b="0" dirty="0"/>
          </a:p>
          <a:p>
            <a:pPr lvl="0"/>
            <a:r>
              <a:rPr lang="en-AU" sz="2800" b="0" dirty="0"/>
              <a:t>Introduction to Mathematics</a:t>
            </a:r>
          </a:p>
          <a:p>
            <a:pPr lvl="0"/>
            <a:r>
              <a:rPr lang="en-AU" sz="2800" b="0" dirty="0">
                <a:hlinkClick r:id="rId3"/>
              </a:rPr>
              <a:t>www.australiancurriculum.edu.au/f-10-curriculum/mathematics/rationale</a:t>
            </a:r>
            <a:endParaRPr lang="en-AU" sz="2800" b="0" dirty="0"/>
          </a:p>
          <a:p>
            <a:pPr lvl="0"/>
            <a:endParaRPr lang="en-AU" sz="2400" b="0" dirty="0"/>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Aims</a:t>
            </a:r>
            <a:endParaRPr lang="en-US" dirty="0"/>
          </a:p>
        </p:txBody>
      </p:sp>
      <p:sp>
        <p:nvSpPr>
          <p:cNvPr id="11" name="Title 1"/>
          <p:cNvSpPr txBox="1">
            <a:spLocks/>
          </p:cNvSpPr>
          <p:nvPr/>
        </p:nvSpPr>
        <p:spPr bwMode="auto">
          <a:xfrm>
            <a:off x="323850" y="955599"/>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900" dirty="0"/>
              <a:t>Learning area summary</a:t>
            </a:r>
          </a:p>
          <a:p>
            <a:pPr lvl="0">
              <a:spcBef>
                <a:spcPts val="600"/>
              </a:spcBef>
            </a:pPr>
            <a:r>
              <a:rPr lang="en-AU" sz="2900" b="0" dirty="0"/>
              <a:t>Learning through Mathematics aims to </a:t>
            </a:r>
            <a:br>
              <a:rPr lang="en-AU" sz="2900" b="0" dirty="0"/>
            </a:br>
            <a:r>
              <a:rPr lang="en-AU" sz="2900" b="0" dirty="0"/>
              <a:t>ensure students:</a:t>
            </a:r>
          </a:p>
          <a:p>
            <a:pPr marL="360000" lvl="0" indent="-360000">
              <a:spcBef>
                <a:spcPts val="600"/>
              </a:spcBef>
              <a:buFont typeface="Arial" panose="020B0604020202020204" pitchFamily="34" charset="0"/>
              <a:buChar char="•"/>
            </a:pPr>
            <a:r>
              <a:rPr lang="en-US" sz="2900" b="0" dirty="0"/>
              <a:t>become confident, creative users of mathematics </a:t>
            </a:r>
          </a:p>
          <a:p>
            <a:pPr marL="360000" lvl="0" indent="-360000">
              <a:spcBef>
                <a:spcPts val="600"/>
              </a:spcBef>
              <a:buFont typeface="Arial" panose="020B0604020202020204" pitchFamily="34" charset="0"/>
              <a:buChar char="•"/>
            </a:pPr>
            <a:r>
              <a:rPr lang="en-US" sz="2900" b="0" dirty="0"/>
              <a:t>develop the ability to pose and solve problems</a:t>
            </a:r>
          </a:p>
          <a:p>
            <a:pPr marL="360000" lvl="0" indent="-360000">
              <a:spcBef>
                <a:spcPts val="600"/>
              </a:spcBef>
              <a:buFont typeface="Arial" panose="020B0604020202020204" pitchFamily="34" charset="0"/>
              <a:buChar char="•"/>
            </a:pPr>
            <a:r>
              <a:rPr lang="en-US" sz="2900" b="0" dirty="0" err="1"/>
              <a:t>recognise</a:t>
            </a:r>
            <a:r>
              <a:rPr lang="en-US" sz="2900" b="0" dirty="0"/>
              <a:t> the connections between the areas of mathematics and other disciplines.</a:t>
            </a:r>
          </a:p>
          <a:p>
            <a:pPr lvl="0"/>
            <a:endParaRPr lang="en-AU" sz="2400" b="0" dirty="0"/>
          </a:p>
          <a:p>
            <a:pPr lvl="0"/>
            <a:endParaRPr lang="en-AU" sz="2400" b="0" dirty="0"/>
          </a:p>
        </p:txBody>
      </p:sp>
      <p:pic>
        <p:nvPicPr>
          <p:cNvPr id="8" name="Picture 7">
            <a:extLst>
              <a:ext uri="{FF2B5EF4-FFF2-40B4-BE49-F238E27FC236}">
                <a16:creationId xmlns:a16="http://schemas.microsoft.com/office/drawing/2014/main" id="{D5256958-41DD-4A72-8B99-01EC6256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ideas</a:t>
            </a:r>
            <a:endParaRPr lang="en-US" dirty="0"/>
          </a:p>
        </p:txBody>
      </p:sp>
      <p:sp>
        <p:nvSpPr>
          <p:cNvPr id="4" name="Content Placeholder 3"/>
          <p:cNvSpPr>
            <a:spLocks noGrp="1"/>
          </p:cNvSpPr>
          <p:nvPr>
            <p:ph idx="1"/>
          </p:nvPr>
        </p:nvSpPr>
        <p:spPr>
          <a:xfrm>
            <a:off x="323850" y="692696"/>
            <a:ext cx="8485188" cy="5451521"/>
          </a:xfrm>
        </p:spPr>
        <p:txBody>
          <a:bodyPr tIns="252000"/>
          <a:lstStyle/>
          <a:p>
            <a:pPr marL="0" lvl="0" indent="0">
              <a:spcBef>
                <a:spcPts val="600"/>
              </a:spcBef>
            </a:pPr>
            <a:r>
              <a:rPr lang="en-AU" b="1" dirty="0"/>
              <a:t>Proficiency strands</a:t>
            </a:r>
          </a:p>
          <a:p>
            <a:pPr marL="360000" lvl="0" indent="-360000">
              <a:spcBef>
                <a:spcPts val="600"/>
              </a:spcBef>
              <a:buFont typeface="Arial" panose="020B0604020202020204" pitchFamily="34" charset="0"/>
              <a:buChar char="•"/>
            </a:pPr>
            <a:r>
              <a:rPr lang="en-AU" dirty="0"/>
              <a:t>Understanding </a:t>
            </a:r>
          </a:p>
          <a:p>
            <a:pPr marL="360000" lvl="0" indent="-360000">
              <a:spcBef>
                <a:spcPts val="600"/>
              </a:spcBef>
              <a:buFont typeface="Arial" panose="020B0604020202020204" pitchFamily="34" charset="0"/>
              <a:buChar char="•"/>
            </a:pPr>
            <a:r>
              <a:rPr lang="en-AU" dirty="0"/>
              <a:t>Fluency </a:t>
            </a:r>
          </a:p>
          <a:p>
            <a:pPr marL="360000" lvl="0" indent="-360000">
              <a:spcBef>
                <a:spcPts val="600"/>
              </a:spcBef>
              <a:buFont typeface="Arial" panose="020B0604020202020204" pitchFamily="34" charset="0"/>
              <a:buChar char="•"/>
            </a:pPr>
            <a:r>
              <a:rPr lang="en-AU" dirty="0"/>
              <a:t>Problem-solving</a:t>
            </a:r>
          </a:p>
          <a:p>
            <a:pPr marL="360000" lvl="0" indent="-360000">
              <a:spcBef>
                <a:spcPts val="600"/>
              </a:spcBef>
              <a:buFont typeface="Arial" panose="020B0604020202020204" pitchFamily="34" charset="0"/>
              <a:buChar char="•"/>
            </a:pPr>
            <a:r>
              <a:rPr lang="en-AU" dirty="0"/>
              <a:t>Reasoning</a:t>
            </a:r>
          </a:p>
          <a:p>
            <a:pPr marL="0" indent="0"/>
            <a:r>
              <a:rPr lang="en-US" kern="1200" dirty="0">
                <a:solidFill>
                  <a:schemeClr val="tx1"/>
                </a:solidFill>
                <a:latin typeface="Arial" panose="020B0604020202020204" pitchFamily="34" charset="0"/>
                <a:cs typeface="Arial" panose="020B0604020202020204" pitchFamily="34" charset="0"/>
              </a:rPr>
              <a:t>The proficiency strands describe the actions that students can engage in when learning and using the content.</a:t>
            </a:r>
            <a:endParaRPr lang="en-US" sz="1200" dirty="0"/>
          </a:p>
          <a:p>
            <a:pPr marL="0" indent="0">
              <a:spcBef>
                <a:spcPts val="600"/>
              </a:spcBef>
              <a:spcAft>
                <a:spcPts val="600"/>
              </a:spcAft>
            </a:pPr>
            <a:r>
              <a:rPr lang="en-AU" sz="2600" b="1" dirty="0"/>
              <a:t>Video</a:t>
            </a:r>
          </a:p>
          <a:p>
            <a:pPr marL="0" indent="0">
              <a:spcBef>
                <a:spcPts val="0"/>
              </a:spcBef>
            </a:pPr>
            <a:r>
              <a:rPr lang="en-AU" sz="2600" dirty="0"/>
              <a:t>Introduction with Peter Sullivan</a:t>
            </a:r>
          </a:p>
          <a:p>
            <a:pPr marL="0" indent="0">
              <a:spcBef>
                <a:spcPts val="0"/>
              </a:spcBef>
            </a:pPr>
            <a:r>
              <a:rPr lang="en-AU" sz="2600" dirty="0">
                <a:hlinkClick r:id="rId3"/>
              </a:rPr>
              <a:t>www.australiancurriculum.edu.au/resources/</a:t>
            </a:r>
            <a:br>
              <a:rPr lang="en-AU" sz="2600" dirty="0">
                <a:hlinkClick r:id="rId3"/>
              </a:rPr>
            </a:br>
            <a:r>
              <a:rPr lang="en-AU" sz="2600" dirty="0">
                <a:hlinkClick r:id="rId3"/>
              </a:rPr>
              <a:t>mathematics-proficiencies/</a:t>
            </a:r>
            <a:endParaRPr lang="en-AU" dirty="0"/>
          </a:p>
        </p:txBody>
      </p:sp>
      <p:pic>
        <p:nvPicPr>
          <p:cNvPr id="10" name="Picture 9">
            <a:extLst>
              <a:ext uri="{FF2B5EF4-FFF2-40B4-BE49-F238E27FC236}">
                <a16:creationId xmlns:a16="http://schemas.microsoft.com/office/drawing/2014/main" id="{5BA77BF1-8914-47BC-B765-D2DBF2695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Year-by-year curriculum</a:t>
            </a:r>
            <a:endParaRPr lang="en-US" dirty="0">
              <a:solidFill>
                <a:schemeClr val="tx1"/>
              </a:solidFill>
            </a:endParaRPr>
          </a:p>
        </p:txBody>
      </p:sp>
      <p:sp>
        <p:nvSpPr>
          <p:cNvPr id="10" name="Title 1"/>
          <p:cNvSpPr txBox="1">
            <a:spLocks/>
          </p:cNvSpPr>
          <p:nvPr/>
        </p:nvSpPr>
        <p:spPr bwMode="auto">
          <a:xfrm>
            <a:off x="2008490" y="1102948"/>
            <a:ext cx="6667966"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900" b="0" dirty="0"/>
              <a:t>Each year includes the following structural components:</a:t>
            </a:r>
          </a:p>
          <a:p>
            <a:pPr marL="360000" lvl="0" indent="-360000">
              <a:spcBef>
                <a:spcPts val="600"/>
              </a:spcBef>
              <a:buFont typeface="Arial" panose="020B0604020202020204" pitchFamily="34" charset="0"/>
              <a:buChar char="•"/>
            </a:pPr>
            <a:r>
              <a:rPr lang="en-US" sz="2900" b="0" dirty="0"/>
              <a:t>year-level description</a:t>
            </a:r>
          </a:p>
          <a:p>
            <a:pPr marL="360000" lvl="0" indent="-360000">
              <a:spcBef>
                <a:spcPts val="600"/>
              </a:spcBef>
              <a:buFont typeface="Arial" panose="020B0604020202020204" pitchFamily="34" charset="0"/>
              <a:buChar char="•"/>
            </a:pPr>
            <a:r>
              <a:rPr lang="en-US" sz="2900" b="0" dirty="0"/>
              <a:t>curriculum content</a:t>
            </a:r>
          </a:p>
          <a:p>
            <a:pPr marL="360000" lvl="0" indent="-360000">
              <a:spcBef>
                <a:spcPts val="600"/>
              </a:spcBef>
              <a:buFont typeface="Arial" panose="020B0604020202020204" pitchFamily="34" charset="0"/>
              <a:buChar char="•"/>
            </a:pPr>
            <a:r>
              <a:rPr lang="en-US" sz="2900" b="0" dirty="0"/>
              <a:t>achievement standards.</a:t>
            </a:r>
          </a:p>
          <a:p>
            <a:pPr marL="285750" lvl="0" indent="-285750">
              <a:buFont typeface="Arial" panose="020B0604020202020204" pitchFamily="34" charset="0"/>
              <a:buChar char="•"/>
            </a:pPr>
            <a:endParaRPr lang="en-US" sz="2500" b="0" dirty="0"/>
          </a:p>
          <a:p>
            <a:pPr lvl="0"/>
            <a:r>
              <a:rPr lang="en-US" sz="2900" b="0" dirty="0"/>
              <a:t>The curriculum is developmentally sequenced across the year levels.</a:t>
            </a:r>
          </a:p>
          <a:p>
            <a:pPr lvl="0"/>
            <a:endParaRPr lang="en-US" sz="1800" b="0" dirty="0"/>
          </a:p>
        </p:txBody>
      </p:sp>
      <p:pic>
        <p:nvPicPr>
          <p:cNvPr id="7" name="Picture 6">
            <a:extLst>
              <a:ext uri="{FF2B5EF4-FFF2-40B4-BE49-F238E27FC236}">
                <a16:creationId xmlns:a16="http://schemas.microsoft.com/office/drawing/2014/main" id="{6BA23BBC-7D5F-4158-8085-61BFE2E09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18" name="Picture 17">
            <a:extLst>
              <a:ext uri="{FF2B5EF4-FFF2-40B4-BE49-F238E27FC236}">
                <a16:creationId xmlns:a16="http://schemas.microsoft.com/office/drawing/2014/main" id="{FCD4F918-CF8A-47D6-A8C8-8E712E8C4FA5}"/>
              </a:ext>
            </a:extLst>
          </p:cNvPr>
          <p:cNvPicPr>
            <a:picLocks noChangeAspect="1"/>
          </p:cNvPicPr>
          <p:nvPr/>
        </p:nvPicPr>
        <p:blipFill>
          <a:blip r:embed="rId4"/>
          <a:stretch>
            <a:fillRect/>
          </a:stretch>
        </p:blipFill>
        <p:spPr>
          <a:xfrm>
            <a:off x="297303" y="907309"/>
            <a:ext cx="1695450" cy="5381625"/>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850" y="1434903"/>
            <a:ext cx="8820149" cy="4140209"/>
          </a:xfrm>
          <a:prstGeom prst="rect">
            <a:avLst/>
          </a:prstGeom>
        </p:spPr>
      </p:pic>
      <p:sp>
        <p:nvSpPr>
          <p:cNvPr id="10" name="Title 1"/>
          <p:cNvSpPr txBox="1">
            <a:spLocks/>
          </p:cNvSpPr>
          <p:nvPr/>
        </p:nvSpPr>
        <p:spPr bwMode="auto">
          <a:xfrm>
            <a:off x="445593" y="980728"/>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endParaRPr lang="en-US" sz="2400" b="0" dirty="0">
              <a:solidFill>
                <a:schemeClr val="tx1"/>
              </a:solidFill>
            </a:endParaRPr>
          </a:p>
        </p:txBody>
      </p:sp>
      <p:sp>
        <p:nvSpPr>
          <p:cNvPr id="8" name="Left Arrow 4"/>
          <p:cNvSpPr/>
          <p:nvPr/>
        </p:nvSpPr>
        <p:spPr bwMode="auto">
          <a:xfrm>
            <a:off x="2051720" y="2132856"/>
            <a:ext cx="7904648" cy="917079"/>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400" dirty="0"/>
              <a:t>Relationship between proficiency and content</a:t>
            </a:r>
            <a:endParaRPr kumimoji="0" lang="en-AU" sz="2400" b="0" i="0" u="none" strike="noStrike" cap="none" normalizeH="0" baseline="0" dirty="0">
              <a:ln>
                <a:noFill/>
              </a:ln>
              <a:solidFill>
                <a:schemeClr val="tx1"/>
              </a:solidFill>
              <a:effectLst/>
            </a:endParaRPr>
          </a:p>
        </p:txBody>
      </p:sp>
      <p:sp>
        <p:nvSpPr>
          <p:cNvPr id="9" name="Left Arrow 6"/>
          <p:cNvSpPr/>
          <p:nvPr/>
        </p:nvSpPr>
        <p:spPr bwMode="auto">
          <a:xfrm>
            <a:off x="3779912" y="4154741"/>
            <a:ext cx="5782233"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Proficiency strands</a:t>
            </a:r>
            <a:endParaRPr kumimoji="0" lang="en-AU" sz="2800" b="0" i="0" u="none" strike="noStrike" cap="none" normalizeH="0" baseline="0" dirty="0">
              <a:ln>
                <a:noFill/>
              </a:ln>
              <a:solidFill>
                <a:schemeClr val="tx1"/>
              </a:solidFill>
              <a:effectLst/>
            </a:endParaRPr>
          </a:p>
        </p:txBody>
      </p:sp>
      <p:sp>
        <p:nvSpPr>
          <p:cNvPr id="11" name="Title 1">
            <a:extLst>
              <a:ext uri="{FF2B5EF4-FFF2-40B4-BE49-F238E27FC236}">
                <a16:creationId xmlns:a16="http://schemas.microsoft.com/office/drawing/2014/main" id="{A84EB8A0-84B3-4C6E-AE9D-E01D57293E54}"/>
              </a:ext>
            </a:extLst>
          </p:cNvPr>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Year-level description</a:t>
            </a:r>
            <a:endParaRPr lang="en-US" dirty="0">
              <a:solidFill>
                <a:schemeClr val="tx1"/>
              </a:solidFill>
            </a:endParaRPr>
          </a:p>
        </p:txBody>
      </p:sp>
    </p:spTree>
    <p:extLst>
      <p:ext uri="{BB962C8B-B14F-4D97-AF65-F5344CB8AC3E}">
        <p14:creationId xmlns:p14="http://schemas.microsoft.com/office/powerpoint/2010/main" val="115897024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O_PPT_HPE_20170109_Coverslides_allsubjects_v1_s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O_PPT_HPE_20170109_Coverslides_allsubjects_v2_sb.potx [Read-Only]" id="{A0C87780-09CD-4B3A-AE80-3A773765D3A6}" vid="{1497EC8D-33DD-480F-A55D-0C29A729DB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5DEBD03-5E9C-40A0-804B-944DDB9E62A1}">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2993</Words>
  <Application>Microsoft Office PowerPoint</Application>
  <PresentationFormat>On-screen Show (4:3)</PresentationFormat>
  <Paragraphs>318</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HelveticaNeue-Light</vt:lpstr>
      <vt:lpstr>Arial</vt:lpstr>
      <vt:lpstr>Calibri</vt:lpstr>
      <vt:lpstr>presentations_qcaa_powerpoint</vt:lpstr>
      <vt:lpstr>Basic page_individual</vt:lpstr>
      <vt:lpstr>LAO_PPT_HPE_20170109_Coverslides_allsubjects_v1_sb</vt:lpstr>
      <vt:lpstr>1_presentations_qcaa_powerpoint</vt:lpstr>
      <vt:lpstr>Learning area overview</vt:lpstr>
      <vt:lpstr>Learning goals</vt:lpstr>
      <vt:lpstr>Three-dimensional curriculum</vt:lpstr>
      <vt:lpstr>Structure of the Mathematics learning area</vt:lpstr>
      <vt:lpstr>Rationale</vt:lpstr>
      <vt:lpstr>Aims</vt:lpstr>
      <vt:lpstr>Key ideas</vt:lpstr>
      <vt:lpstr>Year-by-year curriculum</vt:lpstr>
      <vt:lpstr>Year-level description</vt:lpstr>
      <vt:lpstr>Curriculum content</vt:lpstr>
      <vt:lpstr>Strands and sub-strands</vt:lpstr>
      <vt:lpstr>Achievement standards</vt:lpstr>
      <vt:lpstr>Three-dimensional curriculum:  General capabilities</vt:lpstr>
      <vt:lpstr>Three-dimensional curriculum:  Cross-curriculum priorities</vt:lpstr>
      <vt:lpstr>Find out more</vt:lpstr>
      <vt:lpstr>Copyright information</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 Australian Curriculum: Mathematics</dc:title>
  <dc:creator>Queensland Curriculum and Assessment Authority</dc:creator>
  <cp:lastModifiedBy>Matthew Willmett</cp:lastModifiedBy>
  <cp:revision>613</cp:revision>
  <cp:lastPrinted>2019-05-20T07:05:24Z</cp:lastPrinted>
  <dcterms:created xsi:type="dcterms:W3CDTF">2014-12-24T03:42:09Z</dcterms:created>
  <dcterms:modified xsi:type="dcterms:W3CDTF">2019-06-03T02:55:32Z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