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1" r:id="rId5"/>
    <p:sldMasterId id="2147483651" r:id="rId6"/>
    <p:sldMasterId id="2147483944" r:id="rId7"/>
  </p:sldMasterIdLst>
  <p:notesMasterIdLst>
    <p:notesMasterId r:id="rId29"/>
  </p:notesMasterIdLst>
  <p:handoutMasterIdLst>
    <p:handoutMasterId r:id="rId30"/>
  </p:handoutMasterIdLst>
  <p:sldIdLst>
    <p:sldId id="417" r:id="rId8"/>
    <p:sldId id="309" r:id="rId9"/>
    <p:sldId id="324" r:id="rId10"/>
    <p:sldId id="371" r:id="rId11"/>
    <p:sldId id="418" r:id="rId12"/>
    <p:sldId id="374" r:id="rId13"/>
    <p:sldId id="419" r:id="rId14"/>
    <p:sldId id="372" r:id="rId15"/>
    <p:sldId id="373" r:id="rId16"/>
    <p:sldId id="329" r:id="rId17"/>
    <p:sldId id="391" r:id="rId18"/>
    <p:sldId id="376" r:id="rId19"/>
    <p:sldId id="353" r:id="rId20"/>
    <p:sldId id="400" r:id="rId21"/>
    <p:sldId id="410" r:id="rId22"/>
    <p:sldId id="415" r:id="rId23"/>
    <p:sldId id="395" r:id="rId24"/>
    <p:sldId id="369" r:id="rId25"/>
    <p:sldId id="370" r:id="rId26"/>
    <p:sldId id="386" r:id="rId27"/>
    <p:sldId id="390" r:id="rId28"/>
  </p:sldIdLst>
  <p:sldSz cx="9144000" cy="6858000" type="screen4x3"/>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3">
          <p15:clr>
            <a:srgbClr val="A4A3A4"/>
          </p15:clr>
        </p15:guide>
        <p15:guide id="2" orient="horz" pos="4128">
          <p15:clr>
            <a:srgbClr val="A4A3A4"/>
          </p15:clr>
        </p15:guide>
        <p15:guide id="3" orient="horz" pos="3158">
          <p15:clr>
            <a:srgbClr val="A4A3A4"/>
          </p15:clr>
        </p15:guide>
        <p15:guide id="4" orient="horz" pos="3457">
          <p15:clr>
            <a:srgbClr val="A4A3A4"/>
          </p15:clr>
        </p15:guide>
        <p15:guide id="5" orient="horz" pos="845">
          <p15:clr>
            <a:srgbClr val="A4A3A4"/>
          </p15:clr>
        </p15:guide>
        <p15:guide id="6" pos="113">
          <p15:clr>
            <a:srgbClr val="A4A3A4"/>
          </p15:clr>
        </p15:guide>
        <p15:guide id="7" pos="5556">
          <p15:clr>
            <a:srgbClr val="A4A3A4"/>
          </p15:clr>
        </p15:guide>
        <p15:guide id="8" pos="20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Tully" initials="KT" lastIdx="3" clrIdx="0"/>
  <p:cmAuthor id="1" name="Emily Ross" initials="E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2231A"/>
    <a:srgbClr val="6858A9"/>
    <a:srgbClr val="B5B5B5"/>
    <a:srgbClr val="797979"/>
    <a:srgbClr val="9DA6C3"/>
    <a:srgbClr val="B2B8CF"/>
    <a:srgbClr val="C4CCDE"/>
    <a:srgbClr val="008885"/>
    <a:srgbClr val="149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67450" autoAdjust="0"/>
  </p:normalViewPr>
  <p:slideViewPr>
    <p:cSldViewPr>
      <p:cViewPr varScale="1">
        <p:scale>
          <a:sx n="77" d="100"/>
          <a:sy n="77" d="100"/>
        </p:scale>
        <p:origin x="2358" y="90"/>
      </p:cViewPr>
      <p:guideLst>
        <p:guide orient="horz" pos="413"/>
        <p:guide orient="horz" pos="4128"/>
        <p:guide orient="horz" pos="3158"/>
        <p:guide orient="horz" pos="3457"/>
        <p:guide orient="horz" pos="845"/>
        <p:guide pos="113"/>
        <p:guide pos="5556"/>
        <p:guide pos="204"/>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77" d="100"/>
          <a:sy n="77" d="100"/>
        </p:scale>
        <p:origin x="4002" y="12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3/06/2019</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3-23T02:45:19.370"/>
    </inkml:context>
    <inkml:brush xml:id="br0">
      <inkml:brushProperty name="width" value="0.1" units="cm"/>
      <inkml:brushProperty name="height" value="0.6" units="cm"/>
      <inkml:brushProperty name="color" value="#849398"/>
      <inkml:brushProperty name="inkEffects" value="pencil"/>
    </inkml:brush>
  </inkml:definitions>
  <inkml:trace contextRef="#ctx0" brushRef="#br0">21 78 11665 200239 74697,'-9'18'442'0'0,"0"-1"1"0"0,7-11 0 0 0,16 2-1 0 0,15-8-399-2170 0,8-8 1 2170 0,4 5-360 0 0,2-6 1 0 0,6-5 0 0 0,-6-1 0 0 0,6-2 0 0 0,0 0 315 0 0,-6-3 0 0 0,6 8 0 0 0,-8 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3/06/2019</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ustraliancurriculum.edu.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hass/pdf-docu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hass/structure"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australiancurriculum.edu.au/f-10-curriculum/humanities-and-social-sciences/hass/pdf-document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hass/structur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australiancurriculum.edu.au/f-10-curriculum/humanities-and-social-sciences/hass/pdf-document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hass/pdf-document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acara.edu.au/_resources/English_Sequence_of_achievement.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qcaa.qld.edu.au/aciq"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qcaa.qld.edu.au/pd-events/request-pd" TargetMode="External"/><Relationship Id="rId4" Type="http://schemas.openxmlformats.org/officeDocument/2006/relationships/hyperlink" Target="mailto:australiancurriculum@qcaa.qld.edu.au"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key-idea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australiancurriculum.edu.au/f-10-curriculum/humanities-and-social-sciences/pdf-document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hass/rationa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hass/aim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This presentation supports understanding of the Australian Curriculum: Humanities and Social Sciences (HASS) Prep*–Year 6. It gives insight into the position of Prep–Year 6 HASS within the Australian Curriculum and the structure of Prep–Year 6 HASS. </a:t>
            </a:r>
            <a:r>
              <a:rPr lang="en-AU" sz="1100" u="none" baseline="0" dirty="0">
                <a:latin typeface="Arial" pitchFamily="34" charset="0"/>
                <a:cs typeface="Arial" pitchFamily="34" charset="0"/>
              </a:rPr>
              <a:t>A separate presentation is available for Years 7</a:t>
            </a:r>
            <a:r>
              <a:rPr lang="en-AU" sz="1100" dirty="0">
                <a:latin typeface="Arial" pitchFamily="34" charset="0"/>
                <a:cs typeface="Arial" pitchFamily="34" charset="0"/>
              </a:rPr>
              <a:t>–</a:t>
            </a:r>
            <a:r>
              <a:rPr lang="en-AU" sz="1100" u="none" baseline="0" dirty="0">
                <a:latin typeface="Arial" pitchFamily="34" charset="0"/>
                <a:cs typeface="Arial" pitchFamily="34" charset="0"/>
              </a:rPr>
              <a:t>10 HASS.</a:t>
            </a:r>
            <a:endParaRPr lang="en-US" sz="1100" b="0" dirty="0">
              <a:solidFill>
                <a:schemeClr val="tx1"/>
              </a:solidFill>
              <a:latin typeface="Arial" pitchFamily="34" charset="0"/>
              <a:cs typeface="Arial" pitchFamily="34" charset="0"/>
            </a:endParaRPr>
          </a:p>
          <a:p>
            <a:pPr marL="0">
              <a:lnSpc>
                <a:spcPct val="100000"/>
              </a:lnSpc>
              <a:spcBef>
                <a:spcPts val="0"/>
              </a:spcBef>
            </a:pPr>
            <a:endParaRPr lang="en-US" sz="1100" b="0" dirty="0">
              <a:solidFill>
                <a:schemeClr val="tx1"/>
              </a:solidFill>
              <a:latin typeface="Arial" pitchFamily="34" charset="0"/>
              <a:cs typeface="Arial" pitchFamily="34" charset="0"/>
            </a:endParaRPr>
          </a:p>
          <a:p>
            <a:pPr>
              <a:spcBef>
                <a:spcPts val="0"/>
              </a:spcBef>
            </a:pPr>
            <a:r>
              <a:rPr lang="en-US" sz="1100" b="0" dirty="0">
                <a:solidFill>
                  <a:schemeClr val="tx1"/>
                </a:solidFill>
                <a:latin typeface="Arial" pitchFamily="34" charset="0"/>
                <a:cs typeface="Arial" pitchFamily="34" charset="0"/>
              </a:rPr>
              <a:t>You can use this presentation in your </a:t>
            </a:r>
            <a:r>
              <a:rPr lang="en-US" sz="1100" b="0" dirty="0" err="1">
                <a:solidFill>
                  <a:schemeClr val="tx1"/>
                </a:solidFill>
                <a:latin typeface="Arial" pitchFamily="34" charset="0"/>
                <a:cs typeface="Arial" pitchFamily="34" charset="0"/>
              </a:rPr>
              <a:t>organisation</a:t>
            </a:r>
            <a:r>
              <a:rPr lang="en-US" sz="1100" b="0" dirty="0">
                <a:solidFill>
                  <a:schemeClr val="tx1"/>
                </a:solidFill>
                <a:latin typeface="Arial" pitchFamily="34" charset="0"/>
                <a:cs typeface="Arial" pitchFamily="34" charset="0"/>
              </a:rPr>
              <a:t> as the basis for professional learning about the HASS curriculum. It includes information</a:t>
            </a:r>
            <a:r>
              <a:rPr lang="en-US" sz="1100" b="0" baseline="0" dirty="0">
                <a:solidFill>
                  <a:schemeClr val="tx1"/>
                </a:solidFill>
                <a:latin typeface="Arial" pitchFamily="34" charset="0"/>
                <a:cs typeface="Arial" pitchFamily="34" charset="0"/>
              </a:rPr>
              <a:t> about the key aspects of the curriculum, as well as activities for becoming familiar with the curriculum. An icon in the top-right corner of a slide identifies opportunities for activities. Presenters are encouraged to tailor this presentation to suit the needs of their audience.</a:t>
            </a:r>
          </a:p>
          <a:p>
            <a:pPr marL="0">
              <a:lnSpc>
                <a:spcPct val="100000"/>
              </a:lnSpc>
              <a:spcBef>
                <a:spcPts val="0"/>
              </a:spcBef>
            </a:pPr>
            <a:endParaRPr lang="en-US" sz="1100" b="0" baseline="0" dirty="0">
              <a:latin typeface="Arial" pitchFamily="34" charset="0"/>
              <a:cs typeface="Arial" pitchFamily="34" charset="0"/>
            </a:endParaRPr>
          </a:p>
          <a:p>
            <a:pPr>
              <a:spcBef>
                <a:spcPts val="0"/>
              </a:spcBef>
            </a:pPr>
            <a:r>
              <a:rPr lang="en-US" sz="1100" b="0" baseline="0" dirty="0">
                <a:latin typeface="Arial" pitchFamily="34" charset="0"/>
                <a:cs typeface="Arial" pitchFamily="34" charset="0"/>
              </a:rPr>
              <a:t>The Australian Curriculum content referred to in this presentation is available from:</a:t>
            </a:r>
          </a:p>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itchFamily="34" charset="0"/>
                <a:cs typeface="Arial" pitchFamily="34" charset="0"/>
              </a:rPr>
              <a:t>Australian Curriculum, Assessment and Reporting Authority (ACARA) 2017, </a:t>
            </a:r>
            <a:r>
              <a:rPr lang="en-US" sz="1100" b="0" i="1" dirty="0">
                <a:latin typeface="Arial" pitchFamily="34" charset="0"/>
                <a:cs typeface="Arial" pitchFamily="34" charset="0"/>
              </a:rPr>
              <a:t>Australian Curriculum Version 8</a:t>
            </a:r>
            <a:r>
              <a:rPr lang="en-US" sz="1100" b="0" dirty="0">
                <a:latin typeface="Arial" pitchFamily="34" charset="0"/>
                <a:cs typeface="Arial" pitchFamily="34" charset="0"/>
              </a:rPr>
              <a:t> </a:t>
            </a:r>
            <a:r>
              <a:rPr lang="en-US" sz="1100" b="0" i="1" dirty="0">
                <a:latin typeface="Arial" pitchFamily="34" charset="0"/>
                <a:cs typeface="Arial" pitchFamily="34" charset="0"/>
              </a:rPr>
              <a:t>Foundation to Year 10</a:t>
            </a:r>
            <a:r>
              <a:rPr lang="en-US" sz="1100" b="0" dirty="0">
                <a:latin typeface="Arial" pitchFamily="34" charset="0"/>
                <a:cs typeface="Arial" pitchFamily="34" charset="0"/>
              </a:rPr>
              <a:t>, </a:t>
            </a:r>
            <a:r>
              <a:rPr lang="en-US" sz="1100" b="0" u="none" dirty="0">
                <a:latin typeface="Arial" pitchFamily="34" charset="0"/>
                <a:cs typeface="Arial" pitchFamily="34" charset="0"/>
                <a:hlinkClick r:id="rId3"/>
              </a:rPr>
              <a:t>www.australiancurriculum.edu.au</a:t>
            </a:r>
            <a:r>
              <a:rPr lang="en-US" sz="1100" b="0" u="none" dirty="0">
                <a:latin typeface="Arial" pitchFamily="34" charset="0"/>
                <a:cs typeface="Arial" pitchFamily="34" charset="0"/>
              </a:rPr>
              <a:t>.</a:t>
            </a:r>
            <a:endParaRPr lang="en-US" sz="1100" b="0" dirty="0">
              <a:latin typeface="Arial" pitchFamily="34" charset="0"/>
              <a:cs typeface="Arial" pitchFamily="34"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100" b="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*Prep (P) in Queensland is the Foundation Year (F) of the Australian Curriculum and refers to the year before Year 1. Children beginning Prep in January are required to be five years of age by 30 June. </a:t>
            </a:r>
          </a:p>
          <a:p>
            <a:pPr marL="0">
              <a:lnSpc>
                <a:spcPct val="100000"/>
              </a:lnSpc>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312480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100" b="0" dirty="0">
                <a:latin typeface="Arial" panose="020B0604020202020204" pitchFamily="34" charset="0"/>
                <a:cs typeface="Arial" panose="020B0604020202020204" pitchFamily="34" charset="0"/>
              </a:rPr>
              <a:t>The Prep–Year 6 HASS curriculum is structured into both year-by-year and</a:t>
            </a:r>
            <a:r>
              <a:rPr lang="en-US" sz="1100" b="0" baseline="0" dirty="0">
                <a:latin typeface="Arial" pitchFamily="34" charset="0"/>
                <a:cs typeface="Arial" pitchFamily="34" charset="0"/>
              </a:rPr>
              <a:t> </a:t>
            </a:r>
            <a:r>
              <a:rPr lang="en-US" sz="1100" b="0" dirty="0">
                <a:latin typeface="Arial" pitchFamily="34" charset="0"/>
                <a:cs typeface="Arial" pitchFamily="34" charset="0"/>
              </a:rPr>
              <a:t>banded curriculum content. The banded curriculum content enables flexible delivery of HASS across Prep–Year 6. </a:t>
            </a:r>
          </a:p>
          <a:p>
            <a:pPr marL="0" lvl="0">
              <a:spcBef>
                <a:spcPts val="0"/>
              </a:spcBef>
            </a:pPr>
            <a:endParaRPr lang="en-US" sz="1100" b="0" baseline="0" dirty="0">
              <a:solidFill>
                <a:schemeClr val="tx1"/>
              </a:solidFill>
              <a:latin typeface="Arial" panose="020B0604020202020204" pitchFamily="34" charset="0"/>
              <a:cs typeface="Arial" panose="020B0604020202020204" pitchFamily="34" charset="0"/>
            </a:endParaRPr>
          </a:p>
          <a:p>
            <a:pPr marL="0" lvl="0">
              <a:spcBef>
                <a:spcPts val="0"/>
              </a:spcBef>
            </a:pPr>
            <a:r>
              <a:rPr lang="en-US" sz="1100" b="1" baseline="0" dirty="0">
                <a:solidFill>
                  <a:schemeClr val="tx1"/>
                </a:solidFill>
                <a:latin typeface="Arial" panose="020B0604020202020204" pitchFamily="34" charset="0"/>
                <a:cs typeface="Arial" panose="020B0604020202020204" pitchFamily="34" charset="0"/>
              </a:rPr>
              <a:t>Suggested activity</a:t>
            </a: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endParaRPr lang="en-US" sz="1100" b="0" baseline="0" dirty="0">
              <a:solidFill>
                <a:schemeClr val="tx1"/>
              </a:solidFill>
              <a:latin typeface="Arial" panose="020B0604020202020204" pitchFamily="34" charset="0"/>
              <a:cs typeface="Arial" panose="020B0604020202020204" pitchFamily="34" charset="0"/>
            </a:endParaRPr>
          </a:p>
          <a:p>
            <a:pPr marL="0" lvl="0" indent="0">
              <a:spcBef>
                <a:spcPts val="0"/>
              </a:spcBef>
              <a:buFont typeface="+mj-lt"/>
              <a:buNone/>
            </a:pPr>
            <a:r>
              <a:rPr lang="en-US" sz="1100" b="0" baseline="0" dirty="0">
                <a:solidFill>
                  <a:schemeClr val="tx1"/>
                </a:solidFill>
                <a:latin typeface="Arial" panose="020B0604020202020204" pitchFamily="34" charset="0"/>
                <a:cs typeface="Arial" panose="020B0604020202020204" pitchFamily="34" charset="0"/>
              </a:rPr>
              <a:t>What are the implications of the year-by-year curriculum for the planning of your teaching, learning and assessment program?</a:t>
            </a:r>
            <a:endParaRPr lang="en-US" sz="11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10</a:t>
            </a:fld>
            <a:endParaRPr lang="en-AU" sz="1000" dirty="0"/>
          </a:p>
        </p:txBody>
      </p:sp>
    </p:spTree>
    <p:extLst>
      <p:ext uri="{BB962C8B-B14F-4D97-AF65-F5344CB8AC3E}">
        <p14:creationId xmlns:p14="http://schemas.microsoft.com/office/powerpoint/2010/main" val="88650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US" sz="1100" dirty="0">
                <a:latin typeface="Arial" pitchFamily="34" charset="0"/>
                <a:cs typeface="Arial" pitchFamily="34" charset="0"/>
              </a:rPr>
              <a:t>Each Prep–Year 6 HASS year-level description identifies the:</a:t>
            </a:r>
          </a:p>
          <a:p>
            <a:pPr marL="0">
              <a:lnSpc>
                <a:spcPct val="100000"/>
              </a:lnSpc>
              <a:spcBef>
                <a:spcPts val="0"/>
              </a:spcBef>
            </a:pPr>
            <a:endParaRPr lang="en-US" sz="110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focus of knowledge, understanding and skills for student learning in that year level</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Arial" pitchFamily="34" charset="0"/>
                <a:cs typeface="Arial" pitchFamily="34" charset="0"/>
              </a:rPr>
              <a:t>context for each year</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Arial" pitchFamily="34" charset="0"/>
                <a:cs typeface="Arial" pitchFamily="34" charset="0"/>
              </a:rPr>
              <a:t>opportunities to develop students’ interdisciplinary</a:t>
            </a:r>
            <a:r>
              <a:rPr lang="en-US" sz="1100" baseline="0" dirty="0">
                <a:latin typeface="Arial" pitchFamily="34" charset="0"/>
                <a:cs typeface="Arial" pitchFamily="34" charset="0"/>
              </a:rPr>
              <a:t> thinking through key concepts across </a:t>
            </a:r>
            <a:r>
              <a:rPr lang="en-US" sz="1100" dirty="0">
                <a:latin typeface="Arial" pitchFamily="34" charset="0"/>
                <a:cs typeface="Arial" pitchFamily="34" charset="0"/>
              </a:rPr>
              <a:t>Prep–Year 6</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a:latin typeface="Arial" pitchFamily="34" charset="0"/>
                <a:cs typeface="Arial" pitchFamily="34" charset="0"/>
              </a:rPr>
              <a:t>interrelated nature of the two strands and</a:t>
            </a:r>
            <a:r>
              <a:rPr lang="en-US" sz="1100" baseline="0" dirty="0">
                <a:latin typeface="Arial" pitchFamily="34" charset="0"/>
                <a:cs typeface="Arial" pitchFamily="34" charset="0"/>
              </a:rPr>
              <a:t> </a:t>
            </a:r>
            <a:r>
              <a:rPr lang="en-US" sz="1100" dirty="0">
                <a:latin typeface="Arial" pitchFamily="34" charset="0"/>
                <a:cs typeface="Arial" pitchFamily="34" charset="0"/>
              </a:rPr>
              <a:t>sub-strands in each year</a:t>
            </a: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inquiry</a:t>
            </a:r>
            <a:r>
              <a:rPr lang="en-US" sz="1100" baseline="0" dirty="0">
                <a:latin typeface="Arial" pitchFamily="34" charset="0"/>
                <a:cs typeface="Arial" pitchFamily="34" charset="0"/>
              </a:rPr>
              <a:t> questions that may be addressed in each year.</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11</a:t>
            </a:fld>
            <a:endParaRPr lang="en-AU" sz="1000" dirty="0"/>
          </a:p>
        </p:txBody>
      </p:sp>
    </p:spTree>
    <p:extLst>
      <p:ext uri="{BB962C8B-B14F-4D97-AF65-F5344CB8AC3E}">
        <p14:creationId xmlns:p14="http://schemas.microsoft.com/office/powerpoint/2010/main" val="2990976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dirty="0">
                <a:latin typeface="Arial" pitchFamily="34" charset="0"/>
                <a:cs typeface="Arial" pitchFamily="34" charset="0"/>
              </a:rPr>
              <a:t>The curriculum content is presented as content descriptions that specify the knowledge, understanding and skills young people are expected to learn and teachers are expected to teach across the years of schooling.</a:t>
            </a:r>
          </a:p>
          <a:p>
            <a:pPr marL="0" indent="0">
              <a:lnSpc>
                <a:spcPct val="100000"/>
              </a:lnSpc>
              <a:spcBef>
                <a:spcPts val="0"/>
              </a:spcBef>
            </a:pPr>
            <a:endParaRPr lang="en-AU" sz="1100" dirty="0">
              <a:latin typeface="Arial" pitchFamily="34" charset="0"/>
              <a:cs typeface="Arial" pitchFamily="34" charset="0"/>
            </a:endParaRPr>
          </a:p>
          <a:p>
            <a:pPr marL="0" lvl="0">
              <a:lnSpc>
                <a:spcPct val="100000"/>
              </a:lnSpc>
              <a:spcBef>
                <a:spcPts val="0"/>
              </a:spcBef>
            </a:pPr>
            <a:r>
              <a:rPr lang="en-AU" sz="1100" dirty="0">
                <a:latin typeface="Arial" pitchFamily="34" charset="0"/>
                <a:cs typeface="Arial" pitchFamily="34" charset="0"/>
              </a:rPr>
              <a:t>The content descriptions are accompanied by content elaborations. </a:t>
            </a:r>
            <a:r>
              <a:rPr lang="en-US" sz="1100" b="0" dirty="0">
                <a:latin typeface="Arial" pitchFamily="34" charset="0"/>
                <a:cs typeface="Arial" pitchFamily="34" charset="0"/>
              </a:rPr>
              <a:t>Content elaborations provide </a:t>
            </a:r>
            <a:r>
              <a:rPr lang="en-AU" sz="1100" dirty="0">
                <a:latin typeface="Arial" pitchFamily="34" charset="0"/>
                <a:cs typeface="Arial" pitchFamily="34" charset="0"/>
              </a:rPr>
              <a:t>illustrations and/or examples </a:t>
            </a:r>
            <a:r>
              <a:rPr lang="en-US" sz="1100" b="0" dirty="0">
                <a:latin typeface="Arial" pitchFamily="34" charset="0"/>
                <a:cs typeface="Arial" pitchFamily="34" charset="0"/>
              </a:rPr>
              <a:t>that teachers may choose to use in the classroom or as inspiration for their own activities.</a:t>
            </a:r>
            <a:r>
              <a:rPr lang="en-US" sz="1100" b="0" baseline="0" dirty="0">
                <a:latin typeface="Arial" pitchFamily="34" charset="0"/>
                <a:cs typeface="Arial" pitchFamily="34" charset="0"/>
              </a:rPr>
              <a:t> </a:t>
            </a:r>
            <a:r>
              <a:rPr lang="en-US" sz="1100" b="0" dirty="0">
                <a:latin typeface="Arial" pitchFamily="34" charset="0"/>
                <a:cs typeface="Arial" pitchFamily="34" charset="0"/>
              </a:rPr>
              <a:t>The content elaborations are not a mandatory aspect of the curriculum and as such are not required to be taught. </a:t>
            </a:r>
            <a:endParaRPr lang="en-US" sz="1100" dirty="0">
              <a:latin typeface="Arial" pitchFamily="34" charset="0"/>
              <a:cs typeface="Arial" pitchFamily="34" charset="0"/>
            </a:endParaRPr>
          </a:p>
          <a:p>
            <a:pPr marL="0">
              <a:lnSpc>
                <a:spcPct val="100000"/>
              </a:lnSpc>
              <a:spcBef>
                <a:spcPts val="0"/>
              </a:spcBef>
            </a:pPr>
            <a:endParaRPr lang="en-AU" sz="1100" u="none" dirty="0">
              <a:latin typeface="Arial" pitchFamily="34" charset="0"/>
              <a:cs typeface="Arial" pitchFamily="34" charset="0"/>
            </a:endParaRPr>
          </a:p>
          <a:p>
            <a:pPr marL="0" indent="0">
              <a:lnSpc>
                <a:spcPct val="100000"/>
              </a:lnSpc>
              <a:spcBef>
                <a:spcPts val="0"/>
              </a:spcBef>
            </a:pPr>
            <a:r>
              <a:rPr lang="en-AU" sz="1100" b="1" u="none" dirty="0">
                <a:latin typeface="Arial" pitchFamily="34" charset="0"/>
                <a:cs typeface="Arial" pitchFamily="34" charset="0"/>
              </a:rPr>
              <a:t>Suggested activity</a:t>
            </a: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1" u="none"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kern="1200" dirty="0">
                <a:solidFill>
                  <a:schemeClr val="tx1"/>
                </a:solidFill>
                <a:effectLst/>
                <a:latin typeface="Arial" pitchFamily="34" charset="0"/>
                <a:ea typeface="+mn-ea"/>
                <a:cs typeface="Arial" pitchFamily="34" charset="0"/>
              </a:rPr>
              <a:t>Use the </a:t>
            </a:r>
            <a:r>
              <a:rPr lang="en-AU" sz="1100" i="1" kern="1200" dirty="0">
                <a:solidFill>
                  <a:schemeClr val="tx1"/>
                </a:solidFill>
                <a:effectLst/>
                <a:latin typeface="Arial" pitchFamily="34" charset="0"/>
                <a:ea typeface="+mn-ea"/>
                <a:cs typeface="Arial" pitchFamily="34" charset="0"/>
              </a:rPr>
              <a:t>Year </a:t>
            </a:r>
            <a:r>
              <a:rPr lang="en-AU" sz="1100" i="1" baseline="0" dirty="0">
                <a:latin typeface="Arial" pitchFamily="34" charset="0"/>
                <a:cs typeface="Arial" pitchFamily="34" charset="0"/>
              </a:rPr>
              <a:t>F–6/7 Humanities and Social Sciences</a:t>
            </a:r>
            <a:r>
              <a:rPr lang="en-AU" sz="1100" i="1" kern="1200" dirty="0">
                <a:solidFill>
                  <a:schemeClr val="tx1"/>
                </a:solidFill>
                <a:effectLst/>
                <a:latin typeface="Arial" pitchFamily="34" charset="0"/>
                <a:ea typeface="+mn-ea"/>
                <a:cs typeface="Arial" pitchFamily="34" charset="0"/>
              </a:rPr>
              <a:t>: Sequence of content </a:t>
            </a:r>
            <a:r>
              <a:rPr lang="en-AU" sz="1100" kern="1200" baseline="0" dirty="0">
                <a:solidFill>
                  <a:schemeClr val="tx1"/>
                </a:solidFill>
                <a:effectLst/>
                <a:latin typeface="Arial" pitchFamily="34" charset="0"/>
                <a:ea typeface="+mn-ea"/>
                <a:cs typeface="Arial" pitchFamily="34" charset="0"/>
              </a:rPr>
              <a:t>t</a:t>
            </a:r>
            <a:r>
              <a:rPr lang="en-AU" sz="1100" kern="1200" dirty="0">
                <a:solidFill>
                  <a:schemeClr val="tx1"/>
                </a:solidFill>
                <a:effectLst/>
                <a:latin typeface="Arial" pitchFamily="34" charset="0"/>
                <a:ea typeface="+mn-ea"/>
                <a:cs typeface="Arial" pitchFamily="34" charset="0"/>
              </a:rPr>
              <a:t>o build an understanding of the sequence of content of the curriculum across year levels:</a:t>
            </a:r>
            <a:r>
              <a:rPr lang="en-AU" sz="1100" kern="1200" baseline="0" dirty="0">
                <a:solidFill>
                  <a:schemeClr val="tx1"/>
                </a:solidFill>
                <a:effectLst/>
                <a:latin typeface="Arial" pitchFamily="34" charset="0"/>
                <a:ea typeface="+mn-ea"/>
                <a:cs typeface="Arial" pitchFamily="34" charset="0"/>
              </a:rPr>
              <a:t>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www.australiancurriculum.edu.au/f-10-curriculum/humanities-and-social-sciences/hass/pdf-documents</a:t>
            </a:r>
            <a:r>
              <a:rPr lang="en-AU" sz="1100" u="none" strike="noStrike" kern="1200" dirty="0">
                <a:solidFill>
                  <a:schemeClr val="tx1"/>
                </a:solidFill>
                <a:effectLst/>
                <a:latin typeface="Arial" panose="020B0604020202020204" pitchFamily="34" charset="0"/>
                <a:ea typeface="+mn-ea"/>
                <a:cs typeface="Arial" panose="020B0604020202020204" pitchFamily="34" charset="0"/>
              </a:rPr>
              <a:t>.</a:t>
            </a:r>
            <a:endParaRPr lang="en-AU" sz="1100" u="none"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mj-lt"/>
              <a:buNone/>
            </a:pPr>
            <a:endParaRPr lang="en-AU" sz="1100" kern="1200" baseline="0" dirty="0">
              <a:solidFill>
                <a:schemeClr val="tx1"/>
              </a:solidFill>
              <a:effectLst/>
              <a:latin typeface="Arial" pitchFamily="34" charset="0"/>
              <a:ea typeface="+mn-ea"/>
              <a:cs typeface="Arial" pitchFamily="34" charset="0"/>
            </a:endParaRPr>
          </a:p>
          <a:p>
            <a:pPr marL="171450" lvl="1"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Select a year level and read the content descriptions.</a:t>
            </a:r>
          </a:p>
          <a:p>
            <a:pPr marL="171450" lvl="1" indent="-171450">
              <a:lnSpc>
                <a:spcPct val="100000"/>
              </a:lnSpc>
              <a:spcBef>
                <a:spcPts val="0"/>
              </a:spcBef>
              <a:buFont typeface="Arial" panose="020B0604020202020204" pitchFamily="34" charset="0"/>
              <a:buChar char="•"/>
            </a:pPr>
            <a:r>
              <a:rPr lang="en-AU" sz="1100" kern="1200" baseline="0" dirty="0">
                <a:solidFill>
                  <a:schemeClr val="tx1"/>
                </a:solidFill>
                <a:effectLst/>
                <a:latin typeface="Arial" pitchFamily="34" charset="0"/>
                <a:ea typeface="+mn-ea"/>
                <a:cs typeface="Arial" pitchFamily="34" charset="0"/>
              </a:rPr>
              <a:t>C</a:t>
            </a:r>
            <a:r>
              <a:rPr lang="en-AU" sz="1100" kern="1200" dirty="0">
                <a:solidFill>
                  <a:schemeClr val="tx1"/>
                </a:solidFill>
                <a:effectLst/>
                <a:latin typeface="Arial" pitchFamily="34" charset="0"/>
                <a:ea typeface="+mn-ea"/>
                <a:cs typeface="Arial" pitchFamily="34" charset="0"/>
              </a:rPr>
              <a:t>onsider the content descriptions for the year level before and following the selected year level.</a:t>
            </a:r>
          </a:p>
          <a:p>
            <a:pPr marL="171450" lvl="1" indent="-171450">
              <a:lnSpc>
                <a:spcPct val="100000"/>
              </a:lnSpc>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In a small group, discuss how the curriculum develops in increasing complexity of cognition and skills across the bands.</a:t>
            </a:r>
          </a:p>
          <a:p>
            <a:pPr marL="0" indent="0">
              <a:lnSpc>
                <a:spcPct val="100000"/>
              </a:lnSpc>
            </a:pPr>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12</a:t>
            </a:fld>
            <a:endParaRPr lang="en-AU" sz="1000" dirty="0"/>
          </a:p>
        </p:txBody>
      </p:sp>
    </p:spTree>
    <p:extLst>
      <p:ext uri="{BB962C8B-B14F-4D97-AF65-F5344CB8AC3E}">
        <p14:creationId xmlns:p14="http://schemas.microsoft.com/office/powerpoint/2010/main" val="14998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950" b="0" dirty="0">
                <a:latin typeface="Arial" pitchFamily="34" charset="0"/>
                <a:cs typeface="Arial" pitchFamily="34" charset="0"/>
              </a:rPr>
              <a:t>In</a:t>
            </a:r>
            <a:r>
              <a:rPr lang="en-US" sz="950" b="0" baseline="0" dirty="0">
                <a:latin typeface="Arial" pitchFamily="34" charset="0"/>
                <a:cs typeface="Arial" pitchFamily="34" charset="0"/>
              </a:rPr>
              <a:t> Prep–Year 6 HASS, the curriculum content is </a:t>
            </a:r>
            <a:r>
              <a:rPr lang="en-US" sz="950" b="0" baseline="0" dirty="0" err="1">
                <a:latin typeface="Arial" pitchFamily="34" charset="0"/>
                <a:cs typeface="Arial" pitchFamily="34" charset="0"/>
              </a:rPr>
              <a:t>organised</a:t>
            </a:r>
            <a:r>
              <a:rPr lang="en-US" sz="950" b="0" baseline="0" dirty="0">
                <a:latin typeface="Arial" pitchFamily="34" charset="0"/>
                <a:cs typeface="Arial" pitchFamily="34" charset="0"/>
              </a:rPr>
              <a:t> according to strands and sub-strands. </a:t>
            </a:r>
            <a:r>
              <a:rPr lang="en-US" sz="950" b="0" dirty="0">
                <a:latin typeface="Arial" pitchFamily="34" charset="0"/>
                <a:cs typeface="Arial" pitchFamily="34" charset="0"/>
              </a:rPr>
              <a:t>These strands are interrelated to inform and support each other.  The curriculum content</a:t>
            </a:r>
            <a:r>
              <a:rPr lang="en-US" sz="950" b="0" baseline="0" dirty="0">
                <a:latin typeface="Arial" pitchFamily="34" charset="0"/>
                <a:cs typeface="Arial" pitchFamily="34" charset="0"/>
              </a:rPr>
              <a:t> is arranged under </a:t>
            </a:r>
            <a:r>
              <a:rPr lang="en-US" sz="950" b="0" dirty="0">
                <a:latin typeface="Arial" pitchFamily="34" charset="0"/>
                <a:cs typeface="Arial" pitchFamily="34" charset="0"/>
              </a:rPr>
              <a:t>two strands:</a:t>
            </a:r>
          </a:p>
          <a:p>
            <a:pPr marL="0" lvl="0">
              <a:lnSpc>
                <a:spcPct val="100000"/>
              </a:lnSpc>
              <a:spcBef>
                <a:spcPts val="0"/>
              </a:spcBef>
            </a:pPr>
            <a:endParaRPr lang="en-US" sz="950" b="0" dirty="0">
              <a:latin typeface="Arial" pitchFamily="34" charset="0"/>
              <a:cs typeface="Arial" pitchFamily="34" charset="0"/>
            </a:endParaRPr>
          </a:p>
          <a:p>
            <a:pPr marL="0" lvl="1" indent="-285750">
              <a:lnSpc>
                <a:spcPct val="100000"/>
              </a:lnSpc>
              <a:spcBef>
                <a:spcPts val="0"/>
              </a:spcBef>
              <a:buFont typeface="Arial" panose="020B0604020202020204" pitchFamily="34" charset="0"/>
              <a:buChar char="•"/>
            </a:pPr>
            <a:r>
              <a:rPr lang="en-US" sz="950" b="1" dirty="0">
                <a:solidFill>
                  <a:schemeClr val="tx1"/>
                </a:solidFill>
                <a:latin typeface="Arial" pitchFamily="34" charset="0"/>
                <a:cs typeface="Arial" pitchFamily="34" charset="0"/>
              </a:rPr>
              <a:t>Knowledge</a:t>
            </a:r>
            <a:r>
              <a:rPr lang="en-US" sz="950" b="1" baseline="0" dirty="0">
                <a:solidFill>
                  <a:schemeClr val="tx1"/>
                </a:solidFill>
                <a:latin typeface="Arial" pitchFamily="34" charset="0"/>
                <a:cs typeface="Arial" pitchFamily="34" charset="0"/>
              </a:rPr>
              <a:t> and understanding</a:t>
            </a:r>
          </a:p>
          <a:p>
            <a:pPr marL="0" lvl="1" indent="-285750">
              <a:lnSpc>
                <a:spcPct val="100000"/>
              </a:lnSpc>
              <a:spcBef>
                <a:spcPts val="0"/>
              </a:spcBef>
              <a:buFont typeface="Arial" panose="020B0604020202020204" pitchFamily="34" charset="0"/>
              <a:buChar char="•"/>
            </a:pPr>
            <a:r>
              <a:rPr lang="en-US" sz="950" b="1" baseline="0" dirty="0">
                <a:solidFill>
                  <a:schemeClr val="tx1"/>
                </a:solidFill>
                <a:latin typeface="Arial" pitchFamily="34" charset="0"/>
                <a:cs typeface="Arial" pitchFamily="34" charset="0"/>
              </a:rPr>
              <a:t>Inquiry and skills</a:t>
            </a:r>
            <a:r>
              <a:rPr lang="en-US" sz="950" b="0" baseline="0" dirty="0">
                <a:solidFill>
                  <a:schemeClr val="tx1"/>
                </a:solidFill>
                <a:latin typeface="Arial" pitchFamily="34" charset="0"/>
                <a:cs typeface="Arial" pitchFamily="34" charset="0"/>
              </a:rPr>
              <a:t>.</a:t>
            </a:r>
            <a:endParaRPr lang="en-US" sz="950" b="0" dirty="0">
              <a:solidFill>
                <a:schemeClr val="tx1"/>
              </a:solidFill>
              <a:latin typeface="Arial" pitchFamily="34" charset="0"/>
              <a:cs typeface="Arial" pitchFamily="34" charset="0"/>
            </a:endParaRPr>
          </a:p>
          <a:p>
            <a:pPr marL="0" lvl="0">
              <a:lnSpc>
                <a:spcPct val="100000"/>
              </a:lnSpc>
              <a:spcBef>
                <a:spcPts val="0"/>
              </a:spcBef>
            </a:pPr>
            <a:endParaRPr lang="en-AU" sz="950" u="none" dirty="0">
              <a:latin typeface="Arial" pitchFamily="34" charset="0"/>
              <a:cs typeface="Arial" pitchFamily="34" charset="0"/>
            </a:endParaRPr>
          </a:p>
          <a:p>
            <a:pPr marL="0" lvl="0">
              <a:lnSpc>
                <a:spcPct val="100000"/>
              </a:lnSpc>
              <a:spcBef>
                <a:spcPts val="0"/>
              </a:spcBef>
            </a:pPr>
            <a:r>
              <a:rPr lang="en-US" sz="950" b="0" dirty="0">
                <a:latin typeface="Arial" pitchFamily="34" charset="0"/>
                <a:cs typeface="Arial" pitchFamily="34" charset="0"/>
              </a:rPr>
              <a:t>The Knowledge and understanding </a:t>
            </a:r>
            <a:r>
              <a:rPr lang="en-US" sz="950" b="0" baseline="0" dirty="0">
                <a:latin typeface="Arial" pitchFamily="34" charset="0"/>
                <a:cs typeface="Arial" pitchFamily="34" charset="0"/>
              </a:rPr>
              <a:t>strand is </a:t>
            </a:r>
            <a:r>
              <a:rPr lang="en-US" sz="950" b="0" dirty="0" err="1">
                <a:latin typeface="Arial" pitchFamily="34" charset="0"/>
                <a:cs typeface="Arial" pitchFamily="34" charset="0"/>
              </a:rPr>
              <a:t>organised</a:t>
            </a:r>
            <a:r>
              <a:rPr lang="en-US" sz="950" b="0" dirty="0">
                <a:latin typeface="Arial" pitchFamily="34" charset="0"/>
                <a:cs typeface="Arial" pitchFamily="34" charset="0"/>
              </a:rPr>
              <a:t> into four sub-strands:</a:t>
            </a:r>
          </a:p>
          <a:p>
            <a:pPr marL="0" lvl="0">
              <a:lnSpc>
                <a:spcPct val="100000"/>
              </a:lnSpc>
              <a:spcBef>
                <a:spcPts val="0"/>
              </a:spcBef>
            </a:pPr>
            <a:endParaRPr lang="en-US" sz="950" b="0" dirty="0">
              <a:latin typeface="Arial" pitchFamily="34" charset="0"/>
              <a:cs typeface="Arial" pitchFamily="34" charset="0"/>
            </a:endParaRPr>
          </a:p>
          <a:p>
            <a:pPr marL="0" lvl="0" indent="0">
              <a:lnSpc>
                <a:spcPct val="100000"/>
              </a:lnSpc>
              <a:spcBef>
                <a:spcPts val="0"/>
              </a:spcBef>
              <a:buFont typeface="Arial" pitchFamily="34" charset="0"/>
              <a:buNone/>
            </a:pPr>
            <a:r>
              <a:rPr lang="en-US" sz="950" b="1" dirty="0">
                <a:latin typeface="Arial" pitchFamily="34" charset="0"/>
                <a:cs typeface="Arial" pitchFamily="34" charset="0"/>
              </a:rPr>
              <a:t>Knowledge</a:t>
            </a:r>
            <a:r>
              <a:rPr lang="en-US" sz="950" b="1" baseline="0" dirty="0">
                <a:latin typeface="Arial" pitchFamily="34" charset="0"/>
                <a:cs typeface="Arial" pitchFamily="34" charset="0"/>
              </a:rPr>
              <a:t> and understanding</a:t>
            </a:r>
            <a:endParaRPr lang="en-US" sz="950" dirty="0">
              <a:latin typeface="Arial" pitchFamily="34" charset="0"/>
              <a:cs typeface="Arial" pitchFamily="34" charset="0"/>
            </a:endParaRPr>
          </a:p>
          <a:p>
            <a:pPr marL="0" lvl="1" indent="-171450">
              <a:lnSpc>
                <a:spcPct val="100000"/>
              </a:lnSpc>
              <a:spcBef>
                <a:spcPts val="0"/>
              </a:spcBef>
              <a:buFont typeface="Arial" panose="020B0604020202020204" pitchFamily="34" charset="0"/>
              <a:buChar char="•"/>
            </a:pPr>
            <a:r>
              <a:rPr lang="en-US" sz="950" b="0" i="0" dirty="0">
                <a:solidFill>
                  <a:schemeClr val="tx1"/>
                </a:solidFill>
                <a:latin typeface="Arial" pitchFamily="34" charset="0"/>
                <a:cs typeface="Arial" pitchFamily="34" charset="0"/>
              </a:rPr>
              <a:t>History </a:t>
            </a:r>
            <a:r>
              <a:rPr lang="en-US" sz="950" b="0" i="0" baseline="0" dirty="0">
                <a:solidFill>
                  <a:schemeClr val="tx1"/>
                </a:solidFill>
                <a:latin typeface="Arial" pitchFamily="34" charset="0"/>
                <a:cs typeface="Arial" pitchFamily="34" charset="0"/>
              </a:rPr>
              <a:t>(P–6)</a:t>
            </a:r>
          </a:p>
          <a:p>
            <a:pPr marL="0" lvl="1" indent="-171450">
              <a:lnSpc>
                <a:spcPct val="100000"/>
              </a:lnSpc>
              <a:spcBef>
                <a:spcPts val="0"/>
              </a:spcBef>
              <a:buFont typeface="Arial" panose="020B0604020202020204" pitchFamily="34" charset="0"/>
              <a:buChar char="•"/>
            </a:pPr>
            <a:r>
              <a:rPr lang="en-US" sz="950" b="0" i="0" dirty="0">
                <a:solidFill>
                  <a:schemeClr val="tx1"/>
                </a:solidFill>
                <a:latin typeface="Arial" pitchFamily="34" charset="0"/>
                <a:cs typeface="Arial" pitchFamily="34" charset="0"/>
              </a:rPr>
              <a:t>Geography </a:t>
            </a:r>
            <a:r>
              <a:rPr lang="en-US" sz="950" b="0" i="0" baseline="0" dirty="0">
                <a:solidFill>
                  <a:schemeClr val="tx1"/>
                </a:solidFill>
                <a:latin typeface="Arial" pitchFamily="34" charset="0"/>
                <a:cs typeface="Arial" pitchFamily="34" charset="0"/>
              </a:rPr>
              <a:t>(P–6)</a:t>
            </a:r>
            <a:endParaRPr lang="en-US" sz="950" b="0" i="0" dirty="0">
              <a:solidFill>
                <a:schemeClr val="tx1"/>
              </a:solidFill>
              <a:latin typeface="Arial" pitchFamily="34" charset="0"/>
              <a:cs typeface="Arial" pitchFamily="34" charset="0"/>
            </a:endParaRPr>
          </a:p>
          <a:p>
            <a:pPr marL="0" lvl="1" indent="-171450">
              <a:lnSpc>
                <a:spcPct val="100000"/>
              </a:lnSpc>
              <a:spcBef>
                <a:spcPts val="0"/>
              </a:spcBef>
              <a:buFont typeface="Arial" panose="020B0604020202020204" pitchFamily="34" charset="0"/>
              <a:buChar char="•"/>
            </a:pPr>
            <a:r>
              <a:rPr lang="en-US" sz="950" b="0" i="0" dirty="0">
                <a:solidFill>
                  <a:schemeClr val="tx1"/>
                </a:solidFill>
                <a:latin typeface="Arial" pitchFamily="34" charset="0"/>
                <a:cs typeface="Arial" pitchFamily="34" charset="0"/>
              </a:rPr>
              <a:t>Civics and Citizenship </a:t>
            </a:r>
            <a:r>
              <a:rPr lang="en-US" sz="950" b="0" i="0" baseline="0" dirty="0">
                <a:solidFill>
                  <a:schemeClr val="tx1"/>
                </a:solidFill>
                <a:latin typeface="Arial" pitchFamily="34" charset="0"/>
                <a:cs typeface="Arial" pitchFamily="34" charset="0"/>
              </a:rPr>
              <a:t>(3–6)</a:t>
            </a:r>
            <a:endParaRPr lang="en-US" sz="950" b="0" i="0" dirty="0">
              <a:solidFill>
                <a:schemeClr val="tx1"/>
              </a:solidFill>
              <a:latin typeface="Arial" pitchFamily="34" charset="0"/>
              <a:cs typeface="Arial" pitchFamily="34" charset="0"/>
            </a:endParaRPr>
          </a:p>
          <a:p>
            <a:pPr marL="0" lvl="1" indent="-171450">
              <a:lnSpc>
                <a:spcPct val="100000"/>
              </a:lnSpc>
              <a:spcBef>
                <a:spcPts val="0"/>
              </a:spcBef>
              <a:buFont typeface="Arial" panose="020B0604020202020204" pitchFamily="34" charset="0"/>
              <a:buChar char="•"/>
            </a:pPr>
            <a:r>
              <a:rPr lang="en-US" sz="950" b="0" i="0" dirty="0">
                <a:solidFill>
                  <a:schemeClr val="tx1"/>
                </a:solidFill>
                <a:latin typeface="Arial" pitchFamily="34" charset="0"/>
                <a:cs typeface="Arial" pitchFamily="34" charset="0"/>
              </a:rPr>
              <a:t>Economics</a:t>
            </a:r>
            <a:r>
              <a:rPr lang="en-US" sz="950" b="0" i="0" baseline="0" dirty="0">
                <a:solidFill>
                  <a:schemeClr val="tx1"/>
                </a:solidFill>
                <a:latin typeface="Arial" pitchFamily="34" charset="0"/>
                <a:cs typeface="Arial" pitchFamily="34" charset="0"/>
              </a:rPr>
              <a:t> and Business (5–6)</a:t>
            </a:r>
          </a:p>
          <a:p>
            <a:pPr marL="0" lvl="1" indent="-285750">
              <a:lnSpc>
                <a:spcPct val="100000"/>
              </a:lnSpc>
              <a:spcBef>
                <a:spcPts val="0"/>
              </a:spcBef>
              <a:buFont typeface="Arial" panose="020B0604020202020204" pitchFamily="34" charset="0"/>
              <a:buChar char="•"/>
            </a:pPr>
            <a:endParaRPr lang="en-US" sz="950" b="0" i="1" baseline="0" dirty="0">
              <a:solidFill>
                <a:schemeClr val="tx1"/>
              </a:solidFill>
              <a:latin typeface="Arial" pitchFamily="34" charset="0"/>
              <a:cs typeface="Arial" pitchFamily="34" charset="0"/>
            </a:endParaRPr>
          </a:p>
          <a:p>
            <a:pPr marL="0" lvl="0" indent="0">
              <a:lnSpc>
                <a:spcPct val="100000"/>
              </a:lnSpc>
              <a:spcBef>
                <a:spcPts val="0"/>
              </a:spcBef>
              <a:buFont typeface="Arial" panose="020B0604020202020204" pitchFamily="34" charset="0"/>
              <a:buNone/>
            </a:pPr>
            <a:r>
              <a:rPr lang="en-US" sz="950" b="0" i="0" baseline="0" dirty="0">
                <a:solidFill>
                  <a:schemeClr val="tx1"/>
                </a:solidFill>
                <a:latin typeface="Arial" pitchFamily="34" charset="0"/>
                <a:cs typeface="Arial" pitchFamily="34" charset="0"/>
              </a:rPr>
              <a:t>In </a:t>
            </a:r>
            <a:r>
              <a:rPr lang="en-US" sz="950" b="0" baseline="0" dirty="0">
                <a:latin typeface="Arial" pitchFamily="34" charset="0"/>
                <a:cs typeface="Arial" pitchFamily="34" charset="0"/>
              </a:rPr>
              <a:t>Prep–Year 6</a:t>
            </a:r>
            <a:r>
              <a:rPr lang="en-US" sz="950" b="0" i="0" baseline="0" dirty="0">
                <a:solidFill>
                  <a:schemeClr val="tx1"/>
                </a:solidFill>
                <a:latin typeface="Arial" pitchFamily="34" charset="0"/>
                <a:cs typeface="Arial" pitchFamily="34" charset="0"/>
              </a:rPr>
              <a:t> HASS, the sub-strands of History and Geography are included from </a:t>
            </a:r>
            <a:r>
              <a:rPr lang="en-US" sz="950" b="0" baseline="0" dirty="0">
                <a:latin typeface="Arial" pitchFamily="34" charset="0"/>
                <a:cs typeface="Arial" pitchFamily="34" charset="0"/>
              </a:rPr>
              <a:t>Prep–Year 6</a:t>
            </a:r>
            <a:r>
              <a:rPr lang="en-US" sz="950" b="0" i="0" baseline="0" dirty="0">
                <a:solidFill>
                  <a:schemeClr val="tx1"/>
                </a:solidFill>
                <a:latin typeface="Arial" pitchFamily="34" charset="0"/>
                <a:cs typeface="Arial" pitchFamily="34" charset="0"/>
              </a:rPr>
              <a:t>. The sub-strand of Civics and Citizenship is introduced in Year 3 and the sub-strand of Economics and Business is introduced in Year 5.</a:t>
            </a:r>
            <a:endParaRPr lang="en-US" sz="950" b="0" i="0" dirty="0">
              <a:solidFill>
                <a:schemeClr val="tx1"/>
              </a:solidFill>
              <a:latin typeface="Arial" pitchFamily="34" charset="0"/>
              <a:cs typeface="Arial" pitchFamily="34" charset="0"/>
            </a:endParaRPr>
          </a:p>
          <a:p>
            <a:pPr marL="0" lvl="0">
              <a:lnSpc>
                <a:spcPct val="100000"/>
              </a:lnSpc>
              <a:spcBef>
                <a:spcPts val="0"/>
              </a:spcBef>
            </a:pPr>
            <a:endParaRPr lang="en-US" sz="950" b="0" dirty="0">
              <a:latin typeface="Arial" pitchFamily="34" charset="0"/>
              <a:cs typeface="Arial" pitchFamily="34" charset="0"/>
            </a:endParaRPr>
          </a:p>
          <a:p>
            <a:pPr marL="0" lvl="0">
              <a:lnSpc>
                <a:spcPct val="100000"/>
              </a:lnSpc>
              <a:spcBef>
                <a:spcPts val="0"/>
              </a:spcBef>
            </a:pPr>
            <a:r>
              <a:rPr lang="en-US" sz="950" b="0" dirty="0">
                <a:latin typeface="Arial" pitchFamily="34" charset="0"/>
                <a:cs typeface="Arial" pitchFamily="34" charset="0"/>
              </a:rPr>
              <a:t>The Inquiry and skills </a:t>
            </a:r>
            <a:r>
              <a:rPr lang="en-US" sz="950" b="0" baseline="0" dirty="0">
                <a:latin typeface="Arial" pitchFamily="34" charset="0"/>
                <a:cs typeface="Arial" pitchFamily="34" charset="0"/>
              </a:rPr>
              <a:t>strand is </a:t>
            </a:r>
            <a:r>
              <a:rPr lang="en-US" sz="950" b="0" dirty="0" err="1">
                <a:latin typeface="Arial" pitchFamily="34" charset="0"/>
                <a:cs typeface="Arial" pitchFamily="34" charset="0"/>
              </a:rPr>
              <a:t>organised</a:t>
            </a:r>
            <a:r>
              <a:rPr lang="en-US" sz="950" b="0" dirty="0">
                <a:latin typeface="Arial" pitchFamily="34" charset="0"/>
                <a:cs typeface="Arial" pitchFamily="34" charset="0"/>
              </a:rPr>
              <a:t> into five sub-strands:</a:t>
            </a:r>
          </a:p>
          <a:p>
            <a:pPr marL="0" lvl="0" indent="0">
              <a:lnSpc>
                <a:spcPct val="100000"/>
              </a:lnSpc>
              <a:spcBef>
                <a:spcPts val="0"/>
              </a:spcBef>
              <a:buFont typeface="Arial" pitchFamily="34" charset="0"/>
              <a:buNone/>
            </a:pPr>
            <a:endParaRPr lang="en-US" sz="950" b="0" dirty="0">
              <a:latin typeface="Arial" pitchFamily="34" charset="0"/>
              <a:cs typeface="Arial" pitchFamily="34" charset="0"/>
            </a:endParaRPr>
          </a:p>
          <a:p>
            <a:pPr marL="0" lvl="0" indent="0">
              <a:lnSpc>
                <a:spcPct val="100000"/>
              </a:lnSpc>
              <a:spcBef>
                <a:spcPts val="0"/>
              </a:spcBef>
              <a:buFont typeface="Arial" pitchFamily="34" charset="0"/>
              <a:buNone/>
            </a:pPr>
            <a:r>
              <a:rPr lang="en-US" sz="950" b="1" dirty="0">
                <a:latin typeface="Arial" pitchFamily="34" charset="0"/>
                <a:cs typeface="Arial" pitchFamily="34" charset="0"/>
              </a:rPr>
              <a:t>Inquiry and skills</a:t>
            </a:r>
            <a:endParaRPr lang="en-US" sz="950" dirty="0">
              <a:latin typeface="Arial" pitchFamily="34" charset="0"/>
              <a:cs typeface="Arial" pitchFamily="34" charset="0"/>
            </a:endParaRPr>
          </a:p>
          <a:p>
            <a:pPr marL="0" lvl="1" indent="-171450">
              <a:lnSpc>
                <a:spcPct val="100000"/>
              </a:lnSpc>
              <a:spcBef>
                <a:spcPts val="0"/>
              </a:spcBef>
              <a:buFont typeface="Arial" panose="020B0604020202020204" pitchFamily="34" charset="0"/>
              <a:buChar char="•"/>
            </a:pPr>
            <a:r>
              <a:rPr lang="en-US" sz="950" b="0" i="0" dirty="0">
                <a:solidFill>
                  <a:schemeClr val="tx1"/>
                </a:solidFill>
                <a:latin typeface="Arial" pitchFamily="34" charset="0"/>
                <a:cs typeface="Arial" pitchFamily="34" charset="0"/>
              </a:rPr>
              <a:t>Questioning</a:t>
            </a:r>
          </a:p>
          <a:p>
            <a:pPr marL="0" lvl="1" indent="-171450">
              <a:lnSpc>
                <a:spcPct val="100000"/>
              </a:lnSpc>
              <a:spcBef>
                <a:spcPts val="0"/>
              </a:spcBef>
              <a:buFont typeface="Arial" panose="020B0604020202020204" pitchFamily="34" charset="0"/>
              <a:buChar char="•"/>
            </a:pPr>
            <a:r>
              <a:rPr lang="en-US" sz="950" b="0" i="0" dirty="0">
                <a:solidFill>
                  <a:schemeClr val="tx1"/>
                </a:solidFill>
                <a:latin typeface="Arial" pitchFamily="34" charset="0"/>
                <a:cs typeface="Arial" pitchFamily="34" charset="0"/>
              </a:rPr>
              <a:t>Researching</a:t>
            </a:r>
          </a:p>
          <a:p>
            <a:pPr marL="0" lvl="1" indent="-171450">
              <a:lnSpc>
                <a:spcPct val="100000"/>
              </a:lnSpc>
              <a:spcBef>
                <a:spcPts val="0"/>
              </a:spcBef>
              <a:buFont typeface="Arial" panose="020B0604020202020204" pitchFamily="34" charset="0"/>
              <a:buChar char="•"/>
            </a:pPr>
            <a:r>
              <a:rPr lang="en-US" sz="950" b="0" i="0" dirty="0" err="1">
                <a:solidFill>
                  <a:schemeClr val="tx1"/>
                </a:solidFill>
                <a:latin typeface="Arial" pitchFamily="34" charset="0"/>
                <a:cs typeface="Arial" pitchFamily="34" charset="0"/>
              </a:rPr>
              <a:t>Analysing</a:t>
            </a:r>
            <a:endParaRPr lang="en-US" sz="950" b="0" i="0" dirty="0">
              <a:solidFill>
                <a:schemeClr val="tx1"/>
              </a:solidFill>
              <a:latin typeface="Arial" pitchFamily="34" charset="0"/>
              <a:cs typeface="Arial" pitchFamily="34" charset="0"/>
            </a:endParaRPr>
          </a:p>
          <a:p>
            <a:pPr marL="0" lvl="1" indent="-171450">
              <a:lnSpc>
                <a:spcPct val="100000"/>
              </a:lnSpc>
              <a:spcBef>
                <a:spcPts val="0"/>
              </a:spcBef>
              <a:buFont typeface="Arial" panose="020B0604020202020204" pitchFamily="34" charset="0"/>
              <a:buChar char="•"/>
            </a:pPr>
            <a:r>
              <a:rPr lang="en-US" sz="950" b="0" i="0" dirty="0">
                <a:solidFill>
                  <a:schemeClr val="tx1"/>
                </a:solidFill>
                <a:latin typeface="Arial" pitchFamily="34" charset="0"/>
                <a:cs typeface="Arial" pitchFamily="34" charset="0"/>
              </a:rPr>
              <a:t>Evaluating</a:t>
            </a:r>
            <a:r>
              <a:rPr lang="en-US" sz="950" b="0" i="0" baseline="0" dirty="0">
                <a:solidFill>
                  <a:schemeClr val="tx1"/>
                </a:solidFill>
                <a:latin typeface="Arial" pitchFamily="34" charset="0"/>
                <a:cs typeface="Arial" pitchFamily="34" charset="0"/>
              </a:rPr>
              <a:t> and reflecting</a:t>
            </a:r>
          </a:p>
          <a:p>
            <a:pPr marL="0" lvl="1" indent="-171450">
              <a:lnSpc>
                <a:spcPct val="100000"/>
              </a:lnSpc>
              <a:spcBef>
                <a:spcPts val="0"/>
              </a:spcBef>
              <a:buFont typeface="Arial" panose="020B0604020202020204" pitchFamily="34" charset="0"/>
              <a:buChar char="•"/>
            </a:pPr>
            <a:r>
              <a:rPr lang="en-US" sz="950" b="0" i="0" baseline="0" dirty="0">
                <a:solidFill>
                  <a:schemeClr val="tx1"/>
                </a:solidFill>
                <a:latin typeface="Arial" pitchFamily="34" charset="0"/>
                <a:cs typeface="Arial" pitchFamily="34" charset="0"/>
              </a:rPr>
              <a:t>Communicating</a:t>
            </a:r>
            <a:endParaRPr lang="en-US" sz="950" b="0" i="0" dirty="0">
              <a:solidFill>
                <a:schemeClr val="tx1"/>
              </a:solidFill>
              <a:latin typeface="Arial" pitchFamily="34" charset="0"/>
              <a:cs typeface="Arial" pitchFamily="34" charset="0"/>
            </a:endParaRPr>
          </a:p>
          <a:p>
            <a:pPr marL="0" lvl="0">
              <a:lnSpc>
                <a:spcPct val="100000"/>
              </a:lnSpc>
              <a:spcBef>
                <a:spcPts val="0"/>
              </a:spcBef>
            </a:pPr>
            <a:endParaRPr lang="en-US" sz="950" b="1" u="none" dirty="0">
              <a:latin typeface="Arial" pitchFamily="34" charset="0"/>
              <a:cs typeface="Arial" pitchFamily="34" charset="0"/>
            </a:endParaRPr>
          </a:p>
          <a:p>
            <a:pPr marL="0" lvl="0">
              <a:lnSpc>
                <a:spcPct val="100000"/>
              </a:lnSpc>
              <a:spcBef>
                <a:spcPts val="0"/>
              </a:spcBef>
            </a:pPr>
            <a:r>
              <a:rPr lang="en-US" sz="950" b="1" u="none" dirty="0">
                <a:latin typeface="Arial" pitchFamily="34" charset="0"/>
                <a:cs typeface="Arial" pitchFamily="34" charset="0"/>
              </a:rPr>
              <a:t>Suggested activity</a:t>
            </a:r>
          </a:p>
          <a:p>
            <a:pPr marL="0" lvl="0" indent="0">
              <a:lnSpc>
                <a:spcPct val="100000"/>
              </a:lnSpc>
              <a:spcBef>
                <a:spcPts val="0"/>
              </a:spcBef>
              <a:buFont typeface="+mj-lt"/>
              <a:buNone/>
            </a:pPr>
            <a:endParaRPr lang="en-US" sz="950" b="1" u="none" kern="1200" dirty="0">
              <a:solidFill>
                <a:schemeClr val="tx1"/>
              </a:solidFill>
              <a:effectLst/>
              <a:latin typeface="Arial" pitchFamily="34" charset="0"/>
              <a:ea typeface="+mn-ea"/>
              <a:cs typeface="Arial" pitchFamily="34" charset="0"/>
            </a:endParaRPr>
          </a:p>
          <a:p>
            <a:pPr marL="0" lvl="0" indent="0">
              <a:lnSpc>
                <a:spcPct val="100000"/>
              </a:lnSpc>
              <a:spcBef>
                <a:spcPts val="0"/>
              </a:spcBef>
              <a:buFont typeface="+mj-lt"/>
              <a:buNone/>
            </a:pPr>
            <a:r>
              <a:rPr lang="en-AU" sz="950" kern="1200" dirty="0">
                <a:solidFill>
                  <a:schemeClr val="tx1"/>
                </a:solidFill>
                <a:effectLst/>
                <a:latin typeface="Arial" pitchFamily="34" charset="0"/>
                <a:ea typeface="+mn-ea"/>
                <a:cs typeface="Arial" pitchFamily="34" charset="0"/>
              </a:rPr>
              <a:t>What is the relationship between the</a:t>
            </a:r>
            <a:r>
              <a:rPr lang="en-AU" sz="950" kern="1200" baseline="0" dirty="0">
                <a:solidFill>
                  <a:schemeClr val="tx1"/>
                </a:solidFill>
                <a:effectLst/>
                <a:latin typeface="Arial" pitchFamily="34" charset="0"/>
                <a:ea typeface="+mn-ea"/>
                <a:cs typeface="Arial" pitchFamily="34" charset="0"/>
              </a:rPr>
              <a:t> </a:t>
            </a:r>
            <a:r>
              <a:rPr lang="en-AU" sz="950" kern="1200" dirty="0">
                <a:solidFill>
                  <a:schemeClr val="tx1"/>
                </a:solidFill>
                <a:effectLst/>
                <a:latin typeface="Arial" pitchFamily="34" charset="0"/>
                <a:ea typeface="+mn-ea"/>
                <a:cs typeface="Arial" pitchFamily="34" charset="0"/>
              </a:rPr>
              <a:t>strands?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198470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AU" sz="1100" dirty="0">
                <a:latin typeface="Arial" pitchFamily="34" charset="0"/>
                <a:cs typeface="Arial" pitchFamily="34" charset="0"/>
              </a:rPr>
              <a:t>The HASS learning</a:t>
            </a:r>
            <a:r>
              <a:rPr lang="en-AU" sz="1100" baseline="0" dirty="0">
                <a:latin typeface="Arial" pitchFamily="34" charset="0"/>
                <a:cs typeface="Arial" pitchFamily="34" charset="0"/>
              </a:rPr>
              <a:t> area focuses on developing students’ ability to develop and apply concepts of disciplinary thinking that are distinct for each sub-strand:</a:t>
            </a:r>
          </a:p>
          <a:p>
            <a:pPr marL="0" lvl="0">
              <a:lnSpc>
                <a:spcPct val="100000"/>
              </a:lnSpc>
              <a:spcBef>
                <a:spcPts val="0"/>
              </a:spcBef>
            </a:pPr>
            <a:endParaRPr lang="en-AU" sz="1100" baseline="0" dirty="0">
              <a:latin typeface="Arial" pitchFamily="34" charset="0"/>
              <a:cs typeface="Arial" pitchFamily="34" charset="0"/>
            </a:endParaRPr>
          </a:p>
          <a:p>
            <a:pPr marL="0" lvl="0" indent="-171450">
              <a:lnSpc>
                <a:spcPct val="100000"/>
              </a:lnSpc>
              <a:spcBef>
                <a:spcPts val="0"/>
              </a:spcBef>
              <a:buFont typeface="Arial" pitchFamily="34" charset="0"/>
              <a:buChar char="•"/>
            </a:pPr>
            <a:r>
              <a:rPr lang="en-AU" sz="1100" baseline="0" dirty="0">
                <a:latin typeface="Arial" pitchFamily="34" charset="0"/>
                <a:cs typeface="Arial" pitchFamily="34" charset="0"/>
              </a:rPr>
              <a:t>History</a:t>
            </a:r>
          </a:p>
          <a:p>
            <a:pPr marL="0" lvl="0" indent="-171450">
              <a:lnSpc>
                <a:spcPct val="100000"/>
              </a:lnSpc>
              <a:spcBef>
                <a:spcPts val="0"/>
              </a:spcBef>
              <a:buFont typeface="Arial" pitchFamily="34" charset="0"/>
              <a:buChar char="•"/>
            </a:pPr>
            <a:r>
              <a:rPr lang="en-AU" sz="1100" baseline="0" dirty="0">
                <a:latin typeface="Arial" pitchFamily="34" charset="0"/>
                <a:cs typeface="Arial" pitchFamily="34" charset="0"/>
              </a:rPr>
              <a:t>Geography</a:t>
            </a:r>
          </a:p>
          <a:p>
            <a:pPr marL="0" lvl="0" indent="-171450">
              <a:lnSpc>
                <a:spcPct val="100000"/>
              </a:lnSpc>
              <a:spcBef>
                <a:spcPts val="0"/>
              </a:spcBef>
              <a:buFont typeface="Arial" pitchFamily="34" charset="0"/>
              <a:buChar char="•"/>
            </a:pPr>
            <a:r>
              <a:rPr lang="en-AU" sz="1100" baseline="0" dirty="0">
                <a:latin typeface="Arial" pitchFamily="34" charset="0"/>
                <a:cs typeface="Arial" pitchFamily="34" charset="0"/>
              </a:rPr>
              <a:t>Civics and Citizenship</a:t>
            </a:r>
          </a:p>
          <a:p>
            <a:pPr marL="0" lvl="0" indent="-171450">
              <a:lnSpc>
                <a:spcPct val="100000"/>
              </a:lnSpc>
              <a:spcBef>
                <a:spcPts val="0"/>
              </a:spcBef>
              <a:buFont typeface="Arial" pitchFamily="34" charset="0"/>
              <a:buChar char="•"/>
            </a:pPr>
            <a:r>
              <a:rPr lang="en-AU" sz="1100" baseline="0" dirty="0">
                <a:latin typeface="Arial" pitchFamily="34" charset="0"/>
                <a:cs typeface="Arial" pitchFamily="34" charset="0"/>
              </a:rPr>
              <a:t>Economics and Business.</a:t>
            </a:r>
          </a:p>
          <a:p>
            <a:pPr marL="0" lvl="0">
              <a:lnSpc>
                <a:spcPct val="100000"/>
              </a:lnSpc>
              <a:spcBef>
                <a:spcPts val="0"/>
              </a:spcBef>
            </a:pPr>
            <a:endParaRPr lang="en-AU" sz="110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aseline="0" dirty="0">
                <a:latin typeface="Arial" pitchFamily="34" charset="0"/>
                <a:cs typeface="Arial" pitchFamily="34" charset="0"/>
              </a:rPr>
              <a:t>T</a:t>
            </a:r>
            <a:r>
              <a:rPr lang="en-AU" sz="1100" b="0" dirty="0">
                <a:latin typeface="Arial" pitchFamily="34" charset="0"/>
                <a:cs typeface="Arial" pitchFamily="34" charset="0"/>
              </a:rPr>
              <a:t>he concepts of disciplinary</a:t>
            </a:r>
            <a:r>
              <a:rPr lang="en-AU" sz="1100" b="0" baseline="0" dirty="0">
                <a:latin typeface="Arial" pitchFamily="34" charset="0"/>
                <a:cs typeface="Arial" pitchFamily="34" charset="0"/>
              </a:rPr>
              <a:t> thinking for each sub-strand are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www.australiancurriculum.edu.au/f-10-curriculum/humanities-and-social-sciences/hass/structure</a:t>
            </a:r>
            <a:r>
              <a:rPr lang="en-AU" sz="1100" b="0" baseline="0" dirty="0">
                <a:latin typeface="Arial" pitchFamily="34" charset="0"/>
                <a:cs typeface="Arial" pitchFamily="34" charset="0"/>
              </a:rPr>
              <a:t>. </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lvl="0">
              <a:lnSpc>
                <a:spcPct val="100000"/>
              </a:lnSpc>
              <a:spcBef>
                <a:spcPts val="0"/>
              </a:spcBef>
            </a:pPr>
            <a:endParaRPr lang="en-AU" sz="110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1" baseline="0" dirty="0">
                <a:latin typeface="Arial" pitchFamily="34" charset="0"/>
                <a:cs typeface="Arial" pitchFamily="34" charset="0"/>
              </a:rPr>
              <a:t>Concepts for developing historical thinking </a:t>
            </a:r>
            <a:r>
              <a:rPr lang="en-AU" sz="1100" b="0" i="0" baseline="0" dirty="0">
                <a:latin typeface="Arial" pitchFamily="34" charset="0"/>
                <a:cs typeface="Arial" pitchFamily="34" charset="0"/>
              </a:rPr>
              <a:t>and </a:t>
            </a:r>
            <a:r>
              <a:rPr lang="en-AU" sz="1100" b="0" i="1" baseline="0" dirty="0">
                <a:latin typeface="Arial" pitchFamily="34" charset="0"/>
                <a:cs typeface="Arial" pitchFamily="34" charset="0"/>
              </a:rPr>
              <a:t>Concepts for developing geographical thinking </a:t>
            </a:r>
            <a:r>
              <a:rPr lang="en-AU" sz="1100" b="0" baseline="0" dirty="0">
                <a:latin typeface="Arial" pitchFamily="34" charset="0"/>
                <a:cs typeface="Arial" pitchFamily="34" charset="0"/>
              </a:rPr>
              <a:t>are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4"/>
              </a:rPr>
              <a:t>www.australiancurriculum.edu.au/f-10-curriculum/humanities-and-social-sciences/hass/pdf-documents</a:t>
            </a:r>
            <a:r>
              <a:rPr lang="en-AU" sz="1100" baseline="0" dirty="0">
                <a:latin typeface="Arial" pitchFamily="34" charset="0"/>
                <a:cs typeface="Arial" pitchFamily="34" charset="0"/>
              </a:rPr>
              <a:t>.</a:t>
            </a:r>
          </a:p>
          <a:p>
            <a:pPr marL="0">
              <a:lnSpc>
                <a:spcPct val="100000"/>
              </a:lnSpc>
              <a:spcBef>
                <a:spcPts val="0"/>
              </a:spcBef>
            </a:pPr>
            <a:endParaRPr lang="en-AU" sz="1100" u="sng" strike="noStrike"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14</a:t>
            </a:fld>
            <a:endParaRPr lang="en-AU" sz="1000" dirty="0"/>
          </a:p>
        </p:txBody>
      </p:sp>
    </p:spTree>
    <p:extLst>
      <p:ext uri="{BB962C8B-B14F-4D97-AF65-F5344CB8AC3E}">
        <p14:creationId xmlns:p14="http://schemas.microsoft.com/office/powerpoint/2010/main" val="246078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AU" sz="1100" dirty="0">
                <a:latin typeface="Arial" pitchFamily="34" charset="0"/>
                <a:cs typeface="Arial" pitchFamily="34" charset="0"/>
              </a:rPr>
              <a:t>In addition to the concepts</a:t>
            </a:r>
            <a:r>
              <a:rPr lang="en-AU" sz="1100" baseline="0" dirty="0">
                <a:latin typeface="Arial" pitchFamily="34" charset="0"/>
                <a:cs typeface="Arial" pitchFamily="34" charset="0"/>
              </a:rPr>
              <a:t> of disciplinary thinking</a:t>
            </a:r>
            <a:r>
              <a:rPr lang="en-AU" sz="1100" dirty="0">
                <a:latin typeface="Arial" pitchFamily="34" charset="0"/>
                <a:cs typeface="Arial" pitchFamily="34" charset="0"/>
              </a:rPr>
              <a:t>, </a:t>
            </a:r>
            <a:r>
              <a:rPr lang="en-AU" sz="1100" baseline="0" dirty="0">
                <a:latin typeface="Arial" pitchFamily="34" charset="0"/>
                <a:cs typeface="Arial" pitchFamily="34" charset="0"/>
              </a:rPr>
              <a:t>Prep–Year 6 HASS identifies</a:t>
            </a:r>
            <a:r>
              <a:rPr lang="en-AU" sz="1100" dirty="0">
                <a:latin typeface="Arial" pitchFamily="34" charset="0"/>
                <a:cs typeface="Arial" pitchFamily="34" charset="0"/>
              </a:rPr>
              <a:t> seven concepts of interdisciplinary</a:t>
            </a:r>
            <a:r>
              <a:rPr lang="en-AU" sz="1100" baseline="0" dirty="0">
                <a:latin typeface="Arial" pitchFamily="34" charset="0"/>
                <a:cs typeface="Arial" pitchFamily="34" charset="0"/>
              </a:rPr>
              <a:t> thinking. These concepts provide opportunities for students to explore connections between the </a:t>
            </a:r>
            <a:r>
              <a:rPr lang="en-AU" sz="1100" dirty="0">
                <a:latin typeface="Arial" pitchFamily="34" charset="0"/>
                <a:cs typeface="Arial" pitchFamily="34" charset="0"/>
              </a:rPr>
              <a:t>four sub-strands.</a:t>
            </a:r>
          </a:p>
          <a:p>
            <a:pPr marL="0" lvl="0">
              <a:lnSpc>
                <a:spcPct val="100000"/>
              </a:lnSpc>
              <a:spcBef>
                <a:spcPts val="0"/>
              </a:spcBef>
            </a:pPr>
            <a:endParaRPr lang="en-AU" sz="110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baseline="0" dirty="0">
                <a:latin typeface="Arial" pitchFamily="34" charset="0"/>
                <a:cs typeface="Arial" pitchFamily="34" charset="0"/>
              </a:rPr>
              <a:t>Concepts of interdisciplinary thinking are introduced at varying year levels (identified on the slide in brackets):</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significance (P–6)</a:t>
            </a: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continuity and change (P–6)</a:t>
            </a: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cause and effect (2–6)</a:t>
            </a: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place and space (P–6)</a:t>
            </a: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interconnections (2–6)</a:t>
            </a: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roles, rights and responsibilities (1–6)</a:t>
            </a:r>
          </a:p>
          <a:p>
            <a:pPr marL="171450" lvl="0" indent="-171450">
              <a:lnSpc>
                <a:spcPct val="100000"/>
              </a:lnSpc>
              <a:spcBef>
                <a:spcPts val="0"/>
              </a:spcBef>
              <a:buFont typeface="Arial" panose="020B0604020202020204" pitchFamily="34" charset="0"/>
              <a:buChar char="•"/>
            </a:pPr>
            <a:r>
              <a:rPr lang="en-US" sz="1100" dirty="0">
                <a:latin typeface="Arial" pitchFamily="34" charset="0"/>
                <a:cs typeface="Arial" pitchFamily="34" charset="0"/>
              </a:rPr>
              <a:t>perspectives and actions (P–6).</a:t>
            </a:r>
            <a:endParaRPr lang="en-AU" sz="1100" dirty="0">
              <a:latin typeface="Arial" pitchFamily="34" charset="0"/>
              <a:cs typeface="Arial" pitchFamily="34" charset="0"/>
            </a:endParaRPr>
          </a:p>
          <a:p>
            <a:pPr marL="0" lvl="0">
              <a:lnSpc>
                <a:spcPct val="100000"/>
              </a:lnSpc>
              <a:spcBef>
                <a:spcPts val="0"/>
              </a:spcBef>
            </a:pPr>
            <a:endParaRPr lang="en-AU" sz="110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dirty="0">
                <a:latin typeface="Arial" pitchFamily="34" charset="0"/>
                <a:cs typeface="Arial" pitchFamily="34" charset="0"/>
              </a:rPr>
              <a:t>The</a:t>
            </a:r>
            <a:r>
              <a:rPr lang="en-AU" sz="1100" baseline="0" dirty="0">
                <a:latin typeface="Arial" pitchFamily="34" charset="0"/>
                <a:cs typeface="Arial" pitchFamily="34" charset="0"/>
              </a:rPr>
              <a:t> concepts of interdisciplinary thinking are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www.australiancurriculum.edu.au/f-10-curriculum/humanities-and-social-sciences/hass/structure</a:t>
            </a:r>
            <a:r>
              <a:rPr lang="en-AU" sz="1100" b="0" baseline="0" dirty="0">
                <a:latin typeface="Arial" pitchFamily="34" charset="0"/>
                <a:cs typeface="Arial" pitchFamily="34" charset="0"/>
              </a:rPr>
              <a:t>. </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lvl="0">
              <a:lnSpc>
                <a:spcPct val="100000"/>
              </a:lnSpc>
              <a:spcBef>
                <a:spcPts val="0"/>
              </a:spcBef>
            </a:pPr>
            <a:endParaRPr lang="en-AU" sz="110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i="1" baseline="0" dirty="0">
                <a:latin typeface="Arial" pitchFamily="34" charset="0"/>
                <a:cs typeface="Arial" pitchFamily="34" charset="0"/>
              </a:rPr>
              <a:t>Concepts of interdisciplinary thinking — Sub-strand illustrations</a:t>
            </a:r>
            <a:r>
              <a:rPr lang="en-AU" sz="1100" i="0" baseline="0" dirty="0">
                <a:latin typeface="Arial" pitchFamily="34" charset="0"/>
                <a:cs typeface="Arial" pitchFamily="34" charset="0"/>
              </a:rPr>
              <a:t> for </a:t>
            </a:r>
            <a:r>
              <a:rPr lang="en-AU" sz="1100" baseline="0" dirty="0">
                <a:latin typeface="Arial" pitchFamily="34" charset="0"/>
                <a:cs typeface="Arial" pitchFamily="34" charset="0"/>
              </a:rPr>
              <a:t>Prep–Year 6 HASS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4"/>
              </a:rPr>
              <a:t>www.australiancurriculum.edu.au/f-10-curriculum/humanities-and-social-sciences/hass/pdf-documents</a:t>
            </a:r>
            <a:r>
              <a:rPr lang="en-US" sz="1100" dirty="0">
                <a:latin typeface="Arial" pitchFamily="34" charset="0"/>
                <a:cs typeface="Arial" pitchFamily="34" charset="0"/>
              </a:rPr>
              <a:t>.</a:t>
            </a:r>
            <a:endParaRPr lang="en-AU" sz="110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15</a:t>
            </a:fld>
            <a:endParaRPr lang="en-AU" sz="1000" dirty="0"/>
          </a:p>
        </p:txBody>
      </p:sp>
    </p:spTree>
    <p:extLst>
      <p:ext uri="{BB962C8B-B14F-4D97-AF65-F5344CB8AC3E}">
        <p14:creationId xmlns:p14="http://schemas.microsoft.com/office/powerpoint/2010/main" val="2460784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AU" sz="1100" b="0" i="0" dirty="0">
                <a:latin typeface="Arial" pitchFamily="34" charset="0"/>
                <a:cs typeface="Arial" pitchFamily="34" charset="0"/>
              </a:rPr>
              <a:t>Inquiry questions provide a framework</a:t>
            </a:r>
            <a:r>
              <a:rPr lang="en-AU" sz="1100" b="0" i="0" baseline="0" dirty="0">
                <a:latin typeface="Arial" pitchFamily="34" charset="0"/>
                <a:cs typeface="Arial" pitchFamily="34" charset="0"/>
              </a:rPr>
              <a:t> for developing students’ inquiry skills, which are applied through the Knowledge and understanding strand content.  </a:t>
            </a:r>
          </a:p>
          <a:p>
            <a:pPr marL="0" lvl="0">
              <a:lnSpc>
                <a:spcPct val="100000"/>
              </a:lnSpc>
              <a:spcBef>
                <a:spcPts val="0"/>
              </a:spcBef>
            </a:pPr>
            <a:endParaRPr lang="en-AU" sz="1100" b="0" i="0" baseline="0" dirty="0">
              <a:latin typeface="Arial" pitchFamily="34" charset="0"/>
              <a:cs typeface="Arial" pitchFamily="34" charset="0"/>
            </a:endParaRPr>
          </a:p>
          <a:p>
            <a:pPr marL="0" lvl="0">
              <a:lnSpc>
                <a:spcPct val="100000"/>
              </a:lnSpc>
              <a:spcBef>
                <a:spcPts val="0"/>
              </a:spcBef>
            </a:pPr>
            <a:r>
              <a:rPr lang="en-AU" sz="1100" baseline="0" dirty="0">
                <a:latin typeface="Arial" pitchFamily="34" charset="0"/>
                <a:cs typeface="Arial" pitchFamily="34" charset="0"/>
              </a:rPr>
              <a:t>Prep–Year 6</a:t>
            </a:r>
            <a:r>
              <a:rPr lang="en-AU" sz="1100" b="0" i="0" dirty="0">
                <a:latin typeface="Arial" pitchFamily="34" charset="0"/>
                <a:cs typeface="Arial" pitchFamily="34" charset="0"/>
              </a:rPr>
              <a:t> HASS provides two sets of inquiry questions </a:t>
            </a:r>
            <a:r>
              <a:rPr lang="en-AU" sz="1100" b="0" i="0" baseline="0" dirty="0">
                <a:latin typeface="Arial" pitchFamily="34" charset="0"/>
                <a:cs typeface="Arial" pitchFamily="34" charset="0"/>
              </a:rPr>
              <a:t>for each year level:</a:t>
            </a:r>
          </a:p>
          <a:p>
            <a:pPr marL="0" lvl="0">
              <a:lnSpc>
                <a:spcPct val="100000"/>
              </a:lnSpc>
              <a:spcBef>
                <a:spcPts val="0"/>
              </a:spcBef>
            </a:pPr>
            <a:endParaRPr lang="en-AU" sz="1100" b="0" i="0" baseline="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AU" sz="1100" b="0" i="0" baseline="0" dirty="0">
                <a:latin typeface="Arial" pitchFamily="34" charset="0"/>
                <a:cs typeface="Arial" pitchFamily="34" charset="0"/>
              </a:rPr>
              <a:t>Subject inquiry questions provide guidance on how learning in two or more sub-strands might be connected.</a:t>
            </a:r>
          </a:p>
          <a:p>
            <a:pPr marL="171450" lvl="0" indent="-171450">
              <a:lnSpc>
                <a:spcPct val="100000"/>
              </a:lnSpc>
              <a:spcBef>
                <a:spcPts val="0"/>
              </a:spcBef>
              <a:buFont typeface="Arial" panose="020B0604020202020204" pitchFamily="34" charset="0"/>
              <a:buChar char="•"/>
            </a:pPr>
            <a:r>
              <a:rPr lang="en-AU" sz="1100" b="0" i="0" baseline="0" dirty="0">
                <a:latin typeface="Arial" pitchFamily="34" charset="0"/>
                <a:cs typeface="Arial" pitchFamily="34" charset="0"/>
              </a:rPr>
              <a:t>Sub-strand inquiry questions are specific to either History, Geography, Civics and Citizenship, or Economics and Business. </a:t>
            </a:r>
          </a:p>
          <a:p>
            <a:pPr marL="0" lvl="0" indent="0">
              <a:lnSpc>
                <a:spcPct val="100000"/>
              </a:lnSpc>
              <a:spcBef>
                <a:spcPts val="0"/>
              </a:spcBef>
              <a:buFont typeface="Arial" panose="020B0604020202020204" pitchFamily="34" charset="0"/>
              <a:buNone/>
            </a:pPr>
            <a:endParaRPr lang="en-AU" sz="1100" b="0" i="0" dirty="0">
              <a:latin typeface="Arial" pitchFamily="34" charset="0"/>
              <a:cs typeface="Arial" pitchFamily="34" charset="0"/>
            </a:endParaRPr>
          </a:p>
          <a:p>
            <a:pPr marL="0" lvl="0">
              <a:lnSpc>
                <a:spcPct val="100000"/>
              </a:lnSpc>
              <a:spcBef>
                <a:spcPts val="0"/>
              </a:spcBef>
            </a:pPr>
            <a:r>
              <a:rPr lang="en-AU" sz="1100" i="0" dirty="0">
                <a:latin typeface="Arial" pitchFamily="34" charset="0"/>
                <a:cs typeface="Arial" pitchFamily="34" charset="0"/>
              </a:rPr>
              <a:t>Both sets of inquiry questions are intended as suggestions for teachers. Teachers can use the inquiry questions appropriate for their students, adapt them, or develop their own to suit their school context.</a:t>
            </a:r>
          </a:p>
          <a:p>
            <a:pPr marL="0" lvl="0">
              <a:lnSpc>
                <a:spcPct val="100000"/>
              </a:lnSpc>
              <a:spcBef>
                <a:spcPts val="0"/>
              </a:spcBef>
            </a:pPr>
            <a:endParaRPr lang="en-AU" sz="1100" b="0" i="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1" kern="1200" dirty="0">
                <a:solidFill>
                  <a:schemeClr val="tx1"/>
                </a:solidFill>
                <a:effectLst/>
                <a:latin typeface="Arial" panose="020B0604020202020204" pitchFamily="34" charset="0"/>
                <a:ea typeface="+mn-ea"/>
                <a:cs typeface="Arial" panose="020B0604020202020204" pitchFamily="34" charset="0"/>
              </a:rPr>
              <a:t>Suggested activity</a:t>
            </a:r>
            <a:endParaRPr lang="en-AU" sz="11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endParaRPr lang="en-AU" sz="11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100" baseline="0" dirty="0">
                <a:latin typeface="Arial" pitchFamily="34" charset="0"/>
                <a:cs typeface="Arial" pitchFamily="34" charset="0"/>
              </a:rPr>
              <a:t>For Prep</a:t>
            </a:r>
            <a:r>
              <a:rPr lang="en-AU" sz="1100" dirty="0">
                <a:latin typeface="Arial" panose="020B0604020202020204" pitchFamily="34" charset="0"/>
                <a:cs typeface="Arial" panose="020B0604020202020204" pitchFamily="34" charset="0"/>
              </a:rPr>
              <a:t>–Year </a:t>
            </a:r>
            <a:r>
              <a:rPr lang="en-AU" sz="1100" baseline="0" dirty="0">
                <a:latin typeface="Arial" pitchFamily="34" charset="0"/>
                <a:cs typeface="Arial" pitchFamily="34" charset="0"/>
              </a:rPr>
              <a:t>6 HASS, identify connections between the two strands.</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16</a:t>
            </a:fld>
            <a:endParaRPr lang="en-AU" sz="1000" dirty="0"/>
          </a:p>
        </p:txBody>
      </p:sp>
    </p:spTree>
    <p:extLst>
      <p:ext uri="{BB962C8B-B14F-4D97-AF65-F5344CB8AC3E}">
        <p14:creationId xmlns:p14="http://schemas.microsoft.com/office/powerpoint/2010/main" val="246078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lang="en-US" sz="1100" b="0" dirty="0">
                <a:solidFill>
                  <a:schemeClr val="tx1"/>
                </a:solidFill>
                <a:latin typeface="Arial" pitchFamily="34" charset="0"/>
                <a:cs typeface="Arial" pitchFamily="34" charset="0"/>
              </a:rPr>
              <a:t>The achievement standard is a statement of what students should know and be able to do at the end of the year level. </a:t>
            </a:r>
            <a:r>
              <a:rPr lang="en-AU" sz="1100" b="0" i="0" u="none" strike="noStrike" kern="1200" baseline="0" dirty="0">
                <a:solidFill>
                  <a:schemeClr val="tx1"/>
                </a:solidFill>
                <a:latin typeface="Arial" pitchFamily="34" charset="0"/>
                <a:ea typeface="+mn-ea"/>
                <a:cs typeface="Arial" pitchFamily="34" charset="0"/>
              </a:rPr>
              <a:t>In HASS, the first paragraph of the achievement standard relates to understanding and the second paragraph relates to skills.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i="0" u="none" strike="noStrike" kern="1200" baseline="0" dirty="0">
                <a:solidFill>
                  <a:schemeClr val="tx1"/>
                </a:solidFill>
                <a:latin typeface="Arial" pitchFamily="34" charset="0"/>
                <a:ea typeface="+mn-ea"/>
                <a:cs typeface="Arial" pitchFamily="34" charset="0"/>
              </a:rPr>
              <a:t>In </a:t>
            </a:r>
            <a:r>
              <a:rPr lang="en-US" sz="1100" b="0" i="0" baseline="0" dirty="0">
                <a:solidFill>
                  <a:schemeClr val="tx1"/>
                </a:solidFill>
                <a:latin typeface="Arial" pitchFamily="34" charset="0"/>
                <a:cs typeface="Arial" pitchFamily="34" charset="0"/>
              </a:rPr>
              <a:t>Prep–Year 6, this subject</a:t>
            </a:r>
            <a:r>
              <a:rPr lang="en-AU" sz="1100" b="0" i="0" u="none" strike="noStrike" kern="1200" baseline="0" dirty="0">
                <a:solidFill>
                  <a:schemeClr val="tx1"/>
                </a:solidFill>
                <a:latin typeface="Arial" pitchFamily="34" charset="0"/>
                <a:ea typeface="+mn-ea"/>
                <a:cs typeface="Arial" pitchFamily="34" charset="0"/>
              </a:rPr>
              <a:t> provides a choice between two achievement standards for each year:</a:t>
            </a:r>
          </a:p>
          <a:p>
            <a:pPr marL="0" lvl="0" indent="-171450">
              <a:lnSpc>
                <a:spcPct val="100000"/>
              </a:lnSpc>
              <a:spcBef>
                <a:spcPts val="0"/>
              </a:spcBef>
              <a:buFont typeface="Arial" panose="020B0604020202020204" pitchFamily="34" charset="0"/>
              <a:buChar char="•"/>
            </a:pPr>
            <a:r>
              <a:rPr lang="en-AU" sz="1100" b="1" i="0" kern="1200" baseline="0" dirty="0">
                <a:solidFill>
                  <a:schemeClr val="tx1"/>
                </a:solidFill>
                <a:effectLst/>
                <a:latin typeface="Arial" pitchFamily="34" charset="0"/>
                <a:ea typeface="+mn-ea"/>
                <a:cs typeface="Arial" pitchFamily="34" charset="0"/>
              </a:rPr>
              <a:t>subject</a:t>
            </a:r>
            <a:r>
              <a:rPr lang="en-AU" sz="1100" i="0" kern="1200" baseline="0" dirty="0">
                <a:solidFill>
                  <a:schemeClr val="tx1"/>
                </a:solidFill>
                <a:effectLst/>
                <a:latin typeface="Arial" pitchFamily="34" charset="0"/>
                <a:ea typeface="+mn-ea"/>
                <a:cs typeface="Arial" pitchFamily="34" charset="0"/>
              </a:rPr>
              <a:t> achievement standard </a:t>
            </a:r>
          </a:p>
          <a:p>
            <a:pPr marL="0" lvl="0" indent="-171450">
              <a:lnSpc>
                <a:spcPct val="100000"/>
              </a:lnSpc>
              <a:spcBef>
                <a:spcPts val="0"/>
              </a:spcBef>
              <a:buFont typeface="Arial" panose="020B0604020202020204" pitchFamily="34" charset="0"/>
              <a:buChar char="•"/>
            </a:pPr>
            <a:r>
              <a:rPr lang="en-AU" sz="1100" b="1" i="0" kern="1200" baseline="0" dirty="0">
                <a:solidFill>
                  <a:schemeClr val="tx1"/>
                </a:solidFill>
                <a:effectLst/>
                <a:latin typeface="Arial" pitchFamily="34" charset="0"/>
                <a:ea typeface="+mn-ea"/>
                <a:cs typeface="Arial" pitchFamily="34" charset="0"/>
              </a:rPr>
              <a:t>sub-strand-specific</a:t>
            </a:r>
            <a:r>
              <a:rPr lang="en-AU" sz="1100" i="0" kern="1200" baseline="0" dirty="0">
                <a:solidFill>
                  <a:schemeClr val="tx1"/>
                </a:solidFill>
                <a:effectLst/>
                <a:latin typeface="Arial" pitchFamily="34" charset="0"/>
                <a:ea typeface="+mn-ea"/>
                <a:cs typeface="Arial" pitchFamily="34" charset="0"/>
              </a:rPr>
              <a:t> achievement standard.</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AU" sz="1100" b="0" i="0" u="none" strike="noStrike" kern="1200" baseline="0" dirty="0">
              <a:solidFill>
                <a:schemeClr val="tx1"/>
              </a:solidFill>
              <a:effectLst/>
              <a:latin typeface="Arial" pitchFamily="34" charset="0"/>
              <a:ea typeface="+mn-ea"/>
              <a:cs typeface="Arial" pitchFamily="34" charset="0"/>
            </a:endParaRPr>
          </a:p>
          <a:p>
            <a:pPr marL="0">
              <a:lnSpc>
                <a:spcPct val="100000"/>
              </a:lnSpc>
              <a:spcBef>
                <a:spcPts val="0"/>
              </a:spcBef>
            </a:pPr>
            <a:r>
              <a:rPr lang="en-AU" sz="1100" b="0" dirty="0">
                <a:solidFill>
                  <a:schemeClr val="tx1"/>
                </a:solidFill>
                <a:latin typeface="Arial" pitchFamily="34" charset="0"/>
                <a:cs typeface="Arial" pitchFamily="34" charset="0"/>
              </a:rPr>
              <a:t>The first</a:t>
            </a:r>
            <a:r>
              <a:rPr lang="en-AU" sz="1100" b="0" baseline="0" dirty="0">
                <a:solidFill>
                  <a:schemeClr val="tx1"/>
                </a:solidFill>
                <a:latin typeface="Arial" pitchFamily="34" charset="0"/>
                <a:cs typeface="Arial" pitchFamily="34" charset="0"/>
              </a:rPr>
              <a:t> </a:t>
            </a:r>
            <a:r>
              <a:rPr lang="en-AU" sz="1100" b="0" dirty="0">
                <a:solidFill>
                  <a:schemeClr val="tx1"/>
                </a:solidFill>
                <a:latin typeface="Arial" pitchFamily="34" charset="0"/>
                <a:cs typeface="Arial" pitchFamily="34" charset="0"/>
              </a:rPr>
              <a:t>paragraph in the subject achievement standard (understanding) is organised by the sub-strands: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History</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Geography</a:t>
            </a:r>
          </a:p>
          <a:p>
            <a:pPr marL="0" indent="-171450">
              <a:lnSpc>
                <a:spcPct val="100000"/>
              </a:lnSpc>
              <a:spcBef>
                <a:spcPts val="0"/>
              </a:spcBef>
              <a:buFont typeface="Arial" pitchFamily="34" charset="0"/>
              <a:buChar char="•"/>
            </a:pPr>
            <a:r>
              <a:rPr lang="en-AU" sz="1100" b="0" baseline="0" dirty="0">
                <a:solidFill>
                  <a:schemeClr val="tx1"/>
                </a:solidFill>
                <a:latin typeface="Arial" pitchFamily="34" charset="0"/>
                <a:cs typeface="Arial" pitchFamily="34" charset="0"/>
              </a:rPr>
              <a:t>Civics and Citizenship</a:t>
            </a:r>
          </a:p>
          <a:p>
            <a:pPr marL="0" indent="-171450">
              <a:lnSpc>
                <a:spcPct val="100000"/>
              </a:lnSpc>
              <a:spcBef>
                <a:spcPts val="0"/>
              </a:spcBef>
              <a:buFont typeface="Arial" pitchFamily="34" charset="0"/>
              <a:buChar char="•"/>
            </a:pPr>
            <a:r>
              <a:rPr lang="en-AU" sz="1100" b="0" baseline="0" dirty="0">
                <a:solidFill>
                  <a:schemeClr val="tx1"/>
                </a:solidFill>
                <a:latin typeface="Arial" pitchFamily="34" charset="0"/>
                <a:cs typeface="Arial" pitchFamily="34" charset="0"/>
              </a:rPr>
              <a:t>Economics and Business.</a:t>
            </a: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u="none" baseline="0" dirty="0">
                <a:solidFill>
                  <a:schemeClr val="tx1"/>
                </a:solidFill>
                <a:latin typeface="Arial" pitchFamily="34" charset="0"/>
                <a:cs typeface="Arial" pitchFamily="34" charset="0"/>
              </a:rPr>
              <a:t>Within the Knowledge and understanding strand, the </a:t>
            </a:r>
            <a:r>
              <a:rPr lang="en-AU" sz="1100" baseline="0" dirty="0">
                <a:solidFill>
                  <a:schemeClr val="tx1"/>
                </a:solidFill>
                <a:latin typeface="Arial" pitchFamily="34" charset="0"/>
                <a:cs typeface="Arial" pitchFamily="34" charset="0"/>
              </a:rPr>
              <a:t>concepts of disciplinary thinking are identified in both the subject and sub-strand-specific achievement standards. </a:t>
            </a:r>
            <a:r>
              <a:rPr lang="en-AU" sz="1100" dirty="0">
                <a:solidFill>
                  <a:schemeClr val="tx1"/>
                </a:solidFill>
                <a:latin typeface="Arial" pitchFamily="34" charset="0"/>
                <a:cs typeface="Arial" pitchFamily="34" charset="0"/>
              </a:rPr>
              <a:t>The concepts of disciplinary thinking are introduced to the achievement standards at different year levels, reflecting increasing breadth and depth of expected learning. Although the achievement standards articulate the concepts of disciplinary thinking, the concepts of interdisciplinary thinking are also evident and can be used by teachers when they plan.</a:t>
            </a:r>
          </a:p>
          <a:p>
            <a:pPr marL="0">
              <a:lnSpc>
                <a:spcPct val="100000"/>
              </a:lnSpc>
              <a:spcBef>
                <a:spcPts val="0"/>
              </a:spcBef>
            </a:pPr>
            <a:endParaRPr lang="en-AU" sz="110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AU" sz="1100" b="0" i="0" u="none" strike="noStrike" kern="1200" baseline="0" dirty="0">
                <a:solidFill>
                  <a:schemeClr val="tx1"/>
                </a:solidFill>
                <a:effectLst/>
                <a:latin typeface="Arial" pitchFamily="34" charset="0"/>
                <a:ea typeface="+mn-ea"/>
                <a:cs typeface="Arial" pitchFamily="34" charset="0"/>
              </a:rPr>
              <a:t>The </a:t>
            </a:r>
            <a:r>
              <a:rPr lang="en-US" sz="1100" b="0" baseline="0" dirty="0">
                <a:solidFill>
                  <a:schemeClr val="tx1"/>
                </a:solidFill>
                <a:latin typeface="Arial" pitchFamily="34" charset="0"/>
                <a:cs typeface="Arial" pitchFamily="34" charset="0"/>
              </a:rPr>
              <a:t>Prep–Year 6</a:t>
            </a:r>
            <a:r>
              <a:rPr lang="en-AU" sz="1100" b="0" i="0" u="none" strike="noStrike" kern="1200" baseline="0" dirty="0">
                <a:solidFill>
                  <a:schemeClr val="tx1"/>
                </a:solidFill>
                <a:effectLst/>
                <a:latin typeface="Arial" pitchFamily="34" charset="0"/>
                <a:ea typeface="+mn-ea"/>
                <a:cs typeface="Arial" pitchFamily="34" charset="0"/>
              </a:rPr>
              <a:t> HASS achievement standards are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www.australiancurriculum.edu.au/f-10-curriculum/humanities-and-social-sciences/hass/pdf-documents</a:t>
            </a:r>
            <a:r>
              <a:rPr lang="en-AU" sz="1100" dirty="0">
                <a:solidFill>
                  <a:schemeClr val="tx1"/>
                </a:solidFill>
                <a:latin typeface="Arial" pitchFamily="34" charset="0"/>
                <a:cs typeface="Arial" pitchFamily="34" charset="0"/>
              </a:rPr>
              <a:t>.</a:t>
            </a:r>
            <a:endParaRPr lang="en-AU" sz="1100" b="0" i="0" u="none" strike="noStrike" kern="1200" baseline="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AU" sz="1100" b="0" i="0" u="none" strike="noStrike" kern="1200" baseline="0" dirty="0">
              <a:solidFill>
                <a:schemeClr val="tx1"/>
              </a:solidFill>
              <a:effectLst/>
              <a:latin typeface="Arial" pitchFamily="34" charset="0"/>
              <a:ea typeface="+mn-ea"/>
              <a:cs typeface="Arial" pitchFamily="34" charset="0"/>
            </a:endParaRP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baseline="0" dirty="0">
                <a:solidFill>
                  <a:schemeClr val="tx1"/>
                </a:solidFill>
                <a:effectLst/>
                <a:latin typeface="Arial" pitchFamily="34" charset="0"/>
                <a:ea typeface="+mn-ea"/>
                <a:cs typeface="Arial" pitchFamily="34" charset="0"/>
              </a:rPr>
              <a:t>The</a:t>
            </a:r>
            <a:r>
              <a:rPr lang="en-AU" sz="1100" b="1" i="0" u="none" strike="noStrike" kern="1200" baseline="0" dirty="0">
                <a:solidFill>
                  <a:schemeClr val="tx1"/>
                </a:solidFill>
                <a:effectLst/>
                <a:latin typeface="Arial" pitchFamily="34" charset="0"/>
                <a:ea typeface="+mn-ea"/>
                <a:cs typeface="Arial" pitchFamily="34" charset="0"/>
              </a:rPr>
              <a:t> subject </a:t>
            </a:r>
            <a:r>
              <a:rPr lang="en-AU" sz="1100" b="0" i="0" u="none" strike="noStrike" kern="1200" baseline="0" dirty="0">
                <a:solidFill>
                  <a:schemeClr val="tx1"/>
                </a:solidFill>
                <a:effectLst/>
                <a:latin typeface="Arial" pitchFamily="34" charset="0"/>
                <a:ea typeface="+mn-ea"/>
                <a:cs typeface="Arial" pitchFamily="34" charset="0"/>
              </a:rPr>
              <a:t>achievement standards are provided in </a:t>
            </a:r>
            <a:r>
              <a:rPr lang="en-AU" sz="1100" b="0" i="1" baseline="0" dirty="0">
                <a:solidFill>
                  <a:schemeClr val="tx1"/>
                </a:solidFill>
                <a:latin typeface="Arial" pitchFamily="34" charset="0"/>
                <a:cs typeface="Arial" pitchFamily="34" charset="0"/>
              </a:rPr>
              <a:t>Humanities and Social Sciences —</a:t>
            </a:r>
            <a:r>
              <a:rPr lang="en-AU" sz="1100" b="0" i="1" u="none" strike="noStrike" kern="1200" baseline="0" dirty="0">
                <a:solidFill>
                  <a:schemeClr val="tx1"/>
                </a:solidFill>
                <a:effectLst/>
                <a:latin typeface="Arial" pitchFamily="34" charset="0"/>
                <a:ea typeface="+mn-ea"/>
                <a:cs typeface="Arial" pitchFamily="34" charset="0"/>
              </a:rPr>
              <a:t> Sequence of achievement F–6/7</a:t>
            </a:r>
            <a:r>
              <a:rPr lang="en-AU" sz="1100" b="0" i="0" u="none" strike="noStrike" kern="1200" baseline="0" dirty="0">
                <a:solidFill>
                  <a:schemeClr val="tx1"/>
                </a:solidFill>
                <a:effectLst/>
                <a:latin typeface="Arial" pitchFamily="34" charset="0"/>
                <a:ea typeface="+mn-ea"/>
                <a:cs typeface="Arial" pitchFamily="34" charset="0"/>
              </a:rPr>
              <a:t>. (Select the link ‘F–6/7 HASS — Combined sequence of achievement’.)</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AU" sz="1100" b="0" i="0" u="none" strike="noStrike" kern="1200" baseline="0" dirty="0">
                <a:solidFill>
                  <a:schemeClr val="tx1"/>
                </a:solidFill>
                <a:effectLst/>
                <a:latin typeface="Arial" pitchFamily="34" charset="0"/>
                <a:ea typeface="+mn-ea"/>
                <a:cs typeface="Arial" pitchFamily="34" charset="0"/>
              </a:rPr>
              <a:t>The </a:t>
            </a:r>
            <a:r>
              <a:rPr lang="en-AU" sz="1100" b="1" i="0" u="none" strike="noStrike" kern="1200" baseline="0" dirty="0">
                <a:solidFill>
                  <a:schemeClr val="tx1"/>
                </a:solidFill>
                <a:effectLst/>
                <a:latin typeface="Arial" pitchFamily="34" charset="0"/>
                <a:ea typeface="+mn-ea"/>
                <a:cs typeface="Arial" pitchFamily="34" charset="0"/>
              </a:rPr>
              <a:t>sub-strand-specific </a:t>
            </a:r>
            <a:r>
              <a:rPr lang="en-AU" sz="1100" b="0" i="0" u="none" strike="noStrike" kern="1200" baseline="0" dirty="0">
                <a:solidFill>
                  <a:schemeClr val="tx1"/>
                </a:solidFill>
                <a:effectLst/>
                <a:latin typeface="Arial" pitchFamily="34" charset="0"/>
                <a:ea typeface="+mn-ea"/>
                <a:cs typeface="Arial" pitchFamily="34" charset="0"/>
              </a:rPr>
              <a:t>achievement standards are provided in the following documents at the above link: </a:t>
            </a:r>
          </a:p>
          <a:p>
            <a:pPr marL="360000" marR="0" lvl="0" indent="-171450" algn="l" defTabSz="914400" rtl="0" eaLnBrk="0" fontAlgn="base" latinLnBrk="0" hangingPunct="0">
              <a:lnSpc>
                <a:spcPct val="100000"/>
              </a:lnSpc>
              <a:spcBef>
                <a:spcPts val="0"/>
              </a:spcBef>
              <a:spcAft>
                <a:spcPct val="0"/>
              </a:spcAft>
              <a:buClrTx/>
              <a:buSzTx/>
              <a:buFontTx/>
              <a:buChar char="-"/>
              <a:tabLst/>
              <a:defRPr/>
            </a:pPr>
            <a:r>
              <a:rPr lang="en-AU" sz="1100" b="0" i="1" u="none" strike="noStrike" kern="1200" baseline="0" dirty="0">
                <a:solidFill>
                  <a:schemeClr val="tx1"/>
                </a:solidFill>
                <a:effectLst/>
                <a:latin typeface="Arial" pitchFamily="34" charset="0"/>
                <a:ea typeface="+mn-ea"/>
                <a:cs typeface="Arial" pitchFamily="34" charset="0"/>
              </a:rPr>
              <a:t>History: Sequence of achievement F–6/7</a:t>
            </a:r>
          </a:p>
          <a:p>
            <a:pPr marL="360000" marR="0" lvl="0" indent="-171450" algn="l" defTabSz="914400" rtl="0" eaLnBrk="0" fontAlgn="base" latinLnBrk="0" hangingPunct="0">
              <a:lnSpc>
                <a:spcPct val="100000"/>
              </a:lnSpc>
              <a:spcBef>
                <a:spcPts val="0"/>
              </a:spcBef>
              <a:spcAft>
                <a:spcPct val="0"/>
              </a:spcAft>
              <a:buClrTx/>
              <a:buSzTx/>
              <a:buFontTx/>
              <a:buChar char="-"/>
              <a:tabLst/>
              <a:defRPr/>
            </a:pPr>
            <a:r>
              <a:rPr lang="en-AU" sz="1100" b="0" i="1" u="none" strike="noStrike" kern="1200" baseline="0" dirty="0">
                <a:solidFill>
                  <a:schemeClr val="tx1"/>
                </a:solidFill>
                <a:effectLst/>
                <a:latin typeface="Arial" pitchFamily="34" charset="0"/>
                <a:ea typeface="+mn-ea"/>
                <a:cs typeface="Arial" pitchFamily="34" charset="0"/>
              </a:rPr>
              <a:t>Geography: Sequence of achievement F–6/7</a:t>
            </a:r>
          </a:p>
          <a:p>
            <a:pPr marL="360000" marR="0" lvl="0" indent="-171450" algn="l" defTabSz="914400" rtl="0" eaLnBrk="0" fontAlgn="base" latinLnBrk="0" hangingPunct="0">
              <a:lnSpc>
                <a:spcPct val="100000"/>
              </a:lnSpc>
              <a:spcBef>
                <a:spcPts val="0"/>
              </a:spcBef>
              <a:spcAft>
                <a:spcPct val="0"/>
              </a:spcAft>
              <a:buClrTx/>
              <a:buSzTx/>
              <a:buFontTx/>
              <a:buChar char="-"/>
              <a:tabLst/>
              <a:defRPr/>
            </a:pPr>
            <a:r>
              <a:rPr lang="en-AU" sz="1100" b="0" i="1" u="none" strike="noStrike" kern="1200" baseline="0" dirty="0">
                <a:solidFill>
                  <a:schemeClr val="tx1"/>
                </a:solidFill>
                <a:effectLst/>
                <a:latin typeface="Arial" pitchFamily="34" charset="0"/>
                <a:ea typeface="+mn-ea"/>
                <a:cs typeface="Arial" pitchFamily="34" charset="0"/>
              </a:rPr>
              <a:t>Civics and Citizenship: Sequence of achievement F–6/7</a:t>
            </a:r>
          </a:p>
          <a:p>
            <a:pPr marL="360000" marR="0" lvl="0" indent="-171450" algn="l" defTabSz="914400" rtl="0" eaLnBrk="0" fontAlgn="base" latinLnBrk="0" hangingPunct="0">
              <a:lnSpc>
                <a:spcPct val="100000"/>
              </a:lnSpc>
              <a:spcBef>
                <a:spcPts val="0"/>
              </a:spcBef>
              <a:spcAft>
                <a:spcPct val="0"/>
              </a:spcAft>
              <a:buClrTx/>
              <a:buSzTx/>
              <a:buFontTx/>
              <a:buChar char="-"/>
              <a:tabLst/>
              <a:defRPr/>
            </a:pPr>
            <a:r>
              <a:rPr lang="en-AU" sz="1100" b="0" i="1" u="none" strike="noStrike" kern="1200" baseline="0" dirty="0">
                <a:solidFill>
                  <a:schemeClr val="tx1"/>
                </a:solidFill>
                <a:effectLst/>
                <a:latin typeface="Arial" pitchFamily="34" charset="0"/>
                <a:ea typeface="+mn-ea"/>
                <a:cs typeface="Arial" pitchFamily="34" charset="0"/>
              </a:rPr>
              <a:t>Economics and Business: Sequence of achievement F–6/7</a:t>
            </a:r>
            <a:r>
              <a:rPr lang="en-AU" sz="1100" b="0" i="0" u="none" strike="noStrike" kern="1200" baseline="0" dirty="0">
                <a:solidFill>
                  <a:schemeClr val="tx1"/>
                </a:solidFill>
                <a:effectLst/>
                <a:latin typeface="Arial" pitchFamily="34" charset="0"/>
                <a:ea typeface="+mn-ea"/>
                <a:cs typeface="Arial" pitchFamily="34" charset="0"/>
              </a:rPr>
              <a:t>.</a:t>
            </a:r>
          </a:p>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endParaRPr lang="en-AU" sz="1100" b="0" i="0" u="none" strike="noStrike" kern="1200" baseline="0" dirty="0">
              <a:solidFill>
                <a:schemeClr val="tx1"/>
              </a:solidFill>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1" i="0" u="none" strike="noStrike" kern="1200" baseline="0" dirty="0">
                <a:solidFill>
                  <a:schemeClr val="tx1"/>
                </a:solidFill>
                <a:latin typeface="Arial" pitchFamily="34" charset="0"/>
                <a:ea typeface="+mn-ea"/>
                <a:cs typeface="Arial" pitchFamily="34" charset="0"/>
              </a:rPr>
              <a:t>Suggested activities</a:t>
            </a:r>
          </a:p>
          <a:p>
            <a:pPr marL="0" marR="0" lvl="0" indent="-228600" algn="l" defTabSz="914400" rtl="0" eaLnBrk="0" fontAlgn="base" latinLnBrk="0" hangingPunct="0">
              <a:lnSpc>
                <a:spcPct val="100000"/>
              </a:lnSpc>
              <a:spcBef>
                <a:spcPts val="0"/>
              </a:spcBef>
              <a:spcAft>
                <a:spcPct val="0"/>
              </a:spcAft>
              <a:buClrTx/>
              <a:buSzTx/>
              <a:buFont typeface="+mj-lt"/>
              <a:buAutoNum type="arabicPeriod"/>
              <a:tabLst/>
              <a:defRPr/>
            </a:pPr>
            <a:endParaRPr lang="en-AU" sz="1100" b="1" i="0" u="none" strike="noStrike" kern="1200" baseline="0" dirty="0">
              <a:solidFill>
                <a:schemeClr val="tx1"/>
              </a:solidFill>
              <a:latin typeface="Arial" pitchFamily="34" charset="0"/>
              <a:ea typeface="+mn-ea"/>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Using one</a:t>
            </a:r>
            <a:r>
              <a:rPr lang="en-AU" sz="1100" kern="1200" baseline="0" dirty="0">
                <a:solidFill>
                  <a:schemeClr val="tx1"/>
                </a:solidFill>
                <a:effectLst/>
                <a:latin typeface="Arial" pitchFamily="34" charset="0"/>
                <a:ea typeface="+mn-ea"/>
                <a:cs typeface="Arial" pitchFamily="34" charset="0"/>
              </a:rPr>
              <a:t> of the </a:t>
            </a:r>
            <a:r>
              <a:rPr lang="en-AU" sz="1100" i="1" kern="1200" baseline="0" dirty="0">
                <a:solidFill>
                  <a:schemeClr val="tx1"/>
                </a:solidFill>
                <a:effectLst/>
                <a:latin typeface="Arial" pitchFamily="34" charset="0"/>
                <a:ea typeface="+mn-ea"/>
                <a:cs typeface="Arial" pitchFamily="34" charset="0"/>
              </a:rPr>
              <a:t>Sequence of achievement </a:t>
            </a:r>
            <a:r>
              <a:rPr lang="en-AU" sz="1100" kern="1200" baseline="0" dirty="0">
                <a:solidFill>
                  <a:schemeClr val="tx1"/>
                </a:solidFill>
                <a:effectLst/>
                <a:latin typeface="Arial" pitchFamily="34" charset="0"/>
                <a:ea typeface="+mn-ea"/>
                <a:cs typeface="Arial" pitchFamily="34" charset="0"/>
              </a:rPr>
              <a:t>documents, d</a:t>
            </a:r>
            <a:r>
              <a:rPr lang="en-AU" sz="1100" kern="1200" dirty="0">
                <a:solidFill>
                  <a:schemeClr val="tx1"/>
                </a:solidFill>
                <a:effectLst/>
                <a:latin typeface="Arial" pitchFamily="34" charset="0"/>
                <a:ea typeface="+mn-ea"/>
                <a:cs typeface="Arial" pitchFamily="34" charset="0"/>
              </a:rPr>
              <a:t>iscuss how the evidence that students need </a:t>
            </a:r>
            <a:r>
              <a:rPr lang="en-AU" sz="1100" kern="1200">
                <a:solidFill>
                  <a:schemeClr val="tx1"/>
                </a:solidFill>
                <a:effectLst/>
                <a:latin typeface="Arial" pitchFamily="34" charset="0"/>
                <a:ea typeface="+mn-ea"/>
                <a:cs typeface="Arial" pitchFamily="34" charset="0"/>
              </a:rPr>
              <a:t>to provide of what </a:t>
            </a:r>
            <a:r>
              <a:rPr lang="en-AU" sz="1100" kern="1200" dirty="0">
                <a:solidFill>
                  <a:schemeClr val="tx1"/>
                </a:solidFill>
                <a:effectLst/>
                <a:latin typeface="Arial" pitchFamily="34" charset="0"/>
                <a:ea typeface="+mn-ea"/>
                <a:cs typeface="Arial" pitchFamily="34" charset="0"/>
              </a:rPr>
              <a:t>they know and </a:t>
            </a:r>
            <a:r>
              <a:rPr lang="en-AU" sz="1100" kern="1200">
                <a:solidFill>
                  <a:schemeClr val="tx1"/>
                </a:solidFill>
                <a:effectLst/>
                <a:latin typeface="Arial" pitchFamily="34" charset="0"/>
                <a:ea typeface="+mn-ea"/>
                <a:cs typeface="Arial" pitchFamily="34" charset="0"/>
              </a:rPr>
              <a:t>can do </a:t>
            </a:r>
            <a:r>
              <a:rPr lang="en-AU" sz="1100" kern="1200" dirty="0">
                <a:solidFill>
                  <a:schemeClr val="tx1"/>
                </a:solidFill>
                <a:effectLst/>
                <a:latin typeface="Arial" pitchFamily="34" charset="0"/>
                <a:ea typeface="+mn-ea"/>
                <a:cs typeface="Arial" pitchFamily="34" charset="0"/>
              </a:rPr>
              <a:t>increases in complexity across year levels.</a:t>
            </a:r>
          </a:p>
          <a:p>
            <a:pPr marL="228600" indent="-228600">
              <a:lnSpc>
                <a:spcPct val="100000"/>
              </a:lnSpc>
              <a:spcBef>
                <a:spcPts val="0"/>
              </a:spcBef>
              <a:buFont typeface="+mj-lt"/>
              <a:buAutoNum type="arabicPeriod"/>
            </a:pPr>
            <a:endParaRPr lang="en-AU" sz="1100" kern="1200" dirty="0">
              <a:solidFill>
                <a:schemeClr val="tx1"/>
              </a:solidFill>
              <a:effectLst/>
              <a:latin typeface="Arial" pitchFamily="34" charset="0"/>
              <a:ea typeface="+mn-ea"/>
              <a:cs typeface="Arial" pitchFamily="34" charset="0"/>
            </a:endParaRPr>
          </a:p>
          <a:p>
            <a:pPr marL="228600" indent="-228600">
              <a:lnSpc>
                <a:spcPct val="100000"/>
              </a:lnSpc>
              <a:spcBef>
                <a:spcPts val="0"/>
              </a:spcBef>
              <a:buFont typeface="+mj-lt"/>
              <a:buAutoNum type="arabicPeriod"/>
            </a:pPr>
            <a:r>
              <a:rPr lang="en-AU" sz="1100" kern="1200" dirty="0">
                <a:solidFill>
                  <a:schemeClr val="tx1"/>
                </a:solidFill>
                <a:effectLst/>
                <a:latin typeface="Arial" pitchFamily="34" charset="0"/>
                <a:ea typeface="+mn-ea"/>
                <a:cs typeface="Arial" pitchFamily="34" charset="0"/>
              </a:rPr>
              <a:t>For a given year level, map the subject-specific and/or sub-strand-specific achievement standard to the content descriptions. </a:t>
            </a:r>
          </a:p>
          <a:p>
            <a:pPr marL="0" marR="0" lvl="0" indent="0" algn="l" defTabSz="914400" rtl="0" eaLnBrk="0" fontAlgn="base" latinLnBrk="0" hangingPunct="0">
              <a:lnSpc>
                <a:spcPct val="100000"/>
              </a:lnSpc>
              <a:spcBef>
                <a:spcPts val="0"/>
              </a:spcBef>
              <a:spcAft>
                <a:spcPct val="0"/>
              </a:spcAft>
              <a:buClrTx/>
              <a:buSzTx/>
              <a:buFontTx/>
              <a:buNone/>
              <a:tabLst/>
              <a:defRPr/>
            </a:pPr>
            <a:endParaRPr lang="en-AU" sz="1100" u="none"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17</a:t>
            </a:fld>
            <a:endParaRPr lang="en-AU" sz="1000" dirty="0"/>
          </a:p>
        </p:txBody>
      </p:sp>
    </p:spTree>
    <p:extLst>
      <p:ext uri="{BB962C8B-B14F-4D97-AF65-F5344CB8AC3E}">
        <p14:creationId xmlns:p14="http://schemas.microsoft.com/office/powerpoint/2010/main" val="161966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seven capabilities are divided into two groups:</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support students to be successful learners ― literacy, numeracy, information and communication technology (ICT) capability, and critical and creative thinking</a:t>
            </a:r>
          </a:p>
          <a:p>
            <a:pPr marL="171450" lvl="0" indent="-171450">
              <a:spcBef>
                <a:spcPts val="0"/>
              </a:spcBef>
              <a:buFont typeface="Arial" panose="020B0604020202020204" pitchFamily="34" charset="0"/>
              <a:buChar char="•"/>
            </a:pPr>
            <a:r>
              <a:rPr lang="en-AU" sz="1100" kern="1200" dirty="0">
                <a:solidFill>
                  <a:schemeClr val="tx1"/>
                </a:solidFill>
                <a:effectLst/>
                <a:latin typeface="Arial" pitchFamily="34" charset="0"/>
                <a:ea typeface="+mn-ea"/>
                <a:cs typeface="Arial" pitchFamily="34" charset="0"/>
              </a:rPr>
              <a:t>capabilities that develop ways of being, behaving and learning to live with others ― personal and social capability, ethical understanding and intercultural understanding.</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Continua of learning have been developed for each capability to describe the relevant knowledge, understanding and skills at particular points of schooling. </a:t>
            </a:r>
          </a:p>
          <a:p>
            <a:pPr marL="0">
              <a:spcBef>
                <a:spcPts val="0"/>
              </a:spcBef>
            </a:pPr>
            <a:endParaRPr lang="en-US" sz="1100" b="0" dirty="0">
              <a:solidFill>
                <a:schemeClr val="tx1"/>
              </a:solidFill>
              <a:latin typeface="Arial" pitchFamily="34" charset="0"/>
              <a:cs typeface="Arial" pitchFamily="34" charset="0"/>
            </a:endParaRPr>
          </a:p>
          <a:p>
            <a:pPr marL="0">
              <a:spcBef>
                <a:spcPts val="0"/>
              </a:spcBef>
            </a:pPr>
            <a:r>
              <a:rPr lang="en-US" sz="1100" b="0" dirty="0">
                <a:solidFill>
                  <a:schemeClr val="tx1"/>
                </a:solidFill>
                <a:latin typeface="Arial" pitchFamily="34" charset="0"/>
                <a:cs typeface="Arial" pitchFamily="34" charset="0"/>
              </a:rPr>
              <a:t>The content</a:t>
            </a:r>
            <a:r>
              <a:rPr lang="en-US" sz="1100" b="0" baseline="0" dirty="0">
                <a:solidFill>
                  <a:schemeClr val="tx1"/>
                </a:solidFill>
                <a:latin typeface="Arial" pitchFamily="34" charset="0"/>
                <a:cs typeface="Arial" pitchFamily="34" charset="0"/>
              </a:rPr>
              <a:t> outlined in the </a:t>
            </a:r>
            <a:r>
              <a:rPr lang="en-US" sz="1100" b="0" dirty="0">
                <a:solidFill>
                  <a:schemeClr val="tx1"/>
                </a:solidFill>
                <a:latin typeface="Arial" pitchFamily="34" charset="0"/>
                <a:cs typeface="Arial" pitchFamily="34" charset="0"/>
              </a:rPr>
              <a:t>general capabilities continua</a:t>
            </a:r>
            <a:r>
              <a:rPr lang="en-US" sz="1100" b="0" baseline="0" dirty="0">
                <a:solidFill>
                  <a:schemeClr val="tx1"/>
                </a:solidFill>
                <a:latin typeface="Arial" pitchFamily="34" charset="0"/>
                <a:cs typeface="Arial" pitchFamily="34" charset="0"/>
              </a:rPr>
              <a:t> is </a:t>
            </a:r>
            <a:r>
              <a:rPr lang="en-US" sz="1100" b="0" dirty="0">
                <a:solidFill>
                  <a:schemeClr val="tx1"/>
                </a:solidFill>
                <a:latin typeface="Arial" pitchFamily="34" charset="0"/>
                <a:cs typeface="Arial" pitchFamily="34" charset="0"/>
              </a:rPr>
              <a:t>embedded in the content descriptions</a:t>
            </a:r>
            <a:r>
              <a:rPr lang="en-US" sz="1100" b="0" baseline="0" dirty="0">
                <a:solidFill>
                  <a:schemeClr val="tx1"/>
                </a:solidFill>
                <a:latin typeface="Arial" pitchFamily="34" charset="0"/>
                <a:cs typeface="Arial" pitchFamily="34" charset="0"/>
              </a:rPr>
              <a:t> for each learning area, </a:t>
            </a:r>
            <a:r>
              <a:rPr lang="en-AU" sz="1100" b="0" dirty="0">
                <a:solidFill>
                  <a:schemeClr val="tx1"/>
                </a:solidFill>
                <a:latin typeface="Arial" pitchFamily="34" charset="0"/>
                <a:cs typeface="Arial" pitchFamily="34" charset="0"/>
              </a:rPr>
              <a:t>where appropriate. The </a:t>
            </a:r>
            <a:r>
              <a:rPr lang="en-AU" sz="1100" b="0" baseline="0" dirty="0">
                <a:solidFill>
                  <a:schemeClr val="tx1"/>
                </a:solidFill>
                <a:latin typeface="Arial" pitchFamily="34" charset="0"/>
                <a:cs typeface="Arial" pitchFamily="34" charset="0"/>
              </a:rPr>
              <a:t>icons shown on this slide are used to identify where the general capabilities are embedded in content descriptions. </a:t>
            </a:r>
          </a:p>
          <a:p>
            <a:pPr marL="0">
              <a:spcBef>
                <a:spcPts val="0"/>
              </a:spcBef>
            </a:pPr>
            <a:endParaRPr lang="en-AU" sz="1100" b="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b="0" dirty="0">
                <a:latin typeface="Arial" pitchFamily="34" charset="0"/>
                <a:cs typeface="Arial" pitchFamily="34" charset="0"/>
              </a:rPr>
              <a:t>A summary of</a:t>
            </a:r>
            <a:r>
              <a:rPr lang="en-AU" sz="1100" b="0" baseline="0" dirty="0">
                <a:latin typeface="Arial" pitchFamily="34" charset="0"/>
                <a:cs typeface="Arial" pitchFamily="34" charset="0"/>
              </a:rPr>
              <a:t> the focus of each of the general capabilities in the HASS learning area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www.australiancurriculum.edu.au/f-10-curriculum/general-capabilities</a:t>
            </a:r>
            <a:r>
              <a:rPr lang="en-AU" sz="1100" b="0" baseline="0" dirty="0">
                <a:solidFill>
                  <a:schemeClr val="tx1"/>
                </a:solidFill>
                <a:latin typeface="Arial" pitchFamily="34" charset="0"/>
                <a:cs typeface="Arial" pitchFamily="34" charset="0"/>
              </a:rPr>
              <a:t>. </a:t>
            </a:r>
            <a:r>
              <a:rPr lang="en-US" sz="1100" u="none" strike="noStrike" kern="1200" dirty="0">
                <a:solidFill>
                  <a:schemeClr val="tx1"/>
                </a:solidFill>
                <a:effectLst/>
                <a:latin typeface="Arial" panose="020B0604020202020204" pitchFamily="34" charset="0"/>
                <a:ea typeface="+mn-ea"/>
                <a:cs typeface="Arial" panose="020B0604020202020204" pitchFamily="34" charset="0"/>
              </a:rPr>
              <a:t>On the general capabilities overview webpage, scroll down to ‘Learning area specific advice’.</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18</a:t>
            </a:fld>
            <a:endParaRPr lang="en-AU" sz="1000" dirty="0"/>
          </a:p>
        </p:txBody>
      </p:sp>
    </p:spTree>
    <p:extLst>
      <p:ext uri="{BB962C8B-B14F-4D97-AF65-F5344CB8AC3E}">
        <p14:creationId xmlns:p14="http://schemas.microsoft.com/office/powerpoint/2010/main" val="663969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AU" sz="1100" kern="1200" dirty="0">
                <a:solidFill>
                  <a:schemeClr val="tx1"/>
                </a:solidFill>
                <a:effectLst/>
                <a:latin typeface="Arial" pitchFamily="34" charset="0"/>
                <a:ea typeface="+mn-ea"/>
                <a:cs typeface="Arial" pitchFamily="34" charset="0"/>
              </a:rPr>
              <a:t>The Australian Curriculum promotes three cross-curriculum priorities that young Australians should learn</a:t>
            </a:r>
            <a:r>
              <a:rPr lang="en-AU" sz="110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about. Each of the priorities is represented in learning areas in ways appropriate to that area.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The three priorities are: </a:t>
            </a:r>
          </a:p>
          <a:p>
            <a:pPr marL="171450" indent="-171450">
              <a:spcBef>
                <a:spcPts val="0"/>
              </a:spcBef>
              <a:buFont typeface="Arial" panose="020B0604020202020204" pitchFamily="34" charset="0"/>
              <a:buChar char="•"/>
            </a:pPr>
            <a:endParaRPr lang="en-AU" sz="1100" kern="1200" dirty="0">
              <a:solidFill>
                <a:schemeClr val="tx1"/>
              </a:solidFill>
              <a:effectLst/>
              <a:latin typeface="Arial" pitchFamily="34" charset="0"/>
              <a:ea typeface="+mn-ea"/>
              <a:cs typeface="Arial" pitchFamily="34" charset="0"/>
            </a:endParaRP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Aboriginal and Torres Strait Islander histories and cultures </a:t>
            </a:r>
            <a:r>
              <a:rPr lang="en-AU" sz="1100" kern="1200" dirty="0">
                <a:solidFill>
                  <a:schemeClr val="tx1"/>
                </a:solidFill>
                <a:effectLst/>
                <a:latin typeface="Arial" pitchFamily="34" charset="0"/>
                <a:ea typeface="+mn-ea"/>
                <a:cs typeface="Arial" pitchFamily="34" charset="0"/>
              </a:rPr>
              <a:t>― to ensure that all young Australians are given the opportunity to gain a deeper understanding and appreciation of Aboriginal and Torres Strait Islander histories and cultures, their significance for Australia, and the impact that these have had, and continue to have, on our world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Asia and Australia’s engagement with Asia </a:t>
            </a:r>
            <a:r>
              <a:rPr lang="en-AU" sz="1100" kern="1200" dirty="0">
                <a:solidFill>
                  <a:schemeClr val="tx1"/>
                </a:solidFill>
                <a:effectLst/>
                <a:latin typeface="Arial" pitchFamily="34" charset="0"/>
                <a:ea typeface="+mn-ea"/>
                <a:cs typeface="Arial" pitchFamily="34" charset="0"/>
              </a:rPr>
              <a:t>― to reflect the importance of knowing about Asia and Australia’s engagement with Asia, and to encourage better understanding of the countries and cultures of the Asia region so that young people appreciate the economic, political and cultural interconnections that Australia has with the region </a:t>
            </a:r>
          </a:p>
          <a:p>
            <a:pPr marL="171450" lvl="0" indent="-171450">
              <a:spcBef>
                <a:spcPts val="0"/>
              </a:spcBef>
              <a:buFont typeface="Arial" panose="020B0604020202020204" pitchFamily="34" charset="0"/>
              <a:buChar char="•"/>
            </a:pPr>
            <a:r>
              <a:rPr lang="en-AU" sz="1100" i="0" kern="1200" dirty="0">
                <a:solidFill>
                  <a:schemeClr val="tx1"/>
                </a:solidFill>
                <a:effectLst/>
                <a:latin typeface="Arial" pitchFamily="34" charset="0"/>
                <a:ea typeface="+mn-ea"/>
                <a:cs typeface="Arial" pitchFamily="34" charset="0"/>
              </a:rPr>
              <a:t>Sustainability</a:t>
            </a:r>
            <a:r>
              <a:rPr lang="en-AU" sz="1100" i="0" kern="1200" baseline="0" dirty="0">
                <a:solidFill>
                  <a:schemeClr val="tx1"/>
                </a:solidFill>
                <a:effectLst/>
                <a:latin typeface="Arial" pitchFamily="34" charset="0"/>
                <a:ea typeface="+mn-ea"/>
                <a:cs typeface="Arial" pitchFamily="34" charset="0"/>
              </a:rPr>
              <a:t> </a:t>
            </a:r>
            <a:r>
              <a:rPr lang="en-AU" sz="1100" kern="1200" dirty="0">
                <a:solidFill>
                  <a:schemeClr val="tx1"/>
                </a:solidFill>
                <a:effectLst/>
                <a:latin typeface="Arial" pitchFamily="34" charset="0"/>
                <a:ea typeface="+mn-ea"/>
                <a:cs typeface="Arial" pitchFamily="34" charset="0"/>
              </a:rPr>
              <a:t>― to allow young people to develop an appreciation of the need for more sustainable patterns of living, and to build capacities for thinking, valuing and acting that are necessary to create a more sustainable future. </a:t>
            </a:r>
          </a:p>
          <a:p>
            <a:pPr marL="0">
              <a:spcBef>
                <a:spcPts val="0"/>
              </a:spcBef>
            </a:pPr>
            <a:endParaRPr lang="en-AU" sz="1100" kern="1200" dirty="0">
              <a:solidFill>
                <a:schemeClr val="tx1"/>
              </a:solidFill>
              <a:effectLst/>
              <a:latin typeface="Arial" pitchFamily="34" charset="0"/>
              <a:ea typeface="+mn-ea"/>
              <a:cs typeface="Arial" pitchFamily="34" charset="0"/>
            </a:endParaRPr>
          </a:p>
          <a:p>
            <a:pPr marL="0">
              <a:spcBef>
                <a:spcPts val="0"/>
              </a:spcBef>
            </a:pPr>
            <a:r>
              <a:rPr lang="en-AU" sz="1100" kern="1200" dirty="0">
                <a:solidFill>
                  <a:schemeClr val="tx1"/>
                </a:solidFill>
                <a:effectLst/>
                <a:latin typeface="Arial" pitchFamily="34" charset="0"/>
                <a:ea typeface="+mn-ea"/>
                <a:cs typeface="Arial" pitchFamily="34" charset="0"/>
              </a:rPr>
              <a:t>Each of the cross-curriculum priorities contains a set of organising ideas. These are consistent across the curriculum and are reinforced in learning areas.</a:t>
            </a:r>
            <a:r>
              <a:rPr lang="en-AU" sz="1100" b="0" kern="1200" baseline="0" dirty="0">
                <a:solidFill>
                  <a:schemeClr val="tx1"/>
                </a:solidFill>
                <a:effectLst/>
                <a:latin typeface="Arial" pitchFamily="34" charset="0"/>
                <a:ea typeface="+mn-ea"/>
                <a:cs typeface="Arial" pitchFamily="34" charset="0"/>
              </a:rPr>
              <a:t> </a:t>
            </a:r>
            <a:r>
              <a:rPr lang="en-AU" sz="1100" b="0" dirty="0">
                <a:solidFill>
                  <a:schemeClr val="tx1"/>
                </a:solidFill>
                <a:latin typeface="Arial" pitchFamily="34" charset="0"/>
                <a:cs typeface="Arial" pitchFamily="34" charset="0"/>
              </a:rPr>
              <a:t>Each of the cross-curriculum priorities can be relevant to teaching and learning in HASS, and explicit teaching of the priorities should be incorporated in teaching and learning activities where appropriate. </a:t>
            </a:r>
            <a:endParaRPr lang="en-AU" sz="11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19</a:t>
            </a:fld>
            <a:endParaRPr lang="en-AU" sz="1000" dirty="0"/>
          </a:p>
        </p:txBody>
      </p:sp>
    </p:spTree>
    <p:extLst>
      <p:ext uri="{BB962C8B-B14F-4D97-AF65-F5344CB8AC3E}">
        <p14:creationId xmlns:p14="http://schemas.microsoft.com/office/powerpoint/2010/main" val="87156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defRPr/>
            </a:pPr>
            <a:r>
              <a:rPr lang="en-AU" sz="1100" dirty="0">
                <a:latin typeface="Arial" pitchFamily="34" charset="0"/>
                <a:cs typeface="Arial" pitchFamily="34" charset="0"/>
              </a:rPr>
              <a:t>This presentation aims to:</a:t>
            </a:r>
          </a:p>
          <a:p>
            <a:pPr marL="0" indent="0">
              <a:spcBef>
                <a:spcPts val="0"/>
              </a:spcBef>
              <a:buFont typeface="Arial" pitchFamily="34" charset="0"/>
              <a:buNone/>
              <a:defRPr/>
            </a:pPr>
            <a:endParaRPr lang="en-AU" sz="1100" dirty="0">
              <a:latin typeface="Arial" pitchFamily="34" charset="0"/>
              <a:cs typeface="Arial" pitchFamily="34" charset="0"/>
            </a:endParaRP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build understanding of the Australian Curriculum, with</a:t>
            </a:r>
            <a:r>
              <a:rPr lang="en-AU" sz="1100" baseline="0" dirty="0">
                <a:solidFill>
                  <a:schemeClr val="tx1"/>
                </a:solidFill>
                <a:latin typeface="Arial" pitchFamily="34" charset="0"/>
                <a:cs typeface="Arial" pitchFamily="34" charset="0"/>
              </a:rPr>
              <a:t> particular reference to the </a:t>
            </a:r>
            <a:r>
              <a:rPr lang="en-AU" sz="1100" dirty="0">
                <a:solidFill>
                  <a:schemeClr val="tx1"/>
                </a:solidFill>
                <a:latin typeface="Arial" pitchFamily="34" charset="0"/>
                <a:cs typeface="Arial" pitchFamily="34" charset="0"/>
              </a:rPr>
              <a:t>Humanities</a:t>
            </a:r>
            <a:r>
              <a:rPr lang="en-AU" sz="1100" baseline="0" dirty="0">
                <a:solidFill>
                  <a:schemeClr val="tx1"/>
                </a:solidFill>
                <a:latin typeface="Arial" pitchFamily="34" charset="0"/>
                <a:cs typeface="Arial" pitchFamily="34" charset="0"/>
              </a:rPr>
              <a:t> and Social Sciences </a:t>
            </a:r>
            <a:r>
              <a:rPr lang="en-AU" sz="1100" dirty="0">
                <a:solidFill>
                  <a:schemeClr val="tx1"/>
                </a:solidFill>
                <a:latin typeface="Arial" pitchFamily="34" charset="0"/>
                <a:cs typeface="Arial" pitchFamily="34" charset="0"/>
              </a:rPr>
              <a:t>curriculum in Prep–Year 6</a:t>
            </a:r>
          </a:p>
          <a:p>
            <a:pPr marL="171450" indent="-171450">
              <a:spcBef>
                <a:spcPts val="0"/>
              </a:spcBef>
              <a:buFont typeface="Arial" panose="020B0604020202020204" pitchFamily="34" charset="0"/>
              <a:buChar char="•"/>
              <a:defRPr/>
            </a:pPr>
            <a:r>
              <a:rPr lang="en-AU" sz="1100" dirty="0">
                <a:solidFill>
                  <a:schemeClr val="tx1"/>
                </a:solidFill>
                <a:latin typeface="Arial" pitchFamily="34" charset="0"/>
                <a:cs typeface="Arial" pitchFamily="34" charset="0"/>
              </a:rPr>
              <a:t>provide an overview of the structure of the Prep–Year 6 HASS subject, including the curric</a:t>
            </a:r>
            <a:r>
              <a:rPr lang="en-AU" sz="1100" baseline="0" dirty="0">
                <a:solidFill>
                  <a:schemeClr val="tx1"/>
                </a:solidFill>
                <a:latin typeface="Arial" pitchFamily="34" charset="0"/>
                <a:cs typeface="Arial" pitchFamily="34" charset="0"/>
              </a:rPr>
              <a:t>ulum content and achievement standards</a:t>
            </a:r>
            <a:r>
              <a:rPr lang="en-AU" sz="1100" dirty="0">
                <a:solidFill>
                  <a:schemeClr val="tx1"/>
                </a:solidFill>
                <a:latin typeface="Arial" pitchFamily="34" charset="0"/>
                <a:cs typeface="Arial" pitchFamily="34" charset="0"/>
              </a:rPr>
              <a:t>.</a:t>
            </a:r>
          </a:p>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a:t>
            </a:fld>
            <a:endParaRPr lang="en-AU" sz="1000" dirty="0"/>
          </a:p>
        </p:txBody>
      </p:sp>
    </p:spTree>
    <p:extLst>
      <p:ext uri="{BB962C8B-B14F-4D97-AF65-F5344CB8AC3E}">
        <p14:creationId xmlns:p14="http://schemas.microsoft.com/office/powerpoint/2010/main" val="2478862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More information</a:t>
            </a:r>
            <a:r>
              <a:rPr lang="en-AU" sz="1100" u="none" baseline="0" dirty="0">
                <a:latin typeface="Arial" pitchFamily="34" charset="0"/>
                <a:cs typeface="Arial" pitchFamily="34" charset="0"/>
              </a:rPr>
              <a:t> about the implementation of Australian Curriculum in Queensland is available on the QCAA website. In the Australian Curriculum section of the QCAA website, you will find the </a:t>
            </a:r>
            <a:r>
              <a:rPr lang="en-AU" sz="1100" i="1" u="none" baseline="0" dirty="0">
                <a:latin typeface="Arial" pitchFamily="34" charset="0"/>
                <a:cs typeface="Arial" pitchFamily="34" charset="0"/>
              </a:rPr>
              <a:t>Learning area overview: Prep‒Year 10 Australian Curriculum — </a:t>
            </a:r>
            <a:r>
              <a:rPr lang="en-US" sz="1100" i="1" u="none" baseline="0" dirty="0">
                <a:latin typeface="Arial" pitchFamily="34" charset="0"/>
                <a:cs typeface="Arial" pitchFamily="34" charset="0"/>
              </a:rPr>
              <a:t>P–6 Humanities and Social Sciences (HASS)</a:t>
            </a:r>
            <a:r>
              <a:rPr lang="en-AU" sz="1100" i="0" u="none" baseline="0" dirty="0">
                <a:latin typeface="Arial" pitchFamily="34" charset="0"/>
                <a:cs typeface="Arial" pitchFamily="34" charset="0"/>
              </a:rPr>
              <a:t>: </a:t>
            </a:r>
            <a:r>
              <a:rPr lang="en-AU" sz="1100" u="none" kern="1200" dirty="0">
                <a:solidFill>
                  <a:schemeClr val="tx1"/>
                </a:solidFill>
                <a:effectLst/>
                <a:latin typeface="Arial" pitchFamily="34" charset="0"/>
                <a:ea typeface="+mn-ea"/>
                <a:cs typeface="Arial" pitchFamily="34" charset="0"/>
                <a:hlinkClick r:id="rId3"/>
              </a:rPr>
              <a:t>www.qcaa.qld.edu.au/aciq</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100" kern="1200" dirty="0">
                <a:solidFill>
                  <a:schemeClr val="tx1"/>
                </a:solidFill>
                <a:effectLst/>
                <a:latin typeface="Arial" pitchFamily="34" charset="0"/>
                <a:ea typeface="+mn-ea"/>
                <a:cs typeface="Arial" pitchFamily="34" charset="0"/>
              </a:rPr>
              <a:t>Send any further questions to: </a:t>
            </a:r>
            <a:r>
              <a:rPr lang="en-AU" sz="1100" u="none" kern="1200" dirty="0">
                <a:solidFill>
                  <a:schemeClr val="tx1"/>
                </a:solidFill>
                <a:effectLst/>
                <a:latin typeface="Arial" pitchFamily="34" charset="0"/>
                <a:ea typeface="+mn-ea"/>
                <a:cs typeface="Arial" pitchFamily="34" charset="0"/>
                <a:hlinkClick r:id="rId4"/>
              </a:rPr>
              <a:t>australiancurriculum@qcaa.qld.edu.au</a:t>
            </a:r>
            <a:r>
              <a:rPr lang="en-AU" sz="1100" u="none" kern="1200" dirty="0">
                <a:solidFill>
                  <a:schemeClr val="tx1"/>
                </a:solidFill>
                <a:effectLst/>
                <a:latin typeface="Arial" pitchFamily="34" charset="0"/>
                <a:ea typeface="+mn-ea"/>
                <a:cs typeface="Arial" pitchFamily="34" charset="0"/>
              </a:rPr>
              <a:t>.</a:t>
            </a:r>
            <a:endParaRPr lang="en-AU" sz="1100" u="none" baseline="0" dirty="0">
              <a:latin typeface="Arial" pitchFamily="34" charset="0"/>
              <a:cs typeface="Arial" pitchFamily="34" charset="0"/>
            </a:endParaRPr>
          </a:p>
          <a:p>
            <a:pPr>
              <a:spcBef>
                <a:spcPts val="0"/>
              </a:spcBef>
            </a:pPr>
            <a:endParaRPr lang="en-AU" sz="1100" kern="1200" dirty="0">
              <a:solidFill>
                <a:schemeClr val="tx1"/>
              </a:solidFill>
              <a:effectLst/>
              <a:latin typeface="Arial" pitchFamily="34" charset="0"/>
              <a:ea typeface="+mn-ea"/>
              <a:cs typeface="Arial" pitchFamily="34" charset="0"/>
            </a:endParaRPr>
          </a:p>
          <a:p>
            <a:pPr>
              <a:spcBef>
                <a:spcPts val="0"/>
              </a:spcBef>
            </a:pPr>
            <a:r>
              <a:rPr lang="en-AU" sz="1100" kern="1200" dirty="0">
                <a:solidFill>
                  <a:schemeClr val="tx1"/>
                </a:solidFill>
                <a:effectLst/>
                <a:latin typeface="Arial" pitchFamily="34" charset="0"/>
                <a:ea typeface="+mn-ea"/>
                <a:cs typeface="Arial" pitchFamily="34" charset="0"/>
              </a:rPr>
              <a:t>Information</a:t>
            </a:r>
            <a:r>
              <a:rPr lang="en-AU" sz="1100" kern="1200" baseline="0" dirty="0">
                <a:solidFill>
                  <a:schemeClr val="tx1"/>
                </a:solidFill>
                <a:effectLst/>
                <a:latin typeface="Arial" pitchFamily="34" charset="0"/>
                <a:ea typeface="+mn-ea"/>
                <a:cs typeface="Arial" pitchFamily="34" charset="0"/>
              </a:rPr>
              <a:t> about r</a:t>
            </a:r>
            <a:r>
              <a:rPr lang="en-AU" sz="1100" kern="1200" dirty="0">
                <a:solidFill>
                  <a:schemeClr val="tx1"/>
                </a:solidFill>
                <a:effectLst/>
                <a:latin typeface="Arial" pitchFamily="34" charset="0"/>
                <a:ea typeface="+mn-ea"/>
                <a:cs typeface="Arial" pitchFamily="34" charset="0"/>
              </a:rPr>
              <a:t>equests for further professional learning is available from: </a:t>
            </a:r>
            <a:r>
              <a:rPr lang="en-AU" sz="1100" u="none" kern="1200" dirty="0">
                <a:solidFill>
                  <a:schemeClr val="tx1"/>
                </a:solidFill>
                <a:effectLst/>
                <a:latin typeface="Arial" pitchFamily="34" charset="0"/>
                <a:ea typeface="+mn-ea"/>
                <a:cs typeface="Arial" pitchFamily="34" charset="0"/>
                <a:hlinkClick r:id="rId5"/>
              </a:rPr>
              <a:t>www.qcaa.qld.edu.au/pd-events/request-pd</a:t>
            </a:r>
            <a:r>
              <a:rPr lang="en-AU" sz="1100" u="none" kern="1200" dirty="0">
                <a:solidFill>
                  <a:schemeClr val="tx1"/>
                </a:solidFill>
                <a:effectLst/>
                <a:latin typeface="Arial" pitchFamily="34" charset="0"/>
                <a:ea typeface="+mn-ea"/>
                <a:cs typeface="Arial" pitchFamily="34" charset="0"/>
              </a:rPr>
              <a:t>.</a:t>
            </a:r>
          </a:p>
          <a:p>
            <a:pPr>
              <a:spcBef>
                <a:spcPts val="0"/>
              </a:spcBef>
            </a:pPr>
            <a:r>
              <a:rPr lang="en-AU" sz="1100" b="1" u="none" kern="1200" dirty="0">
                <a:solidFill>
                  <a:schemeClr val="tx1"/>
                </a:solidFill>
                <a:effectLst/>
                <a:latin typeface="Arial" pitchFamily="34" charset="0"/>
                <a:ea typeface="+mn-ea"/>
                <a:cs typeface="Arial" pitchFamily="34" charset="0"/>
              </a:rPr>
              <a:t> </a:t>
            </a:r>
            <a:endParaRPr lang="en-AU" sz="1100" u="none" kern="1200" dirty="0">
              <a:solidFill>
                <a:schemeClr val="tx1"/>
              </a:solidFill>
              <a:effectLst/>
              <a:latin typeface="Arial" pitchFamily="34" charset="0"/>
              <a:ea typeface="+mn-ea"/>
              <a:cs typeface="Arial" pitchFamily="34" charset="0"/>
            </a:endParaRPr>
          </a:p>
          <a:p>
            <a:pPr>
              <a:spcBef>
                <a:spcPts val="0"/>
              </a:spcBef>
            </a:pPr>
            <a:r>
              <a:rPr lang="en-AU" sz="1100" b="1" u="none" kern="1200" dirty="0">
                <a:solidFill>
                  <a:schemeClr val="tx1"/>
                </a:solidFill>
                <a:effectLst/>
                <a:latin typeface="Arial" pitchFamily="34" charset="0"/>
                <a:ea typeface="+mn-ea"/>
                <a:cs typeface="Arial" pitchFamily="34" charset="0"/>
              </a:rPr>
              <a:t>Suggested activity</a:t>
            </a:r>
          </a:p>
          <a:p>
            <a:pPr marL="0" indent="0">
              <a:spcBef>
                <a:spcPts val="0"/>
              </a:spcBef>
              <a:buFont typeface="+mj-lt"/>
              <a:buNone/>
            </a:pPr>
            <a:endParaRPr lang="en-AU" sz="1100" b="1" u="none" kern="1200" dirty="0">
              <a:solidFill>
                <a:schemeClr val="tx1"/>
              </a:solidFill>
              <a:effectLst/>
              <a:latin typeface="Arial" pitchFamily="34" charset="0"/>
              <a:ea typeface="+mn-ea"/>
              <a:cs typeface="Arial" pitchFamily="34" charset="0"/>
            </a:endParaRPr>
          </a:p>
          <a:p>
            <a:pPr marL="0" indent="0">
              <a:spcBef>
                <a:spcPts val="0"/>
              </a:spcBef>
              <a:buFont typeface="+mj-lt"/>
              <a:buNone/>
            </a:pPr>
            <a:r>
              <a:rPr lang="en-AU" sz="1100" b="0" kern="1200" dirty="0">
                <a:solidFill>
                  <a:schemeClr val="tx1"/>
                </a:solidFill>
                <a:effectLst/>
                <a:latin typeface="Arial" pitchFamily="34" charset="0"/>
                <a:ea typeface="+mn-ea"/>
                <a:cs typeface="Arial" pitchFamily="34" charset="0"/>
              </a:rPr>
              <a:t>What did I learn?</a:t>
            </a:r>
          </a:p>
          <a:p>
            <a:pPr marL="0" indent="0">
              <a:spcBef>
                <a:spcPts val="0"/>
              </a:spcBef>
              <a:buFont typeface="+mj-lt"/>
              <a:buNone/>
            </a:pPr>
            <a:endParaRPr lang="en-AU" sz="1100" b="0" kern="1200" dirty="0">
              <a:solidFill>
                <a:schemeClr val="tx1"/>
              </a:solidFill>
              <a:effectLst/>
              <a:latin typeface="Arial" pitchFamily="34" charset="0"/>
              <a:ea typeface="+mn-ea"/>
              <a:cs typeface="Arial" pitchFamily="34" charset="0"/>
            </a:endParaRP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confirmed?</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was new?</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challenged my thinking?</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else do I need to do?</a:t>
            </a:r>
          </a:p>
          <a:p>
            <a:pPr marL="171450" lvl="0" indent="-171450">
              <a:spcBef>
                <a:spcPts val="0"/>
              </a:spcBef>
              <a:buFont typeface="Arial" pitchFamily="34" charset="0"/>
              <a:buChar char="•"/>
            </a:pPr>
            <a:r>
              <a:rPr lang="en-AU" sz="1100" b="0" kern="1200" dirty="0">
                <a:solidFill>
                  <a:schemeClr val="tx1"/>
                </a:solidFill>
                <a:effectLst/>
                <a:latin typeface="Arial" pitchFamily="34" charset="0"/>
                <a:ea typeface="+mn-ea"/>
                <a:cs typeface="Arial" pitchFamily="34" charset="0"/>
              </a:rPr>
              <a:t>What is our plan as a teaching team?</a:t>
            </a:r>
          </a:p>
          <a:p>
            <a:pPr lvl="0">
              <a:spcBef>
                <a:spcPts val="0"/>
              </a:spcBef>
            </a:pPr>
            <a:endParaRPr lang="en-AU" sz="1100" b="0"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C8D554-20BD-45E3-8F8F-C854CD9EEC52}" type="slidenum">
              <a:rPr kumimoji="0" lang="en-AU"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AU" sz="1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75499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21</a:t>
            </a:fld>
            <a:endParaRPr lang="en-AU" sz="1000" dirty="0"/>
          </a:p>
        </p:txBody>
      </p:sp>
    </p:spTree>
    <p:extLst>
      <p:ext uri="{BB962C8B-B14F-4D97-AF65-F5344CB8AC3E}">
        <p14:creationId xmlns:p14="http://schemas.microsoft.com/office/powerpoint/2010/main" val="291220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0"/>
              </a:spcBef>
              <a:spcAft>
                <a:spcPts val="0"/>
              </a:spcAft>
              <a:buClrTx/>
              <a:buSzTx/>
              <a:buFontTx/>
              <a:buNone/>
              <a:tabLst/>
              <a:defRPr/>
            </a:pPr>
            <a:r>
              <a:rPr lang="en-AU" sz="1100" dirty="0">
                <a:latin typeface="Arial" pitchFamily="34" charset="0"/>
                <a:cs typeface="Arial" pitchFamily="34" charset="0"/>
              </a:rPr>
              <a:t>The Australian Curriculum sets the expectations for what all Australian students should be taught and have the opportunity to learn as they progress through their school life. In</a:t>
            </a:r>
            <a:r>
              <a:rPr lang="en-AU" sz="1100" baseline="0" dirty="0">
                <a:latin typeface="Arial" pitchFamily="34" charset="0"/>
                <a:cs typeface="Arial" pitchFamily="34" charset="0"/>
              </a:rPr>
              <a:t> </a:t>
            </a:r>
            <a:r>
              <a:rPr lang="en-US" sz="1100" baseline="0" dirty="0">
                <a:latin typeface="Arial" pitchFamily="34" charset="0"/>
                <a:cs typeface="Arial" pitchFamily="34" charset="0"/>
              </a:rPr>
              <a:t>Prep</a:t>
            </a:r>
            <a:r>
              <a:rPr lang="en-US" sz="1100" b="0" baseline="0" dirty="0">
                <a:solidFill>
                  <a:schemeClr val="tx1"/>
                </a:solidFill>
                <a:latin typeface="Arial" pitchFamily="34" charset="0"/>
                <a:cs typeface="Arial" pitchFamily="34" charset="0"/>
              </a:rPr>
              <a:t> to </a:t>
            </a:r>
            <a:r>
              <a:rPr lang="en-US" sz="1100" b="0" dirty="0">
                <a:solidFill>
                  <a:schemeClr val="tx1"/>
                </a:solidFill>
                <a:latin typeface="Arial" pitchFamily="34" charset="0"/>
                <a:cs typeface="Arial" pitchFamily="34" charset="0"/>
              </a:rPr>
              <a:t>Year </a:t>
            </a:r>
            <a:r>
              <a:rPr lang="en-AU" sz="1100" baseline="0" dirty="0">
                <a:latin typeface="Arial" pitchFamily="34" charset="0"/>
                <a:cs typeface="Arial" pitchFamily="34" charset="0"/>
              </a:rPr>
              <a:t>10, the</a:t>
            </a:r>
            <a:r>
              <a:rPr lang="en-AU" sz="1100" dirty="0">
                <a:latin typeface="Arial" pitchFamily="34" charset="0"/>
                <a:cs typeface="Arial" pitchFamily="34" charset="0"/>
              </a:rPr>
              <a:t> Australian</a:t>
            </a:r>
            <a:r>
              <a:rPr lang="en-AU" sz="1100" baseline="0" dirty="0">
                <a:latin typeface="Arial" pitchFamily="34" charset="0"/>
                <a:cs typeface="Arial" pitchFamily="34" charset="0"/>
              </a:rPr>
              <a:t> Curriculum provides teachers,</a:t>
            </a:r>
            <a:r>
              <a:rPr lang="en-AU" sz="1100" dirty="0">
                <a:latin typeface="Arial" pitchFamily="34" charset="0"/>
                <a:cs typeface="Arial" pitchFamily="34" charset="0"/>
              </a:rPr>
              <a:t> students, and parents with access to the same content, and consistent national standards for determining</a:t>
            </a:r>
            <a:r>
              <a:rPr lang="en-AU" sz="1100" baseline="0" dirty="0">
                <a:latin typeface="Arial" pitchFamily="34" charset="0"/>
                <a:cs typeface="Arial" pitchFamily="34" charset="0"/>
              </a:rPr>
              <a:t> the progress of student learning.</a:t>
            </a:r>
            <a:endParaRPr lang="en-AU" sz="1100" b="0" u="none" kern="1200" dirty="0">
              <a:solidFill>
                <a:schemeClr val="tx1"/>
              </a:solidFill>
              <a:effectLst/>
              <a:latin typeface="Arial" pitchFamily="34" charset="0"/>
              <a:ea typeface="+mn-ea"/>
              <a:cs typeface="Arial" pitchFamily="34" charset="0"/>
            </a:endParaRP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All Australian students across all education settings and contexts can be supported in their diverse learning needs through the three dimensions of the Australian Curriculum: the learning area content, the general capabilities and the cross-curriculum priorities.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diagram shows the relationship between these dimensions of the Australian Curriculum. Teachers emphasise one or more dimensions to develop learning programs suited to the strengths, interests and diverse needs of all students.</a:t>
            </a:r>
          </a:p>
          <a:p>
            <a:pPr marL="0">
              <a:lnSpc>
                <a:spcPct val="100000"/>
              </a:lnSpc>
              <a:spcBef>
                <a:spcPts val="0"/>
              </a:spcBef>
              <a:spcAft>
                <a:spcPts val="0"/>
              </a:spcAft>
            </a:pPr>
            <a:endParaRPr lang="en-AU" sz="1100" dirty="0">
              <a:latin typeface="Arial" pitchFamily="34" charset="0"/>
              <a:cs typeface="Arial" pitchFamily="34" charset="0"/>
            </a:endParaRPr>
          </a:p>
          <a:p>
            <a:pPr marL="0">
              <a:lnSpc>
                <a:spcPct val="100000"/>
              </a:lnSpc>
              <a:spcBef>
                <a:spcPts val="0"/>
              </a:spcBef>
              <a:spcAft>
                <a:spcPts val="0"/>
              </a:spcAft>
            </a:pPr>
            <a:r>
              <a:rPr lang="en-AU" sz="1100" dirty="0">
                <a:latin typeface="Arial" pitchFamily="34" charset="0"/>
                <a:cs typeface="Arial" pitchFamily="34" charset="0"/>
              </a:rPr>
              <a:t>This presentation provides</a:t>
            </a:r>
            <a:r>
              <a:rPr lang="en-AU" sz="1100" baseline="0" dirty="0">
                <a:latin typeface="Arial" pitchFamily="34" charset="0"/>
                <a:cs typeface="Arial" pitchFamily="34" charset="0"/>
              </a:rPr>
              <a:t> a brief overview of the general capabilities and cross-curriculum priorities. However, the focus will be </a:t>
            </a:r>
            <a:r>
              <a:rPr lang="en-AU" sz="1100" u="none" baseline="0" dirty="0">
                <a:latin typeface="Arial" pitchFamily="34" charset="0"/>
                <a:cs typeface="Arial" pitchFamily="34" charset="0"/>
              </a:rPr>
              <a:t>on </a:t>
            </a:r>
            <a:r>
              <a:rPr lang="en-AU" sz="1100" b="0" baseline="0" dirty="0">
                <a:latin typeface="Arial" pitchFamily="34" charset="0"/>
                <a:cs typeface="Arial" pitchFamily="34" charset="0"/>
              </a:rPr>
              <a:t>Prep–Year 6 HASS.</a:t>
            </a:r>
          </a:p>
          <a:p>
            <a:pPr marL="0" lvl="0">
              <a:lnSpc>
                <a:spcPct val="100000"/>
              </a:lnSpc>
            </a:pPr>
            <a:endParaRPr lang="en-AU" sz="110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3</a:t>
            </a:fld>
            <a:endParaRPr lang="en-AU" sz="1000" dirty="0"/>
          </a:p>
        </p:txBody>
      </p:sp>
    </p:spTree>
    <p:extLst>
      <p:ext uri="{BB962C8B-B14F-4D97-AF65-F5344CB8AC3E}">
        <p14:creationId xmlns:p14="http://schemas.microsoft.com/office/powerpoint/2010/main" val="163787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dirty="0">
                <a:latin typeface="Arial" pitchFamily="34" charset="0"/>
                <a:cs typeface="Arial" pitchFamily="34" charset="0"/>
              </a:rPr>
              <a:t>In the Australian Curriculum, the HASS learning area consists</a:t>
            </a:r>
            <a:r>
              <a:rPr lang="en-AU" sz="1100" baseline="0" dirty="0">
                <a:latin typeface="Arial" pitchFamily="34" charset="0"/>
                <a:cs typeface="Arial" pitchFamily="34" charset="0"/>
              </a:rPr>
              <a:t> of</a:t>
            </a:r>
            <a:r>
              <a:rPr lang="en-AU" sz="1100" dirty="0">
                <a:latin typeface="Arial" pitchFamily="34" charset="0"/>
                <a:cs typeface="Arial" pitchFamily="34" charset="0"/>
              </a:rPr>
              <a:t> five subjects: Prep–Year 6 Humanities and Social Sciences, as well as Years 7–10 History, Geography, Civics and Citizenship, and Economics and Business. </a:t>
            </a:r>
          </a:p>
          <a:p>
            <a:pPr lvl="0">
              <a:spcBef>
                <a:spcPts val="0"/>
              </a:spcBef>
            </a:pPr>
            <a:endParaRPr lang="en-AU" sz="1100" u="none" dirty="0">
              <a:latin typeface="Arial" pitchFamily="34" charset="0"/>
              <a:cs typeface="Arial" pitchFamily="34" charset="0"/>
            </a:endParaRPr>
          </a:p>
          <a:p>
            <a:pPr lvl="0">
              <a:spcBef>
                <a:spcPts val="0"/>
              </a:spcBef>
            </a:pPr>
            <a:r>
              <a:rPr lang="en-AU" sz="1100" u="none" dirty="0">
                <a:latin typeface="Arial" pitchFamily="34" charset="0"/>
                <a:cs typeface="Arial" pitchFamily="34" charset="0"/>
              </a:rPr>
              <a:t>This</a:t>
            </a:r>
            <a:r>
              <a:rPr lang="en-AU" sz="1100" u="none" baseline="0" dirty="0">
                <a:latin typeface="Arial" pitchFamily="34" charset="0"/>
                <a:cs typeface="Arial" pitchFamily="34" charset="0"/>
              </a:rPr>
              <a:t> presentation focuses on information specific to </a:t>
            </a:r>
            <a:r>
              <a:rPr lang="en-AU" sz="1100" dirty="0">
                <a:latin typeface="Arial" pitchFamily="34" charset="0"/>
                <a:cs typeface="Arial" pitchFamily="34" charset="0"/>
              </a:rPr>
              <a:t>Prep–Year 6 </a:t>
            </a:r>
            <a:r>
              <a:rPr lang="en-AU" sz="1100" u="none" baseline="0" dirty="0">
                <a:latin typeface="Arial" pitchFamily="34" charset="0"/>
                <a:cs typeface="Arial" pitchFamily="34" charset="0"/>
              </a:rPr>
              <a:t>HASS. A separate presentation is available for the Years 7</a:t>
            </a:r>
            <a:r>
              <a:rPr lang="en-AU" sz="1100" dirty="0">
                <a:latin typeface="Arial" pitchFamily="34" charset="0"/>
                <a:cs typeface="Arial" pitchFamily="34" charset="0"/>
              </a:rPr>
              <a:t>–</a:t>
            </a:r>
            <a:r>
              <a:rPr lang="en-AU" sz="1100" u="none" baseline="0" dirty="0">
                <a:latin typeface="Arial" pitchFamily="34" charset="0"/>
                <a:cs typeface="Arial" pitchFamily="34" charset="0"/>
              </a:rPr>
              <a:t>10 subjects.</a:t>
            </a:r>
            <a:endParaRPr lang="en-AU"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4</a:t>
            </a:fld>
            <a:endParaRPr lang="en-AU" sz="1000" dirty="0"/>
          </a:p>
        </p:txBody>
      </p:sp>
    </p:spTree>
    <p:extLst>
      <p:ext uri="{BB962C8B-B14F-4D97-AF65-F5344CB8AC3E}">
        <p14:creationId xmlns:p14="http://schemas.microsoft.com/office/powerpoint/2010/main" val="4073220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a:t>
            </a:r>
            <a:r>
              <a:rPr lang="en-AU" sz="1100" u="none" baseline="0" dirty="0">
                <a:latin typeface="Arial" pitchFamily="34" charset="0"/>
                <a:cs typeface="Arial" pitchFamily="34" charset="0"/>
              </a:rPr>
              <a:t> content and achievement standards are supported by additional information that describes the curriculum intent (rationale), aims of learning (aims), key ideas, and focus for the learning at specific year levels (year-level descriptions).</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5</a:t>
            </a:fld>
            <a:endParaRPr lang="en-AU" sz="1000" dirty="0"/>
          </a:p>
        </p:txBody>
      </p:sp>
    </p:spTree>
    <p:extLst>
      <p:ext uri="{BB962C8B-B14F-4D97-AF65-F5344CB8AC3E}">
        <p14:creationId xmlns:p14="http://schemas.microsoft.com/office/powerpoint/2010/main" val="77182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a:lnSpc>
                <a:spcPct val="100000"/>
              </a:lnSpc>
              <a:spcBef>
                <a:spcPts val="0"/>
              </a:spcBef>
            </a:pPr>
            <a:r>
              <a:rPr lang="en-US" sz="1050" b="0" dirty="0">
                <a:latin typeface="Arial" pitchFamily="34" charset="0"/>
                <a:cs typeface="Arial" pitchFamily="34" charset="0"/>
              </a:rPr>
              <a:t>The</a:t>
            </a:r>
            <a:r>
              <a:rPr lang="en-US" sz="1050" b="0" baseline="0" dirty="0">
                <a:latin typeface="Arial" pitchFamily="34" charset="0"/>
                <a:cs typeface="Arial" pitchFamily="34" charset="0"/>
              </a:rPr>
              <a:t> k</a:t>
            </a:r>
            <a:r>
              <a:rPr lang="en-US" sz="1050" b="0" dirty="0">
                <a:latin typeface="Arial" pitchFamily="34" charset="0"/>
                <a:cs typeface="Arial" pitchFamily="34" charset="0"/>
              </a:rPr>
              <a:t>ey ideas represent key aspects of the learning area content, and frame the development of knowledge and skills in the learning area. In HASS, there are four</a:t>
            </a:r>
            <a:r>
              <a:rPr lang="en-US" sz="1050" b="0" baseline="0" dirty="0">
                <a:latin typeface="Arial" pitchFamily="34" charset="0"/>
                <a:cs typeface="Arial" pitchFamily="34" charset="0"/>
              </a:rPr>
              <a:t> key ideas</a:t>
            </a:r>
            <a:r>
              <a:rPr lang="en-US" sz="1050" b="0" dirty="0">
                <a:latin typeface="Arial" pitchFamily="34" charset="0"/>
                <a:cs typeface="Arial" pitchFamily="34" charset="0"/>
              </a:rPr>
              <a:t>:</a:t>
            </a:r>
            <a:r>
              <a:rPr lang="en-US" sz="1050" b="0" baseline="0" dirty="0">
                <a:latin typeface="Arial" pitchFamily="34" charset="0"/>
                <a:cs typeface="Arial" pitchFamily="34" charset="0"/>
              </a:rPr>
              <a:t> </a:t>
            </a:r>
          </a:p>
          <a:p>
            <a:pPr marL="0" lvl="0">
              <a:lnSpc>
                <a:spcPct val="100000"/>
              </a:lnSpc>
              <a:spcBef>
                <a:spcPts val="0"/>
              </a:spcBef>
            </a:pPr>
            <a:endParaRPr lang="en-US" sz="1050" b="0" baseline="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050" b="1" baseline="0" dirty="0">
                <a:latin typeface="Arial" pitchFamily="34" charset="0"/>
                <a:cs typeface="Arial" pitchFamily="34" charset="0"/>
              </a:rPr>
              <a:t>Who we are, who came before us, and traditions and values that have shaped societies: </a:t>
            </a:r>
            <a:r>
              <a:rPr lang="en-US" sz="1050" b="0" baseline="0" dirty="0">
                <a:latin typeface="Arial" pitchFamily="34" charset="0"/>
                <a:cs typeface="Arial" pitchFamily="34" charset="0"/>
              </a:rPr>
              <a:t>Students explore their own identity, Australia’s heritage and cultural diversity, and Australia’s identity as a nation in the world. They examine the significance of traditions and shared values within society.</a:t>
            </a:r>
          </a:p>
          <a:p>
            <a:pPr marL="0" lvl="0" indent="0">
              <a:lnSpc>
                <a:spcPct val="100000"/>
              </a:lnSpc>
              <a:spcBef>
                <a:spcPts val="0"/>
              </a:spcBef>
              <a:buFontTx/>
              <a:buNone/>
            </a:pPr>
            <a:endParaRPr lang="en-US" sz="1050" b="0" baseline="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050" b="1" baseline="0" dirty="0">
                <a:latin typeface="Arial" pitchFamily="34" charset="0"/>
                <a:cs typeface="Arial" pitchFamily="34" charset="0"/>
              </a:rPr>
              <a:t>How societies and economies operate and how they are changing over time: </a:t>
            </a:r>
            <a:r>
              <a:rPr lang="en-US" sz="1050" b="0" baseline="0" dirty="0">
                <a:latin typeface="Arial" pitchFamily="34" charset="0"/>
                <a:cs typeface="Arial" pitchFamily="34" charset="0"/>
              </a:rPr>
              <a:t>Students learn about Australian society and other societies in the world, both past and present; and how they function socially, culturally, economically and politically. Students examine developments that have resulted in or are bringing about change.</a:t>
            </a:r>
          </a:p>
          <a:p>
            <a:pPr marL="0" marR="0" lvl="0" indent="-171450" algn="l" defTabSz="914400" rtl="0" eaLnBrk="0" fontAlgn="base" latinLnBrk="0" hangingPunct="0">
              <a:lnSpc>
                <a:spcPct val="100000"/>
              </a:lnSpc>
              <a:spcBef>
                <a:spcPts val="0"/>
              </a:spcBef>
              <a:spcAft>
                <a:spcPct val="0"/>
              </a:spcAft>
              <a:buClrTx/>
              <a:buSzTx/>
              <a:buFontTx/>
              <a:buChar char="-"/>
              <a:tabLst/>
              <a:defRPr/>
            </a:pPr>
            <a:endParaRPr lang="en-US" sz="1050" b="0" baseline="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050" b="1" baseline="0" dirty="0">
                <a:latin typeface="Arial" pitchFamily="34" charset="0"/>
                <a:cs typeface="Arial" pitchFamily="34" charset="0"/>
              </a:rPr>
              <a:t>The ways people, places, ideas and events are perceived and connected: </a:t>
            </a:r>
            <a:r>
              <a:rPr lang="en-US" sz="1050" b="0" baseline="0" dirty="0">
                <a:latin typeface="Arial" pitchFamily="34" charset="0"/>
                <a:cs typeface="Arial" pitchFamily="34" charset="0"/>
              </a:rPr>
              <a:t>Students are provided with opportunities to explore different perceptions of people, places, ideas and events. They develop an understanding of the interdependent nature of the world and the interrelationships within and between the natural environment, human communities and economies. They explore how people, ideas and events are connected over time and increasingly interconnected across local, national, regional and global contexts.</a:t>
            </a:r>
          </a:p>
          <a:p>
            <a:pPr marL="0" lvl="0" indent="0">
              <a:lnSpc>
                <a:spcPct val="100000"/>
              </a:lnSpc>
              <a:spcBef>
                <a:spcPts val="0"/>
              </a:spcBef>
              <a:buFontTx/>
              <a:buNone/>
            </a:pPr>
            <a:endParaRPr lang="en-US" sz="1050" b="0" baseline="0" dirty="0">
              <a:latin typeface="Arial" pitchFamily="34" charset="0"/>
              <a:cs typeface="Arial" pitchFamily="34" charset="0"/>
            </a:endParaRPr>
          </a:p>
          <a:p>
            <a:pPr marL="171450" lvl="0" indent="-171450">
              <a:lnSpc>
                <a:spcPct val="100000"/>
              </a:lnSpc>
              <a:spcBef>
                <a:spcPts val="0"/>
              </a:spcBef>
              <a:buFont typeface="Arial" panose="020B0604020202020204" pitchFamily="34" charset="0"/>
              <a:buChar char="•"/>
            </a:pPr>
            <a:r>
              <a:rPr lang="en-US" sz="1050" b="1" baseline="0" dirty="0">
                <a:latin typeface="Arial" pitchFamily="34" charset="0"/>
                <a:cs typeface="Arial" pitchFamily="34" charset="0"/>
              </a:rPr>
              <a:t>How people exercise their responsibilities, participate in society and make informed decisions: </a:t>
            </a:r>
            <a:r>
              <a:rPr lang="en-US" sz="1050" b="0" baseline="0" dirty="0">
                <a:latin typeface="Arial" pitchFamily="34" charset="0"/>
                <a:cs typeface="Arial" pitchFamily="34" charset="0"/>
              </a:rPr>
              <a:t>Students examine how individuals and groups have participated in and contributed to society past and present. They examine the rights and responsibilities of individuals and groups over time and in different contexts. They develop an understanding of the need to make decisions, the importance of ethical considerations and being informed when making decisions, the processes for decision-making and the implications of decisions that are made for individuals, society, the economy and the environment.</a:t>
            </a:r>
          </a:p>
          <a:p>
            <a:pPr marL="0" lvl="0" indent="0">
              <a:lnSpc>
                <a:spcPct val="100000"/>
              </a:lnSpc>
              <a:spcBef>
                <a:spcPts val="0"/>
              </a:spcBef>
              <a:buFontTx/>
              <a:buNone/>
            </a:pPr>
            <a:endParaRPr lang="en-US" sz="1050" b="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050" dirty="0">
                <a:latin typeface="Arial" pitchFamily="34" charset="0"/>
                <a:cs typeface="Arial" pitchFamily="34" charset="0"/>
              </a:rPr>
              <a:t>The key ideas </a:t>
            </a:r>
            <a:r>
              <a:rPr lang="en-US" sz="1050" b="0" u="none" baseline="0" dirty="0">
                <a:latin typeface="Arial" pitchFamily="34" charset="0"/>
                <a:cs typeface="Arial" pitchFamily="34" charset="0"/>
              </a:rPr>
              <a:t>are available from</a:t>
            </a:r>
            <a:r>
              <a:rPr lang="en-AU" sz="1050" baseline="0" dirty="0">
                <a:latin typeface="Arial" pitchFamily="34" charset="0"/>
                <a:cs typeface="Arial" pitchFamily="34" charset="0"/>
              </a:rPr>
              <a:t>: </a:t>
            </a:r>
            <a:r>
              <a:rPr lang="en-AU" sz="105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www.australiancurriculum.edu.au/f-10-curriculum/humanities-and-social-sciences/key-ideas</a:t>
            </a:r>
            <a:r>
              <a:rPr lang="en-AU" sz="1050" b="0" baseline="0" dirty="0">
                <a:latin typeface="Arial" pitchFamily="34" charset="0"/>
                <a:cs typeface="Arial" pitchFamily="34" charset="0"/>
              </a:rPr>
              <a:t>. </a:t>
            </a:r>
            <a:endParaRPr lang="en-AU" sz="1050" kern="1200" dirty="0">
              <a:solidFill>
                <a:schemeClr val="tx1"/>
              </a:solidFill>
              <a:effectLst/>
              <a:latin typeface="Arial" panose="020B0604020202020204" pitchFamily="34" charset="0"/>
              <a:ea typeface="+mn-ea"/>
              <a:cs typeface="Arial" panose="020B0604020202020204" pitchFamily="34" charset="0"/>
            </a:endParaRPr>
          </a:p>
          <a:p>
            <a:pPr marL="0" lvl="0" indent="0">
              <a:lnSpc>
                <a:spcPct val="100000"/>
              </a:lnSpc>
              <a:spcBef>
                <a:spcPts val="0"/>
              </a:spcBef>
              <a:buFont typeface="+mj-lt"/>
              <a:buNone/>
            </a:pPr>
            <a:endParaRPr lang="en-AU" sz="1050" baseline="0" dirty="0">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mj-lt"/>
              <a:buNone/>
              <a:tabLst/>
              <a:defRPr/>
            </a:pPr>
            <a:r>
              <a:rPr lang="en-AU" sz="1050" dirty="0">
                <a:latin typeface="Arial" pitchFamily="34" charset="0"/>
                <a:cs typeface="Arial" pitchFamily="34" charset="0"/>
              </a:rPr>
              <a:t>The key ideas are represented in varying ways across</a:t>
            </a:r>
            <a:r>
              <a:rPr lang="en-AU" sz="1050" baseline="0" dirty="0">
                <a:latin typeface="Arial" pitchFamily="34" charset="0"/>
                <a:cs typeface="Arial" pitchFamily="34" charset="0"/>
              </a:rPr>
              <a:t> the five </a:t>
            </a:r>
            <a:r>
              <a:rPr lang="en-AU" sz="1050" dirty="0">
                <a:latin typeface="Arial" pitchFamily="34" charset="0"/>
                <a:cs typeface="Arial" pitchFamily="34" charset="0"/>
              </a:rPr>
              <a:t>HASS subjects. </a:t>
            </a:r>
            <a:r>
              <a:rPr lang="en-AU" sz="1050" baseline="0" dirty="0">
                <a:latin typeface="Arial" pitchFamily="34" charset="0"/>
                <a:cs typeface="Arial" pitchFamily="34" charset="0"/>
              </a:rPr>
              <a:t>Specific illustrations of the key ideas across the HASS curriculum </a:t>
            </a:r>
            <a:r>
              <a:rPr lang="en-US" sz="1050" b="0" u="none" baseline="0" dirty="0">
                <a:latin typeface="Arial" pitchFamily="34" charset="0"/>
                <a:cs typeface="Arial" pitchFamily="34" charset="0"/>
              </a:rPr>
              <a:t>are provided </a:t>
            </a:r>
            <a:r>
              <a:rPr lang="en-US" sz="1050" b="0" u="none" baseline="0">
                <a:latin typeface="Arial" pitchFamily="34" charset="0"/>
                <a:cs typeface="Arial" pitchFamily="34" charset="0"/>
              </a:rPr>
              <a:t>in </a:t>
            </a:r>
            <a:r>
              <a:rPr lang="en-US" sz="1050" b="0" i="1" u="none" baseline="0">
                <a:latin typeface="Arial" pitchFamily="34" charset="0"/>
                <a:cs typeface="Arial" pitchFamily="34" charset="0"/>
              </a:rPr>
              <a:t>F–10 </a:t>
            </a:r>
            <a:r>
              <a:rPr lang="en-US" sz="1050" b="0" i="1" u="none" baseline="0" dirty="0">
                <a:latin typeface="Arial" pitchFamily="34" charset="0"/>
                <a:cs typeface="Arial" pitchFamily="34" charset="0"/>
              </a:rPr>
              <a:t>Humanities and Social Sciences: Key ideas — Subject/sub-strand illustrations</a:t>
            </a:r>
            <a:r>
              <a:rPr lang="en-US" sz="1050" b="0" u="none" baseline="0" dirty="0">
                <a:latin typeface="Arial" pitchFamily="34" charset="0"/>
                <a:cs typeface="Arial" pitchFamily="34" charset="0"/>
              </a:rPr>
              <a:t>, available from</a:t>
            </a:r>
            <a:r>
              <a:rPr lang="en-AU" sz="1050" baseline="0" dirty="0">
                <a:latin typeface="Arial" pitchFamily="34" charset="0"/>
                <a:cs typeface="Arial" pitchFamily="34" charset="0"/>
              </a:rPr>
              <a:t>: </a:t>
            </a:r>
            <a:r>
              <a:rPr lang="en-AU" sz="1050" u="sng" strike="noStrike" kern="1200" dirty="0">
                <a:solidFill>
                  <a:schemeClr val="tx1"/>
                </a:solidFill>
                <a:effectLst/>
                <a:latin typeface="Arial" panose="020B0604020202020204" pitchFamily="34" charset="0"/>
                <a:ea typeface="+mn-ea"/>
                <a:cs typeface="Arial" panose="020B0604020202020204" pitchFamily="34" charset="0"/>
                <a:hlinkClick r:id="rId4"/>
              </a:rPr>
              <a:t>www.australiancurriculum.edu.au/f-10-curriculum/humanities-and-social-sciences/pdf-documents</a:t>
            </a:r>
            <a:r>
              <a:rPr lang="en-AU" sz="1050" dirty="0">
                <a:latin typeface="Arial" pitchFamily="34" charset="0"/>
                <a:cs typeface="Arial" pitchFamily="34" charset="0"/>
              </a:rPr>
              <a:t>.</a:t>
            </a:r>
            <a:endParaRPr lang="en-AU" sz="1050" u="sng" strike="noStrike" kern="1200" dirty="0">
              <a:solidFill>
                <a:schemeClr val="tx1"/>
              </a:solidFill>
              <a:effectLst/>
              <a:latin typeface="Arial" panose="020B0604020202020204" pitchFamily="34" charset="0"/>
              <a:ea typeface="+mn-ea"/>
              <a:cs typeface="Arial" panose="020B0604020202020204" pitchFamily="34" charset="0"/>
            </a:endParaRPr>
          </a:p>
          <a:p>
            <a:pPr marL="0" lvl="0">
              <a:lnSpc>
                <a:spcPct val="100000"/>
              </a:lnSpc>
              <a:spcBef>
                <a:spcPts val="0"/>
              </a:spcBef>
            </a:pPr>
            <a:endParaRPr lang="en-US" sz="1050" b="0" baseline="0" dirty="0">
              <a:latin typeface="Arial" pitchFamily="34" charset="0"/>
              <a:cs typeface="Arial" pitchFamily="34" charset="0"/>
            </a:endParaRPr>
          </a:p>
          <a:p>
            <a:pPr marL="0" lvl="0">
              <a:lnSpc>
                <a:spcPct val="100000"/>
              </a:lnSpc>
              <a:spcBef>
                <a:spcPts val="0"/>
              </a:spcBef>
            </a:pPr>
            <a:r>
              <a:rPr lang="en-US" sz="1050" b="1" u="none" dirty="0">
                <a:latin typeface="Arial" pitchFamily="34" charset="0"/>
                <a:cs typeface="Arial" pitchFamily="34" charset="0"/>
              </a:rPr>
              <a:t>Suggested activities</a:t>
            </a:r>
          </a:p>
          <a:p>
            <a:pPr marL="0" lvl="0">
              <a:lnSpc>
                <a:spcPct val="100000"/>
              </a:lnSpc>
              <a:spcBef>
                <a:spcPts val="0"/>
              </a:spcBef>
            </a:pPr>
            <a:endParaRPr lang="en-US" sz="1050" b="1" u="none" dirty="0">
              <a:latin typeface="Arial" pitchFamily="34" charset="0"/>
              <a:cs typeface="Arial" pitchFamily="34" charset="0"/>
            </a:endParaRPr>
          </a:p>
          <a:p>
            <a:pPr marL="0" lvl="0" indent="-228600">
              <a:lnSpc>
                <a:spcPct val="100000"/>
              </a:lnSpc>
              <a:spcBef>
                <a:spcPts val="0"/>
              </a:spcBef>
              <a:buFont typeface="+mj-lt"/>
              <a:buAutoNum type="arabicPeriod"/>
            </a:pPr>
            <a:r>
              <a:rPr lang="en-AU" sz="1050" kern="1200" dirty="0">
                <a:solidFill>
                  <a:schemeClr val="tx1"/>
                </a:solidFill>
                <a:effectLst/>
                <a:latin typeface="Arial" pitchFamily="34" charset="0"/>
                <a:ea typeface="+mn-ea"/>
                <a:cs typeface="Arial" pitchFamily="34" charset="0"/>
              </a:rPr>
              <a:t>What are the key ideas? How do they affect your reading of the content?</a:t>
            </a:r>
            <a:br>
              <a:rPr lang="en-AU" sz="1050" kern="1200" dirty="0">
                <a:solidFill>
                  <a:schemeClr val="tx1"/>
                </a:solidFill>
                <a:effectLst/>
                <a:latin typeface="Arial" pitchFamily="34" charset="0"/>
                <a:ea typeface="+mn-ea"/>
                <a:cs typeface="Arial" pitchFamily="34" charset="0"/>
              </a:rPr>
            </a:br>
            <a:endParaRPr lang="en-AU" sz="105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a:pPr>
            <a:r>
              <a:rPr lang="en-AU" sz="1050" kern="1200" dirty="0">
                <a:solidFill>
                  <a:schemeClr val="tx1"/>
                </a:solidFill>
                <a:effectLst/>
                <a:latin typeface="Arial" pitchFamily="34" charset="0"/>
                <a:ea typeface="+mn-ea"/>
                <a:cs typeface="Arial" pitchFamily="34" charset="0"/>
              </a:rPr>
              <a:t>How are the key ideas reflected in your HASS program?</a:t>
            </a:r>
            <a:r>
              <a:rPr lang="en-AU" sz="1050"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6</a:t>
            </a:fld>
            <a:endParaRPr lang="en-AU" sz="1000" dirty="0"/>
          </a:p>
        </p:txBody>
      </p:sp>
    </p:spTree>
    <p:extLst>
      <p:ext uri="{BB962C8B-B14F-4D97-AF65-F5344CB8AC3E}">
        <p14:creationId xmlns:p14="http://schemas.microsoft.com/office/powerpoint/2010/main" val="189235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AU" sz="1100" u="none" dirty="0">
                <a:latin typeface="Arial" pitchFamily="34" charset="0"/>
                <a:cs typeface="Arial" pitchFamily="34" charset="0"/>
              </a:rPr>
              <a:t>The Australian Curriculum sets out what all young people should be taught by specifying the curriculum content, and identifies the learning expected at points in their schooling by specifying the achievement standards. Thes</a:t>
            </a:r>
            <a:r>
              <a:rPr lang="en-AU" sz="1100" u="none" baseline="0" dirty="0">
                <a:latin typeface="Arial" pitchFamily="34" charset="0"/>
                <a:cs typeface="Arial" pitchFamily="34" charset="0"/>
              </a:rPr>
              <a:t>e two key aspects of the curriculum are supported by additional information that describes the curriculum intent (rationale), aims of learning (aims), and focus for the learning at specific year levels (year-level descriptions).</a:t>
            </a:r>
          </a:p>
          <a:p>
            <a:pPr lvl="0">
              <a:spcBef>
                <a:spcPts val="0"/>
              </a:spcBef>
            </a:pPr>
            <a:endParaRPr lang="en-AU" sz="1100" u="none" baseline="0" dirty="0">
              <a:latin typeface="Arial" pitchFamily="34" charset="0"/>
              <a:cs typeface="Arial" pitchFamily="34" charset="0"/>
            </a:endParaRPr>
          </a:p>
          <a:p>
            <a:pPr lvl="0">
              <a:spcBef>
                <a:spcPts val="0"/>
              </a:spcBef>
            </a:pPr>
            <a:r>
              <a:rPr lang="en-AU" sz="1100" u="none" baseline="0" dirty="0">
                <a:latin typeface="Arial" pitchFamily="34" charset="0"/>
                <a:cs typeface="Arial" pitchFamily="34" charset="0"/>
              </a:rPr>
              <a:t>The following sections of the presentation will provide an overview of each of these key aspects of the curriculum.</a:t>
            </a:r>
            <a:endParaRPr lang="en-AU" sz="1100" u="non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7</a:t>
            </a:fld>
            <a:endParaRPr lang="en-AU" sz="1000" dirty="0"/>
          </a:p>
        </p:txBody>
      </p:sp>
    </p:spTree>
    <p:extLst>
      <p:ext uri="{BB962C8B-B14F-4D97-AF65-F5344CB8AC3E}">
        <p14:creationId xmlns:p14="http://schemas.microsoft.com/office/powerpoint/2010/main" val="215293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1100" b="0" dirty="0">
                <a:solidFill>
                  <a:schemeClr val="tx1"/>
                </a:solidFill>
                <a:latin typeface="Arial" pitchFamily="34" charset="0"/>
                <a:cs typeface="Arial" pitchFamily="34" charset="0"/>
              </a:rPr>
              <a:t>The rationale defines the learning area and describes the importance of the learning area within the curriculum:</a:t>
            </a:r>
          </a:p>
          <a:p>
            <a:pPr marL="0">
              <a:lnSpc>
                <a:spcPct val="100000"/>
              </a:lnSpc>
              <a:spcBef>
                <a:spcPts val="0"/>
              </a:spcBef>
            </a:pPr>
            <a:endParaRPr lang="en-AU" sz="1100" b="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Why is it important? </a:t>
            </a:r>
          </a:p>
          <a:p>
            <a:pPr marL="0" indent="-171450">
              <a:lnSpc>
                <a:spcPct val="100000"/>
              </a:lnSpc>
              <a:spcBef>
                <a:spcPts val="0"/>
              </a:spcBef>
              <a:buFont typeface="Arial" pitchFamily="34" charset="0"/>
              <a:buChar char="•"/>
            </a:pPr>
            <a:r>
              <a:rPr lang="en-AU" sz="1100" b="0" dirty="0">
                <a:solidFill>
                  <a:schemeClr val="tx1"/>
                </a:solidFill>
                <a:latin typeface="Arial" pitchFamily="34" charset="0"/>
                <a:cs typeface="Arial" pitchFamily="34" charset="0"/>
              </a:rPr>
              <a:t>How is it shaped in the curriculum?</a:t>
            </a:r>
          </a:p>
          <a:p>
            <a:pPr marL="0">
              <a:lnSpc>
                <a:spcPct val="100000"/>
              </a:lnSpc>
              <a:spcBef>
                <a:spcPts val="0"/>
              </a:spcBef>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dirty="0">
                <a:solidFill>
                  <a:schemeClr val="tx1"/>
                </a:solidFill>
                <a:latin typeface="Arial" pitchFamily="34" charset="0"/>
                <a:cs typeface="Arial" pitchFamily="34" charset="0"/>
              </a:rPr>
              <a:t>The Prep–Year 6 HASS</a:t>
            </a:r>
            <a:r>
              <a:rPr lang="en-AU" sz="1100" baseline="0" dirty="0">
                <a:solidFill>
                  <a:schemeClr val="tx1"/>
                </a:solidFill>
                <a:latin typeface="Arial" pitchFamily="34" charset="0"/>
                <a:cs typeface="Arial" pitchFamily="34" charset="0"/>
              </a:rPr>
              <a:t> rationale promotes:</a:t>
            </a:r>
          </a:p>
          <a:p>
            <a:pPr marL="0">
              <a:lnSpc>
                <a:spcPct val="100000"/>
              </a:lnSpc>
              <a:spcBef>
                <a:spcPts val="0"/>
              </a:spcBef>
            </a:pPr>
            <a:endParaRPr lang="en-AU" sz="1100" baseline="0" dirty="0">
              <a:solidFill>
                <a:schemeClr val="tx1"/>
              </a:solidFill>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the</a:t>
            </a:r>
            <a:r>
              <a:rPr lang="en-AU" sz="1100" baseline="0" dirty="0">
                <a:latin typeface="Arial" pitchFamily="34" charset="0"/>
                <a:cs typeface="Arial" pitchFamily="34" charset="0"/>
              </a:rPr>
              <a:t> development of </a:t>
            </a:r>
            <a:r>
              <a:rPr lang="en-AU" sz="1100" dirty="0">
                <a:latin typeface="Arial" pitchFamily="34" charset="0"/>
                <a:cs typeface="Arial" pitchFamily="34" charset="0"/>
              </a:rPr>
              <a:t>empowered</a:t>
            </a:r>
            <a:r>
              <a:rPr lang="en-AU" sz="1100" baseline="0" dirty="0">
                <a:latin typeface="Arial" pitchFamily="34" charset="0"/>
                <a:cs typeface="Arial" pitchFamily="34" charset="0"/>
              </a:rPr>
              <a:t> individuals who </a:t>
            </a:r>
            <a:r>
              <a:rPr lang="en-AU" sz="1100" dirty="0">
                <a:latin typeface="Arial" pitchFamily="34" charset="0"/>
                <a:cs typeface="Arial" pitchFamily="34" charset="0"/>
              </a:rPr>
              <a:t>make reflective, informed decisions; value</a:t>
            </a:r>
            <a:r>
              <a:rPr lang="en-AU" sz="1100" baseline="0" dirty="0">
                <a:latin typeface="Arial" pitchFamily="34" charset="0"/>
                <a:cs typeface="Arial" pitchFamily="34" charset="0"/>
              </a:rPr>
              <a:t> their </a:t>
            </a:r>
            <a:r>
              <a:rPr lang="en-AU" sz="1100" dirty="0">
                <a:latin typeface="Arial" pitchFamily="34" charset="0"/>
                <a:cs typeface="Arial" pitchFamily="34" charset="0"/>
              </a:rPr>
              <a:t>belonging in a diverse and dynamic society; and positively contribute locally, nationally, regionally and globally</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a deep understanding of the world we live in from a range of perspectives, past and present, and an appreciation and respect for social, cultural and religious diversity</a:t>
            </a:r>
          </a:p>
          <a:p>
            <a:pPr marL="171450" indent="-171450">
              <a:lnSpc>
                <a:spcPct val="100000"/>
              </a:lnSpc>
              <a:spcBef>
                <a:spcPts val="0"/>
              </a:spcBef>
              <a:buFont typeface="Arial" panose="020B0604020202020204" pitchFamily="34" charset="0"/>
              <a:buChar char="•"/>
            </a:pPr>
            <a:r>
              <a:rPr lang="en-AU" sz="1100" dirty="0">
                <a:latin typeface="Arial" pitchFamily="34" charset="0"/>
                <a:cs typeface="Arial" pitchFamily="34" charset="0"/>
              </a:rPr>
              <a:t>the</a:t>
            </a:r>
            <a:r>
              <a:rPr lang="en-AU" sz="1100" baseline="0" dirty="0">
                <a:latin typeface="Arial" pitchFamily="34" charset="0"/>
                <a:cs typeface="Arial" pitchFamily="34" charset="0"/>
              </a:rPr>
              <a:t> </a:t>
            </a:r>
            <a:r>
              <a:rPr lang="en-AU" sz="1100" dirty="0">
                <a:latin typeface="Arial" pitchFamily="34" charset="0"/>
                <a:cs typeface="Arial" pitchFamily="34" charset="0"/>
              </a:rPr>
              <a:t>ability to question, think critically, solve problems, communicate effectively, make decisions and adapt to change.</a:t>
            </a:r>
            <a:endParaRPr lang="en-AU" sz="1100" baseline="0" dirty="0">
              <a:solidFill>
                <a:schemeClr val="tx1"/>
              </a:solidFill>
              <a:latin typeface="Arial" pitchFamily="34" charset="0"/>
              <a:cs typeface="Arial" pitchFamily="34" charset="0"/>
            </a:endParaRPr>
          </a:p>
          <a:p>
            <a:pPr marL="0" indent="-171450">
              <a:lnSpc>
                <a:spcPct val="100000"/>
              </a:lnSpc>
              <a:spcBef>
                <a:spcPts val="0"/>
              </a:spcBef>
              <a:buFont typeface="Arial" pitchFamily="34" charset="0"/>
              <a:buChar char="•"/>
            </a:pPr>
            <a:endParaRPr lang="en-AU" sz="1100" baseline="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 typeface="Arial" pitchFamily="34" charset="0"/>
              <a:buNone/>
              <a:tabLst/>
              <a:defRPr/>
            </a:pPr>
            <a:r>
              <a:rPr lang="en-AU" sz="1100" baseline="0" dirty="0">
                <a:solidFill>
                  <a:schemeClr val="tx1"/>
                </a:solidFill>
                <a:latin typeface="Arial" pitchFamily="34" charset="0"/>
                <a:cs typeface="Arial" pitchFamily="34" charset="0"/>
              </a:rPr>
              <a:t>The rationale is available from: </a:t>
            </a:r>
            <a:r>
              <a:rPr lang="en-AU" sz="11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www.australiancurriculum.edu.au/f-10-curriculum/humanities-and-social-sciences/hass/rationale</a:t>
            </a:r>
            <a:r>
              <a:rPr lang="en-AU" sz="1100" b="0" baseline="0" dirty="0">
                <a:latin typeface="Arial" pitchFamily="34" charset="0"/>
                <a:cs typeface="Arial" pitchFamily="34" charset="0"/>
              </a:rPr>
              <a:t>. </a:t>
            </a:r>
            <a:endParaRPr lang="en-AU" sz="110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Bef>
                <a:spcPts val="0"/>
              </a:spcBef>
              <a:buFont typeface="Arial" pitchFamily="34" charset="0"/>
              <a:buNone/>
            </a:pPr>
            <a:endParaRPr lang="en-AU" sz="1100" dirty="0">
              <a:solidFill>
                <a:schemeClr val="tx1"/>
              </a:solidFill>
              <a:latin typeface="Arial" pitchFamily="34" charset="0"/>
              <a:cs typeface="Arial" pitchFamily="34" charset="0"/>
            </a:endParaRPr>
          </a:p>
          <a:p>
            <a:pPr marL="0">
              <a:lnSpc>
                <a:spcPct val="100000"/>
              </a:lnSpc>
              <a:spcBef>
                <a:spcPts val="0"/>
              </a:spcBef>
            </a:pPr>
            <a:r>
              <a:rPr lang="en-AU" sz="1100" b="1" i="0" u="none" dirty="0">
                <a:latin typeface="Arial" pitchFamily="34" charset="0"/>
                <a:cs typeface="Arial" pitchFamily="34" charset="0"/>
              </a:rPr>
              <a:t>Suggested activity</a:t>
            </a:r>
          </a:p>
          <a:p>
            <a:pPr marL="0" indent="0">
              <a:lnSpc>
                <a:spcPct val="100000"/>
              </a:lnSpc>
              <a:spcBef>
                <a:spcPts val="0"/>
              </a:spcBef>
              <a:buFont typeface="+mj-lt"/>
              <a:buNone/>
            </a:pPr>
            <a:endParaRPr lang="en-AU" sz="1100" b="1" i="0" u="none" kern="1200" dirty="0">
              <a:solidFill>
                <a:schemeClr val="tx1"/>
              </a:solidFill>
              <a:effectLst/>
              <a:latin typeface="Arial" pitchFamily="34" charset="0"/>
              <a:ea typeface="+mn-ea"/>
              <a:cs typeface="Arial" pitchFamily="34" charset="0"/>
            </a:endParaRPr>
          </a:p>
          <a:p>
            <a:pPr marL="0" indent="0">
              <a:lnSpc>
                <a:spcPct val="100000"/>
              </a:lnSpc>
              <a:spcBef>
                <a:spcPts val="0"/>
              </a:spcBef>
              <a:buFont typeface="+mj-lt"/>
              <a:buNone/>
            </a:pPr>
            <a:r>
              <a:rPr lang="en-AU" sz="1050" kern="1200" dirty="0">
                <a:solidFill>
                  <a:schemeClr val="tx1"/>
                </a:solidFill>
                <a:effectLst/>
                <a:latin typeface="Arial" pitchFamily="34" charset="0"/>
                <a:ea typeface="+mn-ea"/>
                <a:cs typeface="Arial" pitchFamily="34" charset="0"/>
              </a:rPr>
              <a:t>Read the rationale for Prep–Year 6 HASS. Partner with a colleague to discuss the following questions:</a:t>
            </a:r>
          </a:p>
          <a:p>
            <a:pPr marL="0" indent="0">
              <a:lnSpc>
                <a:spcPct val="100000"/>
              </a:lnSpc>
              <a:spcBef>
                <a:spcPts val="0"/>
              </a:spcBef>
              <a:buFont typeface="+mj-lt"/>
              <a:buNone/>
            </a:pPr>
            <a:endParaRPr lang="en-AU" sz="1050" kern="1200" dirty="0">
              <a:solidFill>
                <a:schemeClr val="tx1"/>
              </a:solidFill>
              <a:effectLst/>
              <a:latin typeface="Arial" pitchFamily="34" charset="0"/>
              <a:ea typeface="+mn-ea"/>
              <a:cs typeface="Arial" pitchFamily="34" charset="0"/>
            </a:endParaRPr>
          </a:p>
          <a:p>
            <a:pPr marL="0" lvl="1" indent="-171450">
              <a:lnSpc>
                <a:spcPct val="100000"/>
              </a:lnSpc>
              <a:spcBef>
                <a:spcPts val="0"/>
              </a:spcBef>
              <a:buFont typeface="Arial" pitchFamily="34" charset="0"/>
              <a:buChar char="•"/>
            </a:pPr>
            <a:r>
              <a:rPr lang="en-AU" sz="1050" kern="1200" dirty="0">
                <a:solidFill>
                  <a:schemeClr val="tx1"/>
                </a:solidFill>
                <a:effectLst/>
                <a:latin typeface="Arial" pitchFamily="34" charset="0"/>
                <a:ea typeface="+mn-ea"/>
                <a:cs typeface="Arial" pitchFamily="34" charset="0"/>
              </a:rPr>
              <a:t>What were the key aspects of the rationale? </a:t>
            </a:r>
          </a:p>
          <a:p>
            <a:pPr marL="0" lvl="1" indent="-171450">
              <a:lnSpc>
                <a:spcPct val="100000"/>
              </a:lnSpc>
              <a:spcBef>
                <a:spcPts val="0"/>
              </a:spcBef>
              <a:buFont typeface="Arial" pitchFamily="34" charset="0"/>
              <a:buChar char="•"/>
            </a:pPr>
            <a:r>
              <a:rPr lang="en-AU" sz="1050" kern="1200" dirty="0">
                <a:solidFill>
                  <a:schemeClr val="tx1"/>
                </a:solidFill>
                <a:effectLst/>
                <a:latin typeface="Arial" pitchFamily="34" charset="0"/>
                <a:ea typeface="+mn-ea"/>
                <a:cs typeface="Arial" pitchFamily="34" charset="0"/>
              </a:rPr>
              <a:t>Why is Prep–Year 6 HASS important? What important contribution does the learning make to a student’s education?</a:t>
            </a:r>
          </a:p>
          <a:p>
            <a:pPr marL="0" lvl="1" indent="-171450">
              <a:lnSpc>
                <a:spcPct val="100000"/>
              </a:lnSpc>
              <a:spcBef>
                <a:spcPts val="0"/>
              </a:spcBef>
              <a:buFont typeface="Arial" pitchFamily="34" charset="0"/>
              <a:buChar char="•"/>
            </a:pPr>
            <a:r>
              <a:rPr lang="en-AU" sz="1050" kern="1200" dirty="0">
                <a:solidFill>
                  <a:schemeClr val="tx1"/>
                </a:solidFill>
                <a:effectLst/>
                <a:latin typeface="Arial" pitchFamily="34" charset="0"/>
                <a:ea typeface="+mn-ea"/>
                <a:cs typeface="Arial" pitchFamily="34" charset="0"/>
              </a:rPr>
              <a:t>Which aspects of this rationale matched your current understanding of the subject? Which aspects were new understandings?</a:t>
            </a:r>
            <a:endParaRPr lang="en-AU" sz="1050" b="0" i="1" kern="1200" dirty="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8</a:t>
            </a:fld>
            <a:endParaRPr lang="en-AU" sz="1000" dirty="0"/>
          </a:p>
        </p:txBody>
      </p:sp>
    </p:spTree>
    <p:extLst>
      <p:ext uri="{BB962C8B-B14F-4D97-AF65-F5344CB8AC3E}">
        <p14:creationId xmlns:p14="http://schemas.microsoft.com/office/powerpoint/2010/main" val="178544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nSpc>
                <a:spcPct val="100000"/>
              </a:lnSpc>
              <a:spcBef>
                <a:spcPts val="0"/>
              </a:spcBef>
            </a:pPr>
            <a:r>
              <a:rPr lang="en-AU" sz="950" b="0" dirty="0">
                <a:solidFill>
                  <a:schemeClr val="tx1"/>
                </a:solidFill>
                <a:latin typeface="Arial" pitchFamily="34" charset="0"/>
                <a:cs typeface="Arial" pitchFamily="34" charset="0"/>
              </a:rPr>
              <a:t>The aims flow logically from the rationale and define the big-picture objectives for the learning area. </a:t>
            </a:r>
          </a:p>
          <a:p>
            <a:pPr marL="0">
              <a:lnSpc>
                <a:spcPct val="100000"/>
              </a:lnSpc>
              <a:spcBef>
                <a:spcPts val="0"/>
              </a:spcBef>
            </a:pPr>
            <a:endParaRPr lang="en-AU" sz="950" dirty="0">
              <a:latin typeface="Arial" panose="020B0604020202020204" pitchFamily="34" charset="0"/>
              <a:cs typeface="Arial" panose="020B0604020202020204" pitchFamily="34" charset="0"/>
            </a:endParaRPr>
          </a:p>
          <a:p>
            <a:pPr marL="0">
              <a:lnSpc>
                <a:spcPct val="100000"/>
              </a:lnSpc>
              <a:spcBef>
                <a:spcPts val="0"/>
              </a:spcBef>
            </a:pPr>
            <a:r>
              <a:rPr lang="en-AU" sz="1000" b="0" dirty="0">
                <a:solidFill>
                  <a:schemeClr val="tx1"/>
                </a:solidFill>
                <a:latin typeface="Arial" pitchFamily="34" charset="0"/>
                <a:cs typeface="Arial" pitchFamily="34" charset="0"/>
              </a:rPr>
              <a:t>The Prep–Year 6 HASS subject </a:t>
            </a:r>
            <a:r>
              <a:rPr lang="en-AU" sz="1000" b="0" baseline="0" dirty="0">
                <a:solidFill>
                  <a:schemeClr val="tx1"/>
                </a:solidFill>
                <a:latin typeface="Arial" pitchFamily="34" charset="0"/>
                <a:cs typeface="Arial" pitchFamily="34" charset="0"/>
              </a:rPr>
              <a:t>aims to ensure students develop:</a:t>
            </a:r>
          </a:p>
          <a:p>
            <a:pPr marL="0">
              <a:lnSpc>
                <a:spcPct val="100000"/>
              </a:lnSpc>
              <a:spcBef>
                <a:spcPts val="0"/>
              </a:spcBef>
            </a:pPr>
            <a:endParaRPr lang="en-AU" sz="1000" b="0" baseline="0" dirty="0">
              <a:solidFill>
                <a:schemeClr val="tx1"/>
              </a:solidFill>
              <a:latin typeface="Arial" pitchFamily="34" charset="0"/>
              <a:cs typeface="Arial" pitchFamily="34" charset="0"/>
            </a:endParaRPr>
          </a:p>
          <a:p>
            <a:pPr marL="171450" indent="-171450">
              <a:lnSpc>
                <a:spcPct val="100000"/>
              </a:lnSpc>
              <a:spcBef>
                <a:spcPts val="0"/>
              </a:spcBef>
              <a:buFont typeface="Arial" panose="020B0604020202020204" pitchFamily="34" charset="0"/>
              <a:buChar char="•"/>
            </a:pPr>
            <a:r>
              <a:rPr lang="en-AU" sz="1000" dirty="0">
                <a:latin typeface="Arial" pitchFamily="34" charset="0"/>
                <a:cs typeface="Arial" pitchFamily="34" charset="0"/>
              </a:rPr>
              <a:t>a sense of wonder, curiosity and respect about places, people, cultures and systems throughout the world</a:t>
            </a:r>
          </a:p>
          <a:p>
            <a:pPr marL="171450" indent="-171450">
              <a:lnSpc>
                <a:spcPct val="100000"/>
              </a:lnSpc>
              <a:spcBef>
                <a:spcPts val="0"/>
              </a:spcBef>
              <a:buFont typeface="Arial" panose="020B0604020202020204" pitchFamily="34" charset="0"/>
              <a:buChar char="•"/>
            </a:pPr>
            <a:r>
              <a:rPr lang="en-AU" sz="1000" dirty="0">
                <a:latin typeface="Arial" pitchFamily="34" charset="0"/>
                <a:cs typeface="Arial" pitchFamily="34" charset="0"/>
              </a:rPr>
              <a:t>key historical, geographical, civic and economic knowledge of people, places, values and systems in local to global contexts</a:t>
            </a:r>
          </a:p>
          <a:p>
            <a:pPr marL="171450" indent="-171450">
              <a:lnSpc>
                <a:spcPct val="100000"/>
              </a:lnSpc>
              <a:spcBef>
                <a:spcPts val="0"/>
              </a:spcBef>
              <a:buFont typeface="Arial" panose="020B0604020202020204" pitchFamily="34" charset="0"/>
              <a:buChar char="•"/>
            </a:pPr>
            <a:r>
              <a:rPr lang="en-AU" sz="1000" dirty="0">
                <a:latin typeface="Arial" pitchFamily="34" charset="0"/>
                <a:cs typeface="Arial" pitchFamily="34" charset="0"/>
              </a:rPr>
              <a:t>an understanding and appreciation of historical developments, geographic phenomena, civic values and economic factors that shape society, influence sustainability and create a sense of belonging</a:t>
            </a:r>
          </a:p>
          <a:p>
            <a:pPr marL="171450" indent="-171450">
              <a:lnSpc>
                <a:spcPct val="100000"/>
              </a:lnSpc>
              <a:spcBef>
                <a:spcPts val="0"/>
              </a:spcBef>
              <a:buFont typeface="Arial" panose="020B0604020202020204" pitchFamily="34" charset="0"/>
              <a:buChar char="•"/>
            </a:pPr>
            <a:r>
              <a:rPr lang="en-AU" sz="1000" dirty="0">
                <a:latin typeface="Arial" pitchFamily="34" charset="0"/>
                <a:cs typeface="Arial" pitchFamily="34" charset="0"/>
              </a:rPr>
              <a:t>the capacity to use inquiry methods and skills</a:t>
            </a:r>
          </a:p>
          <a:p>
            <a:pPr marL="171450" indent="-171450">
              <a:lnSpc>
                <a:spcPct val="100000"/>
              </a:lnSpc>
              <a:spcBef>
                <a:spcPts val="0"/>
              </a:spcBef>
              <a:buFont typeface="Arial" panose="020B0604020202020204" pitchFamily="34" charset="0"/>
              <a:buChar char="•"/>
            </a:pPr>
            <a:r>
              <a:rPr lang="en-AU" sz="1000" dirty="0">
                <a:latin typeface="Arial" pitchFamily="34" charset="0"/>
                <a:cs typeface="Arial" pitchFamily="34" charset="0"/>
              </a:rPr>
              <a:t>dispositions required for effective participation in everyday life, now and in the future.</a:t>
            </a:r>
          </a:p>
          <a:p>
            <a:pPr marL="0">
              <a:lnSpc>
                <a:spcPct val="100000"/>
              </a:lnSpc>
              <a:spcBef>
                <a:spcPts val="0"/>
              </a:spcBef>
            </a:pPr>
            <a:endParaRPr lang="en-AU" sz="1000" b="0" dirty="0">
              <a:solidFill>
                <a:schemeClr val="tx1"/>
              </a:solidFill>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lang="en-AU" sz="1000" b="0" dirty="0">
                <a:solidFill>
                  <a:schemeClr val="tx1"/>
                </a:solidFill>
                <a:latin typeface="Arial" pitchFamily="34" charset="0"/>
                <a:cs typeface="Arial" pitchFamily="34" charset="0"/>
              </a:rPr>
              <a:t>The aims are available from: </a:t>
            </a:r>
            <a:r>
              <a:rPr lang="en-AU" sz="1000" u="sng" strike="noStrike" kern="1200" dirty="0">
                <a:solidFill>
                  <a:schemeClr val="tx1"/>
                </a:solidFill>
                <a:effectLst/>
                <a:latin typeface="Arial" panose="020B0604020202020204" pitchFamily="34" charset="0"/>
                <a:ea typeface="+mn-ea"/>
                <a:cs typeface="Arial" panose="020B0604020202020204" pitchFamily="34" charset="0"/>
                <a:hlinkClick r:id="rId3"/>
              </a:rPr>
              <a:t>www.australiancurriculum.edu.au/f-10-curriculum/humanities-and-social-sciences/hass/aims</a:t>
            </a:r>
            <a:r>
              <a:rPr lang="en-AU" sz="1000" b="0" baseline="0" dirty="0">
                <a:latin typeface="Arial" pitchFamily="34" charset="0"/>
                <a:cs typeface="Arial" pitchFamily="34" charset="0"/>
              </a:rPr>
              <a:t>. </a:t>
            </a:r>
            <a:endParaRPr lang="en-AU" sz="1000" kern="1200" dirty="0">
              <a:solidFill>
                <a:schemeClr val="tx1"/>
              </a:solidFill>
              <a:effectLst/>
              <a:latin typeface="Arial" panose="020B0604020202020204" pitchFamily="34" charset="0"/>
              <a:ea typeface="+mn-ea"/>
              <a:cs typeface="Arial" panose="020B0604020202020204" pitchFamily="34" charset="0"/>
            </a:endParaRPr>
          </a:p>
          <a:p>
            <a:pPr marL="0">
              <a:lnSpc>
                <a:spcPct val="100000"/>
              </a:lnSpc>
              <a:spcBef>
                <a:spcPts val="0"/>
              </a:spcBef>
            </a:pPr>
            <a:endParaRPr lang="en-AU" sz="950" b="1" i="0" u="none" dirty="0">
              <a:solidFill>
                <a:schemeClr val="tx1"/>
              </a:solidFill>
              <a:latin typeface="Arial" pitchFamily="34" charset="0"/>
              <a:cs typeface="Arial" pitchFamily="34" charset="0"/>
            </a:endParaRPr>
          </a:p>
          <a:p>
            <a:pPr marL="0">
              <a:lnSpc>
                <a:spcPct val="100000"/>
              </a:lnSpc>
              <a:spcBef>
                <a:spcPts val="0"/>
              </a:spcBef>
            </a:pPr>
            <a:r>
              <a:rPr lang="en-AU" sz="950" b="1" i="0" u="none" dirty="0">
                <a:solidFill>
                  <a:schemeClr val="tx1"/>
                </a:solidFill>
                <a:latin typeface="Arial" pitchFamily="34" charset="0"/>
                <a:cs typeface="Arial" pitchFamily="34" charset="0"/>
              </a:rPr>
              <a:t>Suggested</a:t>
            </a:r>
            <a:r>
              <a:rPr lang="en-AU" sz="950" b="1" i="0" u="none" baseline="0" dirty="0">
                <a:solidFill>
                  <a:schemeClr val="tx1"/>
                </a:solidFill>
                <a:latin typeface="Arial" pitchFamily="34" charset="0"/>
                <a:cs typeface="Arial" pitchFamily="34" charset="0"/>
              </a:rPr>
              <a:t> activities</a:t>
            </a:r>
          </a:p>
          <a:p>
            <a:pPr marL="0">
              <a:lnSpc>
                <a:spcPct val="100000"/>
              </a:lnSpc>
              <a:spcBef>
                <a:spcPts val="0"/>
              </a:spcBef>
            </a:pPr>
            <a:endParaRPr lang="en-AU" sz="950" b="0" i="0" u="sng" baseline="0" dirty="0">
              <a:solidFill>
                <a:schemeClr val="tx1"/>
              </a:solidFill>
              <a:latin typeface="Arial" pitchFamily="34" charset="0"/>
              <a:cs typeface="Arial" pitchFamily="34" charset="0"/>
            </a:endParaRPr>
          </a:p>
          <a:p>
            <a:pPr marL="228600" indent="-228600">
              <a:lnSpc>
                <a:spcPct val="100000"/>
              </a:lnSpc>
              <a:spcBef>
                <a:spcPts val="0"/>
              </a:spcBef>
              <a:buFont typeface="+mj-lt"/>
              <a:buAutoNum type="arabicPeriod"/>
            </a:pPr>
            <a:r>
              <a:rPr lang="en-AU" sz="950" kern="1200" dirty="0">
                <a:solidFill>
                  <a:schemeClr val="tx1"/>
                </a:solidFill>
                <a:effectLst/>
                <a:latin typeface="Arial" pitchFamily="34" charset="0"/>
                <a:ea typeface="+mn-ea"/>
                <a:cs typeface="Arial" pitchFamily="34" charset="0"/>
              </a:rPr>
              <a:t>Prepare a brief statement/overview that would help you describe the aims of the subject to a parent group.</a:t>
            </a:r>
          </a:p>
          <a:p>
            <a:pPr mar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0" lvl="0" indent="-228600">
              <a:lnSpc>
                <a:spcPct val="100000"/>
              </a:lnSpc>
              <a:spcBef>
                <a:spcPts val="0"/>
              </a:spcBef>
              <a:buFont typeface="+mj-lt"/>
              <a:buAutoNum type="arabicPeriod" startAt="2"/>
            </a:pPr>
            <a:r>
              <a:rPr lang="en-AU" sz="950" kern="1200" dirty="0">
                <a:solidFill>
                  <a:schemeClr val="tx1"/>
                </a:solidFill>
                <a:effectLst/>
                <a:latin typeface="Arial" pitchFamily="34" charset="0"/>
                <a:ea typeface="+mn-ea"/>
                <a:cs typeface="Arial" pitchFamily="34" charset="0"/>
              </a:rPr>
              <a:t>Identify two or three big ideas in the aims. How do they inform:</a:t>
            </a:r>
          </a:p>
          <a:p>
            <a:pPr marL="0" lvl="0" indent="0">
              <a:lnSpc>
                <a:spcPct val="100000"/>
              </a:lnSpc>
              <a:spcBef>
                <a:spcPts val="0"/>
              </a:spcBef>
              <a:buFont typeface="+mj-lt"/>
              <a:buNone/>
            </a:pPr>
            <a:endParaRPr lang="en-AU" sz="950" kern="1200" dirty="0">
              <a:solidFill>
                <a:schemeClr val="tx1"/>
              </a:solidFill>
              <a:effectLst/>
              <a:latin typeface="Arial" pitchFamily="34" charset="0"/>
              <a:ea typeface="+mn-ea"/>
              <a:cs typeface="Arial" pitchFamily="34" charset="0"/>
            </a:endParaRP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understanding of the subject?</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what is valued in the Australian Curriculum for the learning area?</a:t>
            </a:r>
          </a:p>
          <a:p>
            <a:pPr marL="457200" lvl="2" indent="-171450">
              <a:lnSpc>
                <a:spcPct val="100000"/>
              </a:lnSpc>
              <a:spcBef>
                <a:spcPts val="0"/>
              </a:spcBef>
              <a:buFont typeface="Arial" pitchFamily="34" charset="0"/>
              <a:buChar char="•"/>
            </a:pPr>
            <a:r>
              <a:rPr lang="en-AU" sz="950" kern="1200" dirty="0">
                <a:solidFill>
                  <a:schemeClr val="tx1"/>
                </a:solidFill>
                <a:effectLst/>
                <a:latin typeface="Arial" pitchFamily="34" charset="0"/>
                <a:ea typeface="+mn-ea"/>
                <a:cs typeface="Arial" pitchFamily="34" charset="0"/>
              </a:rPr>
              <a:t>your teaching and learning approaches?</a:t>
            </a:r>
          </a:p>
          <a:p>
            <a:pPr marL="0">
              <a:lnSpc>
                <a:spcPct val="100000"/>
              </a:lnSpc>
              <a:spcBef>
                <a:spcPts val="0"/>
              </a:spcBef>
            </a:pPr>
            <a:endParaRPr lang="en-AU" sz="950" b="0" i="1" baseline="0" dirty="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z="1000" smtClean="0"/>
              <a:pPr>
                <a:defRPr/>
              </a:pPr>
              <a:t>9</a:t>
            </a:fld>
            <a:endParaRPr lang="en-AU" sz="1000" dirty="0"/>
          </a:p>
        </p:txBody>
      </p:sp>
    </p:spTree>
    <p:extLst>
      <p:ext uri="{BB962C8B-B14F-4D97-AF65-F5344CB8AC3E}">
        <p14:creationId xmlns:p14="http://schemas.microsoft.com/office/powerpoint/2010/main" val="293306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1341438"/>
            <a:ext cx="8496300" cy="1470025"/>
          </a:xfrm>
        </p:spPr>
        <p:txBody>
          <a:bodyPr anchor="b"/>
          <a:lstStyle>
            <a:lvl1pPr>
              <a:defRPr sz="3600"/>
            </a:lvl1pPr>
          </a:lstStyle>
          <a:p>
            <a:r>
              <a:rPr lang="en-US" dirty="0"/>
              <a:t>Click to edit Master title style</a:t>
            </a:r>
            <a:endParaRPr lang="en-AU" dirty="0"/>
          </a:p>
        </p:txBody>
      </p:sp>
      <p:sp>
        <p:nvSpPr>
          <p:cNvPr id="3" name="Subtitle 2"/>
          <p:cNvSpPr>
            <a:spLocks noGrp="1"/>
          </p:cNvSpPr>
          <p:nvPr>
            <p:ph type="subTitle" idx="1"/>
          </p:nvPr>
        </p:nvSpPr>
        <p:spPr>
          <a:xfrm>
            <a:off x="323850" y="2837214"/>
            <a:ext cx="8496300" cy="1752600"/>
          </a:xfrm>
        </p:spPr>
        <p:txBody>
          <a:bodyPr/>
          <a:lstStyle>
            <a:lvl1pPr marL="0" indent="0" algn="l">
              <a:buNone/>
              <a:defRPr b="1">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385114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60350"/>
            <a:ext cx="2124075" cy="591978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23850" y="260350"/>
            <a:ext cx="6219825" cy="591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75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370" y="3429000"/>
            <a:ext cx="8603779" cy="1728341"/>
          </a:xfrm>
        </p:spPr>
        <p:txBody>
          <a:bodyPr/>
          <a:lstStyle/>
          <a:p>
            <a:r>
              <a:rPr lang="en-US"/>
              <a:t>Click to edit Master title style</a:t>
            </a:r>
            <a:endParaRPr lang="en-AU" dirty="0"/>
          </a:p>
        </p:txBody>
      </p:sp>
      <p:sp>
        <p:nvSpPr>
          <p:cNvPr id="3" name="Subtitle 2"/>
          <p:cNvSpPr>
            <a:spLocks noGrp="1"/>
          </p:cNvSpPr>
          <p:nvPr>
            <p:ph type="subTitle" idx="1"/>
          </p:nvPr>
        </p:nvSpPr>
        <p:spPr>
          <a:xfrm>
            <a:off x="223588" y="5137200"/>
            <a:ext cx="8596561" cy="935956"/>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8"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a:xfrm>
            <a:off x="323850" y="986400"/>
            <a:ext cx="8485188" cy="5199410"/>
          </a:xfrm>
        </p:spPr>
        <p:txBody>
          <a:bodyPr/>
          <a:lstStyle>
            <a:lvl1pPr>
              <a:defRPr>
                <a:solidFill>
                  <a:schemeClr val="tx2"/>
                </a:solidFill>
              </a:defRPr>
            </a:lvl1pPr>
            <a:lvl2pPr marL="360000" marR="0" indent="-360000" algn="l" defTabSz="914400" rtl="0" eaLnBrk="0" fontAlgn="base" latinLnBrk="0" hangingPunct="0">
              <a:lnSpc>
                <a:spcPct val="100000"/>
              </a:lnSpc>
              <a:spcBef>
                <a:spcPct val="20000"/>
              </a:spcBef>
              <a:spcAft>
                <a:spcPct val="0"/>
              </a:spcAft>
              <a:buClrTx/>
              <a:buSzTx/>
              <a:buFontTx/>
              <a:buChar char="•"/>
              <a:tabLst/>
              <a:defRPr>
                <a:solidFill>
                  <a:schemeClr val="tx2"/>
                </a:solidFill>
              </a:defRPr>
            </a:lvl2pPr>
            <a:lvl3pPr marL="792000" indent="-396000">
              <a:defRPr>
                <a:solidFill>
                  <a:schemeClr val="tx2"/>
                </a:solidFill>
              </a:defRPr>
            </a:lvl3pPr>
            <a:lvl4pPr marL="1080000" indent="0" algn="l">
              <a:buFontTx/>
              <a:buNone/>
              <a:defRPr>
                <a:solidFill>
                  <a:schemeClr val="tx2"/>
                </a:solidFill>
              </a:defRPr>
            </a:lvl4pPr>
            <a:lvl5pPr marL="1800000">
              <a:defRPr>
                <a:solidFill>
                  <a:schemeClr val="tx2"/>
                </a:solidFill>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endParaRPr lang="en-AU" dirty="0"/>
          </a:p>
        </p:txBody>
      </p:sp>
    </p:spTree>
    <p:extLst>
      <p:ext uri="{BB962C8B-B14F-4D97-AF65-F5344CB8AC3E}">
        <p14:creationId xmlns:p14="http://schemas.microsoft.com/office/powerpoint/2010/main" val="309791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323850" y="986400"/>
            <a:ext cx="4165600" cy="5199410"/>
          </a:xfrm>
        </p:spPr>
        <p:txBody>
          <a:bodyPr/>
          <a:lstStyle>
            <a:lvl1pPr>
              <a:defRPr sz="2800">
                <a:solidFill>
                  <a:schemeClr val="tx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1850" y="986400"/>
            <a:ext cx="4167188" cy="51994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129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000" y="259200"/>
            <a:ext cx="84960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idx="1"/>
          </p:nvPr>
        </p:nvSpPr>
        <p:spPr>
          <a:xfrm>
            <a:off x="323850" y="1535113"/>
            <a:ext cx="417353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23850" y="2174875"/>
            <a:ext cx="4173538"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4645025" y="1535113"/>
            <a:ext cx="417512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175125" cy="3951288"/>
          </a:xfrm>
        </p:spPr>
        <p:txBody>
          <a:bodyPr/>
          <a:lstStyle>
            <a:lvl1pPr>
              <a:defRPr sz="2400">
                <a:solidFill>
                  <a:schemeClr val="tx2"/>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504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977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3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64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201333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3935695854"/>
      </p:ext>
    </p:extLst>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3" name="Rectangle 13"/>
          <p:cNvSpPr>
            <a:spLocks noGrp="1" noChangeArrowheads="1"/>
          </p:cNvSpPr>
          <p:nvPr>
            <p:ph type="title"/>
          </p:nvPr>
        </p:nvSpPr>
        <p:spPr bwMode="auto">
          <a:xfrm>
            <a:off x="323850" y="260350"/>
            <a:ext cx="8496300" cy="43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title style</a:t>
            </a:r>
          </a:p>
        </p:txBody>
      </p:sp>
      <p:sp>
        <p:nvSpPr>
          <p:cNvPr id="15364" name="Rectangle 14"/>
          <p:cNvSpPr>
            <a:spLocks noGrp="1" noChangeArrowheads="1"/>
          </p:cNvSpPr>
          <p:nvPr>
            <p:ph type="body" idx="1"/>
          </p:nvPr>
        </p:nvSpPr>
        <p:spPr bwMode="auto">
          <a:xfrm>
            <a:off x="323850" y="986400"/>
            <a:ext cx="8485188" cy="519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endParaRPr lang="en-AU" dirty="0"/>
          </a:p>
        </p:txBody>
      </p:sp>
      <p:cxnSp>
        <p:nvCxnSpPr>
          <p:cNvPr id="5" name="Straight Connector 4"/>
          <p:cNvCxnSpPr/>
          <p:nvPr/>
        </p:nvCxnSpPr>
        <p:spPr bwMode="auto">
          <a:xfrm>
            <a:off x="179512" y="6538913"/>
            <a:ext cx="8964488" cy="0"/>
          </a:xfrm>
          <a:prstGeom prst="line">
            <a:avLst/>
          </a:prstGeom>
          <a:noFill/>
          <a:ln w="5334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 bg1="lt1" tx1="dk1" bg2="lt2" tx2="dk2" accent1="accent1" accent2="accent2" accent3="accent3" accent4="accent4" accent5="accent5" accent6="accent6" hlink="hlink" folHlink="folHlink"/>
  <p:sldLayoutIdLst>
    <p:sldLayoutId id="2147483820" r:id="rId1"/>
    <p:sldLayoutId id="2147483821"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179512" y="0"/>
            <a:ext cx="8964488" cy="4293096"/>
          </a:xfrm>
          <a:prstGeom prst="rect">
            <a:avLst/>
          </a:prstGeom>
          <a:solidFill>
            <a:schemeClr val="bg2">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04132"/>
            <a:ext cx="9144000" cy="8092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16000" y="3430800"/>
            <a:ext cx="8596800" cy="1728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5138116"/>
            <a:ext cx="8596800" cy="936000"/>
          </a:xfrm>
          <a:prstGeom prst="rect">
            <a:avLst/>
          </a:prstGeom>
        </p:spPr>
        <p:txBody>
          <a:bodyPr vert="horz" lIns="91440" tIns="45720" rIns="91440" bIns="45720" rtlCol="0">
            <a:normAutofit/>
          </a:bodyPr>
          <a:lstStyle/>
          <a:p>
            <a:pPr lvl="0"/>
            <a:r>
              <a:rPr lang="en-US" dirty="0"/>
              <a:t>Click to edit Master text styles</a:t>
            </a:r>
            <a:endParaRPr lang="en-AU" dirty="0"/>
          </a:p>
        </p:txBody>
      </p:sp>
    </p:spTree>
    <p:extLst>
      <p:ext uri="{BB962C8B-B14F-4D97-AF65-F5344CB8AC3E}">
        <p14:creationId xmlns:p14="http://schemas.microsoft.com/office/powerpoint/2010/main" val="1755989397"/>
      </p:ext>
    </p:extLst>
  </p:cSld>
  <p:clrMap bg1="lt1" tx1="dk1" bg2="lt2" tx2="dk2" accent1="accent1" accent2="accent2" accent3="accent3" accent4="accent4" accent5="accent5" accent6="accent6" hlink="hlink" folHlink="folHlink"/>
  <p:sldLayoutIdLst>
    <p:sldLayoutId id="2147483945" r:id="rId1"/>
  </p:sldLayoutIdLst>
  <p:txStyles>
    <p:titleStyle>
      <a:lvl1pPr algn="l" defTabSz="914400" rtl="0" eaLnBrk="1" latinLnBrk="0" hangingPunct="1">
        <a:spcBef>
          <a:spcPct val="0"/>
        </a:spcBef>
        <a:buNone/>
        <a:defRPr sz="36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4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qcaa.qld.edu.au/p-10/aciq"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www.acara.edu.a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ustraliancurriculum.edu.au/f-10-curriculum/humanities-and-social-sciences/hass/rationa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Learning area overview</a:t>
            </a:r>
            <a:endParaRPr lang="en-AU" dirty="0"/>
          </a:p>
        </p:txBody>
      </p:sp>
      <p:sp>
        <p:nvSpPr>
          <p:cNvPr id="6" name="Subtitle 5"/>
          <p:cNvSpPr>
            <a:spLocks noGrp="1"/>
          </p:cNvSpPr>
          <p:nvPr>
            <p:ph type="subTitle" idx="1"/>
          </p:nvPr>
        </p:nvSpPr>
        <p:spPr>
          <a:xfrm>
            <a:off x="539553" y="5137200"/>
            <a:ext cx="8280598" cy="935956"/>
          </a:xfrm>
        </p:spPr>
        <p:txBody>
          <a:bodyPr/>
          <a:lstStyle/>
          <a:p>
            <a:r>
              <a:rPr lang="en-US" dirty="0"/>
              <a:t>Prep–Year 10 Australian Curriculum: P–6 Humanities and Social Sciences (HASS)</a:t>
            </a:r>
            <a:endParaRPr lang="en-AU" dirty="0"/>
          </a:p>
        </p:txBody>
      </p:sp>
      <p:sp>
        <p:nvSpPr>
          <p:cNvPr id="2" name="Rectangle 1"/>
          <p:cNvSpPr/>
          <p:nvPr/>
        </p:nvSpPr>
        <p:spPr>
          <a:xfrm>
            <a:off x="323850" y="5157192"/>
            <a:ext cx="215702" cy="792088"/>
          </a:xfrm>
          <a:prstGeom prst="rect">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pic>
        <p:nvPicPr>
          <p:cNvPr id="7" name="Picture 3" descr="Y:\IMAGE-LIBRARY\QCAA-West-End-Prep-6Nov2015\QCAA-West-End-Prep-6Nov2015-HighRes\QCAA_WEST_END_PREP_20151106_EPX003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93" t="10505" r="11153" b="33198"/>
          <a:stretch/>
        </p:blipFill>
        <p:spPr bwMode="auto">
          <a:xfrm>
            <a:off x="179388" y="0"/>
            <a:ext cx="8964612" cy="431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3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87337E-9B7C-4CD6-A17F-4E01F604DC1D}"/>
              </a:ext>
            </a:extLst>
          </p:cNvPr>
          <p:cNvPicPr>
            <a:picLocks noChangeAspect="1"/>
          </p:cNvPicPr>
          <p:nvPr/>
        </p:nvPicPr>
        <p:blipFill>
          <a:blip r:embed="rId3"/>
          <a:stretch>
            <a:fillRect/>
          </a:stretch>
        </p:blipFill>
        <p:spPr>
          <a:xfrm>
            <a:off x="99777" y="1087905"/>
            <a:ext cx="2311983" cy="4990349"/>
          </a:xfrm>
          <a:prstGeom prst="rect">
            <a:avLst/>
          </a:prstGeom>
        </p:spPr>
      </p:pic>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Year-by-year and banded curriculum</a:t>
            </a:r>
            <a:endParaRPr lang="en-US" dirty="0">
              <a:solidFill>
                <a:schemeClr val="tx1"/>
              </a:solidFill>
            </a:endParaRPr>
          </a:p>
        </p:txBody>
      </p:sp>
      <p:sp>
        <p:nvSpPr>
          <p:cNvPr id="10" name="Title 1"/>
          <p:cNvSpPr txBox="1">
            <a:spLocks/>
          </p:cNvSpPr>
          <p:nvPr/>
        </p:nvSpPr>
        <p:spPr bwMode="auto">
          <a:xfrm>
            <a:off x="2368530" y="1102948"/>
            <a:ext cx="6667966"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lnSpcReduction="100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spcBef>
                <a:spcPts val="600"/>
              </a:spcBef>
            </a:pPr>
            <a:r>
              <a:rPr lang="en-US" sz="2900" b="0" dirty="0"/>
              <a:t>Each year of Prep–Year 6 HASS includes the following structural components:</a:t>
            </a:r>
          </a:p>
          <a:p>
            <a:pPr marL="360000" lvl="0" indent="-360000">
              <a:spcBef>
                <a:spcPts val="600"/>
              </a:spcBef>
              <a:buFont typeface="Arial" panose="020B0604020202020204" pitchFamily="34" charset="0"/>
              <a:buChar char="•"/>
            </a:pPr>
            <a:r>
              <a:rPr lang="en-US" sz="2900" b="0" dirty="0"/>
              <a:t>year-level description</a:t>
            </a:r>
          </a:p>
          <a:p>
            <a:pPr marL="360000" lvl="0" indent="-360000">
              <a:spcBef>
                <a:spcPts val="600"/>
              </a:spcBef>
              <a:buFont typeface="Arial" panose="020B0604020202020204" pitchFamily="34" charset="0"/>
              <a:buChar char="•"/>
            </a:pPr>
            <a:r>
              <a:rPr lang="en-US" sz="2900" b="0" dirty="0"/>
              <a:t>year-by-year content for the Knowledge and understanding strand</a:t>
            </a:r>
          </a:p>
          <a:p>
            <a:pPr marL="360000" lvl="0" indent="-360000">
              <a:spcBef>
                <a:spcPts val="600"/>
              </a:spcBef>
              <a:buFont typeface="Arial" panose="020B0604020202020204" pitchFamily="34" charset="0"/>
              <a:buChar char="•"/>
            </a:pPr>
            <a:r>
              <a:rPr lang="en-US" sz="2900" b="0" dirty="0"/>
              <a:t>banded content for the Inquiry and skills strand</a:t>
            </a:r>
          </a:p>
          <a:p>
            <a:pPr marL="360000" lvl="0" indent="-360000">
              <a:spcBef>
                <a:spcPts val="600"/>
              </a:spcBef>
              <a:buFont typeface="Arial" panose="020B0604020202020204" pitchFamily="34" charset="0"/>
              <a:buChar char="•"/>
            </a:pPr>
            <a:r>
              <a:rPr lang="en-US" sz="2900" b="0" dirty="0"/>
              <a:t>year-by-year achievement standards.</a:t>
            </a:r>
          </a:p>
          <a:p>
            <a:pPr lvl="0"/>
            <a:endParaRPr lang="en-US" sz="2500" b="0" dirty="0"/>
          </a:p>
          <a:p>
            <a:pPr lvl="0"/>
            <a:r>
              <a:rPr lang="en-US" sz="2900" b="0" dirty="0"/>
              <a:t>The curriculum is developmentally sequenced across the year levels.</a:t>
            </a:r>
          </a:p>
          <a:p>
            <a:pPr lvl="0"/>
            <a:endParaRPr lang="en-US" sz="1800" b="0" dirty="0"/>
          </a:p>
        </p:txBody>
      </p:sp>
      <p:pic>
        <p:nvPicPr>
          <p:cNvPr id="7" name="Picture 6">
            <a:extLst>
              <a:ext uri="{FF2B5EF4-FFF2-40B4-BE49-F238E27FC236}">
                <a16:creationId xmlns:a16="http://schemas.microsoft.com/office/drawing/2014/main" id="{6BA23BBC-7D5F-4158-8085-61BFE2E095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25763968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Year-level description</a:t>
            </a:r>
            <a:endParaRPr lang="en-US" dirty="0"/>
          </a:p>
        </p:txBody>
      </p:sp>
      <p:sp>
        <p:nvSpPr>
          <p:cNvPr id="10" name="Title 1"/>
          <p:cNvSpPr txBox="1">
            <a:spLocks/>
          </p:cNvSpPr>
          <p:nvPr/>
        </p:nvSpPr>
        <p:spPr bwMode="auto">
          <a:xfrm>
            <a:off x="467544" y="1102948"/>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endParaRPr lang="en-US" sz="2400" b="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13" y="980728"/>
            <a:ext cx="8528775" cy="522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bwMode="auto">
          <a:xfrm>
            <a:off x="4932040" y="2740164"/>
            <a:ext cx="4436115"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Key concepts</a:t>
            </a:r>
            <a:endParaRPr kumimoji="0" lang="en-AU" sz="2800" b="0" i="0" u="none" strike="noStrike" cap="none" normalizeH="0" baseline="0" dirty="0">
              <a:ln>
                <a:noFill/>
              </a:ln>
              <a:solidFill>
                <a:schemeClr val="tx1"/>
              </a:solidFill>
              <a:effectLst/>
              <a:latin typeface="Arial" charset="0"/>
            </a:endParaRPr>
          </a:p>
        </p:txBody>
      </p:sp>
      <p:sp>
        <p:nvSpPr>
          <p:cNvPr id="8" name="Left Arrow 7"/>
          <p:cNvSpPr/>
          <p:nvPr/>
        </p:nvSpPr>
        <p:spPr bwMode="auto">
          <a:xfrm>
            <a:off x="4932040" y="4717762"/>
            <a:ext cx="423428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Inquiry questions</a:t>
            </a:r>
            <a:endParaRPr kumimoji="0" lang="en-AU" sz="2800" b="0" i="0" u="none" strike="noStrike" cap="none" normalizeH="0" baseline="0" dirty="0">
              <a:ln>
                <a:noFill/>
              </a:ln>
              <a:solidFill>
                <a:schemeClr val="tx1"/>
              </a:solidFill>
              <a:effectLst/>
              <a:latin typeface="Arial" charset="0"/>
            </a:endParaRPr>
          </a:p>
        </p:txBody>
      </p:sp>
      <p:sp>
        <p:nvSpPr>
          <p:cNvPr id="9" name="Left Arrow 8"/>
          <p:cNvSpPr/>
          <p:nvPr/>
        </p:nvSpPr>
        <p:spPr bwMode="auto">
          <a:xfrm>
            <a:off x="3824209" y="3660646"/>
            <a:ext cx="5319791"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Strands and sub-strands</a:t>
            </a:r>
            <a:endParaRPr kumimoji="0" lang="en-AU" sz="2800" b="0" i="0" u="none" strike="noStrike" cap="none" normalizeH="0" baseline="0" dirty="0">
              <a:ln>
                <a:noFill/>
              </a:ln>
              <a:solidFill>
                <a:schemeClr val="tx1"/>
              </a:solidFill>
              <a:effectLst/>
              <a:latin typeface="Arial" charset="0"/>
            </a:endParaRPr>
          </a:p>
        </p:txBody>
      </p:sp>
      <p:sp>
        <p:nvSpPr>
          <p:cNvPr id="11" name="Left Arrow 10"/>
          <p:cNvSpPr/>
          <p:nvPr/>
        </p:nvSpPr>
        <p:spPr bwMode="auto">
          <a:xfrm>
            <a:off x="4932040" y="1340768"/>
            <a:ext cx="421419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R="0" indent="173038" algn="l" defTabSz="914400" rtl="0" eaLnBrk="1" fontAlgn="base" latinLnBrk="0" hangingPunct="1">
              <a:lnSpc>
                <a:spcPct val="100000"/>
              </a:lnSpc>
              <a:spcBef>
                <a:spcPct val="50000"/>
              </a:spcBef>
              <a:spcAft>
                <a:spcPct val="0"/>
              </a:spcAft>
              <a:buClrTx/>
              <a:buSzTx/>
              <a:buFontTx/>
              <a:buNone/>
              <a:tabLst/>
            </a:pPr>
            <a:r>
              <a:rPr lang="en-AU" sz="2800" dirty="0"/>
              <a:t>Context</a:t>
            </a:r>
            <a:endParaRPr kumimoji="0" lang="en-AU" sz="2800" b="0" i="0" u="none" strike="noStrike" cap="none" normalizeH="0" baseline="0" dirty="0">
              <a:ln>
                <a:noFill/>
              </a:ln>
              <a:effectLst/>
            </a:endParaRPr>
          </a:p>
        </p:txBody>
      </p:sp>
    </p:spTree>
    <p:extLst>
      <p:ext uri="{BB962C8B-B14F-4D97-AF65-F5344CB8AC3E}">
        <p14:creationId xmlns:p14="http://schemas.microsoft.com/office/powerpoint/2010/main" val="395781404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t>Curriculum content</a:t>
            </a:r>
            <a:endParaRPr lang="en-US" dirty="0"/>
          </a:p>
        </p:txBody>
      </p:sp>
      <p:cxnSp>
        <p:nvCxnSpPr>
          <p:cNvPr id="20" name="Straight Arrow Connector 19">
            <a:extLst>
              <a:ext uri="{FF2B5EF4-FFF2-40B4-BE49-F238E27FC236}">
                <a16:creationId xmlns:a16="http://schemas.microsoft.com/office/drawing/2014/main" id="{185B15D2-4310-46DA-A602-32C726F75846}"/>
              </a:ext>
            </a:extLst>
          </p:cNvPr>
          <p:cNvCxnSpPr/>
          <p:nvPr/>
        </p:nvCxnSpPr>
        <p:spPr bwMode="auto">
          <a:xfrm flipH="1" flipV="1">
            <a:off x="-918858" y="3797898"/>
            <a:ext cx="344670" cy="672394"/>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4">
            <a:extLst>
              <a:ext uri="{FF2B5EF4-FFF2-40B4-BE49-F238E27FC236}">
                <a16:creationId xmlns:a16="http://schemas.microsoft.com/office/drawing/2014/main" id="{E888546C-02EC-4648-88F4-65BBD6997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8" name="Picture 7">
            <a:extLst>
              <a:ext uri="{FF2B5EF4-FFF2-40B4-BE49-F238E27FC236}">
                <a16:creationId xmlns:a16="http://schemas.microsoft.com/office/drawing/2014/main" id="{8EA4FBAC-E2D6-4D9D-ABB1-AAFBE90549FC}"/>
              </a:ext>
            </a:extLst>
          </p:cNvPr>
          <p:cNvPicPr>
            <a:picLocks noChangeAspect="1"/>
          </p:cNvPicPr>
          <p:nvPr/>
        </p:nvPicPr>
        <p:blipFill>
          <a:blip r:embed="rId4"/>
          <a:stretch>
            <a:fillRect/>
          </a:stretch>
        </p:blipFill>
        <p:spPr>
          <a:xfrm>
            <a:off x="136723" y="1568773"/>
            <a:ext cx="8870554" cy="4020467"/>
          </a:xfrm>
          <a:prstGeom prst="rect">
            <a:avLst/>
          </a:prstGeom>
        </p:spPr>
      </p:pic>
      <p:sp>
        <p:nvSpPr>
          <p:cNvPr id="9" name="Left Arrow 10">
            <a:extLst>
              <a:ext uri="{FF2B5EF4-FFF2-40B4-BE49-F238E27FC236}">
                <a16:creationId xmlns:a16="http://schemas.microsoft.com/office/drawing/2014/main" id="{BE1F400E-FF57-410E-A2E5-D55E595B0284}"/>
              </a:ext>
            </a:extLst>
          </p:cNvPr>
          <p:cNvSpPr/>
          <p:nvPr/>
        </p:nvSpPr>
        <p:spPr bwMode="auto">
          <a:xfrm>
            <a:off x="4499992" y="3341863"/>
            <a:ext cx="4932039"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elaborations</a:t>
            </a:r>
          </a:p>
        </p:txBody>
      </p:sp>
      <p:sp>
        <p:nvSpPr>
          <p:cNvPr id="10" name="Left Arrow 4">
            <a:extLst>
              <a:ext uri="{FF2B5EF4-FFF2-40B4-BE49-F238E27FC236}">
                <a16:creationId xmlns:a16="http://schemas.microsoft.com/office/drawing/2014/main" id="{E0DAE6C7-7EA3-40AE-B9D2-559742E7D933}"/>
              </a:ext>
            </a:extLst>
          </p:cNvPr>
          <p:cNvSpPr/>
          <p:nvPr/>
        </p:nvSpPr>
        <p:spPr bwMode="auto">
          <a:xfrm>
            <a:off x="4499992" y="1221487"/>
            <a:ext cx="4932040"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800" b="0" i="0" u="none" strike="noStrike" cap="none" normalizeH="0" baseline="0" dirty="0">
                <a:ln>
                  <a:noFill/>
                </a:ln>
                <a:solidFill>
                  <a:schemeClr val="tx1"/>
                </a:solidFill>
                <a:effectLst/>
                <a:latin typeface="Arial" charset="0"/>
              </a:rPr>
              <a:t>Content description</a:t>
            </a:r>
          </a:p>
        </p:txBody>
      </p:sp>
    </p:spTree>
    <p:extLst>
      <p:ext uri="{BB962C8B-B14F-4D97-AF65-F5344CB8AC3E}">
        <p14:creationId xmlns:p14="http://schemas.microsoft.com/office/powerpoint/2010/main" val="231700284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93725"/>
            <a:ext cx="8496300" cy="439738"/>
          </a:xfrm>
        </p:spPr>
        <p:txBody>
          <a:bodyPr vert="horz" lIns="0" tIns="0" rIns="0" bIns="0" rtlCol="0" anchor="ctr">
            <a:noAutofit/>
          </a:bodyPr>
          <a:lstStyle/>
          <a:p>
            <a:r>
              <a:rPr lang="en-AU" dirty="0"/>
              <a:t>Strands and sub-strands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589065"/>
              </p:ext>
            </p:extLst>
          </p:nvPr>
        </p:nvGraphicFramePr>
        <p:xfrm>
          <a:off x="323528" y="1061236"/>
          <a:ext cx="8496944" cy="384556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3492388">
                  <a:extLst>
                    <a:ext uri="{9D8B030D-6E8A-4147-A177-3AD203B41FA5}">
                      <a16:colId xmlns:a16="http://schemas.microsoft.com/office/drawing/2014/main" val="20001"/>
                    </a:ext>
                  </a:extLst>
                </a:gridCol>
                <a:gridCol w="3564396">
                  <a:extLst>
                    <a:ext uri="{9D8B030D-6E8A-4147-A177-3AD203B41FA5}">
                      <a16:colId xmlns:a16="http://schemas.microsoft.com/office/drawing/2014/main" val="20002"/>
                    </a:ext>
                  </a:extLst>
                </a:gridCol>
              </a:tblGrid>
              <a:tr h="370840">
                <a:tc>
                  <a:txBody>
                    <a:bodyPr/>
                    <a:lstStyle/>
                    <a:p>
                      <a:endParaRPr lang="en-AU" dirty="0"/>
                    </a:p>
                  </a:txBody>
                  <a:tcPr>
                    <a:lnL w="635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gridSpan="2">
                  <a:txBody>
                    <a:bodyPr/>
                    <a:lstStyle/>
                    <a:p>
                      <a:pPr algn="ctr"/>
                      <a:r>
                        <a:rPr lang="en-AU" sz="2400" dirty="0"/>
                        <a:t>Strands</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50000"/>
                      </a:schemeClr>
                    </a:solidFill>
                  </a:tcPr>
                </a:tc>
                <a:tc hMerge="1">
                  <a:txBody>
                    <a:bodyPr/>
                    <a:lstStyle/>
                    <a:p>
                      <a:endParaRPr lang="en-AU" dirty="0"/>
                    </a:p>
                  </a:txBody>
                  <a:tcPr/>
                </a:tc>
                <a:extLst>
                  <a:ext uri="{0D108BD9-81ED-4DB2-BD59-A6C34878D82A}">
                    <a16:rowId xmlns:a16="http://schemas.microsoft.com/office/drawing/2014/main" val="10000"/>
                  </a:ext>
                </a:extLst>
              </a:tr>
              <a:tr h="370840">
                <a:tc>
                  <a:txBody>
                    <a:bodyPr/>
                    <a:lstStyle/>
                    <a:p>
                      <a:endParaRPr lang="en-AU" dirty="0"/>
                    </a:p>
                  </a:txBody>
                  <a:tcPr>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D52B1E"/>
                      </a:solidFill>
                      <a:prstDash val="solid"/>
                      <a:round/>
                      <a:headEnd type="none" w="med" len="med"/>
                      <a:tailEnd type="none" w="med" len="med"/>
                    </a:lnB>
                    <a:noFill/>
                  </a:tcPr>
                </a:tc>
                <a:tc>
                  <a:txBody>
                    <a:bodyPr/>
                    <a:lstStyle/>
                    <a:p>
                      <a:r>
                        <a:rPr lang="en-AU" sz="1600" b="1" dirty="0">
                          <a:solidFill>
                            <a:schemeClr val="bg1"/>
                          </a:solidFill>
                        </a:rPr>
                        <a:t>Knowledge and understanding</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50000"/>
                      </a:schemeClr>
                    </a:solidFill>
                  </a:tcPr>
                </a:tc>
                <a:tc>
                  <a:txBody>
                    <a:bodyPr/>
                    <a:lstStyle/>
                    <a:p>
                      <a:r>
                        <a:rPr lang="en-AU" sz="1600" b="1" dirty="0">
                          <a:solidFill>
                            <a:schemeClr val="bg1"/>
                          </a:solidFill>
                        </a:rPr>
                        <a:t>Inquiry and skills</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rgbClr val="D52B1E"/>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1"/>
                  </a:ext>
                </a:extLst>
              </a:tr>
              <a:tr h="370840">
                <a:tc rowSpan="5">
                  <a:txBody>
                    <a:bodyPr/>
                    <a:lstStyle/>
                    <a:p>
                      <a:r>
                        <a:rPr lang="en-AU" sz="1600" b="1" i="0" dirty="0"/>
                        <a:t>Sub-strands</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r>
                        <a:rPr lang="en-AU" sz="1600" dirty="0">
                          <a:effectLst/>
                        </a:rPr>
                        <a:t>History (P–6)</a:t>
                      </a:r>
                    </a:p>
                    <a:p>
                      <a:endParaRPr lang="en-AU" sz="1600" dirty="0">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en-AU" sz="1700" i="0" dirty="0">
                          <a:effectLst/>
                        </a:rPr>
                        <a:t>Questioning</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AU" dirty="0"/>
                    </a:p>
                  </a:txBody>
                  <a:tcPr/>
                </a:tc>
                <a:tc>
                  <a:txBody>
                    <a:bodyPr/>
                    <a:lstStyle/>
                    <a:p>
                      <a:r>
                        <a:rPr lang="en-AU" sz="1600" dirty="0">
                          <a:effectLst/>
                        </a:rPr>
                        <a:t>Geography (P–6)</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en-AU" sz="1700" i="0" dirty="0">
                          <a:effectLst/>
                        </a:rPr>
                        <a:t>Researching</a:t>
                      </a:r>
                    </a:p>
                    <a:p>
                      <a:endParaRPr lang="en-AU" sz="1700" i="0" dirty="0">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vMerge="1">
                  <a:txBody>
                    <a:bodyPr/>
                    <a:lstStyle/>
                    <a:p>
                      <a:endParaRPr lang="en-AU" dirty="0"/>
                    </a:p>
                  </a:txBody>
                  <a:tcPr/>
                </a:tc>
                <a:tc>
                  <a:txBody>
                    <a:bodyPr/>
                    <a:lstStyle/>
                    <a:p>
                      <a:r>
                        <a:rPr lang="en-AU" sz="1700" i="0" dirty="0">
                          <a:effectLst/>
                        </a:rPr>
                        <a:t>Civics and Citizenship (3–6)</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en-AU" sz="1700" i="0" dirty="0">
                          <a:effectLst/>
                        </a:rPr>
                        <a:t>Analysing </a:t>
                      </a:r>
                    </a:p>
                    <a:p>
                      <a:endParaRPr lang="en-AU" sz="1700" i="0" dirty="0">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vMerge="1">
                  <a:txBody>
                    <a:bodyPr/>
                    <a:lstStyle/>
                    <a:p>
                      <a:endParaRPr lang="en-AU" sz="1600" b="1" i="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19050" cap="flat" cmpd="sng" algn="ctr">
                      <a:solidFill>
                        <a:srgbClr val="D52B1E"/>
                      </a:solidFill>
                      <a:prstDash val="solid"/>
                      <a:round/>
                      <a:headEnd type="none" w="med" len="med"/>
                      <a:tailEnd type="none" w="med" len="med"/>
                    </a:lnB>
                    <a:noFill/>
                  </a:tcPr>
                </a:tc>
                <a:tc>
                  <a:txBody>
                    <a:bodyPr/>
                    <a:lstStyle/>
                    <a:p>
                      <a:r>
                        <a:rPr lang="en-AU" sz="1700" i="0" dirty="0">
                          <a:effectLst/>
                        </a:rPr>
                        <a:t>Economics</a:t>
                      </a:r>
                      <a:r>
                        <a:rPr lang="en-AU" sz="1700" i="0" baseline="0" dirty="0">
                          <a:effectLst/>
                        </a:rPr>
                        <a:t> and Business (5–6)</a:t>
                      </a:r>
                      <a:endParaRPr lang="en-AU" sz="1700" i="0" dirty="0">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en-AU" sz="1700" i="0" dirty="0">
                          <a:effectLst/>
                        </a:rPr>
                        <a:t>Evaluating and reflecting</a:t>
                      </a:r>
                    </a:p>
                    <a:p>
                      <a:endParaRPr lang="en-AU" sz="1700" i="0" dirty="0">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10148106"/>
                  </a:ext>
                </a:extLst>
              </a:tr>
              <a:tr h="370840">
                <a:tc vMerge="1">
                  <a:txBody>
                    <a:bodyPr/>
                    <a:lstStyle/>
                    <a:p>
                      <a:endParaRPr lang="en-AU" sz="1600" b="1" i="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rgbClr val="D52B1E"/>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lang="en-AU" sz="1600" dirty="0">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r>
                        <a:rPr lang="en-AU" sz="1700" i="0" dirty="0">
                          <a:effectLst/>
                        </a:rPr>
                        <a:t>Communicating</a:t>
                      </a:r>
                    </a:p>
                    <a:p>
                      <a:endParaRPr lang="en-AU" sz="1700" i="0" dirty="0">
                        <a:effectLst/>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926823404"/>
                  </a:ext>
                </a:extLst>
              </a:tr>
            </a:tbl>
          </a:graphicData>
        </a:graphic>
      </p:graphicFrame>
      <p:pic>
        <p:nvPicPr>
          <p:cNvPr id="5" name="Picture 4">
            <a:extLst>
              <a:ext uri="{FF2B5EF4-FFF2-40B4-BE49-F238E27FC236}">
                <a16:creationId xmlns:a16="http://schemas.microsoft.com/office/drawing/2014/main" id="{4C316E78-4C87-4CDE-815D-D945D3B43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2233208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Strand: Knowledge and understanding</a:t>
            </a:r>
            <a:endParaRPr lang="en-US" dirty="0">
              <a:solidFill>
                <a:schemeClr val="tx1"/>
              </a:solidFill>
            </a:endParaRPr>
          </a:p>
        </p:txBody>
      </p:sp>
      <p:sp>
        <p:nvSpPr>
          <p:cNvPr id="4" name="Rectangle 3"/>
          <p:cNvSpPr/>
          <p:nvPr/>
        </p:nvSpPr>
        <p:spPr>
          <a:xfrm>
            <a:off x="323528" y="959093"/>
            <a:ext cx="8568952" cy="5262979"/>
          </a:xfrm>
          <a:prstGeom prst="rect">
            <a:avLst/>
          </a:prstGeom>
        </p:spPr>
        <p:txBody>
          <a:bodyPr wrap="square">
            <a:spAutoFit/>
          </a:bodyPr>
          <a:lstStyle/>
          <a:p>
            <a:pPr>
              <a:spcBef>
                <a:spcPts val="600"/>
              </a:spcBef>
            </a:pPr>
            <a:r>
              <a:rPr lang="en-AU" sz="2800" b="1" dirty="0"/>
              <a:t>Concepts of disciplinary thinking</a:t>
            </a:r>
            <a:endParaRPr lang="en-AU" sz="2400" b="1" dirty="0"/>
          </a:p>
          <a:p>
            <a:pPr>
              <a:spcBef>
                <a:spcPts val="600"/>
              </a:spcBef>
            </a:pPr>
            <a:r>
              <a:rPr lang="en-AU" sz="2400" b="1" dirty="0"/>
              <a:t>Sub-strand: History</a:t>
            </a:r>
            <a:br>
              <a:rPr lang="en-AU" sz="2400" b="1" dirty="0"/>
            </a:br>
            <a:r>
              <a:rPr lang="en-AU" sz="2400" dirty="0"/>
              <a:t>Sources, continuity and change, cause and effect, significance, perspectives, and empathy.</a:t>
            </a:r>
            <a:endParaRPr lang="en-AU" sz="2400" b="1" dirty="0"/>
          </a:p>
          <a:p>
            <a:pPr>
              <a:spcBef>
                <a:spcPts val="600"/>
              </a:spcBef>
            </a:pPr>
            <a:r>
              <a:rPr lang="en-AU" sz="2400" b="1" dirty="0"/>
              <a:t>Sub-strand: Geography</a:t>
            </a:r>
            <a:br>
              <a:rPr lang="en-AU" sz="2400" b="1" dirty="0"/>
            </a:br>
            <a:r>
              <a:rPr lang="en-AU" sz="2400" dirty="0"/>
              <a:t>Place, space, environment, interconnection, sustainability, scale and change.</a:t>
            </a:r>
            <a:endParaRPr lang="en-AU" sz="2400" b="1" dirty="0"/>
          </a:p>
          <a:p>
            <a:pPr>
              <a:spcBef>
                <a:spcPts val="600"/>
              </a:spcBef>
            </a:pPr>
            <a:r>
              <a:rPr lang="en-AU" sz="2400" b="1" dirty="0"/>
              <a:t>Sub-strand: Civics and Citizenship</a:t>
            </a:r>
            <a:br>
              <a:rPr lang="en-AU" sz="2400" b="1" dirty="0"/>
            </a:br>
            <a:r>
              <a:rPr lang="en-AU" sz="2400" dirty="0"/>
              <a:t>Government and democracy, laws and citizens, and citizenship, diversity and identity.</a:t>
            </a:r>
            <a:endParaRPr lang="en-AU" sz="2400" b="1" dirty="0"/>
          </a:p>
          <a:p>
            <a:pPr>
              <a:spcBef>
                <a:spcPts val="600"/>
              </a:spcBef>
            </a:pPr>
            <a:r>
              <a:rPr lang="en-AU" sz="2400" b="1" dirty="0"/>
              <a:t>Sub-strand: Economics and Business</a:t>
            </a:r>
            <a:br>
              <a:rPr lang="en-AU" sz="2400" b="1" dirty="0"/>
            </a:br>
            <a:r>
              <a:rPr lang="en-AU" sz="2400" dirty="0"/>
              <a:t>Resource allocation and making choices, the business environment, and consumer and financial literacy.</a:t>
            </a:r>
            <a:endParaRPr lang="en-AU" sz="2400" b="1" dirty="0"/>
          </a:p>
        </p:txBody>
      </p:sp>
    </p:spTree>
    <p:extLst>
      <p:ext uri="{BB962C8B-B14F-4D97-AF65-F5344CB8AC3E}">
        <p14:creationId xmlns:p14="http://schemas.microsoft.com/office/powerpoint/2010/main" val="198609806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Strand: Knowledge and understanding</a:t>
            </a:r>
            <a:endParaRPr lang="en-US" dirty="0">
              <a:solidFill>
                <a:schemeClr val="tx1"/>
              </a:solidFill>
            </a:endParaRPr>
          </a:p>
        </p:txBody>
      </p:sp>
      <p:sp>
        <p:nvSpPr>
          <p:cNvPr id="4" name="Rectangle 3"/>
          <p:cNvSpPr/>
          <p:nvPr/>
        </p:nvSpPr>
        <p:spPr>
          <a:xfrm>
            <a:off x="323528" y="959093"/>
            <a:ext cx="8568952" cy="5478423"/>
          </a:xfrm>
          <a:prstGeom prst="rect">
            <a:avLst/>
          </a:prstGeom>
        </p:spPr>
        <p:txBody>
          <a:bodyPr wrap="square">
            <a:spAutoFit/>
          </a:bodyPr>
          <a:lstStyle/>
          <a:p>
            <a:pPr lvl="0">
              <a:spcBef>
                <a:spcPts val="600"/>
              </a:spcBef>
            </a:pPr>
            <a:r>
              <a:rPr lang="en-AU" sz="2800" b="1" dirty="0"/>
              <a:t>Concepts of interdisciplinary thinking</a:t>
            </a:r>
            <a:endParaRPr lang="en-AU" sz="2400" b="1" dirty="0"/>
          </a:p>
          <a:p>
            <a:pPr lvl="0">
              <a:spcBef>
                <a:spcPts val="600"/>
              </a:spcBef>
            </a:pPr>
            <a:r>
              <a:rPr lang="en-US" sz="2800" dirty="0">
                <a:latin typeface="Arial" pitchFamily="34" charset="0"/>
                <a:cs typeface="Arial" pitchFamily="34" charset="0"/>
              </a:rPr>
              <a:t>Concepts of interdisciplinary thinking are </a:t>
            </a:r>
            <a:br>
              <a:rPr lang="en-US" sz="2800" dirty="0">
                <a:latin typeface="Arial" pitchFamily="34" charset="0"/>
                <a:cs typeface="Arial" pitchFamily="34" charset="0"/>
              </a:rPr>
            </a:br>
            <a:r>
              <a:rPr lang="en-US" sz="2800" dirty="0">
                <a:latin typeface="Arial" pitchFamily="34" charset="0"/>
                <a:cs typeface="Arial" pitchFamily="34" charset="0"/>
              </a:rPr>
              <a:t>introduced at varying year levels: </a:t>
            </a:r>
            <a:endParaRPr lang="en-AU" sz="2800" dirty="0"/>
          </a:p>
          <a:p>
            <a:pPr marL="360000" indent="-360000">
              <a:spcBef>
                <a:spcPts val="600"/>
              </a:spcBef>
              <a:buFont typeface="Arial" pitchFamily="34" charset="0"/>
              <a:buChar char="•"/>
            </a:pPr>
            <a:r>
              <a:rPr lang="en-AU" sz="2800" dirty="0">
                <a:solidFill>
                  <a:schemeClr val="tx2"/>
                </a:solidFill>
                <a:latin typeface="+mn-lt"/>
              </a:rPr>
              <a:t>significance (P–6)</a:t>
            </a:r>
          </a:p>
          <a:p>
            <a:pPr marL="360000" indent="-360000">
              <a:spcBef>
                <a:spcPts val="600"/>
              </a:spcBef>
              <a:buFont typeface="Arial" pitchFamily="34" charset="0"/>
              <a:buChar char="•"/>
            </a:pPr>
            <a:r>
              <a:rPr lang="en-AU" sz="2800" dirty="0">
                <a:solidFill>
                  <a:schemeClr val="tx2"/>
                </a:solidFill>
                <a:latin typeface="+mn-lt"/>
              </a:rPr>
              <a:t>continuity and change (P–6)</a:t>
            </a:r>
          </a:p>
          <a:p>
            <a:pPr marL="360000" indent="-360000">
              <a:spcBef>
                <a:spcPts val="600"/>
              </a:spcBef>
              <a:buFont typeface="Arial" pitchFamily="34" charset="0"/>
              <a:buChar char="•"/>
            </a:pPr>
            <a:r>
              <a:rPr lang="en-AU" sz="2800" dirty="0">
                <a:solidFill>
                  <a:schemeClr val="tx2"/>
                </a:solidFill>
                <a:latin typeface="+mn-lt"/>
              </a:rPr>
              <a:t>cause and effect (2–6)</a:t>
            </a:r>
          </a:p>
          <a:p>
            <a:pPr marL="360000" indent="-360000">
              <a:spcBef>
                <a:spcPts val="600"/>
              </a:spcBef>
              <a:buFont typeface="Arial" pitchFamily="34" charset="0"/>
              <a:buChar char="•"/>
            </a:pPr>
            <a:r>
              <a:rPr lang="en-AU" sz="2800" dirty="0">
                <a:solidFill>
                  <a:schemeClr val="tx2"/>
                </a:solidFill>
                <a:latin typeface="+mn-lt"/>
              </a:rPr>
              <a:t>place and space (P–6)</a:t>
            </a:r>
          </a:p>
          <a:p>
            <a:pPr marL="360000" indent="-360000">
              <a:spcBef>
                <a:spcPts val="600"/>
              </a:spcBef>
              <a:buFont typeface="Arial" pitchFamily="34" charset="0"/>
              <a:buChar char="•"/>
            </a:pPr>
            <a:r>
              <a:rPr lang="en-AU" sz="2800" dirty="0">
                <a:solidFill>
                  <a:schemeClr val="tx2"/>
                </a:solidFill>
                <a:latin typeface="+mn-lt"/>
              </a:rPr>
              <a:t>interconnections (2–6)</a:t>
            </a:r>
          </a:p>
          <a:p>
            <a:pPr marL="360000" indent="-360000">
              <a:spcBef>
                <a:spcPts val="600"/>
              </a:spcBef>
              <a:buFont typeface="Arial" pitchFamily="34" charset="0"/>
              <a:buChar char="•"/>
            </a:pPr>
            <a:r>
              <a:rPr lang="en-AU" sz="2800" dirty="0">
                <a:solidFill>
                  <a:schemeClr val="tx2"/>
                </a:solidFill>
                <a:latin typeface="+mn-lt"/>
              </a:rPr>
              <a:t>roles, rights and responsibilities (1–6)</a:t>
            </a:r>
          </a:p>
          <a:p>
            <a:pPr marL="360000" indent="-360000">
              <a:spcBef>
                <a:spcPts val="600"/>
              </a:spcBef>
              <a:buFont typeface="Arial" pitchFamily="34" charset="0"/>
              <a:buChar char="•"/>
            </a:pPr>
            <a:r>
              <a:rPr lang="en-AU" sz="2800" dirty="0">
                <a:solidFill>
                  <a:schemeClr val="tx2"/>
                </a:solidFill>
                <a:latin typeface="+mn-lt"/>
              </a:rPr>
              <a:t>perspectives and actions (P–6).</a:t>
            </a:r>
          </a:p>
          <a:p>
            <a:pPr marL="342900" indent="-342900">
              <a:buFont typeface="Arial" pitchFamily="34" charset="0"/>
              <a:buChar char="•"/>
            </a:pPr>
            <a:endParaRPr lang="en-AU" sz="2000" dirty="0"/>
          </a:p>
        </p:txBody>
      </p:sp>
    </p:spTree>
    <p:extLst>
      <p:ext uri="{BB962C8B-B14F-4D97-AF65-F5344CB8AC3E}">
        <p14:creationId xmlns:p14="http://schemas.microsoft.com/office/powerpoint/2010/main" val="5023937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260350"/>
            <a:ext cx="8496300" cy="439738"/>
          </a:xfrm>
        </p:spPr>
        <p:txBody>
          <a:bodyPr vert="horz" lIns="91440" tIns="45720" rIns="91440" bIns="45720" rtlCol="0" anchor="ctr">
            <a:noAutofit/>
          </a:bodyPr>
          <a:lstStyle/>
          <a:p>
            <a:r>
              <a:rPr lang="en-AU" dirty="0">
                <a:solidFill>
                  <a:schemeClr val="tx1"/>
                </a:solidFill>
              </a:rPr>
              <a:t>Strand: Inquiry and skills</a:t>
            </a:r>
            <a:endParaRPr lang="en-US" dirty="0">
              <a:solidFill>
                <a:schemeClr val="tx1"/>
              </a:solidFill>
            </a:endParaRPr>
          </a:p>
        </p:txBody>
      </p:sp>
      <p:sp>
        <p:nvSpPr>
          <p:cNvPr id="4" name="Rectangle 3"/>
          <p:cNvSpPr/>
          <p:nvPr/>
        </p:nvSpPr>
        <p:spPr>
          <a:xfrm>
            <a:off x="323528" y="959093"/>
            <a:ext cx="8568952" cy="2939266"/>
          </a:xfrm>
          <a:prstGeom prst="rect">
            <a:avLst/>
          </a:prstGeom>
        </p:spPr>
        <p:txBody>
          <a:bodyPr wrap="square">
            <a:spAutoFit/>
          </a:bodyPr>
          <a:lstStyle/>
          <a:p>
            <a:pPr lvl="0">
              <a:spcBef>
                <a:spcPts val="600"/>
              </a:spcBef>
            </a:pPr>
            <a:r>
              <a:rPr lang="en-AU" sz="2800" b="1" dirty="0"/>
              <a:t>Inquiry questions</a:t>
            </a:r>
            <a:endParaRPr lang="en-AU" sz="2400" b="1" dirty="0"/>
          </a:p>
          <a:p>
            <a:pPr lvl="0">
              <a:spcBef>
                <a:spcPts val="600"/>
              </a:spcBef>
            </a:pPr>
            <a:r>
              <a:rPr lang="en-US" sz="2800" dirty="0">
                <a:latin typeface="Arial" pitchFamily="34" charset="0"/>
                <a:cs typeface="Arial" pitchFamily="34" charset="0"/>
              </a:rPr>
              <a:t>Two sets of inquiry questions are provided for </a:t>
            </a:r>
            <a:br>
              <a:rPr lang="en-US" sz="2800" dirty="0">
                <a:latin typeface="Arial" pitchFamily="34" charset="0"/>
                <a:cs typeface="Arial" pitchFamily="34" charset="0"/>
              </a:rPr>
            </a:br>
            <a:r>
              <a:rPr lang="en-US" sz="2800" dirty="0">
                <a:latin typeface="Arial" pitchFamily="34" charset="0"/>
                <a:cs typeface="Arial" pitchFamily="34" charset="0"/>
              </a:rPr>
              <a:t>each year level:</a:t>
            </a:r>
          </a:p>
          <a:p>
            <a:pPr marL="360000" lvl="0" indent="-360000">
              <a:spcBef>
                <a:spcPts val="600"/>
              </a:spcBef>
              <a:buFont typeface="Arial" pitchFamily="34" charset="0"/>
              <a:buChar char="•"/>
            </a:pPr>
            <a:r>
              <a:rPr lang="en-US" sz="2800" dirty="0">
                <a:solidFill>
                  <a:schemeClr val="tx2"/>
                </a:solidFill>
                <a:latin typeface="+mn-lt"/>
              </a:rPr>
              <a:t>subject inquiry questions</a:t>
            </a:r>
          </a:p>
          <a:p>
            <a:pPr marL="360000" lvl="0" indent="-360000">
              <a:spcBef>
                <a:spcPts val="600"/>
              </a:spcBef>
              <a:buFont typeface="Arial" pitchFamily="34" charset="0"/>
              <a:buChar char="•"/>
            </a:pPr>
            <a:r>
              <a:rPr lang="en-US" sz="2800" dirty="0">
                <a:solidFill>
                  <a:schemeClr val="tx2"/>
                </a:solidFill>
                <a:latin typeface="+mn-lt"/>
              </a:rPr>
              <a:t>sub-strand inquiry questions.</a:t>
            </a:r>
          </a:p>
          <a:p>
            <a:pPr marL="342900" indent="-342900">
              <a:buFont typeface="Arial" pitchFamily="34" charset="0"/>
              <a:buChar char="•"/>
            </a:pPr>
            <a:endParaRPr lang="en-AU" sz="2000" dirty="0"/>
          </a:p>
        </p:txBody>
      </p:sp>
      <p:pic>
        <p:nvPicPr>
          <p:cNvPr id="6" name="Picture 5">
            <a:extLst>
              <a:ext uri="{FF2B5EF4-FFF2-40B4-BE49-F238E27FC236}">
                <a16:creationId xmlns:a16="http://schemas.microsoft.com/office/drawing/2014/main" id="{D7230EA8-595A-4D99-9E23-FF6EFFFC8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024418334"/>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vert="horz" lIns="91440" tIns="45720" rIns="91440" bIns="45720" rtlCol="0" anchor="ctr">
            <a:noAutofit/>
          </a:bodyPr>
          <a:lstStyle/>
          <a:p>
            <a:r>
              <a:rPr lang="en-AU" dirty="0">
                <a:solidFill>
                  <a:schemeClr val="tx1"/>
                </a:solidFill>
              </a:rPr>
              <a:t>Achievement</a:t>
            </a:r>
            <a:r>
              <a:rPr lang="en-AU" dirty="0"/>
              <a:t> standards</a:t>
            </a:r>
            <a:endParaRPr lang="en-US" b="0" dirty="0">
              <a:solidFill>
                <a:srgbClr val="FF0000"/>
              </a:solidFill>
            </a:endParaRPr>
          </a:p>
        </p:txBody>
      </p:sp>
      <p:sp>
        <p:nvSpPr>
          <p:cNvPr id="2" name="Content Placeholder 1"/>
          <p:cNvSpPr>
            <a:spLocks noGrp="1"/>
          </p:cNvSpPr>
          <p:nvPr>
            <p:ph idx="1"/>
          </p:nvPr>
        </p:nvSpPr>
        <p:spPr>
          <a:xfrm>
            <a:off x="395858" y="986400"/>
            <a:ext cx="6408390" cy="5466936"/>
          </a:xfrm>
        </p:spPr>
        <p:txBody>
          <a:bodyPr/>
          <a:lstStyle/>
          <a:p>
            <a:r>
              <a:rPr lang="en-AU" sz="2100" b="1" dirty="0"/>
              <a:t>Foundation Year Achievement Standard</a:t>
            </a:r>
          </a:p>
          <a:p>
            <a:pPr marL="0" indent="0"/>
            <a:r>
              <a:rPr lang="en-AU" sz="2000" dirty="0"/>
              <a:t>By the end of Foundation Year, students identify important events in their own lives and recognise why some places are special to people. They describe the features of familiar places and recognise that places can be represented on maps and models. They identify how they, their families and friends know about their past and commemorate events that are important to them.</a:t>
            </a:r>
          </a:p>
          <a:p>
            <a:pPr marL="0" indent="0"/>
            <a:endParaRPr lang="en-AU" sz="2000" dirty="0"/>
          </a:p>
          <a:p>
            <a:pPr marL="0" indent="0"/>
            <a:r>
              <a:rPr lang="en-AU" sz="2000" dirty="0"/>
              <a:t>Students respond to questions about their own past and places they belong to. They sequence familiar events in order. They observe the familiar features of places and represent these features and their location on pictorial maps and models. They reflect on their learning to suggest ways they can care for a familiar place. Students relate stories about their past and share and compare observations about familiar places.</a:t>
            </a:r>
          </a:p>
          <a:p>
            <a:endParaRPr lang="en-AU" sz="2100" dirty="0"/>
          </a:p>
        </p:txBody>
      </p:sp>
      <p:sp>
        <p:nvSpPr>
          <p:cNvPr id="5" name="Left Arrow 4"/>
          <p:cNvSpPr/>
          <p:nvPr/>
        </p:nvSpPr>
        <p:spPr bwMode="auto">
          <a:xfrm>
            <a:off x="5904656" y="1340768"/>
            <a:ext cx="3275856"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Understanding</a:t>
            </a:r>
            <a:endParaRPr kumimoji="0" lang="en-AU" sz="2800" b="0" i="0" u="none" strike="noStrike" cap="none" normalizeH="0" baseline="0" dirty="0">
              <a:ln>
                <a:noFill/>
              </a:ln>
              <a:solidFill>
                <a:schemeClr val="tx1"/>
              </a:solidFill>
              <a:effectLst/>
              <a:latin typeface="Arial" charset="0"/>
            </a:endParaRPr>
          </a:p>
        </p:txBody>
      </p:sp>
      <p:sp>
        <p:nvSpPr>
          <p:cNvPr id="7" name="Left Arrow 6"/>
          <p:cNvSpPr/>
          <p:nvPr/>
        </p:nvSpPr>
        <p:spPr bwMode="auto">
          <a:xfrm>
            <a:off x="6695728" y="3952081"/>
            <a:ext cx="2448272" cy="1039356"/>
          </a:xfrm>
          <a:prstGeom prst="leftArrow">
            <a:avLst/>
          </a:prstGeom>
          <a:solidFill>
            <a:schemeClr val="bg2">
              <a:lumMod val="60000"/>
              <a:lumOff val="4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AU" sz="2800" dirty="0"/>
              <a:t>Skills</a:t>
            </a:r>
          </a:p>
        </p:txBody>
      </p:sp>
      <p:pic>
        <p:nvPicPr>
          <p:cNvPr id="9" name="Picture 8">
            <a:extLst>
              <a:ext uri="{FF2B5EF4-FFF2-40B4-BE49-F238E27FC236}">
                <a16:creationId xmlns:a16="http://schemas.microsoft.com/office/drawing/2014/main" id="{124665AC-4DB1-428B-A8F5-FAC8EB270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124160688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40570" y="1556792"/>
            <a:ext cx="8555283"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lvl="1">
              <a:spcBef>
                <a:spcPts val="600"/>
              </a:spcBef>
              <a:defRPr/>
            </a:pPr>
            <a:r>
              <a:rPr lang="en-US" sz="2400" dirty="0">
                <a:solidFill>
                  <a:schemeClr val="tx2"/>
                </a:solidFill>
                <a:latin typeface="+mn-lt"/>
              </a:rPr>
              <a:t>Support students to be successful learners</a:t>
            </a:r>
          </a:p>
          <a:p>
            <a:pPr defTabSz="361950">
              <a:spcBef>
                <a:spcPts val="600"/>
              </a:spcBef>
              <a:defRPr/>
            </a:pPr>
            <a:r>
              <a:rPr lang="en-US" sz="2400" dirty="0">
                <a:latin typeface="+mn-lt"/>
                <a:ea typeface="+mn-ea"/>
                <a:cs typeface="+mn-cs"/>
              </a:rPr>
              <a:t>	</a:t>
            </a:r>
            <a:r>
              <a:rPr lang="en-US" sz="2400" b="0" dirty="0">
                <a:latin typeface="+mn-lt"/>
                <a:ea typeface="+mn-ea"/>
                <a:cs typeface="+mn-cs"/>
              </a:rPr>
              <a:t>Literacy</a:t>
            </a:r>
          </a:p>
          <a:p>
            <a:pPr defTabSz="361950">
              <a:spcBef>
                <a:spcPts val="600"/>
              </a:spcBef>
              <a:defRPr/>
            </a:pPr>
            <a:r>
              <a:rPr lang="en-US" sz="2400" b="0" dirty="0">
                <a:latin typeface="+mn-lt"/>
                <a:ea typeface="+mn-ea"/>
                <a:cs typeface="+mn-cs"/>
              </a:rPr>
              <a:t>	Numeracy</a:t>
            </a:r>
          </a:p>
          <a:p>
            <a:pPr defTabSz="361950">
              <a:spcBef>
                <a:spcPts val="600"/>
              </a:spcBef>
              <a:defRPr/>
            </a:pPr>
            <a:r>
              <a:rPr lang="en-US" sz="2400" b="0" dirty="0">
                <a:latin typeface="+mn-lt"/>
                <a:ea typeface="+mn-ea"/>
                <a:cs typeface="+mn-cs"/>
              </a:rPr>
              <a:t>	Information and communication technology (ICT) capability</a:t>
            </a:r>
          </a:p>
          <a:p>
            <a:pPr defTabSz="361950">
              <a:spcBef>
                <a:spcPts val="600"/>
              </a:spcBef>
              <a:defRPr/>
            </a:pPr>
            <a:r>
              <a:rPr lang="en-US" sz="2400" b="0" dirty="0">
                <a:latin typeface="+mn-lt"/>
                <a:ea typeface="+mn-ea"/>
                <a:cs typeface="+mn-cs"/>
              </a:rPr>
              <a:t>	Critical and creative thinking</a:t>
            </a:r>
          </a:p>
          <a:p>
            <a:pPr marL="0" lvl="1">
              <a:spcBef>
                <a:spcPts val="1200"/>
              </a:spcBef>
              <a:defRPr/>
            </a:pPr>
            <a:r>
              <a:rPr lang="en-US" sz="2400" dirty="0">
                <a:solidFill>
                  <a:schemeClr val="tx2"/>
                </a:solidFill>
                <a:latin typeface="+mn-lt"/>
              </a:rPr>
              <a:t>Develop ways of being, behaving and learning to live </a:t>
            </a:r>
            <a:br>
              <a:rPr lang="en-US" sz="2400" dirty="0">
                <a:solidFill>
                  <a:schemeClr val="tx2"/>
                </a:solidFill>
                <a:latin typeface="+mn-lt"/>
              </a:rPr>
            </a:br>
            <a:r>
              <a:rPr lang="en-US" sz="2400" dirty="0">
                <a:solidFill>
                  <a:schemeClr val="tx2"/>
                </a:solidFill>
                <a:latin typeface="+mn-lt"/>
              </a:rPr>
              <a:t>with others</a:t>
            </a:r>
          </a:p>
          <a:p>
            <a:pPr defTabSz="361950">
              <a:spcBef>
                <a:spcPts val="600"/>
              </a:spcBef>
              <a:defRPr/>
            </a:pPr>
            <a:r>
              <a:rPr lang="en-US" sz="2400" dirty="0">
                <a:latin typeface="+mn-lt"/>
                <a:ea typeface="+mn-ea"/>
                <a:cs typeface="+mn-cs"/>
              </a:rPr>
              <a:t>	</a:t>
            </a:r>
            <a:r>
              <a:rPr lang="en-US" sz="2400" b="0" dirty="0">
                <a:latin typeface="+mn-lt"/>
                <a:ea typeface="+mn-ea"/>
                <a:cs typeface="+mn-cs"/>
              </a:rPr>
              <a:t>Personal and social capability</a:t>
            </a:r>
          </a:p>
          <a:p>
            <a:pPr defTabSz="361950">
              <a:spcBef>
                <a:spcPts val="600"/>
              </a:spcBef>
              <a:defRPr/>
            </a:pPr>
            <a:r>
              <a:rPr lang="en-US" sz="2400" b="0" dirty="0">
                <a:latin typeface="+mn-lt"/>
                <a:ea typeface="+mn-ea"/>
                <a:cs typeface="+mn-cs"/>
              </a:rPr>
              <a:t>	Ethical understanding</a:t>
            </a:r>
          </a:p>
          <a:p>
            <a:pPr defTabSz="361950">
              <a:spcBef>
                <a:spcPts val="600"/>
              </a:spcBef>
              <a:defRPr/>
            </a:pPr>
            <a:r>
              <a:rPr lang="en-US" sz="2400" b="0" dirty="0">
                <a:latin typeface="+mn-lt"/>
                <a:ea typeface="+mn-ea"/>
                <a:cs typeface="+mn-cs"/>
              </a:rPr>
              <a:t>	Intercultural understanding</a:t>
            </a:r>
          </a:p>
          <a:p>
            <a:pPr defTabSz="361950">
              <a:lnSpc>
                <a:spcPct val="150000"/>
              </a:lnSpc>
            </a:pPr>
            <a:endParaRPr lang="en-US" sz="2400" b="0" dirty="0">
              <a:solidFill>
                <a:schemeClr val="tx1"/>
              </a:solidFill>
            </a:endParaRPr>
          </a:p>
          <a:p>
            <a:pPr defTabSz="361950"/>
            <a:endParaRPr lang="en-US" sz="2400" b="0" dirty="0">
              <a:solidFill>
                <a:schemeClr val="tx1"/>
              </a:solidFill>
            </a:endParaRPr>
          </a:p>
        </p:txBody>
      </p:sp>
      <p:sp>
        <p:nvSpPr>
          <p:cNvPr id="3" name="Title 1"/>
          <p:cNvSpPr>
            <a:spLocks noGrp="1"/>
          </p:cNvSpPr>
          <p:nvPr>
            <p:ph type="title"/>
          </p:nvPr>
        </p:nvSpPr>
        <p:spPr>
          <a:xfrm>
            <a:off x="179512" y="260350"/>
            <a:ext cx="8964488" cy="1008410"/>
          </a:xfrm>
        </p:spPr>
        <p:txBody>
          <a:bodyPr vert="horz" lIns="91440" tIns="45720" rIns="91440" bIns="45720" rtlCol="0" anchor="t">
            <a:noAutofit/>
          </a:bodyPr>
          <a:lstStyle/>
          <a:p>
            <a:r>
              <a:rPr lang="en-AU" dirty="0"/>
              <a:t>Three-dimensional curriculum: </a:t>
            </a:r>
            <a:br>
              <a:rPr lang="en-AU" dirty="0"/>
            </a:br>
            <a:r>
              <a:rPr lang="en-AU" dirty="0"/>
              <a:t>General capabilities</a:t>
            </a:r>
            <a:endParaRPr lang="en-US" dirty="0"/>
          </a:p>
        </p:txBody>
      </p:sp>
      <p:pic>
        <p:nvPicPr>
          <p:cNvPr id="14"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t="78723" r="90789" b="17882"/>
          <a:stretch/>
        </p:blipFill>
        <p:spPr bwMode="auto">
          <a:xfrm>
            <a:off x="306828" y="2132832"/>
            <a:ext cx="2457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9490" t="78723" r="80740" b="17882"/>
          <a:stretch/>
        </p:blipFill>
        <p:spPr bwMode="auto">
          <a:xfrm>
            <a:off x="295651" y="2564880"/>
            <a:ext cx="260689" cy="21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20097" t="78723" r="70413" b="17882"/>
          <a:stretch/>
        </p:blipFill>
        <p:spPr bwMode="auto">
          <a:xfrm>
            <a:off x="322034" y="2996976"/>
            <a:ext cx="253241" cy="216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29866" t="78723" r="59770" b="17882"/>
          <a:stretch/>
        </p:blipFill>
        <p:spPr bwMode="auto">
          <a:xfrm>
            <a:off x="310368" y="3428976"/>
            <a:ext cx="27657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40230" t="78723" r="49210" b="17882"/>
          <a:stretch/>
        </p:blipFill>
        <p:spPr bwMode="auto">
          <a:xfrm>
            <a:off x="301230" y="4763244"/>
            <a:ext cx="281804" cy="21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l="50000" t="78723" r="39580" b="17882"/>
          <a:stretch/>
        </p:blipFill>
        <p:spPr bwMode="auto">
          <a:xfrm>
            <a:off x="298461" y="5208016"/>
            <a:ext cx="278068" cy="216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6" cstate="print">
            <a:biLevel thresh="75000"/>
            <a:extLst>
              <a:ext uri="{28A0092B-C50C-407E-A947-70E740481C1C}">
                <a14:useLocalDpi xmlns:a14="http://schemas.microsoft.com/office/drawing/2010/main" val="0"/>
              </a:ext>
            </a:extLst>
          </a:blip>
          <a:srcRect l="60421" t="78723" r="29652" b="17882"/>
          <a:stretch/>
        </p:blipFill>
        <p:spPr bwMode="auto">
          <a:xfrm>
            <a:off x="341603" y="5652716"/>
            <a:ext cx="264907"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169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32415" y="1517850"/>
            <a:ext cx="84963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lnSpc>
                <a:spcPct val="150000"/>
              </a:lnSpc>
              <a:spcBef>
                <a:spcPts val="0"/>
              </a:spcBef>
              <a:defRPr/>
            </a:pPr>
            <a:r>
              <a:rPr lang="en-US" sz="2400" b="0" dirty="0">
                <a:latin typeface="+mn-lt"/>
                <a:ea typeface="+mn-ea"/>
                <a:cs typeface="+mn-cs"/>
              </a:rPr>
              <a:t>	Aboriginal and Torres Strait Islander histories and cultures</a:t>
            </a:r>
            <a:br>
              <a:rPr lang="en-US" sz="2400" b="0" dirty="0">
                <a:latin typeface="+mn-lt"/>
                <a:ea typeface="+mn-ea"/>
                <a:cs typeface="+mn-cs"/>
              </a:rPr>
            </a:br>
            <a:r>
              <a:rPr lang="en-US" sz="2400" b="0" dirty="0">
                <a:latin typeface="+mn-lt"/>
                <a:ea typeface="+mn-ea"/>
                <a:cs typeface="+mn-cs"/>
              </a:rPr>
              <a:t>	Asia and Australia’s engagement with Asia</a:t>
            </a:r>
            <a:br>
              <a:rPr lang="en-US" sz="2400" b="0" dirty="0">
                <a:latin typeface="+mn-lt"/>
                <a:ea typeface="+mn-ea"/>
                <a:cs typeface="+mn-cs"/>
              </a:rPr>
            </a:br>
            <a:r>
              <a:rPr lang="en-US" sz="2400" b="0" dirty="0">
                <a:latin typeface="+mn-lt"/>
                <a:ea typeface="+mn-ea"/>
                <a:cs typeface="+mn-cs"/>
              </a:rPr>
              <a:t>	Sustainability</a:t>
            </a:r>
          </a:p>
          <a:p>
            <a:pPr defTabSz="361950">
              <a:lnSpc>
                <a:spcPct val="150000"/>
              </a:lnSpc>
              <a:spcBef>
                <a:spcPts val="0"/>
              </a:spcBef>
              <a:defRPr/>
            </a:pPr>
            <a:endParaRPr lang="en-US" sz="2400" b="0" dirty="0">
              <a:latin typeface="+mn-lt"/>
              <a:ea typeface="+mn-ea"/>
              <a:cs typeface="+mn-cs"/>
            </a:endParaRPr>
          </a:p>
        </p:txBody>
      </p:sp>
      <p:sp>
        <p:nvSpPr>
          <p:cNvPr id="3" name="Title 1"/>
          <p:cNvSpPr>
            <a:spLocks noGrp="1"/>
          </p:cNvSpPr>
          <p:nvPr>
            <p:ph type="title"/>
          </p:nvPr>
        </p:nvSpPr>
        <p:spPr>
          <a:xfrm>
            <a:off x="179512" y="260350"/>
            <a:ext cx="8496300" cy="1008410"/>
          </a:xfrm>
        </p:spPr>
        <p:txBody>
          <a:bodyPr vert="horz" lIns="91440" tIns="45720" rIns="91440" bIns="45720" rtlCol="0" anchor="t">
            <a:noAutofit/>
          </a:bodyPr>
          <a:lstStyle/>
          <a:p>
            <a:r>
              <a:rPr lang="en-AU" dirty="0"/>
              <a:t>Three-dimensional curriculum: </a:t>
            </a:r>
            <a:br>
              <a:rPr lang="en-AU" dirty="0"/>
            </a:br>
            <a:r>
              <a:rPr lang="en-AU" dirty="0"/>
              <a:t>Cross-curriculum priorities</a:t>
            </a:r>
            <a:endParaRPr lang="en-US" dirty="0"/>
          </a:p>
        </p:txBody>
      </p:sp>
      <p:pic>
        <p:nvPicPr>
          <p:cNvPr id="21"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9358" t="78723" b="17882"/>
          <a:stretch/>
        </p:blipFill>
        <p:spPr bwMode="auto">
          <a:xfrm>
            <a:off x="179512" y="2691646"/>
            <a:ext cx="496051" cy="3773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l="70348" t="78723" r="20151" b="17882"/>
          <a:stretch/>
        </p:blipFill>
        <p:spPr bwMode="auto">
          <a:xfrm>
            <a:off x="179512" y="1611526"/>
            <a:ext cx="442826" cy="3773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X:\D_Curriculum_Services\B_P-12_Resources\CORE AC 2016\LearningAreaPackage\LA_Package_Resources\AC_Overview_Video\Slideshow_PPT\Image\GC and CCP format - 128pixels.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80810" t="78723" r="9595" b="17882"/>
          <a:stretch/>
        </p:blipFill>
        <p:spPr bwMode="auto">
          <a:xfrm>
            <a:off x="228315" y="2187590"/>
            <a:ext cx="447248" cy="37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279838"/>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a:t>Learning goals</a:t>
            </a:r>
            <a:endParaRPr lang="en-US" dirty="0"/>
          </a:p>
        </p:txBody>
      </p:sp>
      <p:sp>
        <p:nvSpPr>
          <p:cNvPr id="7" name="Rectangle 6"/>
          <p:cNvSpPr/>
          <p:nvPr/>
        </p:nvSpPr>
        <p:spPr>
          <a:xfrm>
            <a:off x="353261" y="980728"/>
            <a:ext cx="8136904" cy="2831544"/>
          </a:xfrm>
          <a:prstGeom prst="rect">
            <a:avLst/>
          </a:prstGeom>
        </p:spPr>
        <p:txBody>
          <a:bodyPr wrap="square">
            <a:spAutoFit/>
          </a:bodyPr>
          <a:lstStyle/>
          <a:p>
            <a:pPr marL="0" indent="0">
              <a:spcBef>
                <a:spcPct val="30000"/>
              </a:spcBef>
              <a:defRPr/>
            </a:pPr>
            <a:r>
              <a:rPr lang="en-AU" sz="2800" dirty="0">
                <a:solidFill>
                  <a:schemeClr val="tx2"/>
                </a:solidFill>
                <a:latin typeface="+mn-lt"/>
              </a:rPr>
              <a:t>This</a:t>
            </a:r>
            <a:r>
              <a:rPr lang="en-AU" sz="2400" dirty="0"/>
              <a:t> </a:t>
            </a:r>
            <a:r>
              <a:rPr lang="en-AU" sz="2800" dirty="0">
                <a:solidFill>
                  <a:schemeClr val="tx2"/>
                </a:solidFill>
                <a:latin typeface="+mn-lt"/>
              </a:rPr>
              <a:t>presentation aims to:</a:t>
            </a:r>
          </a:p>
          <a:p>
            <a:pPr marL="360000" indent="-360000">
              <a:spcBef>
                <a:spcPts val="600"/>
              </a:spcBef>
              <a:buFont typeface="Arial" panose="020B0604020202020204" pitchFamily="34" charset="0"/>
              <a:buChar char="•"/>
              <a:defRPr/>
            </a:pPr>
            <a:r>
              <a:rPr lang="en-AU" sz="2800" dirty="0">
                <a:solidFill>
                  <a:schemeClr val="tx2"/>
                </a:solidFill>
                <a:latin typeface="+mn-lt"/>
              </a:rPr>
              <a:t>build understanding of the </a:t>
            </a:r>
            <a:r>
              <a:rPr lang="en-AU" sz="2800" dirty="0"/>
              <a:t>Australian Curriculum: Humanities and Social Sciences in Prep–Year 6</a:t>
            </a:r>
            <a:endParaRPr lang="en-AU" sz="2800" dirty="0">
              <a:solidFill>
                <a:schemeClr val="tx2"/>
              </a:solidFill>
              <a:latin typeface="+mn-lt"/>
            </a:endParaRPr>
          </a:p>
          <a:p>
            <a:pPr marL="360000" indent="-360000">
              <a:spcBef>
                <a:spcPts val="600"/>
              </a:spcBef>
              <a:buFont typeface="Arial" panose="020B0604020202020204" pitchFamily="34" charset="0"/>
              <a:buChar char="•"/>
              <a:defRPr/>
            </a:pPr>
            <a:r>
              <a:rPr lang="en-AU" sz="2800" dirty="0">
                <a:solidFill>
                  <a:schemeClr val="tx2"/>
                </a:solidFill>
                <a:latin typeface="+mn-lt"/>
              </a:rPr>
              <a:t>provide an overview of the structure of </a:t>
            </a:r>
            <a:br>
              <a:rPr lang="en-AU" sz="2800" dirty="0">
                <a:solidFill>
                  <a:schemeClr val="tx2"/>
                </a:solidFill>
                <a:latin typeface="+mn-lt"/>
              </a:rPr>
            </a:br>
            <a:r>
              <a:rPr lang="en-AU" sz="2800" dirty="0"/>
              <a:t>Prep–Year 6 HASS</a:t>
            </a:r>
            <a:r>
              <a:rPr lang="en-AU" sz="2800" dirty="0">
                <a:solidFill>
                  <a:schemeClr val="tx2"/>
                </a:solidFill>
                <a:latin typeface="+mn-lt"/>
              </a:rPr>
              <a:t>.</a:t>
            </a:r>
          </a:p>
        </p:txBody>
      </p:sp>
      <p:sp>
        <p:nvSpPr>
          <p:cNvPr id="6" name="TextBox 5">
            <a:extLst>
              <a:ext uri="{FF2B5EF4-FFF2-40B4-BE49-F238E27FC236}">
                <a16:creationId xmlns:a16="http://schemas.microsoft.com/office/drawing/2014/main" id="{B7806B1E-034F-9242-A70C-8CA9DB242AB4}"/>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
        <p:nvSpPr>
          <p:cNvPr id="9" name="TextBox 8">
            <a:extLst>
              <a:ext uri="{FF2B5EF4-FFF2-40B4-BE49-F238E27FC236}">
                <a16:creationId xmlns:a16="http://schemas.microsoft.com/office/drawing/2014/main" id="{520EBF17-FACE-514E-B823-A18B7050F3A6}"/>
              </a:ext>
            </a:extLst>
          </p:cNvPr>
          <p:cNvSpPr txBox="1"/>
          <p:nvPr/>
        </p:nvSpPr>
        <p:spPr>
          <a:xfrm>
            <a:off x="3674918" y="2514600"/>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534615221"/>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305916"/>
            <a:ext cx="8496300" cy="439738"/>
          </a:xfrm>
        </p:spPr>
        <p:txBody>
          <a:bodyPr vert="horz" lIns="0" tIns="0" rIns="0" bIns="0" rtlCol="0" anchor="ctr">
            <a:noAutofit/>
          </a:bodyPr>
          <a:lstStyle/>
          <a:p>
            <a:r>
              <a:rPr lang="en-AU" dirty="0"/>
              <a:t>Find out more</a:t>
            </a:r>
            <a:endParaRPr lang="en-US" dirty="0"/>
          </a:p>
        </p:txBody>
      </p:sp>
      <p:sp>
        <p:nvSpPr>
          <p:cNvPr id="4" name="Title 1"/>
          <p:cNvSpPr txBox="1">
            <a:spLocks/>
          </p:cNvSpPr>
          <p:nvPr/>
        </p:nvSpPr>
        <p:spPr bwMode="auto">
          <a:xfrm>
            <a:off x="324172" y="1090575"/>
            <a:ext cx="8496300" cy="533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500" b="0" i="0" u="none" strike="noStrike" kern="0" cap="none" spc="0" normalizeH="0" baseline="0" noProof="0" dirty="0">
                <a:ln>
                  <a:noFill/>
                </a:ln>
                <a:solidFill>
                  <a:schemeClr val="tx1"/>
                </a:solidFill>
                <a:effectLst/>
                <a:uLnTx/>
                <a:uFillTx/>
                <a:latin typeface="+mj-lt"/>
                <a:ea typeface="+mj-ea"/>
                <a:cs typeface="+mj-cs"/>
              </a:rPr>
              <a:t>Find out more on the QCAA Australian Curriculum </a:t>
            </a:r>
            <a:br>
              <a:rPr kumimoji="0" lang="en-US" sz="2500" b="0" i="0" u="none" strike="noStrike" kern="0" cap="none" spc="0" normalizeH="0" baseline="0" noProof="0" dirty="0">
                <a:ln>
                  <a:noFill/>
                </a:ln>
                <a:solidFill>
                  <a:schemeClr val="tx1"/>
                </a:solidFill>
                <a:effectLst/>
                <a:uLnTx/>
                <a:uFillTx/>
                <a:latin typeface="+mj-lt"/>
                <a:ea typeface="+mj-ea"/>
                <a:cs typeface="+mj-cs"/>
              </a:rPr>
            </a:br>
            <a:r>
              <a:rPr kumimoji="0" lang="en-US" sz="2500" b="0" i="0" u="none" strike="noStrike" kern="0" cap="none" spc="0" normalizeH="0" baseline="0" noProof="0" dirty="0">
                <a:ln>
                  <a:noFill/>
                </a:ln>
                <a:solidFill>
                  <a:schemeClr val="tx1"/>
                </a:solidFill>
                <a:effectLst/>
                <a:uLnTx/>
                <a:uFillTx/>
                <a:latin typeface="+mj-lt"/>
                <a:ea typeface="+mj-ea"/>
                <a:cs typeface="+mj-cs"/>
              </a:rPr>
              <a:t>webpage at </a:t>
            </a:r>
            <a:r>
              <a:rPr kumimoji="0" lang="en-US" sz="2500" b="0" i="0" u="none" strike="noStrike" kern="0" cap="none" spc="0" normalizeH="0" baseline="0" noProof="0" dirty="0">
                <a:ln>
                  <a:noFill/>
                </a:ln>
                <a:solidFill>
                  <a:schemeClr val="tx1"/>
                </a:solidFill>
                <a:effectLst/>
                <a:uLnTx/>
                <a:uFillTx/>
                <a:latin typeface="+mj-lt"/>
                <a:ea typeface="+mj-ea"/>
                <a:cs typeface="+mj-cs"/>
                <a:hlinkClick r:id="rId3"/>
              </a:rPr>
              <a:t>www.qcaa.qld.edu.au/p-10/aciq</a:t>
            </a:r>
            <a:r>
              <a:rPr kumimoji="0" lang="en-US" sz="2500" b="0" i="0" u="none" strike="noStrike" kern="0" cap="none" spc="0" normalizeH="0" baseline="0" noProof="0" dirty="0">
                <a:ln>
                  <a:noFill/>
                </a:ln>
                <a:solidFill>
                  <a:schemeClr val="tx1"/>
                </a:solidFill>
                <a:effectLst/>
                <a:uLnTx/>
                <a:uFillTx/>
                <a:latin typeface="+mj-lt"/>
                <a:ea typeface="+mj-ea"/>
                <a:cs typeface="+mj-cs"/>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err="1">
              <a:ln>
                <a:noFill/>
              </a:ln>
              <a:solidFill>
                <a:schemeClr val="tx1"/>
              </a:solidFill>
              <a:effectLst/>
              <a:uLnTx/>
              <a:uFillTx/>
              <a:latin typeface="+mj-lt"/>
              <a:ea typeface="+mj-ea"/>
              <a:cs typeface="+mj-cs"/>
            </a:endParaRPr>
          </a:p>
        </p:txBody>
      </p:sp>
      <p:pic>
        <p:nvPicPr>
          <p:cNvPr id="7" name="Picture 6">
            <a:extLst>
              <a:ext uri="{FF2B5EF4-FFF2-40B4-BE49-F238E27FC236}">
                <a16:creationId xmlns:a16="http://schemas.microsoft.com/office/drawing/2014/main" id="{D74BCC69-D157-4BF5-A835-9EBBF9719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pic>
        <p:nvPicPr>
          <p:cNvPr id="8" name="Picture 2">
            <a:extLst>
              <a:ext uri="{FF2B5EF4-FFF2-40B4-BE49-F238E27FC236}">
                <a16:creationId xmlns:a16="http://schemas.microsoft.com/office/drawing/2014/main" id="{901F5E56-4CAE-462A-8E81-0857217A6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7493" y="2106857"/>
            <a:ext cx="3049014" cy="4320000"/>
          </a:xfrm>
          <a:prstGeom prst="rect">
            <a:avLst/>
          </a:prstGeom>
          <a:noFill/>
          <a:ln w="63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22912"/>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0350"/>
            <a:ext cx="8496300" cy="439738"/>
          </a:xfrm>
        </p:spPr>
        <p:txBody>
          <a:bodyPr vert="horz" lIns="91440" tIns="45720" rIns="91440" bIns="45720" rtlCol="0" anchor="ctr">
            <a:noAutofit/>
          </a:bodyPr>
          <a:lstStyle/>
          <a:p>
            <a:r>
              <a:rPr lang="en-US" dirty="0"/>
              <a:t>Copyright information</a:t>
            </a:r>
          </a:p>
        </p:txBody>
      </p:sp>
      <p:sp>
        <p:nvSpPr>
          <p:cNvPr id="7" name="Rectangle 6"/>
          <p:cNvSpPr/>
          <p:nvPr/>
        </p:nvSpPr>
        <p:spPr>
          <a:xfrm>
            <a:off x="353261" y="980728"/>
            <a:ext cx="8136904" cy="2862322"/>
          </a:xfrm>
          <a:prstGeom prst="rect">
            <a:avLst/>
          </a:prstGeom>
        </p:spPr>
        <p:txBody>
          <a:bodyPr wrap="square">
            <a:spAutoFit/>
          </a:bodyPr>
          <a:lstStyle/>
          <a:p>
            <a:r>
              <a:rPr lang="en-US" b="1" dirty="0"/>
              <a:t>Slides 3 and 11–19: </a:t>
            </a:r>
            <a:r>
              <a:rPr lang="en-US" dirty="0"/>
              <a:t>Images and text © Australian Curriculum, Assessment and Reporting Authority (</a:t>
            </a:r>
            <a:r>
              <a:rPr lang="en-US" b="1" dirty="0"/>
              <a:t>ACARA</a:t>
            </a:r>
            <a:r>
              <a:rPr lang="en-US" dirty="0"/>
              <a:t>) 2009 to present, unless otherwise indicated. This material was downloaded from the ACARA website (</a:t>
            </a:r>
            <a:r>
              <a:rPr lang="en-US" dirty="0">
                <a:hlinkClick r:id="rId3"/>
              </a:rPr>
              <a:t>www.acara.edu.au</a:t>
            </a:r>
            <a:r>
              <a:rPr lang="en-US" dirty="0"/>
              <a:t>) (</a:t>
            </a:r>
            <a:r>
              <a:rPr lang="en-US" b="1" dirty="0"/>
              <a:t>Website</a:t>
            </a:r>
            <a:r>
              <a:rPr lang="en-US" dirty="0"/>
              <a:t>) (accessed Mar 25, 2019) and was not modified. The material is licensed under </a:t>
            </a:r>
            <a:r>
              <a:rPr lang="en-US" dirty="0">
                <a:hlinkClick r:id="rId4"/>
              </a:rPr>
              <a:t>CC BY 4.0</a:t>
            </a:r>
            <a:r>
              <a:rPr lang="en-US" dirty="0"/>
              <a:t> (</a:t>
            </a:r>
            <a:r>
              <a:rPr lang="en-US" dirty="0">
                <a:hlinkClick r:id="rId4"/>
              </a:rPr>
              <a:t>https://creativecommons.org/licenses/by/4.0/</a:t>
            </a:r>
            <a:r>
              <a:rPr lang="en-US" dirty="0"/>
              <a:t>). ACARA does not endorse any product that uses ACARA material or make any representations as to the quality of such products. Any product that uses material published on this website should not be taken to be affiliated with ACARA or have the sponsorship or approval of ACARA. It is up to each person to make their own assessment of the product.</a:t>
            </a:r>
            <a:endParaRPr lang="en-AU" dirty="0">
              <a:solidFill>
                <a:srgbClr val="7030A0"/>
              </a:solidFill>
            </a:endParaRPr>
          </a:p>
        </p:txBody>
      </p:sp>
    </p:spTree>
    <p:extLst>
      <p:ext uri="{BB962C8B-B14F-4D97-AF65-F5344CB8AC3E}">
        <p14:creationId xmlns:p14="http://schemas.microsoft.com/office/powerpoint/2010/main" val="2639727259"/>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55344-2434-4C70-AEA8-D7FACCA04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942" y="2132856"/>
            <a:ext cx="5056608" cy="3478516"/>
          </a:xfrm>
          <a:prstGeom prst="rect">
            <a:avLst/>
          </a:prstGeom>
        </p:spPr>
      </p:pic>
      <p:sp>
        <p:nvSpPr>
          <p:cNvPr id="3" name="Title 1"/>
          <p:cNvSpPr>
            <a:spLocks noGrp="1"/>
          </p:cNvSpPr>
          <p:nvPr>
            <p:ph type="title"/>
          </p:nvPr>
        </p:nvSpPr>
        <p:spPr>
          <a:xfrm>
            <a:off x="323850" y="260350"/>
            <a:ext cx="8496300" cy="864394"/>
          </a:xfrm>
        </p:spPr>
        <p:txBody>
          <a:bodyPr vert="horz" lIns="91440" tIns="45720" rIns="91440" bIns="45720" rtlCol="0" anchor="t">
            <a:noAutofit/>
          </a:bodyPr>
          <a:lstStyle/>
          <a:p>
            <a:r>
              <a:rPr lang="en-AU"/>
              <a:t>Three-dimensional curriculum</a:t>
            </a:r>
            <a:endParaRPr lang="en-US" dirty="0"/>
          </a:p>
        </p:txBody>
      </p:sp>
      <p:sp>
        <p:nvSpPr>
          <p:cNvPr id="11" name="TextBox 10"/>
          <p:cNvSpPr txBox="1"/>
          <p:nvPr/>
        </p:nvSpPr>
        <p:spPr>
          <a:xfrm>
            <a:off x="8136456" y="6114201"/>
            <a:ext cx="720080" cy="246221"/>
          </a:xfrm>
          <a:prstGeom prst="rect">
            <a:avLst/>
          </a:prstGeom>
          <a:noFill/>
        </p:spPr>
        <p:txBody>
          <a:bodyPr wrap="square" rtlCol="0">
            <a:spAutoFit/>
          </a:bodyPr>
          <a:lstStyle/>
          <a:p>
            <a:pPr algn="ctr"/>
            <a:r>
              <a:rPr lang="en-AU" sz="1000" b="1" dirty="0">
                <a:solidFill>
                  <a:schemeClr val="bg1"/>
                </a:solidFill>
              </a:rPr>
              <a:t>English</a:t>
            </a:r>
          </a:p>
        </p:txBody>
      </p:sp>
      <p:sp>
        <p:nvSpPr>
          <p:cNvPr id="12" name="Title 1"/>
          <p:cNvSpPr txBox="1">
            <a:spLocks/>
          </p:cNvSpPr>
          <p:nvPr/>
        </p:nvSpPr>
        <p:spPr bwMode="auto">
          <a:xfrm>
            <a:off x="355492" y="997451"/>
            <a:ext cx="8496300"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a:spcBef>
                <a:spcPts val="600"/>
              </a:spcBef>
            </a:pPr>
            <a:r>
              <a:rPr lang="en-AU" sz="2800" b="0" dirty="0">
                <a:latin typeface="+mn-lt"/>
                <a:ea typeface="+mn-ea"/>
                <a:cs typeface="+mn-cs"/>
              </a:rPr>
              <a:t>The Australian Curriculum is a three-dimensional curriculum made up of:</a:t>
            </a:r>
          </a:p>
          <a:p>
            <a:pPr marL="360000" indent="-360000">
              <a:spcBef>
                <a:spcPts val="600"/>
              </a:spcBef>
              <a:buFont typeface="Arial" pitchFamily="34" charset="0"/>
              <a:buChar char="•"/>
              <a:defRPr/>
            </a:pPr>
            <a:r>
              <a:rPr lang="en-AU" sz="2800" b="0" dirty="0">
                <a:latin typeface="+mn-lt"/>
                <a:ea typeface="+mn-ea"/>
                <a:cs typeface="+mn-cs"/>
              </a:rPr>
              <a:t>learning areas </a:t>
            </a:r>
          </a:p>
          <a:p>
            <a:pPr marL="360000" indent="-360000">
              <a:spcBef>
                <a:spcPts val="600"/>
              </a:spcBef>
              <a:buFont typeface="Arial" pitchFamily="34" charset="0"/>
              <a:buChar char="•"/>
              <a:defRPr/>
            </a:pPr>
            <a:r>
              <a:rPr lang="en-AU" sz="2800" b="0" dirty="0">
                <a:latin typeface="+mn-lt"/>
                <a:ea typeface="+mn-ea"/>
                <a:cs typeface="+mn-cs"/>
              </a:rPr>
              <a:t>general capabilities </a:t>
            </a:r>
          </a:p>
          <a:p>
            <a:pPr marL="360000" indent="-360000">
              <a:spcBef>
                <a:spcPts val="600"/>
              </a:spcBef>
              <a:buFont typeface="Arial" pitchFamily="34" charset="0"/>
              <a:buChar char="•"/>
              <a:defRPr/>
            </a:pPr>
            <a:r>
              <a:rPr lang="en-AU" sz="2800" b="0" dirty="0">
                <a:latin typeface="+mn-lt"/>
                <a:ea typeface="+mn-ea"/>
                <a:cs typeface="+mn-cs"/>
              </a:rPr>
              <a:t>cross-curriculum</a:t>
            </a:r>
            <a:br>
              <a:rPr lang="en-AU" sz="2800" b="0" dirty="0">
                <a:latin typeface="+mn-lt"/>
                <a:ea typeface="+mn-ea"/>
                <a:cs typeface="+mn-cs"/>
              </a:rPr>
            </a:br>
            <a:r>
              <a:rPr lang="en-AU" sz="2800" b="0" dirty="0">
                <a:latin typeface="+mn-lt"/>
                <a:ea typeface="+mn-ea"/>
                <a:cs typeface="+mn-cs"/>
              </a:rPr>
              <a:t>priorities. </a:t>
            </a:r>
          </a:p>
        </p:txBody>
      </p:sp>
      <p:sp>
        <p:nvSpPr>
          <p:cNvPr id="5" name="Rectangle 4">
            <a:extLst>
              <a:ext uri="{FF2B5EF4-FFF2-40B4-BE49-F238E27FC236}">
                <a16:creationId xmlns:a16="http://schemas.microsoft.com/office/drawing/2014/main" id="{49A74E8D-7451-354E-9146-4A35025A8526}"/>
              </a:ext>
            </a:extLst>
          </p:cNvPr>
          <p:cNvSpPr/>
          <p:nvPr/>
        </p:nvSpPr>
        <p:spPr bwMode="auto">
          <a:xfrm>
            <a:off x="3674918" y="251460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4" name="Ink 13">
                <a:extLst>
                  <a:ext uri="{FF2B5EF4-FFF2-40B4-BE49-F238E27FC236}">
                    <a16:creationId xmlns:a16="http://schemas.microsoft.com/office/drawing/2014/main" id="{731D3F7A-242E-AE4E-9140-37A56A96BD40}"/>
                  </a:ext>
                </a:extLst>
              </p14:cNvPr>
              <p14:cNvContentPartPr/>
              <p14:nvPr/>
            </p14:nvContentPartPr>
            <p14:xfrm>
              <a:off x="7120951" y="1654551"/>
              <a:ext cx="175680" cy="46080"/>
            </p14:xfrm>
          </p:contentPart>
        </mc:Choice>
        <mc:Fallback xmlns="">
          <p:pic>
            <p:nvPicPr>
              <p:cNvPr id="14" name="Ink 13">
                <a:extLst>
                  <a:ext uri="{FF2B5EF4-FFF2-40B4-BE49-F238E27FC236}">
                    <a16:creationId xmlns:p14="http://schemas.microsoft.com/office/powerpoint/2010/main" xmlns:aink="http://schemas.microsoft.com/office/drawing/2016/ink" xmlns="" xmlns:a16="http://schemas.microsoft.com/office/drawing/2014/main" id="{731D3F7A-242E-AE4E-9140-37A56A96BD40}"/>
                  </a:ext>
                </a:extLst>
              </p:cNvPr>
              <p:cNvPicPr/>
              <p:nvPr/>
            </p:nvPicPr>
            <p:blipFill>
              <a:blip r:embed="rId5"/>
              <a:stretch>
                <a:fillRect/>
              </a:stretch>
            </p:blipFill>
            <p:spPr>
              <a:xfrm>
                <a:off x="7112311" y="1645911"/>
                <a:ext cx="193320" cy="63720"/>
              </a:xfrm>
              <a:prstGeom prst="rect">
                <a:avLst/>
              </a:prstGeom>
            </p:spPr>
          </p:pic>
        </mc:Fallback>
      </mc:AlternateContent>
    </p:spTree>
    <p:extLst>
      <p:ext uri="{BB962C8B-B14F-4D97-AF65-F5344CB8AC3E}">
        <p14:creationId xmlns:p14="http://schemas.microsoft.com/office/powerpoint/2010/main" val="3005706350"/>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23850" y="836712"/>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defTabSz="361950">
              <a:spcBef>
                <a:spcPts val="600"/>
              </a:spcBef>
              <a:defRPr/>
            </a:pPr>
            <a:r>
              <a:rPr lang="en-AU" sz="2800" b="0" dirty="0"/>
              <a:t>The HASS learning area consists of five subjects:</a:t>
            </a:r>
            <a:endParaRPr lang="en-AU" sz="2800" b="0" dirty="0">
              <a:latin typeface="+mn-lt"/>
              <a:ea typeface="+mn-ea"/>
              <a:cs typeface="+mn-cs"/>
            </a:endParaRPr>
          </a:p>
          <a:p>
            <a:pPr marL="360000" lvl="0" indent="-360000" defTabSz="361950">
              <a:spcBef>
                <a:spcPts val="600"/>
              </a:spcBef>
              <a:buFont typeface="Arial" panose="020B0604020202020204" pitchFamily="34" charset="0"/>
              <a:buChar char="•"/>
              <a:defRPr/>
            </a:pPr>
            <a:r>
              <a:rPr lang="en-AU" sz="2800" b="0" dirty="0">
                <a:latin typeface="+mn-lt"/>
                <a:ea typeface="+mn-ea"/>
                <a:cs typeface="+mn-cs"/>
              </a:rPr>
              <a:t>Prep–Year 6 HASS</a:t>
            </a:r>
          </a:p>
          <a:p>
            <a:pPr marL="360000" lvl="0" indent="-360000" defTabSz="361950">
              <a:spcBef>
                <a:spcPts val="600"/>
              </a:spcBef>
              <a:buFont typeface="Arial" panose="020B0604020202020204" pitchFamily="34" charset="0"/>
              <a:buChar char="•"/>
              <a:defRPr/>
            </a:pPr>
            <a:r>
              <a:rPr lang="en-AU" sz="2800" b="0" dirty="0">
                <a:latin typeface="+mn-lt"/>
                <a:ea typeface="+mn-ea"/>
                <a:cs typeface="+mn-cs"/>
              </a:rPr>
              <a:t>Years 7–10</a:t>
            </a:r>
          </a:p>
          <a:p>
            <a:pPr marL="792000" lvl="1" indent="-396000" eaLnBrk="1" hangingPunct="1">
              <a:spcBef>
                <a:spcPts val="600"/>
              </a:spcBef>
              <a:buFont typeface="Arial" charset="0"/>
              <a:buChar char="–"/>
              <a:defRPr/>
            </a:pPr>
            <a:r>
              <a:rPr lang="en-AU" sz="2800" b="0" dirty="0">
                <a:solidFill>
                  <a:schemeClr val="tx2"/>
                </a:solidFill>
                <a:latin typeface="+mn-lt"/>
              </a:rPr>
              <a:t>History</a:t>
            </a:r>
          </a:p>
          <a:p>
            <a:pPr marL="792000" lvl="1" indent="-396000" eaLnBrk="1" hangingPunct="1">
              <a:spcBef>
                <a:spcPts val="600"/>
              </a:spcBef>
              <a:buFont typeface="Arial" charset="0"/>
              <a:buChar char="–"/>
              <a:defRPr/>
            </a:pPr>
            <a:r>
              <a:rPr lang="en-AU" sz="2800" b="0" dirty="0">
                <a:solidFill>
                  <a:schemeClr val="tx2"/>
                </a:solidFill>
                <a:latin typeface="+mn-lt"/>
              </a:rPr>
              <a:t>Geography</a:t>
            </a:r>
          </a:p>
          <a:p>
            <a:pPr marL="792000" lvl="1" indent="-396000" eaLnBrk="1" hangingPunct="1">
              <a:spcBef>
                <a:spcPts val="600"/>
              </a:spcBef>
              <a:buFont typeface="Arial" charset="0"/>
              <a:buChar char="–"/>
              <a:defRPr/>
            </a:pPr>
            <a:r>
              <a:rPr lang="en-AU" sz="2800" b="0" dirty="0">
                <a:solidFill>
                  <a:schemeClr val="tx2"/>
                </a:solidFill>
                <a:latin typeface="+mn-lt"/>
              </a:rPr>
              <a:t>Civics and Citizenship</a:t>
            </a:r>
          </a:p>
          <a:p>
            <a:pPr marL="792000" lvl="1" indent="-396000" eaLnBrk="1" hangingPunct="1">
              <a:spcBef>
                <a:spcPts val="600"/>
              </a:spcBef>
              <a:buFont typeface="Arial" charset="0"/>
              <a:buChar char="–"/>
              <a:defRPr/>
            </a:pPr>
            <a:r>
              <a:rPr lang="en-US" sz="2800" b="0" dirty="0">
                <a:solidFill>
                  <a:schemeClr val="tx2"/>
                </a:solidFill>
                <a:latin typeface="+mn-lt"/>
              </a:rPr>
              <a:t>Economics and Business.</a:t>
            </a:r>
            <a:endParaRPr lang="en-AU" sz="2800" b="0" dirty="0">
              <a:solidFill>
                <a:schemeClr val="tx2"/>
              </a:solidFill>
              <a:latin typeface="+mn-lt"/>
            </a:endParaRPr>
          </a:p>
        </p:txBody>
      </p:sp>
      <p:sp>
        <p:nvSpPr>
          <p:cNvPr id="5" name="Title 1"/>
          <p:cNvSpPr>
            <a:spLocks noGrp="1"/>
          </p:cNvSpPr>
          <p:nvPr>
            <p:ph type="title"/>
          </p:nvPr>
        </p:nvSpPr>
        <p:spPr>
          <a:xfrm>
            <a:off x="323850" y="260350"/>
            <a:ext cx="8496300" cy="576362"/>
          </a:xfrm>
        </p:spPr>
        <p:txBody>
          <a:bodyPr vert="horz" lIns="91440" tIns="45720" rIns="91440" bIns="45720" rtlCol="0" anchor="t">
            <a:noAutofit/>
          </a:bodyPr>
          <a:lstStyle/>
          <a:p>
            <a:r>
              <a:rPr lang="en-AU" dirty="0"/>
              <a:t>Structure of the HASS learning area</a:t>
            </a:r>
            <a:endParaRPr lang="en-US" b="0" kern="1200" dirty="0">
              <a:latin typeface="+mn-lt"/>
              <a:ea typeface="+mn-ea"/>
              <a:cs typeface="+mn-cs"/>
            </a:endParaRPr>
          </a:p>
        </p:txBody>
      </p:sp>
    </p:spTree>
    <p:extLst>
      <p:ext uri="{BB962C8B-B14F-4D97-AF65-F5344CB8AC3E}">
        <p14:creationId xmlns:p14="http://schemas.microsoft.com/office/powerpoint/2010/main" val="1184078567"/>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23850" y="764704"/>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defTabSz="361950">
              <a:spcBef>
                <a:spcPts val="600"/>
              </a:spcBef>
              <a:defRPr/>
            </a:pPr>
            <a:r>
              <a:rPr lang="en-AU" sz="2350" dirty="0">
                <a:latin typeface="+mn-lt"/>
                <a:ea typeface="+mn-ea"/>
                <a:cs typeface="+mn-cs"/>
              </a:rPr>
              <a:t>Learning area</a:t>
            </a:r>
          </a:p>
          <a:p>
            <a:pPr marL="360000" indent="-360000" defTabSz="361950">
              <a:spcBef>
                <a:spcPts val="600"/>
              </a:spcBef>
              <a:buFont typeface="Arial" pitchFamily="34" charset="0"/>
              <a:buChar char="•"/>
              <a:defRPr/>
            </a:pPr>
            <a:r>
              <a:rPr lang="en-AU" sz="2350" b="0" dirty="0"/>
              <a:t>Introduction</a:t>
            </a:r>
          </a:p>
          <a:p>
            <a:pPr marL="360000" indent="-360000" defTabSz="361950">
              <a:spcBef>
                <a:spcPts val="600"/>
              </a:spcBef>
              <a:buFont typeface="Arial" pitchFamily="34" charset="0"/>
              <a:buChar char="•"/>
              <a:defRPr/>
            </a:pPr>
            <a:r>
              <a:rPr lang="en-AU" sz="2350" b="0" dirty="0"/>
              <a:t>Key ideas</a:t>
            </a:r>
          </a:p>
          <a:p>
            <a:pPr lvl="0" defTabSz="361950">
              <a:spcBef>
                <a:spcPts val="600"/>
              </a:spcBef>
              <a:defRPr/>
            </a:pPr>
            <a:r>
              <a:rPr lang="en-AU" sz="2350" dirty="0">
                <a:latin typeface="+mn-lt"/>
                <a:ea typeface="+mn-ea"/>
                <a:cs typeface="+mn-cs"/>
              </a:rPr>
              <a:t>Subject-specific: P–6 HASS</a:t>
            </a:r>
          </a:p>
          <a:p>
            <a:pPr marL="360000" lvl="0" indent="-360000" defTabSz="361950">
              <a:spcBef>
                <a:spcPts val="600"/>
              </a:spcBef>
              <a:buFont typeface="Arial" pitchFamily="34" charset="0"/>
              <a:buChar char="•"/>
              <a:defRPr/>
            </a:pPr>
            <a:r>
              <a:rPr lang="en-AU" sz="2350" b="0" dirty="0">
                <a:latin typeface="+mn-lt"/>
                <a:ea typeface="+mn-ea"/>
                <a:cs typeface="+mn-cs"/>
              </a:rPr>
              <a:t>Rationale</a:t>
            </a:r>
          </a:p>
          <a:p>
            <a:pPr marL="360000" lvl="0" indent="-360000" defTabSz="361950">
              <a:spcBef>
                <a:spcPts val="600"/>
              </a:spcBef>
              <a:buFont typeface="Arial" pitchFamily="34" charset="0"/>
              <a:buChar char="•"/>
              <a:defRPr/>
            </a:pPr>
            <a:r>
              <a:rPr lang="en-AU" sz="2350" b="0" dirty="0">
                <a:latin typeface="+mn-lt"/>
                <a:ea typeface="+mn-ea"/>
                <a:cs typeface="+mn-cs"/>
              </a:rPr>
              <a:t>Aims</a:t>
            </a:r>
          </a:p>
          <a:p>
            <a:pPr marL="360000" indent="-360000" defTabSz="361950">
              <a:spcBef>
                <a:spcPts val="600"/>
              </a:spcBef>
              <a:buFont typeface="Arial" pitchFamily="34" charset="0"/>
              <a:buChar char="•"/>
              <a:defRPr/>
            </a:pPr>
            <a:r>
              <a:rPr lang="en-AU" sz="2350" b="0" dirty="0">
                <a:solidFill>
                  <a:srgbClr val="000000"/>
                </a:solidFill>
              </a:rPr>
              <a:t>Year-by-year and banded curriculum</a:t>
            </a:r>
          </a:p>
          <a:p>
            <a:pPr marL="792000" lvl="1" indent="-396000" defTabSz="361950">
              <a:spcBef>
                <a:spcPts val="600"/>
              </a:spcBef>
              <a:buFont typeface="Arial" pitchFamily="34" charset="0"/>
              <a:buChar char="−"/>
              <a:defRPr/>
            </a:pPr>
            <a:r>
              <a:rPr lang="en-AU" sz="2350" b="0" dirty="0">
                <a:solidFill>
                  <a:srgbClr val="000000"/>
                </a:solidFill>
                <a:latin typeface="Arial"/>
              </a:rPr>
              <a:t>Year-level descriptions</a:t>
            </a:r>
          </a:p>
          <a:p>
            <a:pPr marL="360000" indent="-360000" defTabSz="361950">
              <a:spcBef>
                <a:spcPts val="600"/>
              </a:spcBef>
              <a:buFont typeface="Arial" pitchFamily="34" charset="0"/>
              <a:buChar char="•"/>
              <a:defRPr/>
            </a:pPr>
            <a:r>
              <a:rPr lang="en-AU" sz="2350" b="0" dirty="0">
                <a:solidFill>
                  <a:srgbClr val="000000"/>
                </a:solidFill>
              </a:rPr>
              <a:t>Curriculum content</a:t>
            </a:r>
          </a:p>
          <a:p>
            <a:pPr marL="792000" lvl="1" indent="-396000" defTabSz="361950">
              <a:spcBef>
                <a:spcPts val="600"/>
              </a:spcBef>
              <a:buFont typeface="Arial" pitchFamily="34" charset="0"/>
              <a:buChar char="−"/>
              <a:defRPr/>
            </a:pPr>
            <a:r>
              <a:rPr lang="en-AU" sz="2350" b="0" dirty="0">
                <a:solidFill>
                  <a:srgbClr val="000000"/>
                </a:solidFill>
                <a:latin typeface="Arial"/>
              </a:rPr>
              <a:t>Strands, sub-strands and threads</a:t>
            </a:r>
          </a:p>
          <a:p>
            <a:pPr marL="792000" lvl="1" indent="-396000" defTabSz="361950">
              <a:spcBef>
                <a:spcPts val="600"/>
              </a:spcBef>
              <a:buFont typeface="Arial" pitchFamily="34" charset="0"/>
              <a:buChar char="−"/>
              <a:defRPr/>
            </a:pPr>
            <a:r>
              <a:rPr lang="en-AU" sz="2350" b="0" dirty="0">
                <a:solidFill>
                  <a:srgbClr val="000000"/>
                </a:solidFill>
                <a:latin typeface="Arial"/>
              </a:rPr>
              <a:t>Content descriptions</a:t>
            </a:r>
          </a:p>
          <a:p>
            <a:pPr marL="792000" lvl="1" indent="-396000" defTabSz="361950">
              <a:spcBef>
                <a:spcPts val="600"/>
              </a:spcBef>
              <a:buFont typeface="Arial" pitchFamily="34" charset="0"/>
              <a:buChar char="−"/>
              <a:defRPr/>
            </a:pPr>
            <a:r>
              <a:rPr lang="en-AU" sz="2350" b="0" dirty="0">
                <a:solidFill>
                  <a:srgbClr val="000000"/>
                </a:solidFill>
                <a:latin typeface="Arial"/>
              </a:rPr>
              <a:t>Content elaborations</a:t>
            </a:r>
          </a:p>
          <a:p>
            <a:pPr marL="360000" lvl="0" indent="-360000" defTabSz="361950">
              <a:spcBef>
                <a:spcPts val="600"/>
              </a:spcBef>
              <a:buFont typeface="Arial" pitchFamily="34" charset="0"/>
              <a:buChar char="•"/>
              <a:defRPr/>
            </a:pPr>
            <a:r>
              <a:rPr lang="en-AU" sz="2350" b="0" dirty="0">
                <a:latin typeface="+mn-lt"/>
                <a:ea typeface="+mn-ea"/>
                <a:cs typeface="+mn-cs"/>
              </a:rPr>
              <a:t>Achievement standards</a:t>
            </a:r>
          </a:p>
        </p:txBody>
      </p:sp>
      <p:sp>
        <p:nvSpPr>
          <p:cNvPr id="5" name="Title 1"/>
          <p:cNvSpPr>
            <a:spLocks noGrp="1"/>
          </p:cNvSpPr>
          <p:nvPr>
            <p:ph type="title"/>
          </p:nvPr>
        </p:nvSpPr>
        <p:spPr>
          <a:xfrm>
            <a:off x="323850" y="260350"/>
            <a:ext cx="8496300" cy="576362"/>
          </a:xfrm>
        </p:spPr>
        <p:txBody>
          <a:bodyPr vert="horz" lIns="91440" tIns="45720" rIns="91440" bIns="45720" rtlCol="0" anchor="t">
            <a:noAutofit/>
          </a:bodyPr>
          <a:lstStyle/>
          <a:p>
            <a:r>
              <a:rPr lang="en-AU" dirty="0"/>
              <a:t>Structure of the HASS learning area</a:t>
            </a:r>
            <a:endParaRPr lang="en-US" b="0" kern="1200" dirty="0">
              <a:latin typeface="+mn-lt"/>
              <a:ea typeface="+mn-ea"/>
              <a:cs typeface="+mn-cs"/>
            </a:endParaRPr>
          </a:p>
        </p:txBody>
      </p:sp>
    </p:spTree>
    <p:extLst>
      <p:ext uri="{BB962C8B-B14F-4D97-AF65-F5344CB8AC3E}">
        <p14:creationId xmlns:p14="http://schemas.microsoft.com/office/powerpoint/2010/main" val="252339556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AU" dirty="0"/>
              <a:t>Key ideas</a:t>
            </a:r>
            <a:endParaRPr lang="en-US" dirty="0"/>
          </a:p>
        </p:txBody>
      </p:sp>
      <p:sp>
        <p:nvSpPr>
          <p:cNvPr id="4" name="Content Placeholder 3"/>
          <p:cNvSpPr>
            <a:spLocks noGrp="1"/>
          </p:cNvSpPr>
          <p:nvPr>
            <p:ph idx="1"/>
          </p:nvPr>
        </p:nvSpPr>
        <p:spPr>
          <a:xfrm>
            <a:off x="323850" y="1109910"/>
            <a:ext cx="8485188" cy="5199410"/>
          </a:xfrm>
        </p:spPr>
        <p:txBody>
          <a:bodyPr tIns="252000"/>
          <a:lstStyle/>
          <a:p>
            <a:pPr marL="360000" lvl="0" indent="-360000">
              <a:spcBef>
                <a:spcPts val="600"/>
              </a:spcBef>
              <a:buFont typeface="Arial" panose="020B0604020202020204" pitchFamily="34" charset="0"/>
              <a:buChar char="•"/>
            </a:pPr>
            <a:r>
              <a:rPr lang="en-US" dirty="0"/>
              <a:t>Who we are, who came before us, and traditions and values that have shaped societies</a:t>
            </a:r>
          </a:p>
          <a:p>
            <a:pPr marL="360000" lvl="0" indent="-360000">
              <a:spcBef>
                <a:spcPts val="600"/>
              </a:spcBef>
              <a:buFont typeface="Arial" panose="020B0604020202020204" pitchFamily="34" charset="0"/>
              <a:buChar char="•"/>
            </a:pPr>
            <a:r>
              <a:rPr lang="en-US" dirty="0"/>
              <a:t>How societies and economies operate and how they are changing over time</a:t>
            </a:r>
          </a:p>
          <a:p>
            <a:pPr marL="360000" lvl="0" indent="-360000">
              <a:spcBef>
                <a:spcPts val="600"/>
              </a:spcBef>
              <a:buFont typeface="Arial" panose="020B0604020202020204" pitchFamily="34" charset="0"/>
              <a:buChar char="•"/>
            </a:pPr>
            <a:r>
              <a:rPr lang="en-US" dirty="0"/>
              <a:t>The ways people, places, ideas and events are perceived and connected</a:t>
            </a:r>
          </a:p>
          <a:p>
            <a:pPr marL="360000" lvl="0" indent="-360000">
              <a:spcBef>
                <a:spcPts val="600"/>
              </a:spcBef>
              <a:buFont typeface="Arial" panose="020B0604020202020204" pitchFamily="34" charset="0"/>
              <a:buChar char="•"/>
            </a:pPr>
            <a:r>
              <a:rPr lang="en-US" dirty="0"/>
              <a:t>How people exercise their responsibilities, participate in society and make informed decisions</a:t>
            </a:r>
            <a:endParaRPr lang="en-AU" sz="2400" dirty="0"/>
          </a:p>
          <a:p>
            <a:endParaRPr lang="en-AU" dirty="0"/>
          </a:p>
        </p:txBody>
      </p:sp>
      <p:pic>
        <p:nvPicPr>
          <p:cNvPr id="10" name="Picture 9">
            <a:extLst>
              <a:ext uri="{FF2B5EF4-FFF2-40B4-BE49-F238E27FC236}">
                <a16:creationId xmlns:a16="http://schemas.microsoft.com/office/drawing/2014/main" id="{5BA77BF1-8914-47BC-B765-D2DBF2695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97680675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323850" y="836712"/>
            <a:ext cx="820891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marL="360000" lvl="0" indent="-360000" defTabSz="361950">
              <a:spcBef>
                <a:spcPts val="600"/>
              </a:spcBef>
              <a:buFont typeface="Arial" pitchFamily="34" charset="0"/>
              <a:buChar char="•"/>
              <a:defRPr/>
            </a:pPr>
            <a:r>
              <a:rPr lang="en-AU" sz="2800" b="0" dirty="0">
                <a:latin typeface="+mn-lt"/>
                <a:ea typeface="+mn-ea"/>
                <a:cs typeface="+mn-cs"/>
              </a:rPr>
              <a:t>Rationale</a:t>
            </a:r>
          </a:p>
          <a:p>
            <a:pPr marL="360000" lvl="0" indent="-360000" defTabSz="361950">
              <a:spcBef>
                <a:spcPts val="600"/>
              </a:spcBef>
              <a:buFont typeface="Arial" pitchFamily="34" charset="0"/>
              <a:buChar char="•"/>
              <a:defRPr/>
            </a:pPr>
            <a:r>
              <a:rPr lang="en-AU" sz="2800" b="0" dirty="0">
                <a:latin typeface="+mn-lt"/>
                <a:ea typeface="+mn-ea"/>
                <a:cs typeface="+mn-cs"/>
              </a:rPr>
              <a:t>Aims</a:t>
            </a:r>
          </a:p>
          <a:p>
            <a:pPr marL="360000" indent="-360000" defTabSz="361950">
              <a:spcBef>
                <a:spcPts val="600"/>
              </a:spcBef>
              <a:buFont typeface="Arial" pitchFamily="34" charset="0"/>
              <a:buChar char="•"/>
              <a:defRPr/>
            </a:pPr>
            <a:r>
              <a:rPr lang="en-AU" sz="2800" b="0" dirty="0">
                <a:solidFill>
                  <a:srgbClr val="000000"/>
                </a:solidFill>
              </a:rPr>
              <a:t>Year-level description</a:t>
            </a:r>
          </a:p>
          <a:p>
            <a:pPr marL="792000" lvl="1" indent="-396000" defTabSz="361950">
              <a:spcBef>
                <a:spcPts val="600"/>
              </a:spcBef>
              <a:buFont typeface="Arial" pitchFamily="34" charset="0"/>
              <a:buChar char="−"/>
              <a:defRPr/>
            </a:pPr>
            <a:r>
              <a:rPr lang="en-US" sz="2800" b="0" dirty="0">
                <a:solidFill>
                  <a:srgbClr val="000000"/>
                </a:solidFill>
                <a:latin typeface="Arial"/>
              </a:rPr>
              <a:t>Concepts of disciplinary thinking</a:t>
            </a:r>
          </a:p>
          <a:p>
            <a:pPr marL="792000" lvl="1" indent="-396000" defTabSz="361950">
              <a:spcBef>
                <a:spcPts val="600"/>
              </a:spcBef>
              <a:buFont typeface="Arial" pitchFamily="34" charset="0"/>
              <a:buChar char="−"/>
              <a:defRPr/>
            </a:pPr>
            <a:r>
              <a:rPr lang="en-US" sz="2800" b="0" dirty="0">
                <a:solidFill>
                  <a:srgbClr val="000000"/>
                </a:solidFill>
                <a:latin typeface="Arial"/>
              </a:rPr>
              <a:t>Concepts of interdisciplinary thinking</a:t>
            </a:r>
          </a:p>
          <a:p>
            <a:pPr marL="792000" lvl="1" indent="-396000" defTabSz="361950">
              <a:spcBef>
                <a:spcPts val="600"/>
              </a:spcBef>
              <a:buFont typeface="Arial" pitchFamily="34" charset="0"/>
              <a:buChar char="−"/>
              <a:defRPr/>
            </a:pPr>
            <a:r>
              <a:rPr lang="en-US" sz="2800" b="0" dirty="0">
                <a:solidFill>
                  <a:srgbClr val="000000"/>
                </a:solidFill>
                <a:latin typeface="Arial"/>
              </a:rPr>
              <a:t>Inquiry questions</a:t>
            </a:r>
          </a:p>
          <a:p>
            <a:pPr marL="360000" indent="-360000" defTabSz="361950">
              <a:spcBef>
                <a:spcPts val="600"/>
              </a:spcBef>
              <a:buFont typeface="Arial" pitchFamily="34" charset="0"/>
              <a:buChar char="•"/>
              <a:defRPr/>
            </a:pPr>
            <a:r>
              <a:rPr lang="en-AU" sz="2800" b="0" dirty="0">
                <a:solidFill>
                  <a:srgbClr val="000000"/>
                </a:solidFill>
              </a:rPr>
              <a:t>Curriculum content</a:t>
            </a:r>
          </a:p>
          <a:p>
            <a:pPr marL="792000" lvl="1" indent="-396000" defTabSz="361950">
              <a:spcBef>
                <a:spcPts val="600"/>
              </a:spcBef>
              <a:buFont typeface="Arial" pitchFamily="34" charset="0"/>
              <a:buChar char="−"/>
              <a:defRPr/>
            </a:pPr>
            <a:r>
              <a:rPr lang="en-AU" sz="2800" b="0" dirty="0">
                <a:solidFill>
                  <a:srgbClr val="000000"/>
                </a:solidFill>
                <a:latin typeface="Arial"/>
              </a:rPr>
              <a:t>Strands and sub-strands</a:t>
            </a:r>
          </a:p>
          <a:p>
            <a:pPr marL="792000" lvl="1" indent="-396000" defTabSz="361950">
              <a:spcBef>
                <a:spcPts val="600"/>
              </a:spcBef>
              <a:buFont typeface="Arial" pitchFamily="34" charset="0"/>
              <a:buChar char="−"/>
              <a:defRPr/>
            </a:pPr>
            <a:r>
              <a:rPr lang="en-AU" sz="2800" b="0" dirty="0">
                <a:solidFill>
                  <a:srgbClr val="000000"/>
                </a:solidFill>
                <a:latin typeface="Arial"/>
              </a:rPr>
              <a:t>Content descriptions</a:t>
            </a:r>
          </a:p>
          <a:p>
            <a:pPr marL="792000" lvl="1" indent="-396000" defTabSz="361950">
              <a:spcBef>
                <a:spcPts val="600"/>
              </a:spcBef>
              <a:buFont typeface="Arial" pitchFamily="34" charset="0"/>
              <a:buChar char="−"/>
              <a:defRPr/>
            </a:pPr>
            <a:r>
              <a:rPr lang="en-AU" sz="2800" b="0" dirty="0">
                <a:solidFill>
                  <a:srgbClr val="000000"/>
                </a:solidFill>
                <a:latin typeface="Arial"/>
              </a:rPr>
              <a:t>Content elaborations</a:t>
            </a:r>
          </a:p>
          <a:p>
            <a:pPr marL="360000" lvl="0" indent="-360000" defTabSz="361950">
              <a:spcBef>
                <a:spcPts val="600"/>
              </a:spcBef>
              <a:buFont typeface="Arial" pitchFamily="34" charset="0"/>
              <a:buChar char="•"/>
              <a:defRPr/>
            </a:pPr>
            <a:r>
              <a:rPr lang="en-AU" sz="2800" b="0" dirty="0">
                <a:latin typeface="+mn-lt"/>
                <a:ea typeface="+mn-ea"/>
                <a:cs typeface="+mn-cs"/>
              </a:rPr>
              <a:t>Achievement standards</a:t>
            </a:r>
          </a:p>
        </p:txBody>
      </p:sp>
      <p:sp>
        <p:nvSpPr>
          <p:cNvPr id="5" name="Title 1"/>
          <p:cNvSpPr>
            <a:spLocks noGrp="1"/>
          </p:cNvSpPr>
          <p:nvPr>
            <p:ph type="title"/>
          </p:nvPr>
        </p:nvSpPr>
        <p:spPr>
          <a:xfrm>
            <a:off x="323850" y="260350"/>
            <a:ext cx="8496300" cy="576362"/>
          </a:xfrm>
        </p:spPr>
        <p:txBody>
          <a:bodyPr vert="horz" lIns="91440" tIns="45720" rIns="91440" bIns="45720" rtlCol="0" anchor="t">
            <a:noAutofit/>
          </a:bodyPr>
          <a:lstStyle/>
          <a:p>
            <a:r>
              <a:rPr lang="en-AU" dirty="0"/>
              <a:t>Structure of Prep–Year 6 HASS</a:t>
            </a:r>
            <a:endParaRPr lang="en-US" b="0" kern="1200" dirty="0">
              <a:latin typeface="+mn-lt"/>
              <a:ea typeface="+mn-ea"/>
              <a:cs typeface="+mn-cs"/>
            </a:endParaRPr>
          </a:p>
        </p:txBody>
      </p:sp>
    </p:spTree>
    <p:extLst>
      <p:ext uri="{BB962C8B-B14F-4D97-AF65-F5344CB8AC3E}">
        <p14:creationId xmlns:p14="http://schemas.microsoft.com/office/powerpoint/2010/main" val="995076045"/>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50" y="260350"/>
            <a:ext cx="8496300" cy="1008410"/>
          </a:xfrm>
        </p:spPr>
        <p:txBody>
          <a:bodyPr vert="horz" lIns="91440" tIns="45720" rIns="91440" bIns="45720" rtlCol="0" anchor="t">
            <a:noAutofit/>
          </a:bodyPr>
          <a:lstStyle/>
          <a:p>
            <a:r>
              <a:rPr lang="en-AU" dirty="0"/>
              <a:t>Rationale</a:t>
            </a:r>
            <a:endParaRPr lang="en-US" dirty="0"/>
          </a:p>
        </p:txBody>
      </p:sp>
      <p:sp>
        <p:nvSpPr>
          <p:cNvPr id="11" name="Title 1"/>
          <p:cNvSpPr txBox="1">
            <a:spLocks/>
          </p:cNvSpPr>
          <p:nvPr/>
        </p:nvSpPr>
        <p:spPr bwMode="auto">
          <a:xfrm>
            <a:off x="323528" y="908720"/>
            <a:ext cx="8208912" cy="568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800" dirty="0"/>
              <a:t>Subject-specific summary</a:t>
            </a:r>
          </a:p>
          <a:p>
            <a:pPr lvl="0">
              <a:spcBef>
                <a:spcPts val="600"/>
              </a:spcBef>
            </a:pPr>
            <a:r>
              <a:rPr lang="en-US" sz="2800" b="0" dirty="0"/>
              <a:t>Prep–Year 6 HASS empowers students to shape change, make informed decisions, solve problems and contribute to a cohesive society, sustainable environment, productive economy and stable democracy.</a:t>
            </a:r>
          </a:p>
          <a:p>
            <a:pPr lvl="0">
              <a:spcBef>
                <a:spcPts val="600"/>
              </a:spcBef>
            </a:pPr>
            <a:endParaRPr lang="en-AU" sz="2800" dirty="0"/>
          </a:p>
          <a:p>
            <a:pPr lvl="0"/>
            <a:r>
              <a:rPr lang="en-AU" sz="2800" dirty="0"/>
              <a:t>Rationale for Prep–Year 6 HASS</a:t>
            </a:r>
          </a:p>
          <a:p>
            <a:pPr lvl="0"/>
            <a:r>
              <a:rPr lang="en-AU" sz="2800" b="0" dirty="0">
                <a:hlinkClick r:id="rId3"/>
              </a:rPr>
              <a:t>http://www.australiancurriculum.edu.au/f-10-curriculum/humanities-and-social-sciences/hass/rationale</a:t>
            </a:r>
            <a:endParaRPr lang="en-AU" sz="2800" b="0" dirty="0"/>
          </a:p>
          <a:p>
            <a:pPr lvl="0">
              <a:spcBef>
                <a:spcPts val="600"/>
              </a:spcBef>
            </a:pPr>
            <a:endParaRPr lang="en-US" sz="2800" b="0" dirty="0"/>
          </a:p>
          <a:p>
            <a:pPr lvl="0"/>
            <a:endParaRPr lang="en-AU" sz="1200" b="0" dirty="0"/>
          </a:p>
          <a:p>
            <a:pPr lvl="0"/>
            <a:endParaRPr lang="en-AU" sz="2400" b="0" dirty="0"/>
          </a:p>
          <a:p>
            <a:pPr lvl="0"/>
            <a:endParaRPr lang="en-AU" sz="2400" b="0" dirty="0"/>
          </a:p>
        </p:txBody>
      </p:sp>
      <p:pic>
        <p:nvPicPr>
          <p:cNvPr id="7" name="Picture 6">
            <a:extLst>
              <a:ext uri="{FF2B5EF4-FFF2-40B4-BE49-F238E27FC236}">
                <a16:creationId xmlns:a16="http://schemas.microsoft.com/office/drawing/2014/main" id="{7038EC2B-4E86-4E53-9406-E9E6B167C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2735348313"/>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23850" y="324966"/>
            <a:ext cx="8496300" cy="439738"/>
          </a:xfrm>
        </p:spPr>
        <p:txBody>
          <a:bodyPr vert="horz" lIns="91440" tIns="45720" rIns="91440" bIns="45720" rtlCol="0" anchor="ctr">
            <a:noAutofit/>
          </a:bodyPr>
          <a:lstStyle/>
          <a:p>
            <a:r>
              <a:rPr lang="en-AU" dirty="0"/>
              <a:t>Aims</a:t>
            </a:r>
            <a:endParaRPr lang="en-US" dirty="0"/>
          </a:p>
        </p:txBody>
      </p:sp>
      <p:sp>
        <p:nvSpPr>
          <p:cNvPr id="11" name="Title 1"/>
          <p:cNvSpPr txBox="1">
            <a:spLocks/>
          </p:cNvSpPr>
          <p:nvPr/>
        </p:nvSpPr>
        <p:spPr bwMode="auto">
          <a:xfrm>
            <a:off x="323850" y="912324"/>
            <a:ext cx="8208912" cy="499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7500"/>
          </a:bodyPr>
          <a:lst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rgbClr val="008885"/>
                </a:solidFill>
                <a:latin typeface="Arial" charset="0"/>
              </a:defRPr>
            </a:lvl2pPr>
            <a:lvl3pPr algn="l" rtl="0" eaLnBrk="0" fontAlgn="base" hangingPunct="0">
              <a:spcBef>
                <a:spcPct val="0"/>
              </a:spcBef>
              <a:spcAft>
                <a:spcPct val="0"/>
              </a:spcAft>
              <a:defRPr sz="3200" b="1">
                <a:solidFill>
                  <a:srgbClr val="008885"/>
                </a:solidFill>
                <a:latin typeface="Arial" charset="0"/>
              </a:defRPr>
            </a:lvl3pPr>
            <a:lvl4pPr algn="l" rtl="0" eaLnBrk="0" fontAlgn="base" hangingPunct="0">
              <a:spcBef>
                <a:spcPct val="0"/>
              </a:spcBef>
              <a:spcAft>
                <a:spcPct val="0"/>
              </a:spcAft>
              <a:defRPr sz="3200" b="1">
                <a:solidFill>
                  <a:srgbClr val="008885"/>
                </a:solidFill>
                <a:latin typeface="Arial" charset="0"/>
              </a:defRPr>
            </a:lvl4pPr>
            <a:lvl5pPr algn="l" rtl="0" eaLnBrk="0" fontAlgn="base" hangingPunct="0">
              <a:spcBef>
                <a:spcPct val="0"/>
              </a:spcBef>
              <a:spcAft>
                <a:spcPct val="0"/>
              </a:spcAft>
              <a:defRPr sz="3200" b="1">
                <a:solidFill>
                  <a:srgbClr val="008885"/>
                </a:solidFill>
                <a:latin typeface="Arial" charset="0"/>
              </a:defRPr>
            </a:lvl5pPr>
            <a:lvl6pPr marL="457200" algn="l" rtl="0" fontAlgn="base">
              <a:spcBef>
                <a:spcPct val="0"/>
              </a:spcBef>
              <a:spcAft>
                <a:spcPct val="0"/>
              </a:spcAft>
              <a:defRPr sz="3200" b="1">
                <a:solidFill>
                  <a:srgbClr val="008885"/>
                </a:solidFill>
                <a:latin typeface="Arial" charset="0"/>
              </a:defRPr>
            </a:lvl6pPr>
            <a:lvl7pPr marL="914400" algn="l" rtl="0" fontAlgn="base">
              <a:spcBef>
                <a:spcPct val="0"/>
              </a:spcBef>
              <a:spcAft>
                <a:spcPct val="0"/>
              </a:spcAft>
              <a:defRPr sz="3200" b="1">
                <a:solidFill>
                  <a:srgbClr val="008885"/>
                </a:solidFill>
                <a:latin typeface="Arial" charset="0"/>
              </a:defRPr>
            </a:lvl7pPr>
            <a:lvl8pPr marL="1371600" algn="l" rtl="0" fontAlgn="base">
              <a:spcBef>
                <a:spcPct val="0"/>
              </a:spcBef>
              <a:spcAft>
                <a:spcPct val="0"/>
              </a:spcAft>
              <a:defRPr sz="3200" b="1">
                <a:solidFill>
                  <a:srgbClr val="008885"/>
                </a:solidFill>
                <a:latin typeface="Arial" charset="0"/>
              </a:defRPr>
            </a:lvl8pPr>
            <a:lvl9pPr marL="1828800" algn="l" rtl="0" fontAlgn="base">
              <a:spcBef>
                <a:spcPct val="0"/>
              </a:spcBef>
              <a:spcAft>
                <a:spcPct val="0"/>
              </a:spcAft>
              <a:defRPr sz="3200" b="1">
                <a:solidFill>
                  <a:srgbClr val="008885"/>
                </a:solidFill>
                <a:latin typeface="Arial" charset="0"/>
              </a:defRPr>
            </a:lvl9pPr>
          </a:lstStyle>
          <a:p>
            <a:pPr lvl="0"/>
            <a:r>
              <a:rPr lang="en-AU" sz="2900" dirty="0"/>
              <a:t>Subject-specific summary</a:t>
            </a:r>
          </a:p>
          <a:p>
            <a:pPr lvl="0">
              <a:spcBef>
                <a:spcPts val="600"/>
              </a:spcBef>
            </a:pPr>
            <a:r>
              <a:rPr lang="en-US" sz="2900" b="0" dirty="0"/>
              <a:t>In Prep–Year 6 HASS, students develop:</a:t>
            </a:r>
          </a:p>
          <a:p>
            <a:pPr marL="360000" lvl="0" indent="-360000">
              <a:spcBef>
                <a:spcPts val="600"/>
              </a:spcBef>
              <a:buFont typeface="Arial" panose="020B0604020202020204" pitchFamily="34" charset="0"/>
              <a:buChar char="•"/>
            </a:pPr>
            <a:r>
              <a:rPr lang="en-US" sz="2900" b="0" dirty="0"/>
              <a:t>knowledge about, and understanding of people, places, values and systems</a:t>
            </a:r>
          </a:p>
          <a:p>
            <a:pPr marL="342900" lvl="0" indent="-342900">
              <a:buFont typeface="Arial" panose="020B0604020202020204" pitchFamily="34" charset="0"/>
              <a:buChar char="•"/>
            </a:pPr>
            <a:r>
              <a:rPr lang="en-AU" sz="2900" b="0" dirty="0"/>
              <a:t>the capacity to use inquiry skills to effectively participate in everyday life, now and in the future.</a:t>
            </a:r>
          </a:p>
          <a:p>
            <a:pPr lvl="0"/>
            <a:endParaRPr lang="en-AU" sz="2400" b="0" dirty="0"/>
          </a:p>
          <a:p>
            <a:pPr lvl="0"/>
            <a:endParaRPr lang="en-AU" sz="2400" b="0" dirty="0"/>
          </a:p>
        </p:txBody>
      </p:sp>
      <p:pic>
        <p:nvPicPr>
          <p:cNvPr id="8" name="Picture 7">
            <a:extLst>
              <a:ext uri="{FF2B5EF4-FFF2-40B4-BE49-F238E27FC236}">
                <a16:creationId xmlns:a16="http://schemas.microsoft.com/office/drawing/2014/main" id="{D5256958-41DD-4A72-8B99-01EC625658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226149"/>
            <a:ext cx="1165230" cy="1197657"/>
          </a:xfrm>
          <a:prstGeom prst="rect">
            <a:avLst/>
          </a:prstGeom>
        </p:spPr>
      </p:pic>
    </p:spTree>
    <p:extLst>
      <p:ext uri="{BB962C8B-B14F-4D97-AF65-F5344CB8AC3E}">
        <p14:creationId xmlns:p14="http://schemas.microsoft.com/office/powerpoint/2010/main" val="3893401286"/>
      </p:ext>
    </p:extLst>
  </p:cSld>
  <p:clrMapOvr>
    <a:masterClrMapping/>
  </p:clrMapOvr>
  <mc:AlternateContent xmlns:mc="http://schemas.openxmlformats.org/markup-compatibility/2006" xmlns:p14="http://schemas.microsoft.com/office/powerpoint/2010/main">
    <mc:Choice Requires="p14">
      <p:transition spd="slow" p14:dur="2000" advTm="5737"/>
    </mc:Choice>
    <mc:Fallback xmlns="">
      <p:transition spd="slow" advTm="5737"/>
    </mc:Fallback>
  </mc:AlternateContent>
</p:sld>
</file>

<file path=ppt/theme/theme1.xml><?xml version="1.0" encoding="utf-8"?>
<a:theme xmlns:a="http://schemas.openxmlformats.org/drawingml/2006/main" name="presentations_qcaa_powerpoint">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c page_individual">
  <a:themeElements>
    <a:clrScheme name="QCAA colour palette">
      <a:dk1>
        <a:srgbClr val="000000"/>
      </a:dk1>
      <a:lt1>
        <a:srgbClr val="FFFFFF"/>
      </a:lt1>
      <a:dk2>
        <a:srgbClr val="000000"/>
      </a:dk2>
      <a:lt2>
        <a:srgbClr val="B5B5B5"/>
      </a:lt2>
      <a:accent1>
        <a:srgbClr val="D52B1E"/>
      </a:accent1>
      <a:accent2>
        <a:srgbClr val="21578A"/>
      </a:accent2>
      <a:accent3>
        <a:srgbClr val="8995B7"/>
      </a:accent3>
      <a:accent4>
        <a:srgbClr val="E17000"/>
      </a:accent4>
      <a:accent5>
        <a:srgbClr val="738639"/>
      </a:accent5>
      <a:accent6>
        <a:srgbClr val="865F7F"/>
      </a:accent6>
      <a:hlink>
        <a:srgbClr val="0000FF"/>
      </a:hlink>
      <a:folHlink>
        <a:srgbClr val="800080"/>
      </a:folHlink>
    </a:clrScheme>
    <a:fontScheme name="Basic page_individu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Basic page_individu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page_individu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page_individu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page_individu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page_individu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page_individu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page_individu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page_individu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page_individu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page_individu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page_individu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page_individu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O_PPT_HPE_20170109_Coverslides_allsubjects_v2_sb">
  <a:themeElements>
    <a:clrScheme name="QCAA test palette">
      <a:dk1>
        <a:srgbClr val="FFFFFF"/>
      </a:dk1>
      <a:lt1>
        <a:srgbClr val="FFFFFF"/>
      </a:lt1>
      <a:dk2>
        <a:srgbClr val="000000"/>
      </a:dk2>
      <a:lt2>
        <a:srgbClr val="A5A5A5"/>
      </a:lt2>
      <a:accent1>
        <a:srgbClr val="D52B1E"/>
      </a:accent1>
      <a:accent2>
        <a:srgbClr val="21578A"/>
      </a:accent2>
      <a:accent3>
        <a:srgbClr val="E17000"/>
      </a:accent3>
      <a:accent4>
        <a:srgbClr val="738639"/>
      </a:accent4>
      <a:accent5>
        <a:srgbClr val="865F7F"/>
      </a:accent5>
      <a:accent6>
        <a:srgbClr val="2D2D8A"/>
      </a:accent6>
      <a:hlink>
        <a:srgbClr val="0066FF"/>
      </a:hlink>
      <a:folHlink>
        <a:srgbClr val="33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30EB03FA-64B5-490B-A173-1B58C836D18A}">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0</TotalTime>
  <Words>3963</Words>
  <Application>Microsoft Office PowerPoint</Application>
  <PresentationFormat>On-screen Show (4:3)</PresentationFormat>
  <Paragraphs>396</Paragraphs>
  <Slides>21</Slides>
  <Notes>21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21</vt:i4>
      </vt:variant>
    </vt:vector>
  </HeadingPairs>
  <TitlesOfParts>
    <vt:vector size="26" baseType="lpstr">
      <vt:lpstr>Arial</vt:lpstr>
      <vt:lpstr>Calibri</vt:lpstr>
      <vt:lpstr>presentations_qcaa_powerpoint</vt:lpstr>
      <vt:lpstr>Basic page_individual</vt:lpstr>
      <vt:lpstr>LAO_PPT_HPE_20170109_Coverslides_allsubjects_v2_sb</vt:lpstr>
      <vt:lpstr>Learning area overview</vt:lpstr>
      <vt:lpstr>Learning goals</vt:lpstr>
      <vt:lpstr>Three-dimensional curriculum</vt:lpstr>
      <vt:lpstr>Structure of the HASS learning area</vt:lpstr>
      <vt:lpstr>Structure of the HASS learning area</vt:lpstr>
      <vt:lpstr>Key ideas</vt:lpstr>
      <vt:lpstr>Structure of Prep–Year 6 HASS</vt:lpstr>
      <vt:lpstr>Rationale</vt:lpstr>
      <vt:lpstr>Aims</vt:lpstr>
      <vt:lpstr>Year-by-year and banded curriculum</vt:lpstr>
      <vt:lpstr>Year-level description</vt:lpstr>
      <vt:lpstr>Curriculum content</vt:lpstr>
      <vt:lpstr>Strands and sub-strands</vt:lpstr>
      <vt:lpstr>Strand: Knowledge and understanding</vt:lpstr>
      <vt:lpstr>Strand: Knowledge and understanding</vt:lpstr>
      <vt:lpstr>Strand: Inquiry and skills</vt:lpstr>
      <vt:lpstr>Achievement standards</vt:lpstr>
      <vt:lpstr>Three-dimensional curriculum:  General capabilities</vt:lpstr>
      <vt:lpstr>Three-dimensional curriculum:  Cross-curriculum priorities</vt:lpstr>
      <vt:lpstr>Find out more</vt:lpstr>
      <vt:lpstr>Copyright information</vt:lpstr>
    </vt:vector>
  </TitlesOfParts>
  <Company>Queensland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area overview Australian Curriculum: P–6 Humanities and Social Sciences (HASS)</dc:title>
  <dc:creator>Queensland Curriculum and Assessment Authority</dc:creator>
  <cp:lastModifiedBy>Matthew Willmett</cp:lastModifiedBy>
  <cp:revision>830</cp:revision>
  <cp:lastPrinted>2019-05-15T02:31:57Z</cp:lastPrinted>
  <dcterms:created xsi:type="dcterms:W3CDTF">2014-12-24T03:42:09Z</dcterms:created>
  <dcterms:modified xsi:type="dcterms:W3CDTF">2019-06-03T02:56:24Z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