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31" r:id="rId5"/>
    <p:sldMasterId id="2147483651" r:id="rId6"/>
    <p:sldMasterId id="2147483943" r:id="rId7"/>
    <p:sldMasterId id="2147483945" r:id="rId8"/>
  </p:sldMasterIdLst>
  <p:notesMasterIdLst>
    <p:notesMasterId r:id="rId25"/>
  </p:notesMasterIdLst>
  <p:handoutMasterIdLst>
    <p:handoutMasterId r:id="rId26"/>
  </p:handoutMasterIdLst>
  <p:sldIdLst>
    <p:sldId id="388" r:id="rId9"/>
    <p:sldId id="309" r:id="rId10"/>
    <p:sldId id="324" r:id="rId11"/>
    <p:sldId id="371" r:id="rId12"/>
    <p:sldId id="372" r:id="rId13"/>
    <p:sldId id="373" r:id="rId14"/>
    <p:sldId id="374" r:id="rId15"/>
    <p:sldId id="329" r:id="rId16"/>
    <p:sldId id="384" r:id="rId17"/>
    <p:sldId id="376" r:id="rId18"/>
    <p:sldId id="391" r:id="rId19"/>
    <p:sldId id="381" r:id="rId20"/>
    <p:sldId id="369" r:id="rId21"/>
    <p:sldId id="370" r:id="rId22"/>
    <p:sldId id="386" r:id="rId23"/>
    <p:sldId id="390" r:id="rId24"/>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ully" initials="KT" lastIdx="3" clrIdx="0"/>
  <p:cmAuthor id="1" name="Emily Ross" initials="ER" lastIdx="3" clrIdx="1"/>
  <p:cmAuthor id="2" name="Ivan Tuniy" initials="IT"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D1"/>
    <a:srgbClr val="797979"/>
    <a:srgbClr val="FFFFFF"/>
    <a:srgbClr val="6858A9"/>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62222" autoAdjust="0"/>
  </p:normalViewPr>
  <p:slideViewPr>
    <p:cSldViewPr>
      <p:cViewPr varScale="1">
        <p:scale>
          <a:sx n="71" d="100"/>
          <a:sy n="71" d="100"/>
        </p:scale>
        <p:origin x="2700" y="66"/>
      </p:cViewPr>
      <p:guideLst>
        <p:guide orient="horz" pos="413"/>
        <p:guide orient="horz" pos="4128"/>
        <p:guide orient="horz" pos="3158"/>
        <p:guide orient="horz" pos="3457"/>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3/06/2019</a:t>
            </a:fld>
            <a:endParaRPr lang="en-AU"/>
          </a:p>
        </p:txBody>
      </p:sp>
      <p:sp>
        <p:nvSpPr>
          <p:cNvPr id="4" name="Footer Placeholder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2:32:34.030"/>
    </inkml:context>
    <inkml:brush xml:id="br0">
      <inkml:brushProperty name="width" value="0.08571" units="cm"/>
      <inkml:brushProperty name="height" value="0.08571" units="cm"/>
      <inkml:brushProperty name="color" value="#E71224"/>
    </inkml:brush>
  </inkml:definitions>
  <inkml:trace contextRef="#ctx0" brushRef="#br0">4706 199 7988,'-11'-14'0,"2"1"742,2 3-1274,2 6 532,5-3 0,7 7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2:38:05.246"/>
    </inkml:context>
    <inkml:brush xml:id="br0">
      <inkml:brushProperty name="width" value="0.08571" units="cm"/>
      <inkml:brushProperty name="height" value="0.08571" units="cm"/>
    </inkml:brush>
  </inkml:definitions>
  <inkml:trace contextRef="#ctx0" brushRef="#br0">1 251 7569,'0'19'716,"8"-9"-426,-6-2 0,14-8 1,-4 0-85,4 0 1,2-6-1,0-2 1,0-3-179,0-3 1,-6-2-1,0-2 1,1 0-157,-3 0 1,-2 0-1,-6 0 1,2-2-66,2-4 1,0 4 0,-6-4 0,-2 5 54,-4 7 0,2-2 0,-8 8 164,-3 2 0,-1 10 0,0 6 1,2 4 214,2 3 1,6 13-1,-4 4 1,0 4-30,0 4 1,6-6 0,-2 7 0,4-3-305,2 0 0,6-6 1,2-8-1,2-2-6,4-4 1,8-3-1,2-7 1,-2-6-591,-1-4 0,3-2 0,2-2 0,-2-4 688,-4-6 0,10-13 0,-10-3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3/06/2019</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ustraliancurriculum.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curriculum.edu.au/f-10-curriculum/english/pdf-docum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ustraliancurriculum.edu.au/f-10-curriculum/english/structu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curriculum.edu.au/f-10-curriculum/english/pdf-docu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qcaa.qld.edu.au/aciq"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qcaa.qld.edu.au/pd-events/request-pd" TargetMode="External"/><Relationship Id="rId4" Type="http://schemas.openxmlformats.org/officeDocument/2006/relationships/hyperlink" Target="mailto:australiancurriculum@qcaa.qld.edu.a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f-10-curriculum/english/rationa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ustraliancurriculum.edu.au/f-10-curriculum/English/ai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ustraliancurriculum.edu.au/f-10-curriculum/English/key-ide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English Prep*–Year 10. It gives insight into the position of English within the Australian Curriculum and the structure of the English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English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top-right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2017, </a:t>
            </a:r>
            <a:r>
              <a:rPr lang="en-US" sz="1100" b="0" i="1" dirty="0">
                <a:latin typeface="Arial" pitchFamily="34" charset="0"/>
                <a:cs typeface="Arial" pitchFamily="34" charset="0"/>
              </a:rPr>
              <a:t>Australian Curriculum Version 8</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none" dirty="0">
                <a:latin typeface="Arial" pitchFamily="34" charset="0"/>
                <a:cs typeface="Arial" pitchFamily="34" charset="0"/>
                <a:hlinkClick r:id="rId3"/>
              </a:rPr>
              <a:t>www.australiancurriculum.edu.au</a:t>
            </a:r>
            <a:r>
              <a:rPr lang="en-US" sz="1100" b="0" u="none" dirty="0">
                <a:latin typeface="Arial" pitchFamily="34" charset="0"/>
                <a:cs typeface="Arial" pitchFamily="34" charset="0"/>
              </a:rPr>
              <a:t>.</a:t>
            </a: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384500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content elaborations are not a mandatory aspect of the curriculum and as such are not required to be taught. </a:t>
            </a:r>
            <a:endParaRPr lang="en-US" sz="110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1" kern="1200" dirty="0">
                <a:solidFill>
                  <a:schemeClr val="tx1"/>
                </a:solidFill>
                <a:effectLst/>
                <a:latin typeface="Arial" pitchFamily="34" charset="0"/>
                <a:ea typeface="+mn-ea"/>
                <a:cs typeface="Arial" pitchFamily="34" charset="0"/>
              </a:rPr>
              <a:t>English: Sequence of content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a:t>
            </a:r>
            <a:r>
              <a:rPr lang="en-AU" sz="1100" kern="1200" baseline="0" dirty="0">
                <a:solidFill>
                  <a:schemeClr val="tx1"/>
                </a:solidFill>
                <a:effectLst/>
                <a:latin typeface="Arial" pitchFamily="34" charset="0"/>
                <a:ea typeface="+mn-ea"/>
                <a:cs typeface="Arial" pitchFamily="34" charset="0"/>
              </a:rPr>
              <a:t>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www.australiancurriculum.edu.au/f-10-curriculum/english/pdf-documents</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mj-lt"/>
              <a:buNone/>
            </a:pPr>
            <a:endParaRPr lang="en-AU" sz="1100" kern="1200" baseline="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Select a year level and read the content descriptions.</a:t>
            </a: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 prior to and following the selected year level.</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lnSpc>
                <a:spcPct val="100000"/>
              </a:lnSpc>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dirty="0">
                <a:latin typeface="Arial" pitchFamily="34" charset="0"/>
                <a:cs typeface="Arial" pitchFamily="34" charset="0"/>
              </a:rPr>
              <a:t>In</a:t>
            </a:r>
            <a:r>
              <a:rPr lang="en-US" sz="1100" b="0" baseline="0" dirty="0">
                <a:latin typeface="Arial" pitchFamily="34" charset="0"/>
                <a:cs typeface="Arial" pitchFamily="34" charset="0"/>
              </a:rPr>
              <a:t> English, the curriculum content is </a:t>
            </a:r>
            <a:r>
              <a:rPr lang="en-US" sz="1100" b="0" baseline="0" dirty="0" err="1">
                <a:latin typeface="Arial" pitchFamily="34" charset="0"/>
                <a:cs typeface="Arial" pitchFamily="34" charset="0"/>
              </a:rPr>
              <a:t>organised</a:t>
            </a:r>
            <a:r>
              <a:rPr lang="en-US" sz="1100" b="0" baseline="0" dirty="0">
                <a:latin typeface="Arial" pitchFamily="34" charset="0"/>
                <a:cs typeface="Arial" pitchFamily="34" charset="0"/>
              </a:rPr>
              <a:t> through strands, sub-strands and threads. </a:t>
            </a:r>
            <a:r>
              <a:rPr lang="en-US" sz="1100" b="0" dirty="0">
                <a:latin typeface="Arial" pitchFamily="34" charset="0"/>
                <a:cs typeface="Arial" pitchFamily="34" charset="0"/>
              </a:rPr>
              <a:t>The three strands are:</a:t>
            </a:r>
          </a:p>
          <a:p>
            <a:pPr marL="0" lvl="0">
              <a:lnSpc>
                <a:spcPct val="100000"/>
              </a:lnSpc>
              <a:spcBef>
                <a:spcPts val="0"/>
              </a:spcBef>
            </a:pPr>
            <a:endParaRPr lang="en-US" sz="1100" b="0" dirty="0">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pitchFamily="34" charset="0"/>
                <a:cs typeface="Arial" pitchFamily="34" charset="0"/>
              </a:rPr>
              <a:t>Language</a:t>
            </a: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pitchFamily="34" charset="0"/>
                <a:cs typeface="Arial" pitchFamily="34" charset="0"/>
              </a:rPr>
              <a:t>Literature</a:t>
            </a:r>
          </a:p>
          <a:p>
            <a:pPr marL="0" lvl="0" indent="-171450">
              <a:lnSpc>
                <a:spcPct val="100000"/>
              </a:lnSpc>
              <a:spcBef>
                <a:spcPts val="0"/>
              </a:spcBef>
              <a:buFont typeface="Arial" panose="020B0604020202020204" pitchFamily="34" charset="0"/>
              <a:buChar char="•"/>
            </a:pPr>
            <a:r>
              <a:rPr lang="en-US" sz="1100" b="1" dirty="0">
                <a:solidFill>
                  <a:schemeClr val="tx1"/>
                </a:solidFill>
                <a:latin typeface="Arial" pitchFamily="34" charset="0"/>
                <a:cs typeface="Arial" pitchFamily="34" charset="0"/>
              </a:rPr>
              <a:t>Literacy.</a:t>
            </a:r>
          </a:p>
          <a:p>
            <a:pPr marL="0" lvl="0" indent="0">
              <a:lnSpc>
                <a:spcPct val="100000"/>
              </a:lnSpc>
              <a:spcBef>
                <a:spcPts val="0"/>
              </a:spcBef>
              <a:buFont typeface="+mj-lt"/>
              <a:buNone/>
            </a:pPr>
            <a:endParaRPr lang="en-US" sz="1100" b="0" dirty="0">
              <a:solidFill>
                <a:schemeClr val="tx1"/>
              </a:solidFill>
              <a:latin typeface="Arial" pitchFamily="34" charset="0"/>
              <a:cs typeface="Arial" pitchFamily="34" charset="0"/>
            </a:endParaRPr>
          </a:p>
          <a:p>
            <a:pPr marL="0" lvl="0">
              <a:lnSpc>
                <a:spcPct val="100000"/>
              </a:lnSpc>
              <a:spcBef>
                <a:spcPts val="0"/>
              </a:spcBef>
            </a:pPr>
            <a:r>
              <a:rPr lang="en-US" sz="1100" b="0" dirty="0">
                <a:latin typeface="Arial" pitchFamily="34" charset="0"/>
                <a:cs typeface="Arial" pitchFamily="34" charset="0"/>
              </a:rPr>
              <a:t>These strands are interrelated to inform and support each other. All strands must be taught each year from Prep to Year</a:t>
            </a:r>
            <a:r>
              <a:rPr lang="en-US" sz="1100" b="0" baseline="0" dirty="0">
                <a:latin typeface="Arial" pitchFamily="34" charset="0"/>
                <a:cs typeface="Arial" pitchFamily="34" charset="0"/>
              </a:rPr>
              <a:t> </a:t>
            </a:r>
            <a:r>
              <a:rPr lang="en-US" sz="1100" b="0" dirty="0">
                <a:latin typeface="Arial" pitchFamily="34" charset="0"/>
                <a:cs typeface="Arial" pitchFamily="34" charset="0"/>
              </a:rPr>
              <a:t>10.</a:t>
            </a:r>
          </a:p>
          <a:p>
            <a:pPr marL="0">
              <a:lnSpc>
                <a:spcPct val="100000"/>
              </a:lnSpc>
              <a:spcBef>
                <a:spcPts val="0"/>
              </a:spcBef>
            </a:pPr>
            <a:endParaRPr lang="en-AU" sz="1100"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Each strand is </a:t>
            </a:r>
            <a:r>
              <a:rPr lang="en-US" sz="1100" b="0" dirty="0" err="1">
                <a:latin typeface="Arial" pitchFamily="34" charset="0"/>
                <a:cs typeface="Arial" pitchFamily="34" charset="0"/>
              </a:rPr>
              <a:t>organised</a:t>
            </a:r>
            <a:r>
              <a:rPr lang="en-US" sz="1100" b="0" dirty="0">
                <a:latin typeface="Arial" pitchFamily="34" charset="0"/>
                <a:cs typeface="Arial" pitchFamily="34" charset="0"/>
              </a:rPr>
              <a:t> into sub-strands</a:t>
            </a:r>
            <a:r>
              <a:rPr lang="en-US" sz="1100" b="0" baseline="0" dirty="0">
                <a:latin typeface="Arial" pitchFamily="34" charset="0"/>
                <a:cs typeface="Arial" pitchFamily="34" charset="0"/>
              </a:rPr>
              <a:t>. Within each sub-strand there are threads [listed below].</a:t>
            </a:r>
          </a:p>
          <a:p>
            <a:pPr marL="0" lvl="0">
              <a:lnSpc>
                <a:spcPct val="100000"/>
              </a:lnSpc>
              <a:spcBef>
                <a:spcPts val="0"/>
              </a:spcBef>
            </a:pPr>
            <a:endParaRPr lang="en-US" sz="1100" b="0" dirty="0">
              <a:latin typeface="Arial" pitchFamily="34" charset="0"/>
              <a:cs typeface="Arial" pitchFamily="34" charset="0"/>
            </a:endParaRPr>
          </a:p>
          <a:p>
            <a:pPr marL="0" lvl="0" indent="0">
              <a:lnSpc>
                <a:spcPct val="100000"/>
              </a:lnSpc>
              <a:spcBef>
                <a:spcPts val="0"/>
              </a:spcBef>
              <a:buFontTx/>
              <a:buNone/>
            </a:pPr>
            <a:r>
              <a:rPr lang="en-US" sz="1100" b="1" dirty="0">
                <a:latin typeface="Arial" pitchFamily="34" charset="0"/>
                <a:cs typeface="Arial" pitchFamily="34" charset="0"/>
              </a:rPr>
              <a:t>Language</a:t>
            </a:r>
          </a:p>
          <a:p>
            <a:pPr marL="0" lvl="0" indent="0">
              <a:lnSpc>
                <a:spcPct val="100000"/>
              </a:lnSpc>
              <a:spcBef>
                <a:spcPts val="0"/>
              </a:spcBef>
              <a:buFontTx/>
              <a:buNone/>
            </a:pPr>
            <a:endParaRPr lang="en-US" sz="110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1" dirty="0">
                <a:solidFill>
                  <a:schemeClr val="tx1"/>
                </a:solidFill>
                <a:latin typeface="Arial" pitchFamily="34" charset="0"/>
                <a:cs typeface="Arial" pitchFamily="34" charset="0"/>
              </a:rPr>
              <a:t>Language</a:t>
            </a:r>
            <a:r>
              <a:rPr lang="en-US" sz="1100" b="0" i="1" baseline="0" dirty="0">
                <a:solidFill>
                  <a:schemeClr val="tx1"/>
                </a:solidFill>
                <a:latin typeface="Arial" pitchFamily="34" charset="0"/>
                <a:cs typeface="Arial" pitchFamily="34" charset="0"/>
              </a:rPr>
              <a:t> variation and change</a:t>
            </a:r>
          </a:p>
          <a:p>
            <a:pPr marL="457200" marR="0" lvl="2"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i="0" baseline="0" dirty="0">
                <a:solidFill>
                  <a:schemeClr val="tx1"/>
                </a:solidFill>
                <a:latin typeface="Arial" pitchFamily="34" charset="0"/>
                <a:cs typeface="Arial" pitchFamily="34" charset="0"/>
              </a:rPr>
              <a:t>-  Thread: L</a:t>
            </a:r>
            <a:r>
              <a:rPr lang="en-US" sz="1100" b="0" i="0" dirty="0">
                <a:solidFill>
                  <a:schemeClr val="tx1"/>
                </a:solidFill>
                <a:latin typeface="Arial" panose="020B0604020202020204" pitchFamily="34" charset="0"/>
                <a:cs typeface="Arial" panose="020B0604020202020204" pitchFamily="34" charset="0"/>
              </a:rPr>
              <a:t>anguage variation and change</a:t>
            </a:r>
            <a:endParaRPr lang="en-US" sz="1100" b="0" i="0" baseline="0" dirty="0">
              <a:solidFill>
                <a:schemeClr val="tx1"/>
              </a:solidFill>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0" i="1" baseline="0" dirty="0">
                <a:solidFill>
                  <a:schemeClr val="tx1"/>
                </a:solidFill>
                <a:latin typeface="Arial" pitchFamily="34" charset="0"/>
                <a:cs typeface="Arial" pitchFamily="34" charset="0"/>
              </a:rPr>
              <a:t>Language for interaction </a:t>
            </a:r>
          </a:p>
          <a:p>
            <a:pPr marL="457200" lvl="2" indent="0">
              <a:lnSpc>
                <a:spcPct val="100000"/>
              </a:lnSpc>
              <a:spcBef>
                <a:spcPts val="0"/>
              </a:spcBef>
              <a:buFont typeface="Arial" panose="020B0604020202020204" pitchFamily="34" charset="0"/>
              <a:buNone/>
            </a:pPr>
            <a:r>
              <a:rPr lang="en-US" sz="1100" b="0" i="0" baseline="0" dirty="0">
                <a:solidFill>
                  <a:schemeClr val="tx1"/>
                </a:solidFill>
                <a:latin typeface="Arial" pitchFamily="34" charset="0"/>
                <a:cs typeface="Arial" pitchFamily="34" charset="0"/>
              </a:rPr>
              <a:t>-  Thread: Language for social interactions and evaluative language</a:t>
            </a:r>
          </a:p>
          <a:p>
            <a:pPr marL="171450" lvl="0" indent="-171450">
              <a:lnSpc>
                <a:spcPct val="100000"/>
              </a:lnSpc>
              <a:spcBef>
                <a:spcPts val="0"/>
              </a:spcBef>
              <a:buFont typeface="Arial" panose="020B0604020202020204" pitchFamily="34" charset="0"/>
              <a:buChar char="•"/>
            </a:pPr>
            <a:r>
              <a:rPr lang="en-US" sz="1100" b="0" i="1" baseline="0" dirty="0">
                <a:solidFill>
                  <a:schemeClr val="tx1"/>
                </a:solidFill>
                <a:latin typeface="Arial" pitchFamily="34" charset="0"/>
                <a:cs typeface="Arial" pitchFamily="34" charset="0"/>
              </a:rPr>
              <a:t>Text structure and </a:t>
            </a:r>
            <a:r>
              <a:rPr lang="en-US" sz="1100" b="0" i="1" baseline="0" dirty="0" err="1">
                <a:solidFill>
                  <a:schemeClr val="tx1"/>
                </a:solidFill>
                <a:latin typeface="Arial" pitchFamily="34" charset="0"/>
                <a:cs typeface="Arial" pitchFamily="34" charset="0"/>
              </a:rPr>
              <a:t>organisation</a:t>
            </a:r>
            <a:endParaRPr lang="en-US" sz="1100" b="0" i="1" baseline="0" dirty="0">
              <a:solidFill>
                <a:schemeClr val="tx1"/>
              </a:solidFill>
              <a:latin typeface="Arial" pitchFamily="34" charset="0"/>
              <a:cs typeface="Arial" pitchFamily="34" charset="0"/>
            </a:endParaRPr>
          </a:p>
          <a:p>
            <a:pPr marL="457200" lvl="2" indent="0">
              <a:lnSpc>
                <a:spcPct val="100000"/>
              </a:lnSpc>
              <a:spcBef>
                <a:spcPts val="0"/>
              </a:spcBef>
              <a:buFont typeface="Arial" panose="020B0604020202020204" pitchFamily="34" charset="0"/>
              <a:buNone/>
            </a:pPr>
            <a:r>
              <a:rPr lang="en-US" sz="1100" b="0" i="0" baseline="0" dirty="0">
                <a:solidFill>
                  <a:schemeClr val="tx1"/>
                </a:solidFill>
                <a:latin typeface="Arial" pitchFamily="34" charset="0"/>
                <a:cs typeface="Arial" pitchFamily="34" charset="0"/>
              </a:rPr>
              <a:t>-  Thread: Purpose, audience and structures of different types of texts, text cohesion, punctuation and concepts of print and screen</a:t>
            </a:r>
            <a:endParaRPr lang="en-US" sz="1100" b="0" i="1" baseline="0" dirty="0">
              <a:solidFill>
                <a:schemeClr val="tx1"/>
              </a:solidFill>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0" i="1" baseline="0" dirty="0">
                <a:solidFill>
                  <a:schemeClr val="tx1"/>
                </a:solidFill>
                <a:latin typeface="Arial" pitchFamily="34" charset="0"/>
                <a:cs typeface="Arial" pitchFamily="34" charset="0"/>
              </a:rPr>
              <a:t>Expressing and developing ideas</a:t>
            </a:r>
          </a:p>
          <a:p>
            <a:pPr marL="457200" lvl="2" indent="0">
              <a:lnSpc>
                <a:spcPct val="100000"/>
              </a:lnSpc>
              <a:spcBef>
                <a:spcPts val="0"/>
              </a:spcBef>
              <a:buFont typeface="Arial" panose="020B0604020202020204" pitchFamily="34" charset="0"/>
              <a:buNone/>
            </a:pPr>
            <a:r>
              <a:rPr lang="en-US" sz="1100" b="0" i="0" baseline="0" dirty="0">
                <a:solidFill>
                  <a:schemeClr val="tx1"/>
                </a:solidFill>
                <a:latin typeface="Arial" pitchFamily="34" charset="0"/>
                <a:cs typeface="Arial" pitchFamily="34" charset="0"/>
              </a:rPr>
              <a:t>-  Thread: Sentence and clause level grammar, word level grammar, visual language, vocabulary and spelling</a:t>
            </a:r>
          </a:p>
          <a:p>
            <a:pPr marL="171450" lvl="0" indent="-171450">
              <a:lnSpc>
                <a:spcPct val="100000"/>
              </a:lnSpc>
              <a:spcBef>
                <a:spcPts val="0"/>
              </a:spcBef>
              <a:buFont typeface="Arial" panose="020B0604020202020204" pitchFamily="34" charset="0"/>
              <a:buChar char="•"/>
            </a:pPr>
            <a:r>
              <a:rPr lang="en-US" sz="1100" b="0" i="1" baseline="0" dirty="0">
                <a:solidFill>
                  <a:schemeClr val="tx1"/>
                </a:solidFill>
                <a:latin typeface="Arial" pitchFamily="34" charset="0"/>
                <a:cs typeface="Arial" pitchFamily="34" charset="0"/>
              </a:rPr>
              <a:t>Phonics and word knowledge</a:t>
            </a:r>
          </a:p>
          <a:p>
            <a:pPr marL="457200" lvl="2" indent="0">
              <a:lnSpc>
                <a:spcPct val="100000"/>
              </a:lnSpc>
              <a:spcBef>
                <a:spcPts val="0"/>
              </a:spcBef>
              <a:buFont typeface="Arial" panose="020B0604020202020204" pitchFamily="34" charset="0"/>
              <a:buNone/>
            </a:pPr>
            <a:r>
              <a:rPr lang="en-US" sz="1100" b="0" i="0" baseline="0" dirty="0">
                <a:solidFill>
                  <a:schemeClr val="tx1"/>
                </a:solidFill>
                <a:latin typeface="Arial" pitchFamily="34" charset="0"/>
                <a:cs typeface="Arial" pitchFamily="34" charset="0"/>
              </a:rPr>
              <a:t>-  Threads: Phonological and phonemic awareness, alphabet and phonic knowledge and spelling</a:t>
            </a:r>
          </a:p>
          <a:p>
            <a:pPr marL="0" lvl="1" indent="0">
              <a:lnSpc>
                <a:spcPct val="100000"/>
              </a:lnSpc>
              <a:spcBef>
                <a:spcPts val="0"/>
              </a:spcBef>
              <a:buFont typeface="Arial" panose="020B0604020202020204" pitchFamily="34" charset="0"/>
              <a:buNone/>
            </a:pPr>
            <a:endParaRPr lang="en-US" sz="1100" b="0" dirty="0">
              <a:solidFill>
                <a:schemeClr val="tx1"/>
              </a:solidFill>
              <a:latin typeface="Arial" pitchFamily="34" charset="0"/>
              <a:cs typeface="Arial" pitchFamily="34" charset="0"/>
            </a:endParaRPr>
          </a:p>
          <a:p>
            <a:pPr marL="0" lvl="0" indent="0">
              <a:lnSpc>
                <a:spcPct val="100000"/>
              </a:lnSpc>
              <a:spcBef>
                <a:spcPts val="0"/>
              </a:spcBef>
              <a:buFontTx/>
              <a:buNone/>
            </a:pPr>
            <a:r>
              <a:rPr lang="en-US" sz="1100" b="1" dirty="0">
                <a:latin typeface="Arial" pitchFamily="34" charset="0"/>
                <a:cs typeface="Arial" pitchFamily="34" charset="0"/>
              </a:rPr>
              <a:t>Literature</a:t>
            </a:r>
            <a:endParaRPr lang="en-US" sz="1100" b="0" dirty="0">
              <a:latin typeface="Arial" pitchFamily="34" charset="0"/>
              <a:cs typeface="Arial" pitchFamily="34" charset="0"/>
            </a:endParaRPr>
          </a:p>
          <a:p>
            <a:pPr marL="0" lvl="0" indent="0">
              <a:lnSpc>
                <a:spcPct val="100000"/>
              </a:lnSpc>
              <a:spcBef>
                <a:spcPts val="0"/>
              </a:spcBef>
              <a:buFontTx/>
              <a:buNone/>
            </a:pPr>
            <a:endParaRPr lang="en-US" sz="1100" dirty="0">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Literature and context</a:t>
            </a:r>
          </a:p>
          <a:p>
            <a:pPr marL="457200" lvl="2" indent="0">
              <a:lnSpc>
                <a:spcPct val="100000"/>
              </a:lnSpc>
              <a:spcBef>
                <a:spcPts val="0"/>
              </a:spcBef>
              <a:buFontTx/>
              <a:buNone/>
            </a:pPr>
            <a:r>
              <a:rPr lang="en-US" sz="1100" b="0" i="0" dirty="0">
                <a:solidFill>
                  <a:schemeClr val="tx1"/>
                </a:solidFill>
                <a:latin typeface="Arial" pitchFamily="34" charset="0"/>
                <a:cs typeface="Arial" pitchFamily="34" charset="0"/>
              </a:rPr>
              <a:t>-  Threads:</a:t>
            </a:r>
            <a:r>
              <a:rPr lang="en-US" sz="1100" b="0" i="0" baseline="0" dirty="0">
                <a:solidFill>
                  <a:schemeClr val="tx1"/>
                </a:solidFill>
                <a:latin typeface="Arial" pitchFamily="34" charset="0"/>
                <a:cs typeface="Arial" pitchFamily="34" charset="0"/>
              </a:rPr>
              <a:t> H</a:t>
            </a:r>
            <a:r>
              <a:rPr lang="en-US" sz="1100" b="0" i="0" dirty="0">
                <a:solidFill>
                  <a:schemeClr val="tx1"/>
                </a:solidFill>
                <a:latin typeface="Arial" pitchFamily="34" charset="0"/>
                <a:cs typeface="Arial" pitchFamily="34" charset="0"/>
              </a:rPr>
              <a:t>ow texts reflect the context of culture and situation in which they are created</a:t>
            </a: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Responding to literature</a:t>
            </a:r>
          </a:p>
          <a:p>
            <a:pPr marL="457200" lvl="2" indent="0">
              <a:lnSpc>
                <a:spcPct val="100000"/>
              </a:lnSpc>
              <a:spcBef>
                <a:spcPts val="0"/>
              </a:spcBef>
              <a:buFontTx/>
              <a:buNone/>
            </a:pPr>
            <a:r>
              <a:rPr lang="en-US" sz="1100" b="0" i="0" dirty="0">
                <a:solidFill>
                  <a:schemeClr val="tx1"/>
                </a:solidFill>
                <a:latin typeface="Arial" pitchFamily="34" charset="0"/>
                <a:cs typeface="Arial" pitchFamily="34" charset="0"/>
              </a:rPr>
              <a:t>-  Threads: Personal responses to the ideas, characters and viewpoints in texts,</a:t>
            </a:r>
            <a:r>
              <a:rPr lang="en-US" sz="1100" b="0" i="0" baseline="0" dirty="0">
                <a:solidFill>
                  <a:schemeClr val="tx1"/>
                </a:solidFill>
                <a:latin typeface="Arial" pitchFamily="34" charset="0"/>
                <a:cs typeface="Arial" pitchFamily="34" charset="0"/>
              </a:rPr>
              <a:t> and expressing preferences and evaluating texts</a:t>
            </a:r>
            <a:endParaRPr lang="en-US" sz="1100" b="0" i="0" dirty="0">
              <a:solidFill>
                <a:schemeClr val="tx1"/>
              </a:solidFill>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Examining literature</a:t>
            </a: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F</a:t>
            </a:r>
            <a:r>
              <a:rPr lang="en-US" sz="1100" b="0" i="0" dirty="0">
                <a:solidFill>
                  <a:schemeClr val="tx1"/>
                </a:solidFill>
                <a:latin typeface="Arial" pitchFamily="34" charset="0"/>
                <a:cs typeface="Arial" pitchFamily="34" charset="0"/>
              </a:rPr>
              <a:t>eatures of literary</a:t>
            </a:r>
            <a:r>
              <a:rPr lang="en-US" sz="1100" b="0" i="0" baseline="0" dirty="0">
                <a:solidFill>
                  <a:schemeClr val="tx1"/>
                </a:solidFill>
                <a:latin typeface="Arial" pitchFamily="34" charset="0"/>
                <a:cs typeface="Arial" pitchFamily="34" charset="0"/>
              </a:rPr>
              <a:t> texts and language devices in literary texts</a:t>
            </a:r>
            <a:endParaRPr lang="en-US" sz="1100" b="0" i="0" dirty="0">
              <a:solidFill>
                <a:schemeClr val="tx1"/>
              </a:solidFill>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Creating literature</a:t>
            </a:r>
            <a:endParaRPr lang="en-US" sz="1100" b="0" i="1" baseline="0" dirty="0">
              <a:solidFill>
                <a:schemeClr val="tx1"/>
              </a:solidFill>
              <a:latin typeface="Arial" pitchFamily="34" charset="0"/>
              <a:cs typeface="Arial" pitchFamily="34" charset="0"/>
            </a:endParaRP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Creating literary texts, and experimentation and adaptation</a:t>
            </a:r>
            <a:endParaRPr lang="en-US" sz="1100" b="0" i="0" dirty="0">
              <a:solidFill>
                <a:schemeClr val="tx1"/>
              </a:solidFill>
              <a:latin typeface="Arial" pitchFamily="34" charset="0"/>
              <a:cs typeface="Arial" pitchFamily="34" charset="0"/>
            </a:endParaRPr>
          </a:p>
          <a:p>
            <a:pPr marL="0" lvl="1" indent="0">
              <a:lnSpc>
                <a:spcPct val="100000"/>
              </a:lnSpc>
              <a:spcBef>
                <a:spcPts val="0"/>
              </a:spcBef>
              <a:buFont typeface="Arial" panose="020B0604020202020204" pitchFamily="34" charset="0"/>
              <a:buNone/>
            </a:pPr>
            <a:endParaRPr lang="en-US" sz="1100" b="0" dirty="0">
              <a:solidFill>
                <a:schemeClr val="tx1"/>
              </a:solidFill>
              <a:latin typeface="Arial" pitchFamily="34" charset="0"/>
              <a:cs typeface="Arial" pitchFamily="34" charset="0"/>
            </a:endParaRPr>
          </a:p>
          <a:p>
            <a:pPr marL="0" lvl="0" indent="0">
              <a:lnSpc>
                <a:spcPct val="100000"/>
              </a:lnSpc>
              <a:spcBef>
                <a:spcPts val="0"/>
              </a:spcBef>
              <a:buFontTx/>
              <a:buNone/>
            </a:pPr>
            <a:r>
              <a:rPr lang="en-US" sz="1100" b="1" dirty="0">
                <a:latin typeface="Arial" pitchFamily="34" charset="0"/>
                <a:cs typeface="Arial" pitchFamily="34" charset="0"/>
              </a:rPr>
              <a:t>Literacy</a:t>
            </a:r>
          </a:p>
          <a:p>
            <a:pPr marL="0" lvl="0" indent="0">
              <a:lnSpc>
                <a:spcPct val="100000"/>
              </a:lnSpc>
              <a:spcBef>
                <a:spcPts val="0"/>
              </a:spcBef>
              <a:buFontTx/>
              <a:buNone/>
            </a:pPr>
            <a:endParaRPr lang="en-US" sz="1100" b="0" dirty="0">
              <a:latin typeface="Arial" pitchFamily="34" charset="0"/>
              <a:cs typeface="Arial" pitchFamily="34" charset="0"/>
            </a:endParaRP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Texts in context</a:t>
            </a: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T</a:t>
            </a:r>
            <a:r>
              <a:rPr lang="en-US" sz="1100" b="0" i="0" dirty="0">
                <a:solidFill>
                  <a:schemeClr val="tx1"/>
                </a:solidFill>
                <a:latin typeface="Arial" pitchFamily="34" charset="0"/>
                <a:cs typeface="Arial" pitchFamily="34" charset="0"/>
              </a:rPr>
              <a:t>exts</a:t>
            </a:r>
            <a:r>
              <a:rPr lang="en-US" sz="1100" b="0" i="0" baseline="0" dirty="0">
                <a:solidFill>
                  <a:schemeClr val="tx1"/>
                </a:solidFill>
                <a:latin typeface="Arial" pitchFamily="34" charset="0"/>
                <a:cs typeface="Arial" pitchFamily="34" charset="0"/>
              </a:rPr>
              <a:t> and the contexts in which they are used</a:t>
            </a: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Interacting with others</a:t>
            </a: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L</a:t>
            </a:r>
            <a:r>
              <a:rPr lang="en-US" sz="1100" b="0" i="0" dirty="0">
                <a:solidFill>
                  <a:schemeClr val="tx1"/>
                </a:solidFill>
                <a:latin typeface="Arial" pitchFamily="34" charset="0"/>
                <a:cs typeface="Arial" pitchFamily="34" charset="0"/>
              </a:rPr>
              <a:t>istening and speaking interactions</a:t>
            </a:r>
            <a:r>
              <a:rPr lang="en-US" sz="1100" b="0" i="0" baseline="0" dirty="0">
                <a:solidFill>
                  <a:schemeClr val="tx1"/>
                </a:solidFill>
                <a:latin typeface="Arial" pitchFamily="34" charset="0"/>
                <a:cs typeface="Arial" pitchFamily="34" charset="0"/>
              </a:rPr>
              <a:t> (purposes and contexts), listening and speaking interactions (skills) and oral presentations</a:t>
            </a: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Interpreting, </a:t>
            </a:r>
            <a:r>
              <a:rPr lang="en-US" sz="1100" b="0" i="1" dirty="0" err="1">
                <a:solidFill>
                  <a:schemeClr val="tx1"/>
                </a:solidFill>
                <a:latin typeface="Arial" pitchFamily="34" charset="0"/>
                <a:cs typeface="Arial" pitchFamily="34" charset="0"/>
              </a:rPr>
              <a:t>analysing</a:t>
            </a:r>
            <a:r>
              <a:rPr lang="en-US" sz="1100" b="0" i="1" dirty="0">
                <a:solidFill>
                  <a:schemeClr val="tx1"/>
                </a:solidFill>
                <a:latin typeface="Arial" pitchFamily="34" charset="0"/>
                <a:cs typeface="Arial" pitchFamily="34" charset="0"/>
              </a:rPr>
              <a:t> and evaluating</a:t>
            </a: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P</a:t>
            </a:r>
            <a:r>
              <a:rPr lang="en-US" sz="1100" b="0" i="0" dirty="0">
                <a:solidFill>
                  <a:schemeClr val="tx1"/>
                </a:solidFill>
                <a:latin typeface="Arial" pitchFamily="34" charset="0"/>
                <a:cs typeface="Arial" pitchFamily="34" charset="0"/>
              </a:rPr>
              <a:t>urpose and audience, reading processes, comprehension strategies,</a:t>
            </a:r>
            <a:r>
              <a:rPr lang="en-US" sz="1100" b="0" i="0" baseline="0" dirty="0">
                <a:solidFill>
                  <a:schemeClr val="tx1"/>
                </a:solidFill>
                <a:latin typeface="Arial" pitchFamily="34" charset="0"/>
                <a:cs typeface="Arial" pitchFamily="34" charset="0"/>
              </a:rPr>
              <a:t> and </a:t>
            </a:r>
            <a:r>
              <a:rPr lang="en-US" sz="1100" b="0" i="0" baseline="0" dirty="0" err="1">
                <a:solidFill>
                  <a:schemeClr val="tx1"/>
                </a:solidFill>
                <a:latin typeface="Arial" pitchFamily="34" charset="0"/>
                <a:cs typeface="Arial" pitchFamily="34" charset="0"/>
              </a:rPr>
              <a:t>analysing</a:t>
            </a:r>
            <a:r>
              <a:rPr lang="en-US" sz="1100" b="0" i="0" baseline="0" dirty="0">
                <a:solidFill>
                  <a:schemeClr val="tx1"/>
                </a:solidFill>
                <a:latin typeface="Arial" pitchFamily="34" charset="0"/>
                <a:cs typeface="Arial" pitchFamily="34" charset="0"/>
              </a:rPr>
              <a:t> and evaluating texts</a:t>
            </a:r>
          </a:p>
          <a:p>
            <a:pPr marL="0" lvl="0" indent="-171450">
              <a:lnSpc>
                <a:spcPct val="100000"/>
              </a:lnSpc>
              <a:spcBef>
                <a:spcPts val="0"/>
              </a:spcBef>
              <a:buFont typeface="Arial" panose="020B0604020202020204" pitchFamily="34" charset="0"/>
              <a:buChar char="•"/>
            </a:pPr>
            <a:r>
              <a:rPr lang="en-US" sz="1100" b="0" i="1" dirty="0">
                <a:solidFill>
                  <a:schemeClr val="tx1"/>
                </a:solidFill>
                <a:latin typeface="Arial" pitchFamily="34" charset="0"/>
                <a:cs typeface="Arial" pitchFamily="34" charset="0"/>
              </a:rPr>
              <a:t>Creating texts</a:t>
            </a:r>
            <a:endParaRPr lang="en-US" sz="1100" b="0" i="1" baseline="0" dirty="0">
              <a:solidFill>
                <a:schemeClr val="tx1"/>
              </a:solidFill>
              <a:latin typeface="Arial" pitchFamily="34" charset="0"/>
              <a:cs typeface="Arial" pitchFamily="34" charset="0"/>
            </a:endParaRPr>
          </a:p>
          <a:p>
            <a:pPr marL="457200" lvl="2" indent="0">
              <a:lnSpc>
                <a:spcPct val="100000"/>
              </a:lnSpc>
              <a:spcBef>
                <a:spcPts val="0"/>
              </a:spcBef>
              <a:buFontTx/>
              <a:buNone/>
            </a:pPr>
            <a:r>
              <a:rPr lang="en-US" sz="1100" b="0" i="0" baseline="0" dirty="0">
                <a:solidFill>
                  <a:schemeClr val="tx1"/>
                </a:solidFill>
                <a:latin typeface="Arial" pitchFamily="34" charset="0"/>
                <a:cs typeface="Arial" pitchFamily="34" charset="0"/>
              </a:rPr>
              <a:t>-  Threads: Creating texts, editing, handwriting and use of software</a:t>
            </a:r>
            <a:endParaRPr lang="en-US" sz="1100" b="0" i="0" dirty="0">
              <a:solidFill>
                <a:schemeClr val="tx1"/>
              </a:solidFill>
              <a:latin typeface="Arial" pitchFamily="34" charset="0"/>
              <a:cs typeface="Arial" pitchFamily="34" charset="0"/>
            </a:endParaRPr>
          </a:p>
          <a:p>
            <a:pPr marL="0" lv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dirty="0">
                <a:latin typeface="Arial" pitchFamily="34" charset="0"/>
                <a:cs typeface="Arial" pitchFamily="34" charset="0"/>
              </a:rPr>
              <a:t>The t</a:t>
            </a:r>
            <a:r>
              <a:rPr lang="en-US" sz="1100" b="0" dirty="0">
                <a:latin typeface="Arial" pitchFamily="34" charset="0"/>
                <a:cs typeface="Arial" pitchFamily="34" charset="0"/>
              </a:rPr>
              <a:t>hreads provide further </a:t>
            </a:r>
            <a:r>
              <a:rPr lang="en-US" sz="1100" b="0" dirty="0" err="1">
                <a:latin typeface="Arial" pitchFamily="34" charset="0"/>
                <a:cs typeface="Arial" pitchFamily="34" charset="0"/>
              </a:rPr>
              <a:t>organisation</a:t>
            </a:r>
            <a:r>
              <a:rPr lang="en-US" sz="1100" b="0" dirty="0">
                <a:latin typeface="Arial" pitchFamily="34" charset="0"/>
                <a:cs typeface="Arial" pitchFamily="34" charset="0"/>
              </a:rPr>
              <a:t> of the English content, </a:t>
            </a:r>
            <a:r>
              <a:rPr lang="en-US" sz="1100" b="0" dirty="0" err="1">
                <a:latin typeface="Arial" pitchFamily="34" charset="0"/>
                <a:cs typeface="Arial" pitchFamily="34" charset="0"/>
              </a:rPr>
              <a:t>emphasising</a:t>
            </a:r>
            <a:r>
              <a:rPr lang="en-US" sz="1100" b="0" dirty="0">
                <a:latin typeface="Arial" pitchFamily="34" charset="0"/>
                <a:cs typeface="Arial" pitchFamily="34" charset="0"/>
              </a:rPr>
              <a:t> opportunities for practical application across English. Students should be provided with the opportunity to participate in English on a daily basis, as a minimum, as part of the English curriculum. </a:t>
            </a:r>
          </a:p>
          <a:p>
            <a:pPr marL="0" lvl="0">
              <a:lnSpc>
                <a:spcPct val="100000"/>
              </a:lnSpc>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Information on</a:t>
            </a:r>
            <a:r>
              <a:rPr lang="en-US" sz="1100" b="0" baseline="0" dirty="0">
                <a:latin typeface="Arial" pitchFamily="34" charset="0"/>
                <a:cs typeface="Arial" pitchFamily="34" charset="0"/>
              </a:rPr>
              <a:t> strands, sub-strands and threads is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www.australiancurriculum.edu.au/f-10-curriculum/english/structure</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lv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endParaRPr lang="en-US" sz="1100" b="0" u="sng"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What is the relationship between the content strands of English?</a:t>
            </a:r>
          </a:p>
          <a:p>
            <a:pPr mar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dirty="0"/>
          </a:p>
        </p:txBody>
      </p:sp>
    </p:spTree>
    <p:extLst>
      <p:ext uri="{BB962C8B-B14F-4D97-AF65-F5344CB8AC3E}">
        <p14:creationId xmlns:p14="http://schemas.microsoft.com/office/powerpoint/2010/main" val="97821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 level.</a:t>
            </a:r>
            <a:r>
              <a:rPr lang="en-US" sz="1100" b="0" baseline="0" dirty="0">
                <a:latin typeface="Arial" pitchFamily="34" charset="0"/>
                <a:cs typeface="Arial" pitchFamily="34" charset="0"/>
              </a:rPr>
              <a:t> </a:t>
            </a:r>
            <a:r>
              <a:rPr lang="en-US" sz="1100" b="0" dirty="0">
                <a:latin typeface="Arial" pitchFamily="34" charset="0"/>
                <a:cs typeface="Arial" pitchFamily="34" charset="0"/>
              </a:rPr>
              <a:t>In English, achievement standards are written in two modes: receptive and productive.</a:t>
            </a:r>
            <a:r>
              <a:rPr lang="en-US" sz="1100" b="0" baseline="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The first paragraph of these modes relates to understanding and the second paragraph relates to skills.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In English, a learning area achievement standard is provided for each year</a:t>
            </a:r>
            <a:r>
              <a:rPr lang="en-AU" sz="1100" b="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Work sample portfolios provide examples of student work that are reflective of achievement levels at, above and below the achievement standard.</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endParaRPr lang="en-AU" sz="1100" b="0" i="0" u="sng" strike="noStrike" kern="1200" baseline="0" dirty="0">
              <a:solidFill>
                <a:schemeClr val="tx1"/>
              </a:solidFill>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itchFamily="34" charset="0"/>
                <a:ea typeface="+mn-ea"/>
                <a:cs typeface="Arial" pitchFamily="34" charset="0"/>
              </a:rPr>
              <a:t>Using the </a:t>
            </a:r>
            <a:r>
              <a:rPr lang="en-AU" sz="1100" i="1" kern="1200" dirty="0">
                <a:solidFill>
                  <a:schemeClr val="tx1"/>
                </a:solidFill>
                <a:effectLst/>
                <a:latin typeface="Arial" pitchFamily="34" charset="0"/>
                <a:ea typeface="+mn-ea"/>
                <a:cs typeface="Arial" pitchFamily="34" charset="0"/>
              </a:rPr>
              <a:t>English: Sequence of achievement</a:t>
            </a:r>
            <a:r>
              <a:rPr lang="en-AU" sz="1100" kern="1200" baseline="0" dirty="0">
                <a:solidFill>
                  <a:schemeClr val="tx1"/>
                </a:solidFill>
                <a:effectLst/>
                <a:latin typeface="Arial" pitchFamily="34" charset="0"/>
                <a:ea typeface="+mn-ea"/>
                <a:cs typeface="Arial" pitchFamily="34" charset="0"/>
              </a:rPr>
              <a:t>, d</a:t>
            </a:r>
            <a:r>
              <a:rPr lang="en-AU" sz="1100" kern="1200" dirty="0">
                <a:solidFill>
                  <a:schemeClr val="tx1"/>
                </a:solidFill>
                <a:effectLst/>
                <a:latin typeface="Arial" pitchFamily="34" charset="0"/>
                <a:ea typeface="+mn-ea"/>
                <a:cs typeface="Arial" pitchFamily="34" charset="0"/>
              </a:rPr>
              <a:t>iscuss how the evidence that students need to provide of what they know and can do increases in complexity across year levels:</a:t>
            </a:r>
            <a:r>
              <a:rPr lang="en-AU" sz="1100" kern="1200" baseline="0" dirty="0">
                <a:solidFill>
                  <a:schemeClr val="tx1"/>
                </a:solidFill>
                <a:effectLst/>
                <a:latin typeface="Arial" pitchFamily="34" charset="0"/>
                <a:ea typeface="+mn-ea"/>
                <a:cs typeface="Arial" pitchFamily="34" charset="0"/>
              </a:rPr>
              <a:t> </a:t>
            </a:r>
            <a:br>
              <a:rPr lang="en-AU" sz="1100" kern="1200" baseline="0" dirty="0">
                <a:solidFill>
                  <a:schemeClr val="tx1"/>
                </a:solidFill>
                <a:effectLst/>
                <a:latin typeface="Arial" pitchFamily="34" charset="0"/>
                <a:ea typeface="+mn-ea"/>
                <a:cs typeface="Arial" pitchFamily="34" charset="0"/>
              </a:rPr>
            </a:b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www.australiancurriculum.edu.au/f-10-curriculum/english/pdf-documents</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228600">
              <a:lnSpc>
                <a:spcPct val="100000"/>
              </a:lnSpc>
              <a:spcBef>
                <a:spcPts val="0"/>
              </a:spcBef>
              <a:buFont typeface="+mj-lt"/>
              <a:buAutoNum type="arabicPeriod"/>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indent="-228600">
              <a:lnSpc>
                <a:spcPct val="100000"/>
              </a:lnSpc>
              <a:spcBef>
                <a:spcPts val="0"/>
              </a:spcBef>
              <a:buFont typeface="+mj-lt"/>
              <a:buAutoNum type="arabicPeriod"/>
            </a:pPr>
            <a:r>
              <a:rPr lang="en-AU" sz="1100" kern="1200" dirty="0">
                <a:solidFill>
                  <a:schemeClr val="tx1"/>
                </a:solidFill>
                <a:effectLst/>
                <a:latin typeface="Arial" panose="020B0604020202020204" pitchFamily="34" charset="0"/>
                <a:ea typeface="+mn-ea"/>
                <a:cs typeface="Arial" panose="020B0604020202020204" pitchFamily="34" charset="0"/>
              </a:rPr>
              <a:t>For a given year level, 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information and communication technology (ICT) capability,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a:t>
            </a: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English learning area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www.australiancurriculum.edu.au/f-10-curriculum/general-capabilities</a:t>
            </a:r>
            <a:r>
              <a:rPr lang="en-AU" sz="1100" b="0" baseline="0" dirty="0">
                <a:solidFill>
                  <a:schemeClr val="tx1"/>
                </a:solidFill>
                <a:latin typeface="Arial" pitchFamily="34" charset="0"/>
                <a:cs typeface="Arial" pitchFamily="34" charset="0"/>
              </a:rPr>
              <a:t>.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On the general capabilities overview webpage, scroll down to ‘Learning area specific advice’.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English, and explicit teaching of the priorities should be incorporated in teaching and learning activities where appropriate. </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In the Australian Curriculum section of the QCAA website, you will find the </a:t>
            </a:r>
            <a:r>
              <a:rPr lang="en-AU" sz="1100" i="1" u="none" baseline="0" dirty="0">
                <a:latin typeface="Arial" pitchFamily="34" charset="0"/>
                <a:cs typeface="Arial" pitchFamily="34" charset="0"/>
              </a:rPr>
              <a:t>Learning area overview: Prep‒Year 10 Australian Curriculum — English</a:t>
            </a:r>
            <a:r>
              <a:rPr lang="en-AU" sz="1100" i="0" u="none" baseline="0" dirty="0">
                <a:latin typeface="Arial" pitchFamily="34" charset="0"/>
                <a:cs typeface="Arial" pitchFamily="34" charset="0"/>
              </a:rPr>
              <a:t>: </a:t>
            </a:r>
            <a:r>
              <a:rPr lang="en-AU" sz="1100" u="none" kern="1200" dirty="0">
                <a:solidFill>
                  <a:schemeClr val="tx1"/>
                </a:solidFill>
                <a:effectLst/>
                <a:latin typeface="Arial" pitchFamily="34" charset="0"/>
                <a:ea typeface="+mn-ea"/>
                <a:cs typeface="Arial" pitchFamily="34" charset="0"/>
                <a:hlinkClick r:id="rId3"/>
              </a:rPr>
              <a:t>www.qcaa.qld.edu.au/aciq</a:t>
            </a:r>
            <a:r>
              <a:rPr lang="en-AU" sz="1100" u="none" kern="1200" dirty="0">
                <a:solidFill>
                  <a:schemeClr val="tx1"/>
                </a:solidFill>
                <a:effectLst/>
                <a:latin typeface="Arial" pitchFamily="34" charset="0"/>
                <a:ea typeface="+mn-ea"/>
                <a:cs typeface="Arial" pitchFamily="34" charset="0"/>
              </a:rPr>
              <a:t>.</a:t>
            </a:r>
            <a:endParaRPr lang="en-AU" sz="1100" u="none" baseline="0" dirty="0">
              <a:solidFill>
                <a:schemeClr val="tx1"/>
              </a:solidFill>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4"/>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5"/>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What did I learn?</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500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235519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English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English</a:t>
            </a:r>
            <a:r>
              <a:rPr lang="en-AU" sz="1100" baseline="0" dirty="0">
                <a:solidFill>
                  <a:schemeClr val="tx1"/>
                </a:solidFill>
                <a:latin typeface="Arial" pitchFamily="34" charset="0"/>
                <a:cs typeface="Arial" pitchFamily="34" charset="0"/>
              </a:rPr>
              <a:t> </a:t>
            </a:r>
            <a:r>
              <a:rPr lang="en-AU" sz="1100" dirty="0">
                <a:solidFill>
                  <a:schemeClr val="tx1"/>
                </a:solidFill>
                <a:latin typeface="Arial" pitchFamily="34" charset="0"/>
                <a:cs typeface="Arial" pitchFamily="34" charset="0"/>
              </a:rPr>
              <a:t>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English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 curriculum intent (rationale), aims of learning (aims), key ideas, and focus for the learning at specific year levels (year-level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English </a:t>
            </a:r>
            <a:r>
              <a:rPr lang="en-AU" sz="1100" baseline="0" dirty="0">
                <a:solidFill>
                  <a:schemeClr val="tx1"/>
                </a:solidFill>
                <a:latin typeface="Arial" pitchFamily="34" charset="0"/>
                <a:cs typeface="Arial" pitchFamily="34" charset="0"/>
              </a:rPr>
              <a:t>rationale promotes:</a:t>
            </a:r>
          </a:p>
          <a:p>
            <a:pPr marL="0">
              <a:lnSpc>
                <a:spcPct val="100000"/>
              </a:lnSpc>
              <a:spcBef>
                <a:spcPts val="0"/>
              </a:spcBef>
            </a:pPr>
            <a:endParaRPr lang="en-AU" sz="1100" baseline="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confident communicators, imaginative thinkers and informed citizens</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individuals who learn to analyse, understand, communicate and build relationships with others and with the world around them</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reading and literacy skills which help young people develop the knowledge and skills needed for education, training and the workplace</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ethical, thoughtful, informed and active members of society</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understanding, attitudes and capabilities of those who will take responsibility for Australia’s future</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effective communication in Standard Australian English</a:t>
            </a:r>
          </a:p>
          <a:p>
            <a:pPr marL="171450" indent="-171450">
              <a:lnSpc>
                <a:spcPct val="100000"/>
              </a:lnSpc>
              <a:spcBef>
                <a:spcPts val="0"/>
              </a:spcBef>
              <a:buFont typeface="Arial" panose="020B0604020202020204" pitchFamily="34" charset="0"/>
              <a:buChar char="•"/>
            </a:pPr>
            <a:r>
              <a:rPr lang="en-AU" sz="1100" dirty="0">
                <a:latin typeface="Arial" panose="020B0604020202020204" pitchFamily="34" charset="0"/>
                <a:cs typeface="Arial" panose="020B0604020202020204" pitchFamily="34" charset="0"/>
              </a:rPr>
              <a:t>imaginative and critical</a:t>
            </a:r>
            <a:r>
              <a:rPr lang="en-AU" sz="1100" baseline="0" dirty="0">
                <a:latin typeface="Arial" panose="020B0604020202020204" pitchFamily="34" charset="0"/>
                <a:cs typeface="Arial" panose="020B0604020202020204" pitchFamily="34" charset="0"/>
              </a:rPr>
              <a:t> engagement</a:t>
            </a:r>
            <a:r>
              <a:rPr lang="en-AU" sz="1100" dirty="0">
                <a:latin typeface="Arial" panose="020B0604020202020204" pitchFamily="34" charset="0"/>
                <a:cs typeface="Arial" panose="020B0604020202020204" pitchFamily="34" charset="0"/>
              </a:rPr>
              <a:t> with literature to expand the scope of students’ experience</a:t>
            </a: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value, respect and exploration</a:t>
            </a:r>
            <a:r>
              <a:rPr lang="en-AU" sz="1100" baseline="0" dirty="0">
                <a:latin typeface="Arial" panose="020B0604020202020204" pitchFamily="34" charset="0"/>
                <a:cs typeface="Arial" panose="020B0604020202020204" pitchFamily="34" charset="0"/>
              </a:rPr>
              <a:t> of the</a:t>
            </a:r>
            <a:r>
              <a:rPr lang="en-AU" sz="1100" dirty="0">
                <a:latin typeface="Arial" panose="020B0604020202020204" pitchFamily="34" charset="0"/>
                <a:cs typeface="Arial" panose="020B0604020202020204" pitchFamily="34" charset="0"/>
              </a:rPr>
              <a:t> contribution of Aboriginal peoples and Torres Strait Islander peoples</a:t>
            </a:r>
            <a:r>
              <a:rPr lang="en-AU" sz="1100" baseline="0" dirty="0">
                <a:latin typeface="Arial" panose="020B0604020202020204" pitchFamily="34" charset="0"/>
                <a:cs typeface="Arial" panose="020B0604020202020204" pitchFamily="34" charset="0"/>
              </a:rPr>
              <a:t> to </a:t>
            </a:r>
            <a:r>
              <a:rPr lang="en-AU" sz="1100" dirty="0">
                <a:latin typeface="Arial" panose="020B0604020202020204" pitchFamily="34" charset="0"/>
                <a:cs typeface="Arial" panose="020B0604020202020204" pitchFamily="34" charset="0"/>
              </a:rPr>
              <a:t>Australian society, its contemporary literature and its literary heritage </a:t>
            </a: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Australia’s links to Asia.</a:t>
            </a:r>
          </a:p>
          <a:p>
            <a:pPr marL="0" indent="0">
              <a:lnSpc>
                <a:spcPct val="100000"/>
              </a:lnSpc>
              <a:spcBef>
                <a:spcPts val="0"/>
              </a:spcBef>
              <a:buFont typeface="Arial" pitchFamily="34" charset="0"/>
              <a:buNone/>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a:t>
            </a:r>
            <a:r>
              <a:rPr lang="en-US" sz="1100" b="0" baseline="0" dirty="0">
                <a:latin typeface="Arial" pitchFamily="34" charset="0"/>
                <a:cs typeface="Arial" pitchFamily="34" charset="0"/>
              </a:rPr>
              <a:t>rationale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www.australiancurriculum.edu.au/f-10-curriculum/english/rationale</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learning area rationale or watch the introductory video.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Watch and listen to the video.</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guiding principles that informed the development of the English curriculum?</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Are there any messages that you will need to consider when planning your teaching, learning and assessment programs?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50" b="0" dirty="0">
                <a:solidFill>
                  <a:schemeClr val="tx1"/>
                </a:solidFill>
                <a:latin typeface="Arial" pitchFamily="34" charset="0"/>
                <a:cs typeface="Arial" pitchFamily="34" charset="0"/>
              </a:rPr>
              <a:t>The aims flow logically from the rationale and define the big-picture objectives for the learning area. </a:t>
            </a:r>
          </a:p>
          <a:p>
            <a:pPr marL="0">
              <a:lnSpc>
                <a:spcPct val="100000"/>
              </a:lnSpc>
              <a:spcBef>
                <a:spcPts val="0"/>
              </a:spcBef>
            </a:pPr>
            <a:endParaRPr lang="en-AU" sz="950" dirty="0">
              <a:latin typeface="Arial" panose="020B0604020202020204" pitchFamily="34" charset="0"/>
              <a:cs typeface="Arial" panose="020B0604020202020204" pitchFamily="34" charset="0"/>
            </a:endParaRPr>
          </a:p>
          <a:p>
            <a:pPr marL="0">
              <a:lnSpc>
                <a:spcPct val="100000"/>
              </a:lnSpc>
              <a:spcBef>
                <a:spcPts val="0"/>
              </a:spcBef>
            </a:pPr>
            <a:r>
              <a:rPr lang="en-AU" sz="950" b="0" dirty="0">
                <a:solidFill>
                  <a:schemeClr val="tx1"/>
                </a:solidFill>
                <a:latin typeface="Arial" pitchFamily="34" charset="0"/>
                <a:cs typeface="Arial" pitchFamily="34" charset="0"/>
              </a:rPr>
              <a:t>The English learning</a:t>
            </a:r>
            <a:r>
              <a:rPr lang="en-AU" sz="950" b="0" baseline="0" dirty="0">
                <a:solidFill>
                  <a:schemeClr val="tx1"/>
                </a:solidFill>
                <a:latin typeface="Arial" pitchFamily="34" charset="0"/>
                <a:cs typeface="Arial" pitchFamily="34" charset="0"/>
              </a:rPr>
              <a:t> area aims to develop the knowledge, understanding and skills </a:t>
            </a:r>
            <a:r>
              <a:rPr lang="en-AU" sz="950" dirty="0">
                <a:latin typeface="Arial" pitchFamily="34" charset="0"/>
                <a:cs typeface="Arial" pitchFamily="34" charset="0"/>
              </a:rPr>
              <a:t>to enable students to</a:t>
            </a:r>
            <a:r>
              <a:rPr lang="en-AU" sz="950" b="0" baseline="0" dirty="0">
                <a:solidFill>
                  <a:schemeClr val="tx1"/>
                </a:solidFill>
                <a:latin typeface="Arial" pitchFamily="34" charset="0"/>
                <a:cs typeface="Arial" pitchFamily="34" charset="0"/>
              </a:rPr>
              <a:t>:</a:t>
            </a:r>
          </a:p>
          <a:p>
            <a:pPr marL="171450" indent="-171450">
              <a:lnSpc>
                <a:spcPct val="100000"/>
              </a:lnSpc>
              <a:spcBef>
                <a:spcPts val="0"/>
              </a:spcBef>
              <a:buFont typeface="Arial" panose="020B0604020202020204" pitchFamily="34" charset="0"/>
              <a:buChar char="•"/>
            </a:pPr>
            <a:endParaRPr lang="en-AU" sz="950" dirty="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r>
              <a:rPr lang="en-AU" sz="950" dirty="0">
                <a:latin typeface="Arial" panose="020B0604020202020204" pitchFamily="34" charset="0"/>
                <a:cs typeface="Arial" panose="020B0604020202020204" pitchFamily="34" charset="0"/>
              </a:rPr>
              <a:t>learn to listen to, read, view, speak, write, create and reflect on increasingly complex and sophisticated spoken, written and multimodal texts across a growing range of contexts with accuracy, fluency and purpose</a:t>
            </a:r>
          </a:p>
          <a:p>
            <a:pPr marL="171450" indent="-171450">
              <a:lnSpc>
                <a:spcPct val="100000"/>
              </a:lnSpc>
              <a:spcBef>
                <a:spcPts val="0"/>
              </a:spcBef>
              <a:buFont typeface="Arial" panose="020B0604020202020204" pitchFamily="34" charset="0"/>
              <a:buChar char="•"/>
            </a:pPr>
            <a:r>
              <a:rPr lang="en-AU" sz="950" dirty="0">
                <a:latin typeface="Arial" panose="020B0604020202020204" pitchFamily="34" charset="0"/>
                <a:cs typeface="Arial" panose="020B0604020202020204" pitchFamily="34" charset="0"/>
              </a:rPr>
              <a:t>appreciate, enjoy and use the English language in all its variations and develop a sense of its richness and power to evoke feelings, convey information, form ideas, facilitate interaction with others, entertain, persuade and argue</a:t>
            </a:r>
          </a:p>
          <a:p>
            <a:pPr marL="171450" indent="-171450">
              <a:lnSpc>
                <a:spcPct val="100000"/>
              </a:lnSpc>
              <a:spcBef>
                <a:spcPts val="0"/>
              </a:spcBef>
              <a:buFont typeface="Arial" panose="020B0604020202020204" pitchFamily="34" charset="0"/>
              <a:buChar char="•"/>
            </a:pPr>
            <a:r>
              <a:rPr lang="en-AU" sz="950" dirty="0">
                <a:latin typeface="Arial" panose="020B0604020202020204" pitchFamily="34" charset="0"/>
                <a:cs typeface="Arial" panose="020B0604020202020204" pitchFamily="34" charset="0"/>
              </a:rPr>
              <a:t>understand how Standard Australian English works in its spoken and written forms and in combination with non-linguistic forms of communication to create meaning</a:t>
            </a:r>
          </a:p>
          <a:p>
            <a:pPr marL="171450" indent="-171450">
              <a:lnSpc>
                <a:spcPct val="100000"/>
              </a:lnSpc>
              <a:spcBef>
                <a:spcPts val="0"/>
              </a:spcBef>
              <a:buFont typeface="Arial" panose="020B0604020202020204" pitchFamily="34" charset="0"/>
              <a:buChar char="•"/>
            </a:pPr>
            <a:r>
              <a:rPr lang="en-AU" sz="950" dirty="0">
                <a:latin typeface="Arial" panose="020B0604020202020204" pitchFamily="34" charset="0"/>
                <a:cs typeface="Arial" panose="020B0604020202020204" pitchFamily="34" charset="0"/>
              </a:rPr>
              <a:t>develop interest and skills in inquiring into the aesthetic aspects of texts, and develop an informed appreciation of literature.</a:t>
            </a:r>
          </a:p>
          <a:p>
            <a:pPr marL="0">
              <a:lnSpc>
                <a:spcPct val="100000"/>
              </a:lnSpc>
              <a:spcBef>
                <a:spcPts val="0"/>
              </a:spcBef>
            </a:pPr>
            <a:endParaRPr lang="en-AU" sz="95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950" b="0" dirty="0">
                <a:solidFill>
                  <a:schemeClr val="tx1"/>
                </a:solidFill>
                <a:latin typeface="Arial" pitchFamily="34" charset="0"/>
                <a:cs typeface="Arial" pitchFamily="34" charset="0"/>
              </a:rPr>
              <a:t>The aims </a:t>
            </a:r>
            <a:r>
              <a:rPr lang="en-US" sz="950" b="0" baseline="0" dirty="0">
                <a:latin typeface="Arial" pitchFamily="34" charset="0"/>
                <a:cs typeface="Arial" pitchFamily="34" charset="0"/>
              </a:rPr>
              <a:t>are available from</a:t>
            </a:r>
            <a:r>
              <a:rPr lang="en-AU" sz="950" b="0" dirty="0">
                <a:solidFill>
                  <a:schemeClr val="tx1"/>
                </a:solidFill>
                <a:latin typeface="Arial" pitchFamily="34" charset="0"/>
                <a:cs typeface="Arial" pitchFamily="34" charset="0"/>
              </a:rPr>
              <a:t>: </a:t>
            </a:r>
            <a:r>
              <a:rPr lang="en-AU" sz="95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www.australiancurriculum.edu.au/f-10-curriculum/English/aims</a:t>
            </a:r>
            <a:r>
              <a:rPr lang="en-AU" sz="95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950" b="0" u="none" dirty="0">
              <a:solidFill>
                <a:schemeClr val="tx1"/>
              </a:solidFill>
              <a:latin typeface="Arial" panose="020B0604020202020204" pitchFamily="34" charset="0"/>
              <a:cs typeface="Arial" panose="020B0604020202020204" pitchFamily="34" charset="0"/>
            </a:endParaRPr>
          </a:p>
          <a:p>
            <a:pPr marL="0">
              <a:lnSpc>
                <a:spcPct val="100000"/>
              </a:lnSpc>
              <a:spcBef>
                <a:spcPts val="0"/>
              </a:spcBef>
            </a:pPr>
            <a:endParaRPr lang="en-AU" sz="950" b="1" i="0" u="none" dirty="0">
              <a:solidFill>
                <a:schemeClr val="tx1"/>
              </a:solidFill>
              <a:latin typeface="Arial" pitchFamily="34" charset="0"/>
              <a:cs typeface="Arial" pitchFamily="34" charset="0"/>
            </a:endParaRPr>
          </a:p>
          <a:p>
            <a:pPr marL="0">
              <a:lnSpc>
                <a:spcPct val="100000"/>
              </a:lnSpc>
              <a:spcBef>
                <a:spcPts val="0"/>
              </a:spcBef>
            </a:pPr>
            <a:r>
              <a:rPr lang="en-AU" sz="950" b="1" i="0" u="none" dirty="0">
                <a:solidFill>
                  <a:schemeClr val="tx1"/>
                </a:solidFill>
                <a:latin typeface="Arial" pitchFamily="34" charset="0"/>
                <a:cs typeface="Arial" pitchFamily="34" charset="0"/>
              </a:rPr>
              <a:t>Suggested</a:t>
            </a:r>
            <a:r>
              <a:rPr lang="en-AU" sz="95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5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5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950" kern="1200" dirty="0">
                <a:solidFill>
                  <a:schemeClr val="tx1"/>
                </a:solidFill>
                <a:effectLst/>
                <a:latin typeface="Arial" pitchFamily="34" charset="0"/>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100" b="0" dirty="0">
                <a:latin typeface="Arial" pitchFamily="34" charset="0"/>
                <a:cs typeface="Arial" pitchFamily="34" charset="0"/>
              </a:rPr>
              <a:t>The</a:t>
            </a:r>
            <a:r>
              <a:rPr lang="en-US" sz="1100" b="0" baseline="0" dirty="0">
                <a:latin typeface="Arial" pitchFamily="34" charset="0"/>
                <a:cs typeface="Arial" pitchFamily="34" charset="0"/>
              </a:rPr>
              <a:t> k</a:t>
            </a:r>
            <a:r>
              <a:rPr lang="en-US" sz="1100" b="0" dirty="0">
                <a:latin typeface="Arial" pitchFamily="34" charset="0"/>
                <a:cs typeface="Arial" pitchFamily="34" charset="0"/>
              </a:rPr>
              <a:t>ey ideas represent key aspects of the learning area content, and frame the development of knowledge and skills in the learning area. In English, there are six key ideas:</a:t>
            </a:r>
          </a:p>
          <a:p>
            <a:pPr marL="0" lvl="0">
              <a:lnSpc>
                <a:spcPct val="100000"/>
              </a:lnSpc>
              <a:spcBef>
                <a:spcPts val="0"/>
              </a:spcBef>
            </a:pPr>
            <a:endParaRPr lang="en-US" sz="1100" b="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0" dirty="0">
                <a:latin typeface="Arial" pitchFamily="34" charset="0"/>
                <a:cs typeface="Arial" pitchFamily="34" charset="0"/>
              </a:rPr>
              <a:t>texts</a:t>
            </a:r>
          </a:p>
          <a:p>
            <a:pPr marL="171450" lvl="0" indent="-171450">
              <a:lnSpc>
                <a:spcPct val="100000"/>
              </a:lnSpc>
              <a:spcBef>
                <a:spcPts val="0"/>
              </a:spcBef>
              <a:buFont typeface="Arial" panose="020B0604020202020204" pitchFamily="34" charset="0"/>
              <a:buChar char="•"/>
            </a:pPr>
            <a:r>
              <a:rPr lang="en-US" sz="1100" b="0" dirty="0">
                <a:latin typeface="Arial" pitchFamily="34" charset="0"/>
                <a:cs typeface="Arial" pitchFamily="34" charset="0"/>
              </a:rPr>
              <a:t>communication processes</a:t>
            </a:r>
          </a:p>
          <a:p>
            <a:pPr marL="171450" lvl="0" indent="-171450">
              <a:lnSpc>
                <a:spcPct val="100000"/>
              </a:lnSpc>
              <a:spcBef>
                <a:spcPts val="0"/>
              </a:spcBef>
              <a:buFont typeface="Arial" panose="020B0604020202020204" pitchFamily="34" charset="0"/>
              <a:buChar char="•"/>
            </a:pPr>
            <a:r>
              <a:rPr lang="en-US" sz="1100" b="0" dirty="0">
                <a:latin typeface="Arial" pitchFamily="34" charset="0"/>
                <a:cs typeface="Arial" pitchFamily="34" charset="0"/>
              </a:rPr>
              <a:t>the English</a:t>
            </a:r>
            <a:r>
              <a:rPr lang="en-US" sz="1100" b="0" baseline="0" dirty="0">
                <a:latin typeface="Arial" pitchFamily="34" charset="0"/>
                <a:cs typeface="Arial" pitchFamily="34" charset="0"/>
              </a:rPr>
              <a:t> language</a:t>
            </a:r>
          </a:p>
          <a:p>
            <a:pPr marL="171450" lvl="0" indent="-171450">
              <a:lnSpc>
                <a:spcPct val="100000"/>
              </a:lnSpc>
              <a:spcBef>
                <a:spcPts val="0"/>
              </a:spcBef>
              <a:buFont typeface="Arial" panose="020B0604020202020204" pitchFamily="34" charset="0"/>
              <a:buChar char="•"/>
            </a:pPr>
            <a:r>
              <a:rPr lang="en-US" sz="1100" b="0" baseline="0" dirty="0">
                <a:latin typeface="Arial" pitchFamily="34" charset="0"/>
                <a:cs typeface="Arial" pitchFamily="34" charset="0"/>
              </a:rPr>
              <a:t>literacy is language in use</a:t>
            </a:r>
          </a:p>
          <a:p>
            <a:pPr marL="171450" lvl="0" indent="-171450">
              <a:lnSpc>
                <a:spcPct val="100000"/>
              </a:lnSpc>
              <a:spcBef>
                <a:spcPts val="0"/>
              </a:spcBef>
              <a:buFont typeface="Arial" panose="020B0604020202020204" pitchFamily="34" charset="0"/>
              <a:buChar char="•"/>
            </a:pPr>
            <a:r>
              <a:rPr lang="en-US" sz="1100" b="0" baseline="0" dirty="0">
                <a:latin typeface="Arial" pitchFamily="34" charset="0"/>
                <a:cs typeface="Arial" pitchFamily="34" charset="0"/>
              </a:rPr>
              <a:t>language features, visual features and text structures</a:t>
            </a:r>
          </a:p>
          <a:p>
            <a:pPr marL="171450" lvl="0" indent="-171450">
              <a:lnSpc>
                <a:spcPct val="100000"/>
              </a:lnSpc>
              <a:spcBef>
                <a:spcPts val="0"/>
              </a:spcBef>
              <a:buFont typeface="Arial" panose="020B0604020202020204" pitchFamily="34" charset="0"/>
              <a:buChar char="•"/>
            </a:pPr>
            <a:r>
              <a:rPr lang="en-US" sz="1100" b="0" baseline="0" dirty="0">
                <a:latin typeface="Arial" pitchFamily="34" charset="0"/>
                <a:cs typeface="Arial" pitchFamily="34" charset="0"/>
              </a:rPr>
              <a:t>the appreciation of literature.</a:t>
            </a:r>
          </a:p>
          <a:p>
            <a:pPr marL="0" lvl="0" indent="-171450">
              <a:lnSpc>
                <a:spcPct val="100000"/>
              </a:lnSpc>
              <a:spcBef>
                <a:spcPts val="0"/>
              </a:spcBef>
              <a:buFont typeface="Arial" panose="020B0604020202020204" pitchFamily="34" charset="0"/>
              <a:buChar cha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ideas are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www.australiancurriculum.edu.au/f-10-curriculum/English/key-ideas</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Texts</a:t>
            </a:r>
            <a:r>
              <a:rPr lang="en-AU" sz="1100" kern="1200" dirty="0">
                <a:solidFill>
                  <a:schemeClr val="tx1"/>
                </a:solidFill>
                <a:effectLst/>
                <a:latin typeface="Arial" panose="020B0604020202020204" pitchFamily="34" charset="0"/>
                <a:ea typeface="+mn-ea"/>
                <a:cs typeface="Arial" panose="020B0604020202020204" pitchFamily="34" charset="0"/>
              </a:rPr>
              <a:t> </a:t>
            </a:r>
            <a:r>
              <a:rPr lang="en-AU" sz="1100" b="0" baseline="0" dirty="0">
                <a:latin typeface="Arial" panose="020B0604020202020204" pitchFamily="34" charset="0"/>
                <a:cs typeface="Arial" panose="020B0604020202020204" pitchFamily="34" charset="0"/>
              </a:rPr>
              <a:t>p</a:t>
            </a:r>
            <a:r>
              <a:rPr lang="en-AU" sz="1100" b="0" dirty="0">
                <a:latin typeface="Arial" panose="020B0604020202020204" pitchFamily="34" charset="0"/>
                <a:cs typeface="Arial" panose="020B0604020202020204" pitchFamily="34" charset="0"/>
              </a:rPr>
              <a:t>rovide the means for communication and occur in a variety of forms.</a:t>
            </a:r>
          </a:p>
          <a:p>
            <a:pPr marL="0" lvl="0" indent="0">
              <a:lnSpc>
                <a:spcPct val="100000"/>
              </a:lnSpc>
              <a:spcBef>
                <a:spcPts val="0"/>
              </a:spcBef>
              <a:buFont typeface="Arial" panose="020B0604020202020204" pitchFamily="34" charset="0"/>
              <a:buNone/>
            </a:pPr>
            <a:endParaRPr lang="en-AU" sz="1100" b="0" dirty="0">
              <a:latin typeface="Arial" panose="020B0604020202020204" pitchFamily="34" charset="0"/>
              <a:cs typeface="Arial" panose="020B0604020202020204" pitchFamily="34" charset="0"/>
            </a:endParaRPr>
          </a:p>
          <a:p>
            <a:pPr marL="0" lvl="0" indent="0">
              <a:lnSpc>
                <a:spcPct val="100000"/>
              </a:lnSpc>
              <a:spcBef>
                <a:spcPts val="0"/>
              </a:spcBef>
              <a:buFontTx/>
              <a:buNone/>
            </a:pPr>
            <a:r>
              <a:rPr lang="en-AU" sz="1100" b="1" dirty="0">
                <a:latin typeface="Arial" panose="020B0604020202020204" pitchFamily="34" charset="0"/>
                <a:cs typeface="Arial" panose="020B0604020202020204" pitchFamily="34" charset="0"/>
              </a:rPr>
              <a:t>Communication processes </a:t>
            </a:r>
            <a:r>
              <a:rPr lang="en-AU" sz="1100" kern="1200" dirty="0">
                <a:solidFill>
                  <a:schemeClr val="tx1"/>
                </a:solidFill>
                <a:effectLst/>
                <a:latin typeface="Arial" panose="020B0604020202020204" pitchFamily="34" charset="0"/>
                <a:ea typeface="+mn-ea"/>
                <a:cs typeface="Arial" panose="020B0604020202020204" pitchFamily="34" charset="0"/>
              </a:rPr>
              <a:t>c</a:t>
            </a:r>
            <a:r>
              <a:rPr lang="en-AU" sz="1100" dirty="0">
                <a:latin typeface="Arial" panose="020B0604020202020204" pitchFamily="34" charset="0"/>
                <a:cs typeface="Arial" panose="020B0604020202020204" pitchFamily="34" charset="0"/>
              </a:rPr>
              <a:t>a</a:t>
            </a:r>
            <a:r>
              <a:rPr lang="en-AU" sz="1100" b="0" dirty="0">
                <a:latin typeface="Arial" panose="020B0604020202020204" pitchFamily="34" charset="0"/>
                <a:cs typeface="Arial" panose="020B0604020202020204" pitchFamily="34" charset="0"/>
              </a:rPr>
              <a:t>n be divided into receptive modes where students read, listen to and respond to texts, and productive modes where students plan, draft and publish texts.</a:t>
            </a:r>
          </a:p>
          <a:p>
            <a:pPr marL="0" lvl="0" indent="0">
              <a:lnSpc>
                <a:spcPct val="100000"/>
              </a:lnSpc>
              <a:spcBef>
                <a:spcPts val="0"/>
              </a:spcBef>
              <a:buFontTx/>
              <a:buNone/>
            </a:pPr>
            <a:endParaRPr lang="en-AU" sz="1100" b="0" dirty="0">
              <a:latin typeface="Arial" panose="020B0604020202020204" pitchFamily="34" charset="0"/>
              <a:cs typeface="Arial" panose="020B0604020202020204" pitchFamily="34" charset="0"/>
            </a:endParaRPr>
          </a:p>
          <a:p>
            <a:pPr marL="0" lvl="0" indent="0">
              <a:lnSpc>
                <a:spcPct val="100000"/>
              </a:lnSpc>
              <a:spcBef>
                <a:spcPts val="0"/>
              </a:spcBef>
              <a:buFontTx/>
              <a:buNone/>
            </a:pPr>
            <a:r>
              <a:rPr lang="en-AU" sz="1100" b="1" dirty="0">
                <a:latin typeface="Arial" panose="020B0604020202020204" pitchFamily="34" charset="0"/>
                <a:cs typeface="Arial" panose="020B0604020202020204" pitchFamily="34" charset="0"/>
              </a:rPr>
              <a:t>The English language</a:t>
            </a:r>
            <a:r>
              <a:rPr lang="en-AU" sz="1100" b="1" baseline="0" dirty="0">
                <a:latin typeface="Arial" panose="020B0604020202020204" pitchFamily="34" charset="0"/>
                <a:cs typeface="Arial" panose="020B0604020202020204" pitchFamily="34" charset="0"/>
              </a:rPr>
              <a:t> </a:t>
            </a:r>
            <a:r>
              <a:rPr lang="en-AU" sz="1100" kern="1200" dirty="0">
                <a:solidFill>
                  <a:schemeClr val="tx1"/>
                </a:solidFill>
                <a:effectLst/>
                <a:latin typeface="Arial" panose="020B0604020202020204" pitchFamily="34" charset="0"/>
                <a:ea typeface="+mn-ea"/>
                <a:cs typeface="Arial" panose="020B0604020202020204" pitchFamily="34" charset="0"/>
              </a:rPr>
              <a:t>p</a:t>
            </a:r>
            <a:r>
              <a:rPr lang="en-AU" sz="1100" b="0" dirty="0">
                <a:latin typeface="Arial" panose="020B0604020202020204" pitchFamily="34" charset="0"/>
                <a:cs typeface="Arial" panose="020B0604020202020204" pitchFamily="34" charset="0"/>
              </a:rPr>
              <a:t>rovides students with a broad conceptual understanding of what a language is, how languages change, and the distinction between language in use and language as a system.</a:t>
            </a:r>
          </a:p>
          <a:p>
            <a:pPr marL="0" lvl="0" indent="0">
              <a:lnSpc>
                <a:spcPct val="100000"/>
              </a:lnSpc>
              <a:spcBef>
                <a:spcPts val="0"/>
              </a:spcBef>
              <a:buFontTx/>
              <a:buNone/>
            </a:pPr>
            <a:endParaRPr lang="en-US" sz="1100" b="0" baseline="0" dirty="0">
              <a:latin typeface="Arial" pitchFamily="34" charset="0"/>
              <a:cs typeface="Arial" pitchFamily="34" charset="0"/>
            </a:endParaRPr>
          </a:p>
          <a:p>
            <a:pPr marL="0" lvl="0" indent="0">
              <a:lnSpc>
                <a:spcPct val="100000"/>
              </a:lnSpc>
              <a:spcBef>
                <a:spcPts val="0"/>
              </a:spcBef>
              <a:buFontTx/>
              <a:buNone/>
            </a:pPr>
            <a:r>
              <a:rPr lang="en-AU" sz="1100" b="1" dirty="0">
                <a:latin typeface="Arial" panose="020B0604020202020204" pitchFamily="34" charset="0"/>
                <a:cs typeface="Arial" panose="020B0604020202020204" pitchFamily="34" charset="0"/>
              </a:rPr>
              <a:t>Literacy is language in use</a:t>
            </a:r>
            <a:r>
              <a:rPr lang="en-AU" sz="1100" b="1" baseline="0" dirty="0">
                <a:latin typeface="Arial" panose="020B0604020202020204" pitchFamily="34" charset="0"/>
                <a:cs typeface="Arial" panose="020B0604020202020204" pitchFamily="34" charset="0"/>
              </a:rPr>
              <a:t> </a:t>
            </a:r>
            <a:r>
              <a:rPr lang="en-AU" sz="1100" kern="1200" dirty="0">
                <a:solidFill>
                  <a:schemeClr val="tx1"/>
                </a:solidFill>
                <a:effectLst/>
                <a:latin typeface="Arial" panose="020B0604020202020204" pitchFamily="34" charset="0"/>
                <a:ea typeface="+mn-ea"/>
                <a:cs typeface="Arial" panose="020B0604020202020204" pitchFamily="34" charset="0"/>
              </a:rPr>
              <a:t>w</a:t>
            </a:r>
            <a:r>
              <a:rPr lang="en-AU" sz="1100" baseline="0" dirty="0">
                <a:latin typeface="Arial" panose="020B0604020202020204" pitchFamily="34" charset="0"/>
                <a:cs typeface="Arial" panose="020B0604020202020204" pitchFamily="34" charset="0"/>
              </a:rPr>
              <a:t>here i</a:t>
            </a:r>
            <a:r>
              <a:rPr lang="en-AU" sz="1100" b="0" dirty="0">
                <a:latin typeface="Arial" panose="020B0604020202020204" pitchFamily="34" charset="0"/>
                <a:cs typeface="Arial" panose="020B0604020202020204" pitchFamily="34" charset="0"/>
              </a:rPr>
              <a:t>ndividuals interpret and use language features, forms, conventions and text structures in imaginative, informative and persuasive texts.</a:t>
            </a:r>
          </a:p>
          <a:p>
            <a:pPr marL="0" lvl="0" indent="0">
              <a:lnSpc>
                <a:spcPct val="100000"/>
              </a:lnSpc>
              <a:spcBef>
                <a:spcPts val="0"/>
              </a:spcBef>
              <a:buFontTx/>
              <a:buNone/>
            </a:pPr>
            <a:endParaRPr lang="en-US" sz="1100" b="0" baseline="0" dirty="0">
              <a:latin typeface="Arial" pitchFamily="34" charset="0"/>
              <a:cs typeface="Arial" pitchFamily="34" charset="0"/>
            </a:endParaRPr>
          </a:p>
          <a:p>
            <a:pPr marL="0" lvl="0" indent="0">
              <a:lnSpc>
                <a:spcPct val="100000"/>
              </a:lnSpc>
              <a:spcBef>
                <a:spcPts val="0"/>
              </a:spcBef>
              <a:buFontTx/>
              <a:buNone/>
            </a:pPr>
            <a:r>
              <a:rPr lang="en-AU" sz="1100" b="1" dirty="0">
                <a:latin typeface="Arial" panose="020B0604020202020204" pitchFamily="34" charset="0"/>
                <a:cs typeface="Arial" panose="020B0604020202020204" pitchFamily="34" charset="0"/>
              </a:rPr>
              <a:t>Language features, visual features and text structures</a:t>
            </a:r>
            <a:r>
              <a:rPr lang="en-US" sz="1100" b="0" i="0" baseline="0" dirty="0">
                <a:latin typeface="Arial" pitchFamily="34" charset="0"/>
                <a:cs typeface="Arial" pitchFamily="34" charset="0"/>
              </a:rPr>
              <a:t> </a:t>
            </a:r>
            <a:r>
              <a:rPr lang="en-AU" sz="1100" kern="1200" dirty="0">
                <a:solidFill>
                  <a:schemeClr val="tx1"/>
                </a:solidFill>
                <a:effectLst/>
                <a:latin typeface="Arial" panose="020B0604020202020204" pitchFamily="34" charset="0"/>
                <a:ea typeface="+mn-ea"/>
                <a:cs typeface="Arial" panose="020B0604020202020204" pitchFamily="34" charset="0"/>
              </a:rPr>
              <a:t>are used by </a:t>
            </a:r>
            <a:r>
              <a:rPr lang="en-AU" sz="1100" baseline="0" dirty="0">
                <a:latin typeface="Arial" panose="020B0604020202020204" pitchFamily="34" charset="0"/>
                <a:cs typeface="Arial" panose="020B0604020202020204" pitchFamily="34" charset="0"/>
              </a:rPr>
              <a:t>a</a:t>
            </a:r>
            <a:r>
              <a:rPr lang="en-AU" sz="1100" b="0" dirty="0">
                <a:latin typeface="Arial" panose="020B0604020202020204" pitchFamily="34" charset="0"/>
                <a:cs typeface="Arial" panose="020B0604020202020204" pitchFamily="34" charset="0"/>
              </a:rPr>
              <a:t>uthors to shape the way texts are interpreted, analysed and evaluated.</a:t>
            </a:r>
          </a:p>
          <a:p>
            <a:pPr marL="0" lvl="0" indent="0">
              <a:lnSpc>
                <a:spcPct val="100000"/>
              </a:lnSpc>
              <a:spcBef>
                <a:spcPts val="0"/>
              </a:spcBef>
              <a:buFontTx/>
              <a:buNone/>
            </a:pPr>
            <a:endParaRPr lang="en-AU" sz="1100" b="0" dirty="0">
              <a:latin typeface="Arial" panose="020B0604020202020204" pitchFamily="34" charset="0"/>
              <a:cs typeface="Arial" panose="020B0604020202020204" pitchFamily="34" charset="0"/>
            </a:endParaRPr>
          </a:p>
          <a:p>
            <a:pPr marL="0" lvl="0" indent="0">
              <a:lnSpc>
                <a:spcPct val="100000"/>
              </a:lnSpc>
              <a:spcBef>
                <a:spcPts val="0"/>
              </a:spcBef>
              <a:buFontTx/>
              <a:buNone/>
            </a:pPr>
            <a:r>
              <a:rPr lang="en-AU" sz="1100" b="1" dirty="0">
                <a:latin typeface="Arial" panose="020B0604020202020204" pitchFamily="34" charset="0"/>
                <a:cs typeface="Arial" panose="020B0604020202020204" pitchFamily="34" charset="0"/>
              </a:rPr>
              <a:t>The appreciation of literature</a:t>
            </a:r>
            <a:r>
              <a:rPr lang="en-AU" sz="1100" b="1" baseline="0" dirty="0">
                <a:latin typeface="Arial" panose="020B0604020202020204" pitchFamily="34" charset="0"/>
                <a:cs typeface="Arial" panose="020B0604020202020204" pitchFamily="34" charset="0"/>
              </a:rPr>
              <a:t> </a:t>
            </a:r>
            <a:r>
              <a:rPr lang="en-AU" sz="1100" kern="1200" dirty="0">
                <a:solidFill>
                  <a:schemeClr val="tx1"/>
                </a:solidFill>
                <a:effectLst/>
                <a:latin typeface="Arial" panose="020B0604020202020204" pitchFamily="34" charset="0"/>
                <a:ea typeface="+mn-ea"/>
                <a:cs typeface="Arial" panose="020B0604020202020204" pitchFamily="34" charset="0"/>
              </a:rPr>
              <a:t>i</a:t>
            </a:r>
            <a:r>
              <a:rPr lang="en-AU" sz="1100" b="0" dirty="0">
                <a:latin typeface="Arial" panose="020B0604020202020204" pitchFamily="34" charset="0"/>
                <a:cs typeface="Arial" panose="020B0604020202020204" pitchFamily="34" charset="0"/>
              </a:rPr>
              <a:t>s developed through engaging with literature in many different ways. Individuals examine, evaluate and discuss a variety of classic and contemporary literary texts from a range of historical and cultural contexts.</a:t>
            </a: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key ideas?</a:t>
            </a:r>
            <a:r>
              <a:rPr lang="en-AU" sz="1100" kern="1200" baseline="0" dirty="0">
                <a:solidFill>
                  <a:schemeClr val="tx1"/>
                </a:solidFill>
                <a:effectLst/>
                <a:latin typeface="Arial" pitchFamily="34" charset="0"/>
                <a:ea typeface="+mn-ea"/>
                <a:cs typeface="Arial" pitchFamily="34" charset="0"/>
              </a:rPr>
              <a:t> H</a:t>
            </a:r>
            <a:r>
              <a:rPr lang="en-AU" sz="1100" kern="1200" dirty="0">
                <a:solidFill>
                  <a:schemeClr val="tx1"/>
                </a:solidFill>
                <a:effectLst/>
                <a:latin typeface="Arial" pitchFamily="34" charset="0"/>
                <a:ea typeface="+mn-ea"/>
                <a:cs typeface="Arial" pitchFamily="34" charset="0"/>
              </a:rPr>
              <a:t>ow do they affect your reading of the content?</a:t>
            </a:r>
          </a:p>
          <a:p>
            <a:pPr marL="0" lv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How are the key ideas reflected in your English program?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spcBef>
                <a:spcPts val="0"/>
              </a:spcBef>
            </a:pPr>
            <a:r>
              <a:rPr lang="en-US" sz="1100" b="0" dirty="0">
                <a:latin typeface="Arial" panose="020B0604020202020204" pitchFamily="34" charset="0"/>
                <a:cs typeface="Arial" panose="020B0604020202020204" pitchFamily="34" charset="0"/>
              </a:rPr>
              <a:t>The English curriculum is structured into</a:t>
            </a:r>
            <a:r>
              <a:rPr lang="en-US" sz="1100" b="0" baseline="0" dirty="0">
                <a:latin typeface="Arial" panose="020B0604020202020204" pitchFamily="34" charset="0"/>
                <a:cs typeface="Arial" panose="020B0604020202020204" pitchFamily="34" charset="0"/>
              </a:rPr>
              <a:t> year levels.</a:t>
            </a:r>
          </a:p>
          <a:p>
            <a:pPr marL="0" lvl="0">
              <a:spcBef>
                <a:spcPts val="0"/>
              </a:spcBef>
            </a:pPr>
            <a:endParaRPr lang="en-US" sz="1100" b="0" baseline="0" dirty="0">
              <a:solidFill>
                <a:schemeClr val="tx1"/>
              </a:solidFill>
              <a:latin typeface="Arial" panose="020B0604020202020204" pitchFamily="34" charset="0"/>
              <a:cs typeface="Arial" panose="020B0604020202020204" pitchFamily="34" charset="0"/>
            </a:endParaRPr>
          </a:p>
          <a:p>
            <a:pPr marL="0" lvl="0">
              <a:spcBef>
                <a:spcPts val="0"/>
              </a:spcBef>
            </a:pPr>
            <a:r>
              <a:rPr lang="en-US" sz="1100" b="1" baseline="0" dirty="0">
                <a:solidFill>
                  <a:schemeClr val="tx1"/>
                </a:solidFill>
                <a:latin typeface="Arial" panose="020B0604020202020204" pitchFamily="34" charset="0"/>
                <a:cs typeface="Arial" panose="020B0604020202020204" pitchFamily="34" charset="0"/>
              </a:rPr>
              <a:t>Suggested activity</a:t>
            </a: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r>
              <a:rPr lang="en-US" sz="1100" b="0" baseline="0" dirty="0">
                <a:solidFill>
                  <a:schemeClr val="tx1"/>
                </a:solidFill>
                <a:latin typeface="Arial" panose="020B0604020202020204" pitchFamily="34" charset="0"/>
                <a:cs typeface="Arial" panose="020B0604020202020204" pitchFamily="34" charset="0"/>
              </a:rPr>
              <a:t>What are the implications of the year-by-year curriculum for the planning of your teaching, learning and assessment program?</a:t>
            </a:r>
            <a:endParaRPr lang="en-US" sz="11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spcBef>
                <a:spcPts val="0"/>
              </a:spcBef>
            </a:pPr>
            <a:r>
              <a:rPr lang="en-US" sz="1100" i="0" dirty="0">
                <a:latin typeface="Arial" panose="020B0604020202020204" pitchFamily="34" charset="0"/>
                <a:cs typeface="Arial" panose="020B0604020202020204" pitchFamily="34" charset="0"/>
              </a:rPr>
              <a:t>English year-level descriptions typically have a common structure</a:t>
            </a:r>
            <a:r>
              <a:rPr lang="en-US" sz="1100" i="0" baseline="0" dirty="0">
                <a:latin typeface="Arial" panose="020B0604020202020204" pitchFamily="34" charset="0"/>
                <a:cs typeface="Arial" panose="020B0604020202020204" pitchFamily="34" charset="0"/>
              </a:rPr>
              <a:t> that includes:</a:t>
            </a:r>
          </a:p>
          <a:p>
            <a:pPr marL="0" lvl="0" indent="-171450">
              <a:spcBef>
                <a:spcPts val="0"/>
              </a:spcBef>
              <a:buFont typeface="Arial" panose="020B0604020202020204" pitchFamily="34" charset="0"/>
              <a:buChar char="•"/>
            </a:pPr>
            <a:endParaRPr lang="en-US" sz="1100" b="0" i="0" dirty="0">
              <a:solidFill>
                <a:schemeClr val="tx1"/>
              </a:solidFill>
              <a:latin typeface="Arial" panose="020B0604020202020204" pitchFamily="34" charset="0"/>
              <a:cs typeface="Arial" panose="020B0604020202020204" pitchFamily="34" charset="0"/>
            </a:endParaRPr>
          </a:p>
          <a:p>
            <a:pPr marL="171450" lvl="0" indent="-171450">
              <a:spcBef>
                <a:spcPts val="0"/>
              </a:spcBef>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the knowledge, understanding and skills; the intended audience; and suggestions</a:t>
            </a:r>
            <a:r>
              <a:rPr lang="en-US" sz="1100" b="0" i="0" baseline="0" dirty="0">
                <a:solidFill>
                  <a:schemeClr val="tx1"/>
                </a:solidFill>
                <a:latin typeface="Arial" panose="020B0604020202020204" pitchFamily="34" charset="0"/>
                <a:cs typeface="Arial" panose="020B0604020202020204" pitchFamily="34" charset="0"/>
              </a:rPr>
              <a:t> about a variety of texts for students to enjoy and create</a:t>
            </a:r>
          </a:p>
          <a:p>
            <a:pPr marL="171450" lvl="0" indent="-171450">
              <a:spcBef>
                <a:spcPts val="0"/>
              </a:spcBef>
              <a:buFont typeface="Arial" panose="020B0604020202020204" pitchFamily="34" charset="0"/>
              <a:buChar char="•"/>
            </a:pPr>
            <a:r>
              <a:rPr lang="en-US" sz="1100" b="0" i="0" baseline="0" dirty="0">
                <a:solidFill>
                  <a:schemeClr val="tx1"/>
                </a:solidFill>
                <a:latin typeface="Arial" panose="020B0604020202020204" pitchFamily="34" charset="0"/>
                <a:cs typeface="Arial" panose="020B0604020202020204" pitchFamily="34" charset="0"/>
              </a:rPr>
              <a:t>learning from each new year that builds on concepts, skills and processes from earlier years to further develop and strengthen these as needed</a:t>
            </a:r>
            <a:endParaRPr lang="en-US" sz="1100" b="0" i="0" dirty="0">
              <a:solidFill>
                <a:schemeClr val="tx1"/>
              </a:solidFill>
              <a:latin typeface="Arial" panose="020B0604020202020204" pitchFamily="34" charset="0"/>
              <a:cs typeface="Arial" panose="020B0604020202020204" pitchFamily="34" charset="0"/>
            </a:endParaRPr>
          </a:p>
          <a:p>
            <a:pPr marL="171450" lvl="0" indent="-171450">
              <a:spcBef>
                <a:spcPts val="0"/>
              </a:spcBef>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an introduction about the English learning area and its structure</a:t>
            </a:r>
          </a:p>
          <a:p>
            <a:pPr marL="171450" lvl="0" indent="-171450">
              <a:spcBef>
                <a:spcPts val="0"/>
              </a:spcBef>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specific information about typical interactions and communication</a:t>
            </a:r>
          </a:p>
          <a:p>
            <a:pPr marL="171450" lvl="0" indent="-171450">
              <a:spcBef>
                <a:spcPts val="0"/>
              </a:spcBef>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suggested text types for that year level in the final paragraphs.</a:t>
            </a:r>
          </a:p>
          <a:p>
            <a:pPr marL="0"/>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dirty="0"/>
          </a:p>
        </p:txBody>
      </p:sp>
    </p:spTree>
    <p:extLst>
      <p:ext uri="{BB962C8B-B14F-4D97-AF65-F5344CB8AC3E}">
        <p14:creationId xmlns:p14="http://schemas.microsoft.com/office/powerpoint/2010/main" val="332419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75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5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286480891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795657031"/>
      </p:ext>
    </p:extLst>
  </p:cSld>
  <p:clrMap bg1="lt1" tx1="dk1" bg2="lt2" tx2="dk2" accent1="accent1" accent2="accent2" accent3="accent3" accent4="accent4" accent5="accent5" accent6="accent6" hlink="hlink" folHlink="folHlink"/>
  <p:sldLayoutIdLst>
    <p:sldLayoutId id="2147483946"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customXml" Target="../ink/ink2.xml"/><Relationship Id="rId5" Type="http://schemas.openxmlformats.org/officeDocument/2006/relationships/image" Target="../media/image3.png"/><Relationship Id="rId31" Type="http://schemas.openxmlformats.org/officeDocument/2006/relationships/image" Target="../media/image16.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qcaa.qld.edu.au/p-10/aci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acara.edu.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ustraliancurriculum.edu.au/f-10-curriculum/english/rationa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Learning area overview</a:t>
            </a:r>
            <a:endParaRPr lang="en-AU" dirty="0"/>
          </a:p>
        </p:txBody>
      </p:sp>
      <p:sp>
        <p:nvSpPr>
          <p:cNvPr id="6" name="Subtitle 5"/>
          <p:cNvSpPr>
            <a:spLocks noGrp="1"/>
          </p:cNvSpPr>
          <p:nvPr>
            <p:ph type="subTitle" idx="1"/>
          </p:nvPr>
        </p:nvSpPr>
        <p:spPr>
          <a:xfrm>
            <a:off x="539552" y="5137200"/>
            <a:ext cx="8596561" cy="935956"/>
          </a:xfrm>
        </p:spPr>
        <p:txBody>
          <a:bodyPr/>
          <a:lstStyle/>
          <a:p>
            <a:r>
              <a:rPr lang="en-US" dirty="0"/>
              <a:t>Prep–Year 10 Australian Curriculum: English</a:t>
            </a:r>
            <a:endParaRPr lang="en-AU" dirty="0"/>
          </a:p>
        </p:txBody>
      </p:sp>
      <p:sp>
        <p:nvSpPr>
          <p:cNvPr id="2" name="Rectangle 1"/>
          <p:cNvSpPr/>
          <p:nvPr/>
        </p:nvSpPr>
        <p:spPr>
          <a:xfrm>
            <a:off x="323850" y="5157192"/>
            <a:ext cx="215702" cy="792088"/>
          </a:xfrm>
          <a:prstGeom prst="rect">
            <a:avLst/>
          </a:pr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5122" name="Picture 2" descr="\\file01\data\D_CIS\B_Curriculum_Support\U_Publishing\QCAA\web\_pending\170019_Learning_area_ppt_hpe\images\QCAA_JINDALEE_20140520_EPX0288_Web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8245" b="19688"/>
          <a:stretch/>
        </p:blipFill>
        <p:spPr bwMode="auto">
          <a:xfrm>
            <a:off x="179388" y="0"/>
            <a:ext cx="8964612" cy="4310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121" name="Ink 5122">
                <a:extLst>
                  <a:ext uri="{FF2B5EF4-FFF2-40B4-BE49-F238E27FC236}">
                    <a16:creationId xmlns:a16="http://schemas.microsoft.com/office/drawing/2014/main" id="{60401F8F-CE68-B54A-85EE-EA42DB1E2B40}"/>
                  </a:ext>
                </a:extLst>
              </p14:cNvPr>
              <p14:cNvContentPartPr/>
              <p14:nvPr/>
            </p14:nvContentPartPr>
            <p14:xfrm>
              <a:off x="3226662" y="6543647"/>
              <a:ext cx="11880" cy="17640"/>
            </p14:xfrm>
          </p:contentPart>
        </mc:Choice>
        <mc:Fallback xmlns="">
          <p:pic>
            <p:nvPicPr>
              <p:cNvPr id="5121" name="Ink 5122">
                <a:extLst>
                  <a:ext uri="{FF2B5EF4-FFF2-40B4-BE49-F238E27FC236}">
                    <a16:creationId xmlns:a16="http://schemas.microsoft.com/office/drawing/2014/main" id="{60401F8F-CE68-B54A-85EE-EA42DB1E2B40}"/>
                  </a:ext>
                </a:extLst>
              </p:cNvPr>
              <p:cNvPicPr/>
              <p:nvPr/>
            </p:nvPicPr>
            <p:blipFill>
              <a:blip r:embed="rId5"/>
              <a:stretch>
                <a:fillRect/>
              </a:stretch>
            </p:blipFill>
            <p:spPr>
              <a:xfrm>
                <a:off x="3211542" y="6528527"/>
                <a:ext cx="42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286" name="Ink 5285">
                <a:extLst>
                  <a:ext uri="{FF2B5EF4-FFF2-40B4-BE49-F238E27FC236}">
                    <a16:creationId xmlns:a16="http://schemas.microsoft.com/office/drawing/2014/main" id="{0A520C28-A5E3-2A45-BBE0-8E1BA33A11D9}"/>
                  </a:ext>
                </a:extLst>
              </p14:cNvPr>
              <p14:cNvContentPartPr/>
              <p14:nvPr/>
            </p14:nvContentPartPr>
            <p14:xfrm>
              <a:off x="7268943" y="3395772"/>
              <a:ext cx="117360" cy="188280"/>
            </p14:xfrm>
          </p:contentPart>
        </mc:Choice>
        <mc:Fallback xmlns="">
          <p:pic>
            <p:nvPicPr>
              <p:cNvPr id="5286" name="Ink 5285">
                <a:extLst>
                  <a:ext uri="{FF2B5EF4-FFF2-40B4-BE49-F238E27FC236}">
                    <a16:creationId xmlns:a16="http://schemas.microsoft.com/office/drawing/2014/main" id="{0A520C28-A5E3-2A45-BBE0-8E1BA33A11D9}"/>
                  </a:ext>
                </a:extLst>
              </p:cNvPr>
              <p:cNvPicPr/>
              <p:nvPr/>
            </p:nvPicPr>
            <p:blipFill>
              <a:blip r:embed="rId31"/>
              <a:stretch>
                <a:fillRect/>
              </a:stretch>
            </p:blipFill>
            <p:spPr>
              <a:xfrm>
                <a:off x="7253463" y="3380322"/>
                <a:ext cx="147960" cy="218822"/>
              </a:xfrm>
              <a:prstGeom prst="rect">
                <a:avLst/>
              </a:prstGeom>
            </p:spPr>
          </p:pic>
        </mc:Fallback>
      </mc:AlternateContent>
    </p:spTree>
    <p:extLst>
      <p:ext uri="{BB962C8B-B14F-4D97-AF65-F5344CB8AC3E}">
        <p14:creationId xmlns:p14="http://schemas.microsoft.com/office/powerpoint/2010/main" val="368172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7D8F9-A5F4-4ACA-AC8F-ADB071CE5EB9}"/>
              </a:ext>
            </a:extLst>
          </p:cNvPr>
          <p:cNvPicPr>
            <a:picLocks noChangeAspect="1"/>
          </p:cNvPicPr>
          <p:nvPr/>
        </p:nvPicPr>
        <p:blipFill rotWithShape="1">
          <a:blip r:embed="rId3"/>
          <a:srcRect r="1807"/>
          <a:stretch/>
        </p:blipFill>
        <p:spPr>
          <a:xfrm>
            <a:off x="369639" y="1196751"/>
            <a:ext cx="8365996" cy="4033811"/>
          </a:xfrm>
          <a:prstGeom prst="rect">
            <a:avLst/>
          </a:prstGeom>
        </p:spPr>
      </p:pic>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Curriculum content</a:t>
            </a:r>
            <a:endParaRPr lang="en-US" dirty="0"/>
          </a:p>
        </p:txBody>
      </p:sp>
      <p:sp>
        <p:nvSpPr>
          <p:cNvPr id="5" name="Left Arrow 4"/>
          <p:cNvSpPr/>
          <p:nvPr/>
        </p:nvSpPr>
        <p:spPr bwMode="auto">
          <a:xfrm>
            <a:off x="5087898" y="2373946"/>
            <a:ext cx="405610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description</a:t>
            </a:r>
          </a:p>
        </p:txBody>
      </p:sp>
      <p:sp>
        <p:nvSpPr>
          <p:cNvPr id="11" name="Left Arrow 10"/>
          <p:cNvSpPr/>
          <p:nvPr/>
        </p:nvSpPr>
        <p:spPr bwMode="auto">
          <a:xfrm>
            <a:off x="5075358" y="3717032"/>
            <a:ext cx="405610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elaborations</a:t>
            </a:r>
          </a:p>
        </p:txBody>
      </p:sp>
      <p:cxnSp>
        <p:nvCxnSpPr>
          <p:cNvPr id="20" name="Straight Arrow Connector 19">
            <a:extLst>
              <a:ext uri="{FF2B5EF4-FFF2-40B4-BE49-F238E27FC236}">
                <a16:creationId xmlns:a16="http://schemas.microsoft.com/office/drawing/2014/main" id="{185B15D2-4310-46DA-A602-32C726F75846}"/>
              </a:ext>
            </a:extLst>
          </p:cNvPr>
          <p:cNvCxnSpPr/>
          <p:nvPr/>
        </p:nvCxnSpPr>
        <p:spPr bwMode="auto">
          <a:xfrm flipH="1" flipV="1">
            <a:off x="-918858" y="3797898"/>
            <a:ext cx="344670" cy="67239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a:extLst>
              <a:ext uri="{FF2B5EF4-FFF2-40B4-BE49-F238E27FC236}">
                <a16:creationId xmlns:a16="http://schemas.microsoft.com/office/drawing/2014/main" id="{E888546C-02EC-4648-88F4-65BBD6997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31700284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Strands and sub-strands</a:t>
            </a:r>
          </a:p>
        </p:txBody>
      </p:sp>
      <p:graphicFrame>
        <p:nvGraphicFramePr>
          <p:cNvPr id="12" name="Content Placeholder 11">
            <a:extLst>
              <a:ext uri="{FF2B5EF4-FFF2-40B4-BE49-F238E27FC236}">
                <a16:creationId xmlns:a16="http://schemas.microsoft.com/office/drawing/2014/main" id="{1E4AC5F6-B852-4A49-A212-59F89E22FAFB}"/>
              </a:ext>
            </a:extLst>
          </p:cNvPr>
          <p:cNvGraphicFramePr>
            <a:graphicFrameLocks noGrp="1"/>
          </p:cNvGraphicFramePr>
          <p:nvPr>
            <p:ph idx="1"/>
            <p:extLst>
              <p:ext uri="{D42A27DB-BD31-4B8C-83A1-F6EECF244321}">
                <p14:modId xmlns:p14="http://schemas.microsoft.com/office/powerpoint/2010/main" val="4154399071"/>
              </p:ext>
            </p:extLst>
          </p:nvPr>
        </p:nvGraphicFramePr>
        <p:xfrm>
          <a:off x="323850" y="1200706"/>
          <a:ext cx="8208912" cy="4571074"/>
        </p:xfrm>
        <a:graphic>
          <a:graphicData uri="http://schemas.openxmlformats.org/drawingml/2006/table">
            <a:tbl>
              <a:tblPr firstRow="1" firstCol="1" bandRow="1"/>
              <a:tblGrid>
                <a:gridCol w="1440160">
                  <a:extLst>
                    <a:ext uri="{9D8B030D-6E8A-4147-A177-3AD203B41FA5}">
                      <a16:colId xmlns:a16="http://schemas.microsoft.com/office/drawing/2014/main" val="2284564561"/>
                    </a:ext>
                  </a:extLst>
                </a:gridCol>
                <a:gridCol w="2664296">
                  <a:extLst>
                    <a:ext uri="{9D8B030D-6E8A-4147-A177-3AD203B41FA5}">
                      <a16:colId xmlns:a16="http://schemas.microsoft.com/office/drawing/2014/main" val="2739066391"/>
                    </a:ext>
                  </a:extLst>
                </a:gridCol>
                <a:gridCol w="2052228">
                  <a:extLst>
                    <a:ext uri="{9D8B030D-6E8A-4147-A177-3AD203B41FA5}">
                      <a16:colId xmlns:a16="http://schemas.microsoft.com/office/drawing/2014/main" val="687112640"/>
                    </a:ext>
                  </a:extLst>
                </a:gridCol>
                <a:gridCol w="2052228">
                  <a:extLst>
                    <a:ext uri="{9D8B030D-6E8A-4147-A177-3AD203B41FA5}">
                      <a16:colId xmlns:a16="http://schemas.microsoft.com/office/drawing/2014/main" val="1817794594"/>
                    </a:ext>
                  </a:extLst>
                </a:gridCol>
              </a:tblGrid>
              <a:tr h="286014">
                <a:tc rowSpan="2">
                  <a:txBody>
                    <a:bodyPr/>
                    <a:lstStyle/>
                    <a:p>
                      <a:pPr marL="71755">
                        <a:lnSpc>
                          <a:spcPct val="110000"/>
                        </a:lnSpc>
                        <a:spcAft>
                          <a:spcPts val="0"/>
                        </a:spcAft>
                      </a:pPr>
                      <a:r>
                        <a:rPr lang="en-AU"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19" marR="55919" marT="29513" marB="29513">
                    <a:lnL>
                      <a:noFill/>
                    </a:lnL>
                    <a:lnR w="12700" cap="flat" cmpd="sng" algn="ctr">
                      <a:solidFill>
                        <a:srgbClr val="A6A8AB"/>
                      </a:solidFill>
                      <a:prstDash val="solid"/>
                      <a:round/>
                      <a:headEnd type="none" w="med" len="med"/>
                      <a:tailEnd type="none" w="med" len="med"/>
                    </a:lnR>
                    <a:lnT>
                      <a:noFill/>
                    </a:lnT>
                    <a:lnB w="19050" cap="flat" cmpd="sng" algn="ctr">
                      <a:solidFill>
                        <a:srgbClr val="D52B1E"/>
                      </a:solidFill>
                      <a:prstDash val="solid"/>
                      <a:round/>
                      <a:headEnd type="none" w="med" len="med"/>
                      <a:tailEnd type="none" w="med" len="med"/>
                    </a:lnB>
                    <a:solidFill>
                      <a:srgbClr val="FFFFFF"/>
                    </a:solidFill>
                  </a:tcPr>
                </a:tc>
                <a:tc gridSpan="3">
                  <a:txBody>
                    <a:bodyPr/>
                    <a:lstStyle/>
                    <a:p>
                      <a:pPr marL="71755" algn="ctr">
                        <a:lnSpc>
                          <a:spcPct val="110000"/>
                        </a:lnSpc>
                        <a:spcAft>
                          <a:spcPts val="0"/>
                        </a:spcAft>
                      </a:pPr>
                      <a:r>
                        <a:rPr lang="en-AU"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Strands</a:t>
                      </a: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919" marR="55919" marT="29513" marB="29513"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184"/>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2245835"/>
                  </a:ext>
                </a:extLst>
              </a:tr>
              <a:tr h="453351">
                <a:tc vMerge="1">
                  <a:txBody>
                    <a:bodyPr/>
                    <a:lstStyle/>
                    <a:p>
                      <a:endParaRPr lang="en-AU"/>
                    </a:p>
                  </a:txBody>
                  <a:tcPr/>
                </a:tc>
                <a:tc>
                  <a:txBody>
                    <a:bodyPr/>
                    <a:lstStyle/>
                    <a:p>
                      <a:pPr marL="71755" algn="ctr">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Language</a:t>
                      </a:r>
                    </a:p>
                  </a:txBody>
                  <a:tcPr marL="55919" marR="55919" marT="29513" marB="29513" anchor="ctr">
                    <a:lnL w="12700" cap="flat" cmpd="sng" algn="ctr">
                      <a:solidFill>
                        <a:srgbClr val="A6A8A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71755" algn="ctr">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Literature</a:t>
                      </a:r>
                    </a:p>
                  </a:txBody>
                  <a:tcPr marL="55919" marR="55919"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marL="71755" algn="ctr">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Literacy</a:t>
                      </a:r>
                    </a:p>
                  </a:txBody>
                  <a:tcPr marL="55919" marR="55919" marT="29513" marB="29513" anchor="ctr">
                    <a:lnL w="9525" cap="flat" cmpd="sng" algn="ctr">
                      <a:solidFill>
                        <a:schemeClr val="bg1">
                          <a:lumMod val="85000"/>
                        </a:schemeClr>
                      </a:solidFill>
                      <a:prstDash val="solid"/>
                      <a:round/>
                      <a:headEnd type="none" w="med" len="med"/>
                      <a:tailEnd type="none" w="med" len="med"/>
                    </a:lnL>
                    <a:lnR w="12700" cap="flat" cmpd="sng" algn="ctr">
                      <a:solidFill>
                        <a:srgbClr val="A6A8AB"/>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550294559"/>
                  </a:ext>
                </a:extLst>
              </a:tr>
              <a:tr h="778099">
                <a:tc>
                  <a:txBody>
                    <a:bodyPr/>
                    <a:lstStyle/>
                    <a:p>
                      <a:pPr marL="71755">
                        <a:lnSpc>
                          <a:spcPct val="110000"/>
                        </a:lnSpc>
                        <a:spcAft>
                          <a:spcPts val="0"/>
                        </a:spcAft>
                      </a:pPr>
                      <a:r>
                        <a:rPr lang="en-AU" sz="1800" b="1" spc="-20" baseline="0" dirty="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18000" marR="43200" marT="28800" marB="288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Language variation and change</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Language for interaction</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Text structure and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organisation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Expressing and developing ideas</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Phonics and word knowledge</a:t>
                      </a:r>
                    </a:p>
                  </a:txBody>
                  <a:tcPr marL="55919" marR="55919"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Literature and context</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Responding to literature</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Examining literature</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Creating literature</a:t>
                      </a:r>
                    </a:p>
                  </a:txBody>
                  <a:tcPr marL="55919" marR="55919"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Texts in context</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Interacting with others</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Interpreting,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analysing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evaluating</a:t>
                      </a:r>
                    </a:p>
                    <a:p>
                      <a:pPr marL="71755">
                        <a:lnSpc>
                          <a:spcPct val="11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Creating texts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55919" marR="55919"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5" name="Picture 4">
            <a:extLst>
              <a:ext uri="{FF2B5EF4-FFF2-40B4-BE49-F238E27FC236}">
                <a16:creationId xmlns:a16="http://schemas.microsoft.com/office/drawing/2014/main" id="{B4BA18D9-0BBD-4713-978F-F0F41FE6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19236270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70E4AD-19A0-4656-A7D7-608C64887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
        <p:nvSpPr>
          <p:cNvPr id="3" name="Title 1"/>
          <p:cNvSpPr>
            <a:spLocks noGrp="1"/>
          </p:cNvSpPr>
          <p:nvPr>
            <p:ph type="title"/>
          </p:nvPr>
        </p:nvSpPr>
        <p:spPr>
          <a:xfrm>
            <a:off x="251520" y="292418"/>
            <a:ext cx="8351580" cy="439738"/>
          </a:xfrm>
        </p:spPr>
        <p:txBody>
          <a:bodyPr vert="horz" lIns="91440" tIns="45720" rIns="91440" bIns="45720" rtlCol="0" anchor="ctr">
            <a:noAutofit/>
          </a:bodyPr>
          <a:lstStyle/>
          <a:p>
            <a:r>
              <a:rPr lang="en-AU" dirty="0"/>
              <a:t>Achievement standards</a:t>
            </a:r>
            <a:endParaRPr lang="en-US" dirty="0"/>
          </a:p>
        </p:txBody>
      </p:sp>
      <p:sp>
        <p:nvSpPr>
          <p:cNvPr id="2" name="Content Placeholder 1"/>
          <p:cNvSpPr>
            <a:spLocks noGrp="1"/>
          </p:cNvSpPr>
          <p:nvPr>
            <p:ph idx="1"/>
          </p:nvPr>
        </p:nvSpPr>
        <p:spPr>
          <a:xfrm>
            <a:off x="323880" y="809163"/>
            <a:ext cx="7356016" cy="5688632"/>
          </a:xfrm>
        </p:spPr>
        <p:txBody>
          <a:bodyPr/>
          <a:lstStyle/>
          <a:p>
            <a:pPr>
              <a:spcAft>
                <a:spcPts val="600"/>
              </a:spcAft>
            </a:pPr>
            <a:r>
              <a:rPr lang="en-AU" sz="2400" b="1" dirty="0"/>
              <a:t>Foundation Year Achievement Standard</a:t>
            </a:r>
          </a:p>
          <a:p>
            <a:pPr marL="0">
              <a:spcBef>
                <a:spcPts val="0"/>
              </a:spcBef>
            </a:pPr>
            <a:r>
              <a:rPr lang="en-AU" sz="1300" b="1" dirty="0"/>
              <a:t>Receptive modes (listening, reading and viewing)</a:t>
            </a:r>
          </a:p>
          <a:p>
            <a:pPr marL="0" indent="0">
              <a:spcBef>
                <a:spcPts val="0"/>
              </a:spcBef>
            </a:pPr>
            <a:r>
              <a:rPr lang="en-AU" sz="1300" dirty="0"/>
              <a:t>By the end of the Foundation year, students use predicting and questioning strategies to make meaning from texts. They recall one or two events from texts with familiar topics. They understand that there are different types of texts and that these can have similar characteristics. They identify connections between texts and their personal experience.</a:t>
            </a:r>
          </a:p>
          <a:p>
            <a:pPr marL="0" indent="0">
              <a:spcBef>
                <a:spcPts val="0"/>
              </a:spcBef>
            </a:pPr>
            <a:endParaRPr lang="en-AU" sz="1300" dirty="0"/>
          </a:p>
          <a:p>
            <a:pPr marL="0" indent="0">
              <a:spcBef>
                <a:spcPts val="0"/>
              </a:spcBef>
            </a:pPr>
            <a:r>
              <a:rPr lang="en-AU" sz="1300" dirty="0"/>
              <a:t>They read short, decodable and predictable texts with familiar vocabulary and supportive images, drawing on their developing knowledge of concepts of print, sounds and letters and decoding and self-monitoring strategies. They recognise the letters of the English alphabet, in upper and lower case and know and use the most common sounds represented by most letters. They read high-frequency words and blend sounds orally to read consonant-vowel-consonant words. They use appropriate interaction skills to listen and respond to others in a familiar environment. They listen for rhyme, letter patterns and sounds in words.</a:t>
            </a:r>
          </a:p>
          <a:p>
            <a:pPr marL="0" indent="0">
              <a:spcBef>
                <a:spcPts val="0"/>
              </a:spcBef>
            </a:pPr>
            <a:endParaRPr lang="en-AU" sz="1300" dirty="0"/>
          </a:p>
          <a:p>
            <a:pPr marL="0">
              <a:spcBef>
                <a:spcPts val="0"/>
              </a:spcBef>
            </a:pPr>
            <a:r>
              <a:rPr lang="en-AU" sz="1300" b="1" dirty="0"/>
              <a:t>Productive modes (speaking, writing and creating)</a:t>
            </a:r>
          </a:p>
          <a:p>
            <a:pPr marL="0">
              <a:spcBef>
                <a:spcPts val="0"/>
              </a:spcBef>
            </a:pPr>
            <a:r>
              <a:rPr lang="en-AU" sz="1300" dirty="0"/>
              <a:t>Students understand that their texts can reflect their own experiences. They identify and describe likes and dislikes about familiar texts, objects, characters and events.</a:t>
            </a:r>
          </a:p>
          <a:p>
            <a:pPr marL="0">
              <a:spcBef>
                <a:spcPts val="0"/>
              </a:spcBef>
            </a:pPr>
            <a:endParaRPr lang="en-AU" sz="1300" dirty="0"/>
          </a:p>
          <a:p>
            <a:pPr marL="0">
              <a:spcBef>
                <a:spcPts val="0"/>
              </a:spcBef>
            </a:pPr>
            <a:r>
              <a:rPr lang="en-AU" sz="1300" dirty="0"/>
              <a:t>In informal group and whole class settings, students communicate clearly. They retell events </a:t>
            </a:r>
          </a:p>
          <a:p>
            <a:pPr marL="0">
              <a:spcBef>
                <a:spcPts val="0"/>
              </a:spcBef>
            </a:pPr>
            <a:r>
              <a:rPr lang="en-AU" sz="1300" dirty="0"/>
              <a:t>and experiences with peers and known adults. They identify and use rhyme, and orally blend </a:t>
            </a:r>
          </a:p>
          <a:p>
            <a:pPr marL="0">
              <a:spcBef>
                <a:spcPts val="0"/>
              </a:spcBef>
            </a:pPr>
            <a:r>
              <a:rPr lang="en-AU" sz="1300" dirty="0"/>
              <a:t>and segment sounds in words. When writing, students use familiar words and phrases and </a:t>
            </a:r>
          </a:p>
          <a:p>
            <a:pPr marL="0">
              <a:spcBef>
                <a:spcPts val="0"/>
              </a:spcBef>
            </a:pPr>
            <a:r>
              <a:rPr lang="en-AU" sz="1300" dirty="0"/>
              <a:t>images to convey ideas. Their writing shows evidence of letter and sound knowledge, beginning </a:t>
            </a:r>
          </a:p>
          <a:p>
            <a:pPr marL="0">
              <a:spcBef>
                <a:spcPts val="0"/>
              </a:spcBef>
            </a:pPr>
            <a:r>
              <a:rPr lang="en-AU" sz="1300" dirty="0"/>
              <a:t>writing behaviours and experimentation with capital letters and full stops. They correctly form </a:t>
            </a:r>
          </a:p>
          <a:p>
            <a:pPr marL="0">
              <a:spcBef>
                <a:spcPts val="0"/>
              </a:spcBef>
            </a:pPr>
            <a:r>
              <a:rPr lang="en-AU" sz="1300" dirty="0"/>
              <a:t>known upper- and lower-case letters.</a:t>
            </a:r>
          </a:p>
          <a:p>
            <a:pPr marL="0" indent="0">
              <a:spcBef>
                <a:spcPts val="0"/>
              </a:spcBef>
            </a:pPr>
            <a:endParaRPr lang="en-AU" sz="1200" dirty="0"/>
          </a:p>
          <a:p>
            <a:endParaRPr lang="en-AU" sz="2100" dirty="0"/>
          </a:p>
        </p:txBody>
      </p:sp>
      <p:sp>
        <p:nvSpPr>
          <p:cNvPr id="5" name="Left Arrow 4"/>
          <p:cNvSpPr/>
          <p:nvPr/>
        </p:nvSpPr>
        <p:spPr bwMode="auto">
          <a:xfrm>
            <a:off x="5940151" y="1249953"/>
            <a:ext cx="3203847"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Understanding</a:t>
            </a:r>
            <a:endParaRPr kumimoji="0" lang="en-AU" sz="2800" b="0" i="0" u="none" strike="noStrike" cap="none" normalizeH="0" baseline="0" dirty="0">
              <a:ln>
                <a:noFill/>
              </a:ln>
              <a:solidFill>
                <a:schemeClr val="tx1"/>
              </a:solidFill>
              <a:effectLst/>
              <a:latin typeface="Arial" charset="0"/>
            </a:endParaRPr>
          </a:p>
        </p:txBody>
      </p:sp>
      <p:sp>
        <p:nvSpPr>
          <p:cNvPr id="7" name="Left Arrow 6"/>
          <p:cNvSpPr/>
          <p:nvPr/>
        </p:nvSpPr>
        <p:spPr bwMode="auto">
          <a:xfrm>
            <a:off x="6672934" y="2439303"/>
            <a:ext cx="2471065"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Skills</a:t>
            </a:r>
            <a:endParaRPr kumimoji="0" lang="en-AU" sz="2800" b="0" i="0" u="none" strike="noStrike" cap="none" normalizeH="0" baseline="0" dirty="0">
              <a:ln>
                <a:noFill/>
              </a:ln>
              <a:solidFill>
                <a:schemeClr val="tx1"/>
              </a:solidFill>
              <a:effectLst/>
              <a:latin typeface="Arial" charset="0"/>
            </a:endParaRPr>
          </a:p>
        </p:txBody>
      </p:sp>
      <p:sp>
        <p:nvSpPr>
          <p:cNvPr id="9" name="Left Arrow 4"/>
          <p:cNvSpPr/>
          <p:nvPr/>
        </p:nvSpPr>
        <p:spPr bwMode="auto">
          <a:xfrm>
            <a:off x="5933256" y="3808303"/>
            <a:ext cx="3210744"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Understanding</a:t>
            </a:r>
            <a:endParaRPr kumimoji="0" lang="en-AU" sz="2800" b="0" i="0" u="none" strike="noStrike" cap="none" normalizeH="0" baseline="0" dirty="0">
              <a:ln>
                <a:noFill/>
              </a:ln>
              <a:solidFill>
                <a:schemeClr val="tx1"/>
              </a:solidFill>
              <a:effectLst/>
              <a:latin typeface="Arial" charset="0"/>
            </a:endParaRPr>
          </a:p>
        </p:txBody>
      </p:sp>
      <p:sp>
        <p:nvSpPr>
          <p:cNvPr id="10" name="Left Arrow 6"/>
          <p:cNvSpPr/>
          <p:nvPr/>
        </p:nvSpPr>
        <p:spPr bwMode="auto">
          <a:xfrm>
            <a:off x="6732240" y="4893210"/>
            <a:ext cx="2411759"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Skills</a:t>
            </a:r>
            <a:endParaRPr kumimoji="0" lang="en-AU"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8434679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lvl="1">
              <a:spcBef>
                <a:spcPts val="600"/>
              </a:spcBef>
              <a:defRPr/>
            </a:pPr>
            <a:r>
              <a:rPr lang="en-US" sz="2400" dirty="0">
                <a:solidFill>
                  <a:schemeClr val="tx2"/>
                </a:solidFill>
                <a:latin typeface="+mn-lt"/>
              </a:rPr>
              <a:t>Support students to be successful learners</a:t>
            </a:r>
          </a:p>
          <a:p>
            <a:pPr defTabSz="361950">
              <a:spcBef>
                <a:spcPts val="600"/>
              </a:spcBef>
              <a:defRPr/>
            </a:pPr>
            <a:r>
              <a:rPr lang="en-US" sz="2400" dirty="0">
                <a:latin typeface="+mn-lt"/>
                <a:ea typeface="+mn-ea"/>
                <a:cs typeface="+mn-cs"/>
              </a:rPr>
              <a:t>	</a:t>
            </a:r>
            <a:r>
              <a:rPr lang="en-US" sz="2400" b="0" dirty="0">
                <a:latin typeface="+mn-lt"/>
                <a:ea typeface="+mn-ea"/>
                <a:cs typeface="+mn-cs"/>
              </a:rPr>
              <a:t>Literacy</a:t>
            </a:r>
          </a:p>
          <a:p>
            <a:pPr defTabSz="361950">
              <a:spcBef>
                <a:spcPts val="600"/>
              </a:spcBef>
              <a:defRPr/>
            </a:pPr>
            <a:r>
              <a:rPr lang="en-US" sz="2400" b="0" dirty="0">
                <a:latin typeface="+mn-lt"/>
                <a:ea typeface="+mn-ea"/>
                <a:cs typeface="+mn-cs"/>
              </a:rPr>
              <a:t>	Numeracy</a:t>
            </a:r>
          </a:p>
          <a:p>
            <a:pPr defTabSz="361950">
              <a:spcBef>
                <a:spcPts val="600"/>
              </a:spcBef>
              <a:defRPr/>
            </a:pPr>
            <a:r>
              <a:rPr lang="en-US" sz="2400" b="0" dirty="0">
                <a:latin typeface="+mn-lt"/>
                <a:ea typeface="+mn-ea"/>
                <a:cs typeface="+mn-cs"/>
              </a:rPr>
              <a:t>	Information and communication technology (ICT) capability</a:t>
            </a:r>
          </a:p>
          <a:p>
            <a:pPr defTabSz="361950">
              <a:spcBef>
                <a:spcPts val="600"/>
              </a:spcBef>
              <a:defRPr/>
            </a:pPr>
            <a:r>
              <a:rPr lang="en-US" sz="2400" b="0" dirty="0">
                <a:latin typeface="+mn-lt"/>
                <a:ea typeface="+mn-ea"/>
                <a:cs typeface="+mn-cs"/>
              </a:rPr>
              <a:t>	Critical and creative thinking</a:t>
            </a:r>
          </a:p>
          <a:p>
            <a:pPr marL="0" lvl="1">
              <a:spcBef>
                <a:spcPts val="1200"/>
              </a:spcBef>
              <a:defRPr/>
            </a:pPr>
            <a:r>
              <a:rPr lang="en-US" sz="2400" dirty="0">
                <a:solidFill>
                  <a:schemeClr val="tx2"/>
                </a:solidFill>
                <a:latin typeface="+mn-lt"/>
              </a:rPr>
              <a:t>Develop ways of being, behaving and learning to live </a:t>
            </a:r>
            <a:br>
              <a:rPr lang="en-US" sz="2400" dirty="0">
                <a:solidFill>
                  <a:schemeClr val="tx2"/>
                </a:solidFill>
                <a:latin typeface="+mn-lt"/>
              </a:rPr>
            </a:br>
            <a:r>
              <a:rPr lang="en-US" sz="2400" dirty="0">
                <a:solidFill>
                  <a:schemeClr val="tx2"/>
                </a:solidFill>
                <a:latin typeface="+mn-lt"/>
              </a:rPr>
              <a:t>with others</a:t>
            </a:r>
          </a:p>
          <a:p>
            <a:pPr defTabSz="361950">
              <a:spcBef>
                <a:spcPts val="600"/>
              </a:spcBef>
              <a:defRPr/>
            </a:pPr>
            <a:r>
              <a:rPr lang="en-US" sz="2400" dirty="0">
                <a:latin typeface="+mn-lt"/>
                <a:ea typeface="+mn-ea"/>
                <a:cs typeface="+mn-cs"/>
              </a:rPr>
              <a:t>	</a:t>
            </a:r>
            <a:r>
              <a:rPr lang="en-US" sz="2400" b="0" dirty="0">
                <a:latin typeface="+mn-lt"/>
                <a:ea typeface="+mn-ea"/>
                <a:cs typeface="+mn-cs"/>
              </a:rPr>
              <a:t>Personal and social capability</a:t>
            </a:r>
          </a:p>
          <a:p>
            <a:pPr defTabSz="361950">
              <a:spcBef>
                <a:spcPts val="600"/>
              </a:spcBef>
              <a:defRPr/>
            </a:pPr>
            <a:r>
              <a:rPr lang="en-US" sz="2400" b="0" dirty="0">
                <a:latin typeface="+mn-lt"/>
                <a:ea typeface="+mn-ea"/>
                <a:cs typeface="+mn-cs"/>
              </a:rPr>
              <a:t>	Ethical understanding</a:t>
            </a:r>
          </a:p>
          <a:p>
            <a:pPr defTabSz="361950">
              <a:spcBef>
                <a:spcPts val="600"/>
              </a:spcBef>
              <a:defRPr/>
            </a:pPr>
            <a:r>
              <a:rPr lang="en-US" sz="2400" b="0" dirty="0">
                <a:latin typeface="+mn-lt"/>
                <a:ea typeface="+mn-ea"/>
                <a:cs typeface="+mn-cs"/>
              </a:rPr>
              <a:t>	Intercultural understanding</a:t>
            </a: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179512" y="260350"/>
            <a:ext cx="8964488" cy="1008410"/>
          </a:xfrm>
        </p:spPr>
        <p:txBody>
          <a:bodyPr vert="horz" lIns="91440" tIns="45720" rIns="91440" bIns="45720" rtlCol="0" anchor="t">
            <a:noAutofit/>
          </a:bodyPr>
          <a:lstStyle/>
          <a:p>
            <a:r>
              <a:rPr lang="en-AU" dirty="0"/>
              <a:t>Three-dimensional curriculum: </a:t>
            </a:r>
            <a:br>
              <a:rPr lang="en-AU" dirty="0"/>
            </a:br>
            <a:r>
              <a:rPr lang="en-AU" dirty="0"/>
              <a:t>General capabilities</a:t>
            </a:r>
            <a:endParaRPr lang="en-US" dirty="0"/>
          </a:p>
        </p:txBody>
      </p:sp>
      <p:pic>
        <p:nvPicPr>
          <p:cNvPr id="14"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78723" r="90789" b="17882"/>
          <a:stretch/>
        </p:blipFill>
        <p:spPr bwMode="auto">
          <a:xfrm>
            <a:off x="306828" y="2132832"/>
            <a:ext cx="2457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9490" t="78723" r="80740" b="17882"/>
          <a:stretch/>
        </p:blipFill>
        <p:spPr bwMode="auto">
          <a:xfrm>
            <a:off x="295651" y="2564880"/>
            <a:ext cx="2606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97" t="78723" r="70413" b="17882"/>
          <a:stretch/>
        </p:blipFill>
        <p:spPr bwMode="auto">
          <a:xfrm>
            <a:off x="322034" y="2996976"/>
            <a:ext cx="2532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29866" t="78723" r="59770" b="17882"/>
          <a:stretch/>
        </p:blipFill>
        <p:spPr bwMode="auto">
          <a:xfrm>
            <a:off x="310368" y="3428976"/>
            <a:ext cx="27657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40230" t="78723" r="49210" b="17882"/>
          <a:stretch/>
        </p:blipFill>
        <p:spPr bwMode="auto">
          <a:xfrm>
            <a:off x="301230" y="4763244"/>
            <a:ext cx="28180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50000" t="78723" r="39580" b="17882"/>
          <a:stretch/>
        </p:blipFill>
        <p:spPr bwMode="auto">
          <a:xfrm>
            <a:off x="298461" y="5208016"/>
            <a:ext cx="278068"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60421" t="78723" r="29652" b="17882"/>
          <a:stretch/>
        </p:blipFill>
        <p:spPr bwMode="auto">
          <a:xfrm>
            <a:off x="341603" y="5652716"/>
            <a:ext cx="264907"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mn-lt"/>
                <a:ea typeface="+mn-ea"/>
                <a:cs typeface="+mn-cs"/>
              </a:rPr>
              <a:t>	Aboriginal and Torres Strait Islander histories and cultures</a:t>
            </a:r>
            <a:br>
              <a:rPr lang="en-US" sz="2400" b="0" dirty="0">
                <a:latin typeface="+mn-lt"/>
                <a:ea typeface="+mn-ea"/>
                <a:cs typeface="+mn-cs"/>
              </a:rPr>
            </a:br>
            <a:r>
              <a:rPr lang="en-US" sz="2400" b="0" dirty="0">
                <a:latin typeface="+mn-lt"/>
                <a:ea typeface="+mn-ea"/>
                <a:cs typeface="+mn-cs"/>
              </a:rPr>
              <a:t>	Asia and Australia’s engagement with Asia</a:t>
            </a:r>
            <a:br>
              <a:rPr lang="en-US" sz="2400" b="0" dirty="0">
                <a:latin typeface="+mn-lt"/>
                <a:ea typeface="+mn-ea"/>
                <a:cs typeface="+mn-cs"/>
              </a:rPr>
            </a:br>
            <a:r>
              <a:rPr lang="en-US" sz="2400" b="0" dirty="0">
                <a:latin typeface="+mn-lt"/>
                <a:ea typeface="+mn-ea"/>
                <a:cs typeface="+mn-cs"/>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a:xfrm>
            <a:off x="179512" y="260350"/>
            <a:ext cx="8496300" cy="1008410"/>
          </a:xfrm>
        </p:spPr>
        <p:txBody>
          <a:bodyPr vert="horz" lIns="91440" tIns="45720" rIns="91440" bIns="45720" rtlCol="0" anchor="t">
            <a:noAutofit/>
          </a:bodyPr>
          <a:lstStyle/>
          <a:p>
            <a:r>
              <a:rPr lang="en-AU" dirty="0"/>
              <a:t>Three-dimensional curriculum: </a:t>
            </a:r>
            <a:br>
              <a:rPr lang="en-AU" dirty="0"/>
            </a:br>
            <a:r>
              <a:rPr lang="en-AU" dirty="0"/>
              <a:t>Cross-curriculum priorities</a:t>
            </a:r>
            <a:endParaRPr lang="en-US" dirty="0"/>
          </a:p>
        </p:txBody>
      </p:sp>
      <p:pic>
        <p:nvPicPr>
          <p:cNvPr id="21"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9358" t="78723" b="17882"/>
          <a:stretch/>
        </p:blipFill>
        <p:spPr bwMode="auto">
          <a:xfrm>
            <a:off x="179512" y="2691646"/>
            <a:ext cx="496051" cy="3773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0348" t="78723" r="20151" b="17882"/>
          <a:stretch/>
        </p:blipFill>
        <p:spPr bwMode="auto">
          <a:xfrm>
            <a:off x="179512" y="1611526"/>
            <a:ext cx="442826" cy="377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0810" t="78723" r="9595" b="17882"/>
          <a:stretch/>
        </p:blipFill>
        <p:spPr bwMode="auto">
          <a:xfrm>
            <a:off x="228315" y="2187590"/>
            <a:ext cx="447248" cy="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05916"/>
            <a:ext cx="8496300" cy="439738"/>
          </a:xfrm>
        </p:spPr>
        <p:txBody>
          <a:bodyPr vert="horz" lIns="0" tIns="0" rIns="0" bIns="0" rtlCol="0" anchor="ctr">
            <a:noAutofit/>
          </a:bodyPr>
          <a:lstStyle/>
          <a:p>
            <a:r>
              <a:rPr lang="en-AU" dirty="0"/>
              <a:t>Find out more</a:t>
            </a:r>
            <a:endParaRPr lang="en-US" dirty="0"/>
          </a:p>
        </p:txBody>
      </p:sp>
      <p:sp>
        <p:nvSpPr>
          <p:cNvPr id="4" name="Title 1"/>
          <p:cNvSpPr txBox="1">
            <a:spLocks/>
          </p:cNvSpPr>
          <p:nvPr/>
        </p:nvSpPr>
        <p:spPr bwMode="auto">
          <a:xfrm>
            <a:off x="324172" y="1090575"/>
            <a:ext cx="8496300" cy="533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0" cap="none" spc="0" normalizeH="0" baseline="0" noProof="0" dirty="0">
                <a:ln>
                  <a:noFill/>
                </a:ln>
                <a:solidFill>
                  <a:schemeClr val="tx1"/>
                </a:solidFill>
                <a:effectLst/>
                <a:uLnTx/>
                <a:uFillTx/>
                <a:latin typeface="+mj-lt"/>
                <a:ea typeface="+mj-ea"/>
                <a:cs typeface="+mj-cs"/>
              </a:rPr>
              <a:t>Find out more on the QCAA Australian Curriculum </a:t>
            </a:r>
            <a:br>
              <a:rPr kumimoji="0" lang="en-US" sz="2500" b="0" i="0" u="none" strike="noStrike" kern="0" cap="none" spc="0" normalizeH="0" baseline="0" noProof="0" dirty="0">
                <a:ln>
                  <a:noFill/>
                </a:ln>
                <a:solidFill>
                  <a:schemeClr val="tx1"/>
                </a:solidFill>
                <a:effectLst/>
                <a:uLnTx/>
                <a:uFillTx/>
                <a:latin typeface="+mj-lt"/>
                <a:ea typeface="+mj-ea"/>
                <a:cs typeface="+mj-cs"/>
              </a:rPr>
            </a:br>
            <a:r>
              <a:rPr kumimoji="0" lang="en-US" sz="2500" b="0" i="0" u="none" strike="noStrike" kern="0" cap="none" spc="0" normalizeH="0" baseline="0" noProof="0" dirty="0">
                <a:ln>
                  <a:noFill/>
                </a:ln>
                <a:solidFill>
                  <a:schemeClr val="tx1"/>
                </a:solidFill>
                <a:effectLst/>
                <a:uLnTx/>
                <a:uFillTx/>
                <a:latin typeface="+mj-lt"/>
                <a:ea typeface="+mj-ea"/>
                <a:cs typeface="+mj-cs"/>
              </a:rPr>
              <a:t>webpage at </a:t>
            </a:r>
            <a:r>
              <a:rPr kumimoji="0" lang="en-US" sz="2500" b="0" i="0" u="none" strike="noStrike" kern="0" cap="none" spc="0" normalizeH="0" baseline="0" noProof="0" dirty="0">
                <a:ln>
                  <a:noFill/>
                </a:ln>
                <a:solidFill>
                  <a:schemeClr val="tx1"/>
                </a:solidFill>
                <a:effectLst/>
                <a:uLnTx/>
                <a:uFillTx/>
                <a:latin typeface="+mj-lt"/>
                <a:ea typeface="+mj-ea"/>
                <a:cs typeface="+mj-cs"/>
                <a:hlinkClick r:id="rId3"/>
              </a:rPr>
              <a:t>www.qcaa.qld.edu.au/p-10/aciq</a:t>
            </a:r>
            <a:r>
              <a:rPr kumimoji="0" lang="en-US" sz="2500" b="0" i="0" u="none" strike="noStrike" kern="0" cap="none" spc="0" normalizeH="0" baseline="0" noProof="0" dirty="0">
                <a:ln>
                  <a:noFill/>
                </a:ln>
                <a:solidFill>
                  <a:schemeClr val="tx1"/>
                </a:solidFill>
                <a:effectLst/>
                <a:uLnTx/>
                <a:uFillTx/>
                <a:latin typeface="+mj-lt"/>
                <a:ea typeface="+mj-ea"/>
                <a:cs typeface="+mj-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tx1"/>
              </a:solidFill>
              <a:effectLst/>
              <a:uLnTx/>
              <a:uFillTx/>
              <a:latin typeface="+mj-lt"/>
              <a:ea typeface="+mj-ea"/>
              <a:cs typeface="+mj-cs"/>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9832" y="2107710"/>
            <a:ext cx="3024336" cy="4283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7B71CC6-3633-463D-BDF6-B8CD28800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dirty="0"/>
              <a:t>Copyright information</a:t>
            </a:r>
          </a:p>
        </p:txBody>
      </p:sp>
      <p:sp>
        <p:nvSpPr>
          <p:cNvPr id="7" name="Rectangle 6"/>
          <p:cNvSpPr/>
          <p:nvPr/>
        </p:nvSpPr>
        <p:spPr>
          <a:xfrm>
            <a:off x="353261" y="980728"/>
            <a:ext cx="8136904" cy="2862322"/>
          </a:xfrm>
          <a:prstGeom prst="rect">
            <a:avLst/>
          </a:prstGeom>
        </p:spPr>
        <p:txBody>
          <a:bodyPr wrap="square">
            <a:spAutoFit/>
          </a:bodyPr>
          <a:lstStyle/>
          <a:p>
            <a:r>
              <a:rPr lang="en-US" b="1" dirty="0"/>
              <a:t>Slides 3 and 8–14: </a:t>
            </a:r>
            <a:r>
              <a:rPr lang="en-US" dirty="0"/>
              <a:t>Images and text © Australian Curriculum, Assessment and Reporting Authority (</a:t>
            </a:r>
            <a:r>
              <a:rPr lang="en-US" b="1" dirty="0"/>
              <a:t>ACARA</a:t>
            </a:r>
            <a:r>
              <a:rPr lang="en-US" dirty="0"/>
              <a:t>) 2009 to present, unless otherwise indicated. This material was downloaded from the ACARA website (</a:t>
            </a:r>
            <a:r>
              <a:rPr lang="en-US" dirty="0">
                <a:hlinkClick r:id="rId3"/>
              </a:rPr>
              <a:t>www.acara.edu.au</a:t>
            </a:r>
            <a:r>
              <a:rPr lang="en-US" dirty="0"/>
              <a:t>) (</a:t>
            </a:r>
            <a:r>
              <a:rPr lang="en-US" b="1" dirty="0"/>
              <a:t>Website</a:t>
            </a:r>
            <a:r>
              <a:rPr lang="en-US" dirty="0"/>
              <a:t>) (accessed Mar 25, 2019) and was not modified. The material is licensed under </a:t>
            </a:r>
            <a:r>
              <a:rPr lang="en-US" dirty="0">
                <a:hlinkClick r:id="rId4"/>
              </a:rPr>
              <a:t>CC BY 4.0</a:t>
            </a:r>
            <a:r>
              <a:rPr lang="en-US" dirty="0"/>
              <a:t> (</a:t>
            </a:r>
            <a:r>
              <a:rPr lang="en-US" dirty="0">
                <a:hlinkClick r:id="rId4"/>
              </a:rPr>
              <a:t>https://creativecommons.org/licenses/by/4.0/</a:t>
            </a:r>
            <a:r>
              <a:rPr lang="en-US" dirty="0"/>
              <a:t>). ACARA does not endorse any product that uses ACARA material or make any representations as to the quality of such products. Any product that uses material published on this website should not be taken to be affiliated with ACARA or have the sponsorship or approval of ACARA. It is up to each person to make their own assessment of the product.</a:t>
            </a:r>
            <a:endParaRPr lang="en-AU" dirty="0">
              <a:solidFill>
                <a:srgbClr val="7030A0"/>
              </a:solidFill>
            </a:endParaRPr>
          </a:p>
        </p:txBody>
      </p:sp>
    </p:spTree>
    <p:extLst>
      <p:ext uri="{BB962C8B-B14F-4D97-AF65-F5344CB8AC3E}">
        <p14:creationId xmlns:p14="http://schemas.microsoft.com/office/powerpoint/2010/main" val="263972725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a:t>Learning goals</a:t>
            </a:r>
            <a:endParaRPr lang="en-US" dirty="0"/>
          </a:p>
        </p:txBody>
      </p:sp>
      <p:sp>
        <p:nvSpPr>
          <p:cNvPr id="7" name="Rectangle 6"/>
          <p:cNvSpPr/>
          <p:nvPr/>
        </p:nvSpPr>
        <p:spPr>
          <a:xfrm>
            <a:off x="353261" y="980728"/>
            <a:ext cx="8136904" cy="2400657"/>
          </a:xfrm>
          <a:prstGeom prst="rect">
            <a:avLst/>
          </a:prstGeom>
        </p:spPr>
        <p:txBody>
          <a:bodyPr wrap="square">
            <a:spAutoFit/>
          </a:bodyPr>
          <a:lstStyle/>
          <a:p>
            <a:pPr marL="0" indent="0">
              <a:spcBef>
                <a:spcPct val="30000"/>
              </a:spcBef>
              <a:defRPr/>
            </a:pPr>
            <a:r>
              <a:rPr lang="en-AU" sz="2800" dirty="0">
                <a:solidFill>
                  <a:schemeClr val="tx2"/>
                </a:solidFill>
                <a:latin typeface="+mn-lt"/>
              </a:rPr>
              <a:t>This</a:t>
            </a:r>
            <a:r>
              <a:rPr lang="en-AU" sz="2400" dirty="0"/>
              <a:t> </a:t>
            </a:r>
            <a:r>
              <a:rPr lang="en-AU" sz="2800" dirty="0">
                <a:solidFill>
                  <a:schemeClr val="tx2"/>
                </a:solidFill>
                <a:latin typeface="+mn-lt"/>
              </a:rPr>
              <a:t>presentation aims to:</a:t>
            </a:r>
          </a:p>
          <a:p>
            <a:pPr marL="360000" indent="-360000">
              <a:spcBef>
                <a:spcPts val="600"/>
              </a:spcBef>
              <a:buFont typeface="Arial" panose="020B0604020202020204" pitchFamily="34" charset="0"/>
              <a:buChar char="•"/>
              <a:defRPr/>
            </a:pPr>
            <a:r>
              <a:rPr lang="en-AU" sz="2800" dirty="0">
                <a:solidFill>
                  <a:schemeClr val="tx2"/>
                </a:solidFill>
                <a:latin typeface="+mn-lt"/>
              </a:rPr>
              <a:t>build understanding of the Australian Curriculum: English</a:t>
            </a:r>
          </a:p>
          <a:p>
            <a:pPr marL="360000" indent="-360000">
              <a:spcBef>
                <a:spcPts val="600"/>
              </a:spcBef>
              <a:buFont typeface="Arial" panose="020B0604020202020204" pitchFamily="34" charset="0"/>
              <a:buChar char="•"/>
              <a:defRPr/>
            </a:pPr>
            <a:r>
              <a:rPr lang="en-AU" sz="2800" dirty="0">
                <a:solidFill>
                  <a:schemeClr val="tx2"/>
                </a:solidFill>
                <a:latin typeface="+mn-lt"/>
              </a:rPr>
              <a:t>provide an overview of the structure of the English learning area.</a:t>
            </a:r>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42" y="2132856"/>
            <a:ext cx="5056608" cy="3478516"/>
          </a:xfrm>
          <a:prstGeom prst="rect">
            <a:avLst/>
          </a:prstGeom>
        </p:spPr>
      </p:pic>
      <p:sp>
        <p:nvSpPr>
          <p:cNvPr id="3" name="Title 1"/>
          <p:cNvSpPr>
            <a:spLocks noGrp="1"/>
          </p:cNvSpPr>
          <p:nvPr>
            <p:ph type="title"/>
          </p:nvPr>
        </p:nvSpPr>
        <p:spPr>
          <a:xfrm>
            <a:off x="323850" y="260350"/>
            <a:ext cx="8496300" cy="864394"/>
          </a:xfrm>
        </p:spPr>
        <p:txBody>
          <a:bodyPr vert="horz" lIns="91440" tIns="45720" rIns="91440" bIns="45720" rtlCol="0" anchor="t">
            <a:noAutofit/>
          </a:bodyPr>
          <a:lstStyle/>
          <a:p>
            <a:r>
              <a:rPr lang="en-AU"/>
              <a:t>Three-dimensional curriculum</a:t>
            </a:r>
            <a:endParaRPr lang="en-US" dirty="0"/>
          </a:p>
        </p:txBody>
      </p:sp>
      <p:sp>
        <p:nvSpPr>
          <p:cNvPr id="11" name="TextBox 10"/>
          <p:cNvSpPr txBox="1"/>
          <p:nvPr/>
        </p:nvSpPr>
        <p:spPr>
          <a:xfrm>
            <a:off x="8136456" y="6114201"/>
            <a:ext cx="720080" cy="246221"/>
          </a:xfrm>
          <a:prstGeom prst="rect">
            <a:avLst/>
          </a:prstGeom>
          <a:noFill/>
        </p:spPr>
        <p:txBody>
          <a:bodyPr wrap="square" rtlCol="0">
            <a:spAutoFit/>
          </a:bodyPr>
          <a:lstStyle/>
          <a:p>
            <a:pPr algn="ctr"/>
            <a:r>
              <a:rPr lang="en-AU" sz="1000" b="1" dirty="0">
                <a:solidFill>
                  <a:schemeClr val="bg1"/>
                </a:solidFill>
              </a:rPr>
              <a:t>English</a:t>
            </a:r>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spcBef>
                <a:spcPts val="600"/>
              </a:spcBef>
            </a:pPr>
            <a:r>
              <a:rPr lang="en-AU" sz="2800" b="0" dirty="0">
                <a:latin typeface="+mn-lt"/>
                <a:ea typeface="+mn-ea"/>
                <a:cs typeface="+mn-cs"/>
              </a:rPr>
              <a:t>The Australian Curriculum is a three-dimensional curriculum made up of:</a:t>
            </a:r>
          </a:p>
          <a:p>
            <a:pPr marL="360000" indent="-360000">
              <a:spcBef>
                <a:spcPts val="600"/>
              </a:spcBef>
              <a:buFont typeface="Arial" pitchFamily="34" charset="0"/>
              <a:buChar char="•"/>
              <a:defRPr/>
            </a:pPr>
            <a:r>
              <a:rPr lang="en-AU" sz="2800" b="0" dirty="0">
                <a:latin typeface="+mn-lt"/>
                <a:ea typeface="+mn-ea"/>
                <a:cs typeface="+mn-cs"/>
              </a:rPr>
              <a:t>learning areas </a:t>
            </a:r>
          </a:p>
          <a:p>
            <a:pPr marL="360000" indent="-360000">
              <a:spcBef>
                <a:spcPts val="600"/>
              </a:spcBef>
              <a:buFont typeface="Arial" pitchFamily="34" charset="0"/>
              <a:buChar char="•"/>
              <a:defRPr/>
            </a:pPr>
            <a:r>
              <a:rPr lang="en-AU" sz="2800" b="0" dirty="0">
                <a:latin typeface="+mn-lt"/>
                <a:ea typeface="+mn-ea"/>
                <a:cs typeface="+mn-cs"/>
              </a:rPr>
              <a:t>general capabilities </a:t>
            </a:r>
          </a:p>
          <a:p>
            <a:pPr marL="360000" indent="-360000">
              <a:spcBef>
                <a:spcPts val="600"/>
              </a:spcBef>
              <a:buFont typeface="Arial" pitchFamily="34" charset="0"/>
              <a:buChar char="•"/>
              <a:defRPr/>
            </a:pPr>
            <a:r>
              <a:rPr lang="en-AU" sz="2800" b="0" dirty="0">
                <a:latin typeface="+mn-lt"/>
                <a:ea typeface="+mn-ea"/>
                <a:cs typeface="+mn-cs"/>
              </a:rPr>
              <a:t>cross-curriculum</a:t>
            </a:r>
            <a:br>
              <a:rPr lang="en-AU" sz="2800" b="0" dirty="0">
                <a:latin typeface="+mn-lt"/>
                <a:ea typeface="+mn-ea"/>
                <a:cs typeface="+mn-cs"/>
              </a:rPr>
            </a:br>
            <a:r>
              <a:rPr lang="en-AU" sz="2800" b="0" dirty="0">
                <a:latin typeface="+mn-lt"/>
                <a:ea typeface="+mn-ea"/>
                <a:cs typeface="+mn-cs"/>
              </a:rPr>
              <a:t>priorities. </a:t>
            </a: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p14="http://schemas.microsoft.com/office/powerpoint/2010/main" xmlns:aink="http://schemas.microsoft.com/office/drawing/2016/ink" xmlns="" xmlns:a16="http://schemas.microsoft.com/office/drawing/2014/main" id="{731D3F7A-242E-AE4E-9140-37A56A96BD40}"/>
                  </a:ext>
                </a:extLst>
              </p:cNvPr>
              <p:cNvPicPr/>
              <p:nvPr/>
            </p:nvPicPr>
            <p:blipFill>
              <a:blip r:embed="rId5"/>
              <a:stretch>
                <a:fillRect/>
              </a:stretch>
            </p:blipFill>
            <p:spPr>
              <a:xfrm>
                <a:off x="7112311" y="1645911"/>
                <a:ext cx="193320" cy="63720"/>
              </a:xfrm>
              <a:prstGeom prst="rect">
                <a:avLst/>
              </a:prstGeom>
            </p:spPr>
          </p:pic>
        </mc:Fallback>
      </mc:AlternateContent>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836712"/>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360000" lvl="0" indent="-360000" defTabSz="361950">
              <a:spcBef>
                <a:spcPts val="600"/>
              </a:spcBef>
              <a:buFont typeface="Arial" pitchFamily="34" charset="0"/>
              <a:buChar char="•"/>
              <a:defRPr/>
            </a:pPr>
            <a:r>
              <a:rPr lang="en-AU" sz="2800" b="0" dirty="0">
                <a:latin typeface="+mn-lt"/>
                <a:ea typeface="+mn-ea"/>
                <a:cs typeface="+mn-cs"/>
              </a:rPr>
              <a:t>Rationale</a:t>
            </a:r>
          </a:p>
          <a:p>
            <a:pPr marL="360000" lvl="0" indent="-360000" defTabSz="361950">
              <a:spcBef>
                <a:spcPts val="600"/>
              </a:spcBef>
              <a:buFont typeface="Arial" pitchFamily="34" charset="0"/>
              <a:buChar char="•"/>
              <a:defRPr/>
            </a:pPr>
            <a:r>
              <a:rPr lang="en-AU" sz="2800" b="0" dirty="0">
                <a:latin typeface="+mn-lt"/>
                <a:ea typeface="+mn-ea"/>
                <a:cs typeface="+mn-cs"/>
              </a:rPr>
              <a:t>Aims</a:t>
            </a:r>
          </a:p>
          <a:p>
            <a:pPr marL="360000" lvl="0" indent="-360000" defTabSz="361950">
              <a:spcBef>
                <a:spcPts val="600"/>
              </a:spcBef>
              <a:buFont typeface="Arial" pitchFamily="34" charset="0"/>
              <a:buChar char="•"/>
              <a:defRPr/>
            </a:pPr>
            <a:r>
              <a:rPr lang="en-AU" sz="2800" b="0" dirty="0">
                <a:latin typeface="+mn-lt"/>
                <a:ea typeface="+mn-ea"/>
                <a:cs typeface="+mn-cs"/>
              </a:rPr>
              <a:t>Key ideas</a:t>
            </a:r>
          </a:p>
          <a:p>
            <a:pPr marL="360000" indent="-360000" defTabSz="361950">
              <a:spcBef>
                <a:spcPts val="600"/>
              </a:spcBef>
              <a:buFont typeface="Arial" pitchFamily="34" charset="0"/>
              <a:buChar char="•"/>
              <a:defRPr/>
            </a:pPr>
            <a:r>
              <a:rPr lang="en-AU" sz="2800" b="0" dirty="0">
                <a:solidFill>
                  <a:srgbClr val="000000"/>
                </a:solidFill>
              </a:rPr>
              <a:t>Year-by-year curriculum</a:t>
            </a:r>
          </a:p>
          <a:p>
            <a:pPr marL="792000" lvl="1" indent="-396000" defTabSz="361950">
              <a:spcBef>
                <a:spcPts val="600"/>
              </a:spcBef>
              <a:buFont typeface="Arial" pitchFamily="34" charset="0"/>
              <a:buChar char="−"/>
              <a:defRPr/>
            </a:pPr>
            <a:r>
              <a:rPr lang="en-AU" sz="2800" b="0" dirty="0">
                <a:solidFill>
                  <a:srgbClr val="000000"/>
                </a:solidFill>
                <a:latin typeface="Arial"/>
              </a:rPr>
              <a:t>Year-level descriptions</a:t>
            </a:r>
          </a:p>
          <a:p>
            <a:pPr marL="360000" indent="-360000" defTabSz="361950">
              <a:spcBef>
                <a:spcPts val="600"/>
              </a:spcBef>
              <a:buFont typeface="Arial" pitchFamily="34" charset="0"/>
              <a:buChar char="•"/>
              <a:defRPr/>
            </a:pPr>
            <a:r>
              <a:rPr lang="en-AU" sz="2800" b="0" dirty="0">
                <a:solidFill>
                  <a:srgbClr val="000000"/>
                </a:solidFill>
              </a:rPr>
              <a:t>Curriculum content</a:t>
            </a:r>
          </a:p>
          <a:p>
            <a:pPr marL="792000" lvl="1" indent="-396000" defTabSz="361950">
              <a:spcBef>
                <a:spcPts val="600"/>
              </a:spcBef>
              <a:buFont typeface="Arial" pitchFamily="34" charset="0"/>
              <a:buChar char="−"/>
              <a:defRPr/>
            </a:pPr>
            <a:r>
              <a:rPr lang="en-AU" sz="2800" b="0" dirty="0">
                <a:solidFill>
                  <a:srgbClr val="000000"/>
                </a:solidFill>
                <a:latin typeface="Arial"/>
              </a:rPr>
              <a:t>Strands, sub-strands and threads</a:t>
            </a:r>
          </a:p>
          <a:p>
            <a:pPr marL="792000" lvl="1" indent="-396000" defTabSz="361950">
              <a:spcBef>
                <a:spcPts val="600"/>
              </a:spcBef>
              <a:buFont typeface="Arial" pitchFamily="34" charset="0"/>
              <a:buChar char="−"/>
              <a:defRPr/>
            </a:pPr>
            <a:r>
              <a:rPr lang="en-AU" sz="2800" b="0" dirty="0">
                <a:solidFill>
                  <a:srgbClr val="000000"/>
                </a:solidFill>
                <a:latin typeface="Arial"/>
              </a:rPr>
              <a:t>Content descriptions</a:t>
            </a:r>
          </a:p>
          <a:p>
            <a:pPr marL="792000" lvl="1" indent="-396000" defTabSz="361950">
              <a:spcBef>
                <a:spcPts val="600"/>
              </a:spcBef>
              <a:buFont typeface="Arial" pitchFamily="34" charset="0"/>
              <a:buChar char="−"/>
              <a:defRPr/>
            </a:pPr>
            <a:r>
              <a:rPr lang="en-AU" sz="2800" b="0" dirty="0">
                <a:solidFill>
                  <a:srgbClr val="000000"/>
                </a:solidFill>
                <a:latin typeface="Arial"/>
              </a:rPr>
              <a:t>Content elaborations</a:t>
            </a:r>
          </a:p>
          <a:p>
            <a:pPr marL="360000" lvl="0" indent="-360000" defTabSz="361950">
              <a:spcBef>
                <a:spcPts val="600"/>
              </a:spcBef>
              <a:buFont typeface="Arial" pitchFamily="34" charset="0"/>
              <a:buChar char="•"/>
              <a:defRPr/>
            </a:pPr>
            <a:r>
              <a:rPr lang="en-AU" sz="2800" b="0" dirty="0">
                <a:latin typeface="+mn-lt"/>
                <a:ea typeface="+mn-ea"/>
                <a:cs typeface="+mn-cs"/>
              </a:rPr>
              <a:t>Achievement 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English learning area</a:t>
            </a:r>
            <a:endParaRPr lang="en-US" b="0" kern="1200" dirty="0">
              <a:latin typeface="+mn-lt"/>
              <a:ea typeface="+mn-ea"/>
              <a:cs typeface="+mn-cs"/>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1008410"/>
          </a:xfrm>
        </p:spPr>
        <p:txBody>
          <a:bodyPr vert="horz" lIns="91440" tIns="45720" rIns="91440" bIns="45720" rtlCol="0" anchor="t">
            <a:noAutofit/>
          </a:bodyPr>
          <a:lstStyle/>
          <a:p>
            <a:r>
              <a:rPr lang="en-AU" dirty="0"/>
              <a:t>Rationale</a:t>
            </a:r>
            <a:endParaRPr lang="en-US" dirty="0"/>
          </a:p>
        </p:txBody>
      </p:sp>
      <p:sp>
        <p:nvSpPr>
          <p:cNvPr id="11" name="Title 1"/>
          <p:cNvSpPr txBox="1">
            <a:spLocks/>
          </p:cNvSpPr>
          <p:nvPr/>
        </p:nvSpPr>
        <p:spPr bwMode="auto">
          <a:xfrm>
            <a:off x="323528" y="908720"/>
            <a:ext cx="8208912" cy="56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800" dirty="0"/>
              <a:t>Learning area summary</a:t>
            </a:r>
          </a:p>
          <a:p>
            <a:pPr lvl="0">
              <a:spcBef>
                <a:spcPts val="600"/>
              </a:spcBef>
            </a:pPr>
            <a:r>
              <a:rPr lang="en-AU" sz="2600" b="0" dirty="0"/>
              <a:t>The study of English is central to the learning and development of all young Australians. </a:t>
            </a:r>
          </a:p>
          <a:p>
            <a:pPr lvl="0">
              <a:spcBef>
                <a:spcPts val="600"/>
              </a:spcBef>
            </a:pPr>
            <a:r>
              <a:rPr lang="en-AU" sz="2600" b="0" dirty="0"/>
              <a:t>In the English learning area, students have opportunities to become confident communicators, imaginative thinkers and informed citizens who analyse, understand, communicate and build relationships with others and the world around them. </a:t>
            </a:r>
          </a:p>
          <a:p>
            <a:pPr lvl="0"/>
            <a:endParaRPr lang="en-AU" sz="1200" b="0" dirty="0"/>
          </a:p>
          <a:p>
            <a:pPr lvl="0">
              <a:spcBef>
                <a:spcPts val="0"/>
              </a:spcBef>
              <a:spcAft>
                <a:spcPts val="600"/>
              </a:spcAft>
            </a:pPr>
            <a:r>
              <a:rPr lang="en-AU" sz="2800" dirty="0"/>
              <a:t>Video</a:t>
            </a:r>
            <a:endParaRPr lang="en-AU" sz="2400" b="0" dirty="0"/>
          </a:p>
          <a:p>
            <a:pPr lvl="0"/>
            <a:r>
              <a:rPr lang="en-AU" sz="2600" b="0" dirty="0"/>
              <a:t>Introduction to English</a:t>
            </a:r>
          </a:p>
          <a:p>
            <a:pPr lvl="0"/>
            <a:r>
              <a:rPr lang="en-AU" sz="2600" b="0" dirty="0">
                <a:hlinkClick r:id="rId3"/>
              </a:rPr>
              <a:t>http://www.australiancurriculum.edu.au/f-10-curriculum/english/rationale</a:t>
            </a:r>
            <a:endParaRPr lang="en-AU" sz="2600" b="0" dirty="0"/>
          </a:p>
          <a:p>
            <a:pPr lvl="0"/>
            <a:endParaRPr lang="en-AU" sz="2400" b="0" dirty="0"/>
          </a:p>
          <a:p>
            <a:pPr lvl="0"/>
            <a:endParaRPr lang="en-AU" sz="2400" b="0" dirty="0"/>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Aims</a:t>
            </a:r>
            <a:endParaRPr lang="en-US" dirty="0"/>
          </a:p>
        </p:txBody>
      </p:sp>
      <p:sp>
        <p:nvSpPr>
          <p:cNvPr id="11" name="Title 1"/>
          <p:cNvSpPr txBox="1">
            <a:spLocks/>
          </p:cNvSpPr>
          <p:nvPr/>
        </p:nvSpPr>
        <p:spPr bwMode="auto">
          <a:xfrm>
            <a:off x="323850" y="955599"/>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900" dirty="0"/>
              <a:t>Learning area summary</a:t>
            </a:r>
          </a:p>
          <a:p>
            <a:pPr lvl="0">
              <a:spcBef>
                <a:spcPts val="600"/>
              </a:spcBef>
            </a:pPr>
            <a:r>
              <a:rPr lang="en-AU" sz="2900" b="0" dirty="0"/>
              <a:t>Learning through English aims to:</a:t>
            </a:r>
          </a:p>
          <a:p>
            <a:pPr marL="360000" lvl="0" indent="-360000">
              <a:spcBef>
                <a:spcPts val="600"/>
              </a:spcBef>
              <a:buFont typeface="Arial" panose="020B0604020202020204" pitchFamily="34" charset="0"/>
              <a:buChar char="•"/>
            </a:pPr>
            <a:r>
              <a:rPr lang="en-AU" sz="2900" b="0" dirty="0"/>
              <a:t>ensure that students interact with texts in a variety of ways </a:t>
            </a:r>
          </a:p>
          <a:p>
            <a:pPr marL="360000" lvl="0" indent="-360000">
              <a:spcBef>
                <a:spcPts val="600"/>
              </a:spcBef>
              <a:buFont typeface="Arial" panose="020B0604020202020204" pitchFamily="34" charset="0"/>
              <a:buChar char="•"/>
            </a:pPr>
            <a:r>
              <a:rPr lang="en-AU" sz="2900" b="0" dirty="0"/>
              <a:t>develop capabilities to use, appreciate and enjoy English</a:t>
            </a:r>
          </a:p>
          <a:p>
            <a:pPr marL="360000" lvl="0" indent="-360000">
              <a:spcBef>
                <a:spcPts val="600"/>
              </a:spcBef>
              <a:buFont typeface="Arial" panose="020B0604020202020204" pitchFamily="34" charset="0"/>
              <a:buChar char="•"/>
            </a:pPr>
            <a:r>
              <a:rPr lang="en-AU" sz="2900" b="0" dirty="0"/>
              <a:t>develop an understanding of how the various forms of text work in combination to create meaning. </a:t>
            </a:r>
          </a:p>
          <a:p>
            <a:pPr lvl="0"/>
            <a:endParaRPr lang="en-AU" sz="2400" b="0" dirty="0"/>
          </a:p>
          <a:p>
            <a:pPr lvl="0"/>
            <a:endParaRPr lang="en-AU" sz="2400" b="0" dirty="0"/>
          </a:p>
        </p:txBody>
      </p:sp>
      <p:pic>
        <p:nvPicPr>
          <p:cNvPr id="8" name="Picture 7">
            <a:extLst>
              <a:ext uri="{FF2B5EF4-FFF2-40B4-BE49-F238E27FC236}">
                <a16:creationId xmlns:a16="http://schemas.microsoft.com/office/drawing/2014/main" id="{D5256958-41DD-4A72-8B99-01EC6256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ideas</a:t>
            </a:r>
            <a:endParaRPr lang="en-US" dirty="0"/>
          </a:p>
        </p:txBody>
      </p:sp>
      <p:sp>
        <p:nvSpPr>
          <p:cNvPr id="4" name="Content Placeholder 3"/>
          <p:cNvSpPr>
            <a:spLocks noGrp="1"/>
          </p:cNvSpPr>
          <p:nvPr>
            <p:ph idx="1"/>
          </p:nvPr>
        </p:nvSpPr>
        <p:spPr>
          <a:xfrm>
            <a:off x="323850" y="986400"/>
            <a:ext cx="8485188" cy="5199410"/>
          </a:xfrm>
        </p:spPr>
        <p:txBody>
          <a:bodyPr tIns="252000"/>
          <a:lstStyle/>
          <a:p>
            <a:pPr marL="360000" lvl="0" indent="-360000">
              <a:spcBef>
                <a:spcPts val="600"/>
              </a:spcBef>
              <a:buFont typeface="Arial" panose="020B0604020202020204" pitchFamily="34" charset="0"/>
              <a:buChar char="•"/>
            </a:pPr>
            <a:r>
              <a:rPr lang="en-AU" dirty="0"/>
              <a:t>Texts</a:t>
            </a:r>
          </a:p>
          <a:p>
            <a:pPr marL="360000" lvl="0" indent="-360000">
              <a:spcBef>
                <a:spcPts val="600"/>
              </a:spcBef>
              <a:buFont typeface="Arial" panose="020B0604020202020204" pitchFamily="34" charset="0"/>
              <a:buChar char="•"/>
            </a:pPr>
            <a:r>
              <a:rPr lang="en-AU" dirty="0"/>
              <a:t>Communication processes</a:t>
            </a:r>
          </a:p>
          <a:p>
            <a:pPr marL="360000" lvl="0" indent="-360000">
              <a:spcBef>
                <a:spcPts val="600"/>
              </a:spcBef>
              <a:buFont typeface="Arial" panose="020B0604020202020204" pitchFamily="34" charset="0"/>
              <a:buChar char="•"/>
            </a:pPr>
            <a:r>
              <a:rPr lang="en-AU" dirty="0"/>
              <a:t>The English language</a:t>
            </a:r>
          </a:p>
          <a:p>
            <a:pPr marL="360000" lvl="0" indent="-360000">
              <a:spcBef>
                <a:spcPts val="600"/>
              </a:spcBef>
              <a:buFont typeface="Arial" panose="020B0604020202020204" pitchFamily="34" charset="0"/>
              <a:buChar char="•"/>
            </a:pPr>
            <a:r>
              <a:rPr lang="en-AU" dirty="0"/>
              <a:t>Literacy is language in use</a:t>
            </a:r>
          </a:p>
          <a:p>
            <a:pPr marL="360000" lvl="0" indent="-360000">
              <a:spcBef>
                <a:spcPts val="600"/>
              </a:spcBef>
              <a:buFont typeface="Arial" panose="020B0604020202020204" pitchFamily="34" charset="0"/>
              <a:buChar char="•"/>
            </a:pPr>
            <a:r>
              <a:rPr lang="en-AU" dirty="0"/>
              <a:t>Language features, visual features and text structures</a:t>
            </a:r>
          </a:p>
          <a:p>
            <a:pPr marL="360000" lvl="0" indent="-360000">
              <a:spcBef>
                <a:spcPts val="600"/>
              </a:spcBef>
              <a:buFont typeface="Arial" panose="020B0604020202020204" pitchFamily="34" charset="0"/>
              <a:buChar char="•"/>
            </a:pPr>
            <a:r>
              <a:rPr lang="en-AU" dirty="0"/>
              <a:t>The appreciation of literature</a:t>
            </a:r>
          </a:p>
          <a:p>
            <a:pPr lvl="0"/>
            <a:endParaRPr lang="en-AU" sz="2400" dirty="0"/>
          </a:p>
          <a:p>
            <a:endParaRPr lang="en-AU" dirty="0"/>
          </a:p>
        </p:txBody>
      </p:sp>
      <p:pic>
        <p:nvPicPr>
          <p:cNvPr id="10" name="Picture 9">
            <a:extLst>
              <a:ext uri="{FF2B5EF4-FFF2-40B4-BE49-F238E27FC236}">
                <a16:creationId xmlns:a16="http://schemas.microsoft.com/office/drawing/2014/main" id="{5BA77BF1-8914-47BC-B765-D2DBF2695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Year-by-year curriculum</a:t>
            </a:r>
            <a:endParaRPr lang="en-US" dirty="0">
              <a:solidFill>
                <a:schemeClr val="tx1"/>
              </a:solidFill>
            </a:endParaRPr>
          </a:p>
        </p:txBody>
      </p:sp>
      <p:sp>
        <p:nvSpPr>
          <p:cNvPr id="10" name="Title 1"/>
          <p:cNvSpPr txBox="1">
            <a:spLocks/>
          </p:cNvSpPr>
          <p:nvPr/>
        </p:nvSpPr>
        <p:spPr bwMode="auto">
          <a:xfrm>
            <a:off x="2008490" y="1102948"/>
            <a:ext cx="6667966"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900" b="0" dirty="0"/>
              <a:t>Each year includes the following structural components:</a:t>
            </a:r>
          </a:p>
          <a:p>
            <a:pPr marL="360000" lvl="0" indent="-360000">
              <a:spcBef>
                <a:spcPts val="600"/>
              </a:spcBef>
              <a:buFont typeface="Arial" panose="020B0604020202020204" pitchFamily="34" charset="0"/>
              <a:buChar char="•"/>
            </a:pPr>
            <a:r>
              <a:rPr lang="en-US" sz="2900" b="0" dirty="0"/>
              <a:t>year-level description</a:t>
            </a:r>
          </a:p>
          <a:p>
            <a:pPr marL="360000" lvl="0" indent="-360000">
              <a:spcBef>
                <a:spcPts val="600"/>
              </a:spcBef>
              <a:buFont typeface="Arial" panose="020B0604020202020204" pitchFamily="34" charset="0"/>
              <a:buChar char="•"/>
            </a:pPr>
            <a:r>
              <a:rPr lang="en-US" sz="2900" b="0" dirty="0"/>
              <a:t>curriculum content</a:t>
            </a:r>
          </a:p>
          <a:p>
            <a:pPr marL="360000" lvl="0" indent="-360000">
              <a:spcBef>
                <a:spcPts val="600"/>
              </a:spcBef>
              <a:buFont typeface="Arial" panose="020B0604020202020204" pitchFamily="34" charset="0"/>
              <a:buChar char="•"/>
            </a:pPr>
            <a:r>
              <a:rPr lang="en-US" sz="2900" b="0" dirty="0"/>
              <a:t>achievement standards.</a:t>
            </a:r>
          </a:p>
          <a:p>
            <a:pPr marL="285750" lvl="0" indent="-285750">
              <a:buFont typeface="Arial" panose="020B0604020202020204" pitchFamily="34" charset="0"/>
              <a:buChar char="•"/>
            </a:pPr>
            <a:endParaRPr lang="en-US" sz="2500" b="0" dirty="0"/>
          </a:p>
          <a:p>
            <a:pPr lvl="0"/>
            <a:r>
              <a:rPr lang="en-US" sz="2900" b="0" dirty="0"/>
              <a:t>The curriculum is developmentally sequenced across the year levels.</a:t>
            </a:r>
          </a:p>
          <a:p>
            <a:pPr lvl="0"/>
            <a:endParaRPr lang="en-US" sz="1800" b="0" dirty="0"/>
          </a:p>
        </p:txBody>
      </p:sp>
      <p:pic>
        <p:nvPicPr>
          <p:cNvPr id="7" name="Picture 6">
            <a:extLst>
              <a:ext uri="{FF2B5EF4-FFF2-40B4-BE49-F238E27FC236}">
                <a16:creationId xmlns:a16="http://schemas.microsoft.com/office/drawing/2014/main" id="{6BA23BBC-7D5F-4158-8085-61BFE2E09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
        <p:nvSpPr>
          <p:cNvPr id="4" name="TextBox 3"/>
          <p:cNvSpPr txBox="1"/>
          <p:nvPr/>
        </p:nvSpPr>
        <p:spPr>
          <a:xfrm>
            <a:off x="395536" y="947492"/>
            <a:ext cx="1224136" cy="307777"/>
          </a:xfrm>
          <a:prstGeom prst="rect">
            <a:avLst/>
          </a:prstGeom>
          <a:solidFill>
            <a:schemeClr val="bg1"/>
          </a:solidFill>
          <a:effectLst>
            <a:outerShdw dist="25400" dir="5400000" algn="t" rotWithShape="0">
              <a:prstClr val="black">
                <a:alpha val="15000"/>
              </a:prstClr>
            </a:outerShdw>
          </a:effectLst>
        </p:spPr>
        <p:txBody>
          <a:bodyPr wrap="square" rtlCol="0">
            <a:spAutoFit/>
          </a:bodyPr>
          <a:lstStyle/>
          <a:p>
            <a:pPr algn="ctr"/>
            <a:r>
              <a:rPr lang="en-AU" sz="1400" dirty="0"/>
              <a:t>Primary</a:t>
            </a:r>
          </a:p>
        </p:txBody>
      </p:sp>
      <p:sp>
        <p:nvSpPr>
          <p:cNvPr id="8" name="TextBox 7"/>
          <p:cNvSpPr txBox="1"/>
          <p:nvPr/>
        </p:nvSpPr>
        <p:spPr>
          <a:xfrm>
            <a:off x="395536" y="1382105"/>
            <a:ext cx="1224136" cy="276999"/>
          </a:xfrm>
          <a:prstGeom prst="rect">
            <a:avLst/>
          </a:prstGeom>
          <a:solidFill>
            <a:schemeClr val="bg1">
              <a:lumMod val="85000"/>
            </a:schemeClr>
          </a:solidFill>
        </p:spPr>
        <p:txBody>
          <a:bodyPr wrap="square" rtlCol="0">
            <a:spAutoFit/>
          </a:bodyPr>
          <a:lstStyle/>
          <a:p>
            <a:pPr algn="ctr"/>
            <a:r>
              <a:rPr lang="en-AU" sz="1200" dirty="0"/>
              <a:t>1</a:t>
            </a:r>
          </a:p>
        </p:txBody>
      </p:sp>
      <p:sp>
        <p:nvSpPr>
          <p:cNvPr id="9" name="TextBox 8"/>
          <p:cNvSpPr txBox="1"/>
          <p:nvPr/>
        </p:nvSpPr>
        <p:spPr>
          <a:xfrm>
            <a:off x="395536" y="1785940"/>
            <a:ext cx="1224136" cy="276999"/>
          </a:xfrm>
          <a:prstGeom prst="rect">
            <a:avLst/>
          </a:prstGeom>
          <a:solidFill>
            <a:schemeClr val="bg1">
              <a:lumMod val="85000"/>
            </a:schemeClr>
          </a:solidFill>
        </p:spPr>
        <p:txBody>
          <a:bodyPr wrap="square" rtlCol="0">
            <a:spAutoFit/>
          </a:bodyPr>
          <a:lstStyle/>
          <a:p>
            <a:pPr algn="ctr"/>
            <a:r>
              <a:rPr lang="en-AU" sz="1200" dirty="0"/>
              <a:t>2</a:t>
            </a:r>
          </a:p>
        </p:txBody>
      </p:sp>
      <p:sp>
        <p:nvSpPr>
          <p:cNvPr id="11" name="TextBox 10"/>
          <p:cNvSpPr txBox="1"/>
          <p:nvPr/>
        </p:nvSpPr>
        <p:spPr>
          <a:xfrm>
            <a:off x="395536" y="2189775"/>
            <a:ext cx="1224136" cy="276999"/>
          </a:xfrm>
          <a:prstGeom prst="rect">
            <a:avLst/>
          </a:prstGeom>
          <a:solidFill>
            <a:schemeClr val="bg1">
              <a:lumMod val="85000"/>
            </a:schemeClr>
          </a:solidFill>
        </p:spPr>
        <p:txBody>
          <a:bodyPr wrap="square" rtlCol="0">
            <a:spAutoFit/>
          </a:bodyPr>
          <a:lstStyle/>
          <a:p>
            <a:pPr algn="ctr"/>
            <a:r>
              <a:rPr lang="en-AU" sz="1200" dirty="0"/>
              <a:t>3</a:t>
            </a:r>
          </a:p>
        </p:txBody>
      </p:sp>
      <p:sp>
        <p:nvSpPr>
          <p:cNvPr id="12" name="TextBox 11"/>
          <p:cNvSpPr txBox="1"/>
          <p:nvPr/>
        </p:nvSpPr>
        <p:spPr>
          <a:xfrm>
            <a:off x="395536" y="2593610"/>
            <a:ext cx="1224136" cy="276999"/>
          </a:xfrm>
          <a:prstGeom prst="rect">
            <a:avLst/>
          </a:prstGeom>
          <a:solidFill>
            <a:schemeClr val="bg1">
              <a:lumMod val="85000"/>
            </a:schemeClr>
          </a:solidFill>
        </p:spPr>
        <p:txBody>
          <a:bodyPr wrap="square" rtlCol="0">
            <a:spAutoFit/>
          </a:bodyPr>
          <a:lstStyle/>
          <a:p>
            <a:pPr algn="ctr"/>
            <a:r>
              <a:rPr lang="en-AU" sz="1200" dirty="0"/>
              <a:t>4</a:t>
            </a:r>
          </a:p>
        </p:txBody>
      </p:sp>
      <p:sp>
        <p:nvSpPr>
          <p:cNvPr id="13" name="TextBox 12"/>
          <p:cNvSpPr txBox="1"/>
          <p:nvPr/>
        </p:nvSpPr>
        <p:spPr>
          <a:xfrm>
            <a:off x="395536" y="2997445"/>
            <a:ext cx="1224136" cy="276999"/>
          </a:xfrm>
          <a:prstGeom prst="rect">
            <a:avLst/>
          </a:prstGeom>
          <a:solidFill>
            <a:schemeClr val="bg1">
              <a:lumMod val="85000"/>
            </a:schemeClr>
          </a:solidFill>
        </p:spPr>
        <p:txBody>
          <a:bodyPr wrap="square" rtlCol="0">
            <a:spAutoFit/>
          </a:bodyPr>
          <a:lstStyle/>
          <a:p>
            <a:pPr algn="ctr"/>
            <a:r>
              <a:rPr lang="en-AU" sz="1200" dirty="0"/>
              <a:t>5</a:t>
            </a:r>
          </a:p>
        </p:txBody>
      </p:sp>
      <p:sp>
        <p:nvSpPr>
          <p:cNvPr id="14" name="TextBox 13"/>
          <p:cNvSpPr txBox="1"/>
          <p:nvPr/>
        </p:nvSpPr>
        <p:spPr>
          <a:xfrm>
            <a:off x="395536" y="3401280"/>
            <a:ext cx="1224136" cy="276999"/>
          </a:xfrm>
          <a:prstGeom prst="rect">
            <a:avLst/>
          </a:prstGeom>
          <a:solidFill>
            <a:schemeClr val="bg1">
              <a:lumMod val="85000"/>
            </a:schemeClr>
          </a:solidFill>
        </p:spPr>
        <p:txBody>
          <a:bodyPr wrap="square" rtlCol="0">
            <a:spAutoFit/>
          </a:bodyPr>
          <a:lstStyle/>
          <a:p>
            <a:pPr algn="ctr"/>
            <a:r>
              <a:rPr lang="en-AU" sz="1200" dirty="0"/>
              <a:t>6</a:t>
            </a:r>
          </a:p>
        </p:txBody>
      </p:sp>
      <p:sp>
        <p:nvSpPr>
          <p:cNvPr id="23" name="TextBox 22">
            <a:extLst>
              <a:ext uri="{FF2B5EF4-FFF2-40B4-BE49-F238E27FC236}">
                <a16:creationId xmlns:a16="http://schemas.microsoft.com/office/drawing/2014/main" id="{DA3FEFC3-2064-4049-B0AC-283D571575F9}"/>
              </a:ext>
            </a:extLst>
          </p:cNvPr>
          <p:cNvSpPr txBox="1"/>
          <p:nvPr/>
        </p:nvSpPr>
        <p:spPr>
          <a:xfrm>
            <a:off x="395536" y="4460776"/>
            <a:ext cx="1224136" cy="276999"/>
          </a:xfrm>
          <a:prstGeom prst="rect">
            <a:avLst/>
          </a:prstGeom>
          <a:solidFill>
            <a:schemeClr val="bg1">
              <a:lumMod val="85000"/>
            </a:schemeClr>
          </a:solidFill>
        </p:spPr>
        <p:txBody>
          <a:bodyPr wrap="square" rtlCol="0">
            <a:spAutoFit/>
          </a:bodyPr>
          <a:lstStyle/>
          <a:p>
            <a:pPr algn="ctr"/>
            <a:r>
              <a:rPr lang="en-AU" sz="1200" dirty="0"/>
              <a:t>7</a:t>
            </a:r>
          </a:p>
        </p:txBody>
      </p:sp>
      <p:sp>
        <p:nvSpPr>
          <p:cNvPr id="24" name="TextBox 23">
            <a:extLst>
              <a:ext uri="{FF2B5EF4-FFF2-40B4-BE49-F238E27FC236}">
                <a16:creationId xmlns:a16="http://schemas.microsoft.com/office/drawing/2014/main" id="{547E9DC0-42F3-42FE-86DC-697F6F701F5F}"/>
              </a:ext>
            </a:extLst>
          </p:cNvPr>
          <p:cNvSpPr txBox="1"/>
          <p:nvPr/>
        </p:nvSpPr>
        <p:spPr>
          <a:xfrm>
            <a:off x="395536" y="4864611"/>
            <a:ext cx="1224136" cy="276999"/>
          </a:xfrm>
          <a:prstGeom prst="rect">
            <a:avLst/>
          </a:prstGeom>
          <a:solidFill>
            <a:schemeClr val="bg1">
              <a:lumMod val="85000"/>
            </a:schemeClr>
          </a:solidFill>
        </p:spPr>
        <p:txBody>
          <a:bodyPr wrap="square" rtlCol="0">
            <a:spAutoFit/>
          </a:bodyPr>
          <a:lstStyle/>
          <a:p>
            <a:pPr algn="ctr"/>
            <a:r>
              <a:rPr lang="en-AU" sz="1200" dirty="0"/>
              <a:t>8</a:t>
            </a:r>
          </a:p>
        </p:txBody>
      </p:sp>
      <p:sp>
        <p:nvSpPr>
          <p:cNvPr id="25" name="TextBox 24">
            <a:extLst>
              <a:ext uri="{FF2B5EF4-FFF2-40B4-BE49-F238E27FC236}">
                <a16:creationId xmlns:a16="http://schemas.microsoft.com/office/drawing/2014/main" id="{1CA26445-EA6D-4C9E-89C2-1B93EE4D5EF6}"/>
              </a:ext>
            </a:extLst>
          </p:cNvPr>
          <p:cNvSpPr txBox="1"/>
          <p:nvPr/>
        </p:nvSpPr>
        <p:spPr>
          <a:xfrm>
            <a:off x="395536" y="5268446"/>
            <a:ext cx="1224136" cy="276999"/>
          </a:xfrm>
          <a:prstGeom prst="rect">
            <a:avLst/>
          </a:prstGeom>
          <a:solidFill>
            <a:schemeClr val="bg1">
              <a:lumMod val="85000"/>
            </a:schemeClr>
          </a:solidFill>
        </p:spPr>
        <p:txBody>
          <a:bodyPr wrap="square" rtlCol="0">
            <a:spAutoFit/>
          </a:bodyPr>
          <a:lstStyle/>
          <a:p>
            <a:pPr algn="ctr"/>
            <a:r>
              <a:rPr lang="en-AU" sz="1200" dirty="0"/>
              <a:t>9</a:t>
            </a:r>
          </a:p>
        </p:txBody>
      </p:sp>
      <p:sp>
        <p:nvSpPr>
          <p:cNvPr id="26" name="TextBox 25">
            <a:extLst>
              <a:ext uri="{FF2B5EF4-FFF2-40B4-BE49-F238E27FC236}">
                <a16:creationId xmlns:a16="http://schemas.microsoft.com/office/drawing/2014/main" id="{7F3BD7FE-05B9-48CE-AFE6-4F3E51DD62F2}"/>
              </a:ext>
            </a:extLst>
          </p:cNvPr>
          <p:cNvSpPr txBox="1"/>
          <p:nvPr/>
        </p:nvSpPr>
        <p:spPr>
          <a:xfrm>
            <a:off x="395536" y="5672281"/>
            <a:ext cx="1224136" cy="276999"/>
          </a:xfrm>
          <a:prstGeom prst="rect">
            <a:avLst/>
          </a:prstGeom>
          <a:solidFill>
            <a:schemeClr val="bg1">
              <a:lumMod val="85000"/>
            </a:schemeClr>
          </a:solidFill>
        </p:spPr>
        <p:txBody>
          <a:bodyPr wrap="square" rtlCol="0">
            <a:spAutoFit/>
          </a:bodyPr>
          <a:lstStyle/>
          <a:p>
            <a:pPr algn="ctr"/>
            <a:r>
              <a:rPr lang="en-AU" sz="1200" dirty="0"/>
              <a:t>10</a:t>
            </a:r>
          </a:p>
        </p:txBody>
      </p:sp>
      <p:sp>
        <p:nvSpPr>
          <p:cNvPr id="29" name="TextBox 28">
            <a:extLst>
              <a:ext uri="{FF2B5EF4-FFF2-40B4-BE49-F238E27FC236}">
                <a16:creationId xmlns:a16="http://schemas.microsoft.com/office/drawing/2014/main" id="{68026BF1-AC0B-4A9F-9C2D-C36D3CD1B205}"/>
              </a:ext>
            </a:extLst>
          </p:cNvPr>
          <p:cNvSpPr txBox="1"/>
          <p:nvPr/>
        </p:nvSpPr>
        <p:spPr>
          <a:xfrm>
            <a:off x="395536" y="4039654"/>
            <a:ext cx="1224136" cy="307777"/>
          </a:xfrm>
          <a:prstGeom prst="rect">
            <a:avLst/>
          </a:prstGeom>
          <a:solidFill>
            <a:schemeClr val="bg1"/>
          </a:solidFill>
          <a:effectLst>
            <a:outerShdw dist="25400" dir="5400000" algn="t" rotWithShape="0">
              <a:prstClr val="black">
                <a:alpha val="15000"/>
              </a:prstClr>
            </a:outerShdw>
          </a:effectLst>
        </p:spPr>
        <p:txBody>
          <a:bodyPr wrap="square" rtlCol="0">
            <a:spAutoFit/>
          </a:bodyPr>
          <a:lstStyle/>
          <a:p>
            <a:pPr algn="ctr"/>
            <a:r>
              <a:rPr lang="en-AU" sz="1400" dirty="0"/>
              <a:t>Secondary</a:t>
            </a:r>
          </a:p>
        </p:txBody>
      </p:sp>
      <p:sp>
        <p:nvSpPr>
          <p:cNvPr id="32" name="Isosceles Triangle 31">
            <a:extLst>
              <a:ext uri="{FF2B5EF4-FFF2-40B4-BE49-F238E27FC236}">
                <a16:creationId xmlns:a16="http://schemas.microsoft.com/office/drawing/2014/main" id="{991671DB-6697-4D29-B96C-604E10E126D2}"/>
              </a:ext>
            </a:extLst>
          </p:cNvPr>
          <p:cNvSpPr/>
          <p:nvPr/>
        </p:nvSpPr>
        <p:spPr bwMode="auto">
          <a:xfrm rot="10800000">
            <a:off x="863588" y="3802157"/>
            <a:ext cx="288032" cy="248304"/>
          </a:xfrm>
          <a:prstGeom prst="triangle">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686" y="1092158"/>
            <a:ext cx="8496300" cy="4507067"/>
          </a:xfrm>
          <a:prstGeom prst="rect">
            <a:avLst/>
          </a:prstGeom>
        </p:spPr>
      </p:pic>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 level descriptions</a:t>
            </a:r>
            <a:endParaRPr lang="en-US" dirty="0">
              <a:solidFill>
                <a:schemeClr val="tx1"/>
              </a:solidFill>
            </a:endParaRPr>
          </a:p>
        </p:txBody>
      </p:sp>
      <p:sp>
        <p:nvSpPr>
          <p:cNvPr id="8" name="Left Arrow 4"/>
          <p:cNvSpPr/>
          <p:nvPr/>
        </p:nvSpPr>
        <p:spPr bwMode="auto">
          <a:xfrm>
            <a:off x="5449728" y="2391804"/>
            <a:ext cx="475252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Year-level specific</a:t>
            </a:r>
            <a:endParaRPr kumimoji="0" lang="en-AU" sz="2800" b="0" i="0" u="none" strike="noStrike" cap="none" normalizeH="0" baseline="0" dirty="0">
              <a:ln>
                <a:noFill/>
              </a:ln>
              <a:solidFill>
                <a:schemeClr val="tx1"/>
              </a:solidFill>
              <a:effectLst/>
            </a:endParaRPr>
          </a:p>
        </p:txBody>
      </p:sp>
      <p:sp>
        <p:nvSpPr>
          <p:cNvPr id="9" name="Left Arrow 4"/>
          <p:cNvSpPr/>
          <p:nvPr/>
        </p:nvSpPr>
        <p:spPr bwMode="auto">
          <a:xfrm>
            <a:off x="6588224" y="4693900"/>
            <a:ext cx="4764778"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Text types</a:t>
            </a:r>
            <a:endParaRPr kumimoji="0" lang="en-AU" sz="2800" b="0" i="0" u="none" strike="noStrike" cap="none" normalizeH="0" baseline="0" dirty="0">
              <a:ln>
                <a:noFill/>
              </a:ln>
              <a:solidFill>
                <a:schemeClr val="tx1"/>
              </a:solidFill>
              <a:effectLst/>
            </a:endParaRPr>
          </a:p>
        </p:txBody>
      </p:sp>
      <p:sp>
        <p:nvSpPr>
          <p:cNvPr id="7" name="Left Arrow 4"/>
          <p:cNvSpPr/>
          <p:nvPr/>
        </p:nvSpPr>
        <p:spPr bwMode="auto">
          <a:xfrm>
            <a:off x="6228184" y="1258775"/>
            <a:ext cx="8206884"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r>
              <a:rPr lang="en-AU" sz="2800" dirty="0"/>
              <a:t>P</a:t>
            </a:r>
            <a:r>
              <a:rPr lang="en-AU" sz="2800" dirty="0">
                <a:latin typeface="Arial" panose="020B0604020202020204" pitchFamily="34" charset="0"/>
                <a:cs typeface="Arial" panose="020B0604020202020204" pitchFamily="34" charset="0"/>
              </a:rPr>
              <a:t>–</a:t>
            </a:r>
            <a:r>
              <a:rPr lang="en-AU" sz="2800" dirty="0"/>
              <a:t>10 English</a:t>
            </a:r>
            <a:endParaRPr kumimoji="0" lang="en-AU"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6305182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O_PPT_HPE_20170109_Coverslides_allsubjects_v1_s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O_PPT_HPE_20170109_Coverslides_allsubjects_v2_sb.potx [Read-Only]" id="{A0C87780-09CD-4B3A-AE80-3A773765D3A6}" vid="{1497EC8D-33DD-480F-A55D-0C29A729DB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5DEBD03-5E9C-40A0-804B-944DDB9E62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3260</Words>
  <Application>Microsoft Office PowerPoint</Application>
  <PresentationFormat>On-screen Show (4:3)</PresentationFormat>
  <Paragraphs>364</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Times New Roman</vt:lpstr>
      <vt:lpstr>presentations_qcaa_powerpoint</vt:lpstr>
      <vt:lpstr>Basic page_individual</vt:lpstr>
      <vt:lpstr>LAO_PPT_HPE_20170109_Coverslides_allsubjects_v1_sb</vt:lpstr>
      <vt:lpstr>1_presentations_qcaa_powerpoint</vt:lpstr>
      <vt:lpstr>Learning area overview</vt:lpstr>
      <vt:lpstr>Learning goals</vt:lpstr>
      <vt:lpstr>Three-dimensional curriculum</vt:lpstr>
      <vt:lpstr>Structure of the English learning area</vt:lpstr>
      <vt:lpstr>Rationale</vt:lpstr>
      <vt:lpstr>Aims</vt:lpstr>
      <vt:lpstr>Key ideas</vt:lpstr>
      <vt:lpstr>Year-by-year curriculum</vt:lpstr>
      <vt:lpstr>Year level descriptions</vt:lpstr>
      <vt:lpstr>Curriculum content</vt:lpstr>
      <vt:lpstr>Strands and sub-strands</vt:lpstr>
      <vt:lpstr>Achievement standards</vt:lpstr>
      <vt:lpstr>Three-dimensional curriculum:  General capabilities</vt:lpstr>
      <vt:lpstr>Three-dimensional curriculum:  Cross-curriculum priorities</vt:lpstr>
      <vt:lpstr>Find out more</vt:lpstr>
      <vt:lpstr>Copyright information</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 Australian Curriculum: English</dc:title>
  <dc:creator>Queensland Curriculum and Assessment Authority</dc:creator>
  <cp:lastModifiedBy>Matthew Willmett</cp:lastModifiedBy>
  <cp:revision>712</cp:revision>
  <cp:lastPrinted>2019-04-11T04:30:54Z</cp:lastPrinted>
  <dcterms:created xsi:type="dcterms:W3CDTF">2014-12-24T03:42:09Z</dcterms:created>
  <dcterms:modified xsi:type="dcterms:W3CDTF">2019-06-03T02:50:33Z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