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31" r:id="rId5"/>
    <p:sldMasterId id="2147483651" r:id="rId6"/>
    <p:sldMasterId id="2147483943" r:id="rId7"/>
    <p:sldMasterId id="2147483945" r:id="rId8"/>
  </p:sldMasterIdLst>
  <p:notesMasterIdLst>
    <p:notesMasterId r:id="rId28"/>
  </p:notesMasterIdLst>
  <p:handoutMasterIdLst>
    <p:handoutMasterId r:id="rId29"/>
  </p:handoutMasterIdLst>
  <p:sldIdLst>
    <p:sldId id="396" r:id="rId9"/>
    <p:sldId id="309" r:id="rId10"/>
    <p:sldId id="324" r:id="rId11"/>
    <p:sldId id="371" r:id="rId12"/>
    <p:sldId id="397" r:id="rId13"/>
    <p:sldId id="373" r:id="rId14"/>
    <p:sldId id="398" r:id="rId15"/>
    <p:sldId id="329" r:id="rId16"/>
    <p:sldId id="393" r:id="rId17"/>
    <p:sldId id="321" r:id="rId18"/>
    <p:sldId id="394" r:id="rId19"/>
    <p:sldId id="400" r:id="rId20"/>
    <p:sldId id="389" r:id="rId21"/>
    <p:sldId id="386" r:id="rId22"/>
    <p:sldId id="374" r:id="rId23"/>
    <p:sldId id="369" r:id="rId24"/>
    <p:sldId id="370" r:id="rId25"/>
    <p:sldId id="399" r:id="rId26"/>
    <p:sldId id="390" r:id="rId27"/>
  </p:sldIdLst>
  <p:sldSz cx="9144000" cy="6858000" type="screen4x3"/>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orient="horz" pos="4128">
          <p15:clr>
            <a:srgbClr val="A4A3A4"/>
          </p15:clr>
        </p15:guide>
        <p15:guide id="3" orient="horz" pos="3158">
          <p15:clr>
            <a:srgbClr val="A4A3A4"/>
          </p15:clr>
        </p15:guide>
        <p15:guide id="4" orient="horz" pos="3430" userDrawn="1">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Tully" initials="KT" lastIdx="3" clrIdx="0"/>
  <p:cmAuthor id="1" name="Emily Ross" initials="ER"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9"/>
    <a:srgbClr val="0066FF"/>
    <a:srgbClr val="6858A9"/>
    <a:srgbClr val="B5B5B5"/>
    <a:srgbClr val="9DA6C3"/>
    <a:srgbClr val="B2B8CF"/>
    <a:srgbClr val="C4CCDE"/>
    <a:srgbClr val="008885"/>
    <a:srgbClr val="14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77544" autoAdjust="0"/>
  </p:normalViewPr>
  <p:slideViewPr>
    <p:cSldViewPr>
      <p:cViewPr varScale="1">
        <p:scale>
          <a:sx n="89" d="100"/>
          <a:sy n="89" d="100"/>
        </p:scale>
        <p:origin x="2064" y="78"/>
      </p:cViewPr>
      <p:guideLst>
        <p:guide orient="horz" pos="391"/>
        <p:guide orient="horz" pos="4128"/>
        <p:guide orient="horz" pos="3158"/>
        <p:guide orient="horz" pos="3430"/>
        <p:guide orient="horz" pos="845"/>
        <p:guide pos="113"/>
        <p:guide pos="5556"/>
        <p:guide pos="204"/>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80" d="100"/>
          <a:sy n="80" d="100"/>
        </p:scale>
        <p:origin x="4014"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27/06/2019</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27/06/2019</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ustraliancurriculum.edu.a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ustraliancurriculum.edu.au/f-10-curriculum/the-arts/pdf-documen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ustraliancurriculum.edu.au/f-10-curriculum/the-arts/dance/example-of-knowledge-and-skills" TargetMode="External"/><Relationship Id="rId7" Type="http://schemas.openxmlformats.org/officeDocument/2006/relationships/hyperlink" Target="http://www.australiancurriculum.edu.au/the-arts/visual-arts/example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australiancurriculum.edu.au/the-arts/music/examples" TargetMode="External"/><Relationship Id="rId5" Type="http://schemas.openxmlformats.org/officeDocument/2006/relationships/hyperlink" Target="http://www.australiancurriculum.edu.au/the-arts/media-arts/examples" TargetMode="External"/><Relationship Id="rId4" Type="http://schemas.openxmlformats.org/officeDocument/2006/relationships/hyperlink" Target="http://www.australiancurriculum.edu.au/the-arts/drama/exampl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ustraliancurriculum.edu.au/f-10-curriculum/the-arts/pdf-documen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ustraliancurriculum.edu.au/f-10-curriculum/general-capabiliti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qcaa.qld.edu.au/aciq"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qcaa.qld.edu.au/pd-events/request-pd" TargetMode="External"/><Relationship Id="rId4" Type="http://schemas.openxmlformats.org/officeDocument/2006/relationships/hyperlink" Target="mailto:australiancurriculum@qcaa.qld.edu.au"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ustraliancurriculum.edu.au/f-10-curriculum/the-arts/introduc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www.australiancurriculum.edu.au/the-arts/introduc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ustraliancurriculum.edu.au/f-10-curriculum/the-arts/key-idea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US" sz="1100" b="0" dirty="0">
                <a:solidFill>
                  <a:schemeClr val="tx1"/>
                </a:solidFill>
                <a:latin typeface="Arial" pitchFamily="34" charset="0"/>
                <a:cs typeface="Arial" pitchFamily="34" charset="0"/>
              </a:rPr>
              <a:t>This presentation supports understanding of the Australian Curriculum: The Arts Prep*–Year 10. </a:t>
            </a:r>
            <a:r>
              <a:rPr lang="en-US" sz="1100" b="0">
                <a:solidFill>
                  <a:schemeClr val="tx1"/>
                </a:solidFill>
                <a:latin typeface="Arial" pitchFamily="34" charset="0"/>
                <a:cs typeface="Arial" pitchFamily="34" charset="0"/>
              </a:rPr>
              <a:t>It gives </a:t>
            </a:r>
            <a:r>
              <a:rPr lang="en-US" sz="1100" b="0" dirty="0">
                <a:solidFill>
                  <a:schemeClr val="tx1"/>
                </a:solidFill>
                <a:latin typeface="Arial" pitchFamily="34" charset="0"/>
                <a:cs typeface="Arial" pitchFamily="34" charset="0"/>
              </a:rPr>
              <a:t>insight into the position of The Arts within the Australian Curriculum and the structure of the Arts learning area. </a:t>
            </a:r>
          </a:p>
          <a:p>
            <a:pPr marL="0">
              <a:lnSpc>
                <a:spcPct val="100000"/>
              </a:lnSpc>
              <a:spcBef>
                <a:spcPts val="0"/>
              </a:spcBef>
            </a:pPr>
            <a:endParaRPr lang="en-US" sz="1100" b="0" dirty="0">
              <a:solidFill>
                <a:schemeClr val="tx1"/>
              </a:solidFill>
              <a:latin typeface="Arial" pitchFamily="34" charset="0"/>
              <a:cs typeface="Arial" pitchFamily="34" charset="0"/>
            </a:endParaRPr>
          </a:p>
          <a:p>
            <a:pPr>
              <a:spcBef>
                <a:spcPts val="0"/>
              </a:spcBef>
            </a:pPr>
            <a:r>
              <a:rPr lang="en-US" sz="1100" b="0" dirty="0">
                <a:solidFill>
                  <a:schemeClr val="tx1"/>
                </a:solidFill>
                <a:latin typeface="Arial" pitchFamily="34" charset="0"/>
                <a:cs typeface="Arial" pitchFamily="34" charset="0"/>
              </a:rPr>
              <a:t>You can use this presentation in your </a:t>
            </a:r>
            <a:r>
              <a:rPr lang="en-US" sz="1100" b="0" dirty="0" err="1">
                <a:solidFill>
                  <a:schemeClr val="tx1"/>
                </a:solidFill>
                <a:latin typeface="Arial" pitchFamily="34" charset="0"/>
                <a:cs typeface="Arial" pitchFamily="34" charset="0"/>
              </a:rPr>
              <a:t>organisation</a:t>
            </a:r>
            <a:r>
              <a:rPr lang="en-US" sz="1100" b="0" dirty="0">
                <a:solidFill>
                  <a:schemeClr val="tx1"/>
                </a:solidFill>
                <a:latin typeface="Arial" pitchFamily="34" charset="0"/>
                <a:cs typeface="Arial" pitchFamily="34" charset="0"/>
              </a:rPr>
              <a:t> as the basis for professional learning about the Arts curriculum. It includes information</a:t>
            </a:r>
            <a:r>
              <a:rPr lang="en-US" sz="1100" b="0" baseline="0" dirty="0">
                <a:solidFill>
                  <a:schemeClr val="tx1"/>
                </a:solidFill>
                <a:latin typeface="Arial" pitchFamily="34" charset="0"/>
                <a:cs typeface="Arial" pitchFamily="34" charset="0"/>
              </a:rPr>
              <a:t> about the key aspects of the curriculum, as well as activities for becoming familiar with the curriculum. An icon in the top-right corner of a slide identifies opportunities for activities. Presenters are encouraged to tailor this presentation to suit the needs of their audience.</a:t>
            </a:r>
          </a:p>
          <a:p>
            <a:pPr>
              <a:spcBef>
                <a:spcPts val="0"/>
              </a:spcBef>
            </a:pPr>
            <a:endParaRPr lang="en-US" sz="1100" b="0" baseline="0" dirty="0">
              <a:solidFill>
                <a:schemeClr val="tx1"/>
              </a:solidFill>
              <a:latin typeface="Arial" pitchFamily="34" charset="0"/>
              <a:cs typeface="Arial" pitchFamily="34" charset="0"/>
            </a:endParaRPr>
          </a:p>
          <a:p>
            <a:pPr>
              <a:spcBef>
                <a:spcPts val="0"/>
              </a:spcBef>
            </a:pPr>
            <a:r>
              <a:rPr lang="en-US" sz="1100" b="0" baseline="0" dirty="0">
                <a:latin typeface="Arial" pitchFamily="34" charset="0"/>
                <a:cs typeface="Arial" pitchFamily="34" charset="0"/>
              </a:rPr>
              <a:t>The Australian Curriculum content referred to in this presentation is available from:</a:t>
            </a:r>
          </a:p>
          <a:p>
            <a:pPr marL="0" marR="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Australian Curriculum, Assessment and Reporting Authority (ACARA) 2017, </a:t>
            </a:r>
            <a:r>
              <a:rPr lang="en-US" sz="1100" b="0" i="1" dirty="0">
                <a:latin typeface="Arial" pitchFamily="34" charset="0"/>
                <a:cs typeface="Arial" pitchFamily="34" charset="0"/>
              </a:rPr>
              <a:t>Australian Curriculum Version 8</a:t>
            </a:r>
            <a:r>
              <a:rPr lang="en-US" sz="1100" b="0" dirty="0">
                <a:latin typeface="Arial" pitchFamily="34" charset="0"/>
                <a:cs typeface="Arial" pitchFamily="34" charset="0"/>
              </a:rPr>
              <a:t> </a:t>
            </a:r>
            <a:r>
              <a:rPr lang="en-US" sz="1100" b="0" i="1" dirty="0">
                <a:latin typeface="Arial" pitchFamily="34" charset="0"/>
                <a:cs typeface="Arial" pitchFamily="34" charset="0"/>
              </a:rPr>
              <a:t>Foundation to Year 10</a:t>
            </a:r>
            <a:r>
              <a:rPr lang="en-US" sz="1100" b="0" dirty="0">
                <a:latin typeface="Arial" pitchFamily="34" charset="0"/>
                <a:cs typeface="Arial" pitchFamily="34" charset="0"/>
              </a:rPr>
              <a:t>, </a:t>
            </a:r>
            <a:r>
              <a:rPr lang="en-US" sz="1100" b="0" u="none" dirty="0">
                <a:latin typeface="Arial" pitchFamily="34" charset="0"/>
                <a:cs typeface="Arial" pitchFamily="34" charset="0"/>
                <a:hlinkClick r:id="rId3"/>
              </a:rPr>
              <a:t>www.australiancurriculum.edu.au</a:t>
            </a:r>
            <a:r>
              <a:rPr lang="en-US" sz="1100" b="0" u="none" dirty="0">
                <a:latin typeface="Arial" pitchFamily="34" charset="0"/>
                <a:cs typeface="Arial" pitchFamily="34" charset="0"/>
              </a:rPr>
              <a:t>.</a:t>
            </a:r>
            <a:endParaRPr lang="en-US" sz="1100" b="0" dirty="0">
              <a:latin typeface="Arial" pitchFamily="34" charset="0"/>
              <a:cs typeface="Arial"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solidFill>
                  <a:schemeClr val="tx1"/>
                </a:solidFill>
                <a:latin typeface="Arial" pitchFamily="34" charset="0"/>
                <a:cs typeface="Arial" pitchFamily="34" charset="0"/>
              </a:rPr>
              <a:t>*Prep (P) in Queensland is the Foundation Year (F) of the Australian Curriculum and refers to the year before Year 1. Children beginning Prep in January are required to be five years of age by 30 June. </a:t>
            </a:r>
          </a:p>
          <a:p>
            <a:pPr marL="0">
              <a:lnSpc>
                <a:spcPct val="100000"/>
              </a:lnSpc>
            </a:pP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127117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lnSpc>
                <a:spcPct val="100000"/>
              </a:lnSpc>
              <a:spcBef>
                <a:spcPts val="0"/>
              </a:spcBef>
            </a:pPr>
            <a:endParaRPr lang="en-AU" sz="1100" dirty="0">
              <a:latin typeface="Arial" pitchFamily="34" charset="0"/>
              <a:cs typeface="Arial" pitchFamily="34" charset="0"/>
            </a:endParaRPr>
          </a:p>
          <a:p>
            <a:pPr marL="0" lvl="0">
              <a:lnSpc>
                <a:spcPct val="100000"/>
              </a:lnSpc>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0" dirty="0">
                <a:latin typeface="Arial" pitchFamily="34" charset="0"/>
                <a:cs typeface="Arial" pitchFamily="34" charset="0"/>
              </a:rPr>
              <a:t>The content elaborations are not a mandatory aspect of the curriculum and as such are not required to be taught. </a:t>
            </a:r>
            <a:endParaRPr lang="en-US" sz="1100" dirty="0">
              <a:latin typeface="Arial" pitchFamily="34" charset="0"/>
              <a:cs typeface="Arial" pitchFamily="34" charset="0"/>
            </a:endParaRPr>
          </a:p>
          <a:p>
            <a:pPr>
              <a:spcBef>
                <a:spcPts val="0"/>
              </a:spcBef>
            </a:pPr>
            <a:endParaRPr lang="en-AU" sz="1100" u="none" dirty="0">
              <a:latin typeface="Arial" pitchFamily="34" charset="0"/>
              <a:cs typeface="Arial" pitchFamily="34" charset="0"/>
            </a:endParaRPr>
          </a:p>
          <a:p>
            <a:pPr marL="0" indent="0">
              <a:spcBef>
                <a:spcPts val="0"/>
              </a:spcBef>
            </a:pPr>
            <a:r>
              <a:rPr lang="en-AU" sz="1100" b="1" u="none" dirty="0">
                <a:latin typeface="Arial" pitchFamily="34" charset="0"/>
                <a:cs typeface="Arial" pitchFamily="34" charset="0"/>
              </a:rPr>
              <a:t>Suggested activity</a:t>
            </a:r>
          </a:p>
          <a:p>
            <a:pPr marL="0" lvl="0" indent="0">
              <a:spcBef>
                <a:spcPts val="0"/>
              </a:spcBef>
              <a:buFont typeface="+mj-lt"/>
              <a:buNone/>
            </a:pPr>
            <a:endParaRPr lang="en-AU" sz="1100" b="1" u="none"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kern="1200" dirty="0">
                <a:solidFill>
                  <a:schemeClr val="tx1"/>
                </a:solidFill>
                <a:effectLst/>
                <a:latin typeface="Arial" pitchFamily="34" charset="0"/>
                <a:ea typeface="+mn-ea"/>
                <a:cs typeface="Arial" pitchFamily="34" charset="0"/>
              </a:rPr>
              <a:t>Use </a:t>
            </a:r>
            <a:r>
              <a:rPr lang="en-AU" sz="1100" i="1" kern="1200" dirty="0">
                <a:solidFill>
                  <a:schemeClr val="tx1"/>
                </a:solidFill>
                <a:effectLst/>
                <a:latin typeface="Arial" pitchFamily="34" charset="0"/>
                <a:ea typeface="+mn-ea"/>
                <a:cs typeface="Arial" pitchFamily="34" charset="0"/>
              </a:rPr>
              <a:t>The Arts: Sequence of content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the sequence of content of the curriculum across bands</a:t>
            </a:r>
            <a:r>
              <a:rPr lang="en-AU" sz="1100" kern="1200" baseline="0" dirty="0">
                <a:solidFill>
                  <a:schemeClr val="tx1"/>
                </a:solidFill>
                <a:effectLst/>
                <a:latin typeface="Arial" pitchFamily="34" charset="0"/>
                <a:ea typeface="+mn-ea"/>
                <a:cs typeface="Arial" pitchFamily="34" charset="0"/>
              </a:rPr>
              <a:t>: </a:t>
            </a:r>
            <a:r>
              <a:rPr lang="en-AU" sz="1100" dirty="0">
                <a:hlinkClick r:id="rId3"/>
              </a:rPr>
              <a:t>www.australiancurriculum.edu.au/f-10-curriculum/the-arts/pdf-documents</a:t>
            </a:r>
            <a:r>
              <a:rPr lang="en-AU" sz="1100" kern="1200" dirty="0">
                <a:solidFill>
                  <a:schemeClr val="tx1"/>
                </a:solidFill>
                <a:effectLst/>
                <a:latin typeface="Arial" panose="020B0604020202020204" pitchFamily="34" charset="0"/>
                <a:ea typeface="+mn-ea"/>
                <a:cs typeface="Arial" panose="020B0604020202020204" pitchFamily="34" charset="0"/>
              </a:rPr>
              <a:t>.</a:t>
            </a:r>
          </a:p>
          <a:p>
            <a:pPr marL="0" lvl="0" indent="0">
              <a:spcBef>
                <a:spcPts val="0"/>
              </a:spcBef>
              <a:buFont typeface="+mj-lt"/>
              <a:buNone/>
            </a:pPr>
            <a:endParaRPr lang="en-US" sz="1100" b="0" u="none" baseline="0" dirty="0">
              <a:latin typeface="Arial" pitchFamily="34" charset="0"/>
              <a:cs typeface="Arial" pitchFamily="34" charset="0"/>
            </a:endParaRPr>
          </a:p>
          <a:p>
            <a:pPr marL="228600" lvl="0" indent="-228600">
              <a:spcBef>
                <a:spcPts val="0"/>
              </a:spcBef>
              <a:buFont typeface="Arial" pitchFamily="34" charset="0"/>
              <a:buChar char="•"/>
            </a:pPr>
            <a:r>
              <a:rPr lang="en-AU" sz="1100" kern="1200" baseline="0" dirty="0">
                <a:solidFill>
                  <a:schemeClr val="tx1"/>
                </a:solidFill>
                <a:effectLst/>
                <a:latin typeface="Arial" pitchFamily="34" charset="0"/>
                <a:ea typeface="+mn-ea"/>
                <a:cs typeface="Arial" pitchFamily="34" charset="0"/>
              </a:rPr>
              <a:t>C</a:t>
            </a:r>
            <a:r>
              <a:rPr lang="en-AU" sz="1100" kern="1200" dirty="0">
                <a:solidFill>
                  <a:schemeClr val="tx1"/>
                </a:solidFill>
                <a:effectLst/>
                <a:latin typeface="Arial" pitchFamily="34" charset="0"/>
                <a:ea typeface="+mn-ea"/>
                <a:cs typeface="Arial" pitchFamily="34" charset="0"/>
              </a:rPr>
              <a:t>onsider the content descriptions for the band before and following the selected band.</a:t>
            </a:r>
          </a:p>
          <a:p>
            <a:pPr marL="228600" lvl="0" indent="-228600">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In a small group, discuss how the curriculum develops in increasing complexity of cognition and skills across the bands.</a:t>
            </a:r>
          </a:p>
          <a:p>
            <a:pPr marL="0" indent="0"/>
            <a:endParaRPr lang="en-AU"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4137940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nSpc>
                <a:spcPct val="100000"/>
              </a:lnSpc>
              <a:spcBef>
                <a:spcPts val="0"/>
              </a:spcBef>
            </a:pPr>
            <a:r>
              <a:rPr lang="en-US" sz="1050" b="0" dirty="0">
                <a:latin typeface="Arial" pitchFamily="34" charset="0"/>
                <a:cs typeface="Arial" pitchFamily="34" charset="0"/>
              </a:rPr>
              <a:t>In</a:t>
            </a:r>
            <a:r>
              <a:rPr lang="en-US" sz="1050" b="0" baseline="0" dirty="0">
                <a:latin typeface="Arial" pitchFamily="34" charset="0"/>
                <a:cs typeface="Arial" pitchFamily="34" charset="0"/>
              </a:rPr>
              <a:t> The Arts, the curriculum content is </a:t>
            </a:r>
            <a:r>
              <a:rPr lang="en-US" sz="1050" b="0" baseline="0" dirty="0" err="1">
                <a:latin typeface="Arial" pitchFamily="34" charset="0"/>
                <a:cs typeface="Arial" pitchFamily="34" charset="0"/>
              </a:rPr>
              <a:t>organised</a:t>
            </a:r>
            <a:r>
              <a:rPr lang="en-US" sz="1050" b="0" baseline="0" dirty="0">
                <a:latin typeface="Arial" pitchFamily="34" charset="0"/>
                <a:cs typeface="Arial" pitchFamily="34" charset="0"/>
              </a:rPr>
              <a:t> through strands and sub-strands. </a:t>
            </a:r>
            <a:r>
              <a:rPr lang="en-US" sz="1050" b="0" dirty="0">
                <a:latin typeface="Arial" pitchFamily="34" charset="0"/>
                <a:cs typeface="Arial" pitchFamily="34" charset="0"/>
              </a:rPr>
              <a:t>The two strands are:</a:t>
            </a:r>
          </a:p>
          <a:p>
            <a:pPr marL="0" lvl="0">
              <a:lnSpc>
                <a:spcPct val="100000"/>
              </a:lnSpc>
              <a:spcBef>
                <a:spcPts val="0"/>
              </a:spcBef>
            </a:pPr>
            <a:endParaRPr lang="en-US" sz="1050" b="0" dirty="0">
              <a:latin typeface="Arial" pitchFamily="34" charset="0"/>
              <a:cs typeface="Arial" pitchFamily="34" charset="0"/>
            </a:endParaRPr>
          </a:p>
          <a:p>
            <a:pPr marL="0" indent="-171450">
              <a:lnSpc>
                <a:spcPct val="100000"/>
              </a:lnSpc>
              <a:spcBef>
                <a:spcPts val="0"/>
              </a:spcBef>
              <a:buFont typeface="Arial" panose="020B0604020202020204" pitchFamily="34" charset="0"/>
              <a:buChar char="•"/>
            </a:pPr>
            <a:r>
              <a:rPr lang="en-AU" sz="1050" b="1" i="0" u="none" strike="noStrike" kern="1200" baseline="0" dirty="0">
                <a:solidFill>
                  <a:schemeClr val="tx1"/>
                </a:solidFill>
                <a:latin typeface="Arial" pitchFamily="34" charset="0"/>
                <a:ea typeface="+mn-ea"/>
                <a:cs typeface="Arial" pitchFamily="34" charset="0"/>
              </a:rPr>
              <a:t>Making</a:t>
            </a:r>
          </a:p>
          <a:p>
            <a:pPr marL="0" indent="-171450">
              <a:lnSpc>
                <a:spcPct val="100000"/>
              </a:lnSpc>
              <a:spcBef>
                <a:spcPts val="0"/>
              </a:spcBef>
              <a:buFont typeface="Arial" panose="020B0604020202020204" pitchFamily="34" charset="0"/>
              <a:buChar char="•"/>
            </a:pPr>
            <a:r>
              <a:rPr lang="en-AU" sz="1050" b="1" i="0" u="none" strike="noStrike" kern="1200" baseline="0" dirty="0">
                <a:solidFill>
                  <a:schemeClr val="tx1"/>
                </a:solidFill>
                <a:latin typeface="Arial" pitchFamily="34" charset="0"/>
                <a:ea typeface="+mn-ea"/>
                <a:cs typeface="Arial" pitchFamily="34" charset="0"/>
              </a:rPr>
              <a:t>Responding.</a:t>
            </a:r>
          </a:p>
          <a:p>
            <a:pPr marL="0" indent="-171450">
              <a:lnSpc>
                <a:spcPct val="100000"/>
              </a:lnSpc>
              <a:spcBef>
                <a:spcPts val="0"/>
              </a:spcBef>
              <a:buFont typeface="Arial" panose="020B0604020202020204" pitchFamily="34" charset="0"/>
              <a:buChar char="•"/>
            </a:pPr>
            <a:endParaRPr lang="en-AU" sz="1050" b="1" i="0" u="none" strike="noStrike" kern="1200" baseline="0" dirty="0">
              <a:solidFill>
                <a:schemeClr val="tx1"/>
              </a:solidFill>
              <a:latin typeface="Arial" pitchFamily="34" charset="0"/>
              <a:ea typeface="+mn-ea"/>
              <a:cs typeface="Arial" pitchFamily="34" charset="0"/>
            </a:endParaRPr>
          </a:p>
          <a:p>
            <a:pPr marL="0">
              <a:lnSpc>
                <a:spcPct val="100000"/>
              </a:lnSpc>
              <a:spcBef>
                <a:spcPts val="0"/>
              </a:spcBef>
            </a:pPr>
            <a:r>
              <a:rPr lang="en-US" sz="1050" b="0" dirty="0">
                <a:latin typeface="Arial" pitchFamily="34" charset="0"/>
                <a:cs typeface="Arial" pitchFamily="34" charset="0"/>
              </a:rPr>
              <a:t>These strands are interrelated to inform and support each other. </a:t>
            </a:r>
          </a:p>
          <a:p>
            <a:pPr marL="0">
              <a:lnSpc>
                <a:spcPct val="100000"/>
              </a:lnSpc>
              <a:spcBef>
                <a:spcPts val="0"/>
              </a:spcBef>
            </a:pPr>
            <a:endParaRPr lang="en-US" sz="1050" b="0" dirty="0">
              <a:latin typeface="Arial" pitchFamily="34" charset="0"/>
              <a:cs typeface="Arial" pitchFamily="34" charset="0"/>
            </a:endParaRPr>
          </a:p>
          <a:p>
            <a:pPr marL="0">
              <a:lnSpc>
                <a:spcPct val="100000"/>
              </a:lnSpc>
              <a:spcBef>
                <a:spcPts val="0"/>
              </a:spcBef>
            </a:pPr>
            <a:r>
              <a:rPr lang="en-US" sz="1050" b="0" dirty="0">
                <a:latin typeface="Arial" pitchFamily="34" charset="0"/>
                <a:cs typeface="Arial" pitchFamily="34" charset="0"/>
              </a:rPr>
              <a:t>Each strand is organised into sub-strands</a:t>
            </a:r>
            <a:r>
              <a:rPr lang="en-US" sz="1050" b="0" baseline="0" dirty="0">
                <a:latin typeface="Arial" pitchFamily="34" charset="0"/>
                <a:cs typeface="Arial" pitchFamily="34" charset="0"/>
              </a:rPr>
              <a:t> that increase in number from Prep</a:t>
            </a:r>
            <a:r>
              <a:rPr lang="en-US" sz="1050" b="0" dirty="0">
                <a:latin typeface="Arial" pitchFamily="34" charset="0"/>
                <a:cs typeface="Arial" pitchFamily="34" charset="0"/>
              </a:rPr>
              <a:t>–Year </a:t>
            </a:r>
            <a:r>
              <a:rPr lang="en-US" sz="1050" b="0" baseline="0" dirty="0">
                <a:latin typeface="Arial" pitchFamily="34" charset="0"/>
                <a:cs typeface="Arial" pitchFamily="34" charset="0"/>
              </a:rPr>
              <a:t>6 to Years 7</a:t>
            </a:r>
            <a:r>
              <a:rPr lang="en-US" sz="1050" b="0" dirty="0">
                <a:latin typeface="Arial" pitchFamily="34" charset="0"/>
                <a:cs typeface="Arial" pitchFamily="34" charset="0"/>
              </a:rPr>
              <a:t>–</a:t>
            </a:r>
            <a:r>
              <a:rPr lang="en-US" sz="1050" b="0" baseline="0" dirty="0">
                <a:latin typeface="Arial" pitchFamily="34" charset="0"/>
                <a:cs typeface="Arial" pitchFamily="34" charset="0"/>
              </a:rPr>
              <a:t>10:</a:t>
            </a:r>
          </a:p>
          <a:p>
            <a:pPr marL="0" lvl="0">
              <a:lnSpc>
                <a:spcPct val="100000"/>
              </a:lnSpc>
              <a:spcBef>
                <a:spcPts val="0"/>
              </a:spcBef>
            </a:pPr>
            <a:endParaRPr lang="en-US" sz="1050" b="0" dirty="0">
              <a:latin typeface="Arial" pitchFamily="34" charset="0"/>
              <a:cs typeface="Arial" pitchFamily="34" charset="0"/>
            </a:endParaRPr>
          </a:p>
          <a:p>
            <a:pPr marL="0" lvl="0" indent="0">
              <a:lnSpc>
                <a:spcPct val="100000"/>
              </a:lnSpc>
              <a:spcBef>
                <a:spcPts val="0"/>
              </a:spcBef>
              <a:buFont typeface="Arial" pitchFamily="34" charset="0"/>
              <a:buNone/>
            </a:pPr>
            <a:r>
              <a:rPr lang="en-AU" sz="1050" b="1" i="0" u="none" strike="noStrike" kern="1200" baseline="0" dirty="0">
                <a:solidFill>
                  <a:schemeClr val="tx1"/>
                </a:solidFill>
                <a:latin typeface="Arial" pitchFamily="34" charset="0"/>
                <a:ea typeface="+mn-ea"/>
                <a:cs typeface="Arial" pitchFamily="34" charset="0"/>
              </a:rPr>
              <a:t>Making (</a:t>
            </a:r>
            <a:r>
              <a:rPr lang="en-US" sz="1050" b="1" i="0" dirty="0">
                <a:solidFill>
                  <a:schemeClr val="tx1"/>
                </a:solidFill>
                <a:latin typeface="Arial" pitchFamily="34" charset="0"/>
                <a:cs typeface="Arial" pitchFamily="34" charset="0"/>
              </a:rPr>
              <a:t>Prep–Year 6)</a:t>
            </a:r>
          </a:p>
          <a:p>
            <a:pPr marL="0" lvl="0" indent="0">
              <a:lnSpc>
                <a:spcPct val="100000"/>
              </a:lnSpc>
              <a:spcBef>
                <a:spcPts val="0"/>
              </a:spcBef>
              <a:buFont typeface="Arial" pitchFamily="34" charset="0"/>
              <a:buNone/>
            </a:pPr>
            <a:endParaRPr lang="en-US" sz="1050" b="1" i="0" dirty="0">
              <a:solidFill>
                <a:schemeClr val="tx1"/>
              </a:solidFill>
              <a:latin typeface="Arial" pitchFamily="34" charset="0"/>
              <a:cs typeface="Arial" pitchFamily="34" charset="0"/>
            </a:endParaRPr>
          </a:p>
          <a:p>
            <a:pPr marL="171450" indent="-171450">
              <a:lnSpc>
                <a:spcPct val="100000"/>
              </a:lnSpc>
              <a:spcBef>
                <a:spcPts val="0"/>
              </a:spcBef>
              <a:buFont typeface="Arial" panose="020B0604020202020204" pitchFamily="34" charset="0"/>
              <a:buChar char="•"/>
            </a:pPr>
            <a:r>
              <a:rPr lang="en-AU" sz="1050" b="0" i="0" u="none" strike="noStrike" kern="1200" baseline="0" dirty="0">
                <a:solidFill>
                  <a:schemeClr val="tx1"/>
                </a:solidFill>
                <a:latin typeface="Arial" pitchFamily="34" charset="0"/>
                <a:ea typeface="+mn-ea"/>
                <a:cs typeface="Arial" pitchFamily="34" charset="0"/>
              </a:rPr>
              <a:t>Exploring ideas and improvising with ways to represent ideas</a:t>
            </a:r>
          </a:p>
          <a:p>
            <a:pPr marL="171450" indent="-171450">
              <a:lnSpc>
                <a:spcPct val="100000"/>
              </a:lnSpc>
              <a:spcBef>
                <a:spcPts val="0"/>
              </a:spcBef>
              <a:buFont typeface="Arial" panose="020B0604020202020204" pitchFamily="34" charset="0"/>
              <a:buChar char="•"/>
            </a:pPr>
            <a:r>
              <a:rPr lang="en-AU" sz="1050" b="0" i="0" u="none" strike="noStrike" kern="1200" baseline="0" dirty="0">
                <a:solidFill>
                  <a:schemeClr val="tx1"/>
                </a:solidFill>
                <a:latin typeface="Arial" pitchFamily="34" charset="0"/>
                <a:ea typeface="+mn-ea"/>
                <a:cs typeface="Arial" pitchFamily="34" charset="0"/>
              </a:rPr>
              <a:t>Developing understanding of practices</a:t>
            </a:r>
          </a:p>
          <a:p>
            <a:pPr marL="171450" indent="-171450">
              <a:lnSpc>
                <a:spcPct val="100000"/>
              </a:lnSpc>
              <a:spcBef>
                <a:spcPts val="0"/>
              </a:spcBef>
              <a:buFont typeface="Arial" panose="020B0604020202020204" pitchFamily="34" charset="0"/>
              <a:buChar char="•"/>
            </a:pPr>
            <a:r>
              <a:rPr lang="en-AU" sz="1050" b="0" i="0" u="none" strike="noStrike" kern="1200" baseline="0" dirty="0">
                <a:solidFill>
                  <a:schemeClr val="tx1"/>
                </a:solidFill>
                <a:latin typeface="Arial" pitchFamily="34" charset="0"/>
                <a:ea typeface="+mn-ea"/>
                <a:cs typeface="Arial" pitchFamily="34" charset="0"/>
              </a:rPr>
              <a:t>Sharing artworks through performance, presentation or display</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050" b="1" i="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050" b="1" i="0" dirty="0">
                <a:solidFill>
                  <a:schemeClr val="tx1"/>
                </a:solidFill>
                <a:latin typeface="Arial" pitchFamily="34" charset="0"/>
                <a:cs typeface="Arial" pitchFamily="34" charset="0"/>
              </a:rPr>
              <a:t>Making (Years 7–10)</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050" b="1" i="0" dirty="0">
              <a:solidFill>
                <a:schemeClr val="tx1"/>
              </a:solidFill>
              <a:latin typeface="Arial" pitchFamily="34" charset="0"/>
              <a:cs typeface="Arial" pitchFamily="34" charset="0"/>
            </a:endParaRPr>
          </a:p>
          <a:p>
            <a:pPr marL="171450" indent="-171450">
              <a:lnSpc>
                <a:spcPct val="100000"/>
              </a:lnSpc>
              <a:spcBef>
                <a:spcPts val="0"/>
              </a:spcBef>
              <a:buFont typeface="Arial" panose="020B0604020202020204" pitchFamily="34" charset="0"/>
              <a:buChar char="•"/>
            </a:pPr>
            <a:r>
              <a:rPr lang="en-AU" sz="1050" b="0" i="0" u="none" strike="noStrike" kern="1200" baseline="0" dirty="0">
                <a:solidFill>
                  <a:schemeClr val="tx1"/>
                </a:solidFill>
                <a:latin typeface="Arial" pitchFamily="34" charset="0"/>
                <a:ea typeface="+mn-ea"/>
                <a:cs typeface="Arial" pitchFamily="34" charset="0"/>
              </a:rPr>
              <a:t>Exploring ideas and improvising with ways to represent ideas</a:t>
            </a:r>
            <a:endParaRPr lang="en-US" sz="1050" b="0" i="0" dirty="0">
              <a:solidFill>
                <a:schemeClr val="tx1"/>
              </a:solidFill>
              <a:latin typeface="Arial" pitchFamily="34" charset="0"/>
              <a:cs typeface="Arial" pitchFamily="34" charset="0"/>
            </a:endParaRPr>
          </a:p>
          <a:p>
            <a:pPr marL="171450" indent="-171450">
              <a:lnSpc>
                <a:spcPct val="100000"/>
              </a:lnSpc>
              <a:spcBef>
                <a:spcPts val="0"/>
              </a:spcBef>
              <a:buFont typeface="Arial" panose="020B0604020202020204" pitchFamily="34" charset="0"/>
              <a:buChar char="•"/>
            </a:pPr>
            <a:r>
              <a:rPr lang="en-AU" sz="1050" b="0" i="0" u="none" strike="noStrike" kern="1200" baseline="0" dirty="0">
                <a:solidFill>
                  <a:schemeClr val="tx1"/>
                </a:solidFill>
                <a:latin typeface="Arial" pitchFamily="34" charset="0"/>
                <a:ea typeface="+mn-ea"/>
                <a:cs typeface="Arial" pitchFamily="34" charset="0"/>
              </a:rPr>
              <a:t>Manipulating and applying the elements/concepts with intent</a:t>
            </a:r>
          </a:p>
          <a:p>
            <a:pPr marL="171450" indent="-171450">
              <a:lnSpc>
                <a:spcPct val="100000"/>
              </a:lnSpc>
              <a:spcBef>
                <a:spcPts val="0"/>
              </a:spcBef>
              <a:buFont typeface="Arial" panose="020B0604020202020204" pitchFamily="34" charset="0"/>
              <a:buChar char="•"/>
            </a:pPr>
            <a:r>
              <a:rPr lang="en-AU" sz="1050" b="0" i="0" u="none" strike="noStrike" kern="1200" baseline="0" dirty="0">
                <a:solidFill>
                  <a:schemeClr val="tx1"/>
                </a:solidFill>
                <a:latin typeface="Arial" pitchFamily="34" charset="0"/>
                <a:ea typeface="+mn-ea"/>
                <a:cs typeface="Arial" pitchFamily="34" charset="0"/>
              </a:rPr>
              <a:t>Developing and refining understanding of skills and techniques</a:t>
            </a:r>
          </a:p>
          <a:p>
            <a:pPr marL="171450" indent="-171450">
              <a:lnSpc>
                <a:spcPct val="100000"/>
              </a:lnSpc>
              <a:spcBef>
                <a:spcPts val="0"/>
              </a:spcBef>
              <a:buFont typeface="Arial" panose="020B0604020202020204" pitchFamily="34" charset="0"/>
              <a:buChar char="•"/>
            </a:pPr>
            <a:r>
              <a:rPr lang="en-AU" sz="1050" b="0" i="0" u="none" strike="noStrike" kern="1200" baseline="0" dirty="0">
                <a:solidFill>
                  <a:schemeClr val="tx1"/>
                </a:solidFill>
                <a:latin typeface="Arial" pitchFamily="34" charset="0"/>
                <a:ea typeface="+mn-ea"/>
                <a:cs typeface="Arial" pitchFamily="34" charset="0"/>
              </a:rPr>
              <a:t>Structuring and organising ideas into form</a:t>
            </a:r>
          </a:p>
          <a:p>
            <a:pPr marL="171450" indent="-171450">
              <a:lnSpc>
                <a:spcPct val="100000"/>
              </a:lnSpc>
              <a:spcBef>
                <a:spcPts val="0"/>
              </a:spcBef>
              <a:buFont typeface="Arial" panose="020B0604020202020204" pitchFamily="34" charset="0"/>
              <a:buChar char="•"/>
            </a:pPr>
            <a:r>
              <a:rPr lang="en-AU" sz="1050" b="0" i="0" u="none" strike="noStrike" kern="1200" baseline="0" dirty="0">
                <a:solidFill>
                  <a:schemeClr val="tx1"/>
                </a:solidFill>
                <a:latin typeface="Arial" pitchFamily="34" charset="0"/>
                <a:ea typeface="+mn-ea"/>
                <a:cs typeface="Arial" pitchFamily="34" charset="0"/>
              </a:rPr>
              <a:t>Sharing artworks through performance, presentation or display</a:t>
            </a:r>
          </a:p>
          <a:p>
            <a:pPr marL="0">
              <a:lnSpc>
                <a:spcPct val="100000"/>
              </a:lnSpc>
              <a:spcBef>
                <a:spcPts val="0"/>
              </a:spcBef>
            </a:pPr>
            <a:endParaRPr lang="en-AU" sz="1050" b="1" i="0" u="none" strike="noStrike" kern="1200" baseline="0" dirty="0">
              <a:solidFill>
                <a:schemeClr val="tx1"/>
              </a:solidFill>
              <a:latin typeface="Arial" pitchFamily="34" charset="0"/>
              <a:ea typeface="+mn-ea"/>
              <a:cs typeface="Arial" pitchFamily="34" charset="0"/>
            </a:endParaRPr>
          </a:p>
          <a:p>
            <a:pPr marL="0" indent="0">
              <a:lnSpc>
                <a:spcPct val="100000"/>
              </a:lnSpc>
              <a:spcBef>
                <a:spcPts val="0"/>
              </a:spcBef>
              <a:buFont typeface="Arial" panose="020B0604020202020204" pitchFamily="34" charset="0"/>
              <a:buNone/>
            </a:pPr>
            <a:r>
              <a:rPr lang="en-AU" sz="1050" b="1" i="0" u="none" strike="noStrike" kern="1200" baseline="0" dirty="0">
                <a:solidFill>
                  <a:schemeClr val="tx1"/>
                </a:solidFill>
                <a:latin typeface="Arial" pitchFamily="34" charset="0"/>
                <a:ea typeface="+mn-ea"/>
                <a:cs typeface="Arial" pitchFamily="34" charset="0"/>
              </a:rPr>
              <a:t>Responding (</a:t>
            </a:r>
            <a:r>
              <a:rPr lang="en-US" sz="1050" b="1" i="0" dirty="0">
                <a:latin typeface="Arial" pitchFamily="34" charset="0"/>
                <a:cs typeface="Arial" pitchFamily="34" charset="0"/>
              </a:rPr>
              <a:t>Prep–Year 6)</a:t>
            </a:r>
          </a:p>
          <a:p>
            <a:pPr marL="0" indent="0">
              <a:lnSpc>
                <a:spcPct val="100000"/>
              </a:lnSpc>
              <a:spcBef>
                <a:spcPts val="0"/>
              </a:spcBef>
              <a:buFont typeface="Arial" panose="020B0604020202020204" pitchFamily="34" charset="0"/>
              <a:buNone/>
            </a:pPr>
            <a:endParaRPr lang="en-US" sz="1050" b="1" i="0" dirty="0">
              <a:latin typeface="Arial" pitchFamily="34" charset="0"/>
              <a:cs typeface="Arial"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050" b="0" i="0" u="none" strike="noStrike" kern="1200" baseline="0" dirty="0">
                <a:solidFill>
                  <a:schemeClr val="tx1"/>
                </a:solidFill>
                <a:latin typeface="Arial" pitchFamily="34" charset="0"/>
                <a:ea typeface="+mn-ea"/>
                <a:cs typeface="Arial" pitchFamily="34" charset="0"/>
              </a:rPr>
              <a:t>Responding to and interpreting artworks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050" b="1"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050" b="1" i="0" u="none" strike="noStrike" kern="1200" baseline="0" dirty="0">
                <a:solidFill>
                  <a:schemeClr val="tx1"/>
                </a:solidFill>
                <a:latin typeface="Arial" pitchFamily="34" charset="0"/>
                <a:ea typeface="+mn-ea"/>
                <a:cs typeface="Arial" pitchFamily="34" charset="0"/>
              </a:rPr>
              <a:t>Responding (Years 7–10)</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050" b="1" i="0" u="none" strike="noStrike" kern="1200" baseline="0" dirty="0">
              <a:solidFill>
                <a:schemeClr val="tx1"/>
              </a:solidFill>
              <a:latin typeface="Arial" pitchFamily="34" charset="0"/>
              <a:ea typeface="+mn-ea"/>
              <a:cs typeface="Arial"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050" b="0" i="0" u="none" strike="noStrike" kern="1200" baseline="0" dirty="0">
                <a:solidFill>
                  <a:schemeClr val="tx1"/>
                </a:solidFill>
                <a:latin typeface="Arial" pitchFamily="34" charset="0"/>
                <a:ea typeface="+mn-ea"/>
                <a:cs typeface="Arial" pitchFamily="34" charset="0"/>
              </a:rPr>
              <a:t>Analysing and reflecting upon intentions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050" b="0" i="0" u="none" strike="noStrike" kern="1200" baseline="0" dirty="0">
                <a:solidFill>
                  <a:schemeClr val="tx1"/>
                </a:solidFill>
                <a:latin typeface="Arial" pitchFamily="34" charset="0"/>
                <a:ea typeface="+mn-ea"/>
                <a:cs typeface="Arial" pitchFamily="34" charset="0"/>
              </a:rPr>
              <a:t>Responding to and interpreting artworks</a:t>
            </a:r>
          </a:p>
          <a:p>
            <a:pPr marL="0" lvl="0">
              <a:lnSpc>
                <a:spcPct val="100000"/>
              </a:lnSpc>
              <a:spcBef>
                <a:spcPts val="0"/>
              </a:spcBef>
            </a:pPr>
            <a:endParaRPr lang="en-US" sz="1050" b="0" dirty="0">
              <a:latin typeface="Arial" pitchFamily="34" charset="0"/>
              <a:cs typeface="Arial" pitchFamily="34" charset="0"/>
            </a:endParaRPr>
          </a:p>
          <a:p>
            <a:pPr marL="0" lvl="0">
              <a:lnSpc>
                <a:spcPct val="100000"/>
              </a:lnSpc>
              <a:spcBef>
                <a:spcPts val="0"/>
              </a:spcBef>
            </a:pPr>
            <a:r>
              <a:rPr lang="en-US" sz="1050" b="1" u="none" dirty="0">
                <a:latin typeface="Arial" pitchFamily="34" charset="0"/>
                <a:cs typeface="Arial" pitchFamily="34" charset="0"/>
              </a:rPr>
              <a:t>Suggested activity</a:t>
            </a:r>
          </a:p>
          <a:p>
            <a:pPr marL="0" lvl="0" indent="0">
              <a:lnSpc>
                <a:spcPct val="100000"/>
              </a:lnSpc>
              <a:spcBef>
                <a:spcPts val="0"/>
              </a:spcBef>
              <a:buFont typeface="+mj-lt"/>
              <a:buNone/>
            </a:pPr>
            <a:endParaRPr lang="en-US" sz="1050" b="1" u="none" kern="1200" dirty="0">
              <a:solidFill>
                <a:schemeClr val="tx1"/>
              </a:solidFill>
              <a:effectLst/>
              <a:latin typeface="Arial" pitchFamily="34" charset="0"/>
              <a:ea typeface="+mn-ea"/>
              <a:cs typeface="Arial" pitchFamily="34" charset="0"/>
            </a:endParaRPr>
          </a:p>
          <a:p>
            <a:pPr marL="0" lvl="0" indent="0">
              <a:lnSpc>
                <a:spcPct val="100000"/>
              </a:lnSpc>
              <a:spcBef>
                <a:spcPts val="0"/>
              </a:spcBef>
              <a:buFont typeface="+mj-lt"/>
              <a:buNone/>
            </a:pPr>
            <a:r>
              <a:rPr lang="en-AU" sz="1050" kern="1200" dirty="0">
                <a:solidFill>
                  <a:schemeClr val="tx1"/>
                </a:solidFill>
                <a:effectLst/>
                <a:latin typeface="Arial" pitchFamily="34" charset="0"/>
                <a:ea typeface="+mn-ea"/>
                <a:cs typeface="Arial" pitchFamily="34" charset="0"/>
              </a:rPr>
              <a:t>What is the relationship between the content strands of The Arts?</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11</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nSpc>
                <a:spcPct val="100000"/>
              </a:lnSpc>
              <a:spcBef>
                <a:spcPts val="0"/>
              </a:spcBef>
            </a:pPr>
            <a:r>
              <a:rPr lang="en-AU" sz="1100" kern="1200" dirty="0">
                <a:solidFill>
                  <a:schemeClr val="tx1"/>
                </a:solidFill>
                <a:latin typeface="Arial" pitchFamily="34" charset="0"/>
                <a:cs typeface="Arial" pitchFamily="34" charset="0"/>
              </a:rPr>
              <a:t>The examples of knowledge and skills </a:t>
            </a:r>
            <a:r>
              <a:rPr lang="en-AU" sz="1100" kern="1200" baseline="0" dirty="0">
                <a:solidFill>
                  <a:schemeClr val="tx1"/>
                </a:solidFill>
                <a:latin typeface="Arial" pitchFamily="34" charset="0"/>
                <a:cs typeface="Arial" pitchFamily="34" charset="0"/>
              </a:rPr>
              <a:t>identify </a:t>
            </a:r>
            <a:r>
              <a:rPr lang="en-US" sz="1100" b="0" dirty="0">
                <a:latin typeface="Arial" pitchFamily="34" charset="0"/>
                <a:cs typeface="Arial" pitchFamily="34" charset="0"/>
              </a:rPr>
              <a:t>subject-specific examples for each band, including devices, elements, key concepts,</a:t>
            </a:r>
            <a:r>
              <a:rPr lang="en-US" sz="1100" b="0" baseline="0" dirty="0">
                <a:latin typeface="Arial" pitchFamily="34" charset="0"/>
                <a:cs typeface="Arial" pitchFamily="34" charset="0"/>
              </a:rPr>
              <a:t> </a:t>
            </a:r>
            <a:r>
              <a:rPr lang="en-US" sz="1100" b="0" dirty="0">
                <a:latin typeface="Arial" pitchFamily="34" charset="0"/>
                <a:cs typeface="Arial" pitchFamily="34" charset="0"/>
              </a:rPr>
              <a:t>practices, representations, skills and viewpoints. S</a:t>
            </a:r>
            <a:r>
              <a:rPr lang="en-US" sz="1100" b="0" baseline="0" dirty="0">
                <a:latin typeface="Arial" pitchFamily="34" charset="0"/>
                <a:cs typeface="Arial" pitchFamily="34" charset="0"/>
              </a:rPr>
              <a:t>ubject-specific knowledge and skills are evident in the content descriptions and achievement standards. </a:t>
            </a:r>
          </a:p>
          <a:p>
            <a:pPr marL="0" lvl="0">
              <a:lnSpc>
                <a:spcPct val="100000"/>
              </a:lnSpc>
              <a:spcBef>
                <a:spcPts val="0"/>
              </a:spcBef>
            </a:pPr>
            <a:endParaRPr lang="en-US" sz="1100" b="0" baseline="0" dirty="0">
              <a:latin typeface="Arial" pitchFamily="34" charset="0"/>
              <a:cs typeface="Arial" pitchFamily="34" charset="0"/>
            </a:endParaRPr>
          </a:p>
          <a:p>
            <a:pPr marL="0" lvl="0">
              <a:lnSpc>
                <a:spcPct val="100000"/>
              </a:lnSpc>
              <a:spcBef>
                <a:spcPts val="0"/>
              </a:spcBef>
            </a:pPr>
            <a:r>
              <a:rPr lang="en-US" sz="1100" b="0" baseline="0" dirty="0">
                <a:latin typeface="Arial" pitchFamily="34" charset="0"/>
                <a:cs typeface="Arial" pitchFamily="34" charset="0"/>
              </a:rPr>
              <a:t>Some of the examples of knowledge and skills are relevant to specific year levels (identified on the slide in brackets). </a:t>
            </a:r>
            <a:br>
              <a:rPr lang="en-US" sz="1100" b="0" dirty="0">
                <a:latin typeface="Arial" pitchFamily="34" charset="0"/>
                <a:cs typeface="Arial" pitchFamily="34" charset="0"/>
              </a:rPr>
            </a:br>
            <a:endParaRPr lang="en-US" sz="1100" b="0"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kern="1200" dirty="0">
                <a:solidFill>
                  <a:schemeClr val="tx1"/>
                </a:solidFill>
                <a:effectLst/>
                <a:latin typeface="Arial" pitchFamily="34" charset="0"/>
                <a:ea typeface="+mn-ea"/>
                <a:cs typeface="Arial" pitchFamily="34" charset="0"/>
              </a:rPr>
              <a:t>1. Use </a:t>
            </a:r>
            <a:r>
              <a:rPr lang="en-AU" sz="1100" kern="1200" baseline="0" dirty="0">
                <a:solidFill>
                  <a:schemeClr val="tx1"/>
                </a:solidFill>
                <a:effectLst/>
                <a:latin typeface="Arial" pitchFamily="34" charset="0"/>
                <a:ea typeface="+mn-ea"/>
                <a:cs typeface="Arial" pitchFamily="34" charset="0"/>
              </a:rPr>
              <a:t>e</a:t>
            </a:r>
            <a:r>
              <a:rPr lang="en-AU" sz="1100" kern="1200" dirty="0">
                <a:solidFill>
                  <a:schemeClr val="tx1"/>
                </a:solidFill>
                <a:effectLst/>
                <a:latin typeface="Arial" pitchFamily="34" charset="0"/>
                <a:ea typeface="+mn-ea"/>
                <a:cs typeface="Arial" pitchFamily="34" charset="0"/>
              </a:rPr>
              <a:t>xamples of knowledge and skills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how they may be used across</a:t>
            </a:r>
            <a:r>
              <a:rPr lang="en-AU" sz="1100" kern="1200" baseline="0" dirty="0">
                <a:solidFill>
                  <a:schemeClr val="tx1"/>
                </a:solidFill>
                <a:effectLst/>
                <a:latin typeface="Arial" pitchFamily="34" charset="0"/>
                <a:ea typeface="+mn-ea"/>
                <a:cs typeface="Arial" pitchFamily="34" charset="0"/>
              </a:rPr>
              <a:t> bands of year levels:</a:t>
            </a:r>
            <a:endParaRPr lang="en-AU" sz="1100" kern="1200" dirty="0">
              <a:solidFill>
                <a:schemeClr val="tx1"/>
              </a:solidFill>
              <a:effectLst/>
              <a:latin typeface="Arial" pitchFamily="34" charset="0"/>
              <a:ea typeface="+mn-ea"/>
              <a:cs typeface="Arial" pitchFamily="34" charset="0"/>
            </a:endParaRP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baseline="0" dirty="0">
                <a:solidFill>
                  <a:schemeClr val="tx1"/>
                </a:solidFill>
                <a:effectLst/>
                <a:latin typeface="Arial" pitchFamily="34" charset="0"/>
                <a:ea typeface="+mn-ea"/>
                <a:cs typeface="Arial" pitchFamily="34" charset="0"/>
              </a:rPr>
              <a:t>Dance —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www.australiancurriculum.edu.au/f-10-curriculum/the-arts/dance/example-of-knowledge-and-skills</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baseline="0" dirty="0">
                <a:solidFill>
                  <a:schemeClr val="tx1"/>
                </a:solidFill>
                <a:effectLst/>
                <a:latin typeface="Arial" pitchFamily="34" charset="0"/>
                <a:ea typeface="+mn-ea"/>
                <a:cs typeface="Arial" pitchFamily="34" charset="0"/>
              </a:rPr>
              <a:t>Drama —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www.australiancurriculum.edu.au/f-10-curriculum/the-arts/</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4"/>
              </a:rPr>
              <a:t>drama/</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example-of-knowledge-and-skills</a:t>
            </a:r>
            <a:endParaRPr lang="en-AU" sz="1100" kern="1200" baseline="0" dirty="0">
              <a:solidFill>
                <a:schemeClr val="tx1"/>
              </a:solidFill>
              <a:effectLst/>
              <a:latin typeface="Arial" pitchFamily="34" charset="0"/>
              <a:ea typeface="+mn-ea"/>
              <a:cs typeface="Arial" pitchFamily="34" charset="0"/>
            </a:endParaRP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baseline="0" dirty="0">
                <a:solidFill>
                  <a:schemeClr val="tx1"/>
                </a:solidFill>
                <a:effectLst/>
                <a:latin typeface="Arial" pitchFamily="34" charset="0"/>
                <a:ea typeface="+mn-ea"/>
                <a:cs typeface="Arial" pitchFamily="34" charset="0"/>
              </a:rPr>
              <a:t>Media Arts —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www.australiancurriculum.edu.au/f-10-curriculum/the-arts/</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5"/>
              </a:rPr>
              <a:t>media-arts/</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example-of-knowledge-and-skills</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baseline="0" dirty="0">
                <a:solidFill>
                  <a:schemeClr val="tx1"/>
                </a:solidFill>
                <a:effectLst/>
                <a:latin typeface="Arial" pitchFamily="34" charset="0"/>
                <a:ea typeface="+mn-ea"/>
                <a:cs typeface="Arial" pitchFamily="34" charset="0"/>
              </a:rPr>
              <a:t>Music —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www.australiancurriculum.edu.au/f-10-curriculum/the-arts/</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6"/>
              </a:rPr>
              <a:t>music/</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example-of-knowledge-and-skills</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baseline="0" dirty="0">
                <a:solidFill>
                  <a:schemeClr val="tx1"/>
                </a:solidFill>
                <a:effectLst/>
                <a:latin typeface="Arial" pitchFamily="34" charset="0"/>
                <a:ea typeface="+mn-ea"/>
                <a:cs typeface="Arial" pitchFamily="34" charset="0"/>
              </a:rPr>
              <a:t>Visual Arts —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www.australiancurriculum.edu.au/f-10-curriculum/the-arts/</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7"/>
              </a:rPr>
              <a:t>visual-arts/</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example-of-knowledge-and-skills</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AU" sz="1100" kern="1200" baseline="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kern="1200" dirty="0">
                <a:solidFill>
                  <a:schemeClr val="tx1"/>
                </a:solidFill>
                <a:effectLst/>
                <a:latin typeface="Arial" pitchFamily="34" charset="0"/>
                <a:ea typeface="+mn-ea"/>
                <a:cs typeface="Arial" pitchFamily="34" charset="0"/>
              </a:rPr>
              <a:t>2. Using the </a:t>
            </a:r>
            <a:r>
              <a:rPr lang="en-AU" sz="1100" kern="1200" baseline="0" dirty="0">
                <a:solidFill>
                  <a:schemeClr val="tx1"/>
                </a:solidFill>
                <a:effectLst/>
                <a:latin typeface="Arial" pitchFamily="34" charset="0"/>
                <a:ea typeface="+mn-ea"/>
                <a:cs typeface="Arial" pitchFamily="34" charset="0"/>
              </a:rPr>
              <a:t>e</a:t>
            </a:r>
            <a:r>
              <a:rPr lang="en-AU" sz="1100" kern="1200" dirty="0">
                <a:solidFill>
                  <a:schemeClr val="tx1"/>
                </a:solidFill>
                <a:effectLst/>
                <a:latin typeface="Arial" pitchFamily="34" charset="0"/>
                <a:ea typeface="+mn-ea"/>
                <a:cs typeface="Arial" pitchFamily="34" charset="0"/>
              </a:rPr>
              <a:t>xamples of knowledge and skills, select a subject and band. </a:t>
            </a: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dirty="0">
                <a:solidFill>
                  <a:schemeClr val="tx1"/>
                </a:solidFill>
                <a:effectLst/>
                <a:latin typeface="Arial" pitchFamily="34" charset="0"/>
                <a:ea typeface="+mn-ea"/>
                <a:cs typeface="Arial" pitchFamily="34" charset="0"/>
              </a:rPr>
              <a:t>Consider</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the bands before</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and following the</a:t>
            </a:r>
            <a:r>
              <a:rPr lang="en-AU" sz="1100" kern="1200" baseline="0" dirty="0">
                <a:solidFill>
                  <a:schemeClr val="tx1"/>
                </a:solidFill>
                <a:effectLst/>
                <a:latin typeface="Arial" pitchFamily="34" charset="0"/>
                <a:ea typeface="+mn-ea"/>
                <a:cs typeface="Arial" pitchFamily="34" charset="0"/>
              </a:rPr>
              <a:t> selected </a:t>
            </a:r>
            <a:r>
              <a:rPr lang="en-AU" sz="1100" kern="1200" dirty="0">
                <a:solidFill>
                  <a:schemeClr val="tx1"/>
                </a:solidFill>
                <a:effectLst/>
                <a:latin typeface="Arial" pitchFamily="34" charset="0"/>
                <a:ea typeface="+mn-ea"/>
                <a:cs typeface="Arial" pitchFamily="34" charset="0"/>
              </a:rPr>
              <a:t>band.</a:t>
            </a:r>
            <a:r>
              <a:rPr lang="en-AU" sz="1100" kern="1200" baseline="0" dirty="0">
                <a:solidFill>
                  <a:schemeClr val="tx1"/>
                </a:solidFill>
                <a:effectLst/>
                <a:latin typeface="Arial" pitchFamily="34" charset="0"/>
                <a:ea typeface="+mn-ea"/>
                <a:cs typeface="Arial" pitchFamily="34" charset="0"/>
              </a:rPr>
              <a:t> </a:t>
            </a: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dirty="0">
                <a:solidFill>
                  <a:schemeClr val="tx1"/>
                </a:solidFill>
                <a:effectLst/>
                <a:latin typeface="Arial" pitchFamily="34" charset="0"/>
                <a:ea typeface="+mn-ea"/>
                <a:cs typeface="Arial" pitchFamily="34" charset="0"/>
              </a:rPr>
              <a:t>In a small group, discuss how the knowledge and skills develop in increasing complexity across the bands.</a:t>
            </a: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AU" sz="1100" kern="1200" dirty="0">
              <a:solidFill>
                <a:schemeClr val="tx1"/>
              </a:solidFill>
              <a:effectLst/>
              <a:latin typeface="Arial" pitchFamily="34" charset="0"/>
              <a:ea typeface="+mn-ea"/>
              <a:cs typeface="Arial" pitchFamily="34" charset="0"/>
            </a:endParaRP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AU" sz="11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12</a:t>
            </a:fld>
            <a:endParaRPr lang="en-AU" sz="1000" dirty="0"/>
          </a:p>
        </p:txBody>
      </p:sp>
    </p:spTree>
    <p:extLst>
      <p:ext uri="{BB962C8B-B14F-4D97-AF65-F5344CB8AC3E}">
        <p14:creationId xmlns:p14="http://schemas.microsoft.com/office/powerpoint/2010/main" val="2245964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US" sz="1100" b="1" dirty="0">
                <a:latin typeface="Arial" pitchFamily="34" charset="0"/>
                <a:cs typeface="Arial" pitchFamily="34" charset="0"/>
              </a:rPr>
              <a:t>Exploring processes</a:t>
            </a:r>
            <a:r>
              <a:rPr lang="en-US" sz="1100" b="1" baseline="0" dirty="0">
                <a:latin typeface="Arial" pitchFamily="34" charset="0"/>
                <a:cs typeface="Arial" pitchFamily="34" charset="0"/>
              </a:rPr>
              <a:t> </a:t>
            </a:r>
            <a:r>
              <a:rPr lang="en-US" sz="1100" b="0" baseline="0" dirty="0">
                <a:latin typeface="Arial" pitchFamily="34" charset="0"/>
                <a:cs typeface="Arial" pitchFamily="34" charset="0"/>
              </a:rPr>
              <a:t>include the use of</a:t>
            </a:r>
            <a:r>
              <a:rPr lang="en-US" sz="1100" b="1" baseline="0" dirty="0">
                <a:latin typeface="Arial" pitchFamily="34" charset="0"/>
                <a:cs typeface="Arial" pitchFamily="34" charset="0"/>
              </a:rPr>
              <a:t> </a:t>
            </a:r>
            <a:r>
              <a:rPr lang="en-US" sz="1100" b="0" dirty="0">
                <a:latin typeface="Arial" pitchFamily="34" charset="0"/>
                <a:cs typeface="Arial" pitchFamily="34" charset="0"/>
              </a:rPr>
              <a:t>arts materials, techniques, processes, technologies and viewpoints in artworks made by students and other artists to represent ideas. Students’ exploration of other artists’ artwork will influence their own art making.</a:t>
            </a:r>
          </a:p>
          <a:p>
            <a:pPr marL="0">
              <a:lnSpc>
                <a:spcPct val="100000"/>
              </a:lnSpc>
              <a:spcBef>
                <a:spcPts val="0"/>
              </a:spcBef>
            </a:pPr>
            <a:endParaRPr lang="en-US" sz="1100" b="1" dirty="0">
              <a:latin typeface="Arial" pitchFamily="34" charset="0"/>
              <a:cs typeface="Arial"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100" b="1" dirty="0">
                <a:latin typeface="Arial" pitchFamily="34" charset="0"/>
                <a:cs typeface="Arial" pitchFamily="34" charset="0"/>
              </a:rPr>
              <a:t>Developing processes</a:t>
            </a:r>
            <a:r>
              <a:rPr lang="en-US" sz="1100" b="1" baseline="0" dirty="0">
                <a:latin typeface="Arial" pitchFamily="34" charset="0"/>
                <a:cs typeface="Arial" pitchFamily="34" charset="0"/>
              </a:rPr>
              <a:t> </a:t>
            </a:r>
            <a:r>
              <a:rPr lang="en-US" sz="1100" b="0" baseline="0" dirty="0">
                <a:latin typeface="Arial" pitchFamily="34" charset="0"/>
                <a:cs typeface="Arial" pitchFamily="34" charset="0"/>
              </a:rPr>
              <a:t>include the use of</a:t>
            </a:r>
            <a:r>
              <a:rPr lang="en-US" sz="1100" b="1" baseline="0" dirty="0">
                <a:latin typeface="Arial" pitchFamily="34" charset="0"/>
                <a:cs typeface="Arial" pitchFamily="34" charset="0"/>
              </a:rPr>
              <a:t> </a:t>
            </a:r>
            <a:r>
              <a:rPr lang="en-US" sz="1100" b="0" dirty="0">
                <a:latin typeface="Arial" pitchFamily="34" charset="0"/>
                <a:cs typeface="Arial" pitchFamily="34" charset="0"/>
              </a:rPr>
              <a:t>art-making knowledge, understanding and skills of how to apply materials, techniques, processes, technologies and viewpoints to communicate the intended meaning. </a:t>
            </a:r>
          </a:p>
          <a:p>
            <a:pPr marL="0" lvl="0">
              <a:lnSpc>
                <a:spcPct val="100000"/>
              </a:lnSpc>
              <a:spcBef>
                <a:spcPts val="0"/>
              </a:spcBef>
            </a:pPr>
            <a:endParaRPr lang="en-US" sz="1100" b="0" dirty="0">
              <a:latin typeface="Arial" pitchFamily="34" charset="0"/>
              <a:cs typeface="Arial"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100" b="1" dirty="0">
                <a:latin typeface="Arial" pitchFamily="34" charset="0"/>
                <a:cs typeface="Arial" pitchFamily="34" charset="0"/>
              </a:rPr>
              <a:t>Sharing processes</a:t>
            </a:r>
            <a:r>
              <a:rPr lang="en-US" sz="1100" b="1" baseline="0" dirty="0">
                <a:latin typeface="Arial" pitchFamily="34" charset="0"/>
                <a:cs typeface="Arial" pitchFamily="34" charset="0"/>
              </a:rPr>
              <a:t> </a:t>
            </a:r>
            <a:r>
              <a:rPr lang="en-US" sz="1100" b="0" baseline="0" dirty="0">
                <a:latin typeface="Arial" pitchFamily="34" charset="0"/>
                <a:cs typeface="Arial" pitchFamily="34" charset="0"/>
              </a:rPr>
              <a:t>include the use of</a:t>
            </a:r>
            <a:r>
              <a:rPr lang="en-US" sz="1100" b="1" baseline="0" dirty="0">
                <a:latin typeface="Arial" pitchFamily="34" charset="0"/>
                <a:cs typeface="Arial" pitchFamily="34" charset="0"/>
              </a:rPr>
              <a:t> </a:t>
            </a:r>
            <a:r>
              <a:rPr lang="en-US" sz="1100" b="0" dirty="0">
                <a:latin typeface="Arial" pitchFamily="34" charset="0"/>
                <a:cs typeface="Arial" pitchFamily="34" charset="0"/>
              </a:rPr>
              <a:t>artworks with audiences through display, performance or presentation.</a:t>
            </a:r>
          </a:p>
          <a:p>
            <a:pPr marL="0" lvl="0">
              <a:lnSpc>
                <a:spcPct val="100000"/>
              </a:lnSpc>
              <a:spcBef>
                <a:spcPts val="0"/>
              </a:spcBef>
            </a:pPr>
            <a:endParaRPr lang="en-US" sz="1100" b="0" dirty="0">
              <a:latin typeface="Arial" pitchFamily="34" charset="0"/>
              <a:cs typeface="Arial"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100" b="1" dirty="0">
                <a:latin typeface="Arial" pitchFamily="34" charset="0"/>
                <a:cs typeface="Arial" pitchFamily="34" charset="0"/>
              </a:rPr>
              <a:t>Responding processes</a:t>
            </a:r>
            <a:r>
              <a:rPr lang="en-US" sz="1100" b="1" baseline="0" dirty="0">
                <a:latin typeface="Arial" pitchFamily="34" charset="0"/>
                <a:cs typeface="Arial" pitchFamily="34" charset="0"/>
              </a:rPr>
              <a:t> </a:t>
            </a:r>
            <a:r>
              <a:rPr lang="en-US" sz="1100" b="0" baseline="0" dirty="0">
                <a:latin typeface="Arial" pitchFamily="34" charset="0"/>
                <a:cs typeface="Arial" pitchFamily="34" charset="0"/>
              </a:rPr>
              <a:t>include the use of</a:t>
            </a:r>
            <a:r>
              <a:rPr lang="en-US" sz="1100" b="1" baseline="0" dirty="0">
                <a:latin typeface="Arial" pitchFamily="34" charset="0"/>
                <a:cs typeface="Arial" pitchFamily="34" charset="0"/>
              </a:rPr>
              <a:t> </a:t>
            </a:r>
            <a:r>
              <a:rPr lang="en-US" sz="1100" b="0" dirty="0">
                <a:latin typeface="Arial" pitchFamily="34" charset="0"/>
                <a:cs typeface="Arial" pitchFamily="34" charset="0"/>
              </a:rPr>
              <a:t>artworks to interpret artists’ intended meanings.</a:t>
            </a:r>
            <a:endParaRPr lang="en-US" sz="110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kern="1200" dirty="0">
                <a:solidFill>
                  <a:schemeClr val="tx1"/>
                </a:solidFill>
                <a:effectLst/>
                <a:latin typeface="Arial" pitchFamily="34" charset="0"/>
                <a:ea typeface="+mn-ea"/>
                <a:cs typeface="Arial" pitchFamily="34" charset="0"/>
              </a:rPr>
              <a:t>Suggested</a:t>
            </a:r>
            <a:r>
              <a:rPr lang="en-AU" sz="1100" b="1" kern="1200" baseline="0" dirty="0">
                <a:solidFill>
                  <a:schemeClr val="tx1"/>
                </a:solidFill>
                <a:effectLst/>
                <a:latin typeface="Arial" pitchFamily="34" charset="0"/>
                <a:ea typeface="+mn-ea"/>
                <a:cs typeface="Arial" pitchFamily="34" charset="0"/>
              </a:rPr>
              <a:t> activity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kern="1200" baseline="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kern="1200" baseline="0" dirty="0">
                <a:solidFill>
                  <a:schemeClr val="tx1"/>
                </a:solidFill>
                <a:effectLst/>
                <a:latin typeface="Arial" pitchFamily="34" charset="0"/>
                <a:ea typeface="+mn-ea"/>
                <a:cs typeface="Arial" pitchFamily="34" charset="0"/>
              </a:rPr>
              <a:t>C</a:t>
            </a:r>
            <a:r>
              <a:rPr lang="en-AU" sz="1100" kern="1200" dirty="0">
                <a:solidFill>
                  <a:schemeClr val="tx1"/>
                </a:solidFill>
                <a:effectLst/>
                <a:latin typeface="Arial" pitchFamily="34" charset="0"/>
                <a:ea typeface="+mn-ea"/>
                <a:cs typeface="Arial" pitchFamily="34" charset="0"/>
              </a:rPr>
              <a:t>onsider the </a:t>
            </a:r>
            <a:r>
              <a:rPr lang="en-AU" sz="1100" kern="1200" baseline="0" dirty="0">
                <a:solidFill>
                  <a:schemeClr val="tx1"/>
                </a:solidFill>
                <a:effectLst/>
                <a:latin typeface="Arial" pitchFamily="34" charset="0"/>
                <a:ea typeface="+mn-ea"/>
                <a:cs typeface="Arial" pitchFamily="34" charset="0"/>
              </a:rPr>
              <a:t>Arts processes common across Arts subjects. </a:t>
            </a:r>
            <a:r>
              <a:rPr lang="en-AU" sz="1100" kern="1200" dirty="0">
                <a:solidFill>
                  <a:schemeClr val="tx1"/>
                </a:solidFill>
                <a:effectLst/>
                <a:latin typeface="Arial" pitchFamily="34" charset="0"/>
                <a:ea typeface="+mn-ea"/>
                <a:cs typeface="Arial" pitchFamily="34" charset="0"/>
              </a:rPr>
              <a:t>In a small group, discuss how Arts</a:t>
            </a:r>
            <a:r>
              <a:rPr lang="en-AU" sz="1100" kern="1200" baseline="0" dirty="0">
                <a:solidFill>
                  <a:schemeClr val="tx1"/>
                </a:solidFill>
                <a:effectLst/>
                <a:latin typeface="Arial" pitchFamily="34" charset="0"/>
                <a:ea typeface="+mn-ea"/>
                <a:cs typeface="Arial" pitchFamily="34" charset="0"/>
              </a:rPr>
              <a:t> processes can be used to plan a unit of work for a specific year within a band. You could plan for one Arts subject, or for more than one Arts subject within a unit.</a:t>
            </a:r>
            <a:endParaRPr lang="en-AU" sz="11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13</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nSpc>
                <a:spcPct val="100000"/>
              </a:lnSpc>
              <a:spcBef>
                <a:spcPts val="0"/>
              </a:spcBef>
            </a:pPr>
            <a:r>
              <a:rPr lang="en-US" sz="1100" b="0" dirty="0">
                <a:latin typeface="Arial" pitchFamily="34" charset="0"/>
                <a:cs typeface="Arial" pitchFamily="34" charset="0"/>
              </a:rPr>
              <a:t>In </a:t>
            </a:r>
            <a:r>
              <a:rPr lang="en-US" sz="1100" b="1" dirty="0">
                <a:latin typeface="Arial" pitchFamily="34" charset="0"/>
                <a:cs typeface="Arial" pitchFamily="34" charset="0"/>
              </a:rPr>
              <a:t>Dance</a:t>
            </a:r>
            <a:r>
              <a:rPr lang="en-US" sz="1100" b="0" dirty="0">
                <a:latin typeface="Arial" pitchFamily="34" charset="0"/>
                <a:cs typeface="Arial" pitchFamily="34" charset="0"/>
              </a:rPr>
              <a:t>, students</a:t>
            </a:r>
            <a:r>
              <a:rPr lang="en-US" sz="1100" b="0" baseline="0" dirty="0">
                <a:latin typeface="Arial" pitchFamily="34" charset="0"/>
                <a:cs typeface="Arial" pitchFamily="34" charset="0"/>
              </a:rPr>
              <a:t> </a:t>
            </a:r>
            <a:r>
              <a:rPr lang="en-US" sz="1100" b="0" dirty="0">
                <a:latin typeface="Arial" pitchFamily="34" charset="0"/>
                <a:cs typeface="Arial" pitchFamily="34" charset="0"/>
              </a:rPr>
              <a:t>use the body to communicate and express meaning through purposeful movement. Dance practice integrates choreography, performance, and appreciation of and responses to dance and dance making.</a:t>
            </a:r>
          </a:p>
          <a:p>
            <a:pPr marL="0">
              <a:lnSpc>
                <a:spcPct val="100000"/>
              </a:lnSpc>
              <a:spcBef>
                <a:spcPts val="0"/>
              </a:spcBef>
            </a:pPr>
            <a:endParaRPr lang="en-US" sz="1100" b="0" dirty="0">
              <a:latin typeface="Arial" pitchFamily="34" charset="0"/>
              <a:cs typeface="Arial" pitchFamily="34" charset="0"/>
            </a:endParaRPr>
          </a:p>
          <a:p>
            <a:pPr marL="0" lvl="0">
              <a:lnSpc>
                <a:spcPct val="100000"/>
              </a:lnSpc>
              <a:spcBef>
                <a:spcPts val="0"/>
              </a:spcBef>
            </a:pPr>
            <a:r>
              <a:rPr lang="en-US" sz="1100" b="0" dirty="0">
                <a:latin typeface="Arial" pitchFamily="34" charset="0"/>
                <a:cs typeface="Arial" pitchFamily="34" charset="0"/>
              </a:rPr>
              <a:t>In </a:t>
            </a:r>
            <a:r>
              <a:rPr lang="en-US" sz="1100" b="1" dirty="0">
                <a:latin typeface="Arial" pitchFamily="34" charset="0"/>
                <a:cs typeface="Arial" pitchFamily="34" charset="0"/>
              </a:rPr>
              <a:t>Drama</a:t>
            </a:r>
            <a:r>
              <a:rPr lang="en-US" sz="1100" b="0" dirty="0">
                <a:latin typeface="Arial" pitchFamily="34" charset="0"/>
                <a:cs typeface="Arial" pitchFamily="34" charset="0"/>
              </a:rPr>
              <a:t>, students</a:t>
            </a:r>
            <a:r>
              <a:rPr lang="en-US" sz="1100" b="0" baseline="0" dirty="0">
                <a:latin typeface="Arial" pitchFamily="34" charset="0"/>
                <a:cs typeface="Arial" pitchFamily="34" charset="0"/>
              </a:rPr>
              <a:t> </a:t>
            </a:r>
            <a:r>
              <a:rPr lang="en-US" sz="1100" b="0" dirty="0">
                <a:latin typeface="Arial" pitchFamily="34" charset="0"/>
                <a:cs typeface="Arial" pitchFamily="34" charset="0"/>
              </a:rPr>
              <a:t>explore and depict real and fictional worlds through use of body language, gesture and space to make meaning as performers and audience. They create, rehearse, perform and respond to drama.</a:t>
            </a:r>
          </a:p>
          <a:p>
            <a:pPr marL="0" lvl="0">
              <a:lnSpc>
                <a:spcPct val="100000"/>
              </a:lnSpc>
              <a:spcBef>
                <a:spcPts val="0"/>
              </a:spcBef>
            </a:pPr>
            <a:endParaRPr lang="en-US" sz="1100" b="0" dirty="0">
              <a:latin typeface="Arial" pitchFamily="34" charset="0"/>
              <a:cs typeface="Arial" pitchFamily="34" charset="0"/>
            </a:endParaRPr>
          </a:p>
          <a:p>
            <a:pPr marL="0">
              <a:lnSpc>
                <a:spcPct val="100000"/>
              </a:lnSpc>
              <a:spcBef>
                <a:spcPts val="0"/>
              </a:spcBef>
            </a:pPr>
            <a:r>
              <a:rPr lang="en-US" sz="1100" b="0" dirty="0">
                <a:latin typeface="Arial" pitchFamily="34" charset="0"/>
                <a:cs typeface="Arial" pitchFamily="34" charset="0"/>
              </a:rPr>
              <a:t>In </a:t>
            </a:r>
            <a:r>
              <a:rPr lang="en-US" sz="1100" b="1" dirty="0">
                <a:latin typeface="Arial" pitchFamily="34" charset="0"/>
                <a:cs typeface="Arial" pitchFamily="34" charset="0"/>
              </a:rPr>
              <a:t>Music</a:t>
            </a:r>
            <a:r>
              <a:rPr lang="en-US" sz="1100" b="0" dirty="0">
                <a:latin typeface="Arial" pitchFamily="34" charset="0"/>
                <a:cs typeface="Arial" pitchFamily="34" charset="0"/>
              </a:rPr>
              <a:t>, students</a:t>
            </a:r>
            <a:r>
              <a:rPr lang="en-US" sz="1100" b="0" baseline="0" dirty="0">
                <a:latin typeface="Arial" pitchFamily="34" charset="0"/>
                <a:cs typeface="Arial" pitchFamily="34" charset="0"/>
              </a:rPr>
              <a:t> </a:t>
            </a:r>
            <a:r>
              <a:rPr lang="en-US" sz="1100" b="0" dirty="0">
                <a:latin typeface="Arial" pitchFamily="34" charset="0"/>
                <a:cs typeface="Arial" pitchFamily="34" charset="0"/>
              </a:rPr>
              <a:t>listen to, compose and perform music from a diverse range of styles, traditions and contexts. They create, shape and share sounds in time and space, and critically analyse music. Music practice is aurally based and focuses on acquiring and using knowledge, understanding and skills about music and musicians.</a:t>
            </a:r>
          </a:p>
          <a:p>
            <a:pPr marL="0" lvl="0">
              <a:lnSpc>
                <a:spcPct val="100000"/>
              </a:lnSpc>
              <a:spcBef>
                <a:spcPts val="0"/>
              </a:spcBef>
            </a:pPr>
            <a:endParaRPr lang="en-US" sz="1100" b="0" dirty="0">
              <a:latin typeface="Arial" pitchFamily="34" charset="0"/>
              <a:cs typeface="Arial" pitchFamily="34" charset="0"/>
            </a:endParaRPr>
          </a:p>
          <a:p>
            <a:pPr marL="0">
              <a:lnSpc>
                <a:spcPct val="100000"/>
              </a:lnSpc>
              <a:spcBef>
                <a:spcPts val="0"/>
              </a:spcBef>
            </a:pPr>
            <a:r>
              <a:rPr lang="nn-NO" sz="1100" b="0" dirty="0">
                <a:latin typeface="Arial" pitchFamily="34" charset="0"/>
                <a:cs typeface="Arial" pitchFamily="34" charset="0"/>
              </a:rPr>
              <a:t>In </a:t>
            </a:r>
            <a:r>
              <a:rPr lang="nn-NO" sz="1100" b="1" dirty="0">
                <a:latin typeface="Arial" pitchFamily="34" charset="0"/>
                <a:cs typeface="Arial" pitchFamily="34" charset="0"/>
              </a:rPr>
              <a:t>Media Arts</a:t>
            </a:r>
            <a:r>
              <a:rPr lang="nn-NO" sz="1100" b="0" dirty="0">
                <a:latin typeface="Arial" pitchFamily="34" charset="0"/>
                <a:cs typeface="Arial" pitchFamily="34" charset="0"/>
              </a:rPr>
              <a:t>, students</a:t>
            </a:r>
            <a:r>
              <a:rPr lang="nn-NO" sz="1100" b="0" baseline="0" dirty="0">
                <a:latin typeface="Arial" pitchFamily="34" charset="0"/>
                <a:cs typeface="Arial" pitchFamily="34" charset="0"/>
              </a:rPr>
              <a:t> </a:t>
            </a:r>
            <a:r>
              <a:rPr lang="en-US" sz="1100" b="0" dirty="0">
                <a:latin typeface="Arial" pitchFamily="34" charset="0"/>
                <a:cs typeface="Arial" pitchFamily="34" charset="0"/>
              </a:rPr>
              <a:t>use communications technologies to creatively explore, make and interpret stories about people, ideas and the world around them. They engage their senses, imagination and intellect through media artworks that respond to diverse cultural, social and organisational influences on communications practices today.</a:t>
            </a:r>
          </a:p>
          <a:p>
            <a:pPr marL="0">
              <a:lnSpc>
                <a:spcPct val="100000"/>
              </a:lnSpc>
              <a:spcBef>
                <a:spcPts val="0"/>
              </a:spcBef>
            </a:pPr>
            <a:endParaRPr lang="nn-NO" sz="1100" b="0" dirty="0">
              <a:latin typeface="Arial" pitchFamily="34" charset="0"/>
              <a:cs typeface="Arial" pitchFamily="34" charset="0"/>
            </a:endParaRPr>
          </a:p>
          <a:p>
            <a:pPr marL="0">
              <a:lnSpc>
                <a:spcPct val="100000"/>
              </a:lnSpc>
              <a:spcBef>
                <a:spcPts val="0"/>
              </a:spcBef>
            </a:pPr>
            <a:r>
              <a:rPr lang="nn-NO" sz="1100" b="0" dirty="0">
                <a:latin typeface="Arial" pitchFamily="34" charset="0"/>
                <a:cs typeface="Arial" pitchFamily="34" charset="0"/>
              </a:rPr>
              <a:t>In </a:t>
            </a:r>
            <a:r>
              <a:rPr lang="nn-NO" sz="1100" b="1" dirty="0">
                <a:latin typeface="Arial" pitchFamily="34" charset="0"/>
                <a:cs typeface="Arial" pitchFamily="34" charset="0"/>
              </a:rPr>
              <a:t>Visual Arts</a:t>
            </a:r>
            <a:r>
              <a:rPr lang="nn-NO" sz="1100" b="0" dirty="0">
                <a:latin typeface="Arial" pitchFamily="34" charset="0"/>
                <a:cs typeface="Arial" pitchFamily="34" charset="0"/>
              </a:rPr>
              <a:t>, students</a:t>
            </a:r>
            <a:r>
              <a:rPr lang="nn-NO" sz="1100" b="0" baseline="0" dirty="0">
                <a:latin typeface="Arial" pitchFamily="34" charset="0"/>
                <a:cs typeface="Arial" pitchFamily="34" charset="0"/>
              </a:rPr>
              <a:t> </a:t>
            </a:r>
            <a:r>
              <a:rPr lang="en-US" sz="1100" b="0" i="0" kern="1200" dirty="0">
                <a:solidFill>
                  <a:schemeClr val="tx1"/>
                </a:solidFill>
                <a:effectLst/>
                <a:latin typeface="Arial" pitchFamily="34" charset="0"/>
                <a:ea typeface="+mn-ea"/>
                <a:cs typeface="Arial" pitchFamily="34" charset="0"/>
              </a:rPr>
              <a:t>experience and explore the concepts of artists, artworks, world and audience. Students learn in, through and about visual arts practices, including the fields of art, craft and design. Students develop practical skills and critical thinking which inform their work as artists and audience.</a:t>
            </a:r>
          </a:p>
          <a:p>
            <a:pPr marL="0">
              <a:lnSpc>
                <a:spcPct val="100000"/>
              </a:lnSpc>
              <a:spcBef>
                <a:spcPts val="0"/>
              </a:spcBef>
            </a:pPr>
            <a:endParaRPr lang="en-US" sz="1100" b="0" strike="sngStrike"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kern="1200" dirty="0">
                <a:solidFill>
                  <a:schemeClr val="tx1"/>
                </a:solidFill>
                <a:effectLst/>
                <a:latin typeface="Arial" pitchFamily="34" charset="0"/>
                <a:ea typeface="+mn-ea"/>
                <a:cs typeface="Arial" pitchFamily="34" charset="0"/>
              </a:rPr>
              <a:t>Suggested</a:t>
            </a:r>
            <a:r>
              <a:rPr lang="en-AU" sz="1100" b="1" kern="1200" baseline="0" dirty="0">
                <a:solidFill>
                  <a:schemeClr val="tx1"/>
                </a:solidFill>
                <a:effectLst/>
                <a:latin typeface="Arial" pitchFamily="34" charset="0"/>
                <a:ea typeface="+mn-ea"/>
                <a:cs typeface="Arial" pitchFamily="34" charset="0"/>
              </a:rPr>
              <a:t> activity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kern="1200" baseline="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kern="1200" baseline="0" dirty="0">
                <a:solidFill>
                  <a:schemeClr val="tx1"/>
                </a:solidFill>
                <a:effectLst/>
                <a:latin typeface="Arial" pitchFamily="34" charset="0"/>
                <a:ea typeface="+mn-ea"/>
                <a:cs typeface="Arial" pitchFamily="34" charset="0"/>
              </a:rPr>
              <a:t>C</a:t>
            </a:r>
            <a:r>
              <a:rPr lang="en-AU" sz="1100" kern="1200" dirty="0">
                <a:solidFill>
                  <a:schemeClr val="tx1"/>
                </a:solidFill>
                <a:effectLst/>
                <a:latin typeface="Arial" pitchFamily="34" charset="0"/>
                <a:ea typeface="+mn-ea"/>
                <a:cs typeface="Arial" pitchFamily="34" charset="0"/>
              </a:rPr>
              <a:t>onsider the </a:t>
            </a:r>
            <a:r>
              <a:rPr lang="en-AU" sz="1100" kern="1200" baseline="0" dirty="0">
                <a:solidFill>
                  <a:schemeClr val="tx1"/>
                </a:solidFill>
                <a:effectLst/>
                <a:latin typeface="Arial" pitchFamily="34" charset="0"/>
                <a:ea typeface="+mn-ea"/>
                <a:cs typeface="Arial" pitchFamily="34" charset="0"/>
              </a:rPr>
              <a:t>subject-specific processes within a performing subject (Dance, Drama, Music) and a visual subject (Media Arts, Visual Arts). </a:t>
            </a:r>
            <a:r>
              <a:rPr lang="en-AU" sz="1100" kern="1200" dirty="0">
                <a:solidFill>
                  <a:schemeClr val="tx1"/>
                </a:solidFill>
                <a:effectLst/>
                <a:latin typeface="Arial" pitchFamily="34" charset="0"/>
                <a:ea typeface="+mn-ea"/>
                <a:cs typeface="Arial" pitchFamily="34" charset="0"/>
              </a:rPr>
              <a:t>In a small group, compare how these</a:t>
            </a:r>
            <a:r>
              <a:rPr lang="en-AU" sz="1100" kern="1200" baseline="0" dirty="0">
                <a:solidFill>
                  <a:schemeClr val="tx1"/>
                </a:solidFill>
                <a:effectLst/>
                <a:latin typeface="Arial" pitchFamily="34" charset="0"/>
                <a:ea typeface="+mn-ea"/>
                <a:cs typeface="Arial" pitchFamily="34" charset="0"/>
              </a:rPr>
              <a:t> processes are similar and different. </a:t>
            </a:r>
            <a:r>
              <a:rPr lang="en-US" sz="1100" b="0" kern="1200" baseline="0" dirty="0">
                <a:solidFill>
                  <a:schemeClr val="tx1"/>
                </a:solidFill>
                <a:effectLst/>
                <a:latin typeface="Arial" pitchFamily="34" charset="0"/>
                <a:ea typeface="+mn-ea"/>
                <a:cs typeface="Arial" pitchFamily="34" charset="0"/>
              </a:rPr>
              <a:t>For example, the following comparison is between Dance processes and Visual Arts processes</a:t>
            </a:r>
            <a:r>
              <a:rPr lang="en-AU" sz="1100" b="0" kern="1200" baseline="0" dirty="0">
                <a:solidFill>
                  <a:schemeClr val="tx1"/>
                </a:solidFill>
                <a:effectLst/>
                <a:latin typeface="Arial" pitchFamily="34" charset="0"/>
                <a:ea typeface="+mn-ea"/>
                <a:cs typeface="Arial" pitchFamily="34" charset="0"/>
              </a:rPr>
              <a:t>:</a:t>
            </a:r>
            <a:br>
              <a:rPr lang="en-AU" sz="1100" b="0" kern="1200" baseline="0" dirty="0">
                <a:solidFill>
                  <a:schemeClr val="tx1"/>
                </a:solidFill>
                <a:effectLst/>
                <a:latin typeface="Arial" pitchFamily="34" charset="0"/>
                <a:ea typeface="+mn-ea"/>
                <a:cs typeface="Arial" pitchFamily="34" charset="0"/>
              </a:rPr>
            </a:br>
            <a:endParaRPr lang="en-US" sz="1100" b="0" kern="1200" baseline="0" dirty="0">
              <a:solidFill>
                <a:schemeClr val="tx1"/>
              </a:solidFill>
              <a:effectLst/>
              <a:latin typeface="Arial" pitchFamily="34" charset="0"/>
              <a:ea typeface="+mn-ea"/>
              <a:cs typeface="Arial" pitchFamily="34" charset="0"/>
            </a:endParaRPr>
          </a:p>
          <a:p>
            <a:pPr marL="628650" marR="0" lvl="2"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1" kern="1200" baseline="0" dirty="0">
                <a:solidFill>
                  <a:schemeClr val="tx1"/>
                </a:solidFill>
                <a:effectLst/>
                <a:latin typeface="Arial" pitchFamily="34" charset="0"/>
                <a:ea typeface="+mn-ea"/>
                <a:cs typeface="Arial" pitchFamily="34" charset="0"/>
              </a:rPr>
              <a:t>similarities </a:t>
            </a:r>
            <a:r>
              <a:rPr lang="en-AU" sz="1100" b="0" kern="1200" dirty="0">
                <a:solidFill>
                  <a:schemeClr val="tx1"/>
                </a:solidFill>
                <a:effectLst/>
                <a:latin typeface="Arial" pitchFamily="34" charset="0"/>
                <a:ea typeface="+mn-ea"/>
                <a:cs typeface="Arial" pitchFamily="34" charset="0"/>
              </a:rPr>
              <a:t>—</a:t>
            </a:r>
            <a:r>
              <a:rPr lang="en-US" sz="1100" b="1" kern="1200" baseline="0" dirty="0">
                <a:solidFill>
                  <a:schemeClr val="tx1"/>
                </a:solidFill>
                <a:effectLst/>
                <a:latin typeface="Arial" pitchFamily="34" charset="0"/>
                <a:ea typeface="+mn-ea"/>
                <a:cs typeface="Arial" pitchFamily="34" charset="0"/>
              </a:rPr>
              <a:t> </a:t>
            </a:r>
            <a:r>
              <a:rPr lang="en-US" sz="1100" b="0" kern="1200" baseline="0" dirty="0">
                <a:solidFill>
                  <a:schemeClr val="tx1"/>
                </a:solidFill>
                <a:effectLst/>
                <a:latin typeface="Arial" pitchFamily="34" charset="0"/>
                <a:ea typeface="+mn-ea"/>
                <a:cs typeface="Arial" pitchFamily="34" charset="0"/>
              </a:rPr>
              <a:t>in Dance and Visual Arts, students respond to artworks as audience and as artists to inform their artwork making</a:t>
            </a:r>
            <a:br>
              <a:rPr lang="en-US" sz="1100" b="0" kern="1200" baseline="0" dirty="0">
                <a:solidFill>
                  <a:schemeClr val="tx1"/>
                </a:solidFill>
                <a:effectLst/>
                <a:latin typeface="Arial" pitchFamily="34" charset="0"/>
                <a:ea typeface="+mn-ea"/>
                <a:cs typeface="Arial" pitchFamily="34" charset="0"/>
              </a:rPr>
            </a:br>
            <a:endParaRPr lang="en-US" sz="1100" b="0" kern="1200" baseline="0" dirty="0">
              <a:solidFill>
                <a:schemeClr val="tx1"/>
              </a:solidFill>
              <a:effectLst/>
              <a:latin typeface="Arial" pitchFamily="34" charset="0"/>
              <a:ea typeface="+mn-ea"/>
              <a:cs typeface="Arial" pitchFamily="34" charset="0"/>
            </a:endParaRPr>
          </a:p>
          <a:p>
            <a:pPr marL="628650" marR="0" lvl="2"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1" kern="1200" baseline="0" dirty="0">
                <a:solidFill>
                  <a:schemeClr val="tx1"/>
                </a:solidFill>
                <a:effectLst/>
                <a:latin typeface="Arial" pitchFamily="34" charset="0"/>
                <a:ea typeface="+mn-ea"/>
                <a:cs typeface="Arial" pitchFamily="34" charset="0"/>
              </a:rPr>
              <a:t>differences </a:t>
            </a:r>
            <a:r>
              <a:rPr lang="en-AU" sz="1100" b="0" kern="1200" dirty="0">
                <a:solidFill>
                  <a:schemeClr val="tx1"/>
                </a:solidFill>
                <a:effectLst/>
                <a:latin typeface="Arial" pitchFamily="34" charset="0"/>
                <a:ea typeface="+mn-ea"/>
                <a:cs typeface="Arial" pitchFamily="34" charset="0"/>
              </a:rPr>
              <a:t>—</a:t>
            </a:r>
            <a:r>
              <a:rPr lang="en-AU" sz="1100" b="1" kern="1200" baseline="0" dirty="0">
                <a:solidFill>
                  <a:schemeClr val="tx1"/>
                </a:solidFill>
                <a:effectLst/>
                <a:latin typeface="Arial" pitchFamily="34" charset="0"/>
                <a:ea typeface="+mn-ea"/>
                <a:cs typeface="Arial" pitchFamily="34" charset="0"/>
              </a:rPr>
              <a:t> </a:t>
            </a:r>
            <a:r>
              <a:rPr lang="en-AU" sz="1100" kern="1200" baseline="0" dirty="0">
                <a:solidFill>
                  <a:schemeClr val="tx1"/>
                </a:solidFill>
                <a:effectLst/>
                <a:latin typeface="Arial" pitchFamily="34" charset="0"/>
                <a:ea typeface="+mn-ea"/>
                <a:cs typeface="Arial" pitchFamily="34" charset="0"/>
              </a:rPr>
              <a:t>in Dance, students communicate meaning using their body through movement and performance, whereas in Visual Arts, students use Visual Arts materials to communicate meaning, which may or may not include using their body through movement and performance.</a:t>
            </a:r>
            <a:endParaRPr lang="en-US" sz="1100" b="0" kern="1200" baseline="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14</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The achievement standard is a statement of what students should know and be able to do at the end of the band.</a:t>
            </a:r>
            <a:r>
              <a:rPr lang="en-US" sz="1100" b="0" baseline="0" dirty="0">
                <a:latin typeface="Arial" pitchFamily="34" charset="0"/>
                <a:cs typeface="Arial" pitchFamily="34" charset="0"/>
              </a:rPr>
              <a:t> </a:t>
            </a:r>
            <a:r>
              <a:rPr lang="en-AU" sz="1100" b="0" i="0" u="none" strike="noStrike" kern="1200" baseline="0" dirty="0">
                <a:solidFill>
                  <a:schemeClr val="tx1"/>
                </a:solidFill>
                <a:latin typeface="Arial" pitchFamily="34" charset="0"/>
                <a:ea typeface="+mn-ea"/>
                <a:cs typeface="Arial" pitchFamily="34" charset="0"/>
              </a:rPr>
              <a:t>In The Arts, the first paragraph of the achievement standard relates to Responding and the second paragraph relates to Making.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i="0" u="none" strike="noStrike" kern="1200" baseline="0" dirty="0">
                <a:solidFill>
                  <a:schemeClr val="tx1"/>
                </a:solidFill>
                <a:latin typeface="Arial" pitchFamily="34" charset="0"/>
                <a:ea typeface="+mn-ea"/>
                <a:cs typeface="Arial" pitchFamily="34" charset="0"/>
              </a:rPr>
              <a:t>The Arts provides a subject-specific achievement standard for each band.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i="0" u="none" strike="noStrike" kern="1200" baseline="0" dirty="0">
                <a:solidFill>
                  <a:schemeClr val="tx1"/>
                </a:solidFill>
                <a:latin typeface="Arial" pitchFamily="34" charset="0"/>
                <a:ea typeface="+mn-ea"/>
                <a:cs typeface="Arial" pitchFamily="34" charset="0"/>
              </a:rPr>
              <a:t>In Prep–Year 6, a choice between two achievement standards for each band is provided:</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u="none" strike="noStrike" kern="1200" baseline="0" dirty="0">
                <a:solidFill>
                  <a:schemeClr val="tx1"/>
                </a:solidFill>
                <a:latin typeface="Arial" pitchFamily="34" charset="0"/>
                <a:ea typeface="+mn-ea"/>
                <a:cs typeface="Arial" pitchFamily="34" charset="0"/>
              </a:rPr>
              <a:t>subject-specific achievement standard</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u="none" strike="noStrike" kern="1200" baseline="0" dirty="0">
                <a:solidFill>
                  <a:schemeClr val="tx1"/>
                </a:solidFill>
                <a:latin typeface="Arial" pitchFamily="34" charset="0"/>
                <a:ea typeface="+mn-ea"/>
                <a:cs typeface="Arial" pitchFamily="34" charset="0"/>
              </a:rPr>
              <a:t>learning area achievement standard.</a:t>
            </a: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u="none" strike="noStrike" kern="1200" baseline="0" dirty="0">
                <a:solidFill>
                  <a:schemeClr val="tx1"/>
                </a:solidFill>
                <a:latin typeface="Arial" pitchFamily="34" charset="0"/>
                <a:ea typeface="+mn-ea"/>
                <a:cs typeface="Arial" pitchFamily="34" charset="0"/>
              </a:rPr>
              <a:t>Work sample portfolios provide examples of student work that are reflective of achievement levels at, above and below the achievement standard.</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strike="noStrike" kern="1200" baseline="0" dirty="0">
                <a:solidFill>
                  <a:schemeClr val="tx1"/>
                </a:solidFill>
                <a:latin typeface="Arial" pitchFamily="34" charset="0"/>
                <a:ea typeface="+mn-ea"/>
                <a:cs typeface="Arial" pitchFamily="34" charset="0"/>
              </a:rPr>
              <a:t>Suggested activities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1" i="0" u="none" strike="noStrike" kern="1200" baseline="0" dirty="0">
              <a:solidFill>
                <a:schemeClr val="tx1"/>
              </a:solidFill>
              <a:latin typeface="Arial" pitchFamily="34" charset="0"/>
              <a:ea typeface="+mn-ea"/>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Using </a:t>
            </a:r>
            <a:r>
              <a:rPr lang="en-AU" sz="1100" i="1" kern="1200" dirty="0">
                <a:solidFill>
                  <a:schemeClr val="tx1"/>
                </a:solidFill>
                <a:effectLst/>
                <a:latin typeface="Arial" pitchFamily="34" charset="0"/>
                <a:ea typeface="+mn-ea"/>
                <a:cs typeface="Arial" pitchFamily="34" charset="0"/>
              </a:rPr>
              <a:t>The Arts: Sequence of achievement</a:t>
            </a:r>
            <a:r>
              <a:rPr lang="en-AU" sz="1100" kern="1200" dirty="0">
                <a:solidFill>
                  <a:schemeClr val="tx1"/>
                </a:solidFill>
                <a:effectLst/>
                <a:latin typeface="Arial" pitchFamily="34" charset="0"/>
                <a:ea typeface="+mn-ea"/>
                <a:cs typeface="Arial" pitchFamily="34" charset="0"/>
              </a:rPr>
              <a:t>,</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how the evidence that students need to provide of what they know and can do increases in complexity across bands</a:t>
            </a:r>
            <a:r>
              <a:rPr lang="en-AU" sz="1100" kern="1200" baseline="0" dirty="0">
                <a:solidFill>
                  <a:schemeClr val="tx1"/>
                </a:solidFill>
                <a:effectLst/>
                <a:latin typeface="Arial" pitchFamily="34" charset="0"/>
                <a:ea typeface="+mn-ea"/>
                <a:cs typeface="Arial" pitchFamily="34" charset="0"/>
              </a:rPr>
              <a:t>: </a:t>
            </a:r>
            <a:r>
              <a:rPr lang="en-US"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www.australiancurriculum.edu.au/f-10-curriculum/the-arts/pdf-documents</a:t>
            </a:r>
            <a:endParaRPr lang="en-AU" sz="1100" kern="1200" dirty="0">
              <a:solidFill>
                <a:schemeClr val="tx1"/>
              </a:solidFill>
              <a:effectLst/>
              <a:latin typeface="Arial" pitchFamily="34" charset="0"/>
              <a:ea typeface="+mn-ea"/>
              <a:cs typeface="Arial" pitchFamily="34" charset="0"/>
            </a:endParaRPr>
          </a:p>
          <a:p>
            <a:pPr marL="0" indent="-228600">
              <a:lnSpc>
                <a:spcPct val="100000"/>
              </a:lnSpc>
              <a:spcBef>
                <a:spcPts val="0"/>
              </a:spcBef>
              <a:buFont typeface="+mj-lt"/>
              <a:buAutoNum type="arabicPeriod"/>
            </a:pPr>
            <a:endParaRPr lang="en-AU" sz="1100"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For a given band,</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map the achievement standard to the content descriptions.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15</a:t>
            </a:fld>
            <a:endParaRPr lang="en-AU" sz="1000" dirty="0"/>
          </a:p>
        </p:txBody>
      </p:sp>
    </p:spTree>
    <p:extLst>
      <p:ext uri="{BB962C8B-B14F-4D97-AF65-F5344CB8AC3E}">
        <p14:creationId xmlns:p14="http://schemas.microsoft.com/office/powerpoint/2010/main" val="272226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capabilities that support students to be successful learners ― literacy, numeracy, information and communication technology (ICT) capability,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Continua of learning have been developed for each capability to describe the relevant knowledge, understanding and skills at particular points of schooling. </a:t>
            </a:r>
          </a:p>
          <a:p>
            <a:pPr marL="0">
              <a:spcBef>
                <a:spcPts val="0"/>
              </a:spcBef>
            </a:pPr>
            <a:endParaRPr lang="en-US" sz="1100" b="0" dirty="0">
              <a:solidFill>
                <a:schemeClr val="tx1"/>
              </a:solidFill>
              <a:latin typeface="Arial" pitchFamily="34" charset="0"/>
              <a:cs typeface="Arial" pitchFamily="34" charset="0"/>
            </a:endParaRPr>
          </a:p>
          <a:p>
            <a:pPr marL="0">
              <a:spcBef>
                <a:spcPts val="0"/>
              </a:spcBef>
            </a:pPr>
            <a:r>
              <a:rPr lang="en-US" sz="1100" b="0" dirty="0">
                <a:solidFill>
                  <a:schemeClr val="tx1"/>
                </a:solidFill>
                <a:latin typeface="Arial" pitchFamily="34" charset="0"/>
                <a:cs typeface="Arial" pitchFamily="34" charset="0"/>
              </a:rPr>
              <a:t>The content</a:t>
            </a:r>
            <a:r>
              <a:rPr lang="en-US" sz="1100" b="0" baseline="0" dirty="0">
                <a:solidFill>
                  <a:schemeClr val="tx1"/>
                </a:solidFill>
                <a:latin typeface="Arial" pitchFamily="34" charset="0"/>
                <a:cs typeface="Arial" pitchFamily="34" charset="0"/>
              </a:rPr>
              <a:t> outlined in the </a:t>
            </a:r>
            <a:r>
              <a:rPr lang="en-US" sz="1100" b="0" dirty="0">
                <a:solidFill>
                  <a:schemeClr val="tx1"/>
                </a:solidFill>
                <a:latin typeface="Arial" pitchFamily="34" charset="0"/>
                <a:cs typeface="Arial" pitchFamily="34" charset="0"/>
              </a:rPr>
              <a:t>general capabilities continua</a:t>
            </a:r>
            <a:r>
              <a:rPr lang="en-US" sz="1100" b="0" baseline="0" dirty="0">
                <a:solidFill>
                  <a:schemeClr val="tx1"/>
                </a:solidFill>
                <a:latin typeface="Arial" pitchFamily="34" charset="0"/>
                <a:cs typeface="Arial" pitchFamily="34" charset="0"/>
              </a:rPr>
              <a:t> is </a:t>
            </a:r>
            <a:r>
              <a:rPr lang="en-US" sz="1100" b="0" dirty="0">
                <a:solidFill>
                  <a:schemeClr val="tx1"/>
                </a:solidFill>
                <a:latin typeface="Arial" pitchFamily="34" charset="0"/>
                <a:cs typeface="Arial" pitchFamily="34" charset="0"/>
              </a:rPr>
              <a:t>embedded in the content descriptions</a:t>
            </a:r>
            <a:r>
              <a:rPr lang="en-US" sz="1100" b="0" baseline="0" dirty="0">
                <a:solidFill>
                  <a:schemeClr val="tx1"/>
                </a:solidFill>
                <a:latin typeface="Arial" pitchFamily="34" charset="0"/>
                <a:cs typeface="Arial" pitchFamily="34" charset="0"/>
              </a:rPr>
              <a:t> for each learning area, </a:t>
            </a:r>
            <a:r>
              <a:rPr lang="en-AU" sz="1100" b="0" dirty="0">
                <a:solidFill>
                  <a:schemeClr val="tx1"/>
                </a:solidFill>
                <a:latin typeface="Arial" pitchFamily="34" charset="0"/>
                <a:cs typeface="Arial" pitchFamily="34" charset="0"/>
              </a:rPr>
              <a:t>where appropriate. The </a:t>
            </a:r>
            <a:r>
              <a:rPr lang="en-AU" sz="1100" b="0" baseline="0" dirty="0">
                <a:solidFill>
                  <a:schemeClr val="tx1"/>
                </a:solidFill>
                <a:latin typeface="Arial" pitchFamily="34" charset="0"/>
                <a:cs typeface="Arial" pitchFamily="34" charset="0"/>
              </a:rPr>
              <a:t>icons shown on this slide are used to identify where the general capabilities are embedded in content descriptions. </a:t>
            </a: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A summary of</a:t>
            </a:r>
            <a:r>
              <a:rPr lang="en-AU" sz="1100" b="0" baseline="0" dirty="0">
                <a:latin typeface="Arial" pitchFamily="34" charset="0"/>
                <a:cs typeface="Arial" pitchFamily="34" charset="0"/>
              </a:rPr>
              <a:t> the focus of each of the general capabilities in the Arts learning area is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www.australiancurriculum.edu.au/f-10-curriculum/general-capabilities</a:t>
            </a:r>
            <a:r>
              <a:rPr lang="en-AU" sz="1100" b="0" baseline="0" dirty="0">
                <a:solidFill>
                  <a:schemeClr val="tx1"/>
                </a:solidFill>
                <a:latin typeface="Arial" pitchFamily="34" charset="0"/>
                <a:cs typeface="Arial" pitchFamily="34" charset="0"/>
              </a:rPr>
              <a:t>. </a:t>
            </a:r>
            <a:r>
              <a:rPr lang="en-US" sz="1100" u="none" strike="noStrike" kern="1200" dirty="0">
                <a:solidFill>
                  <a:schemeClr val="tx1"/>
                </a:solidFill>
                <a:effectLst/>
                <a:latin typeface="Arial" panose="020B0604020202020204" pitchFamily="34" charset="0"/>
                <a:ea typeface="+mn-ea"/>
                <a:cs typeface="Arial" panose="020B0604020202020204" pitchFamily="34" charset="0"/>
              </a:rPr>
              <a:t>On the general capabilities overview webpage, scroll down to ‘Learning area specific advice’.</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16</a:t>
            </a:fld>
            <a:endParaRPr lang="en-AU" sz="1000" dirty="0"/>
          </a:p>
        </p:txBody>
      </p:sp>
    </p:spTree>
    <p:extLst>
      <p:ext uri="{BB962C8B-B14F-4D97-AF65-F5344CB8AC3E}">
        <p14:creationId xmlns:p14="http://schemas.microsoft.com/office/powerpoint/2010/main" val="2975924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a:t>
            </a:r>
            <a:r>
              <a:rPr lang="en-AU" sz="1100" b="0" dirty="0">
                <a:solidFill>
                  <a:schemeClr val="tx1"/>
                </a:solidFill>
                <a:latin typeface="Arial" pitchFamily="34" charset="0"/>
                <a:cs typeface="Arial" pitchFamily="34" charset="0"/>
              </a:rPr>
              <a:t>Each of the cross-curriculum priorities can be relevant to teaching and learning in The Arts, and explicit teaching of the priorities should be incorporated in teaching and learning activities where appropriate. </a:t>
            </a: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17</a:t>
            </a:fld>
            <a:endParaRPr lang="en-AU" sz="1000" dirty="0"/>
          </a:p>
        </p:txBody>
      </p:sp>
    </p:spTree>
    <p:extLst>
      <p:ext uri="{BB962C8B-B14F-4D97-AF65-F5344CB8AC3E}">
        <p14:creationId xmlns:p14="http://schemas.microsoft.com/office/powerpoint/2010/main" val="67240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the implementation of Australian Curriculum in Queensland is available on the QCAA website. In the Australian Curriculum section of the QCAA website, you will find the </a:t>
            </a:r>
            <a:r>
              <a:rPr lang="en-AU" sz="1100" i="1" u="none" baseline="0" dirty="0">
                <a:latin typeface="Arial" pitchFamily="34" charset="0"/>
                <a:cs typeface="Arial" pitchFamily="34" charset="0"/>
              </a:rPr>
              <a:t>Learning area overview: Prep‒Year 10 Australian Curriculum — The Arts</a:t>
            </a:r>
            <a:r>
              <a:rPr lang="en-AU" sz="1100" i="0" u="none" baseline="0" dirty="0">
                <a:latin typeface="Arial" pitchFamily="34" charset="0"/>
                <a:cs typeface="Arial" pitchFamily="34" charset="0"/>
              </a:rPr>
              <a:t>: </a:t>
            </a:r>
            <a:r>
              <a:rPr lang="en-AU" sz="1100" u="none" kern="1200" dirty="0">
                <a:solidFill>
                  <a:schemeClr val="tx1"/>
                </a:solidFill>
                <a:effectLst/>
                <a:latin typeface="Arial" pitchFamily="34" charset="0"/>
                <a:ea typeface="+mn-ea"/>
                <a:cs typeface="Arial" pitchFamily="34" charset="0"/>
                <a:hlinkClick r:id="rId3"/>
              </a:rPr>
              <a:t>www.qcaa.qld.edu.au/aciq</a:t>
            </a:r>
            <a:r>
              <a:rPr lang="en-AU" sz="1100" u="none" kern="1200" dirty="0">
                <a:solidFill>
                  <a:schemeClr val="tx1"/>
                </a:solidFill>
                <a:effectLst/>
                <a:latin typeface="Arial" pitchFamily="34" charset="0"/>
                <a:ea typeface="+mn-ea"/>
                <a:cs typeface="Arial" pitchFamily="34" charset="0"/>
              </a:rPr>
              <a:t>.</a:t>
            </a:r>
            <a:endParaRPr lang="en-AU" sz="1100" u="none" baseline="0" dirty="0">
              <a:solidFill>
                <a:schemeClr val="tx1"/>
              </a:solidFill>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4"/>
              </a:rPr>
              <a:t>australiancurriculum@qcaa.qld.edu.au</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u="none" kern="1200" dirty="0">
                <a:solidFill>
                  <a:schemeClr val="tx1"/>
                </a:solidFill>
                <a:effectLst/>
                <a:latin typeface="Arial" pitchFamily="34" charset="0"/>
                <a:ea typeface="+mn-ea"/>
                <a:cs typeface="Arial" pitchFamily="34" charset="0"/>
                <a:hlinkClick r:id="rId5"/>
              </a:rPr>
              <a:t>www.qcaa.qld.edu.au/pd-events/request-pd</a:t>
            </a:r>
            <a:r>
              <a:rPr lang="en-AU" sz="1100" u="none" kern="1200" dirty="0">
                <a:solidFill>
                  <a:schemeClr val="tx1"/>
                </a:solidFill>
                <a:effectLst/>
                <a:latin typeface="Arial" pitchFamily="34" charset="0"/>
                <a:ea typeface="+mn-ea"/>
                <a:cs typeface="Arial" pitchFamily="34" charset="0"/>
              </a:rPr>
              <a:t>.</a:t>
            </a:r>
          </a:p>
          <a:p>
            <a:pPr>
              <a:spcBef>
                <a:spcPts val="0"/>
              </a:spcBef>
            </a:pPr>
            <a:r>
              <a:rPr lang="en-AU" sz="1100" b="1" u="none" kern="1200" dirty="0">
                <a:solidFill>
                  <a:schemeClr val="tx1"/>
                </a:solidFill>
                <a:effectLst/>
                <a:latin typeface="Arial" pitchFamily="34" charset="0"/>
                <a:ea typeface="+mn-ea"/>
                <a:cs typeface="Arial" pitchFamily="34" charset="0"/>
              </a:rPr>
              <a:t> </a:t>
            </a: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u="none" kern="1200" dirty="0">
                <a:solidFill>
                  <a:schemeClr val="tx1"/>
                </a:solidFill>
                <a:effectLst/>
                <a:latin typeface="Arial" pitchFamily="34" charset="0"/>
                <a:ea typeface="+mn-ea"/>
                <a:cs typeface="Arial" pitchFamily="34" charset="0"/>
              </a:rPr>
              <a:t>Suggested activity</a:t>
            </a:r>
          </a:p>
          <a:p>
            <a:pPr marL="0" indent="0">
              <a:spcBef>
                <a:spcPts val="0"/>
              </a:spcBef>
              <a:buFont typeface="+mj-lt"/>
              <a:buNone/>
            </a:pPr>
            <a:endParaRPr lang="en-AU" sz="1100" b="1" u="none" kern="1200" dirty="0">
              <a:solidFill>
                <a:schemeClr val="tx1"/>
              </a:solidFill>
              <a:effectLst/>
              <a:latin typeface="Arial" pitchFamily="34" charset="0"/>
              <a:ea typeface="+mn-ea"/>
              <a:cs typeface="Arial" pitchFamily="34" charset="0"/>
            </a:endParaRPr>
          </a:p>
          <a:p>
            <a:pPr marL="0" indent="0">
              <a:spcBef>
                <a:spcPts val="0"/>
              </a:spcBef>
              <a:buFont typeface="+mj-lt"/>
              <a:buNone/>
            </a:pPr>
            <a:r>
              <a:rPr lang="en-AU" sz="1100" b="0" kern="1200" dirty="0">
                <a:solidFill>
                  <a:schemeClr val="tx1"/>
                </a:solidFill>
                <a:effectLst/>
                <a:latin typeface="Arial" pitchFamily="34" charset="0"/>
                <a:ea typeface="+mn-ea"/>
                <a:cs typeface="Arial" pitchFamily="34" charset="0"/>
              </a:rPr>
              <a:t>What did I learn?</a:t>
            </a:r>
          </a:p>
          <a:p>
            <a:pPr marL="0" indent="0">
              <a:spcBef>
                <a:spcPts val="0"/>
              </a:spcBef>
              <a:buFont typeface="+mj-lt"/>
              <a:buNone/>
            </a:pPr>
            <a:endParaRPr lang="en-AU" sz="1100" b="0" kern="1200" dirty="0">
              <a:solidFill>
                <a:schemeClr val="tx1"/>
              </a:solidFill>
              <a:effectLst/>
              <a:latin typeface="Arial" pitchFamily="34" charset="0"/>
              <a:ea typeface="+mn-ea"/>
              <a:cs typeface="Arial" pitchFamily="34" charset="0"/>
            </a:endParaRP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new?</a:t>
            </a: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AU" sz="1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20830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19</a:t>
            </a:fld>
            <a:endParaRPr lang="en-AU" sz="1000" dirty="0"/>
          </a:p>
        </p:txBody>
      </p:sp>
    </p:spTree>
    <p:extLst>
      <p:ext uri="{BB962C8B-B14F-4D97-AF65-F5344CB8AC3E}">
        <p14:creationId xmlns:p14="http://schemas.microsoft.com/office/powerpoint/2010/main" val="132756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Arial" pitchFamily="34" charset="0"/>
                <a:cs typeface="Arial" pitchFamily="34" charset="0"/>
              </a:rPr>
              <a:t>This presentation aims to:</a:t>
            </a:r>
          </a:p>
          <a:p>
            <a:pPr marL="0" indent="0">
              <a:spcBef>
                <a:spcPts val="0"/>
              </a:spcBef>
              <a:defRPr/>
            </a:pPr>
            <a:endParaRPr lang="en-AU" sz="1100" dirty="0">
              <a:latin typeface="Arial" pitchFamily="34" charset="0"/>
              <a:cs typeface="Arial" pitchFamily="34" charset="0"/>
            </a:endParaRP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build understanding of the Australian Curriculum, with</a:t>
            </a:r>
            <a:r>
              <a:rPr lang="en-AU" sz="1100" baseline="0" dirty="0">
                <a:solidFill>
                  <a:schemeClr val="tx1"/>
                </a:solidFill>
                <a:latin typeface="Arial" pitchFamily="34" charset="0"/>
                <a:cs typeface="Arial" pitchFamily="34" charset="0"/>
              </a:rPr>
              <a:t> particular reference to the Arts </a:t>
            </a:r>
            <a:r>
              <a:rPr lang="en-AU" sz="1100" dirty="0">
                <a:solidFill>
                  <a:schemeClr val="tx1"/>
                </a:solidFill>
                <a:latin typeface="Arial" pitchFamily="34" charset="0"/>
                <a:cs typeface="Arial" pitchFamily="34" charset="0"/>
              </a:rPr>
              <a:t>curriculum</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provide an overview of the structure of the Arts learning area, including the curric</a:t>
            </a:r>
            <a:r>
              <a:rPr lang="en-AU" sz="1100" baseline="0" dirty="0">
                <a:solidFill>
                  <a:schemeClr val="tx1"/>
                </a:solidFill>
                <a:latin typeface="Arial" pitchFamily="34" charset="0"/>
                <a:cs typeface="Arial" pitchFamily="34" charset="0"/>
              </a:rPr>
              <a:t>ulum content and achievement standards</a:t>
            </a:r>
            <a:r>
              <a:rPr lang="en-AU" sz="1100" dirty="0">
                <a:solidFill>
                  <a:schemeClr val="tx1"/>
                </a:solidFill>
                <a:latin typeface="Arial" pitchFamily="34" charset="0"/>
                <a:cs typeface="Arial" pitchFamily="34" charset="0"/>
              </a:rPr>
              <a:t>.</a:t>
            </a:r>
          </a:p>
          <a:p>
            <a:pPr marL="0"/>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2</a:t>
            </a:fld>
            <a:endParaRPr lang="en-AU" sz="1000" dirty="0"/>
          </a:p>
        </p:txBody>
      </p:sp>
    </p:spTree>
    <p:extLst>
      <p:ext uri="{BB962C8B-B14F-4D97-AF65-F5344CB8AC3E}">
        <p14:creationId xmlns:p14="http://schemas.microsoft.com/office/powerpoint/2010/main" val="88510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dirty="0">
                <a:latin typeface="Arial" pitchFamily="34" charset="0"/>
                <a:cs typeface="Arial" pitchFamily="34" charset="0"/>
              </a:rPr>
              <a:t> students, and parents with access to the same content, 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the </a:t>
            </a:r>
            <a:r>
              <a:rPr lang="en-AU" sz="1100" b="0" baseline="0" dirty="0">
                <a:latin typeface="Arial" pitchFamily="34" charset="0"/>
                <a:cs typeface="Arial" pitchFamily="34" charset="0"/>
              </a:rPr>
              <a:t>Arts learning area.</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3</a:t>
            </a:fld>
            <a:endParaRPr lang="en-AU" sz="1000" dirty="0"/>
          </a:p>
        </p:txBody>
      </p:sp>
    </p:spTree>
    <p:extLst>
      <p:ext uri="{BB962C8B-B14F-4D97-AF65-F5344CB8AC3E}">
        <p14:creationId xmlns:p14="http://schemas.microsoft.com/office/powerpoint/2010/main" val="13486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content and achievement standards are supported by additional information that describes the curriculum intent (rationale), aims of learning (aims), key ideas, and focus for the learning at specific bands (band descriptions).</a:t>
            </a:r>
          </a:p>
          <a:p>
            <a:pPr lvl="0">
              <a:spcBef>
                <a:spcPts val="0"/>
              </a:spcBef>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4</a:t>
            </a:fld>
            <a:endParaRPr lang="en-AU" sz="1000" dirty="0"/>
          </a:p>
        </p:txBody>
      </p:sp>
    </p:spTree>
    <p:extLst>
      <p:ext uri="{BB962C8B-B14F-4D97-AF65-F5344CB8AC3E}">
        <p14:creationId xmlns:p14="http://schemas.microsoft.com/office/powerpoint/2010/main" val="175665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rationale defines the learning area and describes the importance of the learning area within the curriculum:</a:t>
            </a:r>
          </a:p>
          <a:p>
            <a:pPr marL="0">
              <a:lnSpc>
                <a:spcPct val="100000"/>
              </a:lnSpc>
              <a:spcBef>
                <a:spcPts val="0"/>
              </a:spcBef>
            </a:pPr>
            <a:endParaRPr lang="en-AU" sz="1100" b="0" dirty="0">
              <a:solidFill>
                <a:schemeClr val="tx1"/>
              </a:solidFill>
              <a:latin typeface="Arial" pitchFamily="34" charset="0"/>
              <a:cs typeface="Arial" pitchFamily="34" charset="0"/>
            </a:endParaRP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Why is it important? </a:t>
            </a: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How is it shaped in the curriculum?</a:t>
            </a:r>
          </a:p>
          <a:p>
            <a:pPr marL="0">
              <a:lnSpc>
                <a:spcPct val="100000"/>
              </a:lnSpc>
              <a:spcBef>
                <a:spcPts val="0"/>
              </a:spcBef>
            </a:pPr>
            <a:endParaRPr lang="en-AU" sz="1100" dirty="0">
              <a:solidFill>
                <a:schemeClr val="tx1"/>
              </a:solidFill>
              <a:latin typeface="Arial" pitchFamily="34" charset="0"/>
              <a:cs typeface="Arial" pitchFamily="34" charset="0"/>
            </a:endParaRPr>
          </a:p>
          <a:p>
            <a:pPr marL="0" indent="0">
              <a:spcBef>
                <a:spcPts val="0"/>
              </a:spcBef>
              <a:buFont typeface="Arial" pitchFamily="34" charset="0"/>
              <a:buNone/>
            </a:pPr>
            <a:r>
              <a:rPr lang="en-AU" sz="1100" b="0" dirty="0">
                <a:solidFill>
                  <a:schemeClr val="tx1"/>
                </a:solidFill>
                <a:latin typeface="Arial" pitchFamily="34" charset="0"/>
                <a:cs typeface="Arial" pitchFamily="34" charset="0"/>
              </a:rPr>
              <a:t>The Arts comprises five subjects:</a:t>
            </a:r>
          </a:p>
          <a:p>
            <a:pPr marL="0" indent="0">
              <a:spcBef>
                <a:spcPts val="0"/>
              </a:spcBef>
              <a:buFont typeface="Arial" pitchFamily="34" charset="0"/>
              <a:buNone/>
            </a:pPr>
            <a:endParaRPr lang="en-AU" sz="1100" b="0" dirty="0">
              <a:solidFill>
                <a:schemeClr val="tx1"/>
              </a:solidFill>
              <a:latin typeface="Arial" pitchFamily="34" charset="0"/>
              <a:cs typeface="Arial" pitchFamily="34" charset="0"/>
            </a:endParaRPr>
          </a:p>
          <a:p>
            <a:pPr mar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Dance</a:t>
            </a:r>
          </a:p>
          <a:p>
            <a:pPr mar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Drama</a:t>
            </a:r>
          </a:p>
          <a:p>
            <a:pPr mar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Media Arts</a:t>
            </a:r>
          </a:p>
          <a:p>
            <a:pPr mar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Music</a:t>
            </a:r>
          </a:p>
          <a:p>
            <a:pPr mar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Visual Arts.</a:t>
            </a:r>
          </a:p>
          <a:p>
            <a:pPr marL="0">
              <a:spcBef>
                <a:spcPts val="0"/>
              </a:spcBef>
            </a:pPr>
            <a:endParaRPr lang="en-AU" sz="1100" dirty="0">
              <a:solidFill>
                <a:schemeClr val="tx1"/>
              </a:solidFill>
              <a:latin typeface="Arial" pitchFamily="34" charset="0"/>
              <a:cs typeface="Arial" pitchFamily="34" charset="0"/>
            </a:endParaRPr>
          </a:p>
          <a:p>
            <a:pPr marL="0">
              <a:spcBef>
                <a:spcPts val="0"/>
              </a:spcBef>
            </a:pPr>
            <a:r>
              <a:rPr lang="en-AU" sz="1100" dirty="0">
                <a:solidFill>
                  <a:schemeClr val="tx1"/>
                </a:solidFill>
                <a:latin typeface="Arial" pitchFamily="34" charset="0"/>
                <a:cs typeface="Arial" pitchFamily="34" charset="0"/>
              </a:rPr>
              <a:t>The Arts</a:t>
            </a:r>
            <a:r>
              <a:rPr lang="en-AU" sz="1100" baseline="0" dirty="0">
                <a:solidFill>
                  <a:schemeClr val="tx1"/>
                </a:solidFill>
                <a:latin typeface="Arial" pitchFamily="34" charset="0"/>
                <a:cs typeface="Arial" pitchFamily="34" charset="0"/>
              </a:rPr>
              <a:t> rationale promotes:</a:t>
            </a:r>
          </a:p>
          <a:p>
            <a:pPr marL="171450" indent="-171450">
              <a:spcBef>
                <a:spcPts val="0"/>
              </a:spcBef>
              <a:buFont typeface="Arial" panose="020B0604020202020204" pitchFamily="34" charset="0"/>
              <a:buChar char="•"/>
            </a:pPr>
            <a:endParaRPr lang="en-AU" sz="1100" b="0" i="0"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opportunities for students to learn how to create, design, represent, communicate and share their imagined and conceptual ideas, emotions, observations and experiences</a:t>
            </a:r>
          </a:p>
          <a:p>
            <a:pPr marL="171450" indent="-171450">
              <a:spcBef>
                <a:spcPts val="0"/>
              </a:spcBef>
              <a:buFont typeface="Arial" panose="020B0604020202020204" pitchFamily="34" charset="0"/>
              <a:buChar char="•"/>
            </a:pPr>
            <a:r>
              <a:rPr lang="en-AU" sz="1100" b="0" i="0" kern="1200" baseline="0" dirty="0">
                <a:solidFill>
                  <a:schemeClr val="tx1"/>
                </a:solidFill>
                <a:effectLst/>
                <a:latin typeface="Arial" pitchFamily="34" charset="0"/>
                <a:ea typeface="+mn-ea"/>
                <a:cs typeface="Arial" pitchFamily="34" charset="0"/>
              </a:rPr>
              <a:t>understanding of the </a:t>
            </a:r>
            <a:r>
              <a:rPr lang="en-AU" sz="1100" b="0" i="0" kern="1200" dirty="0">
                <a:solidFill>
                  <a:schemeClr val="tx1"/>
                </a:solidFill>
                <a:effectLst/>
                <a:latin typeface="Arial" pitchFamily="34" charset="0"/>
                <a:ea typeface="+mn-ea"/>
                <a:cs typeface="Arial" pitchFamily="34" charset="0"/>
              </a:rPr>
              <a:t>development and expression of cultures and communities, locally, nationally and globally</a:t>
            </a:r>
          </a:p>
          <a:p>
            <a:pPr marL="171450"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students’ ability to communicate ideas in current, traditional and emerging forms, and use arts knowledge and understanding to make sense of their world</a:t>
            </a:r>
          </a:p>
          <a:p>
            <a:pPr marL="171450"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value, respect and exploration</a:t>
            </a:r>
            <a:r>
              <a:rPr lang="en-AU" sz="1100" b="0" i="0" kern="1200" baseline="0" dirty="0">
                <a:solidFill>
                  <a:schemeClr val="tx1"/>
                </a:solidFill>
                <a:effectLst/>
                <a:latin typeface="Arial" pitchFamily="34" charset="0"/>
                <a:ea typeface="+mn-ea"/>
                <a:cs typeface="Arial" pitchFamily="34" charset="0"/>
              </a:rPr>
              <a:t> of </a:t>
            </a:r>
            <a:r>
              <a:rPr lang="en-AU" sz="1100" b="0" i="0" kern="1200" dirty="0">
                <a:solidFill>
                  <a:schemeClr val="tx1"/>
                </a:solidFill>
                <a:effectLst/>
                <a:latin typeface="Arial" pitchFamily="34" charset="0"/>
                <a:ea typeface="+mn-ea"/>
                <a:cs typeface="Arial" pitchFamily="34" charset="0"/>
              </a:rPr>
              <a:t>the significant contributions of Aboriginal and Torres Strait Islander Peoples to Australia’s arts heritage and contemporary arts practices through their distinctive ways of representing and communicating knowledge, traditions and experience</a:t>
            </a:r>
          </a:p>
          <a:p>
            <a:pPr marL="171450"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students learning </a:t>
            </a: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as artists and audience through the intellectual, emotional and sensory experiences of the arts</a:t>
            </a: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to express their ideas, thoughts and opinions as they discover and interpret the world </a:t>
            </a: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that designing, producing and resolving their work is as essential to learning in the arts as creating a finished artwork</a:t>
            </a:r>
          </a:p>
          <a:p>
            <a:pPr marL="171450"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comprehension of the distinct and related languages, symbols, techniques, processes and skills of the arts subjects</a:t>
            </a:r>
          </a:p>
          <a:p>
            <a:pPr marL="171450"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knowledge of self, communities, world cultures and histories. </a:t>
            </a:r>
            <a:endParaRPr lang="en-AU" sz="1100" baseline="0" dirty="0">
              <a:solidFill>
                <a:schemeClr val="tx1"/>
              </a:solidFill>
              <a:latin typeface="Arial" pitchFamily="34" charset="0"/>
              <a:cs typeface="Arial" pitchFamily="34" charset="0"/>
            </a:endParaRPr>
          </a:p>
          <a:p>
            <a:pPr marL="0" indent="-171450">
              <a:spcBef>
                <a:spcPts val="0"/>
              </a:spcBef>
              <a:buFont typeface="Arial" panose="020B0604020202020204" pitchFamily="34" charset="0"/>
              <a:buChar char="•"/>
            </a:pPr>
            <a:endParaRPr lang="en-AU" sz="1100" baseline="0" dirty="0">
              <a:solidFill>
                <a:schemeClr val="tx1"/>
              </a:solidFill>
              <a:latin typeface="Arial" pitchFamily="34" charset="0"/>
              <a:cs typeface="Arial" pitchFamily="34" charset="0"/>
            </a:endParaRPr>
          </a:p>
          <a:p>
            <a:pPr marL="0">
              <a:spcBef>
                <a:spcPts val="0"/>
              </a:spcBef>
            </a:pPr>
            <a:r>
              <a:rPr lang="en-AU" sz="1100" baseline="0" dirty="0">
                <a:solidFill>
                  <a:schemeClr val="tx1"/>
                </a:solidFill>
                <a:latin typeface="Arial" pitchFamily="34" charset="0"/>
                <a:cs typeface="Arial" pitchFamily="34" charset="0"/>
              </a:rPr>
              <a:t>The rationale is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www.australiancurriculum.edu.au/f-10-curriculum/the-arts/introduction</a:t>
            </a:r>
            <a:r>
              <a:rPr lang="en-AU" sz="1100" baseline="0" dirty="0">
                <a:solidFill>
                  <a:schemeClr val="tx1"/>
                </a:solidFill>
                <a:latin typeface="Arial" pitchFamily="34" charset="0"/>
                <a:cs typeface="Arial" pitchFamily="34" charset="0"/>
              </a:rPr>
              <a:t>.</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buFont typeface="Arial" pitchFamily="34" charset="0"/>
              <a:buNone/>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b="1" i="0" u="none" dirty="0">
                <a:latin typeface="Arial" pitchFamily="34" charset="0"/>
                <a:cs typeface="Arial" pitchFamily="34" charset="0"/>
              </a:rPr>
              <a:t>Suggested activities</a:t>
            </a:r>
          </a:p>
          <a:p>
            <a:pPr marL="0">
              <a:lnSpc>
                <a:spcPct val="100000"/>
              </a:lnSpc>
              <a:spcBef>
                <a:spcPts val="0"/>
              </a:spcBef>
            </a:pPr>
            <a:endParaRPr lang="en-AU" sz="1100" b="1" i="0" u="none" dirty="0">
              <a:latin typeface="Arial" pitchFamily="34" charset="0"/>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Read the learning area rationale or watch the introductory video. Partner with a colleague to discuss the following questions:</a:t>
            </a:r>
          </a:p>
          <a:p>
            <a:pPr marL="0"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What were the key aspects of the rationale? </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is the learning area important? What important contribution does the learning make to a student’s education?</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Which aspects of this rationale matched your current understanding of the learning area? Which aspects were new understandings?</a:t>
            </a:r>
          </a:p>
          <a:p>
            <a:pPr marL="0" lvl="1" indent="0">
              <a:lnSpc>
                <a:spcPct val="100000"/>
              </a:lnSpc>
              <a:spcBef>
                <a:spcPts val="0"/>
              </a:spcBef>
              <a:buFont typeface="Arial" pitchFamily="34" charset="0"/>
              <a:buNone/>
            </a:pPr>
            <a:endParaRPr lang="en-AU" sz="1100" b="0" i="1"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Watch and listen to the video.</a:t>
            </a:r>
          </a:p>
          <a:p>
            <a:pPr marL="0" lvl="0"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What were the guiding principles that informed the development of the Arts curriculum?</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Are there any messages that you will need to consider when planning your teaching, learning and assessment programs?</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5</a:t>
            </a:fld>
            <a:endParaRPr lang="en-AU" sz="1000" dirty="0"/>
          </a:p>
        </p:txBody>
      </p:sp>
    </p:spTree>
    <p:extLst>
      <p:ext uri="{BB962C8B-B14F-4D97-AF65-F5344CB8AC3E}">
        <p14:creationId xmlns:p14="http://schemas.microsoft.com/office/powerpoint/2010/main" val="370582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950" b="0" dirty="0">
                <a:solidFill>
                  <a:schemeClr val="tx1"/>
                </a:solidFill>
                <a:latin typeface="Arial" pitchFamily="34" charset="0"/>
                <a:cs typeface="Arial" pitchFamily="34" charset="0"/>
              </a:rPr>
              <a:t>The aims flow logically from the rationale and define the big-picture objectives for the learning area. </a:t>
            </a:r>
          </a:p>
          <a:p>
            <a:pPr marL="0">
              <a:lnSpc>
                <a:spcPct val="100000"/>
              </a:lnSpc>
              <a:spcBef>
                <a:spcPts val="0"/>
              </a:spcBef>
            </a:pPr>
            <a:endParaRPr lang="en-AU" sz="950" dirty="0">
              <a:latin typeface="Arial" panose="020B0604020202020204" pitchFamily="34" charset="0"/>
              <a:cs typeface="Arial" panose="020B0604020202020204" pitchFamily="34" charset="0"/>
            </a:endParaRPr>
          </a:p>
          <a:p>
            <a:pPr marL="0" lvl="0">
              <a:lnSpc>
                <a:spcPct val="100000"/>
              </a:lnSpc>
              <a:spcBef>
                <a:spcPts val="0"/>
              </a:spcBef>
            </a:pPr>
            <a:r>
              <a:rPr lang="en-AU" sz="1000" b="0" dirty="0">
                <a:solidFill>
                  <a:srgbClr val="000000"/>
                </a:solidFill>
                <a:latin typeface="Arial" pitchFamily="34" charset="0"/>
                <a:cs typeface="Arial" pitchFamily="34" charset="0"/>
              </a:rPr>
              <a:t>The Arts learning area aims to develop students’:</a:t>
            </a:r>
          </a:p>
          <a:p>
            <a:pPr marL="0" lvl="0" indent="-171450">
              <a:lnSpc>
                <a:spcPct val="100000"/>
              </a:lnSpc>
              <a:spcBef>
                <a:spcPts val="0"/>
              </a:spcBef>
              <a:buFont typeface="Arial" panose="020B0604020202020204" pitchFamily="34" charset="0"/>
              <a:buChar char="•"/>
            </a:pPr>
            <a:endParaRPr lang="en-AU" sz="1000" dirty="0">
              <a:latin typeface="Arial" pitchFamily="34" charset="0"/>
              <a:cs typeface="Arial" pitchFamily="34" charset="0"/>
            </a:endParaRPr>
          </a:p>
          <a:p>
            <a:pPr marL="171450" indent="-171450">
              <a:lnSpc>
                <a:spcPct val="100000"/>
              </a:lnSpc>
              <a:spcBef>
                <a:spcPts val="0"/>
              </a:spcBef>
              <a:buFont typeface="Arial" panose="020B0604020202020204" pitchFamily="34" charset="0"/>
              <a:buChar char="•"/>
            </a:pPr>
            <a:r>
              <a:rPr lang="en-AU" sz="1000" b="0" dirty="0">
                <a:solidFill>
                  <a:srgbClr val="000000"/>
                </a:solidFill>
                <a:latin typeface="Arial" pitchFamily="34" charset="0"/>
                <a:cs typeface="Arial" pitchFamily="34" charset="0"/>
              </a:rPr>
              <a:t>creativity, critical thinking, aesthetic knowledge and understanding about arts practices, through making and responding to artworks with increasing self-confidence</a:t>
            </a:r>
          </a:p>
          <a:p>
            <a:pPr marL="171450" indent="-171450">
              <a:lnSpc>
                <a:spcPct val="100000"/>
              </a:lnSpc>
              <a:spcBef>
                <a:spcPts val="0"/>
              </a:spcBef>
              <a:buFont typeface="Arial" panose="020B0604020202020204" pitchFamily="34" charset="0"/>
              <a:buChar char="•"/>
            </a:pPr>
            <a:r>
              <a:rPr lang="en-AU" sz="1000" b="0" dirty="0">
                <a:solidFill>
                  <a:srgbClr val="000000"/>
                </a:solidFill>
                <a:latin typeface="Arial" pitchFamily="34" charset="0"/>
                <a:cs typeface="Arial" pitchFamily="34" charset="0"/>
              </a:rPr>
              <a:t>arts knowledge and skills to communicate ideas; they value and share their arts and life experiences by representing, expressing and communicating ideas, imagination and observations about their individual and collective worlds to others in meaningful ways</a:t>
            </a:r>
          </a:p>
          <a:p>
            <a:pPr marL="171450" indent="-171450">
              <a:lnSpc>
                <a:spcPct val="100000"/>
              </a:lnSpc>
              <a:spcBef>
                <a:spcPts val="0"/>
              </a:spcBef>
              <a:buFont typeface="Arial" panose="020B0604020202020204" pitchFamily="34" charset="0"/>
              <a:buChar char="•"/>
            </a:pPr>
            <a:r>
              <a:rPr lang="en-AU" sz="1000" b="0" dirty="0">
                <a:solidFill>
                  <a:srgbClr val="000000"/>
                </a:solidFill>
                <a:latin typeface="Arial" pitchFamily="34" charset="0"/>
                <a:cs typeface="Arial" pitchFamily="34" charset="0"/>
              </a:rPr>
              <a:t>use of innovative arts practices with available and emerging technologies, to express and represent ideas, while displaying empathy for multiple viewpoints</a:t>
            </a:r>
          </a:p>
          <a:p>
            <a:pPr marL="171450" indent="-171450">
              <a:lnSpc>
                <a:spcPct val="100000"/>
              </a:lnSpc>
              <a:spcBef>
                <a:spcPts val="0"/>
              </a:spcBef>
              <a:buFont typeface="Arial" panose="020B0604020202020204" pitchFamily="34" charset="0"/>
              <a:buChar char="•"/>
            </a:pPr>
            <a:r>
              <a:rPr lang="en-AU" sz="1000" b="0" dirty="0">
                <a:solidFill>
                  <a:srgbClr val="000000"/>
                </a:solidFill>
                <a:latin typeface="Arial" pitchFamily="34" charset="0"/>
                <a:cs typeface="Arial" pitchFamily="34" charset="0"/>
              </a:rPr>
              <a:t>understanding of Australia’s histories and traditions through the arts, engaging with the artworks and practices, both traditional and contemporary, of Aboriginal and Torres Strait Islander peoples</a:t>
            </a:r>
          </a:p>
          <a:p>
            <a:pPr marL="171450" indent="-171450">
              <a:lnSpc>
                <a:spcPct val="100000"/>
              </a:lnSpc>
              <a:spcBef>
                <a:spcPts val="0"/>
              </a:spcBef>
              <a:buFont typeface="Arial" panose="020B0604020202020204" pitchFamily="34" charset="0"/>
              <a:buChar char="•"/>
            </a:pPr>
            <a:r>
              <a:rPr lang="en-AU" sz="1000" b="0" dirty="0">
                <a:solidFill>
                  <a:srgbClr val="000000"/>
                </a:solidFill>
                <a:latin typeface="Arial" pitchFamily="34" charset="0"/>
                <a:cs typeface="Arial" pitchFamily="34" charset="0"/>
              </a:rPr>
              <a:t>understanding of local, regional and global cultures, and their arts histories and traditions, through engaging with the worlds of artists, artworks, audiences and arts professions.</a:t>
            </a:r>
          </a:p>
          <a:p>
            <a:pPr marL="0">
              <a:lnSpc>
                <a:spcPct val="100000"/>
              </a:lnSpc>
              <a:spcBef>
                <a:spcPts val="0"/>
              </a:spcBef>
            </a:pPr>
            <a:endParaRPr lang="en-AU" sz="1000" b="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000" b="0" dirty="0">
                <a:solidFill>
                  <a:schemeClr val="tx1"/>
                </a:solidFill>
                <a:latin typeface="Arial" pitchFamily="34" charset="0"/>
                <a:cs typeface="Arial" pitchFamily="34" charset="0"/>
              </a:rPr>
              <a:t>The aims</a:t>
            </a:r>
            <a:r>
              <a:rPr lang="en-US" sz="1000" b="0" baseline="0" dirty="0">
                <a:solidFill>
                  <a:schemeClr val="tx1"/>
                </a:solidFill>
                <a:latin typeface="Arial" pitchFamily="34" charset="0"/>
                <a:cs typeface="Arial" pitchFamily="34" charset="0"/>
              </a:rPr>
              <a:t> </a:t>
            </a:r>
            <a:r>
              <a:rPr lang="en-US" sz="1000" b="0" dirty="0">
                <a:solidFill>
                  <a:schemeClr val="tx1"/>
                </a:solidFill>
                <a:latin typeface="Arial" pitchFamily="34" charset="0"/>
                <a:cs typeface="Arial" pitchFamily="34" charset="0"/>
              </a:rPr>
              <a:t>are available from:  </a:t>
            </a:r>
            <a:r>
              <a:rPr lang="en-US" sz="1000" u="sng" strike="noStrike" kern="1200" dirty="0">
                <a:solidFill>
                  <a:schemeClr val="tx1"/>
                </a:solidFill>
                <a:effectLst/>
                <a:latin typeface="Arial" panose="020B0604020202020204" pitchFamily="34" charset="0"/>
                <a:ea typeface="+mn-ea"/>
                <a:cs typeface="Arial" panose="020B0604020202020204" pitchFamily="34" charset="0"/>
                <a:hlinkClick r:id="rId3" action="ppaction://hlinkfile"/>
              </a:rPr>
              <a:t>www.australiancurriculum.edu.au/f-10-curriculum/the-arts/introduction</a:t>
            </a:r>
            <a:r>
              <a:rPr lang="en-US" sz="1000" b="0" dirty="0">
                <a:solidFill>
                  <a:schemeClr val="tx1"/>
                </a:solidFill>
                <a:latin typeface="Arial" pitchFamily="34" charset="0"/>
                <a:cs typeface="Arial" pitchFamily="34" charset="0"/>
              </a:rPr>
              <a:t>. </a:t>
            </a:r>
            <a:endParaRPr lang="en-AU" sz="1000" kern="1200" dirty="0">
              <a:solidFill>
                <a:schemeClr val="tx1"/>
              </a:solidFill>
              <a:effectLst/>
              <a:latin typeface="Arial" panose="020B0604020202020204" pitchFamily="34" charset="0"/>
              <a:ea typeface="+mn-ea"/>
              <a:cs typeface="Arial" panose="020B0604020202020204" pitchFamily="34" charset="0"/>
            </a:endParaRPr>
          </a:p>
          <a:p>
            <a:pPr marL="0">
              <a:lnSpc>
                <a:spcPct val="100000"/>
              </a:lnSpc>
              <a:spcBef>
                <a:spcPts val="0"/>
              </a:spcBef>
            </a:pPr>
            <a:endParaRPr lang="en-AU" sz="950" b="1" i="0" u="none" dirty="0">
              <a:solidFill>
                <a:schemeClr val="tx1"/>
              </a:solidFill>
              <a:latin typeface="Arial" pitchFamily="34" charset="0"/>
              <a:cs typeface="Arial" pitchFamily="34" charset="0"/>
            </a:endParaRPr>
          </a:p>
          <a:p>
            <a:pPr marL="0">
              <a:lnSpc>
                <a:spcPct val="100000"/>
              </a:lnSpc>
              <a:spcBef>
                <a:spcPts val="0"/>
              </a:spcBef>
            </a:pPr>
            <a:r>
              <a:rPr lang="en-AU" sz="950" b="1" i="0" u="none" dirty="0">
                <a:solidFill>
                  <a:schemeClr val="tx1"/>
                </a:solidFill>
                <a:latin typeface="Arial" pitchFamily="34" charset="0"/>
                <a:cs typeface="Arial" pitchFamily="34" charset="0"/>
              </a:rPr>
              <a:t>Suggested</a:t>
            </a:r>
            <a:r>
              <a:rPr lang="en-AU" sz="950" b="1" i="0" u="none" baseline="0" dirty="0">
                <a:solidFill>
                  <a:schemeClr val="tx1"/>
                </a:solidFill>
                <a:latin typeface="Arial" pitchFamily="34" charset="0"/>
                <a:cs typeface="Arial" pitchFamily="34" charset="0"/>
              </a:rPr>
              <a:t> activities</a:t>
            </a:r>
          </a:p>
          <a:p>
            <a:pPr marL="0">
              <a:lnSpc>
                <a:spcPct val="100000"/>
              </a:lnSpc>
              <a:spcBef>
                <a:spcPts val="0"/>
              </a:spcBef>
            </a:pPr>
            <a:endParaRPr lang="en-AU" sz="950" b="0" i="0" u="sng" baseline="0" dirty="0">
              <a:solidFill>
                <a:schemeClr val="tx1"/>
              </a:solidFill>
              <a:latin typeface="Arial" pitchFamily="34" charset="0"/>
              <a:cs typeface="Arial" pitchFamily="34" charset="0"/>
            </a:endParaRPr>
          </a:p>
          <a:p>
            <a:pPr marL="228600" indent="-228600">
              <a:lnSpc>
                <a:spcPct val="100000"/>
              </a:lnSpc>
              <a:spcBef>
                <a:spcPts val="0"/>
              </a:spcBef>
              <a:buFont typeface="+mj-lt"/>
              <a:buAutoNum type="arabicPeriod"/>
            </a:pPr>
            <a:r>
              <a:rPr lang="en-AU" sz="950" kern="1200" dirty="0">
                <a:solidFill>
                  <a:schemeClr val="tx1"/>
                </a:solidFill>
                <a:effectLst/>
                <a:latin typeface="Arial" pitchFamily="34" charset="0"/>
                <a:ea typeface="+mn-ea"/>
                <a:cs typeface="Arial" pitchFamily="34" charset="0"/>
              </a:rPr>
              <a:t>Prepare a brief statement/overview that would help you describe the aims of the learning area to a parent group.</a:t>
            </a:r>
          </a:p>
          <a:p>
            <a:pPr marL="0" indent="0">
              <a:lnSpc>
                <a:spcPct val="100000"/>
              </a:lnSpc>
              <a:spcBef>
                <a:spcPts val="0"/>
              </a:spcBef>
              <a:buFont typeface="+mj-lt"/>
              <a:buNone/>
            </a:pPr>
            <a:endParaRPr lang="en-AU" sz="95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startAt="2"/>
            </a:pPr>
            <a:r>
              <a:rPr lang="en-AU" sz="950" kern="1200" dirty="0">
                <a:solidFill>
                  <a:schemeClr val="tx1"/>
                </a:solidFill>
                <a:effectLst/>
                <a:latin typeface="Arial" pitchFamily="34" charset="0"/>
                <a:ea typeface="+mn-ea"/>
                <a:cs typeface="Arial" pitchFamily="34" charset="0"/>
              </a:rPr>
              <a:t>Identify two or three big ideas in the aims. How do they inform:</a:t>
            </a:r>
          </a:p>
          <a:p>
            <a:pPr marL="0" lvl="0" indent="0">
              <a:lnSpc>
                <a:spcPct val="100000"/>
              </a:lnSpc>
              <a:spcBef>
                <a:spcPts val="0"/>
              </a:spcBef>
              <a:buFont typeface="+mj-lt"/>
              <a:buNone/>
            </a:pPr>
            <a:endParaRPr lang="en-AU" sz="950" kern="1200" dirty="0">
              <a:solidFill>
                <a:schemeClr val="tx1"/>
              </a:solidFill>
              <a:effectLst/>
              <a:latin typeface="Arial" pitchFamily="34" charset="0"/>
              <a:ea typeface="+mn-ea"/>
              <a:cs typeface="Arial" pitchFamily="34" charset="0"/>
            </a:endParaRP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your understanding of the learning area?</a:t>
            </a: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what is valued in the Australian Curriculum for the learning area?</a:t>
            </a: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your teaching and learning approaches?</a:t>
            </a:r>
          </a:p>
          <a:p>
            <a:pPr marL="0">
              <a:lnSpc>
                <a:spcPct val="100000"/>
              </a:lnSpc>
              <a:spcBef>
                <a:spcPts val="0"/>
              </a:spcBef>
            </a:pPr>
            <a:endParaRPr lang="en-AU" sz="950" b="0" i="1" baseline="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6</a:t>
            </a:fld>
            <a:endParaRPr lang="en-AU" sz="1000" dirty="0"/>
          </a:p>
        </p:txBody>
      </p:sp>
    </p:spTree>
    <p:extLst>
      <p:ext uri="{BB962C8B-B14F-4D97-AF65-F5344CB8AC3E}">
        <p14:creationId xmlns:p14="http://schemas.microsoft.com/office/powerpoint/2010/main" val="122328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nSpc>
                <a:spcPct val="100000"/>
              </a:lnSpc>
              <a:spcBef>
                <a:spcPts val="0"/>
              </a:spcBef>
            </a:pPr>
            <a:r>
              <a:rPr lang="en-US" sz="1100" b="0" dirty="0">
                <a:latin typeface="Arial" pitchFamily="34" charset="0"/>
                <a:cs typeface="Arial" pitchFamily="34" charset="0"/>
              </a:rPr>
              <a:t>The</a:t>
            </a:r>
            <a:r>
              <a:rPr lang="en-US" sz="1100" b="0" baseline="0" dirty="0">
                <a:latin typeface="Arial" pitchFamily="34" charset="0"/>
                <a:cs typeface="Arial" pitchFamily="34" charset="0"/>
              </a:rPr>
              <a:t> k</a:t>
            </a:r>
            <a:r>
              <a:rPr lang="en-US" sz="1100" b="0" dirty="0">
                <a:latin typeface="Arial" pitchFamily="34" charset="0"/>
                <a:cs typeface="Arial" pitchFamily="34" charset="0"/>
              </a:rPr>
              <a:t>ey ideas represent key aspects of the learning area content, and frame the development of knowledge and skills in the learning area. In The Arts, there are two key ideas:</a:t>
            </a:r>
          </a:p>
          <a:p>
            <a:pPr marL="0" lvl="0">
              <a:lnSpc>
                <a:spcPct val="100000"/>
              </a:lnSpc>
              <a:spcBef>
                <a:spcPts val="0"/>
              </a:spcBef>
            </a:pPr>
            <a:endParaRPr lang="en-US" sz="1100" b="0" dirty="0">
              <a:latin typeface="Arial" pitchFamily="34" charset="0"/>
              <a:cs typeface="Arial" pitchFamily="34" charset="0"/>
            </a:endParaRPr>
          </a:p>
          <a:p>
            <a:pPr marL="0" indent="-171450">
              <a:lnSpc>
                <a:spcPct val="100000"/>
              </a:lnSpc>
              <a:spcBef>
                <a:spcPts val="0"/>
              </a:spcBef>
              <a:buFont typeface="Arial" panose="020B0604020202020204" pitchFamily="34" charset="0"/>
              <a:buChar char="•"/>
            </a:pPr>
            <a:r>
              <a:rPr lang="en-AU" sz="1100" b="0" dirty="0">
                <a:latin typeface="Arial" pitchFamily="34" charset="0"/>
                <a:cs typeface="Arial" pitchFamily="34" charset="0"/>
              </a:rPr>
              <a:t>interrelated strands</a:t>
            </a:r>
          </a:p>
          <a:p>
            <a:pPr marL="0" marR="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dirty="0">
                <a:latin typeface="Arial" pitchFamily="34" charset="0"/>
                <a:cs typeface="Arial" pitchFamily="34" charset="0"/>
              </a:rPr>
              <a:t>viewpoints.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1"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The key ideas are available from: </a:t>
            </a:r>
            <a:r>
              <a:rPr lang="en-US"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www.australiancurriculum.edu.au/f-10-curriculum/the-arts/key-ideas</a:t>
            </a:r>
            <a:r>
              <a:rPr lang="en-AU" sz="1100" b="0" dirty="0">
                <a:latin typeface="Arial" pitchFamily="34" charset="0"/>
                <a:cs typeface="Arial" pitchFamily="34" charset="0"/>
              </a:rPr>
              <a:t>.</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1"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dirty="0">
                <a:latin typeface="Arial" pitchFamily="34" charset="0"/>
                <a:cs typeface="Arial" pitchFamily="34" charset="0"/>
              </a:rPr>
              <a:t>Interrelated strands:</a:t>
            </a:r>
            <a:r>
              <a:rPr lang="en-US" sz="1100" b="1" baseline="0" dirty="0">
                <a:latin typeface="Arial" pitchFamily="34" charset="0"/>
                <a:cs typeface="Arial" pitchFamily="34" charset="0"/>
              </a:rPr>
              <a:t> </a:t>
            </a:r>
            <a:r>
              <a:rPr lang="en-US" sz="1100" b="0" baseline="0" dirty="0">
                <a:latin typeface="Arial" pitchFamily="34" charset="0"/>
                <a:cs typeface="Arial" pitchFamily="34" charset="0"/>
              </a:rPr>
              <a:t>Strands </a:t>
            </a:r>
            <a:r>
              <a:rPr lang="en-AU" sz="1100" b="0" dirty="0">
                <a:latin typeface="Arial" pitchFamily="34" charset="0"/>
                <a:cs typeface="Arial" pitchFamily="34" charset="0"/>
              </a:rPr>
              <a:t>are interrelated so that students may experience making and responding simultaneously through Arts processes. </a:t>
            </a:r>
            <a:r>
              <a:rPr lang="en-AU" sz="1100" b="0" i="0" kern="1200" dirty="0">
                <a:solidFill>
                  <a:schemeClr val="tx1"/>
                </a:solidFill>
                <a:effectLst/>
                <a:latin typeface="Arial" pitchFamily="34" charset="0"/>
                <a:ea typeface="+mn-ea"/>
                <a:cs typeface="Arial" pitchFamily="34" charset="0"/>
              </a:rPr>
              <a:t>Content descriptions and achievement</a:t>
            </a:r>
            <a:r>
              <a:rPr lang="en-AU" sz="1100" b="0" i="0" kern="1200" baseline="0" dirty="0">
                <a:solidFill>
                  <a:schemeClr val="tx1"/>
                </a:solidFill>
                <a:effectLst/>
                <a:latin typeface="Arial" pitchFamily="34" charset="0"/>
                <a:ea typeface="+mn-ea"/>
                <a:cs typeface="Arial" pitchFamily="34" charset="0"/>
              </a:rPr>
              <a:t> standards</a:t>
            </a:r>
            <a:r>
              <a:rPr lang="en-AU" sz="1100" b="0" i="0" kern="1200" dirty="0">
                <a:solidFill>
                  <a:schemeClr val="tx1"/>
                </a:solidFill>
                <a:effectLst/>
                <a:latin typeface="Arial" pitchFamily="34" charset="0"/>
                <a:ea typeface="+mn-ea"/>
                <a:cs typeface="Arial" pitchFamily="34" charset="0"/>
              </a:rPr>
              <a:t> reflect the interrelationship between making and responding.  The two strands are:</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kern="1200" dirty="0">
                <a:solidFill>
                  <a:schemeClr val="tx1"/>
                </a:solidFill>
                <a:effectLst/>
                <a:latin typeface="Arial" pitchFamily="34" charset="0"/>
                <a:ea typeface="+mn-ea"/>
                <a:cs typeface="Arial" pitchFamily="34" charset="0"/>
              </a:rPr>
              <a:t>Making </a:t>
            </a:r>
            <a:r>
              <a:rPr lang="en-AU" sz="1100" kern="1200" dirty="0">
                <a:solidFill>
                  <a:schemeClr val="tx1"/>
                </a:solidFill>
                <a:effectLst/>
                <a:latin typeface="Arial" panose="020B0604020202020204" pitchFamily="34" charset="0"/>
                <a:ea typeface="+mn-ea"/>
                <a:cs typeface="Arial" panose="020B0604020202020204" pitchFamily="34" charset="0"/>
              </a:rPr>
              <a:t>—</a:t>
            </a:r>
            <a:r>
              <a:rPr lang="en-AU" sz="1100" b="0" i="0" kern="1200" dirty="0">
                <a:solidFill>
                  <a:schemeClr val="tx1"/>
                </a:solidFill>
                <a:effectLst/>
                <a:latin typeface="Arial" pitchFamily="34" charset="0"/>
                <a:ea typeface="+mn-ea"/>
                <a:cs typeface="Arial" pitchFamily="34" charset="0"/>
              </a:rPr>
              <a:t> includes learning about and using knowledge, skills, techniques, processes, materials and technologies to explore arts practices and make artworks that communicate ideas and intentions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kern="1200" dirty="0">
                <a:solidFill>
                  <a:schemeClr val="tx1"/>
                </a:solidFill>
                <a:effectLst/>
                <a:latin typeface="Arial" pitchFamily="34" charset="0"/>
                <a:ea typeface="+mn-ea"/>
                <a:cs typeface="Arial" pitchFamily="34" charset="0"/>
              </a:rPr>
              <a:t>Responding </a:t>
            </a:r>
            <a:r>
              <a:rPr lang="en-AU" sz="1100" kern="1200" dirty="0">
                <a:solidFill>
                  <a:schemeClr val="tx1"/>
                </a:solidFill>
                <a:effectLst/>
                <a:latin typeface="Arial" panose="020B0604020202020204" pitchFamily="34" charset="0"/>
                <a:ea typeface="+mn-ea"/>
                <a:cs typeface="Arial" panose="020B0604020202020204" pitchFamily="34" charset="0"/>
              </a:rPr>
              <a:t>— </a:t>
            </a:r>
            <a:r>
              <a:rPr lang="en-AU" sz="1100" b="0" i="0" kern="1200" dirty="0">
                <a:solidFill>
                  <a:schemeClr val="tx1"/>
                </a:solidFill>
                <a:effectLst/>
                <a:latin typeface="Arial" pitchFamily="34" charset="0"/>
                <a:ea typeface="+mn-ea"/>
                <a:cs typeface="Arial" pitchFamily="34" charset="0"/>
              </a:rPr>
              <a:t>includes exploring, responding to, analysing and interpreting artworks.</a:t>
            </a:r>
            <a:endParaRPr lang="en-AU" sz="1100" baseline="0" dirty="0">
              <a:latin typeface="Arial" pitchFamily="34" charset="0"/>
              <a:cs typeface="Arial" pitchFamily="34" charset="0"/>
            </a:endParaRPr>
          </a:p>
          <a:p>
            <a:pPr marL="0" lvl="0">
              <a:lnSpc>
                <a:spcPct val="100000"/>
              </a:lnSpc>
              <a:spcBef>
                <a:spcPts val="0"/>
              </a:spcBef>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dirty="0">
                <a:latin typeface="Arial" pitchFamily="34" charset="0"/>
                <a:cs typeface="Arial" pitchFamily="34" charset="0"/>
              </a:rPr>
              <a:t>Viewpoints</a:t>
            </a:r>
            <a:r>
              <a:rPr lang="en-AU" sz="1100" b="1" baseline="0" dirty="0">
                <a:latin typeface="Arial" pitchFamily="34" charset="0"/>
                <a:cs typeface="Arial" pitchFamily="34" charset="0"/>
              </a:rPr>
              <a:t> </a:t>
            </a:r>
            <a:r>
              <a:rPr lang="en-AU" sz="1100" baseline="0" dirty="0">
                <a:latin typeface="Arial" pitchFamily="34" charset="0"/>
                <a:cs typeface="Arial" pitchFamily="34" charset="0"/>
              </a:rPr>
              <a:t>promote student e</a:t>
            </a:r>
            <a:r>
              <a:rPr lang="en-AU" sz="1100" dirty="0">
                <a:latin typeface="Arial" pitchFamily="34" charset="0"/>
                <a:cs typeface="Arial" pitchFamily="34" charset="0"/>
              </a:rPr>
              <a:t>ngagement with artworks as artists and audience through different perspectives. The four viewpoints are:</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dirty="0">
              <a:latin typeface="Arial" pitchFamily="34" charset="0"/>
              <a:cs typeface="Arial"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latin typeface="Arial" pitchFamily="34" charset="0"/>
                <a:cs typeface="Arial" pitchFamily="34" charset="0"/>
              </a:rPr>
              <a:t>contexts</a:t>
            </a:r>
          </a:p>
          <a:p>
            <a:pPr marL="360000" marR="0" lvl="1" indent="-172800" algn="l" defTabSz="361950" rtl="0" eaLnBrk="0" fontAlgn="base" latinLnBrk="0" hangingPunct="0">
              <a:lnSpc>
                <a:spcPct val="100000"/>
              </a:lnSpc>
              <a:spcBef>
                <a:spcPts val="0"/>
              </a:spcBef>
              <a:spcAft>
                <a:spcPct val="0"/>
              </a:spcAft>
              <a:buClrTx/>
              <a:buSzTx/>
              <a:buFont typeface="Arial" pitchFamily="34" charset="0"/>
              <a:buChar char="−"/>
              <a:tabLst/>
              <a:defRPr/>
            </a:pPr>
            <a:r>
              <a:rPr lang="en-AU" sz="1100" b="0" kern="1200" dirty="0">
                <a:solidFill>
                  <a:srgbClr val="000000"/>
                </a:solidFill>
                <a:latin typeface="Arial"/>
                <a:ea typeface="+mn-ea"/>
                <a:cs typeface="+mn-cs"/>
              </a:rPr>
              <a:t>societal</a:t>
            </a:r>
          </a:p>
          <a:p>
            <a:pPr marL="360000" marR="0" lvl="1" indent="-172800" algn="l" defTabSz="361950" rtl="0" eaLnBrk="0" fontAlgn="base" latinLnBrk="0" hangingPunct="0">
              <a:lnSpc>
                <a:spcPct val="100000"/>
              </a:lnSpc>
              <a:spcBef>
                <a:spcPts val="0"/>
              </a:spcBef>
              <a:spcAft>
                <a:spcPct val="0"/>
              </a:spcAft>
              <a:buClrTx/>
              <a:buSzTx/>
              <a:buFont typeface="Arial" pitchFamily="34" charset="0"/>
              <a:buChar char="−"/>
              <a:tabLst/>
              <a:defRPr/>
            </a:pPr>
            <a:r>
              <a:rPr lang="en-AU" sz="1100" b="0" kern="1200" dirty="0">
                <a:solidFill>
                  <a:srgbClr val="000000"/>
                </a:solidFill>
                <a:latin typeface="Arial"/>
                <a:ea typeface="+mn-ea"/>
                <a:cs typeface="+mn-cs"/>
              </a:rPr>
              <a:t>cultural</a:t>
            </a:r>
          </a:p>
          <a:p>
            <a:pPr marL="360000" marR="0" lvl="1" indent="-172800" algn="l" defTabSz="361950" rtl="0" eaLnBrk="0" fontAlgn="base" latinLnBrk="0" hangingPunct="0">
              <a:lnSpc>
                <a:spcPct val="100000"/>
              </a:lnSpc>
              <a:spcBef>
                <a:spcPts val="0"/>
              </a:spcBef>
              <a:spcAft>
                <a:spcPct val="0"/>
              </a:spcAft>
              <a:buClrTx/>
              <a:buSzTx/>
              <a:buFont typeface="Arial" pitchFamily="34" charset="0"/>
              <a:buChar char="−"/>
              <a:tabLst/>
              <a:defRPr/>
            </a:pPr>
            <a:r>
              <a:rPr lang="en-AU" sz="1100" b="0" kern="1200" dirty="0">
                <a:solidFill>
                  <a:srgbClr val="000000"/>
                </a:solidFill>
                <a:latin typeface="Arial"/>
                <a:ea typeface="+mn-ea"/>
                <a:cs typeface="+mn-cs"/>
              </a:rPr>
              <a:t>historical</a:t>
            </a:r>
          </a:p>
          <a:p>
            <a:pPr marL="171450" indent="-171450">
              <a:lnSpc>
                <a:spcPct val="100000"/>
              </a:lnSpc>
              <a:spcBef>
                <a:spcPts val="0"/>
              </a:spcBef>
              <a:buFont typeface="Arial" panose="020B0604020202020204" pitchFamily="34" charset="0"/>
              <a:buChar char="•"/>
            </a:pPr>
            <a:r>
              <a:rPr lang="en-AU" sz="1100" dirty="0">
                <a:latin typeface="Arial" pitchFamily="34" charset="0"/>
                <a:cs typeface="Arial" pitchFamily="34" charset="0"/>
              </a:rPr>
              <a:t>knowledge</a:t>
            </a:r>
            <a:endParaRPr lang="en-AU" sz="1100" baseline="0" dirty="0">
              <a:latin typeface="Arial" pitchFamily="34" charset="0"/>
              <a:cs typeface="Arial" pitchFamily="34" charset="0"/>
            </a:endParaRP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elements</a:t>
            </a: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materials</a:t>
            </a: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skills, techniques and processes</a:t>
            </a: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forms and styles</a:t>
            </a: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content</a:t>
            </a:r>
          </a:p>
          <a:p>
            <a:pPr marL="171450" indent="-171450">
              <a:lnSpc>
                <a:spcPct val="100000"/>
              </a:lnSpc>
              <a:spcBef>
                <a:spcPts val="0"/>
              </a:spcBef>
              <a:buFont typeface="Arial" panose="020B0604020202020204" pitchFamily="34" charset="0"/>
              <a:buChar char="•"/>
            </a:pPr>
            <a:r>
              <a:rPr lang="en-AU" sz="1100" dirty="0">
                <a:latin typeface="Arial" pitchFamily="34" charset="0"/>
                <a:cs typeface="Arial" pitchFamily="34" charset="0"/>
              </a:rPr>
              <a:t>evaluations (judgments)	</a:t>
            </a:r>
          </a:p>
          <a:p>
            <a:pPr marL="171450" indent="-171450">
              <a:lnSpc>
                <a:spcPct val="100000"/>
              </a:lnSpc>
              <a:spcBef>
                <a:spcPts val="0"/>
              </a:spcBef>
              <a:buFont typeface="Arial" panose="020B0604020202020204" pitchFamily="34" charset="0"/>
              <a:buChar char="•"/>
            </a:pPr>
            <a:r>
              <a:rPr lang="en-AU" sz="1100" dirty="0">
                <a:latin typeface="Arial" pitchFamily="34" charset="0"/>
                <a:cs typeface="Arial" pitchFamily="34" charset="0"/>
              </a:rPr>
              <a:t>evaluations</a:t>
            </a:r>
            <a:endParaRPr lang="en-AU" sz="1100" baseline="0" dirty="0">
              <a:latin typeface="Arial" pitchFamily="34" charset="0"/>
              <a:cs typeface="Arial" pitchFamily="34" charset="0"/>
            </a:endParaRP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philosophical and ideological</a:t>
            </a: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theoretical</a:t>
            </a: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institutional</a:t>
            </a: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psychological</a:t>
            </a: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scientific.</a:t>
            </a:r>
          </a:p>
          <a:p>
            <a:pPr marL="0" lvl="0">
              <a:lnSpc>
                <a:spcPct val="100000"/>
              </a:lnSpc>
              <a:spcBef>
                <a:spcPts val="0"/>
              </a:spcBef>
            </a:pPr>
            <a:endParaRPr lang="en-US" sz="1100" b="0" u="none"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u="none" baseline="0" dirty="0">
                <a:latin typeface="Arial" pitchFamily="34" charset="0"/>
                <a:cs typeface="Arial" pitchFamily="34" charset="0"/>
              </a:rPr>
              <a:t>Viewpoint questions for Prep</a:t>
            </a:r>
            <a:r>
              <a:rPr lang="en-AU" sz="1100" b="0" dirty="0">
                <a:solidFill>
                  <a:schemeClr val="bg1"/>
                </a:solidFill>
                <a:latin typeface="Arial" pitchFamily="34" charset="0"/>
                <a:cs typeface="Arial" pitchFamily="34" charset="0"/>
              </a:rPr>
              <a:t>–Year 10 across</a:t>
            </a:r>
            <a:r>
              <a:rPr lang="en-AU" sz="1100" b="0" baseline="0" dirty="0">
                <a:solidFill>
                  <a:schemeClr val="bg1"/>
                </a:solidFill>
                <a:latin typeface="Arial" pitchFamily="34" charset="0"/>
                <a:cs typeface="Arial" pitchFamily="34" charset="0"/>
              </a:rPr>
              <a:t> Arts subjects are available from: </a:t>
            </a:r>
            <a:r>
              <a:rPr lang="en-US"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www.australiancurriculum.edu.au/f-10-curriculum/the-arts/key-ideas</a:t>
            </a:r>
            <a:r>
              <a:rPr lang="en-AU" sz="1100" b="0" baseline="0" dirty="0">
                <a:solidFill>
                  <a:schemeClr val="bg1"/>
                </a:solidFill>
                <a:latin typeface="Arial" pitchFamily="34" charset="0"/>
                <a:cs typeface="Arial" pitchFamily="34" charset="0"/>
              </a:rPr>
              <a:t>.</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a:lnSpc>
                <a:spcPct val="100000"/>
              </a:lnSpc>
              <a:spcBef>
                <a:spcPts val="0"/>
              </a:spcBef>
            </a:pPr>
            <a:endParaRPr lang="en-AU" sz="1100" u="none"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lvl="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What are the key ideas?</a:t>
            </a:r>
            <a:r>
              <a:rPr lang="en-AU" sz="1100" kern="1200" baseline="0" dirty="0">
                <a:solidFill>
                  <a:schemeClr val="tx1"/>
                </a:solidFill>
                <a:effectLst/>
                <a:latin typeface="Arial" pitchFamily="34" charset="0"/>
                <a:ea typeface="+mn-ea"/>
                <a:cs typeface="Arial" pitchFamily="34" charset="0"/>
              </a:rPr>
              <a:t> H</a:t>
            </a:r>
            <a:r>
              <a:rPr lang="en-AU" sz="1100" kern="1200" dirty="0">
                <a:solidFill>
                  <a:schemeClr val="tx1"/>
                </a:solidFill>
                <a:effectLst/>
                <a:latin typeface="Arial" pitchFamily="34" charset="0"/>
                <a:ea typeface="+mn-ea"/>
                <a:cs typeface="Arial" pitchFamily="34" charset="0"/>
              </a:rPr>
              <a:t>ow do they affect your reading of the content?</a:t>
            </a:r>
          </a:p>
          <a:p>
            <a:pPr marL="0" lvl="0" indent="-228600">
              <a:lnSpc>
                <a:spcPct val="100000"/>
              </a:lnSpc>
              <a:spcBef>
                <a:spcPts val="0"/>
              </a:spcBef>
              <a:buFont typeface="+mj-lt"/>
              <a:buAutoNum type="arabicPeriod"/>
            </a:pPr>
            <a:endParaRPr lang="en-AU" sz="110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How are the key ideas reflected in your Arts program?</a:t>
            </a: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7</a:t>
            </a:fld>
            <a:endParaRPr lang="en-AU" sz="1000" dirty="0"/>
          </a:p>
        </p:txBody>
      </p:sp>
    </p:spTree>
    <p:extLst>
      <p:ext uri="{BB962C8B-B14F-4D97-AF65-F5344CB8AC3E}">
        <p14:creationId xmlns:p14="http://schemas.microsoft.com/office/powerpoint/2010/main" val="54913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anose="020B0604020202020204" pitchFamily="34" charset="0"/>
                <a:cs typeface="Arial" panose="020B0604020202020204" pitchFamily="34" charset="0"/>
              </a:rPr>
              <a:t>The Arts</a:t>
            </a:r>
            <a:r>
              <a:rPr lang="en-US" sz="1100" b="0" baseline="0" dirty="0">
                <a:latin typeface="Arial" pitchFamily="34" charset="0"/>
                <a:cs typeface="Arial" pitchFamily="34" charset="0"/>
              </a:rPr>
              <a:t> </a:t>
            </a:r>
            <a:r>
              <a:rPr lang="en-US" sz="1100" b="0" dirty="0">
                <a:latin typeface="Arial" panose="020B0604020202020204" pitchFamily="34" charset="0"/>
                <a:cs typeface="Arial" panose="020B0604020202020204" pitchFamily="34" charset="0"/>
              </a:rPr>
              <a:t>curriculum is structured into bands of year levels. This banded curriculum enables flexible delivery of The Arts across P–10. </a:t>
            </a:r>
          </a:p>
          <a:p>
            <a:pPr>
              <a:spcBef>
                <a:spcPts val="0"/>
              </a:spcBef>
            </a:pPr>
            <a:endParaRPr lang="en-AU" sz="1100" b="0" dirty="0">
              <a:latin typeface="Arial" pitchFamily="34" charset="0"/>
              <a:cs typeface="Arial" pitchFamily="34" charset="0"/>
            </a:endParaRPr>
          </a:p>
          <a:p>
            <a:pPr lvl="0">
              <a:spcBef>
                <a:spcPts val="0"/>
              </a:spcBef>
            </a:pPr>
            <a:r>
              <a:rPr lang="en-US" sz="1100" b="1" u="none" dirty="0">
                <a:latin typeface="Arial" pitchFamily="34" charset="0"/>
                <a:cs typeface="Arial" pitchFamily="34" charset="0"/>
              </a:rPr>
              <a:t>Suggested activity</a:t>
            </a:r>
          </a:p>
          <a:p>
            <a:pPr marL="0" indent="0">
              <a:spcBef>
                <a:spcPts val="0"/>
              </a:spcBef>
              <a:buFont typeface="+mj-lt"/>
              <a:buNone/>
            </a:pPr>
            <a:endParaRPr lang="en-US" sz="1100" b="1" u="none" kern="1200" dirty="0">
              <a:solidFill>
                <a:schemeClr val="tx1"/>
              </a:solidFill>
              <a:effectLst/>
              <a:latin typeface="Arial" pitchFamily="34" charset="0"/>
              <a:ea typeface="+mn-ea"/>
              <a:cs typeface="Arial" pitchFamily="34" charset="0"/>
            </a:endParaRPr>
          </a:p>
          <a:p>
            <a:pPr marL="0" indent="0">
              <a:spcBef>
                <a:spcPts val="0"/>
              </a:spcBef>
              <a:buFont typeface="+mj-lt"/>
              <a:buNone/>
            </a:pPr>
            <a:r>
              <a:rPr lang="en-AU" sz="1100" kern="1200" dirty="0">
                <a:solidFill>
                  <a:schemeClr val="tx1"/>
                </a:solidFill>
                <a:effectLst/>
                <a:latin typeface="Arial" pitchFamily="34" charset="0"/>
                <a:ea typeface="+mn-ea"/>
                <a:cs typeface="Arial" pitchFamily="34" charset="0"/>
              </a:rPr>
              <a:t>What are the implications of the banded</a:t>
            </a:r>
            <a:r>
              <a:rPr lang="en-AU" sz="1100" kern="1200" baseline="0" dirty="0">
                <a:solidFill>
                  <a:schemeClr val="tx1"/>
                </a:solidFill>
                <a:effectLst/>
                <a:latin typeface="Arial" pitchFamily="34" charset="0"/>
                <a:ea typeface="+mn-ea"/>
                <a:cs typeface="Arial" pitchFamily="34" charset="0"/>
              </a:rPr>
              <a:t> curriculum </a:t>
            </a:r>
            <a:r>
              <a:rPr lang="en-AU" sz="1100" kern="1200" dirty="0">
                <a:solidFill>
                  <a:schemeClr val="tx1"/>
                </a:solidFill>
                <a:effectLst/>
                <a:latin typeface="Arial" pitchFamily="34" charset="0"/>
                <a:ea typeface="+mn-ea"/>
                <a:cs typeface="Arial" pitchFamily="34" charset="0"/>
              </a:rPr>
              <a:t>for the planning of your teaching, learning and assessment program?</a:t>
            </a:r>
            <a:endParaRPr lang="en-US"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8</a:t>
            </a:fld>
            <a:endParaRPr lang="en-AU" sz="1000" dirty="0"/>
          </a:p>
        </p:txBody>
      </p:sp>
    </p:spTree>
    <p:extLst>
      <p:ext uri="{BB962C8B-B14F-4D97-AF65-F5344CB8AC3E}">
        <p14:creationId xmlns:p14="http://schemas.microsoft.com/office/powerpoint/2010/main" val="216390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Arial" panose="020B0604020202020204" pitchFamily="34" charset="0"/>
              <a:buNone/>
            </a:pPr>
            <a:r>
              <a:rPr lang="en-US" sz="1100" baseline="0" dirty="0">
                <a:latin typeface="Arial" pitchFamily="34" charset="0"/>
                <a:cs typeface="Arial" pitchFamily="34" charset="0"/>
              </a:rPr>
              <a:t>In </a:t>
            </a:r>
            <a:r>
              <a:rPr lang="en-US" sz="1100" b="0" dirty="0">
                <a:latin typeface="Arial" pitchFamily="34" charset="0"/>
                <a:cs typeface="Arial" pitchFamily="34" charset="0"/>
              </a:rPr>
              <a:t>Prep–Year 6</a:t>
            </a:r>
            <a:r>
              <a:rPr lang="en-US" sz="1100" baseline="0" dirty="0">
                <a:latin typeface="Arial" pitchFamily="34" charset="0"/>
                <a:cs typeface="Arial" pitchFamily="34" charset="0"/>
              </a:rPr>
              <a:t>, each Arts subject band description first identifies the learning area focus, then the subject-specific focus. However, in </a:t>
            </a:r>
            <a:r>
              <a:rPr lang="en-US" sz="1100" b="0" baseline="0" dirty="0">
                <a:latin typeface="Arial" pitchFamily="34" charset="0"/>
                <a:cs typeface="Arial" pitchFamily="34" charset="0"/>
              </a:rPr>
              <a:t>Years 7</a:t>
            </a:r>
            <a:r>
              <a:rPr lang="en-US" sz="1100" b="0" dirty="0">
                <a:latin typeface="Arial" pitchFamily="34" charset="0"/>
                <a:cs typeface="Arial" pitchFamily="34" charset="0"/>
              </a:rPr>
              <a:t>–10, each band description</a:t>
            </a:r>
            <a:r>
              <a:rPr lang="en-US" sz="1100" b="0" baseline="0" dirty="0">
                <a:latin typeface="Arial" pitchFamily="34" charset="0"/>
                <a:cs typeface="Arial" pitchFamily="34" charset="0"/>
              </a:rPr>
              <a:t> only has a subject-specific focus.</a:t>
            </a:r>
            <a:endParaRPr lang="en-US" sz="1100" baseline="0" dirty="0">
              <a:latin typeface="Arial" pitchFamily="34" charset="0"/>
              <a:cs typeface="Arial" pitchFamily="34" charset="0"/>
            </a:endParaRPr>
          </a:p>
          <a:p>
            <a:pPr marL="0" lvl="0" indent="0">
              <a:spcBef>
                <a:spcPts val="0"/>
              </a:spcBef>
              <a:buFont typeface="Arial" panose="020B0604020202020204" pitchFamily="34" charset="0"/>
              <a:buNone/>
            </a:pPr>
            <a:endParaRPr lang="en-US" sz="1100" baseline="0" dirty="0">
              <a:latin typeface="Arial" pitchFamily="34" charset="0"/>
              <a:cs typeface="Arial" pitchFamily="34" charset="0"/>
            </a:endParaRPr>
          </a:p>
          <a:p>
            <a:pPr marL="0" lvl="0" indent="0">
              <a:spcBef>
                <a:spcPts val="0"/>
              </a:spcBef>
              <a:buFont typeface="Arial" panose="020B0604020202020204" pitchFamily="34" charset="0"/>
              <a:buNone/>
            </a:pPr>
            <a:r>
              <a:rPr lang="en-US" sz="1100" baseline="0" dirty="0">
                <a:latin typeface="Arial" pitchFamily="34" charset="0"/>
                <a:cs typeface="Arial" pitchFamily="34" charset="0"/>
              </a:rPr>
              <a:t>Each band description identifies the:</a:t>
            </a:r>
          </a:p>
          <a:p>
            <a:pPr marL="171450" lvl="0" indent="-171450">
              <a:spcBef>
                <a:spcPts val="0"/>
              </a:spcBef>
              <a:buFont typeface="Arial" panose="020B0604020202020204" pitchFamily="34" charset="0"/>
              <a:buChar char="•"/>
            </a:pPr>
            <a:r>
              <a:rPr lang="en-US" sz="1100" baseline="0" dirty="0">
                <a:latin typeface="Arial" pitchFamily="34" charset="0"/>
                <a:cs typeface="Arial" pitchFamily="34" charset="0"/>
              </a:rPr>
              <a:t>focus of knowledge, understanding and skills for student learning in that band</a:t>
            </a:r>
          </a:p>
          <a:p>
            <a:pPr marL="171450" lvl="0" indent="-171450">
              <a:spcBef>
                <a:spcPts val="0"/>
              </a:spcBef>
              <a:buFont typeface="Arial" panose="020B0604020202020204" pitchFamily="34" charset="0"/>
              <a:buChar char="•"/>
            </a:pPr>
            <a:r>
              <a:rPr lang="en-US" sz="1100" dirty="0">
                <a:latin typeface="Arial" pitchFamily="34" charset="0"/>
                <a:cs typeface="Arial" pitchFamily="34" charset="0"/>
              </a:rPr>
              <a:t>interrelatedness of the two strands </a:t>
            </a:r>
          </a:p>
          <a:p>
            <a:pPr marL="171450" lvl="0" indent="-171450">
              <a:spcBef>
                <a:spcPts val="0"/>
              </a:spcBef>
              <a:buFont typeface="Arial" panose="020B0604020202020204" pitchFamily="34" charset="0"/>
              <a:buChar char="•"/>
            </a:pPr>
            <a:r>
              <a:rPr lang="en-US" sz="1100" baseline="0" dirty="0">
                <a:latin typeface="Arial" pitchFamily="34" charset="0"/>
                <a:cs typeface="Arial" pitchFamily="34" charset="0"/>
              </a:rPr>
              <a:t>viewpoints and contexts through which students can explore and interpret artworks. </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9</a:t>
            </a:fld>
            <a:endParaRPr lang="en-AU" sz="1000" dirty="0"/>
          </a:p>
        </p:txBody>
      </p:sp>
    </p:spTree>
    <p:extLst>
      <p:ext uri="{BB962C8B-B14F-4D97-AF65-F5344CB8AC3E}">
        <p14:creationId xmlns:p14="http://schemas.microsoft.com/office/powerpoint/2010/main" val="4159333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341438"/>
            <a:ext cx="8496300" cy="1470025"/>
          </a:xfrm>
        </p:spPr>
        <p:txBody>
          <a:bodyPr anchor="b"/>
          <a:lstStyle>
            <a:lvl1pPr>
              <a:defRPr sz="3600"/>
            </a:lvl1pPr>
          </a:lstStyle>
          <a:p>
            <a:r>
              <a:rPr lang="en-US" dirty="0"/>
              <a:t>Click to edit Master title style</a:t>
            </a:r>
            <a:endParaRPr lang="en-AU" dirty="0"/>
          </a:p>
        </p:txBody>
      </p:sp>
      <p:sp>
        <p:nvSpPr>
          <p:cNvPr id="3" name="Subtitle 2"/>
          <p:cNvSpPr>
            <a:spLocks noGrp="1"/>
          </p:cNvSpPr>
          <p:nvPr>
            <p:ph type="subTitle" idx="1"/>
          </p:nvPr>
        </p:nvSpPr>
        <p:spPr>
          <a:xfrm>
            <a:off x="323850" y="2837214"/>
            <a:ext cx="8496300" cy="1752600"/>
          </a:xfrm>
        </p:spPr>
        <p:txBody>
          <a:bodyPr/>
          <a:lstStyle>
            <a:lvl1pPr marL="0" indent="0" algn="l">
              <a:buNone/>
              <a:defRPr b="1">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Tree>
    <p:extLst>
      <p:ext uri="{BB962C8B-B14F-4D97-AF65-F5344CB8AC3E}">
        <p14:creationId xmlns:p14="http://schemas.microsoft.com/office/powerpoint/2010/main" val="385114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60350"/>
            <a:ext cx="2124075" cy="59197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23850" y="260350"/>
            <a:ext cx="6219825" cy="5919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5754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35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199410"/>
          </a:xfrm>
        </p:spPr>
        <p:txBody>
          <a:bodyPr/>
          <a:lstStyle>
            <a:lvl1pPr>
              <a:defRPr>
                <a:solidFill>
                  <a:schemeClr val="tx2"/>
                </a:solidFill>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a:solidFill>
                  <a:schemeClr val="tx2"/>
                </a:solidFill>
              </a:defRPr>
            </a:lvl2pPr>
            <a:lvl3pPr marL="792000" indent="-396000">
              <a:defRPr>
                <a:solidFill>
                  <a:schemeClr val="tx2"/>
                </a:solidFill>
              </a:defRPr>
            </a:lvl3pPr>
            <a:lvl4pPr marL="1080000" indent="0" algn="l">
              <a:buFontTx/>
              <a:buNone/>
              <a:defRPr>
                <a:solidFill>
                  <a:schemeClr val="tx2"/>
                </a:solidFill>
              </a:defRPr>
            </a:lvl4pPr>
            <a:lvl5pPr marL="1800000">
              <a:defRPr>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30979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23850" y="986400"/>
            <a:ext cx="4165600" cy="5199410"/>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1850" y="986400"/>
            <a:ext cx="4167188" cy="51994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295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23850" y="2174875"/>
            <a:ext cx="4173538" cy="3951288"/>
          </a:xfrm>
        </p:spPr>
        <p:txBody>
          <a:bodyPr/>
          <a:lstStyle>
            <a:lvl1pPr>
              <a:defRPr sz="2400">
                <a:solidFill>
                  <a:schemeClr val="tx2"/>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175125" cy="3951288"/>
          </a:xfrm>
        </p:spPr>
        <p:txBody>
          <a:bodyPr/>
          <a:lstStyle>
            <a:lvl1pPr>
              <a:defRPr sz="2400">
                <a:solidFill>
                  <a:schemeClr val="tx2"/>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504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977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538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641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201333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2.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3935695854"/>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1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endParaRPr lang="en-AU" dirty="0"/>
          </a:p>
        </p:txBody>
      </p:sp>
      <p:cxnSp>
        <p:nvCxnSpPr>
          <p:cNvPr id="5" name="Straight Connector 4"/>
          <p:cNvCxnSpPr/>
          <p:nvPr/>
        </p:nvCxnSpPr>
        <p:spPr bwMode="auto">
          <a:xfrm>
            <a:off x="179512" y="6538913"/>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820" r:id="rId1"/>
    <p:sldLayoutId id="2147483821"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1432007547"/>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527170335"/>
      </p:ext>
    </p:extLst>
  </p:cSld>
  <p:clrMap bg1="lt1" tx1="dk1" bg2="lt2" tx2="dk2" accent1="accent1" accent2="accent2" accent3="accent3" accent4="accent4" accent5="accent5" accent6="accent6" hlink="hlink" folHlink="folHlink"/>
  <p:sldLayoutIdLst>
    <p:sldLayoutId id="2147483946"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www.qcaa.qld.edu.au/p-10/aciq"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www.acara.edu.a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ustraliancurriculum.edu.au/f-10-curriculum/the-arts/introduc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Learning area overview</a:t>
            </a:r>
            <a:endParaRPr lang="en-AU" dirty="0"/>
          </a:p>
        </p:txBody>
      </p:sp>
      <p:sp>
        <p:nvSpPr>
          <p:cNvPr id="6" name="Subtitle 5"/>
          <p:cNvSpPr>
            <a:spLocks noGrp="1"/>
          </p:cNvSpPr>
          <p:nvPr>
            <p:ph type="subTitle" idx="1"/>
          </p:nvPr>
        </p:nvSpPr>
        <p:spPr>
          <a:xfrm>
            <a:off x="539552" y="5137200"/>
            <a:ext cx="8596561" cy="935956"/>
          </a:xfrm>
        </p:spPr>
        <p:txBody>
          <a:bodyPr/>
          <a:lstStyle/>
          <a:p>
            <a:r>
              <a:rPr lang="en-US" dirty="0"/>
              <a:t>Prep–Year 10 Australian Curriculum: The Arts</a:t>
            </a:r>
            <a:endParaRPr lang="en-AU" dirty="0"/>
          </a:p>
        </p:txBody>
      </p:sp>
      <p:sp>
        <p:nvSpPr>
          <p:cNvPr id="2" name="Rectangle 1"/>
          <p:cNvSpPr/>
          <p:nvPr/>
        </p:nvSpPr>
        <p:spPr>
          <a:xfrm>
            <a:off x="323850" y="5157192"/>
            <a:ext cx="215702" cy="792088"/>
          </a:xfrm>
          <a:prstGeom prst="rect">
            <a:avLst/>
          </a:prstGeom>
          <a:solidFill>
            <a:srgbClr val="685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pic>
        <p:nvPicPr>
          <p:cNvPr id="2050" name="Picture 2" descr="\\file01\data\D_CIS\B_Curriculum_Support\U_Publishing\QCAA\web\_pending\170019_Learning_area_ppt_hpe\images\QCAA_WEST_END_20140506_EPX0072_Webshot.jpg"/>
          <p:cNvPicPr>
            <a:picLocks noChangeAspect="1" noChangeArrowheads="1"/>
          </p:cNvPicPr>
          <p:nvPr/>
        </p:nvPicPr>
        <p:blipFill rotWithShape="1">
          <a:blip r:embed="rId3">
            <a:extLst>
              <a:ext uri="{28A0092B-C50C-407E-A947-70E740481C1C}">
                <a14:useLocalDpi xmlns:a14="http://schemas.microsoft.com/office/drawing/2010/main" val="0"/>
              </a:ext>
            </a:extLst>
          </a:blip>
          <a:srcRect t="10069" b="18108"/>
          <a:stretch/>
        </p:blipFill>
        <p:spPr bwMode="auto">
          <a:xfrm>
            <a:off x="179388" y="0"/>
            <a:ext cx="8964612" cy="429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87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946E7E-9BA8-4BA2-80C0-87353C2ACA3E}"/>
              </a:ext>
            </a:extLst>
          </p:cNvPr>
          <p:cNvPicPr>
            <a:picLocks noChangeAspect="1"/>
          </p:cNvPicPr>
          <p:nvPr/>
        </p:nvPicPr>
        <p:blipFill>
          <a:blip r:embed="rId3"/>
          <a:stretch>
            <a:fillRect/>
          </a:stretch>
        </p:blipFill>
        <p:spPr>
          <a:xfrm>
            <a:off x="382433" y="963982"/>
            <a:ext cx="8299799" cy="5175343"/>
          </a:xfrm>
          <a:prstGeom prst="rect">
            <a:avLst/>
          </a:prstGeom>
        </p:spPr>
      </p:pic>
      <p:sp>
        <p:nvSpPr>
          <p:cNvPr id="3" name="Title 1"/>
          <p:cNvSpPr>
            <a:spLocks noGrp="1"/>
          </p:cNvSpPr>
          <p:nvPr>
            <p:ph type="title"/>
          </p:nvPr>
        </p:nvSpPr>
        <p:spPr>
          <a:xfrm>
            <a:off x="323850" y="298488"/>
            <a:ext cx="8496300" cy="439738"/>
          </a:xfrm>
        </p:spPr>
        <p:txBody>
          <a:bodyPr vert="horz" lIns="0" tIns="0" rIns="0" bIns="0" rtlCol="0" anchor="ctr">
            <a:noAutofit/>
          </a:bodyPr>
          <a:lstStyle/>
          <a:p>
            <a:r>
              <a:rPr lang="en-AU" dirty="0"/>
              <a:t>Curriculum content</a:t>
            </a:r>
            <a:endParaRPr lang="en-US" dirty="0"/>
          </a:p>
        </p:txBody>
      </p:sp>
      <p:sp>
        <p:nvSpPr>
          <p:cNvPr id="5" name="Left Arrow 4"/>
          <p:cNvSpPr/>
          <p:nvPr/>
        </p:nvSpPr>
        <p:spPr bwMode="auto">
          <a:xfrm>
            <a:off x="4860032" y="1649562"/>
            <a:ext cx="4283968"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117475" marR="0" algn="l" defTabSz="914400" rtl="0" eaLnBrk="1" fontAlgn="base" latinLnBrk="0" hangingPunct="1">
              <a:lnSpc>
                <a:spcPct val="100000"/>
              </a:lnSpc>
              <a:spcBef>
                <a:spcPct val="50000"/>
              </a:spcBef>
              <a:spcAft>
                <a:spcPct val="0"/>
              </a:spcAft>
              <a:buClrTx/>
              <a:buSzTx/>
              <a:buFontTx/>
              <a:buNone/>
              <a:tabLst/>
            </a:pPr>
            <a:r>
              <a:rPr kumimoji="0" lang="en-AU" sz="2800" b="0" i="0" u="none" strike="noStrike" cap="none" normalizeH="0" baseline="0" dirty="0">
                <a:ln>
                  <a:noFill/>
                </a:ln>
                <a:solidFill>
                  <a:schemeClr val="tx1"/>
                </a:solidFill>
                <a:effectLst/>
                <a:latin typeface="Arial" charset="0"/>
              </a:rPr>
              <a:t>Content description</a:t>
            </a:r>
          </a:p>
        </p:txBody>
      </p:sp>
      <p:sp>
        <p:nvSpPr>
          <p:cNvPr id="11" name="Left Arrow 10"/>
          <p:cNvSpPr/>
          <p:nvPr/>
        </p:nvSpPr>
        <p:spPr bwMode="auto">
          <a:xfrm>
            <a:off x="4860032" y="3242636"/>
            <a:ext cx="4283968"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117475" marR="0" algn="l" defTabSz="914400" rtl="0" eaLnBrk="1" fontAlgn="base" latinLnBrk="0" hangingPunct="1">
              <a:lnSpc>
                <a:spcPct val="100000"/>
              </a:lnSpc>
              <a:spcBef>
                <a:spcPct val="50000"/>
              </a:spcBef>
              <a:spcAft>
                <a:spcPct val="0"/>
              </a:spcAft>
              <a:buClrTx/>
              <a:buSzTx/>
              <a:buFontTx/>
              <a:buNone/>
              <a:tabLst/>
            </a:pPr>
            <a:r>
              <a:rPr kumimoji="0" lang="en-AU" sz="2800" b="0" i="0" u="none" strike="noStrike" cap="none" normalizeH="0" baseline="0" dirty="0">
                <a:ln>
                  <a:noFill/>
                </a:ln>
                <a:solidFill>
                  <a:schemeClr val="tx1"/>
                </a:solidFill>
                <a:effectLst/>
                <a:latin typeface="Arial" charset="0"/>
              </a:rPr>
              <a:t>Content elaborations</a:t>
            </a:r>
          </a:p>
        </p:txBody>
      </p:sp>
      <p:pic>
        <p:nvPicPr>
          <p:cNvPr id="9" name="Picture 8">
            <a:extLst>
              <a:ext uri="{FF2B5EF4-FFF2-40B4-BE49-F238E27FC236}">
                <a16:creationId xmlns:a16="http://schemas.microsoft.com/office/drawing/2014/main" id="{274A61F3-EFC0-4ED6-B061-D3EABBF23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132055998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93725"/>
            <a:ext cx="8496300" cy="439738"/>
          </a:xfrm>
        </p:spPr>
        <p:txBody>
          <a:bodyPr vert="horz" lIns="0" tIns="0" rIns="0" bIns="0" rtlCol="0" anchor="ctr">
            <a:noAutofit/>
          </a:bodyPr>
          <a:lstStyle/>
          <a:p>
            <a:r>
              <a:rPr lang="en-AU" dirty="0">
                <a:solidFill>
                  <a:schemeClr val="tx1"/>
                </a:solidFill>
              </a:rPr>
              <a:t>Strands and sub-strands</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4558029"/>
              </p:ext>
            </p:extLst>
          </p:nvPr>
        </p:nvGraphicFramePr>
        <p:xfrm>
          <a:off x="323850" y="1268760"/>
          <a:ext cx="8496622" cy="5013136"/>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3564235">
                  <a:extLst>
                    <a:ext uri="{9D8B030D-6E8A-4147-A177-3AD203B41FA5}">
                      <a16:colId xmlns:a16="http://schemas.microsoft.com/office/drawing/2014/main" val="20001"/>
                    </a:ext>
                  </a:extLst>
                </a:gridCol>
                <a:gridCol w="3564235">
                  <a:extLst>
                    <a:ext uri="{9D8B030D-6E8A-4147-A177-3AD203B41FA5}">
                      <a16:colId xmlns:a16="http://schemas.microsoft.com/office/drawing/2014/main" val="20002"/>
                    </a:ext>
                  </a:extLst>
                </a:gridCol>
              </a:tblGrid>
              <a:tr h="370840">
                <a:tc rowSpan="2">
                  <a:txBody>
                    <a:bodyPr/>
                    <a:lstStyle/>
                    <a:p>
                      <a:pPr algn="ctr"/>
                      <a:endParaRPr lang="en-AU" sz="1800" b="1"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rgbClr val="D52B1E"/>
                      </a:solidFill>
                      <a:prstDash val="solid"/>
                      <a:round/>
                      <a:headEnd type="none" w="med" len="med"/>
                      <a:tailEnd type="none" w="med" len="med"/>
                    </a:lnB>
                    <a:noFill/>
                  </a:tcPr>
                </a:tc>
                <a:tc>
                  <a:txBody>
                    <a:bodyPr/>
                    <a:lstStyle/>
                    <a:p>
                      <a:pPr algn="ctr"/>
                      <a:r>
                        <a:rPr lang="en-AU" sz="1800" b="1" dirty="0">
                          <a:solidFill>
                            <a:schemeClr val="tx1"/>
                          </a:solidFill>
                        </a:rPr>
                        <a:t>Prep–Year</a:t>
                      </a:r>
                      <a:r>
                        <a:rPr lang="en-AU" sz="1800" b="1" baseline="0" dirty="0">
                          <a:solidFill>
                            <a:schemeClr val="tx1"/>
                          </a:solidFill>
                        </a:rPr>
                        <a:t> 6</a:t>
                      </a:r>
                      <a:endParaRPr lang="en-AU" sz="1800" b="1" dirty="0">
                        <a:solidFill>
                          <a:schemeClr val="tx1"/>
                        </a:solidFill>
                      </a:endParaRPr>
                    </a:p>
                  </a:txBody>
                  <a:tcPr>
                    <a:lnL w="12700" cap="flat" cmpd="sng" algn="ctr">
                      <a:solidFill>
                        <a:schemeClr val="bg2"/>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r>
                        <a:rPr lang="en-AU" sz="1800" b="1" dirty="0">
                          <a:solidFill>
                            <a:schemeClr val="tx1"/>
                          </a:solidFill>
                        </a:rPr>
                        <a:t>Years</a:t>
                      </a:r>
                      <a:r>
                        <a:rPr lang="en-AU" sz="1800" b="1" baseline="0" dirty="0">
                          <a:solidFill>
                            <a:schemeClr val="tx1"/>
                          </a:solidFill>
                        </a:rPr>
                        <a:t> 7–10</a:t>
                      </a:r>
                      <a:endParaRPr lang="en-AU" sz="1800" b="1"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800" b="1" dirty="0">
                        <a:solidFill>
                          <a:schemeClr val="bg1"/>
                        </a:solidFill>
                      </a:endParaRPr>
                    </a:p>
                  </a:txBody>
                  <a:tcPr>
                    <a:solidFill>
                      <a:schemeClr val="bg1">
                        <a:lumMod val="5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b="1" i="0" dirty="0">
                          <a:solidFill>
                            <a:schemeClr val="bg1"/>
                          </a:solidFill>
                        </a:rPr>
                        <a:t>Strand:</a:t>
                      </a:r>
                      <a:r>
                        <a:rPr lang="en-AU" sz="1800" b="1" i="0" baseline="0" dirty="0">
                          <a:solidFill>
                            <a:schemeClr val="bg1"/>
                          </a:solidFill>
                        </a:rPr>
                        <a:t> M</a:t>
                      </a:r>
                      <a:r>
                        <a:rPr lang="en-AU" sz="1800" b="1" dirty="0">
                          <a:solidFill>
                            <a:schemeClr val="bg1"/>
                          </a:solidFill>
                        </a:rPr>
                        <a:t>aking</a:t>
                      </a:r>
                      <a:endParaRPr lang="en-AU" sz="1800" b="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50000"/>
                      </a:schemeClr>
                    </a:solidFill>
                  </a:tcPr>
                </a:tc>
                <a:tc hMerge="1">
                  <a:txBody>
                    <a:bodyPr/>
                    <a:lstStyle/>
                    <a:p>
                      <a:endParaRPr lang="en-AU"/>
                    </a:p>
                  </a:txBody>
                  <a:tcPr/>
                </a:tc>
                <a:extLst>
                  <a:ext uri="{0D108BD9-81ED-4DB2-BD59-A6C34878D82A}">
                    <a16:rowId xmlns:a16="http://schemas.microsoft.com/office/drawing/2014/main" val="10001"/>
                  </a:ext>
                </a:extLst>
              </a:tr>
              <a:tr h="571500">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b="1" i="0" dirty="0"/>
                        <a:t>Sub-strands</a:t>
                      </a:r>
                    </a:p>
                    <a:p>
                      <a:pPr algn="l"/>
                      <a:endParaRPr lang="en-US" sz="1600" i="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algn="l"/>
                      <a:r>
                        <a:rPr lang="en-US" sz="1500" i="0" dirty="0"/>
                        <a:t>Exploring ideas and improvising with ways to represent ideas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i="0" dirty="0"/>
                        <a:t>Exploring ideas and improvising with ways to represent ideas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571500">
                <a:tc vMerge="1">
                  <a:txBody>
                    <a:bodyPr/>
                    <a:lstStyle/>
                    <a:p>
                      <a:endParaRPr lang="en-AU"/>
                    </a:p>
                  </a:txBody>
                  <a:tcPr/>
                </a:tc>
                <a:tc vMerge="1">
                  <a:txBody>
                    <a:bodyPr/>
                    <a:lstStyle/>
                    <a:p>
                      <a:endParaRPr lang="en-US" sz="1600" i="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en-US" sz="1500" i="0" dirty="0"/>
                        <a:t>Manipulating and applying the elements/concepts with intent</a:t>
                      </a:r>
                      <a:endParaRPr lang="en-AU" sz="1500" i="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599194128"/>
                  </a:ext>
                </a:extLst>
              </a:tr>
              <a:tr h="370840">
                <a:tc vMerge="1">
                  <a:txBody>
                    <a:bodyPr/>
                    <a:lstStyle/>
                    <a:p>
                      <a:endParaRPr lang="en-US" sz="1600" i="1" dirty="0"/>
                    </a:p>
                  </a:txBody>
                  <a:tcPr>
                    <a:solidFill>
                      <a:schemeClr val="bg2">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i="0" dirty="0"/>
                        <a:t>Developing understanding of practices</a:t>
                      </a:r>
                    </a:p>
                    <a:p>
                      <a:endParaRPr lang="en-US" sz="1500" i="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i="0" dirty="0"/>
                        <a:t>Developing and refining understanding of skills and techniques</a:t>
                      </a:r>
                      <a:endParaRPr lang="en-AU" sz="1500" i="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70840">
                <a:tc vMerge="1">
                  <a:txBody>
                    <a:bodyPr/>
                    <a:lstStyle/>
                    <a:p>
                      <a:endParaRPr lang="en-AU"/>
                    </a:p>
                  </a:txBody>
                  <a:tcPr/>
                </a:tc>
                <a:tc vMerge="1">
                  <a:txBody>
                    <a:bodyPr/>
                    <a:lstStyle/>
                    <a:p>
                      <a:endParaRPr lang="en-US" sz="1600" i="1"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i="0" dirty="0"/>
                        <a:t>Structuring and organising ideas into form </a:t>
                      </a:r>
                      <a:endParaRPr lang="en-AU" sz="1500" i="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i="1"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i="0" dirty="0"/>
                        <a:t>Sharing artworks through performance, presentation or display</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i="0" dirty="0"/>
                        <a:t>Sharing artworks through performance, presentation or display</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800" b="1" dirty="0">
                        <a:solidFill>
                          <a:schemeClr val="bg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b="1" i="0" dirty="0">
                          <a:solidFill>
                            <a:schemeClr val="bg1"/>
                          </a:solidFill>
                        </a:rPr>
                        <a:t>Strand:</a:t>
                      </a:r>
                      <a:r>
                        <a:rPr lang="en-AU" sz="1800" b="1" i="0" baseline="0" dirty="0">
                          <a:solidFill>
                            <a:schemeClr val="bg1"/>
                          </a:solidFill>
                        </a:rPr>
                        <a:t> Responding</a:t>
                      </a:r>
                      <a:endParaRPr lang="en-AU" sz="1800" b="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50000"/>
                      </a:schemeClr>
                    </a:solidFill>
                  </a:tcPr>
                </a:tc>
                <a:tc hMerge="1">
                  <a:txBody>
                    <a:bodyPr/>
                    <a:lstStyle/>
                    <a:p>
                      <a:endParaRPr lang="en-AU"/>
                    </a:p>
                  </a:txBody>
                  <a:tcPr/>
                </a:tc>
                <a:extLst>
                  <a:ext uri="{0D108BD9-81ED-4DB2-BD59-A6C34878D82A}">
                    <a16:rowId xmlns:a16="http://schemas.microsoft.com/office/drawing/2014/main" val="10007"/>
                  </a:ext>
                </a:extLst>
              </a:tr>
              <a:tr h="56305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a:t>Responding to and interpreting artworks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a:t>Analysing and reflecting upon intentions </a:t>
                      </a:r>
                      <a:endParaRPr lang="en-AU" sz="1500" i="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1"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0" i="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a:t>Responding to and interpreting artworks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pic>
        <p:nvPicPr>
          <p:cNvPr id="8" name="Picture 7">
            <a:extLst>
              <a:ext uri="{FF2B5EF4-FFF2-40B4-BE49-F238E27FC236}">
                <a16:creationId xmlns:a16="http://schemas.microsoft.com/office/drawing/2014/main" id="{83850F1E-8D5B-4396-BF2E-FFA4363D3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85571205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93725"/>
            <a:ext cx="8496300" cy="439738"/>
          </a:xfrm>
        </p:spPr>
        <p:txBody>
          <a:bodyPr vert="horz" lIns="0" tIns="0" rIns="0" bIns="0" rtlCol="0" anchor="ctr">
            <a:noAutofit/>
          </a:bodyPr>
          <a:lstStyle/>
          <a:p>
            <a:r>
              <a:rPr lang="en-AU" kern="1200" dirty="0">
                <a:solidFill>
                  <a:schemeClr val="tx1"/>
                </a:solidFill>
              </a:rPr>
              <a:t>Examples of knowledge and skills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2345492"/>
              </p:ext>
            </p:extLst>
          </p:nvPr>
        </p:nvGraphicFramePr>
        <p:xfrm>
          <a:off x="323851" y="868485"/>
          <a:ext cx="7848000" cy="5524500"/>
        </p:xfrm>
        <a:graphic>
          <a:graphicData uri="http://schemas.openxmlformats.org/drawingml/2006/table">
            <a:tbl>
              <a:tblPr firstRow="1" bandRow="1">
                <a:tableStyleId>{5C22544A-7EE6-4342-B048-85BDC9FD1C3A}</a:tableStyleId>
              </a:tblPr>
              <a:tblGrid>
                <a:gridCol w="1401262">
                  <a:extLst>
                    <a:ext uri="{9D8B030D-6E8A-4147-A177-3AD203B41FA5}">
                      <a16:colId xmlns:a16="http://schemas.microsoft.com/office/drawing/2014/main" val="20000"/>
                    </a:ext>
                  </a:extLst>
                </a:gridCol>
                <a:gridCol w="1535044">
                  <a:extLst>
                    <a:ext uri="{9D8B030D-6E8A-4147-A177-3AD203B41FA5}">
                      <a16:colId xmlns:a16="http://schemas.microsoft.com/office/drawing/2014/main" val="20001"/>
                    </a:ext>
                  </a:extLst>
                </a:gridCol>
                <a:gridCol w="1735266">
                  <a:extLst>
                    <a:ext uri="{9D8B030D-6E8A-4147-A177-3AD203B41FA5}">
                      <a16:colId xmlns:a16="http://schemas.microsoft.com/office/drawing/2014/main" val="20002"/>
                    </a:ext>
                  </a:extLst>
                </a:gridCol>
                <a:gridCol w="1691611">
                  <a:extLst>
                    <a:ext uri="{9D8B030D-6E8A-4147-A177-3AD203B41FA5}">
                      <a16:colId xmlns:a16="http://schemas.microsoft.com/office/drawing/2014/main" val="20003"/>
                    </a:ext>
                  </a:extLst>
                </a:gridCol>
                <a:gridCol w="1484817">
                  <a:extLst>
                    <a:ext uri="{9D8B030D-6E8A-4147-A177-3AD203B41FA5}">
                      <a16:colId xmlns:a16="http://schemas.microsoft.com/office/drawing/2014/main" val="20004"/>
                    </a:ext>
                  </a:extLst>
                </a:gridCol>
              </a:tblGrid>
              <a:tr h="354319">
                <a:tc>
                  <a:txBody>
                    <a:bodyPr/>
                    <a:lstStyle/>
                    <a:p>
                      <a:pPr algn="ctr"/>
                      <a:r>
                        <a:rPr lang="en-AU" dirty="0">
                          <a:solidFill>
                            <a:schemeClr val="bg1"/>
                          </a:solidFill>
                        </a:rPr>
                        <a:t>Dance</a:t>
                      </a:r>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ctr"/>
                      <a:r>
                        <a:rPr lang="en-AU" dirty="0">
                          <a:solidFill>
                            <a:schemeClr val="bg1"/>
                          </a:solidFill>
                        </a:rPr>
                        <a:t>Drama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ctr"/>
                      <a:r>
                        <a:rPr lang="en-AU" dirty="0">
                          <a:solidFill>
                            <a:schemeClr val="bg1"/>
                          </a:solidFill>
                        </a:rPr>
                        <a:t>Media Arts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ctr"/>
                      <a:r>
                        <a:rPr lang="en-AU" dirty="0">
                          <a:solidFill>
                            <a:schemeClr val="bg1"/>
                          </a:solidFill>
                        </a:rPr>
                        <a:t>Music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AU" spc="-20" baseline="0" dirty="0">
                          <a:solidFill>
                            <a:schemeClr val="bg1"/>
                          </a:solidFill>
                        </a:rPr>
                        <a:t>Visual Arts</a:t>
                      </a:r>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36213">
                <a:tc>
                  <a:txBody>
                    <a:bodyPr/>
                    <a:lstStyle/>
                    <a:p>
                      <a:pPr algn="l">
                        <a:spcAft>
                          <a:spcPts val="300"/>
                        </a:spcAft>
                      </a:pPr>
                      <a:r>
                        <a:rPr lang="en-AU" sz="1200" dirty="0">
                          <a:latin typeface="Arial Narrow" panose="020B0606020202030204" pitchFamily="34" charset="0"/>
                        </a:rPr>
                        <a:t>Body</a:t>
                      </a: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rowSpan="13">
                  <a:txBody>
                    <a:bodyPr/>
                    <a:lstStyle/>
                    <a:p>
                      <a:pPr algn="l">
                        <a:spcAft>
                          <a:spcPts val="300"/>
                        </a:spcAft>
                      </a:pPr>
                      <a:r>
                        <a:rPr lang="en-AU" sz="1200" dirty="0">
                          <a:latin typeface="Arial Narrow" panose="020B0606020202030204" pitchFamily="34" charset="0"/>
                        </a:rPr>
                        <a:t>Elements</a:t>
                      </a:r>
                      <a:r>
                        <a:rPr lang="en-AU" sz="1200" baseline="0" dirty="0">
                          <a:latin typeface="Arial Narrow" panose="020B0606020202030204" pitchFamily="34" charset="0"/>
                        </a:rPr>
                        <a:t> of drama:</a:t>
                      </a:r>
                      <a:endParaRPr lang="en-AU" sz="1200" dirty="0">
                        <a:latin typeface="Arial Narrow" panose="020B0606020202030204" pitchFamily="34" charset="0"/>
                      </a:endParaRPr>
                    </a:p>
                    <a:p>
                      <a:pPr marL="84138" indent="-84138" algn="l">
                        <a:spcAft>
                          <a:spcPts val="300"/>
                        </a:spcAft>
                        <a:buFont typeface="Arial" pitchFamily="34" charset="0"/>
                        <a:buChar char="•"/>
                      </a:pPr>
                      <a:r>
                        <a:rPr lang="en-AU" sz="1200" baseline="0" dirty="0">
                          <a:latin typeface="Arial Narrow" panose="020B0606020202030204" pitchFamily="34" charset="0"/>
                        </a:rPr>
                        <a:t>Role, character and relationships</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baseline="0" dirty="0">
                          <a:latin typeface="Arial Narrow" panose="020B0606020202030204" pitchFamily="34" charset="0"/>
                        </a:rPr>
                        <a:t>Voice and movement</a:t>
                      </a:r>
                    </a:p>
                    <a:p>
                      <a:pPr marL="84138" indent="-84138">
                        <a:spcAft>
                          <a:spcPts val="300"/>
                        </a:spcAft>
                        <a:buFont typeface="Arial" pitchFamily="34" charset="0"/>
                        <a:buChar char="•"/>
                      </a:pPr>
                      <a:r>
                        <a:rPr lang="en-AU" sz="1200" baseline="0" dirty="0">
                          <a:latin typeface="Arial Narrow" panose="020B0606020202030204" pitchFamily="34" charset="0"/>
                        </a:rPr>
                        <a:t>Language, ideas and dramatic action (3–10)</a:t>
                      </a:r>
                      <a:endParaRPr lang="en-AU" sz="1200" dirty="0">
                        <a:latin typeface="Arial Narrow" panose="020B0606020202030204" pitchFamily="34" charset="0"/>
                      </a:endParaRP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baseline="0" dirty="0">
                          <a:latin typeface="Arial Narrow" panose="020B0606020202030204" pitchFamily="34" charset="0"/>
                        </a:rPr>
                        <a:t>Audience</a:t>
                      </a:r>
                      <a:endParaRPr lang="en-AU" sz="1200" dirty="0">
                        <a:latin typeface="Arial Narrow" panose="020B0606020202030204" pitchFamily="34" charset="0"/>
                      </a:endParaRP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rowSpan="3">
                  <a:txBody>
                    <a:bodyPr/>
                    <a:lstStyle/>
                    <a:p>
                      <a:pPr marL="0" marR="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200" kern="1200" dirty="0">
                          <a:solidFill>
                            <a:schemeClr val="dk1"/>
                          </a:solidFill>
                          <a:latin typeface="Arial Narrow" panose="020B0606020202030204" pitchFamily="34" charset="0"/>
                          <a:ea typeface="+mn-ea"/>
                          <a:cs typeface="+mn-cs"/>
                        </a:rPr>
                        <a:t>Representation and story principles</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Structure</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Intent</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Character</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Settings</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Points of view (5–10)</a:t>
                      </a:r>
                    </a:p>
                    <a:p>
                      <a:pPr marL="84138" marR="0" lvl="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Genre conventions (5–10)</a:t>
                      </a:r>
                    </a:p>
                    <a:p>
                      <a:pPr marL="84138" marR="0" lvl="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Media conventions (7–10)</a:t>
                      </a: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rowSpan="3">
                  <a:txBody>
                    <a:bodyPr/>
                    <a:lstStyle/>
                    <a:p>
                      <a:pPr algn="l">
                        <a:spcAft>
                          <a:spcPts val="300"/>
                        </a:spcAft>
                      </a:pPr>
                      <a:r>
                        <a:rPr lang="en-AU" sz="1200" dirty="0">
                          <a:latin typeface="Arial Narrow" panose="020B0606020202030204" pitchFamily="34" charset="0"/>
                        </a:rPr>
                        <a:t>Elements of music:</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Rhythm</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Pitch</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Dynamics and expression</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Form (and structure in </a:t>
                      </a:r>
                      <a:br>
                        <a:rPr lang="en-AU" sz="1200" kern="1200" dirty="0">
                          <a:solidFill>
                            <a:schemeClr val="dk1"/>
                          </a:solidFill>
                          <a:latin typeface="Arial Narrow" panose="020B0606020202030204" pitchFamily="34" charset="0"/>
                          <a:ea typeface="+mn-ea"/>
                          <a:cs typeface="+mn-cs"/>
                        </a:rPr>
                      </a:br>
                      <a:r>
                        <a:rPr lang="en-AU" sz="1200" kern="1200" dirty="0">
                          <a:solidFill>
                            <a:schemeClr val="dk1"/>
                          </a:solidFill>
                          <a:latin typeface="Arial Narrow" panose="020B0606020202030204" pitchFamily="34" charset="0"/>
                          <a:ea typeface="+mn-ea"/>
                          <a:cs typeface="+mn-cs"/>
                        </a:rPr>
                        <a:t>7–10)</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Timbre</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Texture</a:t>
                      </a: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rowSpan="3">
                  <a:txBody>
                    <a:bodyPr/>
                    <a:lstStyle/>
                    <a:p>
                      <a:pPr marL="0" algn="l" defTabSz="914400" rtl="0" eaLnBrk="1" latinLnBrk="0" hangingPunct="1">
                        <a:spcAft>
                          <a:spcPts val="300"/>
                        </a:spcAft>
                      </a:pPr>
                      <a:r>
                        <a:rPr lang="en-AU" sz="1200" kern="1200" dirty="0">
                          <a:solidFill>
                            <a:schemeClr val="dk1"/>
                          </a:solidFill>
                          <a:latin typeface="Arial Narrow" panose="020B0606020202030204" pitchFamily="34" charset="0"/>
                          <a:ea typeface="+mn-ea"/>
                          <a:cs typeface="+mn-cs"/>
                        </a:rPr>
                        <a:t>Representation:</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Subject matter</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Forms</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Techniques</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Visual conventions</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Materials</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Technologies</a:t>
                      </a: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1122010">
                <a:tc>
                  <a:txBody>
                    <a:bodyPr/>
                    <a:lstStyle/>
                    <a:p>
                      <a:pPr marL="0" marR="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200" kern="1200" baseline="0" dirty="0">
                          <a:solidFill>
                            <a:schemeClr val="dk1"/>
                          </a:solidFill>
                          <a:latin typeface="Arial Narrow" panose="020B0606020202030204" pitchFamily="34" charset="0"/>
                          <a:ea typeface="+mn-ea"/>
                          <a:cs typeface="+mn-cs"/>
                        </a:rPr>
                        <a:t>Elements of dance</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baseline="0" dirty="0">
                          <a:solidFill>
                            <a:schemeClr val="dk1"/>
                          </a:solidFill>
                          <a:latin typeface="Arial Narrow" panose="020B0606020202030204" pitchFamily="34" charset="0"/>
                          <a:ea typeface="+mn-ea"/>
                          <a:cs typeface="+mn-cs"/>
                        </a:rPr>
                        <a:t>Space</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baseline="0" dirty="0">
                          <a:solidFill>
                            <a:schemeClr val="dk1"/>
                          </a:solidFill>
                          <a:latin typeface="Arial Narrow" panose="020B0606020202030204" pitchFamily="34" charset="0"/>
                          <a:ea typeface="+mn-ea"/>
                          <a:cs typeface="+mn-cs"/>
                        </a:rPr>
                        <a:t>Time</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baseline="0" dirty="0">
                          <a:solidFill>
                            <a:schemeClr val="dk1"/>
                          </a:solidFill>
                          <a:latin typeface="Arial Narrow" panose="020B0606020202030204" pitchFamily="34" charset="0"/>
                          <a:ea typeface="+mn-ea"/>
                          <a:cs typeface="+mn-cs"/>
                        </a:rPr>
                        <a:t>Dynamics</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baseline="0" dirty="0">
                          <a:solidFill>
                            <a:schemeClr val="dk1"/>
                          </a:solidFill>
                          <a:latin typeface="Arial Narrow" panose="020B0606020202030204" pitchFamily="34" charset="0"/>
                          <a:ea typeface="+mn-ea"/>
                          <a:cs typeface="+mn-cs"/>
                        </a:rPr>
                        <a:t>Relationships</a:t>
                      </a:r>
                      <a:endParaRPr lang="en-AU" sz="1200" dirty="0">
                        <a:latin typeface="Arial Narrow" panose="020B0606020202030204" pitchFamily="34" charset="0"/>
                      </a:endParaRP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vMerge="1">
                  <a:txBody>
                    <a:bodyPr/>
                    <a:lstStyle/>
                    <a:p>
                      <a:endParaRPr lang="en-AU"/>
                    </a:p>
                  </a:txBody>
                  <a:tcPr/>
                </a:tc>
                <a:tc vMerge="1">
                  <a:txBody>
                    <a:bodyPr/>
                    <a:lstStyle/>
                    <a:p>
                      <a:pPr marL="84138" marR="0" lvl="0" indent="-84138" algn="l" defTabSz="914400" rtl="0" eaLnBrk="1" fontAlgn="auto" latinLnBrk="0" hangingPunct="1">
                        <a:lnSpc>
                          <a:spcPct val="100000"/>
                        </a:lnSpc>
                        <a:spcBef>
                          <a:spcPts val="0"/>
                        </a:spcBef>
                        <a:spcAft>
                          <a:spcPts val="600"/>
                        </a:spcAft>
                        <a:buClrTx/>
                        <a:buSzTx/>
                        <a:buFont typeface="Arial" pitchFamily="34" charset="0"/>
                        <a:buChar char="•"/>
                        <a:tabLst/>
                        <a:defRPr/>
                      </a:pPr>
                      <a:endParaRPr lang="en-AU" sz="1000" kern="1200" dirty="0">
                        <a:solidFill>
                          <a:schemeClr val="dk1"/>
                        </a:solidFill>
                        <a:latin typeface="+mn-lt"/>
                        <a:ea typeface="+mn-ea"/>
                        <a:cs typeface="+mn-cs"/>
                      </a:endParaRPr>
                    </a:p>
                  </a:txBody>
                  <a:tcPr>
                    <a:solidFill>
                      <a:schemeClr val="bg1">
                        <a:lumMod val="85000"/>
                      </a:schemeClr>
                    </a:solidFill>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312411435"/>
                  </a:ext>
                </a:extLst>
              </a:tr>
              <a:tr h="501952">
                <a:tc rowSpan="2">
                  <a:txBody>
                    <a:bodyPr/>
                    <a:lstStyle/>
                    <a:p>
                      <a:pPr>
                        <a:spcAft>
                          <a:spcPts val="300"/>
                        </a:spcAft>
                      </a:pPr>
                      <a:r>
                        <a:rPr lang="en-AU" sz="1200" dirty="0">
                          <a:latin typeface="Arial Narrow" panose="020B0606020202030204" pitchFamily="34" charset="0"/>
                        </a:rPr>
                        <a:t>Fundamental</a:t>
                      </a:r>
                      <a:r>
                        <a:rPr lang="en-AU" sz="1200" baseline="0" dirty="0">
                          <a:latin typeface="Arial Narrow" panose="020B0606020202030204" pitchFamily="34" charset="0"/>
                        </a:rPr>
                        <a:t> movement skills</a:t>
                      </a:r>
                      <a:endParaRPr lang="en-AU" sz="1200" dirty="0">
                        <a:latin typeface="Arial Narrow" panose="020B0606020202030204" pitchFamily="34" charset="0"/>
                      </a:endParaRP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vMerge="1">
                  <a:txBody>
                    <a:bodyPr/>
                    <a:lstStyle/>
                    <a:p>
                      <a:endParaRPr lang="en-AU"/>
                    </a:p>
                  </a:txBody>
                  <a:tcPr/>
                </a:tc>
                <a:tc vMerge="1">
                  <a:txBody>
                    <a:bodyPr/>
                    <a:lstStyle/>
                    <a:p>
                      <a:pPr marL="84138" marR="0" lvl="0" indent="-84138" algn="l" defTabSz="914400" rtl="0" eaLnBrk="1" fontAlgn="auto" latinLnBrk="0" hangingPunct="1">
                        <a:lnSpc>
                          <a:spcPct val="100000"/>
                        </a:lnSpc>
                        <a:spcBef>
                          <a:spcPts val="0"/>
                        </a:spcBef>
                        <a:spcAft>
                          <a:spcPts val="600"/>
                        </a:spcAft>
                        <a:buClrTx/>
                        <a:buSzTx/>
                        <a:buFont typeface="Arial" pitchFamily="34" charset="0"/>
                        <a:buChar char="•"/>
                        <a:tabLst/>
                        <a:defRPr/>
                      </a:pPr>
                      <a:endParaRPr lang="en-AU" sz="1000" kern="1200" dirty="0">
                        <a:solidFill>
                          <a:schemeClr val="dk1"/>
                        </a:solidFill>
                        <a:latin typeface="+mn-lt"/>
                        <a:ea typeface="+mn-ea"/>
                        <a:cs typeface="+mn-cs"/>
                      </a:endParaRPr>
                    </a:p>
                  </a:txBody>
                  <a:tcPr>
                    <a:solidFill>
                      <a:schemeClr val="bg1">
                        <a:lumMod val="85000"/>
                      </a:schemeClr>
                    </a:solidFill>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664605990"/>
                  </a:ext>
                </a:extLst>
              </a:tr>
              <a:tr h="0">
                <a:tc vMerge="1">
                  <a:txBody>
                    <a:bodyPr/>
                    <a:lstStyle/>
                    <a:p>
                      <a:endParaRPr lang="en-AU" dirty="0"/>
                    </a:p>
                  </a:txBody>
                  <a:tcPr>
                    <a:solidFill>
                      <a:schemeClr val="bg1">
                        <a:lumMod val="85000"/>
                      </a:schemeClr>
                    </a:solidFill>
                  </a:tcPr>
                </a:tc>
                <a:tc vMerge="1">
                  <a:txBody>
                    <a:bodyPr/>
                    <a:lstStyle/>
                    <a:p>
                      <a:endParaRPr lang="en-AU"/>
                    </a:p>
                  </a:txBody>
                  <a:tcPr/>
                </a:tc>
                <a:tc rowSpan="7">
                  <a:txBody>
                    <a:bodyPr/>
                    <a:lstStyle/>
                    <a:p>
                      <a:pPr marL="0" marR="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200" kern="1200" dirty="0">
                          <a:solidFill>
                            <a:schemeClr val="dk1"/>
                          </a:solidFill>
                          <a:latin typeface="Arial Narrow" panose="020B0606020202030204" pitchFamily="34" charset="0"/>
                          <a:ea typeface="+mn-ea"/>
                          <a:cs typeface="+mn-cs"/>
                        </a:rPr>
                        <a:t>Languages: elements of media arts (technical and symbolic)</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Composition</a:t>
                      </a:r>
                    </a:p>
                    <a:p>
                      <a:pPr marL="0" marR="0" lvl="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200" kern="1200" dirty="0">
                          <a:solidFill>
                            <a:schemeClr val="dk1"/>
                          </a:solidFill>
                          <a:latin typeface="Arial Narrow" panose="020B0606020202030204" pitchFamily="34" charset="0"/>
                          <a:ea typeface="+mn-ea"/>
                          <a:cs typeface="+mn-cs"/>
                        </a:rPr>
                        <a:t>  - Time (3–10)</a:t>
                      </a:r>
                    </a:p>
                    <a:p>
                      <a:pPr marL="0" marR="0" lvl="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200" kern="1200" dirty="0">
                          <a:solidFill>
                            <a:schemeClr val="dk1"/>
                          </a:solidFill>
                          <a:latin typeface="Arial Narrow" panose="020B0606020202030204" pitchFamily="34" charset="0"/>
                          <a:ea typeface="+mn-ea"/>
                          <a:cs typeface="+mn-cs"/>
                        </a:rPr>
                        <a:t>  - Space (3–10)</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Sound</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Movement</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Lighting</a:t>
                      </a:r>
                      <a:endParaRPr lang="en-AU" sz="1200" dirty="0">
                        <a:latin typeface="Arial Narrow" panose="020B0606020202030204" pitchFamily="34" charset="0"/>
                      </a:endParaRP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rowSpan="10">
                  <a:txBody>
                    <a:bodyPr/>
                    <a:lstStyle/>
                    <a:p>
                      <a:pPr marL="0" marR="0" indent="0" algn="l" defTabSz="914400" rtl="0" eaLnBrk="1" fontAlgn="auto" latinLnBrk="0" hangingPunct="1">
                        <a:lnSpc>
                          <a:spcPct val="100000"/>
                        </a:lnSpc>
                        <a:spcBef>
                          <a:spcPts val="0"/>
                        </a:spcBef>
                        <a:spcAft>
                          <a:spcPts val="300"/>
                        </a:spcAft>
                        <a:buClrTx/>
                        <a:buSzTx/>
                        <a:buFontTx/>
                        <a:buNone/>
                        <a:tabLst/>
                        <a:defRPr/>
                      </a:pPr>
                      <a:r>
                        <a:rPr lang="en-AU" sz="1200" kern="1200" dirty="0">
                          <a:solidFill>
                            <a:schemeClr val="dk1"/>
                          </a:solidFill>
                          <a:latin typeface="Arial Narrow" panose="020B0606020202030204" pitchFamily="34" charset="0"/>
                          <a:ea typeface="+mn-ea"/>
                          <a:cs typeface="+mn-cs"/>
                        </a:rPr>
                        <a:t>Skills (including aural skills)</a:t>
                      </a: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rowSpan="5">
                  <a:txBody>
                    <a:bodyPr/>
                    <a:lstStyle/>
                    <a:p>
                      <a:pPr marL="0" marR="0" indent="0" algn="l" defTabSz="914400" rtl="0" eaLnBrk="1" fontAlgn="auto" latinLnBrk="0" hangingPunct="1">
                        <a:lnSpc>
                          <a:spcPct val="100000"/>
                        </a:lnSpc>
                        <a:spcBef>
                          <a:spcPts val="0"/>
                        </a:spcBef>
                        <a:spcAft>
                          <a:spcPts val="300"/>
                        </a:spcAft>
                        <a:buClrTx/>
                        <a:buSzTx/>
                        <a:buFontTx/>
                        <a:buNone/>
                        <a:tabLst/>
                        <a:defRPr/>
                      </a:pPr>
                      <a:r>
                        <a:rPr lang="en-AU" sz="1200" kern="1200" dirty="0">
                          <a:solidFill>
                            <a:schemeClr val="dk1"/>
                          </a:solidFill>
                          <a:latin typeface="Arial Narrow" panose="020B0606020202030204" pitchFamily="34" charset="0"/>
                          <a:ea typeface="+mn-ea"/>
                          <a:cs typeface="+mn-cs"/>
                        </a:rPr>
                        <a:t>Practices</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Spaces</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Skills</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Processes</a:t>
                      </a: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298406025"/>
                  </a:ext>
                </a:extLst>
              </a:tr>
              <a:tr h="300187">
                <a:tc>
                  <a:txBody>
                    <a:bodyPr/>
                    <a:lstStyle/>
                    <a:p>
                      <a:pPr>
                        <a:spcAft>
                          <a:spcPts val="300"/>
                        </a:spcAft>
                      </a:pPr>
                      <a:r>
                        <a:rPr lang="en-AU" sz="1200" baseline="0" dirty="0">
                          <a:latin typeface="Arial Narrow" panose="020B0606020202030204" pitchFamily="34" charset="0"/>
                        </a:rPr>
                        <a:t>Technical skills</a:t>
                      </a:r>
                      <a:endParaRPr lang="en-AU" sz="1200" dirty="0">
                        <a:latin typeface="Arial Narrow" panose="020B0606020202030204" pitchFamily="34" charset="0"/>
                      </a:endParaRP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vMerge="1">
                  <a:txBody>
                    <a:bodyPr/>
                    <a:lstStyle/>
                    <a:p>
                      <a:endParaRPr lang="en-AU"/>
                    </a:p>
                  </a:txBody>
                  <a:tcPr/>
                </a:tc>
                <a:tc vMerge="1">
                  <a:txBody>
                    <a:bodyPr/>
                    <a:lstStyle/>
                    <a:p>
                      <a:pPr marL="0" marR="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100" kern="1200" dirty="0">
                          <a:solidFill>
                            <a:schemeClr val="dk1"/>
                          </a:solidFill>
                          <a:latin typeface="+mn-lt"/>
                          <a:ea typeface="+mn-ea"/>
                          <a:cs typeface="+mn-cs"/>
                        </a:rPr>
                        <a:t>Languages: elements of media arts (technical and symbolic)</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100" kern="1200" dirty="0">
                          <a:solidFill>
                            <a:schemeClr val="dk1"/>
                          </a:solidFill>
                          <a:latin typeface="+mn-lt"/>
                          <a:ea typeface="+mn-ea"/>
                          <a:cs typeface="+mn-cs"/>
                        </a:rPr>
                        <a:t>Composition</a:t>
                      </a:r>
                    </a:p>
                    <a:p>
                      <a:pPr marL="0" marR="0" lvl="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100" kern="1200" dirty="0">
                          <a:solidFill>
                            <a:schemeClr val="dk1"/>
                          </a:solidFill>
                          <a:latin typeface="+mn-lt"/>
                          <a:ea typeface="+mn-ea"/>
                          <a:cs typeface="+mn-cs"/>
                        </a:rPr>
                        <a:t>  - Time (3–10)</a:t>
                      </a:r>
                    </a:p>
                    <a:p>
                      <a:pPr marL="0" marR="0" lvl="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100" kern="1200" dirty="0">
                          <a:solidFill>
                            <a:schemeClr val="dk1"/>
                          </a:solidFill>
                          <a:latin typeface="+mn-lt"/>
                          <a:ea typeface="+mn-ea"/>
                          <a:cs typeface="+mn-cs"/>
                        </a:rPr>
                        <a:t>  - Space (3–10)</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100" kern="1200" dirty="0">
                          <a:solidFill>
                            <a:schemeClr val="dk1"/>
                          </a:solidFill>
                          <a:latin typeface="+mn-lt"/>
                          <a:ea typeface="+mn-ea"/>
                          <a:cs typeface="+mn-cs"/>
                        </a:rPr>
                        <a:t>Sound</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100" kern="1200" dirty="0">
                          <a:solidFill>
                            <a:schemeClr val="dk1"/>
                          </a:solidFill>
                          <a:latin typeface="+mn-lt"/>
                          <a:ea typeface="+mn-ea"/>
                          <a:cs typeface="+mn-cs"/>
                        </a:rPr>
                        <a:t>Movement</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100" kern="1200" dirty="0">
                          <a:solidFill>
                            <a:schemeClr val="dk1"/>
                          </a:solidFill>
                          <a:latin typeface="+mn-lt"/>
                          <a:ea typeface="+mn-ea"/>
                          <a:cs typeface="+mn-cs"/>
                        </a:rPr>
                        <a:t>Lighting</a:t>
                      </a:r>
                      <a:endParaRPr lang="en-AU" sz="1000" kern="1200" dirty="0">
                        <a:solidFill>
                          <a:schemeClr val="dk1"/>
                        </a:solidFill>
                        <a:latin typeface="+mn-lt"/>
                        <a:ea typeface="+mn-ea"/>
                        <a:cs typeface="+mn-cs"/>
                      </a:endParaRPr>
                    </a:p>
                  </a:txBody>
                  <a:tcPr>
                    <a:solidFill>
                      <a:schemeClr val="bg1">
                        <a:lumMod val="85000"/>
                      </a:schemeClr>
                    </a:solidFill>
                  </a:tcPr>
                </a:tc>
                <a:tc vMerge="1">
                  <a:txBody>
                    <a:bodyPr/>
                    <a:lstStyle/>
                    <a:p>
                      <a:endParaRPr lang="en-AU" dirty="0"/>
                    </a:p>
                  </a:txBody>
                  <a:tcPr>
                    <a:solidFill>
                      <a:schemeClr val="bg1">
                        <a:lumMod val="95000"/>
                      </a:schemeClr>
                    </a:solidFill>
                  </a:tcPr>
                </a:tc>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AU" sz="1000" kern="1200" dirty="0">
                          <a:solidFill>
                            <a:schemeClr val="dk1"/>
                          </a:solidFill>
                          <a:latin typeface="+mn-lt"/>
                          <a:ea typeface="+mn-ea"/>
                          <a:cs typeface="+mn-cs"/>
                        </a:rPr>
                        <a:t>Practices</a:t>
                      </a:r>
                    </a:p>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r>
                        <a:rPr lang="en-AU" sz="1000" kern="1200" dirty="0">
                          <a:solidFill>
                            <a:schemeClr val="dk1"/>
                          </a:solidFill>
                          <a:latin typeface="+mn-lt"/>
                          <a:ea typeface="+mn-ea"/>
                          <a:cs typeface="+mn-cs"/>
                        </a:rPr>
                        <a:t>Spaces</a:t>
                      </a:r>
                    </a:p>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r>
                        <a:rPr lang="en-AU" sz="1000" kern="1200" dirty="0">
                          <a:solidFill>
                            <a:schemeClr val="dk1"/>
                          </a:solidFill>
                          <a:latin typeface="+mn-lt"/>
                          <a:ea typeface="+mn-ea"/>
                          <a:cs typeface="+mn-cs"/>
                        </a:rPr>
                        <a:t>Skills</a:t>
                      </a:r>
                    </a:p>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r>
                        <a:rPr lang="en-AU" sz="1000" kern="1200" dirty="0">
                          <a:solidFill>
                            <a:schemeClr val="dk1"/>
                          </a:solidFill>
                          <a:latin typeface="+mn-lt"/>
                          <a:ea typeface="+mn-ea"/>
                          <a:cs typeface="+mn-cs"/>
                        </a:rPr>
                        <a:t>Processes</a:t>
                      </a:r>
                      <a:endParaRPr lang="en-AU" dirty="0"/>
                    </a:p>
                  </a:txBody>
                  <a:tcPr>
                    <a:solidFill>
                      <a:schemeClr val="bg1">
                        <a:lumMod val="85000"/>
                      </a:schemeClr>
                    </a:solidFill>
                  </a:tcPr>
                </a:tc>
                <a:extLst>
                  <a:ext uri="{0D108BD9-81ED-4DB2-BD59-A6C34878D82A}">
                    <a16:rowId xmlns:a16="http://schemas.microsoft.com/office/drawing/2014/main" val="2064644430"/>
                  </a:ext>
                </a:extLst>
              </a:tr>
              <a:tr h="236213">
                <a:tc>
                  <a:txBody>
                    <a:bodyPr/>
                    <a:lstStyle/>
                    <a:p>
                      <a:pPr>
                        <a:spcAft>
                          <a:spcPts val="300"/>
                        </a:spcAft>
                      </a:pPr>
                      <a:r>
                        <a:rPr lang="en-AU" sz="1200" baseline="0" dirty="0">
                          <a:latin typeface="Arial Narrow" panose="020B0606020202030204" pitchFamily="34" charset="0"/>
                        </a:rPr>
                        <a:t>Expressive skills</a:t>
                      </a:r>
                      <a:endParaRPr lang="en-AU" sz="1200" dirty="0">
                        <a:latin typeface="Arial Narrow" panose="020B0606020202030204" pitchFamily="34" charset="0"/>
                      </a:endParaRP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vMerge="1">
                  <a:txBody>
                    <a:bodyPr/>
                    <a:lstStyle/>
                    <a:p>
                      <a:endParaRPr lang="en-AU"/>
                    </a:p>
                  </a:txBody>
                  <a:tcPr/>
                </a:tc>
                <a:tc vMerge="1">
                  <a:txBody>
                    <a:bodyPr/>
                    <a:lstStyle/>
                    <a:p>
                      <a:pPr marL="0" marR="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100" kern="1200" dirty="0">
                          <a:solidFill>
                            <a:schemeClr val="dk1"/>
                          </a:solidFill>
                          <a:latin typeface="+mn-lt"/>
                          <a:ea typeface="+mn-ea"/>
                          <a:cs typeface="+mn-cs"/>
                        </a:rPr>
                        <a:t>Languages: elements of media arts (technical and symbolic)</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100" kern="1200" dirty="0">
                          <a:solidFill>
                            <a:schemeClr val="dk1"/>
                          </a:solidFill>
                          <a:latin typeface="+mn-lt"/>
                          <a:ea typeface="+mn-ea"/>
                          <a:cs typeface="+mn-cs"/>
                        </a:rPr>
                        <a:t>Composition</a:t>
                      </a:r>
                    </a:p>
                    <a:p>
                      <a:pPr marL="0" marR="0" lvl="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100" kern="1200" dirty="0">
                          <a:solidFill>
                            <a:schemeClr val="dk1"/>
                          </a:solidFill>
                          <a:latin typeface="+mn-lt"/>
                          <a:ea typeface="+mn-ea"/>
                          <a:cs typeface="+mn-cs"/>
                        </a:rPr>
                        <a:t>  - Time (3–10)</a:t>
                      </a:r>
                    </a:p>
                    <a:p>
                      <a:pPr marL="0" marR="0" lvl="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100" kern="1200" dirty="0">
                          <a:solidFill>
                            <a:schemeClr val="dk1"/>
                          </a:solidFill>
                          <a:latin typeface="+mn-lt"/>
                          <a:ea typeface="+mn-ea"/>
                          <a:cs typeface="+mn-cs"/>
                        </a:rPr>
                        <a:t>  - Space (3–10)</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100" kern="1200" dirty="0">
                          <a:solidFill>
                            <a:schemeClr val="dk1"/>
                          </a:solidFill>
                          <a:latin typeface="+mn-lt"/>
                          <a:ea typeface="+mn-ea"/>
                          <a:cs typeface="+mn-cs"/>
                        </a:rPr>
                        <a:t>Sound</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100" kern="1200" dirty="0">
                          <a:solidFill>
                            <a:schemeClr val="dk1"/>
                          </a:solidFill>
                          <a:latin typeface="+mn-lt"/>
                          <a:ea typeface="+mn-ea"/>
                          <a:cs typeface="+mn-cs"/>
                        </a:rPr>
                        <a:t>Movement</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100" kern="1200" dirty="0">
                          <a:solidFill>
                            <a:schemeClr val="dk1"/>
                          </a:solidFill>
                          <a:latin typeface="+mn-lt"/>
                          <a:ea typeface="+mn-ea"/>
                          <a:cs typeface="+mn-cs"/>
                        </a:rPr>
                        <a:t>Lighting</a:t>
                      </a:r>
                    </a:p>
                  </a:txBody>
                  <a:tcPr>
                    <a:solidFill>
                      <a:schemeClr val="bg1">
                        <a:lumMod val="85000"/>
                      </a:schemeClr>
                    </a:solidFill>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688781179"/>
                  </a:ext>
                </a:extLst>
              </a:tr>
              <a:tr h="236213">
                <a:tc>
                  <a:txBody>
                    <a:bodyPr/>
                    <a:lstStyle/>
                    <a:p>
                      <a:pPr>
                        <a:spcAft>
                          <a:spcPts val="300"/>
                        </a:spcAft>
                      </a:pPr>
                      <a:r>
                        <a:rPr lang="en-AU" sz="1200" baseline="0" dirty="0">
                          <a:latin typeface="Arial Narrow" panose="020B0606020202030204" pitchFamily="34" charset="0"/>
                        </a:rPr>
                        <a:t>Safe dance practices</a:t>
                      </a:r>
                      <a:endParaRPr lang="en-AU" sz="1200" dirty="0">
                        <a:latin typeface="Arial Narrow" panose="020B0606020202030204" pitchFamily="34" charset="0"/>
                      </a:endParaRP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vMerge="1">
                  <a:txBody>
                    <a:bodyPr/>
                    <a:lstStyle/>
                    <a:p>
                      <a:endParaRPr lang="en-AU"/>
                    </a:p>
                  </a:txBody>
                  <a:tcPr/>
                </a:tc>
                <a:tc vMerge="1">
                  <a:txBody>
                    <a:bodyPr/>
                    <a:lstStyle/>
                    <a:p>
                      <a:pPr marL="0" marR="0" indent="0" algn="l" defTabSz="914400" rtl="0" eaLnBrk="1" fontAlgn="auto" latinLnBrk="0" hangingPunct="1">
                        <a:lnSpc>
                          <a:spcPct val="100000"/>
                        </a:lnSpc>
                        <a:spcBef>
                          <a:spcPts val="0"/>
                        </a:spcBef>
                        <a:spcAft>
                          <a:spcPts val="600"/>
                        </a:spcAft>
                        <a:buClrTx/>
                        <a:buSzTx/>
                        <a:buFont typeface="Arial" pitchFamily="34" charset="0"/>
                        <a:buNone/>
                        <a:tabLst/>
                        <a:defRPr/>
                      </a:pPr>
                      <a:r>
                        <a:rPr lang="en-AU" sz="1000" kern="1200" dirty="0">
                          <a:solidFill>
                            <a:schemeClr val="dk1"/>
                          </a:solidFill>
                          <a:latin typeface="+mn-lt"/>
                          <a:ea typeface="+mn-ea"/>
                          <a:cs typeface="+mn-cs"/>
                        </a:rPr>
                        <a:t>Languages: elements of media arts (technical and symbolic)</a:t>
                      </a:r>
                    </a:p>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r>
                        <a:rPr lang="en-AU" sz="1000" kern="1200" dirty="0">
                          <a:solidFill>
                            <a:schemeClr val="dk1"/>
                          </a:solidFill>
                          <a:latin typeface="+mn-lt"/>
                          <a:ea typeface="+mn-ea"/>
                          <a:cs typeface="+mn-cs"/>
                        </a:rPr>
                        <a:t>Composition</a:t>
                      </a:r>
                    </a:p>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lang="en-AU" sz="1000" kern="1200" dirty="0">
                          <a:solidFill>
                            <a:schemeClr val="dk1"/>
                          </a:solidFill>
                          <a:latin typeface="+mn-lt"/>
                          <a:ea typeface="+mn-ea"/>
                          <a:cs typeface="+mn-cs"/>
                        </a:rPr>
                        <a:t>  - Time (3–10)</a:t>
                      </a:r>
                    </a:p>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lang="en-AU" sz="1000" kern="1200" dirty="0">
                          <a:solidFill>
                            <a:schemeClr val="dk1"/>
                          </a:solidFill>
                          <a:latin typeface="+mn-lt"/>
                          <a:ea typeface="+mn-ea"/>
                          <a:cs typeface="+mn-cs"/>
                        </a:rPr>
                        <a:t>  - Space (3–10)</a:t>
                      </a:r>
                    </a:p>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r>
                        <a:rPr lang="en-AU" sz="1000" kern="1200" dirty="0">
                          <a:solidFill>
                            <a:schemeClr val="dk1"/>
                          </a:solidFill>
                          <a:latin typeface="+mn-lt"/>
                          <a:ea typeface="+mn-ea"/>
                          <a:cs typeface="+mn-cs"/>
                        </a:rPr>
                        <a:t>Sound</a:t>
                      </a:r>
                    </a:p>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r>
                        <a:rPr lang="en-AU" sz="1000" kern="1200" dirty="0">
                          <a:solidFill>
                            <a:schemeClr val="dk1"/>
                          </a:solidFill>
                          <a:latin typeface="+mn-lt"/>
                          <a:ea typeface="+mn-ea"/>
                          <a:cs typeface="+mn-cs"/>
                        </a:rPr>
                        <a:t>Movement</a:t>
                      </a:r>
                    </a:p>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r>
                        <a:rPr lang="en-AU" sz="1000" kern="1200" dirty="0">
                          <a:solidFill>
                            <a:schemeClr val="dk1"/>
                          </a:solidFill>
                          <a:latin typeface="+mn-lt"/>
                          <a:ea typeface="+mn-ea"/>
                          <a:cs typeface="+mn-cs"/>
                        </a:rPr>
                        <a:t>Lighting</a:t>
                      </a:r>
                    </a:p>
                  </a:txBody>
                  <a:tcPr>
                    <a:solidFill>
                      <a:schemeClr val="bg1">
                        <a:lumMod val="85000"/>
                      </a:schemeClr>
                    </a:solidFill>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833401888"/>
                  </a:ext>
                </a:extLst>
              </a:tr>
              <a:tr h="116927">
                <a:tc rowSpan="2">
                  <a:txBody>
                    <a:bodyPr/>
                    <a:lstStyle/>
                    <a:p>
                      <a:pPr>
                        <a:spcAft>
                          <a:spcPts val="300"/>
                        </a:spcAft>
                      </a:pPr>
                      <a:r>
                        <a:rPr lang="en-AU" sz="1200" baseline="0" dirty="0">
                          <a:latin typeface="Arial Narrow" panose="020B0606020202030204" pitchFamily="34" charset="0"/>
                        </a:rPr>
                        <a:t>Choreographic devices</a:t>
                      </a:r>
                      <a:endParaRPr lang="en-AU" sz="1200" dirty="0">
                        <a:latin typeface="Arial Narrow" panose="020B0606020202030204" pitchFamily="34" charset="0"/>
                      </a:endParaRP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vMerge="1">
                  <a:txBody>
                    <a:bodyPr/>
                    <a:lstStyle/>
                    <a:p>
                      <a:endParaRPr lang="en-AU"/>
                    </a:p>
                  </a:txBody>
                  <a:tcPr/>
                </a:tc>
                <a:tc vMerge="1">
                  <a:txBody>
                    <a:bodyPr/>
                    <a:lstStyle/>
                    <a:p>
                      <a:endParaRPr lang="en-AU"/>
                    </a:p>
                  </a:txBody>
                  <a:tcPr/>
                </a:tc>
                <a:tc vMerge="1">
                  <a:txBody>
                    <a:bodyPr/>
                    <a:lstStyle/>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endParaRPr lang="en-AU" sz="1000" kern="1200" dirty="0">
                        <a:solidFill>
                          <a:schemeClr val="dk1"/>
                        </a:solidFill>
                        <a:latin typeface="+mn-lt"/>
                        <a:ea typeface="+mn-ea"/>
                        <a:cs typeface="+mn-cs"/>
                      </a:endParaRPr>
                    </a:p>
                  </a:txBody>
                  <a:tcPr>
                    <a:solidFill>
                      <a:schemeClr val="bg1">
                        <a:lumMod val="95000"/>
                      </a:schemeClr>
                    </a:solidFill>
                  </a:tcPr>
                </a:tc>
                <a:tc vMerge="1">
                  <a:txBody>
                    <a:bodyPr/>
                    <a:lstStyle/>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endParaRPr lang="en-AU" sz="1000" kern="1200" dirty="0">
                        <a:solidFill>
                          <a:schemeClr val="dk1"/>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2955776001"/>
                  </a:ext>
                </a:extLst>
              </a:tr>
              <a:tr h="123742">
                <a:tc vMerge="1">
                  <a:txBody>
                    <a:bodyPr/>
                    <a:lstStyle/>
                    <a:p>
                      <a:endParaRPr lang="en-AU" dirty="0"/>
                    </a:p>
                  </a:txBody>
                  <a:tcPr>
                    <a:solidFill>
                      <a:schemeClr val="bg1">
                        <a:lumMod val="85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c rowSpan="5">
                  <a:txBody>
                    <a:bodyPr/>
                    <a:lstStyle/>
                    <a:p>
                      <a:pPr marL="0" marR="0" lvl="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200" kern="1200" dirty="0">
                          <a:solidFill>
                            <a:schemeClr val="dk1"/>
                          </a:solidFill>
                          <a:latin typeface="Arial Narrow" panose="020B0606020202030204" pitchFamily="34" charset="0"/>
                          <a:ea typeface="+mn-ea"/>
                          <a:cs typeface="+mn-cs"/>
                        </a:rPr>
                        <a:t>Viewpoints</a:t>
                      </a: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165289858"/>
                  </a:ext>
                </a:extLst>
              </a:tr>
              <a:tr h="499246">
                <a:tc rowSpan="4">
                  <a:txBody>
                    <a:bodyPr/>
                    <a:lstStyle/>
                    <a:p>
                      <a:pPr marL="0" marR="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200" baseline="0" dirty="0">
                          <a:latin typeface="Arial Narrow" panose="020B0606020202030204" pitchFamily="34" charset="0"/>
                        </a:rPr>
                        <a:t>Choreographic forms </a:t>
                      </a:r>
                      <a:br>
                        <a:rPr lang="en-AU" sz="1200" baseline="0" dirty="0">
                          <a:latin typeface="Arial Narrow" panose="020B0606020202030204" pitchFamily="34" charset="0"/>
                        </a:rPr>
                      </a:br>
                      <a:r>
                        <a:rPr lang="en-AU" sz="1200" baseline="0" dirty="0">
                          <a:latin typeface="Arial Narrow" panose="020B0606020202030204" pitchFamily="34" charset="0"/>
                        </a:rPr>
                        <a:t>(7–10)</a:t>
                      </a:r>
                      <a:endParaRPr lang="en-AU" sz="1200" kern="1200" baseline="0" dirty="0">
                        <a:solidFill>
                          <a:schemeClr val="dk1"/>
                        </a:solidFill>
                        <a:latin typeface="Arial Narrow" panose="020B0606020202030204" pitchFamily="34" charset="0"/>
                        <a:ea typeface="+mn-ea"/>
                        <a:cs typeface="+mn-cs"/>
                      </a:endParaRP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vMerge="1">
                  <a:txBody>
                    <a:bodyPr/>
                    <a:lstStyle/>
                    <a:p>
                      <a:pPr marL="84138" indent="-84138" algn="l">
                        <a:buFont typeface="Arial" pitchFamily="34" charset="0"/>
                        <a:buChar char="•"/>
                      </a:pPr>
                      <a:endParaRPr lang="en-AU" sz="1500" baseline="0" dirty="0"/>
                    </a:p>
                  </a:txBody>
                  <a:tcPr>
                    <a:solidFill>
                      <a:schemeClr val="bg1">
                        <a:lumMod val="95000"/>
                      </a:schemeClr>
                    </a:solidFill>
                  </a:tcPr>
                </a:tc>
                <a:tc vMerge="1">
                  <a:txBody>
                    <a:bodyPr/>
                    <a:lstStyle/>
                    <a:p>
                      <a:endParaRPr lang="en-AU" sz="1500" dirty="0"/>
                    </a:p>
                  </a:txBody>
                  <a:tcPr>
                    <a:solidFill>
                      <a:schemeClr val="bg1">
                        <a:lumMod val="95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000" dirty="0"/>
                    </a:p>
                  </a:txBody>
                  <a:tcPr>
                    <a:solidFill>
                      <a:schemeClr val="bg1">
                        <a:lumMod val="95000"/>
                      </a:schemeClr>
                    </a:solidFill>
                  </a:tcPr>
                </a:tc>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AU" sz="1000" kern="1200" dirty="0">
                          <a:solidFill>
                            <a:schemeClr val="dk1"/>
                          </a:solidFill>
                          <a:latin typeface="+mn-lt"/>
                          <a:ea typeface="+mn-ea"/>
                          <a:cs typeface="+mn-cs"/>
                        </a:rPr>
                        <a:t>Practices</a:t>
                      </a:r>
                    </a:p>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r>
                        <a:rPr lang="en-AU" sz="1000" kern="1200" dirty="0">
                          <a:solidFill>
                            <a:schemeClr val="dk1"/>
                          </a:solidFill>
                          <a:latin typeface="+mn-lt"/>
                          <a:ea typeface="+mn-ea"/>
                          <a:cs typeface="+mn-cs"/>
                        </a:rPr>
                        <a:t>Spaces</a:t>
                      </a:r>
                    </a:p>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r>
                        <a:rPr lang="en-AU" sz="1000" kern="1200" dirty="0">
                          <a:solidFill>
                            <a:schemeClr val="dk1"/>
                          </a:solidFill>
                          <a:latin typeface="+mn-lt"/>
                          <a:ea typeface="+mn-ea"/>
                          <a:cs typeface="+mn-cs"/>
                        </a:rPr>
                        <a:t>Skills</a:t>
                      </a:r>
                    </a:p>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r>
                        <a:rPr lang="en-AU" sz="1000" kern="1200" dirty="0">
                          <a:solidFill>
                            <a:schemeClr val="dk1"/>
                          </a:solidFill>
                          <a:latin typeface="+mn-lt"/>
                          <a:ea typeface="+mn-ea"/>
                          <a:cs typeface="+mn-cs"/>
                        </a:rPr>
                        <a:t>Processes</a:t>
                      </a:r>
                    </a:p>
                  </a:txBody>
                  <a:tcPr>
                    <a:solidFill>
                      <a:schemeClr val="bg1">
                        <a:lumMod val="85000"/>
                      </a:schemeClr>
                    </a:solidFill>
                  </a:tcPr>
                </a:tc>
                <a:extLst>
                  <a:ext uri="{0D108BD9-81ED-4DB2-BD59-A6C34878D82A}">
                    <a16:rowId xmlns:a16="http://schemas.microsoft.com/office/drawing/2014/main" val="10002"/>
                  </a:ext>
                </a:extLst>
              </a:tr>
              <a:tr h="236213">
                <a:tc vMerge="1">
                  <a:txBody>
                    <a:bodyPr/>
                    <a:lstStyle/>
                    <a:p>
                      <a:endParaRPr lang="en-AU"/>
                    </a:p>
                  </a:txBody>
                  <a:tcPr/>
                </a:tc>
                <a:tc vMerge="1">
                  <a:txBody>
                    <a:bodyPr/>
                    <a:lstStyle/>
                    <a:p>
                      <a:endParaRPr lang="en-AU"/>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lang="en-AU" sz="1200" kern="1200" dirty="0">
                          <a:solidFill>
                            <a:schemeClr val="dk1"/>
                          </a:solidFill>
                          <a:latin typeface="Arial Narrow" panose="020B0606020202030204" pitchFamily="34" charset="0"/>
                          <a:ea typeface="+mn-ea"/>
                          <a:cs typeface="+mn-cs"/>
                        </a:rPr>
                        <a:t>Technologies</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386744619"/>
                  </a:ext>
                </a:extLst>
              </a:tr>
              <a:tr h="23621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Fundamental</a:t>
                      </a:r>
                      <a:r>
                        <a:rPr lang="en-AU" sz="1000" baseline="0" dirty="0"/>
                        <a:t> movement skills</a:t>
                      </a:r>
                    </a:p>
                  </a:txBody>
                  <a:tcPr>
                    <a:solidFill>
                      <a:schemeClr val="bg1">
                        <a:lumMod val="85000"/>
                      </a:schemeClr>
                    </a:solidFill>
                  </a:tcPr>
                </a:tc>
                <a:tc vMerge="1">
                  <a:txBody>
                    <a:bodyPr/>
                    <a:lstStyle/>
                    <a:p>
                      <a:pPr marL="84138" marR="0" indent="-84138"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500" baseline="0" dirty="0"/>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 typeface="Arial" pitchFamily="34" charset="0"/>
                        <a:buNone/>
                        <a:tabLst/>
                        <a:defRPr/>
                      </a:pPr>
                      <a:r>
                        <a:rPr lang="en-AU" sz="1200" kern="1200" dirty="0">
                          <a:solidFill>
                            <a:schemeClr val="dk1"/>
                          </a:solidFill>
                          <a:latin typeface="Arial Narrow" panose="020B0606020202030204" pitchFamily="34" charset="0"/>
                          <a:ea typeface="+mn-ea"/>
                          <a:cs typeface="+mn-cs"/>
                        </a:rPr>
                        <a:t>Audience</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vMerge="1">
                  <a:txBody>
                    <a:bodyPr/>
                    <a:lstStyle/>
                    <a:p>
                      <a:endParaRPr lang="en-AU" sz="1000" dirty="0"/>
                    </a:p>
                  </a:txBody>
                  <a:tcPr>
                    <a:solidFill>
                      <a:schemeClr val="bg1">
                        <a:lumMod val="95000"/>
                      </a:schemeClr>
                    </a:solidFill>
                  </a:tcPr>
                </a:tc>
                <a:tc vMerge="1">
                  <a:txBody>
                    <a:bodyPr/>
                    <a:lstStyle/>
                    <a:p>
                      <a:endParaRPr lang="en-AU" sz="1000" dirty="0"/>
                    </a:p>
                  </a:txBody>
                  <a:tcPr>
                    <a:solidFill>
                      <a:schemeClr val="bg1">
                        <a:lumMod val="85000"/>
                      </a:schemeClr>
                    </a:solidFill>
                  </a:tcPr>
                </a:tc>
                <a:extLst>
                  <a:ext uri="{0D108BD9-81ED-4DB2-BD59-A6C34878D82A}">
                    <a16:rowId xmlns:a16="http://schemas.microsoft.com/office/drawing/2014/main" val="10003"/>
                  </a:ext>
                </a:extLst>
              </a:tr>
              <a:tr h="54767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300" baseline="0" dirty="0"/>
                    </a:p>
                  </a:txBody>
                  <a:tcPr>
                    <a:solidFill>
                      <a:schemeClr val="bg1">
                        <a:lumMod val="85000"/>
                      </a:schemeClr>
                    </a:solidFill>
                  </a:tcPr>
                </a:tc>
                <a:tc vMerge="1">
                  <a:txBody>
                    <a:bodyPr/>
                    <a:lstStyle/>
                    <a:p>
                      <a:endParaRPr lang="en-AU"/>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lang="en-AU" sz="1200" kern="1200" dirty="0">
                          <a:solidFill>
                            <a:schemeClr val="dk1"/>
                          </a:solidFill>
                          <a:latin typeface="Arial Narrow" panose="020B0606020202030204" pitchFamily="34" charset="0"/>
                          <a:ea typeface="+mn-ea"/>
                          <a:cs typeface="+mn-cs"/>
                        </a:rPr>
                        <a:t>Institutions: individuals, communities and organisations (3–10)</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62927070"/>
                  </a:ext>
                </a:extLst>
              </a:tr>
            </a:tbl>
          </a:graphicData>
        </a:graphic>
      </p:graphicFrame>
      <p:pic>
        <p:nvPicPr>
          <p:cNvPr id="7" name="Picture 6">
            <a:extLst>
              <a:ext uri="{FF2B5EF4-FFF2-40B4-BE49-F238E27FC236}">
                <a16:creationId xmlns:a16="http://schemas.microsoft.com/office/drawing/2014/main" id="{924CDF48-3BB1-4AFC-9E83-6C0A34E22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43781"/>
            <a:ext cx="1165230" cy="1197657"/>
          </a:xfrm>
          <a:prstGeom prst="rect">
            <a:avLst/>
          </a:prstGeom>
        </p:spPr>
      </p:pic>
    </p:spTree>
    <p:extLst>
      <p:ext uri="{BB962C8B-B14F-4D97-AF65-F5344CB8AC3E}">
        <p14:creationId xmlns:p14="http://schemas.microsoft.com/office/powerpoint/2010/main" val="45643489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t>Arts processes</a:t>
            </a:r>
            <a:endParaRPr lang="en-US" dirty="0"/>
          </a:p>
        </p:txBody>
      </p:sp>
      <p:sp>
        <p:nvSpPr>
          <p:cNvPr id="10" name="Title 1"/>
          <p:cNvSpPr txBox="1">
            <a:spLocks/>
          </p:cNvSpPr>
          <p:nvPr/>
        </p:nvSpPr>
        <p:spPr bwMode="auto">
          <a:xfrm>
            <a:off x="323528" y="1102948"/>
            <a:ext cx="8352928" cy="49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r>
              <a:rPr lang="en-US" sz="2800" b="0" dirty="0"/>
              <a:t>The Arts curriculum, students engage with processes common across Arts subjects. </a:t>
            </a:r>
            <a:br>
              <a:rPr lang="en-US" sz="2800" b="0" dirty="0"/>
            </a:br>
            <a:r>
              <a:rPr lang="en-US" sz="2800" b="0" dirty="0"/>
              <a:t>These processes may be experienced simultaneously, as Making and Responding </a:t>
            </a:r>
            <a:br>
              <a:rPr lang="en-US" sz="2800" b="0" dirty="0"/>
            </a:br>
            <a:r>
              <a:rPr lang="en-US" sz="2800" b="0" dirty="0"/>
              <a:t>are interrelated. </a:t>
            </a:r>
          </a:p>
          <a:p>
            <a:endParaRPr lang="en-US" sz="2800" b="0" dirty="0"/>
          </a:p>
          <a:p>
            <a:r>
              <a:rPr lang="en-US" sz="2800" b="0" dirty="0"/>
              <a:t>Common Arts processes include: </a:t>
            </a:r>
          </a:p>
          <a:p>
            <a:pPr marL="342900" indent="-342900">
              <a:buFont typeface="Arial" pitchFamily="34" charset="0"/>
              <a:buChar char="•"/>
            </a:pPr>
            <a:r>
              <a:rPr lang="en-US" sz="2800" b="0" dirty="0">
                <a:latin typeface="+mn-lt"/>
                <a:ea typeface="+mn-ea"/>
                <a:cs typeface="+mn-cs"/>
              </a:rPr>
              <a:t>exploring</a:t>
            </a:r>
          </a:p>
          <a:p>
            <a:pPr marL="342900" indent="-342900">
              <a:buFont typeface="Arial" pitchFamily="34" charset="0"/>
              <a:buChar char="•"/>
            </a:pPr>
            <a:r>
              <a:rPr lang="en-US" sz="2800" b="0" dirty="0">
                <a:latin typeface="+mn-lt"/>
                <a:ea typeface="+mn-ea"/>
                <a:cs typeface="+mn-cs"/>
              </a:rPr>
              <a:t>developing</a:t>
            </a:r>
          </a:p>
          <a:p>
            <a:pPr marL="342900" indent="-342900">
              <a:buFont typeface="Arial" pitchFamily="34" charset="0"/>
              <a:buChar char="•"/>
            </a:pPr>
            <a:r>
              <a:rPr lang="en-US" sz="2800" b="0" dirty="0">
                <a:latin typeface="+mn-lt"/>
                <a:ea typeface="+mn-ea"/>
                <a:cs typeface="+mn-cs"/>
              </a:rPr>
              <a:t>sharing</a:t>
            </a:r>
          </a:p>
          <a:p>
            <a:pPr marL="342900" indent="-342900">
              <a:buFont typeface="Arial" pitchFamily="34" charset="0"/>
              <a:buChar char="•"/>
            </a:pPr>
            <a:r>
              <a:rPr lang="en-US" sz="2800" b="0" dirty="0">
                <a:latin typeface="+mn-lt"/>
                <a:ea typeface="+mn-ea"/>
                <a:cs typeface="+mn-cs"/>
              </a:rPr>
              <a:t>responding.</a:t>
            </a:r>
          </a:p>
        </p:txBody>
      </p:sp>
      <p:pic>
        <p:nvPicPr>
          <p:cNvPr id="4" name="Picture 3">
            <a:extLst>
              <a:ext uri="{FF2B5EF4-FFF2-40B4-BE49-F238E27FC236}">
                <a16:creationId xmlns:a16="http://schemas.microsoft.com/office/drawing/2014/main" id="{3972DE5B-8C89-405F-B77A-D377F1F0E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209776702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t>Arts processes: Subject-specific</a:t>
            </a:r>
            <a:endParaRPr lang="en-US" dirty="0"/>
          </a:p>
        </p:txBody>
      </p:sp>
      <p:sp>
        <p:nvSpPr>
          <p:cNvPr id="10" name="Title 1"/>
          <p:cNvSpPr txBox="1">
            <a:spLocks/>
          </p:cNvSpPr>
          <p:nvPr/>
        </p:nvSpPr>
        <p:spPr bwMode="auto">
          <a:xfrm>
            <a:off x="323528" y="1102948"/>
            <a:ext cx="8352928" cy="49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r>
              <a:rPr lang="en-US" sz="2800" b="0" dirty="0">
                <a:latin typeface="+mn-lt"/>
                <a:ea typeface="+mn-ea"/>
                <a:cs typeface="+mn-cs"/>
              </a:rPr>
              <a:t>Each Arts subject includes subject-specific processes for Making and Responding. </a:t>
            </a:r>
          </a:p>
          <a:p>
            <a:pPr lvl="0"/>
            <a:endParaRPr lang="en-US" sz="2800" b="0" dirty="0">
              <a:latin typeface="+mn-lt"/>
              <a:ea typeface="+mn-ea"/>
              <a:cs typeface="+mn-cs"/>
            </a:endParaRPr>
          </a:p>
          <a:p>
            <a:pPr lvl="0"/>
            <a:r>
              <a:rPr lang="en-US" sz="2800" b="0" dirty="0">
                <a:latin typeface="+mn-lt"/>
                <a:ea typeface="+mn-ea"/>
                <a:cs typeface="+mn-cs"/>
              </a:rPr>
              <a:t>The Arts performing subjects of Dance, Drama and Music have two processes within the Making strand. The common Making process in these subjects is performing. In Prep–Year 10, the subject-specific Making processes are:</a:t>
            </a:r>
          </a:p>
          <a:p>
            <a:pPr marL="360000" indent="-360000">
              <a:spcBef>
                <a:spcPts val="600"/>
              </a:spcBef>
              <a:buFont typeface="Arial" panose="020B0604020202020204" pitchFamily="34" charset="0"/>
              <a:buChar char="•"/>
            </a:pPr>
            <a:r>
              <a:rPr lang="en-US" sz="2800" b="0" dirty="0">
                <a:latin typeface="+mn-lt"/>
                <a:ea typeface="+mn-ea"/>
                <a:cs typeface="+mn-cs"/>
              </a:rPr>
              <a:t>Dance — choreographing</a:t>
            </a:r>
          </a:p>
          <a:p>
            <a:pPr marL="360000" indent="-360000">
              <a:spcBef>
                <a:spcPts val="600"/>
              </a:spcBef>
              <a:buFont typeface="Arial" panose="020B0604020202020204" pitchFamily="34" charset="0"/>
              <a:buChar char="•"/>
            </a:pPr>
            <a:r>
              <a:rPr lang="en-US" sz="2800" b="0" dirty="0">
                <a:latin typeface="+mn-lt"/>
                <a:ea typeface="+mn-ea"/>
                <a:cs typeface="+mn-cs"/>
              </a:rPr>
              <a:t>Drama — forming</a:t>
            </a:r>
          </a:p>
          <a:p>
            <a:pPr marL="360000" indent="-360000">
              <a:spcBef>
                <a:spcPts val="600"/>
              </a:spcBef>
              <a:buFont typeface="Arial" panose="020B0604020202020204" pitchFamily="34" charset="0"/>
              <a:buChar char="•"/>
            </a:pPr>
            <a:r>
              <a:rPr lang="en-US" sz="2800" b="0" dirty="0">
                <a:latin typeface="+mn-lt"/>
                <a:ea typeface="+mn-ea"/>
                <a:cs typeface="+mn-cs"/>
              </a:rPr>
              <a:t>Music — composing.</a:t>
            </a:r>
          </a:p>
          <a:p>
            <a:endParaRPr lang="en-US" sz="1800" b="0" dirty="0"/>
          </a:p>
        </p:txBody>
      </p:sp>
      <p:pic>
        <p:nvPicPr>
          <p:cNvPr id="5" name="Picture 4">
            <a:extLst>
              <a:ext uri="{FF2B5EF4-FFF2-40B4-BE49-F238E27FC236}">
                <a16:creationId xmlns:a16="http://schemas.microsoft.com/office/drawing/2014/main" id="{2AC32EEE-E005-49BF-97B4-FB2EC6B44C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172206916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91440" tIns="45720" rIns="91440" bIns="45720" rtlCol="0" anchor="ctr">
            <a:noAutofit/>
          </a:bodyPr>
          <a:lstStyle/>
          <a:p>
            <a:r>
              <a:rPr lang="en-AU" dirty="0"/>
              <a:t>Achievement standards</a:t>
            </a:r>
            <a:endParaRPr lang="en-US" dirty="0"/>
          </a:p>
        </p:txBody>
      </p:sp>
      <p:sp>
        <p:nvSpPr>
          <p:cNvPr id="2" name="Content Placeholder 1"/>
          <p:cNvSpPr>
            <a:spLocks noGrp="1"/>
          </p:cNvSpPr>
          <p:nvPr>
            <p:ph idx="1"/>
          </p:nvPr>
        </p:nvSpPr>
        <p:spPr>
          <a:xfrm>
            <a:off x="467544" y="1196752"/>
            <a:ext cx="6408712" cy="5199410"/>
          </a:xfrm>
        </p:spPr>
        <p:txBody>
          <a:bodyPr/>
          <a:lstStyle/>
          <a:p>
            <a:r>
              <a:rPr lang="en-AU" sz="2400" b="1" dirty="0"/>
              <a:t>Years 3 and 4 Achievement Standard</a:t>
            </a:r>
          </a:p>
          <a:p>
            <a:pPr marL="0" indent="0"/>
            <a:r>
              <a:rPr lang="en-US" sz="2200" dirty="0"/>
              <a:t>By the end of Year 4, students describe and discuss similarities and differences between dances they make, perform and view. They discuss how they and others </a:t>
            </a:r>
            <a:r>
              <a:rPr lang="en-US" sz="2200" dirty="0" err="1"/>
              <a:t>organise</a:t>
            </a:r>
            <a:r>
              <a:rPr lang="en-US" sz="2200" dirty="0"/>
              <a:t> the elements of dance in dances depending on the purpose.</a:t>
            </a:r>
          </a:p>
          <a:p>
            <a:pPr marL="0" indent="0"/>
            <a:endParaRPr lang="en-US" sz="2200" dirty="0"/>
          </a:p>
          <a:p>
            <a:pPr marL="0" indent="0"/>
            <a:r>
              <a:rPr lang="en-US" sz="2200" dirty="0"/>
              <a:t>Students structure movements into dance sequences and use the elements of dance and choreographic devices to represent a story or mood. They collaborate to make dances and perform with control, accuracy, projection and focus.</a:t>
            </a:r>
            <a:endParaRPr lang="en-AU" sz="2200" dirty="0"/>
          </a:p>
        </p:txBody>
      </p:sp>
      <p:sp>
        <p:nvSpPr>
          <p:cNvPr id="5" name="Left Arrow 4"/>
          <p:cNvSpPr/>
          <p:nvPr/>
        </p:nvSpPr>
        <p:spPr bwMode="auto">
          <a:xfrm>
            <a:off x="5940152" y="1791841"/>
            <a:ext cx="3203848"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800" dirty="0"/>
              <a:t>Responding</a:t>
            </a:r>
            <a:endParaRPr kumimoji="0" lang="en-AU" sz="2800" b="0" i="0" u="none" strike="noStrike" cap="none" normalizeH="0" baseline="0" dirty="0">
              <a:ln>
                <a:noFill/>
              </a:ln>
              <a:solidFill>
                <a:schemeClr val="tx1"/>
              </a:solidFill>
              <a:effectLst/>
              <a:latin typeface="Arial" charset="0"/>
            </a:endParaRPr>
          </a:p>
        </p:txBody>
      </p:sp>
      <p:sp>
        <p:nvSpPr>
          <p:cNvPr id="7" name="Left Arrow 6"/>
          <p:cNvSpPr/>
          <p:nvPr/>
        </p:nvSpPr>
        <p:spPr bwMode="auto">
          <a:xfrm>
            <a:off x="5919216" y="4293096"/>
            <a:ext cx="3333304"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800" dirty="0"/>
              <a:t>Making</a:t>
            </a:r>
            <a:endParaRPr kumimoji="0" lang="en-AU" sz="2800" b="0" i="0" u="none" strike="noStrike" cap="none" normalizeH="0" baseline="0" dirty="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B678D6CD-5FAC-419A-B958-CD86B4AC3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3458236029"/>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40570" y="1556792"/>
            <a:ext cx="855528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lvl="1">
              <a:spcBef>
                <a:spcPts val="600"/>
              </a:spcBef>
              <a:defRPr/>
            </a:pPr>
            <a:r>
              <a:rPr lang="en-US" sz="2400" dirty="0">
                <a:solidFill>
                  <a:schemeClr val="tx2"/>
                </a:solidFill>
                <a:latin typeface="+mn-lt"/>
              </a:rPr>
              <a:t>Support students to be successful learners</a:t>
            </a:r>
          </a:p>
          <a:p>
            <a:pPr defTabSz="361950">
              <a:spcBef>
                <a:spcPts val="600"/>
              </a:spcBef>
              <a:defRPr/>
            </a:pPr>
            <a:r>
              <a:rPr lang="en-US" sz="2400" dirty="0">
                <a:latin typeface="+mn-lt"/>
                <a:ea typeface="+mn-ea"/>
                <a:cs typeface="+mn-cs"/>
              </a:rPr>
              <a:t>	</a:t>
            </a:r>
            <a:r>
              <a:rPr lang="en-US" sz="2400" b="0" dirty="0">
                <a:latin typeface="+mn-lt"/>
                <a:ea typeface="+mn-ea"/>
                <a:cs typeface="+mn-cs"/>
              </a:rPr>
              <a:t>Literacy</a:t>
            </a:r>
          </a:p>
          <a:p>
            <a:pPr defTabSz="361950">
              <a:spcBef>
                <a:spcPts val="600"/>
              </a:spcBef>
              <a:defRPr/>
            </a:pPr>
            <a:r>
              <a:rPr lang="en-US" sz="2400" b="0" dirty="0">
                <a:latin typeface="+mn-lt"/>
                <a:ea typeface="+mn-ea"/>
                <a:cs typeface="+mn-cs"/>
              </a:rPr>
              <a:t>	Numeracy</a:t>
            </a:r>
          </a:p>
          <a:p>
            <a:pPr defTabSz="361950">
              <a:spcBef>
                <a:spcPts val="600"/>
              </a:spcBef>
              <a:defRPr/>
            </a:pPr>
            <a:r>
              <a:rPr lang="en-US" sz="2400" b="0" dirty="0">
                <a:latin typeface="+mn-lt"/>
                <a:ea typeface="+mn-ea"/>
                <a:cs typeface="+mn-cs"/>
              </a:rPr>
              <a:t>	Information and communication technology (ICT) capability</a:t>
            </a:r>
          </a:p>
          <a:p>
            <a:pPr defTabSz="361950">
              <a:spcBef>
                <a:spcPts val="600"/>
              </a:spcBef>
              <a:defRPr/>
            </a:pPr>
            <a:r>
              <a:rPr lang="en-US" sz="2400" b="0" dirty="0">
                <a:latin typeface="+mn-lt"/>
                <a:ea typeface="+mn-ea"/>
                <a:cs typeface="+mn-cs"/>
              </a:rPr>
              <a:t>	Critical and creative thinking</a:t>
            </a:r>
          </a:p>
          <a:p>
            <a:pPr marL="0" lvl="1">
              <a:spcBef>
                <a:spcPts val="1200"/>
              </a:spcBef>
              <a:defRPr/>
            </a:pPr>
            <a:r>
              <a:rPr lang="en-US" sz="2400" dirty="0">
                <a:solidFill>
                  <a:schemeClr val="tx2"/>
                </a:solidFill>
                <a:latin typeface="+mn-lt"/>
              </a:rPr>
              <a:t>Develop ways of being, behaving and learning to live </a:t>
            </a:r>
            <a:br>
              <a:rPr lang="en-US" sz="2400" dirty="0">
                <a:solidFill>
                  <a:schemeClr val="tx2"/>
                </a:solidFill>
                <a:latin typeface="+mn-lt"/>
              </a:rPr>
            </a:br>
            <a:r>
              <a:rPr lang="en-US" sz="2400" dirty="0">
                <a:solidFill>
                  <a:schemeClr val="tx2"/>
                </a:solidFill>
                <a:latin typeface="+mn-lt"/>
              </a:rPr>
              <a:t>with others</a:t>
            </a:r>
          </a:p>
          <a:p>
            <a:pPr defTabSz="361950">
              <a:spcBef>
                <a:spcPts val="600"/>
              </a:spcBef>
              <a:defRPr/>
            </a:pPr>
            <a:r>
              <a:rPr lang="en-US" sz="2400" dirty="0">
                <a:latin typeface="+mn-lt"/>
                <a:ea typeface="+mn-ea"/>
                <a:cs typeface="+mn-cs"/>
              </a:rPr>
              <a:t>	</a:t>
            </a:r>
            <a:r>
              <a:rPr lang="en-US" sz="2400" b="0" dirty="0">
                <a:latin typeface="+mn-lt"/>
                <a:ea typeface="+mn-ea"/>
                <a:cs typeface="+mn-cs"/>
              </a:rPr>
              <a:t>Personal and social capability</a:t>
            </a:r>
          </a:p>
          <a:p>
            <a:pPr defTabSz="361950">
              <a:spcBef>
                <a:spcPts val="600"/>
              </a:spcBef>
              <a:defRPr/>
            </a:pPr>
            <a:r>
              <a:rPr lang="en-US" sz="2400" b="0" dirty="0">
                <a:latin typeface="+mn-lt"/>
                <a:ea typeface="+mn-ea"/>
                <a:cs typeface="+mn-cs"/>
              </a:rPr>
              <a:t>	Ethical understanding</a:t>
            </a:r>
          </a:p>
          <a:p>
            <a:pPr defTabSz="361950">
              <a:spcBef>
                <a:spcPts val="600"/>
              </a:spcBef>
              <a:defRPr/>
            </a:pPr>
            <a:r>
              <a:rPr lang="en-US" sz="2400" b="0" dirty="0">
                <a:latin typeface="+mn-lt"/>
                <a:ea typeface="+mn-ea"/>
                <a:cs typeface="+mn-cs"/>
              </a:rPr>
              <a:t>	Intercultural understanding</a:t>
            </a: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179512" y="260350"/>
            <a:ext cx="8964488" cy="1008410"/>
          </a:xfrm>
        </p:spPr>
        <p:txBody>
          <a:bodyPr vert="horz" lIns="91440" tIns="45720" rIns="91440" bIns="45720" rtlCol="0" anchor="t">
            <a:noAutofit/>
          </a:bodyPr>
          <a:lstStyle/>
          <a:p>
            <a:r>
              <a:rPr lang="en-AU" dirty="0"/>
              <a:t>Three-dimensional curriculum: </a:t>
            </a:r>
            <a:br>
              <a:rPr lang="en-AU" dirty="0"/>
            </a:br>
            <a:r>
              <a:rPr lang="en-AU" dirty="0"/>
              <a:t>General capabilities</a:t>
            </a:r>
            <a:endParaRPr lang="en-US" dirty="0"/>
          </a:p>
        </p:txBody>
      </p:sp>
      <p:pic>
        <p:nvPicPr>
          <p:cNvPr id="14"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t="78723" r="90789" b="17882"/>
          <a:stretch/>
        </p:blipFill>
        <p:spPr bwMode="auto">
          <a:xfrm>
            <a:off x="306828" y="2132832"/>
            <a:ext cx="24578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9490" t="78723" r="80740" b="17882"/>
          <a:stretch/>
        </p:blipFill>
        <p:spPr bwMode="auto">
          <a:xfrm>
            <a:off x="295651" y="2564880"/>
            <a:ext cx="26068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20097" t="78723" r="70413" b="17882"/>
          <a:stretch/>
        </p:blipFill>
        <p:spPr bwMode="auto">
          <a:xfrm>
            <a:off x="322034" y="2996976"/>
            <a:ext cx="253241" cy="21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5" cstate="print">
            <a:biLevel thresh="75000"/>
            <a:extLst>
              <a:ext uri="{28A0092B-C50C-407E-A947-70E740481C1C}">
                <a14:useLocalDpi xmlns:a14="http://schemas.microsoft.com/office/drawing/2010/main" val="0"/>
              </a:ext>
            </a:extLst>
          </a:blip>
          <a:srcRect l="29866" t="78723" r="59770" b="17882"/>
          <a:stretch/>
        </p:blipFill>
        <p:spPr bwMode="auto">
          <a:xfrm>
            <a:off x="310368" y="3428976"/>
            <a:ext cx="276574" cy="216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40230" t="78723" r="49210" b="17882"/>
          <a:stretch/>
        </p:blipFill>
        <p:spPr bwMode="auto">
          <a:xfrm>
            <a:off x="301230" y="4763244"/>
            <a:ext cx="281804" cy="21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5" cstate="print">
            <a:biLevel thresh="75000"/>
            <a:extLst>
              <a:ext uri="{28A0092B-C50C-407E-A947-70E740481C1C}">
                <a14:useLocalDpi xmlns:a14="http://schemas.microsoft.com/office/drawing/2010/main" val="0"/>
              </a:ext>
            </a:extLst>
          </a:blip>
          <a:srcRect l="50000" t="78723" r="39580" b="17882"/>
          <a:stretch/>
        </p:blipFill>
        <p:spPr bwMode="auto">
          <a:xfrm>
            <a:off x="298461" y="5208016"/>
            <a:ext cx="278068" cy="21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6" cstate="print">
            <a:biLevel thresh="75000"/>
            <a:extLst>
              <a:ext uri="{28A0092B-C50C-407E-A947-70E740481C1C}">
                <a14:useLocalDpi xmlns:a14="http://schemas.microsoft.com/office/drawing/2010/main" val="0"/>
              </a:ext>
            </a:extLst>
          </a:blip>
          <a:srcRect l="60421" t="78723" r="29652" b="17882"/>
          <a:stretch/>
        </p:blipFill>
        <p:spPr bwMode="auto">
          <a:xfrm>
            <a:off x="341603" y="5652716"/>
            <a:ext cx="264907"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32415" y="1517850"/>
            <a:ext cx="84963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lnSpc>
                <a:spcPct val="150000"/>
              </a:lnSpc>
              <a:spcBef>
                <a:spcPts val="0"/>
              </a:spcBef>
              <a:defRPr/>
            </a:pPr>
            <a:r>
              <a:rPr lang="en-US" sz="2400" b="0" dirty="0">
                <a:latin typeface="+mn-lt"/>
                <a:ea typeface="+mn-ea"/>
                <a:cs typeface="+mn-cs"/>
              </a:rPr>
              <a:t>	Aboriginal and Torres Strait Islander histories and cultures</a:t>
            </a:r>
            <a:br>
              <a:rPr lang="en-US" sz="2400" b="0" dirty="0">
                <a:latin typeface="+mn-lt"/>
                <a:ea typeface="+mn-ea"/>
                <a:cs typeface="+mn-cs"/>
              </a:rPr>
            </a:br>
            <a:r>
              <a:rPr lang="en-US" sz="2400" b="0" dirty="0">
                <a:latin typeface="+mn-lt"/>
                <a:ea typeface="+mn-ea"/>
                <a:cs typeface="+mn-cs"/>
              </a:rPr>
              <a:t>	Asia and Australia’s engagement with Asia</a:t>
            </a:r>
            <a:br>
              <a:rPr lang="en-US" sz="2400" b="0" dirty="0">
                <a:latin typeface="+mn-lt"/>
                <a:ea typeface="+mn-ea"/>
                <a:cs typeface="+mn-cs"/>
              </a:rPr>
            </a:br>
            <a:r>
              <a:rPr lang="en-US" sz="2400" b="0" dirty="0">
                <a:latin typeface="+mn-lt"/>
                <a:ea typeface="+mn-ea"/>
                <a:cs typeface="+mn-cs"/>
              </a:rPr>
              <a:t>	Sustainability</a:t>
            </a:r>
          </a:p>
          <a:p>
            <a:pPr defTabSz="361950">
              <a:lnSpc>
                <a:spcPct val="150000"/>
              </a:lnSpc>
              <a:spcBef>
                <a:spcPts val="0"/>
              </a:spcBef>
              <a:defRPr/>
            </a:pPr>
            <a:endParaRPr lang="en-US" sz="2400" b="0" dirty="0">
              <a:latin typeface="+mn-lt"/>
              <a:ea typeface="+mn-ea"/>
              <a:cs typeface="+mn-cs"/>
            </a:endParaRPr>
          </a:p>
        </p:txBody>
      </p:sp>
      <p:sp>
        <p:nvSpPr>
          <p:cNvPr id="3" name="Title 1"/>
          <p:cNvSpPr>
            <a:spLocks noGrp="1"/>
          </p:cNvSpPr>
          <p:nvPr>
            <p:ph type="title"/>
          </p:nvPr>
        </p:nvSpPr>
        <p:spPr>
          <a:xfrm>
            <a:off x="179512" y="260350"/>
            <a:ext cx="8496300" cy="1008410"/>
          </a:xfrm>
        </p:spPr>
        <p:txBody>
          <a:bodyPr vert="horz" lIns="91440" tIns="45720" rIns="91440" bIns="45720" rtlCol="0" anchor="t">
            <a:noAutofit/>
          </a:bodyPr>
          <a:lstStyle/>
          <a:p>
            <a:r>
              <a:rPr lang="en-AU" dirty="0"/>
              <a:t>Three-dimensional curriculum: </a:t>
            </a:r>
            <a:br>
              <a:rPr lang="en-AU" dirty="0"/>
            </a:br>
            <a:r>
              <a:rPr lang="en-AU" dirty="0"/>
              <a:t>Cross-curriculum priorities</a:t>
            </a:r>
            <a:endParaRPr lang="en-US" dirty="0"/>
          </a:p>
        </p:txBody>
      </p:sp>
      <p:pic>
        <p:nvPicPr>
          <p:cNvPr id="21"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89358" t="78723" b="17882"/>
          <a:stretch/>
        </p:blipFill>
        <p:spPr bwMode="auto">
          <a:xfrm>
            <a:off x="179512" y="2691646"/>
            <a:ext cx="496051" cy="37731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70348" t="78723" r="20151" b="17882"/>
          <a:stretch/>
        </p:blipFill>
        <p:spPr bwMode="auto">
          <a:xfrm>
            <a:off x="179512" y="1611526"/>
            <a:ext cx="442826" cy="3773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80810" t="78723" r="9595" b="17882"/>
          <a:stretch/>
        </p:blipFill>
        <p:spPr bwMode="auto">
          <a:xfrm>
            <a:off x="228315" y="2187590"/>
            <a:ext cx="447248" cy="37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798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305916"/>
            <a:ext cx="8496300" cy="439738"/>
          </a:xfrm>
        </p:spPr>
        <p:txBody>
          <a:bodyPr vert="horz" lIns="0" tIns="0" rIns="0" bIns="0" rtlCol="0" anchor="ctr">
            <a:noAutofit/>
          </a:bodyPr>
          <a:lstStyle/>
          <a:p>
            <a:r>
              <a:rPr lang="en-AU" dirty="0"/>
              <a:t>Find out more</a:t>
            </a:r>
            <a:endParaRPr lang="en-US" dirty="0"/>
          </a:p>
        </p:txBody>
      </p:sp>
      <p:sp>
        <p:nvSpPr>
          <p:cNvPr id="4" name="Title 1"/>
          <p:cNvSpPr txBox="1">
            <a:spLocks/>
          </p:cNvSpPr>
          <p:nvPr/>
        </p:nvSpPr>
        <p:spPr bwMode="auto">
          <a:xfrm>
            <a:off x="373331" y="1124744"/>
            <a:ext cx="8496300" cy="533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0" cap="none" spc="0" normalizeH="0" baseline="0" noProof="0" dirty="0">
                <a:ln>
                  <a:noFill/>
                </a:ln>
                <a:solidFill>
                  <a:schemeClr val="tx1"/>
                </a:solidFill>
                <a:effectLst/>
                <a:uLnTx/>
                <a:uFillTx/>
                <a:latin typeface="+mj-lt"/>
                <a:ea typeface="+mj-ea"/>
                <a:cs typeface="+mj-cs"/>
              </a:rPr>
              <a:t>Find out more on the QCAA Australian Curriculum </a:t>
            </a:r>
            <a:br>
              <a:rPr kumimoji="0" lang="en-US" sz="2500" b="0" i="0" u="none" strike="noStrike" kern="0" cap="none" spc="0" normalizeH="0" baseline="0" noProof="0" dirty="0">
                <a:ln>
                  <a:noFill/>
                </a:ln>
                <a:solidFill>
                  <a:schemeClr val="tx1"/>
                </a:solidFill>
                <a:effectLst/>
                <a:uLnTx/>
                <a:uFillTx/>
                <a:latin typeface="+mj-lt"/>
                <a:ea typeface="+mj-ea"/>
                <a:cs typeface="+mj-cs"/>
              </a:rPr>
            </a:br>
            <a:r>
              <a:rPr kumimoji="0" lang="en-US" sz="2500" b="0" i="0" u="none" strike="noStrike" kern="0" cap="none" spc="0" normalizeH="0" baseline="0" noProof="0" dirty="0">
                <a:ln>
                  <a:noFill/>
                </a:ln>
                <a:solidFill>
                  <a:schemeClr val="tx1"/>
                </a:solidFill>
                <a:effectLst/>
                <a:uLnTx/>
                <a:uFillTx/>
                <a:latin typeface="+mj-lt"/>
                <a:ea typeface="+mj-ea"/>
                <a:cs typeface="+mj-cs"/>
              </a:rPr>
              <a:t>webpage at </a:t>
            </a:r>
            <a:r>
              <a:rPr kumimoji="0" lang="en-US" sz="2500" b="0" i="0" u="none" strike="noStrike" kern="0" cap="none" spc="0" normalizeH="0" baseline="0" noProof="0" dirty="0">
                <a:ln>
                  <a:noFill/>
                </a:ln>
                <a:solidFill>
                  <a:schemeClr val="tx1"/>
                </a:solidFill>
                <a:effectLst/>
                <a:uLnTx/>
                <a:uFillTx/>
                <a:latin typeface="+mj-lt"/>
                <a:ea typeface="+mj-ea"/>
                <a:cs typeface="+mj-cs"/>
                <a:hlinkClick r:id="rId3"/>
              </a:rPr>
              <a:t>www.qcaa.qld.edu.au/p-10/aciq</a:t>
            </a:r>
            <a:r>
              <a:rPr kumimoji="0" lang="en-US" sz="2500" b="0" i="0" u="none" strike="noStrike" kern="0" cap="none" spc="0" normalizeH="0" baseline="0" noProof="0" dirty="0">
                <a:ln>
                  <a:noFill/>
                </a:ln>
                <a:solidFill>
                  <a:schemeClr val="tx1"/>
                </a:solidFill>
                <a:effectLst/>
                <a:uLnTx/>
                <a:uFillTx/>
                <a:latin typeface="+mj-lt"/>
                <a:ea typeface="+mj-ea"/>
                <a:cs typeface="+mj-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err="1">
              <a:ln>
                <a:noFill/>
              </a:ln>
              <a:solidFill>
                <a:schemeClr val="tx1"/>
              </a:solidFill>
              <a:effectLst/>
              <a:uLnTx/>
              <a:uFillTx/>
              <a:latin typeface="+mj-lt"/>
              <a:ea typeface="+mj-ea"/>
              <a:cs typeface="+mj-cs"/>
            </a:endParaRPr>
          </a:p>
        </p:txBody>
      </p:sp>
      <p:pic>
        <p:nvPicPr>
          <p:cNvPr id="6" name="Picture 5">
            <a:extLst>
              <a:ext uri="{FF2B5EF4-FFF2-40B4-BE49-F238E27FC236}">
                <a16:creationId xmlns:a16="http://schemas.microsoft.com/office/drawing/2014/main" id="{D7B71CC6-3633-463D-BDF6-B8CD288003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pic>
        <p:nvPicPr>
          <p:cNvPr id="7" name="Picture 2" descr="X:\D_Curriculum_Services\B_P-12_Resources\LearningAreaPackage\LA_Package_Resources\LA_S_Overview_A3\LA_Overview_A3\LA_Overview_Phase_2\170165_P-10AC_LAO_V1_Digital_SB\Large_600-800KB\170165_P-10AC_LAO_Arts_lge.jpg">
            <a:extLst>
              <a:ext uri="{FF2B5EF4-FFF2-40B4-BE49-F238E27FC236}">
                <a16:creationId xmlns:a16="http://schemas.microsoft.com/office/drawing/2014/main" id="{12071E18-0213-4596-A8ED-4F2985BC43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3818" y="2060848"/>
            <a:ext cx="3076364" cy="423000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9229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496300" cy="439738"/>
          </a:xfrm>
        </p:spPr>
        <p:txBody>
          <a:bodyPr vert="horz" lIns="91440" tIns="45720" rIns="91440" bIns="45720" rtlCol="0" anchor="ctr">
            <a:noAutofit/>
          </a:bodyPr>
          <a:lstStyle/>
          <a:p>
            <a:r>
              <a:rPr lang="en-US" dirty="0"/>
              <a:t>Copyright information</a:t>
            </a:r>
          </a:p>
        </p:txBody>
      </p:sp>
      <p:sp>
        <p:nvSpPr>
          <p:cNvPr id="7" name="Rectangle 6"/>
          <p:cNvSpPr/>
          <p:nvPr/>
        </p:nvSpPr>
        <p:spPr>
          <a:xfrm>
            <a:off x="353261" y="980728"/>
            <a:ext cx="8136904" cy="2862322"/>
          </a:xfrm>
          <a:prstGeom prst="rect">
            <a:avLst/>
          </a:prstGeom>
        </p:spPr>
        <p:txBody>
          <a:bodyPr wrap="square">
            <a:spAutoFit/>
          </a:bodyPr>
          <a:lstStyle/>
          <a:p>
            <a:r>
              <a:rPr lang="en-US" b="1" dirty="0"/>
              <a:t>Slides 3 and 8–17: </a:t>
            </a:r>
            <a:r>
              <a:rPr lang="en-US" dirty="0"/>
              <a:t>Images and text © Australian Curriculum, Assessment and Reporting Authority (</a:t>
            </a:r>
            <a:r>
              <a:rPr lang="en-US" b="1" dirty="0"/>
              <a:t>ACARA</a:t>
            </a:r>
            <a:r>
              <a:rPr lang="en-US" dirty="0"/>
              <a:t>) 2009 to present, unless otherwise indicated. This material was downloaded from the ACARA website (</a:t>
            </a:r>
            <a:r>
              <a:rPr lang="en-US" dirty="0">
                <a:hlinkClick r:id="rId3"/>
              </a:rPr>
              <a:t>www.acara.edu.au</a:t>
            </a:r>
            <a:r>
              <a:rPr lang="en-US" dirty="0"/>
              <a:t>) (</a:t>
            </a:r>
            <a:r>
              <a:rPr lang="en-US" b="1" dirty="0"/>
              <a:t>Website</a:t>
            </a:r>
            <a:r>
              <a:rPr lang="en-US" dirty="0"/>
              <a:t>) (accessed Mar 25, 2019) and was not modified. The material is licensed under </a:t>
            </a:r>
            <a:r>
              <a:rPr lang="en-US" dirty="0">
                <a:hlinkClick r:id="rId4"/>
              </a:rPr>
              <a:t>CC BY 4.0</a:t>
            </a:r>
            <a:r>
              <a:rPr lang="en-US" dirty="0"/>
              <a:t> (</a:t>
            </a:r>
            <a:r>
              <a:rPr lang="en-US" dirty="0">
                <a:hlinkClick r:id="rId4"/>
              </a:rPr>
              <a:t>https://creativecommons.org/licenses/by/4.0/</a:t>
            </a:r>
            <a:r>
              <a:rPr lang="en-US" dirty="0"/>
              <a:t>). ACARA does not endorse any product that uses ACARA material or make any representations as to the quality of such products. Any product that uses material published on this website should not be taken to be affiliated with ACARA or have the sponsorship or approval of ACARA. It is up to each person to make their own assessment of the product.</a:t>
            </a:r>
            <a:endParaRPr lang="en-AU" dirty="0">
              <a:solidFill>
                <a:srgbClr val="7030A0"/>
              </a:solidFill>
            </a:endParaRPr>
          </a:p>
        </p:txBody>
      </p:sp>
    </p:spTree>
    <p:extLst>
      <p:ext uri="{BB962C8B-B14F-4D97-AF65-F5344CB8AC3E}">
        <p14:creationId xmlns:p14="http://schemas.microsoft.com/office/powerpoint/2010/main" val="2639727259"/>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496300" cy="439738"/>
          </a:xfrm>
        </p:spPr>
        <p:txBody>
          <a:bodyPr vert="horz" lIns="91440" tIns="45720" rIns="91440" bIns="45720" rtlCol="0" anchor="ctr">
            <a:noAutofit/>
          </a:bodyPr>
          <a:lstStyle/>
          <a:p>
            <a:r>
              <a:rPr lang="en-US"/>
              <a:t>Learning goals</a:t>
            </a:r>
            <a:endParaRPr lang="en-US" dirty="0"/>
          </a:p>
        </p:txBody>
      </p:sp>
      <p:sp>
        <p:nvSpPr>
          <p:cNvPr id="7" name="Rectangle 6"/>
          <p:cNvSpPr/>
          <p:nvPr/>
        </p:nvSpPr>
        <p:spPr>
          <a:xfrm>
            <a:off x="353261" y="980728"/>
            <a:ext cx="8136904" cy="2400657"/>
          </a:xfrm>
          <a:prstGeom prst="rect">
            <a:avLst/>
          </a:prstGeom>
        </p:spPr>
        <p:txBody>
          <a:bodyPr wrap="square">
            <a:spAutoFit/>
          </a:bodyPr>
          <a:lstStyle/>
          <a:p>
            <a:pPr marL="0" indent="0">
              <a:spcBef>
                <a:spcPct val="30000"/>
              </a:spcBef>
              <a:defRPr/>
            </a:pPr>
            <a:r>
              <a:rPr lang="en-AU" sz="2800" dirty="0">
                <a:solidFill>
                  <a:schemeClr val="tx2"/>
                </a:solidFill>
                <a:latin typeface="+mn-lt"/>
              </a:rPr>
              <a:t>This</a:t>
            </a:r>
            <a:r>
              <a:rPr lang="en-AU" sz="2400" dirty="0"/>
              <a:t> </a:t>
            </a:r>
            <a:r>
              <a:rPr lang="en-AU" sz="2800" dirty="0">
                <a:solidFill>
                  <a:schemeClr val="tx2"/>
                </a:solidFill>
                <a:latin typeface="+mn-lt"/>
              </a:rPr>
              <a:t>presentation aims to:</a:t>
            </a:r>
          </a:p>
          <a:p>
            <a:pPr marL="360000" indent="-360000">
              <a:spcBef>
                <a:spcPts val="600"/>
              </a:spcBef>
              <a:buFont typeface="Arial" panose="020B0604020202020204" pitchFamily="34" charset="0"/>
              <a:buChar char="•"/>
              <a:defRPr/>
            </a:pPr>
            <a:r>
              <a:rPr lang="en-AU" sz="2800" dirty="0">
                <a:solidFill>
                  <a:schemeClr val="tx2"/>
                </a:solidFill>
                <a:latin typeface="+mn-lt"/>
              </a:rPr>
              <a:t>build understanding of the Australian Curriculum: The Arts</a:t>
            </a:r>
          </a:p>
          <a:p>
            <a:pPr marL="360000" indent="-360000">
              <a:spcBef>
                <a:spcPts val="600"/>
              </a:spcBef>
              <a:buFont typeface="Arial" panose="020B0604020202020204" pitchFamily="34" charset="0"/>
              <a:buChar char="•"/>
              <a:defRPr/>
            </a:pPr>
            <a:r>
              <a:rPr lang="en-AU" sz="2800" dirty="0">
                <a:solidFill>
                  <a:schemeClr val="tx2"/>
                </a:solidFill>
                <a:latin typeface="+mn-lt"/>
              </a:rPr>
              <a:t>provide an overview of the structure of the Arts learning area.</a:t>
            </a:r>
          </a:p>
        </p:txBody>
      </p:sp>
      <p:sp>
        <p:nvSpPr>
          <p:cNvPr id="6" name="TextBox 5">
            <a:extLst>
              <a:ext uri="{FF2B5EF4-FFF2-40B4-BE49-F238E27FC236}">
                <a16:creationId xmlns:a16="http://schemas.microsoft.com/office/drawing/2014/main" id="{B7806B1E-034F-9242-A70C-8CA9DB242AB4}"/>
              </a:ext>
            </a:extLst>
          </p:cNvPr>
          <p:cNvSpPr txBox="1"/>
          <p:nvPr/>
        </p:nvSpPr>
        <p:spPr>
          <a:xfrm>
            <a:off x="3674918" y="2514600"/>
            <a:ext cx="1828800" cy="1828800"/>
          </a:xfrm>
          <a:prstGeom prst="rect">
            <a:avLst/>
          </a:prstGeom>
          <a:noFill/>
        </p:spPr>
        <p:txBody>
          <a:bodyPr wrap="square" rtlCol="0">
            <a:spAutoFit/>
          </a:bodyPr>
          <a:lstStyle/>
          <a:p>
            <a:pPr algn="l"/>
            <a:endParaRPr lang="en-US" dirty="0"/>
          </a:p>
        </p:txBody>
      </p:sp>
      <p:sp>
        <p:nvSpPr>
          <p:cNvPr id="9" name="TextBox 8">
            <a:extLst>
              <a:ext uri="{FF2B5EF4-FFF2-40B4-BE49-F238E27FC236}">
                <a16:creationId xmlns:a16="http://schemas.microsoft.com/office/drawing/2014/main" id="{520EBF17-FACE-514E-B823-A18B7050F3A6}"/>
              </a:ext>
            </a:extLst>
          </p:cNvPr>
          <p:cNvSpPr txBox="1"/>
          <p:nvPr/>
        </p:nvSpPr>
        <p:spPr>
          <a:xfrm>
            <a:off x="3674918" y="2514600"/>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2534615221"/>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455344-2434-4C70-AEA8-D7FACCA04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942" y="2132856"/>
            <a:ext cx="5056608" cy="3478516"/>
          </a:xfrm>
          <a:prstGeom prst="rect">
            <a:avLst/>
          </a:prstGeom>
        </p:spPr>
      </p:pic>
      <p:sp>
        <p:nvSpPr>
          <p:cNvPr id="3" name="Title 1"/>
          <p:cNvSpPr>
            <a:spLocks noGrp="1"/>
          </p:cNvSpPr>
          <p:nvPr>
            <p:ph type="title"/>
          </p:nvPr>
        </p:nvSpPr>
        <p:spPr>
          <a:xfrm>
            <a:off x="323850" y="260350"/>
            <a:ext cx="8496300" cy="864394"/>
          </a:xfrm>
        </p:spPr>
        <p:txBody>
          <a:bodyPr vert="horz" lIns="91440" tIns="45720" rIns="91440" bIns="45720" rtlCol="0" anchor="t">
            <a:noAutofit/>
          </a:bodyPr>
          <a:lstStyle/>
          <a:p>
            <a:r>
              <a:rPr lang="en-AU"/>
              <a:t>Three-dimensional curriculum</a:t>
            </a:r>
            <a:endParaRPr lang="en-US" dirty="0"/>
          </a:p>
        </p:txBody>
      </p:sp>
      <p:sp>
        <p:nvSpPr>
          <p:cNvPr id="11" name="TextBox 10"/>
          <p:cNvSpPr txBox="1"/>
          <p:nvPr/>
        </p:nvSpPr>
        <p:spPr>
          <a:xfrm>
            <a:off x="8136456" y="6114201"/>
            <a:ext cx="720080" cy="246221"/>
          </a:xfrm>
          <a:prstGeom prst="rect">
            <a:avLst/>
          </a:prstGeom>
          <a:noFill/>
        </p:spPr>
        <p:txBody>
          <a:bodyPr wrap="square" rtlCol="0">
            <a:spAutoFit/>
          </a:bodyPr>
          <a:lstStyle/>
          <a:p>
            <a:pPr algn="ctr"/>
            <a:r>
              <a:rPr lang="en-AU" sz="1000" b="1" dirty="0">
                <a:solidFill>
                  <a:schemeClr val="bg1"/>
                </a:solidFill>
              </a:rPr>
              <a:t>English</a:t>
            </a:r>
          </a:p>
        </p:txBody>
      </p:sp>
      <p:sp>
        <p:nvSpPr>
          <p:cNvPr id="12" name="Title 1"/>
          <p:cNvSpPr txBox="1">
            <a:spLocks/>
          </p:cNvSpPr>
          <p:nvPr/>
        </p:nvSpPr>
        <p:spPr bwMode="auto">
          <a:xfrm>
            <a:off x="355492" y="997451"/>
            <a:ext cx="84963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a:spcBef>
                <a:spcPts val="600"/>
              </a:spcBef>
            </a:pPr>
            <a:r>
              <a:rPr lang="en-AU" sz="2800" b="0" dirty="0">
                <a:latin typeface="+mn-lt"/>
                <a:ea typeface="+mn-ea"/>
                <a:cs typeface="+mn-cs"/>
              </a:rPr>
              <a:t>The Australian Curriculum is a three-dimensional curriculum made up of:</a:t>
            </a:r>
          </a:p>
          <a:p>
            <a:pPr marL="360000" indent="-360000">
              <a:spcBef>
                <a:spcPts val="600"/>
              </a:spcBef>
              <a:buFont typeface="Arial" pitchFamily="34" charset="0"/>
              <a:buChar char="•"/>
              <a:defRPr/>
            </a:pPr>
            <a:r>
              <a:rPr lang="en-AU" sz="2800" b="0" dirty="0">
                <a:latin typeface="+mn-lt"/>
                <a:ea typeface="+mn-ea"/>
                <a:cs typeface="+mn-cs"/>
              </a:rPr>
              <a:t>learning areas </a:t>
            </a:r>
          </a:p>
          <a:p>
            <a:pPr marL="360000" indent="-360000">
              <a:spcBef>
                <a:spcPts val="600"/>
              </a:spcBef>
              <a:buFont typeface="Arial" pitchFamily="34" charset="0"/>
              <a:buChar char="•"/>
              <a:defRPr/>
            </a:pPr>
            <a:r>
              <a:rPr lang="en-AU" sz="2800" b="0" dirty="0">
                <a:latin typeface="+mn-lt"/>
                <a:ea typeface="+mn-ea"/>
                <a:cs typeface="+mn-cs"/>
              </a:rPr>
              <a:t>general capabilities </a:t>
            </a:r>
          </a:p>
          <a:p>
            <a:pPr marL="360000" indent="-360000">
              <a:spcBef>
                <a:spcPts val="600"/>
              </a:spcBef>
              <a:buFont typeface="Arial" pitchFamily="34" charset="0"/>
              <a:buChar char="•"/>
              <a:defRPr/>
            </a:pPr>
            <a:r>
              <a:rPr lang="en-AU" sz="2800" b="0" dirty="0">
                <a:latin typeface="+mn-lt"/>
                <a:ea typeface="+mn-ea"/>
                <a:cs typeface="+mn-cs"/>
              </a:rPr>
              <a:t>cross-curriculum</a:t>
            </a:r>
            <a:br>
              <a:rPr lang="en-AU" sz="2800" b="0" dirty="0">
                <a:latin typeface="+mn-lt"/>
                <a:ea typeface="+mn-ea"/>
                <a:cs typeface="+mn-cs"/>
              </a:rPr>
            </a:br>
            <a:r>
              <a:rPr lang="en-AU" sz="2800" b="0" dirty="0">
                <a:latin typeface="+mn-lt"/>
                <a:ea typeface="+mn-ea"/>
                <a:cs typeface="+mn-cs"/>
              </a:rPr>
              <a:t>priorities. </a:t>
            </a:r>
          </a:p>
        </p:txBody>
      </p:sp>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p14="http://schemas.microsoft.com/office/powerpoint/2010/main" xmlns:aink="http://schemas.microsoft.com/office/drawing/2016/ink" xmlns="" xmlns:a16="http://schemas.microsoft.com/office/drawing/2014/main" id="{731D3F7A-242E-AE4E-9140-37A56A96BD40}"/>
                  </a:ext>
                </a:extLst>
              </p:cNvPr>
              <p:cNvPicPr/>
              <p:nvPr/>
            </p:nvPicPr>
            <p:blipFill>
              <a:blip r:embed="rId5"/>
              <a:stretch>
                <a:fillRect/>
              </a:stretch>
            </p:blipFill>
            <p:spPr>
              <a:xfrm>
                <a:off x="7112311" y="1645911"/>
                <a:ext cx="193320" cy="63720"/>
              </a:xfrm>
              <a:prstGeom prst="rect">
                <a:avLst/>
              </a:prstGeom>
            </p:spPr>
          </p:pic>
        </mc:Fallback>
      </mc:AlternateContent>
    </p:spTree>
    <p:extLst>
      <p:ext uri="{BB962C8B-B14F-4D97-AF65-F5344CB8AC3E}">
        <p14:creationId xmlns:p14="http://schemas.microsoft.com/office/powerpoint/2010/main" val="300570635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B80F5A-8A9D-4D8E-A047-018E9C1BCD02}"/>
              </a:ext>
            </a:extLst>
          </p:cNvPr>
          <p:cNvSpPr txBox="1">
            <a:spLocks/>
          </p:cNvSpPr>
          <p:nvPr/>
        </p:nvSpPr>
        <p:spPr bwMode="auto">
          <a:xfrm>
            <a:off x="323528" y="1052736"/>
            <a:ext cx="882047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342900" lvl="0" indent="-342900" defTabSz="361950">
              <a:spcBef>
                <a:spcPts val="0"/>
              </a:spcBef>
              <a:buFont typeface="Arial" pitchFamily="34" charset="0"/>
              <a:buChar char="•"/>
              <a:defRPr/>
            </a:pPr>
            <a:r>
              <a:rPr lang="en-AU" sz="2400" b="0" dirty="0">
                <a:solidFill>
                  <a:schemeClr val="tx1"/>
                </a:solidFill>
                <a:latin typeface="+mn-lt"/>
                <a:ea typeface="+mn-ea"/>
                <a:cs typeface="+mn-cs"/>
              </a:rPr>
              <a:t>Introduction</a:t>
            </a:r>
          </a:p>
          <a:p>
            <a:pPr marL="342900" lvl="0" indent="-342900" defTabSz="361950">
              <a:spcBef>
                <a:spcPts val="0"/>
              </a:spcBef>
              <a:buFont typeface="Arial" pitchFamily="34" charset="0"/>
              <a:buChar char="•"/>
              <a:defRPr/>
            </a:pPr>
            <a:r>
              <a:rPr lang="en-AU" sz="2400" b="0" dirty="0">
                <a:latin typeface="+mn-lt"/>
                <a:ea typeface="+mn-ea"/>
                <a:cs typeface="+mn-cs"/>
              </a:rPr>
              <a:t>Rationale</a:t>
            </a:r>
          </a:p>
          <a:p>
            <a:pPr marL="342900" lvl="0" indent="-342900" defTabSz="361950">
              <a:spcBef>
                <a:spcPts val="0"/>
              </a:spcBef>
              <a:buFont typeface="Arial" pitchFamily="34" charset="0"/>
              <a:buChar char="•"/>
              <a:defRPr/>
            </a:pPr>
            <a:r>
              <a:rPr lang="en-AU" sz="2400" b="0" dirty="0">
                <a:latin typeface="+mn-lt"/>
                <a:ea typeface="+mn-ea"/>
                <a:cs typeface="+mn-cs"/>
              </a:rPr>
              <a:t>Aims</a:t>
            </a:r>
          </a:p>
          <a:p>
            <a:pPr marL="342900" lvl="0" indent="-342900" defTabSz="361950">
              <a:spcBef>
                <a:spcPts val="0"/>
              </a:spcBef>
              <a:buFont typeface="Arial" pitchFamily="34" charset="0"/>
              <a:buChar char="•"/>
              <a:defRPr/>
            </a:pPr>
            <a:r>
              <a:rPr lang="en-AU" sz="2400" b="0" dirty="0">
                <a:latin typeface="+mn-lt"/>
                <a:ea typeface="+mn-ea"/>
                <a:cs typeface="+mn-cs"/>
              </a:rPr>
              <a:t>Key ideas</a:t>
            </a:r>
          </a:p>
          <a:p>
            <a:pPr marL="342900" indent="-342900" defTabSz="361950">
              <a:spcBef>
                <a:spcPts val="0"/>
              </a:spcBef>
              <a:buFont typeface="Arial" pitchFamily="34" charset="0"/>
              <a:buChar char="•"/>
              <a:defRPr/>
            </a:pPr>
            <a:r>
              <a:rPr lang="en-AU" sz="2400" b="0" dirty="0">
                <a:solidFill>
                  <a:schemeClr val="tx1"/>
                </a:solidFill>
                <a:latin typeface="+mn-lt"/>
                <a:ea typeface="+mn-ea"/>
                <a:cs typeface="+mn-cs"/>
              </a:rPr>
              <a:t>Banded curriculum</a:t>
            </a:r>
          </a:p>
          <a:p>
            <a:pPr marL="800100" lvl="1" indent="-342900" defTabSz="361950" eaLnBrk="1" hangingPunct="1">
              <a:spcBef>
                <a:spcPts val="0"/>
              </a:spcBef>
              <a:buFont typeface="Arial" pitchFamily="34" charset="0"/>
              <a:buChar char="−"/>
              <a:defRPr/>
            </a:pPr>
            <a:r>
              <a:rPr lang="en-AU" sz="2400" b="0" dirty="0">
                <a:solidFill>
                  <a:schemeClr val="tx1"/>
                </a:solidFill>
                <a:latin typeface="Arial"/>
              </a:rPr>
              <a:t>Subjects: </a:t>
            </a:r>
            <a:r>
              <a:rPr lang="en-AU" sz="2400" b="0" dirty="0">
                <a:solidFill>
                  <a:schemeClr val="tx1"/>
                </a:solidFill>
                <a:latin typeface="+mn-lt"/>
              </a:rPr>
              <a:t>Dance, Drama, Music, Media Arts, Visual Arts</a:t>
            </a:r>
          </a:p>
          <a:p>
            <a:pPr marL="800100" lvl="1" indent="-342900" defTabSz="361950" eaLnBrk="1" hangingPunct="1">
              <a:spcBef>
                <a:spcPts val="0"/>
              </a:spcBef>
              <a:buFont typeface="Arial" pitchFamily="34" charset="0"/>
              <a:buChar char="−"/>
              <a:defRPr/>
            </a:pPr>
            <a:r>
              <a:rPr lang="en-AU" sz="2400" b="0" dirty="0">
                <a:solidFill>
                  <a:schemeClr val="tx1"/>
                </a:solidFill>
                <a:latin typeface="+mn-lt"/>
              </a:rPr>
              <a:t>Band descriptions</a:t>
            </a:r>
          </a:p>
          <a:p>
            <a:pPr marL="342900" lvl="0" indent="-342900" defTabSz="361950">
              <a:spcBef>
                <a:spcPts val="0"/>
              </a:spcBef>
              <a:buFont typeface="Arial" pitchFamily="34" charset="0"/>
              <a:buChar char="•"/>
              <a:defRPr/>
            </a:pPr>
            <a:r>
              <a:rPr lang="en-AU" sz="2400" b="0" dirty="0">
                <a:solidFill>
                  <a:schemeClr val="tx1"/>
                </a:solidFill>
                <a:latin typeface="+mn-lt"/>
                <a:ea typeface="+mn-ea"/>
                <a:cs typeface="+mn-cs"/>
              </a:rPr>
              <a:t>Curriculum content </a:t>
            </a:r>
          </a:p>
          <a:p>
            <a:pPr marL="800100" lvl="1" indent="-342900" defTabSz="361950">
              <a:spcBef>
                <a:spcPts val="0"/>
              </a:spcBef>
              <a:buFont typeface="Arial" pitchFamily="34" charset="0"/>
              <a:buChar char="−"/>
              <a:defRPr/>
            </a:pPr>
            <a:r>
              <a:rPr lang="en-AU" sz="2400" b="0" dirty="0">
                <a:solidFill>
                  <a:schemeClr val="tx1"/>
                </a:solidFill>
                <a:latin typeface="+mn-lt"/>
              </a:rPr>
              <a:t>Strands and sub-strands</a:t>
            </a:r>
          </a:p>
          <a:p>
            <a:pPr marL="800100" lvl="1" indent="-342900" defTabSz="361950">
              <a:spcBef>
                <a:spcPts val="0"/>
              </a:spcBef>
              <a:buFont typeface="Arial" pitchFamily="34" charset="0"/>
              <a:buChar char="−"/>
              <a:defRPr/>
            </a:pPr>
            <a:r>
              <a:rPr lang="en-AU" sz="2400" b="0" dirty="0">
                <a:solidFill>
                  <a:schemeClr val="tx1"/>
                </a:solidFill>
                <a:latin typeface="+mn-lt"/>
              </a:rPr>
              <a:t>Content descriptions</a:t>
            </a:r>
          </a:p>
          <a:p>
            <a:pPr marL="800100" lvl="1" indent="-342900" defTabSz="361950">
              <a:spcBef>
                <a:spcPts val="0"/>
              </a:spcBef>
              <a:buFont typeface="Arial" pitchFamily="34" charset="0"/>
              <a:buChar char="−"/>
              <a:defRPr/>
            </a:pPr>
            <a:r>
              <a:rPr lang="en-AU" sz="2400" b="0" dirty="0">
                <a:solidFill>
                  <a:schemeClr val="tx1"/>
                </a:solidFill>
                <a:latin typeface="+mn-lt"/>
              </a:rPr>
              <a:t>Examples of knowledge and skills</a:t>
            </a:r>
          </a:p>
          <a:p>
            <a:pPr marL="800100" lvl="1" indent="-342900" defTabSz="361950">
              <a:spcBef>
                <a:spcPts val="0"/>
              </a:spcBef>
              <a:buFont typeface="Arial" pitchFamily="34" charset="0"/>
              <a:buChar char="−"/>
              <a:defRPr/>
            </a:pPr>
            <a:r>
              <a:rPr lang="en-AU" sz="2400" b="0" dirty="0">
                <a:solidFill>
                  <a:schemeClr val="tx1"/>
                </a:solidFill>
                <a:latin typeface="+mn-lt"/>
              </a:rPr>
              <a:t>Arts processes</a:t>
            </a:r>
          </a:p>
          <a:p>
            <a:pPr marL="800100" lvl="1" indent="-342900" defTabSz="361950">
              <a:spcBef>
                <a:spcPts val="0"/>
              </a:spcBef>
              <a:buFont typeface="Arial" pitchFamily="34" charset="0"/>
              <a:buChar char="−"/>
              <a:defRPr/>
            </a:pPr>
            <a:r>
              <a:rPr lang="en-AU" sz="2400" b="0" dirty="0">
                <a:solidFill>
                  <a:schemeClr val="tx1"/>
                </a:solidFill>
                <a:latin typeface="+mn-lt"/>
              </a:rPr>
              <a:t>Content elaborations</a:t>
            </a:r>
          </a:p>
          <a:p>
            <a:pPr marL="342900" lvl="0" indent="-342900" defTabSz="361950">
              <a:spcBef>
                <a:spcPts val="0"/>
              </a:spcBef>
              <a:buFont typeface="Arial" pitchFamily="34" charset="0"/>
              <a:buChar char="•"/>
              <a:defRPr/>
            </a:pPr>
            <a:r>
              <a:rPr lang="en-AU" sz="2400" b="0" dirty="0">
                <a:solidFill>
                  <a:schemeClr val="tx1"/>
                </a:solidFill>
                <a:latin typeface="+mn-lt"/>
                <a:ea typeface="+mn-ea"/>
                <a:cs typeface="+mn-cs"/>
              </a:rPr>
              <a:t>Achievement </a:t>
            </a:r>
            <a:r>
              <a:rPr lang="en-AU" sz="2400" b="0" dirty="0">
                <a:latin typeface="+mn-lt"/>
                <a:ea typeface="+mn-ea"/>
                <a:cs typeface="+mn-cs"/>
              </a:rPr>
              <a:t>standards</a:t>
            </a:r>
          </a:p>
        </p:txBody>
      </p:sp>
      <p:sp>
        <p:nvSpPr>
          <p:cNvPr id="5" name="Title 1"/>
          <p:cNvSpPr>
            <a:spLocks noGrp="1"/>
          </p:cNvSpPr>
          <p:nvPr>
            <p:ph type="title"/>
          </p:nvPr>
        </p:nvSpPr>
        <p:spPr>
          <a:xfrm>
            <a:off x="323850" y="260350"/>
            <a:ext cx="8496300" cy="576362"/>
          </a:xfrm>
        </p:spPr>
        <p:txBody>
          <a:bodyPr vert="horz" lIns="91440" tIns="45720" rIns="91440" bIns="45720" rtlCol="0" anchor="t">
            <a:noAutofit/>
          </a:bodyPr>
          <a:lstStyle/>
          <a:p>
            <a:r>
              <a:rPr lang="en-AU" dirty="0"/>
              <a:t>Structure of the Arts learning area</a:t>
            </a:r>
            <a:endParaRPr lang="en-US" b="0" kern="1200" dirty="0">
              <a:latin typeface="+mn-lt"/>
              <a:ea typeface="+mn-ea"/>
              <a:cs typeface="+mn-cs"/>
            </a:endParaRPr>
          </a:p>
        </p:txBody>
      </p:sp>
    </p:spTree>
    <p:extLst>
      <p:ext uri="{BB962C8B-B14F-4D97-AF65-F5344CB8AC3E}">
        <p14:creationId xmlns:p14="http://schemas.microsoft.com/office/powerpoint/2010/main" val="118407856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850" y="260350"/>
            <a:ext cx="8496300" cy="648370"/>
          </a:xfrm>
        </p:spPr>
        <p:txBody>
          <a:bodyPr vert="horz" lIns="91440" tIns="45720" rIns="91440" bIns="45720" rtlCol="0" anchor="t">
            <a:noAutofit/>
          </a:bodyPr>
          <a:lstStyle/>
          <a:p>
            <a:r>
              <a:rPr lang="en-AU" dirty="0"/>
              <a:t>Rationale</a:t>
            </a:r>
            <a:endParaRPr lang="en-US" dirty="0"/>
          </a:p>
        </p:txBody>
      </p:sp>
      <p:sp>
        <p:nvSpPr>
          <p:cNvPr id="11" name="Title 1"/>
          <p:cNvSpPr txBox="1">
            <a:spLocks/>
          </p:cNvSpPr>
          <p:nvPr/>
        </p:nvSpPr>
        <p:spPr bwMode="auto">
          <a:xfrm>
            <a:off x="323528" y="908720"/>
            <a:ext cx="8208912" cy="568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r>
              <a:rPr lang="en-AU" sz="2800" dirty="0"/>
              <a:t>Learning area summary</a:t>
            </a:r>
          </a:p>
          <a:p>
            <a:pPr lvl="0">
              <a:spcBef>
                <a:spcPts val="600"/>
              </a:spcBef>
            </a:pPr>
            <a:r>
              <a:rPr lang="en-US" sz="2400" b="0" dirty="0"/>
              <a:t>In The Arts, students will learn how to communicate and share their ideas, emotions, observations and experiences through making as artists and responding to artworks as artists and audience.</a:t>
            </a:r>
          </a:p>
          <a:p>
            <a:pPr lvl="0">
              <a:spcBef>
                <a:spcPts val="600"/>
              </a:spcBef>
            </a:pPr>
            <a:r>
              <a:rPr lang="en-US" sz="2400" b="0" dirty="0"/>
              <a:t>This learning area rationale is complemented by </a:t>
            </a:r>
            <a:br>
              <a:rPr lang="en-US" sz="2400" b="0" dirty="0"/>
            </a:br>
            <a:r>
              <a:rPr lang="en-US" sz="2400" b="0" dirty="0"/>
              <a:t>subject-specific rationales.</a:t>
            </a:r>
          </a:p>
          <a:p>
            <a:pPr lvl="0"/>
            <a:endParaRPr lang="en-AU" sz="1200" b="0" dirty="0"/>
          </a:p>
          <a:p>
            <a:pPr lvl="0">
              <a:spcBef>
                <a:spcPts val="0"/>
              </a:spcBef>
              <a:spcAft>
                <a:spcPts val="600"/>
              </a:spcAft>
            </a:pPr>
            <a:endParaRPr lang="en-AU" sz="2800" dirty="0"/>
          </a:p>
          <a:p>
            <a:pPr lvl="0">
              <a:spcBef>
                <a:spcPts val="0"/>
              </a:spcBef>
              <a:spcAft>
                <a:spcPts val="600"/>
              </a:spcAft>
            </a:pPr>
            <a:endParaRPr lang="en-AU" sz="2800" dirty="0"/>
          </a:p>
          <a:p>
            <a:pPr lvl="0">
              <a:spcBef>
                <a:spcPts val="0"/>
              </a:spcBef>
              <a:spcAft>
                <a:spcPts val="600"/>
              </a:spcAft>
            </a:pPr>
            <a:r>
              <a:rPr lang="en-AU" sz="2400" dirty="0"/>
              <a:t>Video</a:t>
            </a:r>
            <a:endParaRPr lang="en-AU" sz="2400" b="0" dirty="0"/>
          </a:p>
          <a:p>
            <a:pPr lvl="0"/>
            <a:r>
              <a:rPr lang="en-AU" sz="2400" b="0" dirty="0"/>
              <a:t>Introduction to The Arts</a:t>
            </a:r>
          </a:p>
          <a:p>
            <a:pPr lvl="0"/>
            <a:r>
              <a:rPr lang="en-AU" sz="2400" b="0" dirty="0">
                <a:hlinkClick r:id="rId3"/>
              </a:rPr>
              <a:t>www.australiancurriculum.edu.au/f-10-curriculum/the-arts/introduction</a:t>
            </a:r>
            <a:endParaRPr lang="en-AU" sz="2400" b="0" dirty="0"/>
          </a:p>
          <a:p>
            <a:pPr lvl="0"/>
            <a:endParaRPr lang="en-AU" sz="2400" b="0" dirty="0"/>
          </a:p>
        </p:txBody>
      </p:sp>
      <p:pic>
        <p:nvPicPr>
          <p:cNvPr id="7" name="Picture 6">
            <a:extLst>
              <a:ext uri="{FF2B5EF4-FFF2-40B4-BE49-F238E27FC236}">
                <a16:creationId xmlns:a16="http://schemas.microsoft.com/office/drawing/2014/main" id="{7038EC2B-4E86-4E53-9406-E9E6B167C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pic>
        <p:nvPicPr>
          <p:cNvPr id="6" name="Picture 5">
            <a:extLst>
              <a:ext uri="{FF2B5EF4-FFF2-40B4-BE49-F238E27FC236}">
                <a16:creationId xmlns:a16="http://schemas.microsoft.com/office/drawing/2014/main" id="{FEC3A810-5120-4AE4-8555-6B899757CAE7}"/>
              </a:ext>
            </a:extLst>
          </p:cNvPr>
          <p:cNvPicPr>
            <a:picLocks noChangeAspect="1"/>
          </p:cNvPicPr>
          <p:nvPr/>
        </p:nvPicPr>
        <p:blipFill>
          <a:blip r:embed="rId5"/>
          <a:stretch>
            <a:fillRect/>
          </a:stretch>
        </p:blipFill>
        <p:spPr>
          <a:xfrm>
            <a:off x="266760" y="3861048"/>
            <a:ext cx="8311781" cy="1008112"/>
          </a:xfrm>
          <a:prstGeom prst="rect">
            <a:avLst/>
          </a:prstGeom>
        </p:spPr>
      </p:pic>
    </p:spTree>
    <p:extLst>
      <p:ext uri="{BB962C8B-B14F-4D97-AF65-F5344CB8AC3E}">
        <p14:creationId xmlns:p14="http://schemas.microsoft.com/office/powerpoint/2010/main" val="2735348313"/>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323850" y="908720"/>
            <a:ext cx="8208912" cy="49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r>
              <a:rPr lang="en-AU" sz="2900" dirty="0"/>
              <a:t>Learning area summary</a:t>
            </a:r>
          </a:p>
          <a:p>
            <a:pPr lvl="0">
              <a:spcBef>
                <a:spcPts val="600"/>
              </a:spcBef>
            </a:pPr>
            <a:r>
              <a:rPr lang="en-US" sz="2900" b="0" dirty="0"/>
              <a:t>Students develop knowledge, understanding and skills for creativity, exploration, experimentation and critical thinking across a range of cultures and contexts.</a:t>
            </a:r>
          </a:p>
          <a:p>
            <a:pPr lvl="0">
              <a:spcBef>
                <a:spcPts val="600"/>
              </a:spcBef>
            </a:pPr>
            <a:br>
              <a:rPr lang="en-US" sz="2900" b="0" dirty="0"/>
            </a:br>
            <a:r>
              <a:rPr lang="en-US" sz="2900" b="0" dirty="0"/>
              <a:t>These learning area aims are complemented by</a:t>
            </a:r>
            <a:br>
              <a:rPr lang="en-US" sz="2900" b="0" dirty="0"/>
            </a:br>
            <a:r>
              <a:rPr lang="en-US" sz="2900" b="0" dirty="0"/>
              <a:t>subject-specific aims.</a:t>
            </a:r>
          </a:p>
          <a:p>
            <a:pPr lvl="0"/>
            <a:endParaRPr lang="en-AU" sz="2400" b="0" dirty="0"/>
          </a:p>
          <a:p>
            <a:pPr lvl="0"/>
            <a:endParaRPr lang="en-AU" sz="2400" b="0" dirty="0"/>
          </a:p>
        </p:txBody>
      </p:sp>
      <p:pic>
        <p:nvPicPr>
          <p:cNvPr id="8" name="Picture 7">
            <a:extLst>
              <a:ext uri="{FF2B5EF4-FFF2-40B4-BE49-F238E27FC236}">
                <a16:creationId xmlns:a16="http://schemas.microsoft.com/office/drawing/2014/main" id="{D5256958-41DD-4A72-8B99-01EC62565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pic>
        <p:nvPicPr>
          <p:cNvPr id="5" name="Picture 4">
            <a:extLst>
              <a:ext uri="{FF2B5EF4-FFF2-40B4-BE49-F238E27FC236}">
                <a16:creationId xmlns:a16="http://schemas.microsoft.com/office/drawing/2014/main" id="{0C2DC21B-4632-47BA-910B-C873F5A22A45}"/>
              </a:ext>
            </a:extLst>
          </p:cNvPr>
          <p:cNvPicPr>
            <a:picLocks noChangeAspect="1"/>
          </p:cNvPicPr>
          <p:nvPr/>
        </p:nvPicPr>
        <p:blipFill>
          <a:blip r:embed="rId4"/>
          <a:stretch>
            <a:fillRect/>
          </a:stretch>
        </p:blipFill>
        <p:spPr>
          <a:xfrm>
            <a:off x="323526" y="4941168"/>
            <a:ext cx="8311781" cy="1008112"/>
          </a:xfrm>
          <a:prstGeom prst="rect">
            <a:avLst/>
          </a:prstGeom>
        </p:spPr>
      </p:pic>
      <p:sp>
        <p:nvSpPr>
          <p:cNvPr id="9" name="Title 1">
            <a:extLst>
              <a:ext uri="{FF2B5EF4-FFF2-40B4-BE49-F238E27FC236}">
                <a16:creationId xmlns:a16="http://schemas.microsoft.com/office/drawing/2014/main" id="{45318D24-7424-4B03-A6C1-1A221C790F38}"/>
              </a:ext>
            </a:extLst>
          </p:cNvPr>
          <p:cNvSpPr>
            <a:spLocks noGrp="1"/>
          </p:cNvSpPr>
          <p:nvPr>
            <p:ph type="title"/>
          </p:nvPr>
        </p:nvSpPr>
        <p:spPr>
          <a:xfrm>
            <a:off x="323850" y="260350"/>
            <a:ext cx="8496300" cy="648370"/>
          </a:xfrm>
        </p:spPr>
        <p:txBody>
          <a:bodyPr vert="horz" lIns="91440" tIns="45720" rIns="91440" bIns="45720" rtlCol="0" anchor="t">
            <a:noAutofit/>
          </a:bodyPr>
          <a:lstStyle/>
          <a:p>
            <a:r>
              <a:rPr lang="en-AU" dirty="0"/>
              <a:t>Aims</a:t>
            </a:r>
            <a:endParaRPr lang="en-US" dirty="0"/>
          </a:p>
        </p:txBody>
      </p:sp>
    </p:spTree>
    <p:extLst>
      <p:ext uri="{BB962C8B-B14F-4D97-AF65-F5344CB8AC3E}">
        <p14:creationId xmlns:p14="http://schemas.microsoft.com/office/powerpoint/2010/main" val="389340128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AU" dirty="0"/>
              <a:t>Key ideas</a:t>
            </a:r>
            <a:endParaRPr lang="en-US" dirty="0"/>
          </a:p>
        </p:txBody>
      </p:sp>
      <p:sp>
        <p:nvSpPr>
          <p:cNvPr id="4" name="Content Placeholder 3"/>
          <p:cNvSpPr>
            <a:spLocks noGrp="1"/>
          </p:cNvSpPr>
          <p:nvPr>
            <p:ph idx="1"/>
          </p:nvPr>
        </p:nvSpPr>
        <p:spPr>
          <a:xfrm>
            <a:off x="323850" y="734289"/>
            <a:ext cx="8485188" cy="5451521"/>
          </a:xfrm>
        </p:spPr>
        <p:txBody>
          <a:bodyPr tIns="252000"/>
          <a:lstStyle/>
          <a:p>
            <a:pPr marL="0" lvl="0" indent="0">
              <a:spcBef>
                <a:spcPts val="600"/>
              </a:spcBef>
            </a:pPr>
            <a:r>
              <a:rPr lang="en-US" b="1" dirty="0"/>
              <a:t>Interrelated strands</a:t>
            </a:r>
          </a:p>
          <a:p>
            <a:pPr marL="360000" lvl="0" indent="-360000">
              <a:spcBef>
                <a:spcPts val="600"/>
              </a:spcBef>
              <a:buFont typeface="Arial" panose="020B0604020202020204" pitchFamily="34" charset="0"/>
              <a:buChar char="•"/>
            </a:pPr>
            <a:r>
              <a:rPr lang="en-US" dirty="0"/>
              <a:t>Making: Exploring, developing and sharing artworks as artists</a:t>
            </a:r>
          </a:p>
          <a:p>
            <a:pPr marL="360000" lvl="0" indent="-360000">
              <a:spcBef>
                <a:spcPts val="600"/>
              </a:spcBef>
              <a:buFont typeface="Arial" panose="020B0604020202020204" pitchFamily="34" charset="0"/>
              <a:buChar char="•"/>
            </a:pPr>
            <a:r>
              <a:rPr lang="en-US" dirty="0"/>
              <a:t>Responding: Interpreting meaning in artworks as artists and audience to influence making</a:t>
            </a:r>
          </a:p>
          <a:p>
            <a:pPr marL="0" lvl="0" indent="0">
              <a:spcBef>
                <a:spcPts val="2400"/>
              </a:spcBef>
            </a:pPr>
            <a:r>
              <a:rPr lang="en-US" b="1" dirty="0"/>
              <a:t>Viewpoints</a:t>
            </a:r>
          </a:p>
          <a:p>
            <a:pPr marL="360000" lvl="0" indent="-360000">
              <a:spcBef>
                <a:spcPts val="600"/>
              </a:spcBef>
              <a:buFont typeface="Arial" panose="020B0604020202020204" pitchFamily="34" charset="0"/>
              <a:buChar char="•"/>
            </a:pPr>
            <a:r>
              <a:rPr lang="en-US" dirty="0"/>
              <a:t>Contexts</a:t>
            </a:r>
          </a:p>
          <a:p>
            <a:pPr marL="360000" lvl="0" indent="-360000">
              <a:spcBef>
                <a:spcPts val="600"/>
              </a:spcBef>
              <a:buFont typeface="Arial" panose="020B0604020202020204" pitchFamily="34" charset="0"/>
              <a:buChar char="•"/>
            </a:pPr>
            <a:r>
              <a:rPr lang="en-US" dirty="0"/>
              <a:t>Knowledge</a:t>
            </a:r>
          </a:p>
          <a:p>
            <a:pPr marL="360000" lvl="0" indent="-360000">
              <a:spcBef>
                <a:spcPts val="600"/>
              </a:spcBef>
              <a:buFont typeface="Arial" panose="020B0604020202020204" pitchFamily="34" charset="0"/>
              <a:buChar char="•"/>
            </a:pPr>
            <a:r>
              <a:rPr lang="en-US" dirty="0"/>
              <a:t>Evaluations (judgments)</a:t>
            </a:r>
          </a:p>
          <a:p>
            <a:pPr marL="360000" lvl="0" indent="-360000">
              <a:spcBef>
                <a:spcPts val="600"/>
              </a:spcBef>
              <a:buFont typeface="Arial" panose="020B0604020202020204" pitchFamily="34" charset="0"/>
              <a:buChar char="•"/>
            </a:pPr>
            <a:r>
              <a:rPr lang="en-US" dirty="0"/>
              <a:t>Evaluations</a:t>
            </a:r>
          </a:p>
          <a:p>
            <a:pPr lvl="0"/>
            <a:endParaRPr lang="en-AU" sz="2400" dirty="0"/>
          </a:p>
          <a:p>
            <a:endParaRPr lang="en-AU" dirty="0"/>
          </a:p>
        </p:txBody>
      </p:sp>
      <p:pic>
        <p:nvPicPr>
          <p:cNvPr id="10" name="Picture 9">
            <a:extLst>
              <a:ext uri="{FF2B5EF4-FFF2-40B4-BE49-F238E27FC236}">
                <a16:creationId xmlns:a16="http://schemas.microsoft.com/office/drawing/2014/main" id="{5BA77BF1-8914-47BC-B765-D2DBF2695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97680675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224514" y="1102948"/>
            <a:ext cx="6667966" cy="49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spcBef>
                <a:spcPts val="600"/>
              </a:spcBef>
            </a:pPr>
            <a:r>
              <a:rPr lang="en-US" sz="2900" b="0" dirty="0"/>
              <a:t>Each band includes the following structural components:</a:t>
            </a:r>
          </a:p>
          <a:p>
            <a:pPr marL="360000" lvl="0" indent="-360000">
              <a:spcBef>
                <a:spcPts val="600"/>
              </a:spcBef>
              <a:buFont typeface="Arial" panose="020B0604020202020204" pitchFamily="34" charset="0"/>
              <a:buChar char="•"/>
            </a:pPr>
            <a:r>
              <a:rPr lang="en-US" sz="2900" b="0" dirty="0"/>
              <a:t>band description</a:t>
            </a:r>
          </a:p>
          <a:p>
            <a:pPr marL="360000" lvl="0" indent="-360000">
              <a:spcBef>
                <a:spcPts val="600"/>
              </a:spcBef>
              <a:buFont typeface="Arial" panose="020B0604020202020204" pitchFamily="34" charset="0"/>
              <a:buChar char="•"/>
            </a:pPr>
            <a:r>
              <a:rPr lang="en-US" sz="2900" b="0" dirty="0"/>
              <a:t>curriculum content</a:t>
            </a:r>
          </a:p>
          <a:p>
            <a:pPr marL="360000" lvl="0" indent="-360000">
              <a:spcBef>
                <a:spcPts val="600"/>
              </a:spcBef>
              <a:buFont typeface="Arial" panose="020B0604020202020204" pitchFamily="34" charset="0"/>
              <a:buChar char="•"/>
            </a:pPr>
            <a:r>
              <a:rPr lang="en-US" sz="2900" b="0" dirty="0"/>
              <a:t>achievement standards.</a:t>
            </a:r>
          </a:p>
          <a:p>
            <a:pPr marL="285750" lvl="0" indent="-285750">
              <a:buFont typeface="Arial" panose="020B0604020202020204" pitchFamily="34" charset="0"/>
              <a:buChar char="•"/>
            </a:pPr>
            <a:endParaRPr lang="en-US" sz="2500" b="0" dirty="0"/>
          </a:p>
          <a:p>
            <a:pPr lvl="0"/>
            <a:r>
              <a:rPr lang="en-US" sz="2900" b="0" dirty="0"/>
              <a:t>The curriculum is developmentally sequenced across the bands.</a:t>
            </a:r>
          </a:p>
          <a:p>
            <a:pPr lvl="0"/>
            <a:endParaRPr lang="en-US" sz="1800" b="0" dirty="0"/>
          </a:p>
        </p:txBody>
      </p:sp>
      <p:pic>
        <p:nvPicPr>
          <p:cNvPr id="7" name="Picture 6">
            <a:extLst>
              <a:ext uri="{FF2B5EF4-FFF2-40B4-BE49-F238E27FC236}">
                <a16:creationId xmlns:a16="http://schemas.microsoft.com/office/drawing/2014/main" id="{6BA23BBC-7D5F-4158-8085-61BFE2E09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
        <p:nvSpPr>
          <p:cNvPr id="8" name="Title 1">
            <a:extLst>
              <a:ext uri="{FF2B5EF4-FFF2-40B4-BE49-F238E27FC236}">
                <a16:creationId xmlns:a16="http://schemas.microsoft.com/office/drawing/2014/main" id="{29FAF527-CBA2-4DC6-B0CF-2FA75E0EAE03}"/>
              </a:ext>
            </a:extLst>
          </p:cNvPr>
          <p:cNvSpPr>
            <a:spLocks noGrp="1"/>
          </p:cNvSpPr>
          <p:nvPr>
            <p:ph type="title"/>
          </p:nvPr>
        </p:nvSpPr>
        <p:spPr>
          <a:xfrm>
            <a:off x="323850" y="305918"/>
            <a:ext cx="8496300" cy="439738"/>
          </a:xfrm>
        </p:spPr>
        <p:txBody>
          <a:bodyPr vert="horz" lIns="0" tIns="0" rIns="0" bIns="0" rtlCol="0" anchor="ctr">
            <a:noAutofit/>
          </a:bodyPr>
          <a:lstStyle/>
          <a:p>
            <a:r>
              <a:rPr lang="en-AU" dirty="0"/>
              <a:t>Banded curriculum</a:t>
            </a:r>
            <a:endParaRPr lang="en-US" dirty="0"/>
          </a:p>
        </p:txBody>
      </p:sp>
      <p:pic>
        <p:nvPicPr>
          <p:cNvPr id="6" name="Picture 5">
            <a:extLst>
              <a:ext uri="{FF2B5EF4-FFF2-40B4-BE49-F238E27FC236}">
                <a16:creationId xmlns:a16="http://schemas.microsoft.com/office/drawing/2014/main" id="{A3BBC601-506A-4C64-9814-CD7C3A806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075" y="746967"/>
            <a:ext cx="1896429" cy="5373216"/>
          </a:xfrm>
          <a:prstGeom prst="rect">
            <a:avLst/>
          </a:prstGeom>
        </p:spPr>
      </p:pic>
    </p:spTree>
    <p:extLst>
      <p:ext uri="{BB962C8B-B14F-4D97-AF65-F5344CB8AC3E}">
        <p14:creationId xmlns:p14="http://schemas.microsoft.com/office/powerpoint/2010/main" val="25763968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0040" y="1412776"/>
            <a:ext cx="7812360" cy="5029120"/>
          </a:xfrm>
          <a:prstGeom prst="rect">
            <a:avLst/>
          </a:prstGeom>
        </p:spPr>
      </p:pic>
      <p:sp>
        <p:nvSpPr>
          <p:cNvPr id="10" name="Title 1"/>
          <p:cNvSpPr txBox="1">
            <a:spLocks/>
          </p:cNvSpPr>
          <p:nvPr/>
        </p:nvSpPr>
        <p:spPr bwMode="auto">
          <a:xfrm>
            <a:off x="251520" y="836712"/>
            <a:ext cx="835292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r>
              <a:rPr lang="en-US" sz="2800" b="0" dirty="0">
                <a:solidFill>
                  <a:schemeClr val="tx1"/>
                </a:solidFill>
              </a:rPr>
              <a:t>Each Arts subject has its own band description.</a:t>
            </a:r>
          </a:p>
        </p:txBody>
      </p:sp>
      <p:sp>
        <p:nvSpPr>
          <p:cNvPr id="5" name="Left Arrow 4"/>
          <p:cNvSpPr/>
          <p:nvPr/>
        </p:nvSpPr>
        <p:spPr bwMode="auto">
          <a:xfrm>
            <a:off x="5076056" y="1622008"/>
            <a:ext cx="4067944"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indent="173038"/>
            <a:r>
              <a:rPr lang="en-AU" sz="2800" dirty="0"/>
              <a:t>P</a:t>
            </a:r>
            <a:r>
              <a:rPr lang="en-US" sz="2800" dirty="0">
                <a:latin typeface="Arial" pitchFamily="34" charset="0"/>
                <a:cs typeface="Arial" pitchFamily="34" charset="0"/>
              </a:rPr>
              <a:t>–</a:t>
            </a:r>
            <a:r>
              <a:rPr lang="en-AU" sz="2800" dirty="0"/>
              <a:t>6 learning area</a:t>
            </a:r>
            <a:endParaRPr kumimoji="0" lang="en-AU" sz="2800" b="0" i="0" u="none" strike="noStrike" cap="none" normalizeH="0" baseline="0" dirty="0">
              <a:ln>
                <a:noFill/>
              </a:ln>
              <a:solidFill>
                <a:schemeClr val="tx1"/>
              </a:solidFill>
              <a:effectLst/>
            </a:endParaRPr>
          </a:p>
        </p:txBody>
      </p:sp>
      <p:sp>
        <p:nvSpPr>
          <p:cNvPr id="6" name="Left Arrow 5"/>
          <p:cNvSpPr/>
          <p:nvPr/>
        </p:nvSpPr>
        <p:spPr bwMode="auto">
          <a:xfrm>
            <a:off x="4572000" y="5304715"/>
            <a:ext cx="4572000"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indent="173038"/>
            <a:r>
              <a:rPr lang="en-AU" sz="2800" dirty="0"/>
              <a:t>P</a:t>
            </a:r>
            <a:r>
              <a:rPr lang="en-US" sz="2800" dirty="0">
                <a:latin typeface="Arial" pitchFamily="34" charset="0"/>
                <a:cs typeface="Arial" pitchFamily="34" charset="0"/>
              </a:rPr>
              <a:t>–</a:t>
            </a:r>
            <a:r>
              <a:rPr lang="en-AU" sz="2800" dirty="0"/>
              <a:t>10 subject-specific</a:t>
            </a:r>
            <a:endParaRPr kumimoji="0" lang="en-AU" sz="2800" b="0" i="0" u="none" strike="noStrike" cap="none" normalizeH="0" baseline="0" dirty="0">
              <a:ln>
                <a:noFill/>
              </a:ln>
              <a:solidFill>
                <a:schemeClr val="tx1"/>
              </a:solidFill>
              <a:effectLst/>
            </a:endParaRPr>
          </a:p>
        </p:txBody>
      </p:sp>
      <p:sp>
        <p:nvSpPr>
          <p:cNvPr id="8" name="Left Arrow 4"/>
          <p:cNvSpPr/>
          <p:nvPr/>
        </p:nvSpPr>
        <p:spPr bwMode="auto">
          <a:xfrm>
            <a:off x="6012160" y="3603250"/>
            <a:ext cx="3131840"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indent="173038"/>
            <a:r>
              <a:rPr lang="en-AU" sz="2800" dirty="0"/>
              <a:t>P</a:t>
            </a:r>
            <a:r>
              <a:rPr lang="en-US" sz="2800" dirty="0">
                <a:latin typeface="Arial" pitchFamily="34" charset="0"/>
                <a:cs typeface="Arial" pitchFamily="34" charset="0"/>
              </a:rPr>
              <a:t>–</a:t>
            </a:r>
            <a:r>
              <a:rPr lang="en-AU" sz="2800" dirty="0"/>
              <a:t>6 strands</a:t>
            </a:r>
            <a:endParaRPr kumimoji="0" lang="en-AU" sz="2800" b="0" i="0" u="none" strike="noStrike" cap="none" normalizeH="0" baseline="0" dirty="0">
              <a:ln>
                <a:noFill/>
              </a:ln>
              <a:solidFill>
                <a:schemeClr val="tx1"/>
              </a:solidFill>
              <a:effectLst/>
            </a:endParaRPr>
          </a:p>
        </p:txBody>
      </p:sp>
      <p:sp>
        <p:nvSpPr>
          <p:cNvPr id="9" name="Title 1">
            <a:extLst>
              <a:ext uri="{FF2B5EF4-FFF2-40B4-BE49-F238E27FC236}">
                <a16:creationId xmlns:a16="http://schemas.microsoft.com/office/drawing/2014/main" id="{BF402FCB-EA74-4A67-B6DD-67D44AA7D4E2}"/>
              </a:ext>
            </a:extLst>
          </p:cNvPr>
          <p:cNvSpPr txBox="1">
            <a:spLocks/>
          </p:cNvSpPr>
          <p:nvPr/>
        </p:nvSpPr>
        <p:spPr bwMode="auto">
          <a:xfrm>
            <a:off x="323850" y="305918"/>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r>
              <a:rPr lang="en-AU" kern="0" dirty="0"/>
              <a:t>Band description</a:t>
            </a:r>
            <a:endParaRPr lang="en-US" kern="0" dirty="0"/>
          </a:p>
        </p:txBody>
      </p:sp>
    </p:spTree>
    <p:extLst>
      <p:ext uri="{BB962C8B-B14F-4D97-AF65-F5344CB8AC3E}">
        <p14:creationId xmlns:p14="http://schemas.microsoft.com/office/powerpoint/2010/main" val="1129835303"/>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theme/theme1.xml><?xml version="1.0" encoding="utf-8"?>
<a:theme xmlns:a="http://schemas.openxmlformats.org/drawingml/2006/main" name="presentations_qcaa_powerpoint">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page_individual">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O_PPT_HPE_20170109_Coverslides_allsubjects_v1_sb">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esentations_qcaa_powerpoint">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O_PPT_HPE_20170109_Coverslides_allsubjects_v2_sb.potx [Read-Only]" id="{A0C87780-09CD-4B3A-AE80-3A773765D3A6}" vid="{1497EC8D-33DD-480F-A55D-0C29A729DB3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3C7B3732AB8546B387ABC1F8F0FB2A" ma:contentTypeVersion="0" ma:contentTypeDescription="Create a new document." ma:contentTypeScope="" ma:versionID="c667244f083121441678b0f427f61f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A97DF505-7C84-458E-B015-7DA4E11B0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5DEBD03-5E9C-40A0-804B-944DDB9E62A1}">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4.xml><?xml version="1.0" encoding="utf-8"?>
<ds:datastoreItem xmlns:ds="http://schemas.openxmlformats.org/officeDocument/2006/customXml" ds:itemID="{30EB03FA-64B5-490B-A173-1B58C836D18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0</TotalTime>
  <Words>3735</Words>
  <Application>Microsoft Office PowerPoint</Application>
  <PresentationFormat>On-screen Show (4:3)</PresentationFormat>
  <Paragraphs>469</Paragraphs>
  <Slides>19</Slides>
  <Notes>19</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19</vt:i4>
      </vt:variant>
    </vt:vector>
  </HeadingPairs>
  <TitlesOfParts>
    <vt:vector size="26" baseType="lpstr">
      <vt:lpstr>Arial</vt:lpstr>
      <vt:lpstr>Arial Narrow</vt:lpstr>
      <vt:lpstr>Calibri</vt:lpstr>
      <vt:lpstr>presentations_qcaa_powerpoint</vt:lpstr>
      <vt:lpstr>Basic page_individual</vt:lpstr>
      <vt:lpstr>LAO_PPT_HPE_20170109_Coverslides_allsubjects_v1_sb</vt:lpstr>
      <vt:lpstr>1_presentations_qcaa_powerpoint</vt:lpstr>
      <vt:lpstr>Learning area overview</vt:lpstr>
      <vt:lpstr>Learning goals</vt:lpstr>
      <vt:lpstr>Three-dimensional curriculum</vt:lpstr>
      <vt:lpstr>Structure of the Arts learning area</vt:lpstr>
      <vt:lpstr>Rationale</vt:lpstr>
      <vt:lpstr>Aims</vt:lpstr>
      <vt:lpstr>Key ideas</vt:lpstr>
      <vt:lpstr>Banded curriculum</vt:lpstr>
      <vt:lpstr>PowerPoint Presentation</vt:lpstr>
      <vt:lpstr>Curriculum content</vt:lpstr>
      <vt:lpstr>Strands and sub-strands</vt:lpstr>
      <vt:lpstr>Examples of knowledge and skills</vt:lpstr>
      <vt:lpstr>Arts processes</vt:lpstr>
      <vt:lpstr>Arts processes: Subject-specific</vt:lpstr>
      <vt:lpstr>Achievement standards</vt:lpstr>
      <vt:lpstr>Three-dimensional curriculum:  General capabilities</vt:lpstr>
      <vt:lpstr>Three-dimensional curriculum:  Cross-curriculum priorities</vt:lpstr>
      <vt:lpstr>Find out more</vt:lpstr>
      <vt:lpstr>Copyright information</vt:lpstr>
    </vt:vector>
  </TitlesOfParts>
  <Company>Queensland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area overview Australian Curriculum: The Arts</dc:title>
  <dc:creator>Queensland Curriculum and Assessment Authority</dc:creator>
  <cp:lastModifiedBy>Matthew Willmett</cp:lastModifiedBy>
  <cp:revision>872</cp:revision>
  <cp:lastPrinted>2019-06-17T05:12:13Z</cp:lastPrinted>
  <dcterms:created xsi:type="dcterms:W3CDTF">2014-12-24T03:42:09Z</dcterms:created>
  <dcterms:modified xsi:type="dcterms:W3CDTF">2019-06-27T01:42:54Z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0x010100EE3C7B3732AB8546B387ABC1F8F0FB2A</vt:lpwstr>
  </property>
</Properties>
</file>