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223" r:id="rId5"/>
    <p:sldMasterId id="2147484225" r:id="rId6"/>
  </p:sldMasterIdLst>
  <p:notesMasterIdLst>
    <p:notesMasterId r:id="rId26"/>
  </p:notesMasterIdLst>
  <p:handoutMasterIdLst>
    <p:handoutMasterId r:id="rId27"/>
  </p:handoutMasterIdLst>
  <p:sldIdLst>
    <p:sldId id="396" r:id="rId7"/>
    <p:sldId id="277" r:id="rId8"/>
    <p:sldId id="314" r:id="rId9"/>
    <p:sldId id="371" r:id="rId10"/>
    <p:sldId id="399" r:id="rId11"/>
    <p:sldId id="373" r:id="rId12"/>
    <p:sldId id="319" r:id="rId13"/>
    <p:sldId id="329" r:id="rId14"/>
    <p:sldId id="393" r:id="rId15"/>
    <p:sldId id="401" r:id="rId16"/>
    <p:sldId id="407" r:id="rId17"/>
    <p:sldId id="374" r:id="rId18"/>
    <p:sldId id="402" r:id="rId19"/>
    <p:sldId id="320" r:id="rId20"/>
    <p:sldId id="369" r:id="rId21"/>
    <p:sldId id="370" r:id="rId22"/>
    <p:sldId id="403" r:id="rId23"/>
    <p:sldId id="406" r:id="rId24"/>
    <p:sldId id="283" r:id="rId25"/>
  </p:sldIdLst>
  <p:sldSz cx="9144000" cy="6858000" type="screen4x3"/>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4128">
          <p15:clr>
            <a:srgbClr val="A4A3A4"/>
          </p15:clr>
        </p15:guide>
        <p15:guide id="3" orient="horz" pos="3158">
          <p15:clr>
            <a:srgbClr val="A4A3A4"/>
          </p15:clr>
        </p15:guide>
        <p15:guide id="4" orient="horz" pos="3475">
          <p15:clr>
            <a:srgbClr val="A4A3A4"/>
          </p15:clr>
        </p15:guide>
        <p15:guide id="5" orient="horz" pos="845">
          <p15:clr>
            <a:srgbClr val="A4A3A4"/>
          </p15:clr>
        </p15:guide>
        <p15:guide id="6" orient="horz" pos="3974">
          <p15:clr>
            <a:srgbClr val="A4A3A4"/>
          </p15:clr>
        </p15:guide>
        <p15:guide id="7" pos="113">
          <p15:clr>
            <a:srgbClr val="A4A3A4"/>
          </p15:clr>
        </p15:guide>
        <p15:guide id="8" pos="5556">
          <p15:clr>
            <a:srgbClr val="A4A3A4"/>
          </p15:clr>
        </p15:guide>
        <p15:guide id="9" pos="204">
          <p15:clr>
            <a:srgbClr val="A4A3A4"/>
          </p15:clr>
        </p15:guide>
        <p15:guide id="10" pos="5284">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ueensland Curriculum and Assessment Authority" initials="NVGD" lastIdx="4" clrIdx="0"/>
  <p:cmAuthor id="7" name="Rachelle Willington" initials="RW" lastIdx="20" clrIdx="8">
    <p:extLst>
      <p:ext uri="{19B8F6BF-5375-455C-9EA6-DF929625EA0E}">
        <p15:presenceInfo xmlns:p15="http://schemas.microsoft.com/office/powerpoint/2012/main" userId="S::Rachelle.Willington@qcaa.qld.edu.au::acf22d5f-7945-471c-a697-22ad84275b5f" providerId="AD"/>
      </p:ext>
    </p:extLst>
  </p:cmAuthor>
  <p:cmAuthor id="1" name="Niza Villanueva" initials="NV" lastIdx="2" clrIdx="1"/>
  <p:cmAuthor id="8" name="Sharon" initials="S" lastIdx="12" clrIdx="9">
    <p:extLst>
      <p:ext uri="{19B8F6BF-5375-455C-9EA6-DF929625EA0E}">
        <p15:presenceInfo xmlns:p15="http://schemas.microsoft.com/office/powerpoint/2012/main" userId="S::Sharon.Ponting@qcaa.qld.edu.au::23d499be-2eba-4ac1-bb19-bddb77f5dc58" providerId="AD"/>
      </p:ext>
    </p:extLst>
  </p:cmAuthor>
  <p:cmAuthor id="2" name="Kirsty Morrison" initials="KM" lastIdx="21" clrIdx="3">
    <p:extLst>
      <p:ext uri="{19B8F6BF-5375-455C-9EA6-DF929625EA0E}">
        <p15:presenceInfo xmlns:p15="http://schemas.microsoft.com/office/powerpoint/2012/main" userId="S-1-5-21-2406935999-1983212525-3895035740-16719" providerId="AD"/>
      </p:ext>
    </p:extLst>
  </p:cmAuthor>
  <p:cmAuthor id="9" name="Taylor Donnelly" initials="TD" lastIdx="4" clrIdx="10">
    <p:extLst>
      <p:ext uri="{19B8F6BF-5375-455C-9EA6-DF929625EA0E}">
        <p15:presenceInfo xmlns:p15="http://schemas.microsoft.com/office/powerpoint/2012/main" userId="S::Taylor.Donnelly@qcaa.qld.edu.au::2f172d5a-e8b1-4be1-90d7-be2a1d9f93f6" providerId="AD"/>
      </p:ext>
    </p:extLst>
  </p:cmAuthor>
  <p:cmAuthor id="3" name="Lucy Flook" initials="LF" lastIdx="28" clrIdx="4">
    <p:extLst>
      <p:ext uri="{19B8F6BF-5375-455C-9EA6-DF929625EA0E}">
        <p15:presenceInfo xmlns:p15="http://schemas.microsoft.com/office/powerpoint/2012/main" userId="S::Lucy.Flook@qcaa.qld.edu.au::ef81ec77-1f2a-4cd7-90c4-5a8ac57e0f8a" providerId="AD"/>
      </p:ext>
    </p:extLst>
  </p:cmAuthor>
  <p:cmAuthor id="4" name="Kirsty Morrison" initials="KM [2]" lastIdx="15" clrIdx="5">
    <p:extLst>
      <p:ext uri="{19B8F6BF-5375-455C-9EA6-DF929625EA0E}">
        <p15:presenceInfo xmlns:p15="http://schemas.microsoft.com/office/powerpoint/2012/main" userId="S::Kirsty.Morrison@qcaa.qld.edu.au::4506f4d7-45ce-4903-942d-146f25eccce2" providerId="AD"/>
      </p:ext>
    </p:extLst>
  </p:cmAuthor>
  <p:cmAuthor id="5" name="Luna Pendragon" initials="LP" lastIdx="7" clrIdx="6">
    <p:extLst>
      <p:ext uri="{19B8F6BF-5375-455C-9EA6-DF929625EA0E}">
        <p15:presenceInfo xmlns:p15="http://schemas.microsoft.com/office/powerpoint/2012/main" userId="S::Luna.Pendragon@qcaa.qld.edu.au::805c6c5e-2b13-45db-a6a4-e4f1326843b7" providerId="AD"/>
      </p:ext>
    </p:extLst>
  </p:cmAuthor>
  <p:cmAuthor id="6" name="Zoe Yule" initials="ZY" lastIdx="9" clrIdx="7">
    <p:extLst>
      <p:ext uri="{19B8F6BF-5375-455C-9EA6-DF929625EA0E}">
        <p15:presenceInfo xmlns:p15="http://schemas.microsoft.com/office/powerpoint/2012/main" userId="S::Zoe.Yule@qcaa.qld.edu.au::ea218523-7aaf-4f68-858e-01429e8e8c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58A9"/>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53937" autoAdjust="0"/>
  </p:normalViewPr>
  <p:slideViewPr>
    <p:cSldViewPr>
      <p:cViewPr varScale="1">
        <p:scale>
          <a:sx n="61" d="100"/>
          <a:sy n="61" d="100"/>
        </p:scale>
        <p:origin x="3192" y="72"/>
      </p:cViewPr>
      <p:guideLst>
        <p:guide orient="horz" pos="413"/>
        <p:guide orient="horz" pos="4128"/>
        <p:guide orient="horz" pos="3158"/>
        <p:guide orient="horz" pos="3475"/>
        <p:guide orient="horz" pos="845"/>
        <p:guide orient="horz" pos="3974"/>
        <p:guide pos="113"/>
        <p:guide pos="5556"/>
        <p:guide pos="204"/>
        <p:guide pos="5284"/>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4002" y="114"/>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9787" cy="49696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5839" y="2"/>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14/10/2022</a:t>
            </a:fld>
            <a:endParaRPr lang="en-AU"/>
          </a:p>
        </p:txBody>
      </p:sp>
      <p:sp>
        <p:nvSpPr>
          <p:cNvPr id="4" name="Footer Placeholder 3"/>
          <p:cNvSpPr>
            <a:spLocks noGrp="1"/>
          </p:cNvSpPr>
          <p:nvPr>
            <p:ph type="ftr" sz="quarter" idx="2"/>
          </p:nvPr>
        </p:nvSpPr>
        <p:spPr>
          <a:xfrm>
            <a:off x="1" y="9440648"/>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9" y="9440648"/>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3-23T02:45:19.370"/>
    </inkml:context>
    <inkml:brush xml:id="br0">
      <inkml:brushProperty name="width" value="0.1" units="cm"/>
      <inkml:brushProperty name="height" value="0.6" units="cm"/>
      <inkml:brushProperty name="color" value="#849398"/>
      <inkml:brushProperty name="inkEffects" value="pencil"/>
    </inkml:brush>
  </inkml:definitions>
  <inkml:trace contextRef="#ctx0" brushRef="#br0">21 78 11665 200239 74697,'-9'18'442'0'0,"0"-1"1"0"0,7-11 0 0 0,16 2-1 0 0,15-8-399-2170 0,8-8 1 2170 0,4 5-360 0 0,2-6 1 0 0,6-5 0 0 0,-6-1 0 0 0,6-2 0 0 0,0 0 315 0 0,-6-3 0 0 0,6 8 0 0 0,-8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dirty="0"/>
          </a:p>
        </p:txBody>
      </p:sp>
      <p:sp>
        <p:nvSpPr>
          <p:cNvPr id="3" name="Date Placeholder 2"/>
          <p:cNvSpPr>
            <a:spLocks noGrp="1"/>
          </p:cNvSpPr>
          <p:nvPr>
            <p:ph type="dt" idx="1"/>
          </p:nvPr>
        </p:nvSpPr>
        <p:spPr>
          <a:xfrm>
            <a:off x="3855839" y="2"/>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14/10/2022</a:t>
            </a:fld>
            <a:endParaRPr lang="en-AU"/>
          </a:p>
        </p:txBody>
      </p:sp>
      <p:sp>
        <p:nvSpPr>
          <p:cNvPr id="4" name="Slide Image Placeholder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1" y="4721186"/>
            <a:ext cx="5445760" cy="4472702"/>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6" name="Footer Placeholder 5"/>
          <p:cNvSpPr>
            <a:spLocks noGrp="1"/>
          </p:cNvSpPr>
          <p:nvPr>
            <p:ph type="ftr" sz="quarter" idx="4"/>
          </p:nvPr>
        </p:nvSpPr>
        <p:spPr>
          <a:xfrm>
            <a:off x="1" y="9440648"/>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9" y="9440648"/>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australiancurriculum@qcaa.qld.edu.au"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qcaa.qld.edu.au/pd-events/request-pd"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US" sz="1100" b="0" dirty="0">
                <a:solidFill>
                  <a:schemeClr val="tx1"/>
                </a:solidFill>
                <a:latin typeface="Arial" pitchFamily="34" charset="0"/>
                <a:cs typeface="Arial" pitchFamily="34" charset="0"/>
              </a:rPr>
              <a:t>This presentation supports understanding of the Australian Curriculum Version 9.0: The Arts Prep*–Year 10. It gives insight into the position of The Arts within the Australian Curriculum and the structure of the Arts learning area. </a:t>
            </a:r>
          </a:p>
          <a:p>
            <a:pPr marL="0">
              <a:lnSpc>
                <a:spcPct val="100000"/>
              </a:lnSpc>
              <a:spcBef>
                <a:spcPts val="0"/>
              </a:spcBef>
            </a:pPr>
            <a:endParaRPr lang="en-US" sz="1100" b="0" dirty="0">
              <a:solidFill>
                <a:schemeClr val="tx1"/>
              </a:solidFill>
              <a:latin typeface="Arial" pitchFamily="34" charset="0"/>
              <a:cs typeface="Arial" pitchFamily="34" charset="0"/>
            </a:endParaRPr>
          </a:p>
          <a:p>
            <a:pPr>
              <a:spcBef>
                <a:spcPts val="0"/>
              </a:spcBef>
            </a:pPr>
            <a:r>
              <a:rPr lang="en-US" sz="1100" b="0" dirty="0">
                <a:solidFill>
                  <a:schemeClr val="tx1"/>
                </a:solidFill>
                <a:latin typeface="Arial" pitchFamily="34" charset="0"/>
                <a:cs typeface="Arial" pitchFamily="34" charset="0"/>
              </a:rPr>
              <a:t>You can use this presentation in your </a:t>
            </a:r>
            <a:r>
              <a:rPr lang="en-US" sz="1100" b="0" dirty="0" err="1">
                <a:solidFill>
                  <a:schemeClr val="tx1"/>
                </a:solidFill>
                <a:latin typeface="Arial" pitchFamily="34" charset="0"/>
                <a:cs typeface="Arial" pitchFamily="34" charset="0"/>
              </a:rPr>
              <a:t>organisation</a:t>
            </a:r>
            <a:r>
              <a:rPr lang="en-US" sz="1100" b="0" dirty="0">
                <a:solidFill>
                  <a:schemeClr val="tx1"/>
                </a:solidFill>
                <a:latin typeface="Arial" pitchFamily="34" charset="0"/>
                <a:cs typeface="Arial" pitchFamily="34" charset="0"/>
              </a:rPr>
              <a:t> as the basis for professional learning about the Arts curriculum. It includes information</a:t>
            </a:r>
            <a:r>
              <a:rPr lang="en-US" sz="1100" b="0" baseline="0" dirty="0">
                <a:solidFill>
                  <a:schemeClr val="tx1"/>
                </a:solidFill>
                <a:latin typeface="Arial" pitchFamily="34" charset="0"/>
                <a:cs typeface="Arial" pitchFamily="34" charset="0"/>
              </a:rPr>
              <a:t> about the key aspects of the curriculum, as well as activities for becoming familiar with the curriculum. An icon in the bottom-right corner of a slide identifies opportunities for activities. Presenters are encouraged to tailor this presentation to suit the needs of their audience.</a:t>
            </a:r>
          </a:p>
          <a:p>
            <a:pPr>
              <a:spcBef>
                <a:spcPts val="0"/>
              </a:spcBef>
            </a:pPr>
            <a:endParaRPr lang="en-US" sz="1100" b="0" baseline="0" dirty="0">
              <a:solidFill>
                <a:schemeClr val="tx1"/>
              </a:solidFill>
              <a:latin typeface="Arial" pitchFamily="34" charset="0"/>
              <a:cs typeface="Arial" pitchFamily="34" charset="0"/>
            </a:endParaRPr>
          </a:p>
          <a:p>
            <a:pPr>
              <a:spcBef>
                <a:spcPts val="0"/>
              </a:spcBef>
            </a:pPr>
            <a:r>
              <a:rPr lang="en-US" sz="1100" b="0" baseline="0" dirty="0">
                <a:latin typeface="Arial" pitchFamily="34" charset="0"/>
                <a:cs typeface="Arial" pitchFamily="34" charset="0"/>
              </a:rPr>
              <a:t>Australian Curriculum, Assessment and Reporting Authority (ACARA) 2022, </a:t>
            </a:r>
            <a:r>
              <a:rPr lang="en-US" sz="1100" b="0" i="1" baseline="0" dirty="0">
                <a:latin typeface="Arial" pitchFamily="34" charset="0"/>
                <a:cs typeface="Arial" pitchFamily="34" charset="0"/>
              </a:rPr>
              <a:t>Australian Curriculum Version 9 Foundation to Year 10</a:t>
            </a:r>
            <a:r>
              <a:rPr lang="en-US" sz="1100" b="0" baseline="0" dirty="0">
                <a:latin typeface="Arial" pitchFamily="34" charset="0"/>
                <a:cs typeface="Arial" pitchFamily="34" charset="0"/>
              </a:rPr>
              <a:t>, </a:t>
            </a:r>
            <a:r>
              <a:rPr lang="en-US" sz="1100" b="0" i="0" u="sng" dirty="0"/>
              <a:t>https://v9.australiancurriculum.edu.au/.</a:t>
            </a:r>
          </a:p>
          <a:p>
            <a:pPr>
              <a:spcBef>
                <a:spcPts val="0"/>
              </a:spcBef>
            </a:pPr>
            <a:endParaRPr lang="en-US" sz="1100" b="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solidFill>
                  <a:schemeClr val="tx1"/>
                </a:solidFill>
                <a:latin typeface="Arial" pitchFamily="34" charset="0"/>
                <a:cs typeface="Arial" pitchFamily="34" charset="0"/>
              </a:rPr>
              <a:t>*Prep (P) in Queensland is the Foundation Year (F) of the Australian Curriculum and refers to the year before Year 1. Children beginning Prep in January are required to be five years of age by 30 June. </a:t>
            </a:r>
          </a:p>
          <a:p>
            <a:pPr marL="0">
              <a:lnSpc>
                <a:spcPct val="100000"/>
              </a:lnSpc>
            </a:pPr>
            <a:endParaRPr lang="en-AU" sz="1100" dirty="0">
              <a:latin typeface="Arial" panose="020B060402020202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1127117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dirty="0">
                <a:latin typeface="Arial" pitchFamily="34" charset="0"/>
                <a:cs typeface="Arial" pitchFamily="34" charset="0"/>
              </a:rPr>
              <a:t>The curriculum content is presented as content descriptions that specify the knowledge, understanding and skills young people are expected to learn and teachers are expected to teach across the years of schooling.</a:t>
            </a:r>
          </a:p>
          <a:p>
            <a:pPr marL="0" indent="0">
              <a:lnSpc>
                <a:spcPct val="100000"/>
              </a:lnSpc>
              <a:spcBef>
                <a:spcPts val="0"/>
              </a:spcBef>
            </a:pPr>
            <a:endParaRPr lang="en-AU" sz="1100" dirty="0">
              <a:latin typeface="Arial" pitchFamily="34" charset="0"/>
              <a:cs typeface="Arial" pitchFamily="34" charset="0"/>
            </a:endParaRPr>
          </a:p>
          <a:p>
            <a:pPr marL="0" lvl="0">
              <a:lnSpc>
                <a:spcPct val="100000"/>
              </a:lnSpc>
              <a:spcBef>
                <a:spcPts val="0"/>
              </a:spcBef>
            </a:pPr>
            <a:r>
              <a:rPr lang="en-AU" sz="1100" dirty="0">
                <a:latin typeface="Arial" pitchFamily="34" charset="0"/>
                <a:cs typeface="Arial" pitchFamily="34" charset="0"/>
              </a:rPr>
              <a:t>The content descriptions are accompanied by content elaborations. </a:t>
            </a:r>
            <a:r>
              <a:rPr lang="en-US" sz="1100" b="0" dirty="0">
                <a:latin typeface="Arial" pitchFamily="34" charset="0"/>
                <a:cs typeface="Arial" pitchFamily="34" charset="0"/>
              </a:rPr>
              <a:t>Content elaborations provide </a:t>
            </a:r>
            <a:r>
              <a:rPr lang="en-AU" sz="1100" dirty="0">
                <a:latin typeface="Arial" pitchFamily="34" charset="0"/>
                <a:cs typeface="Arial" pitchFamily="34" charset="0"/>
              </a:rPr>
              <a:t>illustrations and/or examples </a:t>
            </a:r>
            <a:r>
              <a:rPr lang="en-US" sz="1100" b="0" dirty="0">
                <a:latin typeface="Arial" pitchFamily="34" charset="0"/>
                <a:cs typeface="Arial" pitchFamily="34" charset="0"/>
              </a:rPr>
              <a:t>that teachers may choose to use in the classroom or as inspiration for their own activities.</a:t>
            </a:r>
            <a:r>
              <a:rPr lang="en-US" sz="1100" b="0" baseline="0" dirty="0">
                <a:latin typeface="Arial" pitchFamily="34" charset="0"/>
                <a:cs typeface="Arial" pitchFamily="34" charset="0"/>
              </a:rPr>
              <a:t> </a:t>
            </a:r>
            <a:r>
              <a:rPr lang="en-US" sz="1100" b="1" dirty="0">
                <a:latin typeface="Arial" pitchFamily="34" charset="0"/>
                <a:cs typeface="Arial" pitchFamily="34" charset="0"/>
              </a:rPr>
              <a:t>The content elaborations are not a mandatory aspect of the curriculum and as such are not required to be taught. </a:t>
            </a:r>
          </a:p>
          <a:p>
            <a:pPr>
              <a:spcBef>
                <a:spcPts val="0"/>
              </a:spcBef>
            </a:pPr>
            <a:endParaRPr lang="en-AU" sz="1100" u="none" dirty="0">
              <a:latin typeface="Arial" pitchFamily="34" charset="0"/>
              <a:cs typeface="Arial" pitchFamily="34" charset="0"/>
            </a:endParaRPr>
          </a:p>
          <a:p>
            <a:pPr marL="0" indent="0">
              <a:spcBef>
                <a:spcPts val="0"/>
              </a:spcBef>
            </a:pPr>
            <a:r>
              <a:rPr lang="en-AU" sz="1100" b="1" u="none" dirty="0">
                <a:latin typeface="Arial" pitchFamily="34" charset="0"/>
                <a:cs typeface="Arial" pitchFamily="34" charset="0"/>
              </a:rPr>
              <a:t>Suggested activity</a:t>
            </a:r>
          </a:p>
          <a:p>
            <a:pPr marL="0" indent="0">
              <a:spcBef>
                <a:spcPts val="0"/>
              </a:spcBef>
            </a:pPr>
            <a:endParaRPr lang="en-AU" sz="1100" b="1" u="none"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r>
              <a:rPr lang="en-AU" sz="1100" i="0" kern="1200" dirty="0">
                <a:solidFill>
                  <a:schemeClr val="tx1"/>
                </a:solidFill>
                <a:effectLst/>
                <a:latin typeface="Arial" pitchFamily="34" charset="0"/>
                <a:ea typeface="+mn-ea"/>
                <a:cs typeface="Arial" pitchFamily="34" charset="0"/>
              </a:rPr>
              <a:t>Use the Australian curriculum: The Arts </a:t>
            </a:r>
            <a:r>
              <a:rPr lang="en-AU" sz="1100" i="0" kern="1200" baseline="0" dirty="0">
                <a:solidFill>
                  <a:schemeClr val="tx1"/>
                </a:solidFill>
                <a:effectLst/>
                <a:latin typeface="Arial" pitchFamily="34" charset="0"/>
                <a:ea typeface="+mn-ea"/>
                <a:cs typeface="Arial" pitchFamily="34" charset="0"/>
              </a:rPr>
              <a:t>t</a:t>
            </a:r>
            <a:r>
              <a:rPr lang="en-AU" sz="1100" i="0" kern="1200" dirty="0">
                <a:solidFill>
                  <a:schemeClr val="tx1"/>
                </a:solidFill>
                <a:effectLst/>
                <a:latin typeface="Arial" pitchFamily="34" charset="0"/>
                <a:ea typeface="+mn-ea"/>
                <a:cs typeface="Arial" pitchFamily="34" charset="0"/>
              </a:rPr>
              <a:t>o build an understanding of the sequence of content of the curriculum across bands</a:t>
            </a:r>
            <a:r>
              <a:rPr lang="en-AU" sz="1100" i="0" kern="1200" baseline="0" dirty="0">
                <a:solidFill>
                  <a:schemeClr val="tx1"/>
                </a:solidFill>
                <a:effectLst/>
                <a:latin typeface="Arial" pitchFamily="34" charset="0"/>
                <a:ea typeface="+mn-ea"/>
                <a:cs typeface="Arial" pitchFamily="34" charset="0"/>
              </a:rPr>
              <a:t>: </a:t>
            </a:r>
            <a:r>
              <a:rPr lang="en-AU" sz="1100" u="sng" baseline="0" dirty="0">
                <a:solidFill>
                  <a:schemeClr val="tx1"/>
                </a:solidFill>
                <a:latin typeface="Arial" pitchFamily="34" charset="0"/>
                <a:cs typeface="Arial" pitchFamily="34" charset="0"/>
              </a:rPr>
              <a:t>https://v9.australiancurriculum.edu.au/.</a:t>
            </a:r>
            <a:endParaRPr lang="en-AU" sz="1100" b="1" i="0" kern="1200" baseline="0" dirty="0">
              <a:solidFill>
                <a:schemeClr val="tx1"/>
              </a:solidFill>
              <a:effectLst/>
              <a:latin typeface="Arial" pitchFamily="34" charset="0"/>
              <a:ea typeface="+mn-ea"/>
              <a:cs typeface="Arial" pitchFamily="34" charset="0"/>
            </a:endParaRP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i="0" dirty="0">
                <a:effectLst/>
                <a:latin typeface="Arial" panose="020B0604020202020204" pitchFamily="34" charset="0"/>
                <a:ea typeface="Times New Roman" panose="02020603050405020304" pitchFamily="18" charset="0"/>
                <a:cs typeface="Times New Roman" panose="02020603050405020304" pitchFamily="18" charset="0"/>
              </a:rPr>
              <a:t>Within the Australian Curriculum: The Arts, select a year/band level and read the content descriptions.</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i="0" dirty="0">
                <a:effectLst/>
                <a:latin typeface="Arial" panose="020B0604020202020204" pitchFamily="34" charset="0"/>
                <a:ea typeface="Times New Roman" panose="02020603050405020304" pitchFamily="18" charset="0"/>
                <a:cs typeface="Times New Roman" panose="02020603050405020304" pitchFamily="18" charset="0"/>
              </a:rPr>
              <a:t>Consider the content descriptions </a:t>
            </a:r>
            <a:r>
              <a:rPr lang="en-AU" sz="1100" dirty="0">
                <a:effectLst/>
                <a:latin typeface="Arial" panose="020B0604020202020204" pitchFamily="34" charset="0"/>
                <a:ea typeface="Times New Roman" panose="02020603050405020304" pitchFamily="18" charset="0"/>
                <a:cs typeface="Times New Roman" panose="02020603050405020304" pitchFamily="18" charset="0"/>
              </a:rPr>
              <a:t>for the year/band prior to and following the selected band level.</a:t>
            </a:r>
          </a:p>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In a small group, discuss how the curriculum develops in increasing complexity of cognition and skills across the </a:t>
            </a:r>
            <a:r>
              <a:rPr lang="en-AU"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bands</a:t>
            </a:r>
            <a:r>
              <a:rPr lang="en-AU" sz="1100" dirty="0">
                <a:effectLst/>
                <a:latin typeface="Arial" panose="020B0604020202020204" pitchFamily="34" charset="0"/>
                <a:ea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kern="1200" baseline="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4137940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100" b="0" dirty="0">
                <a:latin typeface="Arial" panose="020B0604020202020204" pitchFamily="34" charset="0"/>
                <a:cs typeface="Arial" panose="020B0604020202020204" pitchFamily="34" charset="0"/>
              </a:rPr>
              <a:t>In</a:t>
            </a:r>
            <a:r>
              <a:rPr lang="en-US" sz="1100" b="0" baseline="0" dirty="0">
                <a:latin typeface="Arial" panose="020B0604020202020204" pitchFamily="34" charset="0"/>
                <a:cs typeface="Arial" panose="020B0604020202020204" pitchFamily="34" charset="0"/>
              </a:rPr>
              <a:t> The Arts, the curriculum content is </a:t>
            </a:r>
            <a:r>
              <a:rPr lang="en-US" sz="1100" b="0" baseline="0" dirty="0" err="1">
                <a:latin typeface="Arial" panose="020B0604020202020204" pitchFamily="34" charset="0"/>
                <a:cs typeface="Arial" panose="020B0604020202020204" pitchFamily="34" charset="0"/>
              </a:rPr>
              <a:t>organised</a:t>
            </a:r>
            <a:r>
              <a:rPr lang="en-US" sz="1100" b="0" baseline="0" dirty="0">
                <a:latin typeface="Arial" panose="020B0604020202020204" pitchFamily="34" charset="0"/>
                <a:cs typeface="Arial" panose="020B0604020202020204" pitchFamily="34" charset="0"/>
              </a:rPr>
              <a:t> through strands. Strands </a:t>
            </a:r>
            <a:r>
              <a:rPr lang="en-AU" sz="1100" b="0" dirty="0">
                <a:latin typeface="Arial" panose="020B0604020202020204" pitchFamily="34" charset="0"/>
                <a:cs typeface="Arial" panose="020B0604020202020204" pitchFamily="34" charset="0"/>
              </a:rPr>
              <a:t>are interrelated so that students may experience making and responding simultaneously through Arts processes. </a:t>
            </a:r>
            <a:endParaRPr lang="en-AU" sz="1100" dirty="0">
              <a:latin typeface="Arial" panose="020B0604020202020204" pitchFamily="34" charset="0"/>
              <a:cs typeface="Arial" panose="020B0604020202020204" pitchFamily="34" charset="0"/>
            </a:endParaRPr>
          </a:p>
          <a:p>
            <a:pPr>
              <a:lnSpc>
                <a:spcPct val="100000"/>
              </a:lnSpc>
            </a:pPr>
            <a:endParaRPr lang="en-AU" sz="11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anose="020B0604020202020204" pitchFamily="34" charset="0"/>
                <a:cs typeface="Arial" panose="020B0604020202020204" pitchFamily="34" charset="0"/>
              </a:rPr>
              <a:t>The </a:t>
            </a:r>
            <a:r>
              <a:rPr lang="en-AU" sz="1100" b="0" dirty="0">
                <a:latin typeface="Arial" panose="020B0604020202020204" pitchFamily="34" charset="0"/>
                <a:cs typeface="Arial" panose="020B0604020202020204" pitchFamily="34" charset="0"/>
              </a:rPr>
              <a:t>content strands describe what to teach and learn. The four interrelated strands are:</a:t>
            </a:r>
          </a:p>
          <a:p>
            <a:pPr marL="342900" lvl="0" indent="-342900">
              <a:lnSpc>
                <a:spcPct val="100000"/>
              </a:lnSpc>
              <a:spcAft>
                <a:spcPts val="600"/>
              </a:spcAft>
              <a:buFont typeface="Symbol" panose="05050102010706020507" pitchFamily="18" charset="2"/>
              <a:buChar char=""/>
              <a:tabLst>
                <a:tab pos="228600" algn="l"/>
                <a:tab pos="457200" algn="l"/>
              </a:tabLst>
            </a:pPr>
            <a:r>
              <a:rPr lang="en-AU" sz="11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Exploring and responding</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0000"/>
              </a:lnSpc>
              <a:spcAft>
                <a:spcPts val="600"/>
              </a:spcAft>
              <a:buFont typeface="Symbol" panose="05050102010706020507" pitchFamily="18" charset="2"/>
              <a:buChar char=""/>
              <a:tabLst>
                <a:tab pos="228600" algn="l"/>
                <a:tab pos="457200" algn="l"/>
              </a:tabLst>
            </a:pPr>
            <a:r>
              <a:rPr lang="en-AU" sz="11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Developing practices and skills</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0000"/>
              </a:lnSpc>
              <a:spcAft>
                <a:spcPts val="600"/>
              </a:spcAft>
              <a:buFont typeface="Symbol" panose="05050102010706020507" pitchFamily="18" charset="2"/>
              <a:buChar char=""/>
              <a:tabLst>
                <a:tab pos="228600" algn="l"/>
                <a:tab pos="457200" algn="l"/>
              </a:tabLst>
            </a:pPr>
            <a:r>
              <a:rPr lang="en-AU" sz="11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Creating and making</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0000"/>
              </a:lnSpc>
              <a:spcAft>
                <a:spcPts val="600"/>
              </a:spcAft>
              <a:buFont typeface="Symbol" panose="05050102010706020507" pitchFamily="18" charset="2"/>
              <a:buChar char=""/>
              <a:tabLst>
                <a:tab pos="228600" algn="l"/>
                <a:tab pos="457200" algn="l"/>
              </a:tabLst>
            </a:pPr>
            <a:r>
              <a:rPr lang="en-AU" sz="11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Presenting and performing.</a:t>
            </a:r>
            <a:endParaRPr lang="en-AU" sz="1100" b="0" dirty="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AU" sz="11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US" sz="1100" b="0" dirty="0">
                <a:latin typeface="Arial" panose="020B0604020202020204" pitchFamily="34" charset="0"/>
                <a:cs typeface="Arial" panose="020B0604020202020204" pitchFamily="34" charset="0"/>
              </a:rPr>
              <a:t>Information on</a:t>
            </a:r>
            <a:r>
              <a:rPr lang="en-US" sz="1100" b="0" baseline="0" dirty="0">
                <a:latin typeface="Arial" panose="020B0604020202020204" pitchFamily="34" charset="0"/>
                <a:cs typeface="Arial" panose="020B0604020202020204" pitchFamily="34" charset="0"/>
              </a:rPr>
              <a:t> each strands is available from:</a:t>
            </a:r>
            <a:r>
              <a:rPr lang="en-AU" sz="1100" b="0" baseline="0" dirty="0">
                <a:latin typeface="Arial" panose="020B0604020202020204" pitchFamily="34" charset="0"/>
                <a:cs typeface="Arial" panose="020B0604020202020204" pitchFamily="34" charset="0"/>
              </a:rPr>
              <a:t> </a:t>
            </a:r>
            <a:r>
              <a:rPr lang="en-AU" sz="1100" u="sng" baseline="0" dirty="0">
                <a:solidFill>
                  <a:schemeClr val="tx1"/>
                </a:solidFill>
                <a:latin typeface="Arial" pitchFamily="34" charset="0"/>
                <a:cs typeface="Arial" pitchFamily="34" charset="0"/>
              </a:rPr>
              <a:t>https://v9.australiancurriculum.edu.au/teacher-resources/understand-this-learning-area/the-arts/.</a:t>
            </a:r>
            <a:endParaRPr lang="en-AU" sz="1100" b="0" i="0" u="none" dirty="0">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100" dirty="0">
              <a:latin typeface="Arial" panose="020B0604020202020204" pitchFamily="34" charset="0"/>
              <a:cs typeface="Arial" panose="020B0604020202020204" pitchFamily="34" charset="0"/>
            </a:endParaRPr>
          </a:p>
          <a:p>
            <a:pPr>
              <a:lnSpc>
                <a:spcPct val="100000"/>
              </a:lnSpc>
              <a:spcAft>
                <a:spcPts val="60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Suggested activities</a:t>
            </a:r>
          </a:p>
          <a:p>
            <a:pPr>
              <a:lnSpc>
                <a:spcPct val="100000"/>
              </a:lnSpc>
              <a:spcAft>
                <a:spcPts val="600"/>
              </a:spcAft>
            </a:pP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Arial" panose="020B0604020202020204" pitchFamily="34" charset="0"/>
              </a:rPr>
              <a:t>How do these strands support skills development in each subject in The Arts?</a:t>
            </a:r>
          </a:p>
          <a:p>
            <a:pPr marL="342900" lvl="0" indent="-342900">
              <a:lnSpc>
                <a:spcPct val="10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Arial" panose="020B0604020202020204" pitchFamily="34" charset="0"/>
              </a:rPr>
              <a:t>How might you explain the difference between the strands to your students? What does learning look like in each strand?</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4175071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The achievement standard is a statement of what students should know and be able to do at the end of the year/band.</a:t>
            </a:r>
            <a:r>
              <a:rPr lang="en-US" sz="1100" b="0" baseline="0" dirty="0">
                <a:latin typeface="Arial" pitchFamily="34" charset="0"/>
                <a:cs typeface="Arial" pitchFamily="34" charset="0"/>
              </a:rPr>
              <a:t> </a:t>
            </a:r>
            <a:r>
              <a:rPr lang="en-AU" sz="1100" b="0" i="0" u="none" strike="noStrike" kern="1200" baseline="0" dirty="0">
                <a:solidFill>
                  <a:schemeClr val="tx1"/>
                </a:solidFill>
                <a:latin typeface="Arial" pitchFamily="34" charset="0"/>
                <a:ea typeface="+mn-ea"/>
                <a:cs typeface="Arial" pitchFamily="34" charset="0"/>
              </a:rPr>
              <a:t>In The Arts, the first paragraph of the achievement standard relates to Responding and the second paragraph relates to Making.</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i="0" u="none" strike="noStrike" kern="1200" baseline="0" dirty="0">
                <a:solidFill>
                  <a:schemeClr val="tx1"/>
                </a:solidFill>
                <a:latin typeface="Arial" pitchFamily="34" charset="0"/>
                <a:ea typeface="+mn-ea"/>
                <a:cs typeface="Arial" pitchFamily="34" charset="0"/>
              </a:rPr>
              <a:t>The Arts provides a subject-specific achievement standard for each year/band.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i="0" u="none" strike="noStrike" kern="1200" baseline="0" dirty="0">
                <a:solidFill>
                  <a:schemeClr val="tx1"/>
                </a:solidFill>
                <a:latin typeface="Arial" pitchFamily="34" charset="0"/>
                <a:ea typeface="+mn-ea"/>
                <a:cs typeface="Arial" pitchFamily="34" charset="0"/>
              </a:rPr>
              <a:t>In Prep–Year 6, a choice between two achievement standards for each year/band is provided:</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u="none" strike="noStrike" kern="1200" baseline="0" dirty="0">
                <a:solidFill>
                  <a:schemeClr val="tx1"/>
                </a:solidFill>
                <a:latin typeface="Arial" pitchFamily="34" charset="0"/>
                <a:ea typeface="+mn-ea"/>
                <a:cs typeface="Arial" pitchFamily="34" charset="0"/>
              </a:rPr>
              <a:t>subject-specific achievement standard</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u="none" strike="noStrike" kern="1200" baseline="0" dirty="0">
                <a:solidFill>
                  <a:schemeClr val="tx1"/>
                </a:solidFill>
                <a:latin typeface="Arial" pitchFamily="34" charset="0"/>
                <a:ea typeface="+mn-ea"/>
                <a:cs typeface="Arial" pitchFamily="34" charset="0"/>
              </a:rPr>
              <a:t>learning area achievement standard.</a:t>
            </a:r>
            <a:endParaRPr lang="en-AU"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u="none" strike="noStrike" kern="1200" baseline="0" dirty="0">
                <a:solidFill>
                  <a:schemeClr val="tx1"/>
                </a:solidFill>
                <a:latin typeface="Arial" pitchFamily="34" charset="0"/>
                <a:ea typeface="+mn-ea"/>
                <a:cs typeface="Arial" pitchFamily="34" charset="0"/>
              </a:rPr>
              <a:t>The two-paragraph structure is the same for both sets of achievement standards.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activities</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ct val="110000"/>
              </a:lnSpc>
              <a:spcAft>
                <a:spcPts val="600"/>
              </a:spcAft>
              <a:buFont typeface="+mj-lt"/>
              <a:buNone/>
              <a:tabLst>
                <a:tab pos="457200" algn="l"/>
              </a:tabLs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ct val="110000"/>
              </a:lnSpc>
              <a:spcAft>
                <a:spcPts val="600"/>
              </a:spcAft>
              <a:buFont typeface="+mj-lt"/>
              <a:buNone/>
              <a:tabLst>
                <a:tab pos="4572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Partner with a colleague and complete the following activities:</a:t>
            </a: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Using the Australian Curriculum: </a:t>
            </a:r>
            <a:r>
              <a:rPr lang="en-AU"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Arts</a:t>
            </a:r>
            <a:r>
              <a:rPr lang="en-AU" sz="1100" dirty="0">
                <a:effectLst/>
                <a:latin typeface="Arial" panose="020B0604020202020204" pitchFamily="34" charset="0"/>
                <a:ea typeface="Times New Roman" panose="02020603050405020304" pitchFamily="18" charset="0"/>
                <a:cs typeface="Times New Roman" panose="02020603050405020304" pitchFamily="18" charset="0"/>
              </a:rPr>
              <a:t>, discuss how the evidence that students need to provide of what they know and can do increases in complexity across year levels: </a:t>
            </a:r>
            <a:r>
              <a:rPr lang="en-AU" sz="1100" u="sng" baseline="0" dirty="0">
                <a:solidFill>
                  <a:schemeClr val="tx1"/>
                </a:solidFill>
                <a:latin typeface="Arial" pitchFamily="34" charset="0"/>
                <a:cs typeface="Arial" pitchFamily="34" charset="0"/>
              </a:rPr>
              <a:t>https://v9.australiancurriculum.edu.au/.</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For a given year/band, map the achievement standard to the content descriptions.</a:t>
            </a:r>
          </a:p>
          <a:p>
            <a:pPr marL="0" indent="-228600">
              <a:lnSpc>
                <a:spcPct val="100000"/>
              </a:lnSpc>
              <a:spcBef>
                <a:spcPts val="0"/>
              </a:spcBef>
              <a:buFont typeface="+mj-lt"/>
              <a:buAutoNum type="arabicPeriod"/>
            </a:pPr>
            <a:endParaRPr lang="en-AU" sz="110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12</a:t>
            </a:fld>
            <a:endParaRPr lang="en-AU" sz="1000" dirty="0"/>
          </a:p>
        </p:txBody>
      </p:sp>
    </p:spTree>
    <p:extLst>
      <p:ext uri="{BB962C8B-B14F-4D97-AF65-F5344CB8AC3E}">
        <p14:creationId xmlns:p14="http://schemas.microsoft.com/office/powerpoint/2010/main" val="2722260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a:lnSpc>
                <a:spcPct val="100000"/>
              </a:lnSpc>
              <a:spcBef>
                <a:spcPts val="0"/>
              </a:spcBef>
            </a:pPr>
            <a:r>
              <a:rPr lang="en-AU" sz="1100" kern="1200" dirty="0">
                <a:solidFill>
                  <a:schemeClr val="tx1"/>
                </a:solidFill>
                <a:latin typeface="Arial" pitchFamily="34" charset="0"/>
                <a:cs typeface="Arial" pitchFamily="34" charset="0"/>
              </a:rPr>
              <a:t>The examples of knowledge and skills </a:t>
            </a:r>
            <a:r>
              <a:rPr lang="en-AU" sz="1100" kern="1200" baseline="0" dirty="0">
                <a:solidFill>
                  <a:schemeClr val="tx1"/>
                </a:solidFill>
                <a:latin typeface="Arial" pitchFamily="34" charset="0"/>
                <a:cs typeface="Arial" pitchFamily="34" charset="0"/>
              </a:rPr>
              <a:t>identify </a:t>
            </a:r>
            <a:r>
              <a:rPr lang="en-US" sz="1100" b="0" dirty="0">
                <a:latin typeface="Arial" pitchFamily="34" charset="0"/>
                <a:cs typeface="Arial" pitchFamily="34" charset="0"/>
              </a:rPr>
              <a:t>subject-specific examples for each year/band, including devices, elements, key concepts,</a:t>
            </a:r>
            <a:r>
              <a:rPr lang="en-US" sz="1100" b="0" baseline="0" dirty="0">
                <a:latin typeface="Arial" pitchFamily="34" charset="0"/>
                <a:cs typeface="Arial" pitchFamily="34" charset="0"/>
              </a:rPr>
              <a:t> </a:t>
            </a:r>
            <a:r>
              <a:rPr lang="en-US" sz="1100" b="0" dirty="0">
                <a:latin typeface="Arial" pitchFamily="34" charset="0"/>
                <a:cs typeface="Arial" pitchFamily="34" charset="0"/>
              </a:rPr>
              <a:t>practices, representations, skills and viewpoints. S</a:t>
            </a:r>
            <a:r>
              <a:rPr lang="en-US" sz="1100" b="0" baseline="0" dirty="0">
                <a:latin typeface="Arial" pitchFamily="34" charset="0"/>
                <a:cs typeface="Arial" pitchFamily="34" charset="0"/>
              </a:rPr>
              <a:t>ubject-specific knowledge and skills are evident in the content descriptions and achievement standards. </a:t>
            </a:r>
          </a:p>
          <a:p>
            <a:pPr marL="0" lvl="0">
              <a:lnSpc>
                <a:spcPct val="100000"/>
              </a:lnSpc>
              <a:spcBef>
                <a:spcPts val="0"/>
              </a:spcBef>
            </a:pPr>
            <a:endParaRPr lang="en-US" sz="1100" b="0" baseline="0" dirty="0">
              <a:latin typeface="Arial" pitchFamily="34" charset="0"/>
              <a:cs typeface="Arial" pitchFamily="34" charset="0"/>
            </a:endParaRPr>
          </a:p>
          <a:p>
            <a:pPr marL="0" lvl="0">
              <a:lnSpc>
                <a:spcPct val="100000"/>
              </a:lnSpc>
              <a:spcBef>
                <a:spcPts val="0"/>
              </a:spcBef>
            </a:pPr>
            <a:r>
              <a:rPr lang="en-US" sz="1100" b="0" baseline="0" dirty="0">
                <a:latin typeface="Arial" pitchFamily="34" charset="0"/>
                <a:cs typeface="Arial" pitchFamily="34" charset="0"/>
              </a:rPr>
              <a:t>Some of the examples of knowledge and skills are relevant to specific year or band levels (identified on the slide in brackets). </a:t>
            </a:r>
          </a:p>
          <a:p>
            <a:pPr marL="0" lvl="0">
              <a:lnSpc>
                <a:spcPct val="100000"/>
              </a:lnSpc>
              <a:spcBef>
                <a:spcPts val="0"/>
              </a:spcBef>
            </a:pPr>
            <a:endParaRPr lang="en-US" sz="1100" b="0" baseline="0" dirty="0">
              <a:latin typeface="Arial" pitchFamily="34" charset="0"/>
              <a:cs typeface="Arial" pitchFamily="34" charset="0"/>
            </a:endParaRPr>
          </a:p>
          <a:p>
            <a:pPr lvl="0"/>
            <a:r>
              <a:rPr lang="en-US" sz="1100" b="0" dirty="0">
                <a:latin typeface="Arial" panose="020B0604020202020204" pitchFamily="34" charset="0"/>
                <a:ea typeface="+mn-ea"/>
                <a:cs typeface="Arial" panose="020B0604020202020204" pitchFamily="34" charset="0"/>
              </a:rPr>
              <a:t>Each Arts subject includes subject-specific processes for Making and Responding as referenced in the </a:t>
            </a:r>
            <a:r>
              <a:rPr lang="en-US" sz="1100" b="0" i="1" dirty="0">
                <a:latin typeface="Arial" panose="020B0604020202020204" pitchFamily="34" charset="0"/>
                <a:ea typeface="+mn-ea"/>
                <a:cs typeface="Arial" panose="020B0604020202020204" pitchFamily="34" charset="0"/>
              </a:rPr>
              <a:t>Examples of knowledge and skills </a:t>
            </a:r>
            <a:r>
              <a:rPr lang="en-US" sz="1100" b="0" dirty="0">
                <a:latin typeface="Arial" panose="020B0604020202020204" pitchFamily="34" charset="0"/>
                <a:ea typeface="+mn-ea"/>
                <a:cs typeface="Arial" panose="020B0604020202020204" pitchFamily="34" charset="0"/>
              </a:rPr>
              <a:t>document. </a:t>
            </a:r>
          </a:p>
          <a:p>
            <a:pPr lvl="0"/>
            <a:endParaRPr lang="en-US" sz="1100" b="0" dirty="0">
              <a:latin typeface="Arial" panose="020B0604020202020204" pitchFamily="34" charset="0"/>
              <a:ea typeface="+mn-ea"/>
              <a:cs typeface="Arial" panose="020B0604020202020204" pitchFamily="34" charset="0"/>
            </a:endParaRPr>
          </a:p>
          <a:p>
            <a:pPr lvl="0"/>
            <a:r>
              <a:rPr lang="en-US" sz="1100" b="0" dirty="0">
                <a:latin typeface="Arial" panose="020B0604020202020204" pitchFamily="34" charset="0"/>
                <a:ea typeface="+mn-ea"/>
                <a:cs typeface="Arial" panose="020B0604020202020204" pitchFamily="34" charset="0"/>
              </a:rPr>
              <a:t>Subject-specific Making processes are:</a:t>
            </a:r>
          </a:p>
          <a:p>
            <a:pPr marL="360000" indent="-360000">
              <a:spcBef>
                <a:spcPts val="600"/>
              </a:spcBef>
              <a:buFont typeface="Arial" panose="020B0604020202020204" pitchFamily="34" charset="0"/>
              <a:buChar char="•"/>
            </a:pPr>
            <a:r>
              <a:rPr lang="en-US" sz="1100" b="0" dirty="0">
                <a:latin typeface="Arial" panose="020B0604020202020204" pitchFamily="34" charset="0"/>
                <a:ea typeface="+mn-ea"/>
                <a:cs typeface="Arial" panose="020B0604020202020204" pitchFamily="34" charset="0"/>
              </a:rPr>
              <a:t>Dance — choreographing and performing</a:t>
            </a:r>
          </a:p>
          <a:p>
            <a:pPr marL="360000" indent="-360000">
              <a:spcBef>
                <a:spcPts val="600"/>
              </a:spcBef>
              <a:buFont typeface="Arial" panose="020B0604020202020204" pitchFamily="34" charset="0"/>
              <a:buChar char="•"/>
            </a:pPr>
            <a:r>
              <a:rPr lang="en-US" sz="1100" b="0" dirty="0">
                <a:latin typeface="Arial" panose="020B0604020202020204" pitchFamily="34" charset="0"/>
                <a:ea typeface="+mn-ea"/>
                <a:cs typeface="Arial" panose="020B0604020202020204" pitchFamily="34" charset="0"/>
              </a:rPr>
              <a:t>Drama — devising and performing</a:t>
            </a:r>
          </a:p>
          <a:p>
            <a:pPr marL="359410" indent="-359410">
              <a:spcBef>
                <a:spcPts val="600"/>
              </a:spcBef>
              <a:buFont typeface="Arial" panose="020B0604020202020204" pitchFamily="34" charset="0"/>
              <a:buChar char="•"/>
            </a:pPr>
            <a:r>
              <a:rPr lang="en-US" sz="1100" b="0" dirty="0">
                <a:latin typeface="Arial" panose="020B0604020202020204" pitchFamily="34" charset="0"/>
                <a:ea typeface="+mn-ea"/>
                <a:cs typeface="Arial" panose="020B0604020202020204" pitchFamily="34" charset="0"/>
              </a:rPr>
              <a:t>Music — composing and performing</a:t>
            </a:r>
          </a:p>
          <a:p>
            <a:pPr marL="359410" indent="-359410">
              <a:spcBef>
                <a:spcPts val="600"/>
              </a:spcBef>
              <a:buFont typeface="Arial" panose="020B0604020202020204" pitchFamily="34" charset="0"/>
              <a:buChar char="•"/>
            </a:pPr>
            <a:r>
              <a:rPr lang="en-US" sz="1100" b="0" dirty="0">
                <a:latin typeface="Arial" panose="020B0604020202020204" pitchFamily="34" charset="0"/>
                <a:ea typeface="+mn-ea"/>
                <a:cs typeface="Arial" panose="020B0604020202020204" pitchFamily="34" charset="0"/>
              </a:rPr>
              <a:t>Media Arts — pre-production and production/presenting</a:t>
            </a:r>
          </a:p>
          <a:p>
            <a:pPr marL="359410" indent="-359410">
              <a:spcBef>
                <a:spcPts val="600"/>
              </a:spcBef>
              <a:buFont typeface="Arial" panose="020B0604020202020204" pitchFamily="34" charset="0"/>
              <a:buChar char="•"/>
            </a:pPr>
            <a:r>
              <a:rPr lang="en-US" sz="1100" b="0" dirty="0">
                <a:latin typeface="Arial" panose="020B0604020202020204" pitchFamily="34" charset="0"/>
                <a:ea typeface="+mn-ea"/>
                <a:cs typeface="Arial" panose="020B0604020202020204" pitchFamily="34" charset="0"/>
              </a:rPr>
              <a:t>Visual Arts — developing and </a:t>
            </a:r>
            <a:r>
              <a:rPr lang="en-US" sz="1100" b="0" dirty="0" err="1">
                <a:latin typeface="Arial" panose="020B0604020202020204" pitchFamily="34" charset="0"/>
                <a:ea typeface="+mn-ea"/>
                <a:cs typeface="Arial" panose="020B0604020202020204" pitchFamily="34" charset="0"/>
              </a:rPr>
              <a:t>realising</a:t>
            </a:r>
            <a:r>
              <a:rPr lang="en-US" sz="1100" b="0" dirty="0">
                <a:latin typeface="Arial" panose="020B0604020202020204" pitchFamily="34" charset="0"/>
                <a:ea typeface="+mn-ea"/>
                <a:cs typeface="Arial" panose="020B0604020202020204" pitchFamily="34" charset="0"/>
              </a:rPr>
              <a:t>/presenting. </a:t>
            </a:r>
            <a:endParaRPr lang="en-US" sz="1100" dirty="0">
              <a:latin typeface="Arial" panose="020B0604020202020204" pitchFamily="34" charset="0"/>
              <a:ea typeface="+mn-ea"/>
              <a:cs typeface="Arial" panose="020B0604020202020204" pitchFamily="34" charset="0"/>
            </a:endParaRPr>
          </a:p>
          <a:p>
            <a:pPr marL="0" lvl="0">
              <a:lnSpc>
                <a:spcPct val="100000"/>
              </a:lnSpc>
              <a:spcBef>
                <a:spcPts val="0"/>
              </a:spcBef>
            </a:pPr>
            <a:endParaRPr lang="en-US" sz="1100" b="0" dirty="0">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1" u="none"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r>
              <a:rPr lang="en-AU" sz="1100" kern="1200" dirty="0">
                <a:solidFill>
                  <a:schemeClr val="tx1"/>
                </a:solidFill>
                <a:effectLst/>
                <a:latin typeface="Arial" pitchFamily="34" charset="0"/>
                <a:ea typeface="+mn-ea"/>
                <a:cs typeface="Arial" pitchFamily="34" charset="0"/>
              </a:rPr>
              <a:t>1. Use </a:t>
            </a:r>
            <a:r>
              <a:rPr lang="en-AU" sz="1100" kern="1200" baseline="0" dirty="0">
                <a:solidFill>
                  <a:schemeClr val="tx1"/>
                </a:solidFill>
                <a:effectLst/>
                <a:latin typeface="Arial" pitchFamily="34" charset="0"/>
                <a:ea typeface="+mn-ea"/>
                <a:cs typeface="Arial" pitchFamily="34" charset="0"/>
              </a:rPr>
              <a:t>e</a:t>
            </a:r>
            <a:r>
              <a:rPr lang="en-AU" sz="1100" kern="1200" dirty="0">
                <a:solidFill>
                  <a:schemeClr val="tx1"/>
                </a:solidFill>
                <a:effectLst/>
                <a:latin typeface="Arial" pitchFamily="34" charset="0"/>
                <a:ea typeface="+mn-ea"/>
                <a:cs typeface="Arial" pitchFamily="34" charset="0"/>
              </a:rPr>
              <a:t>xamples of knowledge and skills </a:t>
            </a:r>
            <a:r>
              <a:rPr lang="en-AU" sz="1100" kern="1200" baseline="0" dirty="0">
                <a:solidFill>
                  <a:schemeClr val="tx1"/>
                </a:solidFill>
                <a:effectLst/>
                <a:latin typeface="Arial" pitchFamily="34" charset="0"/>
                <a:ea typeface="+mn-ea"/>
                <a:cs typeface="Arial" pitchFamily="34" charset="0"/>
              </a:rPr>
              <a:t>t</a:t>
            </a:r>
            <a:r>
              <a:rPr lang="en-AU" sz="1100" kern="1200" dirty="0">
                <a:solidFill>
                  <a:schemeClr val="tx1"/>
                </a:solidFill>
                <a:effectLst/>
                <a:latin typeface="Arial" pitchFamily="34" charset="0"/>
                <a:ea typeface="+mn-ea"/>
                <a:cs typeface="Arial" pitchFamily="34" charset="0"/>
              </a:rPr>
              <a:t>o build an understanding of how they may be used across</a:t>
            </a:r>
            <a:r>
              <a:rPr lang="en-AU" sz="1100" kern="1200" baseline="0" dirty="0">
                <a:solidFill>
                  <a:schemeClr val="tx1"/>
                </a:solidFill>
                <a:effectLst/>
                <a:latin typeface="Arial" pitchFamily="34" charset="0"/>
                <a:ea typeface="+mn-ea"/>
                <a:cs typeface="Arial" pitchFamily="34" charset="0"/>
              </a:rPr>
              <a:t> bands of year levels:</a:t>
            </a:r>
            <a:endParaRPr lang="en-AU" sz="1100" kern="1200" dirty="0">
              <a:solidFill>
                <a:schemeClr val="tx1"/>
              </a:solidFill>
              <a:effectLst/>
              <a:latin typeface="Arial" pitchFamily="34" charset="0"/>
              <a:ea typeface="+mn-ea"/>
              <a:cs typeface="Arial" pitchFamily="34" charset="0"/>
            </a:endParaRPr>
          </a:p>
          <a:p>
            <a:pPr marL="628650" marR="0" lvl="3"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baseline="0" dirty="0">
                <a:solidFill>
                  <a:schemeClr val="tx1"/>
                </a:solidFill>
                <a:effectLst/>
                <a:latin typeface="Arial" pitchFamily="34" charset="0"/>
                <a:ea typeface="+mn-ea"/>
                <a:cs typeface="Arial" pitchFamily="34" charset="0"/>
              </a:rPr>
              <a:t>Dance </a:t>
            </a:r>
          </a:p>
          <a:p>
            <a:pPr marL="628650" marR="0" lvl="3"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baseline="0" dirty="0">
                <a:solidFill>
                  <a:schemeClr val="tx1"/>
                </a:solidFill>
                <a:effectLst/>
                <a:latin typeface="Arial" pitchFamily="34" charset="0"/>
                <a:ea typeface="+mn-ea"/>
                <a:cs typeface="Arial" pitchFamily="34" charset="0"/>
              </a:rPr>
              <a:t>Drama</a:t>
            </a:r>
          </a:p>
          <a:p>
            <a:pPr marL="628650" marR="0" lvl="3"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baseline="0" dirty="0">
                <a:solidFill>
                  <a:schemeClr val="tx1"/>
                </a:solidFill>
                <a:effectLst/>
                <a:latin typeface="Arial" pitchFamily="34" charset="0"/>
                <a:ea typeface="+mn-ea"/>
                <a:cs typeface="Arial" pitchFamily="34" charset="0"/>
              </a:rPr>
              <a:t>Media Arts </a:t>
            </a:r>
          </a:p>
          <a:p>
            <a:pPr marL="628650" marR="0" lvl="3"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baseline="0" dirty="0">
                <a:solidFill>
                  <a:schemeClr val="tx1"/>
                </a:solidFill>
                <a:effectLst/>
                <a:latin typeface="Arial" pitchFamily="34" charset="0"/>
                <a:ea typeface="+mn-ea"/>
                <a:cs typeface="Arial" pitchFamily="34" charset="0"/>
              </a:rPr>
              <a:t>Music </a:t>
            </a:r>
          </a:p>
          <a:p>
            <a:pPr marL="628650" marR="0" lvl="3"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baseline="0" dirty="0">
                <a:solidFill>
                  <a:schemeClr val="tx1"/>
                </a:solidFill>
                <a:effectLst/>
                <a:latin typeface="Arial" pitchFamily="34" charset="0"/>
                <a:ea typeface="+mn-ea"/>
                <a:cs typeface="Arial" pitchFamily="34" charset="0"/>
              </a:rPr>
              <a:t>Visual Arts </a:t>
            </a:r>
          </a:p>
          <a:p>
            <a:pPr marL="457200" marR="0" lvl="3"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AU" sz="1100" b="0" kern="1200" baseline="0" dirty="0">
                <a:solidFill>
                  <a:schemeClr val="tx1"/>
                </a:solidFill>
                <a:effectLst/>
                <a:latin typeface="Arial" pitchFamily="34" charset="0"/>
                <a:ea typeface="+mn-ea"/>
                <a:cs typeface="Arial" pitchFamily="34" charset="0"/>
              </a:rPr>
              <a:t>Examples can be found at </a:t>
            </a:r>
            <a:r>
              <a:rPr lang="en-AU" sz="1100" b="0" u="sng" kern="1200" baseline="0" dirty="0">
                <a:solidFill>
                  <a:schemeClr val="tx1"/>
                </a:solidFill>
                <a:effectLst/>
                <a:latin typeface="Arial" pitchFamily="34" charset="0"/>
                <a:ea typeface="+mn-ea"/>
                <a:cs typeface="Arial" pitchFamily="34" charset="0"/>
              </a:rPr>
              <a:t>https://v9.australiancurriculum.edu.au/downloads/learning-areas/.</a:t>
            </a: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kern="1200" dirty="0">
                <a:solidFill>
                  <a:schemeClr val="tx1"/>
                </a:solidFill>
                <a:effectLst/>
                <a:latin typeface="Arial" pitchFamily="34" charset="0"/>
                <a:ea typeface="+mn-ea"/>
                <a:cs typeface="Arial" pitchFamily="34" charset="0"/>
              </a:rPr>
              <a:t>2. Using the </a:t>
            </a:r>
            <a:r>
              <a:rPr lang="en-AU" sz="1100" kern="1200" baseline="0" dirty="0">
                <a:solidFill>
                  <a:schemeClr val="tx1"/>
                </a:solidFill>
                <a:effectLst/>
                <a:latin typeface="Arial" pitchFamily="34" charset="0"/>
                <a:ea typeface="+mn-ea"/>
                <a:cs typeface="Arial" pitchFamily="34" charset="0"/>
              </a:rPr>
              <a:t>e</a:t>
            </a:r>
            <a:r>
              <a:rPr lang="en-AU" sz="1100" kern="1200" dirty="0">
                <a:solidFill>
                  <a:schemeClr val="tx1"/>
                </a:solidFill>
                <a:effectLst/>
                <a:latin typeface="Arial" pitchFamily="34" charset="0"/>
                <a:ea typeface="+mn-ea"/>
                <a:cs typeface="Arial" pitchFamily="34" charset="0"/>
              </a:rPr>
              <a:t>xamples of knowledge and skills, select a subject and a year/band. </a:t>
            </a:r>
          </a:p>
          <a:p>
            <a:pPr marL="628650" marR="0" lvl="3"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dirty="0">
                <a:solidFill>
                  <a:schemeClr val="tx1"/>
                </a:solidFill>
                <a:effectLst/>
                <a:latin typeface="Arial" pitchFamily="34" charset="0"/>
                <a:ea typeface="+mn-ea"/>
                <a:cs typeface="Arial" pitchFamily="34" charset="0"/>
              </a:rPr>
              <a:t>Consider</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the bands before</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and following the</a:t>
            </a:r>
            <a:r>
              <a:rPr lang="en-AU" sz="1100" kern="1200" baseline="0" dirty="0">
                <a:solidFill>
                  <a:schemeClr val="tx1"/>
                </a:solidFill>
                <a:effectLst/>
                <a:latin typeface="Arial" pitchFamily="34" charset="0"/>
                <a:ea typeface="+mn-ea"/>
                <a:cs typeface="Arial" pitchFamily="34" charset="0"/>
              </a:rPr>
              <a:t> selected year/</a:t>
            </a:r>
            <a:r>
              <a:rPr lang="en-AU" sz="1100" kern="1200" dirty="0">
                <a:solidFill>
                  <a:schemeClr val="tx1"/>
                </a:solidFill>
                <a:effectLst/>
                <a:latin typeface="Arial" pitchFamily="34" charset="0"/>
                <a:ea typeface="+mn-ea"/>
                <a:cs typeface="Arial" pitchFamily="34" charset="0"/>
              </a:rPr>
              <a:t>band.</a:t>
            </a:r>
            <a:r>
              <a:rPr lang="en-AU" sz="1100" kern="1200" baseline="0" dirty="0">
                <a:solidFill>
                  <a:schemeClr val="tx1"/>
                </a:solidFill>
                <a:effectLst/>
                <a:latin typeface="Arial" pitchFamily="34" charset="0"/>
                <a:ea typeface="+mn-ea"/>
                <a:cs typeface="Arial" pitchFamily="34" charset="0"/>
              </a:rPr>
              <a:t> </a:t>
            </a:r>
          </a:p>
          <a:p>
            <a:pPr marL="628650" marR="0" lvl="3"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dirty="0">
                <a:solidFill>
                  <a:schemeClr val="tx1"/>
                </a:solidFill>
                <a:effectLst/>
                <a:latin typeface="Arial" pitchFamily="34" charset="0"/>
                <a:ea typeface="+mn-ea"/>
                <a:cs typeface="Arial" pitchFamily="34" charset="0"/>
              </a:rPr>
              <a:t>In a small group, discuss how the knowledge and skills develop in increasing complexity across the year/bands.</a:t>
            </a:r>
          </a:p>
          <a:p>
            <a:pPr marL="628650" marR="0" lvl="3"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AU" sz="1100" kern="1200" dirty="0">
              <a:solidFill>
                <a:schemeClr val="tx1"/>
              </a:solidFill>
              <a:effectLst/>
              <a:latin typeface="Arial" pitchFamily="34" charset="0"/>
              <a:ea typeface="+mn-ea"/>
              <a:cs typeface="Arial" pitchFamily="34" charset="0"/>
            </a:endParaRPr>
          </a:p>
          <a:p>
            <a:pPr marL="628650" marR="0" lvl="3"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AU" sz="110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13</a:t>
            </a:fld>
            <a:endParaRPr lang="en-AU" sz="1000" dirty="0"/>
          </a:p>
        </p:txBody>
      </p:sp>
    </p:spTree>
    <p:extLst>
      <p:ext uri="{BB962C8B-B14F-4D97-AF65-F5344CB8AC3E}">
        <p14:creationId xmlns:p14="http://schemas.microsoft.com/office/powerpoint/2010/main" val="2245964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dirty="0">
                <a:latin typeface="Arial" pitchFamily="34" charset="0"/>
                <a:cs typeface="Arial" pitchFamily="34" charset="0"/>
              </a:rPr>
              <a:t>The key connections help teachers identify the links to the other dimensions for the Australian Curriculum including the general capabilities, cross-curriculum priorities and other learning areas</a:t>
            </a:r>
            <a:r>
              <a:rPr lang="en-AU" sz="1100" b="0" i="0" baseline="0" dirty="0">
                <a:latin typeface="Arial" pitchFamily="34" charset="0"/>
                <a:cs typeface="Arial" pitchFamily="34" charset="0"/>
              </a:rPr>
              <a:t> to assist teachers to make connections in their planning for student learning.</a:t>
            </a:r>
            <a:endParaRPr lang="en-US" sz="1100" b="0" i="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i="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i="0" baseline="0" dirty="0">
                <a:latin typeface="Arial" pitchFamily="34" charset="0"/>
                <a:cs typeface="Arial" pitchFamily="34" charset="0"/>
              </a:rPr>
              <a:t>The key connections are available from: </a:t>
            </a:r>
            <a:r>
              <a:rPr lang="en-AU" sz="1100" u="sng" baseline="0" dirty="0">
                <a:solidFill>
                  <a:schemeClr val="tx1"/>
                </a:solidFill>
                <a:latin typeface="Arial" pitchFamily="34" charset="0"/>
                <a:cs typeface="Arial" pitchFamily="34" charset="0"/>
              </a:rPr>
              <a:t>https://v9.australiancurriculum.edu.au/teacher-resources/understand-this-learning-area/the-arts/.</a:t>
            </a:r>
            <a:endParaRPr lang="en-AU" sz="11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1" u="none" dirty="0">
              <a:latin typeface="Arial" pitchFamily="34" charset="0"/>
              <a:cs typeface="Arial" pitchFamily="34"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activities</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indent="-228600">
              <a:spcBef>
                <a:spcPts val="0"/>
              </a:spcBef>
              <a:buFont typeface="+mj-lt"/>
              <a:buAutoNum type="arabicPeriod"/>
            </a:pPr>
            <a:r>
              <a:rPr lang="en-AU" sz="1100" kern="1200" dirty="0">
                <a:solidFill>
                  <a:schemeClr val="tx1"/>
                </a:solidFill>
                <a:effectLst/>
                <a:latin typeface="Arial"/>
                <a:cs typeface="Arial"/>
              </a:rPr>
              <a:t>Read </a:t>
            </a:r>
            <a:r>
              <a:rPr lang="en-AU" sz="1100" dirty="0">
                <a:latin typeface="Arial"/>
                <a:cs typeface="Arial"/>
              </a:rPr>
              <a:t>the key</a:t>
            </a:r>
            <a:r>
              <a:rPr lang="en-AU" sz="1100" kern="1200" dirty="0">
                <a:solidFill>
                  <a:schemeClr val="tx1"/>
                </a:solidFill>
                <a:effectLst/>
                <a:latin typeface="Arial"/>
                <a:cs typeface="Arial"/>
              </a:rPr>
              <a:t> </a:t>
            </a:r>
            <a:r>
              <a:rPr lang="en-AU" sz="1100" dirty="0">
                <a:latin typeface="Arial"/>
                <a:cs typeface="Arial"/>
              </a:rPr>
              <a:t>connections</a:t>
            </a:r>
            <a:r>
              <a:rPr lang="en-AU" sz="1100" kern="1200" dirty="0">
                <a:solidFill>
                  <a:schemeClr val="tx1"/>
                </a:solidFill>
                <a:effectLst/>
                <a:latin typeface="Arial"/>
                <a:cs typeface="Arial"/>
              </a:rPr>
              <a:t> section relating to</a:t>
            </a:r>
            <a:r>
              <a:rPr lang="en-AU" sz="1100" dirty="0">
                <a:latin typeface="Arial"/>
                <a:cs typeface="Arial"/>
              </a:rPr>
              <a:t> other</a:t>
            </a:r>
            <a:r>
              <a:rPr lang="en-AU" sz="1100" kern="1200" dirty="0">
                <a:solidFill>
                  <a:schemeClr val="tx1"/>
                </a:solidFill>
                <a:effectLst/>
                <a:latin typeface="Arial"/>
                <a:cs typeface="Arial"/>
              </a:rPr>
              <a:t> learning areas. Partner with a colleague to discuss the following questions:</a:t>
            </a:r>
          </a:p>
          <a:p>
            <a:pPr marL="628650" marR="0" lvl="2"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dirty="0">
                <a:solidFill>
                  <a:schemeClr val="tx1"/>
                </a:solidFill>
                <a:effectLst/>
                <a:latin typeface="Arial" pitchFamily="34" charset="0"/>
                <a:ea typeface="+mn-ea"/>
                <a:cs typeface="Arial" pitchFamily="34" charset="0"/>
              </a:rPr>
              <a:t>Which learning areas does the Arts curriculum have </a:t>
            </a:r>
            <a:r>
              <a:rPr lang="en-AU" sz="1100" kern="1200" baseline="0" dirty="0">
                <a:solidFill>
                  <a:schemeClr val="tx1"/>
                </a:solidFill>
                <a:effectLst/>
                <a:latin typeface="Arial" pitchFamily="34" charset="0"/>
                <a:ea typeface="+mn-ea"/>
                <a:cs typeface="Arial" pitchFamily="34" charset="0"/>
              </a:rPr>
              <a:t>key connections to</a:t>
            </a:r>
            <a:r>
              <a:rPr lang="en-AU" sz="1100" kern="1200" dirty="0">
                <a:solidFill>
                  <a:schemeClr val="tx1"/>
                </a:solidFill>
                <a:effectLst/>
                <a:latin typeface="Arial" pitchFamily="34" charset="0"/>
                <a:ea typeface="+mn-ea"/>
                <a:cs typeface="Arial" pitchFamily="34" charset="0"/>
              </a:rPr>
              <a:t>? </a:t>
            </a:r>
          </a:p>
          <a:p>
            <a:pPr marL="628650" marR="0" lvl="2"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800" dirty="0">
                <a:effectLst/>
                <a:latin typeface="Segoe UI" panose="020B0502040204020203" pitchFamily="34" charset="0"/>
              </a:rPr>
              <a:t>Why are these connections important? </a:t>
            </a:r>
            <a:endParaRPr lang="en-AU" sz="1100" kern="1200" dirty="0">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ts val="0"/>
              </a:spcBef>
              <a:spcAft>
                <a:spcPct val="0"/>
              </a:spcAft>
              <a:buClrTx/>
              <a:buSzTx/>
              <a:buFont typeface="+mj-lt"/>
              <a:buAutoNum type="arabicPeriod"/>
              <a:tabLst/>
              <a:defRP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Create a concept map showing the connections between other learning areas.</a:t>
            </a:r>
            <a:endParaRPr lang="en-AU" sz="1100" u="none"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a:pP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14</a:t>
            </a:fld>
            <a:endParaRPr lang="en-AU" sz="1000" dirty="0"/>
          </a:p>
        </p:txBody>
      </p:sp>
    </p:spTree>
    <p:extLst>
      <p:ext uri="{BB962C8B-B14F-4D97-AF65-F5344CB8AC3E}">
        <p14:creationId xmlns:p14="http://schemas.microsoft.com/office/powerpoint/2010/main" val="2455542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a:cs typeface="Arial"/>
              </a:rPr>
              <a:t>The seven capabilities are divided into two groups:</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17145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support students to be successful learners ― literacy, numeracy, </a:t>
            </a:r>
            <a:r>
              <a:rPr lang="en-AU" sz="1100" dirty="0">
                <a:latin typeface="Arial"/>
                <a:cs typeface="Arial"/>
              </a:rPr>
              <a:t>digital literacy</a:t>
            </a:r>
            <a:r>
              <a:rPr lang="en-AU" sz="1100" kern="1200" dirty="0">
                <a:solidFill>
                  <a:schemeClr val="tx1"/>
                </a:solidFill>
                <a:effectLst/>
                <a:latin typeface="Arial"/>
                <a:cs typeface="Arial"/>
              </a:rPr>
              <a:t> and critical and creative thinking</a:t>
            </a:r>
          </a:p>
          <a:p>
            <a:pPr marL="171450" lvl="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develop ways of being, behaving and learning to live with others ― personal and social capability, ethical understanding and intercultural understanding.</a:t>
            </a:r>
          </a:p>
          <a:p>
            <a:pPr marL="0">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b="0" i="0" u="none" strike="noStrike" dirty="0">
                <a:solidFill>
                  <a:srgbClr val="000000"/>
                </a:solidFill>
                <a:effectLst/>
                <a:latin typeface="Arial" panose="020B0604020202020204" pitchFamily="34" charset="0"/>
              </a:rPr>
              <a:t>Continua of learning have been developed for each capability to describe the relevant knowledge, understanding and skills at particular points of schooling</a:t>
            </a:r>
            <a:r>
              <a:rPr lang="en-AU" sz="1100" kern="1200" dirty="0">
                <a:solidFill>
                  <a:schemeClr val="tx1"/>
                </a:solidFill>
                <a:effectLst/>
                <a:latin typeface="Arial" pitchFamily="34" charset="0"/>
                <a:ea typeface="+mn-ea"/>
                <a:cs typeface="Arial" pitchFamily="34" charset="0"/>
              </a:rPr>
              <a:t>, w</a:t>
            </a:r>
            <a:r>
              <a:rPr lang="en-AU" sz="1100" b="0" i="0" u="none" strike="noStrike" dirty="0">
                <a:solidFill>
                  <a:srgbClr val="000000"/>
                </a:solidFill>
                <a:effectLst/>
                <a:latin typeface="Arial" panose="020B0604020202020204" pitchFamily="34" charset="0"/>
              </a:rPr>
              <a:t>hile the literacy and numeracy general capabilities have n</a:t>
            </a:r>
            <a:r>
              <a:rPr lang="en-US" sz="1100" b="0" i="0" u="none" strike="noStrike" dirty="0" err="1">
                <a:solidFill>
                  <a:srgbClr val="000000"/>
                </a:solidFill>
                <a:effectLst/>
                <a:latin typeface="Arial" panose="020B0604020202020204" pitchFamily="34" charset="0"/>
              </a:rPr>
              <a:t>ational</a:t>
            </a:r>
            <a:r>
              <a:rPr lang="en-US" sz="1100" b="0" i="0" u="none" strike="noStrike" dirty="0">
                <a:solidFill>
                  <a:srgbClr val="000000"/>
                </a:solidFill>
                <a:effectLst/>
                <a:latin typeface="Arial" panose="020B0604020202020204" pitchFamily="34" charset="0"/>
              </a:rPr>
              <a:t> learning progressions that describe the skills, understandings and capabilities that students typically acquire as their proficiency increases in a particular aspect of the curriculum over time.</a:t>
            </a:r>
            <a:r>
              <a:rPr lang="en-AU" sz="1100" b="0" i="0" u="none" strike="noStrike" dirty="0">
                <a:solidFill>
                  <a:srgbClr val="000000"/>
                </a:solidFill>
                <a:effectLst/>
                <a:latin typeface="Arial" panose="020B0604020202020204" pitchFamily="34" charset="0"/>
              </a:rPr>
              <a:t> </a:t>
            </a:r>
          </a:p>
          <a:p>
            <a:pPr>
              <a:spcBef>
                <a:spcPts val="0"/>
              </a:spcBef>
            </a:pPr>
            <a:endParaRPr lang="en-US" sz="1100" dirty="0">
              <a:latin typeface="Arial" pitchFamily="34" charset="0"/>
              <a:cs typeface="Arial" pitchFamily="34" charset="0"/>
            </a:endParaRPr>
          </a:p>
          <a:p>
            <a:pPr marL="0">
              <a:spcBef>
                <a:spcPts val="0"/>
              </a:spcBef>
            </a:pPr>
            <a:r>
              <a:rPr lang="en-US" sz="1100" b="0" dirty="0">
                <a:solidFill>
                  <a:schemeClr val="tx1"/>
                </a:solidFill>
                <a:latin typeface="Arial"/>
                <a:cs typeface="Arial"/>
              </a:rPr>
              <a:t>The content</a:t>
            </a:r>
            <a:r>
              <a:rPr lang="en-US" sz="1100" b="0" baseline="0" dirty="0">
                <a:solidFill>
                  <a:schemeClr val="tx1"/>
                </a:solidFill>
                <a:latin typeface="Arial"/>
                <a:cs typeface="Arial"/>
              </a:rPr>
              <a:t> outlined in the g</a:t>
            </a:r>
            <a:r>
              <a:rPr lang="en-US" sz="1100" b="0" dirty="0">
                <a:solidFill>
                  <a:schemeClr val="tx1"/>
                </a:solidFill>
                <a:latin typeface="Arial"/>
                <a:cs typeface="Arial"/>
              </a:rPr>
              <a:t>eneral capabilities' continua/progressions</a:t>
            </a:r>
            <a:r>
              <a:rPr lang="en-US" sz="1100" b="0" baseline="0" dirty="0">
                <a:solidFill>
                  <a:schemeClr val="tx1"/>
                </a:solidFill>
                <a:latin typeface="Arial"/>
                <a:cs typeface="Arial"/>
              </a:rPr>
              <a:t> is </a:t>
            </a:r>
            <a:r>
              <a:rPr lang="en-US" sz="1100" b="0" dirty="0">
                <a:solidFill>
                  <a:schemeClr val="tx1"/>
                </a:solidFill>
                <a:latin typeface="Arial"/>
                <a:cs typeface="Arial"/>
              </a:rPr>
              <a:t>embedded in the content descriptions</a:t>
            </a:r>
            <a:r>
              <a:rPr lang="en-US" sz="1100" b="0" baseline="0" dirty="0">
                <a:solidFill>
                  <a:schemeClr val="tx1"/>
                </a:solidFill>
                <a:latin typeface="Arial"/>
                <a:cs typeface="Arial"/>
              </a:rPr>
              <a:t> for each learning area, </a:t>
            </a:r>
            <a:r>
              <a:rPr lang="en-AU" sz="1100" b="0" dirty="0">
                <a:solidFill>
                  <a:schemeClr val="tx1"/>
                </a:solidFill>
                <a:latin typeface="Arial"/>
                <a:cs typeface="Arial"/>
              </a:rPr>
              <a:t>where appropriate. The </a:t>
            </a:r>
            <a:r>
              <a:rPr lang="en-AU" sz="1100" b="0" baseline="0" dirty="0">
                <a:solidFill>
                  <a:schemeClr val="tx1"/>
                </a:solidFill>
                <a:latin typeface="Arial"/>
                <a:cs typeface="Arial"/>
              </a:rPr>
              <a:t>icons shown on this slide are used to identify where the general capabilities are embedded in content descriptions.</a:t>
            </a:r>
            <a:r>
              <a:rPr lang="en-AU" sz="1100" dirty="0">
                <a:latin typeface="Arial"/>
                <a:cs typeface="Arial"/>
              </a:rPr>
              <a:t> </a:t>
            </a:r>
            <a:endParaRPr lang="en-AU" sz="1100" b="0" baseline="0" dirty="0">
              <a:solidFill>
                <a:schemeClr val="tx1"/>
              </a:solidFill>
              <a:latin typeface="Arial" pitchFamily="34" charset="0"/>
              <a:cs typeface="Arial" pitchFamily="34" charset="0"/>
            </a:endParaRPr>
          </a:p>
          <a:p>
            <a:pPr marL="0">
              <a:spcBef>
                <a:spcPts val="0"/>
              </a:spcBef>
            </a:pPr>
            <a:endParaRPr lang="en-AU" sz="1100" b="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latin typeface="Arial"/>
                <a:cs typeface="Arial"/>
              </a:rPr>
              <a:t>A summary of</a:t>
            </a:r>
            <a:r>
              <a:rPr lang="en-AU" sz="1100" b="0" baseline="0" dirty="0">
                <a:latin typeface="Arial"/>
                <a:cs typeface="Arial"/>
              </a:rPr>
              <a:t> the focus of each of the general capabilities in The Arts learning area is available from: </a:t>
            </a:r>
            <a:r>
              <a:rPr lang="en-AU" sz="1100" u="sng" baseline="0" dirty="0">
                <a:solidFill>
                  <a:schemeClr val="tx1"/>
                </a:solidFill>
                <a:latin typeface="Arial" pitchFamily="34" charset="0"/>
                <a:cs typeface="Arial" pitchFamily="34" charset="0"/>
              </a:rPr>
              <a:t>https://v9.australiancurriculum.edu.au/teacher-resources/understand-this-learning-area/the-arts/.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1" u="none" dirty="0">
              <a:latin typeface="Arial" pitchFamily="34" charset="0"/>
              <a:cs typeface="Arial" pitchFamily="34" charset="0"/>
            </a:endParaRPr>
          </a:p>
          <a:p>
            <a:pPr mar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Read the key connection section relating to the general capabilities. Partner with a colleague to discuss the following questions:</a:t>
            </a:r>
          </a:p>
          <a:p>
            <a:pPr marL="0" indent="0">
              <a:lnSpc>
                <a:spcPct val="100000"/>
              </a:lnSpc>
              <a:spcBef>
                <a:spcPts val="0"/>
              </a:spcBef>
              <a:buFont typeface="+mj-lt"/>
              <a:buNone/>
            </a:pPr>
            <a:endParaRPr lang="en-AU" sz="1100" b="0" i="0" u="none" strike="noStrike" kern="1200" dirty="0">
              <a:solidFill>
                <a:schemeClr val="tx1"/>
              </a:solidFill>
              <a:effectLst/>
              <a:latin typeface="Arial" pitchFamily="34" charset="0"/>
              <a:ea typeface="+mn-ea"/>
              <a:cs typeface="Arial" pitchFamily="34" charset="0"/>
            </a:endParaRPr>
          </a:p>
          <a:p>
            <a:pPr marL="228600" indent="-228600">
              <a:lnSpc>
                <a:spcPct val="100000"/>
              </a:lnSpc>
              <a:spcBef>
                <a:spcPts val="0"/>
              </a:spcBef>
              <a:buFont typeface="Arial" panose="020B0604020202020204" pitchFamily="34" charset="0"/>
              <a:buChar cha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general capabilities are there key connections?</a:t>
            </a:r>
            <a:r>
              <a:rPr lang="en-AU" sz="1100" kern="1200" baseline="0" dirty="0">
                <a:solidFill>
                  <a:schemeClr val="tx1"/>
                </a:solidFill>
                <a:effectLst/>
                <a:latin typeface="Arial" pitchFamily="34" charset="0"/>
                <a:ea typeface="+mn-ea"/>
                <a:cs typeface="Arial" pitchFamily="34" charset="0"/>
              </a:rPr>
              <a: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are these connections important?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could you embed</a:t>
            </a:r>
            <a:r>
              <a:rPr lang="en-AU" sz="1100" kern="1200" baseline="0" dirty="0">
                <a:solidFill>
                  <a:schemeClr val="tx1"/>
                </a:solidFill>
                <a:effectLst/>
                <a:latin typeface="Arial" pitchFamily="34" charset="0"/>
                <a:ea typeface="+mn-ea"/>
                <a:cs typeface="Arial" pitchFamily="34" charset="0"/>
              </a:rPr>
              <a:t> the general capabilities authentically into your teaching and learning programs?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15</a:t>
            </a:fld>
            <a:endParaRPr lang="en-AU" sz="1000"/>
          </a:p>
        </p:txBody>
      </p:sp>
    </p:spTree>
    <p:extLst>
      <p:ext uri="{BB962C8B-B14F-4D97-AF65-F5344CB8AC3E}">
        <p14:creationId xmlns:p14="http://schemas.microsoft.com/office/powerpoint/2010/main" val="1619664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pitchFamily="34" charset="0"/>
                <a:ea typeface="+mn-ea"/>
                <a:cs typeface="Arial" pitchFamily="34" charset="0"/>
              </a:rPr>
              <a:t>The Australian Curriculum promotes three cross-curriculum priorities that young Australians should learn</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about. Each of the priorities is represented in learning areas in ways appropriate to that area.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The three priorities are: </a:t>
            </a:r>
          </a:p>
          <a:p>
            <a:pPr marL="171450" indent="-171450">
              <a:spcBef>
                <a:spcPts val="0"/>
              </a:spcBef>
              <a:buFont typeface="Arial" panose="020B0604020202020204" pitchFamily="34" charset="0"/>
              <a:buChar char="•"/>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Aboriginal and Torres Strait Islander histories and cultures </a:t>
            </a:r>
            <a:r>
              <a:rPr lang="en-AU" sz="1100" kern="1200" dirty="0">
                <a:solidFill>
                  <a:schemeClr val="tx1"/>
                </a:solidFill>
                <a:effectLst/>
                <a:latin typeface="Arial" pitchFamily="34" charset="0"/>
                <a:ea typeface="+mn-ea"/>
                <a:cs typeface="Arial" pitchFamily="34" charset="0"/>
              </a:rPr>
              <a:t>― to ensure that all young Australians are given the opportunity to gain a deeper understanding and appreciation of Aboriginal and Torres Strait Islander histories and cultures, their significance for Australia and the impact that these have had, and continue to have, on our world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Asia and Australia’s Engagement with Asia </a:t>
            </a:r>
            <a:r>
              <a:rPr lang="en-AU" sz="1100" kern="1200" dirty="0">
                <a:solidFill>
                  <a:schemeClr val="tx1"/>
                </a:solidFill>
                <a:effectLst/>
                <a:latin typeface="Arial" pitchFamily="34" charset="0"/>
                <a:ea typeface="+mn-ea"/>
                <a:cs typeface="Arial" pitchFamily="34" charset="0"/>
              </a:rPr>
              <a:t>― to reflect the importance of knowing about Asia and Australia’s engagement with Asia and to encourage better understanding of the countries and cultures of the Asia region so that young people appreciate the economic, political and cultural interconnections that Australia has with the region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Sustainability</a:t>
            </a:r>
            <a:r>
              <a:rPr lang="en-AU" sz="1100" i="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 to allow young people to develop an appreciation of the need for more sustainable patterns of living and to build capacities for thinking, valuing and acting that are necessary to create a more sustainable future.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kern="1200" dirty="0">
                <a:solidFill>
                  <a:schemeClr val="tx1"/>
                </a:solidFill>
                <a:effectLst/>
                <a:latin typeface="Arial" pitchFamily="34" charset="0"/>
                <a:ea typeface="+mn-ea"/>
                <a:cs typeface="Arial" pitchFamily="34" charset="0"/>
              </a:rPr>
              <a:t>Each of the cross-curriculum priorities contains a set of organising ideas. These are consistent across the curriculum and are reinforced in learning areas.</a:t>
            </a:r>
            <a:r>
              <a:rPr lang="en-AU" sz="1100" b="0" kern="1200" baseline="0" dirty="0">
                <a:solidFill>
                  <a:schemeClr val="tx1"/>
                </a:solidFill>
                <a:effectLst/>
                <a:latin typeface="Arial" pitchFamily="34" charset="0"/>
                <a:ea typeface="+mn-ea"/>
                <a:cs typeface="Arial" pitchFamily="34" charset="0"/>
              </a:rPr>
              <a:t> E</a:t>
            </a:r>
            <a:r>
              <a:rPr lang="en-AU" sz="1100" b="0" dirty="0">
                <a:solidFill>
                  <a:schemeClr val="tx1"/>
                </a:solidFill>
                <a:latin typeface="Arial" pitchFamily="34" charset="0"/>
                <a:cs typeface="Arial" pitchFamily="34" charset="0"/>
              </a:rPr>
              <a:t>xplicit teaching of the priorities may be be incorporated in teaching and learning activities where appropriate. </a:t>
            </a:r>
          </a:p>
          <a:p>
            <a:pPr marL="0">
              <a:spcBef>
                <a:spcPts val="0"/>
              </a:spcBef>
            </a:pP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activity</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Read key connection section relating to the cross-curriculum priorities. Partner with a colleague to discuss the following questions:</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marR="0" lvl="1" indent="-2286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cross-curriculum priorities are there key connections?</a:t>
            </a:r>
            <a:r>
              <a:rPr lang="en-AU" sz="1100" kern="1200" baseline="0" dirty="0">
                <a:solidFill>
                  <a:schemeClr val="tx1"/>
                </a:solidFill>
                <a:effectLst/>
                <a:latin typeface="Arial" pitchFamily="34" charset="0"/>
                <a:ea typeface="+mn-ea"/>
                <a:cs typeface="Arial" pitchFamily="34" charset="0"/>
              </a:rPr>
              <a:t> </a:t>
            </a:r>
          </a:p>
          <a:p>
            <a:pPr marL="228600" lvl="1"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are the cross-curriculum priorities reflected in your teaching and learning programs?</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a:spcBef>
                <a:spcPts val="0"/>
              </a:spcBef>
            </a:pPr>
            <a:endParaRPr lang="en-AU"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16</a:t>
            </a:fld>
            <a:endParaRPr lang="en-AU" sz="1000" dirty="0"/>
          </a:p>
        </p:txBody>
      </p:sp>
    </p:spTree>
    <p:extLst>
      <p:ext uri="{BB962C8B-B14F-4D97-AF65-F5344CB8AC3E}">
        <p14:creationId xmlns:p14="http://schemas.microsoft.com/office/powerpoint/2010/main" val="672406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More information</a:t>
            </a:r>
            <a:r>
              <a:rPr lang="en-AU" sz="1100" u="none" baseline="0" dirty="0">
                <a:latin typeface="Arial" pitchFamily="34" charset="0"/>
                <a:cs typeface="Arial" pitchFamily="34" charset="0"/>
              </a:rPr>
              <a:t> about </a:t>
            </a:r>
            <a:r>
              <a:rPr lang="en-AU" sz="1100" i="0" u="none" baseline="0" dirty="0">
                <a:latin typeface="Arial" pitchFamily="34" charset="0"/>
                <a:cs typeface="Arial" pitchFamily="34" charset="0"/>
              </a:rPr>
              <a:t>the implementation of Australian Curriculum in Queensland is available on the QCAA website. A one-page overview of the Australian Curriculum: The Arts can be accessed through </a:t>
            </a:r>
            <a:r>
              <a:rPr lang="en-AU" sz="1100" b="0" i="0" u="sng" baseline="0" dirty="0">
                <a:latin typeface="Arial" pitchFamily="34" charset="0"/>
                <a:cs typeface="Arial" pitchFamily="34" charset="0"/>
              </a:rPr>
              <a:t>https://www.qcaa.qld.edu.au/p-10/aciq/version-9/learning-areas/p-10-the-arts/.</a:t>
            </a:r>
          </a:p>
          <a:p>
            <a:pPr lvl="0">
              <a:spcBef>
                <a:spcPts val="0"/>
              </a:spcBef>
            </a:pPr>
            <a:endParaRPr lang="en-AU" sz="1100" i="0" u="none" kern="1200" baseline="0" dirty="0">
              <a:solidFill>
                <a:schemeClr val="tx1"/>
              </a:solidFill>
              <a:effectLst/>
              <a:latin typeface="Arial" pitchFamily="34" charset="0"/>
              <a:ea typeface="+mn-ea"/>
              <a:cs typeface="Arial" pitchFamily="34" charset="0"/>
            </a:endParaRPr>
          </a:p>
          <a:p>
            <a:pPr lvl="0">
              <a:spcBef>
                <a:spcPts val="0"/>
              </a:spcBef>
            </a:pPr>
            <a:r>
              <a:rPr lang="en-AU" sz="1100" i="0" kern="1200" dirty="0">
                <a:solidFill>
                  <a:schemeClr val="tx1"/>
                </a:solidFill>
                <a:effectLst/>
                <a:latin typeface="Arial" pitchFamily="34" charset="0"/>
                <a:ea typeface="+mn-ea"/>
                <a:cs typeface="Arial" pitchFamily="34" charset="0"/>
              </a:rPr>
              <a:t>Send any further questions to: </a:t>
            </a:r>
            <a:r>
              <a:rPr lang="en-AU" sz="1100" i="0" u="none" kern="1200" dirty="0">
                <a:solidFill>
                  <a:schemeClr val="tx1"/>
                </a:solidFill>
                <a:effectLst/>
                <a:latin typeface="Arial" pitchFamily="34" charset="0"/>
                <a:ea typeface="+mn-ea"/>
                <a:cs typeface="Arial" pitchFamily="34" charset="0"/>
                <a:hlinkClick r:id="rId3"/>
              </a:rPr>
              <a:t>australiancurriculum@qcaa.qld.edu.au</a:t>
            </a:r>
            <a:r>
              <a:rPr lang="en-AU" sz="1100" i="0" u="none" kern="1200" dirty="0">
                <a:solidFill>
                  <a:schemeClr val="tx1"/>
                </a:solidFill>
                <a:effectLst/>
                <a:latin typeface="Arial" pitchFamily="34" charset="0"/>
                <a:ea typeface="+mn-ea"/>
                <a:cs typeface="Arial" pitchFamily="34" charset="0"/>
              </a:rPr>
              <a:t>.</a:t>
            </a:r>
            <a:endParaRPr lang="en-AU" sz="1100" i="0" u="none" baseline="0" dirty="0">
              <a:latin typeface="Arial" pitchFamily="34" charset="0"/>
              <a:cs typeface="Arial" pitchFamily="34" charset="0"/>
            </a:endParaRPr>
          </a:p>
          <a:p>
            <a:pPr>
              <a:spcBef>
                <a:spcPts val="0"/>
              </a:spcBef>
            </a:pPr>
            <a:endParaRPr lang="en-AU" sz="1100" i="0" kern="1200" dirty="0">
              <a:solidFill>
                <a:schemeClr val="tx1"/>
              </a:solidFill>
              <a:effectLst/>
              <a:latin typeface="Arial" pitchFamily="34" charset="0"/>
              <a:ea typeface="+mn-ea"/>
              <a:cs typeface="Arial" pitchFamily="34" charset="0"/>
            </a:endParaRPr>
          </a:p>
          <a:p>
            <a:pPr>
              <a:spcBef>
                <a:spcPts val="0"/>
              </a:spcBef>
            </a:pPr>
            <a:r>
              <a:rPr lang="en-AU" sz="1100" i="0" kern="1200" dirty="0">
                <a:solidFill>
                  <a:schemeClr val="tx1"/>
                </a:solidFill>
                <a:effectLst/>
                <a:latin typeface="Arial" pitchFamily="34" charset="0"/>
                <a:ea typeface="+mn-ea"/>
                <a:cs typeface="Arial" pitchFamily="34" charset="0"/>
              </a:rPr>
              <a:t>Information</a:t>
            </a:r>
            <a:r>
              <a:rPr lang="en-AU" sz="1100" i="0" kern="1200" baseline="0" dirty="0">
                <a:solidFill>
                  <a:schemeClr val="tx1"/>
                </a:solidFill>
                <a:effectLst/>
                <a:latin typeface="Arial" pitchFamily="34" charset="0"/>
                <a:ea typeface="+mn-ea"/>
                <a:cs typeface="Arial" pitchFamily="34" charset="0"/>
              </a:rPr>
              <a:t> about r</a:t>
            </a:r>
            <a:r>
              <a:rPr lang="en-AU" sz="1100" i="0" kern="1200" dirty="0">
                <a:solidFill>
                  <a:schemeClr val="tx1"/>
                </a:solidFill>
                <a:effectLst/>
                <a:latin typeface="Arial" pitchFamily="34" charset="0"/>
                <a:ea typeface="+mn-ea"/>
                <a:cs typeface="Arial" pitchFamily="34" charset="0"/>
              </a:rPr>
              <a:t>equests for further professional learning is available from: </a:t>
            </a:r>
            <a:r>
              <a:rPr lang="en-AU" sz="1100" i="0" u="none" kern="1200" dirty="0">
                <a:solidFill>
                  <a:schemeClr val="tx1"/>
                </a:solidFill>
                <a:effectLst/>
                <a:latin typeface="Arial" pitchFamily="34" charset="0"/>
                <a:ea typeface="+mn-ea"/>
                <a:cs typeface="Arial" pitchFamily="34" charset="0"/>
                <a:hlinkClick r:id="rId4"/>
              </a:rPr>
              <a:t>www.qcaa.qld.edu.au/pd-events/request-pd</a:t>
            </a:r>
            <a:r>
              <a:rPr lang="en-AU" sz="1100" i="0" u="none" kern="1200" dirty="0">
                <a:solidFill>
                  <a:schemeClr val="tx1"/>
                </a:solidFill>
                <a:effectLst/>
                <a:latin typeface="Arial" pitchFamily="34" charset="0"/>
                <a:ea typeface="+mn-ea"/>
                <a:cs typeface="Arial" pitchFamily="34" charset="0"/>
              </a:rPr>
              <a:t>.</a:t>
            </a:r>
          </a:p>
          <a:p>
            <a:pPr>
              <a:spcBef>
                <a:spcPts val="0"/>
              </a:spcBef>
            </a:pPr>
            <a:r>
              <a:rPr lang="en-AU" sz="1100" b="1" i="0" u="none" kern="1200" dirty="0">
                <a:solidFill>
                  <a:schemeClr val="tx1"/>
                </a:solidFill>
                <a:effectLst/>
                <a:latin typeface="Arial" pitchFamily="34" charset="0"/>
                <a:ea typeface="+mn-ea"/>
                <a:cs typeface="Arial" pitchFamily="34" charset="0"/>
              </a:rPr>
              <a:t> </a:t>
            </a:r>
            <a:endParaRPr lang="en-AU" sz="1100" i="0" u="none" kern="1200" dirty="0">
              <a:solidFill>
                <a:schemeClr val="tx1"/>
              </a:solidFill>
              <a:effectLst/>
              <a:latin typeface="Arial" pitchFamily="34" charset="0"/>
              <a:ea typeface="+mn-ea"/>
              <a:cs typeface="Arial" pitchFamily="34" charset="0"/>
            </a:endParaRPr>
          </a:p>
          <a:p>
            <a:pPr>
              <a:spcBef>
                <a:spcPts val="0"/>
              </a:spcBef>
            </a:pPr>
            <a:r>
              <a:rPr lang="en-AU" sz="1100" b="1" i="0" u="none" kern="1200" dirty="0">
                <a:solidFill>
                  <a:schemeClr val="tx1"/>
                </a:solidFill>
                <a:effectLst/>
                <a:latin typeface="Arial" pitchFamily="34" charset="0"/>
                <a:ea typeface="+mn-ea"/>
                <a:cs typeface="Arial" pitchFamily="34" charset="0"/>
              </a:rPr>
              <a:t>Suggested activity</a:t>
            </a:r>
          </a:p>
          <a:p>
            <a:pPr marL="0" indent="0">
              <a:spcBef>
                <a:spcPts val="0"/>
              </a:spcBef>
              <a:buFont typeface="+mj-lt"/>
              <a:buNone/>
            </a:pPr>
            <a:r>
              <a:rPr lang="en-AU" sz="1100" b="0" kern="1200" dirty="0">
                <a:solidFill>
                  <a:schemeClr val="tx1"/>
                </a:solidFill>
                <a:effectLst/>
                <a:latin typeface="Arial" pitchFamily="34" charset="0"/>
                <a:ea typeface="+mn-ea"/>
                <a:cs typeface="Arial" pitchFamily="34" charset="0"/>
              </a:rPr>
              <a:t>Partner with a colleague to discuss the following questions:</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did I learn?</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was confirmed?</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was new?</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challenged my thinking?</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else do I need to do?</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is our plan as a teaching team?</a:t>
            </a:r>
          </a:p>
          <a:p>
            <a:pPr lvl="0">
              <a:spcBef>
                <a:spcPts val="0"/>
              </a:spcBef>
            </a:pPr>
            <a:endParaRPr lang="en-AU" sz="1100"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kern="1200" dirty="0">
                <a:solidFill>
                  <a:schemeClr val="tx1"/>
                </a:solidFill>
                <a:effectLst/>
                <a:latin typeface="Arial" pitchFamily="34" charset="0"/>
                <a:ea typeface="+mn-ea"/>
                <a:cs typeface="Arial" pitchFamily="34" charset="0"/>
              </a:rPr>
              <a:t>Send any further questions to: </a:t>
            </a:r>
            <a:r>
              <a:rPr lang="en-AU" sz="1100" u="none" kern="1200" dirty="0">
                <a:solidFill>
                  <a:schemeClr val="tx1"/>
                </a:solidFill>
                <a:effectLst/>
                <a:latin typeface="Arial" pitchFamily="34" charset="0"/>
                <a:ea typeface="+mn-ea"/>
                <a:cs typeface="Arial" pitchFamily="34" charset="0"/>
                <a:hlinkClick r:id="rId3"/>
              </a:rPr>
              <a:t>australiancurriculum@qcaa.qld.edu.au</a:t>
            </a:r>
            <a:r>
              <a:rPr lang="en-AU" sz="1100" u="none" kern="1200" dirty="0">
                <a:solidFill>
                  <a:schemeClr val="tx1"/>
                </a:solidFill>
                <a:effectLst/>
                <a:latin typeface="Arial" pitchFamily="34" charset="0"/>
                <a:ea typeface="+mn-ea"/>
                <a:cs typeface="Arial" pitchFamily="34" charset="0"/>
              </a:rPr>
              <a:t>.</a:t>
            </a:r>
            <a:endParaRPr lang="en-AU" sz="1100" u="none" baseline="0" dirty="0">
              <a:latin typeface="Arial" pitchFamily="34" charset="0"/>
              <a:cs typeface="Arial" pitchFamily="34" charset="0"/>
            </a:endParaRPr>
          </a:p>
          <a:p>
            <a:pPr>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kern="1200" dirty="0">
                <a:solidFill>
                  <a:schemeClr val="tx1"/>
                </a:solidFill>
                <a:effectLst/>
                <a:latin typeface="Arial" pitchFamily="34" charset="0"/>
                <a:ea typeface="+mn-ea"/>
                <a:cs typeface="Arial" pitchFamily="34" charset="0"/>
              </a:rPr>
              <a:t>Information</a:t>
            </a:r>
            <a:r>
              <a:rPr lang="en-AU" sz="1100" kern="1200" baseline="0" dirty="0">
                <a:solidFill>
                  <a:schemeClr val="tx1"/>
                </a:solidFill>
                <a:effectLst/>
                <a:latin typeface="Arial" pitchFamily="34" charset="0"/>
                <a:ea typeface="+mn-ea"/>
                <a:cs typeface="Arial" pitchFamily="34" charset="0"/>
              </a:rPr>
              <a:t> about r</a:t>
            </a:r>
            <a:r>
              <a:rPr lang="en-AU" sz="1100" kern="1200" dirty="0">
                <a:solidFill>
                  <a:schemeClr val="tx1"/>
                </a:solidFill>
                <a:effectLst/>
                <a:latin typeface="Arial" pitchFamily="34" charset="0"/>
                <a:ea typeface="+mn-ea"/>
                <a:cs typeface="Arial" pitchFamily="34" charset="0"/>
              </a:rPr>
              <a:t>equests for further professional learning is available from: </a:t>
            </a:r>
            <a:r>
              <a:rPr lang="en-AU" sz="1100" u="none" kern="1200" dirty="0">
                <a:solidFill>
                  <a:schemeClr val="tx1"/>
                </a:solidFill>
                <a:effectLst/>
                <a:latin typeface="Arial" pitchFamily="34" charset="0"/>
                <a:ea typeface="+mn-ea"/>
                <a:cs typeface="Arial" pitchFamily="34" charset="0"/>
                <a:hlinkClick r:id="rId4"/>
              </a:rPr>
              <a:t>www.qcaa.qld.edu.au/pd-events/request-pd</a:t>
            </a:r>
            <a:r>
              <a:rPr lang="en-AU" sz="1100" u="none" kern="1200" dirty="0">
                <a:solidFill>
                  <a:schemeClr val="tx1"/>
                </a:solidFill>
                <a:effectLst/>
                <a:latin typeface="Arial" pitchFamily="34" charset="0"/>
                <a:ea typeface="+mn-ea"/>
                <a:cs typeface="Arial" pitchFamily="34" charset="0"/>
              </a:rPr>
              <a:t>.</a:t>
            </a:r>
          </a:p>
          <a:p>
            <a:pPr>
              <a:spcBef>
                <a:spcPts val="0"/>
              </a:spcBef>
            </a:pPr>
            <a:r>
              <a:rPr lang="en-AU" sz="1100" b="1" u="none" kern="1200" dirty="0">
                <a:solidFill>
                  <a:schemeClr val="tx1"/>
                </a:solidFill>
                <a:effectLst/>
                <a:latin typeface="Arial" pitchFamily="34" charset="0"/>
                <a:ea typeface="+mn-ea"/>
                <a:cs typeface="Arial" pitchFamily="34" charset="0"/>
              </a:rPr>
              <a:t> </a:t>
            </a:r>
            <a:endParaRPr lang="en-AU" sz="1100" u="none" kern="1200" dirty="0">
              <a:solidFill>
                <a:schemeClr val="tx1"/>
              </a:solidFill>
              <a:effectLst/>
              <a:latin typeface="Arial" pitchFamily="34" charset="0"/>
              <a:ea typeface="+mn-ea"/>
              <a:cs typeface="Arial" pitchFamily="34" charset="0"/>
            </a:endParaRPr>
          </a:p>
          <a:p>
            <a:pPr>
              <a:spcBef>
                <a:spcPts val="0"/>
              </a:spcBef>
            </a:pPr>
            <a:r>
              <a:rPr lang="en-AU" sz="1100" b="1" i="0" u="none" kern="1200" dirty="0">
                <a:solidFill>
                  <a:schemeClr val="tx1"/>
                </a:solidFill>
                <a:effectLst/>
                <a:latin typeface="Arial" pitchFamily="34" charset="0"/>
                <a:ea typeface="+mn-ea"/>
                <a:cs typeface="Arial" pitchFamily="34" charset="0"/>
              </a:rPr>
              <a:t>Suggested activity</a:t>
            </a:r>
          </a:p>
          <a:p>
            <a:pPr marL="0" indent="0">
              <a:spcBef>
                <a:spcPts val="0"/>
              </a:spcBef>
              <a:buFont typeface="+mj-lt"/>
              <a:buNone/>
            </a:pPr>
            <a:endParaRPr lang="en-AU" sz="1100" b="0" kern="1200" dirty="0">
              <a:solidFill>
                <a:schemeClr val="tx1"/>
              </a:solidFill>
              <a:effectLst/>
              <a:latin typeface="Arial" pitchFamily="34" charset="0"/>
              <a:ea typeface="+mn-ea"/>
              <a:cs typeface="Arial" pitchFamily="34" charset="0"/>
            </a:endParaRPr>
          </a:p>
          <a:p>
            <a:pPr marL="0" indent="0">
              <a:spcBef>
                <a:spcPts val="0"/>
              </a:spcBef>
              <a:buFont typeface="+mj-lt"/>
              <a:buNone/>
            </a:pPr>
            <a:r>
              <a:rPr lang="en-AU" sz="1100" b="0" kern="1200" dirty="0">
                <a:solidFill>
                  <a:schemeClr val="tx1"/>
                </a:solidFill>
                <a:effectLst/>
                <a:latin typeface="Arial" pitchFamily="34" charset="0"/>
                <a:ea typeface="+mn-ea"/>
                <a:cs typeface="Arial" pitchFamily="34" charset="0"/>
              </a:rPr>
              <a:t>Partner with a colleague to discuss the following questions:</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did I learn?</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was confirmed?</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was new?</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challenged my thinking?</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else do I need to do?</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is our plan as a teaching team?</a:t>
            </a:r>
          </a:p>
          <a:p>
            <a:pPr lvl="0">
              <a:spcBef>
                <a:spcPts val="0"/>
              </a:spcBef>
            </a:pPr>
            <a:endParaRPr lang="en-AU" sz="1100" b="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C8D554-20BD-45E3-8F8F-C854CD9EEC52}" type="slidenum">
              <a:rPr kumimoji="0" lang="en-AU"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AU" sz="1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20830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600"/>
              </a:spcBef>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2037533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19</a:t>
            </a:fld>
            <a:endParaRPr lang="en-AU"/>
          </a:p>
        </p:txBody>
      </p:sp>
    </p:spTree>
    <p:extLst>
      <p:ext uri="{BB962C8B-B14F-4D97-AF65-F5344CB8AC3E}">
        <p14:creationId xmlns:p14="http://schemas.microsoft.com/office/powerpoint/2010/main" val="222370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This presentation aims to:</a:t>
            </a:r>
          </a:p>
          <a:p>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build understanding of </a:t>
            </a:r>
            <a:r>
              <a:rPr lang="en-US" sz="1100">
                <a:latin typeface="Arial" panose="020B0604020202020204" pitchFamily="34" charset="0"/>
                <a:cs typeface="Arial" panose="020B0604020202020204" pitchFamily="34" charset="0"/>
              </a:rPr>
              <a:t>the Australian Curriculum Version 9.0, </a:t>
            </a:r>
            <a:r>
              <a:rPr lang="en-US" sz="1100" dirty="0">
                <a:latin typeface="Arial" panose="020B0604020202020204" pitchFamily="34" charset="0"/>
                <a:cs typeface="Arial" panose="020B0604020202020204" pitchFamily="34" charset="0"/>
              </a:rPr>
              <a:t>with particular reference to the Arts curriculum</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provide an overview of the structure of the Arts learning area, including the curriculum content and achievement standards.</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a:t>
            </a:fld>
            <a:endParaRPr lang="en-AU"/>
          </a:p>
        </p:txBody>
      </p:sp>
    </p:spTree>
    <p:extLst>
      <p:ext uri="{BB962C8B-B14F-4D97-AF65-F5344CB8AC3E}">
        <p14:creationId xmlns:p14="http://schemas.microsoft.com/office/powerpoint/2010/main" val="35572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AU" sz="1100" dirty="0">
                <a:latin typeface="Arial" pitchFamily="34" charset="0"/>
                <a:cs typeface="Arial" pitchFamily="34" charset="0"/>
              </a:rPr>
              <a:t>The Australian Curriculum sets the expectations for what all Australian students should be taught and have the opportunity to learn as they progress through their school life. In</a:t>
            </a:r>
            <a:r>
              <a:rPr lang="en-AU" sz="1100" baseline="0" dirty="0">
                <a:latin typeface="Arial" pitchFamily="34" charset="0"/>
                <a:cs typeface="Arial" pitchFamily="34" charset="0"/>
              </a:rPr>
              <a:t> </a:t>
            </a:r>
            <a:r>
              <a:rPr lang="en-US" sz="1100" baseline="0" dirty="0">
                <a:latin typeface="Arial" pitchFamily="34" charset="0"/>
                <a:cs typeface="Arial" pitchFamily="34" charset="0"/>
              </a:rPr>
              <a:t>Prep</a:t>
            </a:r>
            <a:r>
              <a:rPr lang="en-US" sz="1100" b="0" baseline="0" dirty="0">
                <a:solidFill>
                  <a:schemeClr val="tx1"/>
                </a:solidFill>
                <a:latin typeface="Arial" pitchFamily="34" charset="0"/>
                <a:cs typeface="Arial" pitchFamily="34" charset="0"/>
              </a:rPr>
              <a:t> to </a:t>
            </a:r>
            <a:r>
              <a:rPr lang="en-US" sz="1100" b="0" dirty="0">
                <a:solidFill>
                  <a:schemeClr val="tx1"/>
                </a:solidFill>
                <a:latin typeface="Arial" pitchFamily="34" charset="0"/>
                <a:cs typeface="Arial" pitchFamily="34" charset="0"/>
              </a:rPr>
              <a:t>Year </a:t>
            </a:r>
            <a:r>
              <a:rPr lang="en-AU" sz="1100" baseline="0" dirty="0">
                <a:latin typeface="Arial" pitchFamily="34" charset="0"/>
                <a:cs typeface="Arial" pitchFamily="34" charset="0"/>
              </a:rPr>
              <a:t>10, the</a:t>
            </a:r>
            <a:r>
              <a:rPr lang="en-AU" sz="1100" dirty="0">
                <a:latin typeface="Arial" pitchFamily="34" charset="0"/>
                <a:cs typeface="Arial" pitchFamily="34" charset="0"/>
              </a:rPr>
              <a:t> Australian</a:t>
            </a:r>
            <a:r>
              <a:rPr lang="en-AU" sz="1100" baseline="0" dirty="0">
                <a:latin typeface="Arial" pitchFamily="34" charset="0"/>
                <a:cs typeface="Arial" pitchFamily="34" charset="0"/>
              </a:rPr>
              <a:t> Curriculum provides teachers,</a:t>
            </a:r>
            <a:r>
              <a:rPr lang="en-AU" sz="1100" dirty="0">
                <a:latin typeface="Arial" pitchFamily="34" charset="0"/>
                <a:cs typeface="Arial" pitchFamily="34" charset="0"/>
              </a:rPr>
              <a:t> students and parents with access to the same content and consistent national standards for determining</a:t>
            </a:r>
            <a:r>
              <a:rPr lang="en-AU" sz="1100" baseline="0" dirty="0">
                <a:latin typeface="Arial" pitchFamily="34" charset="0"/>
                <a:cs typeface="Arial" pitchFamily="34" charset="0"/>
              </a:rPr>
              <a:t> the progress of student learning.</a:t>
            </a:r>
            <a:endParaRPr lang="en-AU" sz="1100" b="0" u="none" kern="1200" dirty="0">
              <a:solidFill>
                <a:schemeClr val="tx1"/>
              </a:solidFill>
              <a:effectLst/>
              <a:latin typeface="Arial" pitchFamily="34" charset="0"/>
              <a:ea typeface="+mn-ea"/>
              <a:cs typeface="Arial" pitchFamily="34" charset="0"/>
            </a:endParaRP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All Australian students across all education settings and contexts can be supported in their diverse learning needs through the three dimensions of the Australian Curriculum: the learning area content, the general capabilities and the cross-curriculum priorities.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diagram shows the relationship between these dimensions of the Australian Curriculum. Teachers emphasise one or more dimensions to develop learning programs suited to the strengths, interests and diverse needs of all students.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presentation provides</a:t>
            </a:r>
            <a:r>
              <a:rPr lang="en-AU" sz="1100" baseline="0" dirty="0">
                <a:latin typeface="Arial" pitchFamily="34" charset="0"/>
                <a:cs typeface="Arial" pitchFamily="34" charset="0"/>
              </a:rPr>
              <a:t> a brief overview of the general capabilities and cross-curriculum priorities. However, the focus will be </a:t>
            </a:r>
            <a:r>
              <a:rPr lang="en-AU" sz="1100" u="none" baseline="0" dirty="0">
                <a:latin typeface="Arial" pitchFamily="34" charset="0"/>
                <a:cs typeface="Arial" pitchFamily="34" charset="0"/>
              </a:rPr>
              <a:t>on </a:t>
            </a:r>
            <a:r>
              <a:rPr lang="en-AU" sz="1100" dirty="0">
                <a:latin typeface="Arial" panose="020B0604020202020204" pitchFamily="34" charset="0"/>
                <a:cs typeface="Arial" panose="020B0604020202020204" pitchFamily="34" charset="0"/>
              </a:rPr>
              <a:t>Years 7–10 </a:t>
            </a:r>
            <a:r>
              <a:rPr lang="en-AU" sz="1100" u="none" baseline="0" dirty="0">
                <a:latin typeface="Arial" pitchFamily="34" charset="0"/>
                <a:cs typeface="Arial" pitchFamily="34" charset="0"/>
              </a:rPr>
              <a:t>The Arts</a:t>
            </a:r>
            <a:r>
              <a:rPr lang="en-AU" sz="1100" b="0" baseline="0" dirty="0">
                <a:latin typeface="Arial" pitchFamily="34" charset="0"/>
                <a:cs typeface="Arial" pitchFamily="34" charset="0"/>
              </a:rPr>
              <a:t>.</a:t>
            </a:r>
          </a:p>
          <a:p>
            <a:pPr marL="0" lvl="0">
              <a:lnSpc>
                <a:spcPct val="100000"/>
              </a:lnSpc>
            </a:pPr>
            <a:endParaRPr lang="en-AU" sz="11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a:t>
            </a:fld>
            <a:endParaRPr kumimoji="0" lang="en-AU"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9122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spcBef>
                <a:spcPts val="0"/>
              </a:spcBef>
            </a:pPr>
            <a:r>
              <a:rPr lang="en-AU" sz="1100" u="none" dirty="0">
                <a:latin typeface="Arial" pitchFamily="34" charset="0"/>
                <a:cs typeface="Arial" pitchFamily="34" charset="0"/>
              </a:rPr>
              <a:t>The Australian Curriculum sets out what all young people should be taught by specifying the curriculum content and identifies the learning expected at points in their schooling by specifying the achievement standards. The</a:t>
            </a:r>
            <a:r>
              <a:rPr lang="en-AU" sz="1100" u="none" baseline="0" dirty="0">
                <a:latin typeface="Arial" pitchFamily="34" charset="0"/>
                <a:cs typeface="Arial" pitchFamily="34" charset="0"/>
              </a:rPr>
              <a:t> content and achievement standards are supported by additional information that describes the:</a:t>
            </a:r>
          </a:p>
          <a:p>
            <a:pPr marL="342900" lvl="0" indent="-342900">
              <a:lnSpc>
                <a:spcPct val="100000"/>
              </a:lnSpc>
              <a:spcAft>
                <a:spcPts val="600"/>
              </a:spcAft>
              <a:buFont typeface="Symbol" panose="05050102010706020507" pitchFamily="18" charset="2"/>
              <a:buChar char=""/>
              <a:tabLst>
                <a:tab pos="18034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curriculum intent (rationale) </a:t>
            </a:r>
          </a:p>
          <a:p>
            <a:pPr marL="342900" lvl="0" indent="-342900">
              <a:lnSpc>
                <a:spcPct val="100000"/>
              </a:lnSpc>
              <a:spcAft>
                <a:spcPts val="600"/>
              </a:spcAft>
              <a:buFont typeface="Symbol" panose="05050102010706020507" pitchFamily="18" charset="2"/>
              <a:buChar char=""/>
              <a:tabLst>
                <a:tab pos="18034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aims of learning (aims)</a:t>
            </a:r>
          </a:p>
          <a:p>
            <a:pPr marL="342900" lvl="0" indent="-342900">
              <a:lnSpc>
                <a:spcPct val="100000"/>
              </a:lnSpc>
              <a:spcAft>
                <a:spcPts val="600"/>
              </a:spcAft>
              <a:buFont typeface="Symbol" panose="05050102010706020507" pitchFamily="18" charset="2"/>
              <a:buChar char=""/>
              <a:tabLst>
                <a:tab pos="18034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key considerations when planning learning experiences that are unique to the learning are of </a:t>
            </a:r>
            <a:r>
              <a:rPr lang="en-AU"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Arts</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0000"/>
              </a:lnSpc>
              <a:spcAft>
                <a:spcPts val="600"/>
              </a:spcAft>
              <a:buFont typeface="Symbol" panose="05050102010706020507" pitchFamily="18" charset="2"/>
              <a:buChar char=""/>
              <a:tabLst>
                <a:tab pos="18034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key connections with the other dimensions for the Australian curriculum including the general capabilities, cross-curriculum priorities and other learning areas</a:t>
            </a:r>
          </a:p>
          <a:p>
            <a:pPr marL="342900" lvl="0" indent="-342900">
              <a:lnSpc>
                <a:spcPct val="100000"/>
              </a:lnSpc>
              <a:spcAft>
                <a:spcPts val="600"/>
              </a:spcAft>
              <a:buFont typeface="Symbol" panose="05050102010706020507" pitchFamily="18" charset="2"/>
              <a:buChar char=""/>
              <a:tabLst>
                <a:tab pos="18034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the organising structure and focus for the learning at specific year/band levels including the level descriptions, achievement standards and the curriculum content.</a:t>
            </a:r>
          </a:p>
          <a:p>
            <a:pPr lvl="0">
              <a:lnSpc>
                <a:spcPct val="100000"/>
              </a:lnSpc>
              <a:spcBef>
                <a:spcPts val="0"/>
              </a:spcBef>
            </a:pPr>
            <a:endParaRPr lang="en-AU" sz="1100" u="none" baseline="0" dirty="0">
              <a:latin typeface="Arial" pitchFamily="34" charset="0"/>
              <a:cs typeface="Arial" pitchFamily="34" charset="0"/>
            </a:endParaRPr>
          </a:p>
          <a:p>
            <a:pPr lvl="0">
              <a:lnSpc>
                <a:spcPct val="100000"/>
              </a:lnSpc>
              <a:spcBef>
                <a:spcPts val="0"/>
              </a:spcBef>
            </a:pPr>
            <a:r>
              <a:rPr lang="en-AU" sz="1100" u="none" baseline="0" dirty="0">
                <a:latin typeface="Arial" pitchFamily="34" charset="0"/>
                <a:cs typeface="Arial" pitchFamily="34" charset="0"/>
              </a:rPr>
              <a:t>The following sections of the presentation will provide an overview of each of these key aspects of the curriculum.</a:t>
            </a: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4</a:t>
            </a:fld>
            <a:endParaRPr lang="en-AU" sz="1000" dirty="0"/>
          </a:p>
        </p:txBody>
      </p:sp>
    </p:spTree>
    <p:extLst>
      <p:ext uri="{BB962C8B-B14F-4D97-AF65-F5344CB8AC3E}">
        <p14:creationId xmlns:p14="http://schemas.microsoft.com/office/powerpoint/2010/main" val="1756657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b="0" dirty="0">
                <a:solidFill>
                  <a:schemeClr val="tx1"/>
                </a:solidFill>
                <a:latin typeface="Arial" pitchFamily="34" charset="0"/>
                <a:cs typeface="Arial" pitchFamily="34" charset="0"/>
              </a:rPr>
              <a:t>The rationale defines the learning area and describes the importance of the learning area within the curriculum:</a:t>
            </a:r>
          </a:p>
          <a:p>
            <a:pPr marL="0">
              <a:lnSpc>
                <a:spcPct val="100000"/>
              </a:lnSpc>
              <a:spcBef>
                <a:spcPts val="0"/>
              </a:spcBef>
            </a:pPr>
            <a:endParaRPr lang="en-AU" sz="1100" b="0" dirty="0">
              <a:solidFill>
                <a:schemeClr val="tx1"/>
              </a:solidFill>
              <a:latin typeface="Arial" pitchFamily="34" charset="0"/>
              <a:cs typeface="Arial" pitchFamily="34" charset="0"/>
            </a:endParaRPr>
          </a:p>
          <a:p>
            <a:pPr marL="0" indent="-171450">
              <a:lnSpc>
                <a:spcPct val="100000"/>
              </a:lnSpc>
              <a:spcBef>
                <a:spcPts val="0"/>
              </a:spcBef>
              <a:buFont typeface="Arial" pitchFamily="34" charset="0"/>
              <a:buChar char="•"/>
            </a:pPr>
            <a:r>
              <a:rPr lang="en-AU" sz="1100" b="0" dirty="0">
                <a:solidFill>
                  <a:schemeClr val="tx1"/>
                </a:solidFill>
                <a:latin typeface="Arial" pitchFamily="34" charset="0"/>
                <a:cs typeface="Arial" pitchFamily="34" charset="0"/>
              </a:rPr>
              <a:t>Why is it important? </a:t>
            </a:r>
          </a:p>
          <a:p>
            <a:pPr marL="0" indent="-171450">
              <a:lnSpc>
                <a:spcPct val="100000"/>
              </a:lnSpc>
              <a:spcBef>
                <a:spcPts val="0"/>
              </a:spcBef>
              <a:buFont typeface="Arial" pitchFamily="34" charset="0"/>
              <a:buChar char="•"/>
            </a:pPr>
            <a:r>
              <a:rPr lang="en-AU" sz="1100" b="0" dirty="0">
                <a:solidFill>
                  <a:schemeClr val="tx1"/>
                </a:solidFill>
                <a:latin typeface="Arial" pitchFamily="34" charset="0"/>
                <a:cs typeface="Arial" pitchFamily="34" charset="0"/>
              </a:rPr>
              <a:t>How is it shaped in the curriculum?</a:t>
            </a:r>
          </a:p>
          <a:p>
            <a:pPr marL="0">
              <a:lnSpc>
                <a:spcPct val="100000"/>
              </a:lnSpc>
              <a:spcBef>
                <a:spcPts val="0"/>
              </a:spcBef>
            </a:pPr>
            <a:endParaRPr lang="en-AU" sz="1100" dirty="0">
              <a:solidFill>
                <a:schemeClr val="tx1"/>
              </a:solidFill>
              <a:latin typeface="Arial" pitchFamily="34" charset="0"/>
              <a:cs typeface="Arial" pitchFamily="34" charset="0"/>
            </a:endParaRPr>
          </a:p>
          <a:p>
            <a:pPr marL="0" indent="0">
              <a:spcBef>
                <a:spcPts val="0"/>
              </a:spcBef>
              <a:buFont typeface="Arial" pitchFamily="34" charset="0"/>
              <a:buNone/>
            </a:pPr>
            <a:r>
              <a:rPr lang="en-AU" sz="1100" b="0" dirty="0">
                <a:solidFill>
                  <a:schemeClr val="tx1"/>
                </a:solidFill>
                <a:latin typeface="Arial" pitchFamily="34" charset="0"/>
                <a:cs typeface="Arial" pitchFamily="34" charset="0"/>
              </a:rPr>
              <a:t>The Arts comprises five subjects:</a:t>
            </a:r>
          </a:p>
          <a:p>
            <a:pPr marL="0" indent="0">
              <a:spcBef>
                <a:spcPts val="0"/>
              </a:spcBef>
              <a:buFont typeface="Arial" pitchFamily="34" charset="0"/>
              <a:buNone/>
            </a:pPr>
            <a:endParaRPr lang="en-AU" sz="1100" b="0" dirty="0">
              <a:solidFill>
                <a:schemeClr val="tx1"/>
              </a:solidFill>
              <a:latin typeface="Arial" pitchFamily="34" charset="0"/>
              <a:cs typeface="Arial" pitchFamily="34" charset="0"/>
            </a:endParaRPr>
          </a:p>
          <a:p>
            <a:pPr marL="0" indent="-171450">
              <a:spcBef>
                <a:spcPts val="0"/>
              </a:spcBef>
              <a:buFont typeface="Arial" panose="020B0604020202020204" pitchFamily="34" charset="0"/>
              <a:buChar char="•"/>
            </a:pPr>
            <a:r>
              <a:rPr lang="en-AU" sz="1100" b="0" dirty="0">
                <a:solidFill>
                  <a:schemeClr val="tx1"/>
                </a:solidFill>
                <a:latin typeface="Arial" pitchFamily="34" charset="0"/>
                <a:cs typeface="Arial" pitchFamily="34" charset="0"/>
              </a:rPr>
              <a:t>Dance</a:t>
            </a:r>
          </a:p>
          <a:p>
            <a:pPr marL="0" indent="-171450">
              <a:spcBef>
                <a:spcPts val="0"/>
              </a:spcBef>
              <a:buFont typeface="Arial" panose="020B0604020202020204" pitchFamily="34" charset="0"/>
              <a:buChar char="•"/>
            </a:pPr>
            <a:r>
              <a:rPr lang="en-AU" sz="1100" b="0" dirty="0">
                <a:solidFill>
                  <a:schemeClr val="tx1"/>
                </a:solidFill>
                <a:latin typeface="Arial" pitchFamily="34" charset="0"/>
                <a:cs typeface="Arial" pitchFamily="34" charset="0"/>
              </a:rPr>
              <a:t>Drama</a:t>
            </a:r>
          </a:p>
          <a:p>
            <a:pPr marL="0" indent="-171450">
              <a:spcBef>
                <a:spcPts val="0"/>
              </a:spcBef>
              <a:buFont typeface="Arial" panose="020B0604020202020204" pitchFamily="34" charset="0"/>
              <a:buChar char="•"/>
            </a:pPr>
            <a:r>
              <a:rPr lang="en-AU" sz="1100" b="0" dirty="0">
                <a:solidFill>
                  <a:schemeClr val="tx1"/>
                </a:solidFill>
                <a:latin typeface="Arial" pitchFamily="34" charset="0"/>
                <a:cs typeface="Arial" pitchFamily="34" charset="0"/>
              </a:rPr>
              <a:t>Media Arts</a:t>
            </a:r>
          </a:p>
          <a:p>
            <a:pPr marL="0" indent="-171450">
              <a:spcBef>
                <a:spcPts val="0"/>
              </a:spcBef>
              <a:buFont typeface="Arial" panose="020B0604020202020204" pitchFamily="34" charset="0"/>
              <a:buChar char="•"/>
            </a:pPr>
            <a:r>
              <a:rPr lang="en-AU" sz="1100" b="0" dirty="0">
                <a:solidFill>
                  <a:schemeClr val="tx1"/>
                </a:solidFill>
                <a:latin typeface="Arial" pitchFamily="34" charset="0"/>
                <a:cs typeface="Arial" pitchFamily="34" charset="0"/>
              </a:rPr>
              <a:t>Music</a:t>
            </a:r>
          </a:p>
          <a:p>
            <a:pPr marL="0" indent="-171450">
              <a:spcBef>
                <a:spcPts val="0"/>
              </a:spcBef>
              <a:buFont typeface="Arial" panose="020B0604020202020204" pitchFamily="34" charset="0"/>
              <a:buChar char="•"/>
            </a:pPr>
            <a:r>
              <a:rPr lang="en-AU" sz="1100" b="0" dirty="0">
                <a:solidFill>
                  <a:schemeClr val="tx1"/>
                </a:solidFill>
                <a:latin typeface="Arial" pitchFamily="34" charset="0"/>
                <a:cs typeface="Arial" pitchFamily="34" charset="0"/>
              </a:rPr>
              <a:t>Visual Arts.</a:t>
            </a:r>
          </a:p>
          <a:p>
            <a:pPr marL="0">
              <a:spcBef>
                <a:spcPts val="0"/>
              </a:spcBef>
            </a:pPr>
            <a:endParaRPr lang="en-AU" sz="1100" dirty="0">
              <a:solidFill>
                <a:schemeClr val="tx1"/>
              </a:solidFill>
              <a:latin typeface="Arial" pitchFamily="34" charset="0"/>
              <a:cs typeface="Arial" pitchFamily="34" charset="0"/>
            </a:endParaRPr>
          </a:p>
          <a:p>
            <a:pPr marL="0">
              <a:spcBef>
                <a:spcPts val="0"/>
              </a:spcBef>
            </a:pPr>
            <a:r>
              <a:rPr lang="en-AU" sz="1100" dirty="0">
                <a:solidFill>
                  <a:schemeClr val="tx1"/>
                </a:solidFill>
                <a:latin typeface="Arial" pitchFamily="34" charset="0"/>
                <a:cs typeface="Arial" pitchFamily="34" charset="0"/>
              </a:rPr>
              <a:t>The Arts</a:t>
            </a:r>
            <a:r>
              <a:rPr lang="en-AU" sz="1100" baseline="0" dirty="0">
                <a:solidFill>
                  <a:schemeClr val="tx1"/>
                </a:solidFill>
                <a:latin typeface="Arial" pitchFamily="34" charset="0"/>
                <a:cs typeface="Arial" pitchFamily="34" charset="0"/>
              </a:rPr>
              <a:t> rationale promotes:</a:t>
            </a:r>
          </a:p>
          <a:p>
            <a:pPr marL="171450" indent="-171450">
              <a:spcBef>
                <a:spcPts val="0"/>
              </a:spcBef>
              <a:buFont typeface="Arial" panose="020B0604020202020204" pitchFamily="34" charset="0"/>
              <a:buChar char="•"/>
            </a:pPr>
            <a:endParaRPr lang="en-AU" sz="1100" b="0" i="0" kern="1200" dirty="0">
              <a:solidFill>
                <a:schemeClr val="tx1"/>
              </a:solidFill>
              <a:effectLst/>
              <a:latin typeface="Arial" pitchFamily="34" charset="0"/>
              <a:ea typeface="+mn-ea"/>
              <a:cs typeface="Arial" pitchFamily="34" charset="0"/>
            </a:endParaRPr>
          </a:p>
          <a:p>
            <a:pPr marL="171450" indent="-171450">
              <a:spcBef>
                <a:spcPts val="0"/>
              </a:spcBef>
              <a:buFont typeface="Arial" panose="020B0604020202020204" pitchFamily="34" charset="0"/>
              <a:buChar char="•"/>
            </a:pPr>
            <a:r>
              <a:rPr lang="en-AU" sz="1100" b="0" i="0" kern="1200" dirty="0">
                <a:solidFill>
                  <a:schemeClr val="tx1"/>
                </a:solidFill>
                <a:effectLst/>
                <a:latin typeface="Arial" pitchFamily="34" charset="0"/>
                <a:ea typeface="+mn-ea"/>
                <a:cs typeface="Arial" pitchFamily="34" charset="0"/>
              </a:rPr>
              <a:t>opportunities for students to learn how to create, design, represent, communicate and share their imagined and conceptual ideas, emotions, observations and experiences</a:t>
            </a:r>
          </a:p>
          <a:p>
            <a:pPr marL="171450" indent="-171450">
              <a:spcBef>
                <a:spcPts val="0"/>
              </a:spcBef>
              <a:buFont typeface="Arial" panose="020B0604020202020204" pitchFamily="34" charset="0"/>
              <a:buChar char="•"/>
            </a:pPr>
            <a:r>
              <a:rPr lang="en-AU" sz="1100" b="0" i="0" kern="1200" baseline="0" dirty="0">
                <a:solidFill>
                  <a:schemeClr val="tx1"/>
                </a:solidFill>
                <a:effectLst/>
                <a:latin typeface="Arial" pitchFamily="34" charset="0"/>
                <a:ea typeface="+mn-ea"/>
                <a:cs typeface="Arial" pitchFamily="34" charset="0"/>
              </a:rPr>
              <a:t>understanding of the </a:t>
            </a:r>
            <a:r>
              <a:rPr lang="en-AU" sz="1100" b="0" i="0" kern="1200" dirty="0">
                <a:solidFill>
                  <a:schemeClr val="tx1"/>
                </a:solidFill>
                <a:effectLst/>
                <a:latin typeface="Arial" pitchFamily="34" charset="0"/>
                <a:ea typeface="+mn-ea"/>
                <a:cs typeface="Arial" pitchFamily="34" charset="0"/>
              </a:rPr>
              <a:t>development and expression of cultures and communities, locally, nationally and globally</a:t>
            </a:r>
          </a:p>
          <a:p>
            <a:pPr marL="171450" indent="-171450">
              <a:spcBef>
                <a:spcPts val="0"/>
              </a:spcBef>
              <a:buFont typeface="Arial" panose="020B0604020202020204" pitchFamily="34" charset="0"/>
              <a:buChar char="•"/>
            </a:pPr>
            <a:r>
              <a:rPr lang="en-AU" sz="1100" b="0" i="0" kern="1200" dirty="0">
                <a:solidFill>
                  <a:schemeClr val="tx1"/>
                </a:solidFill>
                <a:effectLst/>
                <a:latin typeface="Arial" pitchFamily="34" charset="0"/>
                <a:ea typeface="+mn-ea"/>
                <a:cs typeface="Arial" pitchFamily="34" charset="0"/>
              </a:rPr>
              <a:t>students’ ability to communicate ideas in current, traditional and emerging forms and use arts knowledge and understanding to make sense of their world</a:t>
            </a:r>
          </a:p>
          <a:p>
            <a:pPr marL="171450" indent="-171450">
              <a:spcBef>
                <a:spcPts val="0"/>
              </a:spcBef>
              <a:buFont typeface="Arial" panose="020B0604020202020204" pitchFamily="34" charset="0"/>
              <a:buChar char="•"/>
            </a:pPr>
            <a:r>
              <a:rPr lang="en-AU" sz="1100" b="0" i="0" kern="1200" dirty="0">
                <a:solidFill>
                  <a:schemeClr val="tx1"/>
                </a:solidFill>
                <a:effectLst/>
                <a:latin typeface="Arial" pitchFamily="34" charset="0"/>
                <a:ea typeface="+mn-ea"/>
                <a:cs typeface="Arial" pitchFamily="34" charset="0"/>
              </a:rPr>
              <a:t>value, respect and exploration</a:t>
            </a:r>
            <a:r>
              <a:rPr lang="en-AU" sz="1100" b="0" i="0" kern="1200" baseline="0" dirty="0">
                <a:solidFill>
                  <a:schemeClr val="tx1"/>
                </a:solidFill>
                <a:effectLst/>
                <a:latin typeface="Arial" pitchFamily="34" charset="0"/>
                <a:ea typeface="+mn-ea"/>
                <a:cs typeface="Arial" pitchFamily="34" charset="0"/>
              </a:rPr>
              <a:t> of </a:t>
            </a:r>
            <a:r>
              <a:rPr lang="en-AU" sz="1100" b="0" i="0" kern="1200" dirty="0">
                <a:solidFill>
                  <a:schemeClr val="tx1"/>
                </a:solidFill>
                <a:effectLst/>
                <a:latin typeface="Arial" pitchFamily="34" charset="0"/>
                <a:ea typeface="+mn-ea"/>
                <a:cs typeface="Arial" pitchFamily="34" charset="0"/>
              </a:rPr>
              <a:t>the significant contributions of Aboriginal and Torres Strait Islander Peoples to Australia’s arts heritage and contemporary arts practices through their distinctive ways of representing and communicating knowledge, traditions and experience</a:t>
            </a:r>
          </a:p>
          <a:p>
            <a:pPr marL="171450" indent="-171450">
              <a:spcBef>
                <a:spcPts val="0"/>
              </a:spcBef>
              <a:buFont typeface="Arial" panose="020B0604020202020204" pitchFamily="34" charset="0"/>
              <a:buChar char="•"/>
            </a:pPr>
            <a:r>
              <a:rPr lang="en-AU" sz="1100" b="0" i="0" kern="1200" dirty="0">
                <a:solidFill>
                  <a:schemeClr val="tx1"/>
                </a:solidFill>
                <a:effectLst/>
                <a:latin typeface="Arial" pitchFamily="34" charset="0"/>
                <a:ea typeface="+mn-ea"/>
                <a:cs typeface="Arial" pitchFamily="34" charset="0"/>
              </a:rPr>
              <a:t>students learning </a:t>
            </a:r>
          </a:p>
          <a:p>
            <a:pPr marL="360000" lvl="1" indent="-172800" algn="l" defTabSz="361950" rtl="0" eaLnBrk="0" fontAlgn="base" hangingPunct="0">
              <a:lnSpc>
                <a:spcPct val="100000"/>
              </a:lnSpc>
              <a:spcBef>
                <a:spcPts val="0"/>
              </a:spcBef>
              <a:spcAft>
                <a:spcPct val="0"/>
              </a:spcAft>
              <a:buFont typeface="Arial" pitchFamily="34" charset="0"/>
              <a:buChar char="−"/>
              <a:defRPr/>
            </a:pPr>
            <a:r>
              <a:rPr lang="en-AU" sz="1100" b="0" kern="1200" dirty="0">
                <a:solidFill>
                  <a:srgbClr val="000000"/>
                </a:solidFill>
                <a:latin typeface="Arial"/>
                <a:ea typeface="+mn-ea"/>
                <a:cs typeface="+mn-cs"/>
              </a:rPr>
              <a:t>as artists and audience through the intellectual, emotional and sensory experiences of the arts</a:t>
            </a:r>
          </a:p>
          <a:p>
            <a:pPr marL="360000" lvl="1" indent="-172800" algn="l" defTabSz="361950" rtl="0" eaLnBrk="0" fontAlgn="base" hangingPunct="0">
              <a:lnSpc>
                <a:spcPct val="100000"/>
              </a:lnSpc>
              <a:spcBef>
                <a:spcPts val="0"/>
              </a:spcBef>
              <a:spcAft>
                <a:spcPct val="0"/>
              </a:spcAft>
              <a:buFont typeface="Arial" pitchFamily="34" charset="0"/>
              <a:buChar char="−"/>
              <a:defRPr/>
            </a:pPr>
            <a:r>
              <a:rPr lang="en-AU" sz="1100" b="0" kern="1200" dirty="0">
                <a:solidFill>
                  <a:srgbClr val="000000"/>
                </a:solidFill>
                <a:latin typeface="Arial"/>
                <a:ea typeface="+mn-ea"/>
                <a:cs typeface="+mn-cs"/>
              </a:rPr>
              <a:t>to express their ideas, thoughts and opinions as they discover and interpret the world </a:t>
            </a:r>
          </a:p>
          <a:p>
            <a:pPr marL="360000" lvl="1" indent="-172800" algn="l" defTabSz="361950" rtl="0" eaLnBrk="0" fontAlgn="base" hangingPunct="0">
              <a:lnSpc>
                <a:spcPct val="100000"/>
              </a:lnSpc>
              <a:spcBef>
                <a:spcPts val="0"/>
              </a:spcBef>
              <a:spcAft>
                <a:spcPct val="0"/>
              </a:spcAft>
              <a:buFont typeface="Arial" pitchFamily="34" charset="0"/>
              <a:buChar char="−"/>
              <a:defRPr/>
            </a:pPr>
            <a:r>
              <a:rPr lang="en-AU" sz="1100" b="0" kern="1200" dirty="0">
                <a:solidFill>
                  <a:srgbClr val="000000"/>
                </a:solidFill>
                <a:latin typeface="Arial"/>
                <a:ea typeface="+mn-ea"/>
                <a:cs typeface="+mn-cs"/>
              </a:rPr>
              <a:t>that designing, producing and resolving their work is as essential to learning in the arts as creating a finished artwork</a:t>
            </a:r>
          </a:p>
          <a:p>
            <a:pPr marL="171450" indent="-171450">
              <a:spcBef>
                <a:spcPts val="0"/>
              </a:spcBef>
              <a:buFont typeface="Arial" panose="020B0604020202020204" pitchFamily="34" charset="0"/>
              <a:buChar char="•"/>
            </a:pPr>
            <a:r>
              <a:rPr lang="en-AU" sz="1100" b="0" i="0" kern="1200" dirty="0">
                <a:solidFill>
                  <a:schemeClr val="tx1"/>
                </a:solidFill>
                <a:effectLst/>
                <a:latin typeface="Arial" pitchFamily="34" charset="0"/>
                <a:ea typeface="+mn-ea"/>
                <a:cs typeface="Arial" pitchFamily="34" charset="0"/>
              </a:rPr>
              <a:t>comprehension of the distinct and related languages, symbols, techniques, processes and skills of the arts subjects</a:t>
            </a:r>
          </a:p>
          <a:p>
            <a:pPr marL="171450" indent="-171450">
              <a:spcBef>
                <a:spcPts val="0"/>
              </a:spcBef>
              <a:buFont typeface="Arial" panose="020B0604020202020204" pitchFamily="34" charset="0"/>
              <a:buChar char="•"/>
            </a:pPr>
            <a:r>
              <a:rPr lang="en-AU" sz="1100" b="0" i="0" kern="1200" dirty="0">
                <a:solidFill>
                  <a:schemeClr val="tx1"/>
                </a:solidFill>
                <a:effectLst/>
                <a:latin typeface="Arial" pitchFamily="34" charset="0"/>
                <a:ea typeface="+mn-ea"/>
                <a:cs typeface="Arial" pitchFamily="34" charset="0"/>
              </a:rPr>
              <a:t>knowledge of self, communities, world cultures and histories. </a:t>
            </a:r>
            <a:endParaRPr lang="en-AU" sz="1100" b="0" baseline="0" dirty="0">
              <a:solidFill>
                <a:schemeClr val="tx1"/>
              </a:solidFill>
              <a:latin typeface="Arial" pitchFamily="34" charset="0"/>
              <a:cs typeface="Arial" pitchFamily="34" charset="0"/>
            </a:endParaRPr>
          </a:p>
          <a:p>
            <a:pPr marL="0" indent="-171450">
              <a:spcBef>
                <a:spcPts val="0"/>
              </a:spcBef>
              <a:buFont typeface="Arial" panose="020B0604020202020204" pitchFamily="34" charset="0"/>
              <a:buChar char="•"/>
            </a:pPr>
            <a:endParaRPr lang="en-AU" sz="1100" b="1"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baseline="0" dirty="0">
                <a:solidFill>
                  <a:schemeClr val="tx1"/>
                </a:solidFill>
                <a:latin typeface="Arial" pitchFamily="34" charset="0"/>
                <a:cs typeface="Arial" pitchFamily="34" charset="0"/>
              </a:rPr>
              <a:t>The full rationale is available from: </a:t>
            </a:r>
            <a:r>
              <a:rPr lang="en-AU" sz="1100" u="sng" baseline="0" dirty="0">
                <a:solidFill>
                  <a:schemeClr val="tx1"/>
                </a:solidFill>
                <a:latin typeface="Arial" pitchFamily="34" charset="0"/>
                <a:cs typeface="Arial" pitchFamily="34" charset="0"/>
              </a:rPr>
              <a:t>https://v9.australiancurriculum.edu.au/teacher-resources/understand-this-learning-area/the-arts/.</a:t>
            </a: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endParaRPr lang="en-AU" sz="1100" b="0" i="0" u="none" dirty="0">
              <a:latin typeface="Arial" pitchFamily="34" charset="0"/>
              <a:cs typeface="Arial" pitchFamily="34" charset="0"/>
            </a:endParaRPr>
          </a:p>
          <a:p>
            <a:pPr marL="0">
              <a:lnSpc>
                <a:spcPct val="100000"/>
              </a:lnSpc>
              <a:spcBef>
                <a:spcPts val="0"/>
              </a:spcBef>
            </a:pPr>
            <a:r>
              <a:rPr lang="en-AU" sz="1100" b="1" i="0" u="none" dirty="0">
                <a:latin typeface="Arial" pitchFamily="34" charset="0"/>
                <a:cs typeface="Arial" pitchFamily="34" charset="0"/>
              </a:rPr>
              <a:t>Suggested activities</a:t>
            </a:r>
          </a:p>
          <a:p>
            <a:pPr marL="0">
              <a:lnSpc>
                <a:spcPct val="100000"/>
              </a:lnSpc>
              <a:spcBef>
                <a:spcPts val="0"/>
              </a:spcBef>
            </a:pPr>
            <a:endParaRPr lang="en-AU" sz="1100" b="0" i="0" u="none" dirty="0">
              <a:latin typeface="Arial" pitchFamily="34" charset="0"/>
              <a:cs typeface="Arial" pitchFamily="34" charset="0"/>
            </a:endParaRPr>
          </a:p>
          <a:p>
            <a:pPr marL="228600" indent="-228600">
              <a:lnSpc>
                <a:spcPct val="100000"/>
              </a:lnSpc>
              <a:spcBef>
                <a:spcPts val="0"/>
              </a:spcBef>
              <a:buFont typeface="+mj-lt"/>
              <a:buAutoNum type="arabicPeriod"/>
            </a:pPr>
            <a:r>
              <a:rPr lang="en-AU" sz="1100" b="0" kern="1200" dirty="0">
                <a:solidFill>
                  <a:schemeClr val="tx1"/>
                </a:solidFill>
                <a:effectLst/>
                <a:latin typeface="Arial" pitchFamily="34" charset="0"/>
                <a:ea typeface="+mn-ea"/>
                <a:cs typeface="Arial" pitchFamily="34" charset="0"/>
              </a:rPr>
              <a:t>Read the full rationale. Partner with a colleague to discuss the following questions:</a:t>
            </a:r>
          </a:p>
          <a:p>
            <a:pPr marL="0" indent="0">
              <a:lnSpc>
                <a:spcPct val="100000"/>
              </a:lnSpc>
              <a:spcBef>
                <a:spcPts val="0"/>
              </a:spcBef>
              <a:buFont typeface="+mj-lt"/>
              <a:buNone/>
            </a:pPr>
            <a:endParaRPr lang="en-AU" sz="1100" b="0" kern="1200" dirty="0">
              <a:solidFill>
                <a:schemeClr val="tx1"/>
              </a:solidFill>
              <a:effectLst/>
              <a:latin typeface="Arial" pitchFamily="34" charset="0"/>
              <a:ea typeface="+mn-ea"/>
              <a:cs typeface="Arial" pitchFamily="34" charset="0"/>
            </a:endParaRPr>
          </a:p>
          <a:p>
            <a:pPr marL="628650" lvl="2" indent="-171450">
              <a:lnSpc>
                <a:spcPct val="100000"/>
              </a:lnSpc>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were the key aspects of the rationale? </a:t>
            </a:r>
          </a:p>
          <a:p>
            <a:pPr marL="628650" lvl="2" indent="-171450">
              <a:lnSpc>
                <a:spcPct val="100000"/>
              </a:lnSpc>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Why is the learning area important? What important contribution does the learning make to a student’s education?</a:t>
            </a:r>
          </a:p>
          <a:p>
            <a:pPr marL="628650" lvl="2" indent="-171450">
              <a:lnSpc>
                <a:spcPct val="100000"/>
              </a:lnSpc>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Which aspects of this rationale matched your current understanding of the learning area? Which aspects were new understandings?</a:t>
            </a:r>
          </a:p>
          <a:p>
            <a:pPr marL="0" lvl="1" indent="0">
              <a:lnSpc>
                <a:spcPct val="100000"/>
              </a:lnSpc>
              <a:spcBef>
                <a:spcPts val="0"/>
              </a:spcBef>
              <a:buFont typeface="Arial" pitchFamily="34" charset="0"/>
              <a:buNone/>
            </a:pPr>
            <a:endParaRPr lang="en-AU" sz="1100" b="0" i="1"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5</a:t>
            </a:fld>
            <a:endParaRPr lang="en-AU" sz="1000" dirty="0"/>
          </a:p>
        </p:txBody>
      </p:sp>
    </p:spTree>
    <p:extLst>
      <p:ext uri="{BB962C8B-B14F-4D97-AF65-F5344CB8AC3E}">
        <p14:creationId xmlns:p14="http://schemas.microsoft.com/office/powerpoint/2010/main" val="3705825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600"/>
              </a:spcAft>
            </a:pPr>
            <a:r>
              <a:rPr lang="en-AU" sz="1100" dirty="0">
                <a:effectLst/>
                <a:latin typeface="Arial" panose="020B0604020202020204" pitchFamily="34" charset="0"/>
                <a:ea typeface="Times New Roman" panose="02020603050405020304" pitchFamily="18" charset="0"/>
                <a:cs typeface="Arial" panose="020B0604020202020204" pitchFamily="34" charset="0"/>
              </a:rPr>
              <a:t>The aims fl</a:t>
            </a:r>
            <a:r>
              <a:rPr lang="en-AU" sz="1100" i="0" dirty="0">
                <a:effectLst/>
                <a:latin typeface="Arial" panose="020B0604020202020204" pitchFamily="34" charset="0"/>
                <a:ea typeface="Times New Roman" panose="02020603050405020304" pitchFamily="18" charset="0"/>
                <a:cs typeface="Arial" panose="020B0604020202020204" pitchFamily="34" charset="0"/>
              </a:rPr>
              <a:t>ow logically from the rationale and identify the major learning that students will be able to demonstrate as a result of being taught the curriculum.</a:t>
            </a:r>
          </a:p>
          <a:p>
            <a:pPr marL="0">
              <a:lnSpc>
                <a:spcPct val="100000"/>
              </a:lnSpc>
              <a:spcBef>
                <a:spcPts val="0"/>
              </a:spcBef>
            </a:pPr>
            <a:endParaRPr lang="en-AU" sz="1100" i="0" dirty="0">
              <a:latin typeface="Arial" panose="020B0604020202020204" pitchFamily="34" charset="0"/>
              <a:cs typeface="Arial" panose="020B0604020202020204" pitchFamily="34" charset="0"/>
            </a:endParaRPr>
          </a:p>
          <a:p>
            <a:pPr marL="0" lvl="0">
              <a:lnSpc>
                <a:spcPct val="100000"/>
              </a:lnSpc>
              <a:spcBef>
                <a:spcPts val="0"/>
              </a:spcBef>
            </a:pPr>
            <a:r>
              <a:rPr lang="en-AU" sz="1100" b="0" i="0" dirty="0">
                <a:solidFill>
                  <a:srgbClr val="000000"/>
                </a:solidFill>
                <a:latin typeface="Arial" panose="020B0604020202020204" pitchFamily="34" charset="0"/>
                <a:cs typeface="Arial" panose="020B0604020202020204" pitchFamily="34" charset="0"/>
              </a:rPr>
              <a:t>The Arts learning area aims to develop students’:</a:t>
            </a:r>
          </a:p>
          <a:p>
            <a:pPr marL="0" lvl="0" indent="-171450">
              <a:lnSpc>
                <a:spcPct val="100000"/>
              </a:lnSpc>
              <a:spcBef>
                <a:spcPts val="0"/>
              </a:spcBef>
              <a:buFont typeface="Arial" panose="020B0604020202020204" pitchFamily="34" charset="0"/>
              <a:buChar char="•"/>
            </a:pPr>
            <a:endParaRPr lang="en-AU" sz="1100" dirty="0">
              <a:latin typeface="Arial" panose="020B0604020202020204" pitchFamily="34" charset="0"/>
              <a:cs typeface="Arial" panose="020B0604020202020204" pitchFamily="34" charset="0"/>
            </a:endParaRPr>
          </a:p>
          <a:p>
            <a:pPr marL="342900" lvl="0" indent="-342900">
              <a:buFont typeface="Symbol" panose="05050102010706020507" pitchFamily="18" charset="2"/>
              <a:buChar char=""/>
              <a:tabLst>
                <a:tab pos="228600" algn="l"/>
                <a:tab pos="457200" algn="l"/>
              </a:tabLst>
            </a:pPr>
            <a:r>
              <a:rPr lang="en-US" sz="1100" dirty="0">
                <a:latin typeface="Arial" panose="020B0604020202020204" pitchFamily="34" charset="0"/>
                <a:cs typeface="Arial" panose="020B0604020202020204" pitchFamily="34" charset="0"/>
              </a:rPr>
              <a:t>creativity, critical thinking, aesthetic knowledge and understanding about arts practices</a:t>
            </a:r>
            <a:endParaRPr lang="en-AU" sz="1100" dirty="0">
              <a:solidFill>
                <a:srgbClr val="000000"/>
              </a:solidFill>
              <a:effectLst/>
              <a:latin typeface="Arial" panose="020B0604020202020204" pitchFamily="34" charset="0"/>
              <a:cs typeface="Arial" panose="020B0604020202020204" pitchFamily="34" charset="0"/>
            </a:endParaRPr>
          </a:p>
          <a:p>
            <a:pPr marL="342900" lvl="0" indent="-342900">
              <a:buFont typeface="Symbol" panose="05050102010706020507" pitchFamily="18" charset="2"/>
              <a:buChar char=""/>
              <a:tabLst>
                <a:tab pos="228600" algn="l"/>
                <a:tab pos="457200" algn="l"/>
              </a:tabLst>
            </a:pPr>
            <a:r>
              <a:rPr lang="en-US" sz="1100" dirty="0">
                <a:latin typeface="Arial" panose="020B0604020202020204" pitchFamily="34" charset="0"/>
                <a:cs typeface="Arial" panose="020B0604020202020204" pitchFamily="34" charset="0"/>
              </a:rPr>
              <a:t>knowledge and skills to imagine, observe, express, respond to and communicate ideas and perspectives in meaningful ways</a:t>
            </a:r>
            <a:endParaRPr lang="en-AU"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tabLst>
                <a:tab pos="228600" algn="l"/>
                <a:tab pos="457200" algn="l"/>
              </a:tabLst>
            </a:pPr>
            <a:r>
              <a:rPr lang="en-US" sz="1100" dirty="0">
                <a:latin typeface="Arial" panose="020B0604020202020204" pitchFamily="34" charset="0"/>
                <a:cs typeface="Arial" panose="020B0604020202020204" pitchFamily="34" charset="0"/>
              </a:rPr>
              <a:t>use of available resources and materials including digital tools </a:t>
            </a:r>
          </a:p>
          <a:p>
            <a:pPr marL="342900" lvl="0" indent="-342900">
              <a:buFont typeface="Symbol" panose="05050102010706020507" pitchFamily="18" charset="2"/>
              <a:buChar char=""/>
              <a:tabLst>
                <a:tab pos="228600" algn="l"/>
                <a:tab pos="457200" algn="l"/>
              </a:tabLst>
            </a:pPr>
            <a:r>
              <a:rPr lang="en-US" sz="1100" dirty="0">
                <a:latin typeface="Arial" panose="020B0604020202020204" pitchFamily="34" charset="0"/>
                <a:cs typeface="Arial" panose="020B0604020202020204" pitchFamily="34" charset="0"/>
              </a:rPr>
              <a:t>empathy for multiple perspectives and understanding of personal, local, regional, national and global histories and traditions through the arts</a:t>
            </a:r>
          </a:p>
          <a:p>
            <a:pPr marL="342900" lvl="0" indent="-342900">
              <a:buFont typeface="Symbol" panose="05050102010706020507" pitchFamily="18" charset="2"/>
              <a:buChar char=""/>
              <a:tabLst>
                <a:tab pos="228600" algn="l"/>
                <a:tab pos="457200" algn="l"/>
              </a:tabLst>
            </a:pPr>
            <a:r>
              <a:rPr lang="en-US" sz="1100" dirty="0">
                <a:latin typeface="Arial" panose="020B0604020202020204" pitchFamily="34" charset="0"/>
                <a:cs typeface="Arial" panose="020B0604020202020204" pitchFamily="34" charset="0"/>
              </a:rPr>
              <a:t>engagement with the diverse and continuing cultures, arts works and practices of First Nations Australians</a:t>
            </a:r>
          </a:p>
          <a:p>
            <a:pPr marL="342900" lvl="0" indent="-342900">
              <a:buFont typeface="Symbol" panose="05050102010706020507" pitchFamily="18" charset="2"/>
              <a:buChar char=""/>
              <a:tabLst>
                <a:tab pos="228600" algn="l"/>
                <a:tab pos="457200" algn="l"/>
              </a:tabLst>
            </a:pPr>
            <a:r>
              <a:rPr lang="en-US" sz="1100" dirty="0">
                <a:latin typeface="Arial" panose="020B0604020202020204" pitchFamily="34" charset="0"/>
                <a:cs typeface="Arial" panose="020B0604020202020204" pitchFamily="34" charset="0"/>
              </a:rPr>
              <a:t>understanding of local, regional, national and global cultures and their arts histories and traditions, through engaging with the worlds of artists, arts works, audiences and arts professions.</a:t>
            </a:r>
            <a:endParaRPr lang="en-AU" sz="1100" b="0" dirty="0">
              <a:solidFill>
                <a:srgbClr val="000000"/>
              </a:solidFill>
              <a:effectLst/>
              <a:latin typeface="Arial" panose="020B0604020202020204" pitchFamily="34" charset="0"/>
              <a:cs typeface="Arial" panose="020B0604020202020204" pitchFamily="34" charset="0"/>
            </a:endParaRPr>
          </a:p>
          <a:p>
            <a:pPr marL="342900" lvl="0" indent="-342900">
              <a:buFont typeface="Symbol" panose="05050102010706020507" pitchFamily="18" charset="2"/>
              <a:buChar char=""/>
              <a:tabLst>
                <a:tab pos="228600" algn="l"/>
                <a:tab pos="457200" algn="l"/>
              </a:tabLst>
            </a:pPr>
            <a:endParaRPr lang="en-US" sz="1100" b="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The full aims</a:t>
            </a:r>
            <a:r>
              <a:rPr lang="en-US" sz="1100" b="0" baseline="0" dirty="0">
                <a:solidFill>
                  <a:schemeClr val="tx1"/>
                </a:solidFill>
                <a:latin typeface="Arial" panose="020B0604020202020204" pitchFamily="34" charset="0"/>
                <a:cs typeface="Arial" panose="020B0604020202020204" pitchFamily="34" charset="0"/>
              </a:rPr>
              <a:t> </a:t>
            </a:r>
            <a:r>
              <a:rPr lang="en-US" sz="1100" b="0" dirty="0">
                <a:solidFill>
                  <a:schemeClr val="tx1"/>
                </a:solidFill>
                <a:latin typeface="Arial" panose="020B0604020202020204" pitchFamily="34" charset="0"/>
                <a:cs typeface="Arial" panose="020B0604020202020204" pitchFamily="34" charset="0"/>
              </a:rPr>
              <a:t>are available from: </a:t>
            </a:r>
            <a:r>
              <a:rPr lang="en-AU" sz="1100" u="sng" baseline="0" dirty="0">
                <a:solidFill>
                  <a:schemeClr val="tx1"/>
                </a:solidFill>
                <a:latin typeface="Arial" pitchFamily="34" charset="0"/>
                <a:cs typeface="Arial" pitchFamily="34" charset="0"/>
              </a:rPr>
              <a:t>https://v9.australiancurriculum.edu.au/teacher-resources/understand-this-learning-area/the-arts/.</a:t>
            </a:r>
            <a:endParaRPr lang="en-US" sz="11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1" i="0" u="none"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i="0" u="none" dirty="0">
                <a:solidFill>
                  <a:schemeClr val="tx1"/>
                </a:solidFill>
                <a:latin typeface="Arial" panose="020B0604020202020204" pitchFamily="34" charset="0"/>
                <a:cs typeface="Arial" panose="020B0604020202020204" pitchFamily="34" charset="0"/>
              </a:rPr>
              <a:t>Suggested</a:t>
            </a:r>
            <a:r>
              <a:rPr lang="en-AU" sz="1100" b="1" i="0" u="none" baseline="0" dirty="0">
                <a:solidFill>
                  <a:schemeClr val="tx1"/>
                </a:solidFill>
                <a:latin typeface="Arial" panose="020B0604020202020204" pitchFamily="34" charset="0"/>
                <a:cs typeface="Arial" panose="020B0604020202020204" pitchFamily="34" charset="0"/>
              </a:rPr>
              <a:t> activities</a:t>
            </a:r>
          </a:p>
          <a:p>
            <a:pPr marL="0">
              <a:lnSpc>
                <a:spcPct val="100000"/>
              </a:lnSpc>
              <a:spcBef>
                <a:spcPts val="0"/>
              </a:spcBef>
            </a:pPr>
            <a:endParaRPr lang="en-AU" sz="1100" b="0" i="0" u="sng" baseline="0" dirty="0">
              <a:solidFill>
                <a:schemeClr val="tx1"/>
              </a:solidFill>
              <a:latin typeface="Arial" panose="020B0604020202020204" pitchFamily="34" charset="0"/>
              <a:cs typeface="Arial" panose="020B0604020202020204" pitchFamily="34" charset="0"/>
            </a:endParaRPr>
          </a:p>
          <a:p>
            <a:pPr marL="228600" indent="-228600">
              <a:lnSpc>
                <a:spcPct val="100000"/>
              </a:lnSpc>
              <a:spcBef>
                <a:spcPts val="0"/>
              </a:spcBef>
              <a:buFont typeface="+mj-lt"/>
              <a:buAutoNum type="arabicPeriod"/>
            </a:pPr>
            <a:r>
              <a:rPr lang="en-AU" sz="1100" kern="1200" dirty="0">
                <a:solidFill>
                  <a:schemeClr val="tx1"/>
                </a:solidFill>
                <a:effectLst/>
                <a:latin typeface="Arial" panose="020B0604020202020204" pitchFamily="34" charset="0"/>
                <a:ea typeface="+mn-ea"/>
                <a:cs typeface="Arial" panose="020B0604020202020204" pitchFamily="34" charset="0"/>
              </a:rPr>
              <a:t>Prepare a brief statement/overview that would help you describe the aims of the learning area to a parent group.</a:t>
            </a:r>
          </a:p>
          <a:p>
            <a:pPr marL="0" indent="0">
              <a:lnSpc>
                <a:spcPct val="100000"/>
              </a:lnSpc>
              <a:spcBef>
                <a:spcPts val="0"/>
              </a:spcBef>
              <a:buFont typeface="+mj-lt"/>
              <a:buNone/>
            </a:pP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0" lvl="0" indent="-228600">
              <a:lnSpc>
                <a:spcPct val="100000"/>
              </a:lnSpc>
              <a:spcBef>
                <a:spcPts val="0"/>
              </a:spcBef>
              <a:buFont typeface="+mj-lt"/>
              <a:buAutoNum type="arabicPeriod" startAt="2"/>
            </a:pPr>
            <a:r>
              <a:rPr lang="en-AU" sz="1100" kern="1200" dirty="0">
                <a:solidFill>
                  <a:schemeClr val="tx1"/>
                </a:solidFill>
                <a:effectLst/>
                <a:latin typeface="Arial" panose="020B0604020202020204" pitchFamily="34" charset="0"/>
                <a:ea typeface="+mn-ea"/>
                <a:cs typeface="Arial" panose="020B0604020202020204" pitchFamily="34" charset="0"/>
              </a:rPr>
              <a:t>Identify two or three big ideas in the aims. How do they inform:</a:t>
            </a:r>
          </a:p>
          <a:p>
            <a:pPr marL="0" lvl="0" indent="0">
              <a:lnSpc>
                <a:spcPct val="100000"/>
              </a:lnSpc>
              <a:spcBef>
                <a:spcPts val="0"/>
              </a:spcBef>
              <a:buFont typeface="+mj-lt"/>
              <a:buNone/>
            </a:pP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457200" lvl="2" indent="-171450">
              <a:lnSpc>
                <a:spcPct val="100000"/>
              </a:lnSpc>
              <a:spcBef>
                <a:spcPts val="0"/>
              </a:spcBef>
              <a:buFont typeface="Arial" pitchFamily="34" charset="0"/>
              <a:buChar char="•"/>
            </a:pPr>
            <a:r>
              <a:rPr lang="en-AU" sz="1100" kern="1200" dirty="0">
                <a:solidFill>
                  <a:schemeClr val="tx1"/>
                </a:solidFill>
                <a:effectLst/>
                <a:latin typeface="Arial" panose="020B0604020202020204" pitchFamily="34" charset="0"/>
                <a:ea typeface="+mn-ea"/>
                <a:cs typeface="Arial" panose="020B0604020202020204" pitchFamily="34" charset="0"/>
              </a:rPr>
              <a:t>your understanding of the learning area?</a:t>
            </a:r>
          </a:p>
          <a:p>
            <a:pPr marL="457200" lvl="2" indent="-171450">
              <a:lnSpc>
                <a:spcPct val="100000"/>
              </a:lnSpc>
              <a:spcBef>
                <a:spcPts val="0"/>
              </a:spcBef>
              <a:buFont typeface="Arial" pitchFamily="34" charset="0"/>
              <a:buChar char="•"/>
            </a:pPr>
            <a:r>
              <a:rPr lang="en-AU" sz="1100" kern="1200" dirty="0">
                <a:solidFill>
                  <a:schemeClr val="tx1"/>
                </a:solidFill>
                <a:effectLst/>
                <a:latin typeface="Arial" panose="020B0604020202020204" pitchFamily="34" charset="0"/>
                <a:ea typeface="+mn-ea"/>
                <a:cs typeface="Arial" panose="020B0604020202020204" pitchFamily="34" charset="0"/>
              </a:rPr>
              <a:t>what is valued in the Australian Curriculum for the learning area?</a:t>
            </a:r>
          </a:p>
          <a:p>
            <a:pPr marL="457200" lvl="2" indent="-171450">
              <a:lnSpc>
                <a:spcPct val="100000"/>
              </a:lnSpc>
              <a:spcBef>
                <a:spcPts val="0"/>
              </a:spcBef>
              <a:buFont typeface="Arial" pitchFamily="34" charset="0"/>
              <a:buChar char="•"/>
            </a:pPr>
            <a:r>
              <a:rPr lang="en-AU" sz="1100" kern="1200" dirty="0">
                <a:solidFill>
                  <a:schemeClr val="tx1"/>
                </a:solidFill>
                <a:effectLst/>
                <a:latin typeface="Arial" panose="020B0604020202020204" pitchFamily="34" charset="0"/>
                <a:ea typeface="+mn-ea"/>
                <a:cs typeface="Arial" panose="020B0604020202020204" pitchFamily="34" charset="0"/>
              </a:rPr>
              <a:t>your teaching and learning approaches?</a:t>
            </a:r>
          </a:p>
          <a:p>
            <a:pPr marL="0">
              <a:lnSpc>
                <a:spcPct val="100000"/>
              </a:lnSpc>
              <a:spcBef>
                <a:spcPts val="0"/>
              </a:spcBef>
            </a:pPr>
            <a:endParaRPr lang="en-AU" sz="950" b="0" i="1" baseline="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6</a:t>
            </a:fld>
            <a:endParaRPr lang="en-AU" sz="1000" dirty="0"/>
          </a:p>
        </p:txBody>
      </p:sp>
    </p:spTree>
    <p:extLst>
      <p:ext uri="{BB962C8B-B14F-4D97-AF65-F5344CB8AC3E}">
        <p14:creationId xmlns:p14="http://schemas.microsoft.com/office/powerpoint/2010/main" val="1223283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latin typeface="Arial" panose="020B0604020202020204" pitchFamily="34" charset="0"/>
                <a:cs typeface="Arial" panose="020B0604020202020204" pitchFamily="34" charset="0"/>
              </a:rPr>
              <a:t>The</a:t>
            </a:r>
            <a:r>
              <a:rPr lang="en-AU" sz="1100" b="0" baseline="0" dirty="0">
                <a:latin typeface="Arial" panose="020B0604020202020204" pitchFamily="34" charset="0"/>
                <a:cs typeface="Arial" panose="020B0604020202020204" pitchFamily="34" charset="0"/>
              </a:rPr>
              <a:t> </a:t>
            </a:r>
            <a:r>
              <a:rPr lang="en-AU" sz="1100" b="0" i="0" baseline="0" dirty="0">
                <a:latin typeface="Arial" panose="020B0604020202020204" pitchFamily="34" charset="0"/>
                <a:cs typeface="Arial" panose="020B0604020202020204" pitchFamily="34" charset="0"/>
              </a:rPr>
              <a:t>key considerations provide a </a:t>
            </a:r>
            <a:r>
              <a:rPr lang="en-AU" sz="1100" b="0" i="0" dirty="0">
                <a:latin typeface="Arial" panose="020B0604020202020204" pitchFamily="34" charset="0"/>
                <a:cs typeface="Arial" panose="020B0604020202020204" pitchFamily="34" charset="0"/>
              </a:rPr>
              <a:t>brief overview of how the Australian</a:t>
            </a:r>
            <a:r>
              <a:rPr lang="en-AU" sz="1100" b="0" i="0" baseline="0" dirty="0">
                <a:latin typeface="Arial" panose="020B0604020202020204" pitchFamily="34" charset="0"/>
                <a:cs typeface="Arial" panose="020B0604020202020204" pitchFamily="34" charset="0"/>
              </a:rPr>
              <a:t> </a:t>
            </a:r>
            <a:r>
              <a:rPr lang="en-AU" sz="1100" b="0" i="0" dirty="0">
                <a:latin typeface="Arial" panose="020B0604020202020204" pitchFamily="34" charset="0"/>
                <a:cs typeface="Arial" panose="020B0604020202020204" pitchFamily="34" charset="0"/>
              </a:rPr>
              <a:t>Curriculum can accommodate particular approaches to teaching and assessment in The Arts.</a:t>
            </a:r>
            <a:endParaRPr lang="en-US" sz="1100" b="0" i="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i="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i="0" baseline="0" dirty="0">
                <a:latin typeface="Arial" panose="020B0604020202020204" pitchFamily="34" charset="0"/>
                <a:cs typeface="Arial" panose="020B0604020202020204" pitchFamily="34" charset="0"/>
              </a:rPr>
              <a:t>When planning teaching and learning activities teachers need to consider:</a:t>
            </a:r>
          </a:p>
          <a:p>
            <a:pPr marL="360000" lvl="0" indent="-360000">
              <a:lnSpc>
                <a:spcPct val="100000"/>
              </a:lnSpc>
              <a:spcBef>
                <a:spcPts val="600"/>
              </a:spcBef>
              <a:buFont typeface="Arial" panose="020B0604020202020204" pitchFamily="34" charset="0"/>
              <a:buChar char="•"/>
            </a:pPr>
            <a:r>
              <a:rPr lang="en-AU" sz="1100" i="0" dirty="0">
                <a:latin typeface="Arial" panose="020B0604020202020204" pitchFamily="34" charset="0"/>
                <a:cs typeface="Arial" panose="020B0604020202020204" pitchFamily="34" charset="0"/>
              </a:rPr>
              <a:t>learning through the practices of </a:t>
            </a:r>
            <a:r>
              <a:rPr lang="en-AU" sz="1100" dirty="0">
                <a:latin typeface="Arial" panose="020B0604020202020204" pitchFamily="34" charset="0"/>
                <a:cs typeface="Arial" panose="020B0604020202020204" pitchFamily="34" charset="0"/>
              </a:rPr>
              <a:t>Dance, Drama, Media Arts, Music and Visual Arts</a:t>
            </a:r>
          </a:p>
          <a:p>
            <a:pPr marL="360000" lvl="0" indent="-360000">
              <a:lnSpc>
                <a:spcPct val="100000"/>
              </a:lnSpc>
              <a:spcBef>
                <a:spcPts val="600"/>
              </a:spcBef>
              <a:buFont typeface="Arial" panose="020B0604020202020204" pitchFamily="34" charset="0"/>
              <a:buChar char="•"/>
            </a:pPr>
            <a:r>
              <a:rPr lang="en-AU" sz="1100" dirty="0">
                <a:latin typeface="Arial" panose="020B0604020202020204" pitchFamily="34" charset="0"/>
                <a:cs typeface="Arial" panose="020B0604020202020204" pitchFamily="34" charset="0"/>
              </a:rPr>
              <a:t>creative processes</a:t>
            </a:r>
          </a:p>
          <a:p>
            <a:pPr marL="360000" lvl="0" indent="-360000">
              <a:lnSpc>
                <a:spcPct val="100000"/>
              </a:lnSpc>
              <a:spcBef>
                <a:spcPts val="600"/>
              </a:spcBef>
              <a:buFont typeface="Arial" panose="020B0604020202020204" pitchFamily="34" charset="0"/>
              <a:buChar char="•"/>
            </a:pPr>
            <a:r>
              <a:rPr lang="en-AU" sz="1100" dirty="0">
                <a:latin typeface="Arial" panose="020B0604020202020204" pitchFamily="34" charset="0"/>
                <a:cs typeface="Arial" panose="020B0604020202020204" pitchFamily="34" charset="0"/>
              </a:rPr>
              <a:t>contexts</a:t>
            </a:r>
          </a:p>
          <a:p>
            <a:pPr marL="360000" lvl="0" indent="-360000">
              <a:lnSpc>
                <a:spcPct val="100000"/>
              </a:lnSpc>
              <a:spcBef>
                <a:spcPts val="600"/>
              </a:spcBef>
              <a:buFont typeface="Arial" panose="020B0604020202020204" pitchFamily="34" charset="0"/>
              <a:buChar char="•"/>
            </a:pPr>
            <a:r>
              <a:rPr lang="en-AU" sz="1100" dirty="0">
                <a:latin typeface="Arial" panose="020B0604020202020204" pitchFamily="34" charset="0"/>
                <a:cs typeface="Arial" panose="020B0604020202020204" pitchFamily="34" charset="0"/>
              </a:rPr>
              <a:t>materials, technologies and forms</a:t>
            </a:r>
          </a:p>
          <a:p>
            <a:pPr marL="360000" lvl="0" indent="-360000">
              <a:lnSpc>
                <a:spcPct val="100000"/>
              </a:lnSpc>
              <a:spcBef>
                <a:spcPts val="600"/>
              </a:spcBef>
              <a:buFont typeface="Arial" panose="020B0604020202020204" pitchFamily="34" charset="0"/>
              <a:buChar char="•"/>
            </a:pPr>
            <a:r>
              <a:rPr lang="en-AU" sz="1100" dirty="0">
                <a:latin typeface="Arial" panose="020B0604020202020204" pitchFamily="34" charset="0"/>
                <a:cs typeface="Arial" panose="020B0604020202020204" pitchFamily="34" charset="0"/>
              </a:rPr>
              <a:t>viewpoints</a:t>
            </a:r>
          </a:p>
          <a:p>
            <a:pPr marL="360000" lvl="0" indent="-360000">
              <a:lnSpc>
                <a:spcPct val="100000"/>
              </a:lnSpc>
              <a:spcBef>
                <a:spcPts val="600"/>
              </a:spcBef>
              <a:buFont typeface="Arial" panose="020B0604020202020204" pitchFamily="34" charset="0"/>
              <a:buChar char="•"/>
            </a:pPr>
            <a:r>
              <a:rPr lang="en-AU" sz="1100" dirty="0">
                <a:latin typeface="Arial" panose="020B0604020202020204" pitchFamily="34" charset="0"/>
                <a:cs typeface="Arial" panose="020B0604020202020204" pitchFamily="34" charset="0"/>
              </a:rPr>
              <a:t>protocols for engaging First Nation Australians</a:t>
            </a:r>
          </a:p>
          <a:p>
            <a:pPr marL="360000" indent="-360000">
              <a:lnSpc>
                <a:spcPct val="100000"/>
              </a:lnSpc>
              <a:buFont typeface="Arial" panose="020B0604020202020204" pitchFamily="34" charset="0"/>
              <a:buChar char="•"/>
            </a:pPr>
            <a:r>
              <a:rPr lang="en-AU" sz="1100" dirty="0">
                <a:latin typeface="Arial" panose="020B0604020202020204" pitchFamily="34" charset="0"/>
                <a:cs typeface="Arial" panose="020B0604020202020204" pitchFamily="34" charset="0"/>
              </a:rPr>
              <a:t>meeting the needs of diverse learners.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i="0" baseline="0" dirty="0">
                <a:latin typeface="Arial" pitchFamily="34" charset="0"/>
                <a:cs typeface="Arial" pitchFamily="34" charset="0"/>
              </a:rPr>
              <a:t>This section also supports teachers to consider:</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baseline="0" dirty="0">
                <a:latin typeface="Arial" pitchFamily="34" charset="0"/>
                <a:cs typeface="Arial" pitchFamily="34" charset="0"/>
              </a:rPr>
              <a:t>protocols for engaging First Nations Australians</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i="0" baseline="0" dirty="0">
                <a:latin typeface="Arial" pitchFamily="34" charset="0"/>
                <a:cs typeface="Arial" pitchFamily="34" charset="0"/>
              </a:rPr>
              <a:t>meeting the need of diverse learners. </a:t>
            </a:r>
            <a:endParaRPr lang="en-US" sz="1100" b="0" baseline="0" dirty="0">
              <a:latin typeface="Arial" panose="020B0604020202020204" pitchFamily="34" charset="0"/>
              <a:cs typeface="Arial" panose="020B0604020202020204" pitchFamily="34" charset="0"/>
            </a:endParaRPr>
          </a:p>
          <a:p>
            <a:pPr marL="0">
              <a:lnSpc>
                <a:spcPct val="100000"/>
              </a:lnSpc>
              <a:spcBef>
                <a:spcPts val="0"/>
              </a:spcBef>
            </a:pPr>
            <a:endParaRPr lang="en-AU" sz="1100" u="none" dirty="0">
              <a:latin typeface="Arial" panose="020B0604020202020204" pitchFamily="34" charset="0"/>
              <a:cs typeface="Arial" panose="020B0604020202020204" pitchFamily="34" charset="0"/>
            </a:endParaRPr>
          </a:p>
          <a:p>
            <a:pPr marL="0" lvl="0">
              <a:lnSpc>
                <a:spcPct val="100000"/>
              </a:lnSpc>
              <a:spcBef>
                <a:spcPts val="0"/>
              </a:spcBef>
            </a:pPr>
            <a:r>
              <a:rPr lang="en-US" sz="1100" b="1" u="none" dirty="0">
                <a:latin typeface="Arial" panose="020B0604020202020204" pitchFamily="34" charset="0"/>
                <a:cs typeface="Arial" panose="020B0604020202020204" pitchFamily="34" charset="0"/>
              </a:rPr>
              <a:t>Suggested activity</a:t>
            </a:r>
          </a:p>
          <a:p>
            <a:pPr marL="0" lvl="0" indent="0">
              <a:lnSpc>
                <a:spcPct val="100000"/>
              </a:lnSpc>
              <a:spcBef>
                <a:spcPts val="0"/>
              </a:spcBef>
              <a:buFont typeface="+mj-lt"/>
              <a:buNone/>
            </a:pP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0" lvl="0" indent="0">
              <a:lnSpc>
                <a:spcPct val="100000"/>
              </a:lnSpc>
              <a:spcBef>
                <a:spcPts val="0"/>
              </a:spcBef>
              <a:buFont typeface="+mj-lt"/>
              <a:buNone/>
            </a:pPr>
            <a:r>
              <a:rPr lang="en-AU" sz="1100" kern="1200" dirty="0">
                <a:solidFill>
                  <a:schemeClr val="tx1"/>
                </a:solidFill>
                <a:effectLst/>
                <a:latin typeface="Arial" panose="020B0604020202020204" pitchFamily="34" charset="0"/>
                <a:ea typeface="+mn-ea"/>
                <a:cs typeface="Arial" panose="020B0604020202020204" pitchFamily="34" charset="0"/>
              </a:rPr>
              <a:t>How are the key considerations reflected in your Arts program?</a:t>
            </a:r>
            <a:endParaRPr lang="en-AU" sz="1100" u="none"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7</a:t>
            </a:fld>
            <a:endParaRPr lang="en-AU" sz="1000" dirty="0"/>
          </a:p>
        </p:txBody>
      </p:sp>
    </p:spTree>
    <p:extLst>
      <p:ext uri="{BB962C8B-B14F-4D97-AF65-F5344CB8AC3E}">
        <p14:creationId xmlns:p14="http://schemas.microsoft.com/office/powerpoint/2010/main" val="3364808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anose="020B0604020202020204" pitchFamily="34" charset="0"/>
                <a:cs typeface="Arial" panose="020B0604020202020204" pitchFamily="34" charset="0"/>
              </a:rPr>
              <a:t>The Arts</a:t>
            </a:r>
            <a:r>
              <a:rPr lang="en-US" sz="1100" b="0" baseline="0" dirty="0">
                <a:latin typeface="Arial" pitchFamily="34" charset="0"/>
                <a:cs typeface="Arial" pitchFamily="34" charset="0"/>
              </a:rPr>
              <a:t> </a:t>
            </a:r>
            <a:r>
              <a:rPr lang="en-US" sz="1100" b="0" dirty="0">
                <a:latin typeface="Arial" panose="020B0604020202020204" pitchFamily="34" charset="0"/>
                <a:cs typeface="Arial" panose="020B0604020202020204" pitchFamily="34" charset="0"/>
              </a:rPr>
              <a:t>curriculum is </a:t>
            </a:r>
            <a:r>
              <a:rPr lang="en-US" sz="1600" b="0" i="0" dirty="0" err="1">
                <a:solidFill>
                  <a:srgbClr val="242424"/>
                </a:solidFill>
                <a:effectLst/>
                <a:latin typeface="-apple-system"/>
              </a:rPr>
              <a:t>is</a:t>
            </a:r>
            <a:r>
              <a:rPr lang="en-US" sz="1600" b="0" i="0" dirty="0">
                <a:solidFill>
                  <a:srgbClr val="242424"/>
                </a:solidFill>
                <a:effectLst/>
                <a:latin typeface="-apple-system"/>
              </a:rPr>
              <a:t> structured into two-year band levels from Year 1 to Year 10, with Prep presented as a single year level.</a:t>
            </a:r>
          </a:p>
          <a:p>
            <a:pPr marL="0" marR="0" indent="0" algn="l" defTabSz="914400" rtl="0" eaLnBrk="0" fontAlgn="base" latinLnBrk="0" hangingPunct="0">
              <a:lnSpc>
                <a:spcPct val="100000"/>
              </a:lnSpc>
              <a:spcBef>
                <a:spcPts val="0"/>
              </a:spcBef>
              <a:spcAft>
                <a:spcPct val="0"/>
              </a:spcAft>
              <a:buClrTx/>
              <a:buSzTx/>
              <a:buFontTx/>
              <a:buNone/>
              <a:tabLst/>
              <a:defRPr/>
            </a:pPr>
            <a:endParaRPr lang="en-AU" sz="1100" b="0" dirty="0">
              <a:latin typeface="Arial" pitchFamily="34" charset="0"/>
              <a:cs typeface="Arial" pitchFamily="34" charset="0"/>
            </a:endParaRPr>
          </a:p>
          <a:p>
            <a:pPr lvl="0">
              <a:spcBef>
                <a:spcPts val="0"/>
              </a:spcBef>
            </a:pPr>
            <a:r>
              <a:rPr lang="en-US" sz="1100" b="1" u="none" dirty="0">
                <a:latin typeface="Arial" pitchFamily="34" charset="0"/>
                <a:cs typeface="Arial" pitchFamily="34" charset="0"/>
              </a:rPr>
              <a:t>Suggested activity</a:t>
            </a:r>
          </a:p>
          <a:p>
            <a:pPr marL="0" indent="0">
              <a:spcBef>
                <a:spcPts val="0"/>
              </a:spcBef>
              <a:buFont typeface="+mj-lt"/>
              <a:buNone/>
            </a:pPr>
            <a:endParaRPr lang="en-US" sz="1100" b="1" u="none" kern="1200" dirty="0">
              <a:solidFill>
                <a:schemeClr val="tx1"/>
              </a:solidFill>
              <a:effectLst/>
              <a:latin typeface="Arial" pitchFamily="34" charset="0"/>
              <a:ea typeface="+mn-ea"/>
              <a:cs typeface="Arial" pitchFamily="34" charset="0"/>
            </a:endParaRPr>
          </a:p>
          <a:p>
            <a:pPr marL="0" indent="0">
              <a:spcBef>
                <a:spcPts val="0"/>
              </a:spcBef>
              <a:buFont typeface="+mj-lt"/>
              <a:buNone/>
            </a:pPr>
            <a:r>
              <a:rPr lang="en-AU" sz="1100" kern="1200" dirty="0">
                <a:solidFill>
                  <a:schemeClr val="tx1"/>
                </a:solidFill>
                <a:effectLst/>
                <a:latin typeface="Arial" pitchFamily="34" charset="0"/>
                <a:ea typeface="+mn-ea"/>
                <a:cs typeface="Arial" pitchFamily="34" charset="0"/>
              </a:rPr>
              <a:t>What are the implications of the year/banded</a:t>
            </a:r>
            <a:r>
              <a:rPr lang="en-AU" sz="1100" kern="1200" baseline="0" dirty="0">
                <a:solidFill>
                  <a:schemeClr val="tx1"/>
                </a:solidFill>
                <a:effectLst/>
                <a:latin typeface="Arial" pitchFamily="34" charset="0"/>
                <a:ea typeface="+mn-ea"/>
                <a:cs typeface="Arial" pitchFamily="34" charset="0"/>
              </a:rPr>
              <a:t> curriculum </a:t>
            </a:r>
            <a:r>
              <a:rPr lang="en-AU" sz="1100" kern="1200" dirty="0">
                <a:solidFill>
                  <a:schemeClr val="tx1"/>
                </a:solidFill>
                <a:effectLst/>
                <a:latin typeface="Arial" pitchFamily="34" charset="0"/>
                <a:ea typeface="+mn-ea"/>
                <a:cs typeface="Arial" pitchFamily="34" charset="0"/>
              </a:rPr>
              <a:t>for the planning of your teaching, learning and assessment program?</a:t>
            </a:r>
            <a:endParaRPr lang="en-US"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8</a:t>
            </a:fld>
            <a:endParaRPr lang="en-AU" sz="1000" dirty="0"/>
          </a:p>
        </p:txBody>
      </p:sp>
    </p:spTree>
    <p:extLst>
      <p:ext uri="{BB962C8B-B14F-4D97-AF65-F5344CB8AC3E}">
        <p14:creationId xmlns:p14="http://schemas.microsoft.com/office/powerpoint/2010/main" val="2163902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Arial" panose="020B0604020202020204" pitchFamily="34" charset="0"/>
              <a:buNone/>
            </a:pPr>
            <a:r>
              <a:rPr lang="en-US" sz="1100" baseline="0" dirty="0">
                <a:latin typeface="Arial" pitchFamily="34" charset="0"/>
                <a:cs typeface="Arial" pitchFamily="34" charset="0"/>
              </a:rPr>
              <a:t>In </a:t>
            </a:r>
            <a:r>
              <a:rPr lang="en-US" sz="1100" b="0" dirty="0">
                <a:latin typeface="Arial" pitchFamily="34" charset="0"/>
                <a:cs typeface="Arial" pitchFamily="34" charset="0"/>
              </a:rPr>
              <a:t>Prep–Year 6</a:t>
            </a:r>
            <a:r>
              <a:rPr lang="en-US" sz="1100" baseline="0" dirty="0">
                <a:latin typeface="Arial" pitchFamily="34" charset="0"/>
                <a:cs typeface="Arial" pitchFamily="34" charset="0"/>
              </a:rPr>
              <a:t>, each Arts subject year/band description first identifies the learning area focus, then the subject-specific focus. However, in </a:t>
            </a:r>
            <a:r>
              <a:rPr lang="en-US" sz="1100" b="0" baseline="0" dirty="0">
                <a:latin typeface="Arial" pitchFamily="34" charset="0"/>
                <a:cs typeface="Arial" pitchFamily="34" charset="0"/>
              </a:rPr>
              <a:t>Years 7</a:t>
            </a:r>
            <a:r>
              <a:rPr lang="en-US" sz="1100" b="0" dirty="0">
                <a:latin typeface="Arial" pitchFamily="34" charset="0"/>
                <a:cs typeface="Arial" pitchFamily="34" charset="0"/>
              </a:rPr>
              <a:t>–10, each band description</a:t>
            </a:r>
            <a:r>
              <a:rPr lang="en-US" sz="1100" b="0" baseline="0" dirty="0">
                <a:latin typeface="Arial" pitchFamily="34" charset="0"/>
                <a:cs typeface="Arial" pitchFamily="34" charset="0"/>
              </a:rPr>
              <a:t> has only a subject-specific focus.</a:t>
            </a:r>
            <a:endParaRPr lang="en-US" sz="1100" baseline="0" dirty="0">
              <a:latin typeface="Arial" pitchFamily="34" charset="0"/>
              <a:cs typeface="Arial" pitchFamily="34" charset="0"/>
            </a:endParaRPr>
          </a:p>
          <a:p>
            <a:pPr marL="0" lvl="0" indent="0">
              <a:spcBef>
                <a:spcPts val="0"/>
              </a:spcBef>
              <a:buFont typeface="Arial" panose="020B0604020202020204" pitchFamily="34" charset="0"/>
              <a:buNone/>
            </a:pPr>
            <a:endParaRPr lang="en-US" sz="1100" baseline="0" dirty="0">
              <a:latin typeface="Arial" pitchFamily="34" charset="0"/>
              <a:cs typeface="Arial" pitchFamily="34" charset="0"/>
            </a:endParaRPr>
          </a:p>
          <a:p>
            <a:pPr marL="0" lvl="0" indent="0">
              <a:spcBef>
                <a:spcPts val="0"/>
              </a:spcBef>
              <a:buFont typeface="Arial" panose="020B0604020202020204" pitchFamily="34" charset="0"/>
              <a:buNone/>
            </a:pPr>
            <a:r>
              <a:rPr lang="en-US" sz="1100" baseline="0" dirty="0">
                <a:latin typeface="Arial" pitchFamily="34" charset="0"/>
                <a:cs typeface="Arial" pitchFamily="34" charset="0"/>
              </a:rPr>
              <a:t>Each subject-specific The Arts level description identifies the:</a:t>
            </a:r>
          </a:p>
          <a:p>
            <a:pPr marL="0" lvl="0" indent="0">
              <a:spcBef>
                <a:spcPts val="0"/>
              </a:spcBef>
              <a:buFont typeface="Arial" panose="020B0604020202020204" pitchFamily="34" charset="0"/>
              <a:buNone/>
            </a:pPr>
            <a:endParaRPr lang="en-US" sz="1100" baseline="0" dirty="0">
              <a:latin typeface="Arial" pitchFamily="34" charset="0"/>
              <a:cs typeface="Arial" pitchFamily="34" charset="0"/>
            </a:endParaRPr>
          </a:p>
          <a:p>
            <a:pPr marL="171450" lvl="0" indent="-171450">
              <a:spcBef>
                <a:spcPts val="0"/>
              </a:spcBef>
              <a:buFont typeface="Arial" panose="020B0604020202020204" pitchFamily="34" charset="0"/>
              <a:buChar char="•"/>
            </a:pPr>
            <a:r>
              <a:rPr lang="en-US" sz="1100" baseline="0" dirty="0">
                <a:latin typeface="Arial" pitchFamily="34" charset="0"/>
                <a:cs typeface="Arial" pitchFamily="34" charset="0"/>
              </a:rPr>
              <a:t>focus of knowledge, understanding and skills for student learning in that year/band</a:t>
            </a:r>
          </a:p>
          <a:p>
            <a:pPr marL="171450" lvl="0" indent="-171450">
              <a:spcBef>
                <a:spcPts val="0"/>
              </a:spcBef>
              <a:buFont typeface="Arial" panose="020B0604020202020204" pitchFamily="34" charset="0"/>
              <a:buChar char="•"/>
            </a:pPr>
            <a:r>
              <a:rPr lang="en-US" sz="1100" dirty="0">
                <a:latin typeface="Arial" pitchFamily="34" charset="0"/>
                <a:cs typeface="Arial" pitchFamily="34" charset="0"/>
              </a:rPr>
              <a:t>interrelatedness of the four strands </a:t>
            </a:r>
          </a:p>
          <a:p>
            <a:pPr marL="171450" lvl="0" indent="-171450">
              <a:spcBef>
                <a:spcPts val="0"/>
              </a:spcBef>
              <a:buFont typeface="Arial" panose="020B0604020202020204" pitchFamily="34" charset="0"/>
              <a:buChar char="•"/>
            </a:pPr>
            <a:r>
              <a:rPr lang="en-US" sz="1100" baseline="0" dirty="0">
                <a:latin typeface="Arial" pitchFamily="34" charset="0"/>
                <a:cs typeface="Arial" pitchFamily="34" charset="0"/>
              </a:rPr>
              <a:t>viewpoints and contexts through which students can explore and interpret artworks. </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9</a:t>
            </a:fld>
            <a:endParaRPr lang="en-AU" sz="1000" dirty="0"/>
          </a:p>
        </p:txBody>
      </p:sp>
    </p:spTree>
    <p:extLst>
      <p:ext uri="{BB962C8B-B14F-4D97-AF65-F5344CB8AC3E}">
        <p14:creationId xmlns:p14="http://schemas.microsoft.com/office/powerpoint/2010/main" val="4159333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qcaa.qld.edu.au/copyright"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hyperlink" Target="http://www.qcaa.qld.edu.au/copyright"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pinterest.com/QCAA_edu" TargetMode="External"/><Relationship Id="rId11" Type="http://schemas.openxmlformats.org/officeDocument/2006/relationships/image" Target="../media/image13.jpg"/><Relationship Id="rId5" Type="http://schemas.openxmlformats.org/officeDocument/2006/relationships/image" Target="../media/image10.jp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5" name="Picture 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0000" y="6085291"/>
            <a:ext cx="468631" cy="224029"/>
          </a:xfrm>
          <a:prstGeom prst="rect">
            <a:avLst/>
          </a:prstGeom>
        </p:spPr>
      </p:pic>
      <p:sp>
        <p:nvSpPr>
          <p:cNvPr id="6" name="Vertical Text Placeholder 5">
            <a:extLst>
              <a:ext uri="{FF2B5EF4-FFF2-40B4-BE49-F238E27FC236}">
                <a16:creationId xmlns:a16="http://schemas.microsoft.com/office/drawing/2014/main" id="{917A4D56-8898-4073-A0A6-20E26BE19B23}"/>
              </a:ext>
            </a:extLst>
          </p:cNvPr>
          <p:cNvSpPr>
            <a:spLocks noGrp="1"/>
          </p:cNvSpPr>
          <p:nvPr>
            <p:ph type="body" orient="vert" sz="quarter" idx="10" hasCustomPrompt="1"/>
          </p:nvPr>
        </p:nvSpPr>
        <p:spPr>
          <a:xfrm rot="10800000">
            <a:off x="8705031" y="5373215"/>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spTree>
    <p:extLst>
      <p:ext uri="{BB962C8B-B14F-4D97-AF65-F5344CB8AC3E}">
        <p14:creationId xmlns:p14="http://schemas.microsoft.com/office/powerpoint/2010/main" val="127864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08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B01D-014F-4403-BB69-4BD63F949E36}"/>
              </a:ext>
            </a:extLst>
          </p:cNvPr>
          <p:cNvSpPr>
            <a:spLocks noGrp="1"/>
          </p:cNvSpPr>
          <p:nvPr>
            <p:ph type="title"/>
          </p:nvPr>
        </p:nvSpPr>
        <p:spPr>
          <a:xfrm>
            <a:off x="324000" y="457200"/>
            <a:ext cx="2949575" cy="1162800"/>
          </a:xfrm>
        </p:spPr>
        <p:txBody>
          <a:bodyPr anchor="t" anchorCtr="0">
            <a:normAutofit/>
          </a:bodyPr>
          <a:lstStyle>
            <a:lvl1pPr>
              <a:defRPr sz="2000"/>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6AD11412-B7A9-4E11-8543-A620FD9BDFDE}"/>
              </a:ext>
            </a:extLst>
          </p:cNvPr>
          <p:cNvSpPr>
            <a:spLocks noGrp="1"/>
          </p:cNvSpPr>
          <p:nvPr>
            <p:ph idx="1"/>
          </p:nvPr>
        </p:nvSpPr>
        <p:spPr>
          <a:xfrm>
            <a:off x="3419872" y="457201"/>
            <a:ext cx="5400278" cy="5568950"/>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0A0BDD00-C62C-4186-9CD0-6F4B4D6F34B5}"/>
              </a:ext>
            </a:extLst>
          </p:cNvPr>
          <p:cNvSpPr>
            <a:spLocks noGrp="1"/>
          </p:cNvSpPr>
          <p:nvPr>
            <p:ph type="body" sz="half" idx="2"/>
          </p:nvPr>
        </p:nvSpPr>
        <p:spPr>
          <a:xfrm>
            <a:off x="324000" y="1638300"/>
            <a:ext cx="2949575" cy="4387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044533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443C-6426-4918-8F62-8F6B8828A952}"/>
              </a:ext>
            </a:extLst>
          </p:cNvPr>
          <p:cNvSpPr>
            <a:spLocks noGrp="1"/>
          </p:cNvSpPr>
          <p:nvPr>
            <p:ph type="title"/>
          </p:nvPr>
        </p:nvSpPr>
        <p:spPr>
          <a:xfrm>
            <a:off x="1835696" y="4802400"/>
            <a:ext cx="5486400" cy="565200"/>
          </a:xfrm>
        </p:spPr>
        <p:txBody>
          <a:bodyPr anchor="b">
            <a:normAutofit/>
          </a:bodyPr>
          <a:lstStyle>
            <a:lvl1pPr>
              <a:defRPr sz="2000"/>
            </a:lvl1pPr>
          </a:lstStyle>
          <a:p>
            <a:r>
              <a:rPr lang="en-US" dirty="0"/>
              <a:t>Click to edit Master title style</a:t>
            </a:r>
            <a:endParaRPr lang="en-AU" dirty="0"/>
          </a:p>
        </p:txBody>
      </p:sp>
      <p:sp>
        <p:nvSpPr>
          <p:cNvPr id="3" name="Picture Placeholder 2">
            <a:extLst>
              <a:ext uri="{FF2B5EF4-FFF2-40B4-BE49-F238E27FC236}">
                <a16:creationId xmlns:a16="http://schemas.microsoft.com/office/drawing/2014/main" id="{36528084-EA62-4576-AD10-81C0A1B2BA6E}"/>
              </a:ext>
            </a:extLst>
          </p:cNvPr>
          <p:cNvSpPr>
            <a:spLocks noGrp="1"/>
          </p:cNvSpPr>
          <p:nvPr>
            <p:ph type="pic" idx="1"/>
          </p:nvPr>
        </p:nvSpPr>
        <p:spPr>
          <a:xfrm>
            <a:off x="1835696" y="612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29F627F-16B5-4412-BF83-20C7F132FEC4}"/>
              </a:ext>
            </a:extLst>
          </p:cNvPr>
          <p:cNvSpPr>
            <a:spLocks noGrp="1"/>
          </p:cNvSpPr>
          <p:nvPr>
            <p:ph type="body" sz="half" idx="2"/>
          </p:nvPr>
        </p:nvSpPr>
        <p:spPr>
          <a:xfrm>
            <a:off x="1835696" y="5367600"/>
            <a:ext cx="5486400" cy="662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81436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B8D3A82-C098-4F12-9711-3E2DACD04627}"/>
              </a:ext>
            </a:extLst>
          </p:cNvPr>
          <p:cNvSpPr>
            <a:spLocks noGrp="1"/>
          </p:cNvSpPr>
          <p:nvPr>
            <p:ph idx="1"/>
          </p:nvPr>
        </p:nvSpPr>
        <p:spPr>
          <a:xfrm>
            <a:off x="322562" y="1003588"/>
            <a:ext cx="8496000" cy="4746856"/>
          </a:xfrm>
        </p:spPr>
        <p:txBody>
          <a:bodyPr/>
          <a:lstStyle>
            <a:lvl1pPr>
              <a:defRPr/>
            </a:lvl1pPr>
          </a:lstStyle>
          <a:p>
            <a:pPr>
              <a:spcBef>
                <a:spcPts val="0"/>
              </a:spcBef>
              <a:spcAft>
                <a:spcPts val="0"/>
              </a:spcAft>
            </a:pPr>
            <a:endParaRPr lang="en-US" sz="300" dirty="0"/>
          </a:p>
          <a:p>
            <a:pPr>
              <a:lnSpc>
                <a:spcPct val="110000"/>
              </a:lnSpc>
              <a:spcAft>
                <a:spcPts val="0"/>
              </a:spcAft>
            </a:pPr>
            <a:r>
              <a:rPr lang="en-US" sz="1200" dirty="0"/>
              <a:t>                </a:t>
            </a:r>
            <a:r>
              <a:rPr lang="en-US" sz="1400" dirty="0"/>
              <a:t>© State of Queensland (QCAA) </a:t>
            </a:r>
            <a:r>
              <a:rPr lang="en-AU" sz="1400" dirty="0"/>
              <a:t>[Year]</a:t>
            </a:r>
          </a:p>
          <a:p>
            <a:pPr>
              <a:lnSpc>
                <a:spcPct val="110000"/>
              </a:lnSpc>
            </a:pPr>
            <a:r>
              <a:rPr lang="en-AU" sz="1400" b="1" spc="-20" dirty="0"/>
              <a:t>Licence</a:t>
            </a:r>
            <a:r>
              <a:rPr lang="en-AU" sz="1400" spc="-20" dirty="0"/>
              <a:t>: </a:t>
            </a:r>
            <a:r>
              <a:rPr lang="en-AU" sz="1400" spc="-20" dirty="0">
                <a:hlinkClick r:id="rId2"/>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 </a:t>
            </a:r>
            <a:r>
              <a:rPr lang="en-US" sz="1400" dirty="0"/>
              <a:t>(include the link):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4"/>
              </a:rPr>
              <a:t>QCAA</a:t>
            </a:r>
            <a:r>
              <a:rPr lang="en-US" sz="1400" dirty="0"/>
              <a:t>)</a:t>
            </a:r>
            <a:r>
              <a:rPr lang="en-AU" sz="1400" dirty="0"/>
              <a:t> [Year]</a:t>
            </a:r>
          </a:p>
          <a:p>
            <a:pPr>
              <a:lnSpc>
                <a:spcPct val="110000"/>
              </a:lnSpc>
            </a:pPr>
            <a:r>
              <a:rPr lang="en-US" sz="1400" dirty="0"/>
              <a:t>Other copyright material in this presentation is listed on the previous slide/s.</a:t>
            </a:r>
          </a:p>
        </p:txBody>
      </p:sp>
      <p:sp>
        <p:nvSpPr>
          <p:cNvPr id="2" name="Title 1">
            <a:extLst>
              <a:ext uri="{FF2B5EF4-FFF2-40B4-BE49-F238E27FC236}">
                <a16:creationId xmlns:a16="http://schemas.microsoft.com/office/drawing/2014/main" id="{D5CBD354-2728-4CD0-940A-2079EC442899}"/>
              </a:ext>
            </a:extLst>
          </p:cNvPr>
          <p:cNvSpPr>
            <a:spLocks noGrp="1"/>
          </p:cNvSpPr>
          <p:nvPr>
            <p:ph type="title" hasCustomPrompt="1"/>
          </p:nvPr>
        </p:nvSpPr>
        <p:spPr/>
        <p:txBody>
          <a:bodyPr/>
          <a:lstStyle>
            <a:lvl1pPr>
              <a:defRPr/>
            </a:lvl1pPr>
          </a:lstStyle>
          <a:p>
            <a:r>
              <a:rPr lang="en-US" dirty="0"/>
              <a:t>Copyright notice</a:t>
            </a:r>
            <a:endParaRPr lang="en-AU" dirty="0"/>
          </a:p>
        </p:txBody>
      </p:sp>
      <p:pic>
        <p:nvPicPr>
          <p:cNvPr id="4" name="Picture 3">
            <a:hlinkClick r:id="rId3"/>
            <a:extLst>
              <a:ext uri="{FF2B5EF4-FFF2-40B4-BE49-F238E27FC236}">
                <a16:creationId xmlns:a16="http://schemas.microsoft.com/office/drawing/2014/main" id="{98A1B688-C4B5-46E4-900D-CD4D229CF9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240" y="1003588"/>
            <a:ext cx="624841" cy="298705"/>
          </a:xfrm>
          <a:prstGeom prst="rect">
            <a:avLst/>
          </a:prstGeom>
        </p:spPr>
      </p:pic>
    </p:spTree>
    <p:extLst>
      <p:ext uri="{BB962C8B-B14F-4D97-AF65-F5344CB8AC3E}">
        <p14:creationId xmlns:p14="http://schemas.microsoft.com/office/powerpoint/2010/main" val="3668186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 media links">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360327-8F12-459E-99F0-886510C0A241}"/>
              </a:ext>
            </a:extLst>
          </p:cNvPr>
          <p:cNvSpPr>
            <a:spLocks noGrp="1"/>
          </p:cNvSpPr>
          <p:nvPr>
            <p:ph type="title" orient="vert"/>
          </p:nvPr>
        </p:nvSpPr>
        <p:spPr>
          <a:xfrm>
            <a:off x="324000" y="260352"/>
            <a:ext cx="8493125" cy="442800"/>
          </a:xfrm>
        </p:spPr>
        <p:txBody>
          <a:bodyPr vert="horz"/>
          <a:lstStyle/>
          <a:p>
            <a:r>
              <a:rPr lang="en-US" dirty="0"/>
              <a:t>Click to edit Master title style</a:t>
            </a:r>
            <a:endParaRPr lang="en-AU" dirty="0"/>
          </a:p>
        </p:txBody>
      </p:sp>
      <p:grpSp>
        <p:nvGrpSpPr>
          <p:cNvPr id="8" name="Group 7">
            <a:extLst>
              <a:ext uri="{FF2B5EF4-FFF2-40B4-BE49-F238E27FC236}">
                <a16:creationId xmlns:a16="http://schemas.microsoft.com/office/drawing/2014/main" id="{A74703E3-E5F0-4A98-8153-BEC485068FC6}"/>
              </a:ext>
            </a:extLst>
          </p:cNvPr>
          <p:cNvGrpSpPr/>
          <p:nvPr userDrawn="1"/>
        </p:nvGrpSpPr>
        <p:grpSpPr>
          <a:xfrm>
            <a:off x="6614784" y="3590400"/>
            <a:ext cx="1946367" cy="1511343"/>
            <a:chOff x="6542776" y="3438000"/>
            <a:chExt cx="1946367" cy="1511343"/>
          </a:xfrm>
        </p:grpSpPr>
        <p:sp>
          <p:nvSpPr>
            <p:cNvPr id="9" name="Instagram - text">
              <a:extLst>
                <a:ext uri="{FF2B5EF4-FFF2-40B4-BE49-F238E27FC236}">
                  <a16:creationId xmlns:a16="http://schemas.microsoft.com/office/drawing/2014/main" id="{9999D394-EA36-4BEB-9832-0232775F7321}"/>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10" name="Instagram link">
              <a:hlinkClick r:id="rId2"/>
              <a:extLst>
                <a:ext uri="{FF2B5EF4-FFF2-40B4-BE49-F238E27FC236}">
                  <a16:creationId xmlns:a16="http://schemas.microsoft.com/office/drawing/2014/main" id="{8FC2F2E0-304A-4AFA-8159-0D6FC5057F56}"/>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1" name="Instagram - logo">
              <a:extLst>
                <a:ext uri="{FF2B5EF4-FFF2-40B4-BE49-F238E27FC236}">
                  <a16:creationId xmlns:a16="http://schemas.microsoft.com/office/drawing/2014/main" id="{D825775D-95C4-4C86-9D85-E501437AA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12" name="Group 11">
            <a:extLst>
              <a:ext uri="{FF2B5EF4-FFF2-40B4-BE49-F238E27FC236}">
                <a16:creationId xmlns:a16="http://schemas.microsoft.com/office/drawing/2014/main" id="{338E8E6B-469D-4878-BF89-C199EE7D78E2}"/>
              </a:ext>
            </a:extLst>
          </p:cNvPr>
          <p:cNvGrpSpPr/>
          <p:nvPr userDrawn="1"/>
        </p:nvGrpSpPr>
        <p:grpSpPr>
          <a:xfrm>
            <a:off x="3158657" y="3590400"/>
            <a:ext cx="3093612" cy="1647184"/>
            <a:chOff x="3158657" y="3590400"/>
            <a:chExt cx="3093612" cy="1647184"/>
          </a:xfrm>
        </p:grpSpPr>
        <p:sp>
          <p:nvSpPr>
            <p:cNvPr id="13" name="Linkedin - text">
              <a:extLst>
                <a:ext uri="{FF2B5EF4-FFF2-40B4-BE49-F238E27FC236}">
                  <a16:creationId xmlns:a16="http://schemas.microsoft.com/office/drawing/2014/main" id="{FD8FB8DE-B66F-4A8B-A7FB-D0A13FE6B635}"/>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14" name="Linkedin link">
              <a:hlinkClick r:id="rId4"/>
              <a:extLst>
                <a:ext uri="{FF2B5EF4-FFF2-40B4-BE49-F238E27FC236}">
                  <a16:creationId xmlns:a16="http://schemas.microsoft.com/office/drawing/2014/main" id="{410D41BF-3A49-407F-98F6-A3093C3D2E51}"/>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5" name="Linkedin - logo">
              <a:extLst>
                <a:ext uri="{FF2B5EF4-FFF2-40B4-BE49-F238E27FC236}">
                  <a16:creationId xmlns:a16="http://schemas.microsoft.com/office/drawing/2014/main" id="{45C80BD7-AE56-408E-AAB9-71569145F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16" name="Group 15">
            <a:extLst>
              <a:ext uri="{FF2B5EF4-FFF2-40B4-BE49-F238E27FC236}">
                <a16:creationId xmlns:a16="http://schemas.microsoft.com/office/drawing/2014/main" id="{2D3F7DC9-C305-4A07-BE48-568A67B57746}"/>
              </a:ext>
            </a:extLst>
          </p:cNvPr>
          <p:cNvGrpSpPr/>
          <p:nvPr userDrawn="1"/>
        </p:nvGrpSpPr>
        <p:grpSpPr>
          <a:xfrm>
            <a:off x="627845" y="3590400"/>
            <a:ext cx="2129109" cy="1511343"/>
            <a:chOff x="555837" y="3438000"/>
            <a:chExt cx="2129109" cy="1511343"/>
          </a:xfrm>
        </p:grpSpPr>
        <p:sp>
          <p:nvSpPr>
            <p:cNvPr id="17" name="Pinterest - text">
              <a:extLst>
                <a:ext uri="{FF2B5EF4-FFF2-40B4-BE49-F238E27FC236}">
                  <a16:creationId xmlns:a16="http://schemas.microsoft.com/office/drawing/2014/main" id="{16C5CFF2-626F-4810-9C79-4CE6D263B43A}"/>
                </a:ext>
              </a:extLst>
            </p:cNvPr>
            <p:cNvSpPr/>
            <p:nvPr/>
          </p:nvSpPr>
          <p:spPr>
            <a:xfrm>
              <a:off x="555837" y="4653979"/>
              <a:ext cx="2129109" cy="261610"/>
            </a:xfrm>
            <a:prstGeom prst="rect">
              <a:avLst/>
            </a:prstGeom>
          </p:spPr>
          <p:txBody>
            <a:bodyPr wrap="none">
              <a:spAutoFit/>
            </a:bodyPr>
            <a:lstStyle/>
            <a:p>
              <a:pPr algn="ctr"/>
              <a:r>
                <a:rPr lang="en-AU" sz="1100" dirty="0"/>
                <a:t>www.pinterest.com/QCAA_edu</a:t>
              </a:r>
              <a:endParaRPr lang="en-AU" sz="1050" dirty="0"/>
            </a:p>
          </p:txBody>
        </p:sp>
        <p:sp>
          <p:nvSpPr>
            <p:cNvPr id="18" name="Pinterest link">
              <a:hlinkClick r:id="rId6"/>
              <a:extLst>
                <a:ext uri="{FF2B5EF4-FFF2-40B4-BE49-F238E27FC236}">
                  <a16:creationId xmlns:a16="http://schemas.microsoft.com/office/drawing/2014/main" id="{E63A2244-B469-4CDE-B65B-E7844ABEC917}"/>
                </a:ext>
              </a:extLst>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9" name="Pinterest - logo">
              <a:extLst>
                <a:ext uri="{FF2B5EF4-FFF2-40B4-BE49-F238E27FC236}">
                  <a16:creationId xmlns:a16="http://schemas.microsoft.com/office/drawing/2014/main" id="{5C92A07E-A1A7-4736-BA4B-11A77BA98A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891" y="3438000"/>
              <a:ext cx="1143000" cy="1143000"/>
            </a:xfrm>
            <a:prstGeom prst="rect">
              <a:avLst/>
            </a:prstGeom>
          </p:spPr>
        </p:pic>
      </p:grpSp>
      <p:grpSp>
        <p:nvGrpSpPr>
          <p:cNvPr id="20" name="Group 19">
            <a:extLst>
              <a:ext uri="{FF2B5EF4-FFF2-40B4-BE49-F238E27FC236}">
                <a16:creationId xmlns:a16="http://schemas.microsoft.com/office/drawing/2014/main" id="{DB485D01-4C61-467D-8EDE-4ECB1ABE37B8}"/>
              </a:ext>
            </a:extLst>
          </p:cNvPr>
          <p:cNvGrpSpPr/>
          <p:nvPr userDrawn="1"/>
        </p:nvGrpSpPr>
        <p:grpSpPr>
          <a:xfrm>
            <a:off x="6421622" y="1689378"/>
            <a:ext cx="2332690" cy="1508531"/>
            <a:chOff x="6349614" y="1536978"/>
            <a:chExt cx="2332690" cy="1508531"/>
          </a:xfrm>
        </p:grpSpPr>
        <p:sp>
          <p:nvSpPr>
            <p:cNvPr id="21" name="Youtube - text">
              <a:extLst>
                <a:ext uri="{FF2B5EF4-FFF2-40B4-BE49-F238E27FC236}">
                  <a16:creationId xmlns:a16="http://schemas.microsoft.com/office/drawing/2014/main" id="{442047F7-F36C-491B-8CA1-FE7C65116019}"/>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22" name="Youtube link">
              <a:hlinkClick r:id="rId8"/>
              <a:extLst>
                <a:ext uri="{FF2B5EF4-FFF2-40B4-BE49-F238E27FC236}">
                  <a16:creationId xmlns:a16="http://schemas.microsoft.com/office/drawing/2014/main" id="{6B930CD1-DC71-467C-B939-FA530DC08C16}"/>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3" name="Youtube - logo">
              <a:extLst>
                <a:ext uri="{FF2B5EF4-FFF2-40B4-BE49-F238E27FC236}">
                  <a16:creationId xmlns:a16="http://schemas.microsoft.com/office/drawing/2014/main" id="{9B3C9FFB-BDEA-49BE-B132-18F2459763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24" name="Group 23">
            <a:extLst>
              <a:ext uri="{FF2B5EF4-FFF2-40B4-BE49-F238E27FC236}">
                <a16:creationId xmlns:a16="http://schemas.microsoft.com/office/drawing/2014/main" id="{9996878D-B17A-462D-8DB6-40C2DBF9682F}"/>
              </a:ext>
            </a:extLst>
          </p:cNvPr>
          <p:cNvGrpSpPr/>
          <p:nvPr userDrawn="1"/>
        </p:nvGrpSpPr>
        <p:grpSpPr>
          <a:xfrm>
            <a:off x="3896588" y="1689378"/>
            <a:ext cx="1617751" cy="1508531"/>
            <a:chOff x="3824580" y="1536978"/>
            <a:chExt cx="1617751" cy="1508531"/>
          </a:xfrm>
        </p:grpSpPr>
        <p:sp>
          <p:nvSpPr>
            <p:cNvPr id="25" name="Twitter - text">
              <a:extLst>
                <a:ext uri="{FF2B5EF4-FFF2-40B4-BE49-F238E27FC236}">
                  <a16:creationId xmlns:a16="http://schemas.microsoft.com/office/drawing/2014/main" id="{3D70B4E7-406C-4AA2-8838-803FFAEA72FF}"/>
                </a:ext>
              </a:extLst>
            </p:cNvPr>
            <p:cNvSpPr/>
            <p:nvPr/>
          </p:nvSpPr>
          <p:spPr>
            <a:xfrm>
              <a:off x="3824580" y="2757804"/>
              <a:ext cx="1617751" cy="261610"/>
            </a:xfrm>
            <a:prstGeom prst="rect">
              <a:avLst/>
            </a:prstGeom>
          </p:spPr>
          <p:txBody>
            <a:bodyPr wrap="none">
              <a:spAutoFit/>
            </a:bodyPr>
            <a:lstStyle/>
            <a:p>
              <a:pPr algn="ctr"/>
              <a:r>
                <a:rPr lang="en-AU" sz="1100" dirty="0"/>
                <a:t>twitter.com/</a:t>
              </a:r>
              <a:r>
                <a:rPr lang="en-AU" sz="1100" dirty="0" err="1"/>
                <a:t>QCAA_edu</a:t>
              </a:r>
              <a:endParaRPr lang="en-AU" sz="1050" dirty="0"/>
            </a:p>
          </p:txBody>
        </p:sp>
        <p:sp>
          <p:nvSpPr>
            <p:cNvPr id="26" name="Twitter link">
              <a:hlinkClick r:id="rId10"/>
              <a:extLst>
                <a:ext uri="{FF2B5EF4-FFF2-40B4-BE49-F238E27FC236}">
                  <a16:creationId xmlns:a16="http://schemas.microsoft.com/office/drawing/2014/main" id="{2F3BE1CB-6102-4D55-A01F-094029C2C82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7" name="Twitter - logo">
              <a:extLst>
                <a:ext uri="{FF2B5EF4-FFF2-40B4-BE49-F238E27FC236}">
                  <a16:creationId xmlns:a16="http://schemas.microsoft.com/office/drawing/2014/main" id="{045C397B-BAC8-49BA-B1FD-11924B127D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61955" y="1536978"/>
              <a:ext cx="1143000" cy="1143000"/>
            </a:xfrm>
            <a:prstGeom prst="rect">
              <a:avLst/>
            </a:prstGeom>
          </p:spPr>
        </p:pic>
      </p:grpSp>
      <p:grpSp>
        <p:nvGrpSpPr>
          <p:cNvPr id="28" name="Group 27">
            <a:extLst>
              <a:ext uri="{FF2B5EF4-FFF2-40B4-BE49-F238E27FC236}">
                <a16:creationId xmlns:a16="http://schemas.microsoft.com/office/drawing/2014/main" id="{BD37DDB1-461E-4A7B-AAE9-E38B087A52C7}"/>
              </a:ext>
            </a:extLst>
          </p:cNvPr>
          <p:cNvGrpSpPr/>
          <p:nvPr userDrawn="1"/>
        </p:nvGrpSpPr>
        <p:grpSpPr>
          <a:xfrm>
            <a:off x="467544" y="1683840"/>
            <a:ext cx="2449710" cy="1514069"/>
            <a:chOff x="395536" y="1531440"/>
            <a:chExt cx="2449710" cy="1514069"/>
          </a:xfrm>
        </p:grpSpPr>
        <p:sp>
          <p:nvSpPr>
            <p:cNvPr id="29" name="Facebook - text">
              <a:extLst>
                <a:ext uri="{FF2B5EF4-FFF2-40B4-BE49-F238E27FC236}">
                  <a16:creationId xmlns:a16="http://schemas.microsoft.com/office/drawing/2014/main" id="{85990461-FE93-4A48-B09E-277EF6F66C65}"/>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30" name="Facebook link">
              <a:hlinkClick r:id="rId12"/>
              <a:extLst>
                <a:ext uri="{FF2B5EF4-FFF2-40B4-BE49-F238E27FC236}">
                  <a16:creationId xmlns:a16="http://schemas.microsoft.com/office/drawing/2014/main" id="{DF64D181-84DF-4C68-8412-CAF72463E481}"/>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1"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6BC433C7-5DDC-4EA1-81FE-9FE73BD9003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0454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elcome to countr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A6843D-4CF7-44BD-8DF5-8CF069B31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3" y="1"/>
            <a:ext cx="9143999" cy="6857999"/>
          </a:xfrm>
          <a:prstGeom prst="rect">
            <a:avLst/>
          </a:prstGeom>
        </p:spPr>
      </p:pic>
      <p:sp>
        <p:nvSpPr>
          <p:cNvPr id="13" name="Rectangle 12">
            <a:extLst>
              <a:ext uri="{FF2B5EF4-FFF2-40B4-BE49-F238E27FC236}">
                <a16:creationId xmlns:a16="http://schemas.microsoft.com/office/drawing/2014/main" id="{82A34E36-4551-4643-B3C4-B6C825F9213B}"/>
              </a:ext>
            </a:extLst>
          </p:cNvPr>
          <p:cNvSpPr/>
          <p:nvPr userDrawn="1"/>
        </p:nvSpPr>
        <p:spPr>
          <a:xfrm>
            <a:off x="8205788" y="64799"/>
            <a:ext cx="932836" cy="218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Sticker of ACiQv9.0">
            <a:extLst>
              <a:ext uri="{FF2B5EF4-FFF2-40B4-BE49-F238E27FC236}">
                <a16:creationId xmlns:a16="http://schemas.microsoft.com/office/drawing/2014/main" id="{38A5C9DA-B4C4-40F8-994F-C89D0B7D13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sp>
        <p:nvSpPr>
          <p:cNvPr id="5" name="Rectangle 4">
            <a:extLst>
              <a:ext uri="{FF2B5EF4-FFF2-40B4-BE49-F238E27FC236}">
                <a16:creationId xmlns:a16="http://schemas.microsoft.com/office/drawing/2014/main" id="{739FF634-5515-4CD6-A1CC-6D495E868EE8}"/>
              </a:ext>
            </a:extLst>
          </p:cNvPr>
          <p:cNvSpPr/>
          <p:nvPr userDrawn="1"/>
        </p:nvSpPr>
        <p:spPr>
          <a:xfrm>
            <a:off x="6438900" y="6603999"/>
            <a:ext cx="2597596" cy="1270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19C37C62-A70A-4AAE-9E72-70267CA10716}"/>
              </a:ext>
            </a:extLst>
          </p:cNvPr>
          <p:cNvSpPr/>
          <p:nvPr userDrawn="1"/>
        </p:nvSpPr>
        <p:spPr>
          <a:xfrm>
            <a:off x="5580112" y="6554494"/>
            <a:ext cx="3528392" cy="215444"/>
          </a:xfrm>
          <a:prstGeom prst="rect">
            <a:avLst/>
          </a:prstGeom>
        </p:spPr>
        <p:txBody>
          <a:bodyPr wrap="square">
            <a:spAutoFit/>
          </a:bodyPr>
          <a:lstStyle/>
          <a:p>
            <a:pPr algn="r"/>
            <a:r>
              <a:rPr lang="en-US" sz="800" i="0" dirty="0">
                <a:solidFill>
                  <a:schemeClr val="tx1"/>
                </a:solidFill>
              </a:rPr>
              <a:t>Image: </a:t>
            </a:r>
            <a:r>
              <a:rPr lang="en-US" sz="800" i="1" dirty="0" err="1">
                <a:solidFill>
                  <a:schemeClr val="tx1"/>
                </a:solidFill>
              </a:rPr>
              <a:t>Ee</a:t>
            </a:r>
            <a:r>
              <a:rPr lang="en-US" sz="800" i="1" dirty="0">
                <a:solidFill>
                  <a:schemeClr val="tx1"/>
                </a:solidFill>
              </a:rPr>
              <a:t> </a:t>
            </a:r>
            <a:r>
              <a:rPr lang="en-US" sz="800" i="1" dirty="0" err="1">
                <a:solidFill>
                  <a:schemeClr val="tx1"/>
                </a:solidFill>
              </a:rPr>
              <a:t>Lah</a:t>
            </a:r>
            <a:r>
              <a:rPr lang="en-US" sz="800" i="1" dirty="0">
                <a:solidFill>
                  <a:schemeClr val="tx1"/>
                </a:solidFill>
              </a:rPr>
              <a:t> </a:t>
            </a:r>
            <a:r>
              <a:rPr lang="en-US" sz="800" i="1" dirty="0" err="1">
                <a:solidFill>
                  <a:schemeClr val="tx1"/>
                </a:solidFill>
              </a:rPr>
              <a:t>Roo</a:t>
            </a:r>
            <a:r>
              <a:rPr lang="en-US" sz="800" i="1" dirty="0">
                <a:solidFill>
                  <a:schemeClr val="tx1"/>
                </a:solidFill>
              </a:rPr>
              <a:t> — Long time ago</a:t>
            </a:r>
            <a:r>
              <a:rPr lang="en-US" sz="800" dirty="0">
                <a:solidFill>
                  <a:schemeClr val="tx1"/>
                </a:solidFill>
              </a:rPr>
              <a:t> by </a:t>
            </a:r>
            <a:r>
              <a:rPr lang="en-US" sz="800" dirty="0" err="1">
                <a:solidFill>
                  <a:schemeClr val="tx1"/>
                </a:solidFill>
              </a:rPr>
              <a:t>Kargun</a:t>
            </a:r>
            <a:r>
              <a:rPr lang="en-US" sz="800" dirty="0">
                <a:solidFill>
                  <a:schemeClr val="tx1"/>
                </a:solidFill>
              </a:rPr>
              <a:t> Fogarty</a:t>
            </a:r>
          </a:p>
        </p:txBody>
      </p:sp>
    </p:spTree>
    <p:extLst>
      <p:ext uri="{BB962C8B-B14F-4D97-AF65-F5344CB8AC3E}">
        <p14:creationId xmlns:p14="http://schemas.microsoft.com/office/powerpoint/2010/main" val="111519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59310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lvl2pPr marL="144000" indent="-504000">
              <a:buFont typeface="+mj-lt"/>
              <a:buAutoNum type="arabicPeriod"/>
              <a:defRPr/>
            </a:lvl2pPr>
            <a:lvl3pPr marL="1008000" indent="-504000">
              <a:buFont typeface="+mj-lt"/>
              <a:buAutoNum type="alphaLcPeriod"/>
              <a:defRPr/>
            </a:lvl3pPr>
            <a:lvl4pPr marL="1512000" indent="-504000">
              <a:buFont typeface="+mj-lt"/>
              <a:buAutoNum type="romanLcPeriod"/>
              <a:defRPr/>
            </a:lvl4pPr>
            <a:lvl5pPr marL="1512000" indent="0">
              <a:buFontTx/>
              <a:buNone/>
              <a:defRPr/>
            </a:lvl5pPr>
            <a:lvl6pPr marL="1512000">
              <a:defRPr/>
            </a:lvl6pPr>
            <a:lvl7pPr marL="1512000">
              <a:defRPr/>
            </a:lvl7pPr>
            <a:lvl8pPr marL="1512000">
              <a:defRPr/>
            </a:lvl8pPr>
            <a:lvl9pPr marL="1512000">
              <a:defRPr/>
            </a:lvl9p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Tree>
    <p:extLst>
      <p:ext uri="{BB962C8B-B14F-4D97-AF65-F5344CB8AC3E}">
        <p14:creationId xmlns:p14="http://schemas.microsoft.com/office/powerpoint/2010/main" val="2058529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B463-DAF6-4D43-BAEB-39FE3A480A33}"/>
              </a:ext>
            </a:extLst>
          </p:cNvPr>
          <p:cNvSpPr>
            <a:spLocks noGrp="1"/>
          </p:cNvSpPr>
          <p:nvPr>
            <p:ph type="title"/>
          </p:nvPr>
        </p:nvSpPr>
        <p:spPr/>
        <p:txBody>
          <a:bodyPr/>
          <a:lstStyle/>
          <a:p>
            <a:r>
              <a:rPr lang="en-US"/>
              <a:t>Click to edit Master title style</a:t>
            </a:r>
            <a:endParaRPr lang="en-AU"/>
          </a:p>
        </p:txBody>
      </p:sp>
      <p:sp>
        <p:nvSpPr>
          <p:cNvPr id="4" name="Content Placeholder 3">
            <a:extLst>
              <a:ext uri="{FF2B5EF4-FFF2-40B4-BE49-F238E27FC236}">
                <a16:creationId xmlns:a16="http://schemas.microsoft.com/office/drawing/2014/main" id="{3D7E151C-E910-4339-915B-E1F0F8F93FAD}"/>
              </a:ext>
            </a:extLst>
          </p:cNvPr>
          <p:cNvSpPr>
            <a:spLocks noGrp="1"/>
          </p:cNvSpPr>
          <p:nvPr>
            <p:ph sz="quarter" idx="10"/>
          </p:nvPr>
        </p:nvSpPr>
        <p:spPr>
          <a:xfrm>
            <a:off x="323850" y="986400"/>
            <a:ext cx="8496300" cy="388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a:extLst>
              <a:ext uri="{FF2B5EF4-FFF2-40B4-BE49-F238E27FC236}">
                <a16:creationId xmlns:a16="http://schemas.microsoft.com/office/drawing/2014/main" id="{4157E500-BE44-4553-8232-50381D460A30}"/>
              </a:ext>
            </a:extLst>
          </p:cNvPr>
          <p:cNvSpPr>
            <a:spLocks noGrp="1"/>
          </p:cNvSpPr>
          <p:nvPr>
            <p:ph type="body" sz="quarter" idx="11" hasCustomPrompt="1"/>
          </p:nvPr>
        </p:nvSpPr>
        <p:spPr>
          <a:xfrm>
            <a:off x="323850" y="5014800"/>
            <a:ext cx="8493125" cy="1081087"/>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265938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4D98-5D0F-44D3-9E8D-B820012C1EE3}"/>
              </a:ext>
            </a:extLst>
          </p:cNvPr>
          <p:cNvSpPr>
            <a:spLocks noGrp="1"/>
          </p:cNvSpPr>
          <p:nvPr>
            <p:ph type="title"/>
          </p:nvPr>
        </p:nvSpPr>
        <p:spPr>
          <a:xfrm>
            <a:off x="323850" y="259200"/>
            <a:ext cx="8496300" cy="439200"/>
          </a:xfrm>
        </p:spPr>
        <p:txBody>
          <a:bodyPr anchor="t" anchorCtr="0">
            <a:normAutofit/>
          </a:bodyPr>
          <a:lstStyle>
            <a:lvl1pPr>
              <a:defRPr sz="3200"/>
            </a:lvl1pPr>
          </a:lstStyle>
          <a:p>
            <a:r>
              <a:rPr lang="en-US" dirty="0"/>
              <a:t>Click to edit Master title style</a:t>
            </a:r>
            <a:endParaRPr lang="en-AU" dirty="0"/>
          </a:p>
        </p:txBody>
      </p:sp>
      <p:sp>
        <p:nvSpPr>
          <p:cNvPr id="10" name="Content Placeholder 9">
            <a:extLst>
              <a:ext uri="{FF2B5EF4-FFF2-40B4-BE49-F238E27FC236}">
                <a16:creationId xmlns:a16="http://schemas.microsoft.com/office/drawing/2014/main" id="{056B0066-27FE-4B68-A0C5-D7ED5D856BFF}"/>
              </a:ext>
            </a:extLst>
          </p:cNvPr>
          <p:cNvSpPr>
            <a:spLocks noGrp="1"/>
          </p:cNvSpPr>
          <p:nvPr>
            <p:ph sz="quarter" idx="10" hasCustomPrompt="1"/>
          </p:nvPr>
        </p:nvSpPr>
        <p:spPr>
          <a:xfrm>
            <a:off x="323850" y="986400"/>
            <a:ext cx="4176000" cy="3888000"/>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2" name="Content Placeholder 11">
            <a:extLst>
              <a:ext uri="{FF2B5EF4-FFF2-40B4-BE49-F238E27FC236}">
                <a16:creationId xmlns:a16="http://schemas.microsoft.com/office/drawing/2014/main" id="{D89D19B9-B1E9-42C9-8958-F294507420E4}"/>
              </a:ext>
            </a:extLst>
          </p:cNvPr>
          <p:cNvSpPr>
            <a:spLocks noGrp="1"/>
          </p:cNvSpPr>
          <p:nvPr>
            <p:ph sz="quarter" idx="11" hasCustomPrompt="1"/>
          </p:nvPr>
        </p:nvSpPr>
        <p:spPr>
          <a:xfrm>
            <a:off x="4643438" y="986400"/>
            <a:ext cx="4176712" cy="3887788"/>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4" name="Text Placeholder 13">
            <a:extLst>
              <a:ext uri="{FF2B5EF4-FFF2-40B4-BE49-F238E27FC236}">
                <a16:creationId xmlns:a16="http://schemas.microsoft.com/office/drawing/2014/main" id="{AD4FDBA1-3798-4314-8A2A-1615CDE044FA}"/>
              </a:ext>
            </a:extLst>
          </p:cNvPr>
          <p:cNvSpPr>
            <a:spLocks noGrp="1"/>
          </p:cNvSpPr>
          <p:nvPr>
            <p:ph type="body" sz="quarter" idx="12" hasCustomPrompt="1"/>
          </p:nvPr>
        </p:nvSpPr>
        <p:spPr>
          <a:xfrm>
            <a:off x="323850" y="5013324"/>
            <a:ext cx="4176713"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
        <p:nvSpPr>
          <p:cNvPr id="16" name="Text Placeholder 15">
            <a:extLst>
              <a:ext uri="{FF2B5EF4-FFF2-40B4-BE49-F238E27FC236}">
                <a16:creationId xmlns:a16="http://schemas.microsoft.com/office/drawing/2014/main" id="{F69B29AB-4698-4029-975C-947309EBBA24}"/>
              </a:ext>
            </a:extLst>
          </p:cNvPr>
          <p:cNvSpPr>
            <a:spLocks noGrp="1"/>
          </p:cNvSpPr>
          <p:nvPr>
            <p:ph type="body" sz="quarter" idx="13" hasCustomPrompt="1"/>
          </p:nvPr>
        </p:nvSpPr>
        <p:spPr>
          <a:xfrm>
            <a:off x="4643438" y="5013324"/>
            <a:ext cx="4176712"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280082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0529-0081-43C8-A5E4-B1B1B1ADA8A1}"/>
              </a:ext>
            </a:extLst>
          </p:cNvPr>
          <p:cNvSpPr>
            <a:spLocks noGrp="1"/>
          </p:cNvSpPr>
          <p:nvPr>
            <p:ph type="title"/>
          </p:nvPr>
        </p:nvSpPr>
        <p:spPr>
          <a:xfrm>
            <a:off x="324000" y="260352"/>
            <a:ext cx="8493125" cy="441323"/>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E27D6E1-90D9-4C14-98B0-8B6F0A63125E}"/>
              </a:ext>
            </a:extLst>
          </p:cNvPr>
          <p:cNvSpPr>
            <a:spLocks noGrp="1"/>
          </p:cNvSpPr>
          <p:nvPr>
            <p:ph sz="half" idx="1"/>
          </p:nvPr>
        </p:nvSpPr>
        <p:spPr>
          <a:xfrm>
            <a:off x="323850"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CD892803-2A38-4FDE-9F84-A7652374AF14}"/>
              </a:ext>
            </a:extLst>
          </p:cNvPr>
          <p:cNvSpPr>
            <a:spLocks noGrp="1"/>
          </p:cNvSpPr>
          <p:nvPr>
            <p:ph sz="half" idx="2"/>
          </p:nvPr>
        </p:nvSpPr>
        <p:spPr>
          <a:xfrm>
            <a:off x="4641125"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22624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0E42-004F-4B06-A1D3-AFE0664D8E62}"/>
              </a:ext>
            </a:extLst>
          </p:cNvPr>
          <p:cNvSpPr>
            <a:spLocks noGrp="1"/>
          </p:cNvSpPr>
          <p:nvPr>
            <p:ph type="title"/>
          </p:nvPr>
        </p:nvSpPr>
        <p:spPr>
          <a:xfrm>
            <a:off x="324000" y="259200"/>
            <a:ext cx="8496300" cy="1144800"/>
          </a:xfrm>
        </p:spPr>
        <p:txBody>
          <a:bodyPr anchor="t" anchorCtr="0"/>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802E98B9-A02F-42CE-AC2A-24B4B888845B}"/>
              </a:ext>
            </a:extLst>
          </p:cNvPr>
          <p:cNvSpPr>
            <a:spLocks noGrp="1"/>
          </p:cNvSpPr>
          <p:nvPr>
            <p:ph type="body" idx="1"/>
          </p:nvPr>
        </p:nvSpPr>
        <p:spPr>
          <a:xfrm>
            <a:off x="323999"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00FB50D-C8C8-4D42-9A51-58318B404B8E}"/>
              </a:ext>
            </a:extLst>
          </p:cNvPr>
          <p:cNvSpPr>
            <a:spLocks noGrp="1"/>
          </p:cNvSpPr>
          <p:nvPr>
            <p:ph sz="half" idx="2"/>
          </p:nvPr>
        </p:nvSpPr>
        <p:spPr>
          <a:xfrm>
            <a:off x="323999"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a:extLst>
              <a:ext uri="{FF2B5EF4-FFF2-40B4-BE49-F238E27FC236}">
                <a16:creationId xmlns:a16="http://schemas.microsoft.com/office/drawing/2014/main" id="{3ADCA897-E19F-4469-BD33-F65B33BF913C}"/>
              </a:ext>
            </a:extLst>
          </p:cNvPr>
          <p:cNvSpPr>
            <a:spLocks noGrp="1"/>
          </p:cNvSpPr>
          <p:nvPr>
            <p:ph type="body" sz="quarter" idx="3"/>
          </p:nvPr>
        </p:nvSpPr>
        <p:spPr>
          <a:xfrm>
            <a:off x="4644300"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D4CD22-0403-4E0F-A612-8E1B7DC59310}"/>
              </a:ext>
            </a:extLst>
          </p:cNvPr>
          <p:cNvSpPr>
            <a:spLocks noGrp="1"/>
          </p:cNvSpPr>
          <p:nvPr>
            <p:ph sz="quarter" idx="4"/>
          </p:nvPr>
        </p:nvSpPr>
        <p:spPr>
          <a:xfrm>
            <a:off x="4644300"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2771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EA0B-33FE-4187-9E04-175214002D32}"/>
              </a:ext>
            </a:extLst>
          </p:cNvPr>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5282323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6.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descr="\\file01\data\D_CIS\B_Curriculum_Support\U_Publishing\QCAA\web\_pending\170019_Learning_area_ppt_hpe\images\QCAA_WEST_END_20140506_EPX0072_Webshot.jpg">
            <a:extLst>
              <a:ext uri="{FF2B5EF4-FFF2-40B4-BE49-F238E27FC236}">
                <a16:creationId xmlns:a16="http://schemas.microsoft.com/office/drawing/2014/main" id="{51CBDA34-7763-46E4-9A90-64440E5B8215}"/>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0069" b="18108"/>
          <a:stretch/>
        </p:blipFill>
        <p:spPr bwMode="auto">
          <a:xfrm>
            <a:off x="179388" y="0"/>
            <a:ext cx="8964612" cy="429128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a:t>Click to edit Master text styles</a:t>
            </a:r>
            <a:endParaRPr lang="en-AU"/>
          </a:p>
        </p:txBody>
      </p:sp>
      <p:pic>
        <p:nvPicPr>
          <p:cNvPr id="10" name="Picture 9">
            <a:extLst>
              <a:ext uri="{FF2B5EF4-FFF2-40B4-BE49-F238E27FC236}">
                <a16:creationId xmlns:a16="http://schemas.microsoft.com/office/drawing/2014/main" id="{EB34D0F9-8642-4020-8BF6-7C47F77B52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1" name="Picture 10">
            <a:extLst>
              <a:ext uri="{FF2B5EF4-FFF2-40B4-BE49-F238E27FC236}">
                <a16:creationId xmlns:a16="http://schemas.microsoft.com/office/drawing/2014/main" id="{8A0A0D50-D6F7-43D9-865E-71FECF0CD44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grpSp>
        <p:nvGrpSpPr>
          <p:cNvPr id="15" name="Group 14">
            <a:extLst>
              <a:ext uri="{FF2B5EF4-FFF2-40B4-BE49-F238E27FC236}">
                <a16:creationId xmlns:a16="http://schemas.microsoft.com/office/drawing/2014/main" id="{0526289F-C2A5-46BB-B2CB-95A167F29CF6}"/>
              </a:ext>
            </a:extLst>
          </p:cNvPr>
          <p:cNvGrpSpPr/>
          <p:nvPr userDrawn="1"/>
        </p:nvGrpSpPr>
        <p:grpSpPr>
          <a:xfrm>
            <a:off x="-304" y="259200"/>
            <a:ext cx="1818000" cy="396000"/>
            <a:chOff x="-304" y="259200"/>
            <a:chExt cx="1818000" cy="396000"/>
          </a:xfrm>
        </p:grpSpPr>
        <p:sp>
          <p:nvSpPr>
            <p:cNvPr id="17" name="Rectangle 16">
              <a:extLst>
                <a:ext uri="{FF2B5EF4-FFF2-40B4-BE49-F238E27FC236}">
                  <a16:creationId xmlns:a16="http://schemas.microsoft.com/office/drawing/2014/main" id="{DBF4173C-1943-4BF2-AF35-D55BD240F74B}"/>
                </a:ext>
              </a:extLst>
            </p:cNvPr>
            <p:cNvSpPr/>
            <p:nvPr userDrawn="1"/>
          </p:nvSpPr>
          <p:spPr>
            <a:xfrm>
              <a:off x="-304" y="259200"/>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Sticker of ACiQv9.0">
              <a:extLst>
                <a:ext uri="{FF2B5EF4-FFF2-40B4-BE49-F238E27FC236}">
                  <a16:creationId xmlns:a16="http://schemas.microsoft.com/office/drawing/2014/main" id="{31920ABE-E378-4854-A7C8-8B07744BBB2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9928" y="284400"/>
              <a:ext cx="1439339" cy="335366"/>
            </a:xfrm>
            <a:prstGeom prst="rect">
              <a:avLst/>
            </a:prstGeom>
          </p:spPr>
        </p:pic>
      </p:grpSp>
    </p:spTree>
    <p:extLst>
      <p:ext uri="{BB962C8B-B14F-4D97-AF65-F5344CB8AC3E}">
        <p14:creationId xmlns:p14="http://schemas.microsoft.com/office/powerpoint/2010/main" val="1457847325"/>
      </p:ext>
    </p:extLst>
  </p:cSld>
  <p:clrMap bg1="lt1" tx1="dk1" bg2="lt2" tx2="dk2" accent1="accent1" accent2="accent2" accent3="accent3" accent4="accent4" accent5="accent5" accent6="accent6" hlink="hlink" folHlink="folHlink"/>
  <p:sldLayoutIdLst>
    <p:sldLayoutId id="2147484224"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ticker of ACiQv9.0">
            <a:extLst>
              <a:ext uri="{FF2B5EF4-FFF2-40B4-BE49-F238E27FC236}">
                <a16:creationId xmlns:a16="http://schemas.microsoft.com/office/drawing/2014/main" id="{6353513C-E44E-4DE1-831B-0D4077B5F7E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sp>
        <p:nvSpPr>
          <p:cNvPr id="2" name="Title Placeholder 1">
            <a:extLst>
              <a:ext uri="{FF2B5EF4-FFF2-40B4-BE49-F238E27FC236}">
                <a16:creationId xmlns:a16="http://schemas.microsoft.com/office/drawing/2014/main" id="{4FA221A5-3A24-4682-94E1-ADEB28C3A184}"/>
              </a:ext>
            </a:extLst>
          </p:cNvPr>
          <p:cNvSpPr>
            <a:spLocks noGrp="1"/>
          </p:cNvSpPr>
          <p:nvPr>
            <p:ph type="title"/>
          </p:nvPr>
        </p:nvSpPr>
        <p:spPr>
          <a:xfrm>
            <a:off x="324000" y="260352"/>
            <a:ext cx="8493125" cy="441323"/>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E9BCF79-D13E-4044-8725-FD11724F9825}"/>
              </a:ext>
            </a:extLst>
          </p:cNvPr>
          <p:cNvSpPr>
            <a:spLocks noGrp="1"/>
          </p:cNvSpPr>
          <p:nvPr>
            <p:ph type="body" idx="1"/>
          </p:nvPr>
        </p:nvSpPr>
        <p:spPr>
          <a:xfrm>
            <a:off x="324000" y="986401"/>
            <a:ext cx="8493125" cy="503974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7" name="Straight Connector 6">
            <a:extLst>
              <a:ext uri="{FF2B5EF4-FFF2-40B4-BE49-F238E27FC236}">
                <a16:creationId xmlns:a16="http://schemas.microsoft.com/office/drawing/2014/main" id="{A92F2AC6-7651-4B76-943F-6AF98A8F136A}"/>
              </a:ext>
            </a:extLst>
          </p:cNvPr>
          <p:cNvCxnSpPr/>
          <p:nvPr userDrawn="1"/>
        </p:nvCxnSpPr>
        <p:spPr bwMode="auto">
          <a:xfrm>
            <a:off x="0" y="25200"/>
            <a:ext cx="9144000" cy="0"/>
          </a:xfrm>
          <a:prstGeom prst="line">
            <a:avLst/>
          </a:prstGeom>
          <a:noFill/>
          <a:ln w="53340" cap="flat" cmpd="sng" algn="ctr">
            <a:solidFill>
              <a:srgbClr val="D2273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a:extLst>
              <a:ext uri="{FF2B5EF4-FFF2-40B4-BE49-F238E27FC236}">
                <a16:creationId xmlns:a16="http://schemas.microsoft.com/office/drawing/2014/main" id="{BFC40A60-1024-425F-9F73-A3763B51DCF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2" name="Picture 11">
            <a:extLst>
              <a:ext uri="{FF2B5EF4-FFF2-40B4-BE49-F238E27FC236}">
                <a16:creationId xmlns:a16="http://schemas.microsoft.com/office/drawing/2014/main" id="{7D88438D-D3AE-459F-AF60-F5DD12139FC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spTree>
    <p:extLst>
      <p:ext uri="{BB962C8B-B14F-4D97-AF65-F5344CB8AC3E}">
        <p14:creationId xmlns:p14="http://schemas.microsoft.com/office/powerpoint/2010/main" val="2500489183"/>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 id="2147484238" r:id="rId13"/>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2880">
          <p15:clr>
            <a:srgbClr val="F26B43"/>
          </p15:clr>
        </p15:guide>
        <p15:guide id="3" pos="5556">
          <p15:clr>
            <a:srgbClr val="F26B43"/>
          </p15:clr>
        </p15:guide>
        <p15:guide id="4" pos="204">
          <p15:clr>
            <a:srgbClr val="F26B43"/>
          </p15:clr>
        </p15:guide>
        <p15:guide id="5" orient="horz" pos="3838">
          <p15:clr>
            <a:srgbClr val="F26B43"/>
          </p15:clr>
        </p15:guide>
        <p15:guide id="6" orient="horz" pos="4154">
          <p15:clr>
            <a:srgbClr val="F26B43"/>
          </p15:clr>
        </p15:guide>
        <p15:guide id="7" orient="horz" pos="4138">
          <p15:clr>
            <a:srgbClr val="F26B43"/>
          </p15:clr>
        </p15:guide>
        <p15:guide id="8" orient="horz" pos="39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hyperlink" Target="https://www.australiancurriculum.edu.au/" TargetMode="External"/><Relationship Id="rId3" Type="http://schemas.openxmlformats.org/officeDocument/2006/relationships/hyperlink" Target="https://www.qcaa.qld.edu.au/copyright" TargetMode="External"/><Relationship Id="rId7" Type="http://schemas.openxmlformats.org/officeDocument/2006/relationships/hyperlink" Target="https://creativecommons.org/licenses/by/4.0/"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www.qcaa.qld.edu.au/copyright" TargetMode="External"/><Relationship Id="rId5" Type="http://schemas.openxmlformats.org/officeDocument/2006/relationships/hyperlink" Target="https://creativecommons.org/licenses/by/4.0" TargetMode="External"/><Relationship Id="rId10" Type="http://schemas.openxmlformats.org/officeDocument/2006/relationships/hyperlink" Target="copyright@acara.edu.au" TargetMode="External"/><Relationship Id="rId4" Type="http://schemas.openxmlformats.org/officeDocument/2006/relationships/image" Target="../media/image8.png"/><Relationship Id="rId9" Type="http://schemas.openxmlformats.org/officeDocument/2006/relationships/hyperlink" Target="https://www.australiancurriculum.edu.au/copyright-and-terms-of-us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www.australiancurriculum.edu.au/f-10-curriculum/general-capabilitie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v9.australiancurriculum.edu.au/help/website-tour" TargetMode="External"/><Relationship Id="rId5" Type="http://schemas.openxmlformats.org/officeDocument/2006/relationships/image" Target="../media/image13.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hyperlink" Target="https://v9.australiancurriculum.edu.au/teacher-resources/understand-this-learning-area/the-art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v9.australiancurriculum.edu.au/teacher-resources/understand-this-learning-area/the-art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v9.australiancurriculum.edu.au/teacher-resources/understand-this-learning-area/the-arts" TargetMode="Externa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The Arts</a:t>
            </a:r>
          </a:p>
        </p:txBody>
      </p:sp>
      <p:sp>
        <p:nvSpPr>
          <p:cNvPr id="6" name="Subtitle 5"/>
          <p:cNvSpPr>
            <a:spLocks noGrp="1"/>
          </p:cNvSpPr>
          <p:nvPr>
            <p:ph type="subTitle" idx="1"/>
          </p:nvPr>
        </p:nvSpPr>
        <p:spPr>
          <a:xfrm>
            <a:off x="647032" y="5137200"/>
            <a:ext cx="8173117" cy="935956"/>
          </a:xfrm>
        </p:spPr>
        <p:txBody>
          <a:bodyPr/>
          <a:lstStyle/>
          <a:p>
            <a:r>
              <a:rPr lang="en-US" b="1" dirty="0"/>
              <a:t>Prep–Year 10 Australian Curriculum Version 9.0</a:t>
            </a:r>
            <a:endParaRPr lang="en-US" b="1" dirty="0">
              <a:cs typeface="Arial"/>
            </a:endParaRPr>
          </a:p>
          <a:p>
            <a:r>
              <a:rPr lang="en-US" b="1" dirty="0"/>
              <a:t>Learning area overview</a:t>
            </a:r>
            <a:endParaRPr lang="en-AU" b="1" dirty="0"/>
          </a:p>
        </p:txBody>
      </p:sp>
      <p:sp>
        <p:nvSpPr>
          <p:cNvPr id="3" name="Vertical Text Placeholder 2">
            <a:extLst>
              <a:ext uri="{FF2B5EF4-FFF2-40B4-BE49-F238E27FC236}">
                <a16:creationId xmlns:a16="http://schemas.microsoft.com/office/drawing/2014/main" id="{C0327320-F30B-4F95-BAC7-AA04B089AD46}"/>
              </a:ext>
            </a:extLst>
          </p:cNvPr>
          <p:cNvSpPr>
            <a:spLocks noGrp="1"/>
          </p:cNvSpPr>
          <p:nvPr>
            <p:ph type="body" orient="vert" sz="quarter" idx="10"/>
          </p:nvPr>
        </p:nvSpPr>
        <p:spPr/>
        <p:txBody>
          <a:bodyPr/>
          <a:lstStyle/>
          <a:p>
            <a:r>
              <a:rPr lang="en-AU" dirty="0"/>
              <a:t>220099</a:t>
            </a:r>
          </a:p>
        </p:txBody>
      </p:sp>
      <p:sp>
        <p:nvSpPr>
          <p:cNvPr id="2" name="Rectangle 1"/>
          <p:cNvSpPr/>
          <p:nvPr/>
        </p:nvSpPr>
        <p:spPr>
          <a:xfrm>
            <a:off x="323850" y="5157192"/>
            <a:ext cx="215702" cy="792088"/>
          </a:xfrm>
          <a:prstGeom prst="rect">
            <a:avLst/>
          </a:prstGeom>
          <a:solidFill>
            <a:srgbClr val="685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4487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vert="horz" lIns="0" tIns="0" rIns="0" bIns="0" rtlCol="0" anchor="ctr">
            <a:noAutofit/>
          </a:bodyPr>
          <a:lstStyle/>
          <a:p>
            <a:r>
              <a:rPr lang="en-AU" dirty="0"/>
              <a:t>Curriculum content</a:t>
            </a:r>
            <a:endParaRPr lang="en-US" dirty="0"/>
          </a:p>
        </p:txBody>
      </p:sp>
      <p:graphicFrame>
        <p:nvGraphicFramePr>
          <p:cNvPr id="7" name="Content Placeholder 11">
            <a:extLst>
              <a:ext uri="{FF2B5EF4-FFF2-40B4-BE49-F238E27FC236}">
                <a16:creationId xmlns:a16="http://schemas.microsoft.com/office/drawing/2014/main" id="{0574483C-9FD0-4C5F-BC98-ACBBAFFDC58D}"/>
              </a:ext>
            </a:extLst>
          </p:cNvPr>
          <p:cNvGraphicFramePr>
            <a:graphicFrameLocks/>
          </p:cNvGraphicFramePr>
          <p:nvPr>
            <p:extLst>
              <p:ext uri="{D42A27DB-BD31-4B8C-83A1-F6EECF244321}">
                <p14:modId xmlns:p14="http://schemas.microsoft.com/office/powerpoint/2010/main" val="1005677108"/>
              </p:ext>
            </p:extLst>
          </p:nvPr>
        </p:nvGraphicFramePr>
        <p:xfrm>
          <a:off x="399373" y="1042361"/>
          <a:ext cx="8054378" cy="4638200"/>
        </p:xfrm>
        <a:graphic>
          <a:graphicData uri="http://schemas.openxmlformats.org/drawingml/2006/table">
            <a:tbl>
              <a:tblPr firstRow="1" firstCol="1" bandRow="1"/>
              <a:tblGrid>
                <a:gridCol w="4027189">
                  <a:extLst>
                    <a:ext uri="{9D8B030D-6E8A-4147-A177-3AD203B41FA5}">
                      <a16:colId xmlns:a16="http://schemas.microsoft.com/office/drawing/2014/main" val="2739066391"/>
                    </a:ext>
                  </a:extLst>
                </a:gridCol>
                <a:gridCol w="4027189">
                  <a:extLst>
                    <a:ext uri="{9D8B030D-6E8A-4147-A177-3AD203B41FA5}">
                      <a16:colId xmlns:a16="http://schemas.microsoft.com/office/drawing/2014/main" val="687112640"/>
                    </a:ext>
                  </a:extLst>
                </a:gridCol>
              </a:tblGrid>
              <a:tr h="368089">
                <a:tc gridSpan="2">
                  <a:txBody>
                    <a:bodyPr/>
                    <a:lstStyle/>
                    <a:p>
                      <a:pPr marL="71755" algn="l">
                        <a:lnSpc>
                          <a:spcPct val="110000"/>
                        </a:lnSpc>
                        <a:spcAft>
                          <a:spcPts val="0"/>
                        </a:spcAft>
                      </a:pPr>
                      <a:r>
                        <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Visual Art</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808184"/>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1129996394"/>
                  </a:ext>
                </a:extLst>
              </a:tr>
              <a:tr h="368089">
                <a:tc gridSpan="2">
                  <a:txBody>
                    <a:bodyPr/>
                    <a:lstStyle/>
                    <a:p>
                      <a:pPr marL="71755" algn="l">
                        <a:lnSpc>
                          <a:spcPct val="110000"/>
                        </a:lnSpc>
                        <a:spcAft>
                          <a:spcPts val="0"/>
                        </a:spcAft>
                      </a:pPr>
                      <a:r>
                        <a:rPr lang="en-AU"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Exploring and responding</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3194753450"/>
                  </a:ext>
                </a:extLst>
              </a:tr>
              <a:tr h="368089">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description</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elaborations</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50294559"/>
                  </a:ext>
                </a:extLst>
              </a:tr>
              <a:tr h="3069349">
                <a:tc>
                  <a:txBody>
                    <a:bodyPr/>
                    <a:lstStyle/>
                    <a:p>
                      <a:pPr marL="71755">
                        <a:lnSpc>
                          <a:spcPct val="100000"/>
                        </a:lnSpc>
                        <a:spcAft>
                          <a:spcPts val="1800"/>
                        </a:spcAft>
                      </a:pPr>
                      <a:r>
                        <a:rPr lang="en-US" sz="1800" dirty="0">
                          <a:effectLst/>
                          <a:latin typeface="Arial"/>
                          <a:ea typeface="Times New Roman" panose="02020603050405020304" pitchFamily="18" charset="0"/>
                          <a:cs typeface="Times New Roman"/>
                        </a:rPr>
                        <a:t>investigate ways that visual conventions, visual arts processes and materials are manipulated to represent ideas, perspectives and/or meaning in artworks created across cultures, times, places and/or other contexts</a:t>
                      </a:r>
                    </a:p>
                    <a:p>
                      <a:pPr marL="71755">
                        <a:lnSpc>
                          <a:spcPct val="100000"/>
                        </a:lnSpc>
                        <a:spcAft>
                          <a:spcPts val="1800"/>
                        </a:spcAft>
                      </a:pPr>
                      <a:r>
                        <a:rPr lang="en-US" sz="1800" dirty="0">
                          <a:effectLst/>
                          <a:latin typeface="Arial"/>
                          <a:ea typeface="Times New Roman" panose="02020603050405020304" pitchFamily="18" charset="0"/>
                          <a:cs typeface="Times New Roman"/>
                        </a:rPr>
                        <a:t>AC9AVA8E01</a:t>
                      </a:r>
                    </a:p>
                  </a:txBody>
                  <a:tcPr marL="62811" marR="62811" marT="29513"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lvl="0" indent="-171450">
                        <a:buFont typeface="Arial" panose="020B0604020202020204" pitchFamily="34" charset="0"/>
                        <a:buChar char="•"/>
                      </a:pPr>
                      <a:r>
                        <a:rPr lang="en-US" sz="1050" dirty="0">
                          <a:effectLst/>
                          <a:latin typeface="Arial" panose="020B0604020202020204" pitchFamily="34" charset="0"/>
                          <a:ea typeface="Times New Roman" panose="02020603050405020304" pitchFamily="18" charset="0"/>
                          <a:cs typeface="Arial" panose="020B0604020202020204" pitchFamily="34" charset="0"/>
                        </a:rPr>
                        <a:t>investigating </a:t>
                      </a:r>
                      <a:r>
                        <a:rPr lang="en-AU" sz="1050" kern="1200" dirty="0">
                          <a:solidFill>
                            <a:schemeClr val="tx1"/>
                          </a:solidFill>
                          <a:effectLst/>
                          <a:latin typeface="Arial" panose="020B0604020202020204" pitchFamily="34" charset="0"/>
                          <a:ea typeface="+mn-ea"/>
                          <a:cs typeface="Arial" panose="020B0604020202020204" pitchFamily="34" charset="0"/>
                        </a:rPr>
                        <a:t>investigating arts works by First Nations Australian artist/s that cross over multiple artforms, either through direct engagement with First Nations Australian artists or using online resources created or co-created by First Nations Australians, analysing how the arts forms come together; for example, a drama presentation with visual elements such as backdrops, costumes and props, or music such as songs with lyrics that reference environmental concerns or historical events (protest songs) and are presented with projections of visual images </a:t>
                      </a:r>
                    </a:p>
                    <a:p>
                      <a:pPr marL="171450" lvl="0" indent="-171450">
                        <a:buFont typeface="Arial" panose="020B0604020202020204" pitchFamily="34" charset="0"/>
                        <a:buChar char="•"/>
                      </a:pPr>
                      <a:r>
                        <a:rPr lang="en-AU" sz="1050" kern="1200" dirty="0">
                          <a:solidFill>
                            <a:schemeClr val="tx1"/>
                          </a:solidFill>
                          <a:effectLst/>
                          <a:latin typeface="Arial" panose="020B0604020202020204" pitchFamily="34" charset="0"/>
                          <a:ea typeface="+mn-ea"/>
                          <a:cs typeface="Arial" panose="020B0604020202020204" pitchFamily="34" charset="0"/>
                        </a:rPr>
                        <a:t> researching the ways that artists from different times and places have represented a particular subject or theme, such as portraiture, the natural world or social events, using a range of styles and conventions  </a:t>
                      </a:r>
                    </a:p>
                    <a:p>
                      <a:pPr marL="171450" lvl="0" indent="-171450">
                        <a:buFont typeface="Arial" panose="020B0604020202020204" pitchFamily="34" charset="0"/>
                        <a:buChar char="•"/>
                      </a:pPr>
                      <a:r>
                        <a:rPr lang="en-AU" sz="1050" kern="1200" dirty="0">
                          <a:solidFill>
                            <a:schemeClr val="tx1"/>
                          </a:solidFill>
                          <a:effectLst/>
                          <a:latin typeface="Arial" panose="020B0604020202020204" pitchFamily="34" charset="0"/>
                          <a:ea typeface="+mn-ea"/>
                          <a:cs typeface="Arial" panose="020B0604020202020204" pitchFamily="34" charset="0"/>
                        </a:rPr>
                        <a:t>analysing the ways that artists represent subject matter and ideas in their artworks when developing ideas for their own representations </a:t>
                      </a:r>
                    </a:p>
                    <a:p>
                      <a:pPr marL="171450" lvl="0" indent="-171450">
                        <a:buFont typeface="Arial" panose="020B0604020202020204" pitchFamily="34" charset="0"/>
                        <a:buChar char="•"/>
                      </a:pPr>
                      <a:r>
                        <a:rPr lang="en-AU" sz="1050" kern="1200" dirty="0">
                          <a:solidFill>
                            <a:schemeClr val="tx1"/>
                          </a:solidFill>
                          <a:effectLst/>
                          <a:latin typeface="Arial" panose="020B0604020202020204" pitchFamily="34" charset="0"/>
                          <a:ea typeface="+mn-ea"/>
                          <a:cs typeface="Arial" panose="020B0604020202020204" pitchFamily="34" charset="0"/>
                        </a:rPr>
                        <a:t>creating written accounts, such as catalogue entries, </a:t>
                      </a:r>
                      <a:br>
                        <a:rPr lang="en-AU" sz="1050" kern="1200" dirty="0">
                          <a:solidFill>
                            <a:schemeClr val="tx1"/>
                          </a:solidFill>
                          <a:effectLst/>
                          <a:latin typeface="Arial" panose="020B0604020202020204" pitchFamily="34" charset="0"/>
                          <a:ea typeface="+mn-ea"/>
                          <a:cs typeface="Arial" panose="020B0604020202020204" pitchFamily="34" charset="0"/>
                        </a:rPr>
                      </a:br>
                      <a:r>
                        <a:rPr lang="en-AU" sz="1050" kern="1200" dirty="0">
                          <a:solidFill>
                            <a:schemeClr val="tx1"/>
                          </a:solidFill>
                          <a:effectLst/>
                          <a:latin typeface="Arial" panose="020B0604020202020204" pitchFamily="34" charset="0"/>
                          <a:ea typeface="+mn-ea"/>
                          <a:cs typeface="Arial" panose="020B0604020202020204" pitchFamily="34" charset="0"/>
                        </a:rPr>
                        <a:t>interview transcripts or reviews, that discuss or </a:t>
                      </a:r>
                      <a:br>
                        <a:rPr lang="en-AU" sz="1050" kern="1200" dirty="0">
                          <a:solidFill>
                            <a:schemeClr val="tx1"/>
                          </a:solidFill>
                          <a:effectLst/>
                          <a:latin typeface="Arial" panose="020B0604020202020204" pitchFamily="34" charset="0"/>
                          <a:ea typeface="+mn-ea"/>
                          <a:cs typeface="Arial" panose="020B0604020202020204" pitchFamily="34" charset="0"/>
                        </a:rPr>
                      </a:br>
                      <a:r>
                        <a:rPr lang="en-AU" sz="1050" kern="1200" dirty="0">
                          <a:solidFill>
                            <a:schemeClr val="tx1"/>
                          </a:solidFill>
                          <a:effectLst/>
                          <a:latin typeface="Arial" panose="020B0604020202020204" pitchFamily="34" charset="0"/>
                          <a:ea typeface="+mn-ea"/>
                          <a:cs typeface="Arial" panose="020B0604020202020204" pitchFamily="34" charset="0"/>
                        </a:rPr>
                        <a:t>explain how artists have shown their ideas in </a:t>
                      </a:r>
                      <a:br>
                        <a:rPr lang="en-AU" sz="1050" kern="1200" dirty="0">
                          <a:solidFill>
                            <a:schemeClr val="tx1"/>
                          </a:solidFill>
                          <a:effectLst/>
                          <a:latin typeface="Arial" panose="020B0604020202020204" pitchFamily="34" charset="0"/>
                          <a:ea typeface="+mn-ea"/>
                          <a:cs typeface="Arial" panose="020B0604020202020204" pitchFamily="34" charset="0"/>
                        </a:rPr>
                      </a:br>
                      <a:r>
                        <a:rPr lang="en-AU" sz="1050" kern="1200" dirty="0">
                          <a:solidFill>
                            <a:schemeClr val="tx1"/>
                          </a:solidFill>
                          <a:effectLst/>
                          <a:latin typeface="Arial" panose="020B0604020202020204" pitchFamily="34" charset="0"/>
                          <a:ea typeface="+mn-ea"/>
                          <a:cs typeface="Arial" panose="020B0604020202020204" pitchFamily="34" charset="0"/>
                        </a:rPr>
                        <a:t>their art-making</a:t>
                      </a:r>
                    </a:p>
                  </a:txBody>
                  <a:tcPr marL="62811" marR="62811" marT="29513"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98204523"/>
                  </a:ext>
                </a:extLst>
              </a:tr>
            </a:tbl>
          </a:graphicData>
        </a:graphic>
      </p:graphicFrame>
      <p:sp>
        <p:nvSpPr>
          <p:cNvPr id="9" name="TextBox 8">
            <a:extLst>
              <a:ext uri="{FF2B5EF4-FFF2-40B4-BE49-F238E27FC236}">
                <a16:creationId xmlns:a16="http://schemas.microsoft.com/office/drawing/2014/main" id="{10599163-4E23-4719-B48D-C70A88D364E1}"/>
              </a:ext>
            </a:extLst>
          </p:cNvPr>
          <p:cNvSpPr txBox="1"/>
          <p:nvPr/>
        </p:nvSpPr>
        <p:spPr>
          <a:xfrm>
            <a:off x="397885" y="701675"/>
            <a:ext cx="7992672" cy="784830"/>
          </a:xfrm>
          <a:prstGeom prst="rect">
            <a:avLst/>
          </a:prstGeom>
          <a:noFill/>
        </p:spPr>
        <p:txBody>
          <a:bodyPr wrap="square" rtlCol="0">
            <a:spAutoFit/>
          </a:bodyPr>
          <a:lstStyle/>
          <a:p>
            <a:r>
              <a:rPr lang="en-AU" b="1" dirty="0"/>
              <a:t>Years 7 and 8</a:t>
            </a:r>
          </a:p>
          <a:p>
            <a:endParaRPr lang="en-AU" b="1" dirty="0"/>
          </a:p>
        </p:txBody>
      </p:sp>
      <p:pic>
        <p:nvPicPr>
          <p:cNvPr id="6" name="Picture 5">
            <a:extLst>
              <a:ext uri="{FF2B5EF4-FFF2-40B4-BE49-F238E27FC236}">
                <a16:creationId xmlns:a16="http://schemas.microsoft.com/office/drawing/2014/main" id="{CFE20988-4276-4BA0-8897-DDE3FF2D4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1320559987"/>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49FFE4-1C3A-44E0-AF80-7F142259C3EB}"/>
              </a:ext>
            </a:extLst>
          </p:cNvPr>
          <p:cNvSpPr>
            <a:spLocks noGrp="1"/>
          </p:cNvSpPr>
          <p:nvPr>
            <p:ph type="title"/>
          </p:nvPr>
        </p:nvSpPr>
        <p:spPr/>
        <p:txBody>
          <a:bodyPr/>
          <a:lstStyle/>
          <a:p>
            <a:r>
              <a:rPr lang="en-AU" dirty="0"/>
              <a:t>Strands</a:t>
            </a:r>
          </a:p>
        </p:txBody>
      </p:sp>
      <p:graphicFrame>
        <p:nvGraphicFramePr>
          <p:cNvPr id="6" name="Content Placeholder 5">
            <a:extLst>
              <a:ext uri="{FF2B5EF4-FFF2-40B4-BE49-F238E27FC236}">
                <a16:creationId xmlns:a16="http://schemas.microsoft.com/office/drawing/2014/main" id="{007E0327-F5C2-4352-AFD1-CEE40EF8DAC7}"/>
              </a:ext>
            </a:extLst>
          </p:cNvPr>
          <p:cNvGraphicFramePr>
            <a:graphicFrameLocks noGrp="1"/>
          </p:cNvGraphicFramePr>
          <p:nvPr>
            <p:ph idx="4294967295"/>
            <p:extLst>
              <p:ext uri="{D42A27DB-BD31-4B8C-83A1-F6EECF244321}">
                <p14:modId xmlns:p14="http://schemas.microsoft.com/office/powerpoint/2010/main" val="4022074932"/>
              </p:ext>
            </p:extLst>
          </p:nvPr>
        </p:nvGraphicFramePr>
        <p:xfrm>
          <a:off x="354161" y="1700213"/>
          <a:ext cx="8496300" cy="3018338"/>
        </p:xfrm>
        <a:graphic>
          <a:graphicData uri="http://schemas.openxmlformats.org/drawingml/2006/table">
            <a:tbl>
              <a:tblPr firstRow="1" firstCol="1" bandRow="1"/>
              <a:tblGrid>
                <a:gridCol w="4184745">
                  <a:extLst>
                    <a:ext uri="{9D8B030D-6E8A-4147-A177-3AD203B41FA5}">
                      <a16:colId xmlns:a16="http://schemas.microsoft.com/office/drawing/2014/main" val="1168567786"/>
                    </a:ext>
                  </a:extLst>
                </a:gridCol>
                <a:gridCol w="162789">
                  <a:extLst>
                    <a:ext uri="{9D8B030D-6E8A-4147-A177-3AD203B41FA5}">
                      <a16:colId xmlns:a16="http://schemas.microsoft.com/office/drawing/2014/main" val="3464882130"/>
                    </a:ext>
                  </a:extLst>
                </a:gridCol>
                <a:gridCol w="4148766">
                  <a:extLst>
                    <a:ext uri="{9D8B030D-6E8A-4147-A177-3AD203B41FA5}">
                      <a16:colId xmlns:a16="http://schemas.microsoft.com/office/drawing/2014/main" val="1544666081"/>
                    </a:ext>
                  </a:extLst>
                </a:gridCol>
              </a:tblGrid>
              <a:tr h="1400933">
                <a:tc>
                  <a:txBody>
                    <a:bodyPr/>
                    <a:lstStyle/>
                    <a:p>
                      <a:pPr algn="ctr">
                        <a:lnSpc>
                          <a:spcPct val="110000"/>
                        </a:lnSpc>
                      </a:pPr>
                      <a:r>
                        <a:rPr lang="en-AU" sz="2400" b="1" dirty="0">
                          <a:effectLst/>
                          <a:latin typeface="Arial" panose="020B0604020202020204" pitchFamily="34" charset="0"/>
                          <a:ea typeface="Times New Roman" panose="02020603050405020304" pitchFamily="18" charset="0"/>
                          <a:cs typeface="Times New Roman" panose="02020603050405020304" pitchFamily="18" charset="0"/>
                        </a:rPr>
                        <a:t>Exploring and responding</a:t>
                      </a:r>
                      <a:endParaRPr lang="en-AU"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617" marR="63617" marT="0" marB="0" anchor="ctr">
                    <a:lnL>
                      <a:noFill/>
                    </a:lnL>
                    <a:lnR>
                      <a:noFill/>
                    </a:lnR>
                    <a:lnT>
                      <a:noFill/>
                    </a:lnT>
                    <a:lnB>
                      <a:noFill/>
                    </a:lnB>
                    <a:solidFill>
                      <a:srgbClr val="E6E7E8"/>
                    </a:solidFill>
                  </a:tcPr>
                </a:tc>
                <a:tc>
                  <a:txBody>
                    <a:bodyPr/>
                    <a:lstStyle/>
                    <a:p>
                      <a:pPr algn="ctr">
                        <a:lnSpc>
                          <a:spcPct val="110000"/>
                        </a:lnSpc>
                      </a:pPr>
                      <a:r>
                        <a:rPr lang="en-AU" sz="2400" b="1">
                          <a:effectLst/>
                          <a:latin typeface="Arial" panose="020B0604020202020204" pitchFamily="34" charset="0"/>
                          <a:ea typeface="Times New Roman" panose="02020603050405020304" pitchFamily="18" charset="0"/>
                          <a:cs typeface="Times New Roman" panose="02020603050405020304" pitchFamily="18" charset="0"/>
                        </a:rPr>
                        <a:t> </a:t>
                      </a:r>
                      <a:endParaRPr lang="en-AU"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3617" marR="63617" marT="0" marB="0" anchor="ctr">
                    <a:lnL>
                      <a:noFill/>
                    </a:lnL>
                    <a:lnR>
                      <a:noFill/>
                    </a:lnR>
                    <a:lnT>
                      <a:noFill/>
                    </a:lnT>
                    <a:lnB>
                      <a:noFill/>
                    </a:lnB>
                  </a:tcPr>
                </a:tc>
                <a:tc>
                  <a:txBody>
                    <a:bodyPr/>
                    <a:lstStyle/>
                    <a:p>
                      <a:pPr algn="ctr">
                        <a:lnSpc>
                          <a:spcPct val="110000"/>
                        </a:lnSpc>
                      </a:pPr>
                      <a:r>
                        <a:rPr lang="en-AU"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Developing practices and skills</a:t>
                      </a:r>
                      <a:endParaRPr lang="en-AU"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617" marR="63617" marT="0" marB="0" anchor="ctr">
                    <a:lnL>
                      <a:noFill/>
                    </a:lnL>
                    <a:lnR>
                      <a:noFill/>
                    </a:lnR>
                    <a:lnT>
                      <a:noFill/>
                    </a:lnT>
                    <a:lnB>
                      <a:noFill/>
                    </a:lnB>
                    <a:solidFill>
                      <a:srgbClr val="E6E7E8"/>
                    </a:solidFill>
                  </a:tcPr>
                </a:tc>
                <a:extLst>
                  <a:ext uri="{0D108BD9-81ED-4DB2-BD59-A6C34878D82A}">
                    <a16:rowId xmlns:a16="http://schemas.microsoft.com/office/drawing/2014/main" val="2234231937"/>
                  </a:ext>
                </a:extLst>
              </a:tr>
              <a:tr h="183243">
                <a:tc>
                  <a:txBody>
                    <a:bodyPr/>
                    <a:lstStyle/>
                    <a:p>
                      <a:pPr algn="ctr">
                        <a:lnSpc>
                          <a:spcPct val="110000"/>
                        </a:lnSpc>
                      </a:pPr>
                      <a:r>
                        <a:rPr lang="en-AU" sz="1400" b="1">
                          <a:effectLst/>
                          <a:latin typeface="Arial" panose="020B0604020202020204" pitchFamily="34" charset="0"/>
                          <a:ea typeface="Times New Roman" panose="02020603050405020304" pitchFamily="18" charset="0"/>
                          <a:cs typeface="Times New Roman" panose="02020603050405020304" pitchFamily="18" charset="0"/>
                        </a:rPr>
                        <a:t> </a:t>
                      </a:r>
                      <a:endParaRPr lang="en-AU"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3617" marR="63617" marT="0" marB="0" anchor="ctr">
                    <a:lnL>
                      <a:noFill/>
                    </a:lnL>
                    <a:lnR>
                      <a:noFill/>
                    </a:lnR>
                    <a:lnT>
                      <a:noFill/>
                    </a:lnT>
                    <a:lnB>
                      <a:noFill/>
                    </a:lnB>
                  </a:tcPr>
                </a:tc>
                <a:tc>
                  <a:txBody>
                    <a:bodyPr/>
                    <a:lstStyle/>
                    <a:p>
                      <a:pPr algn="ctr">
                        <a:lnSpc>
                          <a:spcPct val="110000"/>
                        </a:lnSpc>
                      </a:pPr>
                      <a:r>
                        <a:rPr lang="en-AU" sz="1400" b="1">
                          <a:effectLst/>
                          <a:latin typeface="Arial" panose="020B0604020202020204" pitchFamily="34" charset="0"/>
                          <a:ea typeface="Times New Roman" panose="02020603050405020304" pitchFamily="18" charset="0"/>
                          <a:cs typeface="Times New Roman" panose="02020603050405020304" pitchFamily="18" charset="0"/>
                        </a:rPr>
                        <a:t> </a:t>
                      </a:r>
                      <a:endParaRPr lang="en-AU"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3617" marR="63617" marT="0" marB="0" anchor="ctr">
                    <a:lnL>
                      <a:noFill/>
                    </a:lnL>
                    <a:lnR>
                      <a:noFill/>
                    </a:lnR>
                    <a:lnT>
                      <a:noFill/>
                    </a:lnT>
                    <a:lnB>
                      <a:noFill/>
                    </a:lnB>
                  </a:tcPr>
                </a:tc>
                <a:tc>
                  <a:txBody>
                    <a:bodyPr/>
                    <a:lstStyle/>
                    <a:p>
                      <a:pPr algn="ctr">
                        <a:lnSpc>
                          <a:spcPct val="110000"/>
                        </a:lnSpc>
                      </a:pPr>
                      <a:r>
                        <a:rPr lang="en-AU" sz="1400" b="1">
                          <a:effectLst/>
                          <a:latin typeface="Arial" panose="020B0604020202020204" pitchFamily="34" charset="0"/>
                          <a:ea typeface="Times New Roman" panose="02020603050405020304" pitchFamily="18" charset="0"/>
                          <a:cs typeface="Times New Roman" panose="02020603050405020304" pitchFamily="18" charset="0"/>
                        </a:rPr>
                        <a:t> </a:t>
                      </a:r>
                      <a:endParaRPr lang="en-AU"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3617" marR="63617" marT="0" marB="0" anchor="ctr">
                    <a:lnL>
                      <a:noFill/>
                    </a:lnL>
                    <a:lnR>
                      <a:noFill/>
                    </a:lnR>
                    <a:lnT>
                      <a:noFill/>
                    </a:lnT>
                    <a:lnB>
                      <a:noFill/>
                    </a:lnB>
                  </a:tcPr>
                </a:tc>
                <a:extLst>
                  <a:ext uri="{0D108BD9-81ED-4DB2-BD59-A6C34878D82A}">
                    <a16:rowId xmlns:a16="http://schemas.microsoft.com/office/drawing/2014/main" val="4265653524"/>
                  </a:ext>
                </a:extLst>
              </a:tr>
              <a:tr h="1400933">
                <a:tc>
                  <a:txBody>
                    <a:bodyPr/>
                    <a:lstStyle/>
                    <a:p>
                      <a:pPr algn="ctr">
                        <a:lnSpc>
                          <a:spcPct val="110000"/>
                        </a:lnSpc>
                      </a:pPr>
                      <a:r>
                        <a:rPr lang="en-AU"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Creating and making</a:t>
                      </a:r>
                      <a:endParaRPr lang="en-AU"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617" marR="63617" marT="0" marB="0" anchor="ctr">
                    <a:lnL>
                      <a:noFill/>
                    </a:lnL>
                    <a:lnR>
                      <a:noFill/>
                    </a:lnR>
                    <a:lnT>
                      <a:noFill/>
                    </a:lnT>
                    <a:lnB>
                      <a:noFill/>
                    </a:lnB>
                    <a:solidFill>
                      <a:srgbClr val="E6E7E8"/>
                    </a:solidFill>
                  </a:tcPr>
                </a:tc>
                <a:tc>
                  <a:txBody>
                    <a:bodyPr/>
                    <a:lstStyle/>
                    <a:p>
                      <a:pPr algn="ctr">
                        <a:lnSpc>
                          <a:spcPct val="110000"/>
                        </a:lnSpc>
                      </a:pPr>
                      <a:r>
                        <a:rPr lang="en-AU" sz="2400" b="1">
                          <a:effectLst/>
                          <a:latin typeface="Arial" panose="020B0604020202020204" pitchFamily="34" charset="0"/>
                          <a:ea typeface="Times New Roman" panose="02020603050405020304" pitchFamily="18" charset="0"/>
                          <a:cs typeface="Times New Roman" panose="02020603050405020304" pitchFamily="18" charset="0"/>
                        </a:rPr>
                        <a:t> </a:t>
                      </a:r>
                      <a:endParaRPr lang="en-AU"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3617" marR="63617" marT="0" marB="0" anchor="ctr">
                    <a:lnL>
                      <a:noFill/>
                    </a:lnL>
                    <a:lnR>
                      <a:noFill/>
                    </a:lnR>
                    <a:lnT>
                      <a:noFill/>
                    </a:lnT>
                    <a:lnB>
                      <a:noFill/>
                    </a:lnB>
                  </a:tcPr>
                </a:tc>
                <a:tc>
                  <a:txBody>
                    <a:bodyPr/>
                    <a:lstStyle/>
                    <a:p>
                      <a:pPr algn="ctr">
                        <a:lnSpc>
                          <a:spcPct val="110000"/>
                        </a:lnSpc>
                      </a:pPr>
                      <a:r>
                        <a:rPr lang="en-AU"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Presenting and performing</a:t>
                      </a:r>
                      <a:endParaRPr lang="en-AU"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617" marR="63617" marT="0" marB="0" anchor="ctr">
                    <a:lnL>
                      <a:noFill/>
                    </a:lnL>
                    <a:lnR>
                      <a:noFill/>
                    </a:lnR>
                    <a:lnT>
                      <a:noFill/>
                    </a:lnT>
                    <a:lnB>
                      <a:noFill/>
                    </a:lnB>
                    <a:solidFill>
                      <a:srgbClr val="E6E7E8"/>
                    </a:solidFill>
                  </a:tcPr>
                </a:tc>
                <a:extLst>
                  <a:ext uri="{0D108BD9-81ED-4DB2-BD59-A6C34878D82A}">
                    <a16:rowId xmlns:a16="http://schemas.microsoft.com/office/drawing/2014/main" val="1844433709"/>
                  </a:ext>
                </a:extLst>
              </a:tr>
            </a:tbl>
          </a:graphicData>
        </a:graphic>
      </p:graphicFrame>
      <p:pic>
        <p:nvPicPr>
          <p:cNvPr id="7" name="Picture 6">
            <a:extLst>
              <a:ext uri="{FF2B5EF4-FFF2-40B4-BE49-F238E27FC236}">
                <a16:creationId xmlns:a16="http://schemas.microsoft.com/office/drawing/2014/main" id="{7D66C5D7-8833-478C-82FB-4FB4B362AD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1010794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753E11-A92F-4C4D-8A19-66DCBAEF9795}"/>
              </a:ext>
            </a:extLst>
          </p:cNvPr>
          <p:cNvSpPr>
            <a:spLocks noGrp="1"/>
          </p:cNvSpPr>
          <p:nvPr>
            <p:ph type="title"/>
          </p:nvPr>
        </p:nvSpPr>
        <p:spPr/>
        <p:txBody>
          <a:bodyPr/>
          <a:lstStyle/>
          <a:p>
            <a:r>
              <a:rPr lang="en-AU" dirty="0"/>
              <a:t>Achievement standard</a:t>
            </a:r>
          </a:p>
        </p:txBody>
      </p:sp>
      <p:sp>
        <p:nvSpPr>
          <p:cNvPr id="2" name="Content Placeholder 1"/>
          <p:cNvSpPr>
            <a:spLocks noGrp="1"/>
          </p:cNvSpPr>
          <p:nvPr>
            <p:ph idx="1"/>
          </p:nvPr>
        </p:nvSpPr>
        <p:spPr>
          <a:xfrm>
            <a:off x="324001" y="986401"/>
            <a:ext cx="7560367" cy="5039749"/>
          </a:xfrm>
        </p:spPr>
        <p:txBody>
          <a:bodyPr>
            <a:normAutofit/>
          </a:bodyPr>
          <a:lstStyle/>
          <a:p>
            <a:r>
              <a:rPr lang="en-AU" sz="2400" b="1" dirty="0"/>
              <a:t>Years 9 and 10 Music</a:t>
            </a:r>
          </a:p>
          <a:p>
            <a:pPr marL="14605" marR="14605">
              <a:spcBef>
                <a:spcPts val="600"/>
              </a:spcBef>
              <a:spcAft>
                <a:spcPts val="600"/>
              </a:spcAft>
            </a:pPr>
            <a:r>
              <a:rPr lang="en-US" sz="1800" dirty="0">
                <a:effectLst/>
                <a:latin typeface="Arial" panose="020B0604020202020204" pitchFamily="34" charset="0"/>
                <a:ea typeface="Arial" panose="020B0604020202020204" pitchFamily="34" charset="0"/>
              </a:rPr>
              <a:t>By the end of Year 10, students </a:t>
            </a:r>
            <a:r>
              <a:rPr lang="en-US" sz="1800" dirty="0" err="1">
                <a:effectLst/>
                <a:latin typeface="Arial" panose="020B0604020202020204" pitchFamily="34" charset="0"/>
                <a:ea typeface="Arial" panose="020B0604020202020204" pitchFamily="34" charset="0"/>
              </a:rPr>
              <a:t>analyse</a:t>
            </a:r>
            <a:r>
              <a:rPr lang="en-US" sz="1800" dirty="0">
                <a:effectLst/>
                <a:latin typeface="Arial" panose="020B0604020202020204" pitchFamily="34" charset="0"/>
                <a:ea typeface="Arial" panose="020B0604020202020204" pitchFamily="34" charset="0"/>
              </a:rPr>
              <a:t> ways composers and/or performers use the elements of music and compositional devices to engage audiences. They evaluate how music and/or performances in a range of styles and/or from across cultures, times, places and/or other contexts communicate ideas, perspectives and/or meaning. They evaluate how music is used to celebrate and challenge perspectives of Australian identity. </a:t>
            </a:r>
            <a:endParaRPr lang="en-AU" sz="1800" dirty="0">
              <a:effectLst/>
              <a:latin typeface="Arial" panose="020B0604020202020204" pitchFamily="34" charset="0"/>
              <a:ea typeface="Arial" panose="020B0604020202020204" pitchFamily="34" charset="0"/>
            </a:endParaRPr>
          </a:p>
          <a:p>
            <a:pPr marL="0" indent="0"/>
            <a:r>
              <a:rPr lang="en-US" sz="1800" dirty="0">
                <a:effectLst/>
                <a:latin typeface="Arial" panose="020B0604020202020204" pitchFamily="34" charset="0"/>
                <a:ea typeface="Arial" panose="020B0604020202020204" pitchFamily="34" charset="0"/>
              </a:rPr>
              <a:t>Students demonstrate listening and aural skills relevant to the styles and/or contexts in which they are working. Students manipulate elements of music and use compositional devices to communicate ideas, perspectives and/or meaning in compositions in selected style/s, form/s and/or using selected instrumentation. They notate, document and/or record their music. They apply knowledge of styles and/or forms when performing their own and/or others’ music. They demonstrate appropriate vocal and/or instrumental techniques and performance skills when performing music for audiences.</a:t>
            </a:r>
            <a:endParaRPr lang="en-US" sz="2200" dirty="0"/>
          </a:p>
        </p:txBody>
      </p:sp>
      <p:sp>
        <p:nvSpPr>
          <p:cNvPr id="5" name="Left Arrow 4"/>
          <p:cNvSpPr/>
          <p:nvPr/>
        </p:nvSpPr>
        <p:spPr bwMode="auto">
          <a:xfrm>
            <a:off x="5796136" y="1791841"/>
            <a:ext cx="3203848"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pPr marR="0" indent="173038" defTabSz="914400" rtl="0" eaLnBrk="1" fontAlgn="base" latinLnBrk="0" hangingPunct="1">
              <a:lnSpc>
                <a:spcPct val="100000"/>
              </a:lnSpc>
              <a:spcBef>
                <a:spcPct val="50000"/>
              </a:spcBef>
              <a:spcAft>
                <a:spcPct val="0"/>
              </a:spcAft>
              <a:buClrTx/>
              <a:buSzTx/>
              <a:buFontTx/>
              <a:buNone/>
              <a:tabLst/>
            </a:pPr>
            <a:r>
              <a:rPr lang="en-AU" sz="2800" dirty="0"/>
              <a:t> Responding</a:t>
            </a:r>
            <a:endParaRPr kumimoji="0" lang="en-AU" sz="2800" b="0" i="0" u="none" strike="noStrike" cap="none" normalizeH="0" baseline="0" dirty="0">
              <a:ln>
                <a:noFill/>
              </a:ln>
              <a:solidFill>
                <a:schemeClr val="tx1"/>
              </a:solidFill>
              <a:effectLst/>
              <a:latin typeface="Arial" charset="0"/>
            </a:endParaRPr>
          </a:p>
        </p:txBody>
      </p:sp>
      <p:sp>
        <p:nvSpPr>
          <p:cNvPr id="7" name="Left Arrow 6"/>
          <p:cNvSpPr/>
          <p:nvPr/>
        </p:nvSpPr>
        <p:spPr bwMode="auto">
          <a:xfrm>
            <a:off x="5652120" y="3764774"/>
            <a:ext cx="3358009"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pPr marR="0" indent="173038" defTabSz="914400" rtl="0" eaLnBrk="1" fontAlgn="base" latinLnBrk="0" hangingPunct="1">
              <a:lnSpc>
                <a:spcPct val="100000"/>
              </a:lnSpc>
              <a:spcBef>
                <a:spcPct val="50000"/>
              </a:spcBef>
              <a:spcAft>
                <a:spcPct val="0"/>
              </a:spcAft>
              <a:buClrTx/>
              <a:buSzTx/>
              <a:buFontTx/>
              <a:buNone/>
              <a:tabLst/>
            </a:pPr>
            <a:r>
              <a:rPr lang="en-AU" sz="2800" dirty="0"/>
              <a:t> Making</a:t>
            </a:r>
            <a:endParaRPr kumimoji="0" lang="en-AU" sz="2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334716BF-218B-4C84-B028-D619D55656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3458236029"/>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4D29-C507-4D40-BDC5-5EFCE0EFC9ED}"/>
              </a:ext>
            </a:extLst>
          </p:cNvPr>
          <p:cNvSpPr>
            <a:spLocks noGrp="1"/>
          </p:cNvSpPr>
          <p:nvPr>
            <p:ph type="title"/>
          </p:nvPr>
        </p:nvSpPr>
        <p:spPr/>
        <p:txBody>
          <a:bodyPr>
            <a:noAutofit/>
          </a:bodyPr>
          <a:lstStyle/>
          <a:p>
            <a:br>
              <a:rPr lang="en-US" dirty="0"/>
            </a:br>
            <a:r>
              <a:rPr lang="en-US" dirty="0"/>
              <a:t>Resources</a:t>
            </a:r>
            <a:br>
              <a:rPr lang="en-US" dirty="0"/>
            </a:br>
            <a:r>
              <a:rPr lang="en-US" sz="1800" dirty="0">
                <a:solidFill>
                  <a:schemeClr val="accent1"/>
                </a:solidFill>
              </a:rPr>
              <a:t>Examples of knowledge and skills</a:t>
            </a:r>
            <a:endParaRPr lang="en-AU" sz="1800" dirty="0">
              <a:solidFill>
                <a:schemeClr val="accent1"/>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41616296"/>
              </p:ext>
            </p:extLst>
          </p:nvPr>
        </p:nvGraphicFramePr>
        <p:xfrm>
          <a:off x="319243" y="1052736"/>
          <a:ext cx="8493123" cy="4972908"/>
        </p:xfrm>
        <a:graphic>
          <a:graphicData uri="http://schemas.openxmlformats.org/drawingml/2006/table">
            <a:tbl>
              <a:tblPr firstRow="1" bandRow="1">
                <a:tableStyleId>{5C22544A-7EE6-4342-B048-85BDC9FD1C3A}</a:tableStyleId>
              </a:tblPr>
              <a:tblGrid>
                <a:gridCol w="1516449">
                  <a:extLst>
                    <a:ext uri="{9D8B030D-6E8A-4147-A177-3AD203B41FA5}">
                      <a16:colId xmlns:a16="http://schemas.microsoft.com/office/drawing/2014/main" val="20000"/>
                    </a:ext>
                  </a:extLst>
                </a:gridCol>
                <a:gridCol w="1661228">
                  <a:extLst>
                    <a:ext uri="{9D8B030D-6E8A-4147-A177-3AD203B41FA5}">
                      <a16:colId xmlns:a16="http://schemas.microsoft.com/office/drawing/2014/main" val="20001"/>
                    </a:ext>
                  </a:extLst>
                </a:gridCol>
                <a:gridCol w="1877909">
                  <a:extLst>
                    <a:ext uri="{9D8B030D-6E8A-4147-A177-3AD203B41FA5}">
                      <a16:colId xmlns:a16="http://schemas.microsoft.com/office/drawing/2014/main" val="20002"/>
                    </a:ext>
                  </a:extLst>
                </a:gridCol>
                <a:gridCol w="1830665">
                  <a:extLst>
                    <a:ext uri="{9D8B030D-6E8A-4147-A177-3AD203B41FA5}">
                      <a16:colId xmlns:a16="http://schemas.microsoft.com/office/drawing/2014/main" val="20003"/>
                    </a:ext>
                  </a:extLst>
                </a:gridCol>
                <a:gridCol w="1606872">
                  <a:extLst>
                    <a:ext uri="{9D8B030D-6E8A-4147-A177-3AD203B41FA5}">
                      <a16:colId xmlns:a16="http://schemas.microsoft.com/office/drawing/2014/main" val="20004"/>
                    </a:ext>
                  </a:extLst>
                </a:gridCol>
              </a:tblGrid>
              <a:tr h="355224">
                <a:tc>
                  <a:txBody>
                    <a:bodyPr/>
                    <a:lstStyle/>
                    <a:p>
                      <a:pPr algn="ctr"/>
                      <a:r>
                        <a:rPr lang="en-AU" dirty="0">
                          <a:solidFill>
                            <a:schemeClr val="bg1"/>
                          </a:solidFill>
                          <a:latin typeface="Arial" panose="020B0604020202020204" pitchFamily="34" charset="0"/>
                          <a:cs typeface="Arial" panose="020B0604020202020204" pitchFamily="34" charset="0"/>
                        </a:rPr>
                        <a:t>Dance</a:t>
                      </a:r>
                    </a:p>
                  </a:txBody>
                  <a:tcPr>
                    <a:lnL w="12700" cap="flat" cmpd="sng" algn="ctr">
                      <a:solidFill>
                        <a:schemeClr val="accent1"/>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dirty="0">
                          <a:solidFill>
                            <a:schemeClr val="bg1"/>
                          </a:solidFill>
                          <a:latin typeface="Arial" panose="020B0604020202020204" pitchFamily="34" charset="0"/>
                          <a:cs typeface="Arial" panose="020B0604020202020204" pitchFamily="34" charset="0"/>
                        </a:rPr>
                        <a:t>Drama</a:t>
                      </a:r>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dirty="0">
                          <a:solidFill>
                            <a:schemeClr val="bg1"/>
                          </a:solidFill>
                          <a:latin typeface="Arial" panose="020B0604020202020204" pitchFamily="34" charset="0"/>
                          <a:cs typeface="Arial" panose="020B0604020202020204" pitchFamily="34" charset="0"/>
                        </a:rPr>
                        <a:t>Media Arts</a:t>
                      </a:r>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dirty="0">
                          <a:solidFill>
                            <a:schemeClr val="bg1"/>
                          </a:solidFill>
                          <a:latin typeface="Arial" panose="020B0604020202020204" pitchFamily="34" charset="0"/>
                          <a:cs typeface="Arial" panose="020B0604020202020204" pitchFamily="34" charset="0"/>
                        </a:rPr>
                        <a:t>Music</a:t>
                      </a:r>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pc="-20" baseline="0" dirty="0">
                          <a:solidFill>
                            <a:schemeClr val="bg1"/>
                          </a:solidFill>
                          <a:latin typeface="Arial" panose="020B0604020202020204" pitchFamily="34" charset="0"/>
                          <a:cs typeface="Arial" panose="020B0604020202020204" pitchFamily="34" charset="0"/>
                        </a:rPr>
                        <a:t>Visual Arts</a:t>
                      </a:r>
                    </a:p>
                  </a:txBody>
                  <a:tcPr>
                    <a:lnL w="19050" cap="flat" cmpd="sng" algn="ctr">
                      <a:solidFill>
                        <a:schemeClr val="bg1">
                          <a:lumMod val="7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66418">
                <a:tc>
                  <a:txBody>
                    <a:bodyPr/>
                    <a:lstStyle/>
                    <a:p>
                      <a:pPr algn="l">
                        <a:spcAft>
                          <a:spcPts val="100"/>
                        </a:spcAft>
                      </a:pPr>
                      <a:r>
                        <a:rPr lang="en-AU" sz="1000" dirty="0">
                          <a:latin typeface="Arial Narrow" panose="020B0606020202030204" pitchFamily="34" charset="0"/>
                        </a:rPr>
                        <a:t>Body</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rowSpan="5">
                  <a:txBody>
                    <a:bodyPr/>
                    <a:lstStyle/>
                    <a:p>
                      <a:pPr algn="l">
                        <a:spcAft>
                          <a:spcPts val="100"/>
                        </a:spcAft>
                      </a:pPr>
                      <a:r>
                        <a:rPr lang="en-AU" sz="1000" dirty="0">
                          <a:latin typeface="Arial Narrow" panose="020B0606020202030204" pitchFamily="34" charset="0"/>
                        </a:rPr>
                        <a:t>Creating and performing drama:</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baseline="0" dirty="0">
                          <a:solidFill>
                            <a:schemeClr val="dk1"/>
                          </a:solidFill>
                          <a:latin typeface="Arial Narrow" panose="020B0606020202030204" pitchFamily="34" charset="0"/>
                          <a:ea typeface="+mn-ea"/>
                          <a:cs typeface="+mn-cs"/>
                        </a:rPr>
                        <a:t>Creating drama</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baseline="0" dirty="0">
                          <a:solidFill>
                            <a:schemeClr val="dk1"/>
                          </a:solidFill>
                          <a:latin typeface="Arial Narrow" panose="020B0606020202030204" pitchFamily="34" charset="0"/>
                          <a:ea typeface="+mn-ea"/>
                          <a:cs typeface="+mn-cs"/>
                        </a:rPr>
                        <a:t>Performing drama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marL="0" marR="0" indent="0" algn="l" defTabSz="914400" rtl="0" eaLnBrk="1" fontAlgn="auto" latinLnBrk="0" hangingPunct="1">
                        <a:lnSpc>
                          <a:spcPct val="100000"/>
                        </a:lnSpc>
                        <a:spcBef>
                          <a:spcPts val="0"/>
                        </a:spcBef>
                        <a:spcAft>
                          <a:spcPts val="100"/>
                        </a:spcAft>
                        <a:buClrTx/>
                        <a:buSzTx/>
                        <a:buFont typeface="Arial" pitchFamily="34" charset="0"/>
                        <a:buNone/>
                        <a:tabLst/>
                        <a:defRPr/>
                      </a:pPr>
                      <a:r>
                        <a:rPr lang="en-AU" sz="1000" kern="1200" dirty="0">
                          <a:solidFill>
                            <a:schemeClr val="dk1"/>
                          </a:solidFill>
                          <a:latin typeface="Arial Narrow" panose="020B0606020202030204" pitchFamily="34" charset="0"/>
                          <a:ea typeface="+mn-ea"/>
                          <a:cs typeface="+mn-cs"/>
                        </a:rPr>
                        <a:t>Responding to media art works</a:t>
                      </a:r>
                    </a:p>
                  </a:txBody>
                  <a:tcPr>
                    <a:lnL w="12700" cap="flat" cmpd="sng" algn="ctr">
                      <a:solidFill>
                        <a:schemeClr val="accent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4">
                  <a:txBody>
                    <a:bodyPr/>
                    <a:lstStyle/>
                    <a:p>
                      <a:pPr algn="l">
                        <a:spcAft>
                          <a:spcPts val="100"/>
                        </a:spcAft>
                      </a:pPr>
                      <a:r>
                        <a:rPr lang="en-AU" sz="1000" kern="1200" dirty="0">
                          <a:solidFill>
                            <a:schemeClr val="dk1"/>
                          </a:solidFill>
                          <a:latin typeface="Arial Narrow" panose="020B0606020202030204" pitchFamily="34" charset="0"/>
                          <a:ea typeface="+mn-ea"/>
                          <a:cs typeface="+mn-cs"/>
                        </a:rPr>
                        <a:t>Music practices:</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dirty="0">
                          <a:solidFill>
                            <a:schemeClr val="dk1"/>
                          </a:solidFill>
                          <a:latin typeface="Arial Narrow" panose="020B0606020202030204" pitchFamily="34" charset="0"/>
                          <a:ea typeface="+mn-ea"/>
                          <a:cs typeface="+mn-cs"/>
                        </a:rPr>
                        <a:t>Listening</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dirty="0">
                          <a:solidFill>
                            <a:schemeClr val="dk1"/>
                          </a:solidFill>
                          <a:latin typeface="Arial Narrow" panose="020B0606020202030204" pitchFamily="34" charset="0"/>
                          <a:ea typeface="+mn-ea"/>
                          <a:cs typeface="+mn-cs"/>
                        </a:rPr>
                        <a:t>Composing</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dirty="0">
                          <a:solidFill>
                            <a:schemeClr val="dk1"/>
                          </a:solidFill>
                          <a:latin typeface="Arial Narrow" panose="020B0606020202030204" pitchFamily="34" charset="0"/>
                          <a:ea typeface="+mn-ea"/>
                          <a:cs typeface="+mn-cs"/>
                        </a:rPr>
                        <a:t>Performing</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7">
                  <a:txBody>
                    <a:bodyPr/>
                    <a:lstStyle/>
                    <a:p>
                      <a:pPr marL="0" algn="l" defTabSz="914400" rtl="0" eaLnBrk="1" latinLnBrk="0" hangingPunct="1">
                        <a:spcAft>
                          <a:spcPts val="100"/>
                        </a:spcAft>
                      </a:pPr>
                      <a:r>
                        <a:rPr lang="en-AU" sz="1000" kern="1200" dirty="0">
                          <a:solidFill>
                            <a:schemeClr val="dk1"/>
                          </a:solidFill>
                          <a:latin typeface="Arial Narrow" panose="020B0606020202030204" pitchFamily="34" charset="0"/>
                          <a:ea typeface="+mn-ea"/>
                          <a:cs typeface="+mn-cs"/>
                        </a:rPr>
                        <a:t>Visual conventions:</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dirty="0">
                          <a:solidFill>
                            <a:schemeClr val="dk1"/>
                          </a:solidFill>
                          <a:latin typeface="Arial Narrow" panose="020B0606020202030204" pitchFamily="34" charset="0"/>
                          <a:ea typeface="+mn-ea"/>
                          <a:cs typeface="+mn-cs"/>
                        </a:rPr>
                        <a:t>Elements of art/design</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dirty="0">
                          <a:solidFill>
                            <a:schemeClr val="dk1"/>
                          </a:solidFill>
                          <a:latin typeface="Arial Narrow" panose="020B0606020202030204" pitchFamily="34" charset="0"/>
                          <a:ea typeface="+mn-ea"/>
                          <a:cs typeface="+mn-cs"/>
                        </a:rPr>
                        <a:t>Principles of art/design</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dirty="0">
                          <a:solidFill>
                            <a:schemeClr val="dk1"/>
                          </a:solidFill>
                          <a:latin typeface="Arial Narrow" panose="020B0606020202030204" pitchFamily="34" charset="0"/>
                          <a:ea typeface="+mn-ea"/>
                          <a:cs typeface="+mn-cs"/>
                        </a:rPr>
                        <a:t>Composition</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dirty="0">
                          <a:solidFill>
                            <a:schemeClr val="dk1"/>
                          </a:solidFill>
                          <a:latin typeface="Arial Narrow" panose="020B0606020202030204" pitchFamily="34" charset="0"/>
                          <a:ea typeface="+mn-ea"/>
                          <a:cs typeface="+mn-cs"/>
                        </a:rPr>
                        <a:t>Appropriation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147781">
                <a:tc rowSpan="2">
                  <a:txBody>
                    <a:bodyPr/>
                    <a:lstStyle/>
                    <a:p>
                      <a:pPr marL="0" marR="0" lvl="0" indent="0" algn="l" defTabSz="914400" rtl="0" eaLnBrk="1" fontAlgn="auto" latinLnBrk="0" hangingPunct="1">
                        <a:lnSpc>
                          <a:spcPct val="100000"/>
                        </a:lnSpc>
                        <a:spcBef>
                          <a:spcPts val="0"/>
                        </a:spcBef>
                        <a:spcAft>
                          <a:spcPts val="100"/>
                        </a:spcAft>
                        <a:buClrTx/>
                        <a:buSzTx/>
                        <a:buFont typeface="Arial" pitchFamily="34" charset="0"/>
                        <a:buNone/>
                        <a:tabLst/>
                        <a:defRPr/>
                      </a:pPr>
                      <a:r>
                        <a:rPr lang="en-AU" sz="1000" dirty="0">
                          <a:latin typeface="Arial Narrow" panose="020B0606020202030204" pitchFamily="34" charset="0"/>
                        </a:rPr>
                        <a:t>Fundamental</a:t>
                      </a:r>
                      <a:r>
                        <a:rPr lang="en-AU" sz="1000" baseline="0" dirty="0">
                          <a:latin typeface="Arial Narrow" panose="020B0606020202030204" pitchFamily="34" charset="0"/>
                        </a:rPr>
                        <a:t> movement skills</a:t>
                      </a:r>
                      <a:endParaRPr lang="en-AU" sz="1000" dirty="0">
                        <a:latin typeface="Arial Narrow" panose="020B060602020203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vMerge="1">
                  <a:txBody>
                    <a:bodyPr/>
                    <a:lstStyle/>
                    <a:p>
                      <a:endParaRPr lang="en-AU"/>
                    </a:p>
                  </a:txBody>
                  <a:tcPr/>
                </a:tc>
                <a:tc vMerge="1">
                  <a:txBody>
                    <a:bodyPr/>
                    <a:lstStyle/>
                    <a:p>
                      <a:pPr marL="84138" marR="0" lvl="0" indent="-84138" algn="l" defTabSz="914400" rtl="0" eaLnBrk="1" fontAlgn="auto" latinLnBrk="0" hangingPunct="1">
                        <a:lnSpc>
                          <a:spcPct val="100000"/>
                        </a:lnSpc>
                        <a:spcBef>
                          <a:spcPts val="0"/>
                        </a:spcBef>
                        <a:spcAft>
                          <a:spcPts val="600"/>
                        </a:spcAft>
                        <a:buClrTx/>
                        <a:buSzTx/>
                        <a:buFont typeface="Arial" pitchFamily="34" charset="0"/>
                        <a:buChar char="•"/>
                        <a:tabLst/>
                        <a:defRPr/>
                      </a:pPr>
                      <a:endParaRPr lang="en-AU" sz="1000" kern="1200" dirty="0">
                        <a:solidFill>
                          <a:schemeClr val="dk1"/>
                        </a:solidFill>
                        <a:latin typeface="+mn-lt"/>
                        <a:ea typeface="+mn-ea"/>
                        <a:cs typeface="+mn-cs"/>
                      </a:endParaRPr>
                    </a:p>
                  </a:txBody>
                  <a:tcPr>
                    <a:solidFill>
                      <a:schemeClr val="bg1">
                        <a:lumMod val="85000"/>
                      </a:schemeClr>
                    </a:solidFill>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3312411435"/>
                  </a:ext>
                </a:extLst>
              </a:tr>
              <a:tr h="234380">
                <a:tc vMerge="1">
                  <a:txBody>
                    <a:bodyPr/>
                    <a:lstStyle/>
                    <a:p>
                      <a:pPr marL="0" marR="0" lvl="0" indent="0" algn="l" defTabSz="914400" rtl="0" eaLnBrk="1" fontAlgn="auto" latinLnBrk="0" hangingPunct="1">
                        <a:lnSpc>
                          <a:spcPct val="100000"/>
                        </a:lnSpc>
                        <a:spcBef>
                          <a:spcPts val="0"/>
                        </a:spcBef>
                        <a:spcAft>
                          <a:spcPts val="300"/>
                        </a:spcAft>
                        <a:buClrTx/>
                        <a:buSzTx/>
                        <a:buFont typeface="Arial" pitchFamily="34" charset="0"/>
                        <a:buNone/>
                        <a:tabLst/>
                        <a:defRPr/>
                      </a:pPr>
                      <a:endParaRPr lang="en-AU" sz="1200" dirty="0">
                        <a:latin typeface="Arial Narrow" panose="020B060602020203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vMerge="1">
                  <a:txBody>
                    <a:bodyPr/>
                    <a:lstStyle/>
                    <a:p>
                      <a:endParaRPr lang="en-AU"/>
                    </a:p>
                  </a:txBody>
                  <a:tcPr/>
                </a:tc>
                <a:tc rowSpan="5">
                  <a:txBody>
                    <a:bodyPr/>
                    <a:lstStyle/>
                    <a:p>
                      <a:pPr marL="0" marR="0" lvl="0" indent="0" algn="l" defTabSz="914400" rtl="0" eaLnBrk="1" fontAlgn="auto" latinLnBrk="0" hangingPunct="1">
                        <a:lnSpc>
                          <a:spcPct val="100000"/>
                        </a:lnSpc>
                        <a:spcBef>
                          <a:spcPts val="0"/>
                        </a:spcBef>
                        <a:spcAft>
                          <a:spcPts val="100"/>
                        </a:spcAft>
                        <a:buClrTx/>
                        <a:buSzTx/>
                        <a:buFont typeface="Arial" pitchFamily="34" charset="0"/>
                        <a:buNone/>
                        <a:tabLst/>
                        <a:defRPr/>
                      </a:pPr>
                      <a:r>
                        <a:rPr kumimoji="0" lang="en-AU"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Media production processes:</a:t>
                      </a:r>
                    </a:p>
                    <a:p>
                      <a:pPr marL="84138" marR="0" lvl="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kumimoji="0" lang="en-AU"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Pre-production</a:t>
                      </a:r>
                    </a:p>
                    <a:p>
                      <a:pPr marL="84138" marR="0" lvl="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kumimoji="0" lang="en-AU"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Production</a:t>
                      </a:r>
                    </a:p>
                    <a:p>
                      <a:pPr marL="84138" marR="0" lvl="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kumimoji="0" lang="en-AU"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Post-production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4092157554"/>
                  </a:ext>
                </a:extLst>
              </a:tr>
              <a:tr h="0">
                <a:tc rowSpan="3">
                  <a:txBody>
                    <a:bodyPr/>
                    <a:lstStyle/>
                    <a:p>
                      <a:pPr marL="0" marR="0" lvl="0" indent="0" algn="l" defTabSz="914400" rtl="0" eaLnBrk="1" fontAlgn="auto" latinLnBrk="0" hangingPunct="1">
                        <a:lnSpc>
                          <a:spcPct val="100000"/>
                        </a:lnSpc>
                        <a:spcBef>
                          <a:spcPts val="0"/>
                        </a:spcBef>
                        <a:spcAft>
                          <a:spcPts val="100"/>
                        </a:spcAft>
                        <a:buClrTx/>
                        <a:buSzTx/>
                        <a:buFont typeface="Arial" pitchFamily="34" charset="0"/>
                        <a:buNone/>
                        <a:tabLst/>
                        <a:defRPr/>
                      </a:pPr>
                      <a:r>
                        <a:rPr lang="en-AU" sz="1000" baseline="0" dirty="0">
                          <a:latin typeface="Arial Narrow" panose="020B0606020202030204" pitchFamily="34" charset="0"/>
                        </a:rPr>
                        <a:t>Safe dance practice</a:t>
                      </a:r>
                      <a:endParaRPr lang="en-AU" sz="1000" dirty="0">
                        <a:latin typeface="Arial Narrow" panose="020B060602020203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3118885564"/>
                  </a:ext>
                </a:extLst>
              </a:tr>
              <a:tr h="0">
                <a:tc vMerge="1">
                  <a:txBody>
                    <a:bodyPr/>
                    <a:lstStyle/>
                    <a:p>
                      <a:endParaRPr lang="en-AU"/>
                    </a:p>
                  </a:txBody>
                  <a:tcPr/>
                </a:tc>
                <a:tc vMerge="1">
                  <a:txBody>
                    <a:bodyPr/>
                    <a:lstStyle/>
                    <a:p>
                      <a:endParaRPr lang="en-AU"/>
                    </a:p>
                  </a:txBody>
                  <a:tcPr/>
                </a:tc>
                <a:tc vMerge="1">
                  <a:txBody>
                    <a:bodyPr/>
                    <a:lstStyle/>
                    <a:p>
                      <a:endParaRPr lang="en-AU"/>
                    </a:p>
                  </a:txBody>
                  <a:tcPr/>
                </a:tc>
                <a:tc rowSpan="3">
                  <a:txBody>
                    <a:bodyPr/>
                    <a:lstStyle/>
                    <a:p>
                      <a:pPr algn="l">
                        <a:spcAft>
                          <a:spcPts val="100"/>
                        </a:spcAft>
                      </a:pPr>
                      <a:r>
                        <a:rPr lang="en-AU" sz="1000" dirty="0">
                          <a:latin typeface="Arial Narrow" panose="020B0606020202030204" pitchFamily="34" charset="0"/>
                        </a:rPr>
                        <a:t>Elements of music:</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dirty="0">
                          <a:solidFill>
                            <a:schemeClr val="dk1"/>
                          </a:solidFill>
                          <a:latin typeface="Arial Narrow" panose="020B0606020202030204" pitchFamily="34" charset="0"/>
                          <a:ea typeface="+mn-ea"/>
                          <a:cs typeface="+mn-cs"/>
                        </a:rPr>
                        <a:t>Duration/time</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dirty="0">
                          <a:solidFill>
                            <a:schemeClr val="dk1"/>
                          </a:solidFill>
                          <a:latin typeface="Arial Narrow" panose="020B0606020202030204" pitchFamily="34" charset="0"/>
                          <a:ea typeface="+mn-ea"/>
                          <a:cs typeface="+mn-cs"/>
                        </a:rPr>
                        <a:t>Pitch</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dirty="0">
                          <a:solidFill>
                            <a:schemeClr val="dk1"/>
                          </a:solidFill>
                          <a:latin typeface="Arial Narrow" panose="020B0606020202030204" pitchFamily="34" charset="0"/>
                          <a:ea typeface="+mn-ea"/>
                          <a:cs typeface="+mn-cs"/>
                        </a:rPr>
                        <a:t>Dynamics and expression</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dirty="0">
                          <a:solidFill>
                            <a:schemeClr val="dk1"/>
                          </a:solidFill>
                          <a:latin typeface="Arial Narrow" panose="020B0606020202030204" pitchFamily="34" charset="0"/>
                          <a:ea typeface="+mn-ea"/>
                          <a:cs typeface="+mn-cs"/>
                        </a:rPr>
                        <a:t>Timbre</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dirty="0">
                          <a:solidFill>
                            <a:schemeClr val="dk1"/>
                          </a:solidFill>
                          <a:latin typeface="Arial Narrow" panose="020B0606020202030204" pitchFamily="34" charset="0"/>
                          <a:ea typeface="+mn-ea"/>
                          <a:cs typeface="+mn-cs"/>
                        </a:rPr>
                        <a:t>Structure and form</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dirty="0">
                          <a:solidFill>
                            <a:schemeClr val="dk1"/>
                          </a:solidFill>
                          <a:latin typeface="Arial Narrow" panose="020B0606020202030204" pitchFamily="34" charset="0"/>
                          <a:ea typeface="+mn-ea"/>
                          <a:cs typeface="+mn-cs"/>
                        </a:rPr>
                        <a:t>Texture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endParaRPr lang="en-AU"/>
                    </a:p>
                  </a:txBody>
                  <a:tcPr/>
                </a:tc>
                <a:extLst>
                  <a:ext uri="{0D108BD9-81ED-4DB2-BD59-A6C34878D82A}">
                    <a16:rowId xmlns:a16="http://schemas.microsoft.com/office/drawing/2014/main" val="1820007151"/>
                  </a:ext>
                </a:extLst>
              </a:tr>
              <a:tr h="232216">
                <a:tc vMerge="1">
                  <a:txBody>
                    <a:bodyPr/>
                    <a:lstStyle/>
                    <a:p>
                      <a:endParaRPr lang="en-AU"/>
                    </a:p>
                  </a:txBody>
                  <a:tcPr/>
                </a:tc>
                <a:tc rowSpan="2">
                  <a:txBody>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en-AU" sz="1000" dirty="0">
                          <a:latin typeface="Arial Narrow" panose="020B0606020202030204" pitchFamily="34" charset="0"/>
                        </a:rPr>
                        <a:t>Elements</a:t>
                      </a:r>
                      <a:r>
                        <a:rPr lang="en-AU" sz="1000" baseline="0" dirty="0">
                          <a:latin typeface="Arial Narrow" panose="020B0606020202030204" pitchFamily="34" charset="0"/>
                        </a:rPr>
                        <a:t> of drama</a:t>
                      </a:r>
                      <a:endParaRPr lang="en-AU" sz="1000" dirty="0">
                        <a:latin typeface="Arial Narrow" panose="020B0606020202030204" pitchFamily="34" charset="0"/>
                      </a:endParaRPr>
                    </a:p>
                    <a:p>
                      <a:pPr algn="l">
                        <a:spcAft>
                          <a:spcPts val="100"/>
                        </a:spcAft>
                      </a:pPr>
                      <a:endParaRPr lang="en-AU" sz="1000" dirty="0">
                        <a:latin typeface="Arial Narrow" panose="020B060602020203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106493159"/>
                  </a:ext>
                </a:extLst>
              </a:tr>
              <a:tr h="889770">
                <a:tc>
                  <a:txBody>
                    <a:bodyPr/>
                    <a:lstStyle/>
                    <a:p>
                      <a:pPr marL="0" marR="0" indent="0" algn="l" defTabSz="914400" rtl="0" eaLnBrk="1" fontAlgn="auto" latinLnBrk="0" hangingPunct="1">
                        <a:lnSpc>
                          <a:spcPct val="100000"/>
                        </a:lnSpc>
                        <a:spcBef>
                          <a:spcPts val="0"/>
                        </a:spcBef>
                        <a:spcAft>
                          <a:spcPts val="100"/>
                        </a:spcAft>
                        <a:buClrTx/>
                        <a:buSzTx/>
                        <a:buFont typeface="Arial" pitchFamily="34" charset="0"/>
                        <a:buNone/>
                        <a:tabLst/>
                        <a:defRPr/>
                      </a:pPr>
                      <a:r>
                        <a:rPr lang="en-AU" sz="1000" kern="1200" baseline="0" dirty="0">
                          <a:solidFill>
                            <a:schemeClr val="dk1"/>
                          </a:solidFill>
                          <a:latin typeface="Arial Narrow" panose="020B0606020202030204" pitchFamily="34" charset="0"/>
                          <a:ea typeface="+mn-ea"/>
                          <a:cs typeface="+mn-cs"/>
                        </a:rPr>
                        <a:t>Elements of dance</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baseline="0" dirty="0">
                          <a:solidFill>
                            <a:schemeClr val="dk1"/>
                          </a:solidFill>
                          <a:latin typeface="Arial Narrow" panose="020B0606020202030204" pitchFamily="34" charset="0"/>
                          <a:ea typeface="+mn-ea"/>
                          <a:cs typeface="+mn-cs"/>
                        </a:rPr>
                        <a:t>Space</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baseline="0" dirty="0">
                          <a:solidFill>
                            <a:schemeClr val="dk1"/>
                          </a:solidFill>
                          <a:latin typeface="Arial Narrow" panose="020B0606020202030204" pitchFamily="34" charset="0"/>
                          <a:ea typeface="+mn-ea"/>
                          <a:cs typeface="+mn-cs"/>
                        </a:rPr>
                        <a:t>Time</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baseline="0" dirty="0">
                          <a:solidFill>
                            <a:schemeClr val="dk1"/>
                          </a:solidFill>
                          <a:latin typeface="Arial Narrow" panose="020B0606020202030204" pitchFamily="34" charset="0"/>
                          <a:ea typeface="+mn-ea"/>
                          <a:cs typeface="+mn-cs"/>
                        </a:rPr>
                        <a:t>Dynamics</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baseline="0" dirty="0">
                          <a:solidFill>
                            <a:schemeClr val="dk1"/>
                          </a:solidFill>
                          <a:latin typeface="Arial Narrow" panose="020B0606020202030204" pitchFamily="34" charset="0"/>
                          <a:ea typeface="+mn-ea"/>
                          <a:cs typeface="+mn-cs"/>
                        </a:rPr>
                        <a:t>Relationships</a:t>
                      </a:r>
                      <a:endParaRPr lang="en-AU" sz="1000" dirty="0">
                        <a:latin typeface="Arial Narrow" panose="020B060602020203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endParaRPr lang="en-AU"/>
                    </a:p>
                  </a:txBody>
                  <a:tcP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vMerge="1">
                  <a:txBody>
                    <a:bodyPr/>
                    <a:lstStyle/>
                    <a:p>
                      <a:pPr marL="84138" marR="0" lvl="0" indent="-84138" algn="l" defTabSz="914400" rtl="0" eaLnBrk="1" fontAlgn="auto" latinLnBrk="0" hangingPunct="1">
                        <a:lnSpc>
                          <a:spcPct val="100000"/>
                        </a:lnSpc>
                        <a:spcBef>
                          <a:spcPts val="0"/>
                        </a:spcBef>
                        <a:spcAft>
                          <a:spcPts val="600"/>
                        </a:spcAft>
                        <a:buClrTx/>
                        <a:buSzTx/>
                        <a:buFont typeface="Arial" pitchFamily="34" charset="0"/>
                        <a:buChar char="•"/>
                        <a:tabLst/>
                        <a:defRPr/>
                      </a:pPr>
                      <a:endParaRPr lang="en-AU" sz="1000" kern="1200" dirty="0">
                        <a:solidFill>
                          <a:schemeClr val="dk1"/>
                        </a:solidFill>
                        <a:latin typeface="+mn-lt"/>
                        <a:ea typeface="+mn-ea"/>
                        <a:cs typeface="+mn-cs"/>
                      </a:endParaRPr>
                    </a:p>
                  </a:txBody>
                  <a:tcPr>
                    <a:lnT w="12700" cap="flat" cmpd="sng" algn="ctr">
                      <a:solidFill>
                        <a:schemeClr val="accent1"/>
                      </a:solidFill>
                      <a:prstDash val="solid"/>
                      <a:round/>
                      <a:headEnd type="none" w="med" len="med"/>
                      <a:tailEnd type="none" w="med" len="med"/>
                    </a:lnT>
                    <a:solidFill>
                      <a:schemeClr val="bg1">
                        <a:lumMod val="85000"/>
                      </a:schemeClr>
                    </a:solidFill>
                  </a:tcPr>
                </a:tc>
                <a:tc vMerge="1">
                  <a:txBody>
                    <a:bodyPr/>
                    <a:lstStyle/>
                    <a:p>
                      <a:endParaRPr lang="en-AU"/>
                    </a:p>
                  </a:txBody>
                  <a:tcPr>
                    <a:lnT w="12700" cap="flat" cmpd="sng" algn="ctr">
                      <a:solidFill>
                        <a:schemeClr val="accent1"/>
                      </a:solidFill>
                      <a:prstDash val="solid"/>
                      <a:round/>
                      <a:headEnd type="none" w="med" len="med"/>
                      <a:tailEnd type="none" w="med" len="med"/>
                    </a:lnT>
                  </a:tcPr>
                </a:tc>
                <a:tc vMerge="1">
                  <a:txBody>
                    <a:bodyPr/>
                    <a:lstStyle/>
                    <a:p>
                      <a:endParaRPr lang="en-AU"/>
                    </a:p>
                  </a:txBody>
                  <a:tcP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664605990"/>
                  </a:ext>
                </a:extLst>
              </a:tr>
              <a:tr h="369294">
                <a:tc>
                  <a:txBody>
                    <a:bodyPr/>
                    <a:lstStyle/>
                    <a:p>
                      <a:pPr>
                        <a:spcAft>
                          <a:spcPts val="100"/>
                        </a:spcAft>
                      </a:pPr>
                      <a:r>
                        <a:rPr lang="en-AU" sz="1000" dirty="0">
                          <a:latin typeface="Arial Narrow" panose="020B0606020202030204" pitchFamily="34" charset="0"/>
                        </a:rPr>
                        <a:t>Purposes and contexts</a:t>
                      </a:r>
                      <a:endParaRPr lang="en-AU"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5">
                  <a:txBody>
                    <a:bodyPr/>
                    <a:lstStyle/>
                    <a:p>
                      <a:pPr algn="l">
                        <a:spcAft>
                          <a:spcPts val="100"/>
                        </a:spcAft>
                      </a:pPr>
                      <a:r>
                        <a:rPr lang="en-AU" sz="1000" dirty="0">
                          <a:latin typeface="Arial Narrow" panose="020B0606020202030204" pitchFamily="34" charset="0"/>
                        </a:rPr>
                        <a:t>Exploring and responding to drama:</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baseline="0" dirty="0">
                          <a:solidFill>
                            <a:schemeClr val="dk1"/>
                          </a:solidFill>
                          <a:latin typeface="Arial Narrow" panose="020B0606020202030204" pitchFamily="34" charset="0"/>
                          <a:ea typeface="+mn-ea"/>
                          <a:cs typeface="+mn-cs"/>
                        </a:rPr>
                        <a:t>Exploring drama</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baseline="0" dirty="0">
                          <a:solidFill>
                            <a:schemeClr val="dk1"/>
                          </a:solidFill>
                          <a:latin typeface="Arial Narrow" panose="020B0606020202030204" pitchFamily="34" charset="0"/>
                          <a:ea typeface="+mn-ea"/>
                          <a:cs typeface="+mn-cs"/>
                        </a:rPr>
                        <a:t> drama</a:t>
                      </a:r>
                    </a:p>
                    <a:p>
                      <a:pPr algn="l">
                        <a:spcAft>
                          <a:spcPts val="100"/>
                        </a:spcAft>
                      </a:pPr>
                      <a:endParaRPr lang="en-AU" sz="1000" dirty="0">
                        <a:latin typeface="Arial Narrow" panose="020B060602020203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4">
                  <a:txBody>
                    <a:bodyPr/>
                    <a:lstStyle/>
                    <a:p>
                      <a:pPr marL="0" marR="0" indent="0" algn="l" defTabSz="914400" rtl="0" eaLnBrk="1" fontAlgn="auto" latinLnBrk="0" hangingPunct="1">
                        <a:lnSpc>
                          <a:spcPct val="100000"/>
                        </a:lnSpc>
                        <a:spcBef>
                          <a:spcPts val="0"/>
                        </a:spcBef>
                        <a:spcAft>
                          <a:spcPts val="100"/>
                        </a:spcAft>
                        <a:buClrTx/>
                        <a:buSzTx/>
                        <a:buFont typeface="Arial" pitchFamily="34" charset="0"/>
                        <a:buNone/>
                        <a:tabLst/>
                        <a:defRPr/>
                      </a:pPr>
                      <a:r>
                        <a:rPr lang="en-AU" sz="1000" kern="1200" baseline="0" dirty="0">
                          <a:solidFill>
                            <a:schemeClr val="dk1"/>
                          </a:solidFill>
                          <a:latin typeface="Arial Narrow" panose="020B0606020202030204" pitchFamily="34" charset="0"/>
                          <a:ea typeface="+mn-ea"/>
                          <a:cs typeface="+mn-cs"/>
                        </a:rPr>
                        <a:t>Media art forms:</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baseline="0" dirty="0">
                          <a:solidFill>
                            <a:schemeClr val="dk1"/>
                          </a:solidFill>
                          <a:latin typeface="Arial Narrow" panose="020B0606020202030204" pitchFamily="34" charset="0"/>
                          <a:ea typeface="+mn-ea"/>
                          <a:cs typeface="+mn-cs"/>
                        </a:rPr>
                        <a:t>Producing print media art works</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baseline="0" dirty="0">
                          <a:solidFill>
                            <a:schemeClr val="dk1"/>
                          </a:solidFill>
                          <a:latin typeface="Arial Narrow" panose="020B0606020202030204" pitchFamily="34" charset="0"/>
                          <a:ea typeface="+mn-ea"/>
                          <a:cs typeface="+mn-cs"/>
                        </a:rPr>
                        <a:t>Producing screen media art works</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baseline="0" dirty="0">
                          <a:solidFill>
                            <a:schemeClr val="dk1"/>
                          </a:solidFill>
                          <a:latin typeface="Arial Narrow" panose="020B0606020202030204" pitchFamily="34" charset="0"/>
                          <a:ea typeface="+mn-ea"/>
                          <a:cs typeface="+mn-cs"/>
                        </a:rPr>
                        <a:t>Producing audio- or sound-based art works</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baseline="0" dirty="0">
                          <a:solidFill>
                            <a:schemeClr val="dk1"/>
                          </a:solidFill>
                          <a:latin typeface="Arial Narrow" panose="020B0606020202030204" pitchFamily="34" charset="0"/>
                          <a:ea typeface="+mn-ea"/>
                          <a:cs typeface="+mn-cs"/>
                        </a:rPr>
                        <a:t>Producing hybrid-based media art work</a:t>
                      </a:r>
                      <a:endParaRPr lang="en-AU" sz="12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4">
                  <a:txBody>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Exploring music across cultures, times and places</a:t>
                      </a:r>
                    </a:p>
                    <a:p>
                      <a:pPr marL="0" marR="0" indent="0" algn="l" defTabSz="914400" rtl="0" eaLnBrk="1" fontAlgn="auto" latinLnBrk="0" hangingPunct="1">
                        <a:lnSpc>
                          <a:spcPct val="100000"/>
                        </a:lnSpc>
                        <a:spcBef>
                          <a:spcPts val="0"/>
                        </a:spcBef>
                        <a:spcAft>
                          <a:spcPts val="100"/>
                        </a:spcAft>
                        <a:buClrTx/>
                        <a:buSzTx/>
                        <a:buFont typeface="Arial" pitchFamily="34" charset="0"/>
                        <a:buNone/>
                        <a:tabLst/>
                        <a:defRPr/>
                      </a:pPr>
                      <a:endParaRPr lang="en-AU" sz="12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5">
                  <a:txBody>
                    <a:bodyPr/>
                    <a:lstStyle/>
                    <a:p>
                      <a:pPr marL="0" marR="0" indent="0" algn="l" defTabSz="914400" rtl="0" eaLnBrk="1" fontAlgn="auto" latinLnBrk="0" hangingPunct="1">
                        <a:lnSpc>
                          <a:spcPct val="100000"/>
                        </a:lnSpc>
                        <a:spcBef>
                          <a:spcPts val="0"/>
                        </a:spcBef>
                        <a:spcAft>
                          <a:spcPts val="100"/>
                        </a:spcAft>
                        <a:buClrTx/>
                        <a:buSzTx/>
                        <a:buFontTx/>
                        <a:buNone/>
                        <a:tabLst/>
                        <a:defRPr/>
                      </a:pPr>
                      <a:r>
                        <a:rPr lang="en-AU" sz="1000" kern="1200" dirty="0">
                          <a:solidFill>
                            <a:schemeClr val="dk1"/>
                          </a:solidFill>
                          <a:latin typeface="Arial Narrow" panose="020B0606020202030204" pitchFamily="34" charset="0"/>
                          <a:ea typeface="+mn-ea"/>
                          <a:cs typeface="+mn-cs"/>
                        </a:rPr>
                        <a:t>Visual arts processes</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dirty="0">
                          <a:solidFill>
                            <a:schemeClr val="dk1"/>
                          </a:solidFill>
                          <a:latin typeface="Arial Narrow" panose="020B0606020202030204" pitchFamily="34" charset="0"/>
                          <a:ea typeface="+mn-ea"/>
                          <a:cs typeface="+mn-cs"/>
                        </a:rPr>
                        <a:t>Working with 2D visual arts forms</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dirty="0">
                          <a:solidFill>
                            <a:schemeClr val="dk1"/>
                          </a:solidFill>
                          <a:latin typeface="Arial Narrow" panose="020B0606020202030204" pitchFamily="34" charset="0"/>
                          <a:ea typeface="+mn-ea"/>
                          <a:cs typeface="+mn-cs"/>
                        </a:rPr>
                        <a:t>Working with 3D visual arts forms</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dirty="0">
                          <a:solidFill>
                            <a:schemeClr val="dk1"/>
                          </a:solidFill>
                          <a:latin typeface="Arial Narrow" panose="020B0606020202030204" pitchFamily="34" charset="0"/>
                          <a:ea typeface="+mn-ea"/>
                          <a:cs typeface="+mn-cs"/>
                        </a:rPr>
                        <a:t>Working with 4D (time-based) visual arts forms</a:t>
                      </a:r>
                      <a:endParaRPr lang="en-AU" sz="12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877715506"/>
                  </a:ext>
                </a:extLst>
              </a:tr>
              <a:tr h="266418">
                <a:tc>
                  <a:txBody>
                    <a:bodyPr/>
                    <a:lstStyle/>
                    <a:p>
                      <a:pPr>
                        <a:spcAft>
                          <a:spcPts val="100"/>
                        </a:spcAft>
                      </a:pPr>
                      <a:r>
                        <a:rPr lang="en-AU" sz="1000" dirty="0">
                          <a:latin typeface="Arial Narrow" panose="020B0606020202030204" pitchFamily="34" charset="0"/>
                        </a:rPr>
                        <a:t>Structure and form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endParaRPr lang="en-AU"/>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tc vMerge="1">
                  <a:txBody>
                    <a:bodyPr/>
                    <a:lstStyle/>
                    <a:p>
                      <a:pPr marL="0" marR="0" indent="0" algn="l" defTabSz="914400" rtl="0" eaLnBrk="1" fontAlgn="auto" latinLnBrk="0" hangingPunct="1">
                        <a:lnSpc>
                          <a:spcPct val="100000"/>
                        </a:lnSpc>
                        <a:spcBef>
                          <a:spcPts val="0"/>
                        </a:spcBef>
                        <a:spcAft>
                          <a:spcPts val="300"/>
                        </a:spcAft>
                        <a:buClrTx/>
                        <a:buSzTx/>
                        <a:buFont typeface="Arial" pitchFamily="34" charset="0"/>
                        <a:buNone/>
                        <a:tabLst/>
                        <a:defRPr/>
                      </a:pPr>
                      <a:r>
                        <a:rPr lang="en-AU" sz="1100" kern="1200" dirty="0">
                          <a:solidFill>
                            <a:schemeClr val="dk1"/>
                          </a:solidFill>
                          <a:latin typeface="+mn-lt"/>
                          <a:ea typeface="+mn-ea"/>
                          <a:cs typeface="+mn-cs"/>
                        </a:rPr>
                        <a:t>Languages: elements of media arts (technical and symbolic)</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100" kern="1200" dirty="0">
                          <a:solidFill>
                            <a:schemeClr val="dk1"/>
                          </a:solidFill>
                          <a:latin typeface="+mn-lt"/>
                          <a:ea typeface="+mn-ea"/>
                          <a:cs typeface="+mn-cs"/>
                        </a:rPr>
                        <a:t>Composition</a:t>
                      </a:r>
                    </a:p>
                    <a:p>
                      <a:pPr marL="0" marR="0" lvl="0" indent="0" algn="l" defTabSz="914400" rtl="0" eaLnBrk="1" fontAlgn="auto" latinLnBrk="0" hangingPunct="1">
                        <a:lnSpc>
                          <a:spcPct val="100000"/>
                        </a:lnSpc>
                        <a:spcBef>
                          <a:spcPts val="0"/>
                        </a:spcBef>
                        <a:spcAft>
                          <a:spcPts val="300"/>
                        </a:spcAft>
                        <a:buClrTx/>
                        <a:buSzTx/>
                        <a:buFont typeface="Arial" pitchFamily="34" charset="0"/>
                        <a:buNone/>
                        <a:tabLst/>
                        <a:defRPr/>
                      </a:pPr>
                      <a:r>
                        <a:rPr lang="en-AU" sz="1100" kern="1200" dirty="0">
                          <a:solidFill>
                            <a:schemeClr val="dk1"/>
                          </a:solidFill>
                          <a:latin typeface="+mn-lt"/>
                          <a:ea typeface="+mn-ea"/>
                          <a:cs typeface="+mn-cs"/>
                        </a:rPr>
                        <a:t>  - Time (3–10)</a:t>
                      </a:r>
                    </a:p>
                    <a:p>
                      <a:pPr marL="0" marR="0" lvl="0" indent="0" algn="l" defTabSz="914400" rtl="0" eaLnBrk="1" fontAlgn="auto" latinLnBrk="0" hangingPunct="1">
                        <a:lnSpc>
                          <a:spcPct val="100000"/>
                        </a:lnSpc>
                        <a:spcBef>
                          <a:spcPts val="0"/>
                        </a:spcBef>
                        <a:spcAft>
                          <a:spcPts val="300"/>
                        </a:spcAft>
                        <a:buClrTx/>
                        <a:buSzTx/>
                        <a:buFont typeface="Arial" pitchFamily="34" charset="0"/>
                        <a:buNone/>
                        <a:tabLst/>
                        <a:defRPr/>
                      </a:pPr>
                      <a:r>
                        <a:rPr lang="en-AU" sz="1100" kern="1200" dirty="0">
                          <a:solidFill>
                            <a:schemeClr val="dk1"/>
                          </a:solidFill>
                          <a:latin typeface="+mn-lt"/>
                          <a:ea typeface="+mn-ea"/>
                          <a:cs typeface="+mn-cs"/>
                        </a:rPr>
                        <a:t>  - Space (3–10)</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100" kern="1200" dirty="0">
                          <a:solidFill>
                            <a:schemeClr val="dk1"/>
                          </a:solidFill>
                          <a:latin typeface="+mn-lt"/>
                          <a:ea typeface="+mn-ea"/>
                          <a:cs typeface="+mn-cs"/>
                        </a:rPr>
                        <a:t>Sound</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100" kern="1200" dirty="0">
                          <a:solidFill>
                            <a:schemeClr val="dk1"/>
                          </a:solidFill>
                          <a:latin typeface="+mn-lt"/>
                          <a:ea typeface="+mn-ea"/>
                          <a:cs typeface="+mn-cs"/>
                        </a:rPr>
                        <a:t>Movement</a:t>
                      </a:r>
                    </a:p>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r>
                        <a:rPr lang="en-AU" sz="1100" kern="1200" dirty="0">
                          <a:solidFill>
                            <a:schemeClr val="dk1"/>
                          </a:solidFill>
                          <a:latin typeface="+mn-lt"/>
                          <a:ea typeface="+mn-ea"/>
                          <a:cs typeface="+mn-cs"/>
                        </a:rPr>
                        <a:t>Lighting</a:t>
                      </a:r>
                    </a:p>
                  </a:txBody>
                  <a:tcPr>
                    <a:lnT w="12700" cap="flat" cmpd="sng" algn="ctr">
                      <a:solidFill>
                        <a:schemeClr val="bg1">
                          <a:lumMod val="65000"/>
                        </a:schemeClr>
                      </a:solidFill>
                      <a:prstDash val="solid"/>
                      <a:round/>
                      <a:headEnd type="none" w="med" len="med"/>
                      <a:tailEnd type="none" w="med" len="med"/>
                    </a:lnT>
                    <a:solidFill>
                      <a:schemeClr val="bg1">
                        <a:lumMod val="85000"/>
                      </a:schemeClr>
                    </a:solidFill>
                  </a:tcPr>
                </a:tc>
                <a:tc vMerge="1">
                  <a:txBody>
                    <a:bodyPr/>
                    <a:lstStyle/>
                    <a:p>
                      <a:endParaRPr lang="en-AU"/>
                    </a:p>
                  </a:txBody>
                  <a:tcPr>
                    <a:lnT w="12700" cap="flat" cmpd="sng" algn="ctr">
                      <a:solidFill>
                        <a:schemeClr val="bg1">
                          <a:lumMod val="65000"/>
                        </a:schemeClr>
                      </a:solidFill>
                      <a:prstDash val="solid"/>
                      <a:round/>
                      <a:headEnd type="none" w="med" len="med"/>
                      <a:tailEnd type="none" w="med" len="med"/>
                    </a:lnT>
                  </a:tcPr>
                </a:tc>
                <a:tc vMerge="1">
                  <a:txBody>
                    <a:bodyPr/>
                    <a:lstStyle/>
                    <a:p>
                      <a:endParaRPr lang="en-AU"/>
                    </a:p>
                  </a:txBody>
                  <a:tcPr>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3688781179"/>
                  </a:ext>
                </a:extLst>
              </a:tr>
              <a:tr h="358627">
                <a:tc>
                  <a:txBody>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en-AU" sz="1000" baseline="0" dirty="0">
                          <a:latin typeface="Arial Narrow" panose="020B0606020202030204" pitchFamily="34" charset="0"/>
                        </a:rPr>
                        <a:t>Choreography</a:t>
                      </a:r>
                      <a:endParaRPr lang="en-AU" sz="1000" dirty="0">
                        <a:latin typeface="Arial Narrow" panose="020B060602020203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endParaRPr lang="en-AU"/>
                    </a:p>
                  </a:txBody>
                  <a:tcPr>
                    <a:lnL w="12700" cap="flat" cmpd="sng" algn="ctr">
                      <a:solidFill>
                        <a:schemeClr val="accent1"/>
                      </a:solidFill>
                      <a:prstDash val="solid"/>
                      <a:round/>
                      <a:headEnd type="none" w="med" len="med"/>
                      <a:tailEnd type="none" w="med" len="med"/>
                    </a:lnL>
                  </a:tcPr>
                </a:tc>
                <a:tc vMerge="1">
                  <a:txBody>
                    <a:bodyPr/>
                    <a:lstStyle/>
                    <a:p>
                      <a:pPr marL="0" marR="0" indent="0" algn="l" defTabSz="914400" rtl="0" eaLnBrk="1" fontAlgn="auto" latinLnBrk="0" hangingPunct="1">
                        <a:lnSpc>
                          <a:spcPct val="100000"/>
                        </a:lnSpc>
                        <a:spcBef>
                          <a:spcPts val="0"/>
                        </a:spcBef>
                        <a:spcAft>
                          <a:spcPts val="600"/>
                        </a:spcAft>
                        <a:buClrTx/>
                        <a:buSzTx/>
                        <a:buFont typeface="Arial" pitchFamily="34" charset="0"/>
                        <a:buNone/>
                        <a:tabLst/>
                        <a:defRPr/>
                      </a:pPr>
                      <a:r>
                        <a:rPr lang="en-AU" sz="1000" kern="1200" dirty="0">
                          <a:solidFill>
                            <a:schemeClr val="dk1"/>
                          </a:solidFill>
                          <a:latin typeface="+mn-lt"/>
                          <a:ea typeface="+mn-ea"/>
                          <a:cs typeface="+mn-cs"/>
                        </a:rPr>
                        <a:t>Languages: elements of media arts (technical and symbolic)</a:t>
                      </a:r>
                    </a:p>
                    <a:p>
                      <a:pPr marL="84138" marR="0" indent="-84138" algn="l" defTabSz="914400" rtl="0" eaLnBrk="1" fontAlgn="auto" latinLnBrk="0" hangingPunct="1">
                        <a:lnSpc>
                          <a:spcPct val="100000"/>
                        </a:lnSpc>
                        <a:spcBef>
                          <a:spcPts val="0"/>
                        </a:spcBef>
                        <a:spcAft>
                          <a:spcPts val="600"/>
                        </a:spcAft>
                        <a:buClrTx/>
                        <a:buSzTx/>
                        <a:buFont typeface="Arial" pitchFamily="34" charset="0"/>
                        <a:buChar char="•"/>
                        <a:tabLst/>
                        <a:defRPr/>
                      </a:pPr>
                      <a:r>
                        <a:rPr lang="en-AU" sz="1000" kern="1200" dirty="0">
                          <a:solidFill>
                            <a:schemeClr val="dk1"/>
                          </a:solidFill>
                          <a:latin typeface="+mn-lt"/>
                          <a:ea typeface="+mn-ea"/>
                          <a:cs typeface="+mn-cs"/>
                        </a:rPr>
                        <a:t>Composition</a:t>
                      </a:r>
                    </a:p>
                    <a:p>
                      <a:pPr marL="0" marR="0" lvl="0" indent="0" algn="l" defTabSz="914400" rtl="0" eaLnBrk="1" fontAlgn="auto" latinLnBrk="0" hangingPunct="1">
                        <a:lnSpc>
                          <a:spcPct val="100000"/>
                        </a:lnSpc>
                        <a:spcBef>
                          <a:spcPts val="0"/>
                        </a:spcBef>
                        <a:spcAft>
                          <a:spcPts val="600"/>
                        </a:spcAft>
                        <a:buClrTx/>
                        <a:buSzTx/>
                        <a:buFont typeface="Arial" pitchFamily="34" charset="0"/>
                        <a:buNone/>
                        <a:tabLst/>
                        <a:defRPr/>
                      </a:pPr>
                      <a:r>
                        <a:rPr lang="en-AU" sz="1000" kern="1200" dirty="0">
                          <a:solidFill>
                            <a:schemeClr val="dk1"/>
                          </a:solidFill>
                          <a:latin typeface="+mn-lt"/>
                          <a:ea typeface="+mn-ea"/>
                          <a:cs typeface="+mn-cs"/>
                        </a:rPr>
                        <a:t>  - Time (3–10)</a:t>
                      </a:r>
                    </a:p>
                    <a:p>
                      <a:pPr marL="0" marR="0" lvl="0" indent="0" algn="l" defTabSz="914400" rtl="0" eaLnBrk="1" fontAlgn="auto" latinLnBrk="0" hangingPunct="1">
                        <a:lnSpc>
                          <a:spcPct val="100000"/>
                        </a:lnSpc>
                        <a:spcBef>
                          <a:spcPts val="0"/>
                        </a:spcBef>
                        <a:spcAft>
                          <a:spcPts val="600"/>
                        </a:spcAft>
                        <a:buClrTx/>
                        <a:buSzTx/>
                        <a:buFont typeface="Arial" pitchFamily="34" charset="0"/>
                        <a:buNone/>
                        <a:tabLst/>
                        <a:defRPr/>
                      </a:pPr>
                      <a:r>
                        <a:rPr lang="en-AU" sz="1000" kern="1200" dirty="0">
                          <a:solidFill>
                            <a:schemeClr val="dk1"/>
                          </a:solidFill>
                          <a:latin typeface="+mn-lt"/>
                          <a:ea typeface="+mn-ea"/>
                          <a:cs typeface="+mn-cs"/>
                        </a:rPr>
                        <a:t>  - Space (3–10)</a:t>
                      </a:r>
                    </a:p>
                    <a:p>
                      <a:pPr marL="84138" marR="0" indent="-84138" algn="l" defTabSz="914400" rtl="0" eaLnBrk="1" fontAlgn="auto" latinLnBrk="0" hangingPunct="1">
                        <a:lnSpc>
                          <a:spcPct val="100000"/>
                        </a:lnSpc>
                        <a:spcBef>
                          <a:spcPts val="0"/>
                        </a:spcBef>
                        <a:spcAft>
                          <a:spcPts val="600"/>
                        </a:spcAft>
                        <a:buClrTx/>
                        <a:buSzTx/>
                        <a:buFont typeface="Arial" pitchFamily="34" charset="0"/>
                        <a:buChar char="•"/>
                        <a:tabLst/>
                        <a:defRPr/>
                      </a:pPr>
                      <a:r>
                        <a:rPr lang="en-AU" sz="1000" kern="1200" dirty="0">
                          <a:solidFill>
                            <a:schemeClr val="dk1"/>
                          </a:solidFill>
                          <a:latin typeface="+mn-lt"/>
                          <a:ea typeface="+mn-ea"/>
                          <a:cs typeface="+mn-cs"/>
                        </a:rPr>
                        <a:t>Sound</a:t>
                      </a:r>
                    </a:p>
                    <a:p>
                      <a:pPr marL="84138" marR="0" indent="-84138" algn="l" defTabSz="914400" rtl="0" eaLnBrk="1" fontAlgn="auto" latinLnBrk="0" hangingPunct="1">
                        <a:lnSpc>
                          <a:spcPct val="100000"/>
                        </a:lnSpc>
                        <a:spcBef>
                          <a:spcPts val="0"/>
                        </a:spcBef>
                        <a:spcAft>
                          <a:spcPts val="600"/>
                        </a:spcAft>
                        <a:buClrTx/>
                        <a:buSzTx/>
                        <a:buFont typeface="Arial" pitchFamily="34" charset="0"/>
                        <a:buChar char="•"/>
                        <a:tabLst/>
                        <a:defRPr/>
                      </a:pPr>
                      <a:r>
                        <a:rPr lang="en-AU" sz="1000" kern="1200" dirty="0">
                          <a:solidFill>
                            <a:schemeClr val="dk1"/>
                          </a:solidFill>
                          <a:latin typeface="+mn-lt"/>
                          <a:ea typeface="+mn-ea"/>
                          <a:cs typeface="+mn-cs"/>
                        </a:rPr>
                        <a:t>Movement</a:t>
                      </a:r>
                    </a:p>
                    <a:p>
                      <a:pPr marL="84138" marR="0" indent="-84138" algn="l" defTabSz="914400" rtl="0" eaLnBrk="1" fontAlgn="auto" latinLnBrk="0" hangingPunct="1">
                        <a:lnSpc>
                          <a:spcPct val="100000"/>
                        </a:lnSpc>
                        <a:spcBef>
                          <a:spcPts val="0"/>
                        </a:spcBef>
                        <a:spcAft>
                          <a:spcPts val="600"/>
                        </a:spcAft>
                        <a:buClrTx/>
                        <a:buSzTx/>
                        <a:buFont typeface="Arial" pitchFamily="34" charset="0"/>
                        <a:buChar char="•"/>
                        <a:tabLst/>
                        <a:defRPr/>
                      </a:pPr>
                      <a:r>
                        <a:rPr lang="en-AU" sz="1000" kern="1200" dirty="0">
                          <a:solidFill>
                            <a:schemeClr val="dk1"/>
                          </a:solidFill>
                          <a:latin typeface="+mn-lt"/>
                          <a:ea typeface="+mn-ea"/>
                          <a:cs typeface="+mn-cs"/>
                        </a:rPr>
                        <a:t>Lighting</a:t>
                      </a:r>
                    </a:p>
                  </a:txBody>
                  <a:tcPr>
                    <a:lnT w="12700" cap="flat" cmpd="sng" algn="ctr">
                      <a:solidFill>
                        <a:schemeClr val="accent1"/>
                      </a:solidFill>
                      <a:prstDash val="solid"/>
                      <a:round/>
                      <a:headEnd type="none" w="med" len="med"/>
                      <a:tailEnd type="none" w="med" len="med"/>
                    </a:lnT>
                    <a:solidFill>
                      <a:schemeClr val="bg1">
                        <a:lumMod val="85000"/>
                      </a:schemeClr>
                    </a:solidFill>
                  </a:tcPr>
                </a:tc>
                <a:tc vMerge="1">
                  <a:txBody>
                    <a:bodyPr/>
                    <a:lstStyle/>
                    <a:p>
                      <a:endParaRPr lang="en-AU"/>
                    </a:p>
                  </a:txBody>
                  <a:tcPr>
                    <a:lnT w="12700" cap="flat" cmpd="sng" algn="ctr">
                      <a:solidFill>
                        <a:schemeClr val="accent1"/>
                      </a:solidFill>
                      <a:prstDash val="solid"/>
                      <a:round/>
                      <a:headEnd type="none" w="med" len="med"/>
                      <a:tailEnd type="none" w="med" len="med"/>
                    </a:lnT>
                  </a:tcPr>
                </a:tc>
                <a:tc vMerge="1">
                  <a:txBody>
                    <a:bodyPr/>
                    <a:lstStyle/>
                    <a:p>
                      <a:endParaRPr lang="en-AU"/>
                    </a:p>
                  </a:txBody>
                  <a:tcP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833401888"/>
                  </a:ext>
                </a:extLst>
              </a:tr>
              <a:tr h="269732">
                <a:tc>
                  <a:txBody>
                    <a:bodyPr/>
                    <a:lstStyle/>
                    <a:p>
                      <a:pPr>
                        <a:spcAft>
                          <a:spcPts val="100"/>
                        </a:spcAft>
                      </a:pPr>
                      <a:r>
                        <a:rPr lang="en-AU" sz="1000" dirty="0">
                          <a:latin typeface="Arial Narrow" panose="020B0606020202030204" pitchFamily="34" charset="0"/>
                        </a:rPr>
                        <a:t>Performance</a:t>
                      </a:r>
                      <a:endParaRPr lang="en-AU"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endParaRPr lang="en-AU"/>
                    </a:p>
                  </a:txBody>
                  <a:tcPr/>
                </a:tc>
                <a:tc vMerge="1">
                  <a:txBody>
                    <a:bodyPr/>
                    <a:lstStyle/>
                    <a:p>
                      <a:pPr marL="84138" marR="0" indent="-84138" algn="l" defTabSz="914400" rtl="0" eaLnBrk="1" fontAlgn="auto" latinLnBrk="0" hangingPunct="1">
                        <a:lnSpc>
                          <a:spcPct val="100000"/>
                        </a:lnSpc>
                        <a:spcBef>
                          <a:spcPts val="0"/>
                        </a:spcBef>
                        <a:spcAft>
                          <a:spcPts val="300"/>
                        </a:spcAft>
                        <a:buClrTx/>
                        <a:buSzTx/>
                        <a:buFont typeface="Arial" pitchFamily="34" charset="0"/>
                        <a:buChar char="•"/>
                        <a:tabLst/>
                        <a:defRPr/>
                      </a:pPr>
                      <a:endParaRPr lang="en-AU" sz="12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pPr marL="0" marR="0" indent="0" algn="l" defTabSz="914400" rtl="0" eaLnBrk="1" fontAlgn="auto" latinLnBrk="0" hangingPunct="1">
                        <a:lnSpc>
                          <a:spcPct val="100000"/>
                        </a:lnSpc>
                        <a:spcBef>
                          <a:spcPts val="0"/>
                        </a:spcBef>
                        <a:spcAft>
                          <a:spcPts val="300"/>
                        </a:spcAft>
                        <a:buClrTx/>
                        <a:buSzTx/>
                        <a:buFont typeface="Arial" pitchFamily="34" charset="0"/>
                        <a:buNone/>
                        <a:tabLst/>
                        <a:defRPr/>
                      </a:pPr>
                      <a:endParaRPr lang="en-AU" sz="12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endParaRPr lang="en-AU"/>
                    </a:p>
                  </a:txBody>
                  <a:tcPr/>
                </a:tc>
                <a:extLst>
                  <a:ext uri="{0D108BD9-81ED-4DB2-BD59-A6C34878D82A}">
                    <a16:rowId xmlns:a16="http://schemas.microsoft.com/office/drawing/2014/main" val="318206918"/>
                  </a:ext>
                </a:extLst>
              </a:tr>
              <a:tr h="1369497">
                <a:tc>
                  <a:txBody>
                    <a:bodyPr/>
                    <a:lstStyle/>
                    <a:p>
                      <a:pPr>
                        <a:spcAft>
                          <a:spcPts val="100"/>
                        </a:spcAft>
                      </a:pPr>
                      <a:r>
                        <a:rPr lang="en-AU" sz="1000" baseline="0" dirty="0">
                          <a:latin typeface="Arial Narrow" panose="020B0606020202030204" pitchFamily="34" charset="0"/>
                        </a:rPr>
                        <a:t>Responding</a:t>
                      </a:r>
                      <a:endParaRPr lang="en-AU" dirty="0"/>
                    </a:p>
                  </a:txBody>
                  <a:tcPr>
                    <a:lnL w="12700" cap="flat" cmpd="sng" algn="ctr">
                      <a:solidFill>
                        <a:schemeClr val="accent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vMerge="1">
                  <a:txBody>
                    <a:bodyPr/>
                    <a:lstStyle/>
                    <a:p>
                      <a:endParaRPr lang="en-AU"/>
                    </a:p>
                  </a:txBody>
                  <a:tcPr/>
                </a:tc>
                <a:tc>
                  <a:txBody>
                    <a:bodyPr/>
                    <a:lstStyle/>
                    <a:p>
                      <a:pPr marL="0" marR="0" indent="0" algn="l" defTabSz="914400" rtl="0" eaLnBrk="1" fontAlgn="auto" latinLnBrk="0" hangingPunct="1">
                        <a:lnSpc>
                          <a:spcPct val="100000"/>
                        </a:lnSpc>
                        <a:spcBef>
                          <a:spcPts val="0"/>
                        </a:spcBef>
                        <a:spcAft>
                          <a:spcPts val="100"/>
                        </a:spcAft>
                        <a:buClrTx/>
                        <a:buSzTx/>
                        <a:buFont typeface="Arial" pitchFamily="34" charset="0"/>
                        <a:buNone/>
                        <a:tabLst/>
                        <a:defRPr/>
                      </a:pPr>
                      <a:r>
                        <a:rPr lang="en-AU" sz="1000" dirty="0">
                          <a:latin typeface="Arial Narrow" panose="020B0606020202030204" pitchFamily="34" charset="0"/>
                        </a:rPr>
                        <a:t>Media arts concepts:</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baseline="0" dirty="0">
                          <a:solidFill>
                            <a:schemeClr val="dk1"/>
                          </a:solidFill>
                          <a:latin typeface="Arial Narrow" panose="020B0606020202030204" pitchFamily="34" charset="0"/>
                          <a:ea typeface="+mn-ea"/>
                          <a:cs typeface="+mn-cs"/>
                        </a:rPr>
                        <a:t>Technologies</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baseline="0" dirty="0">
                          <a:solidFill>
                            <a:schemeClr val="dk1"/>
                          </a:solidFill>
                          <a:latin typeface="Arial Narrow" panose="020B0606020202030204" pitchFamily="34" charset="0"/>
                          <a:ea typeface="+mn-ea"/>
                          <a:cs typeface="+mn-cs"/>
                        </a:rPr>
                        <a:t>Representations</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baseline="0" dirty="0">
                          <a:solidFill>
                            <a:schemeClr val="dk1"/>
                          </a:solidFill>
                          <a:latin typeface="Arial Narrow" panose="020B0606020202030204" pitchFamily="34" charset="0"/>
                          <a:ea typeface="+mn-ea"/>
                          <a:cs typeface="+mn-cs"/>
                        </a:rPr>
                        <a:t>Audience</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baseline="0" dirty="0">
                          <a:solidFill>
                            <a:schemeClr val="dk1"/>
                          </a:solidFill>
                          <a:latin typeface="Arial Narrow" panose="020B0606020202030204" pitchFamily="34" charset="0"/>
                          <a:ea typeface="+mn-ea"/>
                          <a:cs typeface="+mn-cs"/>
                        </a:rPr>
                        <a:t>Institutions </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baseline="0" dirty="0">
                          <a:solidFill>
                            <a:schemeClr val="dk1"/>
                          </a:solidFill>
                          <a:latin typeface="Arial Narrow" panose="020B0606020202030204" pitchFamily="34" charset="0"/>
                          <a:ea typeface="+mn-ea"/>
                          <a:cs typeface="+mn-cs"/>
                        </a:rPr>
                        <a:t>Languages </a:t>
                      </a:r>
                    </a:p>
                    <a:p>
                      <a:pPr marL="84138" marR="0" indent="-84138" algn="l" defTabSz="914400" rtl="0" eaLnBrk="1" fontAlgn="auto" latinLnBrk="0" hangingPunct="1">
                        <a:lnSpc>
                          <a:spcPct val="100000"/>
                        </a:lnSpc>
                        <a:spcBef>
                          <a:spcPts val="0"/>
                        </a:spcBef>
                        <a:spcAft>
                          <a:spcPts val="100"/>
                        </a:spcAft>
                        <a:buClrTx/>
                        <a:buSzTx/>
                        <a:buFont typeface="Arial" pitchFamily="34" charset="0"/>
                        <a:buChar char="•"/>
                        <a:tabLst/>
                        <a:defRPr/>
                      </a:pPr>
                      <a:r>
                        <a:rPr lang="en-AU" sz="1000" kern="1200" baseline="0" dirty="0">
                          <a:solidFill>
                            <a:schemeClr val="dk1"/>
                          </a:solidFill>
                          <a:latin typeface="Arial Narrow" panose="020B0606020202030204" pitchFamily="34" charset="0"/>
                          <a:ea typeface="+mn-ea"/>
                          <a:cs typeface="+mn-cs"/>
                        </a:rPr>
                        <a:t>Relationships</a:t>
                      </a:r>
                      <a:endParaRPr lang="en-AU"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AU" sz="1000" b="0" i="0" u="none" strike="noStrike" kern="1200" cap="none" spc="0" normalizeH="0" baseline="0" dirty="0">
                          <a:ln>
                            <a:noFill/>
                          </a:ln>
                          <a:solidFill>
                            <a:srgbClr val="000000"/>
                          </a:solidFill>
                          <a:effectLst/>
                          <a:uLnTx/>
                          <a:uFillTx/>
                          <a:latin typeface="Arial Narrow" panose="020B0606020202030204" pitchFamily="34" charset="0"/>
                          <a:ea typeface="+mn-ea"/>
                          <a:cs typeface="+mn-cs"/>
                        </a:rPr>
                        <a:t>Safe music practice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endParaRPr lang="en-AU"/>
                    </a:p>
                  </a:txBody>
                  <a:tcPr/>
                </a:tc>
                <a:extLst>
                  <a:ext uri="{0D108BD9-81ED-4DB2-BD59-A6C34878D82A}">
                    <a16:rowId xmlns:a16="http://schemas.microsoft.com/office/drawing/2014/main" val="2732846649"/>
                  </a:ext>
                </a:extLst>
              </a:tr>
            </a:tbl>
          </a:graphicData>
        </a:graphic>
      </p:graphicFrame>
      <p:pic>
        <p:nvPicPr>
          <p:cNvPr id="6" name="Picture 5">
            <a:extLst>
              <a:ext uri="{FF2B5EF4-FFF2-40B4-BE49-F238E27FC236}">
                <a16:creationId xmlns:a16="http://schemas.microsoft.com/office/drawing/2014/main" id="{6A4CABCF-A63D-42E4-BAEB-C006A6475B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45643489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858C-880D-47D9-92D1-6435A7E66592}"/>
              </a:ext>
            </a:extLst>
          </p:cNvPr>
          <p:cNvSpPr>
            <a:spLocks noGrp="1"/>
          </p:cNvSpPr>
          <p:nvPr>
            <p:ph type="title"/>
          </p:nvPr>
        </p:nvSpPr>
        <p:spPr/>
        <p:txBody>
          <a:bodyPr/>
          <a:lstStyle/>
          <a:p>
            <a:r>
              <a:rPr lang="en-AU" dirty="0"/>
              <a:t>Key connections</a:t>
            </a:r>
          </a:p>
        </p:txBody>
      </p:sp>
      <p:sp>
        <p:nvSpPr>
          <p:cNvPr id="4" name="Content Placeholder 3"/>
          <p:cNvSpPr>
            <a:spLocks noGrp="1"/>
          </p:cNvSpPr>
          <p:nvPr>
            <p:ph idx="1"/>
          </p:nvPr>
        </p:nvSpPr>
        <p:spPr/>
        <p:txBody>
          <a:bodyPr tIns="252000"/>
          <a:lstStyle/>
          <a:p>
            <a:pPr lvl="0"/>
            <a:r>
              <a:rPr lang="en-AU" dirty="0"/>
              <a:t>Identify the connections with the other dimensions for the Australian Curriculum including: </a:t>
            </a:r>
          </a:p>
          <a:p>
            <a:pPr marL="360000" lvl="0" indent="-360000">
              <a:buFont typeface="Arial" panose="020B0604020202020204" pitchFamily="34" charset="0"/>
              <a:buChar char="•"/>
            </a:pPr>
            <a:r>
              <a:rPr lang="en-AU" dirty="0"/>
              <a:t>the general capabilities </a:t>
            </a:r>
          </a:p>
          <a:p>
            <a:pPr marL="360000" lvl="0" indent="-360000">
              <a:buFont typeface="Arial" panose="020B0604020202020204" pitchFamily="34" charset="0"/>
              <a:buChar char="•"/>
            </a:pPr>
            <a:r>
              <a:rPr lang="en-AU" dirty="0"/>
              <a:t>the cross-curriculum priorities </a:t>
            </a:r>
          </a:p>
          <a:p>
            <a:pPr marL="360000" lvl="0" indent="-360000">
              <a:buFont typeface="Arial" panose="020B0604020202020204" pitchFamily="34" charset="0"/>
              <a:buChar char="•"/>
            </a:pPr>
            <a:r>
              <a:rPr lang="en-AU" dirty="0"/>
              <a:t>other learning areas within the Australian Curriculum.</a:t>
            </a:r>
          </a:p>
          <a:p>
            <a:pPr marL="0" lvl="0" indent="0">
              <a:spcBef>
                <a:spcPts val="600"/>
              </a:spcBef>
            </a:pPr>
            <a:endParaRPr lang="en-AU" b="1" dirty="0"/>
          </a:p>
        </p:txBody>
      </p:sp>
      <p:pic>
        <p:nvPicPr>
          <p:cNvPr id="6" name="Picture 5">
            <a:extLst>
              <a:ext uri="{FF2B5EF4-FFF2-40B4-BE49-F238E27FC236}">
                <a16:creationId xmlns:a16="http://schemas.microsoft.com/office/drawing/2014/main" id="{F29AB1A0-29E0-4A26-89F5-F86D1FE53B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741934864"/>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70709" y="1556792"/>
            <a:ext cx="802514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spcBef>
                <a:spcPts val="600"/>
              </a:spcBef>
              <a:defRPr/>
            </a:pPr>
            <a:r>
              <a:rPr lang="en-US" sz="2400" b="0">
                <a:latin typeface="Arial" panose="020B0604020202020204" pitchFamily="34" charset="0"/>
                <a:ea typeface="+mn-ea"/>
                <a:cs typeface="Arial" panose="020B0604020202020204" pitchFamily="34" charset="0"/>
              </a:rPr>
              <a:t>Critical and creative thinking </a:t>
            </a:r>
            <a:r>
              <a:rPr lang="en-US" sz="2400" dirty="0">
                <a:latin typeface="Arial" panose="020B0604020202020204" pitchFamily="34" charset="0"/>
                <a:ea typeface="+mn-ea"/>
                <a:cs typeface="Arial" panose="020B0604020202020204" pitchFamily="34" charset="0"/>
              </a:rPr>
              <a:t>	</a:t>
            </a:r>
            <a:r>
              <a:rPr lang="en-US" sz="2400">
                <a:latin typeface="Arial" panose="020B0604020202020204" pitchFamily="34" charset="0"/>
                <a:ea typeface="+mn-ea"/>
                <a:cs typeface="Arial" panose="020B0604020202020204" pitchFamily="34" charset="0"/>
              </a:rPr>
              <a:t> </a:t>
            </a:r>
          </a:p>
          <a:p>
            <a:pPr defTabSz="361950">
              <a:spcBef>
                <a:spcPts val="600"/>
              </a:spcBef>
              <a:defRPr/>
            </a:pPr>
            <a:r>
              <a:rPr lang="en-US" sz="2400" b="0">
                <a:latin typeface="Arial" panose="020B0604020202020204" pitchFamily="34" charset="0"/>
                <a:ea typeface="+mn-ea"/>
                <a:cs typeface="Arial" panose="020B0604020202020204" pitchFamily="34" charset="0"/>
              </a:rPr>
              <a:t>Digital literacy </a:t>
            </a:r>
          </a:p>
          <a:p>
            <a:pPr defTabSz="361950">
              <a:spcBef>
                <a:spcPts val="600"/>
              </a:spcBef>
              <a:defRPr/>
            </a:pPr>
            <a:r>
              <a:rPr lang="en-US" sz="2400" b="0">
                <a:latin typeface="Arial" panose="020B0604020202020204" pitchFamily="34" charset="0"/>
                <a:ea typeface="+mn-ea"/>
                <a:cs typeface="Arial" panose="020B0604020202020204" pitchFamily="34" charset="0"/>
              </a:rPr>
              <a:t>Ethical understanding</a:t>
            </a:r>
          </a:p>
          <a:p>
            <a:pPr defTabSz="361950">
              <a:spcBef>
                <a:spcPts val="600"/>
              </a:spcBef>
              <a:defRPr/>
            </a:pPr>
            <a:r>
              <a:rPr lang="en-US" sz="2400" b="0">
                <a:latin typeface="Arial" panose="020B0604020202020204" pitchFamily="34" charset="0"/>
                <a:ea typeface="+mn-ea"/>
                <a:cs typeface="Arial" panose="020B0604020202020204" pitchFamily="34" charset="0"/>
              </a:rPr>
              <a:t>Intercultural understanding</a:t>
            </a:r>
            <a:endParaRPr lang="en-US" sz="240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Literacy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Numeracy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Personal </a:t>
            </a:r>
            <a:r>
              <a:rPr lang="en-US" sz="2400" b="0" dirty="0">
                <a:latin typeface="Arial" panose="020B0604020202020204" pitchFamily="34" charset="0"/>
                <a:ea typeface="+mn-ea"/>
                <a:cs typeface="Arial" panose="020B0604020202020204" pitchFamily="34" charset="0"/>
              </a:rPr>
              <a:t>and social capability</a:t>
            </a: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lnSpc>
                <a:spcPct val="150000"/>
              </a:lnSpc>
            </a:pPr>
            <a:endParaRPr lang="en-US" sz="2400" b="0" dirty="0">
              <a:solidFill>
                <a:schemeClr val="tx1"/>
              </a:solidFill>
            </a:endParaRPr>
          </a:p>
          <a:p>
            <a:pPr defTabSz="361950"/>
            <a:endParaRPr lang="en-US" sz="2400" b="0" dirty="0">
              <a:solidFill>
                <a:schemeClr val="tx1"/>
              </a:solidFill>
            </a:endParaRPr>
          </a:p>
        </p:txBody>
      </p:sp>
      <p:sp>
        <p:nvSpPr>
          <p:cNvPr id="3" name="Title 1"/>
          <p:cNvSpPr>
            <a:spLocks noGrp="1"/>
          </p:cNvSpPr>
          <p:nvPr>
            <p:ph type="title"/>
          </p:nvPr>
        </p:nvSpPr>
        <p:spPr>
          <a:xfrm>
            <a:off x="324000" y="260352"/>
            <a:ext cx="8493125" cy="1067668"/>
          </a:xfrm>
        </p:spPr>
        <p:txBody>
          <a:bodyPr vert="horz" lIns="0" tIns="0" rIns="0" bIns="0" rtlCol="0" anchor="t">
            <a:noAutofit/>
          </a:bodyPr>
          <a:lstStyle/>
          <a:p>
            <a:r>
              <a:rPr lang="en-AU" dirty="0"/>
              <a:t>Three-dimensional curriculum: </a:t>
            </a:r>
            <a:br>
              <a:rPr lang="en-AU" dirty="0"/>
            </a:br>
            <a:r>
              <a:rPr lang="en-AU" dirty="0"/>
              <a:t>General capabilities</a:t>
            </a:r>
            <a:endParaRPr lang="en-US" dirty="0"/>
          </a:p>
        </p:txBody>
      </p:sp>
      <p:pic>
        <p:nvPicPr>
          <p:cNvPr id="21" name="Picture 20">
            <a:extLst>
              <a:ext uri="{FF2B5EF4-FFF2-40B4-BE49-F238E27FC236}">
                <a16:creationId xmlns:a16="http://schemas.microsoft.com/office/drawing/2014/main" id="{325D76A1-EB51-452E-BF51-335A528326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2" name="Group 1">
            <a:extLst>
              <a:ext uri="{FF2B5EF4-FFF2-40B4-BE49-F238E27FC236}">
                <a16:creationId xmlns:a16="http://schemas.microsoft.com/office/drawing/2014/main" id="{7A5C612F-3F81-45D8-B196-2EDD22BBDF2C}"/>
              </a:ext>
            </a:extLst>
          </p:cNvPr>
          <p:cNvGrpSpPr/>
          <p:nvPr/>
        </p:nvGrpSpPr>
        <p:grpSpPr>
          <a:xfrm>
            <a:off x="360807" y="1583521"/>
            <a:ext cx="333375" cy="3011880"/>
            <a:chOff x="360807" y="1583521"/>
            <a:chExt cx="333375" cy="3011880"/>
          </a:xfrm>
        </p:grpSpPr>
        <p:pic>
          <p:nvPicPr>
            <p:cNvPr id="5" name="Picture 4">
              <a:extLst>
                <a:ext uri="{FF2B5EF4-FFF2-40B4-BE49-F238E27FC236}">
                  <a16:creationId xmlns:a16="http://schemas.microsoft.com/office/drawing/2014/main" id="{5FC70941-3355-4974-912F-1A7A9A8212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0807" y="1583521"/>
              <a:ext cx="333375" cy="333375"/>
            </a:xfrm>
            <a:prstGeom prst="rect">
              <a:avLst/>
            </a:prstGeom>
          </p:spPr>
        </p:pic>
        <p:pic>
          <p:nvPicPr>
            <p:cNvPr id="7" name="Picture 6">
              <a:extLst>
                <a:ext uri="{FF2B5EF4-FFF2-40B4-BE49-F238E27FC236}">
                  <a16:creationId xmlns:a16="http://schemas.microsoft.com/office/drawing/2014/main" id="{27B0E49F-5EF3-4409-B929-4444FA7A8C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0807" y="2029938"/>
              <a:ext cx="333375" cy="333375"/>
            </a:xfrm>
            <a:prstGeom prst="rect">
              <a:avLst/>
            </a:prstGeom>
          </p:spPr>
        </p:pic>
        <p:pic>
          <p:nvPicPr>
            <p:cNvPr id="9" name="Picture 8">
              <a:extLst>
                <a:ext uri="{FF2B5EF4-FFF2-40B4-BE49-F238E27FC236}">
                  <a16:creationId xmlns:a16="http://schemas.microsoft.com/office/drawing/2014/main" id="{D3977E21-2FFF-4FEF-9C20-0BA51A7B8BE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0807" y="2476355"/>
              <a:ext cx="333375" cy="333375"/>
            </a:xfrm>
            <a:prstGeom prst="rect">
              <a:avLst/>
            </a:prstGeom>
          </p:spPr>
        </p:pic>
        <p:pic>
          <p:nvPicPr>
            <p:cNvPr id="11" name="Picture 10">
              <a:extLst>
                <a:ext uri="{FF2B5EF4-FFF2-40B4-BE49-F238E27FC236}">
                  <a16:creationId xmlns:a16="http://schemas.microsoft.com/office/drawing/2014/main" id="{15220F77-2AD9-44EF-81DE-50D12BE286E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60807" y="2922772"/>
              <a:ext cx="333375" cy="333375"/>
            </a:xfrm>
            <a:prstGeom prst="rect">
              <a:avLst/>
            </a:prstGeom>
          </p:spPr>
        </p:pic>
        <p:pic>
          <p:nvPicPr>
            <p:cNvPr id="13" name="Picture 12">
              <a:extLst>
                <a:ext uri="{FF2B5EF4-FFF2-40B4-BE49-F238E27FC236}">
                  <a16:creationId xmlns:a16="http://schemas.microsoft.com/office/drawing/2014/main" id="{1AA807DF-0DB5-4A25-9B06-C54F2787EB9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60807" y="3369189"/>
              <a:ext cx="333375" cy="333375"/>
            </a:xfrm>
            <a:prstGeom prst="rect">
              <a:avLst/>
            </a:prstGeom>
          </p:spPr>
        </p:pic>
        <p:pic>
          <p:nvPicPr>
            <p:cNvPr id="23" name="Picture 22">
              <a:extLst>
                <a:ext uri="{FF2B5EF4-FFF2-40B4-BE49-F238E27FC236}">
                  <a16:creationId xmlns:a16="http://schemas.microsoft.com/office/drawing/2014/main" id="{F717F726-6843-4231-A2EE-3CABE70ADFB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60807" y="3815606"/>
              <a:ext cx="333375" cy="333375"/>
            </a:xfrm>
            <a:prstGeom prst="rect">
              <a:avLst/>
            </a:prstGeom>
          </p:spPr>
        </p:pic>
        <p:pic>
          <p:nvPicPr>
            <p:cNvPr id="25" name="Picture 24">
              <a:extLst>
                <a:ext uri="{FF2B5EF4-FFF2-40B4-BE49-F238E27FC236}">
                  <a16:creationId xmlns:a16="http://schemas.microsoft.com/office/drawing/2014/main" id="{F7959587-9C15-4612-B64F-4001B1BA80B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60807" y="4262026"/>
              <a:ext cx="333375" cy="333375"/>
            </a:xfrm>
            <a:prstGeom prst="rect">
              <a:avLst/>
            </a:prstGeom>
          </p:spPr>
        </p:pic>
      </p:grpSp>
    </p:spTree>
    <p:extLst>
      <p:ext uri="{BB962C8B-B14F-4D97-AF65-F5344CB8AC3E}">
        <p14:creationId xmlns:p14="http://schemas.microsoft.com/office/powerpoint/2010/main" val="38790169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24172" y="1517850"/>
            <a:ext cx="84963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lnSpc>
                <a:spcPct val="150000"/>
              </a:lnSpc>
              <a:spcBef>
                <a:spcPts val="0"/>
              </a:spcBef>
              <a:defRPr/>
            </a:pPr>
            <a:r>
              <a:rPr lang="en-US" sz="2400" b="0" dirty="0">
                <a:latin typeface="Arial" panose="020B0604020202020204" pitchFamily="34" charset="0"/>
                <a:ea typeface="+mn-ea"/>
                <a:cs typeface="Arial" panose="020B0604020202020204" pitchFamily="34" charset="0"/>
              </a:rPr>
              <a:t>	 Aboriginal and Torres Strait Islander histories and cultures</a:t>
            </a:r>
            <a:br>
              <a:rPr lang="en-US" sz="2400" b="0" dirty="0">
                <a:latin typeface="Arial" panose="020B0604020202020204" pitchFamily="34" charset="0"/>
                <a:ea typeface="+mn-ea"/>
                <a:cs typeface="Arial" panose="020B0604020202020204" pitchFamily="34" charset="0"/>
              </a:rPr>
            </a:br>
            <a:r>
              <a:rPr lang="en-US" sz="2400" b="0" dirty="0">
                <a:latin typeface="Arial" panose="020B0604020202020204" pitchFamily="34" charset="0"/>
                <a:ea typeface="+mn-ea"/>
                <a:cs typeface="Arial" panose="020B0604020202020204" pitchFamily="34" charset="0"/>
              </a:rPr>
              <a:t>	 Asia and Australia’s engagement with Asia</a:t>
            </a:r>
            <a:br>
              <a:rPr lang="en-US" sz="2400" b="0" dirty="0">
                <a:latin typeface="Arial" panose="020B0604020202020204" pitchFamily="34" charset="0"/>
                <a:ea typeface="+mn-ea"/>
                <a:cs typeface="Arial" panose="020B0604020202020204" pitchFamily="34" charset="0"/>
              </a:rPr>
            </a:br>
            <a:r>
              <a:rPr lang="en-US" sz="2400" b="0" dirty="0">
                <a:latin typeface="Arial" panose="020B0604020202020204" pitchFamily="34" charset="0"/>
                <a:ea typeface="+mn-ea"/>
                <a:cs typeface="Arial" panose="020B0604020202020204" pitchFamily="34" charset="0"/>
              </a:rPr>
              <a:t>	 Sustainability</a:t>
            </a:r>
          </a:p>
          <a:p>
            <a:pPr defTabSz="361950">
              <a:lnSpc>
                <a:spcPct val="150000"/>
              </a:lnSpc>
              <a:spcBef>
                <a:spcPts val="0"/>
              </a:spcBef>
              <a:defRPr/>
            </a:pPr>
            <a:endParaRPr lang="en-US" sz="2400" b="0" dirty="0">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19EDD76A-B2E6-49F3-B15D-E827D42EC876}"/>
              </a:ext>
            </a:extLst>
          </p:cNvPr>
          <p:cNvSpPr>
            <a:spLocks noGrp="1"/>
          </p:cNvSpPr>
          <p:nvPr>
            <p:ph type="title"/>
          </p:nvPr>
        </p:nvSpPr>
        <p:spPr/>
        <p:txBody>
          <a:bodyPr>
            <a:noAutofit/>
          </a:bodyPr>
          <a:lstStyle/>
          <a:p>
            <a:br>
              <a:rPr lang="en-AU" dirty="0"/>
            </a:br>
            <a:r>
              <a:rPr lang="en-AU" dirty="0"/>
              <a:t>Three-dimensional curriculum: </a:t>
            </a:r>
            <a:br>
              <a:rPr lang="en-AU" dirty="0"/>
            </a:br>
            <a:r>
              <a:rPr lang="en-AU" dirty="0"/>
              <a:t>Cross-curriculum priorities</a:t>
            </a:r>
          </a:p>
        </p:txBody>
      </p:sp>
      <p:pic>
        <p:nvPicPr>
          <p:cNvPr id="9" name="Picture 8">
            <a:extLst>
              <a:ext uri="{FF2B5EF4-FFF2-40B4-BE49-F238E27FC236}">
                <a16:creationId xmlns:a16="http://schemas.microsoft.com/office/drawing/2014/main" id="{9D02D1A2-21C4-42A1-B596-B44C58C615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8" name="Group 7">
            <a:extLst>
              <a:ext uri="{FF2B5EF4-FFF2-40B4-BE49-F238E27FC236}">
                <a16:creationId xmlns:a16="http://schemas.microsoft.com/office/drawing/2014/main" id="{5B92B16B-2CCE-4DF0-8C72-3572D3986525}"/>
              </a:ext>
            </a:extLst>
          </p:cNvPr>
          <p:cNvGrpSpPr/>
          <p:nvPr/>
        </p:nvGrpSpPr>
        <p:grpSpPr>
          <a:xfrm>
            <a:off x="355247" y="1709819"/>
            <a:ext cx="333376" cy="1431149"/>
            <a:chOff x="-333376" y="1684493"/>
            <a:chExt cx="333376" cy="1431149"/>
          </a:xfrm>
        </p:grpSpPr>
        <p:pic>
          <p:nvPicPr>
            <p:cNvPr id="10" name="Picture 9">
              <a:extLst>
                <a:ext uri="{FF2B5EF4-FFF2-40B4-BE49-F238E27FC236}">
                  <a16:creationId xmlns:a16="http://schemas.microsoft.com/office/drawing/2014/main" id="{39C19812-6240-4B24-BF56-CC2A7E2AB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76" y="2233380"/>
              <a:ext cx="333375" cy="333375"/>
            </a:xfrm>
            <a:prstGeom prst="rect">
              <a:avLst/>
            </a:prstGeom>
          </p:spPr>
        </p:pic>
        <p:pic>
          <p:nvPicPr>
            <p:cNvPr id="11" name="Picture 10">
              <a:extLst>
                <a:ext uri="{FF2B5EF4-FFF2-40B4-BE49-F238E27FC236}">
                  <a16:creationId xmlns:a16="http://schemas.microsoft.com/office/drawing/2014/main" id="{7AC2A79E-7FCA-48CA-9779-23AE34480D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375" y="1684493"/>
              <a:ext cx="333375" cy="333375"/>
            </a:xfrm>
            <a:prstGeom prst="rect">
              <a:avLst/>
            </a:prstGeom>
          </p:spPr>
        </p:pic>
        <p:pic>
          <p:nvPicPr>
            <p:cNvPr id="12" name="Picture 11">
              <a:extLst>
                <a:ext uri="{FF2B5EF4-FFF2-40B4-BE49-F238E27FC236}">
                  <a16:creationId xmlns:a16="http://schemas.microsoft.com/office/drawing/2014/main" id="{27707A8E-3508-4650-A9D7-56C83BC6C6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376" y="2782267"/>
              <a:ext cx="333375" cy="333375"/>
            </a:xfrm>
            <a:prstGeom prst="rect">
              <a:avLst/>
            </a:prstGeom>
          </p:spPr>
        </p:pic>
      </p:grpSp>
    </p:spTree>
    <p:extLst>
      <p:ext uri="{BB962C8B-B14F-4D97-AF65-F5344CB8AC3E}">
        <p14:creationId xmlns:p14="http://schemas.microsoft.com/office/powerpoint/2010/main" val="173327983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9CF2E5-3A53-4C74-8127-19FE8CF1F72F}"/>
              </a:ext>
            </a:extLst>
          </p:cNvPr>
          <p:cNvSpPr>
            <a:spLocks noGrp="1"/>
          </p:cNvSpPr>
          <p:nvPr>
            <p:ph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ea typeface="+mj-ea"/>
              </a:rPr>
              <a:t>Find out more on the QCAA Australian Curriculum </a:t>
            </a:r>
            <a:br>
              <a:rPr kumimoji="0" lang="en-US" sz="2800" b="0" i="0" u="none" strike="noStrike" kern="0" cap="none" spc="0" normalizeH="0" baseline="0" noProof="0" dirty="0">
                <a:ln>
                  <a:noFill/>
                </a:ln>
                <a:solidFill>
                  <a:schemeClr val="tx1"/>
                </a:solidFill>
                <a:effectLst/>
                <a:uLnTx/>
                <a:uFillTx/>
                <a:ea typeface="+mj-ea"/>
              </a:rPr>
            </a:br>
            <a:r>
              <a:rPr kumimoji="0" lang="en-US" sz="2800" b="0" i="0" u="none" strike="noStrike" kern="0" cap="none" spc="0" normalizeH="0" baseline="0" noProof="0" dirty="0">
                <a:ln>
                  <a:noFill/>
                </a:ln>
                <a:solidFill>
                  <a:schemeClr val="tx1"/>
                </a:solidFill>
                <a:effectLst/>
                <a:uLnTx/>
                <a:uFillTx/>
                <a:ea typeface="+mj-ea"/>
              </a:rPr>
              <a:t>webpage.</a:t>
            </a:r>
          </a:p>
        </p:txBody>
      </p:sp>
      <p:sp>
        <p:nvSpPr>
          <p:cNvPr id="2" name="Title 1">
            <a:extLst>
              <a:ext uri="{FF2B5EF4-FFF2-40B4-BE49-F238E27FC236}">
                <a16:creationId xmlns:a16="http://schemas.microsoft.com/office/drawing/2014/main" id="{9EB7007A-F09C-48B0-A97F-5A7433C7B937}"/>
              </a:ext>
            </a:extLst>
          </p:cNvPr>
          <p:cNvSpPr>
            <a:spLocks noGrp="1"/>
          </p:cNvSpPr>
          <p:nvPr>
            <p:ph type="title"/>
          </p:nvPr>
        </p:nvSpPr>
        <p:spPr/>
        <p:txBody>
          <a:bodyPr/>
          <a:lstStyle/>
          <a:p>
            <a:r>
              <a:rPr lang="en-AU" dirty="0"/>
              <a:t>Find out more</a:t>
            </a:r>
          </a:p>
        </p:txBody>
      </p:sp>
      <p:pic>
        <p:nvPicPr>
          <p:cNvPr id="10" name="Picture 9">
            <a:extLst>
              <a:ext uri="{FF2B5EF4-FFF2-40B4-BE49-F238E27FC236}">
                <a16:creationId xmlns:a16="http://schemas.microsoft.com/office/drawing/2014/main" id="{339172EB-00C7-4AF3-8D74-D247DAA8FB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5" name="Group 4">
            <a:extLst>
              <a:ext uri="{FF2B5EF4-FFF2-40B4-BE49-F238E27FC236}">
                <a16:creationId xmlns:a16="http://schemas.microsoft.com/office/drawing/2014/main" id="{052BCA82-0E33-4B7C-91D9-D1EE90ECC2B2}"/>
              </a:ext>
            </a:extLst>
          </p:cNvPr>
          <p:cNvGrpSpPr/>
          <p:nvPr/>
        </p:nvGrpSpPr>
        <p:grpSpPr>
          <a:xfrm>
            <a:off x="3170190" y="2088625"/>
            <a:ext cx="2800742" cy="3959999"/>
            <a:chOff x="3170190" y="2088625"/>
            <a:chExt cx="2800742" cy="3959999"/>
          </a:xfrm>
        </p:grpSpPr>
        <p:pic>
          <p:nvPicPr>
            <p:cNvPr id="9" name="Picture 8">
              <a:extLst>
                <a:ext uri="{FF2B5EF4-FFF2-40B4-BE49-F238E27FC236}">
                  <a16:creationId xmlns:a16="http://schemas.microsoft.com/office/drawing/2014/main" id="{1D01EABF-B4D2-43D5-AB5D-5104A64F624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70190" y="2088625"/>
              <a:ext cx="2800742" cy="3959999"/>
            </a:xfrm>
            <a:prstGeom prst="rect">
              <a:avLst/>
            </a:prstGeom>
            <a:ln>
              <a:solidFill>
                <a:schemeClr val="bg1">
                  <a:lumMod val="65000"/>
                </a:schemeClr>
              </a:solidFill>
            </a:ln>
            <a:effectLst>
              <a:outerShdw blurRad="50800" dist="19050" dir="2700000" algn="tl" rotWithShape="0">
                <a:prstClr val="black">
                  <a:alpha val="63000"/>
                </a:prstClr>
              </a:outerShdw>
            </a:effectLst>
          </p:spPr>
        </p:pic>
        <p:sp>
          <p:nvSpPr>
            <p:cNvPr id="7" name="TextBox 6">
              <a:extLst>
                <a:ext uri="{FF2B5EF4-FFF2-40B4-BE49-F238E27FC236}">
                  <a16:creationId xmlns:a16="http://schemas.microsoft.com/office/drawing/2014/main" id="{FCACC477-B50D-41F9-BB43-064B5907A0E6}"/>
                </a:ext>
              </a:extLst>
            </p:cNvPr>
            <p:cNvSpPr txBox="1"/>
            <p:nvPr/>
          </p:nvSpPr>
          <p:spPr>
            <a:xfrm>
              <a:off x="5220072" y="2551837"/>
              <a:ext cx="689300" cy="877163"/>
            </a:xfrm>
            <a:prstGeom prst="rect">
              <a:avLst/>
            </a:prstGeom>
            <a:solidFill>
              <a:schemeClr val="accent1"/>
            </a:solidFill>
          </p:spPr>
          <p:txBody>
            <a:bodyPr wrap="square" rtlCol="0">
              <a:spAutoFit/>
            </a:bodyPr>
            <a:lstStyle/>
            <a:p>
              <a:r>
                <a:rPr lang="en-AU" sz="450" b="1" dirty="0">
                  <a:solidFill>
                    <a:schemeClr val="bg1"/>
                  </a:solidFill>
                </a:rPr>
                <a:t>Rationale</a:t>
              </a:r>
            </a:p>
            <a:p>
              <a:pPr>
                <a:spcBef>
                  <a:spcPts val="0"/>
                </a:spcBef>
              </a:pPr>
              <a:r>
                <a:rPr lang="en-AU" sz="300" dirty="0">
                  <a:solidFill>
                    <a:schemeClr val="bg1"/>
                  </a:solidFill>
                </a:rPr>
                <a:t>Lorem ipsum lorem ipsum lorem ipsum lorem ipsum lorem ipsum lorem ipsum lorem ipsum lorem ipsum lorem ipsum lorem ipsum lorem ipsum lorem ipsum lorem ipsum lorem ipsum lorem ipsum lorem ipsum </a:t>
              </a:r>
              <a:r>
                <a:rPr lang="en-AU" sz="300" dirty="0" err="1">
                  <a:solidFill>
                    <a:schemeClr val="bg1"/>
                  </a:solidFill>
                </a:rPr>
                <a:t>ipsum</a:t>
              </a:r>
              <a:r>
                <a:rPr lang="en-AU" sz="300" dirty="0">
                  <a:solidFill>
                    <a:schemeClr val="bg1"/>
                  </a:solidFill>
                </a:rPr>
                <a:t> lorem ipsum. </a:t>
              </a:r>
            </a:p>
            <a:p>
              <a:pPr>
                <a:spcBef>
                  <a:spcPts val="0"/>
                </a:spcBef>
              </a:pPr>
              <a:r>
                <a:rPr lang="en-AU" sz="450" b="1" dirty="0">
                  <a:solidFill>
                    <a:schemeClr val="bg1"/>
                  </a:solidFill>
                </a:rPr>
                <a:t>Aim</a:t>
              </a:r>
            </a:p>
            <a:p>
              <a:pPr>
                <a:spcBef>
                  <a:spcPts val="0"/>
                </a:spcBef>
              </a:pPr>
              <a:r>
                <a:rPr lang="en-AU" sz="300" dirty="0">
                  <a:solidFill>
                    <a:schemeClr val="bg1"/>
                  </a:solidFill>
                </a:rPr>
                <a:t>Lorem ipsum lorem ipsum lorem ipsum lorem ipsum lorem ipsum lorem ipsum lorem ipsum lorem ipsum.</a:t>
              </a:r>
            </a:p>
            <a:p>
              <a:pPr>
                <a:spcBef>
                  <a:spcPts val="0"/>
                </a:spcBef>
              </a:pPr>
              <a:endParaRPr lang="en-AU" sz="300" b="1" dirty="0">
                <a:solidFill>
                  <a:schemeClr val="bg1"/>
                </a:solidFill>
              </a:endParaRPr>
            </a:p>
          </p:txBody>
        </p:sp>
      </p:grpSp>
    </p:spTree>
    <p:extLst>
      <p:ext uri="{BB962C8B-B14F-4D97-AF65-F5344CB8AC3E}">
        <p14:creationId xmlns:p14="http://schemas.microsoft.com/office/powerpoint/2010/main" val="896922912"/>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00" y="980728"/>
            <a:ext cx="624841" cy="298705"/>
          </a:xfrm>
          <a:prstGeom prst="rect">
            <a:avLst/>
          </a:prstGeom>
        </p:spPr>
      </p:pic>
      <p:sp>
        <p:nvSpPr>
          <p:cNvPr id="4" name="Content Placeholder 3"/>
          <p:cNvSpPr>
            <a:spLocks noGrp="1"/>
          </p:cNvSpPr>
          <p:nvPr>
            <p:ph idx="1"/>
          </p:nvPr>
        </p:nvSpPr>
        <p:spPr/>
        <p:txBody>
          <a:bodyPr>
            <a:normAutofit lnSpcReduction="10000"/>
          </a:bodyPr>
          <a:lstStyle/>
          <a:p>
            <a:pPr>
              <a:spcBef>
                <a:spcPts val="0"/>
              </a:spcBef>
              <a:spcAft>
                <a:spcPts val="0"/>
              </a:spcAft>
            </a:pPr>
            <a:endParaRPr lang="en-AU" sz="300" dirty="0"/>
          </a:p>
          <a:p>
            <a:pPr>
              <a:lnSpc>
                <a:spcPct val="110000"/>
              </a:lnSpc>
              <a:spcAft>
                <a:spcPts val="0"/>
              </a:spcAft>
            </a:pPr>
            <a:r>
              <a:rPr lang="en-US" sz="1200" dirty="0"/>
              <a:t>                </a:t>
            </a:r>
            <a:r>
              <a:rPr lang="en-US" sz="1400" dirty="0"/>
              <a:t>© State of Queensland (QCAA) </a:t>
            </a:r>
            <a:r>
              <a:rPr lang="en-AU" sz="1400" dirty="0"/>
              <a:t>2022</a:t>
            </a:r>
          </a:p>
          <a:p>
            <a:pPr>
              <a:lnSpc>
                <a:spcPct val="110000"/>
              </a:lnSpc>
            </a:pPr>
            <a:r>
              <a:rPr lang="en-AU" sz="1400" b="1" spc="-20" dirty="0"/>
              <a:t>Licence:</a:t>
            </a:r>
            <a:r>
              <a:rPr lang="en-AU" sz="1400" spc="-20" dirty="0"/>
              <a:t> </a:t>
            </a:r>
            <a:r>
              <a:rPr lang="en-AU" sz="1400" spc="-20" dirty="0">
                <a:hlinkClick r:id="rId5"/>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a:t>
            </a:r>
            <a:r>
              <a:rPr lang="en-US" sz="1400" dirty="0"/>
              <a:t>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6"/>
              </a:rPr>
              <a:t>QCAA</a:t>
            </a:r>
            <a:r>
              <a:rPr lang="en-US" sz="1400" dirty="0"/>
              <a:t>)</a:t>
            </a:r>
            <a:r>
              <a:rPr lang="en-AU" sz="1400" dirty="0"/>
              <a:t> 2022’ — please include the link to our copyright notice.</a:t>
            </a:r>
          </a:p>
          <a:p>
            <a:pPr>
              <a:lnSpc>
                <a:spcPct val="110000"/>
              </a:lnSpc>
            </a:pPr>
            <a:r>
              <a:rPr lang="en-US" sz="1400" dirty="0"/>
              <a:t>Other copyright material in this publication is listed below:</a:t>
            </a:r>
          </a:p>
          <a:p>
            <a:pPr marL="228600" lvl="0" indent="-228600">
              <a:buFont typeface="+mj-lt"/>
              <a:buAutoNum type="arabicPeriod"/>
            </a:pPr>
            <a:r>
              <a:rPr lang="en-AU" sz="1400" dirty="0">
                <a:solidFill>
                  <a:srgbClr val="000000"/>
                </a:solidFill>
                <a:effectLst/>
                <a:ea typeface="Times New Roman" panose="02020603050405020304" pitchFamily="18" charset="0"/>
              </a:rPr>
              <a:t>P</a:t>
            </a:r>
            <a:r>
              <a:rPr lang="en-AU" sz="1400" dirty="0">
                <a:solidFill>
                  <a:srgbClr val="111111"/>
                </a:solidFill>
                <a:effectLst/>
                <a:ea typeface="Times New Roman" panose="02020603050405020304" pitchFamily="18" charset="0"/>
              </a:rPr>
              <a:t>hotograph/s of staff and students used with permission.</a:t>
            </a:r>
          </a:p>
          <a:p>
            <a:pPr marL="230400" indent="-230400" fontAlgn="auto">
              <a:spcAft>
                <a:spcPts val="0"/>
              </a:spcAft>
              <a:buFont typeface="+mj-lt"/>
              <a:buAutoNum type="arabicPeriod"/>
            </a:pPr>
            <a:r>
              <a:rPr lang="en-AU" sz="1400" dirty="0">
                <a:solidFill>
                  <a:srgbClr val="111111"/>
                </a:solidFill>
                <a:ea typeface="Times New Roman" panose="02020603050405020304" pitchFamily="18" charset="0"/>
              </a:rPr>
              <a:t>Unless otherwise indicated, material from Australian Curriculum is © ACARA 2010–present, licensed </a:t>
            </a:r>
            <a:r>
              <a:rPr lang="en-AU" sz="1400" u="sng" dirty="0">
                <a:solidFill>
                  <a:srgbClr val="2D7FF9"/>
                </a:solidFill>
                <a:ea typeface="Times New Roman" panose="02020603050405020304" pitchFamily="18" charset="0"/>
                <a:hlinkClick r:id="rId7"/>
              </a:rPr>
              <a:t>CC BY 4.0</a:t>
            </a:r>
            <a:r>
              <a:rPr lang="en-AU" sz="1400" dirty="0">
                <a:solidFill>
                  <a:srgbClr val="111111"/>
                </a:solidFill>
                <a:ea typeface="Times New Roman" panose="02020603050405020304" pitchFamily="18" charset="0"/>
              </a:rPr>
              <a:t>. For the latest information and additional terms of use, see the </a:t>
            </a:r>
            <a:r>
              <a:rPr lang="en-AU" sz="1400" u="sng" dirty="0">
                <a:solidFill>
                  <a:srgbClr val="2D7FF9"/>
                </a:solidFill>
                <a:ea typeface="Times New Roman" panose="02020603050405020304" pitchFamily="18" charset="0"/>
                <a:hlinkClick r:id="rId8"/>
              </a:rPr>
              <a:t>Australian Curriculum website</a:t>
            </a:r>
            <a:r>
              <a:rPr lang="en-AU" sz="1400" dirty="0">
                <a:solidFill>
                  <a:srgbClr val="111111"/>
                </a:solidFill>
                <a:ea typeface="Times New Roman" panose="02020603050405020304" pitchFamily="18" charset="0"/>
              </a:rPr>
              <a:t> and its </a:t>
            </a:r>
            <a:r>
              <a:rPr lang="en-AU" sz="1400" u="sng" dirty="0">
                <a:solidFill>
                  <a:srgbClr val="2D7FF9"/>
                </a:solidFill>
                <a:ea typeface="Times New Roman" panose="02020603050405020304" pitchFamily="18" charset="0"/>
                <a:hlinkClick r:id="rId9"/>
              </a:rPr>
              <a:t>copyright notice</a:t>
            </a:r>
            <a:r>
              <a:rPr lang="en-US" sz="1400" dirty="0"/>
              <a:t>.</a:t>
            </a:r>
          </a:p>
          <a:p>
            <a:pPr marL="228600" indent="-228600" fontAlgn="auto">
              <a:spcAft>
                <a:spcPts val="0"/>
              </a:spcAft>
              <a:buFont typeface="+mj-lt"/>
              <a:buAutoNum type="arabicPeriod"/>
            </a:pPr>
            <a:r>
              <a:rPr lang="en-US" sz="1400" dirty="0">
                <a:solidFill>
                  <a:srgbClr val="000000"/>
                </a:solidFill>
              </a:rPr>
              <a:t>The three-dimensional curriculum diagram is 'Excluded Material' used under the terms of the Australian Curriculum and its copyright notice and is not modified. © Australian Curriculum, Assessment and Reporting Authority (ACARA) 2009 to present, unless otherwise indicated. </a:t>
            </a:r>
          </a:p>
          <a:p>
            <a:pPr marL="269875"/>
            <a:r>
              <a:rPr lang="en-US" sz="1400" dirty="0">
                <a:solidFill>
                  <a:srgbClr val="000000"/>
                </a:solidFill>
              </a:rPr>
              <a:t>You may view, download, display, print, reproduce (such as by making photocopies) and distribute these Excluded Materials in unaltered form only for your personal, non-commercial educational purposes or for the non-commercial educational purposes of your </a:t>
            </a:r>
            <a:r>
              <a:rPr lang="en-US" sz="1400" dirty="0" err="1">
                <a:solidFill>
                  <a:srgbClr val="000000"/>
                </a:solidFill>
              </a:rPr>
              <a:t>organisation</a:t>
            </a:r>
            <a:r>
              <a:rPr lang="en-US" sz="1400" dirty="0">
                <a:solidFill>
                  <a:srgbClr val="000000"/>
                </a:solidFill>
              </a:rPr>
              <a:t>, provided that you make others aware it can only be used for these purposes and attribute ACARA as the source of the Excluded Material. For the avoidance of doubt, this means that you cannot edit, modify or adapt any of these materials, and you cannot sub-</a:t>
            </a:r>
            <a:r>
              <a:rPr lang="en-US" sz="1400" dirty="0" err="1">
                <a:solidFill>
                  <a:srgbClr val="000000"/>
                </a:solidFill>
              </a:rPr>
              <a:t>licence</a:t>
            </a:r>
            <a:r>
              <a:rPr lang="en-US" sz="1400" dirty="0">
                <a:solidFill>
                  <a:srgbClr val="000000"/>
                </a:solidFill>
              </a:rPr>
              <a:t> any of these materials to others. Apart from any uses permitted under the Copyright Act 1968 (</a:t>
            </a:r>
            <a:r>
              <a:rPr lang="en-US" sz="1400" dirty="0" err="1">
                <a:solidFill>
                  <a:srgbClr val="000000"/>
                </a:solidFill>
              </a:rPr>
              <a:t>Cth</a:t>
            </a:r>
            <a:r>
              <a:rPr lang="en-US" sz="1400" dirty="0">
                <a:solidFill>
                  <a:srgbClr val="000000"/>
                </a:solidFill>
              </a:rPr>
              <a:t>), and those explicitly granted above, all other rights are reserved by ACARA. If you want to use such material in a manner that is outside this restrictive </a:t>
            </a:r>
            <a:r>
              <a:rPr lang="en-US" sz="1400" dirty="0" err="1">
                <a:solidFill>
                  <a:srgbClr val="000000"/>
                </a:solidFill>
              </a:rPr>
              <a:t>licence</a:t>
            </a:r>
            <a:r>
              <a:rPr lang="en-US" sz="1400" dirty="0">
                <a:solidFill>
                  <a:srgbClr val="000000"/>
                </a:solidFill>
              </a:rPr>
              <a:t>, you must request permission from ACARA by emailing (</a:t>
            </a:r>
            <a:r>
              <a:rPr lang="en-US" sz="1400" dirty="0">
                <a:solidFill>
                  <a:srgbClr val="000000"/>
                </a:solidFill>
                <a:hlinkClick r:id="rId10" action="ppaction://hlinkfile">
                  <a:extLst>
                    <a:ext uri="{A12FA001-AC4F-418D-AE19-62706E023703}">
                      <ahyp:hlinkClr xmlns:ahyp="http://schemas.microsoft.com/office/drawing/2018/hyperlinkcolor" val="tx"/>
                    </a:ext>
                  </a:extLst>
                </a:hlinkClick>
              </a:rPr>
              <a:t>copyright@acara.edu.au</a:t>
            </a:r>
            <a:r>
              <a:rPr lang="en-US" sz="1400" dirty="0">
                <a:solidFill>
                  <a:srgbClr val="000000"/>
                </a:solidFill>
              </a:rPr>
              <a:t>).</a:t>
            </a:r>
          </a:p>
          <a:p>
            <a:pPr marL="230400" indent="-230400" fontAlgn="auto">
              <a:spcAft>
                <a:spcPts val="0"/>
              </a:spcAft>
              <a:buFont typeface="+mj-lt"/>
              <a:buAutoNum type="arabicPeriod"/>
            </a:pPr>
            <a:endParaRPr lang="en-US" sz="1400" dirty="0"/>
          </a:p>
          <a:p>
            <a:pPr>
              <a:lnSpc>
                <a:spcPct val="110000"/>
              </a:lnSpc>
            </a:pPr>
            <a:endParaRPr lang="en-AU" sz="1200" dirty="0"/>
          </a:p>
        </p:txBody>
      </p:sp>
      <p:sp>
        <p:nvSpPr>
          <p:cNvPr id="5" name="Title 4">
            <a:extLst>
              <a:ext uri="{FF2B5EF4-FFF2-40B4-BE49-F238E27FC236}">
                <a16:creationId xmlns:a16="http://schemas.microsoft.com/office/drawing/2014/main" id="{43B25640-344B-4152-B45B-8050824D2FC4}"/>
              </a:ext>
            </a:extLst>
          </p:cNvPr>
          <p:cNvSpPr>
            <a:spLocks noGrp="1"/>
          </p:cNvSpPr>
          <p:nvPr>
            <p:ph type="title"/>
          </p:nvPr>
        </p:nvSpPr>
        <p:spPr/>
        <p:txBody>
          <a:bodyPr/>
          <a:lstStyle/>
          <a:p>
            <a:r>
              <a:rPr lang="en-AU" dirty="0"/>
              <a:t>Acknowledgments</a:t>
            </a:r>
          </a:p>
        </p:txBody>
      </p:sp>
    </p:spTree>
    <p:extLst>
      <p:ext uri="{BB962C8B-B14F-4D97-AF65-F5344CB8AC3E}">
        <p14:creationId xmlns:p14="http://schemas.microsoft.com/office/powerpoint/2010/main" val="732220292"/>
      </p:ext>
    </p:extLst>
  </p:cSld>
  <p:clrMapOvr>
    <a:masterClrMapping/>
  </p:clrMapOvr>
  <mc:AlternateContent xmlns:mc="http://schemas.openxmlformats.org/markup-compatibility/2006" xmlns:p14="http://schemas.microsoft.com/office/powerpoint/2010/main">
    <mc:Choice Requires="p14">
      <p:transition spd="slow" p14:dur="2000" advTm="3228"/>
    </mc:Choice>
    <mc:Fallback xmlns="">
      <p:transition spd="slow" advTm="322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8E839F-6AE5-4728-ACFA-2D2EDFC85976}"/>
              </a:ext>
            </a:extLst>
          </p:cNvPr>
          <p:cNvSpPr>
            <a:spLocks noGrp="1"/>
          </p:cNvSpPr>
          <p:nvPr>
            <p:ph type="title" orient="vert"/>
          </p:nvPr>
        </p:nvSpPr>
        <p:spPr/>
        <p:txBody>
          <a:bodyPr/>
          <a:lstStyle/>
          <a:p>
            <a:r>
              <a:rPr lang="en-AU" dirty="0"/>
              <a:t>QCAA social media</a:t>
            </a:r>
          </a:p>
        </p:txBody>
      </p:sp>
    </p:spTree>
    <p:extLst>
      <p:ext uri="{BB962C8B-B14F-4D97-AF65-F5344CB8AC3E}">
        <p14:creationId xmlns:p14="http://schemas.microsoft.com/office/powerpoint/2010/main" val="3691810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9D58A-43DA-4BFA-B9B3-2353B7DE5589}"/>
              </a:ext>
            </a:extLst>
          </p:cNvPr>
          <p:cNvSpPr>
            <a:spLocks noGrp="1"/>
          </p:cNvSpPr>
          <p:nvPr>
            <p:ph type="title"/>
          </p:nvPr>
        </p:nvSpPr>
        <p:spPr/>
        <p:txBody>
          <a:bodyPr/>
          <a:lstStyle/>
          <a:p>
            <a:r>
              <a:rPr lang="en-AU" dirty="0"/>
              <a:t>Learning goals</a:t>
            </a:r>
          </a:p>
        </p:txBody>
      </p:sp>
      <p:sp>
        <p:nvSpPr>
          <p:cNvPr id="3" name="Content Placeholder 2">
            <a:extLst>
              <a:ext uri="{FF2B5EF4-FFF2-40B4-BE49-F238E27FC236}">
                <a16:creationId xmlns:a16="http://schemas.microsoft.com/office/drawing/2014/main" id="{1A1CE57F-00E6-4D45-985F-39828968D9BB}"/>
              </a:ext>
            </a:extLst>
          </p:cNvPr>
          <p:cNvSpPr>
            <a:spLocks noGrp="1"/>
          </p:cNvSpPr>
          <p:nvPr>
            <p:ph idx="1"/>
          </p:nvPr>
        </p:nvSpPr>
        <p:spPr/>
        <p:txBody>
          <a:bodyPr/>
          <a:lstStyle/>
          <a:p>
            <a:r>
              <a:rPr lang="en-US" dirty="0"/>
              <a:t>This presentation aims to:</a:t>
            </a:r>
          </a:p>
          <a:p>
            <a:pPr marL="360000" indent="-360000">
              <a:buFont typeface="Arial" panose="020B0604020202020204" pitchFamily="34" charset="0"/>
              <a:buChar char="•"/>
            </a:pPr>
            <a:r>
              <a:rPr lang="en-US" dirty="0"/>
              <a:t>build understanding of the Australian Curriculum Version 9.0: The Arts</a:t>
            </a:r>
          </a:p>
          <a:p>
            <a:pPr marL="360000" indent="-360000">
              <a:buFont typeface="Arial" panose="020B0604020202020204" pitchFamily="34" charset="0"/>
              <a:buChar char="•"/>
            </a:pPr>
            <a:r>
              <a:rPr lang="en-US" dirty="0"/>
              <a:t>provide an overview of the structure of The Arts learning area.</a:t>
            </a:r>
          </a:p>
          <a:p>
            <a:endParaRPr lang="en-AU" dirty="0"/>
          </a:p>
        </p:txBody>
      </p:sp>
    </p:spTree>
    <p:extLst>
      <p:ext uri="{BB962C8B-B14F-4D97-AF65-F5344CB8AC3E}">
        <p14:creationId xmlns:p14="http://schemas.microsoft.com/office/powerpoint/2010/main" val="53659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80A603-6ED9-4D70-A984-CCD309303E4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47258" y="2450683"/>
            <a:ext cx="6596859" cy="3708801"/>
          </a:xfrm>
          <a:prstGeom prst="rect">
            <a:avLst/>
          </a:prstGeom>
        </p:spPr>
      </p:pic>
      <p:sp>
        <p:nvSpPr>
          <p:cNvPr id="3" name="Title 1"/>
          <p:cNvSpPr>
            <a:spLocks noGrp="1"/>
          </p:cNvSpPr>
          <p:nvPr>
            <p:ph type="title"/>
          </p:nvPr>
        </p:nvSpPr>
        <p:spPr/>
        <p:txBody>
          <a:bodyPr vert="horz" lIns="0" tIns="0" rIns="0" bIns="0" rtlCol="0" anchor="t">
            <a:noAutofit/>
          </a:bodyPr>
          <a:lstStyle/>
          <a:p>
            <a:r>
              <a:rPr lang="en-AU" dirty="0"/>
              <a:t>Three-dimensional curriculum</a:t>
            </a:r>
            <a:endParaRPr lang="en-US" dirty="0"/>
          </a:p>
        </p:txBody>
      </p:sp>
      <p:sp>
        <p:nvSpPr>
          <p:cNvPr id="2" name="Content Placeholder 1">
            <a:extLst>
              <a:ext uri="{FF2B5EF4-FFF2-40B4-BE49-F238E27FC236}">
                <a16:creationId xmlns:a16="http://schemas.microsoft.com/office/drawing/2014/main" id="{86CC12CE-A932-48B4-925E-1B028BC0CF20}"/>
              </a:ext>
            </a:extLst>
          </p:cNvPr>
          <p:cNvSpPr>
            <a:spLocks noGrp="1"/>
          </p:cNvSpPr>
          <p:nvPr>
            <p:ph idx="1"/>
          </p:nvPr>
        </p:nvSpPr>
        <p:spPr/>
        <p:txBody>
          <a:bodyPr/>
          <a:lstStyle/>
          <a:p>
            <a:pPr lvl="0" eaLnBrk="0" fontAlgn="base" hangingPunct="0">
              <a:spcAft>
                <a:spcPct val="0"/>
              </a:spcAft>
              <a:defRPr/>
            </a:pPr>
            <a:r>
              <a:rPr lang="en-AU" dirty="0">
                <a:solidFill>
                  <a:srgbClr val="000000"/>
                </a:solidFill>
                <a:latin typeface="Arial"/>
              </a:rPr>
              <a:t>The Australian Curriculum is a three-dimensional curriculum made up of:</a:t>
            </a:r>
          </a:p>
          <a:p>
            <a:pPr marL="360000" lvl="0" indent="-360000" eaLnBrk="0" fontAlgn="base" hangingPunct="0">
              <a:spcAft>
                <a:spcPct val="0"/>
              </a:spcAft>
              <a:buFont typeface="Arial" pitchFamily="34" charset="0"/>
              <a:buChar char="•"/>
              <a:defRPr/>
            </a:pPr>
            <a:r>
              <a:rPr lang="en-AU" dirty="0">
                <a:solidFill>
                  <a:srgbClr val="000000"/>
                </a:solidFill>
                <a:latin typeface="Arial"/>
              </a:rPr>
              <a:t>learning areas </a:t>
            </a:r>
          </a:p>
          <a:p>
            <a:pPr marL="360000" lvl="0" indent="-360000" eaLnBrk="0" fontAlgn="base" hangingPunct="0">
              <a:spcAft>
                <a:spcPct val="0"/>
              </a:spcAft>
              <a:buFont typeface="Arial" pitchFamily="34" charset="0"/>
              <a:buChar char="•"/>
              <a:defRPr/>
            </a:pPr>
            <a:r>
              <a:rPr lang="en-AU" dirty="0">
                <a:solidFill>
                  <a:srgbClr val="000000"/>
                </a:solidFill>
                <a:latin typeface="Arial"/>
              </a:rPr>
              <a:t>general capabilities </a:t>
            </a:r>
          </a:p>
          <a:p>
            <a:pPr marL="360000" lvl="0" indent="-360000" eaLnBrk="0" fontAlgn="base" hangingPunct="0">
              <a:spcAft>
                <a:spcPct val="0"/>
              </a:spcAft>
              <a:buFont typeface="Arial" pitchFamily="34" charset="0"/>
              <a:buChar char="•"/>
              <a:defRPr/>
            </a:pPr>
            <a:r>
              <a:rPr lang="en-AU" dirty="0">
                <a:solidFill>
                  <a:srgbClr val="000000"/>
                </a:solidFill>
                <a:latin typeface="Arial"/>
              </a:rPr>
              <a:t>cross-curriculum</a:t>
            </a:r>
            <a:br>
              <a:rPr lang="en-AU" dirty="0">
                <a:solidFill>
                  <a:srgbClr val="000000"/>
                </a:solidFill>
                <a:latin typeface="Arial"/>
              </a:rPr>
            </a:br>
            <a:r>
              <a:rPr lang="en-AU" dirty="0">
                <a:solidFill>
                  <a:srgbClr val="000000"/>
                </a:solidFill>
                <a:latin typeface="Arial"/>
              </a:rPr>
              <a:t>priorities. </a:t>
            </a:r>
          </a:p>
          <a:p>
            <a:endParaRPr lang="en-AU" dirty="0"/>
          </a:p>
        </p:txBody>
      </p:sp>
      <p:sp>
        <p:nvSpPr>
          <p:cNvPr id="5" name="Rectangle 4">
            <a:extLst>
              <a:ext uri="{FF2B5EF4-FFF2-40B4-BE49-F238E27FC236}">
                <a16:creationId xmlns:a16="http://schemas.microsoft.com/office/drawing/2014/main" id="{49A74E8D-7451-354E-9146-4A35025A8526}"/>
              </a:ext>
            </a:extLst>
          </p:cNvPr>
          <p:cNvSpPr/>
          <p:nvPr/>
        </p:nvSpPr>
        <p:spPr bwMode="auto">
          <a:xfrm>
            <a:off x="3674918" y="25146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731D3F7A-242E-AE4E-9140-37A56A96BD40}"/>
                  </a:ext>
                </a:extLst>
              </p14:cNvPr>
              <p14:cNvContentPartPr/>
              <p14:nvPr/>
            </p14:nvContentPartPr>
            <p14:xfrm>
              <a:off x="7120951" y="1654551"/>
              <a:ext cx="175680" cy="46080"/>
            </p14:xfrm>
          </p:contentPart>
        </mc:Choice>
        <mc:Fallback xmlns="">
          <p:pic>
            <p:nvPicPr>
              <p:cNvPr id="14" name="Ink 13">
                <a:extLst>
                  <a:ext uri="{FF2B5EF4-FFF2-40B4-BE49-F238E27FC236}">
                    <a16:creationId xmlns:a16="http://schemas.microsoft.com/office/drawing/2014/main" id="{731D3F7A-242E-AE4E-9140-37A56A96BD40}"/>
                  </a:ext>
                </a:extLst>
              </p:cNvPr>
              <p:cNvPicPr/>
              <p:nvPr/>
            </p:nvPicPr>
            <p:blipFill>
              <a:blip r:embed="rId5"/>
              <a:stretch>
                <a:fillRect/>
              </a:stretch>
            </p:blipFill>
            <p:spPr>
              <a:xfrm>
                <a:off x="7111951" y="1645480"/>
                <a:ext cx="193320" cy="63859"/>
              </a:xfrm>
              <a:prstGeom prst="rect">
                <a:avLst/>
              </a:prstGeom>
            </p:spPr>
          </p:pic>
        </mc:Fallback>
      </mc:AlternateContent>
      <p:sp>
        <p:nvSpPr>
          <p:cNvPr id="10" name="TextBox 9">
            <a:extLst>
              <a:ext uri="{FF2B5EF4-FFF2-40B4-BE49-F238E27FC236}">
                <a16:creationId xmlns:a16="http://schemas.microsoft.com/office/drawing/2014/main" id="{C0F08A23-E5E9-45F8-86EA-27EBB7B6B215}"/>
              </a:ext>
            </a:extLst>
          </p:cNvPr>
          <p:cNvSpPr txBox="1"/>
          <p:nvPr/>
        </p:nvSpPr>
        <p:spPr>
          <a:xfrm>
            <a:off x="324000" y="5987059"/>
            <a:ext cx="7108766" cy="215444"/>
          </a:xfrm>
          <a:prstGeom prst="rect">
            <a:avLst/>
          </a:prstGeom>
          <a:noFill/>
        </p:spPr>
        <p:txBody>
          <a:bodyPr wrap="square">
            <a:spAutoFit/>
          </a:bodyPr>
          <a:lstStyle/>
          <a:p>
            <a:r>
              <a:rPr lang="en-US" sz="800" dirty="0">
                <a:effectLst/>
                <a:latin typeface="Arial" panose="020B0604020202020204" pitchFamily="34" charset="0"/>
                <a:cs typeface="Arial" panose="020B0604020202020204" pitchFamily="34" charset="0"/>
              </a:rPr>
              <a:t>ACARA image from Summary overview (video): </a:t>
            </a:r>
            <a:r>
              <a:rPr lang="en-US" sz="800" dirty="0">
                <a:effectLst/>
                <a:latin typeface="Arial" panose="020B0604020202020204" pitchFamily="34" charset="0"/>
                <a:cs typeface="Arial" panose="020B0604020202020204" pitchFamily="34" charset="0"/>
                <a:hlinkClick r:id="rId6"/>
              </a:rPr>
              <a:t>https://v9.australiancurriculum.edu.au/help/website-tour</a:t>
            </a:r>
            <a:r>
              <a:rPr lang="en-AU" sz="800" dirty="0">
                <a:latin typeface="Arial" panose="020B0604020202020204" pitchFamily="34" charset="0"/>
                <a:cs typeface="Arial" panose="020B0604020202020204" pitchFamily="34" charset="0"/>
              </a:rPr>
              <a:t>.</a:t>
            </a:r>
            <a:r>
              <a:rPr lang="en-AU" sz="800" dirty="0">
                <a:latin typeface="Arial" panose="020B0604020202020204" pitchFamily="34" charset="0"/>
                <a:cs typeface="Arial" panose="020B0604020202020204" pitchFamily="34" charset="0"/>
                <a:hlinkClick r:id="rId7"/>
              </a:rPr>
              <a:t> </a:t>
            </a:r>
            <a:r>
              <a:rPr lang="en-AU" sz="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5861423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2133AA-CC2B-436F-90A4-CD358A72FF4F}"/>
              </a:ext>
            </a:extLst>
          </p:cNvPr>
          <p:cNvSpPr txBox="1"/>
          <p:nvPr/>
        </p:nvSpPr>
        <p:spPr>
          <a:xfrm>
            <a:off x="324000" y="5229200"/>
            <a:ext cx="8413185" cy="646331"/>
          </a:xfrm>
          <a:prstGeom prst="rect">
            <a:avLst/>
          </a:prstGeom>
          <a:noFill/>
        </p:spPr>
        <p:txBody>
          <a:bodyPr wrap="square">
            <a:spAutoFit/>
          </a:bodyPr>
          <a:lstStyle/>
          <a:p>
            <a:r>
              <a:rPr lang="en-AU" sz="1800" dirty="0"/>
              <a:t>* The Australian Curriculum: </a:t>
            </a:r>
            <a:r>
              <a:rPr lang="en-AU" dirty="0"/>
              <a:t>The Arts</a:t>
            </a:r>
            <a:r>
              <a:rPr lang="en-AU" sz="1800" dirty="0"/>
              <a:t> is presented in two-year band levels from Year 1 to Year 10, with Prep presented as a single year level.</a:t>
            </a:r>
          </a:p>
        </p:txBody>
      </p:sp>
      <p:sp>
        <p:nvSpPr>
          <p:cNvPr id="2" name="Title 1">
            <a:extLst>
              <a:ext uri="{FF2B5EF4-FFF2-40B4-BE49-F238E27FC236}">
                <a16:creationId xmlns:a16="http://schemas.microsoft.com/office/drawing/2014/main" id="{A746D367-E5D0-4A06-A999-4422CC5D1B07}"/>
              </a:ext>
            </a:extLst>
          </p:cNvPr>
          <p:cNvSpPr>
            <a:spLocks noGrp="1"/>
          </p:cNvSpPr>
          <p:nvPr>
            <p:ph type="title"/>
          </p:nvPr>
        </p:nvSpPr>
        <p:spPr/>
        <p:txBody>
          <a:bodyPr/>
          <a:lstStyle/>
          <a:p>
            <a:r>
              <a:rPr lang="en-US" dirty="0"/>
              <a:t>Structure of the Arts learning area</a:t>
            </a:r>
            <a:endParaRPr lang="en-AU" dirty="0"/>
          </a:p>
        </p:txBody>
      </p:sp>
      <p:sp>
        <p:nvSpPr>
          <p:cNvPr id="7" name="Content Placeholder 2">
            <a:extLst>
              <a:ext uri="{FF2B5EF4-FFF2-40B4-BE49-F238E27FC236}">
                <a16:creationId xmlns:a16="http://schemas.microsoft.com/office/drawing/2014/main" id="{0B89EA43-4E6B-477B-AC58-11DD49FD2A00}"/>
              </a:ext>
            </a:extLst>
          </p:cNvPr>
          <p:cNvSpPr>
            <a:spLocks noGrp="1"/>
          </p:cNvSpPr>
          <p:nvPr>
            <p:ph idx="1"/>
          </p:nvPr>
        </p:nvSpPr>
        <p:spPr/>
        <p:txBody>
          <a:bodyPr/>
          <a:lstStyle/>
          <a:p>
            <a:pPr marL="360000" lvl="0" indent="-360000" defTabSz="361950">
              <a:spcBef>
                <a:spcPts val="0"/>
              </a:spcBef>
              <a:buFont typeface="Arial" pitchFamily="34" charset="0"/>
              <a:buChar char="•"/>
              <a:defRPr/>
            </a:pPr>
            <a:r>
              <a:rPr lang="en-AU" sz="2800" b="0" dirty="0"/>
              <a:t>Rationale</a:t>
            </a:r>
          </a:p>
          <a:p>
            <a:pPr marL="360000" lvl="0" indent="-360000" defTabSz="361950">
              <a:spcBef>
                <a:spcPts val="0"/>
              </a:spcBef>
              <a:buFont typeface="Arial" pitchFamily="34" charset="0"/>
              <a:buChar char="•"/>
              <a:defRPr/>
            </a:pPr>
            <a:r>
              <a:rPr lang="en-AU" sz="2800" b="0" dirty="0"/>
              <a:t>Aims</a:t>
            </a:r>
            <a:endParaRPr lang="en-AU" sz="2800" b="0" dirty="0">
              <a:solidFill>
                <a:schemeClr val="tx1"/>
              </a:solidFill>
            </a:endParaRPr>
          </a:p>
          <a:p>
            <a:pPr marL="360000" indent="-360000" defTabSz="361950">
              <a:spcBef>
                <a:spcPts val="0"/>
              </a:spcBef>
              <a:buFont typeface="Arial" pitchFamily="34" charset="0"/>
              <a:buChar char="•"/>
              <a:defRPr/>
            </a:pPr>
            <a:r>
              <a:rPr lang="en-AU" sz="2800" b="0" dirty="0">
                <a:solidFill>
                  <a:schemeClr val="tx1"/>
                </a:solidFill>
              </a:rPr>
              <a:t>Key considerations</a:t>
            </a:r>
          </a:p>
          <a:p>
            <a:pPr marL="360000" indent="-360000" defTabSz="361950">
              <a:spcBef>
                <a:spcPts val="0"/>
              </a:spcBef>
              <a:buFont typeface="Arial" pitchFamily="34" charset="0"/>
              <a:buChar char="•"/>
              <a:defRPr/>
            </a:pPr>
            <a:r>
              <a:rPr lang="en-AU" sz="2800" b="0" dirty="0">
                <a:solidFill>
                  <a:schemeClr val="tx1"/>
                </a:solidFill>
              </a:rPr>
              <a:t>Key connections </a:t>
            </a:r>
          </a:p>
          <a:p>
            <a:pPr marL="360000" indent="-360000" defTabSz="361950">
              <a:spcBef>
                <a:spcPts val="0"/>
              </a:spcBef>
              <a:buFont typeface="Arial" pitchFamily="34" charset="0"/>
              <a:buChar char="•"/>
              <a:defRPr/>
            </a:pPr>
            <a:r>
              <a:rPr lang="en-AU" sz="2800" b="0" dirty="0">
                <a:solidFill>
                  <a:schemeClr val="tx1"/>
                </a:solidFill>
              </a:rPr>
              <a:t>Structure</a:t>
            </a:r>
          </a:p>
          <a:p>
            <a:pPr marL="720000" lvl="1" defTabSz="361950">
              <a:spcBef>
                <a:spcPts val="0"/>
              </a:spcBef>
              <a:buFont typeface="Arial" panose="020B0604020202020204" pitchFamily="34" charset="0"/>
              <a:buChar char="‒"/>
              <a:defRPr/>
            </a:pPr>
            <a:r>
              <a:rPr lang="en-AU" sz="2800" b="0" dirty="0">
                <a:solidFill>
                  <a:schemeClr val="tx1"/>
                </a:solidFill>
              </a:rPr>
              <a:t>Year/banded curriculum*</a:t>
            </a:r>
          </a:p>
          <a:p>
            <a:pPr marL="720000" lvl="1" defTabSz="361950">
              <a:spcBef>
                <a:spcPts val="0"/>
              </a:spcBef>
              <a:buFont typeface="Arial" panose="020B0604020202020204" pitchFamily="34" charset="0"/>
              <a:buChar char="‒"/>
              <a:defRPr/>
            </a:pPr>
            <a:r>
              <a:rPr lang="en-AU" sz="2800" b="0" dirty="0">
                <a:solidFill>
                  <a:schemeClr val="tx1"/>
                </a:solidFill>
              </a:rPr>
              <a:t>Achievement standards</a:t>
            </a:r>
          </a:p>
          <a:p>
            <a:pPr marL="720000" lvl="1" defTabSz="361950">
              <a:spcBef>
                <a:spcPts val="0"/>
              </a:spcBef>
              <a:buFont typeface="Arial" panose="020B0604020202020204" pitchFamily="34" charset="0"/>
              <a:buChar char="‒"/>
              <a:defRPr/>
            </a:pPr>
            <a:r>
              <a:rPr lang="en-AU" sz="2800" b="0" dirty="0">
                <a:solidFill>
                  <a:schemeClr val="tx1"/>
                </a:solidFill>
              </a:rPr>
              <a:t>Curriculum content</a:t>
            </a:r>
          </a:p>
          <a:p>
            <a:pPr marL="360000" indent="-360000" defTabSz="361950">
              <a:spcBef>
                <a:spcPts val="0"/>
              </a:spcBef>
              <a:buFont typeface="Arial" panose="020B0604020202020204" pitchFamily="34" charset="0"/>
              <a:buChar char="•"/>
              <a:defRPr/>
            </a:pPr>
            <a:r>
              <a:rPr lang="en-AU" sz="2800" b="0" dirty="0">
                <a:solidFill>
                  <a:schemeClr val="tx1"/>
                </a:solidFill>
              </a:rPr>
              <a:t>Resources</a:t>
            </a:r>
          </a:p>
        </p:txBody>
      </p:sp>
      <p:sp>
        <p:nvSpPr>
          <p:cNvPr id="5" name="Text Placeholder 1">
            <a:extLst>
              <a:ext uri="{FF2B5EF4-FFF2-40B4-BE49-F238E27FC236}">
                <a16:creationId xmlns:a16="http://schemas.microsoft.com/office/drawing/2014/main" id="{7AE1A8B0-D700-4F45-97ED-13178C1D83FD}"/>
              </a:ext>
            </a:extLst>
          </p:cNvPr>
          <p:cNvSpPr txBox="1">
            <a:spLocks/>
          </p:cNvSpPr>
          <p:nvPr/>
        </p:nvSpPr>
        <p:spPr>
          <a:xfrm>
            <a:off x="296798" y="6026150"/>
            <a:ext cx="8493125" cy="434639"/>
          </a:xfrm>
          <a:prstGeom prst="rect">
            <a:avLst/>
          </a:prstGeom>
        </p:spPr>
        <p:txBody>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800" b="1" dirty="0"/>
              <a:t>Source:  </a:t>
            </a:r>
            <a:r>
              <a:rPr lang="en-AU" sz="800" dirty="0">
                <a:hlinkClick r:id="rId3"/>
              </a:rPr>
              <a:t>https://v9.australiancurriculum.edu.au/teacher-resources/understand-this-learning-area</a:t>
            </a:r>
            <a:r>
              <a:rPr lang="en-AU" sz="800">
                <a:hlinkClick r:id="rId3"/>
              </a:rPr>
              <a:t>/the-arts</a:t>
            </a:r>
            <a:r>
              <a:rPr lang="en-AU" sz="800"/>
              <a:t>. </a:t>
            </a:r>
            <a:endParaRPr lang="en-AU" sz="800" dirty="0"/>
          </a:p>
        </p:txBody>
      </p:sp>
    </p:spTree>
    <p:extLst>
      <p:ext uri="{BB962C8B-B14F-4D97-AF65-F5344CB8AC3E}">
        <p14:creationId xmlns:p14="http://schemas.microsoft.com/office/powerpoint/2010/main" val="1184078567"/>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2DF28-BB76-436E-802E-46CFB3EA8D0A}"/>
              </a:ext>
            </a:extLst>
          </p:cNvPr>
          <p:cNvSpPr>
            <a:spLocks noGrp="1"/>
          </p:cNvSpPr>
          <p:nvPr>
            <p:ph type="title"/>
          </p:nvPr>
        </p:nvSpPr>
        <p:spPr/>
        <p:txBody>
          <a:bodyPr/>
          <a:lstStyle/>
          <a:p>
            <a:r>
              <a:rPr lang="en-AU" dirty="0"/>
              <a:t>Rationale</a:t>
            </a:r>
          </a:p>
        </p:txBody>
      </p:sp>
      <p:sp>
        <p:nvSpPr>
          <p:cNvPr id="8" name="Content Placeholder 2">
            <a:extLst>
              <a:ext uri="{FF2B5EF4-FFF2-40B4-BE49-F238E27FC236}">
                <a16:creationId xmlns:a16="http://schemas.microsoft.com/office/drawing/2014/main" id="{D10CA0AA-9CE0-41DB-B919-2EE9B576E357}"/>
              </a:ext>
            </a:extLst>
          </p:cNvPr>
          <p:cNvSpPr>
            <a:spLocks noGrp="1"/>
          </p:cNvSpPr>
          <p:nvPr>
            <p:ph idx="1"/>
          </p:nvPr>
        </p:nvSpPr>
        <p:spPr/>
        <p:txBody>
          <a:bodyPr>
            <a:normAutofit/>
          </a:bodyPr>
          <a:lstStyle/>
          <a:p>
            <a:pPr lvl="0">
              <a:spcBef>
                <a:spcPts val="600"/>
              </a:spcBef>
            </a:pPr>
            <a:r>
              <a:rPr lang="en-US" sz="2400" b="0" i="0" dirty="0">
                <a:solidFill>
                  <a:srgbClr val="000000"/>
                </a:solidFill>
                <a:effectLst/>
              </a:rPr>
              <a:t>‘The arts are as old as humanity. They are part of every culture and central to the diverse and continuing cultures of First Nations Australians. Through the arts, people share stories, ideas, knowledge and understanding. The arts engage our senses and give us ways to imagine, celebrate, communicate and challenge ways of knowing, being, doing and becoming.’ </a:t>
            </a:r>
            <a:endParaRPr lang="en-US" sz="2800" dirty="0">
              <a:solidFill>
                <a:srgbClr val="000000"/>
              </a:solidFill>
            </a:endParaRPr>
          </a:p>
          <a:p>
            <a:endParaRPr lang="en-US" sz="1300" dirty="0">
              <a:solidFill>
                <a:srgbClr val="000000"/>
              </a:solidFill>
              <a:latin typeface="Roboto" panose="02000000000000000000" pitchFamily="2" charset="0"/>
            </a:endParaRPr>
          </a:p>
          <a:p>
            <a:r>
              <a:rPr lang="en-US" sz="800" dirty="0">
                <a:solidFill>
                  <a:srgbClr val="000000"/>
                </a:solidFill>
              </a:rPr>
              <a:t>Extract from The Arts rationale quoted verbatim and unaltered from ACARA, </a:t>
            </a:r>
            <a:r>
              <a:rPr lang="en-US" sz="800" dirty="0">
                <a:solidFill>
                  <a:srgbClr val="000000"/>
                </a:solidFill>
                <a:hlinkClick r:id="rId3"/>
              </a:rPr>
              <a:t>https://v9.australiancurriculum.edu.au/teacher-resources/understand-this-learning-area</a:t>
            </a:r>
            <a:r>
              <a:rPr lang="en-US" sz="800">
                <a:solidFill>
                  <a:srgbClr val="000000"/>
                </a:solidFill>
                <a:hlinkClick r:id="rId3"/>
              </a:rPr>
              <a:t>/the-arts</a:t>
            </a:r>
            <a:r>
              <a:rPr lang="en-US" sz="800">
                <a:solidFill>
                  <a:srgbClr val="000000"/>
                </a:solidFill>
              </a:rPr>
              <a:t>.</a:t>
            </a:r>
            <a:endParaRPr lang="en-US" sz="800" dirty="0">
              <a:solidFill>
                <a:srgbClr val="000000"/>
              </a:solidFill>
            </a:endParaRPr>
          </a:p>
          <a:p>
            <a:pPr lvl="0">
              <a:spcBef>
                <a:spcPts val="600"/>
              </a:spcBef>
            </a:pPr>
            <a:endParaRPr lang="en-US" sz="2400" b="0" dirty="0">
              <a:solidFill>
                <a:schemeClr val="tx1"/>
              </a:solidFill>
            </a:endParaRPr>
          </a:p>
          <a:p>
            <a:pPr lvl="0">
              <a:spcBef>
                <a:spcPts val="600"/>
              </a:spcBef>
            </a:pPr>
            <a:r>
              <a:rPr lang="en-US" sz="2400" b="0" dirty="0">
                <a:solidFill>
                  <a:schemeClr val="tx1"/>
                </a:solidFill>
              </a:rPr>
              <a:t>This learning area rationale is complemented by </a:t>
            </a:r>
            <a:br>
              <a:rPr lang="en-US" sz="2400" b="0" dirty="0">
                <a:solidFill>
                  <a:schemeClr val="tx1"/>
                </a:solidFill>
              </a:rPr>
            </a:br>
            <a:r>
              <a:rPr lang="en-US" sz="2400" b="0" dirty="0">
                <a:solidFill>
                  <a:schemeClr val="tx1"/>
                </a:solidFill>
              </a:rPr>
              <a:t>subject-specific rationales.</a:t>
            </a:r>
            <a:endParaRPr lang="en-AU" sz="2400" dirty="0"/>
          </a:p>
          <a:p>
            <a:pPr lvl="0"/>
            <a:endParaRPr lang="en-AU" sz="2800" b="0" dirty="0"/>
          </a:p>
        </p:txBody>
      </p:sp>
      <p:grpSp>
        <p:nvGrpSpPr>
          <p:cNvPr id="3" name="Group 2">
            <a:extLst>
              <a:ext uri="{FF2B5EF4-FFF2-40B4-BE49-F238E27FC236}">
                <a16:creationId xmlns:a16="http://schemas.microsoft.com/office/drawing/2014/main" id="{FB551056-AC93-4DAA-8CE5-5E6E96FD6289}"/>
              </a:ext>
            </a:extLst>
          </p:cNvPr>
          <p:cNvGrpSpPr/>
          <p:nvPr/>
        </p:nvGrpSpPr>
        <p:grpSpPr>
          <a:xfrm>
            <a:off x="179512" y="5250023"/>
            <a:ext cx="7323136" cy="987289"/>
            <a:chOff x="179512" y="4437112"/>
            <a:chExt cx="7416824" cy="1030738"/>
          </a:xfrm>
        </p:grpSpPr>
        <p:pic>
          <p:nvPicPr>
            <p:cNvPr id="6" name="Picture 5">
              <a:extLst>
                <a:ext uri="{FF2B5EF4-FFF2-40B4-BE49-F238E27FC236}">
                  <a16:creationId xmlns:a16="http://schemas.microsoft.com/office/drawing/2014/main" id="{FEC3A810-5120-4AE4-8555-6B899757CAE7}"/>
                </a:ext>
              </a:extLst>
            </p:cNvPr>
            <p:cNvPicPr>
              <a:picLocks noChangeAspect="1"/>
            </p:cNvPicPr>
            <p:nvPr/>
          </p:nvPicPr>
          <p:blipFill rotWithShape="1">
            <a:blip r:embed="rId4"/>
            <a:srcRect l="439" r="48024"/>
            <a:stretch/>
          </p:blipFill>
          <p:spPr>
            <a:xfrm>
              <a:off x="179512" y="4437112"/>
              <a:ext cx="4284000" cy="1008112"/>
            </a:xfrm>
            <a:prstGeom prst="rect">
              <a:avLst/>
            </a:prstGeom>
          </p:spPr>
        </p:pic>
        <p:pic>
          <p:nvPicPr>
            <p:cNvPr id="9" name="Picture 8">
              <a:extLst>
                <a:ext uri="{FF2B5EF4-FFF2-40B4-BE49-F238E27FC236}">
                  <a16:creationId xmlns:a16="http://schemas.microsoft.com/office/drawing/2014/main" id="{26687F15-25C1-4B27-912F-94D88EC8EEC8}"/>
                </a:ext>
              </a:extLst>
            </p:cNvPr>
            <p:cNvPicPr>
              <a:picLocks noChangeAspect="1"/>
            </p:cNvPicPr>
            <p:nvPr/>
          </p:nvPicPr>
          <p:blipFill rotWithShape="1">
            <a:blip r:embed="rId4"/>
            <a:srcRect l="62773" r="3879"/>
            <a:stretch/>
          </p:blipFill>
          <p:spPr>
            <a:xfrm>
              <a:off x="4824336" y="4459738"/>
              <a:ext cx="2772000" cy="1008112"/>
            </a:xfrm>
            <a:prstGeom prst="rect">
              <a:avLst/>
            </a:prstGeom>
          </p:spPr>
        </p:pic>
      </p:grpSp>
      <p:pic>
        <p:nvPicPr>
          <p:cNvPr id="10" name="Picture 9">
            <a:extLst>
              <a:ext uri="{FF2B5EF4-FFF2-40B4-BE49-F238E27FC236}">
                <a16:creationId xmlns:a16="http://schemas.microsoft.com/office/drawing/2014/main" id="{DB5C6ABC-A933-454F-A622-1A9D74075F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735348313"/>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A292-AF14-4354-B6E7-D7F519A18FFD}"/>
              </a:ext>
            </a:extLst>
          </p:cNvPr>
          <p:cNvSpPr>
            <a:spLocks noGrp="1"/>
          </p:cNvSpPr>
          <p:nvPr>
            <p:ph type="title"/>
          </p:nvPr>
        </p:nvSpPr>
        <p:spPr/>
        <p:txBody>
          <a:bodyPr/>
          <a:lstStyle/>
          <a:p>
            <a:r>
              <a:rPr lang="en-AU" dirty="0"/>
              <a:t>Aim</a:t>
            </a:r>
          </a:p>
        </p:txBody>
      </p:sp>
      <p:sp>
        <p:nvSpPr>
          <p:cNvPr id="15" name="Content Placeholder 2">
            <a:extLst>
              <a:ext uri="{FF2B5EF4-FFF2-40B4-BE49-F238E27FC236}">
                <a16:creationId xmlns:a16="http://schemas.microsoft.com/office/drawing/2014/main" id="{5EC38AC0-C7C7-47F9-8945-A6315F85E26F}"/>
              </a:ext>
            </a:extLst>
          </p:cNvPr>
          <p:cNvSpPr>
            <a:spLocks noGrp="1"/>
          </p:cNvSpPr>
          <p:nvPr>
            <p:ph idx="1"/>
          </p:nvPr>
        </p:nvSpPr>
        <p:spPr/>
        <p:txBody>
          <a:bodyPr>
            <a:normAutofit/>
          </a:bodyPr>
          <a:lstStyle/>
          <a:p>
            <a:pPr algn="l"/>
            <a:r>
              <a:rPr lang="en-US" sz="1600" dirty="0">
                <a:solidFill>
                  <a:srgbClr val="000000"/>
                </a:solidFill>
                <a:effectLst/>
              </a:rPr>
              <a:t>The Arts aims to develop students’:   </a:t>
            </a:r>
          </a:p>
          <a:p>
            <a:pPr marL="285750" indent="-285750" algn="l">
              <a:buFont typeface="Arial" panose="020B0604020202020204" pitchFamily="34" charset="0"/>
              <a:buChar char="•"/>
            </a:pPr>
            <a:r>
              <a:rPr lang="en-US" sz="1600" b="0" i="0" dirty="0">
                <a:solidFill>
                  <a:srgbClr val="000000"/>
                </a:solidFill>
                <a:effectLst/>
              </a:rPr>
              <a:t>creativity, critical thinking, aesthetic knowledge and understanding about arts practices  </a:t>
            </a:r>
          </a:p>
          <a:p>
            <a:pPr marL="285750" indent="-285750" algn="l">
              <a:buFont typeface="Arial" panose="020B0604020202020204" pitchFamily="34" charset="0"/>
              <a:buChar char="•"/>
            </a:pPr>
            <a:r>
              <a:rPr lang="en-US" sz="1600" b="0" i="0" dirty="0">
                <a:solidFill>
                  <a:srgbClr val="000000"/>
                </a:solidFill>
                <a:effectLst/>
              </a:rPr>
              <a:t>knowledge and skills to imagine, observe, express, respond to and communicate ideas and perspectives in meaningful ways   </a:t>
            </a:r>
          </a:p>
          <a:p>
            <a:pPr marL="285750" indent="-285750" algn="l">
              <a:buFont typeface="Arial" panose="020B0604020202020204" pitchFamily="34" charset="0"/>
              <a:buChar char="•"/>
            </a:pPr>
            <a:r>
              <a:rPr lang="en-US" sz="1600" b="0" i="0" dirty="0">
                <a:solidFill>
                  <a:srgbClr val="000000"/>
                </a:solidFill>
                <a:effectLst/>
              </a:rPr>
              <a:t>use of available resources and materials including digital tools  </a:t>
            </a:r>
          </a:p>
          <a:p>
            <a:pPr marL="285750" indent="-285750" algn="l">
              <a:buFont typeface="Arial" panose="020B0604020202020204" pitchFamily="34" charset="0"/>
              <a:buChar char="•"/>
            </a:pPr>
            <a:r>
              <a:rPr lang="en-US" sz="1600" b="0" i="0" dirty="0">
                <a:solidFill>
                  <a:srgbClr val="000000"/>
                </a:solidFill>
                <a:effectLst/>
              </a:rPr>
              <a:t>empathy for multiple perspectives and understanding of personal, local, regional, national and global histories and traditions through the arts </a:t>
            </a:r>
          </a:p>
          <a:p>
            <a:pPr marL="285750" indent="-285750" algn="l">
              <a:buFont typeface="Arial" panose="020B0604020202020204" pitchFamily="34" charset="0"/>
              <a:buChar char="•"/>
            </a:pPr>
            <a:r>
              <a:rPr lang="en-US" sz="1600" b="0" i="0" dirty="0">
                <a:solidFill>
                  <a:srgbClr val="000000"/>
                </a:solidFill>
                <a:effectLst/>
              </a:rPr>
              <a:t>engagement with the diverse and continuing cultures, arts works and practices of First Nations Australians  </a:t>
            </a:r>
          </a:p>
          <a:p>
            <a:pPr marL="285750" indent="-285750" algn="l">
              <a:buFont typeface="Arial" panose="020B0604020202020204" pitchFamily="34" charset="0"/>
              <a:buChar char="•"/>
            </a:pPr>
            <a:r>
              <a:rPr lang="en-US" sz="1600" b="0" i="0" dirty="0">
                <a:solidFill>
                  <a:srgbClr val="000000"/>
                </a:solidFill>
                <a:effectLst/>
              </a:rPr>
              <a:t>understanding of local, regional, national and global cultures, and their arts histories and traditions, through engaging with the worlds of artists, arts works, audiences and arts professions. </a:t>
            </a:r>
          </a:p>
          <a:p>
            <a:pPr algn="l"/>
            <a:r>
              <a:rPr lang="en-US" sz="1600" dirty="0">
                <a:solidFill>
                  <a:srgbClr val="000000"/>
                </a:solidFill>
                <a:effectLst/>
              </a:rPr>
              <a:t>These aims are extended and complemented by specific aims for each subject in The Arts.</a:t>
            </a:r>
          </a:p>
        </p:txBody>
      </p:sp>
      <p:grpSp>
        <p:nvGrpSpPr>
          <p:cNvPr id="10" name="Group 9">
            <a:extLst>
              <a:ext uri="{FF2B5EF4-FFF2-40B4-BE49-F238E27FC236}">
                <a16:creationId xmlns:a16="http://schemas.microsoft.com/office/drawing/2014/main" id="{6F0AE6EB-B38D-4DD1-BAD2-311EBFE83AC7}"/>
              </a:ext>
            </a:extLst>
          </p:cNvPr>
          <p:cNvGrpSpPr/>
          <p:nvPr/>
        </p:nvGrpSpPr>
        <p:grpSpPr>
          <a:xfrm>
            <a:off x="211815" y="4795974"/>
            <a:ext cx="7352452" cy="1105444"/>
            <a:chOff x="179512" y="4437112"/>
            <a:chExt cx="7416824" cy="1030738"/>
          </a:xfrm>
        </p:grpSpPr>
        <p:pic>
          <p:nvPicPr>
            <p:cNvPr id="12" name="Picture 11">
              <a:extLst>
                <a:ext uri="{FF2B5EF4-FFF2-40B4-BE49-F238E27FC236}">
                  <a16:creationId xmlns:a16="http://schemas.microsoft.com/office/drawing/2014/main" id="{755AA529-7EC8-48A5-98ED-9C18F5E38F0A}"/>
                </a:ext>
              </a:extLst>
            </p:cNvPr>
            <p:cNvPicPr>
              <a:picLocks noChangeAspect="1"/>
            </p:cNvPicPr>
            <p:nvPr/>
          </p:nvPicPr>
          <p:blipFill rotWithShape="1">
            <a:blip r:embed="rId3"/>
            <a:srcRect l="439" r="48024"/>
            <a:stretch/>
          </p:blipFill>
          <p:spPr>
            <a:xfrm>
              <a:off x="179512" y="4437112"/>
              <a:ext cx="4284000" cy="1008112"/>
            </a:xfrm>
            <a:prstGeom prst="rect">
              <a:avLst/>
            </a:prstGeom>
          </p:spPr>
        </p:pic>
        <p:pic>
          <p:nvPicPr>
            <p:cNvPr id="13" name="Picture 12">
              <a:extLst>
                <a:ext uri="{FF2B5EF4-FFF2-40B4-BE49-F238E27FC236}">
                  <a16:creationId xmlns:a16="http://schemas.microsoft.com/office/drawing/2014/main" id="{246FBA86-63A3-422F-A699-B10CE7B8443F}"/>
                </a:ext>
              </a:extLst>
            </p:cNvPr>
            <p:cNvPicPr>
              <a:picLocks noChangeAspect="1"/>
            </p:cNvPicPr>
            <p:nvPr/>
          </p:nvPicPr>
          <p:blipFill rotWithShape="1">
            <a:blip r:embed="rId3"/>
            <a:srcRect l="62773" r="3879"/>
            <a:stretch/>
          </p:blipFill>
          <p:spPr>
            <a:xfrm>
              <a:off x="4824336" y="4459738"/>
              <a:ext cx="2772000" cy="1008112"/>
            </a:xfrm>
            <a:prstGeom prst="rect">
              <a:avLst/>
            </a:prstGeom>
          </p:spPr>
        </p:pic>
      </p:grpSp>
      <p:pic>
        <p:nvPicPr>
          <p:cNvPr id="8" name="Picture 7">
            <a:extLst>
              <a:ext uri="{FF2B5EF4-FFF2-40B4-BE49-F238E27FC236}">
                <a16:creationId xmlns:a16="http://schemas.microsoft.com/office/drawing/2014/main" id="{55B1DA4F-7063-4138-B63D-5FD239B9A9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
        <p:nvSpPr>
          <p:cNvPr id="9" name="TextBox 8">
            <a:extLst>
              <a:ext uri="{FF2B5EF4-FFF2-40B4-BE49-F238E27FC236}">
                <a16:creationId xmlns:a16="http://schemas.microsoft.com/office/drawing/2014/main" id="{7C220154-E9C9-494E-B5F8-B5A3ED464827}"/>
              </a:ext>
            </a:extLst>
          </p:cNvPr>
          <p:cNvSpPr txBox="1"/>
          <p:nvPr/>
        </p:nvSpPr>
        <p:spPr>
          <a:xfrm>
            <a:off x="218758" y="5805264"/>
            <a:ext cx="7744562" cy="400110"/>
          </a:xfrm>
          <a:prstGeom prst="rect">
            <a:avLst/>
          </a:prstGeom>
          <a:noFill/>
        </p:spPr>
        <p:txBody>
          <a:bodyPr wrap="square">
            <a:spAutoFit/>
          </a:bodyPr>
          <a:lstStyle/>
          <a:p>
            <a:r>
              <a:rPr lang="en-AU" sz="800" b="1" dirty="0"/>
              <a:t>Source: Q</a:t>
            </a:r>
            <a:r>
              <a:rPr lang="en-AU" sz="800" dirty="0"/>
              <a:t>uoted verbatim and unaltered from ACARA, </a:t>
            </a:r>
            <a:r>
              <a:rPr lang="en-US" sz="800" dirty="0">
                <a:solidFill>
                  <a:srgbClr val="000000"/>
                </a:solidFill>
                <a:hlinkClick r:id="rId5"/>
              </a:rPr>
              <a:t>https://v9.australiancurriculum.edu.au/teacher-resources/understand-this-learning-area</a:t>
            </a:r>
            <a:r>
              <a:rPr lang="en-US" sz="800">
                <a:solidFill>
                  <a:srgbClr val="000000"/>
                </a:solidFill>
                <a:hlinkClick r:id="rId5"/>
              </a:rPr>
              <a:t>/the-arts</a:t>
            </a:r>
            <a:r>
              <a:rPr lang="en-US" sz="800">
                <a:solidFill>
                  <a:srgbClr val="000000"/>
                </a:solidFill>
              </a:rPr>
              <a:t>.</a:t>
            </a:r>
            <a:endParaRPr lang="en-US" sz="800" dirty="0">
              <a:solidFill>
                <a:srgbClr val="000000"/>
              </a:solidFill>
            </a:endParaRPr>
          </a:p>
          <a:p>
            <a:r>
              <a:rPr lang="en-AU" sz="800" dirty="0"/>
              <a:t> </a:t>
            </a:r>
          </a:p>
        </p:txBody>
      </p:sp>
    </p:spTree>
    <p:extLst>
      <p:ext uri="{BB962C8B-B14F-4D97-AF65-F5344CB8AC3E}">
        <p14:creationId xmlns:p14="http://schemas.microsoft.com/office/powerpoint/2010/main" val="389340128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DA43-3B17-4C73-8670-D223393667F0}"/>
              </a:ext>
            </a:extLst>
          </p:cNvPr>
          <p:cNvSpPr>
            <a:spLocks noGrp="1"/>
          </p:cNvSpPr>
          <p:nvPr>
            <p:ph type="title"/>
          </p:nvPr>
        </p:nvSpPr>
        <p:spPr/>
        <p:txBody>
          <a:bodyPr/>
          <a:lstStyle/>
          <a:p>
            <a:r>
              <a:rPr lang="en-AU" dirty="0"/>
              <a:t>Key considerations</a:t>
            </a:r>
          </a:p>
        </p:txBody>
      </p:sp>
      <p:sp>
        <p:nvSpPr>
          <p:cNvPr id="3" name="Content Placeholder 2">
            <a:extLst>
              <a:ext uri="{FF2B5EF4-FFF2-40B4-BE49-F238E27FC236}">
                <a16:creationId xmlns:a16="http://schemas.microsoft.com/office/drawing/2014/main" id="{EADFA293-00AA-4ACC-B123-963ED2A62069}"/>
              </a:ext>
            </a:extLst>
          </p:cNvPr>
          <p:cNvSpPr>
            <a:spLocks noGrp="1"/>
          </p:cNvSpPr>
          <p:nvPr>
            <p:ph idx="1"/>
          </p:nvPr>
        </p:nvSpPr>
        <p:spPr/>
        <p:txBody>
          <a:bodyPr/>
          <a:lstStyle/>
          <a:p>
            <a:pPr marL="360000" indent="-360000">
              <a:buFont typeface="Arial" panose="020B0604020202020204" pitchFamily="34" charset="0"/>
              <a:buChar char="•"/>
            </a:pPr>
            <a:r>
              <a:rPr lang="en-US" kern="0" dirty="0"/>
              <a:t>Learning through the practices of Dance, Drama, Media Arts, Music and Visual Arts</a:t>
            </a:r>
          </a:p>
          <a:p>
            <a:pPr marL="360000" indent="-360000">
              <a:buFont typeface="Arial" panose="020B0604020202020204" pitchFamily="34" charset="0"/>
              <a:buChar char="•"/>
            </a:pPr>
            <a:r>
              <a:rPr lang="en-US" kern="0" dirty="0"/>
              <a:t>Creative processes</a:t>
            </a:r>
          </a:p>
          <a:p>
            <a:pPr marL="360000" indent="-360000">
              <a:buFont typeface="Arial" panose="020B0604020202020204" pitchFamily="34" charset="0"/>
              <a:buChar char="•"/>
            </a:pPr>
            <a:r>
              <a:rPr lang="en-US" kern="0" dirty="0"/>
              <a:t>Contexts</a:t>
            </a:r>
          </a:p>
          <a:p>
            <a:pPr marL="360000" indent="-360000">
              <a:buFont typeface="Arial" panose="020B0604020202020204" pitchFamily="34" charset="0"/>
              <a:buChar char="•"/>
            </a:pPr>
            <a:r>
              <a:rPr lang="en-US" kern="0" dirty="0"/>
              <a:t>Materials, technologies and forms</a:t>
            </a:r>
          </a:p>
          <a:p>
            <a:pPr marL="360000" indent="-360000">
              <a:buFont typeface="Arial" panose="020B0604020202020204" pitchFamily="34" charset="0"/>
              <a:buChar char="•"/>
            </a:pPr>
            <a:r>
              <a:rPr lang="en-US" kern="0" dirty="0"/>
              <a:t>Viewpoints</a:t>
            </a:r>
          </a:p>
          <a:p>
            <a:pPr marL="360000" indent="-360000">
              <a:buFont typeface="Arial" panose="020B0604020202020204" pitchFamily="34" charset="0"/>
              <a:buChar char="•"/>
            </a:pPr>
            <a:r>
              <a:rPr lang="en-US" kern="0" dirty="0"/>
              <a:t>Protocols for engaging First Nation Australians</a:t>
            </a:r>
          </a:p>
          <a:p>
            <a:pPr marL="360000" indent="-360000">
              <a:buFont typeface="Arial" panose="020B0604020202020204" pitchFamily="34" charset="0"/>
              <a:buChar char="•"/>
            </a:pPr>
            <a:r>
              <a:rPr lang="en-US" kern="0" dirty="0"/>
              <a:t>Meeting the needs of diverse learners</a:t>
            </a:r>
          </a:p>
          <a:p>
            <a:endParaRPr lang="en-AU" dirty="0"/>
          </a:p>
        </p:txBody>
      </p:sp>
      <p:pic>
        <p:nvPicPr>
          <p:cNvPr id="6" name="Picture 5">
            <a:extLst>
              <a:ext uri="{FF2B5EF4-FFF2-40B4-BE49-F238E27FC236}">
                <a16:creationId xmlns:a16="http://schemas.microsoft.com/office/drawing/2014/main" id="{68BD4356-B431-49CD-B351-4E824855A5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125736290"/>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2224514" y="1503574"/>
            <a:ext cx="6537052" cy="458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7500"/>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lvl="0">
              <a:spcBef>
                <a:spcPts val="600"/>
              </a:spcBef>
            </a:pPr>
            <a:r>
              <a:rPr lang="en-US" sz="2900" b="0" dirty="0">
                <a:latin typeface="Arial" panose="020B0604020202020204" pitchFamily="34" charset="0"/>
                <a:cs typeface="Arial" panose="020B0604020202020204" pitchFamily="34" charset="0"/>
              </a:rPr>
              <a:t>Each year/band includes the following structural components:</a:t>
            </a:r>
          </a:p>
          <a:p>
            <a:pPr marL="360000" lvl="0" indent="-360000">
              <a:spcBef>
                <a:spcPts val="600"/>
              </a:spcBef>
              <a:buFont typeface="Arial" panose="020B0604020202020204" pitchFamily="34" charset="0"/>
              <a:buChar char="•"/>
            </a:pPr>
            <a:r>
              <a:rPr lang="en-US" sz="2900" b="0" dirty="0">
                <a:latin typeface="Arial" panose="020B0604020202020204" pitchFamily="34" charset="0"/>
                <a:cs typeface="Arial" panose="020B0604020202020204" pitchFamily="34" charset="0"/>
              </a:rPr>
              <a:t>level description</a:t>
            </a:r>
          </a:p>
          <a:p>
            <a:pPr marL="360000" lvl="0" indent="-360000">
              <a:spcBef>
                <a:spcPts val="600"/>
              </a:spcBef>
              <a:buFont typeface="Arial" panose="020B0604020202020204" pitchFamily="34" charset="0"/>
              <a:buChar char="•"/>
            </a:pPr>
            <a:r>
              <a:rPr lang="en-US" sz="2900" b="0" dirty="0">
                <a:latin typeface="Arial" panose="020B0604020202020204" pitchFamily="34" charset="0"/>
                <a:cs typeface="Arial" panose="020B0604020202020204" pitchFamily="34" charset="0"/>
              </a:rPr>
              <a:t>curriculum content</a:t>
            </a:r>
          </a:p>
          <a:p>
            <a:pPr marL="360000" lvl="0" indent="-360000">
              <a:spcBef>
                <a:spcPts val="600"/>
              </a:spcBef>
              <a:buFont typeface="Arial" panose="020B0604020202020204" pitchFamily="34" charset="0"/>
              <a:buChar char="•"/>
            </a:pPr>
            <a:r>
              <a:rPr lang="en-US" sz="2900" b="0" dirty="0">
                <a:latin typeface="Arial" panose="020B0604020202020204" pitchFamily="34" charset="0"/>
                <a:cs typeface="Arial" panose="020B0604020202020204" pitchFamily="34" charset="0"/>
              </a:rPr>
              <a:t>achievement standard.</a:t>
            </a:r>
          </a:p>
          <a:p>
            <a:pPr marL="285750" lvl="0" indent="-285750">
              <a:buFont typeface="Arial" panose="020B0604020202020204" pitchFamily="34" charset="0"/>
              <a:buChar char="•"/>
            </a:pPr>
            <a:endParaRPr lang="en-US" sz="2500" b="0" dirty="0">
              <a:latin typeface="Arial" panose="020B0604020202020204" pitchFamily="34" charset="0"/>
              <a:cs typeface="Arial" panose="020B0604020202020204" pitchFamily="34" charset="0"/>
            </a:endParaRPr>
          </a:p>
          <a:p>
            <a:pPr lvl="0"/>
            <a:r>
              <a:rPr lang="en-US" sz="2900" b="0" dirty="0">
                <a:latin typeface="Arial" panose="020B0604020202020204" pitchFamily="34" charset="0"/>
                <a:cs typeface="Arial" panose="020B0604020202020204" pitchFamily="34" charset="0"/>
              </a:rPr>
              <a:t>The curriculum is developmentally sequenced across the bands.</a:t>
            </a:r>
          </a:p>
          <a:p>
            <a:pPr lvl="0"/>
            <a:endParaRPr lang="en-US" sz="1800" b="0" dirty="0"/>
          </a:p>
        </p:txBody>
      </p:sp>
      <p:pic>
        <p:nvPicPr>
          <p:cNvPr id="3" name="Picture 2">
            <a:extLst>
              <a:ext uri="{FF2B5EF4-FFF2-40B4-BE49-F238E27FC236}">
                <a16:creationId xmlns:a16="http://schemas.microsoft.com/office/drawing/2014/main" id="{074CBC56-F463-4DDA-B607-ECD0DC97FA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1587" y="745656"/>
            <a:ext cx="1375472" cy="5267870"/>
          </a:xfrm>
          <a:prstGeom prst="rect">
            <a:avLst/>
          </a:prstGeom>
        </p:spPr>
      </p:pic>
      <p:sp>
        <p:nvSpPr>
          <p:cNvPr id="2" name="Title 1">
            <a:extLst>
              <a:ext uri="{FF2B5EF4-FFF2-40B4-BE49-F238E27FC236}">
                <a16:creationId xmlns:a16="http://schemas.microsoft.com/office/drawing/2014/main" id="{21127CD4-16DA-4217-9E70-950291A33E50}"/>
              </a:ext>
            </a:extLst>
          </p:cNvPr>
          <p:cNvSpPr>
            <a:spLocks noGrp="1"/>
          </p:cNvSpPr>
          <p:nvPr>
            <p:ph type="title"/>
          </p:nvPr>
        </p:nvSpPr>
        <p:spPr/>
        <p:txBody>
          <a:bodyPr/>
          <a:lstStyle/>
          <a:p>
            <a:r>
              <a:rPr lang="en-AU" dirty="0"/>
              <a:t>Year/banded curriculum</a:t>
            </a:r>
          </a:p>
        </p:txBody>
      </p:sp>
      <p:pic>
        <p:nvPicPr>
          <p:cNvPr id="7" name="Picture 6">
            <a:extLst>
              <a:ext uri="{FF2B5EF4-FFF2-40B4-BE49-F238E27FC236}">
                <a16:creationId xmlns:a16="http://schemas.microsoft.com/office/drawing/2014/main" id="{63934BE5-5301-4BD4-95C7-50AFC1639C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5763968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167F-CFEB-43EA-BCCB-786B0870CA63}"/>
              </a:ext>
            </a:extLst>
          </p:cNvPr>
          <p:cNvSpPr>
            <a:spLocks noGrp="1"/>
          </p:cNvSpPr>
          <p:nvPr>
            <p:ph type="title"/>
          </p:nvPr>
        </p:nvSpPr>
        <p:spPr/>
        <p:txBody>
          <a:bodyPr>
            <a:normAutofit/>
          </a:bodyPr>
          <a:lstStyle/>
          <a:p>
            <a:r>
              <a:rPr lang="en-AU" kern="0" dirty="0"/>
              <a:t>Level description</a:t>
            </a:r>
            <a:endParaRPr lang="en-AU" dirty="0"/>
          </a:p>
        </p:txBody>
      </p:sp>
      <p:sp>
        <p:nvSpPr>
          <p:cNvPr id="10" name="Content Placeholder 1">
            <a:extLst>
              <a:ext uri="{FF2B5EF4-FFF2-40B4-BE49-F238E27FC236}">
                <a16:creationId xmlns:a16="http://schemas.microsoft.com/office/drawing/2014/main" id="{EFCD6E73-8DC8-48CE-B7E3-7FDA15AAA9DE}"/>
              </a:ext>
            </a:extLst>
          </p:cNvPr>
          <p:cNvSpPr txBox="1">
            <a:spLocks/>
          </p:cNvSpPr>
          <p:nvPr/>
        </p:nvSpPr>
        <p:spPr>
          <a:xfrm>
            <a:off x="205302" y="1298377"/>
            <a:ext cx="8493125" cy="5039749"/>
          </a:xfrm>
          <a:prstGeom prst="rect">
            <a:avLst/>
          </a:prstGeom>
        </p:spPr>
        <p:txBody>
          <a:bodyPr>
            <a:normAutofit fontScale="25000" lnSpcReduction="20000"/>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4500" b="1" dirty="0"/>
              <a:t>Years 1 and 2 Dance </a:t>
            </a:r>
          </a:p>
          <a:p>
            <a:pPr fontAlgn="auto">
              <a:lnSpc>
                <a:spcPct val="120000"/>
              </a:lnSpc>
              <a:spcAft>
                <a:spcPts val="600"/>
              </a:spcAft>
            </a:pPr>
            <a:r>
              <a:rPr lang="en-US" sz="4000" dirty="0"/>
              <a:t>In this band, learning in The Arts builds on each student’s prior learning and experiences. Students continue to learn through purposeful and creative play in structured learning programs designed to foster a strong sense of wellbeing and develop their connection with and contribution to the world. They work individually and in collaboration with peers and teachers, drawing on their imaginations, real-life experiences, stimulus materials and learnings from across the curriculum.</a:t>
            </a:r>
          </a:p>
          <a:p>
            <a:pPr fontAlgn="auto">
              <a:lnSpc>
                <a:spcPct val="120000"/>
              </a:lnSpc>
              <a:spcAft>
                <a:spcPts val="600"/>
              </a:spcAft>
            </a:pPr>
            <a:r>
              <a:rPr lang="en-US" sz="4000" dirty="0"/>
              <a:t>Students explore dance that they experience at home, school and/or through family and community events. They connect with choreographers and/or performers who live and work in the community; for example, by experiencing live or virtual performances. They use stimulus materials such as images, events, texts, questions and observations as inspiration for their own dance practices. These experiences support students to develop aesthetic knowledge across cognitive, sensory, emotive and physical domains, and to value arts works and practices from across cultures, communities and/or other contexts.</a:t>
            </a:r>
          </a:p>
          <a:p>
            <a:pPr fontAlgn="auto">
              <a:lnSpc>
                <a:spcPct val="120000"/>
              </a:lnSpc>
              <a:spcAft>
                <a:spcPts val="600"/>
              </a:spcAft>
            </a:pPr>
            <a:r>
              <a:rPr lang="en-US" sz="4000" dirty="0"/>
              <a:t>In this band, the focus is on students:</a:t>
            </a:r>
          </a:p>
          <a:p>
            <a:pPr marL="514350" indent="-514350" fontAlgn="auto">
              <a:lnSpc>
                <a:spcPct val="120000"/>
              </a:lnSpc>
              <a:spcAft>
                <a:spcPts val="600"/>
              </a:spcAft>
              <a:buFont typeface="+mj-lt"/>
              <a:buAutoNum type="arabicPeriod"/>
            </a:pPr>
            <a:r>
              <a:rPr lang="en-US" sz="4000" dirty="0"/>
              <a:t>exploring and responding to</a:t>
            </a:r>
          </a:p>
          <a:p>
            <a:pPr marL="514350" indent="-514350" fontAlgn="auto">
              <a:lnSpc>
                <a:spcPct val="120000"/>
              </a:lnSpc>
              <a:spcAft>
                <a:spcPts val="600"/>
              </a:spcAft>
              <a:buFont typeface="Arial" panose="020B0604020202020204" pitchFamily="34" charset="0"/>
              <a:buChar char="•"/>
            </a:pPr>
            <a:r>
              <a:rPr lang="en-US" sz="4000" dirty="0"/>
              <a:t>dance across cultures, communities and/or other contexts through inquiry and/or practical investigations, such as learning dances</a:t>
            </a:r>
          </a:p>
          <a:p>
            <a:pPr marL="514350" indent="-514350" fontAlgn="auto">
              <a:lnSpc>
                <a:spcPct val="120000"/>
              </a:lnSpc>
              <a:spcAft>
                <a:spcPts val="600"/>
              </a:spcAft>
              <a:buFont typeface="Arial" panose="020B0604020202020204" pitchFamily="34" charset="0"/>
              <a:buChar char="•"/>
            </a:pPr>
            <a:r>
              <a:rPr lang="en-US" sz="4000" dirty="0"/>
              <a:t>examples of dance choreographed and/or performed by First Nations Australians</a:t>
            </a:r>
          </a:p>
          <a:p>
            <a:pPr marL="514350" indent="-514350" fontAlgn="auto">
              <a:lnSpc>
                <a:spcPct val="120000"/>
              </a:lnSpc>
              <a:spcAft>
                <a:spcPts val="600"/>
              </a:spcAft>
              <a:buFont typeface="+mj-lt"/>
              <a:buAutoNum type="arabicPeriod" startAt="2"/>
            </a:pPr>
            <a:r>
              <a:rPr lang="en-US" sz="4000" dirty="0"/>
              <a:t>developing critical and creative practices and skills</a:t>
            </a:r>
          </a:p>
          <a:p>
            <a:pPr marL="457200" indent="-457200" fontAlgn="auto">
              <a:lnSpc>
                <a:spcPct val="120000"/>
              </a:lnSpc>
              <a:spcAft>
                <a:spcPts val="600"/>
              </a:spcAft>
              <a:buFont typeface="Arial" panose="020B0604020202020204" pitchFamily="34" charset="0"/>
              <a:buChar char="•"/>
            </a:pPr>
            <a:r>
              <a:rPr lang="en-US" sz="4000" dirty="0"/>
              <a:t>creative practices for choreography and performance using safe dance practice, fundamental movement skills, the elements of dance, imagination and processes such as improvisation</a:t>
            </a:r>
          </a:p>
          <a:p>
            <a:pPr marL="457200" indent="-457200" fontAlgn="auto">
              <a:lnSpc>
                <a:spcPct val="120000"/>
              </a:lnSpc>
              <a:spcAft>
                <a:spcPts val="600"/>
              </a:spcAft>
              <a:buFont typeface="Arial" panose="020B0604020202020204" pitchFamily="34" charset="0"/>
              <a:buChar char="•"/>
            </a:pPr>
            <a:r>
              <a:rPr lang="en-US" sz="4000" dirty="0"/>
              <a:t>critical practices by observing, reflecting on and responding to dance they experience, including their own dance</a:t>
            </a:r>
          </a:p>
          <a:p>
            <a:pPr marL="514350" indent="-514350" fontAlgn="auto">
              <a:lnSpc>
                <a:spcPct val="120000"/>
              </a:lnSpc>
              <a:spcAft>
                <a:spcPts val="600"/>
              </a:spcAft>
              <a:buFont typeface="+mj-lt"/>
              <a:buAutoNum type="arabicPeriod" startAt="3"/>
            </a:pPr>
            <a:r>
              <a:rPr lang="en-US" sz="4000" dirty="0"/>
              <a:t>creating dance sequences by selecting and combining movements that communicate ideas and intentions using fundamental movement skills, the elements of dance and imagination. Students may focus on choreographing dance sequences, or they may create work that combines dance and other arts forms, such as a dance sequence for use in a dramatic re-telling of a story</a:t>
            </a:r>
          </a:p>
          <a:p>
            <a:pPr marL="514350" indent="-514350" fontAlgn="auto">
              <a:lnSpc>
                <a:spcPct val="120000"/>
              </a:lnSpc>
              <a:spcAft>
                <a:spcPts val="600"/>
              </a:spcAft>
              <a:buFont typeface="+mj-lt"/>
              <a:buAutoNum type="arabicPeriod" startAt="3"/>
            </a:pPr>
            <a:r>
              <a:rPr lang="en-US" sz="4000" dirty="0"/>
              <a:t>performing/sharing dance they have learnt and/or choreographed in informal settings such as classroom presentations.</a:t>
            </a:r>
            <a:endParaRPr lang="en-AU" sz="4000" dirty="0"/>
          </a:p>
        </p:txBody>
      </p:sp>
      <p:sp>
        <p:nvSpPr>
          <p:cNvPr id="12" name="TextBox 11">
            <a:extLst>
              <a:ext uri="{FF2B5EF4-FFF2-40B4-BE49-F238E27FC236}">
                <a16:creationId xmlns:a16="http://schemas.microsoft.com/office/drawing/2014/main" id="{7A494D49-A238-4338-A4BA-2E2DA974DBAB}"/>
              </a:ext>
            </a:extLst>
          </p:cNvPr>
          <p:cNvSpPr txBox="1"/>
          <p:nvPr/>
        </p:nvSpPr>
        <p:spPr>
          <a:xfrm>
            <a:off x="205302" y="836712"/>
            <a:ext cx="8517714" cy="461665"/>
          </a:xfrm>
          <a:prstGeom prst="rect">
            <a:avLst/>
          </a:prstGeom>
          <a:noFill/>
        </p:spPr>
        <p:txBody>
          <a:bodyPr wrap="square">
            <a:spAutoFit/>
          </a:bodyPr>
          <a:lstStyle/>
          <a:p>
            <a:r>
              <a:rPr lang="en-US" sz="2400" b="0" dirty="0">
                <a:solidFill>
                  <a:schemeClr val="tx1"/>
                </a:solidFill>
                <a:latin typeface="Arial" panose="020B0604020202020204" pitchFamily="34" charset="0"/>
                <a:cs typeface="Arial" panose="020B0604020202020204" pitchFamily="34" charset="0"/>
              </a:rPr>
              <a:t>Each Arts subject has its own level description.</a:t>
            </a:r>
          </a:p>
        </p:txBody>
      </p:sp>
      <p:sp>
        <p:nvSpPr>
          <p:cNvPr id="5" name="Left Arrow 4"/>
          <p:cNvSpPr/>
          <p:nvPr/>
        </p:nvSpPr>
        <p:spPr bwMode="auto">
          <a:xfrm>
            <a:off x="5580112" y="1412776"/>
            <a:ext cx="3491880" cy="672525"/>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pPr indent="173038"/>
            <a:r>
              <a:rPr lang="en-AU" sz="1600" dirty="0"/>
              <a:t>P</a:t>
            </a:r>
            <a:r>
              <a:rPr lang="en-US" sz="1600" dirty="0">
                <a:latin typeface="Arial" pitchFamily="34" charset="0"/>
                <a:cs typeface="Arial" pitchFamily="34" charset="0"/>
              </a:rPr>
              <a:t>–</a:t>
            </a:r>
            <a:r>
              <a:rPr lang="en-AU" sz="1600" dirty="0"/>
              <a:t>6 learning area</a:t>
            </a:r>
            <a:endParaRPr kumimoji="0" lang="en-AU" sz="1600" i="0" u="none" strike="noStrike" cap="none" normalizeH="0" baseline="0" dirty="0">
              <a:ln>
                <a:noFill/>
              </a:ln>
              <a:effectLst/>
            </a:endParaRPr>
          </a:p>
        </p:txBody>
      </p:sp>
      <p:sp>
        <p:nvSpPr>
          <p:cNvPr id="11" name="Left Arrow 4">
            <a:extLst>
              <a:ext uri="{FF2B5EF4-FFF2-40B4-BE49-F238E27FC236}">
                <a16:creationId xmlns:a16="http://schemas.microsoft.com/office/drawing/2014/main" id="{5E975FDD-9CDA-4F92-9987-D848977E132D}"/>
              </a:ext>
            </a:extLst>
          </p:cNvPr>
          <p:cNvSpPr/>
          <p:nvPr/>
        </p:nvSpPr>
        <p:spPr bwMode="auto">
          <a:xfrm>
            <a:off x="5580112" y="2204864"/>
            <a:ext cx="3491880" cy="672525"/>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pPr indent="173038"/>
            <a:r>
              <a:rPr lang="en-AU" sz="1600" dirty="0"/>
              <a:t>P</a:t>
            </a:r>
            <a:r>
              <a:rPr lang="en-US" sz="1600" dirty="0">
                <a:latin typeface="Arial" pitchFamily="34" charset="0"/>
                <a:cs typeface="Arial" pitchFamily="34" charset="0"/>
              </a:rPr>
              <a:t>–</a:t>
            </a:r>
            <a:r>
              <a:rPr lang="en-AU" sz="1600" dirty="0"/>
              <a:t>6 subject-specific</a:t>
            </a:r>
            <a:endParaRPr kumimoji="0" lang="en-AU" sz="1600" i="0" u="none" strike="noStrike" cap="none" normalizeH="0" baseline="0" dirty="0">
              <a:ln>
                <a:noFill/>
              </a:ln>
              <a:effectLst/>
            </a:endParaRPr>
          </a:p>
        </p:txBody>
      </p:sp>
      <p:sp>
        <p:nvSpPr>
          <p:cNvPr id="8" name="Left Arrow 4"/>
          <p:cNvSpPr/>
          <p:nvPr/>
        </p:nvSpPr>
        <p:spPr bwMode="auto">
          <a:xfrm>
            <a:off x="5580112" y="2996952"/>
            <a:ext cx="3491880" cy="672525"/>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pPr indent="173038"/>
            <a:r>
              <a:rPr lang="en-AU" sz="1600" dirty="0"/>
              <a:t>Strands</a:t>
            </a:r>
          </a:p>
        </p:txBody>
      </p:sp>
    </p:spTree>
    <p:extLst>
      <p:ext uri="{BB962C8B-B14F-4D97-AF65-F5344CB8AC3E}">
        <p14:creationId xmlns:p14="http://schemas.microsoft.com/office/powerpoint/2010/main" val="1129835303"/>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theme/theme1.xml><?xml version="1.0" encoding="utf-8"?>
<a:theme xmlns:a="http://schemas.openxmlformats.org/drawingml/2006/main" name="Hospitality">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standard_4x3_CC_BY_v9_nv.potx" id="{E9948D09-D97E-452D-A6CB-250278484E9D}" vid="{DFBBFC4A-4AF2-461B-9341-EC8A449BD2C7}"/>
    </a:ext>
  </a:extLst>
</a:theme>
</file>

<file path=ppt/theme/theme2.xml><?xml version="1.0" encoding="utf-8"?>
<a:theme xmlns:a="http://schemas.openxmlformats.org/drawingml/2006/main" name="1_QCAA content">
  <a:themeElements>
    <a:clrScheme name="QCAA_light">
      <a:dk1>
        <a:srgbClr val="000000"/>
      </a:dk1>
      <a:lt1>
        <a:srgbClr val="FFFFFF"/>
      </a:lt1>
      <a:dk2>
        <a:srgbClr val="000000"/>
      </a:dk2>
      <a:lt2>
        <a:srgbClr val="D22730"/>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standard_4x3_CC_BY_v20_nv_ACiQv9.0Example_v4_nv.potx" id="{C7C62E54-70F0-4961-A790-C895E60F680F}" vid="{3DAF17FF-07F7-4CCA-993D-4E0DC2F186C1}"/>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0F8BB8914DC54A8D1CA4EE81651D54" ma:contentTypeVersion="12" ma:contentTypeDescription="Create a new document." ma:contentTypeScope="" ma:versionID="f5f9bc9206002354e90a44b73e942e90">
  <xsd:schema xmlns:xsd="http://www.w3.org/2001/XMLSchema" xmlns:xs="http://www.w3.org/2001/XMLSchema" xmlns:p="http://schemas.microsoft.com/office/2006/metadata/properties" xmlns:ns2="20c994ed-66fc-4ee5-8ec1-3b2cc50edcb4" xmlns:ns3="ac92f0a8-4fbb-4e0a-8c5c-346c8475d8c3" targetNamespace="http://schemas.microsoft.com/office/2006/metadata/properties" ma:root="true" ma:fieldsID="fc8cccd7347fa73b817960662aa3facd" ns2:_="" ns3:_="">
    <xsd:import namespace="20c994ed-66fc-4ee5-8ec1-3b2cc50edcb4"/>
    <xsd:import namespace="ac92f0a8-4fbb-4e0a-8c5c-346c8475d8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994ed-66fc-4ee5-8ec1-3b2cc50ed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92f0a8-4fbb-4e0a-8c5c-346c8475d8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2.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3.xml><?xml version="1.0" encoding="utf-8"?>
<ds:datastoreItem xmlns:ds="http://schemas.openxmlformats.org/officeDocument/2006/customXml" ds:itemID="{39291112-F323-49F8-A010-2C81773BFC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c994ed-66fc-4ee5-8ec1-3b2cc50edcb4"/>
    <ds:schemaRef ds:uri="ac92f0a8-4fbb-4e0a-8c5c-346c8475d8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5DEBD03-5E9C-40A0-804B-944DDB9E62A1}">
  <ds:schemaRefs>
    <ds:schemaRef ds:uri="ac92f0a8-4fbb-4e0a-8c5c-346c8475d8c3"/>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20c994ed-66fc-4ee5-8ec1-3b2cc50edcb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powerpoint_standard_4x3_CC_BY (1)</Template>
  <TotalTime>1186</TotalTime>
  <Words>4919</Words>
  <Application>Microsoft Office PowerPoint</Application>
  <PresentationFormat>On-screen Show (4:3)</PresentationFormat>
  <Paragraphs>468</Paragraphs>
  <Slides>19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-apple-system</vt:lpstr>
      <vt:lpstr>Arial</vt:lpstr>
      <vt:lpstr>Arial Narrow</vt:lpstr>
      <vt:lpstr>Calibri</vt:lpstr>
      <vt:lpstr>Calibri Light</vt:lpstr>
      <vt:lpstr>Roboto</vt:lpstr>
      <vt:lpstr>Segoe UI</vt:lpstr>
      <vt:lpstr>Symbol</vt:lpstr>
      <vt:lpstr>Hospitality</vt:lpstr>
      <vt:lpstr>1_QCAA content</vt:lpstr>
      <vt:lpstr>The Arts</vt:lpstr>
      <vt:lpstr>Learning goals</vt:lpstr>
      <vt:lpstr>Three-dimensional curriculum</vt:lpstr>
      <vt:lpstr>Structure of the Arts learning area</vt:lpstr>
      <vt:lpstr>Rationale</vt:lpstr>
      <vt:lpstr>Aim</vt:lpstr>
      <vt:lpstr>Key considerations</vt:lpstr>
      <vt:lpstr>Year/banded curriculum</vt:lpstr>
      <vt:lpstr>Level description</vt:lpstr>
      <vt:lpstr>Curriculum content</vt:lpstr>
      <vt:lpstr>Strands</vt:lpstr>
      <vt:lpstr>Achievement standard</vt:lpstr>
      <vt:lpstr> Resources Examples of knowledge and skills</vt:lpstr>
      <vt:lpstr>Key connections</vt:lpstr>
      <vt:lpstr>Three-dimensional curriculum:  General capabilities</vt:lpstr>
      <vt:lpstr> Three-dimensional curriculum:  Cross-curriculum priorities</vt:lpstr>
      <vt:lpstr>Find out more</vt:lpstr>
      <vt:lpstr>Acknowledgments</vt:lpstr>
      <vt:lpstr>QCAA social media</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Arts Learning area overview presentation</dc:title>
  <dc:creator>Queensland Curriculum &amp; Assessmemt Authority</dc:creator>
  <cp:lastModifiedBy>Fred Crawford</cp:lastModifiedBy>
  <cp:revision>130</cp:revision>
  <cp:lastPrinted>2021-11-25T05:21:40Z</cp:lastPrinted>
  <dcterms:created xsi:type="dcterms:W3CDTF">2021-09-16T23:03:47Z</dcterms:created>
  <dcterms:modified xsi:type="dcterms:W3CDTF">2022-10-14T05:13:54Z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0x0101007A0F8BB8914DC54A8D1CA4EE81651D54</vt:lpwstr>
  </property>
</Properties>
</file>