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16" r:id="rId5"/>
    <p:sldMasterId id="2147484221" r:id="rId6"/>
  </p:sldMasterIdLst>
  <p:notesMasterIdLst>
    <p:notesMasterId r:id="rId30"/>
  </p:notesMasterIdLst>
  <p:handoutMasterIdLst>
    <p:handoutMasterId r:id="rId31"/>
  </p:handoutMasterIdLst>
  <p:sldIdLst>
    <p:sldId id="398" r:id="rId7"/>
    <p:sldId id="375" r:id="rId8"/>
    <p:sldId id="380" r:id="rId9"/>
    <p:sldId id="379" r:id="rId10"/>
    <p:sldId id="316" r:id="rId11"/>
    <p:sldId id="355" r:id="rId12"/>
    <p:sldId id="388" r:id="rId13"/>
    <p:sldId id="319" r:id="rId14"/>
    <p:sldId id="381" r:id="rId15"/>
    <p:sldId id="382" r:id="rId16"/>
    <p:sldId id="397" r:id="rId17"/>
    <p:sldId id="383" r:id="rId18"/>
    <p:sldId id="408" r:id="rId19"/>
    <p:sldId id="389" r:id="rId20"/>
    <p:sldId id="390" r:id="rId21"/>
    <p:sldId id="344" r:id="rId22"/>
    <p:sldId id="407" r:id="rId23"/>
    <p:sldId id="320" r:id="rId24"/>
    <p:sldId id="369" r:id="rId25"/>
    <p:sldId id="392" r:id="rId26"/>
    <p:sldId id="403" r:id="rId27"/>
    <p:sldId id="405" r:id="rId28"/>
    <p:sldId id="406" r:id="rId29"/>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75">
          <p15:clr>
            <a:srgbClr val="A4A3A4"/>
          </p15:clr>
        </p15:guide>
        <p15:guide id="5" orient="horz" pos="845">
          <p15:clr>
            <a:srgbClr val="A4A3A4"/>
          </p15:clr>
        </p15:guide>
        <p15:guide id="6" orient="horz" pos="3974">
          <p15:clr>
            <a:srgbClr val="A4A3A4"/>
          </p15:clr>
        </p15:guide>
        <p15:guide id="7" pos="113">
          <p15:clr>
            <a:srgbClr val="A4A3A4"/>
          </p15:clr>
        </p15:guide>
        <p15:guide id="8" pos="5556">
          <p15:clr>
            <a:srgbClr val="A4A3A4"/>
          </p15:clr>
        </p15:guide>
        <p15:guide id="9" pos="204">
          <p15:clr>
            <a:srgbClr val="A4A3A4"/>
          </p15:clr>
        </p15:guide>
        <p15:guide id="10" pos="5284">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eensland Curriculum and Assessment Authority" initials="NVGD" lastIdx="4" clrIdx="0"/>
  <p:cmAuthor id="7" name="Kirsty Morrison" initials="KM [2]" lastIdx="14" clrIdx="7">
    <p:extLst>
      <p:ext uri="{19B8F6BF-5375-455C-9EA6-DF929625EA0E}">
        <p15:presenceInfo xmlns:p15="http://schemas.microsoft.com/office/powerpoint/2012/main" userId="S::Kirsty.Morrison@qcaa.qld.edu.au::4506f4d7-45ce-4903-942d-146f25eccce2" providerId="AD"/>
      </p:ext>
    </p:extLst>
  </p:cmAuthor>
  <p:cmAuthor id="1" name="Niza Villanueva" initials="NV" lastIdx="2" clrIdx="1"/>
  <p:cmAuthor id="8" name="Zoe Yule" initials="ZY" lastIdx="11" clrIdx="8">
    <p:extLst>
      <p:ext uri="{19B8F6BF-5375-455C-9EA6-DF929625EA0E}">
        <p15:presenceInfo xmlns:p15="http://schemas.microsoft.com/office/powerpoint/2012/main" userId="S::Zoe.Yule@qcaa.qld.edu.au::ea218523-7aaf-4f68-858e-01429e8e8cb0" providerId="AD"/>
      </p:ext>
    </p:extLst>
  </p:cmAuthor>
  <p:cmAuthor id="2" name="Helena Bond" initials="HB" lastIdx="7" clrIdx="2"/>
  <p:cmAuthor id="9" name="Rachelle Willington" initials="RW" lastIdx="20" clrIdx="9">
    <p:extLst>
      <p:ext uri="{19B8F6BF-5375-455C-9EA6-DF929625EA0E}">
        <p15:presenceInfo xmlns:p15="http://schemas.microsoft.com/office/powerpoint/2012/main" userId="S::Rachelle.Willington@qcaa.qld.edu.au::acf22d5f-7945-471c-a697-22ad84275b5f" providerId="AD"/>
      </p:ext>
    </p:extLst>
  </p:cmAuthor>
  <p:cmAuthor id="3" name="Elke Schneider" initials="ES" lastIdx="21" clrIdx="3">
    <p:extLst>
      <p:ext uri="{19B8F6BF-5375-455C-9EA6-DF929625EA0E}">
        <p15:presenceInfo xmlns:p15="http://schemas.microsoft.com/office/powerpoint/2012/main" userId="031395ff60e734bf" providerId="Windows Live"/>
      </p:ext>
    </p:extLst>
  </p:cmAuthor>
  <p:cmAuthor id="10" name="Taylor Donnelly" initials="TD" lastIdx="17" clrIdx="10">
    <p:extLst>
      <p:ext uri="{19B8F6BF-5375-455C-9EA6-DF929625EA0E}">
        <p15:presenceInfo xmlns:p15="http://schemas.microsoft.com/office/powerpoint/2012/main" userId="S::Taylor.Donnelly@qcaa.qld.edu.au::2f172d5a-e8b1-4be1-90d7-be2a1d9f93f6" providerId="AD"/>
      </p:ext>
    </p:extLst>
  </p:cmAuthor>
  <p:cmAuthor id="4" name="Kirsty Morrison" initials="KM" lastIdx="12" clrIdx="4">
    <p:extLst>
      <p:ext uri="{19B8F6BF-5375-455C-9EA6-DF929625EA0E}">
        <p15:presenceInfo xmlns:p15="http://schemas.microsoft.com/office/powerpoint/2012/main" userId="S-1-5-21-2406935999-1983212525-3895035740-16719" providerId="AD"/>
      </p:ext>
    </p:extLst>
  </p:cmAuthor>
  <p:cmAuthor id="11" name="Luna Pendragon" initials="LP" lastIdx="5" clrIdx="11">
    <p:extLst>
      <p:ext uri="{19B8F6BF-5375-455C-9EA6-DF929625EA0E}">
        <p15:presenceInfo xmlns:p15="http://schemas.microsoft.com/office/powerpoint/2012/main" userId="S::Luna.Pendragon@qcaa.qld.edu.au::805c6c5e-2b13-45db-a6a4-e4f1326843b7" providerId="AD"/>
      </p:ext>
    </p:extLst>
  </p:cmAuthor>
  <p:cmAuthor id="5" name="Nikki Patton" initials="NP" lastIdx="10" clrIdx="5">
    <p:extLst>
      <p:ext uri="{19B8F6BF-5375-455C-9EA6-DF929625EA0E}">
        <p15:presenceInfo xmlns:p15="http://schemas.microsoft.com/office/powerpoint/2012/main" userId="S::Nikki.Patton@qcaa.qld.edu.au::6cf95a0d-1d52-42d8-9035-3b7c1a6b5217" providerId="AD"/>
      </p:ext>
    </p:extLst>
  </p:cmAuthor>
  <p:cmAuthor id="6" name="Elke Schneider" initials="ES [2]" lastIdx="7" clrIdx="6">
    <p:extLst>
      <p:ext uri="{19B8F6BF-5375-455C-9EA6-DF929625EA0E}">
        <p15:presenceInfo xmlns:p15="http://schemas.microsoft.com/office/powerpoint/2012/main" userId="S::elke.schneider@qcaa.qld.edu.au::0856b115-fb04-474d-99ab-e9470f55dd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40" autoAdjust="0"/>
  </p:normalViewPr>
  <p:slideViewPr>
    <p:cSldViewPr snapToGrid="0">
      <p:cViewPr varScale="1">
        <p:scale>
          <a:sx n="80" d="100"/>
          <a:sy n="80" d="100"/>
        </p:scale>
        <p:origin x="2514" y="96"/>
      </p:cViewPr>
      <p:guideLst>
        <p:guide orient="horz" pos="413"/>
        <p:guide orient="horz" pos="4128"/>
        <p:guide orient="horz" pos="3158"/>
        <p:guide orient="horz" pos="3475"/>
        <p:guide orient="horz" pos="845"/>
        <p:guide orient="horz" pos="3974"/>
        <p:guide pos="113"/>
        <p:guide pos="5556"/>
        <p:guide pos="204"/>
        <p:guide pos="5284"/>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14/10/2022</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14/10/2022</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qcaa.qld.edu.au/pd-events/request-pd"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solidFill>
                  <a:schemeClr val="tx1"/>
                </a:solidFill>
                <a:latin typeface="Arial" pitchFamily="34" charset="0"/>
                <a:cs typeface="Arial" pitchFamily="34" charset="0"/>
              </a:rPr>
              <a:t>This presentation supports understanding of the Australian Curriculum Version 9.0: Technologies</a:t>
            </a:r>
            <a:r>
              <a:rPr lang="en-US" sz="1100" b="0" baseline="0" dirty="0">
                <a:solidFill>
                  <a:schemeClr val="tx1"/>
                </a:solidFill>
                <a:latin typeface="Arial" pitchFamily="34" charset="0"/>
                <a:cs typeface="Arial" pitchFamily="34" charset="0"/>
              </a:rPr>
              <a:t> Prep* –</a:t>
            </a:r>
            <a:r>
              <a:rPr lang="en-US" sz="1100" b="0" dirty="0">
                <a:solidFill>
                  <a:schemeClr val="tx1"/>
                </a:solidFill>
                <a:latin typeface="Arial" pitchFamily="34" charset="0"/>
                <a:cs typeface="Arial" pitchFamily="34" charset="0"/>
              </a:rPr>
              <a:t>Year10. It gives an insight into the position of Technologies within the Australian Curriculum and the structure of the Technologies learning area. </a:t>
            </a:r>
          </a:p>
          <a:p>
            <a:pPr>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Technologies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that can be used to build familiarity with the curriculum. Opportunities for activities are identified through the use of the icon in the bottom-right corner of the slide. Presenters are encouraged to tailor this presentation to suit the needs of their audience.</a:t>
            </a:r>
          </a:p>
          <a:p>
            <a:pPr>
              <a:spcBef>
                <a:spcPts val="0"/>
              </a:spcBef>
            </a:pPr>
            <a:endParaRPr lang="en-US" sz="1100" b="0" baseline="0" dirty="0">
              <a:solidFill>
                <a:schemeClr val="tx1"/>
              </a:solidFill>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Australian Curriculum, Assessment and Reporting Authority (ACARA) 2022, </a:t>
            </a:r>
            <a:r>
              <a:rPr lang="en-US" sz="1100" b="0" i="1" dirty="0">
                <a:latin typeface="Arial" pitchFamily="34" charset="0"/>
                <a:cs typeface="Arial" pitchFamily="34" charset="0"/>
              </a:rPr>
              <a:t>Australian Curriculum Version 9</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u="sng" dirty="0">
                <a:latin typeface="Arial" pitchFamily="34" charset="0"/>
                <a:cs typeface="Arial" pitchFamily="34" charset="0"/>
              </a:rPr>
              <a:t>https://v9.australiancurriculum.edu.au/.</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p>
          <a:p>
            <a:endParaRPr lang="en-AU" sz="1100"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931132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i="0" dirty="0">
                <a:latin typeface="Arial"/>
                <a:cs typeface="Arial"/>
              </a:rPr>
              <a:t>The Design and Technologies subject has a unique year/band description for each level.</a:t>
            </a:r>
          </a:p>
          <a:p>
            <a:pPr>
              <a:spcBef>
                <a:spcPts val="0"/>
              </a:spcBef>
            </a:pPr>
            <a:endParaRPr lang="en-US" sz="1100" i="0" dirty="0">
              <a:latin typeface="Arial"/>
              <a:cs typeface="Arial"/>
            </a:endParaRPr>
          </a:p>
          <a:p>
            <a:pPr>
              <a:spcBef>
                <a:spcPts val="0"/>
              </a:spcBef>
            </a:pPr>
            <a:r>
              <a:rPr lang="en-US" sz="1100" i="0" dirty="0">
                <a:latin typeface="Arial"/>
                <a:cs typeface="Arial"/>
              </a:rPr>
              <a:t>Each </a:t>
            </a:r>
            <a:r>
              <a:rPr lang="en-US" sz="1100" dirty="0">
                <a:latin typeface="Arial"/>
                <a:cs typeface="Arial"/>
              </a:rPr>
              <a:t>Design and Technologies</a:t>
            </a:r>
            <a:r>
              <a:rPr lang="en-US" sz="1100" i="0" dirty="0">
                <a:latin typeface="Arial"/>
                <a:cs typeface="Arial"/>
              </a:rPr>
              <a:t> level description identifies the:</a:t>
            </a:r>
            <a:endParaRPr lang="en-US" sz="1100" i="0" dirty="0">
              <a:latin typeface="Arial" pitchFamily="34" charset="0"/>
              <a:cs typeface="Arial" pitchFamily="34" charset="0"/>
            </a:endParaRPr>
          </a:p>
          <a:p>
            <a:pPr marL="171450" lvl="0" indent="-171450">
              <a:spcBef>
                <a:spcPts val="0"/>
              </a:spcBef>
              <a:buFont typeface="Arial" panose="020B0604020202020204" pitchFamily="34" charset="0"/>
              <a:buChar char="•"/>
            </a:pPr>
            <a:r>
              <a:rPr lang="en-US" sz="1100" i="0" dirty="0">
                <a:latin typeface="Arial"/>
                <a:cs typeface="Arial"/>
              </a:rPr>
              <a:t>focus of knowledge, understanding and skills for student learning in that year/band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i="0" baseline="0" dirty="0">
                <a:latin typeface="Arial"/>
                <a:cs typeface="Arial"/>
              </a:rPr>
              <a:t>Design and Technologies contexts relevant to the year/band.</a:t>
            </a:r>
            <a:endParaRPr lang="en-US" sz="1100" i="0" dirty="0">
              <a:latin typeface="Arial"/>
              <a:cs typeface="Arial"/>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338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dirty="0">
                <a:latin typeface="Arial" panose="020B0604020202020204" pitchFamily="34" charset="0"/>
                <a:cs typeface="Arial" panose="020B0604020202020204" pitchFamily="34" charset="0"/>
              </a:rPr>
              <a:t>The Digital Technologies subject has a unique year/band description for each level.</a:t>
            </a:r>
          </a:p>
          <a:p>
            <a:pPr>
              <a:spcBef>
                <a:spcPts val="0"/>
              </a:spcBef>
            </a:pPr>
            <a:endParaRPr lang="en-US" sz="1100" i="0" dirty="0">
              <a:latin typeface="Arial" panose="020B0604020202020204" pitchFamily="34" charset="0"/>
              <a:cs typeface="Arial" panose="020B0604020202020204" pitchFamily="34" charset="0"/>
            </a:endParaRPr>
          </a:p>
          <a:p>
            <a:pPr>
              <a:spcBef>
                <a:spcPts val="0"/>
              </a:spcBef>
            </a:pPr>
            <a:r>
              <a:rPr lang="en-US" sz="1100" i="0" dirty="0">
                <a:latin typeface="Arial" panose="020B0604020202020204" pitchFamily="34" charset="0"/>
                <a:cs typeface="Arial" panose="020B0604020202020204" pitchFamily="34" charset="0"/>
              </a:rPr>
              <a:t>Each </a:t>
            </a:r>
            <a:r>
              <a:rPr lang="en-US" sz="1100" dirty="0">
                <a:latin typeface="Arial" panose="020B0604020202020204" pitchFamily="34" charset="0"/>
                <a:cs typeface="Arial" panose="020B0604020202020204" pitchFamily="34" charset="0"/>
              </a:rPr>
              <a:t>Digital Technologies</a:t>
            </a:r>
            <a:r>
              <a:rPr lang="en-US" sz="1100" i="0" dirty="0">
                <a:latin typeface="Arial" pitchFamily="34" charset="0"/>
                <a:cs typeface="Arial" pitchFamily="34" charset="0"/>
              </a:rPr>
              <a:t> level description identifies the focus of knowledge, understanding and skills for student learning in that year/band.</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2560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curriculum content is presented as content descriptions that specify the knowledge, understanding and skills young people are expected to learn and teachers are expected to teach across the years of schooling.</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content descriptions are accompanied by content elaborations.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Content elaborations provide </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illustrations and/or examples </a:t>
            </a:r>
            <a:r>
              <a:rPr lang="en-US" sz="1100" dirty="0">
                <a:effectLst/>
                <a:latin typeface="Arial" panose="020B0604020202020204" pitchFamily="34" charset="0"/>
                <a:ea typeface="Times New Roman" panose="02020603050405020304" pitchFamily="18" charset="0"/>
                <a:cs typeface="Times New Roman" panose="02020603050405020304" pitchFamily="18" charset="0"/>
              </a:rPr>
              <a:t>that teachers may choose to use in the classroom or as inspiration for their own activities. </a:t>
            </a: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The content elaborations are not a mandatory aspect of the curriculum and as such are not required to be taught. </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Use the </a:t>
            </a: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Australian Curriculum: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Technologies </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to build an understanding of the sequence of content of the curriculum across year/band levels: </a:t>
            </a:r>
            <a:r>
              <a:rPr lang="en-US" sz="1100" b="0" u="sng" dirty="0">
                <a:latin typeface="Arial" pitchFamily="34" charset="0"/>
                <a:cs typeface="Arial" pitchFamily="34" charset="0"/>
              </a:rPr>
              <a:t>https://v9.australiancurriculum.edu.au/teacher-resources/understand-this-learning-area/technologies/.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2" indent="-228600">
              <a:lnSpc>
                <a:spcPct val="110000"/>
              </a:lnSpc>
              <a:spcAft>
                <a:spcPts val="600"/>
              </a:spcAft>
              <a:buFont typeface="Arial" panose="020B0604020202020204" pitchFamily="34" charset="0"/>
              <a:buChar char="•"/>
              <a:tabLst>
                <a:tab pos="137160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Within the Australian Curriculum: Technologies, select a </a:t>
            </a:r>
            <a:r>
              <a:rPr lang="en-AU" sz="1100" b="0" dirty="0">
                <a:effectLst/>
                <a:latin typeface="Arial" panose="020B0604020202020204" pitchFamily="34" charset="0"/>
                <a:ea typeface="Times New Roman" panose="02020603050405020304" pitchFamily="18" charset="0"/>
                <a:cs typeface="Times New Roman" panose="02020603050405020304" pitchFamily="18" charset="0"/>
              </a:rPr>
              <a:t>level and read the content descriptions.</a:t>
            </a:r>
          </a:p>
          <a:p>
            <a:pPr marL="0" lvl="2" indent="-228600">
              <a:lnSpc>
                <a:spcPct val="110000"/>
              </a:lnSpc>
              <a:spcAft>
                <a:spcPts val="600"/>
              </a:spcAft>
              <a:buFont typeface="Arial" panose="020B0604020202020204" pitchFamily="34" charset="0"/>
              <a:buChar char="•"/>
              <a:tabLst>
                <a:tab pos="1371600" algn="l"/>
              </a:tabLst>
            </a:pPr>
            <a:r>
              <a:rPr lang="en-AU" sz="1100" b="0" dirty="0">
                <a:effectLst/>
                <a:latin typeface="Arial" panose="020B0604020202020204" pitchFamily="34" charset="0"/>
                <a:ea typeface="Times New Roman" panose="02020603050405020304" pitchFamily="18" charset="0"/>
                <a:cs typeface="Times New Roman" panose="02020603050405020304" pitchFamily="18" charset="0"/>
              </a:rPr>
              <a:t>Consider the content descriptions for the level prior to and following the selected level.</a:t>
            </a:r>
          </a:p>
          <a:p>
            <a:pPr marL="0" lvl="2" indent="-228600">
              <a:lnSpc>
                <a:spcPct val="110000"/>
              </a:lnSpc>
              <a:spcAft>
                <a:spcPts val="600"/>
              </a:spcAft>
              <a:buFont typeface="Arial" panose="020B0604020202020204" pitchFamily="34" charset="0"/>
              <a:buChar char="•"/>
              <a:tabLst>
                <a:tab pos="1371600" algn="l"/>
              </a:tabLst>
            </a:pPr>
            <a:r>
              <a:rPr lang="en-AU" sz="1100" b="0" dirty="0">
                <a:effectLst/>
                <a:latin typeface="Arial" panose="020B0604020202020204" pitchFamily="34" charset="0"/>
                <a:ea typeface="Times New Roman" panose="02020603050405020304" pitchFamily="18" charset="0"/>
                <a:cs typeface="Times New Roman" panose="02020603050405020304" pitchFamily="18" charset="0"/>
              </a:rPr>
              <a:t>In a small group, discuss how the curriculum develops in increasing complexity of cognition and skills across the </a:t>
            </a:r>
            <a:r>
              <a:rPr lang="en-AU" sz="11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levels</a:t>
            </a:r>
            <a:r>
              <a:rPr lang="en-AU" sz="1100" b="0" dirty="0">
                <a:effectLst/>
                <a:latin typeface="Arial" panose="020B0604020202020204" pitchFamily="34" charset="0"/>
                <a:ea typeface="Times New Roman" panose="02020603050405020304" pitchFamily="18" charset="0"/>
                <a:cs typeface="Times New Roman" panose="02020603050405020304" pitchFamily="18" charset="0"/>
              </a:rPr>
              <a:t>.</a:t>
            </a:r>
          </a:p>
          <a:p>
            <a:pPr marL="0" indent="0"/>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5919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b="0" dirty="0">
                <a:latin typeface="Arial" panose="020B0604020202020204" pitchFamily="34" charset="0"/>
                <a:cs typeface="Arial" panose="020B0604020202020204" pitchFamily="34" charset="0"/>
              </a:rPr>
              <a:t>In Technologies, the curriculum content is organised</a:t>
            </a:r>
            <a:r>
              <a:rPr lang="en-AU" sz="1100" b="0" baseline="0" dirty="0">
                <a:latin typeface="Arial" panose="020B0604020202020204" pitchFamily="34" charset="0"/>
                <a:cs typeface="Arial" panose="020B0604020202020204" pitchFamily="34" charset="0"/>
              </a:rPr>
              <a:t> through strands. The two strands are:</a:t>
            </a:r>
          </a:p>
          <a:p>
            <a:pPr marL="0" indent="-171450">
              <a:spcBef>
                <a:spcPts val="0"/>
              </a:spcBef>
              <a:buFont typeface="Arial" panose="020B0604020202020204" pitchFamily="34" charset="0"/>
              <a:buChar char="•"/>
            </a:pPr>
            <a:r>
              <a:rPr lang="en-AU" sz="1100" b="0" dirty="0">
                <a:latin typeface="Arial" panose="020B0604020202020204" pitchFamily="34" charset="0"/>
                <a:cs typeface="Arial" panose="020B0604020202020204" pitchFamily="34" charset="0"/>
              </a:rPr>
              <a:t>Knowledge </a:t>
            </a:r>
            <a:r>
              <a:rPr lang="en-AU" sz="1100" b="0" dirty="0">
                <a:solidFill>
                  <a:schemeClr val="tx1"/>
                </a:solidFill>
                <a:latin typeface="Arial" panose="020B0604020202020204" pitchFamily="34" charset="0"/>
                <a:cs typeface="Arial" panose="020B0604020202020204" pitchFamily="34" charset="0"/>
              </a:rPr>
              <a:t>and understanding</a:t>
            </a:r>
          </a:p>
          <a:p>
            <a:pPr marL="0" lvl="1" indent="-171450">
              <a:spcBef>
                <a:spcPts val="0"/>
              </a:spcBef>
              <a:buFont typeface="Arial" panose="020B0604020202020204" pitchFamily="34" charset="0"/>
              <a:buChar char="•"/>
            </a:pPr>
            <a:r>
              <a:rPr lang="en-AU" sz="1100" b="0" dirty="0">
                <a:solidFill>
                  <a:schemeClr val="tx1"/>
                </a:solidFill>
                <a:latin typeface="Arial" panose="020B0604020202020204" pitchFamily="34" charset="0"/>
                <a:cs typeface="Arial" panose="020B0604020202020204" pitchFamily="34" charset="0"/>
              </a:rPr>
              <a:t>Processes and production skills.</a:t>
            </a:r>
          </a:p>
          <a:p>
            <a:pPr marL="0" lvl="1" indent="0">
              <a:spcBef>
                <a:spcPts val="0"/>
              </a:spcBef>
              <a:buFont typeface="Arial" pitchFamily="34" charset="0"/>
              <a:buNone/>
            </a:pPr>
            <a:endParaRPr lang="en-AU" sz="1100" b="1" dirty="0">
              <a:solidFill>
                <a:schemeClr val="tx1"/>
              </a:solidFill>
              <a:latin typeface="Arial" panose="020B0604020202020204" pitchFamily="34" charset="0"/>
              <a:cs typeface="Arial" panose="020B0604020202020204" pitchFamily="34" charset="0"/>
            </a:endParaRPr>
          </a:p>
          <a:p>
            <a:pPr marL="0">
              <a:spcBef>
                <a:spcPts val="0"/>
              </a:spcBef>
            </a:pPr>
            <a:r>
              <a:rPr lang="en-AU" sz="1100" b="0" dirty="0">
                <a:latin typeface="Arial" panose="020B0604020202020204" pitchFamily="34" charset="0"/>
                <a:cs typeface="Arial" panose="020B0604020202020204" pitchFamily="34" charset="0"/>
              </a:rPr>
              <a:t>The related nature of the strands means that:</a:t>
            </a:r>
          </a:p>
          <a:p>
            <a:pPr marL="0">
              <a:spcBef>
                <a:spcPts val="0"/>
              </a:spcBef>
            </a:pPr>
            <a:endParaRPr lang="en-AU" sz="1100" b="0" dirty="0">
              <a:latin typeface="Arial" panose="020B0604020202020204" pitchFamily="34" charset="0"/>
              <a:cs typeface="Arial" panose="020B0604020202020204" pitchFamily="34" charset="0"/>
            </a:endParaRPr>
          </a:p>
          <a:p>
            <a:pPr marL="171450" indent="-171450">
              <a:spcBef>
                <a:spcPts val="0"/>
              </a:spcBef>
              <a:buFont typeface="Arial" panose="020B0604020202020204" pitchFamily="34" charset="0"/>
              <a:buChar char="•"/>
            </a:pPr>
            <a:r>
              <a:rPr lang="en-AU" sz="1100" b="0" i="0" dirty="0">
                <a:latin typeface="Arial" panose="020B0604020202020204" pitchFamily="34" charset="0"/>
                <a:cs typeface="Arial" panose="020B0604020202020204" pitchFamily="34" charset="0"/>
              </a:rPr>
              <a:t>there are opportunities to facilitate an integrated</a:t>
            </a:r>
            <a:r>
              <a:rPr lang="en-AU" sz="1100" b="0" i="0" baseline="0" dirty="0">
                <a:latin typeface="Arial" panose="020B0604020202020204" pitchFamily="34" charset="0"/>
                <a:cs typeface="Arial" panose="020B0604020202020204" pitchFamily="34" charset="0"/>
              </a:rPr>
              <a:t> approach </a:t>
            </a:r>
            <a:r>
              <a:rPr lang="en-AU" sz="1100" b="0" i="0" dirty="0">
                <a:latin typeface="Arial" panose="020B0604020202020204" pitchFamily="34" charset="0"/>
                <a:cs typeface="Arial" panose="020B0604020202020204" pitchFamily="34" charset="0"/>
              </a:rPr>
              <a:t>so that students may </a:t>
            </a:r>
            <a:r>
              <a:rPr lang="en-AU" sz="1100" b="0" i="0" baseline="0" dirty="0">
                <a:latin typeface="Arial" panose="020B0604020202020204" pitchFamily="34" charset="0"/>
                <a:cs typeface="Arial" panose="020B0604020202020204" pitchFamily="34" charset="0"/>
              </a:rPr>
              <a:t>discover the use and design of technologies within society and as part of various contexts</a:t>
            </a:r>
          </a:p>
          <a:p>
            <a:pPr marL="171450" indent="-171450">
              <a:spcBef>
                <a:spcPts val="0"/>
              </a:spcBef>
              <a:buFont typeface="Arial" panose="020B0604020202020204" pitchFamily="34" charset="0"/>
              <a:buChar char="•"/>
            </a:pPr>
            <a:r>
              <a:rPr lang="en-AU" sz="1100" b="0" i="0" baseline="0" dirty="0">
                <a:latin typeface="Arial" panose="020B0604020202020204" pitchFamily="34" charset="0"/>
                <a:cs typeface="Arial" panose="020B0604020202020204" pitchFamily="34" charset="0"/>
              </a:rPr>
              <a:t>teaching programs should find a balance between the strands as students require the ability to draw upon their understanding of concepts in knowledge and understanding via their application of the processes and production skills.</a:t>
            </a:r>
          </a:p>
          <a:p>
            <a:pPr marL="171450" indent="-171450">
              <a:spcBef>
                <a:spcPts val="0"/>
              </a:spcBef>
              <a:buFont typeface="Arial" panose="020B0604020202020204" pitchFamily="34" charset="0"/>
              <a:buChar char="•"/>
            </a:pPr>
            <a:endParaRPr lang="en-AU" sz="1100" b="0" i="0" baseline="0" dirty="0">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AU" sz="1100" b="0" i="0" baseline="0" dirty="0">
                <a:latin typeface="Arial" panose="020B0604020202020204" pitchFamily="34" charset="0"/>
                <a:cs typeface="Arial" panose="020B0604020202020204" pitchFamily="34" charset="0"/>
              </a:rPr>
              <a:t>Information on strands and sub-strands if available from: </a:t>
            </a:r>
            <a:r>
              <a:rPr lang="en-US" sz="1100" b="0" u="sng" dirty="0">
                <a:latin typeface="Arial" pitchFamily="34" charset="0"/>
                <a:cs typeface="Arial" pitchFamily="34" charset="0"/>
              </a:rPr>
              <a:t>https://v9.australiancurriculum.edu.au/teacher-resources/understand-this-learning-area/technologies/.</a:t>
            </a:r>
            <a:endParaRPr lang="en-AU" sz="1100" b="0" i="0" dirty="0">
              <a:latin typeface="Arial" panose="020B0604020202020204" pitchFamily="34" charset="0"/>
              <a:cs typeface="Arial" panose="020B0604020202020204" pitchFamily="34" charset="0"/>
            </a:endParaRPr>
          </a:p>
          <a:p>
            <a:pPr marL="0" lvl="0">
              <a:spcBef>
                <a:spcPts val="0"/>
              </a:spcBef>
            </a:pPr>
            <a:endParaRPr lang="en-US" sz="1100" b="0" dirty="0">
              <a:latin typeface="Arial" pitchFamily="34" charset="0"/>
              <a:cs typeface="Arial" pitchFamily="34" charset="0"/>
            </a:endParaRPr>
          </a:p>
          <a:p>
            <a:pPr marL="0" lvl="0">
              <a:spcBef>
                <a:spcPts val="0"/>
              </a:spcBef>
            </a:pPr>
            <a:r>
              <a:rPr lang="en-US" sz="1100" b="1" u="none" dirty="0">
                <a:latin typeface="Arial" pitchFamily="34" charset="0"/>
                <a:cs typeface="Arial" pitchFamily="34" charset="0"/>
              </a:rPr>
              <a:t>Suggested activity:</a:t>
            </a:r>
          </a:p>
          <a:p>
            <a:pPr marL="0" lvl="0">
              <a:spcBef>
                <a:spcPts val="0"/>
              </a:spcBef>
            </a:pPr>
            <a:endParaRPr lang="en-US" sz="1100" b="1" u="none" dirty="0">
              <a:latin typeface="Arial" pitchFamily="34" charset="0"/>
              <a:cs typeface="Arial" pitchFamily="34" charset="0"/>
            </a:endParaRPr>
          </a:p>
          <a:p>
            <a:pPr marL="0" lvl="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What is the relationship between the strands of Technologies?</a:t>
            </a:r>
          </a:p>
          <a:p>
            <a:pPr marL="0" lvl="0" indent="-228600">
              <a:spcBef>
                <a:spcPts val="0"/>
              </a:spcBef>
              <a:buFont typeface="+mj-lt"/>
              <a:buAutoNum type="arabicPeriod"/>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Prepare a brief statement/overview that would help to describe the strands to a parent group.</a:t>
            </a:r>
            <a:endParaRPr lang="en-AU" sz="110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6473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Within the Technologies contexts there are four </a:t>
            </a:r>
            <a:r>
              <a:rPr lang="en-AU" sz="1100" b="0" i="0" u="none" kern="1200" baseline="0" dirty="0">
                <a:solidFill>
                  <a:schemeClr val="tx1"/>
                </a:solidFill>
                <a:effectLst/>
                <a:latin typeface="Arial" panose="020B0604020202020204" pitchFamily="34" charset="0"/>
                <a:ea typeface="+mn-ea"/>
                <a:cs typeface="Arial" panose="020B0604020202020204" pitchFamily="34" charset="0"/>
              </a:rPr>
              <a:t>contexts in which students create designed solutions</a:t>
            </a:r>
            <a:r>
              <a:rPr lang="en-AU" sz="1100" b="0" i="0" kern="1200" baseline="0" dirty="0">
                <a:solidFill>
                  <a:schemeClr val="tx1"/>
                </a:solidFill>
                <a:effectLst/>
                <a:latin typeface="Arial" panose="020B0604020202020204" pitchFamily="34" charset="0"/>
                <a:ea typeface="+mn-ea"/>
                <a:cs typeface="Arial" panose="020B0604020202020204" pitchFamily="34" charset="0"/>
              </a:rPr>
              <a:t>, they include:</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171450" indent="-171450" algn="l">
              <a:buFont typeface="Arial" panose="020B0604020202020204" pitchFamily="34" charset="0"/>
              <a:buChar char="•"/>
            </a:pPr>
            <a:r>
              <a:rPr lang="en-AU" sz="1100" b="0" i="0" kern="1200" baseline="0" dirty="0">
                <a:solidFill>
                  <a:schemeClr val="tx1"/>
                </a:solidFill>
                <a:effectLst/>
                <a:latin typeface="Arial" panose="020B0604020202020204" pitchFamily="34" charset="0"/>
                <a:ea typeface="+mn-ea"/>
                <a:cs typeface="Arial" panose="020B0604020202020204" pitchFamily="34" charset="0"/>
              </a:rPr>
              <a:t>engineering principles and systems </a:t>
            </a:r>
            <a:r>
              <a:rPr lang="en-AU" sz="1100" kern="1200" dirty="0">
                <a:solidFill>
                  <a:schemeClr val="tx1"/>
                </a:solidFill>
                <a:effectLst/>
                <a:latin typeface="Arial" panose="020B0604020202020204" pitchFamily="34" charset="0"/>
                <a:ea typeface="+mn-ea"/>
                <a:cs typeface="Arial" panose="020B0604020202020204" pitchFamily="34" charset="0"/>
              </a:rPr>
              <a:t>—</a:t>
            </a:r>
            <a:r>
              <a:rPr lang="en-AU" sz="1100" b="0" i="0" kern="1200" baseline="0" dirty="0">
                <a:solidFill>
                  <a:schemeClr val="tx1"/>
                </a:solidFill>
                <a:effectLst/>
                <a:latin typeface="Arial" panose="020B0604020202020204" pitchFamily="34" charset="0"/>
                <a:ea typeface="+mn-ea"/>
                <a:cs typeface="Arial" panose="020B0604020202020204" pitchFamily="34" charset="0"/>
              </a:rPr>
              <a:t> students </a:t>
            </a:r>
            <a:r>
              <a:rPr lang="en-US" sz="1100" b="0" i="0" u="none" strike="noStrike" baseline="0" dirty="0">
                <a:solidFill>
                  <a:schemeClr val="tx1"/>
                </a:solidFill>
                <a:latin typeface="Arial" panose="020B0604020202020204" pitchFamily="34" charset="0"/>
                <a:cs typeface="Arial" panose="020B0604020202020204" pitchFamily="34" charset="0"/>
              </a:rPr>
              <a:t>will progressively develop knowledge and understanding of how forces and the properties of materials affect the </a:t>
            </a:r>
            <a:r>
              <a:rPr lang="en-US" sz="1100" b="0" i="0" u="none" strike="noStrike" baseline="0" dirty="0" err="1">
                <a:solidFill>
                  <a:schemeClr val="tx1"/>
                </a:solidFill>
                <a:latin typeface="Arial" panose="020B0604020202020204" pitchFamily="34" charset="0"/>
                <a:cs typeface="Arial" panose="020B0604020202020204" pitchFamily="34" charset="0"/>
              </a:rPr>
              <a:t>behaviour</a:t>
            </a:r>
            <a:r>
              <a:rPr lang="en-US" sz="1100" b="0" i="0" u="none" strike="noStrike" baseline="0" dirty="0">
                <a:solidFill>
                  <a:schemeClr val="tx1"/>
                </a:solidFill>
                <a:latin typeface="Arial" panose="020B0604020202020204" pitchFamily="34" charset="0"/>
                <a:cs typeface="Arial" panose="020B0604020202020204" pitchFamily="34" charset="0"/>
              </a:rPr>
              <a:t> and performance of designed engineering solutions</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171450" indent="-171450" algn="l">
              <a:buFont typeface="Arial" panose="020B0604020202020204" pitchFamily="34" charset="0"/>
              <a:buChar char="•"/>
            </a:pPr>
            <a:r>
              <a:rPr lang="en-AU" sz="1100" b="0" i="0" kern="1200" baseline="0" dirty="0">
                <a:solidFill>
                  <a:schemeClr val="tx1"/>
                </a:solidFill>
                <a:effectLst/>
                <a:latin typeface="Arial" panose="020B0604020202020204" pitchFamily="34" charset="0"/>
                <a:ea typeface="+mn-ea"/>
                <a:cs typeface="Arial" panose="020B0604020202020204" pitchFamily="34" charset="0"/>
              </a:rPr>
              <a:t>food and fibre production </a:t>
            </a:r>
            <a:r>
              <a:rPr lang="en-AU" sz="1100" kern="1200" dirty="0">
                <a:solidFill>
                  <a:schemeClr val="tx1"/>
                </a:solidFill>
                <a:effectLst/>
                <a:latin typeface="Arial" panose="020B0604020202020204" pitchFamily="34" charset="0"/>
                <a:ea typeface="+mn-ea"/>
                <a:cs typeface="Arial" panose="020B0604020202020204" pitchFamily="34" charset="0"/>
              </a:rPr>
              <a:t>—</a:t>
            </a:r>
            <a:r>
              <a:rPr lang="en-AU" sz="1100" b="0" i="0" kern="1200" baseline="0" dirty="0">
                <a:solidFill>
                  <a:schemeClr val="tx1"/>
                </a:solidFill>
                <a:effectLst/>
                <a:latin typeface="Arial" panose="020B0604020202020204" pitchFamily="34" charset="0"/>
                <a:ea typeface="+mn-ea"/>
                <a:cs typeface="Arial" panose="020B0604020202020204" pitchFamily="34" charset="0"/>
              </a:rPr>
              <a:t> students </a:t>
            </a:r>
            <a:r>
              <a:rPr lang="en-AU" sz="1100" b="0" i="0" u="none" strike="noStrike" baseline="0" dirty="0">
                <a:solidFill>
                  <a:schemeClr val="tx1"/>
                </a:solidFill>
                <a:latin typeface="Arial" panose="020B0604020202020204" pitchFamily="34" charset="0"/>
                <a:cs typeface="Arial" panose="020B0604020202020204" pitchFamily="34" charset="0"/>
              </a:rPr>
              <a:t>will progressively develop knowledge </a:t>
            </a:r>
            <a:r>
              <a:rPr lang="en-US" sz="1100" b="0" i="0" u="none" strike="noStrike" baseline="0" dirty="0">
                <a:solidFill>
                  <a:schemeClr val="tx1"/>
                </a:solidFill>
                <a:latin typeface="Arial" panose="020B0604020202020204" pitchFamily="34" charset="0"/>
                <a:cs typeface="Arial" panose="020B0604020202020204" pitchFamily="34" charset="0"/>
              </a:rPr>
              <a:t>and understanding about the managed systems that produce food and </a:t>
            </a:r>
            <a:r>
              <a:rPr lang="en-US" sz="1100" b="0" i="0" u="none" strike="noStrike" baseline="0" dirty="0" err="1">
                <a:solidFill>
                  <a:schemeClr val="tx1"/>
                </a:solidFill>
                <a:latin typeface="Arial" panose="020B0604020202020204" pitchFamily="34" charset="0"/>
                <a:cs typeface="Arial" panose="020B0604020202020204" pitchFamily="34" charset="0"/>
              </a:rPr>
              <a:t>fibre</a:t>
            </a:r>
            <a:r>
              <a:rPr lang="en-US" sz="1100" b="0" i="0" u="none" strike="noStrike" baseline="0" dirty="0">
                <a:solidFill>
                  <a:schemeClr val="tx1"/>
                </a:solidFill>
                <a:latin typeface="Arial" panose="020B0604020202020204" pitchFamily="34" charset="0"/>
                <a:cs typeface="Arial" panose="020B0604020202020204" pitchFamily="34" charset="0"/>
              </a:rPr>
              <a:t> through creating designed solutions</a:t>
            </a: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food specialisations </a:t>
            </a:r>
            <a:r>
              <a:rPr lang="en-AU" sz="1100" kern="1200" dirty="0">
                <a:solidFill>
                  <a:schemeClr val="tx1"/>
                </a:solidFill>
                <a:effectLst/>
                <a:latin typeface="Arial" panose="020B0604020202020204" pitchFamily="34" charset="0"/>
                <a:ea typeface="+mn-ea"/>
                <a:cs typeface="Arial" panose="020B0604020202020204" pitchFamily="34" charset="0"/>
              </a:rPr>
              <a:t>—</a:t>
            </a:r>
            <a:r>
              <a:rPr lang="en-AU" sz="1100" b="0" i="0" kern="1200" baseline="0" dirty="0">
                <a:solidFill>
                  <a:schemeClr val="tx1"/>
                </a:solidFill>
                <a:effectLst/>
                <a:latin typeface="Arial" panose="020B0604020202020204" pitchFamily="34" charset="0"/>
                <a:ea typeface="+mn-ea"/>
                <a:cs typeface="Arial" panose="020B0604020202020204" pitchFamily="34" charset="0"/>
              </a:rPr>
              <a:t> an understanding of nutrition principles and the nature of food, safety and preparation, with relation to technology-related food issues that are sustainable in nature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materials and technologies specialisations </a:t>
            </a:r>
            <a:r>
              <a:rPr lang="en-US" sz="1100" b="0" dirty="0">
                <a:solidFill>
                  <a:schemeClr val="tx1"/>
                </a:solidFill>
                <a:latin typeface="Arial" pitchFamily="34" charset="0"/>
                <a:cs typeface="Arial" pitchFamily="34" charset="0"/>
              </a:rPr>
              <a:t>—</a:t>
            </a:r>
            <a:r>
              <a:rPr lang="en-AU" sz="1100" b="0" i="0" kern="1200" baseline="0" dirty="0">
                <a:solidFill>
                  <a:schemeClr val="tx1"/>
                </a:solidFill>
                <a:effectLst/>
                <a:latin typeface="Arial" panose="020B0604020202020204" pitchFamily="34" charset="0"/>
                <a:ea typeface="+mn-ea"/>
                <a:cs typeface="Arial" panose="020B0604020202020204" pitchFamily="34" charset="0"/>
              </a:rPr>
              <a:t> the development of confidence to make ethical and sustainable choices about solutions and the steps required to produce them, as well as understanding the properties of a range of materials that are used in production processes, e.g., architecture, electronics, graphics technologies or fashion.</a:t>
            </a:r>
          </a:p>
          <a:p>
            <a:pPr marL="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a:lnSpc>
                <a:spcPct val="100000"/>
              </a:lnSpc>
              <a:spcBef>
                <a:spcPts val="0"/>
              </a:spcBef>
            </a:pPr>
            <a:r>
              <a:rPr lang="en-AU" sz="1100" b="0" i="0" kern="1200" dirty="0">
                <a:solidFill>
                  <a:schemeClr val="tx1"/>
                </a:solidFill>
                <a:effectLst/>
                <a:latin typeface="Arial" panose="020B0604020202020204" pitchFamily="34" charset="0"/>
                <a:ea typeface="+mn-ea"/>
                <a:cs typeface="Arial" panose="020B0604020202020204" pitchFamily="34" charset="0"/>
              </a:rPr>
              <a:t>Within the four guiding perspectives</a:t>
            </a:r>
            <a:r>
              <a:rPr lang="en-AU" sz="1100" b="0" i="0" kern="1200" baseline="0" dirty="0">
                <a:solidFill>
                  <a:schemeClr val="tx1"/>
                </a:solidFill>
                <a:effectLst/>
                <a:latin typeface="Arial" panose="020B0604020202020204" pitchFamily="34" charset="0"/>
                <a:ea typeface="+mn-ea"/>
                <a:cs typeface="Arial" panose="020B0604020202020204" pitchFamily="34" charset="0"/>
              </a:rPr>
              <a:t> of the Technologies contexts students have the opportunity to address such contexts by creating different types of </a:t>
            </a:r>
            <a:r>
              <a:rPr lang="en-AU" sz="1100" b="0" i="0" kern="1200" dirty="0">
                <a:solidFill>
                  <a:schemeClr val="tx1"/>
                </a:solidFill>
                <a:effectLst/>
                <a:latin typeface="Arial" panose="020B0604020202020204" pitchFamily="34" charset="0"/>
                <a:ea typeface="+mn-ea"/>
                <a:cs typeface="Arial" panose="020B0604020202020204" pitchFamily="34" charset="0"/>
              </a:rPr>
              <a:t>designed solutions.</a:t>
            </a:r>
            <a:r>
              <a:rPr lang="en-AU" sz="1100" b="0" i="0" kern="1200" baseline="0" dirty="0">
                <a:solidFill>
                  <a:schemeClr val="tx1"/>
                </a:solidFill>
                <a:effectLst/>
                <a:latin typeface="Arial" panose="020B0604020202020204" pitchFamily="34" charset="0"/>
                <a:ea typeface="+mn-ea"/>
                <a:cs typeface="Arial" panose="020B0604020202020204" pitchFamily="34" charset="0"/>
              </a:rPr>
              <a:t>  The three types of designed solutions within the various Technologies contexts include the creation of:</a:t>
            </a:r>
          </a:p>
          <a:p>
            <a:pPr marL="0">
              <a:lnSpc>
                <a:spcPct val="100000"/>
              </a:lnSpc>
              <a:spcBef>
                <a:spcPts val="0"/>
              </a:spcBef>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indent="-171450">
              <a:lnSpc>
                <a:spcPct val="100000"/>
              </a:lnSpc>
              <a:spcBef>
                <a:spcPts val="0"/>
              </a:spcBef>
              <a:buFont typeface="Arial" panose="020B0604020202020204" pitchFamily="34" charset="0"/>
              <a:buChar char="•"/>
            </a:pPr>
            <a:r>
              <a:rPr lang="en-AU" sz="1100" b="0" i="0" kern="1200" baseline="0" dirty="0">
                <a:solidFill>
                  <a:schemeClr val="tx1"/>
                </a:solidFill>
                <a:effectLst/>
                <a:latin typeface="Arial" panose="020B0604020202020204" pitchFamily="34" charset="0"/>
                <a:ea typeface="+mn-ea"/>
                <a:cs typeface="Arial" panose="020B0604020202020204" pitchFamily="34" charset="0"/>
              </a:rPr>
              <a:t>a product</a:t>
            </a:r>
          </a:p>
          <a:p>
            <a:pPr marL="0" indent="-171450">
              <a:lnSpc>
                <a:spcPct val="100000"/>
              </a:lnSpc>
              <a:spcBef>
                <a:spcPts val="0"/>
              </a:spcBef>
              <a:buFont typeface="Arial" panose="020B0604020202020204" pitchFamily="34" charset="0"/>
              <a:buChar char="•"/>
            </a:pPr>
            <a:r>
              <a:rPr lang="en-AU" sz="1100" b="0" i="0" kern="1200" baseline="0" dirty="0">
                <a:solidFill>
                  <a:schemeClr val="tx1"/>
                </a:solidFill>
                <a:effectLst/>
                <a:latin typeface="Arial" panose="020B0604020202020204" pitchFamily="34" charset="0"/>
                <a:ea typeface="+mn-ea"/>
                <a:cs typeface="Arial" panose="020B0604020202020204" pitchFamily="34" charset="0"/>
              </a:rPr>
              <a:t>a service</a:t>
            </a:r>
          </a:p>
          <a:p>
            <a:pPr marL="0" indent="-171450">
              <a:lnSpc>
                <a:spcPct val="100000"/>
              </a:lnSpc>
              <a:spcBef>
                <a:spcPts val="0"/>
              </a:spcBef>
              <a:buFont typeface="Arial" panose="020B0604020202020204" pitchFamily="34" charset="0"/>
              <a:buChar char="•"/>
            </a:pPr>
            <a:r>
              <a:rPr lang="en-AU" sz="1100" b="0" i="0" kern="1200" baseline="0" dirty="0">
                <a:solidFill>
                  <a:schemeClr val="tx1"/>
                </a:solidFill>
                <a:effectLst/>
                <a:latin typeface="Arial" panose="020B0604020202020204" pitchFamily="34" charset="0"/>
                <a:ea typeface="+mn-ea"/>
                <a:cs typeface="Arial" panose="020B0604020202020204" pitchFamily="34" charset="0"/>
              </a:rPr>
              <a:t>an environment.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100" b="1" i="0" kern="1200" baseline="0" dirty="0">
                <a:solidFill>
                  <a:schemeClr val="tx1"/>
                </a:solidFill>
                <a:effectLst/>
                <a:latin typeface="Arial" panose="020B0604020202020204" pitchFamily="34" charset="0"/>
                <a:ea typeface="+mn-ea"/>
                <a:cs typeface="Arial" panose="020B0604020202020204" pitchFamily="34" charset="0"/>
              </a:rPr>
              <a:t>Suggested activities:</a:t>
            </a: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Describe the Technologies contexts and how they might be developed in relation to technologies and society?</a:t>
            </a:r>
          </a:p>
          <a:p>
            <a:pPr marL="228600" marR="0" lvl="0" indent="-228600" algn="l" defTabSz="914400" rtl="0" eaLnBrk="0" fontAlgn="base" latinLnBrk="0" hangingPunct="0">
              <a:lnSpc>
                <a:spcPct val="100000"/>
              </a:lnSpc>
              <a:spcBef>
                <a:spcPts val="0"/>
              </a:spcBef>
              <a:spcAft>
                <a:spcPct val="0"/>
              </a:spcAft>
              <a:buClrTx/>
              <a:buSzTx/>
              <a:buFont typeface="+mj-lt"/>
              <a:buAutoNum type="arabicPeriod"/>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What connections are you able to make between the strands within Design and Technologies knowledge and understanding, and the processes and production skills?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3334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i="0" dirty="0">
                <a:latin typeface="Arial" panose="020B0604020202020204" pitchFamily="34" charset="0"/>
                <a:cs typeface="Arial" panose="020B0604020202020204" pitchFamily="34" charset="0"/>
              </a:rPr>
              <a:t>In</a:t>
            </a:r>
            <a:r>
              <a:rPr lang="en-AU" sz="1100" b="0" i="0" baseline="0" dirty="0">
                <a:latin typeface="Arial" panose="020B0604020202020204" pitchFamily="34" charset="0"/>
                <a:cs typeface="Arial" panose="020B0604020202020204" pitchFamily="34" charset="0"/>
              </a:rPr>
              <a:t> Digital Technologies, the curriculum content is organised through strands. The two strands are:</a:t>
            </a:r>
          </a:p>
          <a:p>
            <a:pPr marL="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latin typeface="Arial" panose="020B0604020202020204" pitchFamily="34" charset="0"/>
                <a:cs typeface="Arial" panose="020B0604020202020204" pitchFamily="34" charset="0"/>
              </a:rPr>
              <a:t>Knowledge and understanding</a:t>
            </a:r>
          </a:p>
          <a:p>
            <a:pPr marL="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baseline="0" dirty="0">
                <a:latin typeface="Arial" panose="020B0604020202020204" pitchFamily="34" charset="0"/>
                <a:cs typeface="Arial" panose="020B0604020202020204" pitchFamily="34" charset="0"/>
              </a:rPr>
              <a:t>Processes and production skills.</a:t>
            </a:r>
          </a:p>
          <a:p>
            <a:pPr marL="0" indent="0">
              <a:buFont typeface="Arial" panose="020B0604020202020204" pitchFamily="34" charset="0"/>
              <a:buNone/>
            </a:pPr>
            <a:endParaRPr lang="en-AU" sz="1100" b="0" i="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100" b="1" i="0" kern="1200" baseline="0" dirty="0">
                <a:solidFill>
                  <a:schemeClr val="tx1"/>
                </a:solidFill>
                <a:effectLst/>
                <a:latin typeface="Arial" panose="020B0604020202020204" pitchFamily="34" charset="0"/>
                <a:ea typeface="+mn-ea"/>
                <a:cs typeface="Arial" panose="020B0604020202020204" pitchFamily="34" charset="0"/>
              </a:rPr>
              <a:t>Suggested activities:</a:t>
            </a: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What connections are you able to make between the strands within Digital Technologies knowledge and understanding, and the processes and production skills?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AU" sz="1100" b="0" i="0" kern="1200" baseline="0" dirty="0">
                <a:solidFill>
                  <a:schemeClr val="tx1"/>
                </a:solidFill>
                <a:effectLst/>
                <a:latin typeface="Arial" panose="020B0604020202020204" pitchFamily="34" charset="0"/>
                <a:ea typeface="+mn-ea"/>
                <a:cs typeface="Arial" panose="020B0604020202020204" pitchFamily="34" charset="0"/>
              </a:rPr>
              <a:t>Identify some similarities and differences between the Design and Technologies and the Digital Technologies subjects?  Are there any connections between the two?</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00560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sz="1100" b="0" dirty="0">
                <a:latin typeface="Arial" panose="020B0604020202020204" pitchFamily="34" charset="0"/>
                <a:cs typeface="Arial" panose="020B0604020202020204" pitchFamily="34" charset="0"/>
              </a:rPr>
              <a:t>The achievement standard is a statement of what students should know and be able to do at the end of the year/band.</a:t>
            </a:r>
            <a:r>
              <a:rPr lang="en-US" sz="1100" dirty="0">
                <a:latin typeface="Arial" panose="020B0604020202020204" pitchFamily="34" charset="0"/>
                <a:cs typeface="Arial" panose="020B0604020202020204" pitchFamily="34" charset="0"/>
              </a:rPr>
              <a:t>  </a:t>
            </a: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a:spcBef>
                <a:spcPts val="0"/>
              </a:spcBef>
              <a:defRPr/>
            </a:pPr>
            <a:r>
              <a:rPr lang="en-AU" sz="1100" dirty="0">
                <a:latin typeface="Arial" panose="020B0604020202020204" pitchFamily="34" charset="0"/>
                <a:cs typeface="Arial" panose="020B0604020202020204" pitchFamily="34" charset="0"/>
              </a:rPr>
              <a:t>In Prep–Year</a:t>
            </a:r>
            <a:r>
              <a:rPr lang="en-AU" sz="1100" baseline="0" dirty="0">
                <a:latin typeface="Arial" panose="020B0604020202020204" pitchFamily="34" charset="0"/>
                <a:cs typeface="Arial" panose="020B0604020202020204" pitchFamily="34" charset="0"/>
              </a:rPr>
              <a:t> </a:t>
            </a:r>
            <a:r>
              <a:rPr lang="en-AU" sz="1100" dirty="0">
                <a:latin typeface="Arial" panose="020B0604020202020204" pitchFamily="34" charset="0"/>
                <a:cs typeface="Arial" panose="020B0604020202020204" pitchFamily="34" charset="0"/>
              </a:rPr>
              <a:t>10, this learning area provides a subject-specific achievement standard for each year/band.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dirty="0">
                <a:latin typeface="Arial" panose="020B0604020202020204" pitchFamily="34" charset="0"/>
                <a:cs typeface="Arial" panose="020B0604020202020204" pitchFamily="34" charset="0"/>
              </a:rPr>
              <a:t>In Prep–Year 8, this learning area provides a choice between two achievement standards for each year/band:</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1" dirty="0">
                <a:latin typeface="Arial" panose="020B0604020202020204" pitchFamily="34" charset="0"/>
                <a:cs typeface="Arial" panose="020B0604020202020204" pitchFamily="34" charset="0"/>
              </a:rPr>
              <a:t>subject</a:t>
            </a:r>
            <a:r>
              <a:rPr lang="en-AU" sz="1100" baseline="0" dirty="0">
                <a:latin typeface="Arial" panose="020B0604020202020204" pitchFamily="34" charset="0"/>
                <a:cs typeface="Arial" panose="020B0604020202020204" pitchFamily="34" charset="0"/>
              </a:rPr>
              <a:t> achievement standard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1" baseline="0" dirty="0">
                <a:latin typeface="Arial" panose="020B0604020202020204" pitchFamily="34" charset="0"/>
                <a:cs typeface="Arial" panose="020B0604020202020204" pitchFamily="34" charset="0"/>
              </a:rPr>
              <a:t>learning area </a:t>
            </a:r>
            <a:r>
              <a:rPr lang="en-AU" sz="1100" baseline="0" dirty="0">
                <a:latin typeface="Arial" panose="020B0604020202020204" pitchFamily="34" charset="0"/>
                <a:cs typeface="Arial" panose="020B0604020202020204" pitchFamily="34" charset="0"/>
              </a:rPr>
              <a:t>achievement standard.</a:t>
            </a:r>
            <a:endParaRPr lang="en-AU" sz="1100" b="0" i="0" u="none" strike="noStrike" kern="1200" baseline="0" dirty="0">
              <a:solidFill>
                <a:schemeClr val="tx1"/>
              </a:solidFill>
              <a:latin typeface="Arial" pitchFamily="34" charset="0"/>
              <a:cs typeface="Arial" pitchFamily="34" charset="0"/>
            </a:endParaRPr>
          </a:p>
          <a:p>
            <a:pPr marL="171450" marR="0" lvl="0" indent="-171450" algn="l" defTabSz="914400">
              <a:lnSpc>
                <a:spcPct val="100000"/>
              </a:lnSpc>
              <a:spcBef>
                <a:spcPts val="0"/>
              </a:spcBef>
              <a:spcAft>
                <a:spcPct val="0"/>
              </a:spcAft>
              <a:buClrTx/>
              <a:buSzTx/>
              <a:buFont typeface="Arial" panose="020B0604020202020204" pitchFamily="34" charset="0"/>
              <a:buChar char="•"/>
              <a:tabLst/>
              <a:defRPr/>
            </a:pPr>
            <a:endParaRPr lang="en-AU" sz="1100" b="0" i="0" u="none" strike="noStrike" kern="1200" baseline="0" dirty="0">
              <a:solidFill>
                <a:schemeClr val="tx1"/>
              </a:solidFill>
              <a:latin typeface="Arial" pitchFamily="34" charset="0"/>
              <a:cs typeface="Arial" pitchFamily="34" charset="0"/>
            </a:endParaRPr>
          </a:p>
          <a:p>
            <a:pPr>
              <a:spcBef>
                <a:spcPts val="0"/>
              </a:spcBef>
              <a:defRPr/>
            </a:pPr>
            <a:r>
              <a:rPr lang="en-AU" sz="1100" dirty="0">
                <a:latin typeface="Arial" pitchFamily="34" charset="0"/>
                <a:cs typeface="Arial" pitchFamily="34" charset="0"/>
              </a:rPr>
              <a:t>The achievement standards reflect that the teaching and learning programs should balance and integrate both strands. Students learn knowledge and understanding of Technologies as they create designed solutions while gaining processes and production skills.</a:t>
            </a:r>
          </a:p>
          <a:p>
            <a:pPr>
              <a:spcBef>
                <a:spcPts val="0"/>
              </a:spcBef>
              <a:defRPr/>
            </a:pPr>
            <a:endParaRPr lang="en-AU" sz="110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anose="020B0604020202020204" pitchFamily="34" charset="0"/>
                <a:cs typeface="Arial" panose="020B0604020202020204" pitchFamily="34" charset="0"/>
              </a:rPr>
              <a:t>Suggested activities: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sng" strike="noStrike" kern="1200" baseline="0" dirty="0">
              <a:solidFill>
                <a:schemeClr val="tx1"/>
              </a:solidFill>
              <a:latin typeface="Arial" pitchFamily="34" charset="0"/>
              <a:ea typeface="+mn-ea"/>
              <a:cs typeface="Arial" pitchFamily="34" charset="0"/>
            </a:endParaRP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Using the Australian curriculum: </a:t>
            </a: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Technologies</a:t>
            </a:r>
            <a:r>
              <a:rPr lang="en-AU" sz="1100" dirty="0">
                <a:effectLst/>
                <a:latin typeface="Arial" panose="020B0604020202020204" pitchFamily="34" charset="0"/>
                <a:ea typeface="Times New Roman" panose="02020603050405020304" pitchFamily="18" charset="0"/>
                <a:cs typeface="Arial" panose="020B0604020202020204" pitchFamily="34" charset="0"/>
              </a:rPr>
              <a:t>, discuss how the evidence that students need to provide of what they know and can do increases in complexity across year/band levels: </a:t>
            </a:r>
            <a:r>
              <a:rPr lang="en-US" sz="1100" b="0" u="sng" dirty="0">
                <a:latin typeface="Arial" pitchFamily="34" charset="0"/>
                <a:cs typeface="Arial" pitchFamily="34" charset="0"/>
              </a:rPr>
              <a:t>https://v9.australiancurriculum.edu.au/teacher-resources/understand-this-learning-area/technologies/.</a:t>
            </a:r>
          </a:p>
          <a:p>
            <a:pPr marL="342900" lvl="0" indent="-342900">
              <a:lnSpc>
                <a:spcPct val="110000"/>
              </a:lnSpc>
              <a:spcAft>
                <a:spcPts val="600"/>
              </a:spcAft>
              <a:buFont typeface="+mj-lt"/>
              <a:buAutoNum type="arabicPeriod"/>
              <a:tabLst>
                <a:tab pos="457200" algn="l"/>
              </a:tabLst>
            </a:pPr>
            <a:r>
              <a:rPr lang="en-AU" sz="1100" dirty="0">
                <a:effectLst/>
                <a:latin typeface="Arial" panose="020B0604020202020204" pitchFamily="34" charset="0"/>
                <a:ea typeface="Times New Roman" panose="02020603050405020304" pitchFamily="18" charset="0"/>
                <a:cs typeface="Arial" panose="020B0604020202020204" pitchFamily="34" charset="0"/>
              </a:rPr>
              <a:t>For a given </a:t>
            </a:r>
            <a:r>
              <a:rPr lang="en-AU" sz="1100" b="0" dirty="0">
                <a:effectLst/>
                <a:latin typeface="Arial" panose="020B0604020202020204" pitchFamily="34" charset="0"/>
                <a:ea typeface="Times New Roman" panose="02020603050405020304" pitchFamily="18" charset="0"/>
                <a:cs typeface="Arial" panose="020B0604020202020204" pitchFamily="34" charset="0"/>
              </a:rPr>
              <a:t>year/band level</a:t>
            </a:r>
            <a:r>
              <a:rPr lang="en-AU" sz="1100" dirty="0">
                <a:effectLst/>
                <a:latin typeface="Arial" panose="020B0604020202020204" pitchFamily="34" charset="0"/>
                <a:ea typeface="Times New Roman" panose="02020603050405020304" pitchFamily="18" charset="0"/>
                <a:cs typeface="Arial" panose="020B0604020202020204" pitchFamily="34" charset="0"/>
              </a:rPr>
              <a:t>, map the achievement standard to the content descriptions.</a:t>
            </a:r>
          </a:p>
          <a:p>
            <a:pPr lvl="0"/>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100" dirty="0">
                <a:latin typeface="Arial" panose="020B0604020202020204" pitchFamily="34" charset="0"/>
                <a:cs typeface="Arial" panose="020B0604020202020204" pitchFamily="34" charset="0"/>
              </a:rPr>
              <a:t>In Prep–Year 10, there are subject-specific achievement standards. </a:t>
            </a:r>
            <a:endParaRPr lang="en-US" sz="1100" dirty="0">
              <a:latin typeface="Arial" panose="020B0604020202020204" pitchFamily="34" charset="0"/>
              <a:cs typeface="Arial" panose="020B0604020202020204" pitchFamily="34" charset="0"/>
            </a:endParaRPr>
          </a:p>
          <a:p>
            <a:pPr marL="0" marR="0" lvl="0" indent="0" algn="l" defTabSz="914400">
              <a:lnSpc>
                <a:spcPct val="100000"/>
              </a:lnSpc>
              <a:spcBef>
                <a:spcPct val="30000"/>
              </a:spcBef>
              <a:spcAft>
                <a:spcPct val="0"/>
              </a:spcAft>
              <a:buClrTx/>
              <a:buSzTx/>
              <a:buFontTx/>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189926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 key connections help teachers </a:t>
            </a:r>
            <a:r>
              <a:rPr lang="en-AU" sz="1100" b="0" i="0" dirty="0">
                <a:latin typeface="Arial" pitchFamily="34" charset="0"/>
                <a:cs typeface="Arial" pitchFamily="34" charset="0"/>
              </a:rPr>
              <a:t>identify the links to the other dimensions for the Australian Curriculum including the general capabilities, cross-curriculum priorities and other learning areas</a:t>
            </a:r>
            <a:r>
              <a:rPr lang="en-AU" sz="1100" b="0" i="0" baseline="0" dirty="0">
                <a:latin typeface="Arial" pitchFamily="34" charset="0"/>
                <a:cs typeface="Arial" pitchFamily="34" charset="0"/>
              </a:rPr>
              <a:t> to assist teachers to make connections in their planning for student learning.</a:t>
            </a:r>
            <a:endParaRPr lang="en-US" sz="1100" b="0" i="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The key connections are available from: </a:t>
            </a:r>
            <a:r>
              <a:rPr lang="en-US" sz="1100" b="0" u="sng" dirty="0">
                <a:latin typeface="Arial" pitchFamily="34" charset="0"/>
                <a:cs typeface="Arial" pitchFamily="34" charset="0"/>
              </a:rPr>
              <a:t>https://v9.australiancurriculum.edu.au/teacher-resources/understand-this-learning-area/technologies/.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228600" indent="-228600">
              <a:spcBef>
                <a:spcPts val="0"/>
              </a:spcBef>
              <a:buFont typeface="+mj-lt"/>
              <a:buAutoNum type="arabicPeriod"/>
            </a:pPr>
            <a:r>
              <a:rPr lang="en-AU" sz="1100" kern="1200" dirty="0">
                <a:solidFill>
                  <a:schemeClr val="tx1"/>
                </a:solidFill>
                <a:effectLst/>
                <a:latin typeface="Arial"/>
                <a:cs typeface="Arial"/>
              </a:rPr>
              <a:t>Read </a:t>
            </a:r>
            <a:r>
              <a:rPr lang="en-AU" sz="1100" dirty="0">
                <a:latin typeface="Arial"/>
                <a:cs typeface="Arial"/>
              </a:rPr>
              <a:t>the key</a:t>
            </a:r>
            <a:r>
              <a:rPr lang="en-AU" sz="1100" kern="1200" dirty="0">
                <a:solidFill>
                  <a:schemeClr val="tx1"/>
                </a:solidFill>
                <a:effectLst/>
                <a:latin typeface="Arial"/>
                <a:cs typeface="Arial"/>
              </a:rPr>
              <a:t> </a:t>
            </a:r>
            <a:r>
              <a:rPr lang="en-AU" sz="1100" dirty="0">
                <a:latin typeface="Arial"/>
                <a:cs typeface="Arial"/>
              </a:rPr>
              <a:t>connections</a:t>
            </a:r>
            <a:r>
              <a:rPr lang="en-AU" sz="1100" kern="1200" dirty="0">
                <a:solidFill>
                  <a:schemeClr val="tx1"/>
                </a:solidFill>
                <a:effectLst/>
                <a:latin typeface="Arial"/>
                <a:cs typeface="Arial"/>
              </a:rPr>
              <a:t> section relating to</a:t>
            </a:r>
            <a:r>
              <a:rPr lang="en-AU" sz="1100" dirty="0">
                <a:latin typeface="Arial"/>
                <a:cs typeface="Arial"/>
              </a:rPr>
              <a:t> other</a:t>
            </a:r>
            <a:r>
              <a:rPr lang="en-AU" sz="1100" kern="1200" dirty="0">
                <a:solidFill>
                  <a:schemeClr val="tx1"/>
                </a:solidFill>
                <a:effectLst/>
                <a:latin typeface="Arial"/>
                <a:cs typeface="Arial"/>
              </a:rPr>
              <a:t> learning areas. Partner with a colleague to discuss the following questions:</a:t>
            </a:r>
            <a:endParaRPr lang="en-AU" sz="1100" kern="1200" dirty="0">
              <a:solidFill>
                <a:schemeClr val="tx1"/>
              </a:solidFill>
              <a:effectLst/>
              <a:latin typeface="Arial" pitchFamily="34" charset="0"/>
              <a:ea typeface="+mn-ea"/>
              <a:cs typeface="Arial" pitchFamily="34" charset="0"/>
            </a:endParaRPr>
          </a:p>
          <a:p>
            <a:pPr marL="628650" marR="0" lvl="2"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kern="1200" dirty="0">
                <a:solidFill>
                  <a:schemeClr val="tx1"/>
                </a:solidFill>
                <a:effectLst/>
                <a:latin typeface="Arial" pitchFamily="34" charset="0"/>
                <a:ea typeface="+mn-ea"/>
                <a:cs typeface="Arial" pitchFamily="34" charset="0"/>
              </a:rPr>
              <a:t>Which learning areas does the Technologies curriculum have </a:t>
            </a:r>
            <a:r>
              <a:rPr lang="en-AU" sz="1100" kern="1200" baseline="0" dirty="0">
                <a:solidFill>
                  <a:schemeClr val="tx1"/>
                </a:solidFill>
                <a:effectLst/>
                <a:latin typeface="Arial" pitchFamily="34" charset="0"/>
                <a:ea typeface="+mn-ea"/>
                <a:cs typeface="Arial" pitchFamily="34" charset="0"/>
              </a:rPr>
              <a:t>key connections to</a:t>
            </a:r>
            <a:r>
              <a:rPr lang="en-AU" sz="1100" kern="1200" dirty="0">
                <a:solidFill>
                  <a:schemeClr val="tx1"/>
                </a:solidFill>
                <a:effectLst/>
                <a:latin typeface="Arial" pitchFamily="34" charset="0"/>
                <a:ea typeface="+mn-ea"/>
                <a:cs typeface="Arial" pitchFamily="34" charset="0"/>
              </a:rPr>
              <a:t>? </a:t>
            </a:r>
            <a:endParaRPr lang="en-AU" sz="1100" kern="1200" dirty="0">
              <a:solidFill>
                <a:schemeClr val="tx1"/>
              </a:solidFill>
              <a:effectLst/>
              <a:latin typeface="Arial" pitchFamily="34" charset="0"/>
              <a:cs typeface="Arial" pitchFamily="34" charset="0"/>
            </a:endParaRPr>
          </a:p>
          <a:p>
            <a:pPr marL="228600" marR="0" lvl="1" indent="-228600" algn="l" defTabSz="914400" rtl="0" eaLnBrk="0" fontAlgn="base" latinLnBrk="0" hangingPunct="0">
              <a:lnSpc>
                <a:spcPct val="100000"/>
              </a:lnSpc>
              <a:spcBef>
                <a:spcPts val="0"/>
              </a:spcBef>
              <a:spcAft>
                <a:spcPct val="0"/>
              </a:spcAft>
              <a:buClrTx/>
              <a:buSzTx/>
              <a:buFont typeface="+mj-lt"/>
              <a:buAutoNum type="arabicPeriod" startAt="2"/>
              <a:tabLst/>
              <a:defRPr/>
            </a:pPr>
            <a:r>
              <a:rPr lang="en-AU" sz="1100" kern="1200" dirty="0">
                <a:solidFill>
                  <a:schemeClr val="tx1"/>
                </a:solidFill>
                <a:effectLst/>
                <a:latin typeface="Arial" pitchFamily="34" charset="0"/>
                <a:ea typeface="+mn-ea"/>
                <a:cs typeface="Arial" pitchFamily="34" charset="0"/>
              </a:rPr>
              <a:t>Create</a:t>
            </a:r>
            <a:r>
              <a:rPr lang="en-AU" sz="1100" kern="1200" baseline="0" dirty="0">
                <a:solidFill>
                  <a:schemeClr val="tx1"/>
                </a:solidFill>
                <a:effectLst/>
                <a:latin typeface="Arial" pitchFamily="34" charset="0"/>
                <a:ea typeface="+mn-ea"/>
                <a:cs typeface="Arial" pitchFamily="34" charset="0"/>
              </a:rPr>
              <a:t> a concept map showing the connections between other learning areas.</a:t>
            </a:r>
            <a:endParaRPr lang="en-AU" sz="1100" kern="1200" dirty="0">
              <a:solidFill>
                <a:schemeClr val="tx1"/>
              </a:solidFill>
              <a:effectLst/>
              <a:latin typeface="Arial" pitchFamily="34" charset="0"/>
              <a:ea typeface="+mn-ea"/>
              <a:cs typeface="Arial" pitchFamily="34" charset="0"/>
            </a:endParaRPr>
          </a:p>
          <a:p>
            <a:pPr marL="457200" lvl="2" indent="0">
              <a:lnSpc>
                <a:spcPct val="100000"/>
              </a:lnSpc>
              <a:spcBef>
                <a:spcPts val="0"/>
              </a:spcBef>
              <a:buFont typeface="Arial" panose="020B0604020202020204" pitchFamily="34" charset="0"/>
              <a:buNone/>
            </a:pP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endParaRPr lang="en-AU" sz="1100" u="none"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18</a:t>
            </a:fld>
            <a:endParaRPr lang="en-AU" sz="1000"/>
          </a:p>
        </p:txBody>
      </p:sp>
    </p:spTree>
    <p:extLst>
      <p:ext uri="{BB962C8B-B14F-4D97-AF65-F5344CB8AC3E}">
        <p14:creationId xmlns:p14="http://schemas.microsoft.com/office/powerpoint/2010/main" val="245554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a:cs typeface="Arial"/>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support students to be successful learners ― literacy, numeracy, </a:t>
            </a:r>
            <a:r>
              <a:rPr lang="en-AU" sz="1100" dirty="0">
                <a:latin typeface="Arial"/>
                <a:cs typeface="Arial"/>
              </a:rPr>
              <a:t>digital literacy</a:t>
            </a:r>
            <a:r>
              <a:rPr lang="en-AU" sz="1100" kern="1200" dirty="0">
                <a:solidFill>
                  <a:schemeClr val="tx1"/>
                </a:solidFill>
                <a:effectLst/>
                <a:latin typeface="Arial"/>
                <a:cs typeface="Arial"/>
              </a:rPr>
              <a:t>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a:cs typeface="Arial"/>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b="0" i="0" u="none" strike="noStrike" dirty="0">
                <a:solidFill>
                  <a:srgbClr val="000000"/>
                </a:solidFill>
                <a:effectLst/>
                <a:latin typeface="Arial" panose="020B0604020202020204" pitchFamily="34" charset="0"/>
              </a:rPr>
              <a:t>Continua of learning have been developed for each capability to describe the relevant knowledge, understanding and skills at particular points of schooling</a:t>
            </a:r>
            <a:r>
              <a:rPr lang="en-AU" sz="1100" kern="1200" dirty="0">
                <a:solidFill>
                  <a:schemeClr val="tx1"/>
                </a:solidFill>
                <a:effectLst/>
                <a:latin typeface="Arial" pitchFamily="34" charset="0"/>
                <a:ea typeface="+mn-ea"/>
                <a:cs typeface="Arial" pitchFamily="34" charset="0"/>
              </a:rPr>
              <a:t>, w</a:t>
            </a:r>
            <a:r>
              <a:rPr lang="en-AU" sz="1100" b="0" i="0" u="none" strike="noStrike" dirty="0">
                <a:solidFill>
                  <a:srgbClr val="000000"/>
                </a:solidFill>
                <a:effectLst/>
                <a:latin typeface="Arial" panose="020B0604020202020204" pitchFamily="34" charset="0"/>
              </a:rPr>
              <a:t>hile the literacy and numeracy general capabilities have n</a:t>
            </a:r>
            <a:r>
              <a:rPr lang="en-US" sz="1100" b="0" i="0" u="none" strike="noStrike" dirty="0" err="1">
                <a:solidFill>
                  <a:srgbClr val="000000"/>
                </a:solidFill>
                <a:effectLst/>
                <a:latin typeface="Arial" panose="020B0604020202020204" pitchFamily="34" charset="0"/>
              </a:rPr>
              <a:t>ational</a:t>
            </a:r>
            <a:r>
              <a:rPr lang="en-US" sz="1100" b="0" i="0" u="none" strike="noStrike" dirty="0">
                <a:solidFill>
                  <a:srgbClr val="000000"/>
                </a:solidFill>
                <a:effectLst/>
                <a:latin typeface="Arial" panose="020B0604020202020204" pitchFamily="34" charset="0"/>
              </a:rPr>
              <a:t> learning progressions that describe the skills, understandings and capabilities that students typically acquire as their proficiency increases in a particular aspect of the curriculum over time.</a:t>
            </a:r>
            <a:r>
              <a:rPr lang="en-AU" sz="1100" b="0" i="0" u="none" strike="noStrike" dirty="0">
                <a:solidFill>
                  <a:srgbClr val="000000"/>
                </a:solidFill>
                <a:effectLst/>
                <a:latin typeface="Arial" panose="020B0604020202020204" pitchFamily="34" charset="0"/>
              </a:rPr>
              <a:t> </a:t>
            </a:r>
          </a:p>
          <a:p>
            <a:pPr>
              <a:spcBef>
                <a:spcPts val="0"/>
              </a:spcBef>
            </a:pPr>
            <a:endParaRPr lang="en-US" sz="1100" dirty="0">
              <a:latin typeface="Arial" pitchFamily="34" charset="0"/>
              <a:cs typeface="Arial" pitchFamily="34" charset="0"/>
            </a:endParaRPr>
          </a:p>
          <a:p>
            <a:pPr marL="0">
              <a:spcBef>
                <a:spcPts val="0"/>
              </a:spcBef>
            </a:pPr>
            <a:r>
              <a:rPr lang="en-US" sz="1100" b="0" dirty="0">
                <a:solidFill>
                  <a:schemeClr val="tx1"/>
                </a:solidFill>
                <a:latin typeface="Arial"/>
                <a:cs typeface="Arial"/>
              </a:rPr>
              <a:t>The content</a:t>
            </a:r>
            <a:r>
              <a:rPr lang="en-US" sz="1100" b="0" baseline="0" dirty="0">
                <a:solidFill>
                  <a:schemeClr val="tx1"/>
                </a:solidFill>
                <a:latin typeface="Arial"/>
                <a:cs typeface="Arial"/>
              </a:rPr>
              <a:t> outlined in the g</a:t>
            </a:r>
            <a:r>
              <a:rPr lang="en-US" sz="1100" b="0" dirty="0">
                <a:solidFill>
                  <a:schemeClr val="tx1"/>
                </a:solidFill>
                <a:latin typeface="Arial"/>
                <a:cs typeface="Arial"/>
              </a:rPr>
              <a:t>eneral capabilities' continua/progressions</a:t>
            </a:r>
            <a:r>
              <a:rPr lang="en-US" sz="1100" b="0" baseline="0" dirty="0">
                <a:solidFill>
                  <a:schemeClr val="tx1"/>
                </a:solidFill>
                <a:latin typeface="Arial"/>
                <a:cs typeface="Arial"/>
              </a:rPr>
              <a:t> is </a:t>
            </a:r>
            <a:r>
              <a:rPr lang="en-US" sz="1100" b="0" dirty="0">
                <a:solidFill>
                  <a:schemeClr val="tx1"/>
                </a:solidFill>
                <a:latin typeface="Arial"/>
                <a:cs typeface="Arial"/>
              </a:rPr>
              <a:t>embedded in the content descriptions</a:t>
            </a:r>
            <a:r>
              <a:rPr lang="en-US" sz="1100" b="0" baseline="0" dirty="0">
                <a:solidFill>
                  <a:schemeClr val="tx1"/>
                </a:solidFill>
                <a:latin typeface="Arial"/>
                <a:cs typeface="Arial"/>
              </a:rPr>
              <a:t> for each learning area, </a:t>
            </a:r>
            <a:r>
              <a:rPr lang="en-AU" sz="1100" b="0" dirty="0">
                <a:solidFill>
                  <a:schemeClr val="tx1"/>
                </a:solidFill>
                <a:latin typeface="Arial"/>
                <a:cs typeface="Arial"/>
              </a:rPr>
              <a:t>where appropriate. The </a:t>
            </a:r>
            <a:r>
              <a:rPr lang="en-AU" sz="1100" b="0" baseline="0" dirty="0">
                <a:solidFill>
                  <a:schemeClr val="tx1"/>
                </a:solidFill>
                <a:latin typeface="Arial"/>
                <a:cs typeface="Arial"/>
              </a:rPr>
              <a:t>icons shown on this slide are used to identify where the general capabilities are embedded in content descriptions.</a:t>
            </a:r>
            <a:r>
              <a:rPr lang="en-AU" sz="1100" dirty="0">
                <a:latin typeface="Arial"/>
                <a:cs typeface="Arial"/>
              </a:rPr>
              <a:t> </a:t>
            </a:r>
            <a:endParaRPr lang="en-AU" sz="1100" b="0" baseline="0" dirty="0">
              <a:solidFill>
                <a:schemeClr val="tx1"/>
              </a:solidFill>
              <a:latin typeface="Arial" pitchFamily="34" charset="0"/>
              <a:cs typeface="Arial" pitchFamily="34" charset="0"/>
            </a:endParaRP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a:cs typeface="Arial"/>
              </a:rPr>
              <a:t>A summary of</a:t>
            </a:r>
            <a:r>
              <a:rPr lang="en-AU" sz="1100" b="0" baseline="0" dirty="0">
                <a:latin typeface="Arial"/>
                <a:cs typeface="Arial"/>
              </a:rPr>
              <a:t> the focus of each of the general capabilities in the Technologies learning area is available from: </a:t>
            </a:r>
            <a:r>
              <a:rPr lang="en-US" sz="1100" b="0" u="sng" dirty="0">
                <a:latin typeface="Arial" pitchFamily="34" charset="0"/>
                <a:cs typeface="Arial" pitchFamily="34" charset="0"/>
              </a:rPr>
              <a:t>https://v9.australiancurriculum.edu.au/teacher-resources/understand-this-learning-area/technologies/.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Read the key connection section relating to the general capabilities. Partner with a colleague to discuss the following questions:</a:t>
            </a:r>
          </a:p>
          <a:p>
            <a:pPr marL="0" indent="0">
              <a:lnSpc>
                <a:spcPct val="100000"/>
              </a:lnSpc>
              <a:spcBef>
                <a:spcPts val="0"/>
              </a:spcBef>
              <a:buFont typeface="+mj-lt"/>
              <a:buNone/>
            </a:pPr>
            <a:endParaRPr lang="en-AU" sz="1100" b="0" i="0" u="none" strike="noStrike"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Arial" panose="020B0604020202020204" pitchFamily="34" charset="0"/>
              <a:buChar cha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general capabilities are there key connections?</a:t>
            </a:r>
            <a:r>
              <a:rPr lang="en-AU" sz="1100" kern="1200" baseline="0" dirty="0">
                <a:solidFill>
                  <a:schemeClr val="tx1"/>
                </a:solidFill>
                <a:effectLst/>
                <a:latin typeface="Arial" pitchFamily="34" charset="0"/>
                <a:ea typeface="+mn-ea"/>
                <a:cs typeface="Arial" pitchFamily="34" charset="0"/>
              </a:rPr>
              <a: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Why are these connections important? </a:t>
            </a:r>
          </a:p>
          <a:p>
            <a:pPr marL="228600"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could you embed</a:t>
            </a:r>
            <a:r>
              <a:rPr lang="en-AU" sz="1100" kern="1200" baseline="0" dirty="0">
                <a:solidFill>
                  <a:schemeClr val="tx1"/>
                </a:solidFill>
                <a:effectLst/>
                <a:latin typeface="Arial" pitchFamily="34" charset="0"/>
                <a:ea typeface="+mn-ea"/>
                <a:cs typeface="Arial" pitchFamily="34" charset="0"/>
              </a:rPr>
              <a:t> the general capabilities authentically into your teaching and learning programs?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u="none" strike="noStrike" kern="1200" dirty="0">
              <a:solidFill>
                <a:schemeClr val="tx1"/>
              </a:solidFill>
              <a:effectLst/>
              <a:latin typeface="Arial"/>
              <a:cs typeface="Arial"/>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19</a:t>
            </a:fld>
            <a:endParaRPr lang="en-AU" sz="1000"/>
          </a:p>
        </p:txBody>
      </p:sp>
    </p:spTree>
    <p:extLst>
      <p:ext uri="{BB962C8B-B14F-4D97-AF65-F5344CB8AC3E}">
        <p14:creationId xmlns:p14="http://schemas.microsoft.com/office/powerpoint/2010/main" val="161966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171450" indent="-171450">
              <a:spcBef>
                <a:spcPts val="0"/>
              </a:spcBef>
              <a:buFont typeface="Arial" panose="020B0604020202020204" pitchFamily="34" charset="0"/>
              <a:buChar char="•"/>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Australian Curriculum Version 9.0, 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Technologies curriculum</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Technologies learning area,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The three priorities are: </a:t>
            </a:r>
          </a:p>
          <a:p>
            <a:pPr>
              <a:spcBef>
                <a:spcPts val="0"/>
              </a:spcBef>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E</a:t>
            </a:r>
            <a:r>
              <a:rPr lang="en-AU" sz="1100" b="0" dirty="0">
                <a:solidFill>
                  <a:schemeClr val="tx1"/>
                </a:solidFill>
                <a:latin typeface="Arial" pitchFamily="34" charset="0"/>
                <a:cs typeface="Arial" pitchFamily="34" charset="0"/>
              </a:rPr>
              <a:t>xplicit teaching of the priorities should be incorporated in teaching and learning activities where appropriate. </a:t>
            </a:r>
          </a:p>
          <a:p>
            <a:pPr>
              <a:spcBef>
                <a:spcPts val="0"/>
              </a:spcBef>
            </a:pPr>
            <a:endParaRPr lang="en-AU" sz="1100" b="0" dirty="0">
              <a:solidFill>
                <a:schemeClr val="tx1"/>
              </a:solidFill>
              <a:latin typeface="Arial" pitchFamily="34" charset="0"/>
              <a:cs typeface="Arial" pitchFamily="34" charset="0"/>
            </a:endParaRPr>
          </a:p>
          <a:p>
            <a:pPr>
              <a:lnSpc>
                <a:spcPct val="110000"/>
              </a:lnSpc>
              <a:spcAft>
                <a:spcPts val="60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Suggested activity</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Read the key connection section relating to the cross-curriculum priorities. Partner with a colleague to discuss the following questions:</a:t>
            </a:r>
          </a:p>
          <a:p>
            <a:pPr>
              <a:lnSpc>
                <a:spcPct val="110000"/>
              </a:lnSpc>
              <a:spcAft>
                <a:spcPts val="600"/>
              </a:spcAf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lvl="1" indent="-22860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dirty="0">
                <a:solidFill>
                  <a:schemeClr val="tx1"/>
                </a:solidFill>
                <a:effectLst/>
                <a:latin typeface="Arial" pitchFamily="34" charset="0"/>
                <a:ea typeface="+mn-ea"/>
                <a:cs typeface="Arial" pitchFamily="34" charset="0"/>
              </a:rPr>
              <a:t>T</a:t>
            </a:r>
            <a:r>
              <a:rPr lang="en-AU" sz="1100" b="0" i="0" u="none" strike="noStrike" dirty="0">
                <a:solidFill>
                  <a:srgbClr val="000000"/>
                </a:solidFill>
                <a:effectLst/>
                <a:latin typeface="Arial" panose="020B0604020202020204" pitchFamily="34" charset="0"/>
              </a:rPr>
              <a:t>o which cross-curriculum priorities are there key connections?</a:t>
            </a:r>
            <a:r>
              <a:rPr lang="en-AU" sz="1100" kern="1200" baseline="0" dirty="0">
                <a:solidFill>
                  <a:schemeClr val="tx1"/>
                </a:solidFill>
                <a:effectLst/>
                <a:latin typeface="Arial" pitchFamily="34" charset="0"/>
                <a:ea typeface="+mn-ea"/>
                <a:cs typeface="Arial" pitchFamily="34" charset="0"/>
              </a:rPr>
              <a:t> </a:t>
            </a:r>
          </a:p>
          <a:p>
            <a:pPr marL="228600" lvl="1" indent="-22860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How are the cross-curriculum priorities reflected in your teaching and learning programs?</a:t>
            </a:r>
          </a:p>
          <a:p>
            <a:pPr>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73378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A one-page overview of the Australian Curriculum: Technologies can be accessed through </a:t>
            </a:r>
            <a:r>
              <a:rPr lang="en-AU" sz="1100" b="0" i="0" u="sng" kern="1200" baseline="0" dirty="0">
                <a:solidFill>
                  <a:schemeClr val="tx1"/>
                </a:solidFill>
                <a:effectLst/>
                <a:latin typeface="Arial" pitchFamily="34" charset="0"/>
                <a:ea typeface="+mn-ea"/>
                <a:cs typeface="Arial" pitchFamily="34" charset="0"/>
              </a:rPr>
              <a:t>https://www.qcaa.qld.edu.au/p-10/aciq/version-9/learning-areas</a:t>
            </a:r>
            <a:r>
              <a:rPr lang="en-AU" sz="1100" b="0" i="0" u="sng" kern="1200" baseline="0">
                <a:solidFill>
                  <a:schemeClr val="tx1"/>
                </a:solidFill>
                <a:effectLst/>
                <a:latin typeface="Arial" pitchFamily="34" charset="0"/>
                <a:ea typeface="+mn-ea"/>
                <a:cs typeface="Arial" pitchFamily="34" charset="0"/>
              </a:rPr>
              <a:t>/p-10-technologies/.</a:t>
            </a:r>
            <a:endParaRPr lang="en-AU" sz="1100" b="0" i="0" u="sng" kern="1200" baseline="0" dirty="0">
              <a:solidFill>
                <a:schemeClr val="tx1"/>
              </a:solidFill>
              <a:effectLst/>
              <a:latin typeface="Arial" pitchFamily="34" charset="0"/>
              <a:ea typeface="+mn-ea"/>
              <a:cs typeface="Arial" pitchFamily="34" charset="0"/>
            </a:endParaRPr>
          </a:p>
          <a:p>
            <a:pPr lvl="0">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3"/>
              </a:rPr>
              <a:t>australiancurriculum@qcaa.qld.edu.au</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4"/>
              </a:rPr>
              <a:t>www.qcaa.qld.edu.au/pd-events/request-pd</a:t>
            </a:r>
            <a:endParaRPr lang="en-AU" sz="1100" u="none" kern="1200" dirty="0">
              <a:solidFill>
                <a:schemeClr val="tx1"/>
              </a:solidFill>
              <a:effectLst/>
              <a:latin typeface="Arial" pitchFamily="34" charset="0"/>
              <a:ea typeface="+mn-ea"/>
              <a:cs typeface="Arial" pitchFamily="34" charset="0"/>
            </a:endParaRPr>
          </a:p>
          <a:p>
            <a:pPr>
              <a:spcBef>
                <a:spcPts val="0"/>
              </a:spcBef>
            </a:pP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a:spcBef>
                <a:spcPts val="0"/>
              </a:spcBef>
            </a:pPr>
            <a:endParaRPr lang="en-AU"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Partner with a colleague to discuss the following questions:</a:t>
            </a:r>
          </a:p>
          <a:p>
            <a:pPr marL="0" marR="0" lvl="1" indent="-171450" algn="l" defTabSz="914400" rtl="0" eaLnBrk="0" fontAlgn="base" latinLnBrk="0" hangingPunct="0">
              <a:lnSpc>
                <a:spcPct val="100000"/>
              </a:lnSpc>
              <a:spcBef>
                <a:spcPts val="0"/>
              </a:spcBef>
              <a:spcAft>
                <a:spcPct val="0"/>
              </a:spcAft>
              <a:buClrTx/>
              <a:buSzTx/>
              <a:buFont typeface="Arial" pitchFamily="34" charset="0"/>
              <a:buChar char="•"/>
              <a:tabLst/>
              <a:defRPr/>
            </a:pPr>
            <a:r>
              <a:rPr lang="en-AU" sz="1100" b="0" kern="1200" dirty="0">
                <a:solidFill>
                  <a:schemeClr val="tx1"/>
                </a:solidFill>
                <a:effectLst/>
                <a:latin typeface="Arial" pitchFamily="34" charset="0"/>
                <a:ea typeface="+mn-ea"/>
                <a:cs typeface="Arial" pitchFamily="34" charset="0"/>
              </a:rPr>
              <a:t>What did I learn?</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0" lvl="1"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AU" sz="1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20830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buFont typeface="Arial" panose="020B0604020202020204" pitchFamily="34" charset="0"/>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037533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222370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baseline="0">
                <a:latin typeface="Arial" pitchFamily="34" charset="0"/>
                <a:cs typeface="Arial" pitchFamily="34" charset="0"/>
              </a:rPr>
              <a:t>,</a:t>
            </a:r>
            <a:r>
              <a:rPr lang="en-AU" sz="1100">
                <a:latin typeface="Arial" pitchFamily="34" charset="0"/>
                <a:cs typeface="Arial" pitchFamily="34" charset="0"/>
              </a:rPr>
              <a:t> students </a:t>
            </a:r>
            <a:r>
              <a:rPr lang="en-AU" sz="1100" dirty="0">
                <a:latin typeface="Arial" pitchFamily="34" charset="0"/>
                <a:cs typeface="Arial" pitchFamily="34" charset="0"/>
              </a:rPr>
              <a:t>and parents with access to the </a:t>
            </a:r>
            <a:r>
              <a:rPr lang="en-AU" sz="1100">
                <a:latin typeface="Arial" pitchFamily="34" charset="0"/>
                <a:cs typeface="Arial" pitchFamily="34" charset="0"/>
              </a:rPr>
              <a:t>same content </a:t>
            </a:r>
            <a:r>
              <a:rPr lang="en-AU" sz="1100" dirty="0">
                <a:latin typeface="Arial" pitchFamily="34" charset="0"/>
                <a:cs typeface="Arial" pitchFamily="34" charset="0"/>
              </a:rPr>
              <a:t>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a:spcBef>
                <a:spcPts val="0"/>
              </a:spcBef>
              <a:spcAft>
                <a:spcPts val="0"/>
              </a:spcAft>
            </a:pPr>
            <a:endParaRPr lang="en-AU" sz="1100" dirty="0">
              <a:latin typeface="Arial" pitchFamily="34" charset="0"/>
              <a:cs typeface="Arial" pitchFamily="34" charset="0"/>
            </a:endParaRPr>
          </a:p>
          <a:p>
            <a:pPr>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a:spcBef>
                <a:spcPts val="0"/>
              </a:spcBef>
              <a:spcAft>
                <a:spcPts val="0"/>
              </a:spcAft>
            </a:pPr>
            <a:endParaRPr lang="en-AU" sz="1100" dirty="0">
              <a:latin typeface="Arial" pitchFamily="34" charset="0"/>
              <a:cs typeface="Arial" pitchFamily="34" charset="0"/>
            </a:endParaRPr>
          </a:p>
          <a:p>
            <a:pPr>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a:spcBef>
                <a:spcPts val="0"/>
              </a:spcBef>
              <a:spcAft>
                <a:spcPts val="0"/>
              </a:spcAft>
            </a:pPr>
            <a:endParaRPr lang="en-AU" sz="1100" dirty="0">
              <a:latin typeface="Arial" pitchFamily="34" charset="0"/>
              <a:cs typeface="Arial" pitchFamily="34" charset="0"/>
            </a:endParaRPr>
          </a:p>
          <a:p>
            <a:pPr>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a:t>
            </a:r>
            <a:r>
              <a:rPr lang="en-AU" sz="1100" baseline="0">
                <a:latin typeface="Arial" pitchFamily="34" charset="0"/>
                <a:cs typeface="Arial" pitchFamily="34" charset="0"/>
              </a:rPr>
              <a:t>cross-curriculum priorities. However</a:t>
            </a:r>
            <a:r>
              <a:rPr lang="en-AU" sz="1100" baseline="0" dirty="0">
                <a:latin typeface="Arial" pitchFamily="34" charset="0"/>
                <a:cs typeface="Arial" pitchFamily="34" charset="0"/>
              </a:rPr>
              <a:t>, the focus will be </a:t>
            </a:r>
            <a:r>
              <a:rPr lang="en-AU" sz="1100" u="none" baseline="0" dirty="0">
                <a:latin typeface="Arial" pitchFamily="34" charset="0"/>
                <a:cs typeface="Arial" pitchFamily="34" charset="0"/>
              </a:rPr>
              <a:t>on the </a:t>
            </a:r>
            <a:r>
              <a:rPr lang="en-AU" sz="1100" b="0" baseline="0" dirty="0">
                <a:latin typeface="Arial" pitchFamily="34" charset="0"/>
                <a:cs typeface="Arial" pitchFamily="34" charset="0"/>
              </a:rPr>
              <a:t>Technologies learning area.</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183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Australian Curriculum sets out what all young people should be taught by specifying the curriculum content and identifies the learning expected at points in their schooling by specifying the achievement standards. The curriculum content and achievement standards are supported by additional information that describes the:</a:t>
            </a:r>
          </a:p>
          <a:p>
            <a:pPr marL="342900" lvl="0" indent="-342900">
              <a:lnSpc>
                <a:spcPct val="11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curriculum intent (rationale) </a:t>
            </a:r>
          </a:p>
          <a:p>
            <a:pPr marL="342900" lvl="0" indent="-342900">
              <a:lnSpc>
                <a:spcPct val="11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aims of learning (aims) </a:t>
            </a:r>
          </a:p>
          <a:p>
            <a:pPr marL="342900" lvl="0" indent="-342900">
              <a:lnSpc>
                <a:spcPct val="11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key considerations when planning learning experiences that are unique to the learning area of </a:t>
            </a: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Technologies</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key connections with the other dimensions for the Australian Curriculum including the general capabilities, cross curriculum priorities and other learning areas</a:t>
            </a:r>
          </a:p>
          <a:p>
            <a:pPr marL="342900" lvl="0" indent="-342900">
              <a:lnSpc>
                <a:spcPct val="110000"/>
              </a:lnSpc>
              <a:spcAft>
                <a:spcPts val="600"/>
              </a:spcAft>
              <a:buFont typeface="Symbol" panose="05050102010706020507" pitchFamily="18" charset="2"/>
              <a:buChar char=""/>
              <a:tabLst>
                <a:tab pos="180340" algn="l"/>
              </a:tabLs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organising structure and focus for the learning at specific </a:t>
            </a:r>
            <a:r>
              <a:rPr lang="en-AU" sz="1100" b="0" dirty="0">
                <a:effectLst/>
                <a:latin typeface="Arial" panose="020B0604020202020204" pitchFamily="34" charset="0"/>
                <a:ea typeface="Times New Roman" panose="02020603050405020304" pitchFamily="18" charset="0"/>
                <a:cs typeface="Times New Roman" panose="02020603050405020304" pitchFamily="18" charset="0"/>
              </a:rPr>
              <a:t>year/band </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levels including the</a:t>
            </a:r>
            <a:r>
              <a:rPr lang="en-AU" sz="1100" b="0" dirty="0">
                <a:effectLst/>
                <a:latin typeface="Arial" panose="020B0604020202020204" pitchFamily="34" charset="0"/>
                <a:ea typeface="Times New Roman" panose="02020603050405020304" pitchFamily="18" charset="0"/>
                <a:cs typeface="Times New Roman" panose="02020603050405020304" pitchFamily="18" charset="0"/>
              </a:rPr>
              <a:t> level descriptions</a:t>
            </a: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achievement standards and the curriculum content.</a:t>
            </a:r>
          </a:p>
          <a:p>
            <a:pPr marL="342900" lvl="0" indent="-342900">
              <a:lnSpc>
                <a:spcPct val="110000"/>
              </a:lnSpc>
              <a:spcAft>
                <a:spcPts val="600"/>
              </a:spcAft>
              <a:buFont typeface="Symbol" panose="05050102010706020507" pitchFamily="18" charset="2"/>
              <a:buChar char=""/>
              <a:tabLst>
                <a:tab pos="180340" algn="l"/>
              </a:tabLst>
            </a:pP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0000"/>
              </a:lnSpc>
              <a:spcAft>
                <a:spcPts val="600"/>
              </a:spcAft>
              <a:buFont typeface="Symbol" panose="05050102010706020507" pitchFamily="18" charset="2"/>
              <a:buNone/>
              <a:tabLst>
                <a:tab pos="180340" algn="l"/>
              </a:tabLst>
            </a:pPr>
            <a:r>
              <a:rPr lang="en-AU" sz="1100" dirty="0">
                <a:latin typeface="Arial"/>
                <a:cs typeface="Arial"/>
              </a:rPr>
              <a:t>The Australian Curriculum: Technologies is presented in two-year band levels from Year 1 to Year 10, with Prep presented as a single year level.</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Aft>
                <a:spcPts val="600"/>
              </a:spcAft>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following sections of the presentation will provide an overview of each of these key aspects of the curriculum.</a:t>
            </a:r>
            <a:endParaRPr lang="en-AU" sz="1100" u="none"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solidFill>
                  <a:schemeClr val="tx1"/>
                </a:solidFill>
                <a:latin typeface="Arial" panose="020B0604020202020204" pitchFamily="34" charset="0"/>
                <a:cs typeface="Arial" panose="020B0604020202020204" pitchFamily="34" charset="0"/>
              </a:rPr>
              <a:t>The rationale defines the learning area and describes</a:t>
            </a:r>
            <a:r>
              <a:rPr lang="en-AU" sz="1100" b="0" baseline="0" dirty="0">
                <a:solidFill>
                  <a:schemeClr val="tx1"/>
                </a:solidFill>
                <a:latin typeface="Arial" panose="020B0604020202020204" pitchFamily="34" charset="0"/>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the importance of the learning area within the curriculum:</a:t>
            </a:r>
          </a:p>
          <a:p>
            <a:pPr marL="0" indent="0">
              <a:buFont typeface="Arial" panose="020B0604020202020204" pitchFamily="34" charset="0"/>
              <a:buNone/>
            </a:pPr>
            <a:endParaRPr lang="en-AU" sz="1100" b="0" dirty="0">
              <a:solidFill>
                <a:schemeClr val="tx1"/>
              </a:solidFill>
              <a:latin typeface="Arial" panose="020B0604020202020204" pitchFamily="34" charset="0"/>
              <a:cs typeface="Arial" panose="020B0604020202020204" pitchFamily="34" charset="0"/>
            </a:endParaRPr>
          </a:p>
          <a:p>
            <a:pPr marL="0" indent="0">
              <a:spcBef>
                <a:spcPts val="0"/>
              </a:spcBef>
              <a:buFont typeface="Arial" panose="020B0604020202020204" pitchFamily="34" charset="0"/>
              <a:buNone/>
            </a:pPr>
            <a:r>
              <a:rPr lang="en-AU" sz="1100" b="0" dirty="0">
                <a:solidFill>
                  <a:schemeClr val="tx1"/>
                </a:solidFill>
                <a:latin typeface="Arial" panose="020B0604020202020204" pitchFamily="34" charset="0"/>
                <a:cs typeface="Arial" panose="020B0604020202020204" pitchFamily="34" charset="0"/>
              </a:rPr>
              <a:t>The Technologies rationale promotes:</a:t>
            </a:r>
          </a:p>
          <a:p>
            <a:pPr marL="285750" lvl="0" indent="-285750">
              <a:buFont typeface="Arial" panose="020B0604020202020204" pitchFamily="34" charset="0"/>
              <a:buChar char="•"/>
            </a:pPr>
            <a:r>
              <a:rPr lang="en-AU" sz="1100" dirty="0">
                <a:effectLst/>
                <a:latin typeface="Arial" panose="020B0604020202020204" pitchFamily="34" charset="0"/>
                <a:ea typeface="Times New Roman" panose="02020603050405020304" pitchFamily="18" charset="0"/>
                <a:cs typeface="Arial" panose="020B0604020202020204" pitchFamily="34" charset="0"/>
              </a:rPr>
              <a:t>using technologies to solve problems independently and collaboratively and applying knowledge, processes and skills to create solutions that contribute to preferred futures for themselves and others</a:t>
            </a:r>
          </a:p>
          <a:p>
            <a:pPr marL="285750" lvl="0" indent="-285750" eaLnBrk="0" fontAlgn="base" hangingPunct="0">
              <a:buFont typeface="Arial" panose="020B0604020202020204" pitchFamily="34" charset="0"/>
              <a:buChar char="•"/>
            </a:pPr>
            <a:r>
              <a:rPr lang="en-AU"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ability to learn about and work with traditional, contemporary and emerging technologies and to consider how technologies can contribute to societies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eaLnBrk="0" fontAlgn="base" hangingPunct="0">
              <a:buFont typeface="Arial" panose="020B0604020202020204" pitchFamily="34" charset="0"/>
              <a:buChar char="•"/>
            </a:pPr>
            <a:r>
              <a:rPr lang="en-AU"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critical and creative thinking, including understanding interrelationships in systems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eaLnBrk="0" fontAlgn="base" hangingPunct="0">
              <a:buFont typeface="Arial" panose="020B0604020202020204" pitchFamily="34" charset="0"/>
              <a:buChar char="•"/>
            </a:pPr>
            <a:r>
              <a:rPr lang="en-AU"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systematic approach to experimentation, problem-solving, prototyping and evaluation and project management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ability to consider the use and impact of technological solutions on equity, ethics, sustainability and personal and social values.</a:t>
            </a: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Font typeface="Arial" panose="020B0604020202020204" pitchFamily="34" charset="0"/>
              <a:buNone/>
            </a:pPr>
            <a:endParaRPr lang="en-AU" sz="1100" b="0" i="1" kern="1200" dirty="0">
              <a:solidFill>
                <a:srgbClr val="FF0000"/>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100" baseline="0" dirty="0">
                <a:solidFill>
                  <a:schemeClr val="tx1"/>
                </a:solidFill>
                <a:latin typeface="Arial" pitchFamily="34" charset="0"/>
                <a:cs typeface="Arial" pitchFamily="34" charset="0"/>
              </a:rPr>
              <a:t>The full rationale is available under the introduction tab from</a:t>
            </a:r>
            <a:r>
              <a:rPr lang="en-AU" sz="1100" b="0" baseline="0" dirty="0">
                <a:solidFill>
                  <a:schemeClr val="tx1"/>
                </a:solidFill>
                <a:latin typeface="Arial" pitchFamily="34" charset="0"/>
                <a:cs typeface="Arial" pitchFamily="34" charset="0"/>
              </a:rPr>
              <a:t>:  </a:t>
            </a:r>
            <a:r>
              <a:rPr lang="en-US" sz="1100" b="0" u="sng" dirty="0">
                <a:latin typeface="Arial" pitchFamily="34" charset="0"/>
                <a:cs typeface="Arial" pitchFamily="34" charset="0"/>
              </a:rPr>
              <a:t>https://v9.australiancurriculum.edu.au/teacher-resources/understand-this-learning-area/technologies/.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100" dirty="0">
              <a:solidFill>
                <a:schemeClr val="tx1"/>
              </a:solidFill>
              <a:latin typeface="Arial" pitchFamily="34" charset="0"/>
              <a:cs typeface="Arial" pitchFamily="34" charset="0"/>
            </a:endParaRPr>
          </a:p>
          <a:p>
            <a:pPr>
              <a:spcBef>
                <a:spcPts val="0"/>
              </a:spcBef>
            </a:pPr>
            <a:r>
              <a:rPr lang="en-AU" sz="1100" b="1" i="0" u="none" dirty="0">
                <a:latin typeface="Arial" pitchFamily="34" charset="0"/>
                <a:cs typeface="Arial" pitchFamily="34" charset="0"/>
              </a:rPr>
              <a:t>Suggested activity:</a:t>
            </a:r>
          </a:p>
          <a:p>
            <a:pPr>
              <a:spcBef>
                <a:spcPts val="0"/>
              </a:spcBef>
            </a:pPr>
            <a:endParaRPr lang="en-AU" sz="1100" b="0" i="0" u="sng" dirty="0">
              <a:latin typeface="Arial" pitchFamily="34" charset="0"/>
              <a:cs typeface="Arial" pitchFamily="34" charset="0"/>
            </a:endParaRPr>
          </a:p>
          <a:p>
            <a:pPr marL="22860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Read the full rationale. Partner with a colleague to discuss:</a:t>
            </a:r>
          </a:p>
          <a:p>
            <a:pPr marL="0" lvl="1" indent="-17145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were the key aspects of the rationale? </a:t>
            </a:r>
          </a:p>
          <a:p>
            <a:pPr marL="0" lvl="1" indent="-17145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Why is the learning area important? What important contribution does the learning make to a student’s education?</a:t>
            </a:r>
          </a:p>
          <a:p>
            <a:pPr marL="0" lvl="1" indent="-17145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Which aspects of this rationale matched your current understanding of the learning area? </a:t>
            </a:r>
            <a:r>
              <a:rPr lang="en-AU" sz="1100" i="0" kern="1200" dirty="0">
                <a:solidFill>
                  <a:schemeClr val="tx1"/>
                </a:solidFill>
                <a:effectLst/>
                <a:latin typeface="Arial" pitchFamily="34" charset="0"/>
                <a:ea typeface="+mn-ea"/>
                <a:cs typeface="Arial" pitchFamily="34" charset="0"/>
              </a:rPr>
              <a:t>Which aspects were new understandings?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161966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dirty="0">
                <a:effectLst/>
                <a:latin typeface="Arial" panose="020B0604020202020204" pitchFamily="34" charset="0"/>
                <a:ea typeface="Times New Roman" panose="02020603050405020304" pitchFamily="18" charset="0"/>
                <a:cs typeface="Times New Roman" panose="02020603050405020304" pitchFamily="18" charset="0"/>
              </a:rPr>
              <a:t>The aims flow logically from the rationale and </a:t>
            </a:r>
            <a:r>
              <a:rPr lang="en-AU" sz="1100" i="0" dirty="0">
                <a:effectLst/>
                <a:latin typeface="Arial" panose="020B0604020202020204" pitchFamily="34" charset="0"/>
                <a:ea typeface="Times New Roman" panose="02020603050405020304" pitchFamily="18" charset="0"/>
                <a:cs typeface="Times New Roman" panose="02020603050405020304" pitchFamily="18" charset="0"/>
              </a:rPr>
              <a:t>identify the major learning that students will be able to demonstrate as a result of being taught the curriculum.</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latin typeface="Arial" panose="020B0604020202020204" pitchFamily="34" charset="0"/>
              <a:cs typeface="Arial" panose="020B0604020202020204" pitchFamily="34" charset="0"/>
            </a:endParaRPr>
          </a:p>
          <a:p>
            <a:pPr marL="0" lvl="0">
              <a:lnSpc>
                <a:spcPct val="100000"/>
              </a:lnSpc>
              <a:spcBef>
                <a:spcPts val="0"/>
              </a:spcBef>
            </a:pPr>
            <a:r>
              <a:rPr lang="en-AU" sz="1100" u="none" dirty="0">
                <a:latin typeface="Arial" panose="020B0604020202020204" pitchFamily="34" charset="0"/>
                <a:cs typeface="Arial" panose="020B0604020202020204" pitchFamily="34" charset="0"/>
              </a:rPr>
              <a:t>The Technologies</a:t>
            </a:r>
            <a:r>
              <a:rPr lang="en-AU" sz="1100" u="none" baseline="0" dirty="0">
                <a:latin typeface="Arial" panose="020B0604020202020204" pitchFamily="34" charset="0"/>
                <a:cs typeface="Arial" panose="020B0604020202020204" pitchFamily="34" charset="0"/>
              </a:rPr>
              <a:t> learning area aims to develop the knowledge, understanding and skills to enable students to:</a:t>
            </a:r>
            <a:endParaRPr lang="en-AU" sz="1100" i="1" u="none" baseline="0" dirty="0">
              <a:latin typeface="Arial" panose="020B0604020202020204" pitchFamily="34" charset="0"/>
              <a:cs typeface="Arial" panose="020B0604020202020204" pitchFamily="34" charset="0"/>
            </a:endParaRPr>
          </a:p>
          <a:p>
            <a:pPr marL="0" indent="-171450">
              <a:lnSpc>
                <a:spcPct val="100000"/>
              </a:lnSpc>
              <a:spcBef>
                <a:spcPts val="0"/>
              </a:spcBef>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investigate, design, plan, manage, create and evaluate solutions</a:t>
            </a: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create, innovate and be enterprising when using technologies</a:t>
            </a: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make informed and ethical decisions about the role, impact and use of technologies </a:t>
            </a: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engage confidently with and responsibly select and manipulate appropriate technologies</a:t>
            </a: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critique, analyse and evaluate problems, needs or opportunities. </a:t>
            </a:r>
          </a:p>
          <a:p>
            <a:pPr marL="171450" indent="-171450">
              <a:buFont typeface="Arial" panose="020B0604020202020204" pitchFamily="34" charset="0"/>
              <a:buChar char="•"/>
            </a:pPr>
            <a:endParaRPr lang="en-AU" sz="1100" u="none"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AU" sz="1100" baseline="0" dirty="0">
                <a:solidFill>
                  <a:schemeClr val="tx1"/>
                </a:solidFill>
                <a:latin typeface="Arial" pitchFamily="34" charset="0"/>
                <a:cs typeface="Arial" pitchFamily="34" charset="0"/>
              </a:rPr>
              <a:t>The full aims are available under the introduction tab from</a:t>
            </a:r>
            <a:r>
              <a:rPr lang="en-AU" sz="1100" u="none" baseline="0" dirty="0">
                <a:latin typeface="Arial" panose="020B0604020202020204" pitchFamily="34" charset="0"/>
                <a:cs typeface="Arial" panose="020B0604020202020204" pitchFamily="34" charset="0"/>
              </a:rPr>
              <a:t>: </a:t>
            </a:r>
            <a:r>
              <a:rPr lang="en-US" sz="1100" b="0" u="sng" dirty="0">
                <a:latin typeface="Arial" pitchFamily="34" charset="0"/>
                <a:cs typeface="Arial" pitchFamily="34" charset="0"/>
              </a:rPr>
              <a:t>https://v9.australiancurriculum.edu.au/teacher-resources/understand-this-learning-area/technologies/.</a:t>
            </a:r>
          </a:p>
          <a:p>
            <a:pPr marL="0" marR="0" indent="0" algn="l" defTabSz="914400" rtl="0" eaLnBrk="0" fontAlgn="base" latinLnBrk="0" hangingPunct="0">
              <a:lnSpc>
                <a:spcPct val="100000"/>
              </a:lnSpc>
              <a:spcBef>
                <a:spcPts val="0"/>
              </a:spcBef>
              <a:spcAft>
                <a:spcPct val="0"/>
              </a:spcAft>
              <a:buClrTx/>
              <a:buSzTx/>
              <a:buFontTx/>
              <a:buNone/>
              <a:tabLst/>
              <a:defRPr/>
            </a:pPr>
            <a:endParaRPr lang="en-AU" sz="1100" b="0" i="0" u="sng" dirty="0">
              <a:solidFill>
                <a:schemeClr val="tx1"/>
              </a:solidFill>
              <a:latin typeface="Arial" pitchFamily="34" charset="0"/>
              <a:cs typeface="Arial" pitchFamily="34" charset="0"/>
            </a:endParaRPr>
          </a:p>
          <a:p>
            <a:pPr>
              <a:spcBef>
                <a:spcPts val="0"/>
              </a:spcBef>
            </a:pPr>
            <a:r>
              <a:rPr lang="en-AU" sz="1100" b="1" i="0" u="none" dirty="0">
                <a:solidFill>
                  <a:schemeClr val="tx1"/>
                </a:solidFill>
                <a:latin typeface="Arial" pitchFamily="34" charset="0"/>
                <a:cs typeface="Arial" pitchFamily="34" charset="0"/>
              </a:rPr>
              <a:t>Suggested</a:t>
            </a:r>
            <a:r>
              <a:rPr lang="en-AU" sz="1100" b="1" i="0" u="none" baseline="0" dirty="0">
                <a:solidFill>
                  <a:schemeClr val="tx1"/>
                </a:solidFill>
                <a:latin typeface="Arial" pitchFamily="34" charset="0"/>
                <a:cs typeface="Arial" pitchFamily="34" charset="0"/>
              </a:rPr>
              <a:t> activities:</a:t>
            </a:r>
          </a:p>
          <a:p>
            <a:pPr>
              <a:spcBef>
                <a:spcPts val="0"/>
              </a:spcBef>
            </a:pPr>
            <a:endParaRPr lang="en-AU" sz="1100" b="0" i="0" u="sng" baseline="0" dirty="0">
              <a:solidFill>
                <a:schemeClr val="tx1"/>
              </a:solidFill>
              <a:latin typeface="Arial" pitchFamily="34" charset="0"/>
              <a:cs typeface="Arial" pitchFamily="34" charset="0"/>
            </a:endParaRPr>
          </a:p>
          <a:p>
            <a:pPr marL="228600" indent="-228600">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Prepare a brief statement/overview that would help you describe the aims of the learning area to a parent group.</a:t>
            </a:r>
          </a:p>
          <a:p>
            <a:pPr marL="228600" lvl="0" indent="-228600">
              <a:spcBef>
                <a:spcPts val="0"/>
              </a:spcBef>
              <a:buFont typeface="+mj-lt"/>
              <a:buAutoNum type="arabicPeriod" startAt="2"/>
            </a:pPr>
            <a:r>
              <a:rPr lang="en-AU" sz="1100" kern="1200" dirty="0">
                <a:solidFill>
                  <a:schemeClr val="tx1"/>
                </a:solidFill>
                <a:effectLst/>
                <a:latin typeface="Arial" pitchFamily="34" charset="0"/>
                <a:ea typeface="+mn-ea"/>
                <a:cs typeface="Arial" pitchFamily="34" charset="0"/>
              </a:rPr>
              <a:t>Identify two or three big ideas in the </a:t>
            </a:r>
            <a:r>
              <a:rPr lang="en-AU" sz="1100" i="0" kern="1200" dirty="0">
                <a:solidFill>
                  <a:schemeClr val="tx1"/>
                </a:solidFill>
                <a:effectLst/>
                <a:latin typeface="Arial" pitchFamily="34" charset="0"/>
                <a:ea typeface="+mn-ea"/>
                <a:cs typeface="Arial" pitchFamily="34" charset="0"/>
              </a:rPr>
              <a:t>aims</a:t>
            </a:r>
            <a:r>
              <a:rPr lang="en-AU" sz="1100" kern="1200" dirty="0">
                <a:solidFill>
                  <a:schemeClr val="tx1"/>
                </a:solidFill>
                <a:effectLst/>
                <a:latin typeface="Arial" pitchFamily="34" charset="0"/>
                <a:ea typeface="+mn-ea"/>
                <a:cs typeface="Arial" pitchFamily="34" charset="0"/>
              </a:rPr>
              <a:t>. How do they inform:</a:t>
            </a:r>
          </a:p>
          <a:p>
            <a:pPr marL="0" lvl="1" indent="-17145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understanding of the learning area?</a:t>
            </a:r>
          </a:p>
          <a:p>
            <a:pPr marL="0" lvl="1" indent="-17145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what is valued in the Australian Curriculum for the learning area?</a:t>
            </a:r>
          </a:p>
          <a:p>
            <a:pPr marL="0" lvl="1" indent="-171450">
              <a:spcBef>
                <a:spcPts val="0"/>
              </a:spcBef>
              <a:buFont typeface="Arial" pitchFamily="34" charset="0"/>
              <a:buChar char="•"/>
            </a:pPr>
            <a:r>
              <a:rPr lang="en-AU" sz="1100" kern="1200" dirty="0">
                <a:solidFill>
                  <a:schemeClr val="tx1"/>
                </a:solidFill>
                <a:effectLst/>
                <a:latin typeface="Arial" pitchFamily="34" charset="0"/>
                <a:ea typeface="+mn-ea"/>
                <a:cs typeface="Arial" pitchFamily="34" charset="0"/>
              </a:rPr>
              <a:t>your teaching and learning approaches?</a:t>
            </a:r>
          </a:p>
          <a:p>
            <a:pPr lvl="0"/>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1056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b="0" dirty="0">
                <a:latin typeface="Arial" panose="020B0604020202020204" pitchFamily="34" charset="0"/>
                <a:cs typeface="Arial" panose="020B0604020202020204" pitchFamily="34" charset="0"/>
              </a:rPr>
              <a:t>The</a:t>
            </a:r>
            <a:r>
              <a:rPr lang="en-US" sz="1100" b="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Technologies core</a:t>
            </a:r>
            <a:r>
              <a:rPr lang="en-US" sz="1100" b="0" baseline="0" dirty="0">
                <a:latin typeface="Arial" panose="020B0604020202020204" pitchFamily="34" charset="0"/>
                <a:cs typeface="Arial" panose="020B0604020202020204" pitchFamily="34" charset="0"/>
              </a:rPr>
              <a:t> concepts </a:t>
            </a:r>
            <a:r>
              <a:rPr lang="en-US" sz="1100" b="0" dirty="0">
                <a:latin typeface="Arial" panose="020B0604020202020204" pitchFamily="34" charset="0"/>
                <a:cs typeface="Arial" panose="020B0604020202020204" pitchFamily="34" charset="0"/>
              </a:rPr>
              <a:t>represent key aspects of the learning area content and frame the development of knowledge and skills in the learning area. In Technologies, the main overarching core concept is Creating solutions for preferred futures.</a:t>
            </a:r>
          </a:p>
          <a:p>
            <a:pPr marL="0" lvl="0">
              <a:lnSpc>
                <a:spcPct val="100000"/>
              </a:lnSpc>
              <a:spcBef>
                <a:spcPts val="0"/>
              </a:spcBef>
            </a:pPr>
            <a:endParaRPr lang="en-US" sz="1100" baseline="0" dirty="0">
              <a:latin typeface="Arial" pitchFamily="34" charset="0"/>
              <a:cs typeface="Arial" pitchFamily="34" charset="0"/>
            </a:endParaRPr>
          </a:p>
          <a:p>
            <a:pPr>
              <a:spcBef>
                <a:spcPts val="0"/>
              </a:spcBef>
            </a:pPr>
            <a:r>
              <a:rPr lang="en-US" sz="1100" baseline="0" dirty="0">
                <a:latin typeface="Arial" pitchFamily="34" charset="0"/>
                <a:cs typeface="Arial" pitchFamily="34" charset="0"/>
              </a:rPr>
              <a:t>The core concepts that underpin the overarching idea include:</a:t>
            </a:r>
            <a:r>
              <a:rPr lang="en-US" sz="1100" dirty="0">
                <a:latin typeface="Arial" panose="020B0604020202020204" pitchFamily="34" charset="0"/>
                <a:cs typeface="Arial" panose="020B0604020202020204" pitchFamily="34" charset="0"/>
              </a:rPr>
              <a:t> </a:t>
            </a:r>
            <a:endParaRPr lang="en-US" sz="1100" baseline="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systems</a:t>
            </a: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data</a:t>
            </a: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project management skills</a:t>
            </a: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systems thinking</a:t>
            </a: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computational thinking</a:t>
            </a: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design thinking</a:t>
            </a: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interactions and impact</a:t>
            </a: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enterprise skills and innovation</a:t>
            </a:r>
          </a:p>
          <a:p>
            <a:pPr marL="171450" lvl="0" indent="-171450">
              <a:lnSpc>
                <a:spcPct val="100000"/>
              </a:lnSpc>
              <a:spcBef>
                <a:spcPts val="0"/>
              </a:spcBef>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technologies processes and production skills.</a:t>
            </a:r>
          </a:p>
          <a:p>
            <a:pPr marL="0" lvl="0">
              <a:lnSpc>
                <a:spcPct val="100000"/>
              </a:lnSpc>
              <a:spcBef>
                <a:spcPts val="0"/>
              </a:spcBef>
            </a:pPr>
            <a:endParaRPr lang="en-US" sz="1100" b="0" baseline="0" dirty="0">
              <a:latin typeface="Arial" panose="020B0604020202020204" pitchFamily="34" charset="0"/>
              <a:cs typeface="Arial" panose="020B0604020202020204" pitchFamily="34" charset="0"/>
            </a:endParaRPr>
          </a:p>
          <a:p>
            <a:pPr>
              <a:spcBef>
                <a:spcPts val="0"/>
              </a:spcBef>
              <a:defRPr/>
            </a:pPr>
            <a:r>
              <a:rPr lang="en-US" sz="1100" b="0" baseline="0" dirty="0">
                <a:latin typeface="Arial" panose="020B0604020202020204" pitchFamily="34" charset="0"/>
                <a:cs typeface="Arial" panose="020B0604020202020204" pitchFamily="34" charset="0"/>
              </a:rPr>
              <a:t>The</a:t>
            </a:r>
            <a:r>
              <a:rPr lang="en-US" sz="1100" dirty="0">
                <a:latin typeface="Arial" panose="020B0604020202020204" pitchFamily="34" charset="0"/>
                <a:cs typeface="Arial" panose="020B0604020202020204" pitchFamily="34" charset="0"/>
              </a:rPr>
              <a:t> Technologies learning area</a:t>
            </a:r>
            <a:r>
              <a:rPr lang="en-US" sz="1100" b="0" baseline="0" dirty="0">
                <a:latin typeface="Arial" panose="020B0604020202020204" pitchFamily="34" charset="0"/>
                <a:cs typeface="Arial" panose="020B0604020202020204" pitchFamily="34" charset="0"/>
              </a:rPr>
              <a:t> concepts are referred to in the Structure section of the Technologies curriculum: </a:t>
            </a:r>
            <a:r>
              <a:rPr lang="en-US" sz="1100" b="0" u="sng" dirty="0">
                <a:latin typeface="Arial" panose="020B0604020202020204" pitchFamily="34" charset="0"/>
                <a:cs typeface="Arial" panose="020B0604020202020204" pitchFamily="34" charset="0"/>
              </a:rPr>
              <a:t>https://v9.australiancurriculum.edu.au/teacher-resources/understand-this-learning-area/technologies/</a:t>
            </a:r>
          </a:p>
          <a:p>
            <a:pPr>
              <a:spcBef>
                <a:spcPts val="0"/>
              </a:spcBef>
              <a:defRPr/>
            </a:pPr>
            <a:endParaRPr lang="en-AU" sz="1100" b="0" baseline="0" dirty="0">
              <a:latin typeface="Arial" pitchFamily="34" charset="0"/>
              <a:cs typeface="Arial" pitchFamily="34" charset="0"/>
            </a:endParaRPr>
          </a:p>
          <a:p>
            <a:pPr>
              <a:spcBef>
                <a:spcPts val="0"/>
              </a:spcBef>
            </a:pPr>
            <a:r>
              <a:rPr lang="en-AU" sz="1100" b="0" dirty="0">
                <a:latin typeface="Arial" panose="020B0604020202020204" pitchFamily="34" charset="0"/>
                <a:cs typeface="Arial" panose="020B0604020202020204" pitchFamily="34" charset="0"/>
              </a:rPr>
              <a:t>The Design and Technologies subject-specific core concepts:</a:t>
            </a:r>
            <a:r>
              <a:rPr lang="en-US" sz="1100" b="0" dirty="0">
                <a:latin typeface="Arial" panose="020B0604020202020204" pitchFamily="34" charset="0"/>
                <a:cs typeface="Arial" panose="020B0604020202020204" pitchFamily="34" charset="0"/>
              </a:rPr>
              <a:t> </a:t>
            </a:r>
            <a:r>
              <a:rPr lang="en-US" sz="1100" b="0" u="sng" dirty="0">
                <a:latin typeface="Arial" panose="020B0604020202020204" pitchFamily="34" charset="0"/>
                <a:cs typeface="Arial" panose="020B0604020202020204" pitchFamily="34" charset="0"/>
              </a:rPr>
              <a:t>https://v9.australiancurriculum.edu.au/teacher-resources/understand-this-learning-area/technologies#design-and-technologies/</a:t>
            </a:r>
          </a:p>
          <a:p>
            <a:pPr>
              <a:spcBef>
                <a:spcPts val="0"/>
              </a:spcBef>
            </a:pPr>
            <a:endParaRPr lang="en-AU" sz="1100" b="0" dirty="0">
              <a:latin typeface="Arial" pitchFamily="34" charset="0"/>
              <a:cs typeface="Arial" pitchFamily="34" charset="0"/>
            </a:endParaRPr>
          </a:p>
          <a:p>
            <a:pPr>
              <a:spcBef>
                <a:spcPts val="0"/>
              </a:spcBef>
            </a:pPr>
            <a:r>
              <a:rPr lang="en-AU" sz="1100" b="0" dirty="0">
                <a:latin typeface="Arial" pitchFamily="34" charset="0"/>
                <a:cs typeface="Arial" pitchFamily="34" charset="0"/>
              </a:rPr>
              <a:t>The Digital Technologies subject-specific core concepts: </a:t>
            </a:r>
            <a:r>
              <a:rPr lang="en-US" sz="1100" b="0" dirty="0">
                <a:latin typeface="Arial" panose="020B0604020202020204" pitchFamily="34" charset="0"/>
                <a:cs typeface="Arial" panose="020B0604020202020204" pitchFamily="34" charset="0"/>
              </a:rPr>
              <a:t> </a:t>
            </a:r>
            <a:r>
              <a:rPr lang="en-US" sz="1100" b="0" u="sng" dirty="0">
                <a:latin typeface="Arial" panose="020B0604020202020204" pitchFamily="34" charset="0"/>
                <a:cs typeface="Arial" panose="020B0604020202020204" pitchFamily="34" charset="0"/>
              </a:rPr>
              <a:t>https://v9.australiancurriculum.edu.au/teacher-resources/understand-this-learning-area/technologies#digital-technologies/</a:t>
            </a:r>
          </a:p>
          <a:p>
            <a:pPr>
              <a:spcBef>
                <a:spcPts val="0"/>
              </a:spcBef>
            </a:pPr>
            <a:endParaRPr lang="en-AU" sz="110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activities:</a:t>
            </a:r>
          </a:p>
          <a:p>
            <a:pPr marL="0" lvl="0">
              <a:lnSpc>
                <a:spcPct val="100000"/>
              </a:lnSpc>
              <a:spcBef>
                <a:spcPts val="0"/>
              </a:spcBef>
            </a:pPr>
            <a:endParaRPr lang="en-US" sz="1100" b="1" u="none" dirty="0">
              <a:latin typeface="Arial" pitchFamily="34" charset="0"/>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anose="020B0604020202020204" pitchFamily="34" charset="0"/>
                <a:cs typeface="Arial" panose="020B0604020202020204" pitchFamily="34" charset="0"/>
              </a:rPr>
              <a:t>What are the core concepts, and how do they impact on your reading of the content?</a:t>
            </a:r>
            <a:endParaRPr lang="en-AU" sz="110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r>
              <a:rPr lang="en-AU" sz="1100" kern="1200" dirty="0">
                <a:solidFill>
                  <a:schemeClr val="tx1"/>
                </a:solidFill>
                <a:effectLst/>
                <a:latin typeface="Arial" panose="020B0604020202020204" pitchFamily="34" charset="0"/>
                <a:cs typeface="Arial" panose="020B0604020202020204" pitchFamily="34" charset="0"/>
              </a:rPr>
              <a:t>How</a:t>
            </a:r>
            <a:r>
              <a:rPr lang="en-AU" sz="1100" kern="1200" baseline="0" dirty="0">
                <a:solidFill>
                  <a:schemeClr val="tx1"/>
                </a:solidFill>
                <a:effectLst/>
                <a:latin typeface="Arial" panose="020B0604020202020204" pitchFamily="34" charset="0"/>
                <a:cs typeface="Arial" panose="020B0604020202020204" pitchFamily="34" charset="0"/>
              </a:rPr>
              <a:t> could the core concepts be reflected in your teaching and learning approaches?</a:t>
            </a:r>
            <a:endParaRPr lang="en-AU" sz="1100" kern="1200" dirty="0">
              <a:solidFill>
                <a:schemeClr val="tx1"/>
              </a:solidFill>
              <a:effectLst/>
              <a:latin typeface="Arial" panose="020B0604020202020204" pitchFamily="34" charset="0"/>
              <a:cs typeface="Arial" panose="020B0604020202020204" pitchFamily="34" charset="0"/>
            </a:endParaRPr>
          </a:p>
          <a:p>
            <a:pPr marL="0" lvl="0" indent="0">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endParaRPr lang="en-AU" sz="1100" b="0" dirty="0">
              <a:latin typeface="Arial" panose="020B0604020202020204" pitchFamily="34" charset="0"/>
              <a:cs typeface="Arial" panose="020B0604020202020204" pitchFamily="34" charset="0"/>
            </a:endParaRPr>
          </a:p>
          <a:p>
            <a:endParaRPr lang="en-AU" sz="11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2406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The</a:t>
            </a:r>
            <a:r>
              <a:rPr lang="en-AU" sz="1100" b="0" baseline="0" dirty="0">
                <a:latin typeface="Arial" pitchFamily="34" charset="0"/>
                <a:cs typeface="Arial" pitchFamily="34" charset="0"/>
              </a:rPr>
              <a:t> key considerations provide a </a:t>
            </a:r>
            <a:r>
              <a:rPr lang="en-AU" sz="1100" b="0" i="0" dirty="0">
                <a:latin typeface="Arial" pitchFamily="34" charset="0"/>
                <a:cs typeface="Arial" pitchFamily="34" charset="0"/>
              </a:rPr>
              <a:t>brief overview of how the Australian</a:t>
            </a:r>
            <a:r>
              <a:rPr lang="en-AU" sz="1100" b="0" i="0" baseline="0" dirty="0">
                <a:latin typeface="Arial" pitchFamily="34" charset="0"/>
                <a:cs typeface="Arial" pitchFamily="34" charset="0"/>
              </a:rPr>
              <a:t> </a:t>
            </a:r>
            <a:r>
              <a:rPr lang="en-AU" sz="1100" b="0" i="0" dirty="0">
                <a:latin typeface="Arial" pitchFamily="34" charset="0"/>
                <a:cs typeface="Arial" pitchFamily="34" charset="0"/>
              </a:rPr>
              <a:t>Curriculum can accommodate particular approaches to teaching and assessment in Technologies.</a:t>
            </a:r>
            <a:endParaRPr lang="en-US"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When planning teaching and learning activities teachers need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safety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privacy and security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copyright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intellectual property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sz="1100" b="0" baseline="0" dirty="0">
                <a:latin typeface="Arial" pitchFamily="34" charset="0"/>
                <a:cs typeface="Arial" pitchFamily="34" charset="0"/>
              </a:rPr>
              <a:t>This section also supports teachers to consider: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protocols for engaging in First Nation Australians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0" baseline="0" dirty="0">
                <a:latin typeface="Arial" pitchFamily="34" charset="0"/>
                <a:cs typeface="Arial" pitchFamily="34" charset="0"/>
              </a:rPr>
              <a:t>inclusive practices that are relevant to the students needs.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b="0" baseline="0" dirty="0">
              <a:latin typeface="Arial" pitchFamily="34" charset="0"/>
              <a:cs typeface="Arial" pitchFamily="34" charset="0"/>
            </a:endParaRPr>
          </a:p>
          <a:p>
            <a:pPr marL="0" lvl="0">
              <a:lnSpc>
                <a:spcPct val="100000"/>
              </a:lnSpc>
              <a:spcBef>
                <a:spcPts val="0"/>
              </a:spcBef>
            </a:pPr>
            <a:r>
              <a:rPr lang="en-US" sz="1100" b="1" u="none" dirty="0">
                <a:latin typeface="Arial" pitchFamily="34" charset="0"/>
                <a:cs typeface="Arial" pitchFamily="34" charset="0"/>
              </a:rPr>
              <a:t>Suggested activity</a:t>
            </a:r>
          </a:p>
          <a:p>
            <a:pPr marL="0" lvl="0" indent="0">
              <a:lnSpc>
                <a:spcPct val="100000"/>
              </a:lnSpc>
              <a:spcBef>
                <a:spcPts val="0"/>
              </a:spcBef>
              <a:buFont typeface="+mj-lt"/>
              <a:buNone/>
            </a:pPr>
            <a:endParaRPr lang="en-AU" sz="1100" kern="1200" dirty="0">
              <a:solidFill>
                <a:schemeClr val="tx1"/>
              </a:solidFill>
              <a:effectLst/>
              <a:latin typeface="Arial" pitchFamily="34" charset="0"/>
              <a:ea typeface="+mn-ea"/>
              <a:cs typeface="Arial" pitchFamily="34" charset="0"/>
            </a:endParaRPr>
          </a:p>
          <a:p>
            <a:pPr marL="0" lvl="0" indent="0">
              <a:lnSpc>
                <a:spcPct val="100000"/>
              </a:lnSpc>
              <a:spcBef>
                <a:spcPts val="0"/>
              </a:spcBef>
              <a:buFont typeface="+mj-lt"/>
              <a:buNone/>
            </a:pPr>
            <a:r>
              <a:rPr lang="en-AU" sz="1100" kern="1200" dirty="0">
                <a:solidFill>
                  <a:schemeClr val="tx1"/>
                </a:solidFill>
                <a:effectLst/>
                <a:latin typeface="Arial" pitchFamily="34" charset="0"/>
                <a:ea typeface="+mn-ea"/>
                <a:cs typeface="Arial" pitchFamily="34" charset="0"/>
              </a:rPr>
              <a:t>How are the key considerations reflected in your Technologies program?</a:t>
            </a:r>
          </a:p>
          <a:p>
            <a:pPr marL="0" lvl="0" indent="-228600">
              <a:lnSpc>
                <a:spcPct val="100000"/>
              </a:lnSpc>
              <a:spcBef>
                <a:spcPts val="0"/>
              </a:spcBef>
              <a:buFont typeface="+mj-lt"/>
              <a:buAutoNum type="arabicPeriod"/>
            </a:pPr>
            <a:endParaRPr lang="en-AU" sz="1100" u="none"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a:p>
        </p:txBody>
      </p:sp>
    </p:spTree>
    <p:extLst>
      <p:ext uri="{BB962C8B-B14F-4D97-AF65-F5344CB8AC3E}">
        <p14:creationId xmlns:p14="http://schemas.microsoft.com/office/powerpoint/2010/main" val="336480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dirty="0">
                <a:effectLst/>
                <a:latin typeface="Arial" panose="020B0604020202020204" pitchFamily="34" charset="0"/>
                <a:cs typeface="Arial" panose="020B0604020202020204" pitchFamily="34" charset="0"/>
              </a:rPr>
              <a:t>The Technologies curriculum is structured into two-year band levels from Year 1 to Year 10, with Prep presented as a single year level.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0" i="0" dirty="0">
                <a:latin typeface="Arial" panose="020B0604020202020204" pitchFamily="34" charset="0"/>
                <a:cs typeface="Arial" panose="020B0604020202020204" pitchFamily="34" charset="0"/>
              </a:rPr>
              <a:t>This banded curriculum enables flexible delivery of the Technologies across P-10. </a:t>
            </a:r>
            <a:endParaRPr lang="en-AU" sz="1100" b="0" i="0" dirty="0">
              <a:latin typeface="Arial" pitchFamily="34" charset="0"/>
              <a:cs typeface="Arial" pitchFamily="34" charset="0"/>
            </a:endParaRPr>
          </a:p>
          <a:p>
            <a:pPr>
              <a:spcBef>
                <a:spcPts val="0"/>
              </a:spcBef>
            </a:pPr>
            <a:endParaRPr lang="en-AU" sz="1100" b="0" dirty="0">
              <a:latin typeface="Arial" pitchFamily="34" charset="0"/>
              <a:cs typeface="Arial" pitchFamily="34" charset="0"/>
            </a:endParaRPr>
          </a:p>
          <a:p>
            <a:pPr lvl="0">
              <a:spcBef>
                <a:spcPts val="0"/>
              </a:spcBef>
            </a:pPr>
            <a:r>
              <a:rPr lang="en-US" sz="1100" b="1" u="none" dirty="0">
                <a:latin typeface="Arial" pitchFamily="34" charset="0"/>
                <a:cs typeface="Arial" pitchFamily="34" charset="0"/>
              </a:rPr>
              <a:t>Suggested activity:</a:t>
            </a:r>
          </a:p>
          <a:p>
            <a:pPr lvl="0">
              <a:spcBef>
                <a:spcPts val="0"/>
              </a:spcBef>
            </a:pPr>
            <a:endParaRPr lang="en-US" sz="1100" b="1" u="none" dirty="0">
              <a:latin typeface="Arial" pitchFamily="34" charset="0"/>
              <a:cs typeface="Arial" pitchFamily="34" charset="0"/>
            </a:endParaRPr>
          </a:p>
          <a:p>
            <a:pPr marL="0" indent="0">
              <a:spcBef>
                <a:spcPts val="0"/>
              </a:spcBef>
              <a:buFont typeface="+mj-lt"/>
              <a:buNone/>
            </a:pPr>
            <a:r>
              <a:rPr lang="en-AU" sz="1100" kern="1200" dirty="0">
                <a:solidFill>
                  <a:schemeClr val="tx1"/>
                </a:solidFill>
                <a:effectLst/>
                <a:latin typeface="Arial" pitchFamily="34" charset="0"/>
                <a:ea typeface="+mn-ea"/>
                <a:cs typeface="Arial" pitchFamily="34" charset="0"/>
              </a:rPr>
              <a:t>What are the implications of the banded</a:t>
            </a:r>
            <a:r>
              <a:rPr lang="en-AU" sz="1100" kern="1200" baseline="0" dirty="0">
                <a:solidFill>
                  <a:schemeClr val="tx1"/>
                </a:solidFill>
                <a:effectLst/>
                <a:latin typeface="Arial" pitchFamily="34" charset="0"/>
                <a:ea typeface="+mn-ea"/>
                <a:cs typeface="Arial" pitchFamily="34" charset="0"/>
              </a:rPr>
              <a:t> curriculum </a:t>
            </a:r>
            <a:r>
              <a:rPr lang="en-AU" sz="1100" kern="1200" dirty="0">
                <a:solidFill>
                  <a:schemeClr val="tx1"/>
                </a:solidFill>
                <a:effectLst/>
                <a:latin typeface="Arial" pitchFamily="34" charset="0"/>
                <a:ea typeface="+mn-ea"/>
                <a:cs typeface="Arial" pitchFamily="34" charset="0"/>
              </a:rPr>
              <a:t>for the planning of your teaching, learning and assessment program?</a:t>
            </a:r>
            <a:endParaRPr lang="en-US" sz="1100" b="0" dirty="0">
              <a:latin typeface="Arial" pitchFamily="34" charset="0"/>
              <a:cs typeface="Arial" pitchFamily="34" charset="0"/>
            </a:endParaRPr>
          </a:p>
          <a:p>
            <a:pPr>
              <a:spcBef>
                <a:spcPts val="0"/>
              </a:spcBef>
            </a:pP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AU"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66142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qcaa.qld.edu.au/copyrigh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www.qcaa.qld.edu.au/copyright"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www.youtube.com/user/TheQCAA" TargetMode="External"/><Relationship Id="rId13"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www.facebook.com/qcaa.qld.edu.au" TargetMode="External"/><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pinterest.com/QCAA_edu"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twitter.com/QCAA_edu" TargetMode="External"/><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70000" y="6085291"/>
            <a:ext cx="468631" cy="224029"/>
          </a:xfrm>
          <a:prstGeom prst="rect">
            <a:avLst/>
          </a:prstGeom>
        </p:spPr>
      </p:pic>
      <p:sp>
        <p:nvSpPr>
          <p:cNvPr id="6" name="Vertical Text Placeholder 5">
            <a:extLst>
              <a:ext uri="{FF2B5EF4-FFF2-40B4-BE49-F238E27FC236}">
                <a16:creationId xmlns:a16="http://schemas.microsoft.com/office/drawing/2014/main" id="{728DF3DE-E3B0-4050-9742-3B142F9A43D7}"/>
              </a:ext>
            </a:extLst>
          </p:cNvPr>
          <p:cNvSpPr>
            <a:spLocks noGrp="1"/>
          </p:cNvSpPr>
          <p:nvPr>
            <p:ph type="body" orient="vert" sz="quarter" idx="10" hasCustomPrompt="1"/>
          </p:nvPr>
        </p:nvSpPr>
        <p:spPr>
          <a:xfrm rot="10800000">
            <a:off x="8705031" y="5373215"/>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spTree>
    <p:extLst>
      <p:ext uri="{BB962C8B-B14F-4D97-AF65-F5344CB8AC3E}">
        <p14:creationId xmlns:p14="http://schemas.microsoft.com/office/powerpoint/2010/main" val="328127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32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01D-014F-4403-BB69-4BD63F949E36}"/>
              </a:ext>
            </a:extLst>
          </p:cNvPr>
          <p:cNvSpPr>
            <a:spLocks noGrp="1"/>
          </p:cNvSpPr>
          <p:nvPr>
            <p:ph type="title"/>
          </p:nvPr>
        </p:nvSpPr>
        <p:spPr>
          <a:xfrm>
            <a:off x="324000" y="457200"/>
            <a:ext cx="2949575" cy="116280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AD11412-B7A9-4E11-8543-A620FD9BDFDE}"/>
              </a:ext>
            </a:extLst>
          </p:cNvPr>
          <p:cNvSpPr>
            <a:spLocks noGrp="1"/>
          </p:cNvSpPr>
          <p:nvPr>
            <p:ph idx="1"/>
          </p:nvPr>
        </p:nvSpPr>
        <p:spPr>
          <a:xfrm>
            <a:off x="3419872" y="457201"/>
            <a:ext cx="5400278" cy="5568950"/>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0A0BDD00-C62C-4186-9CD0-6F4B4D6F34B5}"/>
              </a:ext>
            </a:extLst>
          </p:cNvPr>
          <p:cNvSpPr>
            <a:spLocks noGrp="1"/>
          </p:cNvSpPr>
          <p:nvPr>
            <p:ph type="body" sz="half" idx="2"/>
          </p:nvPr>
        </p:nvSpPr>
        <p:spPr>
          <a:xfrm>
            <a:off x="324000" y="1638300"/>
            <a:ext cx="2949575" cy="4387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7582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C443C-6426-4918-8F62-8F6B8828A952}"/>
              </a:ext>
            </a:extLst>
          </p:cNvPr>
          <p:cNvSpPr>
            <a:spLocks noGrp="1"/>
          </p:cNvSpPr>
          <p:nvPr>
            <p:ph type="title"/>
          </p:nvPr>
        </p:nvSpPr>
        <p:spPr>
          <a:xfrm>
            <a:off x="1835696" y="4802400"/>
            <a:ext cx="5486400" cy="565200"/>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36528084-EA62-4576-AD10-81C0A1B2BA6E}"/>
              </a:ext>
            </a:extLst>
          </p:cNvPr>
          <p:cNvSpPr>
            <a:spLocks noGrp="1"/>
          </p:cNvSpPr>
          <p:nvPr>
            <p:ph type="pic" idx="1"/>
          </p:nvPr>
        </p:nvSpPr>
        <p:spPr>
          <a:xfrm>
            <a:off x="1835696" y="612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29F627F-16B5-4412-BF83-20C7F132FEC4}"/>
              </a:ext>
            </a:extLst>
          </p:cNvPr>
          <p:cNvSpPr>
            <a:spLocks noGrp="1"/>
          </p:cNvSpPr>
          <p:nvPr>
            <p:ph type="body" sz="half" idx="2"/>
          </p:nvPr>
        </p:nvSpPr>
        <p:spPr>
          <a:xfrm>
            <a:off x="1835696" y="5367600"/>
            <a:ext cx="5486400" cy="662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2248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8D3A82-C098-4F12-9711-3E2DACD04627}"/>
              </a:ext>
            </a:extLst>
          </p:cNvPr>
          <p:cNvSpPr>
            <a:spLocks noGrp="1"/>
          </p:cNvSpPr>
          <p:nvPr>
            <p:ph idx="1"/>
          </p:nvPr>
        </p:nvSpPr>
        <p:spPr>
          <a:xfrm>
            <a:off x="322562" y="1003588"/>
            <a:ext cx="8496000" cy="4746856"/>
          </a:xfrm>
        </p:spPr>
        <p:txBody>
          <a:bodyPr/>
          <a:lstStyle>
            <a:lvl1pPr>
              <a:defRPr/>
            </a:lvl1pPr>
          </a:lstStyle>
          <a:p>
            <a:pPr>
              <a:spcBef>
                <a:spcPts val="0"/>
              </a:spcBef>
              <a:spcAft>
                <a:spcPts val="0"/>
              </a:spcAft>
            </a:pPr>
            <a:endParaRPr lang="en-US" sz="300" dirty="0"/>
          </a:p>
          <a:p>
            <a:pPr>
              <a:lnSpc>
                <a:spcPct val="110000"/>
              </a:lnSpc>
              <a:spcAft>
                <a:spcPts val="0"/>
              </a:spcAft>
            </a:pPr>
            <a:r>
              <a:rPr lang="en-US" sz="1200" dirty="0"/>
              <a:t>                </a:t>
            </a:r>
            <a:r>
              <a:rPr lang="en-US" sz="1400" dirty="0"/>
              <a:t>© State of Queensland (QCAA) </a:t>
            </a:r>
            <a:r>
              <a:rPr lang="en-AU" sz="1400" dirty="0"/>
              <a:t>[Year]</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4"/>
              </a:rPr>
              <a:t>QCAA</a:t>
            </a:r>
            <a:r>
              <a:rPr lang="en-US" sz="1400" dirty="0"/>
              <a:t>)</a:t>
            </a:r>
            <a:r>
              <a:rPr lang="en-AU" sz="1400" dirty="0"/>
              <a:t> [Year]</a:t>
            </a:r>
          </a:p>
          <a:p>
            <a:pPr>
              <a:lnSpc>
                <a:spcPct val="110000"/>
              </a:lnSpc>
            </a:pPr>
            <a:r>
              <a:rPr lang="en-US" sz="1400" dirty="0"/>
              <a:t>Other copyright material in this presentation is listed on the previous slide/s.</a:t>
            </a:r>
          </a:p>
        </p:txBody>
      </p:sp>
      <p:sp>
        <p:nvSpPr>
          <p:cNvPr id="2" name="Title 1">
            <a:extLst>
              <a:ext uri="{FF2B5EF4-FFF2-40B4-BE49-F238E27FC236}">
                <a16:creationId xmlns:a16="http://schemas.microsoft.com/office/drawing/2014/main" id="{D5CBD354-2728-4CD0-940A-2079EC442899}"/>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3"/>
            <a:extLst>
              <a:ext uri="{FF2B5EF4-FFF2-40B4-BE49-F238E27FC236}">
                <a16:creationId xmlns:a16="http://schemas.microsoft.com/office/drawing/2014/main" id="{98A1B688-C4B5-46E4-900D-CD4D229CF90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1003588"/>
            <a:ext cx="624841" cy="298705"/>
          </a:xfrm>
          <a:prstGeom prst="rect">
            <a:avLst/>
          </a:prstGeom>
        </p:spPr>
      </p:pic>
    </p:spTree>
    <p:extLst>
      <p:ext uri="{BB962C8B-B14F-4D97-AF65-F5344CB8AC3E}">
        <p14:creationId xmlns:p14="http://schemas.microsoft.com/office/powerpoint/2010/main" val="27933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links">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60327-8F12-459E-99F0-886510C0A241}"/>
              </a:ext>
            </a:extLst>
          </p:cNvPr>
          <p:cNvSpPr>
            <a:spLocks noGrp="1"/>
          </p:cNvSpPr>
          <p:nvPr>
            <p:ph type="title" orient="vert"/>
          </p:nvPr>
        </p:nvSpPr>
        <p:spPr>
          <a:xfrm>
            <a:off x="324000" y="260352"/>
            <a:ext cx="8493125" cy="442800"/>
          </a:xfrm>
        </p:spPr>
        <p:txBody>
          <a:bodyPr vert="horz"/>
          <a:lstStyle/>
          <a:p>
            <a:r>
              <a:rPr lang="en-US" dirty="0"/>
              <a:t>Click to edit Master title style</a:t>
            </a:r>
            <a:endParaRPr lang="en-AU" dirty="0"/>
          </a:p>
        </p:txBody>
      </p:sp>
      <p:grpSp>
        <p:nvGrpSpPr>
          <p:cNvPr id="8" name="Group 7">
            <a:extLst>
              <a:ext uri="{FF2B5EF4-FFF2-40B4-BE49-F238E27FC236}">
                <a16:creationId xmlns:a16="http://schemas.microsoft.com/office/drawing/2014/main" id="{A74703E3-E5F0-4A98-8153-BEC485068FC6}"/>
              </a:ext>
            </a:extLst>
          </p:cNvPr>
          <p:cNvGrpSpPr/>
          <p:nvPr userDrawn="1"/>
        </p:nvGrpSpPr>
        <p:grpSpPr>
          <a:xfrm>
            <a:off x="6614784" y="3590400"/>
            <a:ext cx="1946367" cy="1511343"/>
            <a:chOff x="6542776" y="3438000"/>
            <a:chExt cx="1946367" cy="1511343"/>
          </a:xfrm>
        </p:grpSpPr>
        <p:sp>
          <p:nvSpPr>
            <p:cNvPr id="9" name="Instagram - text">
              <a:extLst>
                <a:ext uri="{FF2B5EF4-FFF2-40B4-BE49-F238E27FC236}">
                  <a16:creationId xmlns:a16="http://schemas.microsoft.com/office/drawing/2014/main" id="{9999D394-EA36-4BEB-9832-0232775F7321}"/>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10" name="Instagram link">
              <a:hlinkClick r:id="rId2"/>
              <a:extLst>
                <a:ext uri="{FF2B5EF4-FFF2-40B4-BE49-F238E27FC236}">
                  <a16:creationId xmlns:a16="http://schemas.microsoft.com/office/drawing/2014/main" id="{8FC2F2E0-304A-4AFA-8159-0D6FC5057F56}"/>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1" name="Instagram - logo">
              <a:extLst>
                <a:ext uri="{FF2B5EF4-FFF2-40B4-BE49-F238E27FC236}">
                  <a16:creationId xmlns:a16="http://schemas.microsoft.com/office/drawing/2014/main" id="{D825775D-95C4-4C86-9D85-E501437AA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12" name="Group 11">
            <a:extLst>
              <a:ext uri="{FF2B5EF4-FFF2-40B4-BE49-F238E27FC236}">
                <a16:creationId xmlns:a16="http://schemas.microsoft.com/office/drawing/2014/main" id="{338E8E6B-469D-4878-BF89-C199EE7D78E2}"/>
              </a:ext>
            </a:extLst>
          </p:cNvPr>
          <p:cNvGrpSpPr/>
          <p:nvPr userDrawn="1"/>
        </p:nvGrpSpPr>
        <p:grpSpPr>
          <a:xfrm>
            <a:off x="3158657" y="3590400"/>
            <a:ext cx="3093612" cy="1647184"/>
            <a:chOff x="3158657" y="3590400"/>
            <a:chExt cx="3093612" cy="1647184"/>
          </a:xfrm>
        </p:grpSpPr>
        <p:sp>
          <p:nvSpPr>
            <p:cNvPr id="13" name="Linkedin - text">
              <a:extLst>
                <a:ext uri="{FF2B5EF4-FFF2-40B4-BE49-F238E27FC236}">
                  <a16:creationId xmlns:a16="http://schemas.microsoft.com/office/drawing/2014/main" id="{FD8FB8DE-B66F-4A8B-A7FB-D0A13FE6B635}"/>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14" name="Linkedin link">
              <a:hlinkClick r:id="rId4"/>
              <a:extLst>
                <a:ext uri="{FF2B5EF4-FFF2-40B4-BE49-F238E27FC236}">
                  <a16:creationId xmlns:a16="http://schemas.microsoft.com/office/drawing/2014/main" id="{410D41BF-3A49-407F-98F6-A3093C3D2E51}"/>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5" name="Linkedin - logo">
              <a:extLst>
                <a:ext uri="{FF2B5EF4-FFF2-40B4-BE49-F238E27FC236}">
                  <a16:creationId xmlns:a16="http://schemas.microsoft.com/office/drawing/2014/main" id="{45C80BD7-AE56-408E-AAB9-71569145F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6" name="Group 15">
            <a:extLst>
              <a:ext uri="{FF2B5EF4-FFF2-40B4-BE49-F238E27FC236}">
                <a16:creationId xmlns:a16="http://schemas.microsoft.com/office/drawing/2014/main" id="{2D3F7DC9-C305-4A07-BE48-568A67B57746}"/>
              </a:ext>
            </a:extLst>
          </p:cNvPr>
          <p:cNvGrpSpPr/>
          <p:nvPr userDrawn="1"/>
        </p:nvGrpSpPr>
        <p:grpSpPr>
          <a:xfrm>
            <a:off x="627845" y="3590400"/>
            <a:ext cx="2129109" cy="1511343"/>
            <a:chOff x="555837" y="3438000"/>
            <a:chExt cx="2129109" cy="1511343"/>
          </a:xfrm>
        </p:grpSpPr>
        <p:sp>
          <p:nvSpPr>
            <p:cNvPr id="17" name="Pinterest - text">
              <a:extLst>
                <a:ext uri="{FF2B5EF4-FFF2-40B4-BE49-F238E27FC236}">
                  <a16:creationId xmlns:a16="http://schemas.microsoft.com/office/drawing/2014/main" id="{16C5CFF2-626F-4810-9C79-4CE6D263B43A}"/>
                </a:ext>
              </a:extLst>
            </p:cNvPr>
            <p:cNvSpPr/>
            <p:nvPr/>
          </p:nvSpPr>
          <p:spPr>
            <a:xfrm>
              <a:off x="555837" y="4653979"/>
              <a:ext cx="2129109" cy="261610"/>
            </a:xfrm>
            <a:prstGeom prst="rect">
              <a:avLst/>
            </a:prstGeom>
          </p:spPr>
          <p:txBody>
            <a:bodyPr wrap="none">
              <a:spAutoFit/>
            </a:bodyPr>
            <a:lstStyle/>
            <a:p>
              <a:pPr algn="ctr"/>
              <a:r>
                <a:rPr lang="en-AU" sz="1100" dirty="0"/>
                <a:t>www.pinterest.com/QCAA_edu</a:t>
              </a:r>
              <a:endParaRPr lang="en-AU" sz="1050" dirty="0"/>
            </a:p>
          </p:txBody>
        </p:sp>
        <p:sp>
          <p:nvSpPr>
            <p:cNvPr id="18" name="Pinterest link">
              <a:hlinkClick r:id="rId6"/>
              <a:extLst>
                <a:ext uri="{FF2B5EF4-FFF2-40B4-BE49-F238E27FC236}">
                  <a16:creationId xmlns:a16="http://schemas.microsoft.com/office/drawing/2014/main" id="{E63A2244-B469-4CDE-B65B-E7844ABEC917}"/>
                </a:ext>
              </a:extLst>
            </p:cNvPr>
            <p:cNvSpPr/>
            <p:nvPr/>
          </p:nvSpPr>
          <p:spPr bwMode="auto">
            <a:xfrm>
              <a:off x="581025" y="4661638"/>
              <a:ext cx="205740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9" name="Pinterest - logo">
              <a:extLst>
                <a:ext uri="{FF2B5EF4-FFF2-40B4-BE49-F238E27FC236}">
                  <a16:creationId xmlns:a16="http://schemas.microsoft.com/office/drawing/2014/main" id="{5C92A07E-A1A7-4736-BA4B-11A77BA98A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8891" y="3438000"/>
              <a:ext cx="1143000" cy="1143000"/>
            </a:xfrm>
            <a:prstGeom prst="rect">
              <a:avLst/>
            </a:prstGeom>
          </p:spPr>
        </p:pic>
      </p:grpSp>
      <p:grpSp>
        <p:nvGrpSpPr>
          <p:cNvPr id="20" name="Group 19">
            <a:extLst>
              <a:ext uri="{FF2B5EF4-FFF2-40B4-BE49-F238E27FC236}">
                <a16:creationId xmlns:a16="http://schemas.microsoft.com/office/drawing/2014/main" id="{DB485D01-4C61-467D-8EDE-4ECB1ABE37B8}"/>
              </a:ext>
            </a:extLst>
          </p:cNvPr>
          <p:cNvGrpSpPr/>
          <p:nvPr userDrawn="1"/>
        </p:nvGrpSpPr>
        <p:grpSpPr>
          <a:xfrm>
            <a:off x="6421622" y="1689378"/>
            <a:ext cx="2332690" cy="1508531"/>
            <a:chOff x="6349614" y="1536978"/>
            <a:chExt cx="2332690" cy="1508531"/>
          </a:xfrm>
        </p:grpSpPr>
        <p:sp>
          <p:nvSpPr>
            <p:cNvPr id="21" name="Youtube - text">
              <a:extLst>
                <a:ext uri="{FF2B5EF4-FFF2-40B4-BE49-F238E27FC236}">
                  <a16:creationId xmlns:a16="http://schemas.microsoft.com/office/drawing/2014/main" id="{442047F7-F36C-491B-8CA1-FE7C65116019}"/>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22" name="Youtube link">
              <a:hlinkClick r:id="rId8"/>
              <a:extLst>
                <a:ext uri="{FF2B5EF4-FFF2-40B4-BE49-F238E27FC236}">
                  <a16:creationId xmlns:a16="http://schemas.microsoft.com/office/drawing/2014/main" id="{6B930CD1-DC71-467C-B939-FA530DC08C16}"/>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3" name="Youtube - logo">
              <a:extLst>
                <a:ext uri="{FF2B5EF4-FFF2-40B4-BE49-F238E27FC236}">
                  <a16:creationId xmlns:a16="http://schemas.microsoft.com/office/drawing/2014/main" id="{9B3C9FFB-BDEA-49BE-B132-18F2459763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24" name="Group 23">
            <a:extLst>
              <a:ext uri="{FF2B5EF4-FFF2-40B4-BE49-F238E27FC236}">
                <a16:creationId xmlns:a16="http://schemas.microsoft.com/office/drawing/2014/main" id="{9996878D-B17A-462D-8DB6-40C2DBF9682F}"/>
              </a:ext>
            </a:extLst>
          </p:cNvPr>
          <p:cNvGrpSpPr/>
          <p:nvPr userDrawn="1"/>
        </p:nvGrpSpPr>
        <p:grpSpPr>
          <a:xfrm>
            <a:off x="3896588" y="1689378"/>
            <a:ext cx="1617751" cy="1508531"/>
            <a:chOff x="3824580" y="1536978"/>
            <a:chExt cx="1617751" cy="1508531"/>
          </a:xfrm>
        </p:grpSpPr>
        <p:sp>
          <p:nvSpPr>
            <p:cNvPr id="25" name="Twitter - text">
              <a:extLst>
                <a:ext uri="{FF2B5EF4-FFF2-40B4-BE49-F238E27FC236}">
                  <a16:creationId xmlns:a16="http://schemas.microsoft.com/office/drawing/2014/main" id="{3D70B4E7-406C-4AA2-8838-803FFAEA72FF}"/>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6" name="Twitter link">
              <a:hlinkClick r:id="rId10"/>
              <a:extLst>
                <a:ext uri="{FF2B5EF4-FFF2-40B4-BE49-F238E27FC236}">
                  <a16:creationId xmlns:a16="http://schemas.microsoft.com/office/drawing/2014/main" id="{2F3BE1CB-6102-4D55-A01F-094029C2C82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7" name="Twitter - logo">
              <a:extLst>
                <a:ext uri="{FF2B5EF4-FFF2-40B4-BE49-F238E27FC236}">
                  <a16:creationId xmlns:a16="http://schemas.microsoft.com/office/drawing/2014/main" id="{045C397B-BAC8-49BA-B1FD-11924B127D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61955" y="1536978"/>
              <a:ext cx="1143000" cy="1143000"/>
            </a:xfrm>
            <a:prstGeom prst="rect">
              <a:avLst/>
            </a:prstGeom>
          </p:spPr>
        </p:pic>
      </p:grpSp>
      <p:grpSp>
        <p:nvGrpSpPr>
          <p:cNvPr id="28" name="Group 27">
            <a:extLst>
              <a:ext uri="{FF2B5EF4-FFF2-40B4-BE49-F238E27FC236}">
                <a16:creationId xmlns:a16="http://schemas.microsoft.com/office/drawing/2014/main" id="{BD37DDB1-461E-4A7B-AAE9-E38B087A52C7}"/>
              </a:ext>
            </a:extLst>
          </p:cNvPr>
          <p:cNvGrpSpPr/>
          <p:nvPr userDrawn="1"/>
        </p:nvGrpSpPr>
        <p:grpSpPr>
          <a:xfrm>
            <a:off x="467544" y="1683840"/>
            <a:ext cx="2449710" cy="1514069"/>
            <a:chOff x="395536" y="1531440"/>
            <a:chExt cx="2449710" cy="1514069"/>
          </a:xfrm>
        </p:grpSpPr>
        <p:sp>
          <p:nvSpPr>
            <p:cNvPr id="29" name="Facebook - text">
              <a:extLst>
                <a:ext uri="{FF2B5EF4-FFF2-40B4-BE49-F238E27FC236}">
                  <a16:creationId xmlns:a16="http://schemas.microsoft.com/office/drawing/2014/main" id="{85990461-FE93-4A48-B09E-277EF6F66C65}"/>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30" name="Facebook link">
              <a:hlinkClick r:id="rId12"/>
              <a:extLst>
                <a:ext uri="{FF2B5EF4-FFF2-40B4-BE49-F238E27FC236}">
                  <a16:creationId xmlns:a16="http://schemas.microsoft.com/office/drawing/2014/main" id="{DF64D181-84DF-4C68-8412-CAF72463E481}"/>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31"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6BC433C7-5DDC-4EA1-81FE-9FE73BD900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995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A6843D-4CF7-44BD-8DF5-8CF069B31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3" y="1"/>
            <a:ext cx="9143999" cy="6857999"/>
          </a:xfrm>
          <a:prstGeom prst="rect">
            <a:avLst/>
          </a:prstGeom>
        </p:spPr>
      </p:pic>
      <p:sp>
        <p:nvSpPr>
          <p:cNvPr id="13" name="Rectangle 12">
            <a:extLst>
              <a:ext uri="{FF2B5EF4-FFF2-40B4-BE49-F238E27FC236}">
                <a16:creationId xmlns:a16="http://schemas.microsoft.com/office/drawing/2014/main" id="{82A34E36-4551-4643-B3C4-B6C825F9213B}"/>
              </a:ext>
            </a:extLst>
          </p:cNvPr>
          <p:cNvSpPr/>
          <p:nvPr userDrawn="1"/>
        </p:nvSpPr>
        <p:spPr>
          <a:xfrm>
            <a:off x="8205788" y="64799"/>
            <a:ext cx="932836" cy="218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38A5C9DA-B4C4-40F8-994F-C89D0B7D13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5" name="Rectangle 4">
            <a:extLst>
              <a:ext uri="{FF2B5EF4-FFF2-40B4-BE49-F238E27FC236}">
                <a16:creationId xmlns:a16="http://schemas.microsoft.com/office/drawing/2014/main" id="{739FF634-5515-4CD6-A1CC-6D495E868EE8}"/>
              </a:ext>
            </a:extLst>
          </p:cNvPr>
          <p:cNvSpPr/>
          <p:nvPr userDrawn="1"/>
        </p:nvSpPr>
        <p:spPr>
          <a:xfrm>
            <a:off x="6438900" y="6603999"/>
            <a:ext cx="2597596" cy="127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19C37C62-A70A-4AAE-9E72-70267CA10716}"/>
              </a:ext>
            </a:extLst>
          </p:cNvPr>
          <p:cNvSpPr/>
          <p:nvPr userDrawn="1"/>
        </p:nvSpPr>
        <p:spPr>
          <a:xfrm>
            <a:off x="5580112" y="6554494"/>
            <a:ext cx="3528392" cy="215444"/>
          </a:xfrm>
          <a:prstGeom prst="rect">
            <a:avLst/>
          </a:prstGeom>
        </p:spPr>
        <p:txBody>
          <a:bodyPr wrap="square">
            <a:spAutoFit/>
          </a:bodyPr>
          <a:lstStyle/>
          <a:p>
            <a:pPr algn="r"/>
            <a:r>
              <a:rPr lang="en-US" sz="800" i="0" dirty="0">
                <a:solidFill>
                  <a:schemeClr val="tx1"/>
                </a:solidFill>
              </a:rPr>
              <a:t>Image: </a:t>
            </a:r>
            <a:r>
              <a:rPr lang="en-US" sz="800" i="1" dirty="0" err="1">
                <a:solidFill>
                  <a:schemeClr val="tx1"/>
                </a:solidFill>
              </a:rPr>
              <a:t>Ee</a:t>
            </a:r>
            <a:r>
              <a:rPr lang="en-US" sz="800" i="1" dirty="0">
                <a:solidFill>
                  <a:schemeClr val="tx1"/>
                </a:solidFill>
              </a:rPr>
              <a:t> </a:t>
            </a:r>
            <a:r>
              <a:rPr lang="en-US" sz="800" i="1" dirty="0" err="1">
                <a:solidFill>
                  <a:schemeClr val="tx1"/>
                </a:solidFill>
              </a:rPr>
              <a:t>Lah</a:t>
            </a:r>
            <a:r>
              <a:rPr lang="en-US" sz="800" i="1" dirty="0">
                <a:solidFill>
                  <a:schemeClr val="tx1"/>
                </a:solidFill>
              </a:rPr>
              <a:t> </a:t>
            </a:r>
            <a:r>
              <a:rPr lang="en-US" sz="800" i="1" dirty="0" err="1">
                <a:solidFill>
                  <a:schemeClr val="tx1"/>
                </a:solidFill>
              </a:rPr>
              <a:t>Roo</a:t>
            </a:r>
            <a:r>
              <a:rPr lang="en-US" sz="800" i="1" dirty="0">
                <a:solidFill>
                  <a:schemeClr val="tx1"/>
                </a:solidFill>
              </a:rPr>
              <a:t> — Long time ago</a:t>
            </a:r>
            <a:r>
              <a:rPr lang="en-US" sz="800" dirty="0">
                <a:solidFill>
                  <a:schemeClr val="tx1"/>
                </a:solidFill>
              </a:rPr>
              <a:t> by </a:t>
            </a:r>
            <a:r>
              <a:rPr lang="en-US" sz="800" dirty="0" err="1">
                <a:solidFill>
                  <a:schemeClr val="tx1"/>
                </a:solidFill>
              </a:rPr>
              <a:t>Kargun</a:t>
            </a:r>
            <a:r>
              <a:rPr lang="en-US" sz="800" dirty="0">
                <a:solidFill>
                  <a:schemeClr val="tx1"/>
                </a:solidFill>
              </a:rPr>
              <a:t> Fogarty</a:t>
            </a:r>
          </a:p>
        </p:txBody>
      </p:sp>
    </p:spTree>
    <p:extLst>
      <p:ext uri="{BB962C8B-B14F-4D97-AF65-F5344CB8AC3E}">
        <p14:creationId xmlns:p14="http://schemas.microsoft.com/office/powerpoint/2010/main" val="410574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242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E7E6-D2C5-4DF0-9107-6235C2752C7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44114B7-EBE7-46A7-BBF6-C71BA8268A70}"/>
              </a:ext>
            </a:extLst>
          </p:cNvPr>
          <p:cNvSpPr>
            <a:spLocks noGrp="1"/>
          </p:cNvSpPr>
          <p:nvPr>
            <p:ph idx="1"/>
          </p:nvPr>
        </p:nvSpPr>
        <p:spPr/>
        <p:txBody>
          <a:bodyPr/>
          <a:lstStyle>
            <a:lvl2pPr marL="144000" indent="-504000">
              <a:buFont typeface="+mj-lt"/>
              <a:buAutoNum type="arabicPeriod"/>
              <a:defRPr/>
            </a:lvl2pPr>
            <a:lvl3pPr marL="1008000" indent="-504000">
              <a:buFont typeface="+mj-lt"/>
              <a:buAutoNum type="alphaLcPeriod"/>
              <a:defRPr/>
            </a:lvl3pPr>
            <a:lvl4pPr marL="1512000" indent="-504000">
              <a:buFont typeface="+mj-lt"/>
              <a:buAutoNum type="romanLcPeriod"/>
              <a:defRPr/>
            </a:lvl4pPr>
            <a:lvl5pPr marL="1512000" indent="0">
              <a:buFontTx/>
              <a:buNone/>
              <a:defRPr/>
            </a:lvl5pPr>
            <a:lvl6pPr marL="1512000">
              <a:defRPr/>
            </a:lvl6pPr>
            <a:lvl7pPr marL="1512000">
              <a:defRPr/>
            </a:lvl7pPr>
            <a:lvl8pPr marL="1512000">
              <a:defRPr/>
            </a:lvl8pPr>
            <a:lvl9pPr marL="1512000">
              <a:defRPr/>
            </a:lvl9p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spTree>
    <p:extLst>
      <p:ext uri="{BB962C8B-B14F-4D97-AF65-F5344CB8AC3E}">
        <p14:creationId xmlns:p14="http://schemas.microsoft.com/office/powerpoint/2010/main" val="88093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B463-DAF6-4D43-BAEB-39FE3A480A33}"/>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3D7E151C-E910-4339-915B-E1F0F8F93FAD}"/>
              </a:ext>
            </a:extLst>
          </p:cNvPr>
          <p:cNvSpPr>
            <a:spLocks noGrp="1"/>
          </p:cNvSpPr>
          <p:nvPr>
            <p:ph sz="quarter" idx="10"/>
          </p:nvPr>
        </p:nvSpPr>
        <p:spPr>
          <a:xfrm>
            <a:off x="323850" y="986400"/>
            <a:ext cx="8496300" cy="388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a:extLst>
              <a:ext uri="{FF2B5EF4-FFF2-40B4-BE49-F238E27FC236}">
                <a16:creationId xmlns:a16="http://schemas.microsoft.com/office/drawing/2014/main" id="{4157E500-BE44-4553-8232-50381D460A30}"/>
              </a:ext>
            </a:extLst>
          </p:cNvPr>
          <p:cNvSpPr>
            <a:spLocks noGrp="1"/>
          </p:cNvSpPr>
          <p:nvPr>
            <p:ph type="body" sz="quarter" idx="11" hasCustomPrompt="1"/>
          </p:nvPr>
        </p:nvSpPr>
        <p:spPr>
          <a:xfrm>
            <a:off x="323850" y="5014800"/>
            <a:ext cx="8493125" cy="1081087"/>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25158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4D98-5D0F-44D3-9E8D-B820012C1EE3}"/>
              </a:ext>
            </a:extLst>
          </p:cNvPr>
          <p:cNvSpPr>
            <a:spLocks noGrp="1"/>
          </p:cNvSpPr>
          <p:nvPr>
            <p:ph type="title"/>
          </p:nvPr>
        </p:nvSpPr>
        <p:spPr>
          <a:xfrm>
            <a:off x="323850" y="259200"/>
            <a:ext cx="8496300" cy="439200"/>
          </a:xfrm>
        </p:spPr>
        <p:txBody>
          <a:bodyPr anchor="t" anchorCtr="0">
            <a:normAutofit/>
          </a:bodyPr>
          <a:lstStyle>
            <a:lvl1pPr>
              <a:defRPr sz="3200"/>
            </a:lvl1pPr>
          </a:lstStyle>
          <a:p>
            <a:r>
              <a:rPr lang="en-US" dirty="0"/>
              <a:t>Click to edit Master title style</a:t>
            </a:r>
            <a:endParaRPr lang="en-AU" dirty="0"/>
          </a:p>
        </p:txBody>
      </p:sp>
      <p:sp>
        <p:nvSpPr>
          <p:cNvPr id="10" name="Content Placeholder 9">
            <a:extLst>
              <a:ext uri="{FF2B5EF4-FFF2-40B4-BE49-F238E27FC236}">
                <a16:creationId xmlns:a16="http://schemas.microsoft.com/office/drawing/2014/main" id="{056B0066-27FE-4B68-A0C5-D7ED5D856BFF}"/>
              </a:ext>
            </a:extLst>
          </p:cNvPr>
          <p:cNvSpPr>
            <a:spLocks noGrp="1"/>
          </p:cNvSpPr>
          <p:nvPr>
            <p:ph sz="quarter" idx="10" hasCustomPrompt="1"/>
          </p:nvPr>
        </p:nvSpPr>
        <p:spPr>
          <a:xfrm>
            <a:off x="323850" y="986400"/>
            <a:ext cx="4176000" cy="3888000"/>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2" name="Content Placeholder 11">
            <a:extLst>
              <a:ext uri="{FF2B5EF4-FFF2-40B4-BE49-F238E27FC236}">
                <a16:creationId xmlns:a16="http://schemas.microsoft.com/office/drawing/2014/main" id="{D89D19B9-B1E9-42C9-8958-F294507420E4}"/>
              </a:ext>
            </a:extLst>
          </p:cNvPr>
          <p:cNvSpPr>
            <a:spLocks noGrp="1"/>
          </p:cNvSpPr>
          <p:nvPr>
            <p:ph sz="quarter" idx="11" hasCustomPrompt="1"/>
          </p:nvPr>
        </p:nvSpPr>
        <p:spPr>
          <a:xfrm>
            <a:off x="4643438" y="986400"/>
            <a:ext cx="4176712" cy="3887788"/>
          </a:xfrm>
        </p:spPr>
        <p:txBody>
          <a:bodyPr/>
          <a:lstStyle>
            <a:lvl1pPr>
              <a:defRPr/>
            </a:lvl1pPr>
          </a:lstStyle>
          <a:p>
            <a:pPr lvl="0"/>
            <a:r>
              <a:rPr lang="en-US" dirty="0"/>
              <a:t>[Insert image, diagram or data]</a:t>
            </a:r>
          </a:p>
          <a:p>
            <a:pPr lvl="1"/>
            <a:r>
              <a:rPr lang="en-US" dirty="0"/>
              <a:t>Second level</a:t>
            </a:r>
          </a:p>
          <a:p>
            <a:pPr lvl="2"/>
            <a:r>
              <a:rPr lang="en-US" dirty="0"/>
              <a:t>Third level</a:t>
            </a:r>
          </a:p>
          <a:p>
            <a:pPr lvl="3"/>
            <a:r>
              <a:rPr lang="en-US" dirty="0"/>
              <a:t>Fourth level</a:t>
            </a:r>
          </a:p>
        </p:txBody>
      </p:sp>
      <p:sp>
        <p:nvSpPr>
          <p:cNvPr id="14" name="Text Placeholder 13">
            <a:extLst>
              <a:ext uri="{FF2B5EF4-FFF2-40B4-BE49-F238E27FC236}">
                <a16:creationId xmlns:a16="http://schemas.microsoft.com/office/drawing/2014/main" id="{AD4FDBA1-3798-4314-8A2A-1615CDE044FA}"/>
              </a:ext>
            </a:extLst>
          </p:cNvPr>
          <p:cNvSpPr>
            <a:spLocks noGrp="1"/>
          </p:cNvSpPr>
          <p:nvPr>
            <p:ph type="body" sz="quarter" idx="12" hasCustomPrompt="1"/>
          </p:nvPr>
        </p:nvSpPr>
        <p:spPr>
          <a:xfrm>
            <a:off x="323850" y="5013324"/>
            <a:ext cx="4176713"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
        <p:nvSpPr>
          <p:cNvPr id="16" name="Text Placeholder 15">
            <a:extLst>
              <a:ext uri="{FF2B5EF4-FFF2-40B4-BE49-F238E27FC236}">
                <a16:creationId xmlns:a16="http://schemas.microsoft.com/office/drawing/2014/main" id="{F69B29AB-4698-4029-975C-947309EBBA24}"/>
              </a:ext>
            </a:extLst>
          </p:cNvPr>
          <p:cNvSpPr>
            <a:spLocks noGrp="1"/>
          </p:cNvSpPr>
          <p:nvPr>
            <p:ph type="body" sz="quarter" idx="13" hasCustomPrompt="1"/>
          </p:nvPr>
        </p:nvSpPr>
        <p:spPr>
          <a:xfrm>
            <a:off x="4643438" y="5013324"/>
            <a:ext cx="4176712" cy="1080000"/>
          </a:xfrm>
        </p:spPr>
        <p:txBody>
          <a:bodyPr>
            <a:noAutofit/>
          </a:bodyPr>
          <a:lstStyle>
            <a:lvl1pPr>
              <a:defRPr sz="1100"/>
            </a:lvl1pPr>
            <a:lvl2pPr>
              <a:defRPr sz="1100"/>
            </a:lvl2pPr>
            <a:lvl3pPr>
              <a:defRPr sz="1100"/>
            </a:lvl3pPr>
            <a:lvl4pPr>
              <a:defRPr sz="1100"/>
            </a:lvl4pPr>
            <a:lvl5pPr>
              <a:defRPr sz="1100"/>
            </a:lvl5pPr>
          </a:lstStyle>
          <a:p>
            <a:pPr lvl="0"/>
            <a:r>
              <a:rPr lang="en-US" dirty="0"/>
              <a:t>Source: Author Date.</a:t>
            </a:r>
            <a:endParaRPr lang="en-AU" dirty="0"/>
          </a:p>
        </p:txBody>
      </p:sp>
    </p:spTree>
    <p:extLst>
      <p:ext uri="{BB962C8B-B14F-4D97-AF65-F5344CB8AC3E}">
        <p14:creationId xmlns:p14="http://schemas.microsoft.com/office/powerpoint/2010/main" val="399227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529-0081-43C8-A5E4-B1B1B1ADA8A1}"/>
              </a:ext>
            </a:extLst>
          </p:cNvPr>
          <p:cNvSpPr>
            <a:spLocks noGrp="1"/>
          </p:cNvSpPr>
          <p:nvPr>
            <p:ph type="title"/>
          </p:nvPr>
        </p:nvSpPr>
        <p:spPr>
          <a:xfrm>
            <a:off x="324000" y="260352"/>
            <a:ext cx="8493125" cy="441323"/>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E27D6E1-90D9-4C14-98B0-8B6F0A63125E}"/>
              </a:ext>
            </a:extLst>
          </p:cNvPr>
          <p:cNvSpPr>
            <a:spLocks noGrp="1"/>
          </p:cNvSpPr>
          <p:nvPr>
            <p:ph sz="half" idx="1"/>
          </p:nvPr>
        </p:nvSpPr>
        <p:spPr>
          <a:xfrm>
            <a:off x="323850"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CD892803-2A38-4FDE-9F84-A7652374AF14}"/>
              </a:ext>
            </a:extLst>
          </p:cNvPr>
          <p:cNvSpPr>
            <a:spLocks noGrp="1"/>
          </p:cNvSpPr>
          <p:nvPr>
            <p:ph sz="half" idx="2"/>
          </p:nvPr>
        </p:nvSpPr>
        <p:spPr>
          <a:xfrm>
            <a:off x="4641125" y="972001"/>
            <a:ext cx="4176000" cy="5054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8685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A0E42-004F-4B06-A1D3-AFE0664D8E62}"/>
              </a:ext>
            </a:extLst>
          </p:cNvPr>
          <p:cNvSpPr>
            <a:spLocks noGrp="1"/>
          </p:cNvSpPr>
          <p:nvPr>
            <p:ph type="title"/>
          </p:nvPr>
        </p:nvSpPr>
        <p:spPr>
          <a:xfrm>
            <a:off x="324000" y="259200"/>
            <a:ext cx="8496300" cy="1144800"/>
          </a:xfrm>
        </p:spPr>
        <p:txBody>
          <a:bodyPr anchor="t" anchorCtr="0"/>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802E98B9-A02F-42CE-AC2A-24B4B888845B}"/>
              </a:ext>
            </a:extLst>
          </p:cNvPr>
          <p:cNvSpPr>
            <a:spLocks noGrp="1"/>
          </p:cNvSpPr>
          <p:nvPr>
            <p:ph type="body" idx="1"/>
          </p:nvPr>
        </p:nvSpPr>
        <p:spPr>
          <a:xfrm>
            <a:off x="323999"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0FB50D-C8C8-4D42-9A51-58318B404B8E}"/>
              </a:ext>
            </a:extLst>
          </p:cNvPr>
          <p:cNvSpPr>
            <a:spLocks noGrp="1"/>
          </p:cNvSpPr>
          <p:nvPr>
            <p:ph sz="half" idx="2"/>
          </p:nvPr>
        </p:nvSpPr>
        <p:spPr>
          <a:xfrm>
            <a:off x="323999"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3ADCA897-E19F-4469-BD33-F65B33BF913C}"/>
              </a:ext>
            </a:extLst>
          </p:cNvPr>
          <p:cNvSpPr>
            <a:spLocks noGrp="1"/>
          </p:cNvSpPr>
          <p:nvPr>
            <p:ph type="body" sz="quarter" idx="3"/>
          </p:nvPr>
        </p:nvSpPr>
        <p:spPr>
          <a:xfrm>
            <a:off x="4644300" y="1681163"/>
            <a:ext cx="4176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D4CD22-0403-4E0F-A612-8E1B7DC59310}"/>
              </a:ext>
            </a:extLst>
          </p:cNvPr>
          <p:cNvSpPr>
            <a:spLocks noGrp="1"/>
          </p:cNvSpPr>
          <p:nvPr>
            <p:ph sz="quarter" idx="4"/>
          </p:nvPr>
        </p:nvSpPr>
        <p:spPr>
          <a:xfrm>
            <a:off x="4644300" y="2505075"/>
            <a:ext cx="4176000" cy="3521075"/>
          </a:xfrm>
        </p:spPr>
        <p:txBody>
          <a:bodyPr>
            <a:normAutofit/>
          </a:bodyPr>
          <a:lstStyle>
            <a:lvl1pPr>
              <a:defRPr sz="2000"/>
            </a:lvl1pPr>
            <a:lvl2pPr indent="-216000">
              <a:defRPr sz="2000"/>
            </a:lvl2pPr>
            <a:lvl3pPr marL="432000" indent="-216000">
              <a:defRPr sz="2000"/>
            </a:lvl3pPr>
            <a:lvl4pPr marL="648000" indent="-216000">
              <a:defRPr sz="2000"/>
            </a:lvl4pPr>
            <a:lvl5pPr marL="864000" indent="-216000">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582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EA0B-33FE-4187-9E04-175214002D32}"/>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440040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file01\data\D_CIS\B_Curriculum_Support\U_Publishing\QCAA\web\_pending\170019_Learning_area_ppt_hpe\images\QCAA_STJOHNS_20140522_EPX0067_Webshot.jpg">
            <a:extLst>
              <a:ext uri="{FF2B5EF4-FFF2-40B4-BE49-F238E27FC236}">
                <a16:creationId xmlns:a16="http://schemas.microsoft.com/office/drawing/2014/main" id="{BBE3BD28-358A-4815-9F07-49917BCA814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5874" b="11982"/>
          <a:stretch/>
        </p:blipFill>
        <p:spPr bwMode="auto">
          <a:xfrm>
            <a:off x="179388" y="0"/>
            <a:ext cx="8964612" cy="43104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7" name="Picture 6">
            <a:extLst>
              <a:ext uri="{FF2B5EF4-FFF2-40B4-BE49-F238E27FC236}">
                <a16:creationId xmlns:a16="http://schemas.microsoft.com/office/drawing/2014/main" id="{F0C7E78F-78F1-4715-A72F-30DED20BC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0" name="Picture 9">
            <a:extLst>
              <a:ext uri="{FF2B5EF4-FFF2-40B4-BE49-F238E27FC236}">
                <a16:creationId xmlns:a16="http://schemas.microsoft.com/office/drawing/2014/main" id="{D05B61A6-7B6D-44BD-92B6-35164DEC59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grpSp>
        <p:nvGrpSpPr>
          <p:cNvPr id="15" name="Group 14">
            <a:extLst>
              <a:ext uri="{FF2B5EF4-FFF2-40B4-BE49-F238E27FC236}">
                <a16:creationId xmlns:a16="http://schemas.microsoft.com/office/drawing/2014/main" id="{58FA1CEB-0844-48AF-BC21-6D96374A6F2C}"/>
              </a:ext>
            </a:extLst>
          </p:cNvPr>
          <p:cNvGrpSpPr/>
          <p:nvPr userDrawn="1"/>
        </p:nvGrpSpPr>
        <p:grpSpPr>
          <a:xfrm>
            <a:off x="-304" y="259200"/>
            <a:ext cx="1818000" cy="396000"/>
            <a:chOff x="-304" y="259200"/>
            <a:chExt cx="1818000" cy="396000"/>
          </a:xfrm>
        </p:grpSpPr>
        <p:sp>
          <p:nvSpPr>
            <p:cNvPr id="16" name="Rectangle 15">
              <a:extLst>
                <a:ext uri="{FF2B5EF4-FFF2-40B4-BE49-F238E27FC236}">
                  <a16:creationId xmlns:a16="http://schemas.microsoft.com/office/drawing/2014/main" id="{3FBBBEEE-B716-48E9-AB07-842C597523CB}"/>
                </a:ext>
              </a:extLst>
            </p:cNvPr>
            <p:cNvSpPr/>
            <p:nvPr userDrawn="1"/>
          </p:nvSpPr>
          <p:spPr>
            <a:xfrm>
              <a:off x="-304" y="259200"/>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descr="Sticker of ACiQv9.0">
              <a:extLst>
                <a:ext uri="{FF2B5EF4-FFF2-40B4-BE49-F238E27FC236}">
                  <a16:creationId xmlns:a16="http://schemas.microsoft.com/office/drawing/2014/main" id="{01A10238-AE7E-4549-BF38-2BEF50DDFF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9928" y="284400"/>
              <a:ext cx="1439339" cy="335366"/>
            </a:xfrm>
            <a:prstGeom prst="rect">
              <a:avLst/>
            </a:prstGeom>
          </p:spPr>
        </p:pic>
      </p:grpSp>
    </p:spTree>
    <p:extLst>
      <p:ext uri="{BB962C8B-B14F-4D97-AF65-F5344CB8AC3E}">
        <p14:creationId xmlns:p14="http://schemas.microsoft.com/office/powerpoint/2010/main" val="1172944852"/>
      </p:ext>
    </p:extLst>
  </p:cSld>
  <p:clrMap bg1="lt1" tx1="dk1" bg2="lt2" tx2="dk2" accent1="accent1" accent2="accent2" accent3="accent3" accent4="accent4" accent5="accent5" accent6="accent6" hlink="hlink" folHlink="folHlink"/>
  <p:sldLayoutIdLst>
    <p:sldLayoutId id="2147484217"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ticker of ACiQv9.0">
            <a:extLst>
              <a:ext uri="{FF2B5EF4-FFF2-40B4-BE49-F238E27FC236}">
                <a16:creationId xmlns:a16="http://schemas.microsoft.com/office/drawing/2014/main" id="{6353513C-E44E-4DE1-831B-0D4077B5F7E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37995" y="72000"/>
            <a:ext cx="864000" cy="201312"/>
          </a:xfrm>
          <a:prstGeom prst="rect">
            <a:avLst/>
          </a:prstGeom>
        </p:spPr>
      </p:pic>
      <p:sp>
        <p:nvSpPr>
          <p:cNvPr id="2" name="Title Placeholder 1">
            <a:extLst>
              <a:ext uri="{FF2B5EF4-FFF2-40B4-BE49-F238E27FC236}">
                <a16:creationId xmlns:a16="http://schemas.microsoft.com/office/drawing/2014/main" id="{4FA221A5-3A24-4682-94E1-ADEB28C3A184}"/>
              </a:ext>
            </a:extLst>
          </p:cNvPr>
          <p:cNvSpPr>
            <a:spLocks noGrp="1"/>
          </p:cNvSpPr>
          <p:nvPr>
            <p:ph type="title"/>
          </p:nvPr>
        </p:nvSpPr>
        <p:spPr>
          <a:xfrm>
            <a:off x="324000" y="260352"/>
            <a:ext cx="8493125" cy="441323"/>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EE9BCF79-D13E-4044-8725-FD11724F9825}"/>
              </a:ext>
            </a:extLst>
          </p:cNvPr>
          <p:cNvSpPr>
            <a:spLocks noGrp="1"/>
          </p:cNvSpPr>
          <p:nvPr>
            <p:ph type="body" idx="1"/>
          </p:nvPr>
        </p:nvSpPr>
        <p:spPr>
          <a:xfrm>
            <a:off x="324000" y="986401"/>
            <a:ext cx="8493125" cy="50397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a:extLst>
              <a:ext uri="{FF2B5EF4-FFF2-40B4-BE49-F238E27FC236}">
                <a16:creationId xmlns:a16="http://schemas.microsoft.com/office/drawing/2014/main" id="{A92F2AC6-7651-4B76-943F-6AF98A8F136A}"/>
              </a:ext>
            </a:extLst>
          </p:cNvPr>
          <p:cNvCxnSpPr/>
          <p:nvPr userDrawn="1"/>
        </p:nvCxnSpPr>
        <p:spPr bwMode="auto">
          <a:xfrm>
            <a:off x="0" y="25200"/>
            <a:ext cx="9144000" cy="0"/>
          </a:xfrm>
          <a:prstGeom prst="line">
            <a:avLst/>
          </a:prstGeom>
          <a:noFill/>
          <a:ln w="53340" cap="flat" cmpd="sng" algn="ctr">
            <a:solidFill>
              <a:srgbClr val="D2273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BFC40A60-1024-425F-9F73-A3763B51DCF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05594" y="6302330"/>
            <a:ext cx="2980234" cy="295022"/>
          </a:xfrm>
          <a:prstGeom prst="rect">
            <a:avLst/>
          </a:prstGeom>
        </p:spPr>
      </p:pic>
      <p:pic>
        <p:nvPicPr>
          <p:cNvPr id="12" name="Picture 11">
            <a:extLst>
              <a:ext uri="{FF2B5EF4-FFF2-40B4-BE49-F238E27FC236}">
                <a16:creationId xmlns:a16="http://schemas.microsoft.com/office/drawing/2014/main" id="{7D88438D-D3AE-459F-AF60-F5DD12139FC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022869" y="6448278"/>
            <a:ext cx="1804572" cy="146317"/>
          </a:xfrm>
          <a:prstGeom prst="rect">
            <a:avLst/>
          </a:prstGeom>
        </p:spPr>
      </p:pic>
    </p:spTree>
    <p:extLst>
      <p:ext uri="{BB962C8B-B14F-4D97-AF65-F5344CB8AC3E}">
        <p14:creationId xmlns:p14="http://schemas.microsoft.com/office/powerpoint/2010/main" val="1767760688"/>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2880">
          <p15:clr>
            <a:srgbClr val="F26B43"/>
          </p15:clr>
        </p15:guide>
        <p15:guide id="3" pos="5556">
          <p15:clr>
            <a:srgbClr val="F26B43"/>
          </p15:clr>
        </p15:guide>
        <p15:guide id="4" pos="204">
          <p15:clr>
            <a:srgbClr val="F26B43"/>
          </p15:clr>
        </p15:guide>
        <p15:guide id="5" orient="horz" pos="3838">
          <p15:clr>
            <a:srgbClr val="F26B43"/>
          </p15:clr>
        </p15:guide>
        <p15:guide id="6" orient="horz" pos="4154">
          <p15:clr>
            <a:srgbClr val="F26B43"/>
          </p15:clr>
        </p15:guide>
        <p15:guide id="7" orient="horz" pos="4138">
          <p15:clr>
            <a:srgbClr val="F26B43"/>
          </p15:clr>
        </p15:guide>
        <p15:guide id="8"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s://creativecommons.org/licenses/by/4.0"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www.qcaa.qld.edu.au/copyright" TargetMode="External"/><Relationship Id="rId4" Type="http://schemas.openxmlformats.org/officeDocument/2006/relationships/hyperlink" Target="https://www.qcaa.qld.edu.au/copyright" TargetMode="External"/><Relationship Id="rId9" Type="http://schemas.openxmlformats.org/officeDocument/2006/relationships/hyperlink" Target="file:///D:\QCAA\2022\LA%20overviews\copyright@acara.edu.a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australiancurriculum.edu.au/f-10-curriculum/general-capabilities/" TargetMode="External"/><Relationship Id="rId4" Type="http://schemas.openxmlformats.org/officeDocument/2006/relationships/hyperlink" Target="https://v9.australiancurriculum.edu.au/help/website-tou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v9.australiancurriculum.edu.au/teacher-resources/understand-this-learning-area/technolog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v9.australiancurriculum.edu.au/teacher-resources/understand-this-learning-area/technolog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Technologies</a:t>
            </a:r>
            <a:endParaRPr lang="en-AU" dirty="0"/>
          </a:p>
        </p:txBody>
      </p:sp>
      <p:sp>
        <p:nvSpPr>
          <p:cNvPr id="6" name="Subtitle 5"/>
          <p:cNvSpPr>
            <a:spLocks noGrp="1"/>
          </p:cNvSpPr>
          <p:nvPr>
            <p:ph type="subTitle" idx="1"/>
          </p:nvPr>
        </p:nvSpPr>
        <p:spPr>
          <a:xfrm>
            <a:off x="647032" y="5137200"/>
            <a:ext cx="8173117" cy="935956"/>
          </a:xfrm>
        </p:spPr>
        <p:txBody>
          <a:bodyPr/>
          <a:lstStyle/>
          <a:p>
            <a:r>
              <a:rPr lang="en-US" dirty="0"/>
              <a:t>Prep–Year 10 Australian Curriculum Version 9.0</a:t>
            </a:r>
          </a:p>
          <a:p>
            <a:r>
              <a:rPr lang="en-US" dirty="0"/>
              <a:t>Learning area overview</a:t>
            </a:r>
            <a:endParaRPr lang="en-AU" dirty="0"/>
          </a:p>
        </p:txBody>
      </p:sp>
      <p:sp>
        <p:nvSpPr>
          <p:cNvPr id="3" name="Vertical Text Placeholder 2">
            <a:extLst>
              <a:ext uri="{FF2B5EF4-FFF2-40B4-BE49-F238E27FC236}">
                <a16:creationId xmlns:a16="http://schemas.microsoft.com/office/drawing/2014/main" id="{AFFE30A8-9D95-45EE-935B-A9299509F860}"/>
              </a:ext>
            </a:extLst>
          </p:cNvPr>
          <p:cNvSpPr>
            <a:spLocks noGrp="1"/>
          </p:cNvSpPr>
          <p:nvPr>
            <p:ph type="body" orient="vert" sz="quarter" idx="10"/>
          </p:nvPr>
        </p:nvSpPr>
        <p:spPr/>
        <p:txBody>
          <a:bodyPr/>
          <a:lstStyle/>
          <a:p>
            <a:r>
              <a:rPr lang="en-AU" dirty="0"/>
              <a:t>220098</a:t>
            </a:r>
          </a:p>
        </p:txBody>
      </p:sp>
      <p:sp>
        <p:nvSpPr>
          <p:cNvPr id="2" name="Rectangle 1"/>
          <p:cNvSpPr/>
          <p:nvPr/>
        </p:nvSpPr>
        <p:spPr>
          <a:xfrm>
            <a:off x="323850" y="5157192"/>
            <a:ext cx="215702" cy="792088"/>
          </a:xfrm>
          <a:prstGeom prst="rect">
            <a:avLst/>
          </a:prstGeom>
          <a:solidFill>
            <a:srgbClr val="003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28269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67544" y="1102948"/>
            <a:ext cx="8208912"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mj-lt"/>
              <a:ea typeface="+mj-ea"/>
              <a:cs typeface="+mj-cs"/>
            </a:endParaRPr>
          </a:p>
        </p:txBody>
      </p:sp>
      <p:sp>
        <p:nvSpPr>
          <p:cNvPr id="2" name="Title 1">
            <a:extLst>
              <a:ext uri="{FF2B5EF4-FFF2-40B4-BE49-F238E27FC236}">
                <a16:creationId xmlns:a16="http://schemas.microsoft.com/office/drawing/2014/main" id="{EF78E5E2-22A5-4EB0-B8AC-5811D0D20549}"/>
              </a:ext>
            </a:extLst>
          </p:cNvPr>
          <p:cNvSpPr>
            <a:spLocks noGrp="1"/>
          </p:cNvSpPr>
          <p:nvPr>
            <p:ph type="title"/>
          </p:nvPr>
        </p:nvSpPr>
        <p:spPr/>
        <p:txBody>
          <a:bodyPr>
            <a:noAutofit/>
          </a:bodyPr>
          <a:lstStyle/>
          <a:p>
            <a:br>
              <a:rPr lang="en-US" dirty="0"/>
            </a:br>
            <a:r>
              <a:rPr lang="en-US" dirty="0"/>
              <a:t>Level description — </a:t>
            </a:r>
            <a:br>
              <a:rPr lang="en-US" dirty="0"/>
            </a:br>
            <a:r>
              <a:rPr lang="en-US" dirty="0"/>
              <a:t>Design and Technologies</a:t>
            </a:r>
            <a:endParaRPr lang="en-AU" dirty="0"/>
          </a:p>
        </p:txBody>
      </p:sp>
      <p:sp>
        <p:nvSpPr>
          <p:cNvPr id="6" name="Content Placeholder 1">
            <a:extLst>
              <a:ext uri="{FF2B5EF4-FFF2-40B4-BE49-F238E27FC236}">
                <a16:creationId xmlns:a16="http://schemas.microsoft.com/office/drawing/2014/main" id="{2C6C1C66-9A72-4709-8980-E8890728C7EF}"/>
              </a:ext>
            </a:extLst>
          </p:cNvPr>
          <p:cNvSpPr txBox="1">
            <a:spLocks/>
          </p:cNvSpPr>
          <p:nvPr/>
        </p:nvSpPr>
        <p:spPr>
          <a:xfrm>
            <a:off x="323999" y="1290495"/>
            <a:ext cx="8493125" cy="5039749"/>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b="1" dirty="0"/>
              <a:t>Years 1 and 2</a:t>
            </a:r>
          </a:p>
          <a:p>
            <a:pPr fontAlgn="auto">
              <a:spcAft>
                <a:spcPts val="0"/>
              </a:spcAft>
            </a:pPr>
            <a:r>
              <a:rPr lang="en-US" sz="4800" dirty="0"/>
              <a:t>By the end of Year 2 students should have had the opportunity to create 3 types of designed solutions, and addressed each of these 2 technologies contexts:</a:t>
            </a:r>
          </a:p>
          <a:p>
            <a:pPr marL="685800" indent="-685800" fontAlgn="auto">
              <a:spcAft>
                <a:spcPts val="0"/>
              </a:spcAft>
              <a:buFont typeface="Arial" panose="020B0604020202020204" pitchFamily="34" charset="0"/>
              <a:buChar char="•"/>
            </a:pPr>
            <a:r>
              <a:rPr lang="en-US" sz="4800" dirty="0"/>
              <a:t>Engineering principles and systems; Materials and technologies </a:t>
            </a:r>
            <a:r>
              <a:rPr lang="en-US" sz="4800" dirty="0" err="1"/>
              <a:t>specialisations</a:t>
            </a:r>
            <a:endParaRPr lang="en-US" sz="4800" dirty="0"/>
          </a:p>
          <a:p>
            <a:pPr marL="685800" indent="-685800" fontAlgn="auto">
              <a:spcAft>
                <a:spcPts val="0"/>
              </a:spcAft>
              <a:buFont typeface="Arial" panose="020B0604020202020204" pitchFamily="34" charset="0"/>
              <a:buChar char="•"/>
            </a:pPr>
            <a:r>
              <a:rPr lang="en-US" sz="4800" dirty="0"/>
              <a:t>Food and </a:t>
            </a:r>
            <a:r>
              <a:rPr lang="en-US" sz="4800" dirty="0" err="1"/>
              <a:t>fibre</a:t>
            </a:r>
            <a:r>
              <a:rPr lang="en-US" sz="4800" dirty="0"/>
              <a:t> production; Food </a:t>
            </a:r>
            <a:r>
              <a:rPr lang="en-US" sz="4800" dirty="0" err="1"/>
              <a:t>specialisations</a:t>
            </a:r>
            <a:r>
              <a:rPr lang="en-US" sz="4800" dirty="0"/>
              <a:t>.</a:t>
            </a:r>
          </a:p>
          <a:p>
            <a:pPr fontAlgn="auto">
              <a:spcAft>
                <a:spcPts val="0"/>
              </a:spcAft>
            </a:pPr>
            <a:endParaRPr lang="en-US" sz="4800" dirty="0"/>
          </a:p>
          <a:p>
            <a:pPr fontAlgn="auto">
              <a:spcAft>
                <a:spcPts val="0"/>
              </a:spcAft>
            </a:pPr>
            <a:r>
              <a:rPr lang="en-US" sz="4800" dirty="0"/>
              <a:t>Students should have opportunities to experience designing and producing products, services and environments. There are rich connections to Digital Technologies, and other learning areas, including Science and Humanities and Social Sciences.</a:t>
            </a:r>
          </a:p>
          <a:p>
            <a:pPr fontAlgn="auto">
              <a:spcAft>
                <a:spcPts val="0"/>
              </a:spcAft>
            </a:pPr>
            <a:endParaRPr lang="en-US" sz="4800" dirty="0"/>
          </a:p>
          <a:p>
            <a:pPr fontAlgn="auto">
              <a:spcAft>
                <a:spcPts val="0"/>
              </a:spcAft>
            </a:pPr>
            <a:r>
              <a:rPr lang="en-US" sz="4800" dirty="0"/>
              <a:t>Students explore and investigate technologies – tools, equipment, processes, materials, systems and components – including their purposes and how they meet personal and social needs within local settings. Students learn about how society and environmental sustainability factors influence design and technologies decisions. They begin to consider the impact of their decisions and of technologies on others and the environment.</a:t>
            </a:r>
          </a:p>
          <a:p>
            <a:pPr fontAlgn="auto">
              <a:spcAft>
                <a:spcPts val="0"/>
              </a:spcAft>
            </a:pPr>
            <a:endParaRPr lang="en-US" sz="4800" dirty="0"/>
          </a:p>
          <a:p>
            <a:pPr fontAlgn="auto">
              <a:spcAft>
                <a:spcPts val="0"/>
              </a:spcAft>
            </a:pPr>
            <a:r>
              <a:rPr lang="en-US" sz="4800" dirty="0"/>
              <a:t>They evaluate designed solutions using questions such as: How does it work? What purpose does it meet? Who will use it? What do I like about it? How can it be improved? They reflect on their participation in a design process. This involves students developing new perspectives and engaging in different forms of evaluating products, services and environments based on their personal preferences.</a:t>
            </a:r>
          </a:p>
          <a:p>
            <a:pPr fontAlgn="auto">
              <a:spcAft>
                <a:spcPts val="0"/>
              </a:spcAft>
            </a:pPr>
            <a:endParaRPr lang="en-US" sz="4800" dirty="0"/>
          </a:p>
          <a:p>
            <a:pPr fontAlgn="auto">
              <a:spcAft>
                <a:spcPts val="0"/>
              </a:spcAft>
            </a:pPr>
            <a:r>
              <a:rPr lang="en-US" sz="4800" dirty="0"/>
              <a:t>Students use a range of technologies to communicate and explain design ideas, including drawings and models. They label drawings and draw objects as 2-dimensional images from different views.</a:t>
            </a:r>
          </a:p>
          <a:p>
            <a:pPr fontAlgn="auto">
              <a:spcAft>
                <a:spcPts val="0"/>
              </a:spcAft>
            </a:pPr>
            <a:endParaRPr lang="en-US" sz="4800" dirty="0"/>
          </a:p>
          <a:p>
            <a:pPr fontAlgn="auto">
              <a:spcAft>
                <a:spcPts val="0"/>
              </a:spcAft>
            </a:pPr>
            <a:r>
              <a:rPr lang="en-US" sz="4800" dirty="0"/>
              <a:t>They plan steps, follow directions and manage their own role to complete their own or group design projects. Students are aware of the need to work safely and cooperatively when making designed solutions.</a:t>
            </a:r>
            <a:endParaRPr lang="en-AU" sz="4800" dirty="0"/>
          </a:p>
        </p:txBody>
      </p:sp>
      <p:sp>
        <p:nvSpPr>
          <p:cNvPr id="7" name="Left Arrow 4"/>
          <p:cNvSpPr/>
          <p:nvPr/>
        </p:nvSpPr>
        <p:spPr bwMode="auto">
          <a:xfrm>
            <a:off x="6096362" y="1655789"/>
            <a:ext cx="2791096" cy="917079"/>
          </a:xfrm>
          <a:prstGeom prst="leftArrow">
            <a:avLst>
              <a:gd name="adj1" fmla="val 50000"/>
              <a:gd name="adj2" fmla="val 50000"/>
            </a:avLst>
          </a:prstGeom>
          <a:solidFill>
            <a:schemeClr val="bg1">
              <a:lumMod val="75000"/>
            </a:schemeClr>
          </a:solidFill>
          <a:ln>
            <a:solidFill>
              <a:schemeClr val="bg1">
                <a:lumMod val="65000"/>
              </a:schemeClr>
            </a:solidFill>
          </a:ln>
          <a:effectLst>
            <a:outerShdw blurRad="50800" dist="19050" dir="2700000" algn="tl" rotWithShape="0">
              <a:prstClr val="black">
                <a:alpha val="63000"/>
              </a:prstClr>
            </a:outerShdw>
          </a:effectLst>
        </p:spPr>
        <p:txBody>
          <a:bodyPr vert="horz" wrap="square" lIns="91440" tIns="45720" rIns="91440" bIns="45720" numCol="1" rtlCol="0" anchor="t" anchorCtr="0" compatLnSpc="1">
            <a:prstTxWarp prst="textNoShape">
              <a:avLst/>
            </a:prstTxWarp>
            <a:spAutoFit/>
          </a:bodyPr>
          <a:lstStyle/>
          <a:p>
            <a:r>
              <a:rPr lang="en-AU" sz="2400" dirty="0"/>
              <a:t>  Contexts</a:t>
            </a:r>
            <a:endParaRPr kumimoji="0" lang="en-AU"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19566820"/>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5EA3-82AF-487B-AD6D-1D736CD445A0}"/>
              </a:ext>
            </a:extLst>
          </p:cNvPr>
          <p:cNvSpPr>
            <a:spLocks noGrp="1"/>
          </p:cNvSpPr>
          <p:nvPr>
            <p:ph type="title"/>
          </p:nvPr>
        </p:nvSpPr>
        <p:spPr/>
        <p:txBody>
          <a:bodyPr>
            <a:noAutofit/>
          </a:bodyPr>
          <a:lstStyle/>
          <a:p>
            <a:br>
              <a:rPr lang="en-AU" dirty="0"/>
            </a:br>
            <a:r>
              <a:rPr lang="en-AU" dirty="0"/>
              <a:t>Level description — </a:t>
            </a:r>
            <a:br>
              <a:rPr lang="en-AU" dirty="0"/>
            </a:br>
            <a:r>
              <a:rPr lang="en-AU" dirty="0"/>
              <a:t>Digital Technologies</a:t>
            </a:r>
          </a:p>
        </p:txBody>
      </p:sp>
      <p:sp>
        <p:nvSpPr>
          <p:cNvPr id="5" name="Content Placeholder 1">
            <a:extLst>
              <a:ext uri="{FF2B5EF4-FFF2-40B4-BE49-F238E27FC236}">
                <a16:creationId xmlns:a16="http://schemas.microsoft.com/office/drawing/2014/main" id="{92CA9CE3-403A-4723-8E19-41A1D56129A5}"/>
              </a:ext>
            </a:extLst>
          </p:cNvPr>
          <p:cNvSpPr txBox="1">
            <a:spLocks/>
          </p:cNvSpPr>
          <p:nvPr/>
        </p:nvSpPr>
        <p:spPr>
          <a:xfrm>
            <a:off x="323999" y="1290495"/>
            <a:ext cx="8493125" cy="5039749"/>
          </a:xfrm>
          <a:prstGeom prst="rect">
            <a:avLst/>
          </a:prstGeom>
        </p:spPr>
        <p:txBody>
          <a:bodyPr>
            <a:normAutofit fontScale="25000" lnSpcReduction="20000"/>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7200" b="1" dirty="0"/>
              <a:t>Years 1 and 2</a:t>
            </a:r>
          </a:p>
          <a:p>
            <a:pPr fontAlgn="auto">
              <a:spcAft>
                <a:spcPts val="0"/>
              </a:spcAft>
            </a:pPr>
            <a:endParaRPr lang="en-US" sz="5600" dirty="0"/>
          </a:p>
          <a:p>
            <a:pPr fontAlgn="auto">
              <a:spcAft>
                <a:spcPts val="0"/>
              </a:spcAft>
            </a:pPr>
            <a:r>
              <a:rPr lang="en-US" sz="5600" dirty="0"/>
              <a:t>By the end of Year 2 students should have had the opportunity to apply computational thinking by describing algorithms that include sequences of instructions and decisions, and by using digital systems to produce simple solutions. Through practice and investigation, they become more familiar with and confident in representing data in different ways.</a:t>
            </a:r>
          </a:p>
          <a:p>
            <a:pPr fontAlgn="auto">
              <a:spcAft>
                <a:spcPts val="0"/>
              </a:spcAft>
            </a:pPr>
            <a:endParaRPr lang="en-US" sz="5600" dirty="0"/>
          </a:p>
          <a:p>
            <a:pPr fontAlgn="auto">
              <a:spcAft>
                <a:spcPts val="0"/>
              </a:spcAft>
            </a:pPr>
            <a:r>
              <a:rPr lang="en-US" sz="5600" dirty="0"/>
              <a:t>Through Digital Technologies and Mathematics (Statistics), students begin to </a:t>
            </a:r>
            <a:r>
              <a:rPr lang="en-US" sz="5600" dirty="0" err="1"/>
              <a:t>recognise</a:t>
            </a:r>
            <a:r>
              <a:rPr lang="en-US" sz="5600" dirty="0"/>
              <a:t> patterns in the data they have acquired, such as identifying common and distinctive features after sorting it, and these </a:t>
            </a:r>
            <a:r>
              <a:rPr lang="en-US" sz="5600" dirty="0" err="1"/>
              <a:t>generalisations</a:t>
            </a:r>
            <a:r>
              <a:rPr lang="en-US" sz="5600" dirty="0"/>
              <a:t> help them make predictions, such as how a pattern might continue.</a:t>
            </a:r>
          </a:p>
          <a:p>
            <a:pPr fontAlgn="auto">
              <a:spcAft>
                <a:spcPts val="0"/>
              </a:spcAft>
            </a:pPr>
            <a:endParaRPr lang="en-US" sz="5600" dirty="0"/>
          </a:p>
          <a:p>
            <a:pPr fontAlgn="auto">
              <a:spcAft>
                <a:spcPts val="0"/>
              </a:spcAft>
            </a:pPr>
            <a:r>
              <a:rPr lang="en-US" sz="5600" dirty="0"/>
              <a:t>Students develop systems thinking by exploring a range of purposes for using digital systems and their components. They have opportunities to experience and develop their skills in using different hardware components, such as a touchpad and keyboard. They use different software to create content such as writing a message that includes an image and sharing it with classmates. Students become aware of design thinking by discussing and observing how the needs of different people are met through using digital systems. They protect the security of their own data on their school account by using their own username and password and, through discussion, develop an awareness that some websites and apps store their personal data online.</a:t>
            </a:r>
          </a:p>
          <a:p>
            <a:pPr fontAlgn="auto">
              <a:spcAft>
                <a:spcPts val="0"/>
              </a:spcAft>
            </a:pPr>
            <a:endParaRPr lang="en-US" sz="7200" dirty="0"/>
          </a:p>
          <a:p>
            <a:pPr fontAlgn="auto">
              <a:spcAft>
                <a:spcPts val="0"/>
              </a:spcAft>
            </a:pPr>
            <a:r>
              <a:rPr lang="en-US" sz="5600" dirty="0"/>
              <a:t>In Digital Technologies, students should have frequent opportunities for authentic learning by making key connections with other learning areas.</a:t>
            </a:r>
            <a:endParaRPr lang="en-AU" sz="5600" dirty="0"/>
          </a:p>
        </p:txBody>
      </p:sp>
    </p:spTree>
    <p:extLst>
      <p:ext uri="{BB962C8B-B14F-4D97-AF65-F5344CB8AC3E}">
        <p14:creationId xmlns:p14="http://schemas.microsoft.com/office/powerpoint/2010/main" val="512849536"/>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BC6B-5378-44F6-9DA4-7B0247496FA3}"/>
              </a:ext>
            </a:extLst>
          </p:cNvPr>
          <p:cNvSpPr>
            <a:spLocks noGrp="1"/>
          </p:cNvSpPr>
          <p:nvPr>
            <p:ph type="title"/>
          </p:nvPr>
        </p:nvSpPr>
        <p:spPr/>
        <p:txBody>
          <a:bodyPr/>
          <a:lstStyle/>
          <a:p>
            <a:r>
              <a:rPr lang="en-AU" dirty="0"/>
              <a:t>Curriculum content</a:t>
            </a:r>
          </a:p>
        </p:txBody>
      </p:sp>
      <p:graphicFrame>
        <p:nvGraphicFramePr>
          <p:cNvPr id="8" name="Content Placeholder 11">
            <a:extLst>
              <a:ext uri="{FF2B5EF4-FFF2-40B4-BE49-F238E27FC236}">
                <a16:creationId xmlns:a16="http://schemas.microsoft.com/office/drawing/2014/main" id="{514EF8A4-76A7-48B4-BDD6-374E6C921728}"/>
              </a:ext>
            </a:extLst>
          </p:cNvPr>
          <p:cNvGraphicFramePr>
            <a:graphicFrameLocks/>
          </p:cNvGraphicFramePr>
          <p:nvPr>
            <p:extLst>
              <p:ext uri="{D42A27DB-BD31-4B8C-83A1-F6EECF244321}">
                <p14:modId xmlns:p14="http://schemas.microsoft.com/office/powerpoint/2010/main" val="2184167783"/>
              </p:ext>
            </p:extLst>
          </p:nvPr>
        </p:nvGraphicFramePr>
        <p:xfrm>
          <a:off x="385706" y="1464867"/>
          <a:ext cx="8054378" cy="4569620"/>
        </p:xfrm>
        <a:graphic>
          <a:graphicData uri="http://schemas.openxmlformats.org/drawingml/2006/table">
            <a:tbl>
              <a:tblPr firstRow="1" firstCol="1" bandRow="1"/>
              <a:tblGrid>
                <a:gridCol w="4027189">
                  <a:extLst>
                    <a:ext uri="{9D8B030D-6E8A-4147-A177-3AD203B41FA5}">
                      <a16:colId xmlns:a16="http://schemas.microsoft.com/office/drawing/2014/main" val="2739066391"/>
                    </a:ext>
                  </a:extLst>
                </a:gridCol>
                <a:gridCol w="4027189">
                  <a:extLst>
                    <a:ext uri="{9D8B030D-6E8A-4147-A177-3AD203B41FA5}">
                      <a16:colId xmlns:a16="http://schemas.microsoft.com/office/drawing/2014/main" val="687112640"/>
                    </a:ext>
                  </a:extLst>
                </a:gridCol>
              </a:tblGrid>
              <a:tr h="368089">
                <a:tc gridSpan="2">
                  <a:txBody>
                    <a:bodyPr/>
                    <a:lstStyle/>
                    <a:p>
                      <a:pPr marL="71755" algn="l">
                        <a:lnSpc>
                          <a:spcPct val="110000"/>
                        </a:lnSpc>
                        <a:spcAft>
                          <a:spcPts val="0"/>
                        </a:spcAft>
                      </a:pPr>
                      <a:r>
                        <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808184"/>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1129996394"/>
                  </a:ext>
                </a:extLst>
              </a:tr>
              <a:tr h="368089">
                <a:tc gridSpan="2">
                  <a:txBody>
                    <a:bodyPr/>
                    <a:lstStyle/>
                    <a:p>
                      <a:pPr marL="71755" algn="l">
                        <a:lnSpc>
                          <a:spcPct val="110000"/>
                        </a:lnSpc>
                        <a:spcAft>
                          <a:spcPts val="0"/>
                        </a:spcAft>
                      </a:pPr>
                      <a:r>
                        <a:rPr lang="en-AU" sz="18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Technologies and society</a:t>
                      </a:r>
                    </a:p>
                  </a:txBody>
                  <a:tcPr marL="62811" marR="62811" marT="29513" marB="29513"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pPr marL="71755" algn="ctr">
                        <a:lnSpc>
                          <a:spcPct val="110000"/>
                        </a:lnSpc>
                        <a:spcAft>
                          <a:spcPts val="0"/>
                        </a:spcAft>
                      </a:pPr>
                      <a:endParaRPr lang="en-AU"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811" marR="62811" marT="29513" marB="29513"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extLst>
                  <a:ext uri="{0D108BD9-81ED-4DB2-BD59-A6C34878D82A}">
                    <a16:rowId xmlns:a16="http://schemas.microsoft.com/office/drawing/2014/main" val="3194753450"/>
                  </a:ext>
                </a:extLst>
              </a:tr>
              <a:tr h="368089">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description</a:t>
                      </a:r>
                    </a:p>
                  </a:txBody>
                  <a:tcPr marL="62811" marR="62811" marT="29513" marB="29513" anchor="ctr">
                    <a:lnL w="12700"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71755" algn="l">
                        <a:lnSpc>
                          <a:spcPct val="110000"/>
                        </a:lnSpc>
                        <a:spcAft>
                          <a:spcPts val="0"/>
                        </a:spcAft>
                      </a:pPr>
                      <a:r>
                        <a:rPr lang="en-AU" sz="18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Content elaborations</a:t>
                      </a:r>
                    </a:p>
                  </a:txBody>
                  <a:tcPr marL="62811" marR="62811" marT="29513" marB="29513" anchor="ctr">
                    <a:lnL w="952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50294559"/>
                  </a:ext>
                </a:extLst>
              </a:tr>
              <a:tr h="3069349">
                <a:tc>
                  <a:txBody>
                    <a:bodyPr/>
                    <a:lstStyle/>
                    <a:p>
                      <a:pPr marL="71755">
                        <a:lnSpc>
                          <a:spcPct val="100000"/>
                        </a:lnSpc>
                        <a:spcAft>
                          <a:spcPts val="1800"/>
                        </a:spcAft>
                      </a:pPr>
                      <a:r>
                        <a:rPr lang="en-US" sz="1800" dirty="0">
                          <a:effectLst/>
                          <a:latin typeface="Arial"/>
                          <a:ea typeface="Times New Roman" panose="02020603050405020304" pitchFamily="18" charset="0"/>
                          <a:cs typeface="Times New Roman"/>
                        </a:rPr>
                        <a:t>analyse how people in design and technologies occupations consider ethical and sustainability factors to design and produce products, services and environments </a:t>
                      </a:r>
                    </a:p>
                    <a:p>
                      <a:pPr marL="71755">
                        <a:lnSpc>
                          <a:spcPct val="100000"/>
                        </a:lnSpc>
                        <a:spcAft>
                          <a:spcPts val="1800"/>
                        </a:spcAft>
                      </a:pPr>
                      <a:r>
                        <a:rPr lang="en-US" sz="1800" dirty="0">
                          <a:effectLst/>
                          <a:latin typeface="Arial"/>
                          <a:ea typeface="Times New Roman" panose="02020603050405020304" pitchFamily="18" charset="0"/>
                          <a:cs typeface="Times New Roman"/>
                        </a:rPr>
                        <a:t>AC9TDE8K01</a:t>
                      </a:r>
                    </a:p>
                  </a:txBody>
                  <a:tcPr marL="62811" marR="62811" marT="29513" marB="144000">
                    <a:lnL w="12700"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357505" indent="-285750">
                        <a:lnSpc>
                          <a:spcPct val="100000"/>
                        </a:lnSpc>
                        <a:spcAft>
                          <a:spcPts val="1800"/>
                        </a:spcAft>
                        <a:buFont typeface="Arial" panose="020B0604020202020204" pitchFamily="34" charset="0"/>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researching current information on animal welfare when designing an animal shelter or researching intellectual property or the significance of offshore manufacturing in a country in Asia when designing a 3D printed product</a:t>
                      </a:r>
                    </a:p>
                    <a:p>
                      <a:pPr marL="357505" indent="-285750">
                        <a:lnSpc>
                          <a:spcPct val="100000"/>
                        </a:lnSpc>
                        <a:spcAft>
                          <a:spcPts val="1800"/>
                        </a:spcAft>
                        <a:buFont typeface="Arial" panose="020B0604020202020204" pitchFamily="34" charset="0"/>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investigating traditional and contemporary design and technologies, including from a country in Asia, and predicting how they might change or be sustained in the future in response to technological, environmental or economic change, for example the production of contemporary textile designs using traditional batik techniques and modern dyes in Indonesia</a:t>
                      </a:r>
                    </a:p>
                    <a:p>
                      <a:pPr marL="357505" indent="-285750">
                        <a:lnSpc>
                          <a:spcPct val="100000"/>
                        </a:lnSpc>
                        <a:spcAft>
                          <a:spcPts val="1800"/>
                        </a:spcAft>
                        <a:buFont typeface="Arial" panose="020B0604020202020204" pitchFamily="34" charset="0"/>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comparing the design and production of products, services and environments in Australia and a country in Asia by identifying needs and opportunities for design and enterprise, for example design, promotion and marketing of a Western Australian wheat variety especially bred and grown for the making of </a:t>
                      </a:r>
                      <a:r>
                        <a:rPr lang="en-US" sz="900" dirty="0" err="1">
                          <a:effectLst/>
                          <a:latin typeface="Arial" panose="020B0604020202020204" pitchFamily="34" charset="0"/>
                          <a:ea typeface="Times New Roman" panose="02020603050405020304" pitchFamily="18" charset="0"/>
                          <a:cs typeface="Times New Roman" panose="02020603050405020304" pitchFamily="18" charset="0"/>
                        </a:rPr>
                        <a:t>udon</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 noodles in Japan</a:t>
                      </a:r>
                    </a:p>
                    <a:p>
                      <a:pPr marL="357505" indent="-285750">
                        <a:lnSpc>
                          <a:spcPct val="100000"/>
                        </a:lnSpc>
                        <a:spcAft>
                          <a:spcPts val="1800"/>
                        </a:spcAft>
                        <a:buFont typeface="Arial" panose="020B0604020202020204" pitchFamily="34" charset="0"/>
                        <a:buChar char="•"/>
                      </a:pPr>
                      <a:r>
                        <a:rPr lang="en-US" sz="900" dirty="0">
                          <a:effectLst/>
                          <a:latin typeface="Arial" panose="020B0604020202020204" pitchFamily="34" charset="0"/>
                          <a:ea typeface="Times New Roman" panose="02020603050405020304" pitchFamily="18" charset="0"/>
                          <a:cs typeface="Times New Roman" panose="02020603050405020304" pitchFamily="18" charset="0"/>
                        </a:rPr>
                        <a:t>researching the rights and responsibilities of those working in design and technologies occupations, for example taking into account First Nations Australian protocols and Indigenous cultural and intellectual property rights</a:t>
                      </a:r>
                    </a:p>
                  </a:txBody>
                  <a:tcPr marL="62811" marR="62811" marT="29513" marB="144000">
                    <a:lnL w="952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98204523"/>
                  </a:ext>
                </a:extLst>
              </a:tr>
            </a:tbl>
          </a:graphicData>
        </a:graphic>
      </p:graphicFrame>
      <p:sp>
        <p:nvSpPr>
          <p:cNvPr id="9" name="TextBox 8">
            <a:extLst>
              <a:ext uri="{FF2B5EF4-FFF2-40B4-BE49-F238E27FC236}">
                <a16:creationId xmlns:a16="http://schemas.microsoft.com/office/drawing/2014/main" id="{19D61B78-448A-4BBD-8B92-A3AF8B7CB01A}"/>
              </a:ext>
            </a:extLst>
          </p:cNvPr>
          <p:cNvSpPr txBox="1"/>
          <p:nvPr/>
        </p:nvSpPr>
        <p:spPr>
          <a:xfrm>
            <a:off x="385706" y="690856"/>
            <a:ext cx="8054378" cy="784830"/>
          </a:xfrm>
          <a:prstGeom prst="rect">
            <a:avLst/>
          </a:prstGeom>
          <a:noFill/>
        </p:spPr>
        <p:txBody>
          <a:bodyPr wrap="square" rtlCol="0">
            <a:spAutoFit/>
          </a:bodyPr>
          <a:lstStyle/>
          <a:p>
            <a:r>
              <a:rPr lang="en-AU" b="1" dirty="0"/>
              <a:t>Years 7 and 8</a:t>
            </a:r>
          </a:p>
          <a:p>
            <a:r>
              <a:rPr lang="en-AU" b="1" dirty="0"/>
              <a:t>Design and Technologies</a:t>
            </a:r>
          </a:p>
        </p:txBody>
      </p:sp>
      <p:pic>
        <p:nvPicPr>
          <p:cNvPr id="7" name="Picture 6">
            <a:extLst>
              <a:ext uri="{FF2B5EF4-FFF2-40B4-BE49-F238E27FC236}">
                <a16:creationId xmlns:a16="http://schemas.microsoft.com/office/drawing/2014/main" id="{F4DA378A-8ABD-48CB-96AB-E61D12BAE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294" y="5642072"/>
            <a:ext cx="763580" cy="784830"/>
          </a:xfrm>
          <a:prstGeom prst="rect">
            <a:avLst/>
          </a:prstGeom>
        </p:spPr>
      </p:pic>
    </p:spTree>
    <p:extLst>
      <p:ext uri="{BB962C8B-B14F-4D97-AF65-F5344CB8AC3E}">
        <p14:creationId xmlns:p14="http://schemas.microsoft.com/office/powerpoint/2010/main" val="2283165559"/>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9913728-5E67-4423-AF38-443667ADF538}"/>
              </a:ext>
            </a:extLst>
          </p:cNvPr>
          <p:cNvGraphicFramePr>
            <a:graphicFrameLocks noGrp="1"/>
          </p:cNvGraphicFramePr>
          <p:nvPr>
            <p:extLst>
              <p:ext uri="{D42A27DB-BD31-4B8C-83A1-F6EECF244321}">
                <p14:modId xmlns:p14="http://schemas.microsoft.com/office/powerpoint/2010/main" val="998990796"/>
              </p:ext>
            </p:extLst>
          </p:nvPr>
        </p:nvGraphicFramePr>
        <p:xfrm>
          <a:off x="324000" y="935485"/>
          <a:ext cx="8048519" cy="4714496"/>
        </p:xfrm>
        <a:graphic>
          <a:graphicData uri="http://schemas.openxmlformats.org/drawingml/2006/table">
            <a:tbl>
              <a:tblPr firstRow="1" firstCol="1"/>
              <a:tblGrid>
                <a:gridCol w="848519">
                  <a:extLst>
                    <a:ext uri="{9D8B030D-6E8A-4147-A177-3AD203B41FA5}">
                      <a16:colId xmlns:a16="http://schemas.microsoft.com/office/drawing/2014/main" val="4037866277"/>
                    </a:ext>
                  </a:extLst>
                </a:gridCol>
                <a:gridCol w="3600000">
                  <a:extLst>
                    <a:ext uri="{9D8B030D-6E8A-4147-A177-3AD203B41FA5}">
                      <a16:colId xmlns:a16="http://schemas.microsoft.com/office/drawing/2014/main" val="3279020039"/>
                    </a:ext>
                  </a:extLst>
                </a:gridCol>
                <a:gridCol w="3600000">
                  <a:extLst>
                    <a:ext uri="{9D8B030D-6E8A-4147-A177-3AD203B41FA5}">
                      <a16:colId xmlns:a16="http://schemas.microsoft.com/office/drawing/2014/main" val="1683076121"/>
                    </a:ext>
                  </a:extLst>
                </a:gridCol>
              </a:tblGrid>
              <a:tr h="0">
                <a:tc>
                  <a:txBody>
                    <a:bodyPr/>
                    <a:lstStyle/>
                    <a:p>
                      <a:pPr marL="71755">
                        <a:lnSpc>
                          <a:spcPct val="110000"/>
                        </a:lnSpc>
                        <a:spcBef>
                          <a:spcPts val="200"/>
                        </a:spcBef>
                        <a:spcAft>
                          <a:spcPts val="200"/>
                        </a:spcAft>
                      </a:pPr>
                      <a:r>
                        <a:rPr lang="en-AU"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a:noFill/>
                    </a:lnL>
                    <a:lnR w="12700" cap="flat" cmpd="sng" algn="ctr">
                      <a:solidFill>
                        <a:srgbClr val="A6A8AB"/>
                      </a:solidFill>
                      <a:prstDash val="solid"/>
                      <a:round/>
                      <a:headEnd type="none" w="med" len="med"/>
                      <a:tailEnd type="none" w="med" len="med"/>
                    </a:lnR>
                    <a:lnT>
                      <a:noFill/>
                    </a:lnT>
                    <a:lnB w="19050" cap="flat" cmpd="sng" algn="ctr">
                      <a:solidFill>
                        <a:srgbClr val="D52B1E"/>
                      </a:solidFill>
                      <a:prstDash val="solid"/>
                      <a:round/>
                      <a:headEnd type="none" w="med" len="med"/>
                      <a:tailEnd type="none" w="med" len="med"/>
                    </a:lnB>
                    <a:solidFill>
                      <a:srgbClr val="FFFFFF"/>
                    </a:solidFill>
                  </a:tcPr>
                </a:tc>
                <a:tc gridSpan="2">
                  <a:txBody>
                    <a:bodyPr/>
                    <a:lstStyle/>
                    <a:p>
                      <a:pPr marL="71755" algn="ctr">
                        <a:lnSpc>
                          <a:spcPct val="110000"/>
                        </a:lnSpc>
                        <a:spcBef>
                          <a:spcPts val="200"/>
                        </a:spcBef>
                        <a:spcAft>
                          <a:spcPts val="200"/>
                        </a:spcAft>
                      </a:pPr>
                      <a:r>
                        <a:rPr lang="en-AU" sz="14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Technologies subjects</a:t>
                      </a:r>
                      <a:endParaRPr lang="en-AU"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hMerge="1">
                  <a:txBody>
                    <a:bodyPr/>
                    <a:lstStyle/>
                    <a:p>
                      <a:endParaRPr lang="en-AU"/>
                    </a:p>
                  </a:txBody>
                  <a:tcPr/>
                </a:tc>
                <a:extLst>
                  <a:ext uri="{0D108BD9-81ED-4DB2-BD59-A6C34878D82A}">
                    <a16:rowId xmlns:a16="http://schemas.microsoft.com/office/drawing/2014/main" val="1163796037"/>
                  </a:ext>
                </a:extLst>
              </a:tr>
              <a:tr h="0">
                <a:tc>
                  <a:txBody>
                    <a:bodyPr/>
                    <a:lstStyle/>
                    <a:p>
                      <a:pPr marL="71755">
                        <a:lnSpc>
                          <a:spcPct val="110000"/>
                        </a:lnSpc>
                        <a:spcBef>
                          <a:spcPts val="200"/>
                        </a:spcBef>
                        <a:spcAft>
                          <a:spcPts val="200"/>
                        </a:spcAft>
                      </a:pPr>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Strands </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71755" algn="ctr">
                        <a:lnSpc>
                          <a:spcPct val="110000"/>
                        </a:lnSpc>
                        <a:spcBef>
                          <a:spcPts val="200"/>
                        </a:spcBef>
                        <a:spcAft>
                          <a:spcPts val="200"/>
                        </a:spcAft>
                      </a:pPr>
                      <a:r>
                        <a:rPr lang="en-AU" sz="1400" b="1">
                          <a:effectLst/>
                          <a:latin typeface="Arial" panose="020B0604020202020204" pitchFamily="34" charset="0"/>
                          <a:ea typeface="Times New Roman" panose="02020603050405020304" pitchFamily="18" charset="0"/>
                          <a:cs typeface="Times New Roman" panose="02020603050405020304" pitchFamily="18" charset="0"/>
                        </a:rPr>
                        <a:t>Design and Technologies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71755" algn="ctr">
                        <a:lnSpc>
                          <a:spcPct val="110000"/>
                        </a:lnSpc>
                        <a:spcBef>
                          <a:spcPts val="200"/>
                        </a:spcBef>
                        <a:spcAft>
                          <a:spcPts val="200"/>
                        </a:spcAft>
                      </a:pPr>
                      <a:r>
                        <a:rPr lang="en-AU" sz="1400" b="1">
                          <a:effectLst/>
                          <a:latin typeface="Arial" panose="020B0604020202020204" pitchFamily="34" charset="0"/>
                          <a:ea typeface="Times New Roman" panose="02020603050405020304" pitchFamily="18" charset="0"/>
                          <a:cs typeface="Times New Roman" panose="02020603050405020304" pitchFamily="18" charset="0"/>
                        </a:rPr>
                        <a:t>Digital Technologies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525783013"/>
                  </a:ext>
                </a:extLst>
              </a:tr>
              <a:tr h="0">
                <a:tc>
                  <a:txBody>
                    <a:bodyPr/>
                    <a:lstStyle/>
                    <a:p>
                      <a:pPr marL="71755" algn="ctr">
                        <a:lnSpc>
                          <a:spcPct val="110000"/>
                        </a:lnSpc>
                        <a:spcBef>
                          <a:spcPts val="200"/>
                        </a:spcBef>
                        <a:spcAft>
                          <a:spcPts val="200"/>
                        </a:spcAft>
                      </a:pPr>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vert="vert27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0">
                        <a:lnSpc>
                          <a:spcPct val="110000"/>
                        </a:lnSpc>
                        <a:spcBef>
                          <a:spcPts val="200"/>
                        </a:spcBef>
                        <a:spcAft>
                          <a:spcPts val="2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Technologies and society</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the use, development and impact of technologies in people’s lives</a:t>
                      </a:r>
                    </a:p>
                    <a:p>
                      <a:pPr marL="0">
                        <a:lnSpc>
                          <a:spcPct val="110000"/>
                        </a:lnSpc>
                        <a:spcBef>
                          <a:spcPts val="200"/>
                        </a:spcBef>
                        <a:spcAft>
                          <a:spcPts val="2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Technologies contexts</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technologies and design across a range of technologies contexts</a:t>
                      </a:r>
                    </a:p>
                  </a:txBody>
                  <a:tcPr marL="108000" marR="10800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a:lnSpc>
                          <a:spcPct val="110000"/>
                        </a:lnSpc>
                        <a:spcBef>
                          <a:spcPts val="200"/>
                        </a:spcBef>
                        <a:spcAft>
                          <a:spcPts val="2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Digital systems</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the components of digital systems: hardware, software and networks and their use</a:t>
                      </a:r>
                    </a:p>
                    <a:p>
                      <a:pPr marL="0">
                        <a:lnSpc>
                          <a:spcPct val="110000"/>
                        </a:lnSpc>
                        <a:spcBef>
                          <a:spcPts val="200"/>
                        </a:spcBef>
                        <a:spcAft>
                          <a:spcPts val="2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Data representation</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how data are represented and structured symbolically</a:t>
                      </a:r>
                    </a:p>
                  </a:txBody>
                  <a:tcPr marL="108000" marR="10800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629755156"/>
                  </a:ext>
                </a:extLst>
              </a:tr>
              <a:tr h="0">
                <a:tc>
                  <a:txBody>
                    <a:bodyPr/>
                    <a:lstStyle/>
                    <a:p>
                      <a:pPr marL="71755" algn="ctr">
                        <a:lnSpc>
                          <a:spcPct val="110000"/>
                        </a:lnSpc>
                        <a:spcBef>
                          <a:spcPts val="200"/>
                        </a:spcBef>
                        <a:spcAft>
                          <a:spcPts val="200"/>
                        </a:spcAf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Processes and production skills</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vert="vert270">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solidFill>
                      <a:srgbClr val="E6E7E8"/>
                    </a:solidFill>
                  </a:tcPr>
                </a:tc>
                <a:tc>
                  <a:txBody>
                    <a:bodyPr/>
                    <a:lstStyle/>
                    <a:p>
                      <a:pPr marL="0">
                        <a:lnSpc>
                          <a:spcPct val="110000"/>
                        </a:lnSpc>
                        <a:spcBef>
                          <a:spcPts val="200"/>
                        </a:spcBef>
                        <a:spcAft>
                          <a:spcPts val="2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Creating designed solutions by:</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investigating and defining</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generating and designing</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producing and implementing</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evaluating</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collaborating and managing</a:t>
                      </a:r>
                    </a:p>
                    <a:p>
                      <a:pPr marL="71755">
                        <a:lnSpc>
                          <a:spcPct val="110000"/>
                        </a:lnSpc>
                        <a:spcBef>
                          <a:spcPts val="200"/>
                        </a:spcBef>
                        <a:spcAft>
                          <a:spcPts val="2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108000" marR="10800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a:lnSpc>
                          <a:spcPct val="110000"/>
                        </a:lnSpc>
                        <a:spcBef>
                          <a:spcPts val="200"/>
                        </a:spcBef>
                        <a:spcAft>
                          <a:spcPts val="2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Acquiring, managing and analysing data</a:t>
                      </a:r>
                    </a:p>
                    <a:p>
                      <a:pPr marL="0">
                        <a:lnSpc>
                          <a:spcPct val="110000"/>
                        </a:lnSpc>
                        <a:spcBef>
                          <a:spcPts val="200"/>
                        </a:spcBef>
                        <a:spcAft>
                          <a:spcPts val="200"/>
                        </a:spcAf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Creating digital solutions by:</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investigating and defining</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generating and designing</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producing and implementing</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evaluating</a:t>
                      </a:r>
                    </a:p>
                    <a:p>
                      <a:pPr marL="252000" lvl="0" indent="-252000">
                        <a:lnSpc>
                          <a:spcPct val="110000"/>
                        </a:lnSpc>
                        <a:spcBef>
                          <a:spcPts val="200"/>
                        </a:spcBef>
                        <a:spcAft>
                          <a:spcPts val="200"/>
                        </a:spcAft>
                        <a:buFont typeface="Symbol" panose="05050102010706020507" pitchFamily="18" charset="2"/>
                        <a:buChar char=""/>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collaborating and managing</a:t>
                      </a:r>
                    </a:p>
                    <a:p>
                      <a:pPr marL="0" lvl="0" indent="0">
                        <a:lnSpc>
                          <a:spcPct val="110000"/>
                        </a:lnSpc>
                        <a:spcBef>
                          <a:spcPts val="200"/>
                        </a:spcBef>
                        <a:spcAft>
                          <a:spcPts val="200"/>
                        </a:spcAft>
                        <a:buFont typeface="Symbol" panose="05050102010706020507" pitchFamily="18" charset="2"/>
                        <a:buNone/>
                        <a:tabLst>
                          <a:tab pos="457200" algn="l"/>
                        </a:tabLst>
                      </a:pPr>
                      <a:r>
                        <a:rPr lang="en-AU" sz="1400" dirty="0">
                          <a:effectLst/>
                          <a:latin typeface="Arial" panose="020B0604020202020204" pitchFamily="34" charset="0"/>
                          <a:ea typeface="Times New Roman" panose="02020603050405020304" pitchFamily="18" charset="0"/>
                          <a:cs typeface="Times New Roman" panose="02020603050405020304" pitchFamily="18" charset="0"/>
                        </a:rPr>
                        <a:t>Privacy and security</a:t>
                      </a:r>
                    </a:p>
                  </a:txBody>
                  <a:tcPr marL="108000" marR="10800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2988174111"/>
                  </a:ext>
                </a:extLst>
              </a:tr>
            </a:tbl>
          </a:graphicData>
        </a:graphic>
      </p:graphicFrame>
      <p:sp>
        <p:nvSpPr>
          <p:cNvPr id="2" name="Title 1">
            <a:extLst>
              <a:ext uri="{FF2B5EF4-FFF2-40B4-BE49-F238E27FC236}">
                <a16:creationId xmlns:a16="http://schemas.microsoft.com/office/drawing/2014/main" id="{2065CC0E-197B-48B9-B273-2721654E720E}"/>
              </a:ext>
            </a:extLst>
          </p:cNvPr>
          <p:cNvSpPr>
            <a:spLocks noGrp="1"/>
          </p:cNvSpPr>
          <p:nvPr>
            <p:ph type="title"/>
          </p:nvPr>
        </p:nvSpPr>
        <p:spPr/>
        <p:txBody>
          <a:bodyPr/>
          <a:lstStyle/>
          <a:p>
            <a:r>
              <a:rPr lang="en-AU" dirty="0"/>
              <a:t>Strands and sub-strands</a:t>
            </a:r>
          </a:p>
        </p:txBody>
      </p:sp>
      <p:pic>
        <p:nvPicPr>
          <p:cNvPr id="5" name="Picture 4">
            <a:extLst>
              <a:ext uri="{FF2B5EF4-FFF2-40B4-BE49-F238E27FC236}">
                <a16:creationId xmlns:a16="http://schemas.microsoft.com/office/drawing/2014/main" id="{FFBBD4C7-1772-42C8-BFAC-5386480E5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839925225"/>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6C9C-02A7-42B9-8FF0-6BDAB2350459}"/>
              </a:ext>
            </a:extLst>
          </p:cNvPr>
          <p:cNvSpPr>
            <a:spLocks noGrp="1"/>
          </p:cNvSpPr>
          <p:nvPr>
            <p:ph type="title"/>
          </p:nvPr>
        </p:nvSpPr>
        <p:spPr/>
        <p:txBody>
          <a:bodyPr>
            <a:normAutofit fontScale="90000"/>
          </a:bodyPr>
          <a:lstStyle/>
          <a:p>
            <a:r>
              <a:rPr lang="en-AU" dirty="0"/>
              <a:t>Strands and sub-strands: Design and Technologies</a:t>
            </a:r>
          </a:p>
        </p:txBody>
      </p:sp>
      <p:graphicFrame>
        <p:nvGraphicFramePr>
          <p:cNvPr id="7" name="Content Placeholder 6">
            <a:extLst>
              <a:ext uri="{FF2B5EF4-FFF2-40B4-BE49-F238E27FC236}">
                <a16:creationId xmlns:a16="http://schemas.microsoft.com/office/drawing/2014/main" id="{3792A58B-D4F1-4E0E-A347-3C3E409746AC}"/>
              </a:ext>
            </a:extLst>
          </p:cNvPr>
          <p:cNvGraphicFramePr>
            <a:graphicFrameLocks noGrp="1"/>
          </p:cNvGraphicFramePr>
          <p:nvPr>
            <p:ph idx="4294967295"/>
            <p:extLst>
              <p:ext uri="{D42A27DB-BD31-4B8C-83A1-F6EECF244321}">
                <p14:modId xmlns:p14="http://schemas.microsoft.com/office/powerpoint/2010/main" val="514114834"/>
              </p:ext>
            </p:extLst>
          </p:nvPr>
        </p:nvGraphicFramePr>
        <p:xfrm>
          <a:off x="331937" y="1016000"/>
          <a:ext cx="8485188" cy="4140138"/>
        </p:xfrm>
        <a:graphic>
          <a:graphicData uri="http://schemas.openxmlformats.org/drawingml/2006/table">
            <a:tbl>
              <a:tblPr firstRow="1" firstCol="1"/>
              <a:tblGrid>
                <a:gridCol w="4242296">
                  <a:extLst>
                    <a:ext uri="{9D8B030D-6E8A-4147-A177-3AD203B41FA5}">
                      <a16:colId xmlns:a16="http://schemas.microsoft.com/office/drawing/2014/main" val="3160898957"/>
                    </a:ext>
                  </a:extLst>
                </a:gridCol>
                <a:gridCol w="4242892">
                  <a:extLst>
                    <a:ext uri="{9D8B030D-6E8A-4147-A177-3AD203B41FA5}">
                      <a16:colId xmlns:a16="http://schemas.microsoft.com/office/drawing/2014/main" val="1506664043"/>
                    </a:ext>
                  </a:extLst>
                </a:gridCol>
              </a:tblGrid>
              <a:tr h="0">
                <a:tc gridSpan="2">
                  <a:txBody>
                    <a:bodyPr/>
                    <a:lstStyle/>
                    <a:p>
                      <a:pPr marL="71755" algn="ctr">
                        <a:lnSpc>
                          <a:spcPct val="110000"/>
                        </a:lnSpc>
                        <a:spcBef>
                          <a:spcPts val="200"/>
                        </a:spcBef>
                        <a:spcAft>
                          <a:spcPts val="200"/>
                        </a:spcAft>
                      </a:pPr>
                      <a:r>
                        <a:rPr lang="en-AU"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Design and Technologies strands</a:t>
                      </a:r>
                      <a:endParaRPr lang="en-AU"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hMerge="1">
                  <a:txBody>
                    <a:bodyPr/>
                    <a:lstStyle/>
                    <a:p>
                      <a:endParaRPr lang="en-AU"/>
                    </a:p>
                  </a:txBody>
                  <a:tcPr/>
                </a:tc>
                <a:extLst>
                  <a:ext uri="{0D108BD9-81ED-4DB2-BD59-A6C34878D82A}">
                    <a16:rowId xmlns:a16="http://schemas.microsoft.com/office/drawing/2014/main" val="331097554"/>
                  </a:ext>
                </a:extLst>
              </a:tr>
              <a:tr h="0">
                <a:tc>
                  <a:txBody>
                    <a:bodyPr/>
                    <a:lstStyle/>
                    <a:p>
                      <a:pPr marL="71755" algn="ctr">
                        <a:lnSpc>
                          <a:spcPct val="110000"/>
                        </a:lnSpc>
                        <a:spcBef>
                          <a:spcPts val="200"/>
                        </a:spcBef>
                        <a:spcAft>
                          <a:spcPts val="200"/>
                        </a:spcAft>
                      </a:pPr>
                      <a:r>
                        <a:rPr lang="en-AU" sz="1400" b="1">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71755" algn="ctr">
                        <a:lnSpc>
                          <a:spcPct val="110000"/>
                        </a:lnSpc>
                        <a:spcBef>
                          <a:spcPts val="200"/>
                        </a:spcBef>
                        <a:spcAft>
                          <a:spcPts val="200"/>
                        </a:spcAft>
                      </a:pPr>
                      <a:r>
                        <a:rPr lang="en-AU" sz="1400" b="1">
                          <a:effectLst/>
                          <a:latin typeface="Arial" panose="020B0604020202020204" pitchFamily="34" charset="0"/>
                          <a:ea typeface="Times New Roman" panose="02020603050405020304" pitchFamily="18" charset="0"/>
                          <a:cs typeface="Times New Roman" panose="02020603050405020304" pitchFamily="18" charset="0"/>
                        </a:rPr>
                        <a:t>Processes and production skills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2171337793"/>
                  </a:ext>
                </a:extLst>
              </a:tr>
              <a:tr h="0">
                <a:tc>
                  <a:txBody>
                    <a:bodyPr/>
                    <a:lstStyle/>
                    <a:p>
                      <a:pPr marL="0">
                        <a:lnSpc>
                          <a:spcPct val="110000"/>
                        </a:lnSpc>
                        <a:spcBef>
                          <a:spcPts val="200"/>
                        </a:spcBef>
                        <a:spcAft>
                          <a:spcPts val="200"/>
                        </a:spcAf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Technologies and society</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use, development and impact of technologies in people’s lives</a:t>
                      </a:r>
                    </a:p>
                    <a:p>
                      <a:pPr marL="71755">
                        <a:lnSpc>
                          <a:spcPct val="110000"/>
                        </a:lnSpc>
                        <a:spcBef>
                          <a:spcPts val="200"/>
                        </a:spcBef>
                        <a:spcAft>
                          <a:spcPts val="200"/>
                        </a:spcAft>
                      </a:pPr>
                      <a:r>
                        <a:rPr lang="en-AU" sz="1400" i="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a:lnSpc>
                          <a:spcPct val="110000"/>
                        </a:lnSpc>
                        <a:spcBef>
                          <a:spcPts val="200"/>
                        </a:spcBef>
                        <a:spcAft>
                          <a:spcPts val="200"/>
                        </a:spcAf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Technologies contexts</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technologies and design across a range of technologies contexts including:       </a:t>
                      </a:r>
                    </a:p>
                    <a:p>
                      <a:pPr marL="504000" lvl="1" indent="-252000">
                        <a:lnSpc>
                          <a:spcPct val="110000"/>
                        </a:lnSpc>
                        <a:spcBef>
                          <a:spcPts val="200"/>
                        </a:spcBef>
                        <a:spcAft>
                          <a:spcPts val="200"/>
                        </a:spcAft>
                        <a:buClr>
                          <a:srgbClr val="000000"/>
                        </a:buClr>
                        <a:buFont typeface="Symbol" panose="05050102010706020507" pitchFamily="18" charset="2"/>
                        <a:buChar char="-"/>
                        <a:tabLst>
                          <a:tab pos="21590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engineering principles and systems</a:t>
                      </a:r>
                    </a:p>
                    <a:p>
                      <a:pPr marL="504000" lvl="1" indent="-252000">
                        <a:lnSpc>
                          <a:spcPct val="110000"/>
                        </a:lnSpc>
                        <a:spcBef>
                          <a:spcPts val="200"/>
                        </a:spcBef>
                        <a:spcAft>
                          <a:spcPts val="200"/>
                        </a:spcAft>
                        <a:buClr>
                          <a:srgbClr val="000000"/>
                        </a:buClr>
                        <a:buFont typeface="Symbol" panose="05050102010706020507" pitchFamily="18" charset="2"/>
                        <a:buChar char="-"/>
                        <a:tabLst>
                          <a:tab pos="21590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food and fibre production</a:t>
                      </a:r>
                    </a:p>
                    <a:p>
                      <a:pPr marL="504000" lvl="1" indent="-252000">
                        <a:lnSpc>
                          <a:spcPct val="110000"/>
                        </a:lnSpc>
                        <a:spcBef>
                          <a:spcPts val="200"/>
                        </a:spcBef>
                        <a:spcAft>
                          <a:spcPts val="200"/>
                        </a:spcAft>
                        <a:buClr>
                          <a:srgbClr val="000000"/>
                        </a:buClr>
                        <a:buFont typeface="Symbol" panose="05050102010706020507" pitchFamily="18" charset="2"/>
                        <a:buChar char="-"/>
                        <a:tabLst>
                          <a:tab pos="21590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food specialisations</a:t>
                      </a:r>
                    </a:p>
                    <a:p>
                      <a:pPr marL="504000" lvl="1" indent="-252000">
                        <a:lnSpc>
                          <a:spcPct val="110000"/>
                        </a:lnSpc>
                        <a:spcBef>
                          <a:spcPts val="200"/>
                        </a:spcBef>
                        <a:spcAft>
                          <a:spcPts val="200"/>
                        </a:spcAft>
                        <a:buClr>
                          <a:srgbClr val="000000"/>
                        </a:buClr>
                        <a:buFont typeface="Symbol" panose="05050102010706020507" pitchFamily="18" charset="2"/>
                        <a:buChar char="-"/>
                        <a:tabLst>
                          <a:tab pos="21590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materials and technologies specialisations. </a:t>
                      </a:r>
                    </a:p>
                    <a:p>
                      <a:pPr marL="756000" lvl="2" indent="-252000" fontAlgn="base">
                        <a:lnSpc>
                          <a:spcPct val="110000"/>
                        </a:lnSpc>
                        <a:spcBef>
                          <a:spcPts val="200"/>
                        </a:spcBef>
                        <a:spcAft>
                          <a:spcPts val="200"/>
                        </a:spcAft>
                        <a:buClr>
                          <a:srgbClr val="000000"/>
                        </a:buClr>
                        <a:buSzPts val="1000"/>
                        <a:buFont typeface="Arial" panose="020B0604020202020204" pitchFamily="34" charset="0"/>
                        <a:buChar char="▪"/>
                        <a:tabLst>
                          <a:tab pos="215900" algn="l"/>
                          <a:tab pos="323850" algn="l"/>
                          <a:tab pos="323850" algn="l"/>
                        </a:tabLst>
                      </a:pPr>
                      <a:r>
                        <a:rPr lang="en-AU" sz="1400" u="none" strike="noStrike" kern="0" spc="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Types of designed solutions include a product, service and environment</a:t>
                      </a:r>
                    </a:p>
                  </a:txBody>
                  <a:tcPr marL="108000" marR="10800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a:lnSpc>
                          <a:spcPct val="110000"/>
                        </a:lnSpc>
                        <a:spcBef>
                          <a:spcPts val="200"/>
                        </a:spcBef>
                        <a:spcAft>
                          <a:spcPts val="200"/>
                        </a:spcAf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Creating designed solutions by:</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investigating and defining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generating and designing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producing and implementing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collaborating and managing</a:t>
                      </a:r>
                    </a:p>
                  </a:txBody>
                  <a:tcPr marL="108000" marR="10800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2890130182"/>
                  </a:ext>
                </a:extLst>
              </a:tr>
            </a:tbl>
          </a:graphicData>
        </a:graphic>
      </p:graphicFrame>
      <p:pic>
        <p:nvPicPr>
          <p:cNvPr id="5" name="Picture 4">
            <a:extLst>
              <a:ext uri="{FF2B5EF4-FFF2-40B4-BE49-F238E27FC236}">
                <a16:creationId xmlns:a16="http://schemas.microsoft.com/office/drawing/2014/main" id="{CCE293DC-9CBD-4A7B-B95C-00F8E9F64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1208647664"/>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0B55-48F7-49B1-9FD9-3ADD3C33F00D}"/>
              </a:ext>
            </a:extLst>
          </p:cNvPr>
          <p:cNvSpPr>
            <a:spLocks noGrp="1"/>
          </p:cNvSpPr>
          <p:nvPr>
            <p:ph type="title"/>
          </p:nvPr>
        </p:nvSpPr>
        <p:spPr/>
        <p:txBody>
          <a:bodyPr>
            <a:normAutofit fontScale="90000"/>
          </a:bodyPr>
          <a:lstStyle/>
          <a:p>
            <a:r>
              <a:rPr lang="en-AU" dirty="0"/>
              <a:t>Strands and sub-strands: Digital Technologies</a:t>
            </a:r>
          </a:p>
        </p:txBody>
      </p:sp>
      <p:graphicFrame>
        <p:nvGraphicFramePr>
          <p:cNvPr id="8" name="Content Placeholder 7">
            <a:extLst>
              <a:ext uri="{FF2B5EF4-FFF2-40B4-BE49-F238E27FC236}">
                <a16:creationId xmlns:a16="http://schemas.microsoft.com/office/drawing/2014/main" id="{C019BBB1-AB1C-41F5-B049-5E608F6ED32D}"/>
              </a:ext>
            </a:extLst>
          </p:cNvPr>
          <p:cNvGraphicFramePr>
            <a:graphicFrameLocks noGrp="1"/>
          </p:cNvGraphicFramePr>
          <p:nvPr>
            <p:ph idx="4294967295"/>
            <p:extLst>
              <p:ext uri="{D42A27DB-BD31-4B8C-83A1-F6EECF244321}">
                <p14:modId xmlns:p14="http://schemas.microsoft.com/office/powerpoint/2010/main" val="1639577751"/>
              </p:ext>
            </p:extLst>
          </p:nvPr>
        </p:nvGraphicFramePr>
        <p:xfrm>
          <a:off x="331937" y="1490663"/>
          <a:ext cx="8485188" cy="3436050"/>
        </p:xfrm>
        <a:graphic>
          <a:graphicData uri="http://schemas.openxmlformats.org/drawingml/2006/table">
            <a:tbl>
              <a:tblPr firstRow="1" firstCol="1"/>
              <a:tblGrid>
                <a:gridCol w="4242296">
                  <a:extLst>
                    <a:ext uri="{9D8B030D-6E8A-4147-A177-3AD203B41FA5}">
                      <a16:colId xmlns:a16="http://schemas.microsoft.com/office/drawing/2014/main" val="3918687150"/>
                    </a:ext>
                  </a:extLst>
                </a:gridCol>
                <a:gridCol w="4242892">
                  <a:extLst>
                    <a:ext uri="{9D8B030D-6E8A-4147-A177-3AD203B41FA5}">
                      <a16:colId xmlns:a16="http://schemas.microsoft.com/office/drawing/2014/main" val="3449484038"/>
                    </a:ext>
                  </a:extLst>
                </a:gridCol>
              </a:tblGrid>
              <a:tr h="0">
                <a:tc gridSpan="2">
                  <a:txBody>
                    <a:bodyPr/>
                    <a:lstStyle/>
                    <a:p>
                      <a:pPr marL="71755" algn="ctr">
                        <a:lnSpc>
                          <a:spcPct val="110000"/>
                        </a:lnSpc>
                        <a:spcBef>
                          <a:spcPts val="200"/>
                        </a:spcBef>
                        <a:spcAft>
                          <a:spcPts val="200"/>
                        </a:spcAft>
                      </a:pPr>
                      <a:r>
                        <a:rPr lang="en-AU"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Digital Technologies strands</a:t>
                      </a:r>
                      <a:endParaRPr lang="en-AU"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rgbClr val="808184"/>
                    </a:solidFill>
                  </a:tcPr>
                </a:tc>
                <a:tc hMerge="1">
                  <a:txBody>
                    <a:bodyPr/>
                    <a:lstStyle/>
                    <a:p>
                      <a:endParaRPr lang="en-AU"/>
                    </a:p>
                  </a:txBody>
                  <a:tcPr/>
                </a:tc>
                <a:extLst>
                  <a:ext uri="{0D108BD9-81ED-4DB2-BD59-A6C34878D82A}">
                    <a16:rowId xmlns:a16="http://schemas.microsoft.com/office/drawing/2014/main" val="3054534589"/>
                  </a:ext>
                </a:extLst>
              </a:tr>
              <a:tr h="0">
                <a:tc>
                  <a:txBody>
                    <a:bodyPr/>
                    <a:lstStyle/>
                    <a:p>
                      <a:pPr marL="71755" algn="ctr">
                        <a:lnSpc>
                          <a:spcPct val="110000"/>
                        </a:lnSpc>
                        <a:spcBef>
                          <a:spcPts val="200"/>
                        </a:spcBef>
                        <a:spcAft>
                          <a:spcPts val="200"/>
                        </a:spcAft>
                      </a:pPr>
                      <a:r>
                        <a:rPr lang="en-AU" sz="1400" b="1" dirty="0">
                          <a:effectLst/>
                          <a:latin typeface="Arial" panose="020B0604020202020204" pitchFamily="34" charset="0"/>
                          <a:ea typeface="Times New Roman" panose="02020603050405020304" pitchFamily="18" charset="0"/>
                          <a:cs typeface="Times New Roman" panose="02020603050405020304" pitchFamily="18" charset="0"/>
                        </a:rPr>
                        <a:t>Knowledge and understanding</a:t>
                      </a:r>
                      <a:endParaRPr lang="en-AU"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71755" algn="ctr">
                        <a:lnSpc>
                          <a:spcPct val="110000"/>
                        </a:lnSpc>
                        <a:spcBef>
                          <a:spcPts val="200"/>
                        </a:spcBef>
                        <a:spcAft>
                          <a:spcPts val="200"/>
                        </a:spcAft>
                      </a:pPr>
                      <a:r>
                        <a:rPr lang="en-AU" sz="1400" b="1">
                          <a:effectLst/>
                          <a:latin typeface="Arial" panose="020B0604020202020204" pitchFamily="34" charset="0"/>
                          <a:ea typeface="Times New Roman" panose="02020603050405020304" pitchFamily="18" charset="0"/>
                          <a:cs typeface="Times New Roman" panose="02020603050405020304" pitchFamily="18" charset="0"/>
                        </a:rPr>
                        <a:t>Processes and production skills</a:t>
                      </a:r>
                      <a:endParaRPr lang="en-AU"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9050" cap="flat" cmpd="sng" algn="ctr">
                      <a:solidFill>
                        <a:srgbClr val="D52B1E"/>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3606762699"/>
                  </a:ext>
                </a:extLst>
              </a:tr>
              <a:tr h="0">
                <a:tc>
                  <a:txBody>
                    <a:bodyPr/>
                    <a:lstStyle/>
                    <a:p>
                      <a:pPr marL="0">
                        <a:lnSpc>
                          <a:spcPct val="110000"/>
                        </a:lnSpc>
                        <a:spcBef>
                          <a:spcPts val="200"/>
                        </a:spcBef>
                        <a:spcAft>
                          <a:spcPts val="200"/>
                        </a:spcAf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Digital systems</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components of digital systems — hardware, software and networks and their use</a:t>
                      </a:r>
                    </a:p>
                    <a:p>
                      <a:pPr marL="107950" indent="-107950">
                        <a:lnSpc>
                          <a:spcPct val="110000"/>
                        </a:lnSpc>
                        <a:spcBef>
                          <a:spcPts val="200"/>
                        </a:spcBef>
                        <a:spcAft>
                          <a:spcPts val="200"/>
                        </a:spcAft>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a:lnSpc>
                          <a:spcPct val="110000"/>
                        </a:lnSpc>
                        <a:spcBef>
                          <a:spcPts val="200"/>
                        </a:spcBef>
                        <a:spcAft>
                          <a:spcPts val="200"/>
                        </a:spcAf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Data representation</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data are represented and structured symbolically</a:t>
                      </a:r>
                    </a:p>
                    <a:p>
                      <a:pPr marL="323850" indent="-107950">
                        <a:lnSpc>
                          <a:spcPct val="110000"/>
                        </a:lnSpc>
                        <a:spcBef>
                          <a:spcPts val="200"/>
                        </a:spcBef>
                        <a:spcAft>
                          <a:spcPts val="200"/>
                        </a:spcAft>
                        <a:tabLst>
                          <a:tab pos="3238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108000" marR="10800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tc>
                  <a:txBody>
                    <a:bodyPr/>
                    <a:lstStyle/>
                    <a:p>
                      <a:pPr marL="0" indent="0">
                        <a:lnSpc>
                          <a:spcPct val="110000"/>
                        </a:lnSpc>
                        <a:spcBef>
                          <a:spcPts val="200"/>
                        </a:spcBef>
                        <a:spcAft>
                          <a:spcPts val="200"/>
                        </a:spcAft>
                        <a:buFont typeface="Arial" panose="020B0604020202020204" pitchFamily="34" charset="0"/>
                        <a:buNone/>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Acquiring, managing and analysing data</a:t>
                      </a:r>
                    </a:p>
                    <a:p>
                      <a:pPr marL="71755">
                        <a:lnSpc>
                          <a:spcPct val="110000"/>
                        </a:lnSpc>
                        <a:spcBef>
                          <a:spcPts val="200"/>
                        </a:spcBef>
                        <a:spcAft>
                          <a:spcPts val="200"/>
                        </a:spcAf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a:lnSpc>
                          <a:spcPct val="110000"/>
                        </a:lnSpc>
                        <a:spcBef>
                          <a:spcPts val="200"/>
                        </a:spcBef>
                        <a:spcAft>
                          <a:spcPts val="200"/>
                        </a:spcAf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Creating digital solutions by</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investigating and defining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generating and designing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producing and implementing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r>
                        <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collaborating and managing</a:t>
                      </a:r>
                    </a:p>
                    <a:p>
                      <a:pPr marL="252000" lvl="0" indent="-252000">
                        <a:lnSpc>
                          <a:spcPct val="110000"/>
                        </a:lnSpc>
                        <a:spcBef>
                          <a:spcPts val="200"/>
                        </a:spcBef>
                        <a:spcAft>
                          <a:spcPts val="200"/>
                        </a:spcAft>
                        <a:buClr>
                          <a:srgbClr val="000000"/>
                        </a:buClr>
                        <a:buSzPts val="900"/>
                        <a:buFont typeface="Symbol" panose="05050102010706020507" pitchFamily="18" charset="2"/>
                        <a:buChar char=""/>
                        <a:tabLst>
                          <a:tab pos="107950" algn="l"/>
                          <a:tab pos="228600" algn="l"/>
                          <a:tab pos="107950" algn="l"/>
                        </a:tabLst>
                      </a:pPr>
                      <a:endParaRPr lang="en-AU"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0000"/>
                        </a:lnSpc>
                        <a:spcBef>
                          <a:spcPts val="200"/>
                        </a:spcBef>
                        <a:spcAft>
                          <a:spcPts val="200"/>
                        </a:spcAft>
                        <a:buClr>
                          <a:srgbClr val="000000"/>
                        </a:buClr>
                        <a:buSzPts val="900"/>
                        <a:buFont typeface="Symbol" panose="05050102010706020507" pitchFamily="18" charset="2"/>
                        <a:buNone/>
                        <a:tabLst>
                          <a:tab pos="107950" algn="l"/>
                          <a:tab pos="228600" algn="l"/>
                          <a:tab pos="107950" algn="l"/>
                        </a:tabLst>
                      </a:pPr>
                      <a:r>
                        <a:rPr lang="en-AU"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Privacy and security</a:t>
                      </a:r>
                    </a:p>
                  </a:txBody>
                  <a:tcPr marL="108000" marR="108000" marT="36195" marB="36195">
                    <a:lnL w="12700" cap="flat" cmpd="sng" algn="ctr">
                      <a:solidFill>
                        <a:srgbClr val="A6A8AB"/>
                      </a:solidFill>
                      <a:prstDash val="solid"/>
                      <a:round/>
                      <a:headEnd type="none" w="med" len="med"/>
                      <a:tailEnd type="none" w="med" len="med"/>
                    </a:lnL>
                    <a:lnR w="12700" cap="flat" cmpd="sng" algn="ctr">
                      <a:solidFill>
                        <a:srgbClr val="A6A8AB"/>
                      </a:solidFill>
                      <a:prstDash val="solid"/>
                      <a:round/>
                      <a:headEnd type="none" w="med" len="med"/>
                      <a:tailEnd type="none" w="med" len="med"/>
                    </a:lnR>
                    <a:lnT w="12700" cap="flat" cmpd="sng" algn="ctr">
                      <a:solidFill>
                        <a:srgbClr val="A6A8AB"/>
                      </a:solidFill>
                      <a:prstDash val="solid"/>
                      <a:round/>
                      <a:headEnd type="none" w="med" len="med"/>
                      <a:tailEnd type="none" w="med" len="med"/>
                    </a:lnT>
                    <a:lnB w="12700" cap="flat" cmpd="sng" algn="ctr">
                      <a:solidFill>
                        <a:srgbClr val="A6A8AB"/>
                      </a:solidFill>
                      <a:prstDash val="solid"/>
                      <a:round/>
                      <a:headEnd type="none" w="med" len="med"/>
                      <a:tailEnd type="none" w="med" len="med"/>
                    </a:lnB>
                  </a:tcPr>
                </a:tc>
                <a:extLst>
                  <a:ext uri="{0D108BD9-81ED-4DB2-BD59-A6C34878D82A}">
                    <a16:rowId xmlns:a16="http://schemas.microsoft.com/office/drawing/2014/main" val="734944942"/>
                  </a:ext>
                </a:extLst>
              </a:tr>
            </a:tbl>
          </a:graphicData>
        </a:graphic>
      </p:graphicFrame>
      <p:pic>
        <p:nvPicPr>
          <p:cNvPr id="5" name="Picture 4">
            <a:extLst>
              <a:ext uri="{FF2B5EF4-FFF2-40B4-BE49-F238E27FC236}">
                <a16:creationId xmlns:a16="http://schemas.microsoft.com/office/drawing/2014/main" id="{7E204D15-9500-48E8-B1F7-1535BBEF8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470463179"/>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0AEBBD-9C1B-4878-B9DD-1087D572B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4" name="Title 3">
            <a:extLst>
              <a:ext uri="{FF2B5EF4-FFF2-40B4-BE49-F238E27FC236}">
                <a16:creationId xmlns:a16="http://schemas.microsoft.com/office/drawing/2014/main" id="{D0213196-E925-4548-A55F-37F4CE1CB8D1}"/>
              </a:ext>
            </a:extLst>
          </p:cNvPr>
          <p:cNvSpPr>
            <a:spLocks noGrp="1"/>
          </p:cNvSpPr>
          <p:nvPr>
            <p:ph type="title"/>
          </p:nvPr>
        </p:nvSpPr>
        <p:spPr/>
        <p:txBody>
          <a:bodyPr>
            <a:noAutofit/>
          </a:bodyPr>
          <a:lstStyle/>
          <a:p>
            <a:br>
              <a:rPr lang="en-US" dirty="0"/>
            </a:br>
            <a:r>
              <a:rPr lang="en-US" dirty="0"/>
              <a:t>Technologies learning area achievement standard</a:t>
            </a:r>
            <a:endParaRPr lang="en-AU" dirty="0"/>
          </a:p>
        </p:txBody>
      </p:sp>
      <p:sp>
        <p:nvSpPr>
          <p:cNvPr id="6" name="Content Placeholder 1">
            <a:extLst>
              <a:ext uri="{FF2B5EF4-FFF2-40B4-BE49-F238E27FC236}">
                <a16:creationId xmlns:a16="http://schemas.microsoft.com/office/drawing/2014/main" id="{53FD7DC6-CF1F-4E37-BB10-284C6A25C282}"/>
              </a:ext>
            </a:extLst>
          </p:cNvPr>
          <p:cNvSpPr txBox="1">
            <a:spLocks/>
          </p:cNvSpPr>
          <p:nvPr/>
        </p:nvSpPr>
        <p:spPr>
          <a:xfrm>
            <a:off x="255655" y="1197563"/>
            <a:ext cx="8493125" cy="5039749"/>
          </a:xfrm>
          <a:prstGeom prst="rect">
            <a:avLst/>
          </a:prstGeom>
        </p:spPr>
        <p:txBody>
          <a:bodyPr>
            <a:normAutofit/>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2400" b="1" dirty="0"/>
              <a:t>Years 7 and 8</a:t>
            </a:r>
          </a:p>
          <a:p>
            <a:pPr fontAlgn="auto">
              <a:spcAft>
                <a:spcPts val="0"/>
              </a:spcAft>
            </a:pPr>
            <a:endParaRPr lang="en-AU" sz="2400" b="1" dirty="0"/>
          </a:p>
          <a:p>
            <a:pPr fontAlgn="auto">
              <a:spcAft>
                <a:spcPts val="0"/>
              </a:spcAft>
            </a:pPr>
            <a:r>
              <a:rPr lang="en-US" sz="1400" dirty="0"/>
              <a:t>By the end of Year 8 students explain how people design, innovate and produce products, services and environments for preferred futures. For each of the 4 prescribed technologies contexts students explain how the features of technologies impact on design decisions, and create designed solutions based on analysis of needs or opportunities. They acquire, interpret and model with spreadsheets and represent data with integers and binary. Students design and trace algorithms; and implement them in a general-purpose programming language. Students create and adapt design ideas, processes and solutions, and justify their decisions against developed design criteria that include sustainability. They communicate design ideas and solutions to audiences using technical terms and graphical representation techniques, including using digital tools. They select appropriate hardware for particular tasks, explain how data is transmitted and secured in networks, and identify cyber security threats. They use a range of digital tools to individually and collaboratively document and manage production processes to safely and responsibly produce designed or digital solutions for the intended purpose. Students manage their digital footprint.</a:t>
            </a:r>
            <a:endParaRPr lang="en-AU" sz="1400" dirty="0"/>
          </a:p>
        </p:txBody>
      </p:sp>
    </p:spTree>
    <p:extLst>
      <p:ext uri="{BB962C8B-B14F-4D97-AF65-F5344CB8AC3E}">
        <p14:creationId xmlns:p14="http://schemas.microsoft.com/office/powerpoint/2010/main" val="2317086403"/>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956496" y="6114201"/>
            <a:ext cx="1080000" cy="246221"/>
          </a:xfrm>
          <a:prstGeom prst="rect">
            <a:avLst/>
          </a:prstGeom>
          <a:noFill/>
        </p:spPr>
        <p:txBody>
          <a:bodyPr wrap="square" rtlCol="0">
            <a:spAutoFit/>
          </a:bodyPr>
          <a:lstStyle/>
          <a:p>
            <a:pPr algn="ctr"/>
            <a:r>
              <a:rPr lang="en-AU" sz="1000" b="1">
                <a:solidFill>
                  <a:schemeClr val="bg1"/>
                </a:solidFill>
              </a:rPr>
              <a:t>Technologies</a:t>
            </a:r>
          </a:p>
        </p:txBody>
      </p:sp>
      <p:sp>
        <p:nvSpPr>
          <p:cNvPr id="4" name="Title 3">
            <a:extLst>
              <a:ext uri="{FF2B5EF4-FFF2-40B4-BE49-F238E27FC236}">
                <a16:creationId xmlns:a16="http://schemas.microsoft.com/office/drawing/2014/main" id="{D0C71E4D-923B-48F7-9D89-BB335A12B073}"/>
              </a:ext>
            </a:extLst>
          </p:cNvPr>
          <p:cNvSpPr>
            <a:spLocks noGrp="1"/>
          </p:cNvSpPr>
          <p:nvPr>
            <p:ph type="title"/>
          </p:nvPr>
        </p:nvSpPr>
        <p:spPr/>
        <p:txBody>
          <a:bodyPr/>
          <a:lstStyle/>
          <a:p>
            <a:r>
              <a:rPr lang="en-AU" dirty="0"/>
              <a:t>Subject-specific achievement standard</a:t>
            </a:r>
          </a:p>
        </p:txBody>
      </p:sp>
      <p:sp>
        <p:nvSpPr>
          <p:cNvPr id="7" name="Content Placeholder 1">
            <a:extLst>
              <a:ext uri="{FF2B5EF4-FFF2-40B4-BE49-F238E27FC236}">
                <a16:creationId xmlns:a16="http://schemas.microsoft.com/office/drawing/2014/main" id="{DECE9505-0AA1-4D37-B9A6-882A2FBBF2E6}"/>
              </a:ext>
            </a:extLst>
          </p:cNvPr>
          <p:cNvSpPr txBox="1">
            <a:spLocks/>
          </p:cNvSpPr>
          <p:nvPr/>
        </p:nvSpPr>
        <p:spPr>
          <a:xfrm>
            <a:off x="255655" y="1197563"/>
            <a:ext cx="8493125" cy="5039749"/>
          </a:xfrm>
          <a:prstGeom prst="rect">
            <a:avLst/>
          </a:prstGeom>
        </p:spPr>
        <p:txBody>
          <a:bodyPr>
            <a:normAutofit/>
          </a:bodyPr>
          <a:lstStyle>
            <a:lvl1pPr marL="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1pPr>
            <a:lvl2pPr marL="0" indent="-360000" algn="l" defTabSz="914400" rtl="0" eaLnBrk="1" latinLnBrk="0" hangingPunct="1">
              <a:lnSpc>
                <a:spcPct val="100000"/>
              </a:lnSpc>
              <a:spcBef>
                <a:spcPts val="600"/>
              </a:spcBef>
              <a:spcAft>
                <a:spcPts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72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080000" indent="-3600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1440000" indent="-36000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5pPr>
            <a:lvl6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6pPr>
            <a:lvl7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7pPr>
            <a:lvl8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8pPr>
            <a:lvl9pPr marL="1080000" indent="0" algn="l" defTabSz="914400" rtl="0" eaLnBrk="1" latinLnBrk="0" hangingPunct="1">
              <a:lnSpc>
                <a:spcPct val="100000"/>
              </a:lnSpc>
              <a:spcBef>
                <a:spcPts val="600"/>
              </a:spcBef>
              <a:buFontTx/>
              <a:buNone/>
              <a:defRPr sz="28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2400" b="1" dirty="0"/>
              <a:t>Years 9 and 10</a:t>
            </a:r>
          </a:p>
          <a:p>
            <a:pPr fontAlgn="auto">
              <a:spcAft>
                <a:spcPts val="0"/>
              </a:spcAft>
            </a:pPr>
            <a:endParaRPr lang="en-AU" sz="2400" b="1" dirty="0"/>
          </a:p>
          <a:p>
            <a:pPr fontAlgn="auto">
              <a:spcAft>
                <a:spcPts val="0"/>
              </a:spcAft>
            </a:pPr>
            <a:r>
              <a:rPr lang="en-US" sz="1800" dirty="0"/>
              <a:t>By the end of Year 10 students develop and modify innovative digital solutions, decompose real-world problems, and critically evaluate alternative solutions against stakeholder elicited user stories. Students acquire, interpret and model complex data with databases and represent documents as content, structure and presentation. They design and validate algorithms and implement them, including in an object-oriented programming language. Students explain how digital systems manage, control and secure access to data; and model cyber security threats and explore a vulnerability. They use advanced features of digital tools to create interactive content, and to plan, collaborate on and manage agile projects. Students apply privacy principles to manage digital footprints.</a:t>
            </a:r>
            <a:endParaRPr lang="en-AU" sz="1800" dirty="0"/>
          </a:p>
        </p:txBody>
      </p:sp>
    </p:spTree>
    <p:extLst>
      <p:ext uri="{BB962C8B-B14F-4D97-AF65-F5344CB8AC3E}">
        <p14:creationId xmlns:p14="http://schemas.microsoft.com/office/powerpoint/2010/main" val="2669845329"/>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EBAB-9E6C-4696-8994-D5A1E21E2052}"/>
              </a:ext>
            </a:extLst>
          </p:cNvPr>
          <p:cNvSpPr>
            <a:spLocks noGrp="1"/>
          </p:cNvSpPr>
          <p:nvPr>
            <p:ph type="title"/>
          </p:nvPr>
        </p:nvSpPr>
        <p:spPr/>
        <p:txBody>
          <a:bodyPr/>
          <a:lstStyle/>
          <a:p>
            <a:r>
              <a:rPr lang="en-AU" dirty="0"/>
              <a:t>Key connections</a:t>
            </a:r>
          </a:p>
        </p:txBody>
      </p:sp>
      <p:sp>
        <p:nvSpPr>
          <p:cNvPr id="4" name="Content Placeholder 3"/>
          <p:cNvSpPr>
            <a:spLocks noGrp="1"/>
          </p:cNvSpPr>
          <p:nvPr>
            <p:ph idx="1"/>
          </p:nvPr>
        </p:nvSpPr>
        <p:spPr/>
        <p:txBody>
          <a:bodyPr tIns="252000"/>
          <a:lstStyle/>
          <a:p>
            <a:pPr lvl="0"/>
            <a:r>
              <a:rPr lang="en-AU" dirty="0"/>
              <a:t>Identify the connections with the other dimensions for the Australian curriculum including: </a:t>
            </a:r>
          </a:p>
          <a:p>
            <a:pPr marL="360000" lvl="0" indent="-360000">
              <a:buFont typeface="Arial" panose="020B0604020202020204" pitchFamily="34" charset="0"/>
              <a:buChar char="•"/>
            </a:pPr>
            <a:r>
              <a:rPr lang="en-AU" dirty="0"/>
              <a:t>the general capabilities </a:t>
            </a:r>
          </a:p>
          <a:p>
            <a:pPr marL="360000" lvl="0" indent="-360000">
              <a:buFont typeface="Arial" panose="020B0604020202020204" pitchFamily="34" charset="0"/>
              <a:buChar char="•"/>
            </a:pPr>
            <a:r>
              <a:rPr lang="en-AU" dirty="0"/>
              <a:t>the cross-curriculum priorities </a:t>
            </a:r>
          </a:p>
          <a:p>
            <a:pPr marL="360000" lvl="0" indent="-360000">
              <a:buFont typeface="Arial" panose="020B0604020202020204" pitchFamily="34" charset="0"/>
              <a:buChar char="•"/>
            </a:pPr>
            <a:r>
              <a:rPr lang="en-AU" dirty="0"/>
              <a:t>other learning areas with in the Australian Curriculum.</a:t>
            </a:r>
          </a:p>
          <a:p>
            <a:pPr marL="0" lvl="0" indent="0">
              <a:spcBef>
                <a:spcPts val="600"/>
              </a:spcBef>
            </a:pPr>
            <a:endParaRPr lang="en-AU" b="1" dirty="0"/>
          </a:p>
        </p:txBody>
      </p:sp>
      <p:pic>
        <p:nvPicPr>
          <p:cNvPr id="6" name="Picture 5">
            <a:extLst>
              <a:ext uri="{FF2B5EF4-FFF2-40B4-BE49-F238E27FC236}">
                <a16:creationId xmlns:a16="http://schemas.microsoft.com/office/drawing/2014/main" id="{8D6594FC-27EB-4C44-9B40-04BE8FE86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74193486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0709" y="1556792"/>
            <a:ext cx="80251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US" sz="2400" b="0">
                <a:latin typeface="Arial" panose="020B0604020202020204" pitchFamily="34" charset="0"/>
                <a:ea typeface="+mn-ea"/>
                <a:cs typeface="Arial" panose="020B0604020202020204" pitchFamily="34" charset="0"/>
              </a:rPr>
              <a:t>Critical and creative thinking </a:t>
            </a:r>
            <a:r>
              <a:rPr lang="en-US" sz="2400" dirty="0">
                <a:latin typeface="Arial" panose="020B0604020202020204" pitchFamily="34" charset="0"/>
                <a:ea typeface="+mn-ea"/>
                <a:cs typeface="Arial" panose="020B0604020202020204" pitchFamily="34" charset="0"/>
              </a:rPr>
              <a:t>	</a:t>
            </a:r>
            <a:r>
              <a:rPr lang="en-US" sz="2400">
                <a:latin typeface="Arial" panose="020B0604020202020204" pitchFamily="34" charset="0"/>
                <a:ea typeface="+mn-ea"/>
                <a:cs typeface="Arial" panose="020B0604020202020204" pitchFamily="34" charset="0"/>
              </a:rPr>
              <a:t> </a:t>
            </a:r>
          </a:p>
          <a:p>
            <a:pPr defTabSz="361950">
              <a:spcBef>
                <a:spcPts val="600"/>
              </a:spcBef>
              <a:defRPr/>
            </a:pPr>
            <a:r>
              <a:rPr lang="en-US" sz="2400" b="0">
                <a:latin typeface="Arial" panose="020B0604020202020204" pitchFamily="34" charset="0"/>
                <a:ea typeface="+mn-ea"/>
                <a:cs typeface="Arial" panose="020B0604020202020204" pitchFamily="34" charset="0"/>
              </a:rPr>
              <a:t>Digital literacy </a:t>
            </a:r>
          </a:p>
          <a:p>
            <a:pPr defTabSz="361950">
              <a:spcBef>
                <a:spcPts val="600"/>
              </a:spcBef>
              <a:defRPr/>
            </a:pPr>
            <a:r>
              <a:rPr lang="en-US" sz="2400" b="0">
                <a:latin typeface="Arial" panose="020B0604020202020204" pitchFamily="34" charset="0"/>
                <a:ea typeface="+mn-ea"/>
                <a:cs typeface="Arial" panose="020B0604020202020204" pitchFamily="34" charset="0"/>
              </a:rPr>
              <a:t>Ethical understanding</a:t>
            </a:r>
          </a:p>
          <a:p>
            <a:pPr defTabSz="361950">
              <a:spcBef>
                <a:spcPts val="600"/>
              </a:spcBef>
              <a:defRPr/>
            </a:pPr>
            <a:r>
              <a:rPr lang="en-US" sz="2400" b="0">
                <a:latin typeface="Arial" panose="020B0604020202020204" pitchFamily="34" charset="0"/>
                <a:ea typeface="+mn-ea"/>
                <a:cs typeface="Arial" panose="020B0604020202020204" pitchFamily="34" charset="0"/>
              </a:rPr>
              <a:t>Intercultural understanding</a:t>
            </a:r>
            <a:endParaRPr lang="en-US" sz="240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Literacy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Numeracy</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Personal </a:t>
            </a:r>
            <a:r>
              <a:rPr lang="en-US" sz="2400" b="0" dirty="0">
                <a:latin typeface="Arial" panose="020B0604020202020204" pitchFamily="34" charset="0"/>
                <a:ea typeface="+mn-ea"/>
                <a:cs typeface="Arial" panose="020B0604020202020204" pitchFamily="34" charset="0"/>
              </a:rPr>
              <a:t>and social capability</a:t>
            </a: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spcBef>
                <a:spcPts val="600"/>
              </a:spcBef>
              <a:defRPr/>
            </a:pPr>
            <a:r>
              <a:rPr lang="en-US" sz="2400" b="0">
                <a:latin typeface="Arial" panose="020B0604020202020204" pitchFamily="34" charset="0"/>
                <a:ea typeface="+mn-ea"/>
                <a:cs typeface="Arial" panose="020B0604020202020204" pitchFamily="34" charset="0"/>
              </a:rPr>
              <a:t>	</a:t>
            </a:r>
            <a:endParaRPr lang="en-US" sz="2400" b="0" dirty="0">
              <a:latin typeface="Arial" panose="020B0604020202020204" pitchFamily="34" charset="0"/>
              <a:ea typeface="+mn-ea"/>
              <a:cs typeface="Arial" panose="020B0604020202020204" pitchFamily="34" charset="0"/>
            </a:endParaRP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324000" y="260352"/>
            <a:ext cx="8493125" cy="1067668"/>
          </a:xfrm>
        </p:spPr>
        <p:txBody>
          <a:bodyPr vert="horz" lIns="0" tIns="0" rIns="0" bIns="0" rtlCol="0" anchor="t">
            <a:noAutofit/>
          </a:bodyPr>
          <a:lstStyle/>
          <a:p>
            <a:r>
              <a:rPr lang="en-AU" dirty="0"/>
              <a:t>Three-dimensional curriculum: </a:t>
            </a:r>
            <a:br>
              <a:rPr lang="en-AU" dirty="0"/>
            </a:br>
            <a:r>
              <a:rPr lang="en-AU" dirty="0"/>
              <a:t>General capabilities</a:t>
            </a:r>
            <a:endParaRPr lang="en-US" dirty="0"/>
          </a:p>
        </p:txBody>
      </p:sp>
      <p:pic>
        <p:nvPicPr>
          <p:cNvPr id="21" name="Picture 20">
            <a:extLst>
              <a:ext uri="{FF2B5EF4-FFF2-40B4-BE49-F238E27FC236}">
                <a16:creationId xmlns:a16="http://schemas.microsoft.com/office/drawing/2014/main" id="{325D76A1-EB51-452E-BF51-335A52832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2" name="Group 1">
            <a:extLst>
              <a:ext uri="{FF2B5EF4-FFF2-40B4-BE49-F238E27FC236}">
                <a16:creationId xmlns:a16="http://schemas.microsoft.com/office/drawing/2014/main" id="{7A5C612F-3F81-45D8-B196-2EDD22BBDF2C}"/>
              </a:ext>
            </a:extLst>
          </p:cNvPr>
          <p:cNvGrpSpPr/>
          <p:nvPr/>
        </p:nvGrpSpPr>
        <p:grpSpPr>
          <a:xfrm>
            <a:off x="360807" y="1583521"/>
            <a:ext cx="333375" cy="3011880"/>
            <a:chOff x="360807" y="1583521"/>
            <a:chExt cx="333375" cy="3011880"/>
          </a:xfrm>
        </p:grpSpPr>
        <p:pic>
          <p:nvPicPr>
            <p:cNvPr id="5" name="Picture 4">
              <a:extLst>
                <a:ext uri="{FF2B5EF4-FFF2-40B4-BE49-F238E27FC236}">
                  <a16:creationId xmlns:a16="http://schemas.microsoft.com/office/drawing/2014/main" id="{5FC70941-3355-4974-912F-1A7A9A8212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807" y="1583521"/>
              <a:ext cx="333375" cy="333375"/>
            </a:xfrm>
            <a:prstGeom prst="rect">
              <a:avLst/>
            </a:prstGeom>
          </p:spPr>
        </p:pic>
        <p:pic>
          <p:nvPicPr>
            <p:cNvPr id="7" name="Picture 6">
              <a:extLst>
                <a:ext uri="{FF2B5EF4-FFF2-40B4-BE49-F238E27FC236}">
                  <a16:creationId xmlns:a16="http://schemas.microsoft.com/office/drawing/2014/main" id="{27B0E49F-5EF3-4409-B929-4444FA7A8C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0807" y="2029938"/>
              <a:ext cx="333375" cy="333375"/>
            </a:xfrm>
            <a:prstGeom prst="rect">
              <a:avLst/>
            </a:prstGeom>
          </p:spPr>
        </p:pic>
        <p:pic>
          <p:nvPicPr>
            <p:cNvPr id="9" name="Picture 8">
              <a:extLst>
                <a:ext uri="{FF2B5EF4-FFF2-40B4-BE49-F238E27FC236}">
                  <a16:creationId xmlns:a16="http://schemas.microsoft.com/office/drawing/2014/main" id="{D3977E21-2FFF-4FEF-9C20-0BA51A7B8B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0807" y="2476355"/>
              <a:ext cx="333375" cy="333375"/>
            </a:xfrm>
            <a:prstGeom prst="rect">
              <a:avLst/>
            </a:prstGeom>
          </p:spPr>
        </p:pic>
        <p:pic>
          <p:nvPicPr>
            <p:cNvPr id="11" name="Picture 10">
              <a:extLst>
                <a:ext uri="{FF2B5EF4-FFF2-40B4-BE49-F238E27FC236}">
                  <a16:creationId xmlns:a16="http://schemas.microsoft.com/office/drawing/2014/main" id="{15220F77-2AD9-44EF-81DE-50D12BE286E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0807" y="2922772"/>
              <a:ext cx="333375" cy="333375"/>
            </a:xfrm>
            <a:prstGeom prst="rect">
              <a:avLst/>
            </a:prstGeom>
          </p:spPr>
        </p:pic>
        <p:pic>
          <p:nvPicPr>
            <p:cNvPr id="13" name="Picture 12">
              <a:extLst>
                <a:ext uri="{FF2B5EF4-FFF2-40B4-BE49-F238E27FC236}">
                  <a16:creationId xmlns:a16="http://schemas.microsoft.com/office/drawing/2014/main" id="{1AA807DF-0DB5-4A25-9B06-C54F2787EB9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0807" y="3369189"/>
              <a:ext cx="333375" cy="333375"/>
            </a:xfrm>
            <a:prstGeom prst="rect">
              <a:avLst/>
            </a:prstGeom>
          </p:spPr>
        </p:pic>
        <p:pic>
          <p:nvPicPr>
            <p:cNvPr id="23" name="Picture 22">
              <a:extLst>
                <a:ext uri="{FF2B5EF4-FFF2-40B4-BE49-F238E27FC236}">
                  <a16:creationId xmlns:a16="http://schemas.microsoft.com/office/drawing/2014/main" id="{F717F726-6843-4231-A2EE-3CABE70ADFB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0807" y="3815606"/>
              <a:ext cx="333375" cy="333375"/>
            </a:xfrm>
            <a:prstGeom prst="rect">
              <a:avLst/>
            </a:prstGeom>
          </p:spPr>
        </p:pic>
        <p:pic>
          <p:nvPicPr>
            <p:cNvPr id="25" name="Picture 24">
              <a:extLst>
                <a:ext uri="{FF2B5EF4-FFF2-40B4-BE49-F238E27FC236}">
                  <a16:creationId xmlns:a16="http://schemas.microsoft.com/office/drawing/2014/main" id="{F7959587-9C15-4612-B64F-4001B1BA80B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60807" y="4262026"/>
              <a:ext cx="333375" cy="333375"/>
            </a:xfrm>
            <a:prstGeom prst="rect">
              <a:avLst/>
            </a:prstGeom>
          </p:spPr>
        </p:pic>
      </p:grpSp>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24172" y="1268760"/>
            <a:ext cx="849630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endParaRPr lang="en-US" sz="1800" b="0">
              <a:solidFill>
                <a:schemeClr val="tx1"/>
              </a:solidFill>
            </a:endParaRPr>
          </a:p>
        </p:txBody>
      </p:sp>
      <p:sp>
        <p:nvSpPr>
          <p:cNvPr id="2" name="Title 1">
            <a:extLst>
              <a:ext uri="{FF2B5EF4-FFF2-40B4-BE49-F238E27FC236}">
                <a16:creationId xmlns:a16="http://schemas.microsoft.com/office/drawing/2014/main" id="{D924F852-097F-4986-A75C-0418925DD3C5}"/>
              </a:ext>
            </a:extLst>
          </p:cNvPr>
          <p:cNvSpPr>
            <a:spLocks noGrp="1"/>
          </p:cNvSpPr>
          <p:nvPr>
            <p:ph type="title"/>
          </p:nvPr>
        </p:nvSpPr>
        <p:spPr/>
        <p:txBody>
          <a:bodyPr/>
          <a:lstStyle/>
          <a:p>
            <a:r>
              <a:rPr lang="en-AU" dirty="0"/>
              <a:t>Learning goals</a:t>
            </a:r>
          </a:p>
        </p:txBody>
      </p:sp>
      <p:sp>
        <p:nvSpPr>
          <p:cNvPr id="4" name="Content Placeholder 2"/>
          <p:cNvSpPr>
            <a:spLocks noGrp="1"/>
          </p:cNvSpPr>
          <p:nvPr>
            <p:ph idx="1"/>
          </p:nvPr>
        </p:nvSpPr>
        <p:spPr/>
        <p:txBody>
          <a:bodyPr/>
          <a:lstStyle/>
          <a:p>
            <a:pPr marL="0" indent="0">
              <a:spcBef>
                <a:spcPts val="0"/>
              </a:spcBef>
              <a:defRPr/>
            </a:pPr>
            <a:r>
              <a:rPr lang="en-AU" dirty="0">
                <a:latin typeface="Arial" panose="020B0604020202020204" pitchFamily="34" charset="0"/>
                <a:cs typeface="Arial" panose="020B0604020202020204" pitchFamily="34" charset="0"/>
              </a:rPr>
              <a:t>This presentation aims to:</a:t>
            </a:r>
          </a:p>
          <a:p>
            <a:pPr marL="342900" indent="-342900">
              <a:spcBef>
                <a:spcPts val="0"/>
              </a:spcBef>
              <a:buFont typeface="Arial" panose="020B0604020202020204" pitchFamily="34" charset="0"/>
              <a:buChar char="•"/>
              <a:defRPr/>
            </a:pPr>
            <a:r>
              <a:rPr lang="en-AU" dirty="0">
                <a:solidFill>
                  <a:schemeClr val="tx1"/>
                </a:solidFill>
                <a:latin typeface="Arial" panose="020B0604020202020204" pitchFamily="34" charset="0"/>
                <a:cs typeface="Arial" panose="020B0604020202020204" pitchFamily="34" charset="0"/>
              </a:rPr>
              <a:t>build understanding of the Australian Curriculum Version 9.0: Technologies </a:t>
            </a:r>
          </a:p>
          <a:p>
            <a:pPr marL="342900" indent="-342900">
              <a:spcBef>
                <a:spcPts val="0"/>
              </a:spcBef>
              <a:buFont typeface="Arial" panose="020B0604020202020204" pitchFamily="34" charset="0"/>
              <a:buChar char="•"/>
              <a:defRPr/>
            </a:pPr>
            <a:r>
              <a:rPr lang="en-AU" dirty="0">
                <a:solidFill>
                  <a:schemeClr val="tx1"/>
                </a:solidFill>
                <a:latin typeface="Arial" panose="020B0604020202020204" pitchFamily="34" charset="0"/>
                <a:cs typeface="Arial" panose="020B0604020202020204" pitchFamily="34" charset="0"/>
              </a:rPr>
              <a:t>provide an overview of the structure of the Technologies learning area.</a:t>
            </a:r>
          </a:p>
          <a:p>
            <a:pPr marL="0" indent="0">
              <a:spcBef>
                <a:spcPct val="30000"/>
              </a:spcBef>
              <a:defRPr/>
            </a:pPr>
            <a:endParaRPr lang="en-AU" sz="2400" dirty="0">
              <a:solidFill>
                <a:schemeClr val="tx1"/>
              </a:solidFill>
            </a:endParaRPr>
          </a:p>
          <a:p>
            <a:pPr marL="0" indent="0">
              <a:spcBef>
                <a:spcPct val="30000"/>
              </a:spcBef>
              <a:defRPr/>
            </a:pPr>
            <a:endParaRPr lang="en-AU" sz="2400" dirty="0"/>
          </a:p>
          <a:p>
            <a:pPr marL="0" indent="0">
              <a:spcBef>
                <a:spcPct val="30000"/>
              </a:spcBef>
              <a:defRPr/>
            </a:pPr>
            <a:endParaRPr lang="en-AU" sz="2400" dirty="0"/>
          </a:p>
          <a:p>
            <a:pPr marL="0" indent="0">
              <a:spcBef>
                <a:spcPct val="30000"/>
              </a:spcBef>
              <a:defRPr/>
            </a:pPr>
            <a:endParaRPr lang="en-AU" sz="2400" dirty="0">
              <a:solidFill>
                <a:schemeClr val="tx1"/>
              </a:solidFill>
            </a:endParaRPr>
          </a:p>
          <a:p>
            <a:pPr marL="457200" indent="-457200">
              <a:spcBef>
                <a:spcPct val="30000"/>
              </a:spcBef>
              <a:buFont typeface="Arial" pitchFamily="34" charset="0"/>
              <a:buChar char="•"/>
              <a:defRPr/>
            </a:pPr>
            <a:endParaRPr lang="en-AU" sz="2400" dirty="0">
              <a:solidFill>
                <a:srgbClr val="FF0000"/>
              </a:solidFill>
            </a:endParaRPr>
          </a:p>
        </p:txBody>
      </p:sp>
    </p:spTree>
    <p:extLst>
      <p:ext uri="{BB962C8B-B14F-4D97-AF65-F5344CB8AC3E}">
        <p14:creationId xmlns:p14="http://schemas.microsoft.com/office/powerpoint/2010/main" val="3290807174"/>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4172" y="1307427"/>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461963" marR="0" lvl="0" indent="-461963" algn="l" defTabSz="361950" rtl="0" eaLnBrk="0" fontAlgn="base" latinLnBrk="0" hangingPunct="0">
              <a:lnSpc>
                <a:spcPct val="150000"/>
              </a:lnSpc>
              <a:spcBef>
                <a:spcPts val="0"/>
              </a:spcBef>
              <a:spcAft>
                <a:spcPct val="0"/>
              </a:spcAft>
              <a:buClrTx/>
              <a:buSzTx/>
              <a:buFontTx/>
              <a:buNone/>
              <a:tabLst/>
              <a:defRPr/>
            </a:pPr>
            <a:r>
              <a:rPr kumimoji="0" lang="en-US" sz="24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Aboriginal and Torres Strait Islander histories and cultures</a:t>
            </a:r>
            <a:br>
              <a:rPr kumimoji="0" lang="en-US" sz="24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r>
              <a:rPr kumimoji="0" lang="en-US" sz="24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Asia and Australia’s engagement with Asia</a:t>
            </a:r>
            <a:br>
              <a:rPr kumimoji="0" lang="en-US" sz="24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br>
            <a:r>
              <a:rPr kumimoji="0" lang="en-US" sz="24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Sustainability</a:t>
            </a:r>
          </a:p>
          <a:p>
            <a:pPr marL="0" marR="0" lvl="0" indent="0" algn="l" defTabSz="361950" rtl="0" eaLnBrk="0" fontAlgn="base" latinLnBrk="0" hangingPunct="0">
              <a:lnSpc>
                <a:spcPct val="150000"/>
              </a:lnSpc>
              <a:spcBef>
                <a:spcPts val="0"/>
              </a:spcBef>
              <a:spcAft>
                <a:spcPct val="0"/>
              </a:spcAft>
              <a:buClrTx/>
              <a:buSzTx/>
              <a:buFontTx/>
              <a:buNone/>
              <a:tabLst/>
              <a:defRPr/>
            </a:pPr>
            <a:endParaRPr kumimoji="0" lang="en-US" sz="24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1D702B98-80BD-4715-9645-760E0ED9AAEE}"/>
              </a:ext>
            </a:extLst>
          </p:cNvPr>
          <p:cNvSpPr>
            <a:spLocks noGrp="1"/>
          </p:cNvSpPr>
          <p:nvPr>
            <p:ph type="title"/>
          </p:nvPr>
        </p:nvSpPr>
        <p:spPr/>
        <p:txBody>
          <a:bodyPr>
            <a:noAutofit/>
          </a:bodyPr>
          <a:lstStyle/>
          <a:p>
            <a:br>
              <a:rPr lang="en-AU" dirty="0"/>
            </a:br>
            <a:r>
              <a:rPr lang="en-AU" dirty="0"/>
              <a:t>Three-dimensional curriculum: </a:t>
            </a:r>
            <a:br>
              <a:rPr lang="en-AU" dirty="0"/>
            </a:br>
            <a:r>
              <a:rPr lang="en-AU" dirty="0"/>
              <a:t>Cross-curriculum priorities</a:t>
            </a:r>
          </a:p>
        </p:txBody>
      </p:sp>
      <p:pic>
        <p:nvPicPr>
          <p:cNvPr id="9" name="Picture 8">
            <a:extLst>
              <a:ext uri="{FF2B5EF4-FFF2-40B4-BE49-F238E27FC236}">
                <a16:creationId xmlns:a16="http://schemas.microsoft.com/office/drawing/2014/main" id="{0E4792C9-F1BC-42F0-AABB-4DC335BC80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8" name="Group 7">
            <a:extLst>
              <a:ext uri="{FF2B5EF4-FFF2-40B4-BE49-F238E27FC236}">
                <a16:creationId xmlns:a16="http://schemas.microsoft.com/office/drawing/2014/main" id="{4E744815-287E-4673-8C38-0DCD4D7E3CE0}"/>
              </a:ext>
            </a:extLst>
          </p:cNvPr>
          <p:cNvGrpSpPr/>
          <p:nvPr/>
        </p:nvGrpSpPr>
        <p:grpSpPr>
          <a:xfrm>
            <a:off x="355247" y="1452536"/>
            <a:ext cx="333376" cy="1431149"/>
            <a:chOff x="-333376" y="1684493"/>
            <a:chExt cx="333376" cy="1431149"/>
          </a:xfrm>
        </p:grpSpPr>
        <p:pic>
          <p:nvPicPr>
            <p:cNvPr id="10" name="Picture 9">
              <a:extLst>
                <a:ext uri="{FF2B5EF4-FFF2-40B4-BE49-F238E27FC236}">
                  <a16:creationId xmlns:a16="http://schemas.microsoft.com/office/drawing/2014/main" id="{DB53EF93-865D-4C18-B5A8-24077D9D1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76" y="2233380"/>
              <a:ext cx="333375" cy="333375"/>
            </a:xfrm>
            <a:prstGeom prst="rect">
              <a:avLst/>
            </a:prstGeom>
          </p:spPr>
        </p:pic>
        <p:pic>
          <p:nvPicPr>
            <p:cNvPr id="11" name="Picture 10">
              <a:extLst>
                <a:ext uri="{FF2B5EF4-FFF2-40B4-BE49-F238E27FC236}">
                  <a16:creationId xmlns:a16="http://schemas.microsoft.com/office/drawing/2014/main" id="{CF15E001-A04D-47BA-B6E9-75129D9DD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1684493"/>
              <a:ext cx="333375" cy="333375"/>
            </a:xfrm>
            <a:prstGeom prst="rect">
              <a:avLst/>
            </a:prstGeom>
          </p:spPr>
        </p:pic>
        <p:pic>
          <p:nvPicPr>
            <p:cNvPr id="12" name="Picture 11">
              <a:extLst>
                <a:ext uri="{FF2B5EF4-FFF2-40B4-BE49-F238E27FC236}">
                  <a16:creationId xmlns:a16="http://schemas.microsoft.com/office/drawing/2014/main" id="{317B1014-26ED-4DB8-A352-54D34439A5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6" y="2782267"/>
              <a:ext cx="333375" cy="333375"/>
            </a:xfrm>
            <a:prstGeom prst="rect">
              <a:avLst/>
            </a:prstGeom>
          </p:spPr>
        </p:pic>
      </p:grpSp>
    </p:spTree>
    <p:extLst>
      <p:ext uri="{BB962C8B-B14F-4D97-AF65-F5344CB8AC3E}">
        <p14:creationId xmlns:p14="http://schemas.microsoft.com/office/powerpoint/2010/main" val="313974416"/>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E50369-CCB3-4C67-87D3-BBF39000D1CE}"/>
              </a:ext>
            </a:extLst>
          </p:cNvPr>
          <p:cNvSpPr>
            <a:spLocks noGrp="1"/>
          </p:cNvSpPr>
          <p:nvPr>
            <p:ph idx="1"/>
          </p:nvPr>
        </p:nvSpPr>
        <p:spPr/>
        <p:txBody>
          <a:bodyPr/>
          <a:lstStyle/>
          <a:p>
            <a:pPr>
              <a:defRPr/>
            </a:pPr>
            <a:r>
              <a:rPr kumimoji="0" lang="en-US" sz="2800" b="0" i="0" u="none" strike="noStrike" kern="0" cap="none" spc="0" normalizeH="0" baseline="0" noProof="0" dirty="0">
                <a:ln>
                  <a:noFill/>
                </a:ln>
                <a:solidFill>
                  <a:schemeClr val="tx1"/>
                </a:solidFill>
                <a:effectLst/>
                <a:uLnTx/>
                <a:uFillTx/>
                <a:ea typeface="+mj-ea"/>
              </a:rPr>
              <a:t>Find out more on the QCAA Australian Curriculum </a:t>
            </a:r>
            <a:br>
              <a:rPr kumimoji="0" lang="en-US" sz="2800" b="0" i="0" u="none" strike="noStrike" kern="0" cap="none" spc="0" normalizeH="0" baseline="0" noProof="0" dirty="0">
                <a:ln>
                  <a:noFill/>
                </a:ln>
                <a:solidFill>
                  <a:schemeClr val="tx1"/>
                </a:solidFill>
                <a:effectLst/>
                <a:uLnTx/>
                <a:uFillTx/>
                <a:ea typeface="+mj-ea"/>
              </a:rPr>
            </a:br>
            <a:r>
              <a:rPr kumimoji="0" lang="en-US" sz="2800" b="0" i="0" u="none" strike="noStrike" kern="0" cap="none" spc="0" normalizeH="0" baseline="0" noProof="0" dirty="0">
                <a:ln>
                  <a:noFill/>
                </a:ln>
                <a:solidFill>
                  <a:schemeClr val="tx1"/>
                </a:solidFill>
                <a:effectLst/>
                <a:uLnTx/>
                <a:uFillTx/>
                <a:ea typeface="+mj-ea"/>
              </a:rPr>
              <a:t>webpage.</a:t>
            </a:r>
            <a:endParaRPr lang="en-US" sz="2800" dirty="0"/>
          </a:p>
          <a:p>
            <a:pPr>
              <a:defRPr/>
            </a:pPr>
            <a:endParaRPr lang="en-US" sz="2400" b="0" i="0" u="none" strike="noStrike" kern="0" cap="none" spc="0" normalizeH="0" baseline="0" noProof="0" dirty="0">
              <a:ln>
                <a:noFill/>
              </a:ln>
              <a:solidFill>
                <a:schemeClr val="tx1"/>
              </a:solidFill>
              <a:effectLst/>
              <a:highlight>
                <a:srgbClr val="FFFF00"/>
              </a:highligh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highlight>
                <a:srgbClr val="FFFF00"/>
              </a:highlight>
              <a:uLnTx/>
              <a:uFillTx/>
              <a:ea typeface="+mj-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ea typeface="+mj-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ea typeface="+mj-ea"/>
            </a:endParaRPr>
          </a:p>
          <a:p>
            <a:endParaRPr lang="en-AU" dirty="0"/>
          </a:p>
        </p:txBody>
      </p:sp>
      <p:sp>
        <p:nvSpPr>
          <p:cNvPr id="2" name="Title 1">
            <a:extLst>
              <a:ext uri="{FF2B5EF4-FFF2-40B4-BE49-F238E27FC236}">
                <a16:creationId xmlns:a16="http://schemas.microsoft.com/office/drawing/2014/main" id="{2C20ABDC-41F6-4DE6-AD97-2FDECFC79FC4}"/>
              </a:ext>
            </a:extLst>
          </p:cNvPr>
          <p:cNvSpPr>
            <a:spLocks noGrp="1"/>
          </p:cNvSpPr>
          <p:nvPr>
            <p:ph type="title"/>
          </p:nvPr>
        </p:nvSpPr>
        <p:spPr/>
        <p:txBody>
          <a:bodyPr/>
          <a:lstStyle/>
          <a:p>
            <a:r>
              <a:rPr lang="en-AU" dirty="0"/>
              <a:t>Find out more</a:t>
            </a:r>
          </a:p>
        </p:txBody>
      </p:sp>
      <p:pic>
        <p:nvPicPr>
          <p:cNvPr id="9" name="Picture 8">
            <a:extLst>
              <a:ext uri="{FF2B5EF4-FFF2-40B4-BE49-F238E27FC236}">
                <a16:creationId xmlns:a16="http://schemas.microsoft.com/office/drawing/2014/main" id="{F8898812-E3C4-492A-AA24-9A91FE037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grpSp>
        <p:nvGrpSpPr>
          <p:cNvPr id="5" name="Group 4">
            <a:extLst>
              <a:ext uri="{FF2B5EF4-FFF2-40B4-BE49-F238E27FC236}">
                <a16:creationId xmlns:a16="http://schemas.microsoft.com/office/drawing/2014/main" id="{6374DC00-42C6-4D8F-A168-72508F3B8DB8}"/>
              </a:ext>
            </a:extLst>
          </p:cNvPr>
          <p:cNvGrpSpPr/>
          <p:nvPr/>
        </p:nvGrpSpPr>
        <p:grpSpPr>
          <a:xfrm>
            <a:off x="3170191" y="2066150"/>
            <a:ext cx="2800742" cy="3959999"/>
            <a:chOff x="3170191" y="2066150"/>
            <a:chExt cx="2800742" cy="3959999"/>
          </a:xfrm>
        </p:grpSpPr>
        <p:pic>
          <p:nvPicPr>
            <p:cNvPr id="10" name="Picture 9">
              <a:extLst>
                <a:ext uri="{FF2B5EF4-FFF2-40B4-BE49-F238E27FC236}">
                  <a16:creationId xmlns:a16="http://schemas.microsoft.com/office/drawing/2014/main" id="{57AA0145-29A1-4600-9672-27A6E983F3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70191" y="2066150"/>
              <a:ext cx="2800742" cy="3959999"/>
            </a:xfrm>
            <a:prstGeom prst="rect">
              <a:avLst/>
            </a:prstGeom>
            <a:ln>
              <a:solidFill>
                <a:schemeClr val="bg1">
                  <a:lumMod val="65000"/>
                </a:schemeClr>
              </a:solidFill>
            </a:ln>
            <a:effectLst>
              <a:outerShdw blurRad="50800" dist="19050" dir="2700000" algn="tl" rotWithShape="0">
                <a:prstClr val="black">
                  <a:alpha val="63000"/>
                </a:prstClr>
              </a:outerShdw>
            </a:effectLst>
          </p:spPr>
        </p:pic>
        <p:pic>
          <p:nvPicPr>
            <p:cNvPr id="4" name="Picture 3">
              <a:extLst>
                <a:ext uri="{FF2B5EF4-FFF2-40B4-BE49-F238E27FC236}">
                  <a16:creationId xmlns:a16="http://schemas.microsoft.com/office/drawing/2014/main" id="{C53FABF4-BD56-4B12-B82C-5C5C44D51AC0}"/>
                </a:ext>
              </a:extLst>
            </p:cNvPr>
            <p:cNvPicPr>
              <a:picLocks noChangeAspect="1"/>
            </p:cNvPicPr>
            <p:nvPr/>
          </p:nvPicPr>
          <p:blipFill>
            <a:blip r:embed="rId5"/>
            <a:stretch>
              <a:fillRect/>
            </a:stretch>
          </p:blipFill>
          <p:spPr>
            <a:xfrm>
              <a:off x="5188182" y="2534367"/>
              <a:ext cx="690104" cy="962173"/>
            </a:xfrm>
            <a:prstGeom prst="rect">
              <a:avLst/>
            </a:prstGeom>
          </p:spPr>
        </p:pic>
      </p:grpSp>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43818AB7-F518-4C47-AB1C-3729CDADEB28}"/>
              </a:ext>
            </a:extLst>
          </p:cNvPr>
          <p:cNvSpPr>
            <a:spLocks noGrp="1"/>
          </p:cNvSpPr>
          <p:nvPr>
            <p:ph idx="1"/>
          </p:nvPr>
        </p:nvSpPr>
        <p:spPr>
          <a:xfrm>
            <a:off x="324000" y="1404640"/>
            <a:ext cx="8496000" cy="4746856"/>
          </a:xfrm>
        </p:spPr>
        <p:txBody>
          <a:bodyPr>
            <a:normAutofit lnSpcReduction="10000"/>
          </a:bodyPr>
          <a:lstStyle/>
          <a:p>
            <a:pPr>
              <a:spcBef>
                <a:spcPts val="0"/>
              </a:spcBef>
              <a:spcAft>
                <a:spcPts val="0"/>
              </a:spcAft>
            </a:pPr>
            <a:endParaRPr lang="en-AU" sz="300" dirty="0"/>
          </a:p>
          <a:p>
            <a:pPr>
              <a:lnSpc>
                <a:spcPct val="110000"/>
              </a:lnSpc>
              <a:spcAft>
                <a:spcPts val="0"/>
              </a:spcAft>
            </a:pPr>
            <a:r>
              <a:rPr lang="en-US" sz="1400" dirty="0"/>
              <a:t>© State of Queensland (QCAA) </a:t>
            </a:r>
            <a:r>
              <a:rPr lang="en-AU" sz="1400" dirty="0"/>
              <a:t>2022</a:t>
            </a:r>
          </a:p>
          <a:p>
            <a:pPr>
              <a:lnSpc>
                <a:spcPct val="110000"/>
              </a:lnSpc>
            </a:pPr>
            <a:r>
              <a:rPr lang="en-AU" sz="1400" b="1" spc="-20" dirty="0"/>
              <a:t>Licence:</a:t>
            </a:r>
            <a:r>
              <a:rPr lang="en-AU" sz="1400" spc="-20" dirty="0"/>
              <a:t> </a:t>
            </a:r>
            <a:r>
              <a:rPr lang="en-AU" sz="1400" spc="-20" dirty="0">
                <a:hlinkClick r:id="rId3"/>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4"/>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a:t>
            </a:r>
            <a:r>
              <a:rPr lang="en-US" sz="1400" dirty="0"/>
              <a:t>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a:t>
            </a:r>
            <a:r>
              <a:rPr lang="en-US" sz="1400" dirty="0">
                <a:hlinkClick r:id="rId5"/>
              </a:rPr>
              <a:t>QCAA</a:t>
            </a:r>
            <a:r>
              <a:rPr lang="en-US" sz="1400" dirty="0"/>
              <a:t>)</a:t>
            </a:r>
            <a:r>
              <a:rPr lang="en-AU" sz="1400" dirty="0"/>
              <a:t> 2022’ — please include the link to our copyright notice.</a:t>
            </a:r>
          </a:p>
          <a:p>
            <a:pPr>
              <a:lnSpc>
                <a:spcPct val="110000"/>
              </a:lnSpc>
            </a:pPr>
            <a:r>
              <a:rPr lang="en-US" sz="1400" dirty="0"/>
              <a:t>Other copyright material in this publication is listed below:</a:t>
            </a:r>
          </a:p>
          <a:p>
            <a:pPr marL="228600" lvl="0" indent="-228600">
              <a:buFont typeface="+mj-lt"/>
              <a:buAutoNum type="arabicPeriod"/>
            </a:pPr>
            <a:r>
              <a:rPr lang="en-AU" sz="1400" dirty="0">
                <a:solidFill>
                  <a:srgbClr val="000000"/>
                </a:solidFill>
                <a:effectLst/>
                <a:ea typeface="Times New Roman" panose="02020603050405020304" pitchFamily="18" charset="0"/>
              </a:rPr>
              <a:t>P</a:t>
            </a:r>
            <a:r>
              <a:rPr lang="en-AU" sz="1400" dirty="0">
                <a:solidFill>
                  <a:srgbClr val="111111"/>
                </a:solidFill>
                <a:effectLst/>
                <a:ea typeface="Times New Roman" panose="02020603050405020304" pitchFamily="18" charset="0"/>
              </a:rPr>
              <a:t>hotograph/s of staff and students used with permission.</a:t>
            </a:r>
          </a:p>
          <a:p>
            <a:pPr marL="230400" indent="-230400" fontAlgn="auto">
              <a:spcAft>
                <a:spcPts val="0"/>
              </a:spcAft>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r>
              <a:rPr lang="en-AU" sz="1400" u="sng" dirty="0">
                <a:solidFill>
                  <a:srgbClr val="2D7FF9"/>
                </a:solidFill>
                <a:ea typeface="Times New Roman" panose="02020603050405020304" pitchFamily="18" charset="0"/>
                <a:hlinkClick r:id="rId6"/>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7"/>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8"/>
              </a:rPr>
              <a:t>copyright notice</a:t>
            </a:r>
            <a:r>
              <a:rPr lang="en-US" sz="1400" dirty="0"/>
              <a:t>.</a:t>
            </a:r>
          </a:p>
          <a:p>
            <a:pPr marL="230400" indent="-230400" fontAlgn="auto">
              <a:spcAft>
                <a:spcPts val="0"/>
              </a:spcAft>
              <a:buFont typeface="+mj-lt"/>
              <a:buAutoNum type="arabicPeriod"/>
            </a:pPr>
            <a:r>
              <a:rPr lang="en-US" sz="1400" dirty="0">
                <a:solidFill>
                  <a:srgbClr val="000000"/>
                </a:solidFill>
              </a:rPr>
              <a:t>The three-dimensional curriculum diagram is 'Excluded Material' used under the terms of the Australian Curriculum and its copyright notice and is not modified. © Australian Curriculum, Assessment and Reporting Authority (ACARA) 2009 to present, unless otherwise indicated. </a:t>
            </a:r>
            <a:endParaRPr lang="en-AU" sz="1400" dirty="0">
              <a:solidFill>
                <a:srgbClr val="000000"/>
              </a:solidFill>
            </a:endParaRPr>
          </a:p>
          <a:p>
            <a:pPr marL="215900">
              <a:spcAft>
                <a:spcPts val="200"/>
              </a:spcAft>
              <a:tabLst>
                <a:tab pos="323850" algn="l"/>
              </a:tabLst>
            </a:pPr>
            <a:r>
              <a:rPr lang="en-US" sz="1400" dirty="0">
                <a:solidFill>
                  <a:srgbClr val="000000"/>
                </a:solidFill>
              </a:rPr>
              <a:t>You may view, download, display, print, reproduce (such as by making photocopies) and distribute these Excluded Materials in unaltered form only for your personal, non-commercial educational purposes or for the non-commercial educational purposes of your </a:t>
            </a:r>
            <a:r>
              <a:rPr lang="en-US" sz="1400" dirty="0" err="1">
                <a:solidFill>
                  <a:srgbClr val="000000"/>
                </a:solidFill>
              </a:rPr>
              <a:t>organisation</a:t>
            </a:r>
            <a:r>
              <a:rPr lang="en-US" sz="1400" dirty="0">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400" dirty="0" err="1">
                <a:solidFill>
                  <a:srgbClr val="000000"/>
                </a:solidFill>
              </a:rPr>
              <a:t>licence</a:t>
            </a:r>
            <a:r>
              <a:rPr lang="en-US" sz="1400" dirty="0">
                <a:solidFill>
                  <a:srgbClr val="000000"/>
                </a:solidFill>
              </a:rPr>
              <a:t> any of these materials to others. Apart from any uses permitted under the Copyright Act 1968 (</a:t>
            </a:r>
            <a:r>
              <a:rPr lang="en-US" sz="1400" dirty="0" err="1">
                <a:solidFill>
                  <a:srgbClr val="000000"/>
                </a:solidFill>
              </a:rPr>
              <a:t>Cth</a:t>
            </a:r>
            <a:r>
              <a:rPr lang="en-US" sz="1400" dirty="0">
                <a:solidFill>
                  <a:srgbClr val="000000"/>
                </a:solidFill>
              </a:rPr>
              <a:t>), and those explicitly granted above, all other rights are reserved by ACARA. If you want to use such material in a manner that is outside this restrictive </a:t>
            </a:r>
            <a:r>
              <a:rPr lang="en-US" sz="1400" dirty="0" err="1">
                <a:solidFill>
                  <a:srgbClr val="000000"/>
                </a:solidFill>
              </a:rPr>
              <a:t>licence</a:t>
            </a:r>
            <a:r>
              <a:rPr lang="en-US" sz="1400" dirty="0">
                <a:solidFill>
                  <a:srgbClr val="000000"/>
                </a:solidFill>
              </a:rPr>
              <a:t>, you must request permission from ACARA by emailing (</a:t>
            </a:r>
            <a:r>
              <a:rPr lang="en-US" sz="1400" dirty="0">
                <a:solidFill>
                  <a:srgbClr val="000000"/>
                </a:solidFill>
                <a:hlinkClick r:id="rId9" action="ppaction://hlinkfile">
                  <a:extLst>
                    <a:ext uri="{A12FA001-AC4F-418D-AE19-62706E023703}">
                      <ahyp:hlinkClr xmlns:ahyp="http://schemas.microsoft.com/office/drawing/2018/hyperlinkcolor" val="tx"/>
                    </a:ext>
                  </a:extLst>
                </a:hlinkClick>
              </a:rPr>
              <a:t>copyright@acara.edu.au</a:t>
            </a:r>
            <a:r>
              <a:rPr lang="en-US" sz="1400" dirty="0">
                <a:solidFill>
                  <a:srgbClr val="000000"/>
                </a:solidFill>
              </a:rPr>
              <a:t>).</a:t>
            </a:r>
            <a:endParaRPr lang="en-AU" sz="1400" dirty="0">
              <a:solidFill>
                <a:srgbClr val="000000"/>
              </a:solidFill>
            </a:endParaRPr>
          </a:p>
          <a:p>
            <a:pPr marL="230400" indent="-230400" fontAlgn="auto">
              <a:spcAft>
                <a:spcPts val="0"/>
              </a:spcAft>
              <a:buFont typeface="+mj-lt"/>
              <a:buAutoNum type="arabicPeriod"/>
            </a:pPr>
            <a:endParaRPr lang="en-US" sz="1400" dirty="0"/>
          </a:p>
          <a:p>
            <a:pPr>
              <a:lnSpc>
                <a:spcPct val="110000"/>
              </a:lnSpc>
            </a:pPr>
            <a:endParaRPr lang="en-AU" sz="1200" dirty="0"/>
          </a:p>
        </p:txBody>
      </p:sp>
      <p:sp>
        <p:nvSpPr>
          <p:cNvPr id="4" name="Title 3">
            <a:extLst>
              <a:ext uri="{FF2B5EF4-FFF2-40B4-BE49-F238E27FC236}">
                <a16:creationId xmlns:a16="http://schemas.microsoft.com/office/drawing/2014/main" id="{F8DDAD4E-E92D-4380-8F9A-6680900F87E8}"/>
              </a:ext>
            </a:extLst>
          </p:cNvPr>
          <p:cNvSpPr>
            <a:spLocks noGrp="1"/>
          </p:cNvSpPr>
          <p:nvPr>
            <p:ph type="title"/>
          </p:nvPr>
        </p:nvSpPr>
        <p:spPr/>
        <p:txBody>
          <a:bodyPr/>
          <a:lstStyle/>
          <a:p>
            <a:r>
              <a:rPr lang="en-AU" dirty="0"/>
              <a:t>Acknowledgments</a:t>
            </a:r>
          </a:p>
        </p:txBody>
      </p:sp>
    </p:spTree>
    <p:extLst>
      <p:ext uri="{BB962C8B-B14F-4D97-AF65-F5344CB8AC3E}">
        <p14:creationId xmlns:p14="http://schemas.microsoft.com/office/powerpoint/2010/main" val="2937255020"/>
      </p:ext>
    </p:extLst>
  </p:cSld>
  <p:clrMapOvr>
    <a:masterClrMapping/>
  </p:clrMapOvr>
  <mc:AlternateContent xmlns:mc="http://schemas.openxmlformats.org/markup-compatibility/2006" xmlns:p14="http://schemas.microsoft.com/office/powerpoint/2010/main">
    <mc:Choice Requires="p14">
      <p:transition spd="slow" p14:dur="2000" advTm="3228"/>
    </mc:Choice>
    <mc:Fallback xmlns="">
      <p:transition spd="slow" advTm="322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F516C8-87B8-4082-B491-467D831F78EF}"/>
              </a:ext>
            </a:extLst>
          </p:cNvPr>
          <p:cNvSpPr>
            <a:spLocks noGrp="1"/>
          </p:cNvSpPr>
          <p:nvPr>
            <p:ph type="title" orient="vert"/>
          </p:nvPr>
        </p:nvSpPr>
        <p:spPr/>
        <p:txBody>
          <a:bodyPr/>
          <a:lstStyle/>
          <a:p>
            <a:r>
              <a:rPr lang="en-AU" dirty="0"/>
              <a:t>QCAA social media</a:t>
            </a:r>
          </a:p>
        </p:txBody>
      </p:sp>
    </p:spTree>
    <p:extLst>
      <p:ext uri="{BB962C8B-B14F-4D97-AF65-F5344CB8AC3E}">
        <p14:creationId xmlns:p14="http://schemas.microsoft.com/office/powerpoint/2010/main" val="4161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2D33D3-3317-4B43-AC4B-8393981E0B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47258" y="2450683"/>
            <a:ext cx="6596859" cy="3708801"/>
          </a:xfrm>
          <a:prstGeom prst="rect">
            <a:avLst/>
          </a:prstGeom>
        </p:spPr>
      </p:pic>
      <p:sp>
        <p:nvSpPr>
          <p:cNvPr id="3" name="Content Placeholder 2">
            <a:extLst>
              <a:ext uri="{FF2B5EF4-FFF2-40B4-BE49-F238E27FC236}">
                <a16:creationId xmlns:a16="http://schemas.microsoft.com/office/drawing/2014/main" id="{15D65B62-17A8-4910-96D1-489A15B4B18F}"/>
              </a:ext>
            </a:extLst>
          </p:cNvPr>
          <p:cNvSpPr>
            <a:spLocks noGrp="1"/>
          </p:cNvSpPr>
          <p:nvPr>
            <p:ph idx="1"/>
          </p:nvPr>
        </p:nvSpPr>
        <p:spPr/>
        <p:txBody>
          <a:bodyPr/>
          <a:lstStyle/>
          <a:p>
            <a:pPr marR="0" lvl="0" indent="-225425" defTabSz="914400" latinLnBrk="0">
              <a:spcBef>
                <a:spcPct val="20000"/>
              </a:spcBef>
              <a:buClrTx/>
              <a:buSzTx/>
              <a:buFontTx/>
              <a:buNone/>
              <a:tabLst/>
              <a:defRPr/>
            </a:pPr>
            <a:r>
              <a:rPr kumimoji="0" lang="en-AU" sz="2800" b="0" i="0" u="none" strike="noStrike" kern="0" cap="none" spc="0" normalizeH="0" baseline="0" noProof="0" dirty="0">
                <a:ln>
                  <a:noFill/>
                </a:ln>
                <a:effectLst/>
                <a:uLnTx/>
                <a:uFillTx/>
              </a:rPr>
              <a:t>The Australian Curriculum is a three-dimensional curriculum</a:t>
            </a:r>
            <a:r>
              <a:rPr kumimoji="0" lang="en-AU" sz="2800" b="0" i="0" u="none" strike="noStrike" kern="0" cap="none" spc="0" normalizeH="0" noProof="0" dirty="0">
                <a:ln>
                  <a:noFill/>
                </a:ln>
                <a:effectLst/>
                <a:uLnTx/>
                <a:uFillTx/>
              </a:rPr>
              <a:t> </a:t>
            </a:r>
            <a:r>
              <a:rPr kumimoji="0" lang="en-AU" sz="2800" b="0" i="0" u="none" strike="noStrike" kern="0" cap="none" spc="0" normalizeH="0" baseline="0" noProof="0" dirty="0">
                <a:ln>
                  <a:noFill/>
                </a:ln>
                <a:effectLst/>
                <a:uLnTx/>
                <a:uFillTx/>
              </a:rPr>
              <a:t>made up of:</a:t>
            </a:r>
          </a:p>
          <a:p>
            <a:pPr marL="360000" marR="0" lvl="0" indent="-360000" defTabSz="914400" latinLnBrk="0">
              <a:buClrTx/>
              <a:buSzTx/>
              <a:buFont typeface="Arial" pitchFamily="34" charset="0"/>
              <a:buChar char="•"/>
              <a:tabLst/>
              <a:defRPr/>
            </a:pPr>
            <a:r>
              <a:rPr kumimoji="0" lang="en-AU" sz="2800" b="0" i="0" u="none" strike="noStrike" kern="0" cap="none" spc="0" normalizeH="0" baseline="0" noProof="0" dirty="0">
                <a:ln>
                  <a:noFill/>
                </a:ln>
                <a:effectLst/>
                <a:uLnTx/>
                <a:uFillTx/>
              </a:rPr>
              <a:t>learning areas </a:t>
            </a:r>
          </a:p>
          <a:p>
            <a:pPr marL="360000" marR="0" lvl="0" indent="-360000" defTabSz="914400" latinLnBrk="0">
              <a:buClrTx/>
              <a:buSzTx/>
              <a:buFont typeface="Arial" pitchFamily="34" charset="0"/>
              <a:buChar char="•"/>
              <a:tabLst/>
              <a:defRPr/>
            </a:pPr>
            <a:r>
              <a:rPr kumimoji="0" lang="en-AU" sz="2800" b="0" i="0" u="none" strike="noStrike" kern="0" cap="none" spc="0" normalizeH="0" baseline="0" noProof="0" dirty="0">
                <a:ln>
                  <a:noFill/>
                </a:ln>
                <a:effectLst/>
                <a:uLnTx/>
                <a:uFillTx/>
              </a:rPr>
              <a:t>general capabilities </a:t>
            </a:r>
          </a:p>
          <a:p>
            <a:pPr marL="360000" marR="0" lvl="0" indent="-360000" defTabSz="914400" latinLnBrk="0">
              <a:buClrTx/>
              <a:buSzTx/>
              <a:buFont typeface="Arial" pitchFamily="34" charset="0"/>
              <a:buChar char="•"/>
              <a:tabLst/>
              <a:defRPr/>
            </a:pPr>
            <a:r>
              <a:rPr kumimoji="0" lang="en-AU" sz="2800" b="0" i="0" u="none" strike="noStrike" kern="0" cap="none" spc="0" normalizeH="0" baseline="0" noProof="0" dirty="0">
                <a:ln>
                  <a:noFill/>
                </a:ln>
                <a:effectLst/>
                <a:uLnTx/>
                <a:uFillTx/>
              </a:rPr>
              <a:t>cross-curriculum </a:t>
            </a:r>
            <a:br>
              <a:rPr kumimoji="0" lang="en-AU" sz="2800" b="0" i="0" u="none" strike="noStrike" kern="0" cap="none" spc="0" normalizeH="0" baseline="0" noProof="0" dirty="0">
                <a:ln>
                  <a:noFill/>
                </a:ln>
                <a:effectLst/>
                <a:uLnTx/>
                <a:uFillTx/>
              </a:rPr>
            </a:br>
            <a:r>
              <a:rPr kumimoji="0" lang="en-AU" sz="2800" b="0" i="0" u="none" strike="noStrike" kern="0" cap="none" spc="0" normalizeH="0" baseline="0" noProof="0" dirty="0">
                <a:ln>
                  <a:noFill/>
                </a:ln>
                <a:effectLst/>
                <a:uLnTx/>
                <a:uFillTx/>
              </a:rPr>
              <a:t>priorities. </a:t>
            </a:r>
          </a:p>
          <a:p>
            <a:endParaRPr lang="en-AU" dirty="0"/>
          </a:p>
        </p:txBody>
      </p:sp>
      <p:sp>
        <p:nvSpPr>
          <p:cNvPr id="2" name="Title 1">
            <a:extLst>
              <a:ext uri="{FF2B5EF4-FFF2-40B4-BE49-F238E27FC236}">
                <a16:creationId xmlns:a16="http://schemas.microsoft.com/office/drawing/2014/main" id="{B007CBD2-29FB-4C90-8C3C-8A3E2D1049B9}"/>
              </a:ext>
            </a:extLst>
          </p:cNvPr>
          <p:cNvSpPr>
            <a:spLocks noGrp="1"/>
          </p:cNvSpPr>
          <p:nvPr>
            <p:ph type="title"/>
          </p:nvPr>
        </p:nvSpPr>
        <p:spPr/>
        <p:txBody>
          <a:bodyPr/>
          <a:lstStyle/>
          <a:p>
            <a:r>
              <a:rPr lang="en-AU" dirty="0"/>
              <a:t>Three-dimensional curriculum</a:t>
            </a:r>
          </a:p>
        </p:txBody>
      </p:sp>
      <p:sp>
        <p:nvSpPr>
          <p:cNvPr id="8" name="TextBox 7">
            <a:extLst>
              <a:ext uri="{FF2B5EF4-FFF2-40B4-BE49-F238E27FC236}">
                <a16:creationId xmlns:a16="http://schemas.microsoft.com/office/drawing/2014/main" id="{1A27E98E-4D89-4104-B01E-84A21E9FBB2C}"/>
              </a:ext>
            </a:extLst>
          </p:cNvPr>
          <p:cNvSpPr txBox="1"/>
          <p:nvPr/>
        </p:nvSpPr>
        <p:spPr>
          <a:xfrm>
            <a:off x="324000" y="5987059"/>
            <a:ext cx="7108766" cy="215444"/>
          </a:xfrm>
          <a:prstGeom prst="rect">
            <a:avLst/>
          </a:prstGeom>
          <a:noFill/>
        </p:spPr>
        <p:txBody>
          <a:bodyPr wrap="square">
            <a:spAutoFit/>
          </a:bodyPr>
          <a:lstStyle/>
          <a:p>
            <a:r>
              <a:rPr lang="en-US" sz="800" dirty="0">
                <a:effectLst/>
                <a:latin typeface="Arial" panose="020B0604020202020204" pitchFamily="34" charset="0"/>
                <a:cs typeface="Arial" panose="020B0604020202020204" pitchFamily="34" charset="0"/>
              </a:rPr>
              <a:t>ACARA image from Summary overview (video): </a:t>
            </a:r>
            <a:r>
              <a:rPr lang="en-US" sz="800" dirty="0">
                <a:effectLst/>
                <a:latin typeface="Arial" panose="020B0604020202020204" pitchFamily="34" charset="0"/>
                <a:cs typeface="Arial" panose="020B0604020202020204" pitchFamily="34" charset="0"/>
                <a:hlinkClick r:id="rId4"/>
              </a:rPr>
              <a:t>https://v9.australiancurriculum.edu.au/help/website-tour</a:t>
            </a:r>
            <a:r>
              <a:rPr lang="en-AU" sz="800" dirty="0">
                <a:latin typeface="Arial" panose="020B0604020202020204" pitchFamily="34" charset="0"/>
                <a:cs typeface="Arial" panose="020B0604020202020204" pitchFamily="34" charset="0"/>
              </a:rPr>
              <a:t>.</a:t>
            </a:r>
            <a:r>
              <a:rPr lang="en-AU" sz="800" dirty="0">
                <a:latin typeface="Arial" panose="020B0604020202020204" pitchFamily="34" charset="0"/>
                <a:cs typeface="Arial" panose="020B0604020202020204" pitchFamily="34" charset="0"/>
                <a:hlinkClick r:id="rId5"/>
              </a:rPr>
              <a:t> </a:t>
            </a:r>
            <a:r>
              <a:rPr lang="en-AU" sz="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55106358"/>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61607-A7E6-45BB-A2A7-FC46AC4F775A}"/>
              </a:ext>
            </a:extLst>
          </p:cNvPr>
          <p:cNvSpPr>
            <a:spLocks noGrp="1"/>
          </p:cNvSpPr>
          <p:nvPr>
            <p:ph idx="1"/>
          </p:nvPr>
        </p:nvSpPr>
        <p:spPr/>
        <p:txBody>
          <a:bodyPr/>
          <a:lstStyle/>
          <a:p>
            <a:pPr marL="360000" lvl="0" indent="-360000" defTabSz="361950">
              <a:spcBef>
                <a:spcPts val="600"/>
              </a:spcBef>
              <a:spcAft>
                <a:spcPts val="0"/>
              </a:spcAft>
              <a:buFont typeface="Arial" pitchFamily="34" charset="0"/>
              <a:buChar char="•"/>
              <a:defRPr/>
            </a:pPr>
            <a:r>
              <a:rPr lang="en-AU" sz="2400" b="0" dirty="0">
                <a:solidFill>
                  <a:schemeClr val="tx1"/>
                </a:solidFill>
              </a:rPr>
              <a:t>Introduction</a:t>
            </a:r>
          </a:p>
          <a:p>
            <a:pPr marL="360000" lvl="0" indent="-360000" defTabSz="361950">
              <a:spcBef>
                <a:spcPts val="600"/>
              </a:spcBef>
              <a:spcAft>
                <a:spcPts val="0"/>
              </a:spcAft>
              <a:buFont typeface="Arial" pitchFamily="34" charset="0"/>
              <a:buChar char="•"/>
              <a:defRPr/>
            </a:pPr>
            <a:r>
              <a:rPr lang="en-AU" sz="2400" b="0" dirty="0"/>
              <a:t>Rationale</a:t>
            </a:r>
          </a:p>
          <a:p>
            <a:pPr marL="360000" lvl="0" indent="-360000" defTabSz="361950">
              <a:spcBef>
                <a:spcPts val="600"/>
              </a:spcBef>
              <a:spcAft>
                <a:spcPts val="0"/>
              </a:spcAft>
              <a:buFont typeface="Arial" pitchFamily="34" charset="0"/>
              <a:buChar char="•"/>
              <a:defRPr/>
            </a:pPr>
            <a:r>
              <a:rPr lang="en-AU" sz="2400" b="0" dirty="0"/>
              <a:t>Aims</a:t>
            </a:r>
          </a:p>
          <a:p>
            <a:pPr marL="360000" lvl="0" indent="-360000" defTabSz="361950">
              <a:spcBef>
                <a:spcPts val="600"/>
              </a:spcBef>
              <a:spcAft>
                <a:spcPts val="0"/>
              </a:spcAft>
              <a:buFont typeface="Arial" pitchFamily="34" charset="0"/>
              <a:buChar char="•"/>
              <a:defRPr/>
            </a:pPr>
            <a:r>
              <a:rPr lang="en-AU" sz="2400" b="0" dirty="0"/>
              <a:t>Core concepts</a:t>
            </a:r>
          </a:p>
          <a:p>
            <a:pPr marL="360000" indent="-360000" defTabSz="361950">
              <a:spcBef>
                <a:spcPts val="600"/>
              </a:spcBef>
              <a:spcAft>
                <a:spcPts val="0"/>
              </a:spcAft>
              <a:buFont typeface="Arial" pitchFamily="34" charset="0"/>
              <a:buChar char="•"/>
              <a:defRPr/>
            </a:pPr>
            <a:r>
              <a:rPr lang="en-AU" sz="2400" b="0" dirty="0"/>
              <a:t>Key considerations</a:t>
            </a:r>
          </a:p>
          <a:p>
            <a:pPr marL="360000" lvl="0" indent="-360000" defTabSz="361950">
              <a:spcBef>
                <a:spcPts val="600"/>
              </a:spcBef>
              <a:spcAft>
                <a:spcPts val="0"/>
              </a:spcAft>
              <a:buFont typeface="Arial" pitchFamily="34" charset="0"/>
              <a:buChar char="•"/>
              <a:defRPr/>
            </a:pPr>
            <a:r>
              <a:rPr lang="en-AU" sz="2400" b="0" dirty="0"/>
              <a:t>Key connections</a:t>
            </a:r>
          </a:p>
          <a:p>
            <a:pPr marL="360000" indent="-360000" defTabSz="361950">
              <a:spcBef>
                <a:spcPts val="600"/>
              </a:spcBef>
              <a:spcAft>
                <a:spcPts val="0"/>
              </a:spcAft>
              <a:buFont typeface="Arial" pitchFamily="34" charset="0"/>
              <a:buChar char="•"/>
              <a:defRPr/>
            </a:pPr>
            <a:r>
              <a:rPr lang="en-AU" sz="2400" b="0" dirty="0">
                <a:solidFill>
                  <a:schemeClr val="tx1"/>
                </a:solidFill>
              </a:rPr>
              <a:t>Subject by subject curriculum including</a:t>
            </a:r>
          </a:p>
          <a:p>
            <a:pPr marL="720000" lvl="1" defTabSz="361950">
              <a:spcBef>
                <a:spcPts val="600"/>
              </a:spcBef>
              <a:spcAft>
                <a:spcPts val="0"/>
              </a:spcAft>
              <a:buFont typeface="Arial" pitchFamily="34" charset="0"/>
              <a:buChar char="−"/>
              <a:defRPr/>
            </a:pPr>
            <a:r>
              <a:rPr lang="en-AU" sz="2400" b="0" dirty="0">
                <a:solidFill>
                  <a:schemeClr val="tx1"/>
                </a:solidFill>
              </a:rPr>
              <a:t>Year/Banded curriculum*</a:t>
            </a:r>
          </a:p>
          <a:p>
            <a:pPr marL="720000" lvl="1" defTabSz="361950">
              <a:spcBef>
                <a:spcPts val="600"/>
              </a:spcBef>
              <a:spcAft>
                <a:spcPts val="0"/>
              </a:spcAft>
              <a:buFont typeface="Arial" pitchFamily="34" charset="0"/>
              <a:buChar char="−"/>
              <a:defRPr/>
            </a:pPr>
            <a:r>
              <a:rPr lang="en-AU" sz="2400" b="0" dirty="0">
                <a:solidFill>
                  <a:schemeClr val="tx1"/>
                </a:solidFill>
              </a:rPr>
              <a:t>Achievement standards</a:t>
            </a:r>
          </a:p>
          <a:p>
            <a:pPr marL="720000" lvl="1" defTabSz="361950">
              <a:spcBef>
                <a:spcPts val="600"/>
              </a:spcBef>
              <a:spcAft>
                <a:spcPts val="0"/>
              </a:spcAft>
              <a:buFont typeface="Arial" pitchFamily="34" charset="0"/>
              <a:buChar char="−"/>
              <a:defRPr/>
            </a:pPr>
            <a:r>
              <a:rPr lang="en-AU" sz="2400" b="0" dirty="0">
                <a:solidFill>
                  <a:schemeClr val="tx1"/>
                </a:solidFill>
              </a:rPr>
              <a:t>Curriculum content</a:t>
            </a:r>
          </a:p>
          <a:p>
            <a:endParaRPr lang="en-AU" dirty="0"/>
          </a:p>
        </p:txBody>
      </p:sp>
      <p:sp>
        <p:nvSpPr>
          <p:cNvPr id="4" name="TextBox 1">
            <a:extLst>
              <a:ext uri="{FF2B5EF4-FFF2-40B4-BE49-F238E27FC236}">
                <a16:creationId xmlns:a16="http://schemas.microsoft.com/office/drawing/2014/main" id="{5009CDA4-12CA-49AD-BDC5-ABD129AD6A6B}"/>
              </a:ext>
            </a:extLst>
          </p:cNvPr>
          <p:cNvSpPr txBox="1"/>
          <p:nvPr/>
        </p:nvSpPr>
        <p:spPr>
          <a:xfrm>
            <a:off x="432502" y="5552082"/>
            <a:ext cx="8387648" cy="646331"/>
          </a:xfrm>
          <a:prstGeom prst="rect">
            <a:avLst/>
          </a:prstGeom>
          <a:noFill/>
        </p:spPr>
        <p:txBody>
          <a:bodyPr wrap="square" lIns="91440" tIns="45720" rIns="91440" bIns="45720" anchor="t">
            <a:spAutoFit/>
          </a:bodyPr>
          <a:ls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sz="1800" dirty="0">
                <a:latin typeface="Arial"/>
                <a:cs typeface="Arial"/>
              </a:rPr>
              <a:t>* The Australian Curriculum: </a:t>
            </a:r>
            <a:r>
              <a:rPr lang="en-AU" dirty="0">
                <a:latin typeface="Arial"/>
                <a:cs typeface="Arial"/>
              </a:rPr>
              <a:t>Technologies </a:t>
            </a:r>
            <a:r>
              <a:rPr lang="en-AU" sz="1800" dirty="0">
                <a:latin typeface="Arial"/>
                <a:cs typeface="Arial"/>
              </a:rPr>
              <a:t>is presented in two-year band levels from Year 1 to Year 10, with Prep presented as a single year level.</a:t>
            </a:r>
          </a:p>
        </p:txBody>
      </p:sp>
      <p:sp>
        <p:nvSpPr>
          <p:cNvPr id="2" name="Title 1">
            <a:extLst>
              <a:ext uri="{FF2B5EF4-FFF2-40B4-BE49-F238E27FC236}">
                <a16:creationId xmlns:a16="http://schemas.microsoft.com/office/drawing/2014/main" id="{C5CFB92E-C2E2-4F94-AC62-64EE9B771A67}"/>
              </a:ext>
            </a:extLst>
          </p:cNvPr>
          <p:cNvSpPr>
            <a:spLocks noGrp="1"/>
          </p:cNvSpPr>
          <p:nvPr>
            <p:ph type="title"/>
          </p:nvPr>
        </p:nvSpPr>
        <p:spPr/>
        <p:txBody>
          <a:bodyPr/>
          <a:lstStyle/>
          <a:p>
            <a:r>
              <a:rPr lang="en-US" dirty="0"/>
              <a:t>Structure of the Technologies learning area</a:t>
            </a:r>
            <a:endParaRPr lang="en-AU" dirty="0"/>
          </a:p>
        </p:txBody>
      </p:sp>
    </p:spTree>
    <p:extLst>
      <p:ext uri="{BB962C8B-B14F-4D97-AF65-F5344CB8AC3E}">
        <p14:creationId xmlns:p14="http://schemas.microsoft.com/office/powerpoint/2010/main" val="146523987"/>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6045FC-3E94-42AE-A310-74399FD66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
        <p:nvSpPr>
          <p:cNvPr id="8" name="Content Placeholder 2">
            <a:extLst>
              <a:ext uri="{FF2B5EF4-FFF2-40B4-BE49-F238E27FC236}">
                <a16:creationId xmlns:a16="http://schemas.microsoft.com/office/drawing/2014/main" id="{367EAF3D-0644-4832-97B7-17015A746B29}"/>
              </a:ext>
            </a:extLst>
          </p:cNvPr>
          <p:cNvSpPr>
            <a:spLocks noGrp="1"/>
          </p:cNvSpPr>
          <p:nvPr>
            <p:ph idx="1"/>
          </p:nvPr>
        </p:nvSpPr>
        <p:spPr>
          <a:xfrm>
            <a:off x="324000" y="831850"/>
            <a:ext cx="8493125" cy="4748559"/>
          </a:xfrm>
          <a:noFill/>
        </p:spPr>
        <p:txBody>
          <a:bodyPr>
            <a:normAutofit/>
          </a:bodyPr>
          <a:lstStyle/>
          <a:p>
            <a:pPr algn="l"/>
            <a:r>
              <a:rPr lang="en-US" sz="2000" dirty="0">
                <a:solidFill>
                  <a:srgbClr val="000000"/>
                </a:solidFill>
                <a:effectLst/>
              </a:rPr>
              <a:t>‘Technologies enrich and impact on the lives of people and societies globally. They can play an important role in transforming, restoring and sustaining societies and natural, managed and constructed environments.  </a:t>
            </a:r>
          </a:p>
          <a:p>
            <a:pPr algn="l"/>
            <a:r>
              <a:rPr lang="en-US" sz="1200" dirty="0">
                <a:solidFill>
                  <a:srgbClr val="000000"/>
                </a:solidFill>
                <a:effectLst/>
              </a:rPr>
              <a:t> </a:t>
            </a:r>
          </a:p>
          <a:p>
            <a:pPr algn="l"/>
            <a:r>
              <a:rPr lang="en-US" sz="2000" dirty="0">
                <a:solidFill>
                  <a:srgbClr val="000000"/>
                </a:solidFill>
                <a:effectLst/>
              </a:rPr>
              <a:t>Australia needs enterprising individuals who can make discerning decisions about the development and use of technologies, develop solutions to complex challenges and contribute to sustainable patterns of living. Therefore, all young Australians should develop capacity for action and a critical appreciation of how technologies are developed and can contribute to societies.’ </a:t>
            </a:r>
          </a:p>
          <a:p>
            <a:pPr algn="l"/>
            <a:endParaRPr lang="en-AU" sz="1100" b="1" dirty="0">
              <a:effectLst/>
              <a:latin typeface="Arial" panose="020B0604020202020204" pitchFamily="34" charset="0"/>
              <a:ea typeface="Arial" panose="020B0604020202020204" pitchFamily="34" charset="0"/>
              <a:cs typeface="Times New Roman" panose="02020603050405020304" pitchFamily="18" charset="0"/>
            </a:endParaRPr>
          </a:p>
          <a:p>
            <a:pPr algn="l"/>
            <a:r>
              <a:rPr lang="en-AU" sz="800" b="1" dirty="0">
                <a:effectLst/>
                <a:latin typeface="Arial" panose="020B0604020202020204" pitchFamily="34" charset="0"/>
                <a:ea typeface="Arial" panose="020B0604020202020204" pitchFamily="34" charset="0"/>
                <a:cs typeface="Times New Roman" panose="02020603050405020304" pitchFamily="18" charset="0"/>
              </a:rPr>
              <a:t>Source: </a:t>
            </a:r>
            <a:r>
              <a:rPr lang="en-AU" sz="800" dirty="0">
                <a:ea typeface="Arial" panose="020B0604020202020204" pitchFamily="34" charset="0"/>
                <a:cs typeface="Times New Roman" panose="02020603050405020304" pitchFamily="18" charset="0"/>
              </a:rPr>
              <a:t>Extract q</a:t>
            </a:r>
            <a:r>
              <a:rPr lang="en-AU" sz="800" dirty="0">
                <a:effectLst/>
                <a:latin typeface="Arial" panose="020B0604020202020204" pitchFamily="34" charset="0"/>
                <a:ea typeface="Arial" panose="020B0604020202020204" pitchFamily="34" charset="0"/>
                <a:cs typeface="Times New Roman" panose="02020603050405020304" pitchFamily="18" charset="0"/>
              </a:rPr>
              <a:t>uoted verbatim and unaltered from ACARA, </a:t>
            </a:r>
            <a:r>
              <a:rPr lang="en-AU" sz="800" dirty="0">
                <a:effectLst/>
                <a:latin typeface="Arial" panose="020B0604020202020204" pitchFamily="34" charset="0"/>
                <a:ea typeface="Arial" panose="020B0604020202020204" pitchFamily="34" charset="0"/>
                <a:cs typeface="Times New Roman" panose="02020603050405020304" pitchFamily="18" charset="0"/>
                <a:hlinkClick r:id="rId4"/>
              </a:rPr>
              <a:t>https://v9.australiancurriculum.edu.au/teacher-resources/understand-this-learning-area</a:t>
            </a:r>
            <a:r>
              <a:rPr lang="en-AU" sz="800">
                <a:effectLst/>
                <a:latin typeface="Arial" panose="020B0604020202020204" pitchFamily="34" charset="0"/>
                <a:ea typeface="Arial" panose="020B0604020202020204" pitchFamily="34" charset="0"/>
                <a:cs typeface="Times New Roman" panose="02020603050405020304" pitchFamily="18" charset="0"/>
                <a:hlinkClick r:id="rId4"/>
              </a:rPr>
              <a:t>/technologies</a:t>
            </a:r>
            <a:r>
              <a:rPr lang="en-AU" sz="800">
                <a:effectLst/>
                <a:latin typeface="Arial" panose="020B0604020202020204" pitchFamily="34" charset="0"/>
                <a:ea typeface="Arial" panose="020B0604020202020204" pitchFamily="34" charset="0"/>
                <a:cs typeface="Times New Roman" panose="02020603050405020304" pitchFamily="18" charset="0"/>
              </a:rPr>
              <a:t>. </a:t>
            </a:r>
            <a:endParaRPr lang="en-US" sz="800" dirty="0">
              <a:solidFill>
                <a:srgbClr val="000000"/>
              </a:solidFill>
              <a:effectLst/>
            </a:endParaRPr>
          </a:p>
          <a:p>
            <a:pPr algn="l"/>
            <a:r>
              <a:rPr lang="en-US" sz="1200" dirty="0">
                <a:solidFill>
                  <a:srgbClr val="000000"/>
                </a:solidFill>
                <a:effectLst/>
              </a:rPr>
              <a:t> </a:t>
            </a:r>
          </a:p>
          <a:p>
            <a:r>
              <a:rPr lang="en-AU" sz="2000" b="0" dirty="0">
                <a:solidFill>
                  <a:schemeClr val="tx1"/>
                </a:solidFill>
              </a:rPr>
              <a:t>This learning area rationale is complemented with subject-specific rationales.</a:t>
            </a:r>
          </a:p>
          <a:p>
            <a:endParaRPr lang="en-AU" sz="2000" b="0" dirty="0">
              <a:solidFill>
                <a:schemeClr val="tx1"/>
              </a:solidFill>
            </a:endParaRPr>
          </a:p>
          <a:p>
            <a:pPr lvl="0"/>
            <a:endParaRPr lang="en-AU" sz="2000" dirty="0"/>
          </a:p>
        </p:txBody>
      </p:sp>
      <p:sp>
        <p:nvSpPr>
          <p:cNvPr id="4" name="Title 3">
            <a:extLst>
              <a:ext uri="{FF2B5EF4-FFF2-40B4-BE49-F238E27FC236}">
                <a16:creationId xmlns:a16="http://schemas.microsoft.com/office/drawing/2014/main" id="{21F19FCA-87CF-4E79-945F-3A562008E9A4}"/>
              </a:ext>
            </a:extLst>
          </p:cNvPr>
          <p:cNvSpPr>
            <a:spLocks noGrp="1"/>
          </p:cNvSpPr>
          <p:nvPr>
            <p:ph type="title"/>
          </p:nvPr>
        </p:nvSpPr>
        <p:spPr/>
        <p:txBody>
          <a:bodyPr/>
          <a:lstStyle/>
          <a:p>
            <a:r>
              <a:rPr lang="en-AU" dirty="0"/>
              <a:t>Rationale</a:t>
            </a:r>
          </a:p>
        </p:txBody>
      </p:sp>
      <p:pic>
        <p:nvPicPr>
          <p:cNvPr id="12" name="Picture 11">
            <a:extLst>
              <a:ext uri="{FF2B5EF4-FFF2-40B4-BE49-F238E27FC236}">
                <a16:creationId xmlns:a16="http://schemas.microsoft.com/office/drawing/2014/main" id="{483F9935-DAF6-40FD-BA85-1F7080B2379C}"/>
              </a:ext>
            </a:extLst>
          </p:cNvPr>
          <p:cNvPicPr>
            <a:picLocks noChangeAspect="1"/>
          </p:cNvPicPr>
          <p:nvPr/>
        </p:nvPicPr>
        <p:blipFill>
          <a:blip r:embed="rId5"/>
          <a:stretch>
            <a:fillRect/>
          </a:stretch>
        </p:blipFill>
        <p:spPr>
          <a:xfrm>
            <a:off x="218015" y="5580410"/>
            <a:ext cx="7225172" cy="651804"/>
          </a:xfrm>
          <a:prstGeom prst="rect">
            <a:avLst/>
          </a:prstGeom>
        </p:spPr>
      </p:pic>
    </p:spTree>
    <p:extLst>
      <p:ext uri="{BB962C8B-B14F-4D97-AF65-F5344CB8AC3E}">
        <p14:creationId xmlns:p14="http://schemas.microsoft.com/office/powerpoint/2010/main" val="4072006702"/>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8ACFA9-16E8-47EB-B516-8C70E92337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773" y="5116929"/>
            <a:ext cx="1165230" cy="1197657"/>
          </a:xfrm>
          <a:prstGeom prst="rect">
            <a:avLst/>
          </a:prstGeom>
        </p:spPr>
      </p:pic>
      <p:sp>
        <p:nvSpPr>
          <p:cNvPr id="13" name="Content Placeholder 2">
            <a:extLst>
              <a:ext uri="{FF2B5EF4-FFF2-40B4-BE49-F238E27FC236}">
                <a16:creationId xmlns:a16="http://schemas.microsoft.com/office/drawing/2014/main" id="{A7ED19FA-5A4F-4ED7-8B48-D4242DCF2BF5}"/>
              </a:ext>
            </a:extLst>
          </p:cNvPr>
          <p:cNvSpPr>
            <a:spLocks noGrp="1"/>
          </p:cNvSpPr>
          <p:nvPr>
            <p:ph idx="1"/>
          </p:nvPr>
        </p:nvSpPr>
        <p:spPr>
          <a:xfrm>
            <a:off x="324000" y="831851"/>
            <a:ext cx="8493125" cy="4722801"/>
          </a:xfrm>
        </p:spPr>
        <p:txBody>
          <a:bodyPr>
            <a:normAutofit fontScale="92500" lnSpcReduction="20000"/>
          </a:bodyPr>
          <a:lstStyle/>
          <a:p>
            <a:pPr algn="l"/>
            <a:r>
              <a:rPr lang="en-US" sz="2000" dirty="0">
                <a:solidFill>
                  <a:srgbClr val="000000"/>
                </a:solidFill>
                <a:effectLst/>
              </a:rPr>
              <a:t>‘Technologies aims to develop the knowledge, understanding and skills to ensure that, individually and collaboratively, students: </a:t>
            </a:r>
          </a:p>
          <a:p>
            <a:pPr marL="457200" indent="-457200" algn="l">
              <a:buFont typeface="Arial" panose="020B0604020202020204" pitchFamily="34" charset="0"/>
              <a:buChar char="•"/>
            </a:pPr>
            <a:r>
              <a:rPr lang="en-US" sz="2000" b="0" i="0" dirty="0">
                <a:solidFill>
                  <a:srgbClr val="000000"/>
                </a:solidFill>
                <a:effectLst/>
              </a:rPr>
              <a:t>investigate, design, plan, manage, create and evaluate solutions </a:t>
            </a:r>
          </a:p>
          <a:p>
            <a:pPr marL="457200" indent="-457200" algn="l">
              <a:buFont typeface="Arial" panose="020B0604020202020204" pitchFamily="34" charset="0"/>
              <a:buChar char="•"/>
            </a:pPr>
            <a:r>
              <a:rPr lang="en-US" sz="2000" b="0" i="0" dirty="0">
                <a:solidFill>
                  <a:srgbClr val="000000"/>
                </a:solidFill>
                <a:effectLst/>
              </a:rPr>
              <a:t>are creative, innovative and enterprising when using traditional, contemporary and emerging technologies, and understand how technologies have developed over time </a:t>
            </a:r>
          </a:p>
          <a:p>
            <a:pPr marL="457200" indent="-457200" algn="l">
              <a:buFont typeface="Arial" panose="020B0604020202020204" pitchFamily="34" charset="0"/>
              <a:buChar char="•"/>
            </a:pPr>
            <a:r>
              <a:rPr lang="en-US" sz="2000" b="0" i="0" dirty="0">
                <a:solidFill>
                  <a:srgbClr val="000000"/>
                </a:solidFill>
                <a:effectLst/>
              </a:rPr>
              <a:t>make informed and ethical decisions about the role, impact and use of technologies in their own lives, the economy, environment and society for a sustainable future</a:t>
            </a:r>
          </a:p>
          <a:p>
            <a:pPr marL="457200" indent="-457200">
              <a:buFont typeface="Arial" panose="020B0604020202020204" pitchFamily="34" charset="0"/>
              <a:buChar char="•"/>
            </a:pPr>
            <a:r>
              <a:rPr lang="en-US" sz="2000" b="0" i="0" dirty="0">
                <a:solidFill>
                  <a:srgbClr val="000000"/>
                </a:solidFill>
                <a:effectLst/>
              </a:rPr>
              <a:t>engage confidently with and responsibly select and manipulate appropriate technologies – tools, equipment, processes, materials, data, systems and components − when designing and creating solutions </a:t>
            </a:r>
          </a:p>
          <a:p>
            <a:pPr marL="457200" indent="-457200">
              <a:buFont typeface="Arial" panose="020B0604020202020204" pitchFamily="34" charset="0"/>
              <a:buChar char="•"/>
            </a:pPr>
            <a:r>
              <a:rPr lang="en-US" sz="2000" b="0" i="0" dirty="0" err="1">
                <a:solidFill>
                  <a:srgbClr val="000000"/>
                </a:solidFill>
                <a:effectLst/>
              </a:rPr>
              <a:t>analyse</a:t>
            </a:r>
            <a:r>
              <a:rPr lang="en-US" sz="2000" b="0" i="0" dirty="0">
                <a:solidFill>
                  <a:srgbClr val="000000"/>
                </a:solidFill>
                <a:effectLst/>
              </a:rPr>
              <a:t> and evaluate needs, opportunities or problems to identify and create solutions.’ </a:t>
            </a:r>
          </a:p>
          <a:p>
            <a:pPr>
              <a:lnSpc>
                <a:spcPct val="98000"/>
              </a:lnSpc>
              <a:spcBef>
                <a:spcPts val="400"/>
              </a:spcBef>
            </a:pPr>
            <a:endParaRPr lang="en-AU" sz="1300" b="1" dirty="0">
              <a:effectLst/>
              <a:latin typeface="Arial" panose="020B0604020202020204" pitchFamily="34" charset="0"/>
              <a:ea typeface="Arial" panose="020B0604020202020204" pitchFamily="34" charset="0"/>
              <a:cs typeface="Times New Roman" panose="02020603050405020304" pitchFamily="18" charset="0"/>
            </a:endParaRPr>
          </a:p>
          <a:p>
            <a:pPr>
              <a:lnSpc>
                <a:spcPct val="98000"/>
              </a:lnSpc>
              <a:spcBef>
                <a:spcPts val="400"/>
              </a:spcBef>
            </a:pPr>
            <a:r>
              <a:rPr lang="en-AU" sz="900" b="1" dirty="0">
                <a:effectLst/>
                <a:latin typeface="Arial" panose="020B0604020202020204" pitchFamily="34" charset="0"/>
                <a:ea typeface="Arial" panose="020B0604020202020204" pitchFamily="34" charset="0"/>
                <a:cs typeface="Times New Roman" panose="02020603050405020304" pitchFamily="18" charset="0"/>
              </a:rPr>
              <a:t>Source: </a:t>
            </a:r>
            <a:r>
              <a:rPr lang="en-AU" sz="900" dirty="0">
                <a:effectLst/>
                <a:latin typeface="Arial" panose="020B0604020202020204" pitchFamily="34" charset="0"/>
                <a:ea typeface="Arial" panose="020B0604020202020204" pitchFamily="34" charset="0"/>
                <a:cs typeface="Times New Roman" panose="02020603050405020304" pitchFamily="18" charset="0"/>
              </a:rPr>
              <a:t>Quoted verbatim and unaltered from ACARA, </a:t>
            </a:r>
            <a:r>
              <a:rPr lang="en-AU" sz="900" dirty="0">
                <a:effectLst/>
                <a:latin typeface="Arial" panose="020B0604020202020204" pitchFamily="34" charset="0"/>
                <a:ea typeface="Arial" panose="020B0604020202020204" pitchFamily="34" charset="0"/>
                <a:cs typeface="Times New Roman" panose="02020603050405020304" pitchFamily="18" charset="0"/>
                <a:hlinkClick r:id="rId4"/>
              </a:rPr>
              <a:t>https://v9.australiancurriculum.edu.au/teacher-resources/understand-this-learning-area</a:t>
            </a:r>
            <a:r>
              <a:rPr lang="en-AU" sz="900">
                <a:effectLst/>
                <a:latin typeface="Arial" panose="020B0604020202020204" pitchFamily="34" charset="0"/>
                <a:ea typeface="Arial" panose="020B0604020202020204" pitchFamily="34" charset="0"/>
                <a:cs typeface="Times New Roman" panose="02020603050405020304" pitchFamily="18" charset="0"/>
                <a:hlinkClick r:id="rId4"/>
              </a:rPr>
              <a:t>/technologies</a:t>
            </a:r>
            <a:r>
              <a:rPr lang="en-AU" sz="900">
                <a:effectLst/>
                <a:latin typeface="Arial" panose="020B0604020202020204" pitchFamily="34" charset="0"/>
                <a:ea typeface="Arial" panose="020B0604020202020204" pitchFamily="34" charset="0"/>
                <a:cs typeface="Times New Roman" panose="02020603050405020304" pitchFamily="18" charset="0"/>
              </a:rPr>
              <a:t>. </a:t>
            </a:r>
            <a:endParaRPr lang="en-US" sz="900" dirty="0">
              <a:solidFill>
                <a:srgbClr val="000000"/>
              </a:solidFill>
              <a:effectLst/>
            </a:endParaRPr>
          </a:p>
          <a:p>
            <a:pPr>
              <a:lnSpc>
                <a:spcPct val="98000"/>
              </a:lnSpc>
              <a:spcBef>
                <a:spcPts val="400"/>
              </a:spcBef>
            </a:pPr>
            <a:endParaRPr lang="en-AU" sz="2000" b="0" dirty="0">
              <a:solidFill>
                <a:schemeClr val="tx1"/>
              </a:solidFill>
            </a:endParaRPr>
          </a:p>
          <a:p>
            <a:pPr>
              <a:lnSpc>
                <a:spcPct val="98000"/>
              </a:lnSpc>
              <a:spcBef>
                <a:spcPts val="400"/>
              </a:spcBef>
            </a:pPr>
            <a:r>
              <a:rPr lang="en-AU" sz="2000" b="0" dirty="0">
                <a:solidFill>
                  <a:schemeClr val="tx1"/>
                </a:solidFill>
              </a:rPr>
              <a:t>These learning area aims are complemented with subject-specific aims.</a:t>
            </a:r>
          </a:p>
        </p:txBody>
      </p:sp>
      <p:sp>
        <p:nvSpPr>
          <p:cNvPr id="9" name="TextBox 8"/>
          <p:cNvSpPr txBox="1"/>
          <p:nvPr/>
        </p:nvSpPr>
        <p:spPr>
          <a:xfrm>
            <a:off x="7956496" y="6114201"/>
            <a:ext cx="1080000" cy="246221"/>
          </a:xfrm>
          <a:prstGeom prst="rect">
            <a:avLst/>
          </a:prstGeom>
          <a:noFill/>
        </p:spPr>
        <p:txBody>
          <a:bodyPr wrap="square" rtlCol="0">
            <a:spAutoFit/>
          </a:bodyPr>
          <a:lstStyle/>
          <a:p>
            <a:pPr algn="ctr"/>
            <a:r>
              <a:rPr lang="en-AU" sz="1000" b="1">
                <a:solidFill>
                  <a:schemeClr val="bg1"/>
                </a:solidFill>
              </a:rPr>
              <a:t>Technologies</a:t>
            </a:r>
          </a:p>
        </p:txBody>
      </p:sp>
      <p:sp>
        <p:nvSpPr>
          <p:cNvPr id="2" name="Title 1">
            <a:extLst>
              <a:ext uri="{FF2B5EF4-FFF2-40B4-BE49-F238E27FC236}">
                <a16:creationId xmlns:a16="http://schemas.microsoft.com/office/drawing/2014/main" id="{48EE5BD8-DB4C-4598-9F1A-2FB880A7F09D}"/>
              </a:ext>
            </a:extLst>
          </p:cNvPr>
          <p:cNvSpPr>
            <a:spLocks noGrp="1"/>
          </p:cNvSpPr>
          <p:nvPr>
            <p:ph type="title"/>
          </p:nvPr>
        </p:nvSpPr>
        <p:spPr/>
        <p:txBody>
          <a:bodyPr/>
          <a:lstStyle/>
          <a:p>
            <a:r>
              <a:rPr lang="en-AU" dirty="0"/>
              <a:t>Aims</a:t>
            </a:r>
          </a:p>
        </p:txBody>
      </p:sp>
      <p:pic>
        <p:nvPicPr>
          <p:cNvPr id="7" name="Picture 6">
            <a:extLst>
              <a:ext uri="{FF2B5EF4-FFF2-40B4-BE49-F238E27FC236}">
                <a16:creationId xmlns:a16="http://schemas.microsoft.com/office/drawing/2014/main" id="{490BC7AF-6FB6-49AB-9A68-7FA86AA8C949}"/>
              </a:ext>
            </a:extLst>
          </p:cNvPr>
          <p:cNvPicPr>
            <a:picLocks noChangeAspect="1"/>
          </p:cNvPicPr>
          <p:nvPr/>
        </p:nvPicPr>
        <p:blipFill>
          <a:blip r:embed="rId5"/>
          <a:stretch>
            <a:fillRect/>
          </a:stretch>
        </p:blipFill>
        <p:spPr>
          <a:xfrm>
            <a:off x="218015" y="5606168"/>
            <a:ext cx="7225172" cy="651804"/>
          </a:xfrm>
          <a:prstGeom prst="rect">
            <a:avLst/>
          </a:prstGeom>
        </p:spPr>
      </p:pic>
    </p:spTree>
    <p:extLst>
      <p:ext uri="{BB962C8B-B14F-4D97-AF65-F5344CB8AC3E}">
        <p14:creationId xmlns:p14="http://schemas.microsoft.com/office/powerpoint/2010/main" val="1617788079"/>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956496" y="6114201"/>
            <a:ext cx="1080000" cy="246221"/>
          </a:xfrm>
          <a:prstGeom prst="rect">
            <a:avLst/>
          </a:prstGeom>
          <a:noFill/>
        </p:spPr>
        <p:txBody>
          <a:bodyPr wrap="square" rtlCol="0">
            <a:spAutoFit/>
          </a:bodyPr>
          <a:lstStyle/>
          <a:p>
            <a:pPr algn="ctr"/>
            <a:r>
              <a:rPr lang="en-AU" sz="1000" b="1">
                <a:solidFill>
                  <a:schemeClr val="bg1"/>
                </a:solidFill>
              </a:rPr>
              <a:t>Technologies</a:t>
            </a:r>
          </a:p>
        </p:txBody>
      </p:sp>
      <p:sp>
        <p:nvSpPr>
          <p:cNvPr id="2" name="Title 1">
            <a:extLst>
              <a:ext uri="{FF2B5EF4-FFF2-40B4-BE49-F238E27FC236}">
                <a16:creationId xmlns:a16="http://schemas.microsoft.com/office/drawing/2014/main" id="{3E2A8CBD-7730-4A4B-90C9-642FE42E24D0}"/>
              </a:ext>
            </a:extLst>
          </p:cNvPr>
          <p:cNvSpPr>
            <a:spLocks noGrp="1"/>
          </p:cNvSpPr>
          <p:nvPr>
            <p:ph type="title"/>
          </p:nvPr>
        </p:nvSpPr>
        <p:spPr/>
        <p:txBody>
          <a:bodyPr/>
          <a:lstStyle/>
          <a:p>
            <a:r>
              <a:rPr lang="en-AU" dirty="0"/>
              <a:t>Technologies core concepts</a:t>
            </a:r>
          </a:p>
        </p:txBody>
      </p:sp>
      <p:pic>
        <p:nvPicPr>
          <p:cNvPr id="5" name="Picture 4" descr="Graphical user interface, application&#10;&#10;Description automatically generated">
            <a:extLst>
              <a:ext uri="{FF2B5EF4-FFF2-40B4-BE49-F238E27FC236}">
                <a16:creationId xmlns:a16="http://schemas.microsoft.com/office/drawing/2014/main" id="{86762020-8D78-46A5-9CB1-834EF879DDB9}"/>
              </a:ext>
            </a:extLst>
          </p:cNvPr>
          <p:cNvPicPr>
            <a:picLocks noChangeAspect="1"/>
          </p:cNvPicPr>
          <p:nvPr/>
        </p:nvPicPr>
        <p:blipFill rotWithShape="1">
          <a:blip r:embed="rId3">
            <a:extLst>
              <a:ext uri="{28A0092B-C50C-407E-A947-70E740481C1C}">
                <a14:useLocalDpi xmlns:a14="http://schemas.microsoft.com/office/drawing/2010/main" val="0"/>
              </a:ext>
            </a:extLst>
          </a:blip>
          <a:srcRect l="2227" t="28171" r="37653" b="63363"/>
          <a:stretch/>
        </p:blipFill>
        <p:spPr>
          <a:xfrm>
            <a:off x="222249" y="2386391"/>
            <a:ext cx="8595767" cy="1697929"/>
          </a:xfrm>
          <a:prstGeom prst="rect">
            <a:avLst/>
          </a:prstGeom>
        </p:spPr>
      </p:pic>
      <p:pic>
        <p:nvPicPr>
          <p:cNvPr id="6" name="Picture 5">
            <a:extLst>
              <a:ext uri="{FF2B5EF4-FFF2-40B4-BE49-F238E27FC236}">
                <a16:creationId xmlns:a16="http://schemas.microsoft.com/office/drawing/2014/main" id="{D3C2C3D7-DB00-4B7E-9DA2-08D73F12C7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3000419912"/>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864E-61AE-4D50-8DBA-2B6E5CA58C62}"/>
              </a:ext>
            </a:extLst>
          </p:cNvPr>
          <p:cNvSpPr>
            <a:spLocks noGrp="1"/>
          </p:cNvSpPr>
          <p:nvPr>
            <p:ph type="title"/>
          </p:nvPr>
        </p:nvSpPr>
        <p:spPr/>
        <p:txBody>
          <a:bodyPr/>
          <a:lstStyle/>
          <a:p>
            <a:r>
              <a:rPr lang="en-AU" dirty="0"/>
              <a:t>Key considerations</a:t>
            </a:r>
          </a:p>
        </p:txBody>
      </p:sp>
      <p:sp>
        <p:nvSpPr>
          <p:cNvPr id="4" name="Content Placeholder 3"/>
          <p:cNvSpPr>
            <a:spLocks noGrp="1"/>
          </p:cNvSpPr>
          <p:nvPr>
            <p:ph idx="1"/>
          </p:nvPr>
        </p:nvSpPr>
        <p:spPr/>
        <p:txBody>
          <a:bodyPr tIns="252000"/>
          <a:lstStyle/>
          <a:p>
            <a:pPr marL="359410" indent="-359410">
              <a:buFont typeface="Arial,Sans-Serif" panose="020B0604020202020204" pitchFamily="34" charset="0"/>
              <a:buChar char="•"/>
            </a:pPr>
            <a:r>
              <a:rPr lang="en-AU" dirty="0">
                <a:ea typeface="+mn-lt"/>
                <a:cs typeface="+mn-lt"/>
              </a:rPr>
              <a:t>Protocols for engaging First Nations Australians</a:t>
            </a:r>
            <a:endParaRPr lang="en-US" dirty="0">
              <a:ea typeface="+mn-lt"/>
              <a:cs typeface="+mn-lt"/>
            </a:endParaRPr>
          </a:p>
          <a:p>
            <a:pPr marL="359410" indent="-359410">
              <a:buFont typeface="Arial,Sans-Serif" panose="020B0604020202020204" pitchFamily="34" charset="0"/>
              <a:buChar char="•"/>
            </a:pPr>
            <a:r>
              <a:rPr lang="en-AU" dirty="0">
                <a:ea typeface="+mn-lt"/>
                <a:cs typeface="+mn-lt"/>
              </a:rPr>
              <a:t>Meeting the needs of diverse learners</a:t>
            </a:r>
            <a:endParaRPr lang="en-AU" dirty="0"/>
          </a:p>
          <a:p>
            <a:pPr marL="359410" lvl="0" indent="-359410">
              <a:spcBef>
                <a:spcPts val="600"/>
              </a:spcBef>
              <a:buFont typeface="Arial" panose="020B0604020202020204" pitchFamily="34" charset="0"/>
              <a:buChar char="•"/>
            </a:pPr>
            <a:r>
              <a:rPr lang="en-AU" dirty="0"/>
              <a:t>Safety</a:t>
            </a:r>
            <a:endParaRPr lang="en-US" dirty="0"/>
          </a:p>
          <a:p>
            <a:pPr marL="359410" lvl="0" indent="-359410">
              <a:spcBef>
                <a:spcPts val="600"/>
              </a:spcBef>
              <a:buFont typeface="Arial" panose="020B0604020202020204" pitchFamily="34" charset="0"/>
              <a:buChar char="•"/>
            </a:pPr>
            <a:r>
              <a:rPr lang="en-AU" dirty="0"/>
              <a:t>Privacy and security</a:t>
            </a:r>
            <a:endParaRPr lang="en-AU" dirty="0">
              <a:cs typeface="Arial"/>
            </a:endParaRPr>
          </a:p>
          <a:p>
            <a:pPr marL="359410" lvl="0" indent="-359410">
              <a:spcBef>
                <a:spcPts val="600"/>
              </a:spcBef>
              <a:buFont typeface="Arial" panose="020B0604020202020204" pitchFamily="34" charset="0"/>
              <a:buChar char="•"/>
            </a:pPr>
            <a:r>
              <a:rPr lang="en-AU" dirty="0"/>
              <a:t>Copyright</a:t>
            </a:r>
            <a:endParaRPr lang="en-AU" dirty="0">
              <a:cs typeface="Arial"/>
            </a:endParaRPr>
          </a:p>
          <a:p>
            <a:pPr marL="359410" lvl="0" indent="-359410">
              <a:spcBef>
                <a:spcPts val="600"/>
              </a:spcBef>
              <a:buFont typeface="Arial" panose="020B0604020202020204" pitchFamily="34" charset="0"/>
              <a:buChar char="•"/>
            </a:pPr>
            <a:r>
              <a:rPr lang="en-AU" dirty="0"/>
              <a:t>Intellectual property</a:t>
            </a:r>
          </a:p>
          <a:p>
            <a:pPr marL="359410" lvl="0" indent="-359410">
              <a:spcBef>
                <a:spcPts val="600"/>
              </a:spcBef>
              <a:buFont typeface="Arial" panose="020B0604020202020204" pitchFamily="34" charset="0"/>
              <a:buChar char="•"/>
            </a:pPr>
            <a:r>
              <a:rPr lang="en-AU" dirty="0">
                <a:cs typeface="Arial"/>
              </a:rPr>
              <a:t>Designing for safety and equity</a:t>
            </a:r>
          </a:p>
          <a:p>
            <a:pPr marL="0" indent="0">
              <a:spcBef>
                <a:spcPts val="600"/>
              </a:spcBef>
              <a:spcAft>
                <a:spcPts val="600"/>
              </a:spcAft>
            </a:pPr>
            <a:endParaRPr lang="en-AU" sz="2600" b="1" dirty="0"/>
          </a:p>
          <a:p>
            <a:pPr>
              <a:spcAft>
                <a:spcPts val="600"/>
              </a:spcAft>
            </a:pPr>
            <a:endParaRPr lang="en-AU" sz="2600" b="1" dirty="0">
              <a:cs typeface="Arial"/>
            </a:endParaRPr>
          </a:p>
        </p:txBody>
      </p:sp>
      <p:pic>
        <p:nvPicPr>
          <p:cNvPr id="6" name="Picture 5">
            <a:extLst>
              <a:ext uri="{FF2B5EF4-FFF2-40B4-BE49-F238E27FC236}">
                <a16:creationId xmlns:a16="http://schemas.microsoft.com/office/drawing/2014/main" id="{71DA636B-1539-412F-8E23-E7498A742E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212573629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3F84BD-F0BB-42B3-8921-8D8981F038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1634" y="795065"/>
            <a:ext cx="1356206" cy="5267870"/>
          </a:xfrm>
          <a:prstGeom prst="rect">
            <a:avLst/>
          </a:prstGeom>
        </p:spPr>
      </p:pic>
      <p:sp>
        <p:nvSpPr>
          <p:cNvPr id="2" name="Title 1">
            <a:extLst>
              <a:ext uri="{FF2B5EF4-FFF2-40B4-BE49-F238E27FC236}">
                <a16:creationId xmlns:a16="http://schemas.microsoft.com/office/drawing/2014/main" id="{F4F09243-8072-46A6-9D89-5009FAEFE256}"/>
              </a:ext>
            </a:extLst>
          </p:cNvPr>
          <p:cNvSpPr>
            <a:spLocks noGrp="1"/>
          </p:cNvSpPr>
          <p:nvPr>
            <p:ph type="title"/>
          </p:nvPr>
        </p:nvSpPr>
        <p:spPr/>
        <p:txBody>
          <a:bodyPr/>
          <a:lstStyle/>
          <a:p>
            <a:r>
              <a:rPr lang="en-AU" dirty="0"/>
              <a:t>Year/Banded curriculum</a:t>
            </a:r>
          </a:p>
        </p:txBody>
      </p:sp>
      <p:sp>
        <p:nvSpPr>
          <p:cNvPr id="8" name="Content Placeholder 2">
            <a:extLst>
              <a:ext uri="{FF2B5EF4-FFF2-40B4-BE49-F238E27FC236}">
                <a16:creationId xmlns:a16="http://schemas.microsoft.com/office/drawing/2014/main" id="{E3532AE5-ED2E-46EC-8508-486E717EAA67}"/>
              </a:ext>
            </a:extLst>
          </p:cNvPr>
          <p:cNvSpPr>
            <a:spLocks noGrp="1"/>
          </p:cNvSpPr>
          <p:nvPr>
            <p:ph idx="1"/>
          </p:nvPr>
        </p:nvSpPr>
        <p:spPr>
          <a:xfrm>
            <a:off x="2033516" y="986401"/>
            <a:ext cx="6783609" cy="5039749"/>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chemeClr val="tx2"/>
              </a:solidFill>
              <a:effectLst/>
              <a:uLnTx/>
              <a:uFillTx/>
              <a:ea typeface="+mj-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ea typeface="+mj-ea"/>
              </a:rPr>
              <a:t>Each year/band includes the following structural components:</a:t>
            </a:r>
          </a:p>
          <a:p>
            <a:pPr marL="360000" marR="0" lvl="0" indent="-3600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2800" b="0" i="0" u="none" strike="noStrike" kern="0" cap="none" spc="0" normalizeH="0" baseline="0" noProof="0" dirty="0">
                <a:ln>
                  <a:noFill/>
                </a:ln>
                <a:solidFill>
                  <a:schemeClr val="tx1"/>
                </a:solidFill>
                <a:effectLst/>
                <a:uLnTx/>
                <a:uFillTx/>
              </a:rPr>
              <a:t>level description</a:t>
            </a:r>
          </a:p>
          <a:p>
            <a:pPr marL="360000" marR="0" lvl="0" indent="-3600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2800" b="0" i="0" u="none" strike="noStrike" kern="0" cap="none" spc="0" normalizeH="0" baseline="0" noProof="0" dirty="0">
                <a:ln>
                  <a:noFill/>
                </a:ln>
                <a:solidFill>
                  <a:schemeClr val="tx1"/>
                </a:solidFill>
                <a:effectLst/>
                <a:uLnTx/>
                <a:uFillTx/>
              </a:rPr>
              <a:t>curriculum content</a:t>
            </a:r>
          </a:p>
          <a:p>
            <a:pPr marL="360000" marR="0" lvl="0" indent="-3600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n-US" sz="2800" b="0" i="0" u="none" strike="noStrike" kern="0" cap="none" spc="0" normalizeH="0" baseline="0" noProof="0" dirty="0">
                <a:ln>
                  <a:noFill/>
                </a:ln>
                <a:solidFill>
                  <a:schemeClr val="tx1"/>
                </a:solidFill>
                <a:effectLst/>
                <a:uLnTx/>
                <a:uFillTx/>
              </a:rPr>
              <a:t>achievement standard.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chemeClr val="tx2"/>
              </a:solidFill>
              <a:effectLst/>
              <a:uLnTx/>
              <a:uFillTx/>
              <a:ea typeface="+mj-ea"/>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ea typeface="+mj-ea"/>
              </a:rPr>
              <a:t>The curriculum is developmentally sequenced across the bands.</a:t>
            </a:r>
          </a:p>
        </p:txBody>
      </p:sp>
      <p:pic>
        <p:nvPicPr>
          <p:cNvPr id="9" name="Picture 8">
            <a:extLst>
              <a:ext uri="{FF2B5EF4-FFF2-40B4-BE49-F238E27FC236}">
                <a16:creationId xmlns:a16="http://schemas.microsoft.com/office/drawing/2014/main" id="{1F2FE53C-D307-4400-80C4-07677E185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136" y="5039655"/>
            <a:ext cx="1165230" cy="1197657"/>
          </a:xfrm>
          <a:prstGeom prst="rect">
            <a:avLst/>
          </a:prstGeom>
        </p:spPr>
      </p:pic>
    </p:spTree>
    <p:extLst>
      <p:ext uri="{BB962C8B-B14F-4D97-AF65-F5344CB8AC3E}">
        <p14:creationId xmlns:p14="http://schemas.microsoft.com/office/powerpoint/2010/main" val="4013870488"/>
      </p:ext>
    </p:extLst>
  </p:cSld>
  <p:clrMapOvr>
    <a:masterClrMapping/>
  </p:clrMapOvr>
  <mc:AlternateContent xmlns:mc="http://schemas.openxmlformats.org/markup-compatibility/2006" xmlns:p14="http://schemas.microsoft.com/office/powerpoint/2010/main">
    <mc:Choice Requires="p14">
      <p:transition p14:dur="10" advTm="3228"/>
    </mc:Choice>
    <mc:Fallback xmlns="">
      <p:transition advTm="3228"/>
    </mc:Fallback>
  </mc:AlternateContent>
</p:sld>
</file>

<file path=ppt/theme/theme1.xml><?xml version="1.0" encoding="utf-8"?>
<a:theme xmlns:a="http://schemas.openxmlformats.org/drawingml/2006/main" name="Reading">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standard_4x3_CC_BY_v9_nv.potx" id="{E9948D09-D97E-452D-A6CB-250278484E9D}" vid="{7DBF47A7-AA55-47B4-A7B4-50ADB209EF16}"/>
    </a:ext>
  </a:extLst>
</a:theme>
</file>

<file path=ppt/theme/theme2.xml><?xml version="1.0" encoding="utf-8"?>
<a:theme xmlns:a="http://schemas.openxmlformats.org/drawingml/2006/main" name="1_QCAA content">
  <a:themeElements>
    <a:clrScheme name="QCAA_light">
      <a:dk1>
        <a:srgbClr val="000000"/>
      </a:dk1>
      <a:lt1>
        <a:srgbClr val="FFFFFF"/>
      </a:lt1>
      <a:dk2>
        <a:srgbClr val="000000"/>
      </a:dk2>
      <a:lt2>
        <a:srgbClr val="D22730"/>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tandard_4x3_CC_BY_v20_nv_ACiQv9.0Example_v4_nv.potx" id="{C7C62E54-70F0-4961-A790-C895E60F680F}" vid="{3DAF17FF-07F7-4CCA-993D-4E0DC2F186C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2" ma:contentTypeDescription="Create a new document." ma:contentTypeScope="" ma:versionID="f5f9bc9206002354e90a44b73e942e90">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fc8cccd7347fa73b817960662aa3facd"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E8FB20-B926-4F98-B99E-C74186C1AD32}">
  <ds:schemaRefs>
    <ds:schemaRef ds:uri="20c994ed-66fc-4ee5-8ec1-3b2cc50edcb4"/>
    <ds:schemaRef ds:uri="ac92f0a8-4fbb-4e0a-8c5c-346c8475d8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5DEBD03-5E9C-40A0-804B-944DDB9E62A1}">
  <ds:schemaRefs>
    <ds:schemaRef ds:uri="ac92f0a8-4fbb-4e0a-8c5c-346c8475d8c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20c994ed-66fc-4ee5-8ec1-3b2cc50edcb4"/>
    <ds:schemaRef ds:uri="http://www.w3.org/XML/1998/namespace"/>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powerpoint_standard_4x3_CC_BY</Template>
  <TotalTime>735</TotalTime>
  <Words>5360</Words>
  <Application>Microsoft Office PowerPoint</Application>
  <PresentationFormat>On-screen Show (4:3)</PresentationFormat>
  <Paragraphs>483</Paragraphs>
  <Slides>23</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Arial,Sans-Serif</vt:lpstr>
      <vt:lpstr>Calibri</vt:lpstr>
      <vt:lpstr>Calibri Light</vt:lpstr>
      <vt:lpstr>Symbol</vt:lpstr>
      <vt:lpstr>Reading</vt:lpstr>
      <vt:lpstr>1_QCAA content</vt:lpstr>
      <vt:lpstr>Technologies</vt:lpstr>
      <vt:lpstr>Learning goals</vt:lpstr>
      <vt:lpstr>Three-dimensional curriculum</vt:lpstr>
      <vt:lpstr>Structure of the Technologies learning area</vt:lpstr>
      <vt:lpstr>Rationale</vt:lpstr>
      <vt:lpstr>Aims</vt:lpstr>
      <vt:lpstr>Technologies core concepts</vt:lpstr>
      <vt:lpstr>Key considerations</vt:lpstr>
      <vt:lpstr>Year/Banded curriculum</vt:lpstr>
      <vt:lpstr> Level description —  Design and Technologies</vt:lpstr>
      <vt:lpstr> Level description —  Digital Technologies</vt:lpstr>
      <vt:lpstr>Curriculum content</vt:lpstr>
      <vt:lpstr>Strands and sub-strands</vt:lpstr>
      <vt:lpstr>Strands and sub-strands: Design and Technologies</vt:lpstr>
      <vt:lpstr>Strands and sub-strands: Digital Technologies</vt:lpstr>
      <vt:lpstr> Technologies learning area achievement standard</vt:lpstr>
      <vt:lpstr>Subject-specific achievement standard</vt:lpstr>
      <vt:lpstr>Key connections</vt:lpstr>
      <vt:lpstr>Three-dimensional curriculum:  General capabilities</vt:lpstr>
      <vt:lpstr> Three-dimensional curriculum:  Cross-curriculum priorities</vt:lpstr>
      <vt:lpstr>Find out more</vt:lpstr>
      <vt:lpstr>Acknowledgments</vt:lpstr>
      <vt:lpstr>QCAA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Learning area overview presentation</dc:title>
  <dc:creator>Queensland Curriculum &amp; Assessmemt Authority; Elke Schneider</dc:creator>
  <cp:lastModifiedBy>Fred Crawford</cp:lastModifiedBy>
  <cp:revision>164</cp:revision>
  <cp:lastPrinted>2020-03-04T01:44:12Z</cp:lastPrinted>
  <dcterms:created xsi:type="dcterms:W3CDTF">2021-09-29T01:54:43Z</dcterms:created>
  <dcterms:modified xsi:type="dcterms:W3CDTF">2022-10-14T05:13:21Z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0x0101007A0F8BB8914DC54A8D1CA4EE81651D54</vt:lpwstr>
  </property>
</Properties>
</file>