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19" r:id="rId5"/>
    <p:sldMasterId id="2147484221" r:id="rId6"/>
  </p:sldMasterIdLst>
  <p:notesMasterIdLst>
    <p:notesMasterId r:id="rId26"/>
  </p:notesMasterIdLst>
  <p:handoutMasterIdLst>
    <p:handoutMasterId r:id="rId27"/>
  </p:handoutMasterIdLst>
  <p:sldIdLst>
    <p:sldId id="387" r:id="rId7"/>
    <p:sldId id="388" r:id="rId8"/>
    <p:sldId id="324" r:id="rId9"/>
    <p:sldId id="371" r:id="rId10"/>
    <p:sldId id="394" r:id="rId11"/>
    <p:sldId id="390" r:id="rId12"/>
    <p:sldId id="392" r:id="rId13"/>
    <p:sldId id="319" r:id="rId14"/>
    <p:sldId id="329" r:id="rId15"/>
    <p:sldId id="379" r:id="rId16"/>
    <p:sldId id="380" r:id="rId17"/>
    <p:sldId id="384" r:id="rId18"/>
    <p:sldId id="382" r:id="rId19"/>
    <p:sldId id="320" r:id="rId20"/>
    <p:sldId id="407" r:id="rId21"/>
    <p:sldId id="370" r:id="rId22"/>
    <p:sldId id="386" r:id="rId23"/>
    <p:sldId id="405" r:id="rId24"/>
    <p:sldId id="406" r:id="rId25"/>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Rachelle Willington" initials="RW" lastIdx="14" clrIdx="7">
    <p:extLst>
      <p:ext uri="{19B8F6BF-5375-455C-9EA6-DF929625EA0E}">
        <p15:presenceInfo xmlns:p15="http://schemas.microsoft.com/office/powerpoint/2012/main" userId="S::Rachelle.Willington@qcaa.qld.edu.au::acf22d5f-7945-471c-a697-22ad84275b5f" providerId="AD"/>
      </p:ext>
    </p:extLst>
  </p:cmAuthor>
  <p:cmAuthor id="1" name="Niza Villanueva" initials="NV" lastIdx="2" clrIdx="1"/>
  <p:cmAuthor id="8" name="Luna Pendragon" initials="LP" lastIdx="5" clrIdx="8">
    <p:extLst>
      <p:ext uri="{19B8F6BF-5375-455C-9EA6-DF929625EA0E}">
        <p15:presenceInfo xmlns:p15="http://schemas.microsoft.com/office/powerpoint/2012/main" userId="S::Luna.Pendragon@qcaa.qld.edu.au::805c6c5e-2b13-45db-a6a4-e4f1326843b7" providerId="AD"/>
      </p:ext>
    </p:extLst>
  </p:cmAuthor>
  <p:cmAuthor id="2" name="Helena Bond" initials="HB" lastIdx="7" clrIdx="2"/>
  <p:cmAuthor id="9" name="Taylor Donnelly" initials="TD" lastIdx="4" clrIdx="9">
    <p:extLst>
      <p:ext uri="{19B8F6BF-5375-455C-9EA6-DF929625EA0E}">
        <p15:presenceInfo xmlns:p15="http://schemas.microsoft.com/office/powerpoint/2012/main" userId="S::Taylor.Donnelly@qcaa.qld.edu.au::2f172d5a-e8b1-4be1-90d7-be2a1d9f93f6" providerId="AD"/>
      </p:ext>
    </p:extLst>
  </p:cmAuthor>
  <p:cmAuthor id="3" name="Cathryn Menzler" initials="CM" lastIdx="39" clrIdx="3">
    <p:extLst>
      <p:ext uri="{19B8F6BF-5375-455C-9EA6-DF929625EA0E}">
        <p15:presenceInfo xmlns:p15="http://schemas.microsoft.com/office/powerpoint/2012/main" userId="S::Cathryn.Menzler@qcaa.qld.edu.au::d408b7ee-8503-4d7e-af13-dada88d13933" providerId="AD"/>
      </p:ext>
    </p:extLst>
  </p:cmAuthor>
  <p:cmAuthor id="4" name="Kirsty Morrison" initials="KM" lastIdx="12" clrIdx="4">
    <p:extLst>
      <p:ext uri="{19B8F6BF-5375-455C-9EA6-DF929625EA0E}">
        <p15:presenceInfo xmlns:p15="http://schemas.microsoft.com/office/powerpoint/2012/main" userId="S-1-5-21-2406935999-1983212525-3895035740-16719" providerId="AD"/>
      </p:ext>
    </p:extLst>
  </p:cmAuthor>
  <p:cmAuthor id="5" name="Kirsty Morrison" initials="KM [2]" lastIdx="12" clrIdx="5">
    <p:extLst>
      <p:ext uri="{19B8F6BF-5375-455C-9EA6-DF929625EA0E}">
        <p15:presenceInfo xmlns:p15="http://schemas.microsoft.com/office/powerpoint/2012/main" userId="S::kirsty.morrison@qcaa.qld.edu.au::4506f4d7-45ce-4903-942d-146f25eccce2" providerId="AD"/>
      </p:ext>
    </p:extLst>
  </p:cmAuthor>
  <p:cmAuthor id="6" name="Zoe Yule" initials="ZY" lastIdx="10" clrIdx="6">
    <p:extLst>
      <p:ext uri="{19B8F6BF-5375-455C-9EA6-DF929625EA0E}">
        <p15:presenceInfo xmlns:p15="http://schemas.microsoft.com/office/powerpoint/2012/main" userId="S::Zoe.Yule@qcaa.qld.edu.au::ea218523-7aaf-4f68-858e-01429e8e8c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8" autoAdjust="0"/>
    <p:restoredTop sz="55699" autoAdjust="0"/>
  </p:normalViewPr>
  <p:slideViewPr>
    <p:cSldViewPr snapToGrid="0">
      <p:cViewPr varScale="1">
        <p:scale>
          <a:sx n="63" d="100"/>
          <a:sy n="63" d="100"/>
        </p:scale>
        <p:origin x="3180" y="72"/>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14/10/2022</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14/10/2022</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Australian Curriculum Version 9.0: Science Prep*–Year 10. It gives insight into the position of Science within the Australian Curriculum and the structure of the Science learning area. </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Science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a:spcBef>
                <a:spcPts val="0"/>
              </a:spcBef>
            </a:pPr>
            <a:r>
              <a:rPr lang="en-US" sz="1100" b="0" dirty="0">
                <a:latin typeface="Arial" pitchFamily="34" charset="0"/>
                <a:cs typeface="Arial" pitchFamily="34" charset="0"/>
              </a:rPr>
              <a:t>Australian Curriculum, Assessment and Reporting Authority (ACARA) 2022, </a:t>
            </a:r>
            <a:r>
              <a:rPr lang="en-US" sz="1100" b="0" i="1" dirty="0">
                <a:latin typeface="Arial" pitchFamily="34" charset="0"/>
                <a:cs typeface="Arial" pitchFamily="34" charset="0"/>
              </a:rPr>
              <a:t>Australian Curriculum Version 9</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i="0" u="sng" dirty="0"/>
              <a:t>https://v9.australiancurriculum.edu.au/.</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55043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US" sz="1100" dirty="0">
                <a:latin typeface="Arial" pitchFamily="34" charset="0"/>
                <a:cs typeface="Arial" pitchFamily="34" charset="0"/>
              </a:rPr>
              <a:t>Each Science year level description identifies the:</a:t>
            </a: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focus of knowledge, understanding and skills for student learning in that year level</a:t>
            </a: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broad focus</a:t>
            </a:r>
            <a:r>
              <a:rPr lang="en-US" sz="1100" baseline="0" dirty="0">
                <a:latin typeface="Arial" pitchFamily="34" charset="0"/>
                <a:cs typeface="Arial" pitchFamily="34" charset="0"/>
              </a:rPr>
              <a:t> of the key ideas for the particular phase of learning</a:t>
            </a:r>
            <a:endParaRPr lang="en-US" sz="1100" dirty="0">
              <a:latin typeface="Arial" pitchFamily="34" charset="0"/>
              <a:cs typeface="Arial" pitchFamily="34" charset="0"/>
            </a:endParaRPr>
          </a:p>
          <a:p>
            <a:pPr marL="171450" lvl="0" indent="-171450" eaLnBrk="0" hangingPunct="0">
              <a:spcBef>
                <a:spcPts val="0"/>
              </a:spcBef>
              <a:buFont typeface="Arial" panose="020B0604020202020204" pitchFamily="34" charset="0"/>
              <a:buChar char="•"/>
              <a:defRPr/>
            </a:pPr>
            <a:r>
              <a:rPr lang="en-US" sz="1100" dirty="0">
                <a:latin typeface="Arial" pitchFamily="34" charset="0"/>
                <a:cs typeface="Arial" pitchFamily="34" charset="0"/>
              </a:rPr>
              <a:t>specific inquiry questions to help excite student’s curiosity and challenge their thinking.</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solidFill>
                  <a:prstClr val="black"/>
                </a:solidFill>
              </a:rPr>
              <a:pPr>
                <a:defRPr/>
              </a:pPr>
              <a:t>10</a:t>
            </a:fld>
            <a:endParaRPr lang="en-AU" sz="1000">
              <a:solidFill>
                <a:prstClr val="black"/>
              </a:solidFill>
            </a:endParaRPr>
          </a:p>
        </p:txBody>
      </p:sp>
    </p:spTree>
    <p:extLst>
      <p:ext uri="{BB962C8B-B14F-4D97-AF65-F5344CB8AC3E}">
        <p14:creationId xmlns:p14="http://schemas.microsoft.com/office/powerpoint/2010/main" val="299097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spcBef>
                <a:spcPts val="0"/>
              </a:spcBef>
            </a:pPr>
            <a:endParaRPr lang="en-AU" sz="1100" dirty="0">
              <a:latin typeface="Arial" pitchFamily="34" charset="0"/>
              <a:cs typeface="Arial" pitchFamily="34" charset="0"/>
            </a:endParaRPr>
          </a:p>
          <a:p>
            <a:pPr lvl="0">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latin typeface="Arial" pitchFamily="34" charset="0"/>
                <a:cs typeface="Arial" pitchFamily="34" charset="0"/>
              </a:rPr>
              <a:t>The content elaborations are not a mandatory aspect of the curriculum and as such are not required to be taught.</a:t>
            </a:r>
          </a:p>
          <a:p>
            <a:pPr lvl="0">
              <a:spcBef>
                <a:spcPts val="0"/>
              </a:spcBef>
            </a:pPr>
            <a:endParaRPr lang="en-US" sz="1100" b="1" u="none" dirty="0">
              <a:latin typeface="Arial" pitchFamily="34" charset="0"/>
              <a:cs typeface="Arial" pitchFamily="34" charset="0"/>
            </a:endParaRPr>
          </a:p>
          <a:p>
            <a:pPr lvl="0">
              <a:spcBef>
                <a:spcPts val="0"/>
              </a:spcBef>
            </a:pPr>
            <a:r>
              <a:rPr lang="en-AU" sz="1100" b="1" u="none" dirty="0">
                <a:latin typeface="Arial" pitchFamily="34" charset="0"/>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u="none"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Use the Australian Curriculum: Science</a:t>
            </a:r>
            <a:r>
              <a:rPr lang="en-AU" sz="1100" i="1" kern="1200" dirty="0">
                <a:solidFill>
                  <a:schemeClr val="tx1"/>
                </a:solidFill>
                <a:effectLst/>
                <a:latin typeface="Arial" pitchFamily="34" charset="0"/>
                <a:ea typeface="+mn-ea"/>
                <a:cs typeface="Arial" pitchFamily="34" charset="0"/>
              </a:rPr>
              <a:t>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a:t>
            </a:r>
            <a:r>
              <a:rPr lang="en-AU" sz="1100" kern="1200" baseline="0" dirty="0">
                <a:solidFill>
                  <a:schemeClr val="tx1"/>
                </a:solidFill>
                <a:effectLst/>
                <a:latin typeface="Arial" pitchFamily="34" charset="0"/>
                <a:ea typeface="+mn-ea"/>
                <a:cs typeface="Arial" pitchFamily="34" charset="0"/>
              </a:rPr>
              <a:t> levels: </a:t>
            </a:r>
            <a:r>
              <a:rPr lang="en-AU" sz="1100" b="0" u="sng" dirty="0">
                <a:latin typeface="+mn-lt"/>
                <a:cs typeface="Arial"/>
              </a:rPr>
              <a:t>https://v9.australiancurriculum.edu.au/teacher-resources/understand-this-learning-area/science/.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u="none" kern="1200" baseline="0" dirty="0">
                <a:solidFill>
                  <a:schemeClr val="tx1"/>
                </a:solidFill>
                <a:effectLst/>
                <a:latin typeface="+mn-lt"/>
                <a:ea typeface="+mn-ea"/>
                <a:cs typeface="Arial"/>
              </a:rPr>
              <a:t>Within the Australian Curriculum: Science, s</a:t>
            </a:r>
            <a:r>
              <a:rPr lang="en-AU" sz="1100" u="none" kern="1200" baseline="0" dirty="0">
                <a:solidFill>
                  <a:schemeClr val="tx1"/>
                </a:solidFill>
                <a:effectLst/>
                <a:latin typeface="Arial" pitchFamily="34" charset="0"/>
                <a:ea typeface="+mn-ea"/>
                <a:cs typeface="Arial" pitchFamily="34" charset="0"/>
              </a:rPr>
              <a:t>elect </a:t>
            </a:r>
            <a:r>
              <a:rPr lang="en-AU" sz="1100" kern="1200" baseline="0" dirty="0">
                <a:solidFill>
                  <a:schemeClr val="tx1"/>
                </a:solidFill>
                <a:effectLst/>
                <a:latin typeface="Arial" pitchFamily="34" charset="0"/>
                <a:ea typeface="+mn-ea"/>
                <a:cs typeface="Arial" pitchFamily="34" charset="0"/>
              </a:rPr>
              <a:t>a year level and read the content descriptions.</a:t>
            </a:r>
          </a:p>
          <a:p>
            <a:pPr marL="171450" lvl="0" indent="-171450">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content descriptions for the year level/band prior to and following the selected year</a:t>
            </a:r>
            <a:r>
              <a:rPr lang="en-AU" sz="1100" kern="1200" baseline="0" dirty="0">
                <a:solidFill>
                  <a:schemeClr val="tx1"/>
                </a:solidFill>
                <a:effectLst/>
                <a:latin typeface="Arial" pitchFamily="34" charset="0"/>
                <a:ea typeface="+mn-ea"/>
                <a:cs typeface="Arial" pitchFamily="34" charset="0"/>
              </a:rPr>
              <a:t> level/band</a:t>
            </a:r>
            <a:r>
              <a:rPr lang="en-AU" sz="1100" kern="1200" dirty="0">
                <a:solidFill>
                  <a:schemeClr val="tx1"/>
                </a:solidFill>
                <a:effectLst/>
                <a:latin typeface="Arial" pitchFamily="34" charset="0"/>
                <a:ea typeface="+mn-ea"/>
                <a:cs typeface="Arial" pitchFamily="34" charset="0"/>
              </a:rPr>
              <a:t>.</a:t>
            </a: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year</a:t>
            </a:r>
            <a:r>
              <a:rPr lang="en-AU" sz="1100" kern="1200" baseline="0" dirty="0">
                <a:solidFill>
                  <a:schemeClr val="tx1"/>
                </a:solidFill>
                <a:effectLst/>
                <a:latin typeface="Arial" pitchFamily="34" charset="0"/>
                <a:ea typeface="+mn-ea"/>
                <a:cs typeface="Arial" pitchFamily="34" charset="0"/>
              </a:rPr>
              <a:t> levels/bands</a:t>
            </a:r>
            <a:r>
              <a:rPr lang="en-AU" sz="1100" kern="1200" dirty="0">
                <a:solidFill>
                  <a:schemeClr val="tx1"/>
                </a:solidFill>
                <a:effectLst/>
                <a:latin typeface="Arial" pitchFamily="34" charset="0"/>
                <a:ea typeface="+mn-ea"/>
                <a:cs typeface="Arial" pitchFamily="34" charset="0"/>
              </a:rPr>
              <a:t>.</a:t>
            </a:r>
          </a:p>
          <a:p>
            <a:pPr marL="0" indent="0"/>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solidFill>
                  <a:prstClr val="black"/>
                </a:solidFill>
              </a:rPr>
              <a:pPr>
                <a:defRPr/>
              </a:pPr>
              <a:t>11</a:t>
            </a:fld>
            <a:endParaRPr lang="en-AU" sz="1000">
              <a:solidFill>
                <a:prstClr val="black"/>
              </a:solidFill>
            </a:endParaRPr>
          </a:p>
        </p:txBody>
      </p:sp>
    </p:spTree>
    <p:extLst>
      <p:ext uri="{BB962C8B-B14F-4D97-AF65-F5344CB8AC3E}">
        <p14:creationId xmlns:p14="http://schemas.microsoft.com/office/powerpoint/2010/main" val="161966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Science, the curriculum content is organised through strands and sub-strands.  The three strands are:</a:t>
            </a:r>
          </a:p>
          <a:p>
            <a:pPr marL="0" marR="0" lvl="0" indent="-1714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understanding</a:t>
            </a:r>
          </a:p>
          <a:p>
            <a:pPr marL="0" marR="0" lvl="0" indent="-1714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as a human endeavour</a:t>
            </a:r>
          </a:p>
          <a:p>
            <a:pPr marL="0" marR="0" lvl="0" indent="-1714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inquiry.</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These strands are interrelated to inform and support each other.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of the examples of knowledge and skills are relevant to specific year levels.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Each strand is organised into sub-strands:</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understanding</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Biological sciences (F, 1, 3–10)</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Chemical sciences (F, 2–10)</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Earth and space sciences (1–10)</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Physical sciences.</a:t>
            </a: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as a human endeavour</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Nature and development of science (3–10)</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and influence of science.</a:t>
            </a:r>
          </a:p>
          <a:p>
            <a:pPr marL="0" marR="0" lvl="1"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inquiry skills</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Questioning and predicting</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Planning and conducting</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Processing, modelling and analysing</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Evaluating </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Communicating.</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discipline-specific content in Science understanding is taught using contexts from Science as a human endeavour, using an inquiry model informed by Science inquiry.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100" b="0" dirty="0">
                <a:latin typeface="Arial" pitchFamily="34" charset="0"/>
                <a:cs typeface="Arial" pitchFamily="34" charset="0"/>
              </a:rPr>
              <a:t>Information on</a:t>
            </a:r>
            <a:r>
              <a:rPr lang="en-US" sz="1100" b="0" baseline="0" dirty="0">
                <a:latin typeface="Arial" pitchFamily="34" charset="0"/>
                <a:cs typeface="Arial" pitchFamily="34" charset="0"/>
              </a:rPr>
              <a:t> strands and sub-strands is available from: </a:t>
            </a:r>
            <a:r>
              <a:rPr lang="en-AU" sz="1100" b="0" u="sng" dirty="0">
                <a:latin typeface="+mn-lt"/>
                <a:cs typeface="Arial"/>
              </a:rPr>
              <a:t>https://v9.australiancurriculum.edu.au/teacher-resources/understand-this-learning-area/science/.</a:t>
            </a:r>
            <a:endParaRPr lang="en-AU" sz="11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0" u="sng" dirty="0">
              <a:latin typeface="Arial" pitchFamily="34" charset="0"/>
              <a:cs typeface="Arial" pitchFamily="34" charset="0"/>
            </a:endParaRPr>
          </a:p>
          <a:p>
            <a:pPr marL="228600" lvl="0" indent="-228600">
              <a:lnSpc>
                <a:spcPct val="100000"/>
              </a:lnSpc>
              <a:spcBef>
                <a:spcPts val="0"/>
              </a:spcBef>
              <a:buFont typeface="Arial" panose="020B0604020202020204" pitchFamily="34" charset="0"/>
              <a:buAutoNum type="arabicPeriod"/>
            </a:pPr>
            <a:r>
              <a:rPr lang="en-AU" sz="1100" kern="1200" dirty="0">
                <a:solidFill>
                  <a:schemeClr val="tx1"/>
                </a:solidFill>
                <a:effectLst/>
                <a:latin typeface="Arial" pitchFamily="34" charset="0"/>
                <a:ea typeface="+mn-ea"/>
                <a:cs typeface="Arial" pitchFamily="34" charset="0"/>
              </a:rPr>
              <a:t>What is the relationship between the strands of Science?</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2.   Prepare a brief statement/overview that would help you describe the strands to a parent group.</a:t>
            </a:r>
          </a:p>
          <a:p>
            <a:pPr marL="0" lvl="0" indent="0">
              <a:lnSpc>
                <a:spcPct val="100000"/>
              </a:lnSpc>
              <a:spcBef>
                <a:spcPts val="0"/>
              </a:spcBef>
              <a:buFont typeface="Arial" panose="020B0604020202020204" pitchFamily="34" charset="0"/>
              <a:buNone/>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12</a:t>
            </a:fld>
            <a:endParaRPr lang="en-AU" sz="1000"/>
          </a:p>
        </p:txBody>
      </p:sp>
    </p:spTree>
    <p:extLst>
      <p:ext uri="{BB962C8B-B14F-4D97-AF65-F5344CB8AC3E}">
        <p14:creationId xmlns:p14="http://schemas.microsoft.com/office/powerpoint/2010/main" val="226833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achievement standard is a statement of what students should know and be able to do at the end of the year</a:t>
            </a:r>
            <a:r>
              <a:rPr lang="en-US" sz="1100" b="0" baseline="0" dirty="0">
                <a:latin typeface="Arial" pitchFamily="34" charset="0"/>
                <a:cs typeface="Arial" pitchFamily="34" charset="0"/>
              </a:rPr>
              <a:t> level</a:t>
            </a:r>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AU" sz="1100" b="0" i="0" u="none" strike="noStrike" kern="1200" baseline="0" dirty="0">
                <a:solidFill>
                  <a:schemeClr val="tx1"/>
                </a:solidFill>
                <a:latin typeface="Arial" pitchFamily="34" charset="0"/>
                <a:ea typeface="+mn-ea"/>
                <a:cs typeface="Arial" pitchFamily="34" charset="0"/>
              </a:rPr>
              <a:t>In Science, the first paragraph of the achievement standard relates to understanding and the second paragraph relates to skills.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u="none" strike="noStrike" kern="1200" baseline="0" dirty="0">
                <a:solidFill>
                  <a:schemeClr val="tx1"/>
                </a:solidFill>
                <a:latin typeface="Arial" pitchFamily="34" charset="0"/>
                <a:ea typeface="+mn-ea"/>
                <a:cs typeface="Arial" pitchFamily="34" charset="0"/>
              </a:rPr>
              <a:t>The Science achievement standards are available from: </a:t>
            </a:r>
            <a:r>
              <a:rPr lang="en-AU" sz="1100" b="0" u="sng" dirty="0">
                <a:latin typeface="+mn-lt"/>
                <a:cs typeface="Arial"/>
              </a:rPr>
              <a:t>https://v9.australiancurriculum.edu.au/.</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1"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pitchFamily="34" charset="0"/>
                <a:ea typeface="+mn-ea"/>
                <a:cs typeface="Arial" pitchFamily="34" charset="0"/>
              </a:rPr>
              <a:t>Suggested activities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1"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u="none" strike="noStrike" kern="1200" baseline="0" dirty="0">
                <a:solidFill>
                  <a:schemeClr val="tx1"/>
                </a:solidFill>
                <a:latin typeface="Arial" pitchFamily="34" charset="0"/>
                <a:ea typeface="+mn-ea"/>
                <a:cs typeface="Arial" pitchFamily="34" charset="0"/>
              </a:rPr>
              <a:t>Partner with a colleague and complete the following activities:</a:t>
            </a:r>
            <a:endParaRPr lang="en-AU" sz="1100" b="0" i="0" u="sng" strike="noStrike" kern="1200" baseline="0" dirty="0">
              <a:solidFill>
                <a:schemeClr val="tx1"/>
              </a:solidFill>
              <a:latin typeface="Arial" pitchFamily="34" charset="0"/>
              <a:ea typeface="+mn-ea"/>
              <a:cs typeface="Arial" pitchFamily="34"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Using the Australian curriculum: Science, discuss how the evidence that students need to provide of what they know and can do, increases in complexity across year levels.</a:t>
            </a:r>
            <a:endParaRPr lang="en-AU" sz="1100" b="0" u="sng" dirty="0">
              <a:latin typeface="+mn-lt"/>
              <a:cs typeface="Arial"/>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kern="1200" dirty="0">
                <a:solidFill>
                  <a:schemeClr val="tx1"/>
                </a:solidFill>
                <a:effectLst/>
                <a:latin typeface="Arial" panose="020B0604020202020204" pitchFamily="34" charset="0"/>
                <a:ea typeface="+mn-ea"/>
                <a:cs typeface="Arial" panose="020B0604020202020204" pitchFamily="34" charset="0"/>
              </a:rPr>
              <a:t>For a given year level, map the achievement standard to the content descriptions.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solidFill>
                  <a:prstClr val="black"/>
                </a:solidFill>
              </a:rPr>
              <a:pPr>
                <a:defRPr/>
              </a:pPr>
              <a:t>13</a:t>
            </a:fld>
            <a:endParaRPr lang="en-AU" sz="1000">
              <a:solidFill>
                <a:prstClr val="black"/>
              </a:solidFill>
            </a:endParaRPr>
          </a:p>
        </p:txBody>
      </p:sp>
    </p:spTree>
    <p:extLst>
      <p:ext uri="{BB962C8B-B14F-4D97-AF65-F5344CB8AC3E}">
        <p14:creationId xmlns:p14="http://schemas.microsoft.com/office/powerpoint/2010/main" val="1619664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 key connections help teachers </a:t>
            </a:r>
            <a:r>
              <a:rPr lang="en-AU" sz="1100" b="0" i="0" dirty="0">
                <a:latin typeface="Arial" pitchFamily="34" charset="0"/>
                <a:cs typeface="Arial" pitchFamily="34" charset="0"/>
              </a:rPr>
              <a:t>identify the links to the other dimensions of the Australian Curriculum including the general capabilities, cross-curriculum priorities and other learning areas</a:t>
            </a:r>
            <a:r>
              <a:rPr lang="en-AU" sz="1100" b="0" i="0" baseline="0" dirty="0">
                <a:latin typeface="Arial" pitchFamily="34" charset="0"/>
                <a:cs typeface="Arial" pitchFamily="34" charset="0"/>
              </a:rPr>
              <a:t> to assist teachers to make connections in their planning for student learning.</a:t>
            </a: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The key connections are available from: </a:t>
            </a:r>
            <a:r>
              <a:rPr lang="en-AU" sz="1100" b="0" u="sng" dirty="0">
                <a:latin typeface="+mn-lt"/>
                <a:cs typeface="Arial"/>
              </a:rPr>
              <a:t>https://v9.australiancurriculum.edu.au/teacher-resources/understand-this-learning-area/science/.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914400" lvl="2" indent="0">
              <a:lnSpc>
                <a:spcPct val="110000"/>
              </a:lnSpc>
              <a:spcAft>
                <a:spcPts val="600"/>
              </a:spcAft>
              <a:buFont typeface="Arial" panose="020B0604020202020204" pitchFamily="34" charset="0"/>
              <a:buNone/>
              <a:tabLst>
                <a:tab pos="1371600" algn="l"/>
              </a:tabLs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spcBef>
                <a:spcPts val="0"/>
              </a:spcBef>
              <a:buFont typeface="+mj-lt"/>
              <a:buAutoNum type="arabicPeriod"/>
            </a:pPr>
            <a:r>
              <a:rPr lang="en-AU" sz="1100" kern="1200" dirty="0">
                <a:solidFill>
                  <a:schemeClr val="tx1"/>
                </a:solidFill>
                <a:effectLst/>
                <a:latin typeface="Arial"/>
                <a:cs typeface="Arial"/>
              </a:rPr>
              <a:t>Read </a:t>
            </a:r>
            <a:r>
              <a:rPr lang="en-AU" sz="1100" dirty="0">
                <a:latin typeface="Arial"/>
                <a:cs typeface="Arial"/>
              </a:rPr>
              <a:t>the key</a:t>
            </a:r>
            <a:r>
              <a:rPr lang="en-AU" sz="1100" kern="1200" dirty="0">
                <a:solidFill>
                  <a:schemeClr val="tx1"/>
                </a:solidFill>
                <a:effectLst/>
                <a:latin typeface="Arial"/>
                <a:cs typeface="Arial"/>
              </a:rPr>
              <a:t> </a:t>
            </a:r>
            <a:r>
              <a:rPr lang="en-AU" sz="1100" dirty="0">
                <a:latin typeface="Arial"/>
                <a:cs typeface="Arial"/>
              </a:rPr>
              <a:t>connections</a:t>
            </a:r>
            <a:r>
              <a:rPr lang="en-AU" sz="1100" kern="1200" dirty="0">
                <a:solidFill>
                  <a:schemeClr val="tx1"/>
                </a:solidFill>
                <a:effectLst/>
                <a:latin typeface="Arial"/>
                <a:cs typeface="Arial"/>
              </a:rPr>
              <a:t> section relating to</a:t>
            </a:r>
            <a:r>
              <a:rPr lang="en-AU" sz="1100" dirty="0">
                <a:latin typeface="Arial"/>
                <a:cs typeface="Arial"/>
              </a:rPr>
              <a:t> other</a:t>
            </a:r>
            <a:r>
              <a:rPr lang="en-AU" sz="1100" kern="1200" dirty="0">
                <a:solidFill>
                  <a:schemeClr val="tx1"/>
                </a:solidFill>
                <a:effectLst/>
                <a:latin typeface="Arial"/>
                <a:cs typeface="Arial"/>
              </a:rPr>
              <a:t> learning areas. Partner with a colleague to discuss the following questions:</a:t>
            </a:r>
            <a:endParaRPr lang="en-AU" sz="1100" kern="1200" dirty="0">
              <a:solidFill>
                <a:schemeClr val="tx1"/>
              </a:solidFill>
              <a:effectLst/>
              <a:latin typeface="Arial" pitchFamily="34" charset="0"/>
              <a:ea typeface="+mn-ea"/>
              <a:cs typeface="Arial" pitchFamily="34" charset="0"/>
            </a:endParaRP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Which learning areas does the Science curriculum have </a:t>
            </a:r>
            <a:r>
              <a:rPr lang="en-AU" sz="1100" kern="1200" baseline="0" dirty="0">
                <a:solidFill>
                  <a:schemeClr val="tx1"/>
                </a:solidFill>
                <a:effectLst/>
                <a:latin typeface="Arial" pitchFamily="34" charset="0"/>
                <a:ea typeface="+mn-ea"/>
                <a:cs typeface="Arial" pitchFamily="34" charset="0"/>
              </a:rPr>
              <a:t>key connections to</a:t>
            </a:r>
            <a:r>
              <a:rPr lang="en-AU" sz="1100" kern="1200" dirty="0">
                <a:solidFill>
                  <a:schemeClr val="tx1"/>
                </a:solidFill>
                <a:effectLst/>
                <a:latin typeface="Arial" pitchFamily="34" charset="0"/>
                <a:ea typeface="+mn-ea"/>
                <a:cs typeface="Arial" pitchFamily="34" charset="0"/>
              </a:rPr>
              <a:t>? </a:t>
            </a:r>
            <a:endParaRPr lang="en-AU" sz="1100" kern="1200" dirty="0">
              <a:solidFill>
                <a:schemeClr val="tx1"/>
              </a:solidFill>
              <a:effectLst/>
              <a:latin typeface="Arial" pitchFamily="34" charset="0"/>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endParaRPr lang="en-AU" sz="1100" u="none" dirty="0">
              <a:latin typeface="Arial" pitchFamily="34" charset="0"/>
              <a:cs typeface="Arial" pitchFamily="34" charset="0"/>
            </a:endParaRPr>
          </a:p>
          <a:p>
            <a:pPr marL="0" lvl="0" indent="0">
              <a:lnSpc>
                <a:spcPct val="100000"/>
              </a:lnSpc>
              <a:spcBef>
                <a:spcPts val="0"/>
              </a:spcBef>
              <a:buFont typeface="Arial" panose="020B0604020202020204" pitchFamily="34" charset="0"/>
              <a:buNone/>
            </a:pPr>
            <a:r>
              <a:rPr lang="en-AU" sz="1100" u="none" dirty="0">
                <a:latin typeface="Arial" pitchFamily="34" charset="0"/>
                <a:cs typeface="Arial" pitchFamily="34" charset="0"/>
              </a:rPr>
              <a:t>2.   Create a concept map showing the connections between other learning areas.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a:p>
        </p:txBody>
      </p:sp>
    </p:spTree>
    <p:extLst>
      <p:ext uri="{BB962C8B-B14F-4D97-AF65-F5344CB8AC3E}">
        <p14:creationId xmlns:p14="http://schemas.microsoft.com/office/powerpoint/2010/main" val="287210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a:cs typeface="Arial"/>
              </a:rPr>
              <a:t>A summary of</a:t>
            </a:r>
            <a:r>
              <a:rPr lang="en-AU" sz="1100" b="0" baseline="0" dirty="0">
                <a:latin typeface="Arial"/>
                <a:cs typeface="Arial"/>
              </a:rPr>
              <a:t> the focus of each of the general capabilities in the Science learning area is available from: </a:t>
            </a:r>
            <a:r>
              <a:rPr lang="en-AU" sz="1100" b="0" u="sng" dirty="0">
                <a:latin typeface="+mn-lt"/>
                <a:cs typeface="Arial"/>
              </a:rPr>
              <a:t>https://v9.australiancurriculum.edu.au/teacher-resources/understand-this-learning-area/science/.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15</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a:t>
            </a:r>
            <a:r>
              <a:rPr lang="en-AU" sz="1100" b="0" dirty="0">
                <a:solidFill>
                  <a:schemeClr val="tx1"/>
                </a:solidFill>
                <a:latin typeface="Arial" pitchFamily="34" charset="0"/>
                <a:cs typeface="Arial" pitchFamily="34" charset="0"/>
              </a:rPr>
              <a:t>xplicit teaching of the priorities maybe incorporated in teaching and learning activities where appropriate.   </a:t>
            </a:r>
          </a:p>
          <a:p>
            <a:pPr marL="0">
              <a:spcBef>
                <a:spcPts val="0"/>
              </a:spcBef>
            </a:pPr>
            <a:endParaRPr lang="en-AU" sz="1100" b="0" dirty="0">
              <a:solidFill>
                <a:schemeClr val="tx1"/>
              </a:solidFill>
              <a:latin typeface="Arial" pitchFamily="34" charset="0"/>
              <a:cs typeface="Arial"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marL="0">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a:p>
        </p:txBody>
      </p:sp>
    </p:spTree>
    <p:extLst>
      <p:ext uri="{BB962C8B-B14F-4D97-AF65-F5344CB8AC3E}">
        <p14:creationId xmlns:p14="http://schemas.microsoft.com/office/powerpoint/2010/main" val="683939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A one-page overview of the Australian Curriculum: Science can be accessed through</a:t>
            </a:r>
            <a:r>
              <a:rPr lang="en-AU" sz="1100" i="0" u="none" baseline="0" dirty="0">
                <a:latin typeface="Arial" pitchFamily="34" charset="0"/>
                <a:cs typeface="Arial" pitchFamily="34" charset="0"/>
              </a:rPr>
              <a:t> </a:t>
            </a:r>
            <a:r>
              <a:rPr lang="en-AU" sz="1100" b="0" i="0" u="sng" baseline="0" dirty="0">
                <a:latin typeface="Arial" pitchFamily="34" charset="0"/>
                <a:cs typeface="Arial" pitchFamily="34" charset="0"/>
              </a:rPr>
              <a:t>https://www.qcaa.qld.edu.au/p-10/aciq/version-9/learning-areas/p-10-science/</a:t>
            </a:r>
            <a:r>
              <a:rPr lang="en-AU" sz="1100" b="0" i="0" u="none" baseline="0" dirty="0">
                <a:latin typeface="Arial" pitchFamily="34" charset="0"/>
                <a:cs typeface="Arial" pitchFamily="34" charset="0"/>
              </a:rPr>
              <a:t>.</a:t>
            </a:r>
            <a:endParaRPr lang="en-AU" sz="1100" b="0" u="none" baseline="0" dirty="0">
              <a:solidFill>
                <a:schemeClr val="tx1"/>
              </a:solidFill>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4"/>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Partner with a colleague to discuss the following questions.</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did I learn?</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lvl="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lvl="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AU" sz="1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640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a:latin typeface="Arial" pitchFamily="34" charset="0"/>
                <a:cs typeface="Arial" pitchFamily="34" charset="0"/>
              </a:rPr>
              <a:t>This presentation aims to:</a:t>
            </a:r>
          </a:p>
          <a:p>
            <a:pPr marL="0" indent="0">
              <a:spcBef>
                <a:spcPts val="0"/>
              </a:spcBef>
              <a:defRPr/>
            </a:pPr>
            <a:endParaRPr lang="en-AU" sz="110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a:solidFill>
                  <a:schemeClr val="tx1"/>
                </a:solidFill>
                <a:latin typeface="Arial" pitchFamily="34" charset="0"/>
                <a:cs typeface="Arial" pitchFamily="34" charset="0"/>
              </a:rPr>
              <a:t>build understanding of the Australian Curriculum, with</a:t>
            </a:r>
            <a:r>
              <a:rPr lang="en-AU" sz="1100" baseline="0">
                <a:solidFill>
                  <a:schemeClr val="tx1"/>
                </a:solidFill>
                <a:latin typeface="Arial" pitchFamily="34" charset="0"/>
                <a:cs typeface="Arial" pitchFamily="34" charset="0"/>
              </a:rPr>
              <a:t> particular reference to the </a:t>
            </a:r>
            <a:r>
              <a:rPr lang="en-AU" sz="1100">
                <a:solidFill>
                  <a:schemeClr val="tx1"/>
                </a:solidFill>
                <a:latin typeface="Arial" pitchFamily="34" charset="0"/>
                <a:cs typeface="Arial" pitchFamily="34" charset="0"/>
              </a:rPr>
              <a:t>Science curriculum</a:t>
            </a:r>
          </a:p>
          <a:p>
            <a:pPr marL="171450" indent="-171450">
              <a:spcBef>
                <a:spcPts val="0"/>
              </a:spcBef>
              <a:buFont typeface="Arial" panose="020B0604020202020204" pitchFamily="34" charset="0"/>
              <a:buChar char="•"/>
              <a:defRPr/>
            </a:pPr>
            <a:r>
              <a:rPr lang="en-AU" sz="1100">
                <a:solidFill>
                  <a:schemeClr val="tx1"/>
                </a:solidFill>
                <a:latin typeface="Arial" pitchFamily="34" charset="0"/>
                <a:cs typeface="Arial" pitchFamily="34" charset="0"/>
              </a:rPr>
              <a:t>provide an overview of the structure of the Science</a:t>
            </a:r>
            <a:r>
              <a:rPr lang="en-AU" sz="1100" baseline="0">
                <a:solidFill>
                  <a:schemeClr val="tx1"/>
                </a:solidFill>
                <a:latin typeface="Arial" pitchFamily="34" charset="0"/>
                <a:cs typeface="Arial" pitchFamily="34" charset="0"/>
              </a:rPr>
              <a:t> </a:t>
            </a:r>
            <a:r>
              <a:rPr lang="en-AU" sz="1100">
                <a:solidFill>
                  <a:schemeClr val="tx1"/>
                </a:solidFill>
                <a:latin typeface="Arial" pitchFamily="34" charset="0"/>
                <a:cs typeface="Arial" pitchFamily="34" charset="0"/>
              </a:rPr>
              <a:t>learning area, including the curric</a:t>
            </a:r>
            <a:r>
              <a:rPr lang="en-AU" sz="1100" baseline="0">
                <a:solidFill>
                  <a:schemeClr val="tx1"/>
                </a:solidFill>
                <a:latin typeface="Arial" pitchFamily="34" charset="0"/>
                <a:cs typeface="Arial" pitchFamily="34" charset="0"/>
              </a:rPr>
              <a:t>ulum content and achievement standards</a:t>
            </a:r>
            <a:r>
              <a:rPr lang="en-AU" sz="1100">
                <a:solidFill>
                  <a:schemeClr val="tx1"/>
                </a:solidFill>
                <a:latin typeface="Arial" pitchFamily="34" charset="0"/>
                <a:cs typeface="Arial" pitchFamily="34" charset="0"/>
              </a:rPr>
              <a:t>.</a:t>
            </a:r>
          </a:p>
          <a:p>
            <a:pPr marL="0"/>
            <a:endParaRPr lang="en-AU"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2</a:t>
            </a:fld>
            <a:endParaRPr lang="en-AU" sz="1000"/>
          </a:p>
        </p:txBody>
      </p:sp>
    </p:spTree>
    <p:extLst>
      <p:ext uri="{BB962C8B-B14F-4D97-AF65-F5344CB8AC3E}">
        <p14:creationId xmlns:p14="http://schemas.microsoft.com/office/powerpoint/2010/main" val="180742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the </a:t>
            </a:r>
            <a:r>
              <a:rPr lang="en-AU" sz="1100" b="0" baseline="0" dirty="0">
                <a:latin typeface="Arial" pitchFamily="34" charset="0"/>
                <a:cs typeface="Arial" pitchFamily="34" charset="0"/>
              </a:rPr>
              <a:t>Science learning area.</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3</a:t>
            </a:fld>
            <a:endParaRPr lang="en-AU" sz="1000"/>
          </a:p>
        </p:txBody>
      </p:sp>
    </p:spTree>
    <p:extLst>
      <p:ext uri="{BB962C8B-B14F-4D97-AF65-F5344CB8AC3E}">
        <p14:creationId xmlns:p14="http://schemas.microsoft.com/office/powerpoint/2010/main" val="219360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a:cs typeface="Arial"/>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a:cs typeface="Arial"/>
              </a:rPr>
              <a:t> content and achievement standards are supported by additional information that describes the:</a:t>
            </a:r>
          </a:p>
          <a:p>
            <a:pPr marL="171450" lvl="0" indent="-171450">
              <a:spcBef>
                <a:spcPts val="0"/>
              </a:spcBef>
              <a:buFont typeface="Arial" panose="020B0604020202020204" pitchFamily="34" charset="0"/>
              <a:buChar char="•"/>
            </a:pPr>
            <a:r>
              <a:rPr lang="en-AU" sz="1100" u="none" baseline="0" dirty="0">
                <a:latin typeface="Arial"/>
                <a:cs typeface="Arial"/>
              </a:rPr>
              <a:t>curriculum intent (rationale)</a:t>
            </a:r>
          </a:p>
          <a:p>
            <a:pPr marL="171450" lvl="0" indent="-171450">
              <a:spcBef>
                <a:spcPts val="0"/>
              </a:spcBef>
              <a:buFont typeface="Arial" panose="020B0604020202020204" pitchFamily="34" charset="0"/>
              <a:buChar char="•"/>
            </a:pPr>
            <a:r>
              <a:rPr lang="en-AU" sz="1100" u="none" baseline="0" dirty="0">
                <a:latin typeface="Arial"/>
                <a:cs typeface="Arial"/>
              </a:rPr>
              <a:t>aims of learning (aims)</a:t>
            </a:r>
          </a:p>
          <a:p>
            <a:pPr marL="171450" lvl="0" indent="-171450">
              <a:spcBef>
                <a:spcPts val="0"/>
              </a:spcBef>
              <a:buFont typeface="Arial" panose="020B0604020202020204" pitchFamily="34" charset="0"/>
              <a:buChar char="•"/>
            </a:pPr>
            <a:r>
              <a:rPr lang="en-AU" sz="1100" u="none" baseline="0" dirty="0">
                <a:latin typeface="Arial"/>
                <a:cs typeface="Arial"/>
              </a:rPr>
              <a:t>overarching key ideas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a:ea typeface="Times New Roman" panose="02020603050405020304" pitchFamily="18" charset="0"/>
                <a:cs typeface="Arial"/>
              </a:rPr>
              <a:t>key considerations when planning learning experiences that are unique to the learning area of Science</a:t>
            </a:r>
          </a:p>
          <a:p>
            <a:pPr marL="171450" lvl="0" indent="-171450">
              <a:spcBef>
                <a:spcPts val="0"/>
              </a:spcBef>
              <a:buFont typeface="Arial" panose="020B0604020202020204" pitchFamily="34" charset="0"/>
              <a:buChar char="•"/>
            </a:pPr>
            <a:r>
              <a:rPr lang="en-AU" sz="1100" dirty="0">
                <a:effectLst/>
                <a:latin typeface="Arial"/>
                <a:ea typeface="Times New Roman" panose="02020603050405020304" pitchFamily="18" charset="0"/>
                <a:cs typeface="Arial"/>
              </a:rPr>
              <a:t>key connections with the other dimensions for the Australian Curriculum including the general capabilities, cross-curriculum priorities and other learning areas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a:ea typeface="Times New Roman" panose="02020603050405020304" pitchFamily="18" charset="0"/>
                <a:cs typeface="Arial"/>
              </a:rPr>
              <a:t>organising structure and focus for the learning at specific year levels including the level descriptions, achievement standards and the curriculum content.</a:t>
            </a:r>
          </a:p>
          <a:p>
            <a:pPr marL="171450" lvl="0" indent="-171450">
              <a:spcBef>
                <a:spcPts val="0"/>
              </a:spcBef>
              <a:buFont typeface="Arial" panose="020B0604020202020204" pitchFamily="34" charset="0"/>
              <a:buChar char="•"/>
            </a:pPr>
            <a:endParaRPr lang="en-AU" sz="1100" u="none" baseline="0" dirty="0">
              <a:latin typeface="Arial" pitchFamily="34" charset="0"/>
              <a:cs typeface="Arial" pitchFamily="34" charset="0"/>
            </a:endParaRP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a:p>
        </p:txBody>
      </p:sp>
    </p:spTree>
    <p:extLst>
      <p:ext uri="{BB962C8B-B14F-4D97-AF65-F5344CB8AC3E}">
        <p14:creationId xmlns:p14="http://schemas.microsoft.com/office/powerpoint/2010/main" val="146420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anose="020B0604020202020204" pitchFamily="34" charset="0"/>
                <a:cs typeface="Arial" panose="020B0604020202020204" pitchFamily="34" charset="0"/>
              </a:rPr>
              <a:t>The rationale defines the learning area and describes the importance of the learning area within the curriculum.</a:t>
            </a:r>
          </a:p>
          <a:p>
            <a:pPr marL="0">
              <a:lnSpc>
                <a:spcPct val="100000"/>
              </a:lnSpc>
              <a:spcBef>
                <a:spcPts val="0"/>
              </a:spcBef>
            </a:pPr>
            <a:endParaRPr lang="en-AU" sz="1100" b="0" dirty="0">
              <a:solidFill>
                <a:schemeClr val="tx1"/>
              </a:solidFill>
              <a:latin typeface="Arial" panose="020B0604020202020204" pitchFamily="34" charset="0"/>
              <a:cs typeface="Arial" panose="020B0604020202020204" pitchFamily="34" charset="0"/>
            </a:endParaRPr>
          </a:p>
          <a:p>
            <a:pPr>
              <a:spcBef>
                <a:spcPts val="0"/>
              </a:spcBef>
            </a:pPr>
            <a:r>
              <a:rPr lang="en-AU" sz="1100" dirty="0">
                <a:latin typeface="Arial" panose="020B0604020202020204" pitchFamily="34" charset="0"/>
                <a:cs typeface="Arial" panose="020B0604020202020204" pitchFamily="34" charset="0"/>
              </a:rPr>
              <a:t>The Science rationale promotes:</a:t>
            </a:r>
            <a:endParaRPr lang="en-AU" sz="1100" b="0" dirty="0">
              <a:solidFill>
                <a:schemeClr val="tx1"/>
              </a:solidFill>
              <a:latin typeface="Arial" pitchFamily="34" charset="0"/>
              <a:cs typeface="Arial" pitchFamily="34" charset="0"/>
            </a:endParaRPr>
          </a:p>
          <a:p>
            <a:pPr>
              <a:spcBef>
                <a:spcPts val="0"/>
              </a:spcBef>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exploration of the unknown</a:t>
            </a: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understanding of important scientific concepts and processes</a:t>
            </a: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natural curiosity</a:t>
            </a: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critical and creative thinking</a:t>
            </a: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development of STEM competencies. </a:t>
            </a:r>
          </a:p>
          <a:p>
            <a:pPr>
              <a:spcBef>
                <a:spcPts val="0"/>
              </a:spcBef>
            </a:pPr>
            <a:endParaRPr lang="en-AU" sz="1100" dirty="0">
              <a:latin typeface="Arial" panose="020B0604020202020204" pitchFamily="34" charset="0"/>
              <a:cs typeface="Arial" panose="020B0604020202020204" pitchFamily="34" charset="0"/>
            </a:endParaRPr>
          </a:p>
          <a:p>
            <a:pPr marL="0">
              <a:spcBef>
                <a:spcPts val="0"/>
              </a:spcBef>
            </a:pPr>
            <a:r>
              <a:rPr lang="en-AU" sz="1100" baseline="0" dirty="0">
                <a:solidFill>
                  <a:schemeClr val="tx1"/>
                </a:solidFill>
                <a:latin typeface="Arial" panose="020B0604020202020204" pitchFamily="34" charset="0"/>
                <a:cs typeface="Arial" panose="020B0604020202020204" pitchFamily="34" charset="0"/>
              </a:rPr>
              <a:t>The </a:t>
            </a:r>
            <a:r>
              <a:rPr lang="en-US" sz="1100" b="0" baseline="0" dirty="0">
                <a:latin typeface="Arial" panose="020B0604020202020204" pitchFamily="34" charset="0"/>
                <a:cs typeface="Arial" panose="020B0604020202020204" pitchFamily="34" charset="0"/>
              </a:rPr>
              <a:t>rationale is available from: </a:t>
            </a:r>
            <a:r>
              <a:rPr lang="en-AU" sz="1100" b="0" u="sng" dirty="0">
                <a:latin typeface="+mn-lt"/>
                <a:cs typeface="Arial"/>
              </a:rPr>
              <a:t>https://v9.australiancurriculum.edu.au/teacher-resources/understand-this-learning-area/science/.</a:t>
            </a:r>
          </a:p>
          <a:p>
            <a:pPr marL="0">
              <a:spcBef>
                <a:spcPts val="0"/>
              </a:spcBef>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activity</a:t>
            </a:r>
          </a:p>
          <a:p>
            <a:pPr marL="0">
              <a:lnSpc>
                <a:spcPct val="100000"/>
              </a:lnSpc>
              <a:spcBef>
                <a:spcPts val="0"/>
              </a:spcBef>
            </a:pPr>
            <a:endParaRPr lang="en-AU" sz="1100" b="1" i="0"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anose="020B0604020202020204" pitchFamily="34" charset="0"/>
                <a:cs typeface="Arial" panose="020B0604020202020204" pitchFamily="34" charset="0"/>
              </a:rPr>
              <a:t>Read the full rationale. Partner with a colleague to discuss the following questions:</a:t>
            </a:r>
            <a:endParaRPr lang="en-AU" sz="1100" kern="1200" dirty="0">
              <a:solidFill>
                <a:schemeClr val="tx1"/>
              </a:solidFill>
              <a:effectLst/>
              <a:latin typeface="Arial" pitchFamily="34" charset="0"/>
              <a:ea typeface="+mn-ea"/>
              <a:cs typeface="Arial" pitchFamily="34" charset="0"/>
            </a:endParaRPr>
          </a:p>
          <a:p>
            <a:pPr marL="0" lvl="2" indent="-171450">
              <a:spcBef>
                <a:spcPts val="0"/>
              </a:spcBef>
              <a:buFont typeface="Arial" panose="020B0604020202020204" pitchFamily="34" charset="0"/>
              <a:buChar char="•"/>
            </a:pPr>
            <a:r>
              <a:rPr lang="en-AU" sz="1100" kern="1200" dirty="0">
                <a:solidFill>
                  <a:schemeClr val="tx1"/>
                </a:solidFill>
                <a:effectLst/>
                <a:latin typeface="Arial" panose="020B0604020202020204" pitchFamily="34" charset="0"/>
                <a:cs typeface="Arial" panose="020B0604020202020204" pitchFamily="34" charset="0"/>
              </a:rPr>
              <a:t>What were the key aspects of the rationale?</a:t>
            </a:r>
            <a:r>
              <a:rPr lang="en-AU" sz="1100" dirty="0">
                <a:latin typeface="Arial" panose="020B0604020202020204" pitchFamily="34" charset="0"/>
                <a:cs typeface="Arial" panose="020B0604020202020204" pitchFamily="34" charset="0"/>
              </a:rPr>
              <a:t> </a:t>
            </a:r>
            <a:endParaRPr lang="en-AU" sz="1100" kern="1200" dirty="0">
              <a:solidFill>
                <a:schemeClr val="tx1"/>
              </a:solidFill>
              <a:effectLst/>
              <a:latin typeface="Arial" pitchFamily="34" charset="0"/>
              <a:ea typeface="+mn-ea"/>
              <a:cs typeface="Arial" pitchFamily="34" charset="0"/>
            </a:endParaRPr>
          </a:p>
          <a:p>
            <a:pPr marL="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anose="020B0604020202020204" pitchFamily="34" charset="0"/>
                <a:cs typeface="Arial" panose="020B0604020202020204" pitchFamily="34" charset="0"/>
              </a:rPr>
              <a:t>Why is the learning area important? What important contribution does the learning make to a student’s education?</a:t>
            </a:r>
            <a:endParaRPr lang="en-AU" sz="1100" kern="1200" dirty="0">
              <a:solidFill>
                <a:schemeClr val="tx1"/>
              </a:solidFill>
              <a:effectLst/>
              <a:latin typeface="Arial" pitchFamily="34" charset="0"/>
              <a:ea typeface="+mn-ea"/>
              <a:cs typeface="Arial" pitchFamily="34" charset="0"/>
            </a:endParaRPr>
          </a:p>
          <a:p>
            <a:pPr marL="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anose="020B0604020202020204" pitchFamily="34" charset="0"/>
                <a:cs typeface="Arial" panose="020B0604020202020204" pitchFamily="34" charset="0"/>
              </a:rPr>
              <a:t>Which aspects of this rationale matched your current understanding of the learning area? Which aspects were new understandings?</a:t>
            </a:r>
          </a:p>
          <a:p>
            <a:pPr marL="914400" lvl="3" indent="0">
              <a:lnSpc>
                <a:spcPct val="100000"/>
              </a:lnSpc>
              <a:spcBef>
                <a:spcPts val="0"/>
              </a:spcBef>
              <a:buFont typeface="Arial" panose="020B0604020202020204" pitchFamily="34" charset="0"/>
              <a:buNone/>
            </a:pPr>
            <a:endParaRPr lang="en-AU" sz="1100" kern="1200" dirty="0">
              <a:solidFill>
                <a:schemeClr val="tx1"/>
              </a:solidFill>
              <a:effectLst/>
              <a:latin typeface="Arial" pitchFamily="34" charset="0"/>
              <a:ea typeface="+mn-ea"/>
              <a:cs typeface="Arial" pitchFamily="34" charset="0"/>
            </a:endParaRPr>
          </a:p>
          <a:p>
            <a:pPr marL="457200" lvl="2" indent="0">
              <a:lnSpc>
                <a:spcPct val="100000"/>
              </a:lnSpc>
              <a:spcBef>
                <a:spcPts val="0"/>
              </a:spcBef>
              <a:buFont typeface="Arial" panose="020B0604020202020204" pitchFamily="34" charset="0"/>
              <a:buNone/>
            </a:pPr>
            <a:endParaRPr lang="en-AU" sz="11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a:p>
        </p:txBody>
      </p:sp>
    </p:spTree>
    <p:extLst>
      <p:ext uri="{BB962C8B-B14F-4D97-AF65-F5344CB8AC3E}">
        <p14:creationId xmlns:p14="http://schemas.microsoft.com/office/powerpoint/2010/main" val="300249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aims flow logically from the rationale and identify the major learning that students will be able to demonstrate as a result of being taught the curriculum.</a:t>
            </a:r>
          </a:p>
          <a:p>
            <a:pPr>
              <a:spcBef>
                <a:spcPts val="0"/>
              </a:spcBef>
            </a:pPr>
            <a:endParaRPr lang="en-US" sz="1100" dirty="0">
              <a:latin typeface="Arial" panose="020B0604020202020204" pitchFamily="34" charset="0"/>
              <a:cs typeface="Arial" panose="020B0604020202020204" pitchFamily="34" charset="0"/>
            </a:endParaRPr>
          </a:p>
          <a:p>
            <a:pPr>
              <a:spcBef>
                <a:spcPts val="0"/>
              </a:spcBef>
            </a:pPr>
            <a:r>
              <a:rPr lang="en-US" sz="1100" dirty="0">
                <a:latin typeface="Arial" panose="020B0604020202020204" pitchFamily="34" charset="0"/>
                <a:cs typeface="Arial" panose="020B0604020202020204" pitchFamily="34" charset="0"/>
              </a:rPr>
              <a:t>The Australian Curriculum: Science aims to ensure that students develop:</a:t>
            </a:r>
          </a:p>
          <a:p>
            <a:pPr>
              <a:spcBef>
                <a:spcPts val="0"/>
              </a:spcBef>
            </a:pPr>
            <a:r>
              <a:rPr lang="en-US" sz="1100" dirty="0">
                <a:latin typeface="Arial" panose="020B0604020202020204" pitchFamily="34" charset="0"/>
                <a:cs typeface="Arial" panose="020B0604020202020204" pitchFamily="34" charset="0"/>
              </a:rPr>
              <a:t>•  an interest in science as a means of expanding their curiosity</a:t>
            </a:r>
          </a:p>
          <a:p>
            <a:pPr>
              <a:spcBef>
                <a:spcPts val="0"/>
              </a:spcBef>
            </a:pPr>
            <a:r>
              <a:rPr lang="en-US" sz="1100" dirty="0">
                <a:latin typeface="Arial" panose="020B0604020202020204" pitchFamily="34" charset="0"/>
                <a:cs typeface="Arial" panose="020B0604020202020204" pitchFamily="34" charset="0"/>
              </a:rPr>
              <a:t>•  a solid foundation of knowledge </a:t>
            </a:r>
          </a:p>
          <a:p>
            <a:pPr>
              <a:spcBef>
                <a:spcPts val="0"/>
              </a:spcBef>
            </a:pPr>
            <a:r>
              <a:rPr lang="en-US" sz="1100" dirty="0">
                <a:latin typeface="Arial" panose="020B0604020202020204" pitchFamily="34" charset="0"/>
                <a:cs typeface="Arial" panose="020B0604020202020204" pitchFamily="34" charset="0"/>
              </a:rPr>
              <a:t>•  an understanding of the nature of scientific inquiry</a:t>
            </a:r>
          </a:p>
          <a:p>
            <a:pPr>
              <a:spcBef>
                <a:spcPts val="0"/>
              </a:spcBef>
            </a:pPr>
            <a:r>
              <a:rPr lang="en-US" sz="1100" dirty="0">
                <a:latin typeface="Arial" panose="020B0604020202020204" pitchFamily="34" charset="0"/>
                <a:cs typeface="Arial" panose="020B0604020202020204" pitchFamily="34" charset="0"/>
              </a:rPr>
              <a:t>•  an ability to communicate scientific understanding and findings</a:t>
            </a:r>
          </a:p>
          <a:p>
            <a:pPr>
              <a:spcBef>
                <a:spcPts val="0"/>
              </a:spcBef>
            </a:pPr>
            <a:r>
              <a:rPr lang="en-US" sz="1100" dirty="0">
                <a:latin typeface="Arial" panose="020B0604020202020204" pitchFamily="34" charset="0"/>
                <a:cs typeface="Arial" panose="020B0604020202020204" pitchFamily="34" charset="0"/>
              </a:rPr>
              <a:t>•  an ability to solve problems and make informed decisions</a:t>
            </a:r>
          </a:p>
          <a:p>
            <a:pPr>
              <a:spcBef>
                <a:spcPts val="0"/>
              </a:spcBef>
            </a:pPr>
            <a:r>
              <a:rPr lang="en-US" sz="1100" dirty="0">
                <a:latin typeface="Arial" panose="020B0604020202020204" pitchFamily="34" charset="0"/>
                <a:cs typeface="Arial" panose="020B0604020202020204" pitchFamily="34" charset="0"/>
              </a:rPr>
              <a:t>•  an understanding of the dynamic nature of science knowledge.</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AU" sz="1100" b="0" dirty="0">
                <a:solidFill>
                  <a:schemeClr val="tx1"/>
                </a:solidFill>
                <a:latin typeface="Arial" pitchFamily="34" charset="0"/>
                <a:cs typeface="Arial" pitchFamily="34" charset="0"/>
              </a:rPr>
              <a:t>The aims </a:t>
            </a:r>
            <a:r>
              <a:rPr lang="en-US" sz="1100" b="0" baseline="0" dirty="0">
                <a:latin typeface="Arial" pitchFamily="34" charset="0"/>
                <a:cs typeface="Arial" pitchFamily="34" charset="0"/>
              </a:rPr>
              <a:t>are available from</a:t>
            </a:r>
            <a:r>
              <a:rPr lang="en-AU" sz="1100" b="0" dirty="0">
                <a:solidFill>
                  <a:schemeClr val="tx1"/>
                </a:solidFill>
                <a:latin typeface="Arial" pitchFamily="34" charset="0"/>
                <a:cs typeface="Arial" pitchFamily="34" charset="0"/>
              </a:rPr>
              <a:t>: </a:t>
            </a:r>
            <a:r>
              <a:rPr lang="en-AU" sz="1100" b="0" u="sng" dirty="0">
                <a:latin typeface="+mn-lt"/>
                <a:cs typeface="Arial"/>
              </a:rPr>
              <a:t>https://v9.australiancurriculum.edu.au/teacher-resources/understand-this-learning-area/science/.</a:t>
            </a:r>
          </a:p>
          <a:p>
            <a:pPr>
              <a:spcBef>
                <a:spcPts val="0"/>
              </a:spcBef>
            </a:pPr>
            <a:endParaRPr lang="en-AU" sz="1100" b="1" i="0" u="none" dirty="0">
              <a:solidFill>
                <a:schemeClr val="tx1"/>
              </a:solidFill>
              <a:latin typeface="Arial" pitchFamily="34" charset="0"/>
              <a:cs typeface="Arial" pitchFamily="34" charset="0"/>
            </a:endParaRPr>
          </a:p>
          <a:p>
            <a:pPr marL="0">
              <a:lnSpc>
                <a:spcPct val="100000"/>
              </a:lnSpc>
              <a:spcBef>
                <a:spcPts val="0"/>
              </a:spcBef>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110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learning area to a parent group.</a:t>
            </a: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aims. How do they inform:</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learning area?</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a:p>
        </p:txBody>
      </p:sp>
    </p:spTree>
    <p:extLst>
      <p:ext uri="{BB962C8B-B14F-4D97-AF65-F5344CB8AC3E}">
        <p14:creationId xmlns:p14="http://schemas.microsoft.com/office/powerpoint/2010/main" val="133531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latin typeface="Arial"/>
                <a:cs typeface="Arial"/>
              </a:rPr>
              <a:t>The key ideas represent views of the world and bridge knowledge and understanding across the interrelated strands of Science.</a:t>
            </a:r>
            <a:r>
              <a:rPr lang="en-US" sz="1100" dirty="0">
                <a:latin typeface="Arial"/>
                <a:cs typeface="Arial"/>
              </a:rPr>
              <a:t>  </a:t>
            </a:r>
            <a:endParaRPr lang="en-US" sz="1100" b="0" dirty="0">
              <a:latin typeface="Arial" pitchFamily="34" charset="0"/>
              <a:cs typeface="Arial" pitchFamily="34" charset="0"/>
            </a:endParaRPr>
          </a:p>
          <a:p>
            <a:pPr marL="0" lvl="0">
              <a:lnSpc>
                <a:spcPct val="100000"/>
              </a:lnSpc>
              <a:spcBef>
                <a:spcPts val="0"/>
              </a:spcBef>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u="none" baseline="0" dirty="0">
                <a:latin typeface="Arial"/>
                <a:cs typeface="Arial"/>
              </a:rPr>
              <a:t>In the Science learning area, there are six key ideas: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baseline="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a:cs typeface="Arial"/>
              </a:rPr>
              <a:t>patterns, order and organisation</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a:cs typeface="Arial"/>
              </a:rPr>
              <a:t>form and function</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a:cs typeface="Arial"/>
              </a:rPr>
              <a:t>stability and change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a:cs typeface="Arial"/>
              </a:rPr>
              <a:t>scale and measurement</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a:cs typeface="Arial"/>
              </a:rPr>
              <a:t>matter and energy</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a:cs typeface="Arial"/>
              </a:rPr>
              <a:t>systems.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a:cs typeface="Arial"/>
              </a:rPr>
              <a:t>The key ideas are available from: </a:t>
            </a:r>
            <a:r>
              <a:rPr lang="en-AU" sz="1100" b="0" u="sng" dirty="0">
                <a:latin typeface="+mn-lt"/>
                <a:cs typeface="Arial"/>
              </a:rPr>
              <a:t>https://v9.australiancurriculum.edu.au/teacher-resources/understand-this-learning-area/science/.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indent="0">
              <a:lnSpc>
                <a:spcPct val="100000"/>
              </a:lnSpc>
              <a:spcBef>
                <a:spcPts val="0"/>
              </a:spcBef>
              <a:buFontTx/>
              <a:buNone/>
            </a:pPr>
            <a:r>
              <a:rPr lang="en-US" sz="1100" b="1" dirty="0">
                <a:latin typeface="Arial"/>
                <a:cs typeface="Arial"/>
              </a:rPr>
              <a:t>Patterns,</a:t>
            </a:r>
            <a:r>
              <a:rPr lang="en-US" sz="1100" b="1" baseline="0" dirty="0">
                <a:latin typeface="Arial"/>
                <a:cs typeface="Arial"/>
              </a:rPr>
              <a:t> order and organisation</a:t>
            </a:r>
            <a:r>
              <a:rPr lang="en-US" sz="1100" b="0" baseline="0" dirty="0">
                <a:latin typeface="Arial"/>
                <a:cs typeface="Arial"/>
              </a:rPr>
              <a:t>: </a:t>
            </a:r>
            <a:r>
              <a:rPr lang="en-US" sz="1100" baseline="0" dirty="0">
                <a:latin typeface="Arial"/>
                <a:cs typeface="Arial"/>
              </a:rPr>
              <a:t>An important aspect of science is recognising patterns in the world around us and ordering and </a:t>
            </a:r>
            <a:r>
              <a:rPr lang="en-US" sz="1100" baseline="0" dirty="0" err="1">
                <a:latin typeface="Arial"/>
                <a:cs typeface="Arial"/>
              </a:rPr>
              <a:t>organising</a:t>
            </a:r>
            <a:r>
              <a:rPr lang="en-US" sz="1100" baseline="0" dirty="0">
                <a:latin typeface="Arial"/>
                <a:cs typeface="Arial"/>
              </a:rPr>
              <a:t> phenomena at different scales.</a:t>
            </a:r>
            <a:endParaRPr lang="en-US" sz="1100" baseline="0" dirty="0">
              <a:latin typeface="Arial" pitchFamily="34" charset="0"/>
              <a:cs typeface="Arial" pitchFamily="34" charset="0"/>
            </a:endParaRPr>
          </a:p>
          <a:p>
            <a:pPr marL="0" indent="0">
              <a:lnSpc>
                <a:spcPct val="100000"/>
              </a:lnSpc>
              <a:spcBef>
                <a:spcPts val="0"/>
              </a:spcBef>
              <a:buFontTx/>
              <a:buNone/>
            </a:pPr>
            <a:r>
              <a:rPr lang="en-US" sz="1100" b="1" baseline="0" dirty="0">
                <a:latin typeface="Arial"/>
                <a:cs typeface="Arial"/>
              </a:rPr>
              <a:t>Form and function</a:t>
            </a:r>
            <a:r>
              <a:rPr lang="en-US" sz="1100" b="0" baseline="0" dirty="0">
                <a:latin typeface="Arial"/>
                <a:cs typeface="Arial"/>
              </a:rPr>
              <a:t>: </a:t>
            </a:r>
            <a:r>
              <a:rPr lang="en-US" sz="1100" baseline="0" dirty="0">
                <a:latin typeface="Arial"/>
                <a:cs typeface="Arial"/>
              </a:rPr>
              <a:t>Many aspects of science are concerned with the relationships between form (the nature or make-up of an aspect of an object or organism) and function (the use of that aspect).</a:t>
            </a:r>
            <a:endParaRPr lang="en-US" sz="1100" baseline="0" dirty="0">
              <a:latin typeface="Arial" pitchFamily="34" charset="0"/>
              <a:cs typeface="Arial" pitchFamily="34" charset="0"/>
            </a:endParaRPr>
          </a:p>
          <a:p>
            <a:pPr marL="0" indent="0">
              <a:lnSpc>
                <a:spcPct val="100000"/>
              </a:lnSpc>
              <a:spcBef>
                <a:spcPts val="0"/>
              </a:spcBef>
              <a:buFontTx/>
              <a:buNone/>
            </a:pPr>
            <a:r>
              <a:rPr lang="en-US" sz="1100" b="1" baseline="0" dirty="0">
                <a:latin typeface="Arial"/>
                <a:cs typeface="Arial"/>
              </a:rPr>
              <a:t>Stability and change</a:t>
            </a:r>
            <a:r>
              <a:rPr lang="en-US" sz="1100" b="0" baseline="0" dirty="0">
                <a:latin typeface="Arial"/>
                <a:cs typeface="Arial"/>
              </a:rPr>
              <a:t>: </a:t>
            </a:r>
            <a:r>
              <a:rPr lang="en-US" sz="1100" baseline="0" dirty="0">
                <a:latin typeface="Arial"/>
                <a:cs typeface="Arial"/>
              </a:rPr>
              <a:t>Many areas of science involve the recognition, description and prediction of stability and change.</a:t>
            </a:r>
            <a:endParaRPr lang="en-US" sz="1100" baseline="0" dirty="0">
              <a:latin typeface="Arial" pitchFamily="34" charset="0"/>
              <a:cs typeface="Arial" pitchFamily="34" charset="0"/>
            </a:endParaRPr>
          </a:p>
          <a:p>
            <a:pPr marL="0" indent="0">
              <a:lnSpc>
                <a:spcPct val="100000"/>
              </a:lnSpc>
              <a:spcBef>
                <a:spcPts val="0"/>
              </a:spcBef>
              <a:buFontTx/>
              <a:buNone/>
            </a:pPr>
            <a:r>
              <a:rPr lang="en-US" sz="1100" b="1" u="none" baseline="0" dirty="0">
                <a:latin typeface="Arial"/>
                <a:cs typeface="Arial"/>
              </a:rPr>
              <a:t>Scale and measurement</a:t>
            </a:r>
            <a:r>
              <a:rPr lang="en-US" sz="1100" b="0" u="none" baseline="0" dirty="0">
                <a:latin typeface="Arial"/>
                <a:cs typeface="Arial"/>
              </a:rPr>
              <a:t>: </a:t>
            </a:r>
            <a:r>
              <a:rPr lang="en-US" sz="1100" u="none" baseline="0" dirty="0">
                <a:latin typeface="Arial"/>
                <a:cs typeface="Arial"/>
              </a:rPr>
              <a:t>Quantification of time and spatial scale is critical to the development as it enables the comparison of observations.</a:t>
            </a:r>
            <a:endParaRPr lang="en-US" sz="1100" u="none" baseline="0" dirty="0">
              <a:latin typeface="Arial" pitchFamily="34" charset="0"/>
              <a:cs typeface="Arial" pitchFamily="34" charset="0"/>
            </a:endParaRPr>
          </a:p>
          <a:p>
            <a:pPr marL="0" indent="0">
              <a:lnSpc>
                <a:spcPct val="100000"/>
              </a:lnSpc>
              <a:spcBef>
                <a:spcPts val="0"/>
              </a:spcBef>
              <a:buFontTx/>
              <a:buNone/>
            </a:pPr>
            <a:r>
              <a:rPr lang="en-US" sz="1100" b="1" u="none" baseline="0" dirty="0">
                <a:latin typeface="Arial"/>
                <a:cs typeface="Arial"/>
              </a:rPr>
              <a:t>Matter and energy</a:t>
            </a:r>
            <a:r>
              <a:rPr lang="en-US" sz="1100" b="0" u="none" baseline="0" dirty="0">
                <a:latin typeface="Arial"/>
                <a:cs typeface="Arial"/>
              </a:rPr>
              <a:t>: Many</a:t>
            </a:r>
            <a:r>
              <a:rPr lang="en-US" sz="1100" u="none" baseline="0" dirty="0">
                <a:latin typeface="Arial"/>
                <a:cs typeface="Arial"/>
              </a:rPr>
              <a:t> aspects of science involve identifying, describing and measuring transfers of energy and matter.</a:t>
            </a:r>
            <a:endParaRPr lang="en-US" sz="1100" u="none" baseline="0" dirty="0">
              <a:latin typeface="Arial" pitchFamily="34" charset="0"/>
              <a:cs typeface="Arial" pitchFamily="34" charset="0"/>
            </a:endParaRPr>
          </a:p>
          <a:p>
            <a:pPr marL="0" indent="0">
              <a:lnSpc>
                <a:spcPct val="100000"/>
              </a:lnSpc>
              <a:spcBef>
                <a:spcPts val="0"/>
              </a:spcBef>
              <a:buFontTx/>
              <a:buNone/>
            </a:pPr>
            <a:r>
              <a:rPr lang="en-US" sz="1100" b="1" u="none" baseline="0" dirty="0">
                <a:latin typeface="Arial"/>
                <a:cs typeface="Arial"/>
              </a:rPr>
              <a:t>Systems</a:t>
            </a:r>
            <a:r>
              <a:rPr lang="en-US" sz="1100" b="0" u="none" baseline="0" dirty="0">
                <a:latin typeface="Arial"/>
                <a:cs typeface="Arial"/>
              </a:rPr>
              <a:t>:</a:t>
            </a:r>
            <a:r>
              <a:rPr lang="en-US" sz="1100" b="1" u="none" baseline="0" dirty="0">
                <a:latin typeface="Arial"/>
                <a:cs typeface="Arial"/>
              </a:rPr>
              <a:t> </a:t>
            </a:r>
            <a:r>
              <a:rPr lang="en-US" sz="1100" b="0" u="none" baseline="0" dirty="0">
                <a:latin typeface="Arial"/>
                <a:cs typeface="Arial"/>
              </a:rPr>
              <a:t>S</a:t>
            </a:r>
            <a:r>
              <a:rPr lang="en-US" sz="1100" u="none" baseline="0" dirty="0">
                <a:latin typeface="Arial"/>
                <a:cs typeface="Arial"/>
              </a:rPr>
              <a:t>cience often involves thinking, modelling and </a:t>
            </a:r>
            <a:r>
              <a:rPr lang="en-US" sz="1100" u="none" baseline="0" dirty="0" err="1">
                <a:latin typeface="Arial"/>
                <a:cs typeface="Arial"/>
              </a:rPr>
              <a:t>analysing</a:t>
            </a:r>
            <a:r>
              <a:rPr lang="en-US" sz="1100" u="none" baseline="0" dirty="0">
                <a:latin typeface="Arial"/>
                <a:cs typeface="Arial"/>
              </a:rPr>
              <a:t> in terms of systems to understand, explain and predict events and phenomena.</a:t>
            </a:r>
          </a:p>
          <a:p>
            <a:pPr marL="0">
              <a:lnSpc>
                <a:spcPct val="100000"/>
              </a:lnSpc>
              <a:spcBef>
                <a:spcPts val="0"/>
              </a:spcBef>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a:cs typeface="Arial"/>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a:cs typeface="Arial"/>
              </a:rPr>
              <a:t>How do the key ideas affect your reading of the content?</a:t>
            </a: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a:cs typeface="Arial"/>
              </a:rPr>
              <a:t>How are the key ideas reflected in your Science program?</a:t>
            </a:r>
            <a:endParaRPr lang="en-AU" sz="1100" u="none" dirty="0">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a:p>
        </p:txBody>
      </p:sp>
    </p:spTree>
    <p:extLst>
      <p:ext uri="{BB962C8B-B14F-4D97-AF65-F5344CB8AC3E}">
        <p14:creationId xmlns:p14="http://schemas.microsoft.com/office/powerpoint/2010/main" val="67019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key considerations provide </a:t>
            </a:r>
            <a:r>
              <a:rPr lang="en-AU" sz="1800" i="0" dirty="0">
                <a:effectLst/>
                <a:latin typeface="Arial" panose="020B0604020202020204" pitchFamily="34" charset="0"/>
                <a:ea typeface="Times New Roman" panose="02020603050405020304" pitchFamily="18" charset="0"/>
                <a:cs typeface="Times New Roman" panose="02020603050405020304" pitchFamily="18" charset="0"/>
              </a:rPr>
              <a:t>a brief overview of how the Australian Curriculum can accommodate particular approaches to teaching and assessment in Science.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baseline="0" dirty="0">
                <a:latin typeface="Arial" pitchFamily="34" charset="0"/>
                <a:cs typeface="Arial" pitchFamily="34" charset="0"/>
              </a:rPr>
              <a:t>When planning teaching and learning activities teachers need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safety</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animal ethics and biosecurity.</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100" b="0" baseline="0" dirty="0">
                <a:latin typeface="Arial" pitchFamily="34" charset="0"/>
                <a:cs typeface="Arial" pitchFamily="34" charset="0"/>
              </a:rPr>
              <a:t>This section also supports teachers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protocols for engaging with First Nations Australians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inclusive practices that are relevant to the needs of diverse learners.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a:lnSpc>
                <a:spcPct val="100000"/>
              </a:lnSpc>
              <a:spcBef>
                <a:spcPts val="0"/>
              </a:spcBef>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a:lnSpc>
                <a:spcPct val="100000"/>
              </a:lnSpc>
              <a:spcBef>
                <a:spcPts val="0"/>
              </a:spcBef>
            </a:pPr>
            <a:endParaRPr lang="en-US" sz="1100" b="1" u="none" dirty="0">
              <a:latin typeface="Arial" pitchFamily="34" charset="0"/>
              <a:cs typeface="Arial" pitchFamily="34" charset="0"/>
            </a:endParaRP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How are the key considerations reflected in your Science program?</a:t>
            </a:r>
          </a:p>
          <a:p>
            <a:pPr marL="0" lv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a:p>
        </p:txBody>
      </p:sp>
    </p:spTree>
    <p:extLst>
      <p:ext uri="{BB962C8B-B14F-4D97-AF65-F5344CB8AC3E}">
        <p14:creationId xmlns:p14="http://schemas.microsoft.com/office/powerpoint/2010/main" val="3364808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a:latin typeface="Arial" panose="020B0604020202020204" pitchFamily="34" charset="0"/>
                <a:cs typeface="Arial" panose="020B0604020202020204" pitchFamily="34" charset="0"/>
              </a:rPr>
              <a:t>The Science curriculum is structured into both year-by-year</a:t>
            </a:r>
            <a:r>
              <a:rPr lang="en-US" sz="1100" b="0" baseline="0">
                <a:latin typeface="Arial" pitchFamily="34" charset="0"/>
                <a:cs typeface="Arial" pitchFamily="34" charset="0"/>
              </a:rPr>
              <a:t> and </a:t>
            </a:r>
            <a:r>
              <a:rPr lang="en-US" sz="1100" b="0">
                <a:latin typeface="Arial" panose="020B0604020202020204" pitchFamily="34" charset="0"/>
                <a:cs typeface="Arial" panose="020B0604020202020204" pitchFamily="34" charset="0"/>
              </a:rPr>
              <a:t>banded</a:t>
            </a:r>
            <a:r>
              <a:rPr lang="en-US" sz="1100" b="0" baseline="0">
                <a:latin typeface="Arial" pitchFamily="34" charset="0"/>
                <a:cs typeface="Arial" pitchFamily="34" charset="0"/>
              </a:rPr>
              <a:t> curriculum content. The banded curriculum content enables flexible delivery of Science across </a:t>
            </a:r>
            <a:r>
              <a:rPr lang="en-AU" sz="1100">
                <a:solidFill>
                  <a:schemeClr val="tx1"/>
                </a:solidFill>
                <a:latin typeface="Arial" pitchFamily="34" charset="0"/>
                <a:cs typeface="Arial" pitchFamily="34" charset="0"/>
              </a:rPr>
              <a:t>Prep–Year 10.</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b="0" baseline="0">
                <a:latin typeface="Arial" pitchFamily="34" charset="0"/>
                <a:cs typeface="Arial" pitchFamily="34" charset="0"/>
              </a:rPr>
              <a:t> </a:t>
            </a:r>
            <a:endParaRPr lang="en-AU" sz="1100" b="0">
              <a:latin typeface="Arial" pitchFamily="34" charset="0"/>
              <a:cs typeface="Arial" pitchFamily="34" charset="0"/>
            </a:endParaRPr>
          </a:p>
          <a:p>
            <a:pPr lvl="0">
              <a:spcBef>
                <a:spcPts val="0"/>
              </a:spcBef>
            </a:pPr>
            <a:r>
              <a:rPr lang="en-US" sz="1100" b="1" u="none">
                <a:latin typeface="Arial" pitchFamily="34" charset="0"/>
                <a:cs typeface="Arial" pitchFamily="34" charset="0"/>
              </a:rPr>
              <a:t>Suggested activity</a:t>
            </a:r>
          </a:p>
          <a:p>
            <a:pPr lvl="0">
              <a:spcBef>
                <a:spcPts val="0"/>
              </a:spcBef>
            </a:pPr>
            <a:endParaRPr lang="en-US" sz="1100" b="1" u="none">
              <a:latin typeface="Arial" pitchFamily="34" charset="0"/>
              <a:cs typeface="Arial" pitchFamily="34" charset="0"/>
            </a:endParaRPr>
          </a:p>
          <a:p>
            <a:pPr marL="0" indent="0">
              <a:spcBef>
                <a:spcPts val="0"/>
              </a:spcBef>
              <a:buFont typeface="+mj-lt"/>
              <a:buNone/>
            </a:pPr>
            <a:r>
              <a:rPr lang="en-US" sz="1100" kern="1200">
                <a:solidFill>
                  <a:schemeClr val="tx1"/>
                </a:solidFill>
                <a:effectLst/>
                <a:latin typeface="Arial" pitchFamily="34" charset="0"/>
                <a:ea typeface="+mn-ea"/>
                <a:cs typeface="Arial" pitchFamily="34" charset="0"/>
              </a:rPr>
              <a:t>What are the implications for planning your teaching, learning and assessment program using banded content (Science as a human endeavor strand and Science inquiry strand) and year-by-year content</a:t>
            </a:r>
            <a:r>
              <a:rPr lang="en-US" sz="1100" kern="1200" baseline="0">
                <a:solidFill>
                  <a:schemeClr val="tx1"/>
                </a:solidFill>
                <a:effectLst/>
                <a:latin typeface="Arial" pitchFamily="34" charset="0"/>
                <a:ea typeface="+mn-ea"/>
                <a:cs typeface="Arial" pitchFamily="34" charset="0"/>
              </a:rPr>
              <a:t> (Science understanding strand)</a:t>
            </a:r>
            <a:r>
              <a:rPr lang="en-US" sz="1100" kern="1200">
                <a:solidFill>
                  <a:schemeClr val="tx1"/>
                </a:solidFill>
                <a:effectLst/>
                <a:latin typeface="Arial" pitchFamily="34" charset="0"/>
                <a:ea typeface="+mn-ea"/>
                <a:cs typeface="Arial" pitchFamily="34" charset="0"/>
              </a:rPr>
              <a:t>?</a:t>
            </a:r>
            <a:endParaRPr lang="en-AU" sz="1100" b="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9</a:t>
            </a:fld>
            <a:endParaRPr lang="en-AU" sz="1000"/>
          </a:p>
        </p:txBody>
      </p:sp>
    </p:spTree>
    <p:extLst>
      <p:ext uri="{BB962C8B-B14F-4D97-AF65-F5344CB8AC3E}">
        <p14:creationId xmlns:p14="http://schemas.microsoft.com/office/powerpoint/2010/main" val="2022686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2" descr="\\file01\data\D_CIS\B_Curriculum_Support\U_Publishing\QCAA\web\_pending\170019_Learning_area_ppt_hpe\images\QCAA_STJOHNS_20140522_EPX0047_Webshot.jpg">
            <a:extLst>
              <a:ext uri="{FF2B5EF4-FFF2-40B4-BE49-F238E27FC236}">
                <a16:creationId xmlns:a16="http://schemas.microsoft.com/office/drawing/2014/main" id="{B3872D07-EBD6-4834-808B-7B92C89F74B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857" b="17999"/>
          <a:stretch/>
        </p:blipFill>
        <p:spPr bwMode="auto">
          <a:xfrm>
            <a:off x="179388" y="-17364"/>
            <a:ext cx="8964612" cy="431046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718726A4-4ACA-47AE-B2A5-62A18EA93ABB}"/>
              </a:ext>
            </a:extLst>
          </p:cNvPr>
          <p:cNvCxnSpPr/>
          <p:nvPr userDrawn="1"/>
        </p:nvCxnSpPr>
        <p:spPr bwMode="auto">
          <a:xfrm>
            <a:off x="179512" y="4293096"/>
            <a:ext cx="8964488" cy="0"/>
          </a:xfrm>
          <a:prstGeom prst="line">
            <a:avLst/>
          </a:prstGeom>
          <a:noFill/>
          <a:ln w="5334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a:hlinkClick r:id="rId3"/>
            <a:extLst>
              <a:ext uri="{FF2B5EF4-FFF2-40B4-BE49-F238E27FC236}">
                <a16:creationId xmlns:a16="http://schemas.microsoft.com/office/drawing/2014/main" id="{9FBFB8F3-1942-40D1-BD9B-625D49E28A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10" name="Vertical Text Placeholder 5">
            <a:extLst>
              <a:ext uri="{FF2B5EF4-FFF2-40B4-BE49-F238E27FC236}">
                <a16:creationId xmlns:a16="http://schemas.microsoft.com/office/drawing/2014/main" id="{4276BA04-6107-4DDC-B40E-1EEB6A244E7C}"/>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dirty="0"/>
              <a:t>220097</a:t>
            </a:r>
            <a:endParaRPr lang="en-AU" dirty="0"/>
          </a:p>
        </p:txBody>
      </p:sp>
      <p:sp>
        <p:nvSpPr>
          <p:cNvPr id="11" name="Title 1">
            <a:extLst>
              <a:ext uri="{FF2B5EF4-FFF2-40B4-BE49-F238E27FC236}">
                <a16:creationId xmlns:a16="http://schemas.microsoft.com/office/drawing/2014/main" id="{0F96D5A8-5F80-4016-9CA6-64FD5BDD4523}"/>
              </a:ext>
            </a:extLst>
          </p:cNvPr>
          <p:cNvSpPr>
            <a:spLocks noGrp="1"/>
          </p:cNvSpPr>
          <p:nvPr>
            <p:ph type="ctrTitle"/>
          </p:nvPr>
        </p:nvSpPr>
        <p:spPr>
          <a:xfrm>
            <a:off x="216370" y="3429000"/>
            <a:ext cx="8603779" cy="1728341"/>
          </a:xfrm>
        </p:spPr>
        <p:txBody>
          <a:bodyPr/>
          <a:lstStyle/>
          <a:p>
            <a:r>
              <a:rPr lang="en-US" dirty="0"/>
              <a:t>Click to edit Master title style</a:t>
            </a:r>
            <a:endParaRPr lang="en-AU" dirty="0"/>
          </a:p>
        </p:txBody>
      </p:sp>
      <p:sp>
        <p:nvSpPr>
          <p:cNvPr id="12" name="Subtitle 2">
            <a:extLst>
              <a:ext uri="{FF2B5EF4-FFF2-40B4-BE49-F238E27FC236}">
                <a16:creationId xmlns:a16="http://schemas.microsoft.com/office/drawing/2014/main" id="{546FEB43-A14B-4DF3-BABE-99DD3C2E35A0}"/>
              </a:ext>
            </a:extLst>
          </p:cNvPr>
          <p:cNvSpPr>
            <a:spLocks noGrp="1"/>
          </p:cNvSpPr>
          <p:nvPr>
            <p:ph type="subTitle" idx="1"/>
          </p:nvPr>
        </p:nvSpPr>
        <p:spPr>
          <a:xfrm>
            <a:off x="216368" y="5137200"/>
            <a:ext cx="8603779" cy="9359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14" name="Group 13">
            <a:extLst>
              <a:ext uri="{FF2B5EF4-FFF2-40B4-BE49-F238E27FC236}">
                <a16:creationId xmlns:a16="http://schemas.microsoft.com/office/drawing/2014/main" id="{593EB1CE-33B1-4CA4-957B-0EFCB1E10A3F}"/>
              </a:ext>
            </a:extLst>
          </p:cNvPr>
          <p:cNvGrpSpPr/>
          <p:nvPr userDrawn="1"/>
        </p:nvGrpSpPr>
        <p:grpSpPr>
          <a:xfrm>
            <a:off x="-304" y="259200"/>
            <a:ext cx="1818000" cy="396000"/>
            <a:chOff x="-304" y="259200"/>
            <a:chExt cx="1818000" cy="396000"/>
          </a:xfrm>
        </p:grpSpPr>
        <p:sp>
          <p:nvSpPr>
            <p:cNvPr id="15" name="Rectangle 14">
              <a:extLst>
                <a:ext uri="{FF2B5EF4-FFF2-40B4-BE49-F238E27FC236}">
                  <a16:creationId xmlns:a16="http://schemas.microsoft.com/office/drawing/2014/main" id="{7DFD98CE-0DFA-4188-B54A-A76024A0F03F}"/>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descr="Sticker of ACiQv9.0">
              <a:extLst>
                <a:ext uri="{FF2B5EF4-FFF2-40B4-BE49-F238E27FC236}">
                  <a16:creationId xmlns:a16="http://schemas.microsoft.com/office/drawing/2014/main" id="{77588792-167F-4F4E-908A-9D1AEFE69A5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9928" y="284400"/>
              <a:ext cx="1439339" cy="335366"/>
            </a:xfrm>
            <a:prstGeom prst="rect">
              <a:avLst/>
            </a:prstGeom>
          </p:spPr>
        </p:pic>
      </p:grpSp>
    </p:spTree>
    <p:extLst>
      <p:ext uri="{BB962C8B-B14F-4D97-AF65-F5344CB8AC3E}">
        <p14:creationId xmlns:p14="http://schemas.microsoft.com/office/powerpoint/2010/main" val="57266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2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22013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32938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62986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543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sp>
        <p:nvSpPr>
          <p:cNvPr id="13" name="Rectangle 12">
            <a:extLst>
              <a:ext uri="{FF2B5EF4-FFF2-40B4-BE49-F238E27FC236}">
                <a16:creationId xmlns:a16="http://schemas.microsoft.com/office/drawing/2014/main" id="{82A34E36-4551-4643-B3C4-B6C825F9213B}"/>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38A5C9DA-B4C4-40F8-994F-C89D0B7D13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spTree>
    <p:extLst>
      <p:ext uri="{BB962C8B-B14F-4D97-AF65-F5344CB8AC3E}">
        <p14:creationId xmlns:p14="http://schemas.microsoft.com/office/powerpoint/2010/main" val="5962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9859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360032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19501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198270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6018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536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2530242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621EADC-3E6C-495E-A035-B68DC4F44214}"/>
              </a:ext>
            </a:extLst>
          </p:cNvPr>
          <p:cNvSpPr>
            <a:spLocks noGrp="1"/>
          </p:cNvSpPr>
          <p:nvPr>
            <p:ph type="title"/>
          </p:nvPr>
        </p:nvSpPr>
        <p:spPr>
          <a:xfrm>
            <a:off x="216000" y="3430800"/>
            <a:ext cx="8604000" cy="1728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6D5F688D-EF8A-4522-9CFE-D93B5AD07385}"/>
              </a:ext>
            </a:extLst>
          </p:cNvPr>
          <p:cNvSpPr>
            <a:spLocks noGrp="1"/>
          </p:cNvSpPr>
          <p:nvPr>
            <p:ph type="body" idx="1"/>
          </p:nvPr>
        </p:nvSpPr>
        <p:spPr>
          <a:xfrm>
            <a:off x="216000" y="5138116"/>
            <a:ext cx="86040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9" name="Picture 8">
            <a:extLst>
              <a:ext uri="{FF2B5EF4-FFF2-40B4-BE49-F238E27FC236}">
                <a16:creationId xmlns:a16="http://schemas.microsoft.com/office/drawing/2014/main" id="{0FD30AB8-1211-4A2A-835E-5749D25308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0" name="Picture 9">
            <a:extLst>
              <a:ext uri="{FF2B5EF4-FFF2-40B4-BE49-F238E27FC236}">
                <a16:creationId xmlns:a16="http://schemas.microsoft.com/office/drawing/2014/main" id="{401CC47E-65FE-4619-BA8C-3F69BDFBE6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1271968733"/>
      </p:ext>
    </p:extLst>
  </p:cSld>
  <p:clrMap bg1="lt1" tx1="dk1" bg2="lt2" tx2="dk2" accent1="accent1" accent2="accent2" accent3="accent3" accent4="accent4" accent5="accent5" accent6="accent6" hlink="hlink" folHlink="folHlink"/>
  <p:sldLayoutIdLst>
    <p:sldLayoutId id="2147484220" r:id="rId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ticker of ACiQv9.0">
            <a:extLst>
              <a:ext uri="{FF2B5EF4-FFF2-40B4-BE49-F238E27FC236}">
                <a16:creationId xmlns:a16="http://schemas.microsoft.com/office/drawing/2014/main" id="{6353513C-E44E-4DE1-831B-0D4077B5F7E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1615021750"/>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s://creativecommons.org/licenses/by/4.0"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www.qcaa.qld.edu.au/copyright" TargetMode="External"/><Relationship Id="rId4" Type="http://schemas.openxmlformats.org/officeDocument/2006/relationships/hyperlink" Target="https://www.qcaa.qld.edu.au/copyright" TargetMode="External"/><Relationship Id="rId9" Type="http://schemas.openxmlformats.org/officeDocument/2006/relationships/hyperlink" Target="mailto:copyright@acara.edu.a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australiancurriculum.edu.au/f-10-curriculum/general-capabilit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1.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sc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v9.australiancurriculum.edu.au/teacher-resources/understand-this-learning-area/scie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9.australiancurriculum.edu.au/teacher-resources/understand-this-learning-area/scie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3">
            <a:extLst>
              <a:ext uri="{FF2B5EF4-FFF2-40B4-BE49-F238E27FC236}">
                <a16:creationId xmlns:a16="http://schemas.microsoft.com/office/drawing/2014/main" id="{DBFEFA9F-7A66-4A90-AC96-EED257AC7962}"/>
              </a:ext>
            </a:extLst>
          </p:cNvPr>
          <p:cNvSpPr>
            <a:spLocks noGrp="1"/>
          </p:cNvSpPr>
          <p:nvPr>
            <p:ph type="body" orient="vert" sz="quarter" idx="10"/>
          </p:nvPr>
        </p:nvSpPr>
        <p:spPr/>
        <p:txBody>
          <a:bodyPr/>
          <a:lstStyle/>
          <a:p>
            <a:r>
              <a:rPr lang="en-AU" dirty="0"/>
              <a:t>220097</a:t>
            </a:r>
          </a:p>
        </p:txBody>
      </p:sp>
      <p:sp>
        <p:nvSpPr>
          <p:cNvPr id="3" name="Title 2">
            <a:extLst>
              <a:ext uri="{FF2B5EF4-FFF2-40B4-BE49-F238E27FC236}">
                <a16:creationId xmlns:a16="http://schemas.microsoft.com/office/drawing/2014/main" id="{63538520-5147-4126-B50C-5E058018AB45}"/>
              </a:ext>
            </a:extLst>
          </p:cNvPr>
          <p:cNvSpPr>
            <a:spLocks noGrp="1"/>
          </p:cNvSpPr>
          <p:nvPr>
            <p:ph type="ctrTitle"/>
          </p:nvPr>
        </p:nvSpPr>
        <p:spPr/>
        <p:txBody>
          <a:bodyPr/>
          <a:lstStyle/>
          <a:p>
            <a:r>
              <a:rPr lang="en-AU" dirty="0"/>
              <a:t>Science</a:t>
            </a:r>
          </a:p>
        </p:txBody>
      </p:sp>
      <p:sp>
        <p:nvSpPr>
          <p:cNvPr id="6" name="Subtitle 5"/>
          <p:cNvSpPr>
            <a:spLocks noGrp="1"/>
          </p:cNvSpPr>
          <p:nvPr>
            <p:ph type="subTitle" idx="1"/>
          </p:nvPr>
        </p:nvSpPr>
        <p:spPr>
          <a:xfrm>
            <a:off x="750627" y="5137200"/>
            <a:ext cx="8069520" cy="935956"/>
          </a:xfrm>
        </p:spPr>
        <p:txBody>
          <a:bodyPr>
            <a:normAutofit/>
          </a:bodyPr>
          <a:lstStyle/>
          <a:p>
            <a:r>
              <a:rPr lang="en-US" sz="2400" b="1" dirty="0"/>
              <a:t>Prep–Year 10 Australian Curriculum Version 9.0</a:t>
            </a:r>
          </a:p>
          <a:p>
            <a:r>
              <a:rPr lang="en-US" sz="2400" b="1" dirty="0">
                <a:cs typeface="Arial"/>
              </a:rPr>
              <a:t>Learning area overview</a:t>
            </a:r>
          </a:p>
        </p:txBody>
      </p:sp>
      <p:sp>
        <p:nvSpPr>
          <p:cNvPr id="2" name="Rectangle 1"/>
          <p:cNvSpPr/>
          <p:nvPr/>
        </p:nvSpPr>
        <p:spPr>
          <a:xfrm>
            <a:off x="395040" y="5188258"/>
            <a:ext cx="215702" cy="792088"/>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1655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8772-D4E1-4DFF-919D-32920C6F4703}"/>
              </a:ext>
            </a:extLst>
          </p:cNvPr>
          <p:cNvSpPr>
            <a:spLocks noGrp="1"/>
          </p:cNvSpPr>
          <p:nvPr>
            <p:ph type="title"/>
          </p:nvPr>
        </p:nvSpPr>
        <p:spPr/>
        <p:txBody>
          <a:bodyPr/>
          <a:lstStyle/>
          <a:p>
            <a:r>
              <a:rPr lang="en-AU" dirty="0"/>
              <a:t>Level description</a:t>
            </a:r>
          </a:p>
        </p:txBody>
      </p:sp>
      <p:sp>
        <p:nvSpPr>
          <p:cNvPr id="6" name="Content Placeholder 1">
            <a:extLst>
              <a:ext uri="{FF2B5EF4-FFF2-40B4-BE49-F238E27FC236}">
                <a16:creationId xmlns:a16="http://schemas.microsoft.com/office/drawing/2014/main" id="{16C0C3F9-CD81-40A7-B771-AFBADFFEEEE1}"/>
              </a:ext>
            </a:extLst>
          </p:cNvPr>
          <p:cNvSpPr txBox="1">
            <a:spLocks/>
          </p:cNvSpPr>
          <p:nvPr/>
        </p:nvSpPr>
        <p:spPr>
          <a:xfrm>
            <a:off x="324000" y="986401"/>
            <a:ext cx="8493125" cy="5039749"/>
          </a:xfrm>
          <a:prstGeom prst="rect">
            <a:avLst/>
          </a:prstGeom>
        </p:spPr>
        <p:txBody>
          <a:bodyPr>
            <a:normAutofit fontScale="325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5500" b="1" dirty="0"/>
              <a:t>Year 1</a:t>
            </a:r>
          </a:p>
          <a:p>
            <a:pPr fontAlgn="auto">
              <a:spcAft>
                <a:spcPts val="0"/>
              </a:spcAft>
            </a:pPr>
            <a:r>
              <a:rPr lang="en-US" sz="4500" dirty="0"/>
              <a:t>In Year 1 students extend their understanding of patterns by exploring patterns in daily and seasonal events, </a:t>
            </a:r>
            <a:r>
              <a:rPr lang="en-US" sz="4500" dirty="0" err="1"/>
              <a:t>recognising</a:t>
            </a:r>
            <a:r>
              <a:rPr lang="en-US" sz="4500" dirty="0"/>
              <a:t> that all living things share the same basic needs, and that objects can behave in predictable ways. They infer relationships from their observations and experiences and begin to link function with observable properties.</a:t>
            </a:r>
          </a:p>
          <a:p>
            <a:pPr fontAlgn="auto">
              <a:spcAft>
                <a:spcPts val="0"/>
              </a:spcAft>
            </a:pPr>
            <a:endParaRPr lang="en-US" sz="4500" dirty="0"/>
          </a:p>
          <a:p>
            <a:pPr fontAlgn="auto">
              <a:spcAft>
                <a:spcPts val="0"/>
              </a:spcAft>
            </a:pPr>
            <a:r>
              <a:rPr lang="en-US" sz="4500" dirty="0"/>
              <a:t>They observe that changes to objects and events can be large or small and happen quickly or slowly. Students pose questions and make predictions based on their observations and are introduced to ways of </a:t>
            </a:r>
            <a:r>
              <a:rPr lang="en-US" sz="4500" dirty="0" err="1"/>
              <a:t>organising</a:t>
            </a:r>
            <a:r>
              <a:rPr lang="en-US" sz="4500" dirty="0"/>
              <a:t> their observations to identify patterns. They appreciate that science involves observing, asking questions about and describing changes in objects and events.</a:t>
            </a:r>
          </a:p>
          <a:p>
            <a:pPr fontAlgn="auto">
              <a:spcAft>
                <a:spcPts val="0"/>
              </a:spcAft>
            </a:pPr>
            <a:endParaRPr lang="en-US" sz="4500" dirty="0"/>
          </a:p>
          <a:p>
            <a:pPr fontAlgn="auto">
              <a:spcAft>
                <a:spcPts val="0"/>
              </a:spcAft>
            </a:pPr>
            <a:r>
              <a:rPr lang="en-US" sz="4500" dirty="0"/>
              <a:t>Inquiry questions can help excite students’ curiosity and challenge their thinking. Following are examples of inquiry questions that could be used to prompt discussion and exploration:</a:t>
            </a:r>
          </a:p>
          <a:p>
            <a:pPr fontAlgn="auto">
              <a:spcAft>
                <a:spcPts val="0"/>
              </a:spcAft>
            </a:pPr>
            <a:endParaRPr lang="en-US" sz="4500" dirty="0"/>
          </a:p>
          <a:p>
            <a:pPr marL="685800" indent="-685800" fontAlgn="auto">
              <a:spcAft>
                <a:spcPts val="0"/>
              </a:spcAft>
              <a:buFont typeface="Arial" panose="020B0604020202020204" pitchFamily="34" charset="0"/>
              <a:buChar char="•"/>
            </a:pPr>
            <a:r>
              <a:rPr lang="en-US" sz="4500" dirty="0"/>
              <a:t>Does a fish have a home?</a:t>
            </a:r>
          </a:p>
          <a:p>
            <a:pPr marL="685800" indent="-685800" fontAlgn="auto">
              <a:spcAft>
                <a:spcPts val="0"/>
              </a:spcAft>
              <a:buFont typeface="Arial" panose="020B0604020202020204" pitchFamily="34" charset="0"/>
              <a:buChar char="•"/>
            </a:pPr>
            <a:r>
              <a:rPr lang="en-US" sz="4500" dirty="0"/>
              <a:t>How do we know what season it is?</a:t>
            </a:r>
          </a:p>
          <a:p>
            <a:pPr marL="685800" indent="-685800" fontAlgn="auto">
              <a:spcAft>
                <a:spcPts val="0"/>
              </a:spcAft>
              <a:buFont typeface="Arial" panose="020B0604020202020204" pitchFamily="34" charset="0"/>
              <a:buChar char="•"/>
            </a:pPr>
            <a:r>
              <a:rPr lang="en-US" sz="4500" dirty="0"/>
              <a:t>What makes playgrounds fun? How do playground designers come up with ideas?</a:t>
            </a:r>
          </a:p>
          <a:p>
            <a:pPr marL="685800" indent="-685800" fontAlgn="auto">
              <a:spcAft>
                <a:spcPts val="0"/>
              </a:spcAft>
              <a:buFont typeface="Arial" panose="020B0604020202020204" pitchFamily="34" charset="0"/>
              <a:buChar char="•"/>
            </a:pPr>
            <a:r>
              <a:rPr lang="en-US" sz="4500" dirty="0"/>
              <a:t>How can we tell if something has changed?</a:t>
            </a:r>
          </a:p>
          <a:p>
            <a:pPr marL="685800" indent="-685800" fontAlgn="auto">
              <a:spcAft>
                <a:spcPts val="0"/>
              </a:spcAft>
              <a:buFont typeface="Arial" panose="020B0604020202020204" pitchFamily="34" charset="0"/>
              <a:buChar char="•"/>
            </a:pPr>
            <a:r>
              <a:rPr lang="en-US" sz="4500" dirty="0"/>
              <a:t>How does science help us care for ourselves and other living things?</a:t>
            </a:r>
            <a:endParaRPr lang="en-AU" sz="4500" dirty="0"/>
          </a:p>
        </p:txBody>
      </p:sp>
      <p:sp>
        <p:nvSpPr>
          <p:cNvPr id="11" name="Left Arrow 10">
            <a:extLst>
              <a:ext uri="{FF2B5EF4-FFF2-40B4-BE49-F238E27FC236}">
                <a16:creationId xmlns:a16="http://schemas.microsoft.com/office/drawing/2014/main" id="{E20F2405-9EE5-4CB1-B941-3D4BE42BB775}"/>
              </a:ext>
            </a:extLst>
          </p:cNvPr>
          <p:cNvSpPr/>
          <p:nvPr/>
        </p:nvSpPr>
        <p:spPr bwMode="auto">
          <a:xfrm>
            <a:off x="5848723" y="2100611"/>
            <a:ext cx="3131840" cy="917079"/>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t>Key ideas</a:t>
            </a:r>
            <a:endParaRPr kumimoji="0" lang="en-AU" sz="2400" b="0" i="0" u="none" strike="noStrike" cap="none" normalizeH="0" baseline="0" dirty="0">
              <a:ln>
                <a:noFill/>
              </a:ln>
              <a:effectLst/>
            </a:endParaRPr>
          </a:p>
        </p:txBody>
      </p:sp>
      <p:sp>
        <p:nvSpPr>
          <p:cNvPr id="5" name="Left Arrow 10"/>
          <p:cNvSpPr/>
          <p:nvPr/>
        </p:nvSpPr>
        <p:spPr bwMode="auto">
          <a:xfrm>
            <a:off x="5848723" y="3958086"/>
            <a:ext cx="3131840" cy="917079"/>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t>Inquiry questions</a:t>
            </a:r>
            <a:endParaRPr kumimoji="0" lang="en-AU" sz="2400" b="0" i="0" u="none" strike="noStrike" cap="none" normalizeH="0" baseline="0" dirty="0">
              <a:ln>
                <a:noFill/>
              </a:ln>
              <a:effectLst/>
            </a:endParaRPr>
          </a:p>
        </p:txBody>
      </p:sp>
    </p:spTree>
    <p:extLst>
      <p:ext uri="{BB962C8B-B14F-4D97-AF65-F5344CB8AC3E}">
        <p14:creationId xmlns:p14="http://schemas.microsoft.com/office/powerpoint/2010/main" val="127428749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4838-2199-4753-B972-38B829B5409B}"/>
              </a:ext>
            </a:extLst>
          </p:cNvPr>
          <p:cNvSpPr>
            <a:spLocks noGrp="1"/>
          </p:cNvSpPr>
          <p:nvPr>
            <p:ph type="title"/>
          </p:nvPr>
        </p:nvSpPr>
        <p:spPr/>
        <p:txBody>
          <a:bodyPr/>
          <a:lstStyle/>
          <a:p>
            <a:r>
              <a:rPr lang="en-AU" dirty="0"/>
              <a:t>Curriculum content</a:t>
            </a:r>
          </a:p>
        </p:txBody>
      </p:sp>
      <p:graphicFrame>
        <p:nvGraphicFramePr>
          <p:cNvPr id="7" name="Content Placeholder 11">
            <a:extLst>
              <a:ext uri="{FF2B5EF4-FFF2-40B4-BE49-F238E27FC236}">
                <a16:creationId xmlns:a16="http://schemas.microsoft.com/office/drawing/2014/main" id="{AFD5EF2F-95AE-40D5-9BC3-7F8C8E2B06D4}"/>
              </a:ext>
            </a:extLst>
          </p:cNvPr>
          <p:cNvGraphicFramePr>
            <a:graphicFrameLocks/>
          </p:cNvGraphicFramePr>
          <p:nvPr>
            <p:extLst>
              <p:ext uri="{D42A27DB-BD31-4B8C-83A1-F6EECF244321}">
                <p14:modId xmlns:p14="http://schemas.microsoft.com/office/powerpoint/2010/main" val="2004430031"/>
              </p:ext>
            </p:extLst>
          </p:nvPr>
        </p:nvGraphicFramePr>
        <p:xfrm>
          <a:off x="385706" y="1121361"/>
          <a:ext cx="8054378" cy="5276426"/>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217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Science understanding</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217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Biological sciences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217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4264196">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investigate the role of classification in ordering and </a:t>
                      </a:r>
                      <a:r>
                        <a:rPr lang="en-US" sz="1800" dirty="0" err="1">
                          <a:effectLst/>
                          <a:latin typeface="Arial"/>
                          <a:ea typeface="Times New Roman" panose="02020603050405020304" pitchFamily="18" charset="0"/>
                          <a:cs typeface="Times New Roman"/>
                        </a:rPr>
                        <a:t>organising</a:t>
                      </a:r>
                      <a:r>
                        <a:rPr lang="en-US" sz="1800" dirty="0">
                          <a:effectLst/>
                          <a:latin typeface="Arial"/>
                          <a:ea typeface="Times New Roman" panose="02020603050405020304" pitchFamily="18" charset="0"/>
                          <a:cs typeface="Times New Roman"/>
                        </a:rPr>
                        <a:t> the diversity of life on Earth and use and develop classification tools including dichotomous keys</a:t>
                      </a:r>
                    </a:p>
                    <a:p>
                      <a:pPr marL="71755">
                        <a:lnSpc>
                          <a:spcPct val="100000"/>
                        </a:lnSpc>
                        <a:spcAft>
                          <a:spcPts val="1800"/>
                        </a:spcAft>
                      </a:pPr>
                      <a:r>
                        <a:rPr lang="en-US" sz="1800" dirty="0">
                          <a:effectLst/>
                          <a:latin typeface="Arial"/>
                          <a:ea typeface="Times New Roman" panose="02020603050405020304" pitchFamily="18" charset="0"/>
                          <a:cs typeface="Times New Roman"/>
                        </a:rPr>
                        <a:t>AC9S701</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42900" lvl="0" indent="-342900">
                        <a:lnSpc>
                          <a:spcPct val="105000"/>
                        </a:lnSpc>
                        <a:spcBef>
                          <a:spcPts val="200"/>
                        </a:spcBef>
                        <a:spcAft>
                          <a:spcPts val="200"/>
                        </a:spcAft>
                        <a:buFont typeface="Symbol" panose="05050102010706020507" pitchFamily="18" charset="2"/>
                        <a:buChar char=""/>
                        <a:tabLst>
                          <a:tab pos="107950" algn="l"/>
                          <a:tab pos="6409690" algn="l"/>
                        </a:tabLst>
                      </a:pPr>
                      <a:r>
                        <a:rPr lang="en-AU" sz="1200" dirty="0">
                          <a:effectLst/>
                          <a:latin typeface="Arial" panose="020B0604020202020204" pitchFamily="34" charset="0"/>
                          <a:ea typeface="Calibri" panose="020F0502020204030204" pitchFamily="34" charset="0"/>
                          <a:cs typeface="Times New Roman" panose="02020603050405020304" pitchFamily="18" charset="0"/>
                        </a:rPr>
                        <a:t>observing and identifying the similarities and differences of particular features within and between groups of organisms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6409690" algn="l"/>
                        </a:tabLst>
                      </a:pPr>
                      <a:r>
                        <a:rPr lang="en-AU" sz="1200" dirty="0">
                          <a:effectLst/>
                          <a:latin typeface="Arial" panose="020B0604020202020204" pitchFamily="34" charset="0"/>
                          <a:ea typeface="Calibri" panose="020F0502020204030204" pitchFamily="34" charset="0"/>
                          <a:cs typeface="Times New Roman" panose="02020603050405020304" pitchFamily="18" charset="0"/>
                        </a:rPr>
                        <a:t>creating and modifying a dichotomous key to classify organisms into groups and groups within groups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6409690" algn="l"/>
                        </a:tabLst>
                      </a:pPr>
                      <a:r>
                        <a:rPr lang="en-AU" sz="1200" dirty="0">
                          <a:effectLst/>
                          <a:latin typeface="Arial" panose="020B0604020202020204" pitchFamily="34" charset="0"/>
                          <a:ea typeface="Calibri" panose="020F0502020204030204" pitchFamily="34" charset="0"/>
                          <a:cs typeface="Times New Roman" panose="02020603050405020304" pitchFamily="18" charset="0"/>
                        </a:rPr>
                        <a:t>naming and classifying species using scientific conventions from the Linnaean hierarchical classification system, such as kingdom, phylum, class, order, family, genus, species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6409690" algn="l"/>
                        </a:tabLst>
                      </a:pPr>
                      <a:r>
                        <a:rPr lang="en-AU" sz="1200" dirty="0">
                          <a:effectLst/>
                          <a:latin typeface="Arial" panose="020B0604020202020204" pitchFamily="34" charset="0"/>
                          <a:ea typeface="Calibri" panose="020F0502020204030204" pitchFamily="34" charset="0"/>
                          <a:cs typeface="Times New Roman" panose="02020603050405020304" pitchFamily="18" charset="0"/>
                        </a:rPr>
                        <a:t>considering the reasons for classifying living things, such as identification and communication</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6409690" algn="l"/>
                        </a:tabLst>
                      </a:pPr>
                      <a:r>
                        <a:rPr lang="en-AU" sz="1200" dirty="0">
                          <a:effectLst/>
                          <a:latin typeface="Arial" panose="020B0604020202020204" pitchFamily="34" charset="0"/>
                          <a:ea typeface="Calibri" panose="020F0502020204030204" pitchFamily="34" charset="0"/>
                          <a:cs typeface="Times New Roman" panose="02020603050405020304" pitchFamily="18" charset="0"/>
                        </a:rPr>
                        <a:t>examining how biological classification has changed over time through improvements in microscopy</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6409690" algn="l"/>
                        </a:tabLst>
                      </a:pPr>
                      <a:r>
                        <a:rPr lang="en-AU" sz="1200" dirty="0">
                          <a:effectLst/>
                          <a:latin typeface="Arial" panose="020B0604020202020204" pitchFamily="34" charset="0"/>
                          <a:ea typeface="Calibri" panose="020F0502020204030204" pitchFamily="34" charset="0"/>
                          <a:cs typeface="Times New Roman" panose="02020603050405020304" pitchFamily="18" charset="0"/>
                        </a:rPr>
                        <a:t>using provided dichotomous keys to identify organisms surveyed on a field trip</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6409690" algn="l"/>
                        </a:tabLst>
                      </a:pPr>
                      <a:r>
                        <a:rPr lang="en-AU" sz="1200" dirty="0">
                          <a:effectLst/>
                          <a:latin typeface="Arial" panose="020B0604020202020204" pitchFamily="34" charset="0"/>
                          <a:ea typeface="Calibri" panose="020F0502020204030204" pitchFamily="34" charset="0"/>
                          <a:cs typeface="Times New Roman" panose="02020603050405020304" pitchFamily="18" charset="0"/>
                        </a:rPr>
                        <a:t>investigating First Nations Australians’ systems of classifying living things and how these systems differ from those used by contemporary science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71755" indent="0">
                        <a:lnSpc>
                          <a:spcPct val="100000"/>
                        </a:lnSpc>
                        <a:spcAft>
                          <a:spcPts val="1800"/>
                        </a:spcAft>
                        <a:buFont typeface="Arial" panose="020B0604020202020204" pitchFamily="34" charset="0"/>
                        <a:buNone/>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sp>
        <p:nvSpPr>
          <p:cNvPr id="9" name="TextBox 8">
            <a:extLst>
              <a:ext uri="{FF2B5EF4-FFF2-40B4-BE49-F238E27FC236}">
                <a16:creationId xmlns:a16="http://schemas.microsoft.com/office/drawing/2014/main" id="{4239606B-AC40-4486-984D-D65AF0539357}"/>
              </a:ext>
            </a:extLst>
          </p:cNvPr>
          <p:cNvSpPr txBox="1"/>
          <p:nvPr/>
        </p:nvSpPr>
        <p:spPr>
          <a:xfrm>
            <a:off x="385706" y="646786"/>
            <a:ext cx="8054378" cy="784830"/>
          </a:xfrm>
          <a:prstGeom prst="rect">
            <a:avLst/>
          </a:prstGeom>
          <a:noFill/>
        </p:spPr>
        <p:txBody>
          <a:bodyPr wrap="square" rtlCol="0">
            <a:spAutoFit/>
          </a:bodyPr>
          <a:lstStyle/>
          <a:p>
            <a:r>
              <a:rPr lang="en-AU" b="1" dirty="0"/>
              <a:t>Year 7</a:t>
            </a:r>
          </a:p>
          <a:p>
            <a:endParaRPr lang="en-AU" b="1" dirty="0"/>
          </a:p>
        </p:txBody>
      </p:sp>
      <p:pic>
        <p:nvPicPr>
          <p:cNvPr id="6" name="Picture 5">
            <a:extLst>
              <a:ext uri="{FF2B5EF4-FFF2-40B4-BE49-F238E27FC236}">
                <a16:creationId xmlns:a16="http://schemas.microsoft.com/office/drawing/2014/main" id="{C1766411-9164-4985-9529-DF27DC75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91885026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57DB3E-2C52-435E-88EB-87DA5D26E937}"/>
              </a:ext>
            </a:extLst>
          </p:cNvPr>
          <p:cNvSpPr>
            <a:spLocks noGrp="1"/>
          </p:cNvSpPr>
          <p:nvPr>
            <p:ph type="title"/>
          </p:nvPr>
        </p:nvSpPr>
        <p:spPr/>
        <p:txBody>
          <a:bodyPr>
            <a:normAutofit fontScale="90000"/>
          </a:bodyPr>
          <a:lstStyle/>
          <a:p>
            <a:br>
              <a:rPr lang="en-US" dirty="0"/>
            </a:br>
            <a:r>
              <a:rPr lang="en-US" sz="3600" dirty="0"/>
              <a:t>Strands and sub-strands</a:t>
            </a:r>
            <a:br>
              <a:rPr lang="en-US" dirty="0"/>
            </a:br>
            <a:r>
              <a:rPr lang="en-US" sz="2800" dirty="0"/>
              <a:t>Intent of the interrelated strands</a:t>
            </a:r>
            <a:endParaRPr lang="en-AU" sz="2800" dirty="0"/>
          </a:p>
        </p:txBody>
      </p:sp>
      <p:graphicFrame>
        <p:nvGraphicFramePr>
          <p:cNvPr id="7" name="Content Placeholder 3"/>
          <p:cNvGraphicFramePr>
            <a:graphicFrameLocks noGrp="1"/>
          </p:cNvGraphicFramePr>
          <p:nvPr>
            <p:ph idx="4294967295"/>
            <p:extLst>
              <p:ext uri="{D42A27DB-BD31-4B8C-83A1-F6EECF244321}">
                <p14:modId xmlns:p14="http://schemas.microsoft.com/office/powerpoint/2010/main" val="1301188341"/>
              </p:ext>
            </p:extLst>
          </p:nvPr>
        </p:nvGraphicFramePr>
        <p:xfrm>
          <a:off x="324003" y="1298575"/>
          <a:ext cx="8457725" cy="455238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0000"/>
                    </a:ext>
                  </a:extLst>
                </a:gridCol>
                <a:gridCol w="2004594">
                  <a:extLst>
                    <a:ext uri="{9D8B030D-6E8A-4147-A177-3AD203B41FA5}">
                      <a16:colId xmlns:a16="http://schemas.microsoft.com/office/drawing/2014/main" val="2001645820"/>
                    </a:ext>
                  </a:extLst>
                </a:gridCol>
                <a:gridCol w="627115">
                  <a:extLst>
                    <a:ext uri="{9D8B030D-6E8A-4147-A177-3AD203B41FA5}">
                      <a16:colId xmlns:a16="http://schemas.microsoft.com/office/drawing/2014/main" val="3074955673"/>
                    </a:ext>
                  </a:extLst>
                </a:gridCol>
                <a:gridCol w="524495">
                  <a:extLst>
                    <a:ext uri="{9D8B030D-6E8A-4147-A177-3AD203B41FA5}">
                      <a16:colId xmlns:a16="http://schemas.microsoft.com/office/drawing/2014/main" val="20001"/>
                    </a:ext>
                  </a:extLst>
                </a:gridCol>
                <a:gridCol w="1367537">
                  <a:extLst>
                    <a:ext uri="{9D8B030D-6E8A-4147-A177-3AD203B41FA5}">
                      <a16:colId xmlns:a16="http://schemas.microsoft.com/office/drawing/2014/main" val="3702678685"/>
                    </a:ext>
                  </a:extLst>
                </a:gridCol>
                <a:gridCol w="552976">
                  <a:extLst>
                    <a:ext uri="{9D8B030D-6E8A-4147-A177-3AD203B41FA5}">
                      <a16:colId xmlns:a16="http://schemas.microsoft.com/office/drawing/2014/main" val="1587000390"/>
                    </a:ext>
                  </a:extLst>
                </a:gridCol>
                <a:gridCol w="526658">
                  <a:extLst>
                    <a:ext uri="{9D8B030D-6E8A-4147-A177-3AD203B41FA5}">
                      <a16:colId xmlns:a16="http://schemas.microsoft.com/office/drawing/2014/main" val="20002"/>
                    </a:ext>
                  </a:extLst>
                </a:gridCol>
                <a:gridCol w="1918350">
                  <a:extLst>
                    <a:ext uri="{9D8B030D-6E8A-4147-A177-3AD203B41FA5}">
                      <a16:colId xmlns:a16="http://schemas.microsoft.com/office/drawing/2014/main" val="1219188111"/>
                    </a:ext>
                  </a:extLst>
                </a:gridCol>
              </a:tblGrid>
              <a:tr h="322798">
                <a:tc>
                  <a:txBody>
                    <a:bodyPr/>
                    <a:lstStyle/>
                    <a:p>
                      <a:endParaRPr lang="en-AU" sz="1600">
                        <a:latin typeface="Arial" panose="020B0604020202020204" pitchFamily="34" charset="0"/>
                        <a:cs typeface="Arial" panose="020B0604020202020204" pitchFamily="34" charset="0"/>
                      </a:endParaRPr>
                    </a:p>
                  </a:txBody>
                  <a:tcPr>
                    <a:noFill/>
                  </a:tcPr>
                </a:tc>
                <a:tc gridSpan="7">
                  <a:txBody>
                    <a:bodyPr/>
                    <a:lstStyle/>
                    <a:p>
                      <a:pPr algn="ctr"/>
                      <a:r>
                        <a:rPr lang="en-AU" sz="2400" b="1" dirty="0">
                          <a:solidFill>
                            <a:sysClr val="windowText" lastClr="000000"/>
                          </a:solidFill>
                          <a:latin typeface="Arial" panose="020B0604020202020204" pitchFamily="34" charset="0"/>
                          <a:cs typeface="Arial" panose="020B0604020202020204" pitchFamily="34" charset="0"/>
                        </a:rPr>
                        <a:t>Strands</a:t>
                      </a:r>
                    </a:p>
                  </a:txBody>
                  <a:tcPr anchor="ctr">
                    <a:lnB w="6350"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lang="en-AU"/>
                    </a:p>
                  </a:txBody>
                  <a:tcPr/>
                </a:tc>
                <a:tc hMerge="1">
                  <a:txBody>
                    <a:bodyPr/>
                    <a:lstStyle/>
                    <a:p>
                      <a:endParaRPr lang="en-AU" sz="1400" b="1"/>
                    </a:p>
                  </a:txBody>
                  <a:tcPr>
                    <a:solidFill>
                      <a:schemeClr val="bg1">
                        <a:lumMod val="65000"/>
                      </a:schemeClr>
                    </a:solidFill>
                  </a:tcPr>
                </a:tc>
                <a:tc hMerge="1">
                  <a:txBody>
                    <a:bodyPr/>
                    <a:lstStyle/>
                    <a:p>
                      <a:endParaRPr lang="en-AU"/>
                    </a:p>
                  </a:txBody>
                  <a:tcPr/>
                </a:tc>
                <a:tc hMerge="1">
                  <a:txBody>
                    <a:bodyPr/>
                    <a:lstStyle/>
                    <a:p>
                      <a:endParaRPr lang="en-AU"/>
                    </a:p>
                  </a:txBody>
                  <a:tcPr/>
                </a:tc>
                <a:tc hMerge="1">
                  <a:txBody>
                    <a:bodyPr/>
                    <a:lstStyle/>
                    <a:p>
                      <a:endParaRPr lang="en-AU" sz="1400" b="1"/>
                    </a:p>
                  </a:txBody>
                  <a:tcPr>
                    <a:solidFill>
                      <a:schemeClr val="bg1">
                        <a:lumMod val="65000"/>
                      </a:schemeClr>
                    </a:solidFill>
                  </a:tcPr>
                </a:tc>
                <a:tc hMerge="1">
                  <a:txBody>
                    <a:bodyPr/>
                    <a:lstStyle/>
                    <a:p>
                      <a:endParaRPr lang="en-AU"/>
                    </a:p>
                  </a:txBody>
                  <a:tcPr/>
                </a:tc>
                <a:extLst>
                  <a:ext uri="{0D108BD9-81ED-4DB2-BD59-A6C34878D82A}">
                    <a16:rowId xmlns:a16="http://schemas.microsoft.com/office/drawing/2014/main" val="3981750270"/>
                  </a:ext>
                </a:extLst>
              </a:tr>
              <a:tr h="365838">
                <a:tc>
                  <a:txBody>
                    <a:bodyPr/>
                    <a:lstStyle/>
                    <a:p>
                      <a:endParaRPr lang="en-AU" sz="1600" b="1">
                        <a:latin typeface="Arial" panose="020B0604020202020204" pitchFamily="34" charset="0"/>
                        <a:cs typeface="Arial" panose="020B0604020202020204" pitchFamily="34" charset="0"/>
                      </a:endParaRPr>
                    </a:p>
                  </a:txBody>
                  <a:tcPr>
                    <a:noFill/>
                  </a:tcPr>
                </a:tc>
                <a:tc>
                  <a:txBody>
                    <a:bodyPr/>
                    <a:lstStyle/>
                    <a:p>
                      <a:pPr algn="ctr"/>
                      <a:r>
                        <a:rPr lang="en-AU" sz="1400" b="1" i="0">
                          <a:latin typeface="Arial" panose="020B0604020202020204" pitchFamily="34" charset="0"/>
                          <a:cs typeface="Arial" panose="020B0604020202020204" pitchFamily="34" charset="0"/>
                        </a:rPr>
                        <a:t>discipline-specific content</a:t>
                      </a: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gridSpan="2">
                  <a:txBody>
                    <a:bodyPr/>
                    <a:lstStyle/>
                    <a:p>
                      <a:pPr algn="ctr"/>
                      <a:r>
                        <a:rPr lang="en-AU" sz="1400" b="1" i="0">
                          <a:latin typeface="Arial" panose="020B0604020202020204" pitchFamily="34" charset="0"/>
                          <a:cs typeface="Arial" panose="020B0604020202020204" pitchFamily="34" charset="0"/>
                        </a:rPr>
                        <a:t>taught in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65000"/>
                      </a:schemeClr>
                    </a:solidFill>
                  </a:tcPr>
                </a:tc>
                <a:tc hMerge="1">
                  <a:txBody>
                    <a:bodyPr/>
                    <a:lstStyle/>
                    <a:p>
                      <a:endParaRPr lang="en-US" sz="1400" b="0">
                        <a:solidFill>
                          <a:schemeClr val="tx1"/>
                        </a:solidFill>
                        <a:latin typeface="+mn-lt"/>
                      </a:endParaRPr>
                    </a:p>
                  </a:txBody>
                  <a:tcPr>
                    <a:solidFill>
                      <a:schemeClr val="bg1">
                        <a:lumMod val="65000"/>
                      </a:schemeClr>
                    </a:solidFill>
                  </a:tcPr>
                </a:tc>
                <a:tc>
                  <a:txBody>
                    <a:bodyPr/>
                    <a:lstStyle/>
                    <a:p>
                      <a:pPr algn="ctr"/>
                      <a:r>
                        <a:rPr lang="en-US" sz="1400" b="1" i="0">
                          <a:solidFill>
                            <a:schemeClr val="tx1"/>
                          </a:solidFill>
                          <a:latin typeface="Arial" panose="020B0604020202020204" pitchFamily="34" charset="0"/>
                          <a:cs typeface="Arial" panose="020B0604020202020204" pitchFamily="34" charset="0"/>
                        </a:rPr>
                        <a:t>context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gridSpan="2">
                  <a:txBody>
                    <a:bodyPr/>
                    <a:lstStyle/>
                    <a:p>
                      <a:pPr algn="ctr"/>
                      <a:r>
                        <a:rPr lang="en-US" sz="1400" b="1" i="0">
                          <a:solidFill>
                            <a:schemeClr val="tx1"/>
                          </a:solidFill>
                          <a:latin typeface="Arial" panose="020B0604020202020204" pitchFamily="34" charset="0"/>
                          <a:cs typeface="Arial" panose="020B0604020202020204" pitchFamily="34" charset="0"/>
                        </a:rPr>
                        <a:t>informed by</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65000"/>
                      </a:schemeClr>
                    </a:solidFill>
                  </a:tcPr>
                </a:tc>
                <a:tc hMerge="1">
                  <a:txBody>
                    <a:bodyPr/>
                    <a:lstStyle/>
                    <a:p>
                      <a:endParaRPr lang="en-US" sz="1400" b="0">
                        <a:solidFill>
                          <a:schemeClr val="tx1"/>
                        </a:solidFill>
                        <a:latin typeface="+mn-lt"/>
                      </a:endParaRPr>
                    </a:p>
                  </a:txBody>
                  <a:tcPr>
                    <a:solidFill>
                      <a:schemeClr val="bg1">
                        <a:lumMod val="65000"/>
                      </a:schemeClr>
                    </a:solidFill>
                  </a:tcPr>
                </a:tc>
                <a:tc>
                  <a:txBody>
                    <a:bodyPr/>
                    <a:lstStyle/>
                    <a:p>
                      <a:pPr algn="ctr"/>
                      <a:r>
                        <a:rPr lang="en-US" sz="1400" b="1" i="0">
                          <a:solidFill>
                            <a:schemeClr val="tx1"/>
                          </a:solidFill>
                          <a:latin typeface="Arial" panose="020B0604020202020204" pitchFamily="34" charset="0"/>
                          <a:cs typeface="Arial" panose="020B0604020202020204" pitchFamily="34" charset="0"/>
                        </a:rPr>
                        <a:t>inquiry model</a:t>
                      </a:r>
                    </a:p>
                  </a:txBody>
                  <a:tcPr anchor="ctr">
                    <a:solidFill>
                      <a:schemeClr val="bg1">
                        <a:lumMod val="95000"/>
                      </a:schemeClr>
                    </a:solidFill>
                  </a:tcPr>
                </a:tc>
                <a:extLst>
                  <a:ext uri="{0D108BD9-81ED-4DB2-BD59-A6C34878D82A}">
                    <a16:rowId xmlns:a16="http://schemas.microsoft.com/office/drawing/2014/main" val="1060324714"/>
                  </a:ext>
                </a:extLst>
              </a:tr>
              <a:tr h="365838">
                <a:tc>
                  <a:txBody>
                    <a:bodyPr/>
                    <a:lstStyle/>
                    <a:p>
                      <a:endParaRPr lang="en-AU" sz="1600">
                        <a:latin typeface="Arial" panose="020B0604020202020204" pitchFamily="34" charset="0"/>
                        <a:cs typeface="Arial" panose="020B0604020202020204" pitchFamily="34" charset="0"/>
                      </a:endParaRPr>
                    </a:p>
                  </a:txBody>
                  <a:tcPr>
                    <a:lnB w="19050" cap="flat" cmpd="sng" algn="ctr">
                      <a:solidFill>
                        <a:srgbClr val="D52B1E"/>
                      </a:solidFill>
                      <a:prstDash val="solid"/>
                      <a:round/>
                      <a:headEnd type="none" w="med" len="med"/>
                      <a:tailEnd type="none" w="med" len="med"/>
                    </a:lnB>
                    <a:noFill/>
                  </a:tcPr>
                </a:tc>
                <a:tc gridSpan="2">
                  <a:txBody>
                    <a:bodyPr/>
                    <a:lstStyle/>
                    <a:p>
                      <a:pPr algn="ctr"/>
                      <a:r>
                        <a:rPr lang="en-US" sz="1400" b="1">
                          <a:solidFill>
                            <a:schemeClr val="tx1"/>
                          </a:solidFill>
                          <a:latin typeface="Arial" panose="020B0604020202020204" pitchFamily="34" charset="0"/>
                          <a:cs typeface="Arial" panose="020B0604020202020204" pitchFamily="34" charset="0"/>
                        </a:rPr>
                        <a:t>Science</a:t>
                      </a:r>
                      <a:r>
                        <a:rPr lang="en-US" sz="1400" b="1" baseline="0">
                          <a:solidFill>
                            <a:schemeClr val="tx1"/>
                          </a:solidFill>
                          <a:latin typeface="Arial" panose="020B0604020202020204" pitchFamily="34" charset="0"/>
                          <a:cs typeface="Arial" panose="020B0604020202020204" pitchFamily="34" charset="0"/>
                        </a:rPr>
                        <a:t> understanding</a:t>
                      </a:r>
                      <a:endParaRPr lang="en-AU" sz="1400" b="1">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75000"/>
                      </a:schemeClr>
                    </a:solidFill>
                  </a:tcPr>
                </a:tc>
                <a:tc hMerge="1">
                  <a:txBody>
                    <a:bodyPr/>
                    <a:lstStyle/>
                    <a:p>
                      <a:endParaRPr lang="en-AU"/>
                    </a:p>
                  </a:txBody>
                  <a:tcPr/>
                </a:tc>
                <a:tc gridSpan="3">
                  <a:txBody>
                    <a:bodyPr/>
                    <a:lstStyle/>
                    <a:p>
                      <a:pPr algn="ctr"/>
                      <a:r>
                        <a:rPr lang="en-US" sz="1400" b="1">
                          <a:solidFill>
                            <a:schemeClr val="tx1"/>
                          </a:solidFill>
                          <a:latin typeface="Arial" panose="020B0604020202020204" pitchFamily="34" charset="0"/>
                          <a:cs typeface="Arial" panose="020B0604020202020204" pitchFamily="34" charset="0"/>
                        </a:rPr>
                        <a:t>Science as a human endeavour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75000"/>
                      </a:schemeClr>
                    </a:solidFill>
                  </a:tcPr>
                </a:tc>
                <a:tc hMerge="1">
                  <a:txBody>
                    <a:bodyPr/>
                    <a:lstStyle/>
                    <a:p>
                      <a:endParaRPr lang="en-AU"/>
                    </a:p>
                  </a:txBody>
                  <a:tcPr/>
                </a:tc>
                <a:tc hMerge="1">
                  <a:txBody>
                    <a:bodyPr/>
                    <a:lstStyle/>
                    <a:p>
                      <a:endParaRPr lang="en-AU"/>
                    </a:p>
                  </a:txBody>
                  <a:tcPr/>
                </a:tc>
                <a:tc gridSpan="2">
                  <a:txBody>
                    <a:bodyPr/>
                    <a:lstStyle/>
                    <a:p>
                      <a:pPr algn="ctr"/>
                      <a:r>
                        <a:rPr lang="en-US" sz="1400" b="1">
                          <a:solidFill>
                            <a:schemeClr val="tx1"/>
                          </a:solidFill>
                          <a:latin typeface="Arial" panose="020B0604020202020204" pitchFamily="34" charset="0"/>
                          <a:cs typeface="Arial" panose="020B0604020202020204" pitchFamily="34" charset="0"/>
                        </a:rPr>
                        <a:t>Science inquiry</a:t>
                      </a:r>
                      <a:r>
                        <a:rPr lang="en-US" sz="1400" b="1" baseline="0">
                          <a:solidFill>
                            <a:schemeClr val="tx1"/>
                          </a:solidFill>
                          <a:latin typeface="Arial" panose="020B0604020202020204" pitchFamily="34" charset="0"/>
                          <a:cs typeface="Arial" panose="020B0604020202020204" pitchFamily="34" charset="0"/>
                        </a:rPr>
                        <a:t> </a:t>
                      </a:r>
                      <a:endParaRPr lang="en-US" sz="1400" b="1">
                        <a:solidFill>
                          <a:schemeClr val="tx1"/>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75000"/>
                      </a:schemeClr>
                    </a:solidFill>
                  </a:tcPr>
                </a:tc>
                <a:tc hMerge="1">
                  <a:txBody>
                    <a:bodyPr/>
                    <a:lstStyle/>
                    <a:p>
                      <a:endParaRPr lang="en-AU"/>
                    </a:p>
                  </a:txBody>
                  <a:tcPr/>
                </a:tc>
                <a:extLst>
                  <a:ext uri="{0D108BD9-81ED-4DB2-BD59-A6C34878D82A}">
                    <a16:rowId xmlns:a16="http://schemas.microsoft.com/office/drawing/2014/main" val="10001"/>
                  </a:ext>
                </a:extLst>
              </a:tr>
              <a:tr h="611772">
                <a:tc rowSpan="5">
                  <a:txBody>
                    <a:bodyPr/>
                    <a:lstStyle/>
                    <a:p>
                      <a:r>
                        <a:rPr lang="en-AU" sz="1400" b="1" i="0" dirty="0">
                          <a:latin typeface="Arial" panose="020B0604020202020204" pitchFamily="34" charset="0"/>
                          <a:cs typeface="Arial" panose="020B0604020202020204" pitchFamily="34" charset="0"/>
                        </a:rPr>
                        <a:t>Sub-strands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gridSpan="2">
                  <a:txBody>
                    <a:bodyPr/>
                    <a:lstStyle/>
                    <a:p>
                      <a:r>
                        <a:rPr lang="en-US" sz="1400" b="0" i="0">
                          <a:solidFill>
                            <a:schemeClr val="tx1"/>
                          </a:solidFill>
                          <a:latin typeface="Arial" panose="020B0604020202020204" pitchFamily="34" charset="0"/>
                          <a:cs typeface="Arial" panose="020B0604020202020204" pitchFamily="34" charset="0"/>
                        </a:rPr>
                        <a:t>Biological sciences </a:t>
                      </a:r>
                    </a:p>
                    <a:p>
                      <a:r>
                        <a:rPr lang="en-US" sz="1400" b="0" i="0">
                          <a:solidFill>
                            <a:schemeClr val="tx1"/>
                          </a:solidFill>
                          <a:latin typeface="Arial" panose="020B0604020202020204" pitchFamily="34" charset="0"/>
                          <a:cs typeface="Arial" panose="020B0604020202020204" pitchFamily="34" charset="0"/>
                        </a:rPr>
                        <a:t>(F, 1, 3–10)</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r>
                        <a:rPr lang="en-US" sz="1400" b="0" i="0">
                          <a:solidFill>
                            <a:schemeClr val="tx1"/>
                          </a:solidFill>
                          <a:latin typeface="Arial" panose="020B0604020202020204" pitchFamily="34" charset="0"/>
                          <a:cs typeface="Arial" panose="020B0604020202020204" pitchFamily="34" charset="0"/>
                        </a:rPr>
                        <a:t>Nature</a:t>
                      </a:r>
                      <a:r>
                        <a:rPr lang="en-US" sz="1400" b="0" i="0" baseline="0">
                          <a:solidFill>
                            <a:schemeClr val="tx1"/>
                          </a:solidFill>
                          <a:latin typeface="Arial" panose="020B0604020202020204" pitchFamily="34" charset="0"/>
                          <a:cs typeface="Arial" panose="020B0604020202020204" pitchFamily="34" charset="0"/>
                        </a:rPr>
                        <a:t> and development of science (3–10)</a:t>
                      </a:r>
                      <a:endParaRPr lang="en-US" sz="1400" b="0" i="0">
                        <a:solidFill>
                          <a:schemeClr val="tx1"/>
                        </a:solidFill>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a:solidFill>
                            <a:schemeClr val="tx1"/>
                          </a:solidFill>
                          <a:latin typeface="Arial" panose="020B0604020202020204" pitchFamily="34" charset="0"/>
                          <a:cs typeface="Arial" panose="020B0604020202020204" pitchFamily="34" charset="0"/>
                        </a:rPr>
                        <a:t>Questioning and predicting</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10002"/>
                  </a:ext>
                </a:extLst>
              </a:tr>
              <a:tr h="611772">
                <a:tc vMerge="1">
                  <a:txBody>
                    <a:bodyPr/>
                    <a:lstStyle/>
                    <a:p>
                      <a:endParaRPr lang="en-AU" sz="1100" b="0" i="1">
                        <a:latin typeface="+mn-lt"/>
                      </a:endParaRPr>
                    </a:p>
                  </a:txBody>
                  <a:tcPr>
                    <a:solidFill>
                      <a:schemeClr val="bg1">
                        <a:lumMod val="85000"/>
                      </a:schemeClr>
                    </a:solidFill>
                  </a:tcPr>
                </a:tc>
                <a:tc gridSpan="2">
                  <a:txBody>
                    <a:bodyPr/>
                    <a:lstStyle/>
                    <a:p>
                      <a:r>
                        <a:rPr lang="en-US" sz="1400" b="0" i="0">
                          <a:solidFill>
                            <a:schemeClr val="tx1"/>
                          </a:solidFill>
                          <a:latin typeface="Arial" panose="020B0604020202020204" pitchFamily="34" charset="0"/>
                          <a:cs typeface="Arial" panose="020B0604020202020204" pitchFamily="34" charset="0"/>
                        </a:rPr>
                        <a:t>Chemical sciences</a:t>
                      </a:r>
                    </a:p>
                    <a:p>
                      <a:r>
                        <a:rPr lang="en-US" sz="1400" b="0" i="0">
                          <a:solidFill>
                            <a:schemeClr val="tx1"/>
                          </a:solidFill>
                          <a:latin typeface="Arial" panose="020B0604020202020204" pitchFamily="34" charset="0"/>
                          <a:cs typeface="Arial" panose="020B0604020202020204" pitchFamily="34" charset="0"/>
                        </a:rPr>
                        <a:t>(F, 2–10)</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r>
                        <a:rPr lang="en-US" sz="1400" b="0" i="0">
                          <a:solidFill>
                            <a:schemeClr val="tx1"/>
                          </a:solidFill>
                          <a:latin typeface="Arial" panose="020B0604020202020204" pitchFamily="34" charset="0"/>
                          <a:cs typeface="Arial" panose="020B0604020202020204" pitchFamily="34" charset="0"/>
                        </a:rPr>
                        <a:t>Use</a:t>
                      </a:r>
                      <a:r>
                        <a:rPr lang="en-US" sz="1400" b="0" i="0" baseline="0">
                          <a:solidFill>
                            <a:schemeClr val="tx1"/>
                          </a:solidFill>
                          <a:latin typeface="Arial" panose="020B0604020202020204" pitchFamily="34" charset="0"/>
                          <a:cs typeface="Arial" panose="020B0604020202020204" pitchFamily="34" charset="0"/>
                        </a:rPr>
                        <a:t> and influence of science</a:t>
                      </a:r>
                      <a:endParaRPr lang="en-US" sz="1400" b="0" i="0">
                        <a:solidFill>
                          <a:schemeClr val="tx1"/>
                        </a:solidFill>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a:solidFill>
                            <a:schemeClr val="tx1"/>
                          </a:solidFill>
                          <a:latin typeface="Arial" panose="020B0604020202020204" pitchFamily="34" charset="0"/>
                          <a:cs typeface="Arial" panose="020B0604020202020204" pitchFamily="34" charset="0"/>
                        </a:rPr>
                        <a:t>Planning and conducting</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2016162801"/>
                  </a:ext>
                </a:extLst>
              </a:tr>
              <a:tr h="611772">
                <a:tc vMerge="1">
                  <a:txBody>
                    <a:bodyPr/>
                    <a:lstStyle/>
                    <a:p>
                      <a:endParaRPr lang="en-AU" sz="1100" b="0" i="1">
                        <a:latin typeface="+mn-lt"/>
                      </a:endParaRPr>
                    </a:p>
                  </a:txBody>
                  <a:tcPr>
                    <a:solidFill>
                      <a:schemeClr val="bg1">
                        <a:lumMod val="85000"/>
                      </a:schemeClr>
                    </a:solidFill>
                  </a:tcPr>
                </a:tc>
                <a:tc gridSpan="2">
                  <a:txBody>
                    <a:bodyPr/>
                    <a:lstStyle/>
                    <a:p>
                      <a:r>
                        <a:rPr lang="en-US" sz="1400" b="0" i="0">
                          <a:solidFill>
                            <a:schemeClr val="tx1"/>
                          </a:solidFill>
                          <a:latin typeface="Arial" panose="020B0604020202020204" pitchFamily="34" charset="0"/>
                          <a:cs typeface="Arial" panose="020B0604020202020204" pitchFamily="34" charset="0"/>
                        </a:rPr>
                        <a:t>Earth and space</a:t>
                      </a:r>
                      <a:r>
                        <a:rPr lang="en-US" sz="1400" b="0" i="0" baseline="0">
                          <a:solidFill>
                            <a:schemeClr val="tx1"/>
                          </a:solidFill>
                          <a:latin typeface="Arial" panose="020B0604020202020204" pitchFamily="34" charset="0"/>
                          <a:cs typeface="Arial" panose="020B0604020202020204" pitchFamily="34" charset="0"/>
                        </a:rPr>
                        <a:t> sciences</a:t>
                      </a:r>
                    </a:p>
                    <a:p>
                      <a:r>
                        <a:rPr lang="en-US" sz="1400" b="0" i="0" baseline="0">
                          <a:solidFill>
                            <a:schemeClr val="tx1"/>
                          </a:solidFill>
                          <a:latin typeface="Arial" panose="020B0604020202020204" pitchFamily="34" charset="0"/>
                          <a:cs typeface="Arial" panose="020B0604020202020204" pitchFamily="34" charset="0"/>
                        </a:rPr>
                        <a:t>(1–10)</a:t>
                      </a:r>
                      <a:endParaRPr lang="en-US" sz="1400" b="0" i="0">
                        <a:solidFill>
                          <a:schemeClr val="tx1"/>
                        </a:solidFill>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endParaRPr lang="en-US" sz="1400" b="0" i="1">
                        <a:solidFill>
                          <a:schemeClr val="tx1"/>
                        </a:solidFill>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a:solidFill>
                            <a:schemeClr val="tx1"/>
                          </a:solidFill>
                          <a:latin typeface="Arial" panose="020B0604020202020204" pitchFamily="34" charset="0"/>
                          <a:cs typeface="Arial" panose="020B0604020202020204" pitchFamily="34" charset="0"/>
                        </a:rPr>
                        <a:t>Processing, modelling and analysing </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1027098840"/>
                  </a:ext>
                </a:extLst>
              </a:tr>
              <a:tr h="611772">
                <a:tc vMerge="1">
                  <a:txBody>
                    <a:bodyPr/>
                    <a:lstStyle/>
                    <a:p>
                      <a:endParaRPr lang="en-AU" sz="1100" b="0" i="1">
                        <a:latin typeface="+mn-lt"/>
                      </a:endParaRPr>
                    </a:p>
                  </a:txBody>
                  <a:tcPr>
                    <a:solidFill>
                      <a:schemeClr val="bg1">
                        <a:lumMod val="85000"/>
                      </a:schemeClr>
                    </a:solidFill>
                  </a:tcPr>
                </a:tc>
                <a:tc gridSpan="2">
                  <a:txBody>
                    <a:bodyPr/>
                    <a:lstStyle/>
                    <a:p>
                      <a:r>
                        <a:rPr lang="en-US" sz="1400" b="0" i="0">
                          <a:solidFill>
                            <a:schemeClr val="tx1"/>
                          </a:solidFill>
                          <a:latin typeface="Arial" panose="020B0604020202020204" pitchFamily="34" charset="0"/>
                          <a:cs typeface="Arial" panose="020B0604020202020204" pitchFamily="34" charset="0"/>
                        </a:rPr>
                        <a:t>Physical sciences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endParaRPr lang="en-US" sz="1400" b="0" i="1">
                        <a:solidFill>
                          <a:schemeClr val="tx1"/>
                        </a:solidFill>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a:solidFill>
                            <a:schemeClr val="tx1"/>
                          </a:solidFill>
                          <a:latin typeface="Arial" panose="020B0604020202020204" pitchFamily="34" charset="0"/>
                          <a:cs typeface="Arial" panose="020B0604020202020204" pitchFamily="34" charset="0"/>
                        </a:rPr>
                        <a:t>Evaluating</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2393974059"/>
                  </a:ext>
                </a:extLst>
              </a:tr>
              <a:tr h="611772">
                <a:tc vMerge="1">
                  <a:txBody>
                    <a:bodyPr/>
                    <a:lstStyle/>
                    <a:p>
                      <a:endParaRPr lang="en-AU" sz="1100" b="0" i="1">
                        <a:latin typeface="+mn-lt"/>
                      </a:endParaRPr>
                    </a:p>
                  </a:txBody>
                  <a:tcPr>
                    <a:solidFill>
                      <a:schemeClr val="bg1">
                        <a:lumMod val="85000"/>
                      </a:schemeClr>
                    </a:solidFill>
                  </a:tcPr>
                </a:tc>
                <a:tc gridSpan="2">
                  <a:txBody>
                    <a:bodyPr/>
                    <a:lstStyle/>
                    <a:p>
                      <a:endParaRPr lang="en-US" sz="1400" b="0" i="1">
                        <a:solidFill>
                          <a:schemeClr val="tx1"/>
                        </a:solidFill>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endParaRPr lang="en-US" sz="1400" b="0" i="1">
                        <a:solidFill>
                          <a:schemeClr val="tx1"/>
                        </a:solidFill>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dirty="0">
                          <a:solidFill>
                            <a:schemeClr val="tx1"/>
                          </a:solidFill>
                          <a:latin typeface="Arial" panose="020B0604020202020204" pitchFamily="34" charset="0"/>
                          <a:cs typeface="Arial" panose="020B0604020202020204" pitchFamily="34" charset="0"/>
                        </a:rPr>
                        <a:t>Communicating</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2317070169"/>
                  </a:ext>
                </a:extLst>
              </a:tr>
            </a:tbl>
          </a:graphicData>
        </a:graphic>
      </p:graphicFrame>
      <p:pic>
        <p:nvPicPr>
          <p:cNvPr id="8" name="Picture 7">
            <a:extLst>
              <a:ext uri="{FF2B5EF4-FFF2-40B4-BE49-F238E27FC236}">
                <a16:creationId xmlns:a16="http://schemas.microsoft.com/office/drawing/2014/main" id="{4A5026FA-1AD2-4E4A-B4D0-68F5D1F3F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81853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98A7-C633-4F75-9C40-1EC82A2B755E}"/>
              </a:ext>
            </a:extLst>
          </p:cNvPr>
          <p:cNvSpPr>
            <a:spLocks noGrp="1"/>
          </p:cNvSpPr>
          <p:nvPr>
            <p:ph type="title"/>
          </p:nvPr>
        </p:nvSpPr>
        <p:spPr/>
        <p:txBody>
          <a:bodyPr/>
          <a:lstStyle/>
          <a:p>
            <a:r>
              <a:rPr lang="en-AU" dirty="0"/>
              <a:t>Achievement standards</a:t>
            </a:r>
          </a:p>
        </p:txBody>
      </p:sp>
      <p:pic>
        <p:nvPicPr>
          <p:cNvPr id="10" name="Picture 9">
            <a:extLst>
              <a:ext uri="{FF2B5EF4-FFF2-40B4-BE49-F238E27FC236}">
                <a16:creationId xmlns:a16="http://schemas.microsoft.com/office/drawing/2014/main" id="{CF48D4B3-F2BA-4201-81BD-3F5996DBF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2" y="5493736"/>
            <a:ext cx="723443" cy="743576"/>
          </a:xfrm>
          <a:prstGeom prst="rect">
            <a:avLst/>
          </a:prstGeom>
        </p:spPr>
      </p:pic>
      <p:sp>
        <p:nvSpPr>
          <p:cNvPr id="8" name="Content Placeholder 1">
            <a:extLst>
              <a:ext uri="{FF2B5EF4-FFF2-40B4-BE49-F238E27FC236}">
                <a16:creationId xmlns:a16="http://schemas.microsoft.com/office/drawing/2014/main" id="{8A2096D0-8374-4BEC-9917-0680B2662128}"/>
              </a:ext>
            </a:extLst>
          </p:cNvPr>
          <p:cNvSpPr txBox="1">
            <a:spLocks/>
          </p:cNvSpPr>
          <p:nvPr/>
        </p:nvSpPr>
        <p:spPr>
          <a:xfrm>
            <a:off x="324000" y="986401"/>
            <a:ext cx="8493125" cy="5039749"/>
          </a:xfrm>
          <a:prstGeom prst="rect">
            <a:avLst/>
          </a:prstGeom>
        </p:spPr>
        <p:txBody>
          <a:bodyPr>
            <a:normAutofit fontScale="92500" lnSpcReduction="1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700" b="1" dirty="0"/>
              <a:t>Year 10</a:t>
            </a:r>
          </a:p>
          <a:p>
            <a:pPr fontAlgn="auto">
              <a:spcAft>
                <a:spcPts val="0"/>
              </a:spcAft>
            </a:pPr>
            <a:r>
              <a:rPr lang="en-US" sz="1600" dirty="0"/>
              <a:t>By the end of Year 10 students explain the processes that underpin heredity and genetic diversity and describe the evidence supporting the theory of evolution by natural selection. They sequence key events in the origin and evolution of the universe and describe the supporting evidence for the big bang theory. They describe trends in patterns of global climate change and identify causal factors. They explain how Newton’s laws describe motion and apply them to predict motion of objects in a system. They explain patterns and trends in the periodic table and predict the products of reactions and the effect of changing reactant and reaction conditions. Students analyse the importance of publication and peer review in the development of scientific knowledge and analyse the relationship between science, technologies and engineering. They analyse the key factors that influence interactions between science and society. </a:t>
            </a:r>
          </a:p>
          <a:p>
            <a:pPr fontAlgn="auto">
              <a:spcAft>
                <a:spcPts val="0"/>
              </a:spcAft>
            </a:pPr>
            <a:r>
              <a:rPr lang="en-US" sz="1600" dirty="0"/>
              <a:t>Students plan and conduct safe, valid and reproducible investigations to test relationships or develop explanatory models. They explain how they have addressed any ethical and intercultural considerations when generating or using primary and secondary data. They select equipment and use it efficiently to generate and record appropriate sample sizes and replicable data with precision. They select and construct effective representations to organise, process and </a:t>
            </a:r>
            <a:r>
              <a:rPr lang="en-US" sz="1600" dirty="0" err="1"/>
              <a:t>summarise</a:t>
            </a:r>
            <a:r>
              <a:rPr lang="en-US" sz="1600" dirty="0"/>
              <a:t> data and information. They analyse and connect a variety of data and information to identify and explain patterns, trends, relationships and anomalies. They evaluate the validity and reproducibility of methods, and the validity of conclusions and claims. They construct logical arguments based on analysis of a variety of evidence to support conclusions and evaluate claims. They select and use content, language and text features effectively to achieve their purpose when communicating their ideas, findings and arguments to diverse audiences.</a:t>
            </a:r>
          </a:p>
          <a:p>
            <a:pPr fontAlgn="auto">
              <a:spcAft>
                <a:spcPts val="0"/>
              </a:spcAft>
            </a:pPr>
            <a:endParaRPr lang="en-US" sz="1600" dirty="0"/>
          </a:p>
        </p:txBody>
      </p:sp>
      <p:sp>
        <p:nvSpPr>
          <p:cNvPr id="5" name="Left Arrow 4"/>
          <p:cNvSpPr/>
          <p:nvPr/>
        </p:nvSpPr>
        <p:spPr bwMode="auto">
          <a:xfrm>
            <a:off x="5733146" y="1605711"/>
            <a:ext cx="3332282"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  Understanding</a:t>
            </a:r>
          </a:p>
        </p:txBody>
      </p:sp>
      <p:sp>
        <p:nvSpPr>
          <p:cNvPr id="7" name="Left Arrow 6"/>
          <p:cNvSpPr/>
          <p:nvPr/>
        </p:nvSpPr>
        <p:spPr bwMode="auto">
          <a:xfrm>
            <a:off x="5749215" y="3549103"/>
            <a:ext cx="3316213"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  Skills</a:t>
            </a:r>
          </a:p>
        </p:txBody>
      </p:sp>
    </p:spTree>
    <p:extLst>
      <p:ext uri="{BB962C8B-B14F-4D97-AF65-F5344CB8AC3E}">
        <p14:creationId xmlns:p14="http://schemas.microsoft.com/office/powerpoint/2010/main" val="308576302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67F801-4A89-437D-BC91-8748CA19FF39}"/>
              </a:ext>
            </a:extLst>
          </p:cNvPr>
          <p:cNvSpPr>
            <a:spLocks noGrp="1"/>
          </p:cNvSpPr>
          <p:nvPr>
            <p:ph idx="1"/>
          </p:nvPr>
        </p:nvSpPr>
        <p:spPr/>
        <p:txBody>
          <a:bodyPr/>
          <a:lstStyle/>
          <a:p>
            <a:pPr lvl="0"/>
            <a:r>
              <a:rPr lang="en-AU" dirty="0"/>
              <a:t>Identify the connections with the other dimensions </a:t>
            </a:r>
            <a:br>
              <a:rPr lang="en-AU" dirty="0"/>
            </a:br>
            <a:r>
              <a:rPr lang="en-AU" dirty="0"/>
              <a:t>for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a:p>
            <a:endParaRPr lang="en-AU" dirty="0"/>
          </a:p>
        </p:txBody>
      </p:sp>
      <p:sp>
        <p:nvSpPr>
          <p:cNvPr id="6" name="Title 5">
            <a:extLst>
              <a:ext uri="{FF2B5EF4-FFF2-40B4-BE49-F238E27FC236}">
                <a16:creationId xmlns:a16="http://schemas.microsoft.com/office/drawing/2014/main" id="{E9336A69-32A3-4D5E-89E9-A561A1DA73BB}"/>
              </a:ext>
            </a:extLst>
          </p:cNvPr>
          <p:cNvSpPr>
            <a:spLocks noGrp="1"/>
          </p:cNvSpPr>
          <p:nvPr>
            <p:ph type="title"/>
          </p:nvPr>
        </p:nvSpPr>
        <p:spPr/>
        <p:txBody>
          <a:bodyPr/>
          <a:lstStyle/>
          <a:p>
            <a:r>
              <a:rPr lang="en-AU" dirty="0"/>
              <a:t>Key connections</a:t>
            </a:r>
          </a:p>
        </p:txBody>
      </p:sp>
      <p:pic>
        <p:nvPicPr>
          <p:cNvPr id="9" name="Picture 8">
            <a:extLst>
              <a:ext uri="{FF2B5EF4-FFF2-40B4-BE49-F238E27FC236}">
                <a16:creationId xmlns:a16="http://schemas.microsoft.com/office/drawing/2014/main" id="{FE47F461-C3E8-4640-A78C-09FA3AE67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74958988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422433044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4" y="1517850"/>
            <a:ext cx="891158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Arial" panose="020B0604020202020204" pitchFamily="34" charset="0"/>
                <a:ea typeface="+mn-ea"/>
                <a:cs typeface="Arial" panose="020B0604020202020204" pitchFamily="34" charset="0"/>
              </a:rPr>
              <a:t>	  Aboriginal and Torres Strait Islander histories and cultures</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Asia and Australia’s engagement with Asia</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Sustainability</a:t>
            </a:r>
          </a:p>
          <a:p>
            <a:pPr defTabSz="361950">
              <a:lnSpc>
                <a:spcPct val="150000"/>
              </a:lnSpc>
              <a:spcBef>
                <a:spcPts val="0"/>
              </a:spcBef>
              <a:defRPr/>
            </a:pPr>
            <a:endParaRPr lang="en-US" sz="2400" b="0" dirty="0">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9024D253-E44E-400F-AF1E-54D58F75D21D}"/>
              </a:ext>
            </a:extLst>
          </p:cNvPr>
          <p:cNvSpPr>
            <a:spLocks noGrp="1"/>
          </p:cNvSpPr>
          <p:nvPr>
            <p:ph type="title"/>
          </p:nvPr>
        </p:nvSpPr>
        <p:spPr/>
        <p:txBody>
          <a:bodyPr>
            <a:noAutofit/>
          </a:bodyPr>
          <a:lstStyle/>
          <a:p>
            <a:br>
              <a:rPr lang="en-AU" dirty="0"/>
            </a:br>
            <a:r>
              <a:rPr lang="en-AU" dirty="0"/>
              <a:t>Three-dimensional curriculum: </a:t>
            </a:r>
            <a:br>
              <a:rPr lang="en-AU" dirty="0"/>
            </a:br>
            <a:r>
              <a:rPr lang="en-AU" dirty="0"/>
              <a:t>Cross-curriculum priorities</a:t>
            </a:r>
          </a:p>
        </p:txBody>
      </p:sp>
      <p:pic>
        <p:nvPicPr>
          <p:cNvPr id="10" name="Picture 9">
            <a:extLst>
              <a:ext uri="{FF2B5EF4-FFF2-40B4-BE49-F238E27FC236}">
                <a16:creationId xmlns:a16="http://schemas.microsoft.com/office/drawing/2014/main" id="{2091E207-DF2A-47B0-A3FD-8F820D455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8" name="Group 7">
            <a:extLst>
              <a:ext uri="{FF2B5EF4-FFF2-40B4-BE49-F238E27FC236}">
                <a16:creationId xmlns:a16="http://schemas.microsoft.com/office/drawing/2014/main" id="{6D5BFA7B-F947-4F95-B42F-E9260D5E4FD4}"/>
              </a:ext>
            </a:extLst>
          </p:cNvPr>
          <p:cNvGrpSpPr/>
          <p:nvPr/>
        </p:nvGrpSpPr>
        <p:grpSpPr>
          <a:xfrm>
            <a:off x="355247" y="1698108"/>
            <a:ext cx="333376" cy="1431149"/>
            <a:chOff x="-333376" y="1684493"/>
            <a:chExt cx="333376" cy="1431149"/>
          </a:xfrm>
        </p:grpSpPr>
        <p:pic>
          <p:nvPicPr>
            <p:cNvPr id="9" name="Picture 8">
              <a:extLst>
                <a:ext uri="{FF2B5EF4-FFF2-40B4-BE49-F238E27FC236}">
                  <a16:creationId xmlns:a16="http://schemas.microsoft.com/office/drawing/2014/main" id="{129BD3A8-013A-4FB9-8486-F7CDD8E0C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C8FC418F-D8DC-447F-B7A2-7215D7C22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9069C7B3-BBC8-4503-9E33-EFAEA3C9F4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17332798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CB84-DEDB-46F2-84F1-AA6CA9B2806A}"/>
              </a:ext>
            </a:extLst>
          </p:cNvPr>
          <p:cNvSpPr>
            <a:spLocks noGrp="1"/>
          </p:cNvSpPr>
          <p:nvPr>
            <p:ph type="title"/>
          </p:nvPr>
        </p:nvSpPr>
        <p:spPr/>
        <p:txBody>
          <a:bodyPr/>
          <a:lstStyle/>
          <a:p>
            <a:r>
              <a:rPr lang="en-AU" dirty="0"/>
              <a:t>Find out more</a:t>
            </a:r>
          </a:p>
        </p:txBody>
      </p:sp>
      <p:sp>
        <p:nvSpPr>
          <p:cNvPr id="9" name="Content Placeholder 2">
            <a:extLst>
              <a:ext uri="{FF2B5EF4-FFF2-40B4-BE49-F238E27FC236}">
                <a16:creationId xmlns:a16="http://schemas.microsoft.com/office/drawing/2014/main" id="{861FA6CB-D55B-409C-BFCE-5C08E878DAE9}"/>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ea typeface="+mj-ea"/>
              </a:rPr>
              <a:t>Find out more on the QCAA Australian Curriculum </a:t>
            </a:r>
            <a:br>
              <a:rPr kumimoji="0" lang="en-US" sz="2800" b="0" i="0" u="none" strike="noStrike" kern="0" cap="none" spc="0" normalizeH="0" baseline="0" noProof="0" dirty="0">
                <a:ln>
                  <a:noFill/>
                </a:ln>
                <a:solidFill>
                  <a:schemeClr val="tx1"/>
                </a:solidFill>
                <a:effectLst/>
                <a:uLnTx/>
                <a:uFillTx/>
                <a:ea typeface="+mj-ea"/>
              </a:rPr>
            </a:br>
            <a:r>
              <a:rPr kumimoji="0" lang="en-US" sz="2800" b="0" i="0" u="none" strike="noStrike" kern="0" cap="none" spc="0" normalizeH="0" baseline="0" noProof="0" dirty="0">
                <a:ln>
                  <a:noFill/>
                </a:ln>
                <a:solidFill>
                  <a:schemeClr val="tx1"/>
                </a:solidFill>
                <a:effectLst/>
                <a:uLnTx/>
                <a:uFillTx/>
                <a:ea typeface="+mj-ea"/>
              </a:rPr>
              <a:t>webpage.</a:t>
            </a:r>
            <a:endParaRPr kumimoji="0" lang="en-US" sz="2800" i="0" u="none" strike="noStrike" kern="0" cap="none" spc="0" normalizeH="0" baseline="0" noProof="0" dirty="0">
              <a:ln>
                <a:noFill/>
              </a:ln>
              <a:solidFill>
                <a:schemeClr val="tx1"/>
              </a:solidFill>
              <a:effectLst/>
              <a:uLnTx/>
              <a:uFillTx/>
              <a:ea typeface="+mj-ea"/>
            </a:endParaRPr>
          </a:p>
        </p:txBody>
      </p:sp>
      <p:pic>
        <p:nvPicPr>
          <p:cNvPr id="11" name="Picture 10">
            <a:extLst>
              <a:ext uri="{FF2B5EF4-FFF2-40B4-BE49-F238E27FC236}">
                <a16:creationId xmlns:a16="http://schemas.microsoft.com/office/drawing/2014/main" id="{DFFBF7EC-7859-4797-BCF5-064C90BFD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4" name="Group 3">
            <a:extLst>
              <a:ext uri="{FF2B5EF4-FFF2-40B4-BE49-F238E27FC236}">
                <a16:creationId xmlns:a16="http://schemas.microsoft.com/office/drawing/2014/main" id="{9D6CE181-49A9-4FE7-B00B-103DA76F6454}"/>
              </a:ext>
            </a:extLst>
          </p:cNvPr>
          <p:cNvGrpSpPr/>
          <p:nvPr/>
        </p:nvGrpSpPr>
        <p:grpSpPr>
          <a:xfrm>
            <a:off x="3170190" y="2066150"/>
            <a:ext cx="2800742" cy="3960000"/>
            <a:chOff x="3170190" y="2066150"/>
            <a:chExt cx="2800742" cy="3960000"/>
          </a:xfrm>
        </p:grpSpPr>
        <p:pic>
          <p:nvPicPr>
            <p:cNvPr id="10" name="Picture 9">
              <a:extLst>
                <a:ext uri="{FF2B5EF4-FFF2-40B4-BE49-F238E27FC236}">
                  <a16:creationId xmlns:a16="http://schemas.microsoft.com/office/drawing/2014/main" id="{1391B2DA-97A4-4AA0-983B-7C5E291F54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70190" y="2066150"/>
              <a:ext cx="2800742" cy="3960000"/>
            </a:xfrm>
            <a:prstGeom prst="rect">
              <a:avLst/>
            </a:prstGeom>
            <a:ln>
              <a:solidFill>
                <a:schemeClr val="bg1">
                  <a:lumMod val="65000"/>
                </a:schemeClr>
              </a:solidFill>
            </a:ln>
            <a:effectLst>
              <a:outerShdw blurRad="50800" dist="19050" dir="2700000" algn="tl" rotWithShape="0">
                <a:prstClr val="black">
                  <a:alpha val="63000"/>
                </a:prstClr>
              </a:outerShdw>
            </a:effectLst>
          </p:spPr>
        </p:pic>
        <p:pic>
          <p:nvPicPr>
            <p:cNvPr id="3" name="Picture 2">
              <a:extLst>
                <a:ext uri="{FF2B5EF4-FFF2-40B4-BE49-F238E27FC236}">
                  <a16:creationId xmlns:a16="http://schemas.microsoft.com/office/drawing/2014/main" id="{CF7D0D0D-A34D-4F9E-82DC-0A5D0BE1F1B9}"/>
                </a:ext>
              </a:extLst>
            </p:cNvPr>
            <p:cNvPicPr>
              <a:picLocks noChangeAspect="1"/>
            </p:cNvPicPr>
            <p:nvPr/>
          </p:nvPicPr>
          <p:blipFill>
            <a:blip r:embed="rId5"/>
            <a:stretch>
              <a:fillRect/>
            </a:stretch>
          </p:blipFill>
          <p:spPr>
            <a:xfrm>
              <a:off x="5195633" y="2540976"/>
              <a:ext cx="695441" cy="888024"/>
            </a:xfrm>
            <a:prstGeom prst="rect">
              <a:avLst/>
            </a:prstGeom>
          </p:spPr>
        </p:pic>
      </p:grpSp>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F13B2A1E-C905-4C38-8A6B-BE3C12F18FF1}"/>
              </a:ext>
            </a:extLst>
          </p:cNvPr>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3"/>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4"/>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5"/>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6"/>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7"/>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8"/>
              </a:rPr>
              <a:t>copyright notice</a:t>
            </a:r>
            <a:r>
              <a:rPr lang="en-US" sz="1400" dirty="0"/>
              <a:t>.</a:t>
            </a:r>
          </a:p>
          <a:p>
            <a:pPr marL="228600" indent="-228600" fontAlgn="auto">
              <a:spcAft>
                <a:spcPts val="0"/>
              </a:spcAft>
              <a:buFont typeface="+mj-lt"/>
              <a:buAutoNum type="arabicPeriod"/>
            </a:pPr>
            <a:r>
              <a:rPr lang="en-US" sz="1400" dirty="0">
                <a:solidFill>
                  <a:srgbClr val="000000"/>
                </a:solidFill>
              </a:rPr>
              <a:t>The three-dimensional curriculum diagram is 'Excluded Material' used under the terms of the Australian Curriculum and its copyright notice and is not modified. © Australian Curriculum, Assessment and Reporting Authority (ACARA) 2009 to present, unless otherwise indicated. </a:t>
            </a:r>
          </a:p>
          <a:p>
            <a:pPr marL="269875"/>
            <a:r>
              <a:rPr lang="en-US" sz="1400" dirty="0">
                <a:solidFill>
                  <a:srgbClr val="000000"/>
                </a:solidFill>
              </a:rPr>
              <a:t>You may view, download, display, print, reproduce (such as by making photocopies) and distribute these Excluded Materials in unaltered form only for your personal, non-commercial educational purposes or for the non-commercial educational purposes of your organisation,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solidFill>
                  <a:srgbClr val="000000"/>
                </a:solidFill>
              </a:rPr>
              <a:t>licence</a:t>
            </a:r>
            <a:r>
              <a:rPr lang="en-US" sz="1400" dirty="0">
                <a:solidFill>
                  <a:srgbClr val="000000"/>
                </a:solidFill>
              </a:rPr>
              <a:t> any of these materials to others. Apart from any uses permitted under the Copyright Act 1968 (</a:t>
            </a:r>
            <a:r>
              <a:rPr lang="en-US" sz="1400" dirty="0" err="1">
                <a:solidFill>
                  <a:srgbClr val="000000"/>
                </a:solidFill>
              </a:rPr>
              <a:t>Cth</a:t>
            </a:r>
            <a:r>
              <a:rPr lang="en-US" sz="1400" dirty="0">
                <a:solidFill>
                  <a:srgbClr val="000000"/>
                </a:solidFill>
              </a:rPr>
              <a:t>), and those explicitly granted above, all other rights are reserved by ACARA. If you want to use such material in a manner that is outside this restrictive </a:t>
            </a:r>
            <a:r>
              <a:rPr lang="en-US" sz="1400" dirty="0" err="1">
                <a:solidFill>
                  <a:srgbClr val="000000"/>
                </a:solidFill>
              </a:rPr>
              <a:t>licence</a:t>
            </a:r>
            <a:r>
              <a:rPr lang="en-US" sz="1400" dirty="0">
                <a:solidFill>
                  <a:srgbClr val="000000"/>
                </a:solidFill>
              </a:rPr>
              <a:t>, you must request permission from ACARA by emailing (</a:t>
            </a:r>
            <a:r>
              <a:rPr lang="en-US" sz="1400" dirty="0">
                <a:solidFill>
                  <a:srgbClr val="000000"/>
                </a:solidFill>
                <a:hlinkClick r:id="rId9"/>
              </a:rPr>
              <a:t>copyright@acara.edu.au</a:t>
            </a:r>
            <a:r>
              <a:rPr lang="en-US" sz="1400" dirty="0">
                <a:solidFill>
                  <a:srgbClr val="000000"/>
                </a:solidFill>
              </a:rPr>
              <a:t>).</a:t>
            </a:r>
          </a:p>
          <a:p>
            <a:pPr marL="230400" indent="-230400" fontAlgn="auto">
              <a:spcAft>
                <a:spcPts val="0"/>
              </a:spcAft>
              <a:buFont typeface="+mj-lt"/>
              <a:buAutoNum type="arabicPeriod"/>
            </a:pPr>
            <a:endParaRPr lang="en-US" sz="1400" dirty="0"/>
          </a:p>
          <a:p>
            <a:pPr>
              <a:lnSpc>
                <a:spcPct val="110000"/>
              </a:lnSpc>
            </a:pPr>
            <a:endParaRPr lang="en-AU" sz="1200" dirty="0"/>
          </a:p>
        </p:txBody>
      </p:sp>
      <p:sp>
        <p:nvSpPr>
          <p:cNvPr id="4" name="Title 3">
            <a:extLst>
              <a:ext uri="{FF2B5EF4-FFF2-40B4-BE49-F238E27FC236}">
                <a16:creationId xmlns:a16="http://schemas.microsoft.com/office/drawing/2014/main" id="{2033D82F-F09F-4435-87B8-2FC1B7CE8429}"/>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2937255020"/>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835B3C-F2F9-4697-91BD-0AA1908A9370}"/>
              </a:ext>
            </a:extLst>
          </p:cNvPr>
          <p:cNvSpPr>
            <a:spLocks noGrp="1"/>
          </p:cNvSpPr>
          <p:nvPr>
            <p:ph type="title" orient="vert"/>
          </p:nvPr>
        </p:nvSpPr>
        <p:spPr/>
        <p:txBody>
          <a:bodyPr/>
          <a:lstStyle/>
          <a:p>
            <a:r>
              <a:rPr lang="en-AU" dirty="0"/>
              <a:t>QCAA social media</a:t>
            </a:r>
          </a:p>
        </p:txBody>
      </p:sp>
    </p:spTree>
    <p:extLst>
      <p:ext uri="{BB962C8B-B14F-4D97-AF65-F5344CB8AC3E}">
        <p14:creationId xmlns:p14="http://schemas.microsoft.com/office/powerpoint/2010/main" val="376983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806B1E-034F-9242-A70C-8CA9DB242AB4}"/>
              </a:ext>
            </a:extLst>
          </p:cNvPr>
          <p:cNvSpPr txBox="1"/>
          <p:nvPr/>
        </p:nvSpPr>
        <p:spPr>
          <a:xfrm>
            <a:off x="3674918" y="2514600"/>
            <a:ext cx="1828800" cy="1828800"/>
          </a:xfrm>
          <a:prstGeom prst="rect">
            <a:avLst/>
          </a:prstGeom>
          <a:noFill/>
        </p:spPr>
        <p:txBody>
          <a:bodyPr wrap="square" rtlCol="0">
            <a:spAutoFit/>
          </a:bodyPr>
          <a:lstStyle/>
          <a:p>
            <a:pPr algn="l"/>
            <a:endParaRPr lang="en-US"/>
          </a:p>
        </p:txBody>
      </p:sp>
      <p:sp>
        <p:nvSpPr>
          <p:cNvPr id="9" name="TextBox 8">
            <a:extLst>
              <a:ext uri="{FF2B5EF4-FFF2-40B4-BE49-F238E27FC236}">
                <a16:creationId xmlns:a16="http://schemas.microsoft.com/office/drawing/2014/main" id="{520EBF17-FACE-514E-B823-A18B7050F3A6}"/>
              </a:ext>
            </a:extLst>
          </p:cNvPr>
          <p:cNvSpPr txBox="1"/>
          <p:nvPr/>
        </p:nvSpPr>
        <p:spPr>
          <a:xfrm>
            <a:off x="3674918" y="2514600"/>
            <a:ext cx="1828800" cy="1828800"/>
          </a:xfrm>
          <a:prstGeom prst="rect">
            <a:avLst/>
          </a:prstGeom>
          <a:noFill/>
        </p:spPr>
        <p:txBody>
          <a:bodyPr wrap="square" rtlCol="0">
            <a:spAutoFit/>
          </a:bodyPr>
          <a:lstStyle/>
          <a:p>
            <a:pPr algn="l"/>
            <a:endParaRPr lang="en-US"/>
          </a:p>
        </p:txBody>
      </p:sp>
      <p:sp>
        <p:nvSpPr>
          <p:cNvPr id="3" name="Title 2">
            <a:extLst>
              <a:ext uri="{FF2B5EF4-FFF2-40B4-BE49-F238E27FC236}">
                <a16:creationId xmlns:a16="http://schemas.microsoft.com/office/drawing/2014/main" id="{E430C25D-AD1D-4165-98D4-F24902184C84}"/>
              </a:ext>
            </a:extLst>
          </p:cNvPr>
          <p:cNvSpPr>
            <a:spLocks noGrp="1"/>
          </p:cNvSpPr>
          <p:nvPr>
            <p:ph type="title"/>
          </p:nvPr>
        </p:nvSpPr>
        <p:spPr/>
        <p:txBody>
          <a:bodyPr/>
          <a:lstStyle/>
          <a:p>
            <a:r>
              <a:rPr lang="en-AU" dirty="0"/>
              <a:t>Learning goals</a:t>
            </a:r>
          </a:p>
        </p:txBody>
      </p:sp>
      <p:sp>
        <p:nvSpPr>
          <p:cNvPr id="8" name="Content Placeholder 2">
            <a:extLst>
              <a:ext uri="{FF2B5EF4-FFF2-40B4-BE49-F238E27FC236}">
                <a16:creationId xmlns:a16="http://schemas.microsoft.com/office/drawing/2014/main" id="{34BE6262-AAE8-477F-8964-C9CEE81784BB}"/>
              </a:ext>
            </a:extLst>
          </p:cNvPr>
          <p:cNvSpPr>
            <a:spLocks noGrp="1"/>
          </p:cNvSpPr>
          <p:nvPr>
            <p:ph idx="1"/>
          </p:nvPr>
        </p:nvSpPr>
        <p:spPr/>
        <p:txBody>
          <a:bodyPr/>
          <a:lstStyle/>
          <a:p>
            <a:pPr marL="0" indent="0">
              <a:spcBef>
                <a:spcPct val="30000"/>
              </a:spcBef>
              <a:defRPr/>
            </a:pPr>
            <a:r>
              <a:rPr lang="en-AU" sz="2800" dirty="0">
                <a:solidFill>
                  <a:schemeClr val="tx2"/>
                </a:solidFill>
              </a:rPr>
              <a:t>This</a:t>
            </a:r>
            <a:r>
              <a:rPr lang="en-AU" sz="2400" dirty="0"/>
              <a:t> </a:t>
            </a:r>
            <a:r>
              <a:rPr lang="en-AU" sz="2800" dirty="0">
                <a:solidFill>
                  <a:schemeClr val="tx2"/>
                </a:solidFill>
              </a:rPr>
              <a:t>presentation aims to:</a:t>
            </a:r>
          </a:p>
          <a:p>
            <a:pPr marL="360000" indent="-360000">
              <a:spcBef>
                <a:spcPts val="600"/>
              </a:spcBef>
              <a:buFont typeface="Arial" panose="020B0604020202020204" pitchFamily="34" charset="0"/>
              <a:buChar char="•"/>
              <a:defRPr/>
            </a:pPr>
            <a:r>
              <a:rPr lang="en-AU" sz="2800" dirty="0">
                <a:solidFill>
                  <a:schemeClr val="tx2"/>
                </a:solidFill>
              </a:rPr>
              <a:t>build understanding of the Australian Curriculum Version 9.0: Science</a:t>
            </a:r>
          </a:p>
          <a:p>
            <a:pPr marL="360000" indent="-360000">
              <a:spcBef>
                <a:spcPts val="600"/>
              </a:spcBef>
              <a:buFont typeface="Arial" panose="020B0604020202020204" pitchFamily="34" charset="0"/>
              <a:buChar char="•"/>
              <a:defRPr/>
            </a:pPr>
            <a:r>
              <a:rPr lang="en-AU" sz="2800" dirty="0">
                <a:solidFill>
                  <a:schemeClr val="tx2"/>
                </a:solidFill>
              </a:rPr>
              <a:t>provide an overview of the structure of the Science learning area.</a:t>
            </a:r>
          </a:p>
        </p:txBody>
      </p:sp>
    </p:spTree>
    <p:extLst>
      <p:ext uri="{BB962C8B-B14F-4D97-AF65-F5344CB8AC3E}">
        <p14:creationId xmlns:p14="http://schemas.microsoft.com/office/powerpoint/2010/main" val="253461522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2C2372-5F83-4CF4-B212-F062ECFA38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2" name="Title 1">
            <a:extLst>
              <a:ext uri="{FF2B5EF4-FFF2-40B4-BE49-F238E27FC236}">
                <a16:creationId xmlns:a16="http://schemas.microsoft.com/office/drawing/2014/main" id="{52753937-7311-48CA-94C5-073B60141D4B}"/>
              </a:ext>
            </a:extLst>
          </p:cNvPr>
          <p:cNvSpPr>
            <a:spLocks noGrp="1"/>
          </p:cNvSpPr>
          <p:nvPr>
            <p:ph type="title"/>
          </p:nvPr>
        </p:nvSpPr>
        <p:spPr/>
        <p:txBody>
          <a:bodyPr/>
          <a:lstStyle/>
          <a:p>
            <a:r>
              <a:rPr lang="en-AU" dirty="0"/>
              <a:t>Three-dimensional curriculum</a:t>
            </a:r>
          </a:p>
        </p:txBody>
      </p:sp>
      <p:sp>
        <p:nvSpPr>
          <p:cNvPr id="9" name="Content Placeholder 2">
            <a:extLst>
              <a:ext uri="{FF2B5EF4-FFF2-40B4-BE49-F238E27FC236}">
                <a16:creationId xmlns:a16="http://schemas.microsoft.com/office/drawing/2014/main" id="{F4BD10E2-A633-4A5D-976B-46A2F9298479}"/>
              </a:ext>
            </a:extLst>
          </p:cNvPr>
          <p:cNvSpPr>
            <a:spLocks noGrp="1"/>
          </p:cNvSpPr>
          <p:nvPr>
            <p:ph idx="1"/>
          </p:nvPr>
        </p:nvSpPr>
        <p:spPr/>
        <p:txBody>
          <a:bodyPr/>
          <a:lstStyle/>
          <a:p>
            <a:pPr>
              <a:spcBef>
                <a:spcPts val="600"/>
              </a:spcBef>
            </a:pPr>
            <a:r>
              <a:rPr lang="en-AU" sz="2800" b="0" dirty="0"/>
              <a:t>The Australian Curriculum is a three-dimensional curriculum made up of:</a:t>
            </a:r>
          </a:p>
          <a:p>
            <a:pPr marL="360000" indent="-360000">
              <a:spcBef>
                <a:spcPts val="600"/>
              </a:spcBef>
              <a:buFont typeface="Arial" pitchFamily="34" charset="0"/>
              <a:buChar char="•"/>
              <a:defRPr/>
            </a:pPr>
            <a:r>
              <a:rPr lang="en-AU" sz="2800" b="0" dirty="0"/>
              <a:t>learning areas </a:t>
            </a:r>
          </a:p>
          <a:p>
            <a:pPr marL="360000" indent="-360000">
              <a:spcBef>
                <a:spcPts val="600"/>
              </a:spcBef>
              <a:buFont typeface="Arial" pitchFamily="34" charset="0"/>
              <a:buChar char="•"/>
              <a:defRPr/>
            </a:pPr>
            <a:r>
              <a:rPr lang="en-AU" sz="2800" b="0" dirty="0"/>
              <a:t>general capabilities </a:t>
            </a:r>
          </a:p>
          <a:p>
            <a:pPr marL="360000" indent="-360000">
              <a:spcBef>
                <a:spcPts val="600"/>
              </a:spcBef>
              <a:buFont typeface="Arial" pitchFamily="34" charset="0"/>
              <a:buChar char="•"/>
              <a:defRPr/>
            </a:pPr>
            <a:r>
              <a:rPr lang="en-AU" sz="2800" b="0" dirty="0"/>
              <a:t>cross-curriculum</a:t>
            </a:r>
            <a:br>
              <a:rPr lang="en-AU" sz="2800" b="0" dirty="0"/>
            </a:br>
            <a:r>
              <a:rPr lang="en-AU" sz="2800" b="0" dirty="0"/>
              <a:t>priorities. </a:t>
            </a:r>
          </a:p>
        </p:txBody>
      </p:sp>
      <p:sp>
        <p:nvSpPr>
          <p:cNvPr id="13" name="TextBox 12">
            <a:extLst>
              <a:ext uri="{FF2B5EF4-FFF2-40B4-BE49-F238E27FC236}">
                <a16:creationId xmlns:a16="http://schemas.microsoft.com/office/drawing/2014/main" id="{BB967FAB-7F09-4C57-B86C-12AFEB851DC0}"/>
              </a:ext>
            </a:extLst>
          </p:cNvPr>
          <p:cNvSpPr txBox="1"/>
          <p:nvPr/>
        </p:nvSpPr>
        <p:spPr>
          <a:xfrm>
            <a:off x="324000" y="5975701"/>
            <a:ext cx="7108766" cy="215444"/>
          </a:xfrm>
          <a:prstGeom prst="rect">
            <a:avLst/>
          </a:prstGeom>
          <a:noFill/>
        </p:spPr>
        <p:txBody>
          <a:bodyPr wrap="square">
            <a:spAutoFit/>
          </a:bodyPr>
          <a:lstStyle/>
          <a:p>
            <a:r>
              <a:rPr lang="en-US" sz="800" dirty="0">
                <a:effectLst/>
                <a:latin typeface="Arial" panose="020B0604020202020204" pitchFamily="34" charset="0"/>
                <a:cs typeface="Arial" panose="020B0604020202020204" pitchFamily="34" charset="0"/>
              </a:rPr>
              <a:t>ACARA image from Summary overview (video): </a:t>
            </a:r>
            <a:r>
              <a:rPr lang="en-US" sz="800" dirty="0">
                <a:effectLst/>
                <a:latin typeface="Arial" panose="020B0604020202020204" pitchFamily="34" charset="0"/>
                <a:cs typeface="Arial" panose="020B0604020202020204" pitchFamily="34" charset="0"/>
                <a:hlinkClick r:id="rId6"/>
              </a:rPr>
              <a:t>https://v9.australiancurriculum.edu.au/help/website-tour</a:t>
            </a:r>
            <a:r>
              <a:rPr lang="en-AU" sz="800" dirty="0">
                <a:latin typeface="Arial" panose="020B0604020202020204" pitchFamily="34" charset="0"/>
                <a:cs typeface="Arial" panose="020B0604020202020204" pitchFamily="34" charset="0"/>
              </a:rPr>
              <a:t>.</a:t>
            </a:r>
            <a:r>
              <a:rPr lang="en-AU" sz="800" dirty="0">
                <a:latin typeface="Arial" panose="020B0604020202020204" pitchFamily="34" charset="0"/>
                <a:cs typeface="Arial" panose="020B0604020202020204" pitchFamily="34" charset="0"/>
                <a:hlinkClick r:id="rId7"/>
              </a:rPr>
              <a:t> </a:t>
            </a:r>
            <a:r>
              <a:rPr lang="en-AU" sz="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0570635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1138-993D-4DEF-9B9C-9A5156AFB5CA}"/>
              </a:ext>
            </a:extLst>
          </p:cNvPr>
          <p:cNvSpPr>
            <a:spLocks noGrp="1"/>
          </p:cNvSpPr>
          <p:nvPr>
            <p:ph type="title"/>
          </p:nvPr>
        </p:nvSpPr>
        <p:spPr/>
        <p:txBody>
          <a:bodyPr/>
          <a:lstStyle/>
          <a:p>
            <a:r>
              <a:rPr lang="en-US" dirty="0"/>
              <a:t>Structure of the Science learning area</a:t>
            </a:r>
            <a:endParaRPr lang="en-AU" dirty="0"/>
          </a:p>
        </p:txBody>
      </p:sp>
      <p:sp>
        <p:nvSpPr>
          <p:cNvPr id="6" name="Content Placeholder 2">
            <a:extLst>
              <a:ext uri="{FF2B5EF4-FFF2-40B4-BE49-F238E27FC236}">
                <a16:creationId xmlns:a16="http://schemas.microsoft.com/office/drawing/2014/main" id="{C1E117DB-9A2C-4FEC-B348-8F29B694CD91}"/>
              </a:ext>
            </a:extLst>
          </p:cNvPr>
          <p:cNvSpPr>
            <a:spLocks noGrp="1"/>
          </p:cNvSpPr>
          <p:nvPr>
            <p:ph idx="1"/>
          </p:nvPr>
        </p:nvSpPr>
        <p:spPr/>
        <p:txBody>
          <a:bodyPr/>
          <a:lstStyle/>
          <a:p>
            <a:pPr marL="359410" lvl="0" indent="-359410" defTabSz="361950">
              <a:spcBef>
                <a:spcPts val="600"/>
              </a:spcBef>
              <a:buFont typeface="Arial" pitchFamily="34" charset="0"/>
              <a:buChar char="•"/>
              <a:defRPr/>
            </a:pPr>
            <a:r>
              <a:rPr lang="en-AU" b="0" dirty="0">
                <a:ea typeface="+mn-ea"/>
                <a:cs typeface="+mn-cs"/>
              </a:rPr>
              <a:t>Rationale</a:t>
            </a:r>
            <a:endParaRPr lang="en-US" dirty="0">
              <a:ea typeface="+mn-ea"/>
              <a:cs typeface="+mn-cs"/>
            </a:endParaRPr>
          </a:p>
          <a:p>
            <a:pPr marL="359410" lvl="0" indent="-359410" defTabSz="361950">
              <a:spcBef>
                <a:spcPts val="600"/>
              </a:spcBef>
              <a:buFont typeface="Arial" pitchFamily="34" charset="0"/>
              <a:buChar char="•"/>
              <a:defRPr/>
            </a:pPr>
            <a:r>
              <a:rPr lang="en-AU" b="0" dirty="0">
                <a:ea typeface="+mn-ea"/>
                <a:cs typeface="+mn-cs"/>
              </a:rPr>
              <a:t>Aims</a:t>
            </a:r>
            <a:endParaRPr lang="en-AU" b="0" dirty="0">
              <a:ea typeface="+mn-ea"/>
              <a:cs typeface="Arial"/>
            </a:endParaRPr>
          </a:p>
          <a:p>
            <a:pPr marL="359410" lvl="0" indent="-359410" defTabSz="361950">
              <a:spcBef>
                <a:spcPts val="600"/>
              </a:spcBef>
              <a:buFont typeface="Arial" pitchFamily="34" charset="0"/>
              <a:buChar char="•"/>
              <a:defRPr/>
            </a:pPr>
            <a:r>
              <a:rPr lang="en-AU" b="0" dirty="0">
                <a:ea typeface="+mn-ea"/>
                <a:cs typeface="+mn-cs"/>
              </a:rPr>
              <a:t>Key ideas</a:t>
            </a:r>
            <a:endParaRPr lang="en-AU" b="0" dirty="0">
              <a:ea typeface="+mn-ea"/>
              <a:cs typeface="Arial"/>
            </a:endParaRPr>
          </a:p>
          <a:p>
            <a:pPr marL="359410" lvl="0" indent="-359410" defTabSz="361950">
              <a:spcBef>
                <a:spcPts val="600"/>
              </a:spcBef>
              <a:buFont typeface="Arial" pitchFamily="34" charset="0"/>
              <a:buChar char="•"/>
              <a:defRPr/>
            </a:pPr>
            <a:r>
              <a:rPr lang="en-AU" b="0" dirty="0">
                <a:ea typeface="+mn-ea"/>
                <a:cs typeface="+mn-cs"/>
              </a:rPr>
              <a:t>Key considerations</a:t>
            </a:r>
            <a:endParaRPr lang="en-AU" b="0" dirty="0">
              <a:ea typeface="+mn-ea"/>
              <a:cs typeface="Arial"/>
            </a:endParaRPr>
          </a:p>
          <a:p>
            <a:pPr marL="359410" lvl="0" indent="-359410" defTabSz="361950">
              <a:spcBef>
                <a:spcPts val="600"/>
              </a:spcBef>
              <a:buFont typeface="Arial" pitchFamily="34" charset="0"/>
              <a:buChar char="•"/>
              <a:defRPr/>
            </a:pPr>
            <a:r>
              <a:rPr lang="en-AU" b="0" dirty="0">
                <a:ea typeface="+mn-ea"/>
                <a:cs typeface="+mn-cs"/>
              </a:rPr>
              <a:t>Key connections</a:t>
            </a:r>
            <a:endParaRPr lang="en-AU" b="0" dirty="0">
              <a:ea typeface="+mn-ea"/>
              <a:cs typeface="Arial"/>
            </a:endParaRPr>
          </a:p>
          <a:p>
            <a:pPr marL="359410" lvl="0" indent="-359410" defTabSz="361950">
              <a:spcBef>
                <a:spcPts val="600"/>
              </a:spcBef>
              <a:buFont typeface="Arial" pitchFamily="34" charset="0"/>
              <a:buChar char="•"/>
              <a:defRPr/>
            </a:pPr>
            <a:r>
              <a:rPr lang="en-AU" b="0" dirty="0">
                <a:ea typeface="+mn-ea"/>
                <a:cs typeface="+mn-cs"/>
              </a:rPr>
              <a:t>Structure</a:t>
            </a:r>
            <a:endParaRPr lang="en-AU" b="0" dirty="0">
              <a:ea typeface="+mn-ea"/>
              <a:cs typeface="Arial"/>
            </a:endParaRPr>
          </a:p>
          <a:p>
            <a:pPr marL="791845" lvl="1" indent="-395605" defTabSz="361950">
              <a:spcBef>
                <a:spcPts val="600"/>
              </a:spcBef>
              <a:buFont typeface="Arial" pitchFamily="34" charset="0"/>
              <a:buChar char="−"/>
              <a:defRPr/>
            </a:pPr>
            <a:r>
              <a:rPr lang="en-AU" b="0" dirty="0">
                <a:solidFill>
                  <a:srgbClr val="000000"/>
                </a:solidFill>
              </a:rPr>
              <a:t>Year-by-year and banded curriculum</a:t>
            </a:r>
            <a:endParaRPr lang="en-AU" b="0" dirty="0">
              <a:solidFill>
                <a:srgbClr val="000000"/>
              </a:solidFill>
              <a:cs typeface="Arial"/>
            </a:endParaRPr>
          </a:p>
          <a:p>
            <a:pPr marL="791845" lvl="1" indent="-395605" defTabSz="361950">
              <a:spcBef>
                <a:spcPts val="600"/>
              </a:spcBef>
              <a:buFont typeface="Arial" pitchFamily="34" charset="0"/>
              <a:buChar char="−"/>
              <a:defRPr/>
            </a:pPr>
            <a:r>
              <a:rPr lang="en-AU" b="0" dirty="0">
                <a:solidFill>
                  <a:srgbClr val="000000"/>
                </a:solidFill>
              </a:rPr>
              <a:t>Achievement standards</a:t>
            </a:r>
            <a:endParaRPr lang="en-AU" b="0" dirty="0">
              <a:solidFill>
                <a:srgbClr val="000000"/>
              </a:solidFill>
              <a:cs typeface="Arial"/>
            </a:endParaRPr>
          </a:p>
          <a:p>
            <a:pPr marL="791845" lvl="1" indent="-395605" defTabSz="361950">
              <a:spcBef>
                <a:spcPts val="600"/>
              </a:spcBef>
              <a:buFont typeface="Arial" pitchFamily="34" charset="0"/>
              <a:buChar char="−"/>
              <a:defRPr/>
            </a:pPr>
            <a:r>
              <a:rPr lang="en-AU" b="0" dirty="0">
                <a:solidFill>
                  <a:srgbClr val="000000"/>
                </a:solidFill>
              </a:rPr>
              <a:t>Curriculum content</a:t>
            </a:r>
            <a:endParaRPr lang="en-AU" b="0" dirty="0">
              <a:cs typeface="Arial"/>
            </a:endParaRPr>
          </a:p>
        </p:txBody>
      </p:sp>
      <p:sp>
        <p:nvSpPr>
          <p:cNvPr id="3" name="TextBox 2">
            <a:extLst>
              <a:ext uri="{FF2B5EF4-FFF2-40B4-BE49-F238E27FC236}">
                <a16:creationId xmlns:a16="http://schemas.microsoft.com/office/drawing/2014/main" id="{9548789C-362B-4867-B13F-7C3FA0C40013}"/>
              </a:ext>
            </a:extLst>
          </p:cNvPr>
          <p:cNvSpPr txBox="1"/>
          <p:nvPr/>
        </p:nvSpPr>
        <p:spPr>
          <a:xfrm>
            <a:off x="324001" y="5885645"/>
            <a:ext cx="8021510" cy="215444"/>
          </a:xfrm>
          <a:prstGeom prst="rect">
            <a:avLst/>
          </a:prstGeom>
          <a:noFill/>
        </p:spPr>
        <p:txBody>
          <a:bodyPr wrap="square" rtlCol="0">
            <a:spAutoFit/>
          </a:bodyPr>
          <a:lstStyle/>
          <a:p>
            <a:r>
              <a:rPr lang="en-AU" sz="800" dirty="0"/>
              <a:t>Source: </a:t>
            </a:r>
            <a:r>
              <a:rPr lang="en-AU" sz="800" dirty="0">
                <a:hlinkClick r:id="rId3"/>
              </a:rPr>
              <a:t>https://v9.australiancurriculum.edu.au/teacher-resources/understand-this-learning-area</a:t>
            </a:r>
            <a:r>
              <a:rPr lang="en-AU" sz="800">
                <a:hlinkClick r:id="rId3"/>
              </a:rPr>
              <a:t>/science. </a:t>
            </a:r>
            <a:endParaRPr lang="en-AU" sz="800" dirty="0"/>
          </a:p>
        </p:txBody>
      </p:sp>
    </p:spTree>
    <p:extLst>
      <p:ext uri="{BB962C8B-B14F-4D97-AF65-F5344CB8AC3E}">
        <p14:creationId xmlns:p14="http://schemas.microsoft.com/office/powerpoint/2010/main" val="118407856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2BD8-F8A1-42AB-A32F-D9DD1E8F212E}"/>
              </a:ext>
            </a:extLst>
          </p:cNvPr>
          <p:cNvSpPr>
            <a:spLocks noGrp="1"/>
          </p:cNvSpPr>
          <p:nvPr>
            <p:ph type="title"/>
          </p:nvPr>
        </p:nvSpPr>
        <p:spPr/>
        <p:txBody>
          <a:bodyPr/>
          <a:lstStyle/>
          <a:p>
            <a:r>
              <a:rPr lang="en-AU" dirty="0"/>
              <a:t>Rationale </a:t>
            </a:r>
          </a:p>
        </p:txBody>
      </p:sp>
      <p:sp>
        <p:nvSpPr>
          <p:cNvPr id="6" name="Content Placeholder 2">
            <a:extLst>
              <a:ext uri="{FF2B5EF4-FFF2-40B4-BE49-F238E27FC236}">
                <a16:creationId xmlns:a16="http://schemas.microsoft.com/office/drawing/2014/main" id="{30176BD7-45B6-4B13-9C08-45D00A79A9D1}"/>
              </a:ext>
            </a:extLst>
          </p:cNvPr>
          <p:cNvSpPr>
            <a:spLocks noGrp="1"/>
          </p:cNvSpPr>
          <p:nvPr>
            <p:ph idx="1"/>
          </p:nvPr>
        </p:nvSpPr>
        <p:spPr/>
        <p:txBody>
          <a:bodyPr>
            <a:normAutofit/>
          </a:bodyPr>
          <a:lstStyle/>
          <a:p>
            <a:r>
              <a:rPr lang="en-US" sz="2400" b="0" i="0" dirty="0">
                <a:solidFill>
                  <a:srgbClr val="000000"/>
                </a:solidFill>
                <a:effectLst/>
                <a:latin typeface="Roboto" panose="02000000000000000000" pitchFamily="2" charset="0"/>
              </a:rPr>
              <a:t>‘Science is a dynamic, collaborative and creative human endeavour arising from our desire to make sense of our world. Through science, we explore the unknown, investigate universal phenomena, make predictions and solve problems. Science gives us an empirical way of answering curious and important questions about the changing world we live in. Science knowledge is revised, refined and extended as new evidence arises and has proven to be a reliable basis for action in our personal, social and economic lives.’</a:t>
            </a:r>
            <a:endParaRPr lang="en-AU" sz="2400" b="0" dirty="0"/>
          </a:p>
        </p:txBody>
      </p:sp>
      <p:pic>
        <p:nvPicPr>
          <p:cNvPr id="8" name="Picture 7">
            <a:extLst>
              <a:ext uri="{FF2B5EF4-FFF2-40B4-BE49-F238E27FC236}">
                <a16:creationId xmlns:a16="http://schemas.microsoft.com/office/drawing/2014/main" id="{CA18A866-8098-42AA-A626-3DB364EA59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3" name="TextBox 2">
            <a:extLst>
              <a:ext uri="{FF2B5EF4-FFF2-40B4-BE49-F238E27FC236}">
                <a16:creationId xmlns:a16="http://schemas.microsoft.com/office/drawing/2014/main" id="{4A657CCE-7891-4D8B-8157-863954F098ED}"/>
              </a:ext>
            </a:extLst>
          </p:cNvPr>
          <p:cNvSpPr txBox="1"/>
          <p:nvPr/>
        </p:nvSpPr>
        <p:spPr>
          <a:xfrm>
            <a:off x="231819" y="5806425"/>
            <a:ext cx="69288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a:t>
            </a:r>
            <a:r>
              <a:rPr kumimoji="0" lang="en-A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Quoted verbatim and unaltered from ACARA, </a:t>
            </a:r>
            <a:r>
              <a:rPr kumimoji="0" lang="en-AU" sz="800" b="0" i="0" u="none" strike="noStrike" kern="1200" cap="none" spc="0" normalizeH="0" baseline="0" noProof="0" dirty="0">
                <a:ln>
                  <a:noFill/>
                </a:ln>
                <a:solidFill>
                  <a:srgbClr val="000000"/>
                </a:solidFill>
                <a:effectLst/>
                <a:uLnTx/>
                <a:uFillTx/>
                <a:latin typeface="Arial" charset="0"/>
                <a:ea typeface="+mn-ea"/>
                <a:cs typeface="+mn-cs"/>
                <a:hlinkClick r:id="rId4"/>
              </a:rPr>
              <a:t>https://v9.australiancurriculum.edu.au/teacher-resources/understand-this-learning-area</a:t>
            </a:r>
            <a:r>
              <a:rPr kumimoji="0" lang="en-AU" sz="800" b="0" i="0" u="none" strike="noStrike" kern="1200" cap="none" spc="0" normalizeH="0" baseline="0" noProof="0">
                <a:ln>
                  <a:noFill/>
                </a:ln>
                <a:solidFill>
                  <a:srgbClr val="000000"/>
                </a:solidFill>
                <a:effectLst/>
                <a:uLnTx/>
                <a:uFillTx/>
                <a:latin typeface="Arial" charset="0"/>
                <a:ea typeface="+mn-ea"/>
                <a:cs typeface="+mn-cs"/>
                <a:hlinkClick r:id="rId4"/>
              </a:rPr>
              <a:t>/science</a:t>
            </a:r>
            <a:r>
              <a:rPr kumimoji="0" lang="en-AU" sz="800" b="0" i="0" u="none" strike="noStrike" kern="1200" cap="none" spc="0" normalizeH="0" baseline="0" noProof="0">
                <a:ln>
                  <a:noFill/>
                </a:ln>
                <a:solidFill>
                  <a:srgbClr val="000000"/>
                </a:solidFill>
                <a:effectLst/>
                <a:uLnTx/>
                <a:uFillTx/>
                <a:latin typeface="Arial" charset="0"/>
                <a:ea typeface="+mn-ea"/>
                <a:cs typeface="+mn-cs"/>
              </a:rPr>
              <a:t>.</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A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382088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842E-10FE-487C-A9DA-5949E34B6942}"/>
              </a:ext>
            </a:extLst>
          </p:cNvPr>
          <p:cNvSpPr>
            <a:spLocks noGrp="1"/>
          </p:cNvSpPr>
          <p:nvPr>
            <p:ph type="title"/>
          </p:nvPr>
        </p:nvSpPr>
        <p:spPr/>
        <p:txBody>
          <a:bodyPr/>
          <a:lstStyle/>
          <a:p>
            <a:r>
              <a:rPr lang="en-AU" dirty="0"/>
              <a:t>Aims </a:t>
            </a:r>
          </a:p>
        </p:txBody>
      </p:sp>
      <p:sp>
        <p:nvSpPr>
          <p:cNvPr id="7" name="Content Placeholder 2">
            <a:extLst>
              <a:ext uri="{FF2B5EF4-FFF2-40B4-BE49-F238E27FC236}">
                <a16:creationId xmlns:a16="http://schemas.microsoft.com/office/drawing/2014/main" id="{4CFF6EE6-3E19-4586-8E45-50F5765CF329}"/>
              </a:ext>
            </a:extLst>
          </p:cNvPr>
          <p:cNvSpPr>
            <a:spLocks noGrp="1"/>
          </p:cNvSpPr>
          <p:nvPr>
            <p:ph idx="1"/>
          </p:nvPr>
        </p:nvSpPr>
        <p:spPr/>
        <p:txBody>
          <a:bodyPr>
            <a:normAutofit fontScale="92500" lnSpcReduction="10000"/>
          </a:bodyPr>
          <a:lstStyle/>
          <a:p>
            <a:pPr algn="l"/>
            <a:r>
              <a:rPr lang="en-US" sz="1700" dirty="0">
                <a:solidFill>
                  <a:srgbClr val="000000"/>
                </a:solidFill>
                <a:effectLst/>
              </a:rPr>
              <a:t>The Australian Curriculum: Science aims to ensure that students develop:</a:t>
            </a:r>
          </a:p>
          <a:p>
            <a:pPr marL="285750" indent="-285750" algn="l">
              <a:buFont typeface="Arial" panose="020B0604020202020204" pitchFamily="34" charset="0"/>
              <a:buChar char="•"/>
            </a:pPr>
            <a:r>
              <a:rPr lang="en-US" sz="1700" b="0" i="0" dirty="0">
                <a:solidFill>
                  <a:srgbClr val="000000"/>
                </a:solidFill>
                <a:effectLst/>
              </a:rPr>
              <a:t>an interest in science as a way of expanding their curiosity and willingness to explore, ask questions about and speculate on the changing world they live in</a:t>
            </a:r>
          </a:p>
          <a:p>
            <a:pPr marL="285750" indent="-285750" algn="l">
              <a:buFont typeface="Arial" panose="020B0604020202020204" pitchFamily="34" charset="0"/>
              <a:buChar char="•"/>
            </a:pPr>
            <a:r>
              <a:rPr lang="en-US" sz="1700" b="0" i="0" dirty="0">
                <a:solidFill>
                  <a:srgbClr val="000000"/>
                </a:solidFill>
                <a:effectLst/>
              </a:rPr>
              <a:t>a solid foundation of knowledge of the biological, Earth and space, physical and chemical sciences, including being able to select and integrate scientific knowledge and practices to explain and predict phenomena and to apply understanding to new situations and events</a:t>
            </a:r>
          </a:p>
          <a:p>
            <a:pPr marL="285750" indent="-285750" algn="l">
              <a:buFont typeface="Arial" panose="020B0604020202020204" pitchFamily="34" charset="0"/>
              <a:buChar char="•"/>
            </a:pPr>
            <a:r>
              <a:rPr lang="en-US" sz="1700" b="0" i="0" dirty="0">
                <a:solidFill>
                  <a:srgbClr val="000000"/>
                </a:solidFill>
                <a:effectLst/>
              </a:rPr>
              <a:t>an understanding of scientific inquiry and the ability to use a range of scientific inquiry practices, including questioning; planning and conducting experiments and investigations based on ethical and interculturally aware principles; generating and analysing data; evaluating results; and drawing critical, evidence-based conclusions</a:t>
            </a:r>
          </a:p>
          <a:p>
            <a:pPr marL="285750" indent="-285750" algn="l">
              <a:buFont typeface="Arial" panose="020B0604020202020204" pitchFamily="34" charset="0"/>
              <a:buChar char="•"/>
            </a:pPr>
            <a:r>
              <a:rPr lang="en-US" sz="1700" b="0" i="0" dirty="0">
                <a:solidFill>
                  <a:srgbClr val="000000"/>
                </a:solidFill>
                <a:effectLst/>
              </a:rPr>
              <a:t>an ability to communicate scientific understanding and findings to a range of audiences, to justify claims with evidence, and to evaluate and debate scientific explanations and arguments </a:t>
            </a:r>
          </a:p>
          <a:p>
            <a:pPr marL="285750" indent="-285750" algn="l">
              <a:buFont typeface="Arial" panose="020B0604020202020204" pitchFamily="34" charset="0"/>
              <a:buChar char="•"/>
            </a:pPr>
            <a:r>
              <a:rPr lang="en-US" sz="1700" b="0" i="0" dirty="0">
                <a:solidFill>
                  <a:srgbClr val="000000"/>
                </a:solidFill>
                <a:effectLst/>
              </a:rPr>
              <a:t>an ability to solve problems and make informed decisions about current and future uses of science while taking into account ethical, environmental, social and economic implications of decisions</a:t>
            </a:r>
          </a:p>
          <a:p>
            <a:pPr marL="285750" indent="-285750" algn="l">
              <a:buFont typeface="Arial" panose="020B0604020202020204" pitchFamily="34" charset="0"/>
              <a:buChar char="•"/>
            </a:pPr>
            <a:r>
              <a:rPr lang="en-US" sz="1700" b="0" i="0" dirty="0">
                <a:solidFill>
                  <a:srgbClr val="000000"/>
                </a:solidFill>
                <a:effectLst/>
              </a:rPr>
              <a:t>an understanding of the dynamic nature of science knowledge including historical and global contributions, and an understanding of the relationship between science and society including the diversity of science careers.</a:t>
            </a:r>
          </a:p>
          <a:p>
            <a:endParaRPr lang="en-AU" sz="2200" b="0" dirty="0"/>
          </a:p>
        </p:txBody>
      </p:sp>
      <p:pic>
        <p:nvPicPr>
          <p:cNvPr id="6" name="Picture 5">
            <a:extLst>
              <a:ext uri="{FF2B5EF4-FFF2-40B4-BE49-F238E27FC236}">
                <a16:creationId xmlns:a16="http://schemas.microsoft.com/office/drawing/2014/main" id="{3018858D-193E-4E23-B33B-12C096758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076" y="5488563"/>
            <a:ext cx="800049" cy="822313"/>
          </a:xfrm>
          <a:prstGeom prst="rect">
            <a:avLst/>
          </a:prstGeom>
        </p:spPr>
      </p:pic>
      <p:sp>
        <p:nvSpPr>
          <p:cNvPr id="8" name="TextBox 7">
            <a:extLst>
              <a:ext uri="{FF2B5EF4-FFF2-40B4-BE49-F238E27FC236}">
                <a16:creationId xmlns:a16="http://schemas.microsoft.com/office/drawing/2014/main" id="{F18D1E67-D952-4698-90F3-88310A5C42A5}"/>
              </a:ext>
            </a:extLst>
          </p:cNvPr>
          <p:cNvSpPr txBox="1"/>
          <p:nvPr/>
        </p:nvSpPr>
        <p:spPr>
          <a:xfrm>
            <a:off x="231818" y="5806425"/>
            <a:ext cx="77080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a:t>
            </a:r>
            <a:r>
              <a:rPr kumimoji="0" lang="en-A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Quoted verbatim and unaltered from ACARA, </a:t>
            </a:r>
            <a:r>
              <a:rPr kumimoji="0" lang="en-AU" sz="800" b="0" i="0" u="none" strike="noStrike" kern="1200" cap="none" spc="0" normalizeH="0" baseline="0" noProof="0" dirty="0">
                <a:ln>
                  <a:noFill/>
                </a:ln>
                <a:solidFill>
                  <a:srgbClr val="000000"/>
                </a:solidFill>
                <a:effectLst/>
                <a:uLnTx/>
                <a:uFillTx/>
                <a:latin typeface="Arial" charset="0"/>
                <a:ea typeface="+mn-ea"/>
                <a:cs typeface="+mn-cs"/>
                <a:hlinkClick r:id="rId4"/>
              </a:rPr>
              <a:t>https://v9.australiancurriculum.edu.au/teacher-resources/understand-this-learning-area</a:t>
            </a:r>
            <a:r>
              <a:rPr kumimoji="0" lang="en-AU" sz="800" b="0" i="0" u="none" strike="noStrike" kern="1200" cap="none" spc="0" normalizeH="0" baseline="0" noProof="0">
                <a:ln>
                  <a:noFill/>
                </a:ln>
                <a:solidFill>
                  <a:srgbClr val="000000"/>
                </a:solidFill>
                <a:effectLst/>
                <a:uLnTx/>
                <a:uFillTx/>
                <a:latin typeface="Arial" charset="0"/>
                <a:ea typeface="+mn-ea"/>
                <a:cs typeface="+mn-cs"/>
                <a:hlinkClick r:id="rId4"/>
              </a:rPr>
              <a:t>/science</a:t>
            </a:r>
            <a:r>
              <a:rPr kumimoji="0" lang="en-AU" sz="800" b="0" i="0" u="none" strike="noStrike" kern="1200" cap="none" spc="0" normalizeH="0" baseline="0" noProof="0">
                <a:ln>
                  <a:noFill/>
                </a:ln>
                <a:solidFill>
                  <a:srgbClr val="000000"/>
                </a:solidFill>
                <a:effectLst/>
                <a:uLnTx/>
                <a:uFillTx/>
                <a:latin typeface="Arial" charset="0"/>
                <a:ea typeface="+mn-ea"/>
                <a:cs typeface="+mn-cs"/>
              </a:rPr>
              <a:t>.</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A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34012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73ED-674C-4F3C-85E4-470908AE4F53}"/>
              </a:ext>
            </a:extLst>
          </p:cNvPr>
          <p:cNvSpPr>
            <a:spLocks noGrp="1"/>
          </p:cNvSpPr>
          <p:nvPr>
            <p:ph type="title"/>
          </p:nvPr>
        </p:nvSpPr>
        <p:spPr/>
        <p:txBody>
          <a:bodyPr/>
          <a:lstStyle/>
          <a:p>
            <a:r>
              <a:rPr lang="en-AU" dirty="0"/>
              <a:t>Key ideas</a:t>
            </a:r>
          </a:p>
        </p:txBody>
      </p:sp>
      <p:sp>
        <p:nvSpPr>
          <p:cNvPr id="3" name="Content Placeholder 2">
            <a:extLst>
              <a:ext uri="{FF2B5EF4-FFF2-40B4-BE49-F238E27FC236}">
                <a16:creationId xmlns:a16="http://schemas.microsoft.com/office/drawing/2014/main" id="{D32F4E9E-24DD-4546-A97A-4773A9D950A8}"/>
              </a:ext>
            </a:extLst>
          </p:cNvPr>
          <p:cNvSpPr>
            <a:spLocks noGrp="1"/>
          </p:cNvSpPr>
          <p:nvPr>
            <p:ph idx="1"/>
          </p:nvPr>
        </p:nvSpPr>
        <p:spPr/>
        <p:txBody>
          <a:bodyPr/>
          <a:lstStyle/>
          <a:p>
            <a:pPr marL="360000" lvl="0" indent="-360000">
              <a:spcBef>
                <a:spcPts val="600"/>
              </a:spcBef>
              <a:buFont typeface="Arial" panose="020B0604020202020204" pitchFamily="34" charset="0"/>
              <a:buChar char="•"/>
            </a:pPr>
            <a:r>
              <a:rPr lang="en-US" dirty="0"/>
              <a:t>Patterns, order and </a:t>
            </a:r>
            <a:r>
              <a:rPr lang="en-US" dirty="0" err="1"/>
              <a:t>organisation</a:t>
            </a:r>
            <a:r>
              <a:rPr lang="en-US" dirty="0"/>
              <a:t> </a:t>
            </a:r>
          </a:p>
          <a:p>
            <a:pPr marL="360000" lvl="0" indent="-360000">
              <a:spcBef>
                <a:spcPts val="600"/>
              </a:spcBef>
              <a:buFont typeface="Arial" panose="020B0604020202020204" pitchFamily="34" charset="0"/>
              <a:buChar char="•"/>
            </a:pPr>
            <a:r>
              <a:rPr lang="en-US" dirty="0"/>
              <a:t>Form and function</a:t>
            </a:r>
          </a:p>
          <a:p>
            <a:pPr marL="360000" lvl="0" indent="-360000">
              <a:spcBef>
                <a:spcPts val="600"/>
              </a:spcBef>
              <a:buFont typeface="Arial" panose="020B0604020202020204" pitchFamily="34" charset="0"/>
              <a:buChar char="•"/>
            </a:pPr>
            <a:r>
              <a:rPr lang="en-US" dirty="0"/>
              <a:t>Stability and change</a:t>
            </a:r>
          </a:p>
          <a:p>
            <a:pPr marL="360000" lvl="0" indent="-360000">
              <a:spcBef>
                <a:spcPts val="600"/>
              </a:spcBef>
              <a:buFont typeface="Arial" panose="020B0604020202020204" pitchFamily="34" charset="0"/>
              <a:buChar char="•"/>
            </a:pPr>
            <a:r>
              <a:rPr lang="en-US" dirty="0"/>
              <a:t>Scale and measurement</a:t>
            </a:r>
          </a:p>
          <a:p>
            <a:pPr marL="360000" lvl="0" indent="-360000">
              <a:spcBef>
                <a:spcPts val="600"/>
              </a:spcBef>
              <a:buFont typeface="Arial" panose="020B0604020202020204" pitchFamily="34" charset="0"/>
              <a:buChar char="•"/>
            </a:pPr>
            <a:r>
              <a:rPr lang="en-US" dirty="0"/>
              <a:t>Matter and energy</a:t>
            </a:r>
          </a:p>
          <a:p>
            <a:pPr marL="360000" lvl="0" indent="-360000">
              <a:spcBef>
                <a:spcPts val="600"/>
              </a:spcBef>
              <a:buFont typeface="Arial" panose="020B0604020202020204" pitchFamily="34" charset="0"/>
              <a:buChar char="•"/>
            </a:pPr>
            <a:r>
              <a:rPr lang="en-US" dirty="0"/>
              <a:t>Systems</a:t>
            </a:r>
          </a:p>
          <a:p>
            <a:endParaRPr lang="en-AU" dirty="0"/>
          </a:p>
        </p:txBody>
      </p:sp>
      <p:pic>
        <p:nvPicPr>
          <p:cNvPr id="6" name="Picture 5">
            <a:extLst>
              <a:ext uri="{FF2B5EF4-FFF2-40B4-BE49-F238E27FC236}">
                <a16:creationId xmlns:a16="http://schemas.microsoft.com/office/drawing/2014/main" id="{DFE40752-420A-421E-9530-C2709C1759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39708670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6367-303A-41B7-ABE6-5FD63E4B34DC}"/>
              </a:ext>
            </a:extLst>
          </p:cNvPr>
          <p:cNvSpPr>
            <a:spLocks noGrp="1"/>
          </p:cNvSpPr>
          <p:nvPr>
            <p:ph type="title"/>
          </p:nvPr>
        </p:nvSpPr>
        <p:spPr/>
        <p:txBody>
          <a:bodyPr/>
          <a:lstStyle/>
          <a:p>
            <a:r>
              <a:rPr lang="en-AU" dirty="0"/>
              <a:t>Key considerations</a:t>
            </a:r>
          </a:p>
        </p:txBody>
      </p:sp>
      <p:sp>
        <p:nvSpPr>
          <p:cNvPr id="3" name="Content Placeholder 2">
            <a:extLst>
              <a:ext uri="{FF2B5EF4-FFF2-40B4-BE49-F238E27FC236}">
                <a16:creationId xmlns:a16="http://schemas.microsoft.com/office/drawing/2014/main" id="{C3A753B5-ADF6-471F-AC9D-C66EF9E6DD96}"/>
              </a:ext>
            </a:extLst>
          </p:cNvPr>
          <p:cNvSpPr>
            <a:spLocks noGrp="1"/>
          </p:cNvSpPr>
          <p:nvPr>
            <p:ph idx="1"/>
          </p:nvPr>
        </p:nvSpPr>
        <p:spPr/>
        <p:txBody>
          <a:bodyPr/>
          <a:lstStyle/>
          <a:p>
            <a:pPr marL="360000" lvl="0" indent="-360000">
              <a:spcBef>
                <a:spcPts val="600"/>
              </a:spcBef>
              <a:buFont typeface="Arial" panose="020B0604020202020204" pitchFamily="34" charset="0"/>
              <a:buChar char="•"/>
            </a:pPr>
            <a:r>
              <a:rPr lang="en-AU" dirty="0"/>
              <a:t>Safety </a:t>
            </a:r>
          </a:p>
          <a:p>
            <a:pPr marL="360000" lvl="0" indent="-360000">
              <a:spcBef>
                <a:spcPts val="600"/>
              </a:spcBef>
              <a:buFont typeface="Arial" panose="020B0604020202020204" pitchFamily="34" charset="0"/>
              <a:buChar char="•"/>
            </a:pPr>
            <a:r>
              <a:rPr lang="en-AU" dirty="0"/>
              <a:t>Animal ethics and biosecurity</a:t>
            </a:r>
          </a:p>
          <a:p>
            <a:pPr marL="360000" lvl="0" indent="-360000">
              <a:spcBef>
                <a:spcPts val="600"/>
              </a:spcBef>
              <a:buFont typeface="Arial" panose="020B0604020202020204" pitchFamily="34" charset="0"/>
              <a:buChar char="•"/>
            </a:pPr>
            <a:r>
              <a:rPr lang="en-AU" dirty="0"/>
              <a:t>Protocols for engaging with First Nations Australians</a:t>
            </a:r>
          </a:p>
          <a:p>
            <a:pPr marL="360000" lvl="0" indent="-360000">
              <a:spcBef>
                <a:spcPts val="600"/>
              </a:spcBef>
              <a:buFont typeface="Arial" panose="020B0604020202020204" pitchFamily="34" charset="0"/>
              <a:buChar char="•"/>
            </a:pPr>
            <a:r>
              <a:rPr lang="en-AU" dirty="0"/>
              <a:t>Meeting the needs of diverse learners</a:t>
            </a:r>
          </a:p>
          <a:p>
            <a:endParaRPr lang="en-AU" dirty="0"/>
          </a:p>
        </p:txBody>
      </p:sp>
      <p:pic>
        <p:nvPicPr>
          <p:cNvPr id="6" name="Picture 5">
            <a:extLst>
              <a:ext uri="{FF2B5EF4-FFF2-40B4-BE49-F238E27FC236}">
                <a16:creationId xmlns:a16="http://schemas.microsoft.com/office/drawing/2014/main" id="{B436A5CF-6DA1-4A28-8B2F-64F6461F31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12573629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916236-B0AE-4BEE-9D87-1442D8E3B2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3071" y="735677"/>
            <a:ext cx="1827466" cy="5501635"/>
          </a:xfrm>
          <a:prstGeom prst="rect">
            <a:avLst/>
          </a:prstGeom>
        </p:spPr>
      </p:pic>
      <p:sp>
        <p:nvSpPr>
          <p:cNvPr id="4" name="Title 3">
            <a:extLst>
              <a:ext uri="{FF2B5EF4-FFF2-40B4-BE49-F238E27FC236}">
                <a16:creationId xmlns:a16="http://schemas.microsoft.com/office/drawing/2014/main" id="{B55AC569-EE31-4EA0-AB49-11C2B5B1AF4A}"/>
              </a:ext>
            </a:extLst>
          </p:cNvPr>
          <p:cNvSpPr>
            <a:spLocks noGrp="1"/>
          </p:cNvSpPr>
          <p:nvPr>
            <p:ph type="title"/>
          </p:nvPr>
        </p:nvSpPr>
        <p:spPr/>
        <p:txBody>
          <a:bodyPr/>
          <a:lstStyle/>
          <a:p>
            <a:r>
              <a:rPr lang="en-AU" dirty="0"/>
              <a:t>Year-by-year and banded curriculum</a:t>
            </a:r>
          </a:p>
        </p:txBody>
      </p:sp>
      <p:sp>
        <p:nvSpPr>
          <p:cNvPr id="8" name="Content Placeholder 2">
            <a:extLst>
              <a:ext uri="{FF2B5EF4-FFF2-40B4-BE49-F238E27FC236}">
                <a16:creationId xmlns:a16="http://schemas.microsoft.com/office/drawing/2014/main" id="{91F85DBE-2EDB-4743-AFFA-17D058944B74}"/>
              </a:ext>
            </a:extLst>
          </p:cNvPr>
          <p:cNvSpPr>
            <a:spLocks noGrp="1"/>
          </p:cNvSpPr>
          <p:nvPr>
            <p:ph idx="1"/>
          </p:nvPr>
        </p:nvSpPr>
        <p:spPr>
          <a:xfrm>
            <a:off x="2628900" y="986401"/>
            <a:ext cx="6188225" cy="5039749"/>
          </a:xfrm>
        </p:spPr>
        <p:txBody>
          <a:bodyPr/>
          <a:lstStyle/>
          <a:p>
            <a:pPr lvl="0">
              <a:spcBef>
                <a:spcPts val="600"/>
              </a:spcBef>
            </a:pPr>
            <a:r>
              <a:rPr lang="en-US" sz="2400" b="0" dirty="0"/>
              <a:t>Each year level of the Australian </a:t>
            </a:r>
            <a:br>
              <a:rPr lang="en-US" sz="2400" b="0" dirty="0"/>
            </a:br>
            <a:r>
              <a:rPr lang="en-US" sz="2400" b="0" dirty="0"/>
              <a:t>Curriculum: Science includes the </a:t>
            </a:r>
            <a:br>
              <a:rPr lang="en-US" sz="2400" b="0" dirty="0"/>
            </a:br>
            <a:r>
              <a:rPr lang="en-US" sz="2400" b="0" dirty="0"/>
              <a:t>following structural components:</a:t>
            </a:r>
          </a:p>
          <a:p>
            <a:pPr marL="324000" lvl="0" indent="-324000">
              <a:spcBef>
                <a:spcPts val="600"/>
              </a:spcBef>
              <a:buFont typeface="Arial" panose="020B0604020202020204" pitchFamily="34" charset="0"/>
              <a:buChar char="•"/>
            </a:pPr>
            <a:r>
              <a:rPr lang="en-US" sz="2400" b="0" dirty="0"/>
              <a:t>level description</a:t>
            </a:r>
          </a:p>
          <a:p>
            <a:pPr marL="324000" lvl="0" indent="-324000">
              <a:spcBef>
                <a:spcPts val="600"/>
              </a:spcBef>
              <a:buFont typeface="Arial" panose="020B0604020202020204" pitchFamily="34" charset="0"/>
              <a:buChar char="•"/>
            </a:pPr>
            <a:r>
              <a:rPr lang="en-US" sz="2400" b="0" dirty="0"/>
              <a:t>year-by-year content for the Science understanding strand</a:t>
            </a:r>
          </a:p>
          <a:p>
            <a:pPr marL="324000" lvl="0" indent="-324000">
              <a:spcBef>
                <a:spcPts val="600"/>
              </a:spcBef>
              <a:buFont typeface="Arial" panose="020B0604020202020204" pitchFamily="34" charset="0"/>
              <a:buChar char="•"/>
            </a:pPr>
            <a:r>
              <a:rPr lang="en-US" sz="2400" b="0" dirty="0"/>
              <a:t>banded content for the Science as a human </a:t>
            </a:r>
            <a:r>
              <a:rPr lang="en-US" sz="2400" b="0" dirty="0" err="1"/>
              <a:t>endeavour</a:t>
            </a:r>
            <a:r>
              <a:rPr lang="en-US" sz="2400" b="0" dirty="0"/>
              <a:t> and Science inquiry  strands</a:t>
            </a:r>
          </a:p>
          <a:p>
            <a:pPr marL="324000" lvl="0" indent="-324000">
              <a:spcBef>
                <a:spcPts val="600"/>
              </a:spcBef>
              <a:buFont typeface="Arial" panose="020B0604020202020204" pitchFamily="34" charset="0"/>
              <a:buChar char="•"/>
            </a:pPr>
            <a:r>
              <a:rPr lang="en-US" sz="2400" b="0" dirty="0"/>
              <a:t>year-by-year achievement standards.</a:t>
            </a:r>
          </a:p>
          <a:p>
            <a:pPr lvl="0">
              <a:spcBef>
                <a:spcPts val="600"/>
              </a:spcBef>
            </a:pPr>
            <a:r>
              <a:rPr lang="en-US" sz="2400" b="0" dirty="0"/>
              <a:t>The curriculum is developmentally sequenced across the year levels.</a:t>
            </a:r>
          </a:p>
        </p:txBody>
      </p:sp>
      <p:pic>
        <p:nvPicPr>
          <p:cNvPr id="7" name="Picture 6">
            <a:extLst>
              <a:ext uri="{FF2B5EF4-FFF2-40B4-BE49-F238E27FC236}">
                <a16:creationId xmlns:a16="http://schemas.microsoft.com/office/drawing/2014/main" id="{36954799-0E84-4C6B-937D-AE951DCCC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_ACiQv9.0Example_v4_nv.potx" id="{C7C62E54-70F0-4961-A790-C895E60F680F}" vid="{3DAF17FF-07F7-4CCA-993D-4E0DC2F186C1}"/>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A5DEBD03-5E9C-40A0-804B-944DDB9E62A1}">
  <ds:schemaRefs>
    <ds:schemaRef ds:uri="http://purl.org/dc/terms/"/>
    <ds:schemaRef ds:uri="http://schemas.microsoft.com/office/2006/documentManagement/types"/>
    <ds:schemaRef ds:uri="http://purl.org/dc/dcmitype/"/>
    <ds:schemaRef ds:uri="http://schemas.microsoft.com/office/infopath/2007/PartnerControls"/>
    <ds:schemaRef ds:uri="ac92f0a8-4fbb-4e0a-8c5c-346c8475d8c3"/>
    <ds:schemaRef ds:uri="http://purl.org/dc/elements/1.1/"/>
    <ds:schemaRef ds:uri="http://schemas.microsoft.com/office/2006/metadata/properties"/>
    <ds:schemaRef ds:uri="http://schemas.openxmlformats.org/package/2006/metadata/core-properties"/>
    <ds:schemaRef ds:uri="20c994ed-66fc-4ee5-8ec1-3b2cc50edcb4"/>
    <ds:schemaRef ds:uri="http://www.w3.org/XML/1998/namespace"/>
  </ds:schemaRefs>
</ds:datastoreItem>
</file>

<file path=customXml/itemProps3.xml><?xml version="1.0" encoding="utf-8"?>
<ds:datastoreItem xmlns:ds="http://schemas.openxmlformats.org/officeDocument/2006/customXml" ds:itemID="{96BEC68C-62CD-4216-9128-8E5F00F2E3EB}">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NEWpowerpoint_standard_4x3_CC_BY_v8_nv</Template>
  <TotalTime>339</TotalTime>
  <Words>4404</Words>
  <Application>Microsoft Office PowerPoint</Application>
  <PresentationFormat>On-screen Show (4:3)</PresentationFormat>
  <Paragraphs>392</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Roboto</vt:lpstr>
      <vt:lpstr>Symbol</vt:lpstr>
      <vt:lpstr>Custom Design</vt:lpstr>
      <vt:lpstr>1_QCAA content</vt:lpstr>
      <vt:lpstr>Science</vt:lpstr>
      <vt:lpstr>Learning goals</vt:lpstr>
      <vt:lpstr>Three-dimensional curriculum</vt:lpstr>
      <vt:lpstr>Structure of the Science learning area</vt:lpstr>
      <vt:lpstr>Rationale </vt:lpstr>
      <vt:lpstr>Aims </vt:lpstr>
      <vt:lpstr>Key ideas</vt:lpstr>
      <vt:lpstr>Key considerations</vt:lpstr>
      <vt:lpstr>Year-by-year and banded curriculum</vt:lpstr>
      <vt:lpstr>Level description</vt:lpstr>
      <vt:lpstr>Curriculum content</vt:lpstr>
      <vt:lpstr> Strands and sub-strands Intent of the interrelated strands</vt:lpstr>
      <vt:lpstr>Achievement standards</vt:lpstr>
      <vt:lpstr>Key connections</vt:lpstr>
      <vt:lpstr>Three-dimensional curriculum:  General capabilities</vt:lpstr>
      <vt:lpstr> 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learning area overview</dc:title>
  <dc:creator>Queensland Curriculum &amp; Assessmemt Authority; Cathryn Menzler</dc:creator>
  <cp:lastModifiedBy>Fred Crawford</cp:lastModifiedBy>
  <cp:revision>77</cp:revision>
  <cp:lastPrinted>2020-03-04T01:44:12Z</cp:lastPrinted>
  <dcterms:created xsi:type="dcterms:W3CDTF">2021-09-20T03:10:10Z</dcterms:created>
  <dcterms:modified xsi:type="dcterms:W3CDTF">2022-10-14T05:12:56Z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ies>
</file>