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1.xml" ContentType="application/inkml+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964" r:id="rId5"/>
    <p:sldMasterId id="2147484221" r:id="rId6"/>
  </p:sldMasterIdLst>
  <p:notesMasterIdLst>
    <p:notesMasterId r:id="rId25"/>
  </p:notesMasterIdLst>
  <p:handoutMasterIdLst>
    <p:handoutMasterId r:id="rId26"/>
  </p:handoutMasterIdLst>
  <p:sldIdLst>
    <p:sldId id="313" r:id="rId7"/>
    <p:sldId id="277" r:id="rId8"/>
    <p:sldId id="314" r:id="rId9"/>
    <p:sldId id="315" r:id="rId10"/>
    <p:sldId id="316" r:id="rId11"/>
    <p:sldId id="317" r:id="rId12"/>
    <p:sldId id="319" r:id="rId13"/>
    <p:sldId id="321" r:id="rId14"/>
    <p:sldId id="322" r:id="rId15"/>
    <p:sldId id="323" r:id="rId16"/>
    <p:sldId id="324" r:id="rId17"/>
    <p:sldId id="325" r:id="rId18"/>
    <p:sldId id="320" r:id="rId19"/>
    <p:sldId id="369" r:id="rId20"/>
    <p:sldId id="327" r:id="rId21"/>
    <p:sldId id="328" r:id="rId22"/>
    <p:sldId id="405" r:id="rId23"/>
    <p:sldId id="283" r:id="rId24"/>
  </p:sldIdLst>
  <p:sldSz cx="9144000" cy="6858000" type="screen4x3"/>
  <p:notesSz cx="6807200" cy="9939338"/>
  <p:defaultTextStyle>
    <a:defPPr>
      <a:defRPr lang="en-AU"/>
    </a:defPPr>
    <a:lvl1pPr algn="l" rtl="0" fontAlgn="base">
      <a:spcBef>
        <a:spcPct val="50000"/>
      </a:spcBef>
      <a:spcAft>
        <a:spcPct val="0"/>
      </a:spcAft>
      <a:defRPr kern="1200">
        <a:solidFill>
          <a:schemeClr val="tx1"/>
        </a:solidFill>
        <a:latin typeface="Arial" charset="0"/>
        <a:ea typeface="+mn-ea"/>
        <a:cs typeface="+mn-cs"/>
      </a:defRPr>
    </a:lvl1pPr>
    <a:lvl2pPr marL="457200" algn="l" rtl="0" fontAlgn="base">
      <a:spcBef>
        <a:spcPct val="50000"/>
      </a:spcBef>
      <a:spcAft>
        <a:spcPct val="0"/>
      </a:spcAft>
      <a:defRPr kern="1200">
        <a:solidFill>
          <a:schemeClr val="tx1"/>
        </a:solidFill>
        <a:latin typeface="Arial" charset="0"/>
        <a:ea typeface="+mn-ea"/>
        <a:cs typeface="+mn-cs"/>
      </a:defRPr>
    </a:lvl2pPr>
    <a:lvl3pPr marL="914400" algn="l" rtl="0" fontAlgn="base">
      <a:spcBef>
        <a:spcPct val="50000"/>
      </a:spcBef>
      <a:spcAft>
        <a:spcPct val="0"/>
      </a:spcAft>
      <a:defRPr kern="1200">
        <a:solidFill>
          <a:schemeClr val="tx1"/>
        </a:solidFill>
        <a:latin typeface="Arial" charset="0"/>
        <a:ea typeface="+mn-ea"/>
        <a:cs typeface="+mn-cs"/>
      </a:defRPr>
    </a:lvl3pPr>
    <a:lvl4pPr marL="1371600" algn="l" rtl="0" fontAlgn="base">
      <a:spcBef>
        <a:spcPct val="50000"/>
      </a:spcBef>
      <a:spcAft>
        <a:spcPct val="0"/>
      </a:spcAft>
      <a:defRPr kern="1200">
        <a:solidFill>
          <a:schemeClr val="tx1"/>
        </a:solidFill>
        <a:latin typeface="Arial" charset="0"/>
        <a:ea typeface="+mn-ea"/>
        <a:cs typeface="+mn-cs"/>
      </a:defRPr>
    </a:lvl4pPr>
    <a:lvl5pPr marL="1828800" algn="l" rtl="0" fontAlgn="base">
      <a:spcBef>
        <a:spcPct val="5000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413">
          <p15:clr>
            <a:srgbClr val="A4A3A4"/>
          </p15:clr>
        </p15:guide>
        <p15:guide id="2" orient="horz" pos="4128">
          <p15:clr>
            <a:srgbClr val="A4A3A4"/>
          </p15:clr>
        </p15:guide>
        <p15:guide id="3" orient="horz" pos="3158">
          <p15:clr>
            <a:srgbClr val="A4A3A4"/>
          </p15:clr>
        </p15:guide>
        <p15:guide id="4" orient="horz" pos="3475">
          <p15:clr>
            <a:srgbClr val="A4A3A4"/>
          </p15:clr>
        </p15:guide>
        <p15:guide id="5" orient="horz" pos="845">
          <p15:clr>
            <a:srgbClr val="A4A3A4"/>
          </p15:clr>
        </p15:guide>
        <p15:guide id="6" orient="horz" pos="3974">
          <p15:clr>
            <a:srgbClr val="A4A3A4"/>
          </p15:clr>
        </p15:guide>
        <p15:guide id="7" pos="113">
          <p15:clr>
            <a:srgbClr val="A4A3A4"/>
          </p15:clr>
        </p15:guide>
        <p15:guide id="8" pos="5556">
          <p15:clr>
            <a:srgbClr val="A4A3A4"/>
          </p15:clr>
        </p15:guide>
        <p15:guide id="9" pos="204">
          <p15:clr>
            <a:srgbClr val="A4A3A4"/>
          </p15:clr>
        </p15:guide>
        <p15:guide id="10" pos="5284">
          <p15:clr>
            <a:srgbClr val="A4A3A4"/>
          </p15:clr>
        </p15:guide>
      </p15:sldGuideLst>
    </p:ext>
    <p:ext uri="{2D200454-40CA-4A62-9FC3-DE9A4176ACB9}">
      <p15:notesGuideLst xmlns:p15="http://schemas.microsoft.com/office/powerpoint/2012/main">
        <p15:guide id="1" orient="horz" pos="3131" userDrawn="1">
          <p15:clr>
            <a:srgbClr val="A4A3A4"/>
          </p15:clr>
        </p15:guide>
        <p15:guide id="2" pos="214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Queensland Curriculum and Assessment Authority" initials="NVGD" lastIdx="4" clrIdx="0"/>
  <p:cmAuthor id="7" name="Luna Pendragon" initials="LP" lastIdx="5" clrIdx="8">
    <p:extLst>
      <p:ext uri="{19B8F6BF-5375-455C-9EA6-DF929625EA0E}">
        <p15:presenceInfo xmlns:p15="http://schemas.microsoft.com/office/powerpoint/2012/main" userId="S::Luna.Pendragon@qcaa.qld.edu.au::805c6c5e-2b13-45db-a6a4-e4f1326843b7" providerId="AD"/>
      </p:ext>
    </p:extLst>
  </p:cmAuthor>
  <p:cmAuthor id="1" name="Niza Villanueva" initials="NV" lastIdx="2" clrIdx="1"/>
  <p:cmAuthor id="8" name="Taylor Donnelly" initials="TD" lastIdx="5" clrIdx="9">
    <p:extLst>
      <p:ext uri="{19B8F6BF-5375-455C-9EA6-DF929625EA0E}">
        <p15:presenceInfo xmlns:p15="http://schemas.microsoft.com/office/powerpoint/2012/main" userId="S::Taylor.Donnelly@qcaa.qld.edu.au::2f172d5a-e8b1-4be1-90d7-be2a1d9f93f6" providerId="AD"/>
      </p:ext>
    </p:extLst>
  </p:cmAuthor>
  <p:cmAuthor id="2" name="Kirsty Morrison" initials="KM" lastIdx="21" clrIdx="3">
    <p:extLst>
      <p:ext uri="{19B8F6BF-5375-455C-9EA6-DF929625EA0E}">
        <p15:presenceInfo xmlns:p15="http://schemas.microsoft.com/office/powerpoint/2012/main" userId="S-1-5-21-2406935999-1983212525-3895035740-16719" providerId="AD"/>
      </p:ext>
    </p:extLst>
  </p:cmAuthor>
  <p:cmAuthor id="3" name="Kirsty Morrison" initials="KM [2]" lastIdx="5" clrIdx="4">
    <p:extLst>
      <p:ext uri="{19B8F6BF-5375-455C-9EA6-DF929625EA0E}">
        <p15:presenceInfo xmlns:p15="http://schemas.microsoft.com/office/powerpoint/2012/main" userId="S::Kirsty.Morrison@qcaa.qld.edu.au::4506f4d7-45ce-4903-942d-146f25eccce2" providerId="AD"/>
      </p:ext>
    </p:extLst>
  </p:cmAuthor>
  <p:cmAuthor id="4" name="Zoe Yule" initials="ZY" lastIdx="9" clrIdx="5">
    <p:extLst>
      <p:ext uri="{19B8F6BF-5375-455C-9EA6-DF929625EA0E}">
        <p15:presenceInfo xmlns:p15="http://schemas.microsoft.com/office/powerpoint/2012/main" userId="S::Zoe.Yule@qcaa.qld.edu.au::ea218523-7aaf-4f68-858e-01429e8e8cb0" providerId="AD"/>
      </p:ext>
    </p:extLst>
  </p:cmAuthor>
  <p:cmAuthor id="5" name="Rachelle Willington" initials="RW" lastIdx="17" clrIdx="6">
    <p:extLst>
      <p:ext uri="{19B8F6BF-5375-455C-9EA6-DF929625EA0E}">
        <p15:presenceInfo xmlns:p15="http://schemas.microsoft.com/office/powerpoint/2012/main" userId="S::Rachelle.Willington@qcaa.qld.edu.au::acf22d5f-7945-471c-a697-22ad84275b5f" providerId="AD"/>
      </p:ext>
    </p:extLst>
  </p:cmAuthor>
  <p:cmAuthor id="6" name="Libby Foley" initials="LF" lastIdx="9" clrIdx="7">
    <p:extLst>
      <p:ext uri="{19B8F6BF-5375-455C-9EA6-DF929625EA0E}">
        <p15:presenceInfo xmlns:p15="http://schemas.microsoft.com/office/powerpoint/2012/main" userId="S::Libby.Foley@qcaa.qld.edu.au::f12997a7-0d3c-4ec7-905b-3fdc1d6f0c6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3819" autoAdjust="0"/>
  </p:normalViewPr>
  <p:slideViewPr>
    <p:cSldViewPr snapToGrid="0">
      <p:cViewPr varScale="1">
        <p:scale>
          <a:sx n="102" d="100"/>
          <a:sy n="102" d="100"/>
        </p:scale>
        <p:origin x="1116" y="102"/>
      </p:cViewPr>
      <p:guideLst>
        <p:guide orient="horz" pos="413"/>
        <p:guide orient="horz" pos="4128"/>
        <p:guide orient="horz" pos="3158"/>
        <p:guide orient="horz" pos="3475"/>
        <p:guide orient="horz" pos="845"/>
        <p:guide orient="horz" pos="3974"/>
        <p:guide pos="113"/>
        <p:guide pos="5556"/>
        <p:guide pos="204"/>
        <p:guide pos="5284"/>
      </p:guideLst>
    </p:cSldViewPr>
  </p:slideViewPr>
  <p:notesTextViewPr>
    <p:cViewPr>
      <p:scale>
        <a:sx n="1" d="1"/>
        <a:sy n="1" d="1"/>
      </p:scale>
      <p:origin x="0" y="0"/>
    </p:cViewPr>
  </p:notesTextViewPr>
  <p:notesViewPr>
    <p:cSldViewPr snapToGrid="0">
      <p:cViewPr>
        <p:scale>
          <a:sx n="1" d="2"/>
          <a:sy n="1" d="2"/>
        </p:scale>
        <p:origin x="0" y="0"/>
      </p:cViewPr>
      <p:guideLst>
        <p:guide orient="horz" pos="3131"/>
        <p:guide pos="214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55838" y="0"/>
            <a:ext cx="2949787" cy="496967"/>
          </a:xfrm>
          <a:prstGeom prst="rect">
            <a:avLst/>
          </a:prstGeom>
        </p:spPr>
        <p:txBody>
          <a:bodyPr vert="horz" lIns="91440" tIns="45720" rIns="91440" bIns="45720" rtlCol="0"/>
          <a:lstStyle>
            <a:lvl1pPr algn="r">
              <a:defRPr sz="1200"/>
            </a:lvl1pPr>
          </a:lstStyle>
          <a:p>
            <a:fld id="{73D76A07-3D3D-4A68-AAD0-85CA8B587E22}" type="datetimeFigureOut">
              <a:rPr lang="en-AU" smtClean="0"/>
              <a:t>3/02/2023</a:t>
            </a:fld>
            <a:endParaRPr lang="en-AU"/>
          </a:p>
        </p:txBody>
      </p:sp>
      <p:sp>
        <p:nvSpPr>
          <p:cNvPr id="4" name="Footer Placeholder 3"/>
          <p:cNvSpPr>
            <a:spLocks noGrp="1"/>
          </p:cNvSpPr>
          <p:nvPr>
            <p:ph type="ftr" sz="quarter" idx="2"/>
          </p:nvPr>
        </p:nvSpPr>
        <p:spPr>
          <a:xfrm>
            <a:off x="0" y="9440646"/>
            <a:ext cx="2949787" cy="496967"/>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55838" y="9440646"/>
            <a:ext cx="2949787" cy="496967"/>
          </a:xfrm>
          <a:prstGeom prst="rect">
            <a:avLst/>
          </a:prstGeom>
        </p:spPr>
        <p:txBody>
          <a:bodyPr vert="horz" lIns="91440" tIns="45720" rIns="91440" bIns="45720" rtlCol="0" anchor="b"/>
          <a:lstStyle>
            <a:lvl1pPr algn="r">
              <a:defRPr sz="1200"/>
            </a:lvl1pPr>
          </a:lstStyle>
          <a:p>
            <a:fld id="{CD879660-3FBB-4DBB-87CB-9B72B2B6FFD8}" type="slidenum">
              <a:rPr lang="en-AU" smtClean="0"/>
              <a:t>‹#›</a:t>
            </a:fld>
            <a:endParaRPr lang="en-AU"/>
          </a:p>
        </p:txBody>
      </p:sp>
    </p:spTree>
    <p:extLst>
      <p:ext uri="{BB962C8B-B14F-4D97-AF65-F5344CB8AC3E}">
        <p14:creationId xmlns:p14="http://schemas.microsoft.com/office/powerpoint/2010/main" val="1235457127"/>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03-23T02:45:19.370"/>
    </inkml:context>
    <inkml:brush xml:id="br0">
      <inkml:brushProperty name="width" value="0.1" units="cm"/>
      <inkml:brushProperty name="height" value="0.6" units="cm"/>
      <inkml:brushProperty name="color" value="#849398"/>
      <inkml:brushProperty name="inkEffects" value="pencil"/>
    </inkml:brush>
  </inkml:definitions>
  <inkml:trace contextRef="#ctx0" brushRef="#br0">21 78 11665 200239 74697,'-9'18'442'0'0,"0"-1"1"0"0,7-11 0 0 0,16 2-1 0 0,15-8-399-2170 0,8-8 1 2170 0,4 5-360 0 0,2-6 1 0 0,6-5 0 0 0,-6-1 0 0 0,6-2 0 0 0,0 0 315 0 0,-6-3 0 0 0,6 8 0 0 0,-8 1 0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atin typeface="Arial" charset="0"/>
              </a:defRPr>
            </a:lvl1pPr>
          </a:lstStyle>
          <a:p>
            <a:pPr>
              <a:defRPr/>
            </a:pPr>
            <a:endParaRPr lang="en-AU"/>
          </a:p>
        </p:txBody>
      </p:sp>
      <p:sp>
        <p:nvSpPr>
          <p:cNvPr id="3" name="Date Placeholder 2"/>
          <p:cNvSpPr>
            <a:spLocks noGrp="1"/>
          </p:cNvSpPr>
          <p:nvPr>
            <p:ph type="dt" idx="1"/>
          </p:nvPr>
        </p:nvSpPr>
        <p:spPr>
          <a:xfrm>
            <a:off x="3855838" y="0"/>
            <a:ext cx="2949787" cy="496967"/>
          </a:xfrm>
          <a:prstGeom prst="rect">
            <a:avLst/>
          </a:prstGeom>
        </p:spPr>
        <p:txBody>
          <a:bodyPr vert="horz" lIns="91440" tIns="45720" rIns="91440" bIns="45720" rtlCol="0"/>
          <a:lstStyle>
            <a:lvl1pPr algn="r">
              <a:defRPr sz="1200">
                <a:latin typeface="Arial" charset="0"/>
              </a:defRPr>
            </a:lvl1pPr>
          </a:lstStyle>
          <a:p>
            <a:pPr>
              <a:defRPr/>
            </a:pPr>
            <a:fld id="{5D80A888-D75A-4166-AD9D-7C4F06AF2060}" type="datetimeFigureOut">
              <a:rPr lang="en-AU"/>
              <a:pPr>
                <a:defRPr/>
              </a:pPr>
              <a:t>3/02/2023</a:t>
            </a:fld>
            <a:endParaRPr lang="en-AU"/>
          </a:p>
        </p:txBody>
      </p:sp>
      <p:sp>
        <p:nvSpPr>
          <p:cNvPr id="4" name="Slide Image Placeholder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pPr lvl="0"/>
            <a:endParaRPr lang="en-AU" noProof="0"/>
          </a:p>
        </p:txBody>
      </p:sp>
      <p:sp>
        <p:nvSpPr>
          <p:cNvPr id="5" name="Notes Placeholder 4"/>
          <p:cNvSpPr>
            <a:spLocks noGrp="1"/>
          </p:cNvSpPr>
          <p:nvPr>
            <p:ph type="body" sz="quarter" idx="3"/>
          </p:nvPr>
        </p:nvSpPr>
        <p:spPr>
          <a:xfrm>
            <a:off x="680720" y="4721186"/>
            <a:ext cx="5445760" cy="4472702"/>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a:p>
        </p:txBody>
      </p:sp>
      <p:sp>
        <p:nvSpPr>
          <p:cNvPr id="6" name="Footer Placeholder 5"/>
          <p:cNvSpPr>
            <a:spLocks noGrp="1"/>
          </p:cNvSpPr>
          <p:nvPr>
            <p:ph type="ftr" sz="quarter" idx="4"/>
          </p:nvPr>
        </p:nvSpPr>
        <p:spPr>
          <a:xfrm>
            <a:off x="0" y="9440646"/>
            <a:ext cx="2949787" cy="496967"/>
          </a:xfrm>
          <a:prstGeom prst="rect">
            <a:avLst/>
          </a:prstGeom>
        </p:spPr>
        <p:txBody>
          <a:bodyPr vert="horz" lIns="91440" tIns="45720" rIns="91440" bIns="45720" rtlCol="0" anchor="b"/>
          <a:lstStyle>
            <a:lvl1pPr algn="l">
              <a:defRPr sz="1200">
                <a:latin typeface="Arial" charset="0"/>
              </a:defRPr>
            </a:lvl1pPr>
          </a:lstStyle>
          <a:p>
            <a:pPr>
              <a:defRPr/>
            </a:pPr>
            <a:endParaRPr lang="en-AU"/>
          </a:p>
        </p:txBody>
      </p:sp>
      <p:sp>
        <p:nvSpPr>
          <p:cNvPr id="7" name="Slide Number Placeholder 6"/>
          <p:cNvSpPr>
            <a:spLocks noGrp="1"/>
          </p:cNvSpPr>
          <p:nvPr>
            <p:ph type="sldNum" sz="quarter" idx="5"/>
          </p:nvPr>
        </p:nvSpPr>
        <p:spPr>
          <a:xfrm>
            <a:off x="3855838" y="9440646"/>
            <a:ext cx="2949787" cy="496967"/>
          </a:xfrm>
          <a:prstGeom prst="rect">
            <a:avLst/>
          </a:prstGeom>
        </p:spPr>
        <p:txBody>
          <a:bodyPr vert="horz" lIns="91440" tIns="45720" rIns="91440" bIns="45720" rtlCol="0" anchor="b"/>
          <a:lstStyle>
            <a:lvl1pPr algn="r">
              <a:defRPr sz="1200">
                <a:latin typeface="Arial" charset="0"/>
              </a:defRPr>
            </a:lvl1pPr>
          </a:lstStyle>
          <a:p>
            <a:pPr>
              <a:defRPr/>
            </a:pPr>
            <a:fld id="{7DC8D554-20BD-45E3-8F8F-C854CD9EEC52}" type="slidenum">
              <a:rPr lang="en-AU"/>
              <a:pPr>
                <a:defRPr/>
              </a:pPr>
              <a:t>‹#›</a:t>
            </a:fld>
            <a:endParaRPr lang="en-AU"/>
          </a:p>
        </p:txBody>
      </p:sp>
    </p:spTree>
    <p:extLst>
      <p:ext uri="{BB962C8B-B14F-4D97-AF65-F5344CB8AC3E}">
        <p14:creationId xmlns:p14="http://schemas.microsoft.com/office/powerpoint/2010/main" val="416586234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mailto:australiancurriculum@qcaa.qld.edu.au"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www.qcaa.qld.edu.au/pd-events/request-pd"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pPr>
            <a:r>
              <a:rPr lang="en-US" sz="1200" b="0" dirty="0">
                <a:solidFill>
                  <a:schemeClr val="tx1"/>
                </a:solidFill>
                <a:latin typeface="Arial" pitchFamily="34" charset="0"/>
                <a:cs typeface="Arial" pitchFamily="34" charset="0"/>
              </a:rPr>
              <a:t>This presentation supports understanding of the Australian Curriculum Version 9.0: Mathematics Prep*–Year 10. It gives insight into the position of Mathematics within the Australian Curriculum and the structure of the Mathematics learning area. </a:t>
            </a:r>
          </a:p>
          <a:p>
            <a:pPr>
              <a:spcBef>
                <a:spcPts val="0"/>
              </a:spcBef>
            </a:pPr>
            <a:endParaRPr lang="en-US" sz="1200" b="0" dirty="0">
              <a:solidFill>
                <a:schemeClr val="tx1"/>
              </a:solidFill>
              <a:latin typeface="Arial" pitchFamily="34" charset="0"/>
              <a:cs typeface="Arial" pitchFamily="34" charset="0"/>
            </a:endParaRPr>
          </a:p>
          <a:p>
            <a:pPr>
              <a:spcBef>
                <a:spcPts val="0"/>
              </a:spcBef>
            </a:pPr>
            <a:r>
              <a:rPr lang="en-US" sz="1200" b="0" dirty="0">
                <a:solidFill>
                  <a:schemeClr val="tx1"/>
                </a:solidFill>
                <a:latin typeface="Arial" pitchFamily="34" charset="0"/>
                <a:cs typeface="Arial" pitchFamily="34" charset="0"/>
              </a:rPr>
              <a:t>You can use this presentation in your organisation as the basis for professional learning about the Mathematics curriculum. It includes information</a:t>
            </a:r>
            <a:r>
              <a:rPr lang="en-US" sz="1200" b="0" baseline="0" dirty="0">
                <a:solidFill>
                  <a:schemeClr val="tx1"/>
                </a:solidFill>
                <a:latin typeface="Arial" pitchFamily="34" charset="0"/>
                <a:cs typeface="Arial" pitchFamily="34" charset="0"/>
              </a:rPr>
              <a:t> about the key aspects of the curriculum, as well as activities for becoming familiar with the curriculum. An icon in the bottom-right corner of a slide identifies opportunities for activities. Presenters are encouraged to tailor this presentation to suit the needs of their audience.</a:t>
            </a:r>
          </a:p>
          <a:p>
            <a:pPr>
              <a:spcBef>
                <a:spcPts val="0"/>
              </a:spcBef>
            </a:pPr>
            <a:endParaRPr lang="en-US" sz="1200" b="0" baseline="0" dirty="0">
              <a:solidFill>
                <a:schemeClr val="tx1"/>
              </a:solidFill>
              <a:latin typeface="Arial" pitchFamily="34" charset="0"/>
              <a:cs typeface="Arial" pitchFamily="34" charset="0"/>
            </a:endParaRPr>
          </a:p>
          <a:p>
            <a:pPr>
              <a:spcBef>
                <a:spcPts val="0"/>
              </a:spcBef>
            </a:pPr>
            <a:r>
              <a:rPr lang="en-US" sz="1200" b="0" baseline="0" dirty="0">
                <a:latin typeface="Arial" pitchFamily="34" charset="0"/>
                <a:cs typeface="Arial" pitchFamily="34" charset="0"/>
              </a:rPr>
              <a:t>The Australian Curriculum content referred to in this presentation is available from:</a:t>
            </a:r>
          </a:p>
          <a:p>
            <a:pPr>
              <a:spcBef>
                <a:spcPts val="0"/>
              </a:spcBef>
            </a:pPr>
            <a:r>
              <a:rPr lang="en-US" sz="1200" b="0" dirty="0">
                <a:latin typeface="Arial" pitchFamily="34" charset="0"/>
                <a:cs typeface="Arial" pitchFamily="34" charset="0"/>
              </a:rPr>
              <a:t>Australian Curriculum, Assessment and Reporting Authority (ACARA) 2022, </a:t>
            </a:r>
            <a:r>
              <a:rPr lang="en-US" sz="1200" b="0" i="1" dirty="0">
                <a:latin typeface="Arial" pitchFamily="34" charset="0"/>
                <a:cs typeface="Arial" pitchFamily="34" charset="0"/>
              </a:rPr>
              <a:t>Australian Curriculum Version 9</a:t>
            </a:r>
            <a:r>
              <a:rPr lang="en-US" sz="1200" b="0" dirty="0">
                <a:latin typeface="Arial" pitchFamily="34" charset="0"/>
                <a:cs typeface="Arial" pitchFamily="34" charset="0"/>
              </a:rPr>
              <a:t> </a:t>
            </a:r>
            <a:r>
              <a:rPr lang="en-US" sz="1200" b="0" i="1" dirty="0">
                <a:latin typeface="Arial" pitchFamily="34" charset="0"/>
                <a:cs typeface="Arial" pitchFamily="34" charset="0"/>
              </a:rPr>
              <a:t>Foundation to Year 10</a:t>
            </a:r>
            <a:r>
              <a:rPr lang="en-US" sz="1200" b="0" dirty="0">
                <a:latin typeface="Arial" pitchFamily="34" charset="0"/>
                <a:cs typeface="Arial" pitchFamily="34" charset="0"/>
              </a:rPr>
              <a:t>, </a:t>
            </a:r>
            <a:r>
              <a:rPr lang="en-US" sz="1200" b="0" i="0" u="sng" dirty="0"/>
              <a:t>https://v9.australiancurriculum.edu.au/.</a:t>
            </a:r>
          </a:p>
          <a:p>
            <a:pPr marL="0" marR="0" indent="0" algn="l" defTabSz="914400" rtl="0" eaLnBrk="0" fontAlgn="base" latinLnBrk="0" hangingPunct="0">
              <a:lnSpc>
                <a:spcPct val="100000"/>
              </a:lnSpc>
              <a:spcBef>
                <a:spcPts val="0"/>
              </a:spcBef>
              <a:spcAft>
                <a:spcPct val="0"/>
              </a:spcAft>
              <a:buClrTx/>
              <a:buSzTx/>
              <a:buFontTx/>
              <a:buNone/>
              <a:tabLst/>
              <a:defRPr/>
            </a:pPr>
            <a:endParaRPr lang="en-US" sz="1200" b="0" dirty="0">
              <a:latin typeface="Arial" pitchFamily="34" charset="0"/>
              <a:cs typeface="Arial" pitchFamily="34" charset="0"/>
            </a:endParaRPr>
          </a:p>
          <a:p>
            <a:pPr marL="0" marR="0" lvl="0" indent="0" algn="l" defTabSz="914400" rtl="0" eaLnBrk="0" fontAlgn="base" latinLnBrk="0" hangingPunct="0">
              <a:lnSpc>
                <a:spcPct val="100000"/>
              </a:lnSpc>
              <a:spcBef>
                <a:spcPts val="0"/>
              </a:spcBef>
              <a:spcAft>
                <a:spcPct val="0"/>
              </a:spcAft>
              <a:buClrTx/>
              <a:buSzTx/>
              <a:buFontTx/>
              <a:buNone/>
              <a:tabLst/>
              <a:defRPr/>
            </a:pPr>
            <a:r>
              <a:rPr lang="en-US" sz="1200" b="0" dirty="0">
                <a:solidFill>
                  <a:schemeClr val="tx1"/>
                </a:solidFill>
                <a:latin typeface="Arial" pitchFamily="34" charset="0"/>
                <a:cs typeface="Arial" pitchFamily="34" charset="0"/>
              </a:rPr>
              <a:t>*Prep (P) in Queensland is the Foundation Year (F) of the Australian Curriculum and refers to the year before Year 1. Children beginning Prep in January are required to be five years of age by 30 June. </a:t>
            </a:r>
            <a:endParaRPr lang="en-AU" sz="1200" dirty="0">
              <a:latin typeface="Arial" panose="020B0604020202020204" pitchFamily="34" charset="0"/>
              <a:cs typeface="Arial" panose="020B0604020202020204" pitchFamily="34" charset="0"/>
            </a:endParaRPr>
          </a:p>
          <a:p>
            <a:endParaRPr lang="en-AU" sz="1200" dirty="0">
              <a:latin typeface="Arial" panose="020B0604020202020204" pitchFamily="34" charset="0"/>
              <a:cs typeface="Arial" panose="020B0604020202020204" pitchFamily="34" charset="0"/>
            </a:endParaRPr>
          </a:p>
          <a:p>
            <a:endParaRPr lang="en-AU" dirty="0"/>
          </a:p>
        </p:txBody>
      </p:sp>
      <p:sp>
        <p:nvSpPr>
          <p:cNvPr id="4" name="Slide Number Placeholder 3"/>
          <p:cNvSpPr>
            <a:spLocks noGrp="1"/>
          </p:cNvSpPr>
          <p:nvPr>
            <p:ph type="sldNum" sz="quarter" idx="10"/>
          </p:nvPr>
        </p:nvSpPr>
        <p:spPr/>
        <p:txBody>
          <a:bodyPr/>
          <a:lstStyle/>
          <a:p>
            <a:pPr>
              <a:defRPr/>
            </a:pPr>
            <a:fld id="{7DC8D554-20BD-45E3-8F8F-C854CD9EEC52}" type="slidenum">
              <a:rPr lang="en-AU" smtClean="0"/>
              <a:pPr>
                <a:defRPr/>
              </a:pPr>
              <a:t>1</a:t>
            </a:fld>
            <a:endParaRPr lang="en-AU"/>
          </a:p>
        </p:txBody>
      </p:sp>
    </p:spTree>
    <p:extLst>
      <p:ext uri="{BB962C8B-B14F-4D97-AF65-F5344CB8AC3E}">
        <p14:creationId xmlns:p14="http://schemas.microsoft.com/office/powerpoint/2010/main" val="18376723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nSpc>
                <a:spcPct val="100000"/>
              </a:lnSpc>
              <a:spcBef>
                <a:spcPts val="0"/>
              </a:spcBef>
            </a:pPr>
            <a:r>
              <a:rPr lang="en-AU" sz="1100" dirty="0">
                <a:latin typeface="Arial" pitchFamily="34" charset="0"/>
                <a:cs typeface="Arial" pitchFamily="34" charset="0"/>
              </a:rPr>
              <a:t>The curriculum content is presented as content descriptions that specify the knowledge, understanding and skills young people are expected to learn and teachers are expected to teach across the years of schooling.</a:t>
            </a:r>
          </a:p>
          <a:p>
            <a:pPr marL="0" indent="0">
              <a:lnSpc>
                <a:spcPct val="100000"/>
              </a:lnSpc>
              <a:spcBef>
                <a:spcPts val="0"/>
              </a:spcBef>
            </a:pPr>
            <a:endParaRPr lang="en-AU" sz="1100" dirty="0">
              <a:latin typeface="Arial" pitchFamily="34" charset="0"/>
              <a:cs typeface="Arial" pitchFamily="34" charset="0"/>
            </a:endParaRPr>
          </a:p>
          <a:p>
            <a:pPr marL="0" lvl="0">
              <a:lnSpc>
                <a:spcPct val="100000"/>
              </a:lnSpc>
              <a:spcBef>
                <a:spcPts val="0"/>
              </a:spcBef>
            </a:pPr>
            <a:r>
              <a:rPr lang="en-AU" sz="1100" dirty="0">
                <a:latin typeface="Arial" pitchFamily="34" charset="0"/>
                <a:cs typeface="Arial" pitchFamily="34" charset="0"/>
              </a:rPr>
              <a:t>The content descriptions are accompanied by content elaborations. </a:t>
            </a:r>
            <a:r>
              <a:rPr lang="en-US" sz="1100" b="0" dirty="0">
                <a:latin typeface="Arial" pitchFamily="34" charset="0"/>
                <a:cs typeface="Arial" pitchFamily="34" charset="0"/>
              </a:rPr>
              <a:t>Content elaborations provide </a:t>
            </a:r>
            <a:r>
              <a:rPr lang="en-AU" sz="1100" dirty="0">
                <a:latin typeface="Arial" pitchFamily="34" charset="0"/>
                <a:cs typeface="Arial" pitchFamily="34" charset="0"/>
              </a:rPr>
              <a:t>illustrations and/or examples </a:t>
            </a:r>
            <a:r>
              <a:rPr lang="en-US" sz="1100" b="0" dirty="0">
                <a:latin typeface="Arial" pitchFamily="34" charset="0"/>
                <a:cs typeface="Arial" pitchFamily="34" charset="0"/>
              </a:rPr>
              <a:t>that teachers may choose to use in the classroom or as inspiration for their own activities.</a:t>
            </a:r>
            <a:r>
              <a:rPr lang="en-US" sz="1100" b="0" baseline="0" dirty="0">
                <a:latin typeface="Arial" pitchFamily="34" charset="0"/>
                <a:cs typeface="Arial" pitchFamily="34" charset="0"/>
              </a:rPr>
              <a:t> </a:t>
            </a:r>
            <a:r>
              <a:rPr lang="en-US" sz="1100" b="1" dirty="0">
                <a:latin typeface="Arial" pitchFamily="34" charset="0"/>
                <a:cs typeface="Arial" pitchFamily="34" charset="0"/>
              </a:rPr>
              <a:t>The content elaborations are not a mandatory aspect of the curriculum and as such are not required to be taught</a:t>
            </a:r>
            <a:r>
              <a:rPr lang="en-US" sz="1100" b="0" dirty="0">
                <a:latin typeface="Arial" pitchFamily="34" charset="0"/>
                <a:cs typeface="Arial" pitchFamily="34" charset="0"/>
              </a:rPr>
              <a:t>. </a:t>
            </a:r>
            <a:endParaRPr lang="en-US" sz="1100" dirty="0">
              <a:latin typeface="Arial" pitchFamily="34" charset="0"/>
              <a:cs typeface="Arial" pitchFamily="34" charset="0"/>
            </a:endParaRPr>
          </a:p>
          <a:p>
            <a:pPr marL="0">
              <a:lnSpc>
                <a:spcPct val="100000"/>
              </a:lnSpc>
              <a:spcBef>
                <a:spcPts val="0"/>
              </a:spcBef>
            </a:pPr>
            <a:endParaRPr lang="en-AU" sz="1100" u="none" dirty="0">
              <a:latin typeface="Arial" pitchFamily="34" charset="0"/>
              <a:cs typeface="Arial" pitchFamily="34" charset="0"/>
            </a:endParaRPr>
          </a:p>
          <a:p>
            <a:pPr marL="0" indent="0">
              <a:lnSpc>
                <a:spcPct val="100000"/>
              </a:lnSpc>
              <a:spcBef>
                <a:spcPts val="0"/>
              </a:spcBef>
            </a:pPr>
            <a:r>
              <a:rPr lang="en-AU" sz="1100" b="1" u="none" dirty="0">
                <a:latin typeface="Arial" pitchFamily="34" charset="0"/>
                <a:cs typeface="Arial" pitchFamily="34" charset="0"/>
              </a:rPr>
              <a:t>Suggested activity</a:t>
            </a:r>
          </a:p>
          <a:p>
            <a:pPr marL="0" marR="0" lvl="0" indent="0" algn="l" defTabSz="914400" rtl="0" eaLnBrk="0" fontAlgn="base" latinLnBrk="0" hangingPunct="0">
              <a:lnSpc>
                <a:spcPct val="100000"/>
              </a:lnSpc>
              <a:spcBef>
                <a:spcPts val="0"/>
              </a:spcBef>
              <a:spcAft>
                <a:spcPct val="0"/>
              </a:spcAft>
              <a:buClrTx/>
              <a:buSzTx/>
              <a:buFont typeface="+mj-lt"/>
              <a:buNone/>
              <a:tabLst/>
              <a:defRPr/>
            </a:pPr>
            <a:endParaRPr lang="en-AU" sz="1100" b="1" u="none" kern="1200" dirty="0">
              <a:solidFill>
                <a:schemeClr val="tx1"/>
              </a:solidFill>
              <a:effectLst/>
              <a:latin typeface="Arial" pitchFamily="34" charset="0"/>
              <a:ea typeface="+mn-ea"/>
              <a:cs typeface="Arial" pitchFamily="34" charset="0"/>
            </a:endParaRPr>
          </a:p>
          <a:p>
            <a:pPr marL="0" marR="0" lvl="0" indent="0" algn="l" defTabSz="914400" rtl="0" eaLnBrk="0" fontAlgn="base" latinLnBrk="0" hangingPunct="0">
              <a:lnSpc>
                <a:spcPct val="100000"/>
              </a:lnSpc>
              <a:spcBef>
                <a:spcPts val="0"/>
              </a:spcBef>
              <a:spcAft>
                <a:spcPct val="0"/>
              </a:spcAft>
              <a:buClrTx/>
              <a:buSzTx/>
              <a:buFont typeface="+mj-lt"/>
              <a:buNone/>
              <a:tabLst/>
              <a:defRPr/>
            </a:pPr>
            <a:r>
              <a:rPr lang="en-AU" sz="1100" kern="1200" dirty="0">
                <a:solidFill>
                  <a:schemeClr val="tx1"/>
                </a:solidFill>
                <a:effectLst/>
                <a:latin typeface="Arial" pitchFamily="34" charset="0"/>
                <a:ea typeface="+mn-ea"/>
                <a:cs typeface="Arial" pitchFamily="34" charset="0"/>
              </a:rPr>
              <a:t>Use the </a:t>
            </a:r>
            <a:r>
              <a:rPr lang="en-AU" sz="1100" i="0" kern="1200" dirty="0">
                <a:solidFill>
                  <a:schemeClr val="tx1"/>
                </a:solidFill>
                <a:effectLst/>
                <a:latin typeface="Arial" pitchFamily="34" charset="0"/>
                <a:ea typeface="+mn-ea"/>
                <a:cs typeface="Arial" pitchFamily="34" charset="0"/>
              </a:rPr>
              <a:t>Australian curriculum: Mathematics </a:t>
            </a:r>
            <a:r>
              <a:rPr lang="en-AU" sz="1100" kern="1200" baseline="0" dirty="0">
                <a:solidFill>
                  <a:schemeClr val="tx1"/>
                </a:solidFill>
                <a:effectLst/>
                <a:latin typeface="Arial" pitchFamily="34" charset="0"/>
                <a:ea typeface="+mn-ea"/>
                <a:cs typeface="Arial" pitchFamily="34" charset="0"/>
              </a:rPr>
              <a:t>t</a:t>
            </a:r>
            <a:r>
              <a:rPr lang="en-AU" sz="1100" kern="1200" dirty="0">
                <a:solidFill>
                  <a:schemeClr val="tx1"/>
                </a:solidFill>
                <a:effectLst/>
                <a:latin typeface="Arial" pitchFamily="34" charset="0"/>
                <a:ea typeface="+mn-ea"/>
                <a:cs typeface="Arial" pitchFamily="34" charset="0"/>
              </a:rPr>
              <a:t>o build an understanding of the sequence of content of the curriculum across year levels: </a:t>
            </a:r>
            <a:r>
              <a:rPr lang="en-AU" sz="1100" b="0" i="0" u="sng" strike="noStrike" kern="1200" dirty="0">
                <a:solidFill>
                  <a:schemeClr val="tx1"/>
                </a:solidFill>
                <a:effectLst/>
                <a:latin typeface="Arial" panose="020B0604020202020204" pitchFamily="34" charset="0"/>
                <a:ea typeface="+mn-ea"/>
                <a:cs typeface="Arial" panose="020B0604020202020204" pitchFamily="34" charset="0"/>
              </a:rPr>
              <a:t>https://v9.australiancurriculum.edu.au/.</a:t>
            </a:r>
            <a:endParaRPr lang="en-AU" sz="1100" kern="1200" baseline="0" dirty="0">
              <a:solidFill>
                <a:schemeClr val="tx1"/>
              </a:solidFill>
              <a:effectLst/>
              <a:latin typeface="Arial" pitchFamily="34" charset="0"/>
              <a:ea typeface="+mn-ea"/>
              <a:cs typeface="Arial" pitchFamily="34" charset="0"/>
            </a:endParaRPr>
          </a:p>
          <a:p>
            <a:pPr marL="628650" lvl="2" indent="-171450">
              <a:lnSpc>
                <a:spcPct val="100000"/>
              </a:lnSpc>
              <a:spcBef>
                <a:spcPts val="0"/>
              </a:spcBef>
              <a:buFont typeface="Arial" panose="020B0604020202020204" pitchFamily="34" charset="0"/>
              <a:buChar char="•"/>
            </a:pPr>
            <a:r>
              <a:rPr lang="en-AU" sz="1100" kern="1200" baseline="0" dirty="0">
                <a:solidFill>
                  <a:schemeClr val="tx1"/>
                </a:solidFill>
                <a:effectLst/>
                <a:latin typeface="Arial" pitchFamily="34" charset="0"/>
                <a:ea typeface="+mn-ea"/>
                <a:cs typeface="Arial" pitchFamily="34" charset="0"/>
              </a:rPr>
              <a:t>Within the Australian Curriculum: Mathematics, select a year level and read the content descriptions.</a:t>
            </a:r>
          </a:p>
          <a:p>
            <a:pPr marL="628650" lvl="2" indent="-171450">
              <a:lnSpc>
                <a:spcPct val="100000"/>
              </a:lnSpc>
              <a:spcBef>
                <a:spcPts val="0"/>
              </a:spcBef>
              <a:buFont typeface="Arial" panose="020B0604020202020204" pitchFamily="34" charset="0"/>
              <a:buChar char="•"/>
            </a:pPr>
            <a:r>
              <a:rPr lang="en-AU" sz="1100" kern="1200" baseline="0" dirty="0">
                <a:solidFill>
                  <a:schemeClr val="tx1"/>
                </a:solidFill>
                <a:effectLst/>
                <a:latin typeface="Arial" pitchFamily="34" charset="0"/>
                <a:ea typeface="+mn-ea"/>
                <a:cs typeface="Arial" pitchFamily="34" charset="0"/>
              </a:rPr>
              <a:t>C</a:t>
            </a:r>
            <a:r>
              <a:rPr lang="en-AU" sz="1100" kern="1200" dirty="0">
                <a:solidFill>
                  <a:schemeClr val="tx1"/>
                </a:solidFill>
                <a:effectLst/>
                <a:latin typeface="Arial" pitchFamily="34" charset="0"/>
                <a:ea typeface="+mn-ea"/>
                <a:cs typeface="Arial" pitchFamily="34" charset="0"/>
              </a:rPr>
              <a:t>onsider the content descriptions for the year level prior to and following the selected year level.</a:t>
            </a:r>
          </a:p>
          <a:p>
            <a:pPr marL="628650" lvl="2" indent="-171450">
              <a:lnSpc>
                <a:spcPct val="100000"/>
              </a:lnSpc>
              <a:spcBef>
                <a:spcPts val="0"/>
              </a:spcBef>
              <a:buFont typeface="Arial" panose="020B0604020202020204" pitchFamily="34" charset="0"/>
              <a:buChar char="•"/>
            </a:pPr>
            <a:r>
              <a:rPr lang="en-AU" sz="1100" kern="1200" dirty="0">
                <a:solidFill>
                  <a:schemeClr val="tx1"/>
                </a:solidFill>
                <a:effectLst/>
                <a:latin typeface="Arial" pitchFamily="34" charset="0"/>
                <a:ea typeface="+mn-ea"/>
                <a:cs typeface="Arial" pitchFamily="34" charset="0"/>
              </a:rPr>
              <a:t>In a small group, discuss how the curriculum develops in increasing complexity of cognition and skills across the years.</a:t>
            </a:r>
          </a:p>
          <a:p>
            <a:pPr marL="0" indent="0">
              <a:lnSpc>
                <a:spcPct val="100000"/>
              </a:lnSpc>
            </a:pPr>
            <a:endParaRPr lang="en-AU" sz="11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7DC8D554-20BD-45E3-8F8F-C854CD9EEC52}" type="slidenum">
              <a:rPr lang="en-AU" sz="1000" smtClean="0"/>
              <a:pPr>
                <a:defRPr/>
              </a:pPr>
              <a:t>10</a:t>
            </a:fld>
            <a:endParaRPr lang="en-AU" sz="1000"/>
          </a:p>
        </p:txBody>
      </p:sp>
    </p:spTree>
    <p:extLst>
      <p:ext uri="{BB962C8B-B14F-4D97-AF65-F5344CB8AC3E}">
        <p14:creationId xmlns:p14="http://schemas.microsoft.com/office/powerpoint/2010/main" val="34170348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0"/>
              </a:spcBef>
              <a:spcAft>
                <a:spcPct val="0"/>
              </a:spcAft>
              <a:buClrTx/>
              <a:buSzTx/>
              <a:buFontTx/>
              <a:buNone/>
              <a:tabLst/>
              <a:defRPr/>
            </a:pPr>
            <a:r>
              <a:rPr lang="en-US" sz="1100" b="0" dirty="0">
                <a:latin typeface="Arial" pitchFamily="34" charset="0"/>
                <a:cs typeface="Arial" pitchFamily="34" charset="0"/>
              </a:rPr>
              <a:t>In</a:t>
            </a:r>
            <a:r>
              <a:rPr lang="en-US" sz="1100" b="0" baseline="0" dirty="0">
                <a:latin typeface="Arial" pitchFamily="34" charset="0"/>
                <a:cs typeface="Arial" pitchFamily="34" charset="0"/>
              </a:rPr>
              <a:t> Mathematics, the curriculum content is </a:t>
            </a:r>
            <a:r>
              <a:rPr lang="en-US" sz="1100" b="0" baseline="0" dirty="0" err="1">
                <a:latin typeface="Arial" pitchFamily="34" charset="0"/>
                <a:cs typeface="Arial" pitchFamily="34" charset="0"/>
              </a:rPr>
              <a:t>organised</a:t>
            </a:r>
            <a:r>
              <a:rPr lang="en-US" sz="1100" b="0" baseline="0" dirty="0">
                <a:latin typeface="Arial" pitchFamily="34" charset="0"/>
                <a:cs typeface="Arial" pitchFamily="34" charset="0"/>
              </a:rPr>
              <a:t> through strands. </a:t>
            </a:r>
          </a:p>
          <a:p>
            <a:pPr marL="0" marR="0" lvl="0" indent="0" algn="l" defTabSz="914400" rtl="0" eaLnBrk="0" fontAlgn="base" latinLnBrk="0" hangingPunct="0">
              <a:lnSpc>
                <a:spcPct val="100000"/>
              </a:lnSpc>
              <a:spcBef>
                <a:spcPts val="0"/>
              </a:spcBef>
              <a:spcAft>
                <a:spcPct val="0"/>
              </a:spcAft>
              <a:buClrTx/>
              <a:buSzTx/>
              <a:buFontTx/>
              <a:buNone/>
              <a:tabLst/>
              <a:defRPr/>
            </a:pPr>
            <a:endParaRPr lang="en-US" sz="1100" b="0" baseline="0" dirty="0">
              <a:latin typeface="Arial" pitchFamily="34" charset="0"/>
              <a:cs typeface="Arial" pitchFamily="34" charset="0"/>
            </a:endParaRPr>
          </a:p>
          <a:p>
            <a:pPr marL="0" marR="0" lvl="0" indent="0" algn="l" defTabSz="914400" rtl="0" eaLnBrk="0" fontAlgn="base" latinLnBrk="0" hangingPunct="0">
              <a:lnSpc>
                <a:spcPct val="100000"/>
              </a:lnSpc>
              <a:spcBef>
                <a:spcPts val="0"/>
              </a:spcBef>
              <a:spcAft>
                <a:spcPct val="0"/>
              </a:spcAft>
              <a:buClrTx/>
              <a:buSzTx/>
              <a:buFontTx/>
              <a:buNone/>
              <a:tabLst/>
              <a:defRPr/>
            </a:pPr>
            <a:r>
              <a:rPr lang="en-US" sz="1100" b="0" dirty="0">
                <a:latin typeface="Arial" pitchFamily="34" charset="0"/>
                <a:cs typeface="Arial" pitchFamily="34" charset="0"/>
              </a:rPr>
              <a:t>The </a:t>
            </a:r>
            <a:r>
              <a:rPr lang="en-AU" sz="1100" b="0" dirty="0">
                <a:latin typeface="Arial" panose="020B0604020202020204" pitchFamily="34" charset="0"/>
                <a:cs typeface="Arial" panose="020B0604020202020204" pitchFamily="34" charset="0"/>
              </a:rPr>
              <a:t>six content strands describe what to teach and learn. They are:</a:t>
            </a:r>
          </a:p>
          <a:p>
            <a:pPr marL="171450" marR="0" lvl="0" indent="-17145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endParaRPr lang="en-AU" sz="1100" b="0" dirty="0">
              <a:solidFill>
                <a:schemeClr val="tx1"/>
              </a:solidFill>
              <a:latin typeface="Arial" panose="020B0604020202020204" pitchFamily="34" charset="0"/>
              <a:cs typeface="Arial" panose="020B0604020202020204" pitchFamily="34" charset="0"/>
            </a:endParaRPr>
          </a:p>
          <a:p>
            <a:pPr marL="171450" marR="0" lvl="0" indent="-17145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r>
              <a:rPr lang="en-AU" sz="1100" b="0" dirty="0">
                <a:solidFill>
                  <a:schemeClr val="tx1"/>
                </a:solidFill>
                <a:latin typeface="Arial" panose="020B0604020202020204" pitchFamily="34" charset="0"/>
                <a:cs typeface="Arial" panose="020B0604020202020204" pitchFamily="34" charset="0"/>
              </a:rPr>
              <a:t>Number </a:t>
            </a:r>
          </a:p>
          <a:p>
            <a:pPr marL="171450" marR="0" lvl="0" indent="-17145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r>
              <a:rPr lang="en-AU" sz="1100" b="0" dirty="0">
                <a:solidFill>
                  <a:schemeClr val="tx1"/>
                </a:solidFill>
                <a:latin typeface="Arial" panose="020B0604020202020204" pitchFamily="34" charset="0"/>
                <a:cs typeface="Arial" panose="020B0604020202020204" pitchFamily="34" charset="0"/>
              </a:rPr>
              <a:t>Algebra</a:t>
            </a:r>
          </a:p>
          <a:p>
            <a:pPr marL="171450" marR="0" lvl="0" indent="-17145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r>
              <a:rPr lang="en-AU" sz="1100" b="0" dirty="0">
                <a:solidFill>
                  <a:schemeClr val="tx1"/>
                </a:solidFill>
                <a:latin typeface="Arial" panose="020B0604020202020204" pitchFamily="34" charset="0"/>
                <a:cs typeface="Arial" panose="020B0604020202020204" pitchFamily="34" charset="0"/>
              </a:rPr>
              <a:t>Measurement</a:t>
            </a:r>
            <a:r>
              <a:rPr lang="en-AU" sz="1100" b="0" baseline="0" dirty="0">
                <a:solidFill>
                  <a:schemeClr val="tx1"/>
                </a:solidFill>
                <a:latin typeface="Arial" panose="020B0604020202020204" pitchFamily="34" charset="0"/>
                <a:cs typeface="Arial" panose="020B0604020202020204" pitchFamily="34" charset="0"/>
              </a:rPr>
              <a:t> </a:t>
            </a:r>
          </a:p>
          <a:p>
            <a:pPr marL="171450" marR="0" lvl="0" indent="-17145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r>
              <a:rPr lang="en-AU" sz="1100" b="0" baseline="0" dirty="0">
                <a:solidFill>
                  <a:schemeClr val="tx1"/>
                </a:solidFill>
                <a:latin typeface="Arial" panose="020B0604020202020204" pitchFamily="34" charset="0"/>
                <a:cs typeface="Arial" panose="020B0604020202020204" pitchFamily="34" charset="0"/>
              </a:rPr>
              <a:t>Space</a:t>
            </a:r>
          </a:p>
          <a:p>
            <a:pPr marL="171450" marR="0" lvl="0" indent="-17145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r>
              <a:rPr lang="en-AU" sz="1100" b="0" baseline="0" dirty="0">
                <a:solidFill>
                  <a:schemeClr val="tx1"/>
                </a:solidFill>
                <a:latin typeface="Arial" panose="020B0604020202020204" pitchFamily="34" charset="0"/>
                <a:cs typeface="Arial" panose="020B0604020202020204" pitchFamily="34" charset="0"/>
              </a:rPr>
              <a:t>Statistics</a:t>
            </a:r>
          </a:p>
          <a:p>
            <a:pPr marL="171450" marR="0" lvl="0" indent="-17145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r>
              <a:rPr lang="en-AU" sz="1100" b="0" baseline="0" dirty="0">
                <a:solidFill>
                  <a:schemeClr val="tx1"/>
                </a:solidFill>
                <a:latin typeface="Arial" panose="020B0604020202020204" pitchFamily="34" charset="0"/>
                <a:cs typeface="Arial" panose="020B0604020202020204" pitchFamily="34" charset="0"/>
              </a:rPr>
              <a:t>Probability.</a:t>
            </a:r>
            <a:endParaRPr lang="en-AU" sz="1100" b="0" dirty="0">
              <a:solidFill>
                <a:schemeClr val="tx1"/>
              </a:solidFill>
              <a:latin typeface="Arial" panose="020B0604020202020204" pitchFamily="34" charset="0"/>
              <a:cs typeface="Arial" panose="020B0604020202020204" pitchFamily="34" charset="0"/>
            </a:endParaRPr>
          </a:p>
          <a:p>
            <a:pPr marL="0" lvl="0">
              <a:spcBef>
                <a:spcPts val="0"/>
              </a:spcBef>
            </a:pPr>
            <a:endParaRPr lang="en-US" sz="1100" b="0" dirty="0">
              <a:latin typeface="Arial" pitchFamily="34" charset="0"/>
              <a:cs typeface="Arial" pitchFamily="34" charset="0"/>
            </a:endParaRPr>
          </a:p>
          <a:p>
            <a:pPr marL="0" marR="0" lvl="0" indent="0" algn="l" defTabSz="914400" rtl="0" eaLnBrk="0" fontAlgn="base" latinLnBrk="0" hangingPunct="0">
              <a:lnSpc>
                <a:spcPct val="100000"/>
              </a:lnSpc>
              <a:spcBef>
                <a:spcPts val="0"/>
              </a:spcBef>
              <a:spcAft>
                <a:spcPct val="0"/>
              </a:spcAft>
              <a:buClrTx/>
              <a:buSzTx/>
              <a:buFont typeface="Arial" pitchFamily="34" charset="0"/>
              <a:buNone/>
              <a:tabLst/>
              <a:defRPr/>
            </a:pPr>
            <a:r>
              <a:rPr lang="en-US" sz="1100" b="0" dirty="0">
                <a:latin typeface="Arial" pitchFamily="34" charset="0"/>
                <a:cs typeface="Arial" pitchFamily="34" charset="0"/>
              </a:rPr>
              <a:t>Information on the </a:t>
            </a:r>
            <a:r>
              <a:rPr lang="en-US" sz="1100" b="0" baseline="0" dirty="0">
                <a:latin typeface="Arial" pitchFamily="34" charset="0"/>
                <a:cs typeface="Arial" pitchFamily="34" charset="0"/>
              </a:rPr>
              <a:t>strands are available from</a:t>
            </a:r>
            <a:r>
              <a:rPr lang="en-US" sz="1100" b="0" u="none" baseline="0" dirty="0">
                <a:latin typeface="Arial" pitchFamily="34" charset="0"/>
                <a:cs typeface="Arial" pitchFamily="34" charset="0"/>
              </a:rPr>
              <a:t>: </a:t>
            </a:r>
            <a:r>
              <a:rPr lang="en-AU" sz="1100" b="0" i="0" u="sng" strike="noStrike" kern="1200" dirty="0">
                <a:solidFill>
                  <a:schemeClr val="tx1"/>
                </a:solidFill>
                <a:effectLst/>
                <a:latin typeface="Arial" panose="020B0604020202020204" pitchFamily="34" charset="0"/>
                <a:ea typeface="+mn-ea"/>
                <a:cs typeface="Arial" panose="020B0604020202020204" pitchFamily="34" charset="0"/>
              </a:rPr>
              <a:t>https://v9.australiancurriculum.edu.au/teacher-resources/understand-this-learning-area/mathematics/.</a:t>
            </a:r>
          </a:p>
          <a:p>
            <a:pPr marL="0" marR="0" lvl="0" indent="0" algn="l" defTabSz="914400" rtl="0" eaLnBrk="0" fontAlgn="base" latinLnBrk="0" hangingPunct="0">
              <a:lnSpc>
                <a:spcPct val="100000"/>
              </a:lnSpc>
              <a:spcBef>
                <a:spcPts val="0"/>
              </a:spcBef>
              <a:spcAft>
                <a:spcPct val="0"/>
              </a:spcAft>
              <a:buClrTx/>
              <a:buSzTx/>
              <a:buFont typeface="Arial" pitchFamily="34" charset="0"/>
              <a:buNone/>
              <a:tabLst/>
              <a:defRPr/>
            </a:pPr>
            <a:endParaRPr lang="en-AU" sz="1100" dirty="0">
              <a:solidFill>
                <a:schemeClr val="tx1"/>
              </a:solidFill>
              <a:latin typeface="Arial" pitchFamily="34" charset="0"/>
              <a:cs typeface="Arial" pitchFamily="34" charset="0"/>
            </a:endParaRPr>
          </a:p>
          <a:p>
            <a:pPr marL="0" lvl="0">
              <a:spcBef>
                <a:spcPts val="0"/>
              </a:spcBef>
            </a:pPr>
            <a:r>
              <a:rPr lang="en-US" sz="1100" b="1" u="none" dirty="0">
                <a:latin typeface="Arial" pitchFamily="34" charset="0"/>
                <a:cs typeface="Arial" pitchFamily="34" charset="0"/>
              </a:rPr>
              <a:t>Suggested activities</a:t>
            </a:r>
          </a:p>
          <a:p>
            <a:pPr marL="0" lvl="0">
              <a:spcBef>
                <a:spcPts val="0"/>
              </a:spcBef>
            </a:pPr>
            <a:endParaRPr lang="en-US" sz="1100" b="0" u="sng" kern="1200" dirty="0">
              <a:solidFill>
                <a:schemeClr val="tx1"/>
              </a:solidFill>
              <a:effectLst/>
              <a:latin typeface="Arial" pitchFamily="34" charset="0"/>
              <a:ea typeface="+mn-ea"/>
              <a:cs typeface="Arial" pitchFamily="34" charset="0"/>
            </a:endParaRPr>
          </a:p>
          <a:p>
            <a:pPr marL="228600" lvl="0" indent="-228600">
              <a:spcBef>
                <a:spcPts val="0"/>
              </a:spcBef>
              <a:buFont typeface="+mj-lt"/>
              <a:buAutoNum type="arabicPeriod"/>
            </a:pPr>
            <a:r>
              <a:rPr lang="en-AU" sz="1100" kern="1200" dirty="0">
                <a:solidFill>
                  <a:schemeClr val="tx1"/>
                </a:solidFill>
                <a:effectLst/>
                <a:latin typeface="Arial" pitchFamily="34" charset="0"/>
                <a:ea typeface="+mn-ea"/>
                <a:cs typeface="Arial" pitchFamily="34" charset="0"/>
              </a:rPr>
              <a:t>What is the relationship between the strands of Mathematics?</a:t>
            </a:r>
          </a:p>
          <a:p>
            <a:pPr marL="228600" marR="0" lvl="0" indent="-228600" algn="l" defTabSz="914400" rtl="0" eaLnBrk="0" fontAlgn="base" latinLnBrk="0" hangingPunct="0">
              <a:lnSpc>
                <a:spcPct val="100000"/>
              </a:lnSpc>
              <a:spcBef>
                <a:spcPts val="0"/>
              </a:spcBef>
              <a:spcAft>
                <a:spcPct val="0"/>
              </a:spcAft>
              <a:buClrTx/>
              <a:buSzTx/>
              <a:buFont typeface="+mj-lt"/>
              <a:buAutoNum type="arabicPeriod"/>
              <a:tabLst/>
              <a:defRPr/>
            </a:pPr>
            <a:r>
              <a:rPr lang="en-AU" sz="1100" kern="1200" dirty="0">
                <a:solidFill>
                  <a:schemeClr val="tx1"/>
                </a:solidFill>
                <a:effectLst/>
                <a:latin typeface="Arial" pitchFamily="34" charset="0"/>
                <a:ea typeface="+mn-ea"/>
                <a:cs typeface="Arial" pitchFamily="34" charset="0"/>
              </a:rPr>
              <a:t>Prepare a brief statement/overview that would help you describe the </a:t>
            </a:r>
            <a:r>
              <a:rPr lang="en-AU" sz="1100" kern="1200" baseline="0" dirty="0">
                <a:solidFill>
                  <a:schemeClr val="tx1"/>
                </a:solidFill>
                <a:effectLst/>
                <a:latin typeface="Arial" pitchFamily="34" charset="0"/>
                <a:ea typeface="+mn-ea"/>
                <a:cs typeface="Arial" pitchFamily="34" charset="0"/>
              </a:rPr>
              <a:t>strands </a:t>
            </a:r>
            <a:r>
              <a:rPr lang="en-AU" sz="1100" kern="1200" dirty="0">
                <a:solidFill>
                  <a:schemeClr val="tx1"/>
                </a:solidFill>
                <a:effectLst/>
                <a:latin typeface="Arial" pitchFamily="34" charset="0"/>
                <a:ea typeface="+mn-ea"/>
                <a:cs typeface="Arial" pitchFamily="34" charset="0"/>
              </a:rPr>
              <a:t>to a parent group.</a:t>
            </a:r>
          </a:p>
          <a:p>
            <a:pPr marL="0" lvl="0" indent="0">
              <a:spcBef>
                <a:spcPts val="0"/>
              </a:spcBef>
              <a:buFont typeface="+mj-lt"/>
              <a:buNone/>
            </a:pPr>
            <a:endParaRPr lang="en-AU" sz="1100" kern="1200" dirty="0">
              <a:solidFill>
                <a:schemeClr val="tx1"/>
              </a:solidFill>
              <a:effectLst/>
              <a:latin typeface="Arial" pitchFamily="34" charset="0"/>
              <a:ea typeface="+mn-ea"/>
              <a:cs typeface="Arial" pitchFamily="34" charset="0"/>
            </a:endParaRPr>
          </a:p>
        </p:txBody>
      </p:sp>
      <p:sp>
        <p:nvSpPr>
          <p:cNvPr id="4" name="Slide Number Placeholder 3"/>
          <p:cNvSpPr>
            <a:spLocks noGrp="1"/>
          </p:cNvSpPr>
          <p:nvPr>
            <p:ph type="sldNum" sz="quarter" idx="10"/>
          </p:nvPr>
        </p:nvSpPr>
        <p:spPr/>
        <p:txBody>
          <a:bodyPr/>
          <a:lstStyle/>
          <a:p>
            <a:pPr>
              <a:defRPr/>
            </a:pPr>
            <a:fld id="{7DC8D554-20BD-45E3-8F8F-C854CD9EEC52}" type="slidenum">
              <a:rPr lang="en-AU" sz="1000" smtClean="0"/>
              <a:pPr>
                <a:defRPr/>
              </a:pPr>
              <a:t>11</a:t>
            </a:fld>
            <a:endParaRPr lang="en-AU" sz="1000"/>
          </a:p>
        </p:txBody>
      </p:sp>
    </p:spTree>
    <p:extLst>
      <p:ext uri="{BB962C8B-B14F-4D97-AF65-F5344CB8AC3E}">
        <p14:creationId xmlns:p14="http://schemas.microsoft.com/office/powerpoint/2010/main" val="16323051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0"/>
              </a:spcBef>
              <a:spcAft>
                <a:spcPct val="0"/>
              </a:spcAft>
              <a:buClrTx/>
              <a:buSzTx/>
              <a:buFontTx/>
              <a:buNone/>
              <a:tabLst/>
              <a:defRPr/>
            </a:pPr>
            <a:r>
              <a:rPr lang="en-US" sz="1100" b="0" dirty="0">
                <a:latin typeface="Arial" pitchFamily="34" charset="0"/>
                <a:cs typeface="Arial" pitchFamily="34" charset="0"/>
              </a:rPr>
              <a:t>The achievement standard is a statement of what students should know and be able to do at the end of the year level.</a:t>
            </a:r>
            <a:r>
              <a:rPr lang="en-US" sz="1100" b="0" baseline="0" dirty="0">
                <a:latin typeface="Arial" pitchFamily="34" charset="0"/>
                <a:cs typeface="Arial" pitchFamily="34" charset="0"/>
              </a:rPr>
              <a:t> </a:t>
            </a:r>
            <a:r>
              <a:rPr lang="en-US" sz="1100" b="0" dirty="0">
                <a:latin typeface="Arial" panose="020B0604020202020204" pitchFamily="34" charset="0"/>
                <a:cs typeface="Arial" panose="020B0604020202020204" pitchFamily="34" charset="0"/>
              </a:rPr>
              <a:t>The first paragraph of the</a:t>
            </a:r>
            <a:r>
              <a:rPr lang="en-US" sz="1100" b="0" baseline="0" dirty="0">
                <a:latin typeface="Arial" panose="020B0604020202020204" pitchFamily="34" charset="0"/>
                <a:cs typeface="Arial" panose="020B0604020202020204" pitchFamily="34" charset="0"/>
              </a:rPr>
              <a:t> achievement standard </a:t>
            </a:r>
            <a:r>
              <a:rPr lang="en-US" sz="1100" b="0" dirty="0">
                <a:latin typeface="Arial" panose="020B0604020202020204" pitchFamily="34" charset="0"/>
                <a:cs typeface="Arial" panose="020B0604020202020204" pitchFamily="34" charset="0"/>
              </a:rPr>
              <a:t>relates to the content from the Number and</a:t>
            </a:r>
            <a:r>
              <a:rPr lang="en-US" sz="1100" b="0" baseline="0" dirty="0">
                <a:latin typeface="Arial" panose="020B0604020202020204" pitchFamily="34" charset="0"/>
                <a:cs typeface="Arial" panose="020B0604020202020204" pitchFamily="34" charset="0"/>
              </a:rPr>
              <a:t> Algebra strands, </a:t>
            </a:r>
            <a:r>
              <a:rPr lang="en-US" sz="1100" b="0" dirty="0">
                <a:latin typeface="Arial" panose="020B0604020202020204" pitchFamily="34" charset="0"/>
                <a:cs typeface="Arial" panose="020B0604020202020204" pitchFamily="34" charset="0"/>
              </a:rPr>
              <a:t>the second paragraph relates to the Measurement and Space strands, and the third paragraph relates to the Statistic and Probability strands.</a:t>
            </a:r>
          </a:p>
          <a:p>
            <a:pPr marL="0" marR="0" lvl="0" indent="0" algn="l" defTabSz="914400" rtl="0" eaLnBrk="0" fontAlgn="base" latinLnBrk="0" hangingPunct="0">
              <a:lnSpc>
                <a:spcPct val="100000"/>
              </a:lnSpc>
              <a:spcBef>
                <a:spcPts val="0"/>
              </a:spcBef>
              <a:spcAft>
                <a:spcPct val="0"/>
              </a:spcAft>
              <a:buClrTx/>
              <a:buSzTx/>
              <a:buFontTx/>
              <a:buNone/>
              <a:tabLst/>
              <a:defRPr/>
            </a:pPr>
            <a:endParaRPr lang="en-US" sz="1100" b="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ts val="0"/>
              </a:spcBef>
              <a:spcAft>
                <a:spcPct val="0"/>
              </a:spcAft>
              <a:buClrTx/>
              <a:buSzTx/>
              <a:buFontTx/>
              <a:buNone/>
              <a:tabLst/>
              <a:defRPr/>
            </a:pPr>
            <a:r>
              <a:rPr lang="en-US" sz="1100" b="0" dirty="0">
                <a:latin typeface="Arial" panose="020B0604020202020204" pitchFamily="34" charset="0"/>
                <a:cs typeface="Arial" panose="020B0604020202020204" pitchFamily="34" charset="0"/>
              </a:rPr>
              <a:t>In Mathematics, a learning area achievement standard is provided for each year</a:t>
            </a:r>
            <a:r>
              <a:rPr lang="en-AU" sz="1100" b="0" dirty="0">
                <a:latin typeface="Arial" panose="020B0604020202020204" pitchFamily="34" charset="0"/>
                <a:cs typeface="Arial" panose="020B0604020202020204" pitchFamily="34" charset="0"/>
              </a:rPr>
              <a:t>.</a:t>
            </a:r>
          </a:p>
          <a:p>
            <a:pPr marL="0" marR="0" lvl="0" indent="0" algn="l" defTabSz="914400" rtl="0" eaLnBrk="0" fontAlgn="base" latinLnBrk="0" hangingPunct="0">
              <a:lnSpc>
                <a:spcPct val="100000"/>
              </a:lnSpc>
              <a:spcBef>
                <a:spcPts val="0"/>
              </a:spcBef>
              <a:spcAft>
                <a:spcPct val="0"/>
              </a:spcAft>
              <a:buClrTx/>
              <a:buSzTx/>
              <a:buFontTx/>
              <a:buNone/>
              <a:tabLst/>
              <a:defRPr/>
            </a:pPr>
            <a:endParaRPr lang="en-AU" sz="1100" b="0" i="0" u="none" strike="noStrike" kern="1200" baseline="0" dirty="0">
              <a:solidFill>
                <a:schemeClr val="tx1"/>
              </a:solidFill>
              <a:latin typeface="Arial" pitchFamily="34" charset="0"/>
              <a:ea typeface="+mn-ea"/>
              <a:cs typeface="Arial" pitchFamily="34" charset="0"/>
            </a:endParaRPr>
          </a:p>
          <a:p>
            <a:pPr marL="0" marR="0" lvl="0" indent="0" algn="l" defTabSz="914400" rtl="0" eaLnBrk="0" fontAlgn="base" latinLnBrk="0" hangingPunct="0">
              <a:lnSpc>
                <a:spcPct val="100000"/>
              </a:lnSpc>
              <a:spcBef>
                <a:spcPts val="0"/>
              </a:spcBef>
              <a:spcAft>
                <a:spcPct val="0"/>
              </a:spcAft>
              <a:buClrTx/>
              <a:buSzTx/>
              <a:buFontTx/>
              <a:buNone/>
              <a:tabLst/>
              <a:defRPr/>
            </a:pPr>
            <a:endParaRPr lang="en-AU" sz="1100" b="0" i="0" u="none" strike="noStrike" kern="1200" baseline="0" dirty="0">
              <a:solidFill>
                <a:schemeClr val="tx1"/>
              </a:solidFill>
              <a:latin typeface="Arial" pitchFamily="34" charset="0"/>
              <a:ea typeface="+mn-ea"/>
              <a:cs typeface="Arial" pitchFamily="34" charset="0"/>
            </a:endParaRPr>
          </a:p>
          <a:p>
            <a:pPr marL="0" marR="0" lvl="0" indent="0" algn="l" defTabSz="914400" rtl="0" eaLnBrk="0" fontAlgn="base" latinLnBrk="0" hangingPunct="0">
              <a:lnSpc>
                <a:spcPct val="100000"/>
              </a:lnSpc>
              <a:spcBef>
                <a:spcPts val="0"/>
              </a:spcBef>
              <a:spcAft>
                <a:spcPct val="0"/>
              </a:spcAft>
              <a:buClrTx/>
              <a:buSzTx/>
              <a:buFontTx/>
              <a:buNone/>
              <a:tabLst/>
              <a:defRPr/>
            </a:pPr>
            <a:r>
              <a:rPr lang="en-AU" sz="1100" b="1" i="0" u="none" strike="noStrike" kern="1200" baseline="0" dirty="0">
                <a:solidFill>
                  <a:schemeClr val="tx1"/>
                </a:solidFill>
                <a:latin typeface="Arial" pitchFamily="34" charset="0"/>
                <a:ea typeface="+mn-ea"/>
                <a:cs typeface="Arial" pitchFamily="34" charset="0"/>
              </a:rPr>
              <a:t>Suggested activities</a:t>
            </a:r>
          </a:p>
          <a:p>
            <a:pPr marL="0" marR="0" lvl="0" indent="0" algn="l" defTabSz="914400" rtl="0" eaLnBrk="0" fontAlgn="base" latinLnBrk="0" hangingPunct="0">
              <a:lnSpc>
                <a:spcPct val="100000"/>
              </a:lnSpc>
              <a:spcBef>
                <a:spcPts val="0"/>
              </a:spcBef>
              <a:spcAft>
                <a:spcPct val="0"/>
              </a:spcAft>
              <a:buClrTx/>
              <a:buSzTx/>
              <a:buFontTx/>
              <a:buNone/>
              <a:tabLst/>
              <a:defRPr/>
            </a:pPr>
            <a:endParaRPr lang="en-AU" sz="1100" b="0" i="0" u="sng" strike="noStrike" kern="1200" baseline="0" dirty="0">
              <a:solidFill>
                <a:schemeClr val="tx1"/>
              </a:solidFill>
              <a:latin typeface="Arial" pitchFamily="34" charset="0"/>
              <a:ea typeface="+mn-ea"/>
              <a:cs typeface="Arial" pitchFamily="34" charset="0"/>
            </a:endParaRPr>
          </a:p>
          <a:p>
            <a:pPr marL="0" marR="0" lvl="0" indent="0" algn="l" defTabSz="914400" rtl="0" eaLnBrk="0" fontAlgn="base" latinLnBrk="0" hangingPunct="0">
              <a:lnSpc>
                <a:spcPct val="100000"/>
              </a:lnSpc>
              <a:spcBef>
                <a:spcPts val="0"/>
              </a:spcBef>
              <a:spcAft>
                <a:spcPct val="0"/>
              </a:spcAft>
              <a:buClrTx/>
              <a:buSzTx/>
              <a:buFont typeface="+mj-lt"/>
              <a:buNone/>
              <a:tabLst/>
              <a:defRPr/>
            </a:pPr>
            <a:r>
              <a:rPr lang="en-US" sz="1100" kern="1200" dirty="0">
                <a:solidFill>
                  <a:schemeClr val="tx1"/>
                </a:solidFill>
                <a:effectLst/>
                <a:latin typeface="Arial"/>
                <a:cs typeface="Arial"/>
              </a:rPr>
              <a:t>Partner with a colleague and complete the following activities:</a:t>
            </a:r>
            <a:endParaRPr lang="en-AU" sz="1100" kern="1200" dirty="0">
              <a:solidFill>
                <a:schemeClr val="tx1"/>
              </a:solidFill>
              <a:effectLst/>
              <a:latin typeface="Arial" pitchFamily="34" charset="0"/>
              <a:ea typeface="+mn-ea"/>
              <a:cs typeface="Arial" pitchFamily="34" charset="0"/>
            </a:endParaRPr>
          </a:p>
          <a:p>
            <a:pPr marL="228600" marR="0" lvl="0" indent="-228600" algn="l" defTabSz="914400" rtl="0" eaLnBrk="0" fontAlgn="base" latinLnBrk="0" hangingPunct="0">
              <a:lnSpc>
                <a:spcPct val="100000"/>
              </a:lnSpc>
              <a:spcBef>
                <a:spcPts val="0"/>
              </a:spcBef>
              <a:spcAft>
                <a:spcPct val="0"/>
              </a:spcAft>
              <a:buClrTx/>
              <a:buSzTx/>
              <a:buFont typeface="+mj-lt"/>
              <a:buAutoNum type="arabicPeriod"/>
              <a:tabLst/>
              <a:defRPr/>
            </a:pPr>
            <a:r>
              <a:rPr lang="en-AU" sz="1100" kern="1200" dirty="0">
                <a:solidFill>
                  <a:schemeClr val="tx1"/>
                </a:solidFill>
                <a:effectLst/>
                <a:latin typeface="Arial" pitchFamily="34" charset="0"/>
                <a:ea typeface="+mn-ea"/>
                <a:cs typeface="Arial" pitchFamily="34" charset="0"/>
              </a:rPr>
              <a:t>Using the Australian Curriculum: </a:t>
            </a:r>
            <a:r>
              <a:rPr lang="en-US" sz="1100" b="0" i="0" dirty="0">
                <a:latin typeface="Arial" pitchFamily="34" charset="0"/>
                <a:cs typeface="Arial" pitchFamily="34" charset="0"/>
              </a:rPr>
              <a:t>Mathematics</a:t>
            </a:r>
            <a:r>
              <a:rPr lang="en-AU" sz="1100" i="0" kern="1200" dirty="0">
                <a:solidFill>
                  <a:schemeClr val="tx1"/>
                </a:solidFill>
                <a:effectLst/>
                <a:latin typeface="Arial" pitchFamily="34" charset="0"/>
                <a:ea typeface="+mn-ea"/>
                <a:cs typeface="Arial" pitchFamily="34" charset="0"/>
              </a:rPr>
              <a:t>,</a:t>
            </a:r>
            <a:r>
              <a:rPr lang="en-AU" sz="1100" i="0" kern="1200" baseline="0" dirty="0">
                <a:solidFill>
                  <a:schemeClr val="tx1"/>
                </a:solidFill>
                <a:effectLst/>
                <a:latin typeface="Arial" pitchFamily="34" charset="0"/>
                <a:ea typeface="+mn-ea"/>
                <a:cs typeface="Arial" pitchFamily="34" charset="0"/>
              </a:rPr>
              <a:t> </a:t>
            </a:r>
            <a:r>
              <a:rPr lang="en-AU" sz="1100" kern="1200" baseline="0" dirty="0">
                <a:solidFill>
                  <a:schemeClr val="tx1"/>
                </a:solidFill>
                <a:effectLst/>
                <a:latin typeface="Arial" pitchFamily="34" charset="0"/>
                <a:ea typeface="+mn-ea"/>
                <a:cs typeface="Arial" pitchFamily="34" charset="0"/>
              </a:rPr>
              <a:t>d</a:t>
            </a:r>
            <a:r>
              <a:rPr lang="en-AU" sz="1100" kern="1200" dirty="0">
                <a:solidFill>
                  <a:schemeClr val="tx1"/>
                </a:solidFill>
                <a:effectLst/>
                <a:latin typeface="Arial" pitchFamily="34" charset="0"/>
                <a:ea typeface="+mn-ea"/>
                <a:cs typeface="Arial" pitchFamily="34" charset="0"/>
              </a:rPr>
              <a:t>iscuss how the evidence that students need to provide of what they know and can do increases in complexity across year levels:</a:t>
            </a:r>
            <a:r>
              <a:rPr lang="en-AU" sz="1100" kern="1200" baseline="0" dirty="0">
                <a:solidFill>
                  <a:schemeClr val="tx1"/>
                </a:solidFill>
                <a:effectLst/>
                <a:latin typeface="Arial" pitchFamily="34" charset="0"/>
                <a:ea typeface="+mn-ea"/>
                <a:cs typeface="Arial" pitchFamily="34" charset="0"/>
              </a:rPr>
              <a:t> </a:t>
            </a:r>
            <a:r>
              <a:rPr lang="en-AU" sz="1100" b="0" i="0" u="sng" strike="noStrike" kern="1200" dirty="0">
                <a:solidFill>
                  <a:schemeClr val="tx1"/>
                </a:solidFill>
                <a:effectLst/>
                <a:latin typeface="Arial" panose="020B0604020202020204" pitchFamily="34" charset="0"/>
                <a:ea typeface="+mn-ea"/>
                <a:cs typeface="Arial" panose="020B0604020202020204" pitchFamily="34" charset="0"/>
              </a:rPr>
              <a:t>https://v9.australiancurriculum.edu.au/.</a:t>
            </a:r>
          </a:p>
          <a:p>
            <a:pPr marL="228600" marR="0" lvl="0" indent="-228600" algn="l" defTabSz="914400" rtl="0" eaLnBrk="0" fontAlgn="base" latinLnBrk="0" hangingPunct="0">
              <a:lnSpc>
                <a:spcPct val="100000"/>
              </a:lnSpc>
              <a:spcBef>
                <a:spcPts val="0"/>
              </a:spcBef>
              <a:spcAft>
                <a:spcPct val="0"/>
              </a:spcAft>
              <a:buClrTx/>
              <a:buSzTx/>
              <a:buFont typeface="+mj-lt"/>
              <a:buAutoNum type="arabicPeriod"/>
              <a:tabLst/>
              <a:defRPr/>
            </a:pPr>
            <a:r>
              <a:rPr lang="en-AU" sz="1100" kern="1200" dirty="0">
                <a:solidFill>
                  <a:schemeClr val="tx1"/>
                </a:solidFill>
                <a:effectLst/>
                <a:latin typeface="Arial" panose="020B0604020202020204" pitchFamily="34" charset="0"/>
                <a:ea typeface="+mn-ea"/>
                <a:cs typeface="Arial" panose="020B0604020202020204" pitchFamily="34" charset="0"/>
              </a:rPr>
              <a:t>For a given year level, map the achievement standard to the content descriptions.</a:t>
            </a:r>
          </a:p>
          <a:p>
            <a:pPr marL="0" marR="0" lvl="0" indent="0" algn="l" defTabSz="914400" rtl="0" eaLnBrk="0" fontAlgn="base" latinLnBrk="0" hangingPunct="0">
              <a:lnSpc>
                <a:spcPct val="100000"/>
              </a:lnSpc>
              <a:spcBef>
                <a:spcPts val="0"/>
              </a:spcBef>
              <a:spcAft>
                <a:spcPct val="0"/>
              </a:spcAft>
              <a:buClrTx/>
              <a:buSzTx/>
              <a:buFontTx/>
              <a:buNone/>
              <a:tabLst/>
              <a:defRPr/>
            </a:pPr>
            <a:endParaRPr lang="en-AU" sz="1100" u="none" dirty="0">
              <a:latin typeface="Arial" pitchFamily="34" charset="0"/>
              <a:cs typeface="Arial" pitchFamily="34" charset="0"/>
            </a:endParaRPr>
          </a:p>
          <a:p>
            <a:pPr marL="0" marR="0" lvl="0" indent="0" algn="l" defTabSz="914400" rtl="0" eaLnBrk="0" fontAlgn="base" latinLnBrk="0" hangingPunct="0">
              <a:lnSpc>
                <a:spcPct val="100000"/>
              </a:lnSpc>
              <a:spcBef>
                <a:spcPts val="0"/>
              </a:spcBef>
              <a:spcAft>
                <a:spcPct val="0"/>
              </a:spcAft>
              <a:buClrTx/>
              <a:buSzTx/>
              <a:buFontTx/>
              <a:buNone/>
              <a:tabLst/>
              <a:defRPr/>
            </a:pPr>
            <a:endParaRPr lang="en-AU" sz="1100" u="none" dirty="0">
              <a:latin typeface="Arial" pitchFamily="34" charset="0"/>
              <a:cs typeface="Arial" pitchFamily="34" charset="0"/>
            </a:endParaRPr>
          </a:p>
          <a:p>
            <a:pPr marL="0" marR="0" lvl="0" indent="0" algn="l" defTabSz="914400" rtl="0" eaLnBrk="0" fontAlgn="base" latinLnBrk="0" hangingPunct="0">
              <a:lnSpc>
                <a:spcPct val="100000"/>
              </a:lnSpc>
              <a:spcBef>
                <a:spcPts val="0"/>
              </a:spcBef>
              <a:spcAft>
                <a:spcPct val="0"/>
              </a:spcAft>
              <a:buClrTx/>
              <a:buSzTx/>
              <a:buFontTx/>
              <a:buNone/>
              <a:tabLst/>
              <a:defRPr/>
            </a:pPr>
            <a:endParaRPr lang="en-AU" sz="1100" u="none"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7DC8D554-20BD-45E3-8F8F-C854CD9EEC52}" type="slidenum">
              <a:rPr lang="en-AU" smtClean="0"/>
              <a:pPr>
                <a:defRPr/>
              </a:pPr>
              <a:t>12</a:t>
            </a:fld>
            <a:endParaRPr lang="en-AU"/>
          </a:p>
        </p:txBody>
      </p:sp>
    </p:spTree>
    <p:extLst>
      <p:ext uri="{BB962C8B-B14F-4D97-AF65-F5344CB8AC3E}">
        <p14:creationId xmlns:p14="http://schemas.microsoft.com/office/powerpoint/2010/main" val="13732331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0"/>
              </a:spcBef>
              <a:spcAft>
                <a:spcPct val="0"/>
              </a:spcAft>
              <a:buClrTx/>
              <a:buSzTx/>
              <a:buFontTx/>
              <a:buNone/>
              <a:tabLst/>
              <a:defRPr/>
            </a:pPr>
            <a:r>
              <a:rPr lang="en-AU" sz="1100" b="0" i="0" dirty="0">
                <a:latin typeface="Arial" pitchFamily="34" charset="0"/>
                <a:cs typeface="Arial" pitchFamily="34" charset="0"/>
              </a:rPr>
              <a:t>The key connections are to help teachers identify the links to the other dimensions for the Australian Curriculum including the general capabilities, cross-curriculum priorities and other learning areas</a:t>
            </a:r>
            <a:r>
              <a:rPr lang="en-AU" sz="1100" b="0" i="0" baseline="0" dirty="0">
                <a:latin typeface="Arial" pitchFamily="34" charset="0"/>
                <a:cs typeface="Arial" pitchFamily="34" charset="0"/>
              </a:rPr>
              <a:t> to assist teachers to make connections in their planning for student learning.</a:t>
            </a:r>
            <a:endParaRPr lang="en-US" sz="1100" b="0" i="0" baseline="0" dirty="0">
              <a:latin typeface="Arial" pitchFamily="34" charset="0"/>
              <a:cs typeface="Arial" pitchFamily="34" charset="0"/>
            </a:endParaRPr>
          </a:p>
          <a:p>
            <a:pPr marL="0" marR="0" lvl="0" indent="0" algn="l" defTabSz="914400" rtl="0" eaLnBrk="0" fontAlgn="base" latinLnBrk="0" hangingPunct="0">
              <a:lnSpc>
                <a:spcPct val="100000"/>
              </a:lnSpc>
              <a:spcBef>
                <a:spcPts val="0"/>
              </a:spcBef>
              <a:spcAft>
                <a:spcPct val="0"/>
              </a:spcAft>
              <a:buClrTx/>
              <a:buSzTx/>
              <a:buFontTx/>
              <a:buNone/>
              <a:tabLst/>
              <a:defRPr/>
            </a:pPr>
            <a:endParaRPr lang="en-US" sz="1100" b="0" baseline="0" dirty="0">
              <a:latin typeface="Arial" pitchFamily="34" charset="0"/>
              <a:cs typeface="Arial" pitchFamily="34" charset="0"/>
            </a:endParaRPr>
          </a:p>
          <a:p>
            <a:pPr marL="0" marR="0" lvl="0" indent="0" algn="l" defTabSz="914400" rtl="0" eaLnBrk="0" fontAlgn="base" latinLnBrk="0" hangingPunct="0">
              <a:lnSpc>
                <a:spcPct val="100000"/>
              </a:lnSpc>
              <a:spcBef>
                <a:spcPts val="0"/>
              </a:spcBef>
              <a:spcAft>
                <a:spcPct val="0"/>
              </a:spcAft>
              <a:buClrTx/>
              <a:buSzTx/>
              <a:buFont typeface="Arial" pitchFamily="34" charset="0"/>
              <a:buNone/>
              <a:tabLst/>
              <a:defRPr/>
            </a:pPr>
            <a:r>
              <a:rPr lang="en-US" sz="1100" b="0" baseline="0" dirty="0">
                <a:latin typeface="Arial" pitchFamily="34" charset="0"/>
                <a:cs typeface="Arial" pitchFamily="34" charset="0"/>
              </a:rPr>
              <a:t>The key connects are available from: </a:t>
            </a:r>
            <a:r>
              <a:rPr lang="en-AU" sz="1100" b="0" i="0" u="sng" strike="noStrike" kern="1200" dirty="0">
                <a:solidFill>
                  <a:schemeClr val="tx1"/>
                </a:solidFill>
                <a:effectLst/>
                <a:latin typeface="Arial" panose="020B0604020202020204" pitchFamily="34" charset="0"/>
                <a:ea typeface="+mn-ea"/>
                <a:cs typeface="Arial" panose="020B0604020202020204" pitchFamily="34" charset="0"/>
              </a:rPr>
              <a:t>https://v9.australiancurriculum.edu.au/teacher-resources/understand-this-learning-area/mathematics/.</a:t>
            </a:r>
            <a:endParaRPr lang="en-AU" sz="1100" b="0" u="none" kern="1200" dirty="0">
              <a:solidFill>
                <a:schemeClr val="tx1"/>
              </a:solidFill>
              <a:effectLst/>
              <a:latin typeface="Arial" panose="020B0604020202020204" pitchFamily="34" charset="0"/>
              <a:ea typeface="+mn-ea"/>
              <a:cs typeface="Arial" panose="020B0604020202020204" pitchFamily="34" charset="0"/>
            </a:endParaRPr>
          </a:p>
          <a:p>
            <a:pPr marL="0">
              <a:lnSpc>
                <a:spcPct val="100000"/>
              </a:lnSpc>
              <a:spcBef>
                <a:spcPts val="0"/>
              </a:spcBef>
            </a:pPr>
            <a:endParaRPr lang="en-AU" sz="1100" u="none" dirty="0">
              <a:latin typeface="Arial" pitchFamily="34" charset="0"/>
              <a:cs typeface="Arial" pitchFamily="34" charset="0"/>
            </a:endParaRPr>
          </a:p>
          <a:p>
            <a:pPr marL="0" lvl="0">
              <a:lnSpc>
                <a:spcPct val="100000"/>
              </a:lnSpc>
              <a:spcBef>
                <a:spcPts val="0"/>
              </a:spcBef>
            </a:pPr>
            <a:r>
              <a:rPr lang="en-US" sz="1100" b="1" u="none" dirty="0">
                <a:latin typeface="Arial" pitchFamily="34" charset="0"/>
                <a:cs typeface="Arial" pitchFamily="34" charset="0"/>
              </a:rPr>
              <a:t>Suggested activities</a:t>
            </a:r>
          </a:p>
          <a:p>
            <a:pPr marL="0" lvl="0">
              <a:lnSpc>
                <a:spcPct val="100000"/>
              </a:lnSpc>
              <a:spcBef>
                <a:spcPts val="0"/>
              </a:spcBef>
            </a:pPr>
            <a:endParaRPr lang="en-US" sz="1100" b="1" u="none" dirty="0">
              <a:latin typeface="Arial" pitchFamily="34" charset="0"/>
              <a:cs typeface="Arial" pitchFamily="34" charset="0"/>
            </a:endParaRPr>
          </a:p>
          <a:p>
            <a:pPr marL="228600" indent="-228600">
              <a:spcBef>
                <a:spcPts val="0"/>
              </a:spcBef>
              <a:buFont typeface="+mj-lt"/>
              <a:buAutoNum type="arabicPeriod"/>
            </a:pPr>
            <a:r>
              <a:rPr lang="en-AU" sz="1100" kern="1200" dirty="0">
                <a:solidFill>
                  <a:schemeClr val="tx1"/>
                </a:solidFill>
                <a:effectLst/>
                <a:latin typeface="Arial"/>
                <a:cs typeface="Arial"/>
              </a:rPr>
              <a:t>Read </a:t>
            </a:r>
            <a:r>
              <a:rPr lang="en-AU" sz="1100" dirty="0">
                <a:latin typeface="Arial"/>
                <a:cs typeface="Arial"/>
              </a:rPr>
              <a:t>the key</a:t>
            </a:r>
            <a:r>
              <a:rPr lang="en-AU" sz="1100" kern="1200" dirty="0">
                <a:solidFill>
                  <a:schemeClr val="tx1"/>
                </a:solidFill>
                <a:effectLst/>
                <a:latin typeface="Arial"/>
                <a:cs typeface="Arial"/>
              </a:rPr>
              <a:t> </a:t>
            </a:r>
            <a:r>
              <a:rPr lang="en-AU" sz="1100" dirty="0">
                <a:latin typeface="Arial"/>
                <a:cs typeface="Arial"/>
              </a:rPr>
              <a:t>connections</a:t>
            </a:r>
            <a:r>
              <a:rPr lang="en-AU" sz="1100" kern="1200" dirty="0">
                <a:solidFill>
                  <a:schemeClr val="tx1"/>
                </a:solidFill>
                <a:effectLst/>
                <a:latin typeface="Arial"/>
                <a:cs typeface="Arial"/>
              </a:rPr>
              <a:t> section relating to</a:t>
            </a:r>
            <a:r>
              <a:rPr lang="en-AU" sz="1100" dirty="0">
                <a:latin typeface="Arial"/>
                <a:cs typeface="Arial"/>
              </a:rPr>
              <a:t> other</a:t>
            </a:r>
            <a:r>
              <a:rPr lang="en-AU" sz="1100" kern="1200" dirty="0">
                <a:solidFill>
                  <a:schemeClr val="tx1"/>
                </a:solidFill>
                <a:effectLst/>
                <a:latin typeface="Arial"/>
                <a:cs typeface="Arial"/>
              </a:rPr>
              <a:t> learning areas. Partner with a colleague to discuss the following questions:</a:t>
            </a:r>
            <a:endParaRPr lang="en-AU" sz="1100" kern="1200" dirty="0">
              <a:solidFill>
                <a:schemeClr val="tx1"/>
              </a:solidFill>
              <a:effectLst/>
              <a:latin typeface="Arial" pitchFamily="34" charset="0"/>
              <a:ea typeface="+mn-ea"/>
              <a:cs typeface="Arial" pitchFamily="34" charset="0"/>
            </a:endParaRPr>
          </a:p>
          <a:p>
            <a:pPr marL="628650" marR="0" lvl="2" indent="-17145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r>
              <a:rPr lang="en-AU" sz="1100" kern="1200" dirty="0">
                <a:solidFill>
                  <a:schemeClr val="tx1"/>
                </a:solidFill>
                <a:effectLst/>
                <a:latin typeface="Arial" pitchFamily="34" charset="0"/>
                <a:ea typeface="+mn-ea"/>
                <a:cs typeface="Arial" pitchFamily="34" charset="0"/>
              </a:rPr>
              <a:t>Which learning areas does the Mathematics curriculum have </a:t>
            </a:r>
            <a:r>
              <a:rPr lang="en-AU" sz="1100" kern="1200" baseline="0" dirty="0">
                <a:solidFill>
                  <a:schemeClr val="tx1"/>
                </a:solidFill>
                <a:effectLst/>
                <a:latin typeface="Arial" pitchFamily="34" charset="0"/>
                <a:ea typeface="+mn-ea"/>
                <a:cs typeface="Arial" pitchFamily="34" charset="0"/>
              </a:rPr>
              <a:t>key connections to</a:t>
            </a:r>
            <a:r>
              <a:rPr lang="en-AU" sz="1100" kern="1200" dirty="0">
                <a:solidFill>
                  <a:schemeClr val="tx1"/>
                </a:solidFill>
                <a:effectLst/>
                <a:latin typeface="Arial" pitchFamily="34" charset="0"/>
                <a:ea typeface="+mn-ea"/>
                <a:cs typeface="Arial" pitchFamily="34" charset="0"/>
              </a:rPr>
              <a:t>? </a:t>
            </a:r>
            <a:endParaRPr lang="en-AU" sz="1100" kern="1200" dirty="0">
              <a:solidFill>
                <a:schemeClr val="tx1"/>
              </a:solidFill>
              <a:effectLst/>
              <a:latin typeface="Arial" pitchFamily="34" charset="0"/>
              <a:cs typeface="Arial" pitchFamily="34" charset="0"/>
            </a:endParaRPr>
          </a:p>
          <a:p>
            <a:pPr marL="628650" lvl="2" indent="-171450">
              <a:lnSpc>
                <a:spcPct val="100000"/>
              </a:lnSpc>
              <a:spcBef>
                <a:spcPts val="0"/>
              </a:spcBef>
              <a:buFont typeface="Arial" panose="020B0604020202020204" pitchFamily="34" charset="0"/>
              <a:buChar char="•"/>
            </a:pPr>
            <a:r>
              <a:rPr lang="en-AU" sz="1100" kern="1200" dirty="0">
                <a:solidFill>
                  <a:schemeClr val="tx1"/>
                </a:solidFill>
                <a:effectLst/>
                <a:latin typeface="Arial" pitchFamily="34" charset="0"/>
                <a:ea typeface="+mn-ea"/>
                <a:cs typeface="Arial" pitchFamily="34" charset="0"/>
              </a:rPr>
              <a:t>Why are these connections important?</a:t>
            </a:r>
            <a:endParaRPr lang="en-AU" sz="1100" kern="1200" baseline="0" dirty="0">
              <a:solidFill>
                <a:schemeClr val="tx1"/>
              </a:solidFill>
              <a:effectLst/>
              <a:latin typeface="Arial" pitchFamily="34" charset="0"/>
              <a:ea typeface="+mn-ea"/>
              <a:cs typeface="Arial" pitchFamily="34" charset="0"/>
            </a:endParaRPr>
          </a:p>
          <a:p>
            <a:pPr marL="228600" marR="0" lvl="1" indent="-228600" algn="l" defTabSz="914400" rtl="0" eaLnBrk="0" fontAlgn="base" latinLnBrk="0" hangingPunct="0">
              <a:lnSpc>
                <a:spcPct val="100000"/>
              </a:lnSpc>
              <a:spcBef>
                <a:spcPts val="0"/>
              </a:spcBef>
              <a:spcAft>
                <a:spcPct val="0"/>
              </a:spcAft>
              <a:buClrTx/>
              <a:buSzTx/>
              <a:buFont typeface="+mj-lt"/>
              <a:buAutoNum type="arabicPeriod" startAt="2"/>
              <a:tabLst/>
              <a:defRPr/>
            </a:pPr>
            <a:r>
              <a:rPr lang="en-AU" sz="1100" kern="1200" dirty="0">
                <a:solidFill>
                  <a:schemeClr val="tx1"/>
                </a:solidFill>
                <a:effectLst/>
                <a:latin typeface="Arial" pitchFamily="34" charset="0"/>
                <a:ea typeface="+mn-ea"/>
                <a:cs typeface="Arial" pitchFamily="34" charset="0"/>
              </a:rPr>
              <a:t>Create</a:t>
            </a:r>
            <a:r>
              <a:rPr lang="en-AU" sz="1100" kern="1200" baseline="0" dirty="0">
                <a:solidFill>
                  <a:schemeClr val="tx1"/>
                </a:solidFill>
                <a:effectLst/>
                <a:latin typeface="Arial" pitchFamily="34" charset="0"/>
                <a:ea typeface="+mn-ea"/>
                <a:cs typeface="Arial" pitchFamily="34" charset="0"/>
              </a:rPr>
              <a:t> a concept map showing the connections between other learning areas.</a:t>
            </a:r>
            <a:endParaRPr lang="en-AU" sz="1100" kern="1200" dirty="0">
              <a:solidFill>
                <a:schemeClr val="tx1"/>
              </a:solidFill>
              <a:effectLst/>
              <a:latin typeface="Arial" pitchFamily="34" charset="0"/>
              <a:ea typeface="+mn-ea"/>
              <a:cs typeface="Arial" pitchFamily="34" charset="0"/>
            </a:endParaRPr>
          </a:p>
          <a:p>
            <a:pPr marL="457200" lvl="2" indent="0">
              <a:lnSpc>
                <a:spcPct val="100000"/>
              </a:lnSpc>
              <a:spcBef>
                <a:spcPts val="0"/>
              </a:spcBef>
              <a:buFont typeface="Arial" panose="020B0604020202020204" pitchFamily="34" charset="0"/>
              <a:buNone/>
            </a:pPr>
            <a:endParaRPr lang="en-AU" sz="1100" kern="1200" dirty="0">
              <a:solidFill>
                <a:schemeClr val="tx1"/>
              </a:solidFill>
              <a:effectLst/>
              <a:latin typeface="Arial" pitchFamily="34" charset="0"/>
              <a:ea typeface="+mn-ea"/>
              <a:cs typeface="Arial" pitchFamily="34" charset="0"/>
            </a:endParaRPr>
          </a:p>
          <a:p>
            <a:pPr marL="0" lvl="0" indent="-228600">
              <a:lnSpc>
                <a:spcPct val="100000"/>
              </a:lnSpc>
              <a:spcBef>
                <a:spcPts val="0"/>
              </a:spcBef>
              <a:buFont typeface="+mj-lt"/>
              <a:buAutoNum type="arabicPeriod"/>
            </a:pPr>
            <a:endParaRPr lang="en-AU" sz="1100" u="none" kern="1200" dirty="0">
              <a:solidFill>
                <a:schemeClr val="tx1"/>
              </a:solidFill>
              <a:effectLst/>
              <a:latin typeface="Arial" pitchFamily="34" charset="0"/>
              <a:ea typeface="+mn-ea"/>
              <a:cs typeface="Arial" pitchFamily="34" charset="0"/>
            </a:endParaRPr>
          </a:p>
          <a:p>
            <a:pPr marL="0" lvl="0" indent="-228600">
              <a:lnSpc>
                <a:spcPct val="100000"/>
              </a:lnSpc>
              <a:spcBef>
                <a:spcPts val="0"/>
              </a:spcBef>
              <a:buFont typeface="+mj-lt"/>
              <a:buAutoNum type="arabicPeriod"/>
            </a:pPr>
            <a:endParaRPr lang="en-AU" sz="1100" u="none"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7DC8D554-20BD-45E3-8F8F-C854CD9EEC52}" type="slidenum">
              <a:rPr lang="en-AU" sz="1000" smtClean="0"/>
              <a:pPr>
                <a:defRPr/>
              </a:pPr>
              <a:t>13</a:t>
            </a:fld>
            <a:endParaRPr lang="en-AU" sz="1000"/>
          </a:p>
        </p:txBody>
      </p:sp>
    </p:spTree>
    <p:extLst>
      <p:ext uri="{BB962C8B-B14F-4D97-AF65-F5344CB8AC3E}">
        <p14:creationId xmlns:p14="http://schemas.microsoft.com/office/powerpoint/2010/main" val="24555427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spcBef>
                <a:spcPts val="0"/>
              </a:spcBef>
            </a:pPr>
            <a:r>
              <a:rPr lang="en-AU" sz="1100" kern="1200" dirty="0">
                <a:solidFill>
                  <a:schemeClr val="tx1"/>
                </a:solidFill>
                <a:effectLst/>
                <a:latin typeface="Arial"/>
                <a:cs typeface="Arial"/>
              </a:rPr>
              <a:t>The seven capabilities are divided into two groups:</a:t>
            </a:r>
          </a:p>
          <a:p>
            <a:pPr marL="0">
              <a:spcBef>
                <a:spcPts val="0"/>
              </a:spcBef>
            </a:pPr>
            <a:endParaRPr lang="en-AU" sz="1100" kern="1200" dirty="0">
              <a:solidFill>
                <a:schemeClr val="tx1"/>
              </a:solidFill>
              <a:effectLst/>
              <a:latin typeface="Arial" pitchFamily="34" charset="0"/>
              <a:ea typeface="+mn-ea"/>
              <a:cs typeface="Arial" pitchFamily="34" charset="0"/>
            </a:endParaRPr>
          </a:p>
          <a:p>
            <a:pPr marL="171450" indent="-171450">
              <a:spcBef>
                <a:spcPts val="0"/>
              </a:spcBef>
              <a:buFont typeface="Arial" panose="020B0604020202020204" pitchFamily="34" charset="0"/>
              <a:buChar char="•"/>
            </a:pPr>
            <a:r>
              <a:rPr lang="en-AU" sz="1100" kern="1200" dirty="0">
                <a:solidFill>
                  <a:schemeClr val="tx1"/>
                </a:solidFill>
                <a:effectLst/>
                <a:latin typeface="Arial"/>
                <a:cs typeface="Arial"/>
              </a:rPr>
              <a:t>capabilities that support students to be successful learners ― literacy, numeracy, </a:t>
            </a:r>
            <a:r>
              <a:rPr lang="en-AU" sz="1100" dirty="0">
                <a:latin typeface="Arial"/>
                <a:cs typeface="Arial"/>
              </a:rPr>
              <a:t>digital literacy</a:t>
            </a:r>
            <a:r>
              <a:rPr lang="en-AU" sz="1100" kern="1200" dirty="0">
                <a:solidFill>
                  <a:schemeClr val="tx1"/>
                </a:solidFill>
                <a:effectLst/>
                <a:latin typeface="Arial"/>
                <a:cs typeface="Arial"/>
              </a:rPr>
              <a:t> and critical and creative thinking</a:t>
            </a:r>
          </a:p>
          <a:p>
            <a:pPr marL="171450" lvl="0" indent="-171450">
              <a:spcBef>
                <a:spcPts val="0"/>
              </a:spcBef>
              <a:buFont typeface="Arial" panose="020B0604020202020204" pitchFamily="34" charset="0"/>
              <a:buChar char="•"/>
            </a:pPr>
            <a:r>
              <a:rPr lang="en-AU" sz="1100" kern="1200" dirty="0">
                <a:solidFill>
                  <a:schemeClr val="tx1"/>
                </a:solidFill>
                <a:effectLst/>
                <a:latin typeface="Arial"/>
                <a:cs typeface="Arial"/>
              </a:rPr>
              <a:t>capabilities that develop ways of being, behaving and learning to live with others ― personal and social capability, ethical understanding and intercultural understanding.</a:t>
            </a:r>
          </a:p>
          <a:p>
            <a:pPr marL="0">
              <a:spcBef>
                <a:spcPts val="0"/>
              </a:spcBef>
            </a:pPr>
            <a:endParaRPr lang="en-AU" sz="1100" kern="1200" dirty="0">
              <a:solidFill>
                <a:schemeClr val="tx1"/>
              </a:solidFill>
              <a:effectLst/>
              <a:latin typeface="Arial" pitchFamily="34" charset="0"/>
              <a:ea typeface="+mn-ea"/>
              <a:cs typeface="Arial" pitchFamily="34" charset="0"/>
            </a:endParaRPr>
          </a:p>
          <a:p>
            <a:pPr>
              <a:spcBef>
                <a:spcPts val="0"/>
              </a:spcBef>
            </a:pPr>
            <a:r>
              <a:rPr lang="en-AU" sz="1100" b="0" i="0" u="none" strike="noStrike" dirty="0">
                <a:solidFill>
                  <a:srgbClr val="000000"/>
                </a:solidFill>
                <a:effectLst/>
                <a:latin typeface="Arial" panose="020B0604020202020204" pitchFamily="34" charset="0"/>
              </a:rPr>
              <a:t>Continua of learning have been developed for each capability to describe the relevant knowledge, understanding and skills at particular points of schooling</a:t>
            </a:r>
            <a:r>
              <a:rPr lang="en-AU" sz="1100" kern="1200" dirty="0">
                <a:solidFill>
                  <a:schemeClr val="tx1"/>
                </a:solidFill>
                <a:effectLst/>
                <a:latin typeface="Arial" pitchFamily="34" charset="0"/>
                <a:ea typeface="+mn-ea"/>
                <a:cs typeface="Arial" pitchFamily="34" charset="0"/>
              </a:rPr>
              <a:t>, w</a:t>
            </a:r>
            <a:r>
              <a:rPr lang="en-AU" sz="1100" b="0" i="0" u="none" strike="noStrike" dirty="0">
                <a:solidFill>
                  <a:srgbClr val="000000"/>
                </a:solidFill>
                <a:effectLst/>
                <a:latin typeface="Arial" panose="020B0604020202020204" pitchFamily="34" charset="0"/>
              </a:rPr>
              <a:t>hile the literacy and numeracy general capabilities have n</a:t>
            </a:r>
            <a:r>
              <a:rPr lang="en-US" sz="1100" b="0" i="0" u="none" strike="noStrike" dirty="0" err="1">
                <a:solidFill>
                  <a:srgbClr val="000000"/>
                </a:solidFill>
                <a:effectLst/>
                <a:latin typeface="Arial" panose="020B0604020202020204" pitchFamily="34" charset="0"/>
              </a:rPr>
              <a:t>ational</a:t>
            </a:r>
            <a:r>
              <a:rPr lang="en-US" sz="1100" b="0" i="0" u="none" strike="noStrike" dirty="0">
                <a:solidFill>
                  <a:srgbClr val="000000"/>
                </a:solidFill>
                <a:effectLst/>
                <a:latin typeface="Arial" panose="020B0604020202020204" pitchFamily="34" charset="0"/>
              </a:rPr>
              <a:t> learning progressions that describe the skills, understandings and capabilities that students typically acquire as their proficiency increases in a particular aspect of the curriculum over time.</a:t>
            </a:r>
            <a:r>
              <a:rPr lang="en-AU" sz="1100" b="0" i="0" u="none" strike="noStrike" dirty="0">
                <a:solidFill>
                  <a:srgbClr val="000000"/>
                </a:solidFill>
                <a:effectLst/>
                <a:latin typeface="Arial" panose="020B0604020202020204" pitchFamily="34" charset="0"/>
              </a:rPr>
              <a:t> </a:t>
            </a:r>
          </a:p>
          <a:p>
            <a:pPr>
              <a:spcBef>
                <a:spcPts val="0"/>
              </a:spcBef>
            </a:pPr>
            <a:endParaRPr lang="en-US" sz="1100" dirty="0">
              <a:latin typeface="Arial" pitchFamily="34" charset="0"/>
              <a:cs typeface="Arial" pitchFamily="34" charset="0"/>
            </a:endParaRPr>
          </a:p>
          <a:p>
            <a:pPr marL="0">
              <a:spcBef>
                <a:spcPts val="0"/>
              </a:spcBef>
            </a:pPr>
            <a:r>
              <a:rPr lang="en-US" sz="1100" b="0" dirty="0">
                <a:solidFill>
                  <a:schemeClr val="tx1"/>
                </a:solidFill>
                <a:latin typeface="Arial"/>
                <a:cs typeface="Arial"/>
              </a:rPr>
              <a:t>The content</a:t>
            </a:r>
            <a:r>
              <a:rPr lang="en-US" sz="1100" b="0" baseline="0" dirty="0">
                <a:solidFill>
                  <a:schemeClr val="tx1"/>
                </a:solidFill>
                <a:latin typeface="Arial"/>
                <a:cs typeface="Arial"/>
              </a:rPr>
              <a:t> outlined in the g</a:t>
            </a:r>
            <a:r>
              <a:rPr lang="en-US" sz="1100" b="0" dirty="0">
                <a:solidFill>
                  <a:schemeClr val="tx1"/>
                </a:solidFill>
                <a:latin typeface="Arial"/>
                <a:cs typeface="Arial"/>
              </a:rPr>
              <a:t>eneral capabilities' continua/progressions</a:t>
            </a:r>
            <a:r>
              <a:rPr lang="en-US" sz="1100" b="0" baseline="0" dirty="0">
                <a:solidFill>
                  <a:schemeClr val="tx1"/>
                </a:solidFill>
                <a:latin typeface="Arial"/>
                <a:cs typeface="Arial"/>
              </a:rPr>
              <a:t> is </a:t>
            </a:r>
            <a:r>
              <a:rPr lang="en-US" sz="1100" b="0" dirty="0">
                <a:solidFill>
                  <a:schemeClr val="tx1"/>
                </a:solidFill>
                <a:latin typeface="Arial"/>
                <a:cs typeface="Arial"/>
              </a:rPr>
              <a:t>embedded in the content descriptions</a:t>
            </a:r>
            <a:r>
              <a:rPr lang="en-US" sz="1100" b="0" baseline="0" dirty="0">
                <a:solidFill>
                  <a:schemeClr val="tx1"/>
                </a:solidFill>
                <a:latin typeface="Arial"/>
                <a:cs typeface="Arial"/>
              </a:rPr>
              <a:t> for each learning area, </a:t>
            </a:r>
            <a:r>
              <a:rPr lang="en-AU" sz="1100" b="0" dirty="0">
                <a:solidFill>
                  <a:schemeClr val="tx1"/>
                </a:solidFill>
                <a:latin typeface="Arial"/>
                <a:cs typeface="Arial"/>
              </a:rPr>
              <a:t>where appropriate. The </a:t>
            </a:r>
            <a:r>
              <a:rPr lang="en-AU" sz="1100" b="0" baseline="0" dirty="0">
                <a:solidFill>
                  <a:schemeClr val="tx1"/>
                </a:solidFill>
                <a:latin typeface="Arial"/>
                <a:cs typeface="Arial"/>
              </a:rPr>
              <a:t>icons shown on this slide are used to identify where the general capabilities are embedded in content descriptions.</a:t>
            </a:r>
            <a:r>
              <a:rPr lang="en-AU" sz="1100" dirty="0">
                <a:latin typeface="Arial"/>
                <a:cs typeface="Arial"/>
              </a:rPr>
              <a:t> </a:t>
            </a:r>
            <a:endParaRPr lang="en-AU" sz="1100" b="0" baseline="0" dirty="0">
              <a:solidFill>
                <a:schemeClr val="tx1"/>
              </a:solidFill>
              <a:latin typeface="Arial" pitchFamily="34" charset="0"/>
              <a:cs typeface="Arial" pitchFamily="34" charset="0"/>
            </a:endParaRPr>
          </a:p>
          <a:p>
            <a:pPr marL="0">
              <a:spcBef>
                <a:spcPts val="0"/>
              </a:spcBef>
            </a:pPr>
            <a:endParaRPr lang="en-AU" sz="1100" b="0" baseline="0" dirty="0">
              <a:solidFill>
                <a:schemeClr val="tx1"/>
              </a:solidFill>
              <a:latin typeface="Arial" pitchFamily="34" charset="0"/>
              <a:cs typeface="Arial" pitchFamily="34" charset="0"/>
            </a:endParaRPr>
          </a:p>
          <a:p>
            <a:pPr marL="0" marR="0" lvl="0" indent="0" algn="l" defTabSz="914400" rtl="0" eaLnBrk="0" fontAlgn="base" latinLnBrk="0" hangingPunct="0">
              <a:lnSpc>
                <a:spcPct val="100000"/>
              </a:lnSpc>
              <a:spcBef>
                <a:spcPts val="0"/>
              </a:spcBef>
              <a:spcAft>
                <a:spcPct val="0"/>
              </a:spcAft>
              <a:buClrTx/>
              <a:buSzTx/>
              <a:buFontTx/>
              <a:buNone/>
              <a:tabLst/>
              <a:defRPr/>
            </a:pPr>
            <a:r>
              <a:rPr lang="en-AU" sz="1100" b="0" dirty="0">
                <a:latin typeface="Arial"/>
                <a:cs typeface="Arial"/>
              </a:rPr>
              <a:t>A summary of</a:t>
            </a:r>
            <a:r>
              <a:rPr lang="en-AU" sz="1100" b="0" baseline="0" dirty="0">
                <a:latin typeface="Arial"/>
                <a:cs typeface="Arial"/>
              </a:rPr>
              <a:t> the focus of each of the general capabilities in the Mathematics learning area is available from: </a:t>
            </a:r>
            <a:r>
              <a:rPr lang="en-AU" sz="1100" b="0" i="0" u="sng" strike="noStrike" kern="1200" dirty="0">
                <a:solidFill>
                  <a:schemeClr val="tx1"/>
                </a:solidFill>
                <a:effectLst/>
                <a:latin typeface="Arial" panose="020B0604020202020204" pitchFamily="34" charset="0"/>
                <a:ea typeface="+mn-ea"/>
                <a:cs typeface="Arial" panose="020B0604020202020204" pitchFamily="34" charset="0"/>
              </a:rPr>
              <a:t>https://v9.australiancurriculum.edu.au/teacher-resources/understand-this-learning-area/mathematics/.</a:t>
            </a:r>
          </a:p>
          <a:p>
            <a:pPr marL="0" marR="0" lvl="0" indent="0" algn="l" defTabSz="914400" rtl="0" eaLnBrk="0" fontAlgn="base" latinLnBrk="0" hangingPunct="0">
              <a:lnSpc>
                <a:spcPct val="100000"/>
              </a:lnSpc>
              <a:spcBef>
                <a:spcPts val="0"/>
              </a:spcBef>
              <a:spcAft>
                <a:spcPct val="0"/>
              </a:spcAft>
              <a:buClrTx/>
              <a:buSzTx/>
              <a:buFontTx/>
              <a:buNone/>
              <a:tabLst/>
              <a:defRPr/>
            </a:pPr>
            <a:endParaRPr lang="en-US" sz="1100" u="none" strike="noStrike" kern="1200" dirty="0">
              <a:solidFill>
                <a:schemeClr val="tx1"/>
              </a:solidFill>
              <a:effectLst/>
              <a:latin typeface="Arial"/>
              <a:cs typeface="Arial"/>
            </a:endParaRPr>
          </a:p>
          <a:p>
            <a:pPr marL="0" lvl="0">
              <a:lnSpc>
                <a:spcPct val="100000"/>
              </a:lnSpc>
              <a:spcBef>
                <a:spcPts val="0"/>
              </a:spcBef>
            </a:pPr>
            <a:r>
              <a:rPr lang="en-US" sz="1100" b="1" u="none" dirty="0">
                <a:latin typeface="Arial" pitchFamily="34" charset="0"/>
                <a:cs typeface="Arial" pitchFamily="34" charset="0"/>
              </a:rPr>
              <a:t>Suggested activities</a:t>
            </a:r>
          </a:p>
          <a:p>
            <a:pPr marL="0" lvl="0">
              <a:lnSpc>
                <a:spcPct val="100000"/>
              </a:lnSpc>
              <a:spcBef>
                <a:spcPts val="0"/>
              </a:spcBef>
            </a:pPr>
            <a:endParaRPr lang="en-US" sz="1100" b="1" u="none" dirty="0">
              <a:latin typeface="Arial" pitchFamily="34" charset="0"/>
              <a:cs typeface="Arial" pitchFamily="34" charset="0"/>
            </a:endParaRPr>
          </a:p>
          <a:p>
            <a:pPr marL="0" indent="0">
              <a:lnSpc>
                <a:spcPct val="100000"/>
              </a:lnSpc>
              <a:spcBef>
                <a:spcPts val="0"/>
              </a:spcBef>
              <a:buFont typeface="+mj-lt"/>
              <a:buNone/>
            </a:pPr>
            <a:r>
              <a:rPr lang="en-AU" sz="1100" kern="1200" dirty="0">
                <a:solidFill>
                  <a:schemeClr val="tx1"/>
                </a:solidFill>
                <a:effectLst/>
                <a:latin typeface="Arial" pitchFamily="34" charset="0"/>
                <a:ea typeface="+mn-ea"/>
                <a:cs typeface="Arial" pitchFamily="34" charset="0"/>
              </a:rPr>
              <a:t>Read the key connection section relating to the general capabilities. Partner with a colleague to discuss the following questions:</a:t>
            </a:r>
          </a:p>
          <a:p>
            <a:pPr marL="0" indent="0">
              <a:lnSpc>
                <a:spcPct val="100000"/>
              </a:lnSpc>
              <a:spcBef>
                <a:spcPts val="0"/>
              </a:spcBef>
              <a:buFont typeface="+mj-lt"/>
              <a:buNone/>
            </a:pPr>
            <a:endParaRPr lang="en-AU" sz="1100" b="0" i="0" u="none" strike="noStrike" kern="1200" dirty="0">
              <a:solidFill>
                <a:schemeClr val="tx1"/>
              </a:solidFill>
              <a:effectLst/>
              <a:latin typeface="Arial" pitchFamily="34" charset="0"/>
              <a:ea typeface="+mn-ea"/>
              <a:cs typeface="Arial" pitchFamily="34" charset="0"/>
            </a:endParaRPr>
          </a:p>
          <a:p>
            <a:pPr marL="228600" indent="-228600">
              <a:lnSpc>
                <a:spcPct val="100000"/>
              </a:lnSpc>
              <a:spcBef>
                <a:spcPts val="0"/>
              </a:spcBef>
              <a:buFont typeface="Arial" panose="020B0604020202020204" pitchFamily="34" charset="0"/>
              <a:buChar char="•"/>
            </a:pPr>
            <a:r>
              <a:rPr lang="en-AU" sz="1100" b="0" i="0" u="none" strike="noStrike" kern="1200" dirty="0">
                <a:solidFill>
                  <a:schemeClr val="tx1"/>
                </a:solidFill>
                <a:effectLst/>
                <a:latin typeface="Arial" pitchFamily="34" charset="0"/>
                <a:ea typeface="+mn-ea"/>
                <a:cs typeface="Arial" pitchFamily="34" charset="0"/>
              </a:rPr>
              <a:t>T</a:t>
            </a:r>
            <a:r>
              <a:rPr lang="en-AU" sz="1100" b="0" i="0" u="none" strike="noStrike" dirty="0">
                <a:solidFill>
                  <a:srgbClr val="000000"/>
                </a:solidFill>
                <a:effectLst/>
                <a:latin typeface="Arial" panose="020B0604020202020204" pitchFamily="34" charset="0"/>
              </a:rPr>
              <a:t>o which general capabilities are there key connections?</a:t>
            </a:r>
            <a:r>
              <a:rPr lang="en-AU" sz="1100" kern="1200" baseline="0" dirty="0">
                <a:solidFill>
                  <a:schemeClr val="tx1"/>
                </a:solidFill>
                <a:effectLst/>
                <a:latin typeface="Arial" pitchFamily="34" charset="0"/>
                <a:ea typeface="+mn-ea"/>
                <a:cs typeface="Arial" pitchFamily="34" charset="0"/>
              </a:rPr>
              <a:t> </a:t>
            </a:r>
          </a:p>
          <a:p>
            <a:pPr marL="228600" indent="-228600">
              <a:lnSpc>
                <a:spcPct val="100000"/>
              </a:lnSpc>
              <a:spcBef>
                <a:spcPts val="0"/>
              </a:spcBef>
              <a:buFont typeface="Arial" panose="020B0604020202020204" pitchFamily="34" charset="0"/>
              <a:buChar char="•"/>
            </a:pPr>
            <a:r>
              <a:rPr lang="en-AU" sz="1100" kern="1200" dirty="0">
                <a:solidFill>
                  <a:schemeClr val="tx1"/>
                </a:solidFill>
                <a:effectLst/>
                <a:latin typeface="Arial" pitchFamily="34" charset="0"/>
                <a:ea typeface="+mn-ea"/>
                <a:cs typeface="Arial" pitchFamily="34" charset="0"/>
              </a:rPr>
              <a:t>Why are these connections important? </a:t>
            </a:r>
          </a:p>
          <a:p>
            <a:pPr marL="228600" indent="-228600">
              <a:lnSpc>
                <a:spcPct val="100000"/>
              </a:lnSpc>
              <a:spcBef>
                <a:spcPts val="0"/>
              </a:spcBef>
              <a:buFont typeface="Arial" panose="020B0604020202020204" pitchFamily="34" charset="0"/>
              <a:buChar char="•"/>
            </a:pPr>
            <a:r>
              <a:rPr lang="en-AU" sz="1100" kern="1200" dirty="0">
                <a:solidFill>
                  <a:schemeClr val="tx1"/>
                </a:solidFill>
                <a:effectLst/>
                <a:latin typeface="Arial" pitchFamily="34" charset="0"/>
                <a:ea typeface="+mn-ea"/>
                <a:cs typeface="Arial" pitchFamily="34" charset="0"/>
              </a:rPr>
              <a:t>How could you embed</a:t>
            </a:r>
            <a:r>
              <a:rPr lang="en-AU" sz="1100" kern="1200" baseline="0" dirty="0">
                <a:solidFill>
                  <a:schemeClr val="tx1"/>
                </a:solidFill>
                <a:effectLst/>
                <a:latin typeface="Arial" pitchFamily="34" charset="0"/>
                <a:ea typeface="+mn-ea"/>
                <a:cs typeface="Arial" pitchFamily="34" charset="0"/>
              </a:rPr>
              <a:t> the general capabilities authentically into your teaching and learning programs?</a:t>
            </a:r>
          </a:p>
          <a:p>
            <a:pPr marL="0" marR="0" lvl="0" indent="0" algn="l" defTabSz="914400" rtl="0" eaLnBrk="0" fontAlgn="base" latinLnBrk="0" hangingPunct="0">
              <a:lnSpc>
                <a:spcPct val="100000"/>
              </a:lnSpc>
              <a:spcBef>
                <a:spcPts val="0"/>
              </a:spcBef>
              <a:spcAft>
                <a:spcPct val="0"/>
              </a:spcAft>
              <a:buClrTx/>
              <a:buSzTx/>
              <a:buFontTx/>
              <a:buNone/>
              <a:tabLst/>
              <a:defRPr/>
            </a:pPr>
            <a:endParaRPr lang="en-US" sz="1100" u="none" strike="noStrike" kern="1200" dirty="0">
              <a:solidFill>
                <a:schemeClr val="tx1"/>
              </a:solidFill>
              <a:effectLst/>
              <a:latin typeface="Arial"/>
              <a:cs typeface="Arial"/>
            </a:endParaRPr>
          </a:p>
        </p:txBody>
      </p:sp>
      <p:sp>
        <p:nvSpPr>
          <p:cNvPr id="4" name="Slide Number Placeholder 3"/>
          <p:cNvSpPr>
            <a:spLocks noGrp="1"/>
          </p:cNvSpPr>
          <p:nvPr>
            <p:ph type="sldNum" sz="quarter" idx="10"/>
          </p:nvPr>
        </p:nvSpPr>
        <p:spPr/>
        <p:txBody>
          <a:bodyPr/>
          <a:lstStyle/>
          <a:p>
            <a:pPr>
              <a:defRPr/>
            </a:pPr>
            <a:fld id="{7DC8D554-20BD-45E3-8F8F-C854CD9EEC52}" type="slidenum">
              <a:rPr lang="en-AU" sz="1000" smtClean="0"/>
              <a:pPr>
                <a:defRPr/>
              </a:pPr>
              <a:t>14</a:t>
            </a:fld>
            <a:endParaRPr lang="en-AU" sz="1000"/>
          </a:p>
        </p:txBody>
      </p:sp>
    </p:spTree>
    <p:extLst>
      <p:ext uri="{BB962C8B-B14F-4D97-AF65-F5344CB8AC3E}">
        <p14:creationId xmlns:p14="http://schemas.microsoft.com/office/powerpoint/2010/main" val="16196647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spcBef>
                <a:spcPts val="0"/>
              </a:spcBef>
            </a:pPr>
            <a:r>
              <a:rPr lang="en-AU" sz="1100" kern="1200" dirty="0">
                <a:solidFill>
                  <a:schemeClr val="tx1"/>
                </a:solidFill>
                <a:effectLst/>
                <a:latin typeface="Arial" pitchFamily="34" charset="0"/>
                <a:ea typeface="+mn-ea"/>
                <a:cs typeface="Arial" pitchFamily="34" charset="0"/>
              </a:rPr>
              <a:t>The Australian Curriculum promotes three cross-curriculum priorities that young Australians should learn</a:t>
            </a:r>
            <a:r>
              <a:rPr lang="en-AU" sz="1100" kern="1200" baseline="0" dirty="0">
                <a:solidFill>
                  <a:schemeClr val="tx1"/>
                </a:solidFill>
                <a:effectLst/>
                <a:latin typeface="Arial" pitchFamily="34" charset="0"/>
                <a:ea typeface="+mn-ea"/>
                <a:cs typeface="Arial" pitchFamily="34" charset="0"/>
              </a:rPr>
              <a:t> </a:t>
            </a:r>
            <a:r>
              <a:rPr lang="en-AU" sz="1100" kern="1200" dirty="0">
                <a:solidFill>
                  <a:schemeClr val="tx1"/>
                </a:solidFill>
                <a:effectLst/>
                <a:latin typeface="Arial" pitchFamily="34" charset="0"/>
                <a:ea typeface="+mn-ea"/>
                <a:cs typeface="Arial" pitchFamily="34" charset="0"/>
              </a:rPr>
              <a:t>about. Each of the priorities is represented in learning areas in ways appropriate to that area. </a:t>
            </a:r>
          </a:p>
          <a:p>
            <a:pPr marL="0">
              <a:spcBef>
                <a:spcPts val="0"/>
              </a:spcBef>
            </a:pPr>
            <a:endParaRPr lang="en-AU" sz="1100" kern="1200" dirty="0">
              <a:solidFill>
                <a:schemeClr val="tx1"/>
              </a:solidFill>
              <a:effectLst/>
              <a:latin typeface="Arial" pitchFamily="34" charset="0"/>
              <a:ea typeface="+mn-ea"/>
              <a:cs typeface="Arial" pitchFamily="34" charset="0"/>
            </a:endParaRPr>
          </a:p>
          <a:p>
            <a:pPr marL="0">
              <a:spcBef>
                <a:spcPts val="0"/>
              </a:spcBef>
            </a:pPr>
            <a:r>
              <a:rPr lang="en-AU" sz="1100" kern="1200" dirty="0">
                <a:solidFill>
                  <a:schemeClr val="tx1"/>
                </a:solidFill>
                <a:effectLst/>
                <a:latin typeface="Arial" pitchFamily="34" charset="0"/>
                <a:ea typeface="+mn-ea"/>
                <a:cs typeface="Arial" pitchFamily="34" charset="0"/>
              </a:rPr>
              <a:t>The three priorities are: </a:t>
            </a:r>
          </a:p>
          <a:p>
            <a:pPr marL="171450" indent="-171450">
              <a:spcBef>
                <a:spcPts val="0"/>
              </a:spcBef>
              <a:buFont typeface="Arial" panose="020B0604020202020204" pitchFamily="34" charset="0"/>
              <a:buChar char="•"/>
            </a:pPr>
            <a:endParaRPr lang="en-AU" sz="1100" kern="1200" dirty="0">
              <a:solidFill>
                <a:schemeClr val="tx1"/>
              </a:solidFill>
              <a:effectLst/>
              <a:latin typeface="Arial" pitchFamily="34" charset="0"/>
              <a:ea typeface="+mn-ea"/>
              <a:cs typeface="Arial" pitchFamily="34" charset="0"/>
            </a:endParaRPr>
          </a:p>
          <a:p>
            <a:pPr marL="171450" lvl="0" indent="-171450">
              <a:spcBef>
                <a:spcPts val="0"/>
              </a:spcBef>
              <a:buFont typeface="Arial" panose="020B0604020202020204" pitchFamily="34" charset="0"/>
              <a:buChar char="•"/>
            </a:pPr>
            <a:r>
              <a:rPr lang="en-AU" sz="1100" i="0" kern="1200" dirty="0">
                <a:solidFill>
                  <a:schemeClr val="tx1"/>
                </a:solidFill>
                <a:effectLst/>
                <a:latin typeface="Arial" pitchFamily="34" charset="0"/>
                <a:ea typeface="+mn-ea"/>
                <a:cs typeface="Arial" pitchFamily="34" charset="0"/>
              </a:rPr>
              <a:t>Aboriginal and Torres Strait Islander Histories and Cultures </a:t>
            </a:r>
            <a:r>
              <a:rPr lang="en-AU" sz="1100" kern="1200" dirty="0">
                <a:solidFill>
                  <a:schemeClr val="tx1"/>
                </a:solidFill>
                <a:effectLst/>
                <a:latin typeface="Arial" pitchFamily="34" charset="0"/>
                <a:ea typeface="+mn-ea"/>
                <a:cs typeface="Arial" pitchFamily="34" charset="0"/>
              </a:rPr>
              <a:t>― to ensure that all young Australians are given the opportunity to gain a deeper understanding and appreciation of Aboriginal and Torres Strait Islander histories and cultures, their significance for Australia and the impact that these have had, and continue to have, on our world </a:t>
            </a:r>
          </a:p>
          <a:p>
            <a:pPr marL="171450" lvl="0" indent="-171450">
              <a:spcBef>
                <a:spcPts val="0"/>
              </a:spcBef>
              <a:buFont typeface="Arial" panose="020B0604020202020204" pitchFamily="34" charset="0"/>
              <a:buChar char="•"/>
            </a:pPr>
            <a:r>
              <a:rPr lang="en-AU" sz="1100" i="0" kern="1200" dirty="0">
                <a:solidFill>
                  <a:schemeClr val="tx1"/>
                </a:solidFill>
                <a:effectLst/>
                <a:latin typeface="Arial" pitchFamily="34" charset="0"/>
                <a:ea typeface="+mn-ea"/>
                <a:cs typeface="Arial" pitchFamily="34" charset="0"/>
              </a:rPr>
              <a:t>Asia and Australia’s Engagement with Asia </a:t>
            </a:r>
            <a:r>
              <a:rPr lang="en-AU" sz="1100" kern="1200" dirty="0">
                <a:solidFill>
                  <a:schemeClr val="tx1"/>
                </a:solidFill>
                <a:effectLst/>
                <a:latin typeface="Arial" pitchFamily="34" charset="0"/>
                <a:ea typeface="+mn-ea"/>
                <a:cs typeface="Arial" pitchFamily="34" charset="0"/>
              </a:rPr>
              <a:t>― to reflect the importance of knowing about Asia and Australia’s engagement with Asia and to encourage better understanding of the countries and cultures of the Asia region so that young people appreciate the economic, political and cultural interconnections that Australia has with the region </a:t>
            </a:r>
          </a:p>
          <a:p>
            <a:pPr marL="171450" lvl="0" indent="-171450">
              <a:spcBef>
                <a:spcPts val="0"/>
              </a:spcBef>
              <a:buFont typeface="Arial" panose="020B0604020202020204" pitchFamily="34" charset="0"/>
              <a:buChar char="•"/>
            </a:pPr>
            <a:r>
              <a:rPr lang="en-AU" sz="1100" i="0" kern="1200" dirty="0">
                <a:solidFill>
                  <a:schemeClr val="tx1"/>
                </a:solidFill>
                <a:effectLst/>
                <a:latin typeface="Arial" pitchFamily="34" charset="0"/>
                <a:ea typeface="+mn-ea"/>
                <a:cs typeface="Arial" pitchFamily="34" charset="0"/>
              </a:rPr>
              <a:t>Sustainability</a:t>
            </a:r>
            <a:r>
              <a:rPr lang="en-AU" sz="1100" i="0" kern="1200" baseline="0" dirty="0">
                <a:solidFill>
                  <a:schemeClr val="tx1"/>
                </a:solidFill>
                <a:effectLst/>
                <a:latin typeface="Arial" pitchFamily="34" charset="0"/>
                <a:ea typeface="+mn-ea"/>
                <a:cs typeface="Arial" pitchFamily="34" charset="0"/>
              </a:rPr>
              <a:t> </a:t>
            </a:r>
            <a:r>
              <a:rPr lang="en-AU" sz="1100" kern="1200" dirty="0">
                <a:solidFill>
                  <a:schemeClr val="tx1"/>
                </a:solidFill>
                <a:effectLst/>
                <a:latin typeface="Arial" pitchFamily="34" charset="0"/>
                <a:ea typeface="+mn-ea"/>
                <a:cs typeface="Arial" pitchFamily="34" charset="0"/>
              </a:rPr>
              <a:t>― to allow young people to develop an appreciation of the need for more sustainable patterns of living and to build capacities for thinking, valuing and acting that are necessary to create a more sustainable future. </a:t>
            </a:r>
          </a:p>
          <a:p>
            <a:pPr marL="0">
              <a:spcBef>
                <a:spcPts val="0"/>
              </a:spcBef>
            </a:pPr>
            <a:endParaRPr lang="en-AU" sz="1100" kern="1200" dirty="0">
              <a:solidFill>
                <a:schemeClr val="tx1"/>
              </a:solidFill>
              <a:effectLst/>
              <a:latin typeface="Arial" pitchFamily="34" charset="0"/>
              <a:ea typeface="+mn-ea"/>
              <a:cs typeface="Arial" pitchFamily="34" charset="0"/>
            </a:endParaRPr>
          </a:p>
          <a:p>
            <a:pPr marL="0">
              <a:spcBef>
                <a:spcPts val="0"/>
              </a:spcBef>
            </a:pPr>
            <a:r>
              <a:rPr lang="en-AU" sz="1100" kern="1200" dirty="0">
                <a:solidFill>
                  <a:schemeClr val="tx1"/>
                </a:solidFill>
                <a:effectLst/>
                <a:latin typeface="Arial" pitchFamily="34" charset="0"/>
                <a:ea typeface="+mn-ea"/>
                <a:cs typeface="Arial" pitchFamily="34" charset="0"/>
              </a:rPr>
              <a:t>Each of the cross-curriculum priorities contains a set of organising ideas. These are consistent across the curriculum and are reinforced in learning areas.</a:t>
            </a:r>
            <a:r>
              <a:rPr lang="en-AU" sz="1100" b="0" kern="1200" baseline="0" dirty="0">
                <a:solidFill>
                  <a:schemeClr val="tx1"/>
                </a:solidFill>
                <a:effectLst/>
                <a:latin typeface="Arial" pitchFamily="34" charset="0"/>
                <a:ea typeface="+mn-ea"/>
                <a:cs typeface="Arial" pitchFamily="34" charset="0"/>
              </a:rPr>
              <a:t> E</a:t>
            </a:r>
            <a:r>
              <a:rPr lang="en-AU" sz="1100" b="0" dirty="0">
                <a:solidFill>
                  <a:schemeClr val="tx1"/>
                </a:solidFill>
                <a:latin typeface="Arial" pitchFamily="34" charset="0"/>
                <a:cs typeface="Arial" pitchFamily="34" charset="0"/>
              </a:rPr>
              <a:t>xplicit teaching of the priorities may be incorporated in teaching and learning activities where appropriate. </a:t>
            </a:r>
          </a:p>
          <a:p>
            <a:pPr marL="0">
              <a:spcBef>
                <a:spcPts val="0"/>
              </a:spcBef>
            </a:pPr>
            <a:endParaRPr lang="en-AU" sz="1100" b="0" dirty="0">
              <a:solidFill>
                <a:schemeClr val="tx1"/>
              </a:solidFill>
              <a:latin typeface="Arial" pitchFamily="34" charset="0"/>
              <a:cs typeface="Arial" pitchFamily="34" charset="0"/>
            </a:endParaRPr>
          </a:p>
          <a:p>
            <a:pPr marL="0" lvl="0">
              <a:lnSpc>
                <a:spcPct val="100000"/>
              </a:lnSpc>
              <a:spcBef>
                <a:spcPts val="0"/>
              </a:spcBef>
            </a:pPr>
            <a:r>
              <a:rPr lang="en-US" sz="1100" b="1" u="none" dirty="0">
                <a:latin typeface="Arial" pitchFamily="34" charset="0"/>
                <a:cs typeface="Arial" pitchFamily="34" charset="0"/>
              </a:rPr>
              <a:t>Suggested activity</a:t>
            </a:r>
          </a:p>
          <a:p>
            <a:pPr marL="457200" lvl="2" indent="0">
              <a:lnSpc>
                <a:spcPct val="100000"/>
              </a:lnSpc>
              <a:spcBef>
                <a:spcPts val="0"/>
              </a:spcBef>
              <a:buFont typeface="Arial" panose="020B0604020202020204" pitchFamily="34" charset="0"/>
              <a:buNone/>
            </a:pPr>
            <a:endParaRPr lang="en-AU" sz="1100" kern="1200" baseline="0" dirty="0">
              <a:solidFill>
                <a:schemeClr val="tx1"/>
              </a:solidFill>
              <a:effectLst/>
              <a:latin typeface="Arial" pitchFamily="34" charset="0"/>
              <a:ea typeface="+mn-ea"/>
              <a:cs typeface="Arial" pitchFamily="34" charset="0"/>
            </a:endParaRPr>
          </a:p>
          <a:p>
            <a:pPr marL="0" lvl="1" indent="0">
              <a:lnSpc>
                <a:spcPct val="100000"/>
              </a:lnSpc>
              <a:spcBef>
                <a:spcPts val="0"/>
              </a:spcBef>
              <a:buFont typeface="+mj-lt"/>
              <a:buNone/>
            </a:pPr>
            <a:r>
              <a:rPr lang="en-AU" sz="1100" kern="1200" dirty="0">
                <a:solidFill>
                  <a:schemeClr val="tx1"/>
                </a:solidFill>
                <a:effectLst/>
                <a:latin typeface="Arial" pitchFamily="34" charset="0"/>
                <a:ea typeface="+mn-ea"/>
                <a:cs typeface="Arial" pitchFamily="34" charset="0"/>
              </a:rPr>
              <a:t>Read the key connection section relating to the cross-curriculum priorities. Partner with a colleague to discuss the following questions:</a:t>
            </a:r>
          </a:p>
          <a:p>
            <a:pPr marL="0" lvl="1" indent="0">
              <a:lnSpc>
                <a:spcPct val="100000"/>
              </a:lnSpc>
              <a:spcBef>
                <a:spcPts val="0"/>
              </a:spcBef>
              <a:buFont typeface="+mj-lt"/>
              <a:buNone/>
            </a:pPr>
            <a:endParaRPr lang="en-AU" sz="1100" kern="1200" dirty="0">
              <a:solidFill>
                <a:schemeClr val="tx1"/>
              </a:solidFill>
              <a:effectLst/>
              <a:latin typeface="Arial" pitchFamily="34" charset="0"/>
              <a:ea typeface="+mn-ea"/>
              <a:cs typeface="Arial" pitchFamily="34" charset="0"/>
            </a:endParaRPr>
          </a:p>
          <a:p>
            <a:pPr marL="228600" marR="0" lvl="1" indent="-22860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r>
              <a:rPr lang="en-AU" sz="1100" b="0" i="0" u="none" strike="noStrike" kern="1200" dirty="0">
                <a:solidFill>
                  <a:schemeClr val="tx1"/>
                </a:solidFill>
                <a:effectLst/>
                <a:latin typeface="Arial" pitchFamily="34" charset="0"/>
                <a:ea typeface="+mn-ea"/>
                <a:cs typeface="Arial" pitchFamily="34" charset="0"/>
              </a:rPr>
              <a:t>T</a:t>
            </a:r>
            <a:r>
              <a:rPr lang="en-AU" sz="1100" b="0" i="0" u="none" strike="noStrike" dirty="0">
                <a:solidFill>
                  <a:srgbClr val="000000"/>
                </a:solidFill>
                <a:effectLst/>
                <a:latin typeface="Arial" panose="020B0604020202020204" pitchFamily="34" charset="0"/>
              </a:rPr>
              <a:t>o which cross-curriculum priorities are there key connections?</a:t>
            </a:r>
            <a:r>
              <a:rPr lang="en-AU" sz="1100" kern="1200" baseline="0" dirty="0">
                <a:solidFill>
                  <a:schemeClr val="tx1"/>
                </a:solidFill>
                <a:effectLst/>
                <a:latin typeface="Arial" pitchFamily="34" charset="0"/>
                <a:ea typeface="+mn-ea"/>
                <a:cs typeface="Arial" pitchFamily="34" charset="0"/>
              </a:rPr>
              <a:t> </a:t>
            </a:r>
          </a:p>
          <a:p>
            <a:pPr marL="228600" lvl="1" indent="-228600">
              <a:lnSpc>
                <a:spcPct val="100000"/>
              </a:lnSpc>
              <a:spcBef>
                <a:spcPts val="0"/>
              </a:spcBef>
              <a:buFont typeface="Arial" panose="020B0604020202020204" pitchFamily="34" charset="0"/>
              <a:buChar char="•"/>
            </a:pPr>
            <a:r>
              <a:rPr lang="en-AU" sz="1100" kern="1200" dirty="0">
                <a:solidFill>
                  <a:schemeClr val="tx1"/>
                </a:solidFill>
                <a:effectLst/>
                <a:latin typeface="Arial" pitchFamily="34" charset="0"/>
                <a:ea typeface="+mn-ea"/>
                <a:cs typeface="Arial" pitchFamily="34" charset="0"/>
              </a:rPr>
              <a:t>How are the cross-curriculum priorities reflected in your teaching and learning programs?</a:t>
            </a:r>
          </a:p>
          <a:p>
            <a:pPr marL="0">
              <a:spcBef>
                <a:spcPts val="0"/>
              </a:spcBef>
            </a:pPr>
            <a:endParaRPr lang="en-AU" sz="1100" b="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7DC8D554-20BD-45E3-8F8F-C854CD9EEC52}" type="slidenum">
              <a:rPr lang="en-AU" sz="1000" smtClean="0"/>
              <a:pPr>
                <a:defRPr/>
              </a:pPr>
              <a:t>15</a:t>
            </a:fld>
            <a:endParaRPr lang="en-AU" sz="1000"/>
          </a:p>
        </p:txBody>
      </p:sp>
    </p:spTree>
    <p:extLst>
      <p:ext uri="{BB962C8B-B14F-4D97-AF65-F5344CB8AC3E}">
        <p14:creationId xmlns:p14="http://schemas.microsoft.com/office/powerpoint/2010/main" val="25790924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spcBef>
                <a:spcPts val="0"/>
              </a:spcBef>
            </a:pPr>
            <a:r>
              <a:rPr lang="en-AU" sz="1100" u="none" dirty="0">
                <a:latin typeface="Arial" pitchFamily="34" charset="0"/>
                <a:cs typeface="Arial" pitchFamily="34" charset="0"/>
              </a:rPr>
              <a:t>More information</a:t>
            </a:r>
            <a:r>
              <a:rPr lang="en-AU" sz="1100" u="none" baseline="0" dirty="0">
                <a:latin typeface="Arial" pitchFamily="34" charset="0"/>
                <a:cs typeface="Arial" pitchFamily="34" charset="0"/>
              </a:rPr>
              <a:t> about the implementation of Australian Curriculum in Queensland is available on the QCAA website. A one-page overview of the Australian curriculum: Mathematics can be accessed through </a:t>
            </a:r>
            <a:r>
              <a:rPr lang="en-AU" sz="1100" b="0" u="sng" baseline="0" dirty="0">
                <a:latin typeface="Arial" pitchFamily="34" charset="0"/>
                <a:cs typeface="Arial" pitchFamily="34" charset="0"/>
              </a:rPr>
              <a:t>https://www.qcaa.qld.edu.au/p-10/aciq/version-9/learning-areas/p-10-mathematics/.</a:t>
            </a:r>
          </a:p>
          <a:p>
            <a:pPr lvl="0">
              <a:spcBef>
                <a:spcPts val="0"/>
              </a:spcBef>
            </a:pPr>
            <a:endParaRPr lang="en-AU" sz="1100" kern="1200" dirty="0">
              <a:solidFill>
                <a:schemeClr val="tx1"/>
              </a:solidFill>
              <a:effectLst/>
              <a:latin typeface="Arial" pitchFamily="34" charset="0"/>
              <a:ea typeface="+mn-ea"/>
              <a:cs typeface="Arial" pitchFamily="34" charset="0"/>
            </a:endParaRPr>
          </a:p>
          <a:p>
            <a:pPr marL="0" marR="0" lvl="0" indent="0" algn="l" defTabSz="914400" rtl="0" eaLnBrk="0" fontAlgn="base" latinLnBrk="0" hangingPunct="0">
              <a:lnSpc>
                <a:spcPct val="100000"/>
              </a:lnSpc>
              <a:spcBef>
                <a:spcPts val="0"/>
              </a:spcBef>
              <a:spcAft>
                <a:spcPct val="0"/>
              </a:spcAft>
              <a:buClrTx/>
              <a:buSzTx/>
              <a:buFontTx/>
              <a:buNone/>
              <a:tabLst/>
              <a:defRPr/>
            </a:pPr>
            <a:r>
              <a:rPr lang="en-AU" sz="1100" kern="1200" dirty="0">
                <a:solidFill>
                  <a:schemeClr val="tx1"/>
                </a:solidFill>
                <a:effectLst/>
                <a:latin typeface="Arial" pitchFamily="34" charset="0"/>
                <a:ea typeface="+mn-ea"/>
                <a:cs typeface="Arial" pitchFamily="34" charset="0"/>
              </a:rPr>
              <a:t>Send any further questions to: </a:t>
            </a:r>
            <a:r>
              <a:rPr lang="en-AU" sz="1100" u="none" kern="1200" dirty="0">
                <a:solidFill>
                  <a:schemeClr val="tx1"/>
                </a:solidFill>
                <a:effectLst/>
                <a:latin typeface="Arial" pitchFamily="34" charset="0"/>
                <a:ea typeface="+mn-ea"/>
                <a:cs typeface="Arial" pitchFamily="34" charset="0"/>
                <a:hlinkClick r:id="rId3"/>
              </a:rPr>
              <a:t>australiancurriculum@qcaa.qld.edu.au</a:t>
            </a:r>
            <a:r>
              <a:rPr lang="en-AU" sz="1100" u="none" kern="1200" dirty="0">
                <a:solidFill>
                  <a:schemeClr val="tx1"/>
                </a:solidFill>
                <a:effectLst/>
                <a:latin typeface="Arial" pitchFamily="34" charset="0"/>
                <a:ea typeface="+mn-ea"/>
                <a:cs typeface="Arial" pitchFamily="34" charset="0"/>
              </a:rPr>
              <a:t>.</a:t>
            </a:r>
            <a:endParaRPr lang="en-AU" sz="1100" u="none" baseline="0" dirty="0">
              <a:latin typeface="Arial" pitchFamily="34" charset="0"/>
              <a:cs typeface="Arial" pitchFamily="34" charset="0"/>
            </a:endParaRPr>
          </a:p>
          <a:p>
            <a:pPr>
              <a:spcBef>
                <a:spcPts val="0"/>
              </a:spcBef>
            </a:pPr>
            <a:endParaRPr lang="en-AU" sz="1100" kern="1200" dirty="0">
              <a:solidFill>
                <a:schemeClr val="tx1"/>
              </a:solidFill>
              <a:effectLst/>
              <a:latin typeface="Arial" pitchFamily="34" charset="0"/>
              <a:ea typeface="+mn-ea"/>
              <a:cs typeface="Arial" pitchFamily="34" charset="0"/>
            </a:endParaRPr>
          </a:p>
          <a:p>
            <a:pPr>
              <a:spcBef>
                <a:spcPts val="0"/>
              </a:spcBef>
            </a:pPr>
            <a:r>
              <a:rPr lang="en-AU" sz="1100" kern="1200" dirty="0">
                <a:solidFill>
                  <a:schemeClr val="tx1"/>
                </a:solidFill>
                <a:effectLst/>
                <a:latin typeface="Arial" pitchFamily="34" charset="0"/>
                <a:ea typeface="+mn-ea"/>
                <a:cs typeface="Arial" pitchFamily="34" charset="0"/>
              </a:rPr>
              <a:t>Information</a:t>
            </a:r>
            <a:r>
              <a:rPr lang="en-AU" sz="1100" kern="1200" baseline="0" dirty="0">
                <a:solidFill>
                  <a:schemeClr val="tx1"/>
                </a:solidFill>
                <a:effectLst/>
                <a:latin typeface="Arial" pitchFamily="34" charset="0"/>
                <a:ea typeface="+mn-ea"/>
                <a:cs typeface="Arial" pitchFamily="34" charset="0"/>
              </a:rPr>
              <a:t> about r</a:t>
            </a:r>
            <a:r>
              <a:rPr lang="en-AU" sz="1100" kern="1200" dirty="0">
                <a:solidFill>
                  <a:schemeClr val="tx1"/>
                </a:solidFill>
                <a:effectLst/>
                <a:latin typeface="Arial" pitchFamily="34" charset="0"/>
                <a:ea typeface="+mn-ea"/>
                <a:cs typeface="Arial" pitchFamily="34" charset="0"/>
              </a:rPr>
              <a:t>equests for further professional learning is available from: </a:t>
            </a:r>
            <a:r>
              <a:rPr lang="en-AU" sz="1100" u="none" kern="1200" dirty="0">
                <a:solidFill>
                  <a:schemeClr val="tx1"/>
                </a:solidFill>
                <a:effectLst/>
                <a:latin typeface="Arial" pitchFamily="34" charset="0"/>
                <a:ea typeface="+mn-ea"/>
                <a:cs typeface="Arial" pitchFamily="34" charset="0"/>
                <a:hlinkClick r:id="rId4"/>
              </a:rPr>
              <a:t>www.qcaa.qld.edu.au/pd-events/request-pd</a:t>
            </a:r>
            <a:r>
              <a:rPr lang="en-AU" sz="1100" u="none" kern="1200" dirty="0">
                <a:solidFill>
                  <a:schemeClr val="tx1"/>
                </a:solidFill>
                <a:effectLst/>
                <a:latin typeface="Arial" pitchFamily="34" charset="0"/>
                <a:ea typeface="+mn-ea"/>
                <a:cs typeface="Arial" pitchFamily="34" charset="0"/>
              </a:rPr>
              <a:t>.</a:t>
            </a:r>
          </a:p>
          <a:p>
            <a:pPr>
              <a:spcBef>
                <a:spcPts val="0"/>
              </a:spcBef>
            </a:pPr>
            <a:r>
              <a:rPr lang="en-AU" sz="1100" b="1" u="none" kern="1200" dirty="0">
                <a:solidFill>
                  <a:schemeClr val="tx1"/>
                </a:solidFill>
                <a:effectLst/>
                <a:latin typeface="Arial" pitchFamily="34" charset="0"/>
                <a:ea typeface="+mn-ea"/>
                <a:cs typeface="Arial" pitchFamily="34" charset="0"/>
              </a:rPr>
              <a:t> </a:t>
            </a:r>
            <a:endParaRPr lang="en-AU" sz="1100" u="none" kern="1200" dirty="0">
              <a:solidFill>
                <a:schemeClr val="tx1"/>
              </a:solidFill>
              <a:effectLst/>
              <a:latin typeface="Arial" pitchFamily="34" charset="0"/>
              <a:ea typeface="+mn-ea"/>
              <a:cs typeface="Arial" pitchFamily="34" charset="0"/>
            </a:endParaRPr>
          </a:p>
          <a:p>
            <a:pPr>
              <a:spcBef>
                <a:spcPts val="0"/>
              </a:spcBef>
            </a:pPr>
            <a:r>
              <a:rPr lang="en-AU" sz="1100" b="1" u="none" kern="1200" dirty="0">
                <a:solidFill>
                  <a:schemeClr val="tx1"/>
                </a:solidFill>
                <a:effectLst/>
                <a:latin typeface="Arial" pitchFamily="34" charset="0"/>
                <a:ea typeface="+mn-ea"/>
                <a:cs typeface="Arial" pitchFamily="34" charset="0"/>
              </a:rPr>
              <a:t>Suggested activity</a:t>
            </a:r>
          </a:p>
          <a:p>
            <a:pPr marL="0" marR="0" lvl="0" indent="0" algn="l" defTabSz="914400" rtl="0" eaLnBrk="0" fontAlgn="base" latinLnBrk="0" hangingPunct="0">
              <a:lnSpc>
                <a:spcPct val="100000"/>
              </a:lnSpc>
              <a:spcBef>
                <a:spcPts val="0"/>
              </a:spcBef>
              <a:spcAft>
                <a:spcPct val="0"/>
              </a:spcAft>
              <a:buClrTx/>
              <a:buSzTx/>
              <a:buFont typeface="+mj-lt"/>
              <a:buNone/>
              <a:tabLst/>
              <a:defRPr/>
            </a:pPr>
            <a:endParaRPr lang="en-AU" sz="1100" kern="1200" dirty="0">
              <a:solidFill>
                <a:schemeClr val="tx1"/>
              </a:solidFill>
              <a:effectLst/>
              <a:latin typeface="Arial" pitchFamily="34" charset="0"/>
              <a:ea typeface="+mn-ea"/>
              <a:cs typeface="Arial" pitchFamily="34" charset="0"/>
            </a:endParaRPr>
          </a:p>
          <a:p>
            <a:pPr>
              <a:spcBef>
                <a:spcPts val="0"/>
              </a:spcBef>
              <a:defRPr/>
            </a:pPr>
            <a:r>
              <a:rPr lang="en-AU" sz="1100" dirty="0">
                <a:latin typeface="Arial"/>
                <a:cs typeface="Arial"/>
              </a:rPr>
              <a:t>1. Partner</a:t>
            </a:r>
            <a:r>
              <a:rPr lang="en-AU" sz="1100" kern="1200" dirty="0">
                <a:solidFill>
                  <a:schemeClr val="tx1"/>
                </a:solidFill>
                <a:effectLst/>
                <a:latin typeface="Arial"/>
                <a:cs typeface="Arial"/>
              </a:rPr>
              <a:t> with a colleague to discuss the following questions:</a:t>
            </a:r>
            <a:endParaRPr lang="en-AU" sz="1100" b="1" u="none" kern="1200" dirty="0">
              <a:solidFill>
                <a:schemeClr val="tx1"/>
              </a:solidFill>
              <a:effectLst/>
              <a:latin typeface="Arial"/>
              <a:cs typeface="Arial"/>
            </a:endParaRPr>
          </a:p>
          <a:p>
            <a:pPr marL="0" lvl="1" indent="-171450">
              <a:spcBef>
                <a:spcPts val="0"/>
              </a:spcBef>
              <a:buFont typeface="Arial" pitchFamily="34" charset="0"/>
              <a:buChar char="•"/>
            </a:pPr>
            <a:r>
              <a:rPr lang="en-AU" sz="1100" b="0" kern="1200" dirty="0">
                <a:solidFill>
                  <a:schemeClr val="tx1"/>
                </a:solidFill>
                <a:effectLst/>
                <a:latin typeface="Arial" pitchFamily="34" charset="0"/>
                <a:ea typeface="+mn-ea"/>
                <a:cs typeface="Arial" pitchFamily="34" charset="0"/>
              </a:rPr>
              <a:t>What did I learn?</a:t>
            </a:r>
          </a:p>
          <a:p>
            <a:pPr marL="0" lvl="1" indent="-171450">
              <a:spcBef>
                <a:spcPts val="0"/>
              </a:spcBef>
              <a:buFont typeface="Arial" pitchFamily="34" charset="0"/>
              <a:buChar char="•"/>
            </a:pPr>
            <a:r>
              <a:rPr lang="en-AU" sz="1100" b="0" kern="1200" dirty="0">
                <a:solidFill>
                  <a:schemeClr val="tx1"/>
                </a:solidFill>
                <a:effectLst/>
                <a:latin typeface="Arial" pitchFamily="34" charset="0"/>
                <a:ea typeface="+mn-ea"/>
                <a:cs typeface="Arial" pitchFamily="34" charset="0"/>
              </a:rPr>
              <a:t>What was confirmed?</a:t>
            </a:r>
          </a:p>
          <a:p>
            <a:pPr marL="0" lvl="1" indent="-171450">
              <a:spcBef>
                <a:spcPts val="0"/>
              </a:spcBef>
              <a:buFont typeface="Arial" pitchFamily="34" charset="0"/>
              <a:buChar char="•"/>
            </a:pPr>
            <a:r>
              <a:rPr lang="en-AU" sz="1100" b="0" kern="1200" dirty="0">
                <a:solidFill>
                  <a:schemeClr val="tx1"/>
                </a:solidFill>
                <a:effectLst/>
                <a:latin typeface="Arial" pitchFamily="34" charset="0"/>
                <a:ea typeface="+mn-ea"/>
                <a:cs typeface="Arial" pitchFamily="34" charset="0"/>
              </a:rPr>
              <a:t>What was new?</a:t>
            </a:r>
          </a:p>
          <a:p>
            <a:pPr marL="0" lvl="1" indent="-171450">
              <a:spcBef>
                <a:spcPts val="0"/>
              </a:spcBef>
              <a:buFont typeface="Arial" pitchFamily="34" charset="0"/>
              <a:buChar char="•"/>
            </a:pPr>
            <a:r>
              <a:rPr lang="en-AU" sz="1100" b="0" kern="1200" dirty="0">
                <a:solidFill>
                  <a:schemeClr val="tx1"/>
                </a:solidFill>
                <a:effectLst/>
                <a:latin typeface="Arial" pitchFamily="34" charset="0"/>
                <a:ea typeface="+mn-ea"/>
                <a:cs typeface="Arial" pitchFamily="34" charset="0"/>
              </a:rPr>
              <a:t>What challenged my thinking?</a:t>
            </a:r>
          </a:p>
          <a:p>
            <a:pPr marL="0" lvl="1" indent="-171450">
              <a:spcBef>
                <a:spcPts val="0"/>
              </a:spcBef>
              <a:buFont typeface="Arial" pitchFamily="34" charset="0"/>
              <a:buChar char="•"/>
            </a:pPr>
            <a:r>
              <a:rPr lang="en-AU" sz="1100" b="0" kern="1200" dirty="0">
                <a:solidFill>
                  <a:schemeClr val="tx1"/>
                </a:solidFill>
                <a:effectLst/>
                <a:latin typeface="Arial" pitchFamily="34" charset="0"/>
                <a:ea typeface="+mn-ea"/>
                <a:cs typeface="Arial" pitchFamily="34" charset="0"/>
              </a:rPr>
              <a:t>What else do I need to do?</a:t>
            </a:r>
          </a:p>
          <a:p>
            <a:pPr marL="0" lvl="1" indent="-171450">
              <a:spcBef>
                <a:spcPts val="0"/>
              </a:spcBef>
              <a:buFont typeface="Arial" pitchFamily="34" charset="0"/>
              <a:buChar char="•"/>
            </a:pPr>
            <a:r>
              <a:rPr lang="en-AU" sz="1100" b="0" kern="1200" dirty="0">
                <a:solidFill>
                  <a:schemeClr val="tx1"/>
                </a:solidFill>
                <a:effectLst/>
                <a:latin typeface="Arial" pitchFamily="34" charset="0"/>
                <a:ea typeface="+mn-ea"/>
                <a:cs typeface="Arial" pitchFamily="34" charset="0"/>
              </a:rPr>
              <a:t>What is our plan as a teaching team?</a:t>
            </a:r>
          </a:p>
          <a:p>
            <a:pPr lvl="0">
              <a:spcBef>
                <a:spcPts val="0"/>
              </a:spcBef>
            </a:pPr>
            <a:endParaRPr lang="en-AU" sz="1100" b="0" kern="1200" dirty="0">
              <a:solidFill>
                <a:schemeClr val="tx1"/>
              </a:solidFill>
              <a:effectLst/>
              <a:latin typeface="Arial" pitchFamily="34" charset="0"/>
              <a:ea typeface="+mn-ea"/>
              <a:cs typeface="Arial" pitchFamily="34" charset="0"/>
            </a:endParaRPr>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7DC8D554-20BD-45E3-8F8F-C854CD9EEC52}" type="slidenum">
              <a:rPr kumimoji="0" lang="en-AU" sz="10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16</a:t>
            </a:fld>
            <a:endParaRPr kumimoji="0" lang="en-AU" sz="10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0008674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00000"/>
              </a:lnSpc>
              <a:spcBef>
                <a:spcPts val="600"/>
              </a:spcBef>
              <a:buFont typeface="Arial" panose="020B0604020202020204" pitchFamily="34" charset="0"/>
              <a:buNone/>
            </a:pPr>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7DC8D554-20BD-45E3-8F8F-C854CD9EEC52}" type="slidenum">
              <a:rPr lang="en-AU" smtClean="0"/>
              <a:pPr>
                <a:defRPr/>
              </a:pPr>
              <a:t>17</a:t>
            </a:fld>
            <a:endParaRPr lang="en-AU"/>
          </a:p>
        </p:txBody>
      </p:sp>
    </p:spTree>
    <p:extLst>
      <p:ext uri="{BB962C8B-B14F-4D97-AF65-F5344CB8AC3E}">
        <p14:creationId xmlns:p14="http://schemas.microsoft.com/office/powerpoint/2010/main" val="20375338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18</a:t>
            </a:fld>
            <a:endParaRPr lang="en-AU"/>
          </a:p>
        </p:txBody>
      </p:sp>
    </p:spTree>
    <p:extLst>
      <p:ext uri="{BB962C8B-B14F-4D97-AF65-F5344CB8AC3E}">
        <p14:creationId xmlns:p14="http://schemas.microsoft.com/office/powerpoint/2010/main" val="22237098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presentation aims to:</a:t>
            </a:r>
          </a:p>
          <a:p>
            <a:pPr marL="171450" indent="-171450">
              <a:buFont typeface="Arial" panose="020B0604020202020204" pitchFamily="34" charset="0"/>
              <a:buChar char="•"/>
            </a:pPr>
            <a:r>
              <a:rPr lang="en-US" dirty="0"/>
              <a:t>build understanding of </a:t>
            </a:r>
            <a:r>
              <a:rPr lang="en-US"/>
              <a:t>the Australian Curriculum Version 9.0: </a:t>
            </a:r>
            <a:r>
              <a:rPr lang="en-US" dirty="0"/>
              <a:t>Mathematics</a:t>
            </a:r>
          </a:p>
          <a:p>
            <a:pPr marL="171450" indent="-171450">
              <a:buFont typeface="Arial" panose="020B0604020202020204" pitchFamily="34" charset="0"/>
              <a:buChar char="•"/>
            </a:pPr>
            <a:r>
              <a:rPr lang="en-US" dirty="0"/>
              <a:t>provide an overview of the structure of the Mathematics learning area.</a:t>
            </a:r>
          </a:p>
          <a:p>
            <a:endParaRPr lang="en-AU" dirty="0"/>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2</a:t>
            </a:fld>
            <a:endParaRPr lang="en-AU"/>
          </a:p>
        </p:txBody>
      </p:sp>
    </p:spTree>
    <p:extLst>
      <p:ext uri="{BB962C8B-B14F-4D97-AF65-F5344CB8AC3E}">
        <p14:creationId xmlns:p14="http://schemas.microsoft.com/office/powerpoint/2010/main" val="3557208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ts val="0"/>
              </a:spcBef>
              <a:spcAft>
                <a:spcPts val="0"/>
              </a:spcAft>
              <a:buClrTx/>
              <a:buSzTx/>
              <a:buFontTx/>
              <a:buNone/>
              <a:tabLst/>
              <a:defRPr/>
            </a:pPr>
            <a:r>
              <a:rPr lang="en-AU" sz="1100" dirty="0">
                <a:latin typeface="Arial" pitchFamily="34" charset="0"/>
                <a:cs typeface="Arial" pitchFamily="34" charset="0"/>
              </a:rPr>
              <a:t>The Australian Curriculum sets the expectations for what all Australian students should be taught and have the opportunity to learn as they progress through their school life. In</a:t>
            </a:r>
            <a:r>
              <a:rPr lang="en-AU" sz="1100" baseline="0" dirty="0">
                <a:latin typeface="Arial" pitchFamily="34" charset="0"/>
                <a:cs typeface="Arial" pitchFamily="34" charset="0"/>
              </a:rPr>
              <a:t> </a:t>
            </a:r>
            <a:r>
              <a:rPr lang="en-US" sz="1100" baseline="0" dirty="0">
                <a:latin typeface="Arial" pitchFamily="34" charset="0"/>
                <a:cs typeface="Arial" pitchFamily="34" charset="0"/>
              </a:rPr>
              <a:t>Prep</a:t>
            </a:r>
            <a:r>
              <a:rPr lang="en-US" sz="1100" b="0" baseline="0" dirty="0">
                <a:solidFill>
                  <a:schemeClr val="tx1"/>
                </a:solidFill>
                <a:latin typeface="Arial" pitchFamily="34" charset="0"/>
                <a:cs typeface="Arial" pitchFamily="34" charset="0"/>
              </a:rPr>
              <a:t> to </a:t>
            </a:r>
            <a:r>
              <a:rPr lang="en-US" sz="1100" b="0" dirty="0">
                <a:solidFill>
                  <a:schemeClr val="tx1"/>
                </a:solidFill>
                <a:latin typeface="Arial" pitchFamily="34" charset="0"/>
                <a:cs typeface="Arial" pitchFamily="34" charset="0"/>
              </a:rPr>
              <a:t>Year </a:t>
            </a:r>
            <a:r>
              <a:rPr lang="en-AU" sz="1100" baseline="0" dirty="0">
                <a:latin typeface="Arial" pitchFamily="34" charset="0"/>
                <a:cs typeface="Arial" pitchFamily="34" charset="0"/>
              </a:rPr>
              <a:t>10, the</a:t>
            </a:r>
            <a:r>
              <a:rPr lang="en-AU" sz="1100" dirty="0">
                <a:latin typeface="Arial" pitchFamily="34" charset="0"/>
                <a:cs typeface="Arial" pitchFamily="34" charset="0"/>
              </a:rPr>
              <a:t> Australian</a:t>
            </a:r>
            <a:r>
              <a:rPr lang="en-AU" sz="1100" baseline="0" dirty="0">
                <a:latin typeface="Arial" pitchFamily="34" charset="0"/>
                <a:cs typeface="Arial" pitchFamily="34" charset="0"/>
              </a:rPr>
              <a:t> Curriculum provides teachers</a:t>
            </a:r>
            <a:r>
              <a:rPr lang="en-AU" sz="1100" baseline="0">
                <a:latin typeface="Arial" pitchFamily="34" charset="0"/>
                <a:cs typeface="Arial" pitchFamily="34" charset="0"/>
              </a:rPr>
              <a:t>,</a:t>
            </a:r>
            <a:r>
              <a:rPr lang="en-AU" sz="1100">
                <a:latin typeface="Arial" pitchFamily="34" charset="0"/>
                <a:cs typeface="Arial" pitchFamily="34" charset="0"/>
              </a:rPr>
              <a:t> students </a:t>
            </a:r>
            <a:r>
              <a:rPr lang="en-AU" sz="1100" dirty="0">
                <a:latin typeface="Arial" pitchFamily="34" charset="0"/>
                <a:cs typeface="Arial" pitchFamily="34" charset="0"/>
              </a:rPr>
              <a:t>and parents with access to the </a:t>
            </a:r>
            <a:r>
              <a:rPr lang="en-AU" sz="1100">
                <a:latin typeface="Arial" pitchFamily="34" charset="0"/>
                <a:cs typeface="Arial" pitchFamily="34" charset="0"/>
              </a:rPr>
              <a:t>same content </a:t>
            </a:r>
            <a:r>
              <a:rPr lang="en-AU" sz="1100" dirty="0">
                <a:latin typeface="Arial" pitchFamily="34" charset="0"/>
                <a:cs typeface="Arial" pitchFamily="34" charset="0"/>
              </a:rPr>
              <a:t>and consistent national standards for determining</a:t>
            </a:r>
            <a:r>
              <a:rPr lang="en-AU" sz="1100" baseline="0" dirty="0">
                <a:latin typeface="Arial" pitchFamily="34" charset="0"/>
                <a:cs typeface="Arial" pitchFamily="34" charset="0"/>
              </a:rPr>
              <a:t> the progress of student learning.</a:t>
            </a:r>
            <a:endParaRPr lang="en-AU" sz="1100" b="0" u="none" kern="1200" dirty="0">
              <a:solidFill>
                <a:schemeClr val="tx1"/>
              </a:solidFill>
              <a:effectLst/>
              <a:latin typeface="Arial" pitchFamily="34" charset="0"/>
              <a:ea typeface="+mn-ea"/>
              <a:cs typeface="Arial" pitchFamily="34" charset="0"/>
            </a:endParaRPr>
          </a:p>
          <a:p>
            <a:pPr marL="0">
              <a:lnSpc>
                <a:spcPct val="100000"/>
              </a:lnSpc>
              <a:spcBef>
                <a:spcPts val="0"/>
              </a:spcBef>
              <a:spcAft>
                <a:spcPts val="0"/>
              </a:spcAft>
            </a:pPr>
            <a:endParaRPr lang="en-AU" sz="1100" dirty="0">
              <a:latin typeface="Arial" pitchFamily="34" charset="0"/>
              <a:cs typeface="Arial" pitchFamily="34" charset="0"/>
            </a:endParaRPr>
          </a:p>
          <a:p>
            <a:pPr marL="0">
              <a:lnSpc>
                <a:spcPct val="100000"/>
              </a:lnSpc>
              <a:spcBef>
                <a:spcPts val="0"/>
              </a:spcBef>
              <a:spcAft>
                <a:spcPts val="0"/>
              </a:spcAft>
            </a:pPr>
            <a:r>
              <a:rPr lang="en-AU" sz="1100" dirty="0">
                <a:latin typeface="Arial" pitchFamily="34" charset="0"/>
                <a:cs typeface="Arial" pitchFamily="34" charset="0"/>
              </a:rPr>
              <a:t>All Australian students across all education settings and contexts can be supported in their diverse learning needs through the three dimensions of the Australian Curriculum: the learning area content, the general capabilities and the cross-curriculum priorities.</a:t>
            </a:r>
          </a:p>
          <a:p>
            <a:pPr marL="0">
              <a:lnSpc>
                <a:spcPct val="100000"/>
              </a:lnSpc>
              <a:spcBef>
                <a:spcPts val="0"/>
              </a:spcBef>
              <a:spcAft>
                <a:spcPts val="0"/>
              </a:spcAft>
            </a:pPr>
            <a:endParaRPr lang="en-AU" sz="1100" dirty="0">
              <a:latin typeface="Arial" pitchFamily="34" charset="0"/>
              <a:cs typeface="Arial" pitchFamily="34" charset="0"/>
            </a:endParaRPr>
          </a:p>
          <a:p>
            <a:pPr marL="0">
              <a:lnSpc>
                <a:spcPct val="100000"/>
              </a:lnSpc>
              <a:spcBef>
                <a:spcPts val="0"/>
              </a:spcBef>
              <a:spcAft>
                <a:spcPts val="0"/>
              </a:spcAft>
            </a:pPr>
            <a:r>
              <a:rPr lang="en-AU" sz="1100" dirty="0">
                <a:latin typeface="Arial" pitchFamily="34" charset="0"/>
                <a:cs typeface="Arial" pitchFamily="34" charset="0"/>
              </a:rPr>
              <a:t>This diagram shows the relationship between these dimensions of the Australian Curriculum. Teachers emphasise one or more dimensions to develop learning programs suited to the strengths, interests and diverse needs of all students.</a:t>
            </a:r>
          </a:p>
          <a:p>
            <a:pPr marL="0">
              <a:lnSpc>
                <a:spcPct val="100000"/>
              </a:lnSpc>
              <a:spcBef>
                <a:spcPts val="0"/>
              </a:spcBef>
              <a:spcAft>
                <a:spcPts val="0"/>
              </a:spcAft>
            </a:pPr>
            <a:endParaRPr lang="en-AU" sz="1100" dirty="0">
              <a:latin typeface="Arial" pitchFamily="34" charset="0"/>
              <a:cs typeface="Arial" pitchFamily="34" charset="0"/>
            </a:endParaRPr>
          </a:p>
          <a:p>
            <a:pPr marL="0">
              <a:lnSpc>
                <a:spcPct val="100000"/>
              </a:lnSpc>
              <a:spcBef>
                <a:spcPts val="0"/>
              </a:spcBef>
              <a:spcAft>
                <a:spcPts val="0"/>
              </a:spcAft>
            </a:pPr>
            <a:r>
              <a:rPr lang="en-AU" sz="1100" dirty="0">
                <a:latin typeface="Arial" pitchFamily="34" charset="0"/>
                <a:cs typeface="Arial" pitchFamily="34" charset="0"/>
              </a:rPr>
              <a:t>This presentation provides</a:t>
            </a:r>
            <a:r>
              <a:rPr lang="en-AU" sz="1100" baseline="0" dirty="0">
                <a:latin typeface="Arial" pitchFamily="34" charset="0"/>
                <a:cs typeface="Arial" pitchFamily="34" charset="0"/>
              </a:rPr>
              <a:t> a brief overview of the general capabilities and cross-curriculum priorities. However, the focus will be </a:t>
            </a:r>
            <a:r>
              <a:rPr lang="en-AU" sz="1100" u="none" baseline="0" dirty="0">
                <a:latin typeface="Arial" pitchFamily="34" charset="0"/>
                <a:cs typeface="Arial" pitchFamily="34" charset="0"/>
              </a:rPr>
              <a:t>on the </a:t>
            </a:r>
            <a:r>
              <a:rPr lang="en-AU" sz="1100" u="none" kern="1200" baseline="0" dirty="0">
                <a:solidFill>
                  <a:schemeClr val="tx1"/>
                </a:solidFill>
                <a:latin typeface="Arial" pitchFamily="34" charset="0"/>
                <a:ea typeface="+mn-ea"/>
                <a:cs typeface="Arial" pitchFamily="34" charset="0"/>
              </a:rPr>
              <a:t>Mathematics l</a:t>
            </a:r>
            <a:r>
              <a:rPr lang="en-AU" sz="1100" b="0" baseline="0" dirty="0">
                <a:latin typeface="Arial" pitchFamily="34" charset="0"/>
                <a:cs typeface="Arial" pitchFamily="34" charset="0"/>
              </a:rPr>
              <a:t>earning area.</a:t>
            </a:r>
          </a:p>
          <a:p>
            <a:pPr marL="0" lvl="0">
              <a:lnSpc>
                <a:spcPct val="100000"/>
              </a:lnSpc>
            </a:pPr>
            <a:endParaRPr lang="en-AU" sz="1100" u="none"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7DC8D554-20BD-45E3-8F8F-C854CD9EEC52}" type="slidenum">
              <a:rPr lang="en-AU" sz="1000" smtClean="0"/>
              <a:pPr>
                <a:defRPr/>
              </a:pPr>
              <a:t>3</a:t>
            </a:fld>
            <a:endParaRPr lang="en-AU" sz="1000"/>
          </a:p>
        </p:txBody>
      </p:sp>
    </p:spTree>
    <p:extLst>
      <p:ext uri="{BB962C8B-B14F-4D97-AF65-F5344CB8AC3E}">
        <p14:creationId xmlns:p14="http://schemas.microsoft.com/office/powerpoint/2010/main" val="14912265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spcBef>
                <a:spcPts val="0"/>
              </a:spcBef>
            </a:pPr>
            <a:r>
              <a:rPr lang="en-AU" sz="1100" u="none" dirty="0">
                <a:latin typeface="Arial" pitchFamily="34" charset="0"/>
                <a:cs typeface="Arial" pitchFamily="34" charset="0"/>
              </a:rPr>
              <a:t>The Australian Curriculum sets out what all young people should be taught by specifying the curriculum content and identifies the learning expected at points in their schooling by specifying the achievement standards. The</a:t>
            </a:r>
            <a:r>
              <a:rPr lang="en-AU" sz="1100" u="none" baseline="0" dirty="0">
                <a:latin typeface="Arial" pitchFamily="34" charset="0"/>
                <a:cs typeface="Arial" pitchFamily="34" charset="0"/>
              </a:rPr>
              <a:t> curriculum content and achievement standards are supported by additional information that describes the:</a:t>
            </a:r>
          </a:p>
          <a:p>
            <a:pPr marL="171450" lvl="0" indent="-171450">
              <a:spcBef>
                <a:spcPts val="0"/>
              </a:spcBef>
              <a:buFont typeface="Arial" panose="020B0604020202020204" pitchFamily="34" charset="0"/>
              <a:buChar char="•"/>
            </a:pPr>
            <a:r>
              <a:rPr lang="en-AU" sz="1100" u="none" baseline="0" dirty="0">
                <a:latin typeface="Arial" pitchFamily="34" charset="0"/>
                <a:cs typeface="Arial" pitchFamily="34" charset="0"/>
              </a:rPr>
              <a:t>curriculum intent (rationale) </a:t>
            </a:r>
          </a:p>
          <a:p>
            <a:pPr marL="171450" lvl="0" indent="-171450">
              <a:spcBef>
                <a:spcPts val="0"/>
              </a:spcBef>
              <a:buFont typeface="Arial" panose="020B0604020202020204" pitchFamily="34" charset="0"/>
              <a:buChar char="•"/>
            </a:pPr>
            <a:r>
              <a:rPr lang="en-AU" sz="1100" u="none" baseline="0" dirty="0">
                <a:latin typeface="Arial" pitchFamily="34" charset="0"/>
                <a:cs typeface="Arial" pitchFamily="34" charset="0"/>
              </a:rPr>
              <a:t>aims of learning (aims) </a:t>
            </a:r>
          </a:p>
          <a:p>
            <a:pPr marL="171450" lvl="0" indent="-171450">
              <a:spcBef>
                <a:spcPts val="0"/>
              </a:spcBef>
              <a:buFont typeface="Arial" panose="020B0604020202020204" pitchFamily="34" charset="0"/>
              <a:buChar char="•"/>
            </a:pPr>
            <a:r>
              <a:rPr lang="en-AU" sz="1100" u="none" baseline="0" dirty="0">
                <a:latin typeface="Arial" pitchFamily="34" charset="0"/>
                <a:cs typeface="Arial" pitchFamily="34" charset="0"/>
              </a:rPr>
              <a:t>key considerations when planning learning experiences that are unique to the learning area of Mathematics</a:t>
            </a:r>
          </a:p>
          <a:p>
            <a:pPr marL="171450" marR="0" lvl="0" indent="-17145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r>
              <a:rPr lang="en-AU" sz="1100" u="none" baseline="0" dirty="0">
                <a:latin typeface="Arial" pitchFamily="34" charset="0"/>
                <a:cs typeface="Arial" pitchFamily="34" charset="0"/>
              </a:rPr>
              <a:t>key connections with the other dimensions for the Australian curriculum including the general capabilities, cross curriculum priorities and other learning areas,</a:t>
            </a:r>
          </a:p>
          <a:p>
            <a:pPr marL="171450" lvl="0" indent="-171450">
              <a:spcBef>
                <a:spcPts val="0"/>
              </a:spcBef>
              <a:buFont typeface="Arial" panose="020B0604020202020204" pitchFamily="34" charset="0"/>
              <a:buChar char="•"/>
            </a:pPr>
            <a:r>
              <a:rPr lang="en-AU" sz="1100" u="none" baseline="0" dirty="0">
                <a:latin typeface="Arial" pitchFamily="34" charset="0"/>
                <a:cs typeface="Arial" pitchFamily="34" charset="0"/>
              </a:rPr>
              <a:t>organising structure and focus for the learning at specific year levels including the level descriptions, achievement standards and the curriculum content.</a:t>
            </a:r>
          </a:p>
          <a:p>
            <a:pPr lvl="0">
              <a:spcBef>
                <a:spcPts val="0"/>
              </a:spcBef>
            </a:pPr>
            <a:endParaRPr lang="en-AU" sz="1100" u="none" baseline="0" dirty="0">
              <a:latin typeface="Arial" pitchFamily="34" charset="0"/>
              <a:cs typeface="Arial" pitchFamily="34" charset="0"/>
            </a:endParaRPr>
          </a:p>
          <a:p>
            <a:pPr lvl="0">
              <a:spcBef>
                <a:spcPts val="0"/>
              </a:spcBef>
            </a:pPr>
            <a:r>
              <a:rPr lang="en-AU" sz="1100" u="none" baseline="0" dirty="0">
                <a:latin typeface="Arial" pitchFamily="34" charset="0"/>
                <a:cs typeface="Arial" pitchFamily="34" charset="0"/>
              </a:rPr>
              <a:t>The following sections of the presentation will provide an overview of each of these key aspects of the curriculum.</a:t>
            </a:r>
            <a:endParaRPr lang="en-AU" sz="1100" u="none"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7DC8D554-20BD-45E3-8F8F-C854CD9EEC52}" type="slidenum">
              <a:rPr lang="en-AU" sz="1000" smtClean="0"/>
              <a:pPr>
                <a:defRPr/>
              </a:pPr>
              <a:t>4</a:t>
            </a:fld>
            <a:endParaRPr lang="en-AU" sz="1000"/>
          </a:p>
        </p:txBody>
      </p:sp>
    </p:spTree>
    <p:extLst>
      <p:ext uri="{BB962C8B-B14F-4D97-AF65-F5344CB8AC3E}">
        <p14:creationId xmlns:p14="http://schemas.microsoft.com/office/powerpoint/2010/main" val="2896950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nSpc>
                <a:spcPct val="100000"/>
              </a:lnSpc>
              <a:spcBef>
                <a:spcPts val="0"/>
              </a:spcBef>
            </a:pPr>
            <a:r>
              <a:rPr lang="en-AU" sz="1100" b="0" dirty="0">
                <a:solidFill>
                  <a:schemeClr val="tx1"/>
                </a:solidFill>
                <a:latin typeface="Arial" pitchFamily="34" charset="0"/>
                <a:cs typeface="Arial" pitchFamily="34" charset="0"/>
              </a:rPr>
              <a:t>The rationale defines the learning area and describes the importance of the learning area within the curriculum.</a:t>
            </a:r>
          </a:p>
          <a:p>
            <a:pPr marL="0">
              <a:lnSpc>
                <a:spcPct val="100000"/>
              </a:lnSpc>
              <a:spcBef>
                <a:spcPts val="0"/>
              </a:spcBef>
            </a:pPr>
            <a:endParaRPr lang="en-AU" sz="1100" dirty="0">
              <a:solidFill>
                <a:schemeClr val="tx1"/>
              </a:solidFill>
              <a:latin typeface="Arial" pitchFamily="34" charset="0"/>
              <a:cs typeface="Arial" pitchFamily="34" charset="0"/>
            </a:endParaRPr>
          </a:p>
          <a:p>
            <a:pPr marL="0">
              <a:spcBef>
                <a:spcPts val="0"/>
              </a:spcBef>
            </a:pPr>
            <a:r>
              <a:rPr lang="en-AU" sz="1100" dirty="0">
                <a:solidFill>
                  <a:schemeClr val="tx1"/>
                </a:solidFill>
                <a:latin typeface="Arial" pitchFamily="34" charset="0"/>
                <a:cs typeface="Arial" pitchFamily="34" charset="0"/>
              </a:rPr>
              <a:t>The Mathematics </a:t>
            </a:r>
            <a:r>
              <a:rPr lang="en-AU" sz="1100" baseline="0" dirty="0">
                <a:solidFill>
                  <a:schemeClr val="tx1"/>
                </a:solidFill>
                <a:latin typeface="Arial" pitchFamily="34" charset="0"/>
                <a:cs typeface="Arial" pitchFamily="34" charset="0"/>
              </a:rPr>
              <a:t>rationale promotes:</a:t>
            </a:r>
          </a:p>
          <a:p>
            <a:pPr marL="171450" indent="-171450">
              <a:spcBef>
                <a:spcPts val="0"/>
              </a:spcBef>
              <a:buFont typeface="Arial" panose="020B0604020202020204" pitchFamily="34" charset="0"/>
              <a:buChar char="•"/>
            </a:pPr>
            <a:r>
              <a:rPr lang="en-US" sz="1100" b="0" i="0" kern="1200" dirty="0">
                <a:solidFill>
                  <a:schemeClr val="tx1"/>
                </a:solidFill>
                <a:effectLst/>
                <a:latin typeface="Arial" panose="020B0604020202020204" pitchFamily="34" charset="0"/>
                <a:ea typeface="+mn-ea"/>
                <a:cs typeface="Arial" panose="020B0604020202020204" pitchFamily="34" charset="0"/>
              </a:rPr>
              <a:t>an appreciation of the power of mathematical reasoning</a:t>
            </a:r>
          </a:p>
          <a:p>
            <a:pPr marL="171450" indent="-171450">
              <a:spcBef>
                <a:spcPts val="0"/>
              </a:spcBef>
              <a:buFont typeface="Arial" panose="020B0604020202020204" pitchFamily="34" charset="0"/>
              <a:buChar char="•"/>
            </a:pPr>
            <a:r>
              <a:rPr lang="en-US" sz="1100" b="0" i="0" kern="1200" dirty="0">
                <a:solidFill>
                  <a:schemeClr val="tx1"/>
                </a:solidFill>
                <a:effectLst/>
                <a:latin typeface="Arial" panose="020B0604020202020204" pitchFamily="34" charset="0"/>
                <a:ea typeface="+mn-ea"/>
                <a:cs typeface="Arial" panose="020B0604020202020204" pitchFamily="34" charset="0"/>
              </a:rPr>
              <a:t>increasingly sophisticated and refined mathematical knowledge,</a:t>
            </a:r>
            <a:r>
              <a:rPr lang="en-US" sz="1100" b="0" i="0" kern="1200" baseline="0" dirty="0">
                <a:solidFill>
                  <a:schemeClr val="tx1"/>
                </a:solidFill>
                <a:effectLst/>
                <a:latin typeface="Arial" panose="020B0604020202020204" pitchFamily="34" charset="0"/>
                <a:ea typeface="+mn-ea"/>
                <a:cs typeface="Arial" panose="020B0604020202020204" pitchFamily="34" charset="0"/>
              </a:rPr>
              <a:t> skills, procedures and processes</a:t>
            </a:r>
            <a:endParaRPr lang="en-US" sz="1100" b="0" i="0" kern="1200" dirty="0">
              <a:solidFill>
                <a:schemeClr val="tx1"/>
              </a:solidFill>
              <a:effectLst/>
              <a:latin typeface="Arial" panose="020B0604020202020204" pitchFamily="34" charset="0"/>
              <a:ea typeface="+mn-ea"/>
              <a:cs typeface="Arial" panose="020B0604020202020204" pitchFamily="34" charset="0"/>
            </a:endParaRPr>
          </a:p>
          <a:p>
            <a:pPr marL="171450" indent="-171450">
              <a:spcBef>
                <a:spcPts val="0"/>
              </a:spcBef>
              <a:buFont typeface="Arial" panose="020B0604020202020204" pitchFamily="34" charset="0"/>
              <a:buChar char="•"/>
            </a:pPr>
            <a:r>
              <a:rPr lang="en-US" sz="1100" b="0" i="0" kern="1200" dirty="0">
                <a:solidFill>
                  <a:schemeClr val="tx1"/>
                </a:solidFill>
                <a:effectLst/>
                <a:latin typeface="Arial" panose="020B0604020202020204" pitchFamily="34" charset="0"/>
                <a:ea typeface="+mn-ea"/>
                <a:cs typeface="Arial" panose="020B0604020202020204" pitchFamily="34" charset="0"/>
              </a:rPr>
              <a:t>links between the various components of mathematics, as well as the relationship between mathematics and other disciplines</a:t>
            </a:r>
            <a:r>
              <a:rPr lang="en-US" sz="1100" b="0" i="0" kern="1200" baseline="0" dirty="0">
                <a:solidFill>
                  <a:schemeClr val="tx1"/>
                </a:solidFill>
                <a:effectLst/>
                <a:latin typeface="Arial" panose="020B0604020202020204" pitchFamily="34" charset="0"/>
                <a:ea typeface="+mn-ea"/>
                <a:cs typeface="Arial" panose="020B0604020202020204" pitchFamily="34" charset="0"/>
              </a:rPr>
              <a:t> including STEM</a:t>
            </a:r>
            <a:endParaRPr lang="en-AU" sz="1100" baseline="0" dirty="0">
              <a:solidFill>
                <a:schemeClr val="tx1"/>
              </a:solidFill>
              <a:latin typeface="Arial" pitchFamily="34" charset="0"/>
              <a:cs typeface="Arial" pitchFamily="34" charset="0"/>
            </a:endParaRPr>
          </a:p>
          <a:p>
            <a:pPr marL="171450" indent="-171450">
              <a:spcBef>
                <a:spcPts val="0"/>
              </a:spcBef>
              <a:buFont typeface="Arial" panose="020B0604020202020204" pitchFamily="34" charset="0"/>
              <a:buChar char="•"/>
            </a:pPr>
            <a:r>
              <a:rPr lang="en-US" sz="1100" b="0" i="0" kern="1200" dirty="0">
                <a:solidFill>
                  <a:schemeClr val="tx1"/>
                </a:solidFill>
                <a:effectLst/>
                <a:latin typeface="Arial" panose="020B0604020202020204" pitchFamily="34" charset="0"/>
                <a:ea typeface="+mn-ea"/>
                <a:cs typeface="Arial" panose="020B0604020202020204" pitchFamily="34" charset="0"/>
              </a:rPr>
              <a:t>self-motivated, confident learning through practice, inquiry and participation in challenging experiences</a:t>
            </a:r>
            <a:r>
              <a:rPr lang="en-AU" sz="1100" baseline="0" dirty="0">
                <a:solidFill>
                  <a:schemeClr val="tx1"/>
                </a:solidFill>
                <a:latin typeface="Arial" pitchFamily="34" charset="0"/>
                <a:cs typeface="Arial" pitchFamily="34" charset="0"/>
              </a:rPr>
              <a:t>.</a:t>
            </a:r>
          </a:p>
          <a:p>
            <a:pPr marL="171450" indent="-171450">
              <a:spcBef>
                <a:spcPts val="0"/>
              </a:spcBef>
              <a:buFont typeface="Arial" panose="020B0604020202020204" pitchFamily="34" charset="0"/>
              <a:buChar char="•"/>
            </a:pPr>
            <a:endParaRPr lang="en-AU" sz="1100" baseline="0" dirty="0">
              <a:solidFill>
                <a:schemeClr val="tx1"/>
              </a:solidFill>
              <a:latin typeface="Arial" pitchFamily="34" charset="0"/>
              <a:cs typeface="Arial" pitchFamily="34" charset="0"/>
            </a:endParaRPr>
          </a:p>
          <a:p>
            <a:pPr marL="0" marR="0" lvl="0" indent="0" algn="l" defTabSz="914400" rtl="0" eaLnBrk="0" fontAlgn="base" latinLnBrk="0" hangingPunct="0">
              <a:lnSpc>
                <a:spcPct val="100000"/>
              </a:lnSpc>
              <a:spcBef>
                <a:spcPts val="0"/>
              </a:spcBef>
              <a:spcAft>
                <a:spcPct val="0"/>
              </a:spcAft>
              <a:buClrTx/>
              <a:buSzTx/>
              <a:buFont typeface="Arial" pitchFamily="34" charset="0"/>
              <a:buNone/>
              <a:tabLst/>
              <a:defRPr/>
            </a:pPr>
            <a:r>
              <a:rPr lang="en-AU" sz="1100" baseline="0" dirty="0">
                <a:solidFill>
                  <a:schemeClr val="tx1"/>
                </a:solidFill>
                <a:latin typeface="Arial" pitchFamily="34" charset="0"/>
                <a:cs typeface="Arial" pitchFamily="34" charset="0"/>
              </a:rPr>
              <a:t>The full </a:t>
            </a:r>
            <a:r>
              <a:rPr lang="en-US" sz="1100" b="0" baseline="0" dirty="0">
                <a:latin typeface="Arial" pitchFamily="34" charset="0"/>
                <a:cs typeface="Arial" pitchFamily="34" charset="0"/>
              </a:rPr>
              <a:t>rationale is available from</a:t>
            </a:r>
            <a:r>
              <a:rPr lang="en-US" sz="1100" b="0" i="0" u="none" baseline="0" dirty="0">
                <a:latin typeface="Arial" pitchFamily="34" charset="0"/>
                <a:cs typeface="Arial" pitchFamily="34" charset="0"/>
              </a:rPr>
              <a:t>: </a:t>
            </a:r>
            <a:r>
              <a:rPr lang="en-AU" sz="1100" b="0" i="0" u="sng" strike="noStrike" kern="1200" dirty="0">
                <a:solidFill>
                  <a:schemeClr val="tx1"/>
                </a:solidFill>
                <a:effectLst/>
                <a:latin typeface="Arial" panose="020B0604020202020204" pitchFamily="34" charset="0"/>
                <a:ea typeface="+mn-ea"/>
                <a:cs typeface="Arial" panose="020B0604020202020204" pitchFamily="34" charset="0"/>
              </a:rPr>
              <a:t>https://v9.australiancurriculum.edu.au/teacher-resources/understand-this-learning-area/mathematics/.</a:t>
            </a:r>
            <a:endParaRPr lang="en-AU" sz="1100" b="0" i="0" u="sng" kern="1200" dirty="0">
              <a:solidFill>
                <a:schemeClr val="tx1"/>
              </a:solidFill>
              <a:effectLst/>
              <a:latin typeface="Arial" panose="020B0604020202020204" pitchFamily="34" charset="0"/>
              <a:ea typeface="+mn-ea"/>
              <a:cs typeface="Arial" panose="020B0604020202020204" pitchFamily="34" charset="0"/>
            </a:endParaRPr>
          </a:p>
          <a:p>
            <a:pPr marL="0" indent="0">
              <a:lnSpc>
                <a:spcPct val="100000"/>
              </a:lnSpc>
              <a:spcBef>
                <a:spcPts val="0"/>
              </a:spcBef>
              <a:buFont typeface="Arial" pitchFamily="34" charset="0"/>
              <a:buNone/>
            </a:pPr>
            <a:endParaRPr lang="en-AU" sz="1100" dirty="0">
              <a:solidFill>
                <a:schemeClr val="tx1"/>
              </a:solidFill>
              <a:latin typeface="Arial" pitchFamily="34" charset="0"/>
              <a:cs typeface="Arial" pitchFamily="34" charset="0"/>
            </a:endParaRPr>
          </a:p>
          <a:p>
            <a:pPr marL="0">
              <a:lnSpc>
                <a:spcPct val="100000"/>
              </a:lnSpc>
              <a:spcBef>
                <a:spcPts val="0"/>
              </a:spcBef>
            </a:pPr>
            <a:r>
              <a:rPr lang="en-AU" sz="1100" b="1" i="0" u="none" dirty="0">
                <a:latin typeface="Arial" pitchFamily="34" charset="0"/>
                <a:cs typeface="Arial" pitchFamily="34" charset="0"/>
              </a:rPr>
              <a:t>Suggested activities</a:t>
            </a:r>
          </a:p>
          <a:p>
            <a:pPr marL="0">
              <a:lnSpc>
                <a:spcPct val="100000"/>
              </a:lnSpc>
              <a:spcBef>
                <a:spcPts val="0"/>
              </a:spcBef>
            </a:pPr>
            <a:endParaRPr lang="en-AU" sz="1100" b="1" i="0" u="none" dirty="0">
              <a:latin typeface="Arial" pitchFamily="34" charset="0"/>
              <a:cs typeface="Arial" pitchFamily="34" charset="0"/>
            </a:endParaRPr>
          </a:p>
          <a:p>
            <a:pPr marL="228600" indent="-228600">
              <a:lnSpc>
                <a:spcPct val="100000"/>
              </a:lnSpc>
              <a:spcBef>
                <a:spcPts val="0"/>
              </a:spcBef>
              <a:buFont typeface="+mj-lt"/>
              <a:buAutoNum type="arabicPeriod"/>
            </a:pPr>
            <a:r>
              <a:rPr lang="en-AU" sz="1100" kern="1200" dirty="0">
                <a:solidFill>
                  <a:schemeClr val="tx1"/>
                </a:solidFill>
                <a:effectLst/>
                <a:latin typeface="Arial" pitchFamily="34" charset="0"/>
                <a:ea typeface="+mn-ea"/>
                <a:cs typeface="Arial" pitchFamily="34" charset="0"/>
              </a:rPr>
              <a:t>Read the full learning area rationale. Partner with a colleague to discuss the following questions:</a:t>
            </a:r>
          </a:p>
          <a:p>
            <a:pPr marL="628650" lvl="2" indent="-171450">
              <a:lnSpc>
                <a:spcPct val="100000"/>
              </a:lnSpc>
              <a:spcBef>
                <a:spcPts val="0"/>
              </a:spcBef>
              <a:buFont typeface="Arial" panose="020B0604020202020204" pitchFamily="34" charset="0"/>
              <a:buChar char="•"/>
            </a:pPr>
            <a:r>
              <a:rPr lang="en-AU" sz="1100" kern="1200" dirty="0">
                <a:solidFill>
                  <a:schemeClr val="tx1"/>
                </a:solidFill>
                <a:effectLst/>
                <a:latin typeface="Arial" pitchFamily="34" charset="0"/>
                <a:ea typeface="+mn-ea"/>
                <a:cs typeface="Arial" pitchFamily="34" charset="0"/>
              </a:rPr>
              <a:t>What were the key aspects of the rationale? </a:t>
            </a:r>
          </a:p>
          <a:p>
            <a:pPr marL="628650" lvl="2" indent="-171450">
              <a:lnSpc>
                <a:spcPct val="100000"/>
              </a:lnSpc>
              <a:spcBef>
                <a:spcPts val="0"/>
              </a:spcBef>
              <a:buFont typeface="Arial" panose="020B0604020202020204" pitchFamily="34" charset="0"/>
              <a:buChar char="•"/>
            </a:pPr>
            <a:r>
              <a:rPr lang="en-AU" sz="1100" kern="1200" dirty="0">
                <a:solidFill>
                  <a:schemeClr val="tx1"/>
                </a:solidFill>
                <a:effectLst/>
                <a:latin typeface="Arial" pitchFamily="34" charset="0"/>
                <a:ea typeface="+mn-ea"/>
                <a:cs typeface="Arial" pitchFamily="34" charset="0"/>
              </a:rPr>
              <a:t>Why is the learning area important? What important contribution does the learning make to a student’s education?</a:t>
            </a:r>
          </a:p>
          <a:p>
            <a:pPr marL="628650" lvl="2" indent="-171450">
              <a:lnSpc>
                <a:spcPct val="100000"/>
              </a:lnSpc>
              <a:spcBef>
                <a:spcPts val="0"/>
              </a:spcBef>
              <a:buFont typeface="Arial" panose="020B0604020202020204" pitchFamily="34" charset="0"/>
              <a:buChar char="•"/>
            </a:pPr>
            <a:r>
              <a:rPr lang="en-AU" sz="1100" kern="1200" dirty="0">
                <a:solidFill>
                  <a:schemeClr val="tx1"/>
                </a:solidFill>
                <a:effectLst/>
                <a:latin typeface="Arial" pitchFamily="34" charset="0"/>
                <a:ea typeface="+mn-ea"/>
                <a:cs typeface="Arial" pitchFamily="34" charset="0"/>
              </a:rPr>
              <a:t>Which aspects of this rationale matched your current understanding of the learning area? Which aspects were new understandings?</a:t>
            </a:r>
          </a:p>
          <a:p>
            <a:pPr marL="0" lvl="1" indent="0">
              <a:lnSpc>
                <a:spcPct val="100000"/>
              </a:lnSpc>
              <a:spcBef>
                <a:spcPts val="0"/>
              </a:spcBef>
              <a:buFont typeface="Arial" pitchFamily="34" charset="0"/>
              <a:buNone/>
            </a:pPr>
            <a:endParaRPr lang="en-AU" sz="1100" b="0" i="1" kern="1200" dirty="0">
              <a:solidFill>
                <a:schemeClr val="tx1"/>
              </a:solidFill>
              <a:effectLst/>
              <a:latin typeface="Arial" pitchFamily="34" charset="0"/>
              <a:ea typeface="+mn-ea"/>
              <a:cs typeface="Arial" pitchFamily="34" charset="0"/>
            </a:endParaRPr>
          </a:p>
        </p:txBody>
      </p:sp>
      <p:sp>
        <p:nvSpPr>
          <p:cNvPr id="4" name="Slide Number Placeholder 3"/>
          <p:cNvSpPr>
            <a:spLocks noGrp="1"/>
          </p:cNvSpPr>
          <p:nvPr>
            <p:ph type="sldNum" sz="quarter" idx="10"/>
          </p:nvPr>
        </p:nvSpPr>
        <p:spPr/>
        <p:txBody>
          <a:bodyPr/>
          <a:lstStyle/>
          <a:p>
            <a:pPr>
              <a:defRPr/>
            </a:pPr>
            <a:fld id="{7DC8D554-20BD-45E3-8F8F-C854CD9EEC52}" type="slidenum">
              <a:rPr lang="en-AU" sz="1000" smtClean="0"/>
              <a:pPr>
                <a:defRPr/>
              </a:pPr>
              <a:t>5</a:t>
            </a:fld>
            <a:endParaRPr lang="en-AU" sz="1000"/>
          </a:p>
        </p:txBody>
      </p:sp>
    </p:spTree>
    <p:extLst>
      <p:ext uri="{BB962C8B-B14F-4D97-AF65-F5344CB8AC3E}">
        <p14:creationId xmlns:p14="http://schemas.microsoft.com/office/powerpoint/2010/main" val="32873949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nSpc>
                <a:spcPct val="100000"/>
              </a:lnSpc>
              <a:spcBef>
                <a:spcPts val="0"/>
              </a:spcBef>
            </a:pPr>
            <a:r>
              <a:rPr lang="en-AU" sz="950" b="0" i="0" dirty="0">
                <a:solidFill>
                  <a:schemeClr val="tx1"/>
                </a:solidFill>
                <a:latin typeface="Arial" pitchFamily="34" charset="0"/>
                <a:cs typeface="Arial" pitchFamily="34" charset="0"/>
              </a:rPr>
              <a:t>The aims flow logically from the rationale and identify the major learning that students will be able to demonstrate as a result of being taught the curriculum.</a:t>
            </a:r>
          </a:p>
          <a:p>
            <a:pPr marL="0">
              <a:lnSpc>
                <a:spcPct val="100000"/>
              </a:lnSpc>
              <a:spcBef>
                <a:spcPts val="0"/>
              </a:spcBef>
            </a:pPr>
            <a:endParaRPr lang="en-AU" sz="950" dirty="0">
              <a:latin typeface="Arial" panose="020B0604020202020204" pitchFamily="34" charset="0"/>
              <a:cs typeface="Arial" panose="020B0604020202020204" pitchFamily="34" charset="0"/>
            </a:endParaRPr>
          </a:p>
          <a:p>
            <a:pPr marL="0">
              <a:lnSpc>
                <a:spcPct val="100000"/>
              </a:lnSpc>
              <a:spcBef>
                <a:spcPts val="0"/>
              </a:spcBef>
            </a:pPr>
            <a:r>
              <a:rPr lang="en-US" sz="950" b="0" dirty="0">
                <a:solidFill>
                  <a:schemeClr val="tx1"/>
                </a:solidFill>
                <a:latin typeface="Arial" pitchFamily="34" charset="0"/>
                <a:cs typeface="Arial" pitchFamily="34" charset="0"/>
              </a:rPr>
              <a:t>Mathematics develops confident, proficient and effective users of mathematics by cultivating the ability to pose and solve problems and to recognise the connections between different areas of mathematics.</a:t>
            </a:r>
          </a:p>
          <a:p>
            <a:pPr marL="0">
              <a:lnSpc>
                <a:spcPct val="100000"/>
              </a:lnSpc>
              <a:spcBef>
                <a:spcPts val="0"/>
              </a:spcBef>
            </a:pPr>
            <a:endParaRPr lang="en-AU" sz="950" b="0" dirty="0">
              <a:solidFill>
                <a:schemeClr val="tx1"/>
              </a:solidFill>
              <a:latin typeface="Arial" pitchFamily="34" charset="0"/>
              <a:cs typeface="Arial" pitchFamily="34" charset="0"/>
            </a:endParaRPr>
          </a:p>
          <a:p>
            <a:pPr marL="0" marR="0" lvl="0" indent="0" algn="l" defTabSz="914400" rtl="0" eaLnBrk="0" fontAlgn="base" latinLnBrk="0" hangingPunct="0">
              <a:lnSpc>
                <a:spcPct val="100000"/>
              </a:lnSpc>
              <a:spcBef>
                <a:spcPts val="0"/>
              </a:spcBef>
              <a:spcAft>
                <a:spcPct val="0"/>
              </a:spcAft>
              <a:buClrTx/>
              <a:buSzTx/>
              <a:buFontTx/>
              <a:buNone/>
              <a:tabLst/>
              <a:defRPr/>
            </a:pPr>
            <a:r>
              <a:rPr lang="en-AU" sz="950" b="0" dirty="0">
                <a:solidFill>
                  <a:schemeClr val="tx1"/>
                </a:solidFill>
                <a:latin typeface="Arial" pitchFamily="34" charset="0"/>
                <a:cs typeface="Arial" pitchFamily="34" charset="0"/>
              </a:rPr>
              <a:t>The full aims </a:t>
            </a:r>
            <a:r>
              <a:rPr lang="en-US" sz="950" b="0" baseline="0" dirty="0">
                <a:latin typeface="Arial" pitchFamily="34" charset="0"/>
                <a:cs typeface="Arial" pitchFamily="34" charset="0"/>
              </a:rPr>
              <a:t>are available from</a:t>
            </a:r>
            <a:r>
              <a:rPr lang="en-AU" sz="950" b="0" dirty="0">
                <a:solidFill>
                  <a:schemeClr val="tx1"/>
                </a:solidFill>
                <a:latin typeface="Arial" pitchFamily="34" charset="0"/>
                <a:cs typeface="Arial" pitchFamily="34" charset="0"/>
              </a:rPr>
              <a:t>:</a:t>
            </a:r>
            <a:r>
              <a:rPr lang="en-AU" sz="950" b="1" dirty="0">
                <a:solidFill>
                  <a:schemeClr val="tx1"/>
                </a:solidFill>
                <a:latin typeface="Arial" pitchFamily="34" charset="0"/>
                <a:cs typeface="Arial" pitchFamily="34" charset="0"/>
              </a:rPr>
              <a:t> </a:t>
            </a:r>
            <a:r>
              <a:rPr lang="en-AU" sz="1000" b="0" i="0" u="sng" strike="noStrike" kern="1200" dirty="0">
                <a:solidFill>
                  <a:schemeClr val="tx1"/>
                </a:solidFill>
                <a:effectLst/>
                <a:latin typeface="Arial" panose="020B0604020202020204" pitchFamily="34" charset="0"/>
                <a:ea typeface="+mn-ea"/>
                <a:cs typeface="Arial" panose="020B0604020202020204" pitchFamily="34" charset="0"/>
              </a:rPr>
              <a:t>https://v9.australiancurriculum.edu.au/teacher-resources/understand-this-learning-area/mathematics/.</a:t>
            </a:r>
          </a:p>
          <a:p>
            <a:pPr marL="0" marR="0" lvl="0" indent="0" algn="l" defTabSz="914400" rtl="0" eaLnBrk="0" fontAlgn="base" latinLnBrk="0" hangingPunct="0">
              <a:lnSpc>
                <a:spcPct val="100000"/>
              </a:lnSpc>
              <a:spcBef>
                <a:spcPts val="0"/>
              </a:spcBef>
              <a:spcAft>
                <a:spcPct val="0"/>
              </a:spcAft>
              <a:buClrTx/>
              <a:buSzTx/>
              <a:buFontTx/>
              <a:buNone/>
              <a:tabLst/>
              <a:defRPr/>
            </a:pPr>
            <a:endParaRPr lang="en-AU" sz="950" b="1" i="0" u="none" dirty="0">
              <a:solidFill>
                <a:schemeClr val="tx1"/>
              </a:solidFill>
              <a:latin typeface="Arial" pitchFamily="34" charset="0"/>
              <a:cs typeface="Arial" pitchFamily="34" charset="0"/>
            </a:endParaRPr>
          </a:p>
          <a:p>
            <a:pPr marL="0">
              <a:lnSpc>
                <a:spcPct val="100000"/>
              </a:lnSpc>
              <a:spcBef>
                <a:spcPts val="0"/>
              </a:spcBef>
            </a:pPr>
            <a:r>
              <a:rPr lang="en-AU" sz="950" b="1" i="0" u="none" dirty="0">
                <a:solidFill>
                  <a:schemeClr val="tx1"/>
                </a:solidFill>
                <a:latin typeface="Arial" pitchFamily="34" charset="0"/>
                <a:cs typeface="Arial" pitchFamily="34" charset="0"/>
              </a:rPr>
              <a:t>Suggested</a:t>
            </a:r>
            <a:r>
              <a:rPr lang="en-AU" sz="950" b="1" i="0" u="none" baseline="0" dirty="0">
                <a:solidFill>
                  <a:schemeClr val="tx1"/>
                </a:solidFill>
                <a:latin typeface="Arial" pitchFamily="34" charset="0"/>
                <a:cs typeface="Arial" pitchFamily="34" charset="0"/>
              </a:rPr>
              <a:t> activities</a:t>
            </a:r>
          </a:p>
          <a:p>
            <a:pPr marL="0">
              <a:lnSpc>
                <a:spcPct val="100000"/>
              </a:lnSpc>
              <a:spcBef>
                <a:spcPts val="0"/>
              </a:spcBef>
            </a:pPr>
            <a:endParaRPr lang="en-AU" sz="950" b="0" i="0" u="sng" baseline="0" dirty="0">
              <a:solidFill>
                <a:schemeClr val="tx1"/>
              </a:solidFill>
              <a:latin typeface="Arial" pitchFamily="34" charset="0"/>
              <a:cs typeface="Arial" pitchFamily="34" charset="0"/>
            </a:endParaRPr>
          </a:p>
          <a:p>
            <a:pPr marL="228600" indent="-228600">
              <a:lnSpc>
                <a:spcPct val="100000"/>
              </a:lnSpc>
              <a:spcBef>
                <a:spcPts val="0"/>
              </a:spcBef>
              <a:buFont typeface="+mj-lt"/>
              <a:buAutoNum type="arabicPeriod"/>
            </a:pPr>
            <a:r>
              <a:rPr lang="en-AU" sz="950" kern="1200" dirty="0">
                <a:solidFill>
                  <a:schemeClr val="tx1"/>
                </a:solidFill>
                <a:effectLst/>
                <a:latin typeface="Arial" pitchFamily="34" charset="0"/>
                <a:ea typeface="+mn-ea"/>
                <a:cs typeface="Arial" pitchFamily="34" charset="0"/>
              </a:rPr>
              <a:t>Prepare a brief statement/overview that would help you describe the aims of the learning area to a parent group.</a:t>
            </a:r>
          </a:p>
          <a:p>
            <a:pPr marL="0" lvl="0" indent="-228600">
              <a:lnSpc>
                <a:spcPct val="100000"/>
              </a:lnSpc>
              <a:spcBef>
                <a:spcPts val="0"/>
              </a:spcBef>
              <a:buFont typeface="+mj-lt"/>
              <a:buAutoNum type="arabicPeriod" startAt="2"/>
            </a:pPr>
            <a:r>
              <a:rPr lang="en-AU" sz="950" kern="1200" dirty="0">
                <a:solidFill>
                  <a:schemeClr val="tx1"/>
                </a:solidFill>
                <a:effectLst/>
                <a:latin typeface="Arial" pitchFamily="34" charset="0"/>
                <a:ea typeface="+mn-ea"/>
                <a:cs typeface="Arial" pitchFamily="34" charset="0"/>
              </a:rPr>
              <a:t>Identify two or three big ideas in the aims. How do they inform:</a:t>
            </a:r>
          </a:p>
          <a:p>
            <a:pPr marL="457200" lvl="2" indent="-171450">
              <a:lnSpc>
                <a:spcPct val="100000"/>
              </a:lnSpc>
              <a:spcBef>
                <a:spcPts val="0"/>
              </a:spcBef>
              <a:buFont typeface="Arial" pitchFamily="34" charset="0"/>
              <a:buChar char="•"/>
            </a:pPr>
            <a:r>
              <a:rPr lang="en-AU" sz="950" kern="1200" dirty="0">
                <a:solidFill>
                  <a:schemeClr val="tx1"/>
                </a:solidFill>
                <a:effectLst/>
                <a:latin typeface="Arial" pitchFamily="34" charset="0"/>
                <a:ea typeface="+mn-ea"/>
                <a:cs typeface="Arial" pitchFamily="34" charset="0"/>
              </a:rPr>
              <a:t>your understanding of the learning area?</a:t>
            </a:r>
          </a:p>
          <a:p>
            <a:pPr marL="457200" lvl="2" indent="-171450">
              <a:lnSpc>
                <a:spcPct val="100000"/>
              </a:lnSpc>
              <a:spcBef>
                <a:spcPts val="0"/>
              </a:spcBef>
              <a:buFont typeface="Arial" pitchFamily="34" charset="0"/>
              <a:buChar char="•"/>
            </a:pPr>
            <a:r>
              <a:rPr lang="en-AU" sz="950" kern="1200" dirty="0">
                <a:solidFill>
                  <a:schemeClr val="tx1"/>
                </a:solidFill>
                <a:effectLst/>
                <a:latin typeface="Arial" pitchFamily="34" charset="0"/>
                <a:ea typeface="+mn-ea"/>
                <a:cs typeface="Arial" pitchFamily="34" charset="0"/>
              </a:rPr>
              <a:t>what is valued in the Australian Curriculum for the learning area?</a:t>
            </a:r>
          </a:p>
          <a:p>
            <a:pPr marL="457200" lvl="2" indent="-171450">
              <a:lnSpc>
                <a:spcPct val="100000"/>
              </a:lnSpc>
              <a:spcBef>
                <a:spcPts val="0"/>
              </a:spcBef>
              <a:buFont typeface="Arial" pitchFamily="34" charset="0"/>
              <a:buChar char="•"/>
            </a:pPr>
            <a:r>
              <a:rPr lang="en-AU" sz="950" kern="1200" dirty="0">
                <a:solidFill>
                  <a:schemeClr val="tx1"/>
                </a:solidFill>
                <a:effectLst/>
                <a:latin typeface="Arial" pitchFamily="34" charset="0"/>
                <a:ea typeface="+mn-ea"/>
                <a:cs typeface="Arial" pitchFamily="34" charset="0"/>
              </a:rPr>
              <a:t>your teaching and learning approaches?</a:t>
            </a:r>
          </a:p>
          <a:p>
            <a:pPr marL="0">
              <a:lnSpc>
                <a:spcPct val="100000"/>
              </a:lnSpc>
              <a:spcBef>
                <a:spcPts val="0"/>
              </a:spcBef>
            </a:pPr>
            <a:endParaRPr lang="en-AU" sz="950" b="0" i="1" baseline="0" dirty="0">
              <a:solidFill>
                <a:schemeClr val="tx1"/>
              </a:solidFill>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7DC8D554-20BD-45E3-8F8F-C854CD9EEC52}" type="slidenum">
              <a:rPr lang="en-AU" sz="1000" smtClean="0"/>
              <a:pPr>
                <a:defRPr/>
              </a:pPr>
              <a:t>6</a:t>
            </a:fld>
            <a:endParaRPr lang="en-AU" sz="1000"/>
          </a:p>
        </p:txBody>
      </p:sp>
    </p:spTree>
    <p:extLst>
      <p:ext uri="{BB962C8B-B14F-4D97-AF65-F5344CB8AC3E}">
        <p14:creationId xmlns:p14="http://schemas.microsoft.com/office/powerpoint/2010/main" val="33398546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0"/>
              </a:spcBef>
              <a:spcAft>
                <a:spcPct val="0"/>
              </a:spcAft>
              <a:buClrTx/>
              <a:buSzTx/>
              <a:buFontTx/>
              <a:buNone/>
              <a:tabLst/>
              <a:defRPr/>
            </a:pPr>
            <a:r>
              <a:rPr lang="en-AU" sz="1100" b="0" i="0" dirty="0">
                <a:latin typeface="Arial" pitchFamily="34" charset="0"/>
                <a:cs typeface="Arial" pitchFamily="34" charset="0"/>
              </a:rPr>
              <a:t>The</a:t>
            </a:r>
            <a:r>
              <a:rPr lang="en-AU" sz="1100" b="0" i="0" baseline="0" dirty="0">
                <a:latin typeface="Arial" pitchFamily="34" charset="0"/>
                <a:cs typeface="Arial" pitchFamily="34" charset="0"/>
              </a:rPr>
              <a:t> key considerations provide a </a:t>
            </a:r>
            <a:r>
              <a:rPr lang="en-AU" sz="1100" b="0" i="0" dirty="0">
                <a:latin typeface="Arial" pitchFamily="34" charset="0"/>
                <a:cs typeface="Arial" pitchFamily="34" charset="0"/>
              </a:rPr>
              <a:t>brief overview of how the Australian</a:t>
            </a:r>
            <a:r>
              <a:rPr lang="en-AU" sz="1100" b="0" i="0" baseline="0" dirty="0">
                <a:latin typeface="Arial" pitchFamily="34" charset="0"/>
                <a:cs typeface="Arial" pitchFamily="34" charset="0"/>
              </a:rPr>
              <a:t> </a:t>
            </a:r>
            <a:r>
              <a:rPr lang="en-AU" sz="1100" b="0" i="0" dirty="0">
                <a:latin typeface="Arial" pitchFamily="34" charset="0"/>
                <a:cs typeface="Arial" pitchFamily="34" charset="0"/>
              </a:rPr>
              <a:t>Curriculum can accommodate particular approaches to teaching and assessment in Mathematics</a:t>
            </a:r>
            <a:endParaRPr lang="en-US" sz="1100" b="0" i="0" dirty="0">
              <a:latin typeface="Arial" pitchFamily="34" charset="0"/>
              <a:cs typeface="Arial" pitchFamily="34" charset="0"/>
            </a:endParaRPr>
          </a:p>
          <a:p>
            <a:pPr marL="0" marR="0" lvl="0" indent="0" algn="l" defTabSz="914400" rtl="0" eaLnBrk="0" fontAlgn="base" latinLnBrk="0" hangingPunct="0">
              <a:lnSpc>
                <a:spcPct val="100000"/>
              </a:lnSpc>
              <a:spcBef>
                <a:spcPts val="0"/>
              </a:spcBef>
              <a:spcAft>
                <a:spcPct val="0"/>
              </a:spcAft>
              <a:buClrTx/>
              <a:buSzTx/>
              <a:buFontTx/>
              <a:buNone/>
              <a:tabLst/>
              <a:defRPr/>
            </a:pPr>
            <a:endParaRPr lang="en-US" sz="1100" b="0" dirty="0">
              <a:latin typeface="Arial" pitchFamily="34" charset="0"/>
              <a:cs typeface="Arial" pitchFamily="34" charset="0"/>
            </a:endParaRPr>
          </a:p>
          <a:p>
            <a:pPr marL="0" marR="0" lvl="0" indent="0" algn="l" defTabSz="914400" rtl="0" eaLnBrk="0" fontAlgn="base" latinLnBrk="0" hangingPunct="0">
              <a:lnSpc>
                <a:spcPct val="100000"/>
              </a:lnSpc>
              <a:spcBef>
                <a:spcPts val="0"/>
              </a:spcBef>
              <a:spcAft>
                <a:spcPct val="0"/>
              </a:spcAft>
              <a:buClrTx/>
              <a:buSzTx/>
              <a:buFontTx/>
              <a:buNone/>
              <a:tabLst/>
              <a:defRPr/>
            </a:pPr>
            <a:r>
              <a:rPr lang="en-AU" sz="1100" b="0" dirty="0">
                <a:latin typeface="Arial" pitchFamily="34" charset="0"/>
                <a:cs typeface="Arial" pitchFamily="34" charset="0"/>
              </a:rPr>
              <a:t>The Australian Curriculum: Mathematics emphasises the importance of providing learning</a:t>
            </a:r>
            <a:r>
              <a:rPr lang="en-AU" sz="1100" b="0" baseline="0" dirty="0">
                <a:latin typeface="Arial" pitchFamily="34" charset="0"/>
                <a:cs typeface="Arial" pitchFamily="34" charset="0"/>
              </a:rPr>
              <a:t> </a:t>
            </a:r>
            <a:r>
              <a:rPr lang="en-AU" sz="1100" b="0" dirty="0">
                <a:latin typeface="Arial" pitchFamily="34" charset="0"/>
                <a:cs typeface="Arial" pitchFamily="34" charset="0"/>
              </a:rPr>
              <a:t>opportunities for students to: </a:t>
            </a:r>
          </a:p>
          <a:p>
            <a:pPr marL="171450" marR="0" lvl="0" indent="-17145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r>
              <a:rPr lang="en-AU" sz="1100" b="0" dirty="0">
                <a:latin typeface="Arial" pitchFamily="34" charset="0"/>
                <a:cs typeface="Arial" pitchFamily="34" charset="0"/>
              </a:rPr>
              <a:t>develop proficiency in mathematics, focusing on the development of increasingly sophisticated</a:t>
            </a:r>
            <a:r>
              <a:rPr lang="en-AU" sz="1100" b="0" baseline="0" dirty="0">
                <a:latin typeface="Arial" pitchFamily="34" charset="0"/>
                <a:cs typeface="Arial" pitchFamily="34" charset="0"/>
              </a:rPr>
              <a:t> </a:t>
            </a:r>
            <a:r>
              <a:rPr lang="en-AU" sz="1100" b="0" dirty="0">
                <a:latin typeface="Arial" pitchFamily="34" charset="0"/>
                <a:cs typeface="Arial" pitchFamily="34" charset="0"/>
              </a:rPr>
              <a:t>knowledge and understanding of mathematical</a:t>
            </a:r>
            <a:r>
              <a:rPr lang="en-AU" sz="1100" b="0" baseline="0" dirty="0">
                <a:latin typeface="Arial" pitchFamily="34" charset="0"/>
                <a:cs typeface="Arial" pitchFamily="34" charset="0"/>
              </a:rPr>
              <a:t> </a:t>
            </a:r>
            <a:r>
              <a:rPr lang="en-AU" sz="1100" b="0" dirty="0">
                <a:latin typeface="Arial" pitchFamily="34" charset="0"/>
                <a:cs typeface="Arial" pitchFamily="34" charset="0"/>
              </a:rPr>
              <a:t>concepts, fluency in representations and procedures and sound</a:t>
            </a:r>
            <a:r>
              <a:rPr lang="en-AU" sz="1100" b="0" baseline="0" dirty="0">
                <a:latin typeface="Arial" pitchFamily="34" charset="0"/>
                <a:cs typeface="Arial" pitchFamily="34" charset="0"/>
              </a:rPr>
              <a:t> </a:t>
            </a:r>
            <a:r>
              <a:rPr lang="en-AU" sz="1100" b="0" dirty="0">
                <a:latin typeface="Arial" pitchFamily="34" charset="0"/>
                <a:cs typeface="Arial" pitchFamily="34" charset="0"/>
              </a:rPr>
              <a:t>mathematical reasoning and</a:t>
            </a:r>
            <a:r>
              <a:rPr lang="en-AU" sz="1100" b="0" baseline="0" dirty="0">
                <a:latin typeface="Arial" pitchFamily="34" charset="0"/>
                <a:cs typeface="Arial" pitchFamily="34" charset="0"/>
              </a:rPr>
              <a:t> </a:t>
            </a:r>
            <a:r>
              <a:rPr lang="en-AU" sz="1100" b="0" dirty="0">
                <a:latin typeface="Arial" pitchFamily="34" charset="0"/>
                <a:cs typeface="Arial" pitchFamily="34" charset="0"/>
              </a:rPr>
              <a:t>problem-solving skills</a:t>
            </a:r>
          </a:p>
          <a:p>
            <a:pPr marL="171450" marR="0" lvl="0" indent="-17145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r>
              <a:rPr lang="en-AU" sz="1100" b="0" i="0" baseline="0" dirty="0">
                <a:latin typeface="Arial" pitchFamily="34" charset="0"/>
                <a:cs typeface="Arial" pitchFamily="34" charset="0"/>
              </a:rPr>
              <a:t>purposefully select and effectively use the functionality of a digital tool or platform to develop computational and algorithmic thinking that is explicitly developed and used to learn and apply mathematics, and addresses the managing and operating element of the digital literacy capability.</a:t>
            </a:r>
            <a:endParaRPr lang="en-US" sz="1100" b="0" i="0" baseline="0" dirty="0">
              <a:latin typeface="Arial" pitchFamily="34" charset="0"/>
              <a:cs typeface="Arial" pitchFamily="34" charset="0"/>
            </a:endParaRPr>
          </a:p>
          <a:p>
            <a:pPr marL="0" marR="0" lvl="0" indent="0" algn="l" defTabSz="914400" rtl="0" eaLnBrk="0" fontAlgn="base" latinLnBrk="0" hangingPunct="0">
              <a:lnSpc>
                <a:spcPct val="100000"/>
              </a:lnSpc>
              <a:spcBef>
                <a:spcPts val="0"/>
              </a:spcBef>
              <a:spcAft>
                <a:spcPct val="0"/>
              </a:spcAft>
              <a:buClrTx/>
              <a:buSzTx/>
              <a:buFontTx/>
              <a:buNone/>
              <a:tabLst/>
              <a:defRPr/>
            </a:pPr>
            <a:endParaRPr lang="en-US" sz="1100" b="0" baseline="0" dirty="0">
              <a:latin typeface="Arial" pitchFamily="34" charset="0"/>
              <a:cs typeface="Arial" pitchFamily="34" charset="0"/>
            </a:endParaRPr>
          </a:p>
          <a:p>
            <a:pPr marL="0" marR="0" lvl="0" indent="0" algn="l" defTabSz="914400" rtl="0" eaLnBrk="0" fontAlgn="base" latinLnBrk="0" hangingPunct="0">
              <a:lnSpc>
                <a:spcPct val="100000"/>
              </a:lnSpc>
              <a:spcBef>
                <a:spcPts val="0"/>
              </a:spcBef>
              <a:spcAft>
                <a:spcPct val="0"/>
              </a:spcAft>
              <a:buClrTx/>
              <a:buSzTx/>
              <a:buFontTx/>
              <a:buNone/>
              <a:tabLst/>
              <a:defRPr/>
            </a:pPr>
            <a:r>
              <a:rPr lang="en-US" sz="1100" b="0" baseline="0" dirty="0">
                <a:latin typeface="Arial" pitchFamily="34" charset="0"/>
                <a:cs typeface="Arial" pitchFamily="34" charset="0"/>
              </a:rPr>
              <a:t>This section also supports teachers to consider:</a:t>
            </a:r>
          </a:p>
          <a:p>
            <a:pPr marL="171450" marR="0" lvl="0" indent="-17145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r>
              <a:rPr lang="en-US" sz="1100" b="0" baseline="0" dirty="0">
                <a:latin typeface="Arial" pitchFamily="34" charset="0"/>
                <a:cs typeface="Arial" pitchFamily="34" charset="0"/>
              </a:rPr>
              <a:t>protocols for engaging in First Nations Australians </a:t>
            </a:r>
          </a:p>
          <a:p>
            <a:pPr marL="171450" marR="0" lvl="0" indent="-17145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r>
              <a:rPr lang="en-US" sz="1100" b="0" baseline="0" dirty="0">
                <a:latin typeface="Arial" pitchFamily="34" charset="0"/>
                <a:cs typeface="Arial" pitchFamily="34" charset="0"/>
              </a:rPr>
              <a:t>inclusive practices that are relevant to the students needs.</a:t>
            </a:r>
          </a:p>
          <a:p>
            <a:pPr marL="0" lvl="0" indent="0">
              <a:spcBef>
                <a:spcPts val="0"/>
              </a:spcBef>
              <a:buFontTx/>
              <a:buNone/>
            </a:pPr>
            <a:endParaRPr lang="en-US" sz="1100" b="1" i="0" baseline="0" dirty="0">
              <a:latin typeface="Arial" pitchFamily="34" charset="0"/>
              <a:cs typeface="Arial" pitchFamily="34" charset="0"/>
            </a:endParaRPr>
          </a:p>
          <a:p>
            <a:pPr marL="0">
              <a:lnSpc>
                <a:spcPct val="100000"/>
              </a:lnSpc>
              <a:spcBef>
                <a:spcPts val="0"/>
              </a:spcBef>
            </a:pPr>
            <a:endParaRPr lang="en-AU" sz="1100" u="none" dirty="0">
              <a:latin typeface="Arial" pitchFamily="34" charset="0"/>
              <a:cs typeface="Arial" pitchFamily="34" charset="0"/>
            </a:endParaRPr>
          </a:p>
          <a:p>
            <a:pPr marL="0" lvl="0">
              <a:lnSpc>
                <a:spcPct val="100000"/>
              </a:lnSpc>
              <a:spcBef>
                <a:spcPts val="0"/>
              </a:spcBef>
            </a:pPr>
            <a:r>
              <a:rPr lang="en-US" sz="1100" b="1" u="none" dirty="0">
                <a:latin typeface="Arial" pitchFamily="34" charset="0"/>
                <a:cs typeface="Arial" pitchFamily="34" charset="0"/>
              </a:rPr>
              <a:t>Suggested activity</a:t>
            </a:r>
          </a:p>
          <a:p>
            <a:pPr marL="0" lvl="0" indent="0">
              <a:lnSpc>
                <a:spcPct val="100000"/>
              </a:lnSpc>
              <a:spcBef>
                <a:spcPts val="0"/>
              </a:spcBef>
              <a:buFont typeface="+mj-lt"/>
              <a:buNone/>
            </a:pPr>
            <a:endParaRPr lang="en-AU" sz="1100" kern="1200" dirty="0">
              <a:solidFill>
                <a:schemeClr val="tx1"/>
              </a:solidFill>
              <a:effectLst/>
              <a:latin typeface="Arial" pitchFamily="34" charset="0"/>
              <a:ea typeface="+mn-ea"/>
              <a:cs typeface="Arial" pitchFamily="34" charset="0"/>
            </a:endParaRPr>
          </a:p>
          <a:p>
            <a:pPr marL="0" lvl="0" indent="0">
              <a:lnSpc>
                <a:spcPct val="100000"/>
              </a:lnSpc>
              <a:spcBef>
                <a:spcPts val="0"/>
              </a:spcBef>
              <a:buFont typeface="+mj-lt"/>
              <a:buNone/>
            </a:pPr>
            <a:r>
              <a:rPr lang="en-AU" sz="1100" kern="1200" dirty="0">
                <a:solidFill>
                  <a:schemeClr val="tx1"/>
                </a:solidFill>
                <a:effectLst/>
                <a:latin typeface="Arial" pitchFamily="34" charset="0"/>
                <a:ea typeface="+mn-ea"/>
                <a:cs typeface="Arial" pitchFamily="34" charset="0"/>
              </a:rPr>
              <a:t>How are the key considerations reflected in your Mathematics program?</a:t>
            </a:r>
          </a:p>
          <a:p>
            <a:pPr marL="0" lvl="0" indent="-228600">
              <a:lnSpc>
                <a:spcPct val="100000"/>
              </a:lnSpc>
              <a:spcBef>
                <a:spcPts val="0"/>
              </a:spcBef>
              <a:buFont typeface="+mj-lt"/>
              <a:buAutoNum type="arabicPeriod"/>
            </a:pPr>
            <a:endParaRPr lang="en-AU" sz="1100" u="none" kern="1200" dirty="0">
              <a:solidFill>
                <a:schemeClr val="tx1"/>
              </a:solidFill>
              <a:effectLst/>
              <a:latin typeface="Arial" pitchFamily="34" charset="0"/>
              <a:ea typeface="+mn-ea"/>
              <a:cs typeface="Arial" pitchFamily="34" charset="0"/>
            </a:endParaRPr>
          </a:p>
        </p:txBody>
      </p:sp>
      <p:sp>
        <p:nvSpPr>
          <p:cNvPr id="4" name="Slide Number Placeholder 3"/>
          <p:cNvSpPr>
            <a:spLocks noGrp="1"/>
          </p:cNvSpPr>
          <p:nvPr>
            <p:ph type="sldNum" sz="quarter" idx="10"/>
          </p:nvPr>
        </p:nvSpPr>
        <p:spPr/>
        <p:txBody>
          <a:bodyPr/>
          <a:lstStyle/>
          <a:p>
            <a:pPr>
              <a:defRPr/>
            </a:pPr>
            <a:fld id="{7DC8D554-20BD-45E3-8F8F-C854CD9EEC52}" type="slidenum">
              <a:rPr lang="en-AU" sz="1000" smtClean="0"/>
              <a:pPr>
                <a:defRPr/>
              </a:pPr>
              <a:t>7</a:t>
            </a:fld>
            <a:endParaRPr lang="en-AU" sz="1000"/>
          </a:p>
        </p:txBody>
      </p:sp>
    </p:spTree>
    <p:extLst>
      <p:ext uri="{BB962C8B-B14F-4D97-AF65-F5344CB8AC3E}">
        <p14:creationId xmlns:p14="http://schemas.microsoft.com/office/powerpoint/2010/main" val="33648085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a:spcBef>
                <a:spcPts val="0"/>
              </a:spcBef>
            </a:pPr>
            <a:r>
              <a:rPr lang="en-US" sz="1100" b="0" dirty="0">
                <a:latin typeface="Arial" panose="020B0604020202020204" pitchFamily="34" charset="0"/>
                <a:cs typeface="Arial" panose="020B0604020202020204" pitchFamily="34" charset="0"/>
              </a:rPr>
              <a:t>The Mathematics curriculum is structured into</a:t>
            </a:r>
            <a:r>
              <a:rPr lang="en-US" sz="1100" b="0" baseline="0" dirty="0">
                <a:latin typeface="Arial" panose="020B0604020202020204" pitchFamily="34" charset="0"/>
                <a:cs typeface="Arial" panose="020B0604020202020204" pitchFamily="34" charset="0"/>
              </a:rPr>
              <a:t> year levels.</a:t>
            </a:r>
          </a:p>
          <a:p>
            <a:pPr marL="0" lvl="0">
              <a:spcBef>
                <a:spcPts val="0"/>
              </a:spcBef>
            </a:pPr>
            <a:endParaRPr lang="en-US" sz="1100" b="0" baseline="0" dirty="0">
              <a:solidFill>
                <a:schemeClr val="tx1"/>
              </a:solidFill>
              <a:latin typeface="Arial" panose="020B0604020202020204" pitchFamily="34" charset="0"/>
              <a:cs typeface="Arial" panose="020B0604020202020204" pitchFamily="34" charset="0"/>
            </a:endParaRPr>
          </a:p>
          <a:p>
            <a:pPr marL="0" lvl="0">
              <a:spcBef>
                <a:spcPts val="0"/>
              </a:spcBef>
            </a:pPr>
            <a:r>
              <a:rPr lang="en-US" sz="1100" b="1" baseline="0" dirty="0">
                <a:solidFill>
                  <a:schemeClr val="tx1"/>
                </a:solidFill>
                <a:latin typeface="Arial" panose="020B0604020202020204" pitchFamily="34" charset="0"/>
                <a:cs typeface="Arial" panose="020B0604020202020204" pitchFamily="34" charset="0"/>
              </a:rPr>
              <a:t>Suggested activity</a:t>
            </a:r>
            <a:endParaRPr lang="en-US" sz="1100" b="0" baseline="0" dirty="0">
              <a:solidFill>
                <a:schemeClr val="tx1"/>
              </a:solidFill>
              <a:latin typeface="Arial" panose="020B0604020202020204" pitchFamily="34" charset="0"/>
              <a:cs typeface="Arial" panose="020B0604020202020204" pitchFamily="34" charset="0"/>
            </a:endParaRPr>
          </a:p>
          <a:p>
            <a:pPr marL="0" lvl="0" indent="0">
              <a:spcBef>
                <a:spcPts val="0"/>
              </a:spcBef>
              <a:buFont typeface="+mj-lt"/>
              <a:buNone/>
            </a:pPr>
            <a:endParaRPr lang="en-US" sz="1100" b="0" baseline="0" dirty="0">
              <a:solidFill>
                <a:schemeClr val="tx1"/>
              </a:solidFill>
              <a:latin typeface="Arial" panose="020B0604020202020204" pitchFamily="34" charset="0"/>
              <a:cs typeface="Arial" panose="020B0604020202020204" pitchFamily="34" charset="0"/>
            </a:endParaRPr>
          </a:p>
          <a:p>
            <a:pPr marL="0" lvl="0" indent="0">
              <a:spcBef>
                <a:spcPts val="0"/>
              </a:spcBef>
              <a:buFont typeface="+mj-lt"/>
              <a:buNone/>
            </a:pPr>
            <a:r>
              <a:rPr lang="en-US" sz="1100" b="0" baseline="0" dirty="0">
                <a:solidFill>
                  <a:schemeClr val="tx1"/>
                </a:solidFill>
                <a:latin typeface="Arial" panose="020B0604020202020204" pitchFamily="34" charset="0"/>
                <a:cs typeface="Arial" panose="020B0604020202020204" pitchFamily="34" charset="0"/>
              </a:rPr>
              <a:t>What are the implications of the year-by-year curriculum for the planning of your teaching, learning and assessment program?</a:t>
            </a:r>
            <a:endParaRPr lang="en-US" sz="1100" b="1"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7DC8D554-20BD-45E3-8F8F-C854CD9EEC52}" type="slidenum">
              <a:rPr lang="en-AU" sz="1000" smtClean="0"/>
              <a:pPr>
                <a:defRPr/>
              </a:pPr>
              <a:t>8</a:t>
            </a:fld>
            <a:endParaRPr lang="en-AU" sz="1000"/>
          </a:p>
        </p:txBody>
      </p:sp>
    </p:spTree>
    <p:extLst>
      <p:ext uri="{BB962C8B-B14F-4D97-AF65-F5344CB8AC3E}">
        <p14:creationId xmlns:p14="http://schemas.microsoft.com/office/powerpoint/2010/main" val="37062517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nSpc>
                <a:spcPct val="100000"/>
              </a:lnSpc>
              <a:spcBef>
                <a:spcPts val="0"/>
              </a:spcBef>
            </a:pPr>
            <a:r>
              <a:rPr lang="en-US" sz="1100" dirty="0">
                <a:latin typeface="Arial" pitchFamily="34" charset="0"/>
                <a:cs typeface="Arial" pitchFamily="34" charset="0"/>
              </a:rPr>
              <a:t>Each Mathematics level description:</a:t>
            </a:r>
          </a:p>
          <a:p>
            <a:pPr marL="171450" indent="-171450">
              <a:lnSpc>
                <a:spcPct val="100000"/>
              </a:lnSpc>
              <a:spcBef>
                <a:spcPts val="0"/>
              </a:spcBef>
              <a:buFont typeface="Arial" panose="020B0604020202020204" pitchFamily="34" charset="0"/>
              <a:buChar char="•"/>
            </a:pPr>
            <a:endParaRPr lang="en-US" sz="1100" dirty="0">
              <a:latin typeface="Arial" pitchFamily="34" charset="0"/>
              <a:cs typeface="Arial" pitchFamily="34" charset="0"/>
            </a:endParaRPr>
          </a:p>
          <a:p>
            <a:pPr marL="171450" marR="0" lvl="0" indent="-17145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r>
              <a:rPr lang="en-US" sz="1100" dirty="0">
                <a:latin typeface="Arial" pitchFamily="34" charset="0"/>
                <a:cs typeface="Arial" pitchFamily="34" charset="0"/>
              </a:rPr>
              <a:t>highlights the interrelatedness of the strands and content descriptions </a:t>
            </a:r>
            <a:r>
              <a:rPr lang="en-US" sz="1100" baseline="0" dirty="0">
                <a:latin typeface="Arial" pitchFamily="34" charset="0"/>
                <a:cs typeface="Arial" pitchFamily="34" charset="0"/>
              </a:rPr>
              <a:t>for each year</a:t>
            </a:r>
            <a:endParaRPr lang="en-US" sz="1100" dirty="0">
              <a:latin typeface="Arial" pitchFamily="34" charset="0"/>
              <a:cs typeface="Arial" pitchFamily="34" charset="0"/>
            </a:endParaRPr>
          </a:p>
          <a:p>
            <a:pPr marL="171450" lvl="0" indent="-171450">
              <a:lnSpc>
                <a:spcPct val="100000"/>
              </a:lnSpc>
              <a:spcBef>
                <a:spcPts val="0"/>
              </a:spcBef>
              <a:buFont typeface="Arial" panose="020B0604020202020204" pitchFamily="34" charset="0"/>
              <a:buChar char="•"/>
            </a:pPr>
            <a:r>
              <a:rPr lang="en-US" sz="1100" dirty="0">
                <a:latin typeface="Arial" pitchFamily="34" charset="0"/>
                <a:cs typeface="Arial" pitchFamily="34" charset="0"/>
              </a:rPr>
              <a:t>provides general</a:t>
            </a:r>
            <a:r>
              <a:rPr lang="en-US" sz="1100" baseline="0" dirty="0">
                <a:latin typeface="Arial" pitchFamily="34" charset="0"/>
                <a:cs typeface="Arial" pitchFamily="34" charset="0"/>
              </a:rPr>
              <a:t> e</a:t>
            </a:r>
            <a:r>
              <a:rPr lang="en-US" sz="1100" dirty="0">
                <a:latin typeface="Arial" pitchFamily="34" charset="0"/>
                <a:cs typeface="Arial" pitchFamily="34" charset="0"/>
              </a:rPr>
              <a:t>xamples</a:t>
            </a:r>
            <a:r>
              <a:rPr lang="en-US" sz="1100" baseline="0" dirty="0">
                <a:latin typeface="Arial" pitchFamily="34" charset="0"/>
                <a:cs typeface="Arial" pitchFamily="34" charset="0"/>
              </a:rPr>
              <a:t> of what the mathematical learning and experiences may include at that year level.</a:t>
            </a:r>
            <a:endParaRPr lang="en-US" sz="1100" dirty="0">
              <a:latin typeface="Arial" pitchFamily="34" charset="0"/>
              <a:cs typeface="Arial" pitchFamily="34" charset="0"/>
            </a:endParaRPr>
          </a:p>
          <a:p>
            <a:pPr marL="0" lvl="0" indent="0">
              <a:spcBef>
                <a:spcPts val="0"/>
              </a:spcBef>
              <a:buFont typeface="Arial" panose="020B0604020202020204" pitchFamily="34" charset="0"/>
              <a:buNone/>
            </a:pPr>
            <a:endParaRPr lang="en-US" sz="11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7DC8D554-20BD-45E3-8F8F-C854CD9EEC52}" type="slidenum">
              <a:rPr lang="en-AU" sz="1000" smtClean="0"/>
              <a:pPr>
                <a:defRPr/>
              </a:pPr>
              <a:t>9</a:t>
            </a:fld>
            <a:endParaRPr lang="en-AU" sz="1000"/>
          </a:p>
        </p:txBody>
      </p:sp>
    </p:spTree>
    <p:extLst>
      <p:ext uri="{BB962C8B-B14F-4D97-AF65-F5344CB8AC3E}">
        <p14:creationId xmlns:p14="http://schemas.microsoft.com/office/powerpoint/2010/main" val="60975275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qcaa.qld.edu.au/copyright" TargetMode="Externa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s://www.qcaa.qld.edu.au/copyright" TargetMode="External"/><Relationship Id="rId2" Type="http://schemas.openxmlformats.org/officeDocument/2006/relationships/hyperlink" Target="https://creativecommons.org/licenses/by/4.0" TargetMode="External"/><Relationship Id="rId1" Type="http://schemas.openxmlformats.org/officeDocument/2006/relationships/slideMaster" Target="../slideMasters/slideMaster2.xml"/><Relationship Id="rId5" Type="http://schemas.openxmlformats.org/officeDocument/2006/relationships/image" Target="../media/image7.png"/><Relationship Id="rId4" Type="http://schemas.openxmlformats.org/officeDocument/2006/relationships/hyperlink" Target="http://www.qcaa.qld.edu.au/copyright" TargetMode="External"/></Relationships>
</file>

<file path=ppt/slideLayouts/_rels/slideLayout5.xml.rels><?xml version="1.0" encoding="UTF-8" standalone="yes"?>
<Relationships xmlns="http://schemas.openxmlformats.org/package/2006/relationships"><Relationship Id="rId8" Type="http://schemas.openxmlformats.org/officeDocument/2006/relationships/hyperlink" Target="http://www.youtube.com/user/TheQCAA" TargetMode="External"/><Relationship Id="rId13" Type="http://schemas.openxmlformats.org/officeDocument/2006/relationships/image" Target="../media/image13.png"/><Relationship Id="rId3" Type="http://schemas.openxmlformats.org/officeDocument/2006/relationships/image" Target="../media/image8.jpg"/><Relationship Id="rId7" Type="http://schemas.openxmlformats.org/officeDocument/2006/relationships/image" Target="../media/image10.jpg"/><Relationship Id="rId12" Type="http://schemas.openxmlformats.org/officeDocument/2006/relationships/hyperlink" Target="http://www.facebook.com/qcaa.qld.edu.au" TargetMode="External"/><Relationship Id="rId2" Type="http://schemas.openxmlformats.org/officeDocument/2006/relationships/hyperlink" Target="https://www.instagram.com/myqce/" TargetMode="External"/><Relationship Id="rId1" Type="http://schemas.openxmlformats.org/officeDocument/2006/relationships/slideMaster" Target="../slideMasters/slideMaster2.xml"/><Relationship Id="rId6" Type="http://schemas.openxmlformats.org/officeDocument/2006/relationships/hyperlink" Target="http://www.pinterest.com/QCAA_edu" TargetMode="External"/><Relationship Id="rId11" Type="http://schemas.openxmlformats.org/officeDocument/2006/relationships/image" Target="../media/image12.jpg"/><Relationship Id="rId5" Type="http://schemas.openxmlformats.org/officeDocument/2006/relationships/image" Target="../media/image9.jpg"/><Relationship Id="rId10" Type="http://schemas.openxmlformats.org/officeDocument/2006/relationships/hyperlink" Target="https://twitter.com/QCAA_edu" TargetMode="External"/><Relationship Id="rId4" Type="http://schemas.openxmlformats.org/officeDocument/2006/relationships/hyperlink" Target="https://www.linkedin.com/company/queensland-curriculum-and-assessment-authority" TargetMode="External"/><Relationship Id="rId9" Type="http://schemas.openxmlformats.org/officeDocument/2006/relationships/image" Target="../media/image11.jp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16370" y="3429000"/>
            <a:ext cx="8603779" cy="1728341"/>
          </a:xfrm>
        </p:spPr>
        <p:txBody>
          <a:bodyPr/>
          <a:lstStyle/>
          <a:p>
            <a:r>
              <a:rPr lang="en-US"/>
              <a:t>Click to edit Master title style</a:t>
            </a:r>
            <a:endParaRPr lang="en-AU"/>
          </a:p>
        </p:txBody>
      </p:sp>
      <p:sp>
        <p:nvSpPr>
          <p:cNvPr id="3" name="Subtitle 2"/>
          <p:cNvSpPr>
            <a:spLocks noGrp="1"/>
          </p:cNvSpPr>
          <p:nvPr>
            <p:ph type="subTitle" idx="1"/>
          </p:nvPr>
        </p:nvSpPr>
        <p:spPr>
          <a:xfrm>
            <a:off x="223588" y="5137200"/>
            <a:ext cx="8596561" cy="935956"/>
          </a:xfrm>
        </p:spPr>
        <p:txBody>
          <a:bodyPr/>
          <a:lstStyle>
            <a:lvl1pPr marL="0" indent="0" algn="l">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pic>
        <p:nvPicPr>
          <p:cNvPr id="5" name="Picture 4">
            <a:hlinkClick r:id="rId2"/>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70000" y="6085291"/>
            <a:ext cx="468631" cy="224029"/>
          </a:xfrm>
          <a:prstGeom prst="rect">
            <a:avLst/>
          </a:prstGeom>
        </p:spPr>
      </p:pic>
      <p:sp>
        <p:nvSpPr>
          <p:cNvPr id="6" name="Vertical Text Placeholder 5">
            <a:extLst>
              <a:ext uri="{FF2B5EF4-FFF2-40B4-BE49-F238E27FC236}">
                <a16:creationId xmlns:a16="http://schemas.microsoft.com/office/drawing/2014/main" id="{917A4D56-8898-4073-A0A6-20E26BE19B23}"/>
              </a:ext>
            </a:extLst>
          </p:cNvPr>
          <p:cNvSpPr>
            <a:spLocks noGrp="1"/>
          </p:cNvSpPr>
          <p:nvPr>
            <p:ph type="body" orient="vert" sz="quarter" idx="10" hasCustomPrompt="1"/>
          </p:nvPr>
        </p:nvSpPr>
        <p:spPr>
          <a:xfrm rot="10800000">
            <a:off x="8705031" y="5373215"/>
            <a:ext cx="144015" cy="618004"/>
          </a:xfrm>
        </p:spPr>
        <p:txBody>
          <a:bodyPr vert="eaVert">
            <a:noAutofit/>
          </a:bodyPr>
          <a:lstStyle>
            <a:lvl1pPr>
              <a:spcBef>
                <a:spcPts val="0"/>
              </a:spcBef>
              <a:defRPr sz="500" b="0">
                <a:solidFill>
                  <a:srgbClr val="808080"/>
                </a:solidFill>
              </a:defRPr>
            </a:lvl1pPr>
          </a:lstStyle>
          <a:p>
            <a:pPr lvl="0"/>
            <a:r>
              <a:rPr lang="en-US"/>
              <a:t>Job number</a:t>
            </a:r>
            <a:endParaRPr lang="en-AU"/>
          </a:p>
        </p:txBody>
      </p:sp>
    </p:spTree>
    <p:extLst>
      <p:ext uri="{BB962C8B-B14F-4D97-AF65-F5344CB8AC3E}">
        <p14:creationId xmlns:p14="http://schemas.microsoft.com/office/powerpoint/2010/main" val="5799943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bullet li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AE7E6-D2C5-4DF0-9107-6235C2752C79}"/>
              </a:ext>
            </a:extLst>
          </p:cNvPr>
          <p:cNvSpPr>
            <a:spLocks noGrp="1"/>
          </p:cNvSpPr>
          <p:nvPr>
            <p:ph type="title"/>
          </p:nvPr>
        </p:nvSpPr>
        <p:spPr/>
        <p:txBody>
          <a:bodyPr/>
          <a:lstStyle/>
          <a:p>
            <a:r>
              <a:rPr lang="en-US" dirty="0"/>
              <a:t>Click to edit Master title style</a:t>
            </a:r>
            <a:endParaRPr lang="en-AU" dirty="0"/>
          </a:p>
        </p:txBody>
      </p:sp>
      <p:sp>
        <p:nvSpPr>
          <p:cNvPr id="3" name="Content Placeholder 2">
            <a:extLst>
              <a:ext uri="{FF2B5EF4-FFF2-40B4-BE49-F238E27FC236}">
                <a16:creationId xmlns:a16="http://schemas.microsoft.com/office/drawing/2014/main" id="{E44114B7-EBE7-46A7-BBF6-C71BA8268A70}"/>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42919955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86EA0B-33FE-4187-9E04-175214002D32}"/>
              </a:ext>
            </a:extLst>
          </p:cNvPr>
          <p:cNvSpPr>
            <a:spLocks noGrp="1"/>
          </p:cNvSpPr>
          <p:nvPr>
            <p:ph type="title"/>
          </p:nvPr>
        </p:nvSpPr>
        <p:spPr/>
        <p:txBody>
          <a:bodyPr/>
          <a:lstStyle/>
          <a:p>
            <a:r>
              <a:rPr lang="en-US" dirty="0"/>
              <a:t>Click to edit Master title style</a:t>
            </a:r>
            <a:endParaRPr lang="en-AU" dirty="0"/>
          </a:p>
        </p:txBody>
      </p:sp>
    </p:spTree>
    <p:extLst>
      <p:ext uri="{BB962C8B-B14F-4D97-AF65-F5344CB8AC3E}">
        <p14:creationId xmlns:p14="http://schemas.microsoft.com/office/powerpoint/2010/main" val="7312234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pyright notice">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DB8D3A82-C098-4F12-9711-3E2DACD04627}"/>
              </a:ext>
            </a:extLst>
          </p:cNvPr>
          <p:cNvSpPr>
            <a:spLocks noGrp="1"/>
          </p:cNvSpPr>
          <p:nvPr>
            <p:ph idx="1"/>
          </p:nvPr>
        </p:nvSpPr>
        <p:spPr>
          <a:xfrm>
            <a:off x="322562" y="1003588"/>
            <a:ext cx="8496000" cy="4746856"/>
          </a:xfrm>
        </p:spPr>
        <p:txBody>
          <a:bodyPr/>
          <a:lstStyle>
            <a:lvl1pPr>
              <a:defRPr/>
            </a:lvl1pPr>
          </a:lstStyle>
          <a:p>
            <a:pPr>
              <a:spcBef>
                <a:spcPts val="0"/>
              </a:spcBef>
              <a:spcAft>
                <a:spcPts val="0"/>
              </a:spcAft>
            </a:pPr>
            <a:endParaRPr lang="en-US" sz="300" dirty="0"/>
          </a:p>
          <a:p>
            <a:pPr>
              <a:lnSpc>
                <a:spcPct val="110000"/>
              </a:lnSpc>
              <a:spcAft>
                <a:spcPts val="0"/>
              </a:spcAft>
            </a:pPr>
            <a:r>
              <a:rPr lang="en-US" sz="1200" dirty="0"/>
              <a:t>                </a:t>
            </a:r>
            <a:r>
              <a:rPr lang="en-US" sz="1400" dirty="0"/>
              <a:t>© State of Queensland (QCAA) </a:t>
            </a:r>
            <a:r>
              <a:rPr lang="en-AU" sz="1400" dirty="0"/>
              <a:t>[Year]</a:t>
            </a:r>
          </a:p>
          <a:p>
            <a:pPr>
              <a:lnSpc>
                <a:spcPct val="110000"/>
              </a:lnSpc>
            </a:pPr>
            <a:r>
              <a:rPr lang="en-AU" sz="1400" b="1" spc="-20" dirty="0"/>
              <a:t>Licence</a:t>
            </a:r>
            <a:r>
              <a:rPr lang="en-AU" sz="1400" spc="-20" dirty="0"/>
              <a:t>: </a:t>
            </a:r>
            <a:r>
              <a:rPr lang="en-AU" sz="1400" spc="-20" dirty="0">
                <a:hlinkClick r:id="rId2"/>
              </a:rPr>
              <a:t>https://creativecommons.org/licenses/by/4.0</a:t>
            </a:r>
            <a:r>
              <a:rPr lang="en-AU" sz="1400" spc="-20" dirty="0"/>
              <a:t> </a:t>
            </a:r>
            <a:r>
              <a:rPr lang="en-AU" sz="1400" b="1" spc="-20" dirty="0">
                <a:solidFill>
                  <a:schemeClr val="tx2">
                    <a:lumMod val="50000"/>
                    <a:lumOff val="50000"/>
                  </a:schemeClr>
                </a:solidFill>
              </a:rPr>
              <a:t>|</a:t>
            </a:r>
            <a:r>
              <a:rPr lang="en-AU" sz="1400" spc="-20" dirty="0"/>
              <a:t> </a:t>
            </a:r>
            <a:r>
              <a:rPr lang="en-AU" sz="1400" b="1" spc="-20" dirty="0"/>
              <a:t>Copyright notice:</a:t>
            </a:r>
            <a:r>
              <a:rPr lang="en-AU" sz="1400" spc="-20" dirty="0"/>
              <a:t> </a:t>
            </a:r>
            <a:r>
              <a:rPr lang="en-AU" sz="1400" spc="-20" dirty="0">
                <a:hlinkClick r:id="rId3"/>
              </a:rPr>
              <a:t>www.qcaa.qld.edu.au/copyright</a:t>
            </a:r>
            <a:r>
              <a:rPr lang="en-AU" sz="1400" spc="-20" dirty="0"/>
              <a:t> — lists the full terms and conditions, which specify certain exceptions to the licence. </a:t>
            </a:r>
            <a:r>
              <a:rPr lang="en-AU" sz="1400" b="1" spc="-20" dirty="0">
                <a:solidFill>
                  <a:schemeClr val="tx2">
                    <a:lumMod val="50000"/>
                    <a:lumOff val="50000"/>
                  </a:schemeClr>
                </a:solidFill>
              </a:rPr>
              <a:t>|</a:t>
            </a:r>
            <a:r>
              <a:rPr lang="en-AU" sz="1400" spc="-20" dirty="0"/>
              <a:t> </a:t>
            </a:r>
            <a:br>
              <a:rPr lang="en-AU" sz="1400" spc="-20" dirty="0"/>
            </a:br>
            <a:r>
              <a:rPr lang="en-US" sz="1400" b="1" dirty="0"/>
              <a:t>Attribution </a:t>
            </a:r>
            <a:r>
              <a:rPr lang="en-US" sz="1400" dirty="0"/>
              <a:t>(include the link): ©</a:t>
            </a:r>
            <a:r>
              <a:rPr lang="en-AU" sz="1400" dirty="0"/>
              <a:t> </a:t>
            </a:r>
            <a:r>
              <a:rPr lang="en-US" sz="1400" dirty="0"/>
              <a:t>State</a:t>
            </a:r>
            <a:r>
              <a:rPr lang="en-AU" sz="1400" dirty="0"/>
              <a:t> </a:t>
            </a:r>
            <a:r>
              <a:rPr lang="en-US" sz="1400" dirty="0"/>
              <a:t>of</a:t>
            </a:r>
            <a:r>
              <a:rPr lang="en-AU" sz="1400" dirty="0"/>
              <a:t> </a:t>
            </a:r>
            <a:r>
              <a:rPr lang="en-US" sz="1400" dirty="0"/>
              <a:t>Queensland</a:t>
            </a:r>
            <a:r>
              <a:rPr lang="en-AU" sz="1400" dirty="0"/>
              <a:t> </a:t>
            </a:r>
            <a:r>
              <a:rPr lang="en-US" sz="1400" dirty="0"/>
              <a:t>(</a:t>
            </a:r>
            <a:r>
              <a:rPr lang="en-US" sz="1400" dirty="0">
                <a:hlinkClick r:id="rId4"/>
              </a:rPr>
              <a:t>QCAA</a:t>
            </a:r>
            <a:r>
              <a:rPr lang="en-US" sz="1400" dirty="0"/>
              <a:t>)</a:t>
            </a:r>
            <a:r>
              <a:rPr lang="en-AU" sz="1400" dirty="0"/>
              <a:t> [Year]</a:t>
            </a:r>
          </a:p>
          <a:p>
            <a:pPr>
              <a:lnSpc>
                <a:spcPct val="110000"/>
              </a:lnSpc>
            </a:pPr>
            <a:r>
              <a:rPr lang="en-US" sz="1400" dirty="0"/>
              <a:t>Other copyright material in this presentation is listed on the previous slide/s.</a:t>
            </a:r>
          </a:p>
        </p:txBody>
      </p:sp>
      <p:sp>
        <p:nvSpPr>
          <p:cNvPr id="2" name="Title 1">
            <a:extLst>
              <a:ext uri="{FF2B5EF4-FFF2-40B4-BE49-F238E27FC236}">
                <a16:creationId xmlns:a16="http://schemas.microsoft.com/office/drawing/2014/main" id="{D5CBD354-2728-4CD0-940A-2079EC442899}"/>
              </a:ext>
            </a:extLst>
          </p:cNvPr>
          <p:cNvSpPr>
            <a:spLocks noGrp="1"/>
          </p:cNvSpPr>
          <p:nvPr>
            <p:ph type="title" hasCustomPrompt="1"/>
          </p:nvPr>
        </p:nvSpPr>
        <p:spPr/>
        <p:txBody>
          <a:bodyPr/>
          <a:lstStyle>
            <a:lvl1pPr>
              <a:defRPr/>
            </a:lvl1pPr>
          </a:lstStyle>
          <a:p>
            <a:r>
              <a:rPr lang="en-US" dirty="0"/>
              <a:t>Copyright notice</a:t>
            </a:r>
            <a:endParaRPr lang="en-AU" dirty="0"/>
          </a:p>
        </p:txBody>
      </p:sp>
      <p:pic>
        <p:nvPicPr>
          <p:cNvPr id="4" name="Picture 3">
            <a:hlinkClick r:id="rId3"/>
            <a:extLst>
              <a:ext uri="{FF2B5EF4-FFF2-40B4-BE49-F238E27FC236}">
                <a16:creationId xmlns:a16="http://schemas.microsoft.com/office/drawing/2014/main" id="{98A1B688-C4B5-46E4-900D-CD4D229CF905}"/>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21240" y="1003588"/>
            <a:ext cx="624841" cy="298705"/>
          </a:xfrm>
          <a:prstGeom prst="rect">
            <a:avLst/>
          </a:prstGeom>
        </p:spPr>
      </p:pic>
    </p:spTree>
    <p:extLst>
      <p:ext uri="{BB962C8B-B14F-4D97-AF65-F5344CB8AC3E}">
        <p14:creationId xmlns:p14="http://schemas.microsoft.com/office/powerpoint/2010/main" val="26964742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ocial media links">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E360327-8F12-459E-99F0-886510C0A241}"/>
              </a:ext>
            </a:extLst>
          </p:cNvPr>
          <p:cNvSpPr>
            <a:spLocks noGrp="1"/>
          </p:cNvSpPr>
          <p:nvPr>
            <p:ph type="title" orient="vert"/>
          </p:nvPr>
        </p:nvSpPr>
        <p:spPr>
          <a:xfrm>
            <a:off x="324000" y="260352"/>
            <a:ext cx="8493125" cy="442800"/>
          </a:xfrm>
        </p:spPr>
        <p:txBody>
          <a:bodyPr vert="horz"/>
          <a:lstStyle/>
          <a:p>
            <a:r>
              <a:rPr lang="en-US" dirty="0"/>
              <a:t>Click to edit Master title style</a:t>
            </a:r>
            <a:endParaRPr lang="en-AU" dirty="0"/>
          </a:p>
        </p:txBody>
      </p:sp>
      <p:grpSp>
        <p:nvGrpSpPr>
          <p:cNvPr id="8" name="Group 7">
            <a:extLst>
              <a:ext uri="{FF2B5EF4-FFF2-40B4-BE49-F238E27FC236}">
                <a16:creationId xmlns:a16="http://schemas.microsoft.com/office/drawing/2014/main" id="{A74703E3-E5F0-4A98-8153-BEC485068FC6}"/>
              </a:ext>
            </a:extLst>
          </p:cNvPr>
          <p:cNvGrpSpPr/>
          <p:nvPr userDrawn="1"/>
        </p:nvGrpSpPr>
        <p:grpSpPr>
          <a:xfrm>
            <a:off x="6614784" y="3590400"/>
            <a:ext cx="1946367" cy="1511343"/>
            <a:chOff x="6542776" y="3438000"/>
            <a:chExt cx="1946367" cy="1511343"/>
          </a:xfrm>
        </p:grpSpPr>
        <p:sp>
          <p:nvSpPr>
            <p:cNvPr id="9" name="Instagram - text">
              <a:extLst>
                <a:ext uri="{FF2B5EF4-FFF2-40B4-BE49-F238E27FC236}">
                  <a16:creationId xmlns:a16="http://schemas.microsoft.com/office/drawing/2014/main" id="{9999D394-EA36-4BEB-9832-0232775F7321}"/>
                </a:ext>
              </a:extLst>
            </p:cNvPr>
            <p:cNvSpPr/>
            <p:nvPr/>
          </p:nvSpPr>
          <p:spPr>
            <a:xfrm>
              <a:off x="6542776" y="4653979"/>
              <a:ext cx="1946367" cy="261610"/>
            </a:xfrm>
            <a:prstGeom prst="rect">
              <a:avLst/>
            </a:prstGeom>
          </p:spPr>
          <p:txBody>
            <a:bodyPr wrap="none">
              <a:spAutoFit/>
            </a:bodyPr>
            <a:lstStyle/>
            <a:p>
              <a:pPr algn="ctr"/>
              <a:r>
                <a:rPr lang="en-AU" sz="1100" dirty="0"/>
                <a:t>www.instagram.com/myqce/</a:t>
              </a:r>
            </a:p>
          </p:txBody>
        </p:sp>
        <p:sp>
          <p:nvSpPr>
            <p:cNvPr id="10" name="Instagram link">
              <a:hlinkClick r:id="rId2"/>
              <a:extLst>
                <a:ext uri="{FF2B5EF4-FFF2-40B4-BE49-F238E27FC236}">
                  <a16:creationId xmlns:a16="http://schemas.microsoft.com/office/drawing/2014/main" id="{8FC2F2E0-304A-4AFA-8159-0D6FC5057F56}"/>
                </a:ext>
              </a:extLst>
            </p:cNvPr>
            <p:cNvSpPr/>
            <p:nvPr/>
          </p:nvSpPr>
          <p:spPr bwMode="auto">
            <a:xfrm>
              <a:off x="6558561" y="4661638"/>
              <a:ext cx="1930582" cy="287705"/>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a:ln>
                  <a:noFill/>
                </a:ln>
                <a:solidFill>
                  <a:schemeClr val="tx1"/>
                </a:solidFill>
                <a:effectLst/>
                <a:latin typeface="Arial" charset="0"/>
              </a:endParaRPr>
            </a:p>
          </p:txBody>
        </p:sp>
        <p:pic>
          <p:nvPicPr>
            <p:cNvPr id="11" name="Instagram - logo">
              <a:extLst>
                <a:ext uri="{FF2B5EF4-FFF2-40B4-BE49-F238E27FC236}">
                  <a16:creationId xmlns:a16="http://schemas.microsoft.com/office/drawing/2014/main" id="{D825775D-95C4-4C86-9D85-E501437AAD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44459" y="3438000"/>
              <a:ext cx="1143000" cy="1143000"/>
            </a:xfrm>
            <a:prstGeom prst="rect">
              <a:avLst/>
            </a:prstGeom>
          </p:spPr>
        </p:pic>
      </p:grpSp>
      <p:grpSp>
        <p:nvGrpSpPr>
          <p:cNvPr id="12" name="Group 11">
            <a:extLst>
              <a:ext uri="{FF2B5EF4-FFF2-40B4-BE49-F238E27FC236}">
                <a16:creationId xmlns:a16="http://schemas.microsoft.com/office/drawing/2014/main" id="{338E8E6B-469D-4878-BF89-C199EE7D78E2}"/>
              </a:ext>
            </a:extLst>
          </p:cNvPr>
          <p:cNvGrpSpPr/>
          <p:nvPr userDrawn="1"/>
        </p:nvGrpSpPr>
        <p:grpSpPr>
          <a:xfrm>
            <a:off x="3158657" y="3590400"/>
            <a:ext cx="3093612" cy="1647184"/>
            <a:chOff x="3158657" y="3590400"/>
            <a:chExt cx="3093612" cy="1647184"/>
          </a:xfrm>
        </p:grpSpPr>
        <p:sp>
          <p:nvSpPr>
            <p:cNvPr id="13" name="Linkedin - text">
              <a:extLst>
                <a:ext uri="{FF2B5EF4-FFF2-40B4-BE49-F238E27FC236}">
                  <a16:creationId xmlns:a16="http://schemas.microsoft.com/office/drawing/2014/main" id="{FD8FB8DE-B66F-4A8B-A7FB-D0A13FE6B635}"/>
                </a:ext>
              </a:extLst>
            </p:cNvPr>
            <p:cNvSpPr/>
            <p:nvPr userDrawn="1"/>
          </p:nvSpPr>
          <p:spPr>
            <a:xfrm>
              <a:off x="3158657" y="4806379"/>
              <a:ext cx="3093612" cy="430887"/>
            </a:xfrm>
            <a:prstGeom prst="rect">
              <a:avLst/>
            </a:prstGeom>
          </p:spPr>
          <p:txBody>
            <a:bodyPr wrap="square">
              <a:spAutoFit/>
            </a:bodyPr>
            <a:lstStyle/>
            <a:p>
              <a:pPr algn="ctr"/>
              <a:r>
                <a:rPr lang="en-AU" sz="1100" dirty="0"/>
                <a:t>www.linkedin.com/company/queensland-curriculum-and-assessment-authority</a:t>
              </a:r>
            </a:p>
          </p:txBody>
        </p:sp>
        <p:sp>
          <p:nvSpPr>
            <p:cNvPr id="14" name="Linkedin link">
              <a:hlinkClick r:id="rId4"/>
              <a:extLst>
                <a:ext uri="{FF2B5EF4-FFF2-40B4-BE49-F238E27FC236}">
                  <a16:creationId xmlns:a16="http://schemas.microsoft.com/office/drawing/2014/main" id="{410D41BF-3A49-407F-98F6-A3093C3D2E51}"/>
                </a:ext>
              </a:extLst>
            </p:cNvPr>
            <p:cNvSpPr/>
            <p:nvPr/>
          </p:nvSpPr>
          <p:spPr bwMode="auto">
            <a:xfrm>
              <a:off x="3386708" y="4814038"/>
              <a:ext cx="2638426" cy="423546"/>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a:ln>
                  <a:noFill/>
                </a:ln>
                <a:solidFill>
                  <a:schemeClr val="tx1"/>
                </a:solidFill>
                <a:effectLst/>
                <a:latin typeface="Arial" charset="0"/>
              </a:endParaRPr>
            </a:p>
          </p:txBody>
        </p:sp>
        <p:pic>
          <p:nvPicPr>
            <p:cNvPr id="15" name="Linkedin - logo">
              <a:extLst>
                <a:ext uri="{FF2B5EF4-FFF2-40B4-BE49-F238E27FC236}">
                  <a16:creationId xmlns:a16="http://schemas.microsoft.com/office/drawing/2014/main" id="{45C80BD7-AE56-408E-AAB9-71569145FB4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33963" y="3590400"/>
              <a:ext cx="1143000" cy="1143000"/>
            </a:xfrm>
            <a:prstGeom prst="rect">
              <a:avLst/>
            </a:prstGeom>
          </p:spPr>
        </p:pic>
      </p:grpSp>
      <p:grpSp>
        <p:nvGrpSpPr>
          <p:cNvPr id="16" name="Group 15">
            <a:extLst>
              <a:ext uri="{FF2B5EF4-FFF2-40B4-BE49-F238E27FC236}">
                <a16:creationId xmlns:a16="http://schemas.microsoft.com/office/drawing/2014/main" id="{2D3F7DC9-C305-4A07-BE48-568A67B57746}"/>
              </a:ext>
            </a:extLst>
          </p:cNvPr>
          <p:cNvGrpSpPr/>
          <p:nvPr userDrawn="1"/>
        </p:nvGrpSpPr>
        <p:grpSpPr>
          <a:xfrm>
            <a:off x="627845" y="3590400"/>
            <a:ext cx="2129109" cy="1511343"/>
            <a:chOff x="555837" y="3438000"/>
            <a:chExt cx="2129109" cy="1511343"/>
          </a:xfrm>
        </p:grpSpPr>
        <p:sp>
          <p:nvSpPr>
            <p:cNvPr id="17" name="Pinterest - text">
              <a:extLst>
                <a:ext uri="{FF2B5EF4-FFF2-40B4-BE49-F238E27FC236}">
                  <a16:creationId xmlns:a16="http://schemas.microsoft.com/office/drawing/2014/main" id="{16C5CFF2-626F-4810-9C79-4CE6D263B43A}"/>
                </a:ext>
              </a:extLst>
            </p:cNvPr>
            <p:cNvSpPr/>
            <p:nvPr/>
          </p:nvSpPr>
          <p:spPr>
            <a:xfrm>
              <a:off x="555837" y="4653979"/>
              <a:ext cx="2129109" cy="261610"/>
            </a:xfrm>
            <a:prstGeom prst="rect">
              <a:avLst/>
            </a:prstGeom>
          </p:spPr>
          <p:txBody>
            <a:bodyPr wrap="none">
              <a:spAutoFit/>
            </a:bodyPr>
            <a:lstStyle/>
            <a:p>
              <a:pPr algn="ctr"/>
              <a:r>
                <a:rPr lang="en-AU" sz="1100" dirty="0"/>
                <a:t>www.pinterest.com/QCAA_edu</a:t>
              </a:r>
              <a:endParaRPr lang="en-AU" sz="1050" dirty="0"/>
            </a:p>
          </p:txBody>
        </p:sp>
        <p:sp>
          <p:nvSpPr>
            <p:cNvPr id="18" name="Pinterest link">
              <a:hlinkClick r:id="rId6"/>
              <a:extLst>
                <a:ext uri="{FF2B5EF4-FFF2-40B4-BE49-F238E27FC236}">
                  <a16:creationId xmlns:a16="http://schemas.microsoft.com/office/drawing/2014/main" id="{E63A2244-B469-4CDE-B65B-E7844ABEC917}"/>
                </a:ext>
              </a:extLst>
            </p:cNvPr>
            <p:cNvSpPr/>
            <p:nvPr/>
          </p:nvSpPr>
          <p:spPr bwMode="auto">
            <a:xfrm>
              <a:off x="581025" y="4661638"/>
              <a:ext cx="2057400" cy="287705"/>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a:ln>
                  <a:noFill/>
                </a:ln>
                <a:solidFill>
                  <a:schemeClr val="tx1"/>
                </a:solidFill>
                <a:effectLst/>
                <a:latin typeface="Arial" charset="0"/>
              </a:endParaRPr>
            </a:p>
          </p:txBody>
        </p:sp>
        <p:pic>
          <p:nvPicPr>
            <p:cNvPr id="19" name="Pinterest - logo">
              <a:extLst>
                <a:ext uri="{FF2B5EF4-FFF2-40B4-BE49-F238E27FC236}">
                  <a16:creationId xmlns:a16="http://schemas.microsoft.com/office/drawing/2014/main" id="{5C92A07E-A1A7-4736-BA4B-11A77BA98A9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48891" y="3438000"/>
              <a:ext cx="1143000" cy="1143000"/>
            </a:xfrm>
            <a:prstGeom prst="rect">
              <a:avLst/>
            </a:prstGeom>
          </p:spPr>
        </p:pic>
      </p:grpSp>
      <p:grpSp>
        <p:nvGrpSpPr>
          <p:cNvPr id="20" name="Group 19">
            <a:extLst>
              <a:ext uri="{FF2B5EF4-FFF2-40B4-BE49-F238E27FC236}">
                <a16:creationId xmlns:a16="http://schemas.microsoft.com/office/drawing/2014/main" id="{DB485D01-4C61-467D-8EDE-4ECB1ABE37B8}"/>
              </a:ext>
            </a:extLst>
          </p:cNvPr>
          <p:cNvGrpSpPr/>
          <p:nvPr userDrawn="1"/>
        </p:nvGrpSpPr>
        <p:grpSpPr>
          <a:xfrm>
            <a:off x="6421622" y="1689378"/>
            <a:ext cx="2332690" cy="1508531"/>
            <a:chOff x="6349614" y="1536978"/>
            <a:chExt cx="2332690" cy="1508531"/>
          </a:xfrm>
        </p:grpSpPr>
        <p:sp>
          <p:nvSpPr>
            <p:cNvPr id="21" name="Youtube - text">
              <a:extLst>
                <a:ext uri="{FF2B5EF4-FFF2-40B4-BE49-F238E27FC236}">
                  <a16:creationId xmlns:a16="http://schemas.microsoft.com/office/drawing/2014/main" id="{442047F7-F36C-491B-8CA1-FE7C65116019}"/>
                </a:ext>
              </a:extLst>
            </p:cNvPr>
            <p:cNvSpPr/>
            <p:nvPr/>
          </p:nvSpPr>
          <p:spPr>
            <a:xfrm>
              <a:off x="6349614" y="2757804"/>
              <a:ext cx="2332690" cy="261610"/>
            </a:xfrm>
            <a:prstGeom prst="rect">
              <a:avLst/>
            </a:prstGeom>
          </p:spPr>
          <p:txBody>
            <a:bodyPr wrap="none">
              <a:spAutoFit/>
            </a:bodyPr>
            <a:lstStyle/>
            <a:p>
              <a:pPr algn="ctr"/>
              <a:r>
                <a:rPr lang="en-AU" sz="1100" dirty="0"/>
                <a:t>www.youtube.com/user/TheQCAA</a:t>
              </a:r>
              <a:endParaRPr lang="en-AU" sz="1050" dirty="0"/>
            </a:p>
          </p:txBody>
        </p:sp>
        <p:sp>
          <p:nvSpPr>
            <p:cNvPr id="22" name="Youtube link">
              <a:hlinkClick r:id="rId8"/>
              <a:extLst>
                <a:ext uri="{FF2B5EF4-FFF2-40B4-BE49-F238E27FC236}">
                  <a16:creationId xmlns:a16="http://schemas.microsoft.com/office/drawing/2014/main" id="{6B930CD1-DC71-467C-B939-FA530DC08C16}"/>
                </a:ext>
              </a:extLst>
            </p:cNvPr>
            <p:cNvSpPr/>
            <p:nvPr/>
          </p:nvSpPr>
          <p:spPr bwMode="auto">
            <a:xfrm>
              <a:off x="6382484" y="2757804"/>
              <a:ext cx="2266950" cy="287705"/>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a:ln>
                  <a:noFill/>
                </a:ln>
                <a:solidFill>
                  <a:schemeClr val="tx1"/>
                </a:solidFill>
                <a:effectLst/>
                <a:latin typeface="Arial" charset="0"/>
              </a:endParaRPr>
            </a:p>
          </p:txBody>
        </p:sp>
        <p:pic>
          <p:nvPicPr>
            <p:cNvPr id="23" name="Youtube - logo">
              <a:extLst>
                <a:ext uri="{FF2B5EF4-FFF2-40B4-BE49-F238E27FC236}">
                  <a16:creationId xmlns:a16="http://schemas.microsoft.com/office/drawing/2014/main" id="{9B3C9FFB-BDEA-49BE-B132-18F2459763E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944459" y="1536978"/>
              <a:ext cx="1143000" cy="1143000"/>
            </a:xfrm>
            <a:prstGeom prst="rect">
              <a:avLst/>
            </a:prstGeom>
          </p:spPr>
        </p:pic>
      </p:grpSp>
      <p:grpSp>
        <p:nvGrpSpPr>
          <p:cNvPr id="24" name="Group 23">
            <a:extLst>
              <a:ext uri="{FF2B5EF4-FFF2-40B4-BE49-F238E27FC236}">
                <a16:creationId xmlns:a16="http://schemas.microsoft.com/office/drawing/2014/main" id="{9996878D-B17A-462D-8DB6-40C2DBF9682F}"/>
              </a:ext>
            </a:extLst>
          </p:cNvPr>
          <p:cNvGrpSpPr/>
          <p:nvPr userDrawn="1"/>
        </p:nvGrpSpPr>
        <p:grpSpPr>
          <a:xfrm>
            <a:off x="3896588" y="1689378"/>
            <a:ext cx="1617751" cy="1508531"/>
            <a:chOff x="3824580" y="1536978"/>
            <a:chExt cx="1617751" cy="1508531"/>
          </a:xfrm>
        </p:grpSpPr>
        <p:sp>
          <p:nvSpPr>
            <p:cNvPr id="25" name="Twitter - text">
              <a:extLst>
                <a:ext uri="{FF2B5EF4-FFF2-40B4-BE49-F238E27FC236}">
                  <a16:creationId xmlns:a16="http://schemas.microsoft.com/office/drawing/2014/main" id="{3D70B4E7-406C-4AA2-8838-803FFAEA72FF}"/>
                </a:ext>
              </a:extLst>
            </p:cNvPr>
            <p:cNvSpPr/>
            <p:nvPr/>
          </p:nvSpPr>
          <p:spPr>
            <a:xfrm>
              <a:off x="3824580" y="2757804"/>
              <a:ext cx="1617751" cy="261610"/>
            </a:xfrm>
            <a:prstGeom prst="rect">
              <a:avLst/>
            </a:prstGeom>
          </p:spPr>
          <p:txBody>
            <a:bodyPr wrap="none">
              <a:spAutoFit/>
            </a:bodyPr>
            <a:lstStyle/>
            <a:p>
              <a:pPr algn="ctr"/>
              <a:r>
                <a:rPr lang="en-AU" sz="1100" dirty="0"/>
                <a:t>twitter.com/</a:t>
              </a:r>
              <a:r>
                <a:rPr lang="en-AU" sz="1100" dirty="0" err="1"/>
                <a:t>QCAA_edu</a:t>
              </a:r>
              <a:endParaRPr lang="en-AU" sz="1050" dirty="0"/>
            </a:p>
          </p:txBody>
        </p:sp>
        <p:sp>
          <p:nvSpPr>
            <p:cNvPr id="26" name="Twitter link">
              <a:hlinkClick r:id="rId10"/>
              <a:extLst>
                <a:ext uri="{FF2B5EF4-FFF2-40B4-BE49-F238E27FC236}">
                  <a16:creationId xmlns:a16="http://schemas.microsoft.com/office/drawing/2014/main" id="{2F3BE1CB-6102-4D55-A01F-094029C2C827}"/>
                </a:ext>
              </a:extLst>
            </p:cNvPr>
            <p:cNvSpPr/>
            <p:nvPr/>
          </p:nvSpPr>
          <p:spPr bwMode="auto">
            <a:xfrm>
              <a:off x="3851920" y="2757804"/>
              <a:ext cx="1562571" cy="287705"/>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a:ln>
                  <a:noFill/>
                </a:ln>
                <a:solidFill>
                  <a:schemeClr val="tx1"/>
                </a:solidFill>
                <a:effectLst/>
                <a:latin typeface="Arial" charset="0"/>
              </a:endParaRPr>
            </a:p>
          </p:txBody>
        </p:sp>
        <p:pic>
          <p:nvPicPr>
            <p:cNvPr id="27" name="Twitter - logo">
              <a:extLst>
                <a:ext uri="{FF2B5EF4-FFF2-40B4-BE49-F238E27FC236}">
                  <a16:creationId xmlns:a16="http://schemas.microsoft.com/office/drawing/2014/main" id="{045C397B-BAC8-49BA-B1FD-11924B127DED}"/>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061955" y="1536978"/>
              <a:ext cx="1143000" cy="1143000"/>
            </a:xfrm>
            <a:prstGeom prst="rect">
              <a:avLst/>
            </a:prstGeom>
          </p:spPr>
        </p:pic>
      </p:grpSp>
      <p:grpSp>
        <p:nvGrpSpPr>
          <p:cNvPr id="28" name="Group 27">
            <a:extLst>
              <a:ext uri="{FF2B5EF4-FFF2-40B4-BE49-F238E27FC236}">
                <a16:creationId xmlns:a16="http://schemas.microsoft.com/office/drawing/2014/main" id="{BD37DDB1-461E-4A7B-AAE9-E38B087A52C7}"/>
              </a:ext>
            </a:extLst>
          </p:cNvPr>
          <p:cNvGrpSpPr/>
          <p:nvPr userDrawn="1"/>
        </p:nvGrpSpPr>
        <p:grpSpPr>
          <a:xfrm>
            <a:off x="467544" y="1683840"/>
            <a:ext cx="2449710" cy="1514069"/>
            <a:chOff x="395536" y="1531440"/>
            <a:chExt cx="2449710" cy="1514069"/>
          </a:xfrm>
        </p:grpSpPr>
        <p:sp>
          <p:nvSpPr>
            <p:cNvPr id="29" name="Facebook - text">
              <a:extLst>
                <a:ext uri="{FF2B5EF4-FFF2-40B4-BE49-F238E27FC236}">
                  <a16:creationId xmlns:a16="http://schemas.microsoft.com/office/drawing/2014/main" id="{85990461-FE93-4A48-B09E-277EF6F66C65}"/>
                </a:ext>
              </a:extLst>
            </p:cNvPr>
            <p:cNvSpPr/>
            <p:nvPr/>
          </p:nvSpPr>
          <p:spPr>
            <a:xfrm>
              <a:off x="395536" y="2757804"/>
              <a:ext cx="2449710" cy="261610"/>
            </a:xfrm>
            <a:prstGeom prst="rect">
              <a:avLst/>
            </a:prstGeom>
          </p:spPr>
          <p:txBody>
            <a:bodyPr wrap="none">
              <a:spAutoFit/>
            </a:bodyPr>
            <a:lstStyle/>
            <a:p>
              <a:pPr algn="ctr"/>
              <a:r>
                <a:rPr lang="en-AU" sz="1100" dirty="0"/>
                <a:t>www.facebook.com/qcaa.qld.edu.au</a:t>
              </a:r>
            </a:p>
          </p:txBody>
        </p:sp>
        <p:sp>
          <p:nvSpPr>
            <p:cNvPr id="30" name="Facebook link">
              <a:hlinkClick r:id="rId12"/>
              <a:extLst>
                <a:ext uri="{FF2B5EF4-FFF2-40B4-BE49-F238E27FC236}">
                  <a16:creationId xmlns:a16="http://schemas.microsoft.com/office/drawing/2014/main" id="{DF64D181-84DF-4C68-8412-CAF72463E481}"/>
                </a:ext>
              </a:extLst>
            </p:cNvPr>
            <p:cNvSpPr/>
            <p:nvPr/>
          </p:nvSpPr>
          <p:spPr bwMode="auto">
            <a:xfrm>
              <a:off x="428624" y="2757804"/>
              <a:ext cx="2381251" cy="287705"/>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a:ln>
                  <a:noFill/>
                </a:ln>
                <a:solidFill>
                  <a:schemeClr val="tx1"/>
                </a:solidFill>
                <a:effectLst/>
                <a:latin typeface="Arial" charset="0"/>
              </a:endParaRPr>
            </a:p>
          </p:txBody>
        </p:sp>
        <p:pic>
          <p:nvPicPr>
            <p:cNvPr id="31" name="Facebook - logo" descr="\\file01\Data\D_CIS\B_Curriculum_Support\U_Publishing\QCAA\nonweb\Presentations\191291 QCCA Social media slide\Images\Facebook logo\f_Logo_Online_04_2019\Color\PNG\f_logo_RGB-Blue_100.png">
              <a:extLst>
                <a:ext uri="{FF2B5EF4-FFF2-40B4-BE49-F238E27FC236}">
                  <a16:creationId xmlns:a16="http://schemas.microsoft.com/office/drawing/2014/main" id="{6BC433C7-5DDC-4EA1-81FE-9FE73BD90037}"/>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26391" y="1531440"/>
              <a:ext cx="1188000" cy="119370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23808506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4.xml"/><Relationship Id="rId7" Type="http://schemas.openxmlformats.org/officeDocument/2006/relationships/image" Target="../media/image2.pn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theme" Target="../theme/theme2.xml"/><Relationship Id="rId4"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477EF01C-2645-4315-883B-F4F0DDCE53F3}"/>
              </a:ext>
            </a:extLst>
          </p:cNvPr>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t="12051" b="15673"/>
          <a:stretch/>
        </p:blipFill>
        <p:spPr bwMode="auto">
          <a:xfrm>
            <a:off x="179389" y="0"/>
            <a:ext cx="8964612" cy="4310460"/>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p:cNvCxnSpPr/>
          <p:nvPr/>
        </p:nvCxnSpPr>
        <p:spPr bwMode="auto">
          <a:xfrm>
            <a:off x="179512" y="4293096"/>
            <a:ext cx="8964488" cy="0"/>
          </a:xfrm>
          <a:prstGeom prst="line">
            <a:avLst/>
          </a:prstGeom>
          <a:noFill/>
          <a:ln w="53340"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Title Placeholder 1"/>
          <p:cNvSpPr>
            <a:spLocks noGrp="1"/>
          </p:cNvSpPr>
          <p:nvPr>
            <p:ph type="title"/>
          </p:nvPr>
        </p:nvSpPr>
        <p:spPr>
          <a:xfrm>
            <a:off x="216000" y="3430800"/>
            <a:ext cx="8596800" cy="1728000"/>
          </a:xfrm>
          <a:prstGeom prst="rect">
            <a:avLst/>
          </a:prstGeom>
        </p:spPr>
        <p:txBody>
          <a:bodyPr vert="horz" lIns="91440" tIns="45720" rIns="91440" bIns="45720" rtlCol="0" anchor="b">
            <a:normAutofit/>
          </a:bodyPr>
          <a:lstStyle/>
          <a:p>
            <a:r>
              <a:rPr lang="en-US"/>
              <a:t>Click to edit Master title style</a:t>
            </a:r>
            <a:endParaRPr lang="en-AU"/>
          </a:p>
        </p:txBody>
      </p:sp>
      <p:sp>
        <p:nvSpPr>
          <p:cNvPr id="3" name="Text Placeholder 2"/>
          <p:cNvSpPr>
            <a:spLocks noGrp="1"/>
          </p:cNvSpPr>
          <p:nvPr>
            <p:ph type="body" idx="1"/>
          </p:nvPr>
        </p:nvSpPr>
        <p:spPr>
          <a:xfrm>
            <a:off x="223200" y="5138116"/>
            <a:ext cx="8596800" cy="936000"/>
          </a:xfrm>
          <a:prstGeom prst="rect">
            <a:avLst/>
          </a:prstGeom>
        </p:spPr>
        <p:txBody>
          <a:bodyPr vert="horz" lIns="91440" tIns="45720" rIns="91440" bIns="45720" rtlCol="0">
            <a:normAutofit/>
          </a:bodyPr>
          <a:lstStyle/>
          <a:p>
            <a:pPr lvl="0"/>
            <a:r>
              <a:rPr lang="en-US"/>
              <a:t>Click to edit Master text styles</a:t>
            </a:r>
            <a:endParaRPr lang="en-AU"/>
          </a:p>
        </p:txBody>
      </p:sp>
      <p:pic>
        <p:nvPicPr>
          <p:cNvPr id="13" name="Picture 12">
            <a:extLst>
              <a:ext uri="{FF2B5EF4-FFF2-40B4-BE49-F238E27FC236}">
                <a16:creationId xmlns:a16="http://schemas.microsoft.com/office/drawing/2014/main" id="{2DD9CF33-4EFF-488D-BBA2-A78DD1E44AA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05594" y="6302330"/>
            <a:ext cx="2980234" cy="295022"/>
          </a:xfrm>
          <a:prstGeom prst="rect">
            <a:avLst/>
          </a:prstGeom>
        </p:spPr>
      </p:pic>
      <p:pic>
        <p:nvPicPr>
          <p:cNvPr id="14" name="Picture 13">
            <a:extLst>
              <a:ext uri="{FF2B5EF4-FFF2-40B4-BE49-F238E27FC236}">
                <a16:creationId xmlns:a16="http://schemas.microsoft.com/office/drawing/2014/main" id="{46B365BA-1994-4671-ACBF-11A285440F8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022869" y="6448278"/>
            <a:ext cx="1804572" cy="146317"/>
          </a:xfrm>
          <a:prstGeom prst="rect">
            <a:avLst/>
          </a:prstGeom>
        </p:spPr>
      </p:pic>
      <p:grpSp>
        <p:nvGrpSpPr>
          <p:cNvPr id="15" name="Group 14">
            <a:extLst>
              <a:ext uri="{FF2B5EF4-FFF2-40B4-BE49-F238E27FC236}">
                <a16:creationId xmlns:a16="http://schemas.microsoft.com/office/drawing/2014/main" id="{78B3FD5A-8EA6-4418-B706-557C365B0CC3}"/>
              </a:ext>
            </a:extLst>
          </p:cNvPr>
          <p:cNvGrpSpPr/>
          <p:nvPr userDrawn="1"/>
        </p:nvGrpSpPr>
        <p:grpSpPr>
          <a:xfrm>
            <a:off x="-304" y="259200"/>
            <a:ext cx="1818000" cy="396000"/>
            <a:chOff x="-304" y="259200"/>
            <a:chExt cx="1818000" cy="396000"/>
          </a:xfrm>
        </p:grpSpPr>
        <p:sp>
          <p:nvSpPr>
            <p:cNvPr id="16" name="Rectangle 15">
              <a:extLst>
                <a:ext uri="{FF2B5EF4-FFF2-40B4-BE49-F238E27FC236}">
                  <a16:creationId xmlns:a16="http://schemas.microsoft.com/office/drawing/2014/main" id="{F2AD78AE-B24F-4780-A56D-4CC80B518DA8}"/>
                </a:ext>
              </a:extLst>
            </p:cNvPr>
            <p:cNvSpPr/>
            <p:nvPr userDrawn="1"/>
          </p:nvSpPr>
          <p:spPr>
            <a:xfrm>
              <a:off x="-304" y="259200"/>
              <a:ext cx="1818000" cy="396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7" name="Picture 16" descr="Sticker of ACiQv9.0">
              <a:extLst>
                <a:ext uri="{FF2B5EF4-FFF2-40B4-BE49-F238E27FC236}">
                  <a16:creationId xmlns:a16="http://schemas.microsoft.com/office/drawing/2014/main" id="{353D9ED9-3B44-44F6-833E-A299F74F985F}"/>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09928" y="284400"/>
              <a:ext cx="1439339" cy="335366"/>
            </a:xfrm>
            <a:prstGeom prst="rect">
              <a:avLst/>
            </a:prstGeom>
          </p:spPr>
        </p:pic>
      </p:grpSp>
    </p:spTree>
    <p:extLst>
      <p:ext uri="{BB962C8B-B14F-4D97-AF65-F5344CB8AC3E}">
        <p14:creationId xmlns:p14="http://schemas.microsoft.com/office/powerpoint/2010/main" val="2522551678"/>
      </p:ext>
    </p:extLst>
  </p:cSld>
  <p:clrMap bg1="lt1" tx1="dk1" bg2="lt2" tx2="dk2" accent1="accent1" accent2="accent2" accent3="accent3" accent4="accent4" accent5="accent5" accent6="accent6" hlink="hlink" folHlink="folHlink"/>
  <p:sldLayoutIdLst>
    <p:sldLayoutId id="2147483965" r:id="rId1"/>
  </p:sldLayoutIdLst>
  <p:txStyles>
    <p:titleStyle>
      <a:lvl1pPr algn="l" defTabSz="914400" rtl="0" eaLnBrk="1" latinLnBrk="0" hangingPunct="1">
        <a:spcBef>
          <a:spcPct val="0"/>
        </a:spcBef>
        <a:buNone/>
        <a:defRPr sz="3600" b="1" kern="1200">
          <a:solidFill>
            <a:schemeClr val="tx2"/>
          </a:solidFill>
          <a:latin typeface="Arial" pitchFamily="34" charset="0"/>
          <a:ea typeface="+mj-ea"/>
          <a:cs typeface="Arial" pitchFamily="34" charset="0"/>
        </a:defRPr>
      </a:lvl1pPr>
    </p:titleStyle>
    <p:bodyStyle>
      <a:lvl1pPr marL="0" indent="0" algn="l" defTabSz="914400" rtl="0" eaLnBrk="1" latinLnBrk="0" hangingPunct="1">
        <a:spcBef>
          <a:spcPct val="20000"/>
        </a:spcBef>
        <a:buFontTx/>
        <a:buNone/>
        <a:defRPr sz="2400" b="1"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descr="Sticker of ACiQv9.0">
            <a:extLst>
              <a:ext uri="{FF2B5EF4-FFF2-40B4-BE49-F238E27FC236}">
                <a16:creationId xmlns:a16="http://schemas.microsoft.com/office/drawing/2014/main" id="{6353513C-E44E-4DE1-831B-0D4077B5F7E8}"/>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237995" y="72000"/>
            <a:ext cx="864000" cy="201312"/>
          </a:xfrm>
          <a:prstGeom prst="rect">
            <a:avLst/>
          </a:prstGeom>
        </p:spPr>
      </p:pic>
      <p:sp>
        <p:nvSpPr>
          <p:cNvPr id="2" name="Title Placeholder 1">
            <a:extLst>
              <a:ext uri="{FF2B5EF4-FFF2-40B4-BE49-F238E27FC236}">
                <a16:creationId xmlns:a16="http://schemas.microsoft.com/office/drawing/2014/main" id="{4FA221A5-3A24-4682-94E1-ADEB28C3A184}"/>
              </a:ext>
            </a:extLst>
          </p:cNvPr>
          <p:cNvSpPr>
            <a:spLocks noGrp="1"/>
          </p:cNvSpPr>
          <p:nvPr>
            <p:ph type="title"/>
          </p:nvPr>
        </p:nvSpPr>
        <p:spPr>
          <a:xfrm>
            <a:off x="324000" y="260352"/>
            <a:ext cx="8493125" cy="441323"/>
          </a:xfrm>
          <a:prstGeom prst="rect">
            <a:avLst/>
          </a:prstGeom>
        </p:spPr>
        <p:txBody>
          <a:bodyPr vert="horz" lIns="0" tIns="0" rIns="0" bIns="0" rtlCol="0" anchor="ctr">
            <a:normAutofit/>
          </a:bodyPr>
          <a:lstStyle/>
          <a:p>
            <a:r>
              <a:rPr lang="en-US" dirty="0"/>
              <a:t>Click to edit Master title style</a:t>
            </a:r>
            <a:endParaRPr lang="en-AU" dirty="0"/>
          </a:p>
        </p:txBody>
      </p:sp>
      <p:sp>
        <p:nvSpPr>
          <p:cNvPr id="3" name="Text Placeholder 2">
            <a:extLst>
              <a:ext uri="{FF2B5EF4-FFF2-40B4-BE49-F238E27FC236}">
                <a16:creationId xmlns:a16="http://schemas.microsoft.com/office/drawing/2014/main" id="{EE9BCF79-D13E-4044-8725-FD11724F9825}"/>
              </a:ext>
            </a:extLst>
          </p:cNvPr>
          <p:cNvSpPr>
            <a:spLocks noGrp="1"/>
          </p:cNvSpPr>
          <p:nvPr>
            <p:ph type="body" idx="1"/>
          </p:nvPr>
        </p:nvSpPr>
        <p:spPr>
          <a:xfrm>
            <a:off x="324000" y="986401"/>
            <a:ext cx="8493125" cy="5039749"/>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cxnSp>
        <p:nvCxnSpPr>
          <p:cNvPr id="7" name="Straight Connector 6">
            <a:extLst>
              <a:ext uri="{FF2B5EF4-FFF2-40B4-BE49-F238E27FC236}">
                <a16:creationId xmlns:a16="http://schemas.microsoft.com/office/drawing/2014/main" id="{A92F2AC6-7651-4B76-943F-6AF98A8F136A}"/>
              </a:ext>
            </a:extLst>
          </p:cNvPr>
          <p:cNvCxnSpPr/>
          <p:nvPr userDrawn="1"/>
        </p:nvCxnSpPr>
        <p:spPr bwMode="auto">
          <a:xfrm>
            <a:off x="0" y="25200"/>
            <a:ext cx="9144000" cy="0"/>
          </a:xfrm>
          <a:prstGeom prst="line">
            <a:avLst/>
          </a:prstGeom>
          <a:noFill/>
          <a:ln w="53340" cap="flat" cmpd="sng" algn="ctr">
            <a:solidFill>
              <a:srgbClr val="D2273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1" name="Picture 10">
            <a:extLst>
              <a:ext uri="{FF2B5EF4-FFF2-40B4-BE49-F238E27FC236}">
                <a16:creationId xmlns:a16="http://schemas.microsoft.com/office/drawing/2014/main" id="{BFC40A60-1024-425F-9F73-A3763B51DCF1}"/>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05594" y="6302330"/>
            <a:ext cx="2980234" cy="295022"/>
          </a:xfrm>
          <a:prstGeom prst="rect">
            <a:avLst/>
          </a:prstGeom>
        </p:spPr>
      </p:pic>
      <p:pic>
        <p:nvPicPr>
          <p:cNvPr id="12" name="Picture 11">
            <a:extLst>
              <a:ext uri="{FF2B5EF4-FFF2-40B4-BE49-F238E27FC236}">
                <a16:creationId xmlns:a16="http://schemas.microsoft.com/office/drawing/2014/main" id="{7D88438D-D3AE-459F-AF60-F5DD12139FC8}"/>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7022869" y="6448278"/>
            <a:ext cx="1804572" cy="146317"/>
          </a:xfrm>
          <a:prstGeom prst="rect">
            <a:avLst/>
          </a:prstGeom>
        </p:spPr>
      </p:pic>
    </p:spTree>
    <p:extLst>
      <p:ext uri="{BB962C8B-B14F-4D97-AF65-F5344CB8AC3E}">
        <p14:creationId xmlns:p14="http://schemas.microsoft.com/office/powerpoint/2010/main" val="1063776553"/>
      </p:ext>
    </p:extLst>
  </p:cSld>
  <p:clrMap bg1="lt1" tx1="dk1" bg2="lt2" tx2="dk2" accent1="accent1" accent2="accent2" accent3="accent3" accent4="accent4" accent5="accent5" accent6="accent6" hlink="hlink" folHlink="folHlink"/>
  <p:sldLayoutIdLst>
    <p:sldLayoutId id="2147484223" r:id="rId1"/>
    <p:sldLayoutId id="2147484229" r:id="rId2"/>
    <p:sldLayoutId id="2147484233" r:id="rId3"/>
    <p:sldLayoutId id="2147484234" r:id="rId4"/>
  </p:sldLayoutIdLst>
  <p:txStyles>
    <p:titleStyle>
      <a:lvl1pPr algn="l" defTabSz="914400" rtl="0" eaLnBrk="1" latinLnBrk="0" hangingPunct="1">
        <a:lnSpc>
          <a:spcPct val="90000"/>
        </a:lnSpc>
        <a:spcBef>
          <a:spcPct val="0"/>
        </a:spcBef>
        <a:buNone/>
        <a:defRPr sz="3200" b="1"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100000"/>
        </a:lnSpc>
        <a:spcBef>
          <a:spcPts val="600"/>
        </a:spcBef>
        <a:buFontTx/>
        <a:buNone/>
        <a:defRPr sz="2800" kern="1200">
          <a:solidFill>
            <a:schemeClr val="tx1"/>
          </a:solidFill>
          <a:latin typeface="Arial" panose="020B0604020202020204" pitchFamily="34" charset="0"/>
          <a:ea typeface="+mn-ea"/>
          <a:cs typeface="Arial" panose="020B0604020202020204" pitchFamily="34" charset="0"/>
        </a:defRPr>
      </a:lvl1pPr>
      <a:lvl2pPr marL="0" indent="-360000" algn="l" defTabSz="914400" rtl="0" eaLnBrk="1" latinLnBrk="0" hangingPunct="1">
        <a:lnSpc>
          <a:spcPct val="100000"/>
        </a:lnSpc>
        <a:spcBef>
          <a:spcPts val="600"/>
        </a:spcBef>
        <a:spcAft>
          <a:spcPts val="0"/>
        </a:spcAft>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720000" indent="-360000" algn="l" defTabSz="914400" rtl="0" eaLnBrk="1" latinLnBrk="0" hangingPunct="1">
        <a:lnSpc>
          <a:spcPct val="100000"/>
        </a:lnSpc>
        <a:spcBef>
          <a:spcPts val="6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080000" indent="-360000" algn="l" defTabSz="914400" rtl="0" eaLnBrk="1" latinLnBrk="0" hangingPunct="1">
        <a:lnSpc>
          <a:spcPct val="100000"/>
        </a:lnSpc>
        <a:spcBef>
          <a:spcPts val="6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4pPr>
      <a:lvl5pPr marL="1440000" indent="-360000" algn="l" defTabSz="914400" rtl="0" eaLnBrk="1" latinLnBrk="0" hangingPunct="1">
        <a:lnSpc>
          <a:spcPct val="100000"/>
        </a:lnSpc>
        <a:spcBef>
          <a:spcPts val="600"/>
        </a:spcBef>
        <a:buFontTx/>
        <a:buNone/>
        <a:defRPr sz="2800" kern="1200">
          <a:solidFill>
            <a:schemeClr val="tx1"/>
          </a:solidFill>
          <a:latin typeface="Arial" panose="020B0604020202020204" pitchFamily="34" charset="0"/>
          <a:ea typeface="+mn-ea"/>
          <a:cs typeface="Arial" panose="020B0604020202020204" pitchFamily="34" charset="0"/>
        </a:defRPr>
      </a:lvl5pPr>
      <a:lvl6pPr marL="1080000" indent="0" algn="l" defTabSz="914400" rtl="0" eaLnBrk="1" latinLnBrk="0" hangingPunct="1">
        <a:lnSpc>
          <a:spcPct val="100000"/>
        </a:lnSpc>
        <a:spcBef>
          <a:spcPts val="600"/>
        </a:spcBef>
        <a:buFontTx/>
        <a:buNone/>
        <a:defRPr sz="2800" kern="1200">
          <a:solidFill>
            <a:schemeClr val="tx1"/>
          </a:solidFill>
          <a:latin typeface="Arial" panose="020B0604020202020204" pitchFamily="34" charset="0"/>
          <a:ea typeface="+mn-ea"/>
          <a:cs typeface="Arial" panose="020B0604020202020204" pitchFamily="34" charset="0"/>
        </a:defRPr>
      </a:lvl6pPr>
      <a:lvl7pPr marL="1080000" indent="0" algn="l" defTabSz="914400" rtl="0" eaLnBrk="1" latinLnBrk="0" hangingPunct="1">
        <a:lnSpc>
          <a:spcPct val="100000"/>
        </a:lnSpc>
        <a:spcBef>
          <a:spcPts val="600"/>
        </a:spcBef>
        <a:buFontTx/>
        <a:buNone/>
        <a:defRPr sz="2800" kern="1200">
          <a:solidFill>
            <a:schemeClr val="tx1"/>
          </a:solidFill>
          <a:latin typeface="Arial" panose="020B0604020202020204" pitchFamily="34" charset="0"/>
          <a:ea typeface="+mn-ea"/>
          <a:cs typeface="Arial" panose="020B0604020202020204" pitchFamily="34" charset="0"/>
        </a:defRPr>
      </a:lvl7pPr>
      <a:lvl8pPr marL="1080000" indent="0" algn="l" defTabSz="914400" rtl="0" eaLnBrk="1" latinLnBrk="0" hangingPunct="1">
        <a:lnSpc>
          <a:spcPct val="100000"/>
        </a:lnSpc>
        <a:spcBef>
          <a:spcPts val="600"/>
        </a:spcBef>
        <a:buFontTx/>
        <a:buNone/>
        <a:defRPr sz="2800" kern="1200">
          <a:solidFill>
            <a:schemeClr val="tx1"/>
          </a:solidFill>
          <a:latin typeface="Arial" panose="020B0604020202020204" pitchFamily="34" charset="0"/>
          <a:ea typeface="+mn-ea"/>
          <a:cs typeface="Arial" panose="020B0604020202020204" pitchFamily="34" charset="0"/>
        </a:defRPr>
      </a:lvl8pPr>
      <a:lvl9pPr marL="1080000" indent="0" algn="l" defTabSz="914400" rtl="0" eaLnBrk="1" latinLnBrk="0" hangingPunct="1">
        <a:lnSpc>
          <a:spcPct val="100000"/>
        </a:lnSpc>
        <a:spcBef>
          <a:spcPts val="600"/>
        </a:spcBef>
        <a:buFontTx/>
        <a:buNone/>
        <a:defRPr sz="2800" kern="1200">
          <a:solidFill>
            <a:schemeClr val="tx1"/>
          </a:solidFill>
          <a:latin typeface="Arial" panose="020B0604020202020204" pitchFamily="34" charset="0"/>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618">
          <p15:clr>
            <a:srgbClr val="F26B43"/>
          </p15:clr>
        </p15:guide>
        <p15:guide id="2" pos="2880">
          <p15:clr>
            <a:srgbClr val="F26B43"/>
          </p15:clr>
        </p15:guide>
        <p15:guide id="3" pos="5556">
          <p15:clr>
            <a:srgbClr val="F26B43"/>
          </p15:clr>
        </p15:guide>
        <p15:guide id="4" pos="204">
          <p15:clr>
            <a:srgbClr val="F26B43"/>
          </p15:clr>
        </p15:guide>
        <p15:guide id="5" orient="horz" pos="3838">
          <p15:clr>
            <a:srgbClr val="F26B43"/>
          </p15:clr>
        </p15:guide>
        <p15:guide id="6" orient="horz" pos="4154">
          <p15:clr>
            <a:srgbClr val="F26B43"/>
          </p15:clr>
        </p15:guide>
        <p15:guide id="7" orient="horz" pos="4138">
          <p15:clr>
            <a:srgbClr val="F26B43"/>
          </p15:clr>
        </p15:guide>
        <p15:guide id="8" orient="horz" pos="397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5.png"/><Relationship Id="rId7"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8" Type="http://schemas.openxmlformats.org/officeDocument/2006/relationships/hyperlink" Target="https://www.australiancurriculum.edu.au/copyright-and-terms-of-use" TargetMode="External"/><Relationship Id="rId3" Type="http://schemas.openxmlformats.org/officeDocument/2006/relationships/hyperlink" Target="https://creativecommons.org/licenses/by/4.0" TargetMode="External"/><Relationship Id="rId7" Type="http://schemas.openxmlformats.org/officeDocument/2006/relationships/hyperlink" Target="https://www.australiancurriculum.edu.au/" TargetMode="External"/><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hyperlink" Target="https://creativecommons.org/licenses/by/4.0/" TargetMode="External"/><Relationship Id="rId5" Type="http://schemas.openxmlformats.org/officeDocument/2006/relationships/hyperlink" Target="http://www.qcaa.qld.edu.au/copyright" TargetMode="External"/><Relationship Id="rId4" Type="http://schemas.openxmlformats.org/officeDocument/2006/relationships/hyperlink" Target="https://www.qcaa.qld.edu.au/copyright" TargetMode="External"/><Relationship Id="rId9" Type="http://schemas.openxmlformats.org/officeDocument/2006/relationships/hyperlink" Target="mailto:copyright@acara.edu.au"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hyperlink" Target="https://www.australiancurriculum.edu.au/f-10-curriculum/general-capabilities/"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v9.australiancurriculum.edu.au/help/website-tour" TargetMode="External"/><Relationship Id="rId5" Type="http://schemas.openxmlformats.org/officeDocument/2006/relationships/image" Target="../media/image16.png"/><Relationship Id="rId4" Type="http://schemas.openxmlformats.org/officeDocument/2006/relationships/customXml" Target="../ink/ink1.xml"/></Relationships>
</file>

<file path=ppt/slides/_rels/slide4.xml.rels><?xml version="1.0" encoding="UTF-8" standalone="yes"?>
<Relationships xmlns="http://schemas.openxmlformats.org/package/2006/relationships"><Relationship Id="rId3" Type="http://schemas.openxmlformats.org/officeDocument/2006/relationships/hyperlink" Target="https://v9.australiancurriculum.edu.au/teacher-resources/understand-this-learning-area/mathematics"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v9.australiancurriculum.edu.au/teacher-resources/understand-this-learning-area/mathematics"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v9.australiancurriculum.edu.au/teacher-resources/understand-this-learning-area/mathematics"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t>Mathematics</a:t>
            </a:r>
            <a:endParaRPr lang="en-AU" dirty="0"/>
          </a:p>
        </p:txBody>
      </p:sp>
      <p:sp>
        <p:nvSpPr>
          <p:cNvPr id="6" name="Subtitle 5"/>
          <p:cNvSpPr>
            <a:spLocks noGrp="1"/>
          </p:cNvSpPr>
          <p:nvPr>
            <p:ph type="subTitle" idx="1"/>
          </p:nvPr>
        </p:nvSpPr>
        <p:spPr>
          <a:xfrm>
            <a:off x="647032" y="5137200"/>
            <a:ext cx="8173117" cy="935956"/>
          </a:xfrm>
        </p:spPr>
        <p:txBody>
          <a:bodyPr/>
          <a:lstStyle/>
          <a:p>
            <a:r>
              <a:rPr lang="en-US" dirty="0"/>
              <a:t>Prep–Year 10 Australian Curriculum Version 9.0</a:t>
            </a:r>
          </a:p>
          <a:p>
            <a:r>
              <a:rPr lang="en-US" dirty="0"/>
              <a:t>Learning area overview</a:t>
            </a:r>
            <a:endParaRPr lang="en-AU" dirty="0"/>
          </a:p>
        </p:txBody>
      </p:sp>
      <p:sp>
        <p:nvSpPr>
          <p:cNvPr id="3" name="Vertical Text Placeholder 2">
            <a:extLst>
              <a:ext uri="{FF2B5EF4-FFF2-40B4-BE49-F238E27FC236}">
                <a16:creationId xmlns:a16="http://schemas.microsoft.com/office/drawing/2014/main" id="{FD1690D3-290E-4C8E-84AA-A222381E084E}"/>
              </a:ext>
            </a:extLst>
          </p:cNvPr>
          <p:cNvSpPr>
            <a:spLocks noGrp="1"/>
          </p:cNvSpPr>
          <p:nvPr>
            <p:ph type="body" orient="vert" sz="quarter" idx="10"/>
          </p:nvPr>
        </p:nvSpPr>
        <p:spPr/>
        <p:txBody>
          <a:bodyPr/>
          <a:lstStyle/>
          <a:p>
            <a:r>
              <a:rPr lang="en-AU" dirty="0"/>
              <a:t>220096</a:t>
            </a:r>
          </a:p>
        </p:txBody>
      </p:sp>
      <p:sp>
        <p:nvSpPr>
          <p:cNvPr id="2" name="Rectangle 1"/>
          <p:cNvSpPr/>
          <p:nvPr/>
        </p:nvSpPr>
        <p:spPr>
          <a:xfrm>
            <a:off x="323850" y="5157192"/>
            <a:ext cx="215702" cy="792088"/>
          </a:xfrm>
          <a:prstGeom prst="rect">
            <a:avLst/>
          </a:prstGeom>
          <a:solidFill>
            <a:srgbClr val="F26A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6299865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Straight Arrow Connector 19">
            <a:extLst>
              <a:ext uri="{FF2B5EF4-FFF2-40B4-BE49-F238E27FC236}">
                <a16:creationId xmlns:a16="http://schemas.microsoft.com/office/drawing/2014/main" id="{185B15D2-4310-46DA-A602-32C726F75846}"/>
              </a:ext>
            </a:extLst>
          </p:cNvPr>
          <p:cNvCxnSpPr/>
          <p:nvPr/>
        </p:nvCxnSpPr>
        <p:spPr bwMode="auto">
          <a:xfrm flipH="1" flipV="1">
            <a:off x="-918858" y="3797898"/>
            <a:ext cx="344670" cy="672394"/>
          </a:xfrm>
          <a:prstGeom prst="straightConnector1">
            <a:avLst/>
          </a:prstGeom>
          <a:noFill/>
          <a:ln>
            <a:noFill/>
            <a:tailEnd type="triangle"/>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Title 1">
            <a:extLst>
              <a:ext uri="{FF2B5EF4-FFF2-40B4-BE49-F238E27FC236}">
                <a16:creationId xmlns:a16="http://schemas.microsoft.com/office/drawing/2014/main" id="{1CC545F3-4EA9-421A-9CD7-C314965D8AB8}"/>
              </a:ext>
            </a:extLst>
          </p:cNvPr>
          <p:cNvSpPr>
            <a:spLocks noGrp="1"/>
          </p:cNvSpPr>
          <p:nvPr>
            <p:ph type="title"/>
          </p:nvPr>
        </p:nvSpPr>
        <p:spPr/>
        <p:txBody>
          <a:bodyPr/>
          <a:lstStyle/>
          <a:p>
            <a:r>
              <a:rPr lang="en-AU" dirty="0"/>
              <a:t>Curriculum content</a:t>
            </a:r>
          </a:p>
        </p:txBody>
      </p:sp>
      <p:graphicFrame>
        <p:nvGraphicFramePr>
          <p:cNvPr id="8" name="Content Placeholder 11">
            <a:extLst>
              <a:ext uri="{FF2B5EF4-FFF2-40B4-BE49-F238E27FC236}">
                <a16:creationId xmlns:a16="http://schemas.microsoft.com/office/drawing/2014/main" id="{BE47717A-F09F-4DD9-BA02-748EB2A90F7C}"/>
              </a:ext>
            </a:extLst>
          </p:cNvPr>
          <p:cNvGraphicFramePr>
            <a:graphicFrameLocks/>
          </p:cNvGraphicFramePr>
          <p:nvPr>
            <p:extLst>
              <p:ext uri="{D42A27DB-BD31-4B8C-83A1-F6EECF244321}">
                <p14:modId xmlns:p14="http://schemas.microsoft.com/office/powerpoint/2010/main" val="3943978941"/>
              </p:ext>
            </p:extLst>
          </p:nvPr>
        </p:nvGraphicFramePr>
        <p:xfrm>
          <a:off x="385706" y="1054562"/>
          <a:ext cx="8054378" cy="4580182"/>
        </p:xfrm>
        <a:graphic>
          <a:graphicData uri="http://schemas.openxmlformats.org/drawingml/2006/table">
            <a:tbl>
              <a:tblPr firstRow="1" firstCol="1" bandRow="1"/>
              <a:tblGrid>
                <a:gridCol w="4027189">
                  <a:extLst>
                    <a:ext uri="{9D8B030D-6E8A-4147-A177-3AD203B41FA5}">
                      <a16:colId xmlns:a16="http://schemas.microsoft.com/office/drawing/2014/main" val="2739066391"/>
                    </a:ext>
                  </a:extLst>
                </a:gridCol>
                <a:gridCol w="4027189">
                  <a:extLst>
                    <a:ext uri="{9D8B030D-6E8A-4147-A177-3AD203B41FA5}">
                      <a16:colId xmlns:a16="http://schemas.microsoft.com/office/drawing/2014/main" val="687112640"/>
                    </a:ext>
                  </a:extLst>
                </a:gridCol>
              </a:tblGrid>
              <a:tr h="368089">
                <a:tc gridSpan="2">
                  <a:txBody>
                    <a:bodyPr/>
                    <a:lstStyle/>
                    <a:p>
                      <a:pPr marL="71755" algn="l">
                        <a:lnSpc>
                          <a:spcPct val="110000"/>
                        </a:lnSpc>
                        <a:spcAft>
                          <a:spcPts val="0"/>
                        </a:spcAft>
                      </a:pPr>
                      <a:r>
                        <a:rPr lang="en-AU" sz="18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Number</a:t>
                      </a:r>
                    </a:p>
                  </a:txBody>
                  <a:tcPr marL="62811" marR="62811" marT="29513" marB="29513"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rgbClr val="808184"/>
                    </a:solidFill>
                  </a:tcPr>
                </a:tc>
                <a:tc hMerge="1">
                  <a:txBody>
                    <a:bodyPr/>
                    <a:lstStyle/>
                    <a:p>
                      <a:pPr marL="71755" algn="ctr">
                        <a:lnSpc>
                          <a:spcPct val="110000"/>
                        </a:lnSpc>
                        <a:spcAft>
                          <a:spcPts val="0"/>
                        </a:spcAft>
                      </a:pPr>
                      <a:endParaRPr lang="en-AU" sz="18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2811" marR="62811" marT="29513" marB="29513"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19050" cap="flat" cmpd="sng" algn="ctr">
                      <a:solidFill>
                        <a:srgbClr val="D52B1E"/>
                      </a:solidFill>
                      <a:prstDash val="solid"/>
                      <a:round/>
                      <a:headEnd type="none" w="med" len="med"/>
                      <a:tailEnd type="none" w="med" len="med"/>
                    </a:lnB>
                    <a:solidFill>
                      <a:srgbClr val="808184"/>
                    </a:solidFill>
                  </a:tcPr>
                </a:tc>
                <a:extLst>
                  <a:ext uri="{0D108BD9-81ED-4DB2-BD59-A6C34878D82A}">
                    <a16:rowId xmlns:a16="http://schemas.microsoft.com/office/drawing/2014/main" val="1129996394"/>
                  </a:ext>
                </a:extLst>
              </a:tr>
              <a:tr h="368089">
                <a:tc>
                  <a:txBody>
                    <a:bodyPr/>
                    <a:lstStyle/>
                    <a:p>
                      <a:pPr marL="71755" algn="l">
                        <a:lnSpc>
                          <a:spcPct val="110000"/>
                        </a:lnSpc>
                        <a:spcAft>
                          <a:spcPts val="0"/>
                        </a:spcAft>
                      </a:pPr>
                      <a:r>
                        <a:rPr lang="en-AU" sz="1800" b="1" dirty="0">
                          <a:solidFill>
                            <a:sysClr val="windowText" lastClr="000000"/>
                          </a:solidFill>
                          <a:effectLst/>
                          <a:latin typeface="Arial" panose="020B0604020202020204" pitchFamily="34" charset="0"/>
                          <a:ea typeface="Times New Roman" panose="02020603050405020304" pitchFamily="18" charset="0"/>
                          <a:cs typeface="Times New Roman" panose="02020603050405020304" pitchFamily="18" charset="0"/>
                        </a:rPr>
                        <a:t>Content description</a:t>
                      </a:r>
                    </a:p>
                  </a:txBody>
                  <a:tcPr marL="62811" marR="62811" marT="29513" marB="29513"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9050" cap="flat" cmpd="sng" algn="ctr">
                      <a:solidFill>
                        <a:schemeClr val="bg2"/>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71755" algn="l">
                        <a:lnSpc>
                          <a:spcPct val="110000"/>
                        </a:lnSpc>
                        <a:spcAft>
                          <a:spcPts val="0"/>
                        </a:spcAft>
                      </a:pPr>
                      <a:r>
                        <a:rPr lang="en-AU" sz="1800" b="1" dirty="0">
                          <a:solidFill>
                            <a:sysClr val="windowText" lastClr="000000"/>
                          </a:solidFill>
                          <a:effectLst/>
                          <a:latin typeface="Arial" panose="020B0604020202020204" pitchFamily="34" charset="0"/>
                          <a:ea typeface="Times New Roman" panose="02020603050405020304" pitchFamily="18" charset="0"/>
                          <a:cs typeface="Times New Roman" panose="02020603050405020304" pitchFamily="18" charset="0"/>
                        </a:rPr>
                        <a:t>Content elaborations</a:t>
                      </a:r>
                    </a:p>
                  </a:txBody>
                  <a:tcPr marL="62811" marR="62811" marT="29513" marB="29513"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9050" cap="flat" cmpd="sng" algn="ctr">
                      <a:solidFill>
                        <a:schemeClr val="bg2"/>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550294559"/>
                  </a:ext>
                </a:extLst>
              </a:tr>
              <a:tr h="3069349">
                <a:tc>
                  <a:txBody>
                    <a:bodyPr/>
                    <a:lstStyle/>
                    <a:p>
                      <a:pPr marL="71755">
                        <a:lnSpc>
                          <a:spcPct val="100000"/>
                        </a:lnSpc>
                        <a:spcAft>
                          <a:spcPts val="1800"/>
                        </a:spcAft>
                      </a:pPr>
                      <a:r>
                        <a:rPr lang="en-US" sz="1800" dirty="0">
                          <a:effectLst/>
                          <a:latin typeface="Arial"/>
                          <a:ea typeface="Times New Roman" panose="02020603050405020304" pitchFamily="18" charset="0"/>
                          <a:cs typeface="Times New Roman"/>
                        </a:rPr>
                        <a:t>represent natural numbers as products of powers of prime numbers using exponent notation </a:t>
                      </a:r>
                    </a:p>
                    <a:p>
                      <a:pPr marL="71755">
                        <a:lnSpc>
                          <a:spcPct val="100000"/>
                        </a:lnSpc>
                        <a:spcAft>
                          <a:spcPts val="1800"/>
                        </a:spcAft>
                      </a:pPr>
                      <a:r>
                        <a:rPr lang="en-US" sz="1800" dirty="0">
                          <a:effectLst/>
                          <a:latin typeface="Arial"/>
                          <a:ea typeface="Times New Roman" panose="02020603050405020304" pitchFamily="18" charset="0"/>
                          <a:cs typeface="Times New Roman"/>
                        </a:rPr>
                        <a:t>AC9M7N02</a:t>
                      </a:r>
                    </a:p>
                  </a:txBody>
                  <a:tcPr marL="62811" marR="62811" marT="29513" marB="14400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342900" lvl="0" indent="-342900">
                        <a:lnSpc>
                          <a:spcPct val="105000"/>
                        </a:lnSpc>
                        <a:spcBef>
                          <a:spcPts val="200"/>
                        </a:spcBef>
                        <a:spcAft>
                          <a:spcPts val="200"/>
                        </a:spcAft>
                        <a:buFont typeface="Symbol" panose="05050102010706020507" pitchFamily="18" charset="2"/>
                        <a:buChar char=""/>
                        <a:tabLst>
                          <a:tab pos="107950" algn="l"/>
                        </a:tabLst>
                      </a:pPr>
                      <a:r>
                        <a:rPr lang="en-US" sz="1400" dirty="0">
                          <a:effectLst/>
                          <a:latin typeface="Arial" panose="020B0604020202020204" pitchFamily="34" charset="0"/>
                          <a:ea typeface="Times New Roman" panose="02020603050405020304" pitchFamily="18" charset="0"/>
                          <a:cs typeface="Times New Roman" panose="02020603050405020304" pitchFamily="18" charset="0"/>
                        </a:rPr>
                        <a:t>applying knowledge of factors to strategies for expressing natural numbers as products of powers of prime factors, such as repeated division by prime factors or creating factor trees; for example, 48=6×8=2×3×2×2×2=3^1×2^4=3×2^4  </a:t>
                      </a:r>
                      <a:endParaRPr lang="en-AU" sz="14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05000"/>
                        </a:lnSpc>
                        <a:spcBef>
                          <a:spcPts val="200"/>
                        </a:spcBef>
                        <a:spcAft>
                          <a:spcPts val="200"/>
                        </a:spcAft>
                        <a:buFont typeface="Symbol" panose="05050102010706020507" pitchFamily="18" charset="2"/>
                        <a:buChar char=""/>
                        <a:tabLst>
                          <a:tab pos="107950" algn="l"/>
                        </a:tabLst>
                      </a:pPr>
                      <a:r>
                        <a:rPr lang="en-US" sz="1400" dirty="0">
                          <a:effectLst/>
                          <a:latin typeface="Arial" panose="020B0604020202020204" pitchFamily="34" charset="0"/>
                          <a:ea typeface="Times New Roman" panose="02020603050405020304" pitchFamily="18" charset="0"/>
                          <a:cs typeface="Times New Roman" panose="02020603050405020304" pitchFamily="18" charset="0"/>
                        </a:rPr>
                        <a:t>developing familiarity with the sequence 1, 2, 4, 8, 16, 32, 64, 128, 256, 512 and powers of 2; the sequence 1, 3, 9, 27, 81, 243, 729 and powers of 3; and the sequence 1, 5, 25, 125, 625 and powers of 5 </a:t>
                      </a:r>
                    </a:p>
                    <a:p>
                      <a:pPr marL="342900" lvl="0" indent="-342900">
                        <a:lnSpc>
                          <a:spcPct val="105000"/>
                        </a:lnSpc>
                        <a:spcBef>
                          <a:spcPts val="200"/>
                        </a:spcBef>
                        <a:spcAft>
                          <a:spcPts val="200"/>
                        </a:spcAft>
                        <a:buFont typeface="Symbol" panose="05050102010706020507" pitchFamily="18" charset="2"/>
                        <a:buChar char=""/>
                        <a:tabLst>
                          <a:tab pos="107950" algn="l"/>
                        </a:tabLst>
                      </a:pPr>
                      <a:r>
                        <a:rPr lang="en-US" sz="1400" dirty="0">
                          <a:effectLst/>
                          <a:latin typeface="Arial" panose="020B0604020202020204" pitchFamily="34" charset="0"/>
                          <a:ea typeface="Arial" panose="020B0604020202020204" pitchFamily="34" charset="0"/>
                          <a:cs typeface="Times New Roman" panose="02020603050405020304" pitchFamily="18" charset="0"/>
                        </a:rPr>
                        <a:t>solving problems involving lowest common multiples and greatest common divisors (highest common factors) for pairs of natural numbers by comparing their prime </a:t>
                      </a:r>
                      <a:r>
                        <a:rPr lang="en-US" sz="1400" dirty="0" err="1">
                          <a:effectLst/>
                          <a:latin typeface="Arial" panose="020B0604020202020204" pitchFamily="34" charset="0"/>
                          <a:ea typeface="Arial" panose="020B0604020202020204" pitchFamily="34" charset="0"/>
                          <a:cs typeface="Times New Roman" panose="02020603050405020304" pitchFamily="18" charset="0"/>
                        </a:rPr>
                        <a:t>factorisation</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2811" marR="62811" marT="29513" marB="14400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798204523"/>
                  </a:ext>
                </a:extLst>
              </a:tr>
            </a:tbl>
          </a:graphicData>
        </a:graphic>
      </p:graphicFrame>
      <p:sp>
        <p:nvSpPr>
          <p:cNvPr id="10" name="TextBox 9">
            <a:extLst>
              <a:ext uri="{FF2B5EF4-FFF2-40B4-BE49-F238E27FC236}">
                <a16:creationId xmlns:a16="http://schemas.microsoft.com/office/drawing/2014/main" id="{A28A4E15-6C7E-4CC0-B561-451C77C482E0}"/>
              </a:ext>
            </a:extLst>
          </p:cNvPr>
          <p:cNvSpPr txBox="1"/>
          <p:nvPr/>
        </p:nvSpPr>
        <p:spPr>
          <a:xfrm>
            <a:off x="385706" y="747713"/>
            <a:ext cx="8054378" cy="369332"/>
          </a:xfrm>
          <a:prstGeom prst="rect">
            <a:avLst/>
          </a:prstGeom>
          <a:noFill/>
        </p:spPr>
        <p:txBody>
          <a:bodyPr wrap="square" rtlCol="0">
            <a:spAutoFit/>
          </a:bodyPr>
          <a:lstStyle/>
          <a:p>
            <a:r>
              <a:rPr lang="en-AU" b="1" dirty="0"/>
              <a:t>Year 7</a:t>
            </a:r>
          </a:p>
        </p:txBody>
      </p:sp>
      <p:pic>
        <p:nvPicPr>
          <p:cNvPr id="9" name="Picture 8">
            <a:extLst>
              <a:ext uri="{FF2B5EF4-FFF2-40B4-BE49-F238E27FC236}">
                <a16:creationId xmlns:a16="http://schemas.microsoft.com/office/drawing/2014/main" id="{3CEDEE3D-33BA-48DB-AC86-FE28C529C56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47136" y="5039655"/>
            <a:ext cx="1165230" cy="1197657"/>
          </a:xfrm>
          <a:prstGeom prst="rect">
            <a:avLst/>
          </a:prstGeom>
        </p:spPr>
      </p:pic>
    </p:spTree>
    <p:extLst>
      <p:ext uri="{BB962C8B-B14F-4D97-AF65-F5344CB8AC3E}">
        <p14:creationId xmlns:p14="http://schemas.microsoft.com/office/powerpoint/2010/main" val="2683030616"/>
      </p:ext>
    </p:extLst>
  </p:cSld>
  <p:clrMapOvr>
    <a:masterClrMapping/>
  </p:clrMapOvr>
  <mc:AlternateContent xmlns:mc="http://schemas.openxmlformats.org/markup-compatibility/2006" xmlns:p14="http://schemas.microsoft.com/office/powerpoint/2010/main">
    <mc:Choice Requires="p14">
      <p:transition spd="slow" p14:dur="2000" advTm="5737"/>
    </mc:Choice>
    <mc:Fallback xmlns="">
      <p:transition spd="slow" advTm="5737"/>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5">
            <a:extLst>
              <a:ext uri="{FF2B5EF4-FFF2-40B4-BE49-F238E27FC236}">
                <a16:creationId xmlns:a16="http://schemas.microsoft.com/office/drawing/2014/main" id="{F00F9CF3-B9D5-4F1E-B58C-1E504BDECD77}"/>
              </a:ext>
            </a:extLst>
          </p:cNvPr>
          <p:cNvGraphicFramePr>
            <a:graphicFrameLocks/>
          </p:cNvGraphicFramePr>
          <p:nvPr>
            <p:extLst>
              <p:ext uri="{D42A27DB-BD31-4B8C-83A1-F6EECF244321}">
                <p14:modId xmlns:p14="http://schemas.microsoft.com/office/powerpoint/2010/main" val="1983290192"/>
              </p:ext>
            </p:extLst>
          </p:nvPr>
        </p:nvGraphicFramePr>
        <p:xfrm>
          <a:off x="312678" y="1190210"/>
          <a:ext cx="8496300" cy="4448273"/>
        </p:xfrm>
        <a:graphic>
          <a:graphicData uri="http://schemas.openxmlformats.org/drawingml/2006/table">
            <a:tbl>
              <a:tblPr firstRow="1" firstCol="1" bandRow="1"/>
              <a:tblGrid>
                <a:gridCol w="4184745">
                  <a:extLst>
                    <a:ext uri="{9D8B030D-6E8A-4147-A177-3AD203B41FA5}">
                      <a16:colId xmlns:a16="http://schemas.microsoft.com/office/drawing/2014/main" val="1168567786"/>
                    </a:ext>
                  </a:extLst>
                </a:gridCol>
                <a:gridCol w="162789">
                  <a:extLst>
                    <a:ext uri="{9D8B030D-6E8A-4147-A177-3AD203B41FA5}">
                      <a16:colId xmlns:a16="http://schemas.microsoft.com/office/drawing/2014/main" val="3464882130"/>
                    </a:ext>
                  </a:extLst>
                </a:gridCol>
                <a:gridCol w="4148766">
                  <a:extLst>
                    <a:ext uri="{9D8B030D-6E8A-4147-A177-3AD203B41FA5}">
                      <a16:colId xmlns:a16="http://schemas.microsoft.com/office/drawing/2014/main" val="1544666081"/>
                    </a:ext>
                  </a:extLst>
                </a:gridCol>
              </a:tblGrid>
              <a:tr h="1345875">
                <a:tc>
                  <a:txBody>
                    <a:bodyPr/>
                    <a:lstStyle/>
                    <a:p>
                      <a:pPr algn="ctr">
                        <a:lnSpc>
                          <a:spcPct val="110000"/>
                        </a:lnSpc>
                      </a:pPr>
                      <a:r>
                        <a:rPr lang="en-AU" sz="2400" b="1" dirty="0">
                          <a:effectLst/>
                          <a:latin typeface="Arial" panose="020B0604020202020204" pitchFamily="34" charset="0"/>
                          <a:ea typeface="Times New Roman" panose="02020603050405020304" pitchFamily="18" charset="0"/>
                          <a:cs typeface="Times New Roman" panose="02020603050405020304" pitchFamily="18" charset="0"/>
                        </a:rPr>
                        <a:t>Number</a:t>
                      </a:r>
                      <a:endParaRPr lang="en-AU"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3617" marR="63617" marT="0" marB="0" anchor="ctr">
                    <a:lnL>
                      <a:noFill/>
                    </a:lnL>
                    <a:lnR>
                      <a:noFill/>
                    </a:lnR>
                    <a:lnT>
                      <a:noFill/>
                    </a:lnT>
                    <a:lnB>
                      <a:noFill/>
                    </a:lnB>
                    <a:solidFill>
                      <a:srgbClr val="E6E7E8"/>
                    </a:solidFill>
                  </a:tcPr>
                </a:tc>
                <a:tc>
                  <a:txBody>
                    <a:bodyPr/>
                    <a:lstStyle/>
                    <a:p>
                      <a:pPr algn="ctr">
                        <a:lnSpc>
                          <a:spcPct val="110000"/>
                        </a:lnSpc>
                      </a:pPr>
                      <a:r>
                        <a:rPr lang="en-AU" sz="2400" b="1" dirty="0">
                          <a:effectLst/>
                          <a:latin typeface="Arial" panose="020B0604020202020204" pitchFamily="34" charset="0"/>
                          <a:ea typeface="Times New Roman" panose="02020603050405020304" pitchFamily="18" charset="0"/>
                          <a:cs typeface="Times New Roman" panose="02020603050405020304" pitchFamily="18" charset="0"/>
                        </a:rPr>
                        <a:t> </a:t>
                      </a:r>
                      <a:endParaRPr lang="en-AU"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3617" marR="63617" marT="0" marB="0" anchor="ctr">
                    <a:lnL>
                      <a:noFill/>
                    </a:lnL>
                    <a:lnR>
                      <a:noFill/>
                    </a:lnR>
                    <a:lnT>
                      <a:noFill/>
                    </a:lnT>
                    <a:lnB>
                      <a:noFill/>
                    </a:lnB>
                  </a:tcPr>
                </a:tc>
                <a:tc>
                  <a:txBody>
                    <a:bodyPr/>
                    <a:lstStyle/>
                    <a:p>
                      <a:pPr algn="ctr">
                        <a:lnSpc>
                          <a:spcPct val="110000"/>
                        </a:lnSpc>
                      </a:pPr>
                      <a:r>
                        <a:rPr lang="en-AU" sz="2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Algebra </a:t>
                      </a:r>
                      <a:endParaRPr lang="en-AU"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3617" marR="63617" marT="0" marB="0" anchor="ctr">
                    <a:lnL>
                      <a:noFill/>
                    </a:lnL>
                    <a:lnR>
                      <a:noFill/>
                    </a:lnR>
                    <a:lnT>
                      <a:noFill/>
                    </a:lnT>
                    <a:lnB>
                      <a:noFill/>
                    </a:lnB>
                    <a:solidFill>
                      <a:srgbClr val="E6E7E8"/>
                    </a:solidFill>
                  </a:tcPr>
                </a:tc>
                <a:extLst>
                  <a:ext uri="{0D108BD9-81ED-4DB2-BD59-A6C34878D82A}">
                    <a16:rowId xmlns:a16="http://schemas.microsoft.com/office/drawing/2014/main" val="2234231937"/>
                  </a:ext>
                </a:extLst>
              </a:tr>
              <a:tr h="207964">
                <a:tc>
                  <a:txBody>
                    <a:bodyPr/>
                    <a:lstStyle/>
                    <a:p>
                      <a:pPr algn="ctr">
                        <a:lnSpc>
                          <a:spcPct val="110000"/>
                        </a:lnSpc>
                      </a:pPr>
                      <a:r>
                        <a:rPr lang="en-AU" sz="1400" b="1" dirty="0">
                          <a:effectLst/>
                          <a:latin typeface="Arial" panose="020B0604020202020204" pitchFamily="34" charset="0"/>
                          <a:ea typeface="Times New Roman" panose="02020603050405020304" pitchFamily="18" charset="0"/>
                          <a:cs typeface="Times New Roman" panose="02020603050405020304" pitchFamily="18" charset="0"/>
                        </a:rPr>
                        <a:t> </a:t>
                      </a:r>
                      <a:endParaRPr lang="en-AU"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3617" marR="63617" marT="0" marB="0" anchor="ctr">
                    <a:lnL>
                      <a:noFill/>
                    </a:lnL>
                    <a:lnR>
                      <a:noFill/>
                    </a:lnR>
                    <a:lnT>
                      <a:noFill/>
                    </a:lnT>
                    <a:lnB>
                      <a:noFill/>
                    </a:lnB>
                  </a:tcPr>
                </a:tc>
                <a:tc>
                  <a:txBody>
                    <a:bodyPr/>
                    <a:lstStyle/>
                    <a:p>
                      <a:pPr algn="ctr">
                        <a:lnSpc>
                          <a:spcPct val="110000"/>
                        </a:lnSpc>
                      </a:pPr>
                      <a:r>
                        <a:rPr lang="en-AU" sz="1400" b="1">
                          <a:effectLst/>
                          <a:latin typeface="Arial" panose="020B0604020202020204" pitchFamily="34" charset="0"/>
                          <a:ea typeface="Times New Roman" panose="02020603050405020304" pitchFamily="18" charset="0"/>
                          <a:cs typeface="Times New Roman" panose="02020603050405020304" pitchFamily="18" charset="0"/>
                        </a:rPr>
                        <a:t> </a:t>
                      </a:r>
                      <a:endParaRPr lang="en-AU"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3617" marR="63617" marT="0" marB="0" anchor="ctr">
                    <a:lnL>
                      <a:noFill/>
                    </a:lnL>
                    <a:lnR>
                      <a:noFill/>
                    </a:lnR>
                    <a:lnT>
                      <a:noFill/>
                    </a:lnT>
                    <a:lnB>
                      <a:noFill/>
                    </a:lnB>
                  </a:tcPr>
                </a:tc>
                <a:tc>
                  <a:txBody>
                    <a:bodyPr/>
                    <a:lstStyle/>
                    <a:p>
                      <a:pPr algn="ctr">
                        <a:lnSpc>
                          <a:spcPct val="110000"/>
                        </a:lnSpc>
                      </a:pPr>
                      <a:r>
                        <a:rPr lang="en-AU" sz="1400" b="1">
                          <a:effectLst/>
                          <a:latin typeface="Arial" panose="020B0604020202020204" pitchFamily="34" charset="0"/>
                          <a:ea typeface="Times New Roman" panose="02020603050405020304" pitchFamily="18" charset="0"/>
                          <a:cs typeface="Times New Roman" panose="02020603050405020304" pitchFamily="18" charset="0"/>
                        </a:rPr>
                        <a:t> </a:t>
                      </a:r>
                      <a:endParaRPr lang="en-AU"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3617" marR="63617" marT="0" marB="0" anchor="ctr">
                    <a:lnL>
                      <a:noFill/>
                    </a:lnL>
                    <a:lnR>
                      <a:noFill/>
                    </a:lnR>
                    <a:lnT>
                      <a:noFill/>
                    </a:lnT>
                    <a:lnB>
                      <a:noFill/>
                    </a:lnB>
                  </a:tcPr>
                </a:tc>
                <a:extLst>
                  <a:ext uri="{0D108BD9-81ED-4DB2-BD59-A6C34878D82A}">
                    <a16:rowId xmlns:a16="http://schemas.microsoft.com/office/drawing/2014/main" val="4265653524"/>
                  </a:ext>
                </a:extLst>
              </a:tr>
              <a:tr h="1351494">
                <a:tc>
                  <a:txBody>
                    <a:bodyPr/>
                    <a:lstStyle/>
                    <a:p>
                      <a:pPr algn="ctr">
                        <a:lnSpc>
                          <a:spcPct val="110000"/>
                        </a:lnSpc>
                      </a:pPr>
                      <a:r>
                        <a:rPr lang="en-AU" sz="2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Measurement</a:t>
                      </a:r>
                      <a:endParaRPr lang="en-AU"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3617" marR="63617" marT="0" marB="0" anchor="ctr">
                    <a:lnL>
                      <a:noFill/>
                    </a:lnL>
                    <a:lnR>
                      <a:noFill/>
                    </a:lnR>
                    <a:lnT>
                      <a:noFill/>
                    </a:lnT>
                    <a:lnB>
                      <a:noFill/>
                    </a:lnB>
                    <a:solidFill>
                      <a:srgbClr val="E6E7E8"/>
                    </a:solidFill>
                  </a:tcPr>
                </a:tc>
                <a:tc>
                  <a:txBody>
                    <a:bodyPr/>
                    <a:lstStyle/>
                    <a:p>
                      <a:pPr algn="ctr">
                        <a:lnSpc>
                          <a:spcPct val="110000"/>
                        </a:lnSpc>
                      </a:pPr>
                      <a:r>
                        <a:rPr lang="en-AU" sz="2400" b="1">
                          <a:effectLst/>
                          <a:latin typeface="Arial" panose="020B0604020202020204" pitchFamily="34" charset="0"/>
                          <a:ea typeface="Times New Roman" panose="02020603050405020304" pitchFamily="18" charset="0"/>
                          <a:cs typeface="Times New Roman" panose="02020603050405020304" pitchFamily="18" charset="0"/>
                        </a:rPr>
                        <a:t> </a:t>
                      </a:r>
                      <a:endParaRPr lang="en-AU"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3617" marR="63617" marT="0" marB="0" anchor="ctr">
                    <a:lnL>
                      <a:noFill/>
                    </a:lnL>
                    <a:lnR>
                      <a:noFill/>
                    </a:lnR>
                    <a:lnT>
                      <a:noFill/>
                    </a:lnT>
                    <a:lnB>
                      <a:noFill/>
                    </a:lnB>
                  </a:tcPr>
                </a:tc>
                <a:tc>
                  <a:txBody>
                    <a:bodyPr/>
                    <a:lstStyle/>
                    <a:p>
                      <a:pPr algn="ctr">
                        <a:lnSpc>
                          <a:spcPct val="110000"/>
                        </a:lnSpc>
                      </a:pPr>
                      <a:r>
                        <a:rPr lang="en-AU" sz="2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Space</a:t>
                      </a:r>
                      <a:endParaRPr lang="en-AU"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3617" marR="63617" marT="0" marB="0" anchor="ctr">
                    <a:lnL>
                      <a:noFill/>
                    </a:lnL>
                    <a:lnR>
                      <a:noFill/>
                    </a:lnR>
                    <a:lnT>
                      <a:noFill/>
                    </a:lnT>
                    <a:lnB>
                      <a:noFill/>
                    </a:lnB>
                    <a:solidFill>
                      <a:srgbClr val="E6E7E8"/>
                    </a:solidFill>
                  </a:tcPr>
                </a:tc>
                <a:extLst>
                  <a:ext uri="{0D108BD9-81ED-4DB2-BD59-A6C34878D82A}">
                    <a16:rowId xmlns:a16="http://schemas.microsoft.com/office/drawing/2014/main" val="1844433709"/>
                  </a:ext>
                </a:extLst>
              </a:tr>
              <a:tr h="86900">
                <a:tc>
                  <a:txBody>
                    <a:bodyPr/>
                    <a:lstStyle/>
                    <a:p>
                      <a:pPr algn="ctr">
                        <a:lnSpc>
                          <a:spcPct val="110000"/>
                        </a:lnSpc>
                      </a:pPr>
                      <a:endParaRPr lang="en-AU" sz="7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3617" marR="63617" marT="0" marB="0" anchor="ctr">
                    <a:lnL>
                      <a:noFill/>
                    </a:lnL>
                    <a:lnR>
                      <a:noFill/>
                    </a:lnR>
                    <a:lnT>
                      <a:noFill/>
                    </a:lnT>
                    <a:lnB>
                      <a:noFill/>
                    </a:lnB>
                    <a:solidFill>
                      <a:schemeClr val="bg1"/>
                    </a:solidFill>
                  </a:tcPr>
                </a:tc>
                <a:tc>
                  <a:txBody>
                    <a:bodyPr/>
                    <a:lstStyle/>
                    <a:p>
                      <a:pPr algn="ctr">
                        <a:lnSpc>
                          <a:spcPct val="110000"/>
                        </a:lnSpc>
                      </a:pPr>
                      <a:endParaRPr lang="en-AU"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3617" marR="63617" marT="0" marB="0" anchor="ctr">
                    <a:lnL>
                      <a:noFill/>
                    </a:lnL>
                    <a:lnR>
                      <a:noFill/>
                    </a:lnR>
                    <a:lnT>
                      <a:noFill/>
                    </a:lnT>
                    <a:lnB>
                      <a:noFill/>
                    </a:lnB>
                    <a:solidFill>
                      <a:schemeClr val="bg1"/>
                    </a:solidFill>
                  </a:tcPr>
                </a:tc>
                <a:tc>
                  <a:txBody>
                    <a:bodyPr/>
                    <a:lstStyle/>
                    <a:p>
                      <a:pPr algn="ctr">
                        <a:lnSpc>
                          <a:spcPct val="110000"/>
                        </a:lnSpc>
                      </a:pPr>
                      <a:endParaRPr lang="en-AU" sz="7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3617" marR="63617" marT="0" marB="0" anchor="ctr">
                    <a:lnL>
                      <a:noFill/>
                    </a:lnL>
                    <a:lnR>
                      <a:noFill/>
                    </a:lnR>
                    <a:lnT>
                      <a:noFill/>
                    </a:lnT>
                    <a:lnB>
                      <a:noFill/>
                    </a:lnB>
                    <a:solidFill>
                      <a:schemeClr val="bg1"/>
                    </a:solidFill>
                  </a:tcPr>
                </a:tc>
                <a:extLst>
                  <a:ext uri="{0D108BD9-81ED-4DB2-BD59-A6C34878D82A}">
                    <a16:rowId xmlns:a16="http://schemas.microsoft.com/office/drawing/2014/main" val="3745728942"/>
                  </a:ext>
                </a:extLst>
              </a:tr>
              <a:tr h="1348821">
                <a:tc>
                  <a:txBody>
                    <a:bodyPr/>
                    <a:lstStyle/>
                    <a:p>
                      <a:pPr algn="ctr">
                        <a:lnSpc>
                          <a:spcPct val="110000"/>
                        </a:lnSpc>
                      </a:pPr>
                      <a:r>
                        <a:rPr lang="en-AU" sz="2400" b="1" dirty="0">
                          <a:effectLst/>
                          <a:latin typeface="Arial" panose="020B0604020202020204" pitchFamily="34" charset="0"/>
                          <a:ea typeface="Times New Roman" panose="02020603050405020304" pitchFamily="18" charset="0"/>
                          <a:cs typeface="Times New Roman" panose="02020603050405020304" pitchFamily="18" charset="0"/>
                        </a:rPr>
                        <a:t>Statistics</a:t>
                      </a:r>
                    </a:p>
                  </a:txBody>
                  <a:tcPr marL="63617" marR="63617" marT="0" marB="0" anchor="ctr">
                    <a:lnL>
                      <a:noFill/>
                    </a:lnL>
                    <a:lnR>
                      <a:noFill/>
                    </a:lnR>
                    <a:lnT>
                      <a:noFill/>
                    </a:lnT>
                    <a:lnB>
                      <a:noFill/>
                    </a:lnB>
                    <a:solidFill>
                      <a:srgbClr val="E6E7E8"/>
                    </a:solidFill>
                  </a:tcPr>
                </a:tc>
                <a:tc>
                  <a:txBody>
                    <a:bodyPr/>
                    <a:lstStyle/>
                    <a:p>
                      <a:pPr algn="ctr">
                        <a:lnSpc>
                          <a:spcPct val="110000"/>
                        </a:lnSpc>
                      </a:pPr>
                      <a:endParaRPr lang="en-AU" sz="24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3617" marR="63617" marT="0" marB="0" anchor="ctr">
                    <a:lnL>
                      <a:noFill/>
                    </a:lnL>
                    <a:lnR>
                      <a:noFill/>
                    </a:lnR>
                    <a:lnT>
                      <a:noFill/>
                    </a:lnT>
                    <a:lnB>
                      <a:noFill/>
                    </a:lnB>
                  </a:tcPr>
                </a:tc>
                <a:tc>
                  <a:txBody>
                    <a:bodyPr/>
                    <a:lstStyle/>
                    <a:p>
                      <a:pPr algn="ctr">
                        <a:lnSpc>
                          <a:spcPct val="110000"/>
                        </a:lnSpc>
                      </a:pPr>
                      <a:r>
                        <a:rPr lang="en-AU" sz="2400" b="1" dirty="0">
                          <a:effectLst/>
                          <a:latin typeface="Arial" panose="020B0604020202020204" pitchFamily="34" charset="0"/>
                          <a:ea typeface="Times New Roman" panose="02020603050405020304" pitchFamily="18" charset="0"/>
                          <a:cs typeface="Times New Roman" panose="02020603050405020304" pitchFamily="18" charset="0"/>
                        </a:rPr>
                        <a:t>Probability</a:t>
                      </a:r>
                    </a:p>
                  </a:txBody>
                  <a:tcPr marL="63617" marR="63617" marT="0" marB="0" anchor="ctr">
                    <a:lnL>
                      <a:noFill/>
                    </a:lnL>
                    <a:lnR>
                      <a:noFill/>
                    </a:lnR>
                    <a:lnT>
                      <a:noFill/>
                    </a:lnT>
                    <a:lnB>
                      <a:noFill/>
                    </a:lnB>
                    <a:solidFill>
                      <a:srgbClr val="E6E7E8"/>
                    </a:solidFill>
                  </a:tcPr>
                </a:tc>
                <a:extLst>
                  <a:ext uri="{0D108BD9-81ED-4DB2-BD59-A6C34878D82A}">
                    <a16:rowId xmlns:a16="http://schemas.microsoft.com/office/drawing/2014/main" val="213073458"/>
                  </a:ext>
                </a:extLst>
              </a:tr>
            </a:tbl>
          </a:graphicData>
        </a:graphic>
      </p:graphicFrame>
      <p:sp>
        <p:nvSpPr>
          <p:cNvPr id="2" name="Title 1">
            <a:extLst>
              <a:ext uri="{FF2B5EF4-FFF2-40B4-BE49-F238E27FC236}">
                <a16:creationId xmlns:a16="http://schemas.microsoft.com/office/drawing/2014/main" id="{B647CD23-CD7B-4CA0-8B64-F80A107614B5}"/>
              </a:ext>
            </a:extLst>
          </p:cNvPr>
          <p:cNvSpPr>
            <a:spLocks noGrp="1"/>
          </p:cNvSpPr>
          <p:nvPr>
            <p:ph type="title"/>
          </p:nvPr>
        </p:nvSpPr>
        <p:spPr/>
        <p:txBody>
          <a:bodyPr/>
          <a:lstStyle/>
          <a:p>
            <a:r>
              <a:rPr lang="en-AU" dirty="0"/>
              <a:t>Strands</a:t>
            </a:r>
          </a:p>
        </p:txBody>
      </p:sp>
      <p:pic>
        <p:nvPicPr>
          <p:cNvPr id="6" name="Picture 5">
            <a:extLst>
              <a:ext uri="{FF2B5EF4-FFF2-40B4-BE49-F238E27FC236}">
                <a16:creationId xmlns:a16="http://schemas.microsoft.com/office/drawing/2014/main" id="{46F8515B-3144-4B6A-873D-668BE0D119A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47136" y="5039655"/>
            <a:ext cx="1165230" cy="1197657"/>
          </a:xfrm>
          <a:prstGeom prst="rect">
            <a:avLst/>
          </a:prstGeom>
        </p:spPr>
      </p:pic>
    </p:spTree>
    <p:extLst>
      <p:ext uri="{BB962C8B-B14F-4D97-AF65-F5344CB8AC3E}">
        <p14:creationId xmlns:p14="http://schemas.microsoft.com/office/powerpoint/2010/main" val="1327947606"/>
      </p:ext>
    </p:extLst>
  </p:cSld>
  <p:clrMapOvr>
    <a:masterClrMapping/>
  </p:clrMapOvr>
  <mc:AlternateContent xmlns:mc="http://schemas.openxmlformats.org/markup-compatibility/2006" xmlns:p14="http://schemas.microsoft.com/office/powerpoint/2010/main">
    <mc:Choice Requires="p14">
      <p:transition spd="slow" p14:dur="2000" advTm="5737"/>
    </mc:Choice>
    <mc:Fallback xmlns="">
      <p:transition spd="slow" advTm="5737"/>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708E6-1849-4DF1-AEB5-0666A372DDD3}"/>
              </a:ext>
            </a:extLst>
          </p:cNvPr>
          <p:cNvSpPr>
            <a:spLocks noGrp="1"/>
          </p:cNvSpPr>
          <p:nvPr>
            <p:ph type="title"/>
          </p:nvPr>
        </p:nvSpPr>
        <p:spPr/>
        <p:txBody>
          <a:bodyPr/>
          <a:lstStyle/>
          <a:p>
            <a:r>
              <a:rPr lang="en-AU" dirty="0"/>
              <a:t>Achievement standards</a:t>
            </a:r>
          </a:p>
        </p:txBody>
      </p:sp>
      <p:pic>
        <p:nvPicPr>
          <p:cNvPr id="11" name="Picture 10">
            <a:extLst>
              <a:ext uri="{FF2B5EF4-FFF2-40B4-BE49-F238E27FC236}">
                <a16:creationId xmlns:a16="http://schemas.microsoft.com/office/drawing/2014/main" id="{7105A2D5-4DE7-4ACF-91A5-63D7FCA0DEE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47136" y="5039655"/>
            <a:ext cx="1165230" cy="1197657"/>
          </a:xfrm>
          <a:prstGeom prst="rect">
            <a:avLst/>
          </a:prstGeom>
        </p:spPr>
      </p:pic>
      <p:sp>
        <p:nvSpPr>
          <p:cNvPr id="8" name="Content Placeholder 1">
            <a:extLst>
              <a:ext uri="{FF2B5EF4-FFF2-40B4-BE49-F238E27FC236}">
                <a16:creationId xmlns:a16="http://schemas.microsoft.com/office/drawing/2014/main" id="{8106071E-3436-4E92-9AC8-B45F56ADD74D}"/>
              </a:ext>
            </a:extLst>
          </p:cNvPr>
          <p:cNvSpPr txBox="1">
            <a:spLocks/>
          </p:cNvSpPr>
          <p:nvPr/>
        </p:nvSpPr>
        <p:spPr>
          <a:xfrm>
            <a:off x="324000" y="986401"/>
            <a:ext cx="8493125" cy="5039749"/>
          </a:xfrm>
          <a:prstGeom prst="rect">
            <a:avLst/>
          </a:prstGeom>
        </p:spPr>
        <p:txBody>
          <a:bodyPr>
            <a:normAutofit/>
          </a:bodyPr>
          <a:lstStyle>
            <a:lvl1pPr marL="0" indent="0" algn="l" defTabSz="914400" rtl="0" eaLnBrk="1" latinLnBrk="0" hangingPunct="1">
              <a:lnSpc>
                <a:spcPct val="100000"/>
              </a:lnSpc>
              <a:spcBef>
                <a:spcPts val="600"/>
              </a:spcBef>
              <a:buFontTx/>
              <a:buNone/>
              <a:defRPr sz="2800" kern="1200">
                <a:solidFill>
                  <a:schemeClr val="tx1"/>
                </a:solidFill>
                <a:latin typeface="Arial" panose="020B0604020202020204" pitchFamily="34" charset="0"/>
                <a:ea typeface="+mn-ea"/>
                <a:cs typeface="Arial" panose="020B0604020202020204" pitchFamily="34" charset="0"/>
              </a:defRPr>
            </a:lvl1pPr>
            <a:lvl2pPr marL="0" indent="-360000" algn="l" defTabSz="914400" rtl="0" eaLnBrk="1" latinLnBrk="0" hangingPunct="1">
              <a:lnSpc>
                <a:spcPct val="100000"/>
              </a:lnSpc>
              <a:spcBef>
                <a:spcPts val="600"/>
              </a:spcBef>
              <a:spcAft>
                <a:spcPts val="0"/>
              </a:spcAft>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720000" indent="-360000" algn="l" defTabSz="914400" rtl="0" eaLnBrk="1" latinLnBrk="0" hangingPunct="1">
              <a:lnSpc>
                <a:spcPct val="100000"/>
              </a:lnSpc>
              <a:spcBef>
                <a:spcPts val="6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080000" indent="-360000" algn="l" defTabSz="914400" rtl="0" eaLnBrk="1" latinLnBrk="0" hangingPunct="1">
              <a:lnSpc>
                <a:spcPct val="100000"/>
              </a:lnSpc>
              <a:spcBef>
                <a:spcPts val="6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4pPr>
            <a:lvl5pPr marL="1440000" indent="-360000" algn="l" defTabSz="914400" rtl="0" eaLnBrk="1" latinLnBrk="0" hangingPunct="1">
              <a:lnSpc>
                <a:spcPct val="100000"/>
              </a:lnSpc>
              <a:spcBef>
                <a:spcPts val="600"/>
              </a:spcBef>
              <a:buFontTx/>
              <a:buNone/>
              <a:defRPr sz="2800" kern="1200">
                <a:solidFill>
                  <a:schemeClr val="tx1"/>
                </a:solidFill>
                <a:latin typeface="Arial" panose="020B0604020202020204" pitchFamily="34" charset="0"/>
                <a:ea typeface="+mn-ea"/>
                <a:cs typeface="Arial" panose="020B0604020202020204" pitchFamily="34" charset="0"/>
              </a:defRPr>
            </a:lvl5pPr>
            <a:lvl6pPr marL="1080000" indent="0" algn="l" defTabSz="914400" rtl="0" eaLnBrk="1" latinLnBrk="0" hangingPunct="1">
              <a:lnSpc>
                <a:spcPct val="100000"/>
              </a:lnSpc>
              <a:spcBef>
                <a:spcPts val="600"/>
              </a:spcBef>
              <a:buFontTx/>
              <a:buNone/>
              <a:defRPr sz="2800" kern="1200">
                <a:solidFill>
                  <a:schemeClr val="tx1"/>
                </a:solidFill>
                <a:latin typeface="Arial" panose="020B0604020202020204" pitchFamily="34" charset="0"/>
                <a:ea typeface="+mn-ea"/>
                <a:cs typeface="Arial" panose="020B0604020202020204" pitchFamily="34" charset="0"/>
              </a:defRPr>
            </a:lvl6pPr>
            <a:lvl7pPr marL="1080000" indent="0" algn="l" defTabSz="914400" rtl="0" eaLnBrk="1" latinLnBrk="0" hangingPunct="1">
              <a:lnSpc>
                <a:spcPct val="100000"/>
              </a:lnSpc>
              <a:spcBef>
                <a:spcPts val="600"/>
              </a:spcBef>
              <a:buFontTx/>
              <a:buNone/>
              <a:defRPr sz="2800" kern="1200">
                <a:solidFill>
                  <a:schemeClr val="tx1"/>
                </a:solidFill>
                <a:latin typeface="Arial" panose="020B0604020202020204" pitchFamily="34" charset="0"/>
                <a:ea typeface="+mn-ea"/>
                <a:cs typeface="Arial" panose="020B0604020202020204" pitchFamily="34" charset="0"/>
              </a:defRPr>
            </a:lvl7pPr>
            <a:lvl8pPr marL="1080000" indent="0" algn="l" defTabSz="914400" rtl="0" eaLnBrk="1" latinLnBrk="0" hangingPunct="1">
              <a:lnSpc>
                <a:spcPct val="100000"/>
              </a:lnSpc>
              <a:spcBef>
                <a:spcPts val="600"/>
              </a:spcBef>
              <a:buFontTx/>
              <a:buNone/>
              <a:defRPr sz="2800" kern="1200">
                <a:solidFill>
                  <a:schemeClr val="tx1"/>
                </a:solidFill>
                <a:latin typeface="Arial" panose="020B0604020202020204" pitchFamily="34" charset="0"/>
                <a:ea typeface="+mn-ea"/>
                <a:cs typeface="Arial" panose="020B0604020202020204" pitchFamily="34" charset="0"/>
              </a:defRPr>
            </a:lvl8pPr>
            <a:lvl9pPr marL="1080000" indent="0" algn="l" defTabSz="914400" rtl="0" eaLnBrk="1" latinLnBrk="0" hangingPunct="1">
              <a:lnSpc>
                <a:spcPct val="100000"/>
              </a:lnSpc>
              <a:spcBef>
                <a:spcPts val="600"/>
              </a:spcBef>
              <a:buFontTx/>
              <a:buNone/>
              <a:defRPr sz="2800" kern="1200">
                <a:solidFill>
                  <a:schemeClr val="tx1"/>
                </a:solidFill>
                <a:latin typeface="Arial" panose="020B0604020202020204" pitchFamily="34" charset="0"/>
                <a:ea typeface="+mn-ea"/>
                <a:cs typeface="Arial" panose="020B0604020202020204" pitchFamily="34" charset="0"/>
              </a:defRPr>
            </a:lvl9pPr>
          </a:lstStyle>
          <a:p>
            <a:pPr fontAlgn="auto">
              <a:spcAft>
                <a:spcPts val="0"/>
              </a:spcAft>
            </a:pPr>
            <a:r>
              <a:rPr lang="en-AU" sz="1800" b="1" dirty="0"/>
              <a:t>Year 10</a:t>
            </a:r>
          </a:p>
          <a:p>
            <a:pPr fontAlgn="auto">
              <a:spcAft>
                <a:spcPts val="0"/>
              </a:spcAft>
            </a:pPr>
            <a:r>
              <a:rPr lang="en-US" sz="1300" dirty="0"/>
              <a:t>By the end of Year 10, students recognise the effect of approximations of real numbers in repeated calculations. They use mathematical modelling to solve problems involving growth and decay in financial and other applied situations, applying linear, quadratic and exponential functions as appropriate, and solve related equations, numerically and graphically. Students make and test conjectures involving functions and relations using digital tools. They solve problems involving simultaneous linear equations and linear inequalities in 2 variables graphically and justify solutions. </a:t>
            </a:r>
          </a:p>
          <a:p>
            <a:pPr fontAlgn="auto">
              <a:spcAft>
                <a:spcPts val="0"/>
              </a:spcAft>
            </a:pPr>
            <a:r>
              <a:rPr lang="en-US" sz="1300" dirty="0"/>
              <a:t>Students interpret and use logarithmic scales representing small or large quantities or change in applied contexts. They solve  measurement problems involving surface area and volume of composite objects. Students apply Pythagoras’ theorem and trigonometry to solve practical problems involving right-angled triangles. They identify the impact of measurement errors on the accuracy of results. Students use mathematical modelling to solve practical problems involving proportion and scaling, evaluating and modifying models, and reporting assumptions, methods and findings. They use deductive reasoning, theorems and algorithms to solve spatial problems. Students interpret networks used to represent practical situations and describe connectedness.  </a:t>
            </a:r>
          </a:p>
          <a:p>
            <a:pPr fontAlgn="auto">
              <a:spcAft>
                <a:spcPts val="0"/>
              </a:spcAft>
            </a:pPr>
            <a:r>
              <a:rPr lang="en-US" sz="1300" dirty="0"/>
              <a:t>They plan and conduct statistical investigations involving bivariate data. Students represent the distribution of data involving 2 variables, using tables and scatter plots, and comment on possible association. They </a:t>
            </a:r>
            <a:r>
              <a:rPr lang="en-US" sz="1300" dirty="0" err="1"/>
              <a:t>analyse</a:t>
            </a:r>
            <a:r>
              <a:rPr lang="en-US" sz="1300" dirty="0"/>
              <a:t> inferences and conclusions in the media, noting potential sources of bias. Students compare the distribution of continuous numerical data, using various displays, and discuss distributions in terms of </a:t>
            </a:r>
            <a:r>
              <a:rPr lang="en-US" sz="1300" dirty="0" err="1"/>
              <a:t>centre</a:t>
            </a:r>
            <a:r>
              <a:rPr lang="en-US" sz="1300" dirty="0"/>
              <a:t>, spread, shape and outliers. They apply conditional probability to solve problems involving compound events. Students design and conduct simulations involving conditional probability, using digital tools. </a:t>
            </a:r>
            <a:endParaRPr lang="en-AU" sz="1300" dirty="0"/>
          </a:p>
        </p:txBody>
      </p:sp>
      <p:sp>
        <p:nvSpPr>
          <p:cNvPr id="9" name="Left Arrow 4"/>
          <p:cNvSpPr/>
          <p:nvPr/>
        </p:nvSpPr>
        <p:spPr bwMode="auto">
          <a:xfrm>
            <a:off x="3420457" y="1426439"/>
            <a:ext cx="5580112" cy="1039356"/>
          </a:xfrm>
          <a:prstGeom prst="leftArrow">
            <a:avLst/>
          </a:prstGeom>
          <a:solidFill>
            <a:schemeClr val="bg1">
              <a:lumMod val="75000"/>
            </a:schemeClr>
          </a:solidFill>
          <a:ln>
            <a:solidFill>
              <a:schemeClr val="bg1">
                <a:lumMod val="65000"/>
              </a:schemeClr>
            </a:solidFill>
          </a:ln>
          <a:effectLst>
            <a:outerShdw blurRad="50800" dist="19050" dir="2700000" algn="tl" rotWithShape="0">
              <a:prstClr val="black">
                <a:alpha val="63000"/>
              </a:prstClr>
            </a:outerShdw>
          </a:effectLst>
        </p:spPr>
        <p:txBody>
          <a:bodyPr vert="horz" wrap="square" lIns="91440" tIns="45720" rIns="91440" bIns="45720" numCol="1" rtlCol="0" anchor="t" anchorCtr="0" compatLnSpc="1">
            <a:prstTxWarp prst="textNoShape">
              <a:avLst/>
            </a:prstTxWarp>
            <a:spAutoFit/>
          </a:bodyPr>
          <a:lstStyle/>
          <a:p>
            <a:pPr marL="117475" marR="0" algn="l" defTabSz="914400" rtl="0" eaLnBrk="1" fontAlgn="base" latinLnBrk="0" hangingPunct="1">
              <a:lnSpc>
                <a:spcPct val="100000"/>
              </a:lnSpc>
              <a:spcBef>
                <a:spcPct val="50000"/>
              </a:spcBef>
              <a:spcAft>
                <a:spcPct val="0"/>
              </a:spcAft>
              <a:buClrTx/>
              <a:buSzTx/>
              <a:buFontTx/>
              <a:buNone/>
              <a:tabLst/>
            </a:pPr>
            <a:r>
              <a:rPr lang="en-AU" sz="2800" dirty="0"/>
              <a:t> Number and Algebra</a:t>
            </a:r>
            <a:endParaRPr kumimoji="0" lang="en-AU" sz="2800" b="0" i="0" u="none" strike="noStrike" cap="none" normalizeH="0" baseline="0" dirty="0">
              <a:ln>
                <a:noFill/>
              </a:ln>
              <a:solidFill>
                <a:schemeClr val="tx1"/>
              </a:solidFill>
              <a:effectLst/>
            </a:endParaRPr>
          </a:p>
        </p:txBody>
      </p:sp>
      <p:sp>
        <p:nvSpPr>
          <p:cNvPr id="10" name="Left Arrow 6"/>
          <p:cNvSpPr/>
          <p:nvPr/>
        </p:nvSpPr>
        <p:spPr bwMode="auto">
          <a:xfrm>
            <a:off x="3410454" y="2780507"/>
            <a:ext cx="5580112" cy="1039356"/>
          </a:xfrm>
          <a:prstGeom prst="leftArrow">
            <a:avLst/>
          </a:prstGeom>
          <a:solidFill>
            <a:schemeClr val="bg1">
              <a:lumMod val="75000"/>
            </a:schemeClr>
          </a:solidFill>
          <a:ln>
            <a:solidFill>
              <a:schemeClr val="bg1">
                <a:lumMod val="65000"/>
              </a:schemeClr>
            </a:solidFill>
          </a:ln>
          <a:effectLst>
            <a:outerShdw blurRad="50800" dist="19050" dir="2700000" algn="tl" rotWithShape="0">
              <a:prstClr val="black">
                <a:alpha val="63000"/>
              </a:prstClr>
            </a:outerShdw>
          </a:effectLst>
        </p:spPr>
        <p:txBody>
          <a:bodyPr vert="horz" wrap="square" lIns="91440" tIns="45720" rIns="91440" bIns="45720" numCol="1" rtlCol="0" anchor="t" anchorCtr="0" compatLnSpc="1">
            <a:prstTxWarp prst="textNoShape">
              <a:avLst/>
            </a:prstTxWarp>
            <a:spAutoFit/>
          </a:bodyPr>
          <a:lstStyle/>
          <a:p>
            <a:pPr marL="117475" marR="0" algn="l" defTabSz="914400" rtl="0" eaLnBrk="1" fontAlgn="base" latinLnBrk="0" hangingPunct="1">
              <a:lnSpc>
                <a:spcPct val="100000"/>
              </a:lnSpc>
              <a:spcBef>
                <a:spcPct val="50000"/>
              </a:spcBef>
              <a:spcAft>
                <a:spcPct val="0"/>
              </a:spcAft>
              <a:buClrTx/>
              <a:buSzTx/>
              <a:buFontTx/>
              <a:buNone/>
              <a:tabLst/>
            </a:pPr>
            <a:r>
              <a:rPr lang="en-AU" sz="2800" dirty="0"/>
              <a:t> Measurement and Space</a:t>
            </a:r>
            <a:endParaRPr kumimoji="0" lang="en-AU" sz="2800" b="0" i="0" u="none" strike="noStrike" cap="none" normalizeH="0" baseline="0" dirty="0">
              <a:ln>
                <a:noFill/>
              </a:ln>
              <a:solidFill>
                <a:schemeClr val="tx1"/>
              </a:solidFill>
              <a:effectLst/>
            </a:endParaRPr>
          </a:p>
        </p:txBody>
      </p:sp>
      <p:sp>
        <p:nvSpPr>
          <p:cNvPr id="12" name="Left Arrow 6"/>
          <p:cNvSpPr/>
          <p:nvPr/>
        </p:nvSpPr>
        <p:spPr bwMode="auto">
          <a:xfrm>
            <a:off x="3430460" y="4134576"/>
            <a:ext cx="5560106" cy="1039356"/>
          </a:xfrm>
          <a:prstGeom prst="leftArrow">
            <a:avLst/>
          </a:prstGeom>
          <a:solidFill>
            <a:schemeClr val="bg1">
              <a:lumMod val="75000"/>
            </a:schemeClr>
          </a:solidFill>
          <a:ln>
            <a:solidFill>
              <a:schemeClr val="bg1">
                <a:lumMod val="65000"/>
              </a:schemeClr>
            </a:solidFill>
          </a:ln>
          <a:effectLst>
            <a:outerShdw blurRad="50800" dist="19050" dir="2700000" algn="tl" rotWithShape="0">
              <a:prstClr val="black">
                <a:alpha val="63000"/>
              </a:prstClr>
            </a:outerShdw>
          </a:effectLst>
        </p:spPr>
        <p:txBody>
          <a:bodyPr vert="horz" wrap="square" lIns="91440" tIns="45720" rIns="91440" bIns="45720" numCol="1" rtlCol="0" anchor="t" anchorCtr="0" compatLnSpc="1">
            <a:prstTxWarp prst="textNoShape">
              <a:avLst/>
            </a:prstTxWarp>
            <a:spAutoFit/>
          </a:bodyPr>
          <a:lstStyle/>
          <a:p>
            <a:pPr marL="117475" marR="0" algn="l" defTabSz="914400" rtl="0" eaLnBrk="1" fontAlgn="base" latinLnBrk="0" hangingPunct="1">
              <a:lnSpc>
                <a:spcPct val="100000"/>
              </a:lnSpc>
              <a:spcBef>
                <a:spcPct val="50000"/>
              </a:spcBef>
              <a:spcAft>
                <a:spcPct val="0"/>
              </a:spcAft>
              <a:buClrTx/>
              <a:buSzTx/>
              <a:buFontTx/>
              <a:buNone/>
              <a:tabLst/>
            </a:pPr>
            <a:r>
              <a:rPr lang="en-AU" sz="2800" dirty="0"/>
              <a:t> Statistics and Probability</a:t>
            </a:r>
            <a:endParaRPr kumimoji="0" lang="en-AU" sz="28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3783425977"/>
      </p:ext>
    </p:extLst>
  </p:cSld>
  <p:clrMapOvr>
    <a:masterClrMapping/>
  </p:clrMapOvr>
  <mc:AlternateContent xmlns:mc="http://schemas.openxmlformats.org/markup-compatibility/2006" xmlns:p14="http://schemas.microsoft.com/office/powerpoint/2010/main">
    <mc:Choice Requires="p14">
      <p:transition spd="slow" p14:dur="2000" advTm="5737"/>
    </mc:Choice>
    <mc:Fallback xmlns="">
      <p:transition spd="slow" advTm="5737"/>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258157E-7146-4746-8EAF-F9BCDEDEC9D6}"/>
              </a:ext>
            </a:extLst>
          </p:cNvPr>
          <p:cNvSpPr>
            <a:spLocks noGrp="1"/>
          </p:cNvSpPr>
          <p:nvPr>
            <p:ph idx="1"/>
          </p:nvPr>
        </p:nvSpPr>
        <p:spPr/>
        <p:txBody>
          <a:bodyPr/>
          <a:lstStyle/>
          <a:p>
            <a:pPr lvl="0"/>
            <a:r>
              <a:rPr lang="en-AU" dirty="0"/>
              <a:t>Identify the connections with the other dimensions for the Australian Curriculum including: </a:t>
            </a:r>
          </a:p>
          <a:p>
            <a:pPr marL="360000" lvl="0" indent="-360000">
              <a:buFont typeface="Arial" panose="020B0604020202020204" pitchFamily="34" charset="0"/>
              <a:buChar char="•"/>
            </a:pPr>
            <a:r>
              <a:rPr lang="en-AU" dirty="0"/>
              <a:t>the general capabilities </a:t>
            </a:r>
          </a:p>
          <a:p>
            <a:pPr marL="360000" lvl="0" indent="-360000">
              <a:buFont typeface="Arial" panose="020B0604020202020204" pitchFamily="34" charset="0"/>
              <a:buChar char="•"/>
            </a:pPr>
            <a:r>
              <a:rPr lang="en-AU" dirty="0"/>
              <a:t>the cross-curriculum priorities </a:t>
            </a:r>
          </a:p>
          <a:p>
            <a:pPr marL="360000" lvl="0" indent="-360000">
              <a:buFont typeface="Arial" panose="020B0604020202020204" pitchFamily="34" charset="0"/>
              <a:buChar char="•"/>
            </a:pPr>
            <a:r>
              <a:rPr lang="en-AU" dirty="0"/>
              <a:t>other learning areas within the Australian Curriculum.</a:t>
            </a:r>
          </a:p>
          <a:p>
            <a:endParaRPr lang="en-AU" dirty="0"/>
          </a:p>
        </p:txBody>
      </p:sp>
      <p:sp>
        <p:nvSpPr>
          <p:cNvPr id="2" name="Title 1">
            <a:extLst>
              <a:ext uri="{FF2B5EF4-FFF2-40B4-BE49-F238E27FC236}">
                <a16:creationId xmlns:a16="http://schemas.microsoft.com/office/drawing/2014/main" id="{2A1CA4EF-1CF6-432A-AF49-44DAEA9263CF}"/>
              </a:ext>
            </a:extLst>
          </p:cNvPr>
          <p:cNvSpPr>
            <a:spLocks noGrp="1"/>
          </p:cNvSpPr>
          <p:nvPr>
            <p:ph type="title"/>
          </p:nvPr>
        </p:nvSpPr>
        <p:spPr/>
        <p:txBody>
          <a:bodyPr/>
          <a:lstStyle/>
          <a:p>
            <a:r>
              <a:rPr lang="en-AU" dirty="0"/>
              <a:t>Key connections</a:t>
            </a:r>
          </a:p>
        </p:txBody>
      </p:sp>
      <p:pic>
        <p:nvPicPr>
          <p:cNvPr id="6" name="Picture 5">
            <a:extLst>
              <a:ext uri="{FF2B5EF4-FFF2-40B4-BE49-F238E27FC236}">
                <a16:creationId xmlns:a16="http://schemas.microsoft.com/office/drawing/2014/main" id="{E7FFF7B3-A883-4C01-93E4-2B0331AF7F3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47136" y="5039655"/>
            <a:ext cx="1165230" cy="1197657"/>
          </a:xfrm>
          <a:prstGeom prst="rect">
            <a:avLst/>
          </a:prstGeom>
        </p:spPr>
      </p:pic>
    </p:spTree>
    <p:extLst>
      <p:ext uri="{BB962C8B-B14F-4D97-AF65-F5344CB8AC3E}">
        <p14:creationId xmlns:p14="http://schemas.microsoft.com/office/powerpoint/2010/main" val="2741934864"/>
      </p:ext>
    </p:extLst>
  </p:cSld>
  <p:clrMapOvr>
    <a:masterClrMapping/>
  </p:clrMapOvr>
  <mc:AlternateContent xmlns:mc="http://schemas.openxmlformats.org/markup-compatibility/2006" xmlns:p14="http://schemas.microsoft.com/office/powerpoint/2010/main">
    <mc:Choice Requires="p14">
      <p:transition spd="slow" p14:dur="2000" advTm="5737"/>
    </mc:Choice>
    <mc:Fallback xmlns="">
      <p:transition spd="slow" advTm="5737"/>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770709" y="1556792"/>
            <a:ext cx="8025144" cy="5184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Autofit/>
          </a:bodyPr>
          <a:lst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200" b="1">
                <a:solidFill>
                  <a:srgbClr val="008885"/>
                </a:solidFill>
                <a:latin typeface="Arial" charset="0"/>
              </a:defRPr>
            </a:lvl2pPr>
            <a:lvl3pPr algn="l" rtl="0" eaLnBrk="0" fontAlgn="base" hangingPunct="0">
              <a:spcBef>
                <a:spcPct val="0"/>
              </a:spcBef>
              <a:spcAft>
                <a:spcPct val="0"/>
              </a:spcAft>
              <a:defRPr sz="3200" b="1">
                <a:solidFill>
                  <a:srgbClr val="008885"/>
                </a:solidFill>
                <a:latin typeface="Arial" charset="0"/>
              </a:defRPr>
            </a:lvl3pPr>
            <a:lvl4pPr algn="l" rtl="0" eaLnBrk="0" fontAlgn="base" hangingPunct="0">
              <a:spcBef>
                <a:spcPct val="0"/>
              </a:spcBef>
              <a:spcAft>
                <a:spcPct val="0"/>
              </a:spcAft>
              <a:defRPr sz="3200" b="1">
                <a:solidFill>
                  <a:srgbClr val="008885"/>
                </a:solidFill>
                <a:latin typeface="Arial" charset="0"/>
              </a:defRPr>
            </a:lvl4pPr>
            <a:lvl5pPr algn="l" rtl="0" eaLnBrk="0" fontAlgn="base" hangingPunct="0">
              <a:spcBef>
                <a:spcPct val="0"/>
              </a:spcBef>
              <a:spcAft>
                <a:spcPct val="0"/>
              </a:spcAft>
              <a:defRPr sz="3200" b="1">
                <a:solidFill>
                  <a:srgbClr val="008885"/>
                </a:solidFill>
                <a:latin typeface="Arial" charset="0"/>
              </a:defRPr>
            </a:lvl5pPr>
            <a:lvl6pPr marL="457200" algn="l" rtl="0" fontAlgn="base">
              <a:spcBef>
                <a:spcPct val="0"/>
              </a:spcBef>
              <a:spcAft>
                <a:spcPct val="0"/>
              </a:spcAft>
              <a:defRPr sz="3200" b="1">
                <a:solidFill>
                  <a:srgbClr val="008885"/>
                </a:solidFill>
                <a:latin typeface="Arial" charset="0"/>
              </a:defRPr>
            </a:lvl6pPr>
            <a:lvl7pPr marL="914400" algn="l" rtl="0" fontAlgn="base">
              <a:spcBef>
                <a:spcPct val="0"/>
              </a:spcBef>
              <a:spcAft>
                <a:spcPct val="0"/>
              </a:spcAft>
              <a:defRPr sz="3200" b="1">
                <a:solidFill>
                  <a:srgbClr val="008885"/>
                </a:solidFill>
                <a:latin typeface="Arial" charset="0"/>
              </a:defRPr>
            </a:lvl7pPr>
            <a:lvl8pPr marL="1371600" algn="l" rtl="0" fontAlgn="base">
              <a:spcBef>
                <a:spcPct val="0"/>
              </a:spcBef>
              <a:spcAft>
                <a:spcPct val="0"/>
              </a:spcAft>
              <a:defRPr sz="3200" b="1">
                <a:solidFill>
                  <a:srgbClr val="008885"/>
                </a:solidFill>
                <a:latin typeface="Arial" charset="0"/>
              </a:defRPr>
            </a:lvl8pPr>
            <a:lvl9pPr marL="1828800" algn="l" rtl="0" fontAlgn="base">
              <a:spcBef>
                <a:spcPct val="0"/>
              </a:spcBef>
              <a:spcAft>
                <a:spcPct val="0"/>
              </a:spcAft>
              <a:defRPr sz="3200" b="1">
                <a:solidFill>
                  <a:srgbClr val="008885"/>
                </a:solidFill>
                <a:latin typeface="Arial" charset="0"/>
              </a:defRPr>
            </a:lvl9pPr>
          </a:lstStyle>
          <a:p>
            <a:pPr defTabSz="361950">
              <a:spcBef>
                <a:spcPts val="600"/>
              </a:spcBef>
              <a:defRPr/>
            </a:pPr>
            <a:r>
              <a:rPr lang="en-US" sz="2400" b="0">
                <a:latin typeface="Arial" panose="020B0604020202020204" pitchFamily="34" charset="0"/>
                <a:ea typeface="+mn-ea"/>
                <a:cs typeface="Arial" panose="020B0604020202020204" pitchFamily="34" charset="0"/>
              </a:rPr>
              <a:t>Critical and creative thinking </a:t>
            </a:r>
            <a:r>
              <a:rPr lang="en-US" sz="2400" dirty="0">
                <a:latin typeface="Arial" panose="020B0604020202020204" pitchFamily="34" charset="0"/>
                <a:ea typeface="+mn-ea"/>
                <a:cs typeface="Arial" panose="020B0604020202020204" pitchFamily="34" charset="0"/>
              </a:rPr>
              <a:t>	</a:t>
            </a:r>
            <a:r>
              <a:rPr lang="en-US" sz="2400">
                <a:latin typeface="Arial" panose="020B0604020202020204" pitchFamily="34" charset="0"/>
                <a:ea typeface="+mn-ea"/>
                <a:cs typeface="Arial" panose="020B0604020202020204" pitchFamily="34" charset="0"/>
              </a:rPr>
              <a:t> </a:t>
            </a:r>
          </a:p>
          <a:p>
            <a:pPr defTabSz="361950">
              <a:spcBef>
                <a:spcPts val="600"/>
              </a:spcBef>
              <a:defRPr/>
            </a:pPr>
            <a:r>
              <a:rPr lang="en-US" sz="2400" b="0">
                <a:latin typeface="Arial" panose="020B0604020202020204" pitchFamily="34" charset="0"/>
                <a:ea typeface="+mn-ea"/>
                <a:cs typeface="Arial" panose="020B0604020202020204" pitchFamily="34" charset="0"/>
              </a:rPr>
              <a:t>Digital literacy </a:t>
            </a:r>
          </a:p>
          <a:p>
            <a:pPr defTabSz="361950">
              <a:spcBef>
                <a:spcPts val="600"/>
              </a:spcBef>
              <a:defRPr/>
            </a:pPr>
            <a:r>
              <a:rPr lang="en-US" sz="2400" b="0">
                <a:latin typeface="Arial" panose="020B0604020202020204" pitchFamily="34" charset="0"/>
                <a:ea typeface="+mn-ea"/>
                <a:cs typeface="Arial" panose="020B0604020202020204" pitchFamily="34" charset="0"/>
              </a:rPr>
              <a:t>Ethical understanding</a:t>
            </a:r>
          </a:p>
          <a:p>
            <a:pPr defTabSz="361950">
              <a:spcBef>
                <a:spcPts val="600"/>
              </a:spcBef>
              <a:defRPr/>
            </a:pPr>
            <a:r>
              <a:rPr lang="en-US" sz="2400" b="0">
                <a:latin typeface="Arial" panose="020B0604020202020204" pitchFamily="34" charset="0"/>
                <a:ea typeface="+mn-ea"/>
                <a:cs typeface="Arial" panose="020B0604020202020204" pitchFamily="34" charset="0"/>
              </a:rPr>
              <a:t>Intercultural understanding</a:t>
            </a:r>
            <a:endParaRPr lang="en-US" sz="2400">
              <a:latin typeface="Arial" panose="020B0604020202020204" pitchFamily="34" charset="0"/>
              <a:ea typeface="+mn-ea"/>
              <a:cs typeface="Arial" panose="020B0604020202020204" pitchFamily="34" charset="0"/>
            </a:endParaRPr>
          </a:p>
          <a:p>
            <a:pPr defTabSz="361950">
              <a:spcBef>
                <a:spcPts val="600"/>
              </a:spcBef>
              <a:defRPr/>
            </a:pPr>
            <a:r>
              <a:rPr lang="en-US" sz="2400" b="0">
                <a:latin typeface="Arial" panose="020B0604020202020204" pitchFamily="34" charset="0"/>
                <a:ea typeface="+mn-ea"/>
                <a:cs typeface="Arial" panose="020B0604020202020204" pitchFamily="34" charset="0"/>
              </a:rPr>
              <a:t>Literacy</a:t>
            </a:r>
            <a:endParaRPr lang="en-US" sz="2400" b="0" dirty="0">
              <a:latin typeface="Arial" panose="020B0604020202020204" pitchFamily="34" charset="0"/>
              <a:ea typeface="+mn-ea"/>
              <a:cs typeface="Arial" panose="020B0604020202020204" pitchFamily="34" charset="0"/>
            </a:endParaRPr>
          </a:p>
          <a:p>
            <a:pPr defTabSz="361950">
              <a:spcBef>
                <a:spcPts val="600"/>
              </a:spcBef>
              <a:defRPr/>
            </a:pPr>
            <a:r>
              <a:rPr lang="en-US" sz="2400" b="0">
                <a:latin typeface="Arial" panose="020B0604020202020204" pitchFamily="34" charset="0"/>
                <a:ea typeface="+mn-ea"/>
                <a:cs typeface="Arial" panose="020B0604020202020204" pitchFamily="34" charset="0"/>
              </a:rPr>
              <a:t>Numeracy</a:t>
            </a:r>
            <a:endParaRPr lang="en-US" sz="2400" b="0" dirty="0">
              <a:latin typeface="Arial" panose="020B0604020202020204" pitchFamily="34" charset="0"/>
              <a:ea typeface="+mn-ea"/>
              <a:cs typeface="Arial" panose="020B0604020202020204" pitchFamily="34" charset="0"/>
            </a:endParaRPr>
          </a:p>
          <a:p>
            <a:pPr defTabSz="361950">
              <a:spcBef>
                <a:spcPts val="600"/>
              </a:spcBef>
              <a:defRPr/>
            </a:pPr>
            <a:r>
              <a:rPr lang="en-US" sz="2400" b="0">
                <a:latin typeface="Arial" panose="020B0604020202020204" pitchFamily="34" charset="0"/>
                <a:ea typeface="+mn-ea"/>
                <a:cs typeface="Arial" panose="020B0604020202020204" pitchFamily="34" charset="0"/>
              </a:rPr>
              <a:t>Personal </a:t>
            </a:r>
            <a:r>
              <a:rPr lang="en-US" sz="2400" b="0" dirty="0">
                <a:latin typeface="Arial" panose="020B0604020202020204" pitchFamily="34" charset="0"/>
                <a:ea typeface="+mn-ea"/>
                <a:cs typeface="Arial" panose="020B0604020202020204" pitchFamily="34" charset="0"/>
              </a:rPr>
              <a:t>and social capability</a:t>
            </a:r>
          </a:p>
          <a:p>
            <a:pPr defTabSz="361950">
              <a:spcBef>
                <a:spcPts val="600"/>
              </a:spcBef>
              <a:defRPr/>
            </a:pPr>
            <a:r>
              <a:rPr lang="en-US" sz="2400" b="0">
                <a:latin typeface="Arial" panose="020B0604020202020204" pitchFamily="34" charset="0"/>
                <a:ea typeface="+mn-ea"/>
                <a:cs typeface="Arial" panose="020B0604020202020204" pitchFamily="34" charset="0"/>
              </a:rPr>
              <a:t>	</a:t>
            </a:r>
            <a:endParaRPr lang="en-US" sz="2400" b="0" dirty="0">
              <a:latin typeface="Arial" panose="020B0604020202020204" pitchFamily="34" charset="0"/>
              <a:ea typeface="+mn-ea"/>
              <a:cs typeface="Arial" panose="020B0604020202020204" pitchFamily="34" charset="0"/>
            </a:endParaRPr>
          </a:p>
          <a:p>
            <a:pPr defTabSz="361950">
              <a:spcBef>
                <a:spcPts val="600"/>
              </a:spcBef>
              <a:defRPr/>
            </a:pPr>
            <a:r>
              <a:rPr lang="en-US" sz="2400" b="0">
                <a:latin typeface="Arial" panose="020B0604020202020204" pitchFamily="34" charset="0"/>
                <a:ea typeface="+mn-ea"/>
                <a:cs typeface="Arial" panose="020B0604020202020204" pitchFamily="34" charset="0"/>
              </a:rPr>
              <a:t>	</a:t>
            </a:r>
            <a:endParaRPr lang="en-US" sz="2400" b="0" dirty="0">
              <a:latin typeface="Arial" panose="020B0604020202020204" pitchFamily="34" charset="0"/>
              <a:ea typeface="+mn-ea"/>
              <a:cs typeface="Arial" panose="020B0604020202020204" pitchFamily="34" charset="0"/>
            </a:endParaRPr>
          </a:p>
          <a:p>
            <a:pPr defTabSz="361950">
              <a:lnSpc>
                <a:spcPct val="150000"/>
              </a:lnSpc>
            </a:pPr>
            <a:endParaRPr lang="en-US" sz="2400" b="0" dirty="0">
              <a:solidFill>
                <a:schemeClr val="tx1"/>
              </a:solidFill>
            </a:endParaRPr>
          </a:p>
          <a:p>
            <a:pPr defTabSz="361950"/>
            <a:endParaRPr lang="en-US" sz="2400" b="0" dirty="0">
              <a:solidFill>
                <a:schemeClr val="tx1"/>
              </a:solidFill>
            </a:endParaRPr>
          </a:p>
        </p:txBody>
      </p:sp>
      <p:sp>
        <p:nvSpPr>
          <p:cNvPr id="3" name="Title 1"/>
          <p:cNvSpPr>
            <a:spLocks noGrp="1"/>
          </p:cNvSpPr>
          <p:nvPr>
            <p:ph type="title"/>
          </p:nvPr>
        </p:nvSpPr>
        <p:spPr>
          <a:xfrm>
            <a:off x="324000" y="260352"/>
            <a:ext cx="8493125" cy="1067668"/>
          </a:xfrm>
        </p:spPr>
        <p:txBody>
          <a:bodyPr vert="horz" lIns="0" tIns="0" rIns="0" bIns="0" rtlCol="0" anchor="t">
            <a:noAutofit/>
          </a:bodyPr>
          <a:lstStyle/>
          <a:p>
            <a:r>
              <a:rPr lang="en-AU" dirty="0"/>
              <a:t>Three-dimensional curriculum: </a:t>
            </a:r>
            <a:br>
              <a:rPr lang="en-AU" dirty="0"/>
            </a:br>
            <a:r>
              <a:rPr lang="en-AU" dirty="0"/>
              <a:t>General capabilities</a:t>
            </a:r>
            <a:endParaRPr lang="en-US" dirty="0"/>
          </a:p>
        </p:txBody>
      </p:sp>
      <p:pic>
        <p:nvPicPr>
          <p:cNvPr id="21" name="Picture 20">
            <a:extLst>
              <a:ext uri="{FF2B5EF4-FFF2-40B4-BE49-F238E27FC236}">
                <a16:creationId xmlns:a16="http://schemas.microsoft.com/office/drawing/2014/main" id="{325D76A1-EB51-452E-BF51-335A5283260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47136" y="5039655"/>
            <a:ext cx="1165230" cy="1197657"/>
          </a:xfrm>
          <a:prstGeom prst="rect">
            <a:avLst/>
          </a:prstGeom>
        </p:spPr>
      </p:pic>
      <p:grpSp>
        <p:nvGrpSpPr>
          <p:cNvPr id="2" name="Group 1">
            <a:extLst>
              <a:ext uri="{FF2B5EF4-FFF2-40B4-BE49-F238E27FC236}">
                <a16:creationId xmlns:a16="http://schemas.microsoft.com/office/drawing/2014/main" id="{7A5C612F-3F81-45D8-B196-2EDD22BBDF2C}"/>
              </a:ext>
            </a:extLst>
          </p:cNvPr>
          <p:cNvGrpSpPr/>
          <p:nvPr/>
        </p:nvGrpSpPr>
        <p:grpSpPr>
          <a:xfrm>
            <a:off x="360807" y="1583521"/>
            <a:ext cx="333375" cy="3011880"/>
            <a:chOff x="360807" y="1583521"/>
            <a:chExt cx="333375" cy="3011880"/>
          </a:xfrm>
        </p:grpSpPr>
        <p:pic>
          <p:nvPicPr>
            <p:cNvPr id="5" name="Picture 4">
              <a:extLst>
                <a:ext uri="{FF2B5EF4-FFF2-40B4-BE49-F238E27FC236}">
                  <a16:creationId xmlns:a16="http://schemas.microsoft.com/office/drawing/2014/main" id="{5FC70941-3355-4974-912F-1A7A9A8212E0}"/>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60807" y="1583521"/>
              <a:ext cx="333375" cy="333375"/>
            </a:xfrm>
            <a:prstGeom prst="rect">
              <a:avLst/>
            </a:prstGeom>
          </p:spPr>
        </p:pic>
        <p:pic>
          <p:nvPicPr>
            <p:cNvPr id="7" name="Picture 6">
              <a:extLst>
                <a:ext uri="{FF2B5EF4-FFF2-40B4-BE49-F238E27FC236}">
                  <a16:creationId xmlns:a16="http://schemas.microsoft.com/office/drawing/2014/main" id="{27B0E49F-5EF3-4409-B929-4444FA7A8CF9}"/>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360807" y="2029938"/>
              <a:ext cx="333375" cy="333375"/>
            </a:xfrm>
            <a:prstGeom prst="rect">
              <a:avLst/>
            </a:prstGeom>
          </p:spPr>
        </p:pic>
        <p:pic>
          <p:nvPicPr>
            <p:cNvPr id="9" name="Picture 8">
              <a:extLst>
                <a:ext uri="{FF2B5EF4-FFF2-40B4-BE49-F238E27FC236}">
                  <a16:creationId xmlns:a16="http://schemas.microsoft.com/office/drawing/2014/main" id="{D3977E21-2FFF-4FEF-9C20-0BA51A7B8BEE}"/>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360807" y="2476355"/>
              <a:ext cx="333375" cy="333375"/>
            </a:xfrm>
            <a:prstGeom prst="rect">
              <a:avLst/>
            </a:prstGeom>
          </p:spPr>
        </p:pic>
        <p:pic>
          <p:nvPicPr>
            <p:cNvPr id="11" name="Picture 10">
              <a:extLst>
                <a:ext uri="{FF2B5EF4-FFF2-40B4-BE49-F238E27FC236}">
                  <a16:creationId xmlns:a16="http://schemas.microsoft.com/office/drawing/2014/main" id="{15220F77-2AD9-44EF-81DE-50D12BE286E8}"/>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360807" y="2922772"/>
              <a:ext cx="333375" cy="333375"/>
            </a:xfrm>
            <a:prstGeom prst="rect">
              <a:avLst/>
            </a:prstGeom>
          </p:spPr>
        </p:pic>
        <p:pic>
          <p:nvPicPr>
            <p:cNvPr id="13" name="Picture 12">
              <a:extLst>
                <a:ext uri="{FF2B5EF4-FFF2-40B4-BE49-F238E27FC236}">
                  <a16:creationId xmlns:a16="http://schemas.microsoft.com/office/drawing/2014/main" id="{1AA807DF-0DB5-4A25-9B06-C54F2787EB9C}"/>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360807" y="3369189"/>
              <a:ext cx="333375" cy="333375"/>
            </a:xfrm>
            <a:prstGeom prst="rect">
              <a:avLst/>
            </a:prstGeom>
          </p:spPr>
        </p:pic>
        <p:pic>
          <p:nvPicPr>
            <p:cNvPr id="23" name="Picture 22">
              <a:extLst>
                <a:ext uri="{FF2B5EF4-FFF2-40B4-BE49-F238E27FC236}">
                  <a16:creationId xmlns:a16="http://schemas.microsoft.com/office/drawing/2014/main" id="{F717F726-6843-4231-A2EE-3CABE70ADFBD}"/>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360807" y="3815606"/>
              <a:ext cx="333375" cy="333375"/>
            </a:xfrm>
            <a:prstGeom prst="rect">
              <a:avLst/>
            </a:prstGeom>
          </p:spPr>
        </p:pic>
        <p:pic>
          <p:nvPicPr>
            <p:cNvPr id="25" name="Picture 24">
              <a:extLst>
                <a:ext uri="{FF2B5EF4-FFF2-40B4-BE49-F238E27FC236}">
                  <a16:creationId xmlns:a16="http://schemas.microsoft.com/office/drawing/2014/main" id="{F7959587-9C15-4612-B64F-4001B1BA80B6}"/>
                </a:ext>
              </a:extLst>
            </p:cNvPr>
            <p:cNvPicPr>
              <a:picLocks noChangeAspect="1"/>
            </p:cNvPicPr>
            <p:nvPr/>
          </p:nvPicPr>
          <p:blipFill>
            <a:blip r:embed="rId10">
              <a:extLst>
                <a:ext uri="{28A0092B-C50C-407E-A947-70E740481C1C}">
                  <a14:useLocalDpi xmlns:a14="http://schemas.microsoft.com/office/drawing/2010/main" val="0"/>
                </a:ext>
              </a:extLst>
            </a:blip>
            <a:srcRect/>
            <a:stretch/>
          </p:blipFill>
          <p:spPr>
            <a:xfrm>
              <a:off x="360807" y="4262026"/>
              <a:ext cx="333375" cy="333375"/>
            </a:xfrm>
            <a:prstGeom prst="rect">
              <a:avLst/>
            </a:prstGeom>
          </p:spPr>
        </p:pic>
      </p:grpSp>
    </p:spTree>
    <p:extLst>
      <p:ext uri="{BB962C8B-B14F-4D97-AF65-F5344CB8AC3E}">
        <p14:creationId xmlns:p14="http://schemas.microsoft.com/office/powerpoint/2010/main" val="387901695"/>
      </p:ext>
    </p:extLst>
  </p:cSld>
  <p:clrMapOvr>
    <a:masterClrMapping/>
  </p:clrMapOvr>
  <mc:AlternateContent xmlns:mc="http://schemas.openxmlformats.org/markup-compatibility/2006" xmlns:p14="http://schemas.microsoft.com/office/powerpoint/2010/main">
    <mc:Choice Requires="p14">
      <p:transition spd="slow" p14:dur="2000" advTm="5737"/>
    </mc:Choice>
    <mc:Fallback xmlns="">
      <p:transition spd="slow" advTm="5737"/>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232414" y="1517850"/>
            <a:ext cx="9057889" cy="4968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Autofit/>
          </a:bodyPr>
          <a:lst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200" b="1">
                <a:solidFill>
                  <a:srgbClr val="008885"/>
                </a:solidFill>
                <a:latin typeface="Arial" charset="0"/>
              </a:defRPr>
            </a:lvl2pPr>
            <a:lvl3pPr algn="l" rtl="0" eaLnBrk="0" fontAlgn="base" hangingPunct="0">
              <a:spcBef>
                <a:spcPct val="0"/>
              </a:spcBef>
              <a:spcAft>
                <a:spcPct val="0"/>
              </a:spcAft>
              <a:defRPr sz="3200" b="1">
                <a:solidFill>
                  <a:srgbClr val="008885"/>
                </a:solidFill>
                <a:latin typeface="Arial" charset="0"/>
              </a:defRPr>
            </a:lvl3pPr>
            <a:lvl4pPr algn="l" rtl="0" eaLnBrk="0" fontAlgn="base" hangingPunct="0">
              <a:spcBef>
                <a:spcPct val="0"/>
              </a:spcBef>
              <a:spcAft>
                <a:spcPct val="0"/>
              </a:spcAft>
              <a:defRPr sz="3200" b="1">
                <a:solidFill>
                  <a:srgbClr val="008885"/>
                </a:solidFill>
                <a:latin typeface="Arial" charset="0"/>
              </a:defRPr>
            </a:lvl4pPr>
            <a:lvl5pPr algn="l" rtl="0" eaLnBrk="0" fontAlgn="base" hangingPunct="0">
              <a:spcBef>
                <a:spcPct val="0"/>
              </a:spcBef>
              <a:spcAft>
                <a:spcPct val="0"/>
              </a:spcAft>
              <a:defRPr sz="3200" b="1">
                <a:solidFill>
                  <a:srgbClr val="008885"/>
                </a:solidFill>
                <a:latin typeface="Arial" charset="0"/>
              </a:defRPr>
            </a:lvl5pPr>
            <a:lvl6pPr marL="457200" algn="l" rtl="0" fontAlgn="base">
              <a:spcBef>
                <a:spcPct val="0"/>
              </a:spcBef>
              <a:spcAft>
                <a:spcPct val="0"/>
              </a:spcAft>
              <a:defRPr sz="3200" b="1">
                <a:solidFill>
                  <a:srgbClr val="008885"/>
                </a:solidFill>
                <a:latin typeface="Arial" charset="0"/>
              </a:defRPr>
            </a:lvl6pPr>
            <a:lvl7pPr marL="914400" algn="l" rtl="0" fontAlgn="base">
              <a:spcBef>
                <a:spcPct val="0"/>
              </a:spcBef>
              <a:spcAft>
                <a:spcPct val="0"/>
              </a:spcAft>
              <a:defRPr sz="3200" b="1">
                <a:solidFill>
                  <a:srgbClr val="008885"/>
                </a:solidFill>
                <a:latin typeface="Arial" charset="0"/>
              </a:defRPr>
            </a:lvl7pPr>
            <a:lvl8pPr marL="1371600" algn="l" rtl="0" fontAlgn="base">
              <a:spcBef>
                <a:spcPct val="0"/>
              </a:spcBef>
              <a:spcAft>
                <a:spcPct val="0"/>
              </a:spcAft>
              <a:defRPr sz="3200" b="1">
                <a:solidFill>
                  <a:srgbClr val="008885"/>
                </a:solidFill>
                <a:latin typeface="Arial" charset="0"/>
              </a:defRPr>
            </a:lvl8pPr>
            <a:lvl9pPr marL="1828800" algn="l" rtl="0" fontAlgn="base">
              <a:spcBef>
                <a:spcPct val="0"/>
              </a:spcBef>
              <a:spcAft>
                <a:spcPct val="0"/>
              </a:spcAft>
              <a:defRPr sz="3200" b="1">
                <a:solidFill>
                  <a:srgbClr val="008885"/>
                </a:solidFill>
                <a:latin typeface="Arial" charset="0"/>
              </a:defRPr>
            </a:lvl9pPr>
          </a:lstStyle>
          <a:p>
            <a:pPr defTabSz="361950">
              <a:lnSpc>
                <a:spcPct val="150000"/>
              </a:lnSpc>
              <a:spcBef>
                <a:spcPts val="0"/>
              </a:spcBef>
              <a:defRPr/>
            </a:pPr>
            <a:r>
              <a:rPr lang="en-US" sz="2400" b="0" dirty="0">
                <a:latin typeface="Arial" panose="020B0604020202020204" pitchFamily="34" charset="0"/>
                <a:ea typeface="+mn-ea"/>
                <a:cs typeface="Arial" panose="020B0604020202020204" pitchFamily="34" charset="0"/>
              </a:rPr>
              <a:t>	  Aboriginal and Torres Strait Islander Histories and Cultures</a:t>
            </a:r>
            <a:br>
              <a:rPr lang="en-US" sz="2400" b="0" dirty="0">
                <a:latin typeface="Arial" panose="020B0604020202020204" pitchFamily="34" charset="0"/>
                <a:ea typeface="+mn-ea"/>
                <a:cs typeface="Arial" panose="020B0604020202020204" pitchFamily="34" charset="0"/>
              </a:rPr>
            </a:br>
            <a:r>
              <a:rPr lang="en-US" sz="2400" b="0" dirty="0">
                <a:latin typeface="Arial" panose="020B0604020202020204" pitchFamily="34" charset="0"/>
                <a:ea typeface="+mn-ea"/>
                <a:cs typeface="Arial" panose="020B0604020202020204" pitchFamily="34" charset="0"/>
              </a:rPr>
              <a:t>	  Asia and Australia’s Engagement with Asia</a:t>
            </a:r>
            <a:br>
              <a:rPr lang="en-US" sz="2400" b="0" dirty="0">
                <a:latin typeface="Arial" panose="020B0604020202020204" pitchFamily="34" charset="0"/>
                <a:ea typeface="+mn-ea"/>
                <a:cs typeface="Arial" panose="020B0604020202020204" pitchFamily="34" charset="0"/>
              </a:rPr>
            </a:br>
            <a:r>
              <a:rPr lang="en-US" sz="2400" b="0" dirty="0">
                <a:latin typeface="Arial" panose="020B0604020202020204" pitchFamily="34" charset="0"/>
                <a:ea typeface="+mn-ea"/>
                <a:cs typeface="Arial" panose="020B0604020202020204" pitchFamily="34" charset="0"/>
              </a:rPr>
              <a:t>	  Sustainability</a:t>
            </a:r>
          </a:p>
          <a:p>
            <a:pPr defTabSz="361950">
              <a:lnSpc>
                <a:spcPct val="150000"/>
              </a:lnSpc>
              <a:spcBef>
                <a:spcPts val="0"/>
              </a:spcBef>
              <a:defRPr/>
            </a:pPr>
            <a:endParaRPr lang="en-US" sz="2400" b="0" dirty="0">
              <a:latin typeface="Arial" panose="020B0604020202020204" pitchFamily="34" charset="0"/>
              <a:ea typeface="+mn-ea"/>
              <a:cs typeface="Arial" panose="020B0604020202020204" pitchFamily="34" charset="0"/>
            </a:endParaRPr>
          </a:p>
        </p:txBody>
      </p:sp>
      <p:sp>
        <p:nvSpPr>
          <p:cNvPr id="2" name="Title 1">
            <a:extLst>
              <a:ext uri="{FF2B5EF4-FFF2-40B4-BE49-F238E27FC236}">
                <a16:creationId xmlns:a16="http://schemas.microsoft.com/office/drawing/2014/main" id="{D4D526FF-729D-40C9-BF9D-1569FC145931}"/>
              </a:ext>
            </a:extLst>
          </p:cNvPr>
          <p:cNvSpPr>
            <a:spLocks noGrp="1"/>
          </p:cNvSpPr>
          <p:nvPr>
            <p:ph type="title"/>
          </p:nvPr>
        </p:nvSpPr>
        <p:spPr/>
        <p:txBody>
          <a:bodyPr>
            <a:noAutofit/>
          </a:bodyPr>
          <a:lstStyle/>
          <a:p>
            <a:br>
              <a:rPr lang="en-AU" dirty="0"/>
            </a:br>
            <a:r>
              <a:rPr lang="en-AU" dirty="0"/>
              <a:t>Three-dimensional curriculum: </a:t>
            </a:r>
            <a:br>
              <a:rPr lang="en-AU" dirty="0"/>
            </a:br>
            <a:r>
              <a:rPr lang="en-AU" dirty="0"/>
              <a:t>Cross-curriculum priorities</a:t>
            </a:r>
          </a:p>
        </p:txBody>
      </p:sp>
      <p:pic>
        <p:nvPicPr>
          <p:cNvPr id="9" name="Picture 8">
            <a:extLst>
              <a:ext uri="{FF2B5EF4-FFF2-40B4-BE49-F238E27FC236}">
                <a16:creationId xmlns:a16="http://schemas.microsoft.com/office/drawing/2014/main" id="{49D9C836-B251-4660-932C-08215074571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47136" y="5039655"/>
            <a:ext cx="1165230" cy="1197657"/>
          </a:xfrm>
          <a:prstGeom prst="rect">
            <a:avLst/>
          </a:prstGeom>
        </p:spPr>
      </p:pic>
      <p:grpSp>
        <p:nvGrpSpPr>
          <p:cNvPr id="8" name="Group 7">
            <a:extLst>
              <a:ext uri="{FF2B5EF4-FFF2-40B4-BE49-F238E27FC236}">
                <a16:creationId xmlns:a16="http://schemas.microsoft.com/office/drawing/2014/main" id="{63B06760-653F-4FD6-B4B1-0533D48E38A2}"/>
              </a:ext>
            </a:extLst>
          </p:cNvPr>
          <p:cNvGrpSpPr/>
          <p:nvPr/>
        </p:nvGrpSpPr>
        <p:grpSpPr>
          <a:xfrm>
            <a:off x="355247" y="1700169"/>
            <a:ext cx="333376" cy="1431149"/>
            <a:chOff x="-333376" y="1684493"/>
            <a:chExt cx="333376" cy="1431149"/>
          </a:xfrm>
        </p:grpSpPr>
        <p:pic>
          <p:nvPicPr>
            <p:cNvPr id="10" name="Picture 9">
              <a:extLst>
                <a:ext uri="{FF2B5EF4-FFF2-40B4-BE49-F238E27FC236}">
                  <a16:creationId xmlns:a16="http://schemas.microsoft.com/office/drawing/2014/main" id="{26F802C4-9D65-4456-81BE-3FFAB04ECB5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3376" y="2233380"/>
              <a:ext cx="333375" cy="333375"/>
            </a:xfrm>
            <a:prstGeom prst="rect">
              <a:avLst/>
            </a:prstGeom>
          </p:spPr>
        </p:pic>
        <p:pic>
          <p:nvPicPr>
            <p:cNvPr id="11" name="Picture 10">
              <a:extLst>
                <a:ext uri="{FF2B5EF4-FFF2-40B4-BE49-F238E27FC236}">
                  <a16:creationId xmlns:a16="http://schemas.microsoft.com/office/drawing/2014/main" id="{1259E353-3AA5-40B1-93EF-F41C2CA4972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3375" y="1684493"/>
              <a:ext cx="333375" cy="333375"/>
            </a:xfrm>
            <a:prstGeom prst="rect">
              <a:avLst/>
            </a:prstGeom>
          </p:spPr>
        </p:pic>
        <p:pic>
          <p:nvPicPr>
            <p:cNvPr id="12" name="Picture 11">
              <a:extLst>
                <a:ext uri="{FF2B5EF4-FFF2-40B4-BE49-F238E27FC236}">
                  <a16:creationId xmlns:a16="http://schemas.microsoft.com/office/drawing/2014/main" id="{C07C5534-670C-4AB6-8D0F-52412F592DD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3376" y="2782267"/>
              <a:ext cx="333375" cy="333375"/>
            </a:xfrm>
            <a:prstGeom prst="rect">
              <a:avLst/>
            </a:prstGeom>
          </p:spPr>
        </p:pic>
      </p:grpSp>
    </p:spTree>
    <p:extLst>
      <p:ext uri="{BB962C8B-B14F-4D97-AF65-F5344CB8AC3E}">
        <p14:creationId xmlns:p14="http://schemas.microsoft.com/office/powerpoint/2010/main" val="601458694"/>
      </p:ext>
    </p:extLst>
  </p:cSld>
  <p:clrMapOvr>
    <a:masterClrMapping/>
  </p:clrMapOvr>
  <mc:AlternateContent xmlns:mc="http://schemas.openxmlformats.org/markup-compatibility/2006" xmlns:p14="http://schemas.microsoft.com/office/powerpoint/2010/main">
    <mc:Choice Requires="p14">
      <p:transition spd="slow" p14:dur="2000" advTm="5737"/>
    </mc:Choice>
    <mc:Fallback xmlns="">
      <p:transition spd="slow" advTm="5737"/>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65C69-2D69-484E-95A1-E8E7859CC431}"/>
              </a:ext>
            </a:extLst>
          </p:cNvPr>
          <p:cNvSpPr>
            <a:spLocks noGrp="1"/>
          </p:cNvSpPr>
          <p:nvPr>
            <p:ph type="title"/>
          </p:nvPr>
        </p:nvSpPr>
        <p:spPr/>
        <p:txBody>
          <a:bodyPr/>
          <a:lstStyle/>
          <a:p>
            <a:r>
              <a:rPr lang="en-AU" dirty="0"/>
              <a:t>Find out more</a:t>
            </a:r>
          </a:p>
        </p:txBody>
      </p:sp>
      <p:sp>
        <p:nvSpPr>
          <p:cNvPr id="9" name="Content Placeholder 2">
            <a:extLst>
              <a:ext uri="{FF2B5EF4-FFF2-40B4-BE49-F238E27FC236}">
                <a16:creationId xmlns:a16="http://schemas.microsoft.com/office/drawing/2014/main" id="{AADE3D2A-FC69-460F-B52D-2BF0A0D0CD9A}"/>
              </a:ext>
            </a:extLst>
          </p:cNvPr>
          <p:cNvSpPr>
            <a:spLocks noGrp="1"/>
          </p:cNvSpPr>
          <p:nvPr>
            <p:ph idx="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0" cap="none" spc="0" normalizeH="0" baseline="0" noProof="0" dirty="0">
                <a:ln>
                  <a:noFill/>
                </a:ln>
                <a:solidFill>
                  <a:schemeClr val="tx1"/>
                </a:solidFill>
                <a:effectLst/>
                <a:uLnTx/>
                <a:uFillTx/>
                <a:ea typeface="+mj-ea"/>
              </a:rPr>
              <a:t>Find out more on the QCAA Australian Curriculum </a:t>
            </a:r>
            <a:br>
              <a:rPr kumimoji="0" lang="en-US" sz="2800" b="0" i="0" u="none" strike="noStrike" kern="0" cap="none" spc="0" normalizeH="0" baseline="0" noProof="0" dirty="0">
                <a:ln>
                  <a:noFill/>
                </a:ln>
                <a:solidFill>
                  <a:schemeClr val="tx1"/>
                </a:solidFill>
                <a:effectLst/>
                <a:uLnTx/>
                <a:uFillTx/>
                <a:ea typeface="+mj-ea"/>
              </a:rPr>
            </a:br>
            <a:r>
              <a:rPr kumimoji="0" lang="en-US" sz="2800" b="0" i="0" u="none" strike="noStrike" kern="0" cap="none" spc="0" normalizeH="0" baseline="0" noProof="0" dirty="0">
                <a:ln>
                  <a:noFill/>
                </a:ln>
                <a:solidFill>
                  <a:schemeClr val="tx1"/>
                </a:solidFill>
                <a:effectLst/>
                <a:uLnTx/>
                <a:uFillTx/>
                <a:ea typeface="+mj-ea"/>
              </a:rPr>
              <a:t>webpage.</a:t>
            </a:r>
            <a:endParaRPr kumimoji="0" lang="en-US" sz="2400" b="0" i="0" u="none" strike="noStrike" kern="0" cap="none" spc="0" normalizeH="0" baseline="0" noProof="0" dirty="0">
              <a:ln>
                <a:noFill/>
              </a:ln>
              <a:solidFill>
                <a:schemeClr val="tx1"/>
              </a:solidFill>
              <a:effectLst/>
              <a:uLnTx/>
              <a:uFillTx/>
              <a:ea typeface="+mj-ea"/>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chemeClr val="tx1"/>
              </a:solidFill>
              <a:effectLst/>
              <a:uLnTx/>
              <a:uFillTx/>
              <a:ea typeface="+mj-ea"/>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chemeClr val="tx1"/>
              </a:solidFill>
              <a:effectLst/>
              <a:uLnTx/>
              <a:uFillTx/>
              <a:ea typeface="+mj-ea"/>
            </a:endParaRPr>
          </a:p>
        </p:txBody>
      </p:sp>
      <p:pic>
        <p:nvPicPr>
          <p:cNvPr id="6" name="Picture 5">
            <a:extLst>
              <a:ext uri="{FF2B5EF4-FFF2-40B4-BE49-F238E27FC236}">
                <a16:creationId xmlns:a16="http://schemas.microsoft.com/office/drawing/2014/main" id="{260FAF4F-FA4F-4530-87F4-24A21062B39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3170190" y="2066150"/>
            <a:ext cx="2800742" cy="3960000"/>
          </a:xfrm>
          <a:prstGeom prst="rect">
            <a:avLst/>
          </a:prstGeom>
          <a:ln>
            <a:solidFill>
              <a:schemeClr val="bg1">
                <a:lumMod val="65000"/>
              </a:schemeClr>
            </a:solidFill>
          </a:ln>
          <a:effectLst>
            <a:outerShdw blurRad="50800" dist="19050" dir="2700000" algn="tl" rotWithShape="0">
              <a:prstClr val="black">
                <a:alpha val="63000"/>
              </a:prstClr>
            </a:outerShdw>
          </a:effectLst>
        </p:spPr>
      </p:pic>
      <p:pic>
        <p:nvPicPr>
          <p:cNvPr id="10" name="Picture 9">
            <a:extLst>
              <a:ext uri="{FF2B5EF4-FFF2-40B4-BE49-F238E27FC236}">
                <a16:creationId xmlns:a16="http://schemas.microsoft.com/office/drawing/2014/main" id="{701C4F3B-FCD0-4B00-9FC4-67962703AD9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47136" y="5039655"/>
            <a:ext cx="1165230" cy="1197657"/>
          </a:xfrm>
          <a:prstGeom prst="rect">
            <a:avLst/>
          </a:prstGeom>
        </p:spPr>
      </p:pic>
      <p:pic>
        <p:nvPicPr>
          <p:cNvPr id="3" name="Picture 2">
            <a:extLst>
              <a:ext uri="{FF2B5EF4-FFF2-40B4-BE49-F238E27FC236}">
                <a16:creationId xmlns:a16="http://schemas.microsoft.com/office/drawing/2014/main" id="{E01D0C4D-DECF-4DB5-9629-4B7A52BBC872}"/>
              </a:ext>
            </a:extLst>
          </p:cNvPr>
          <p:cNvPicPr>
            <a:picLocks noChangeAspect="1"/>
          </p:cNvPicPr>
          <p:nvPr/>
        </p:nvPicPr>
        <p:blipFill>
          <a:blip r:embed="rId5"/>
          <a:stretch>
            <a:fillRect/>
          </a:stretch>
        </p:blipFill>
        <p:spPr>
          <a:xfrm>
            <a:off x="5175474" y="2520618"/>
            <a:ext cx="688878" cy="762520"/>
          </a:xfrm>
          <a:prstGeom prst="rect">
            <a:avLst/>
          </a:prstGeom>
        </p:spPr>
      </p:pic>
    </p:spTree>
    <p:extLst>
      <p:ext uri="{BB962C8B-B14F-4D97-AF65-F5344CB8AC3E}">
        <p14:creationId xmlns:p14="http://schemas.microsoft.com/office/powerpoint/2010/main" val="3346341726"/>
      </p:ext>
    </p:extLst>
  </p:cSld>
  <p:clrMapOvr>
    <a:masterClrMapping/>
  </p:clrMapOvr>
  <mc:AlternateContent xmlns:mc="http://schemas.openxmlformats.org/markup-compatibility/2006" xmlns:p14="http://schemas.microsoft.com/office/powerpoint/2010/main">
    <mc:Choice Requires="p14">
      <p:transition spd="slow" p14:dur="2000" advTm="5737"/>
    </mc:Choice>
    <mc:Fallback xmlns="">
      <p:transition spd="slow" advTm="5737"/>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3">
            <a:extLst>
              <a:ext uri="{FF2B5EF4-FFF2-40B4-BE49-F238E27FC236}">
                <a16:creationId xmlns:a16="http://schemas.microsoft.com/office/drawing/2014/main" id="{48EA24E0-FCD4-4233-B328-6106B8D50C92}"/>
              </a:ext>
            </a:extLst>
          </p:cNvPr>
          <p:cNvSpPr>
            <a:spLocks noGrp="1"/>
          </p:cNvSpPr>
          <p:nvPr>
            <p:ph idx="1"/>
          </p:nvPr>
        </p:nvSpPr>
        <p:spPr/>
        <p:txBody>
          <a:bodyPr>
            <a:normAutofit lnSpcReduction="10000"/>
          </a:bodyPr>
          <a:lstStyle/>
          <a:p>
            <a:pPr>
              <a:spcBef>
                <a:spcPts val="0"/>
              </a:spcBef>
              <a:spcAft>
                <a:spcPts val="0"/>
              </a:spcAft>
            </a:pPr>
            <a:endParaRPr lang="en-AU" sz="300" dirty="0"/>
          </a:p>
          <a:p>
            <a:pPr>
              <a:lnSpc>
                <a:spcPct val="110000"/>
              </a:lnSpc>
              <a:spcAft>
                <a:spcPts val="0"/>
              </a:spcAft>
            </a:pPr>
            <a:r>
              <a:rPr lang="en-US" sz="1200" dirty="0"/>
              <a:t>                </a:t>
            </a:r>
            <a:r>
              <a:rPr lang="en-US" sz="1400" dirty="0"/>
              <a:t>© State of Queensland (QCAA) </a:t>
            </a:r>
            <a:r>
              <a:rPr lang="en-AU" sz="1400" dirty="0"/>
              <a:t>2022</a:t>
            </a:r>
          </a:p>
          <a:p>
            <a:pPr>
              <a:lnSpc>
                <a:spcPct val="110000"/>
              </a:lnSpc>
            </a:pPr>
            <a:r>
              <a:rPr lang="en-AU" sz="1400" b="1" spc="-20" dirty="0"/>
              <a:t>Licence:</a:t>
            </a:r>
            <a:r>
              <a:rPr lang="en-AU" sz="1400" spc="-20" dirty="0"/>
              <a:t> </a:t>
            </a:r>
            <a:r>
              <a:rPr lang="en-AU" sz="1400" spc="-20" dirty="0">
                <a:hlinkClick r:id="rId3"/>
              </a:rPr>
              <a:t>https://creativecommons.org/licenses/by/4.0</a:t>
            </a:r>
            <a:r>
              <a:rPr lang="en-AU" sz="1400" spc="-20" dirty="0"/>
              <a:t> </a:t>
            </a:r>
            <a:r>
              <a:rPr lang="en-AU" sz="1400" b="1" spc="-20" dirty="0">
                <a:solidFill>
                  <a:schemeClr val="tx2">
                    <a:lumMod val="50000"/>
                    <a:lumOff val="50000"/>
                  </a:schemeClr>
                </a:solidFill>
              </a:rPr>
              <a:t>|</a:t>
            </a:r>
            <a:r>
              <a:rPr lang="en-AU" sz="1400" spc="-20" dirty="0"/>
              <a:t> </a:t>
            </a:r>
            <a:r>
              <a:rPr lang="en-AU" sz="1400" b="1" spc="-20" dirty="0"/>
              <a:t>Copyright notice:</a:t>
            </a:r>
            <a:r>
              <a:rPr lang="en-AU" sz="1400" spc="-20" dirty="0"/>
              <a:t> </a:t>
            </a:r>
            <a:r>
              <a:rPr lang="en-AU" sz="1400" spc="-20" dirty="0">
                <a:hlinkClick r:id="rId4"/>
              </a:rPr>
              <a:t>www.qcaa.qld.edu.au/copyright</a:t>
            </a:r>
            <a:r>
              <a:rPr lang="en-AU" sz="1400" spc="-20" dirty="0"/>
              <a:t> — lists the full terms and conditions, which specify certain exceptions to the licence. </a:t>
            </a:r>
            <a:r>
              <a:rPr lang="en-AU" sz="1400" b="1" spc="-20" dirty="0">
                <a:solidFill>
                  <a:schemeClr val="tx2">
                    <a:lumMod val="50000"/>
                    <a:lumOff val="50000"/>
                  </a:schemeClr>
                </a:solidFill>
              </a:rPr>
              <a:t>|</a:t>
            </a:r>
            <a:r>
              <a:rPr lang="en-AU" sz="1400" spc="-20" dirty="0"/>
              <a:t> </a:t>
            </a:r>
            <a:br>
              <a:rPr lang="en-AU" sz="1400" spc="-20" dirty="0"/>
            </a:br>
            <a:r>
              <a:rPr lang="en-US" sz="1400" b="1" dirty="0"/>
              <a:t>Attribution:</a:t>
            </a:r>
            <a:r>
              <a:rPr lang="en-US" sz="1400" dirty="0"/>
              <a:t> ‘©</a:t>
            </a:r>
            <a:r>
              <a:rPr lang="en-AU" sz="1400" dirty="0"/>
              <a:t> </a:t>
            </a:r>
            <a:r>
              <a:rPr lang="en-US" sz="1400" dirty="0"/>
              <a:t>State</a:t>
            </a:r>
            <a:r>
              <a:rPr lang="en-AU" sz="1400" dirty="0"/>
              <a:t> </a:t>
            </a:r>
            <a:r>
              <a:rPr lang="en-US" sz="1400" dirty="0"/>
              <a:t>of</a:t>
            </a:r>
            <a:r>
              <a:rPr lang="en-AU" sz="1400" dirty="0"/>
              <a:t> </a:t>
            </a:r>
            <a:r>
              <a:rPr lang="en-US" sz="1400" dirty="0"/>
              <a:t>Queensland</a:t>
            </a:r>
            <a:r>
              <a:rPr lang="en-AU" sz="1400" dirty="0"/>
              <a:t> </a:t>
            </a:r>
            <a:r>
              <a:rPr lang="en-US" sz="1400" dirty="0"/>
              <a:t>(</a:t>
            </a:r>
            <a:r>
              <a:rPr lang="en-US" sz="1400" dirty="0">
                <a:hlinkClick r:id="rId5"/>
              </a:rPr>
              <a:t>QCAA</a:t>
            </a:r>
            <a:r>
              <a:rPr lang="en-US" sz="1400" dirty="0"/>
              <a:t>)</a:t>
            </a:r>
            <a:r>
              <a:rPr lang="en-AU" sz="1400" dirty="0"/>
              <a:t> 2022’ — please include the link to our copyright notice.</a:t>
            </a:r>
          </a:p>
          <a:p>
            <a:pPr>
              <a:lnSpc>
                <a:spcPct val="110000"/>
              </a:lnSpc>
            </a:pPr>
            <a:r>
              <a:rPr lang="en-US" sz="1400" dirty="0"/>
              <a:t>Other copyright material in this publication is listed below:</a:t>
            </a:r>
          </a:p>
          <a:p>
            <a:pPr marL="228600" lvl="0" indent="-228600">
              <a:buFont typeface="+mj-lt"/>
              <a:buAutoNum type="arabicPeriod"/>
            </a:pPr>
            <a:r>
              <a:rPr lang="en-AU" sz="1400" dirty="0">
                <a:solidFill>
                  <a:srgbClr val="000000"/>
                </a:solidFill>
                <a:effectLst/>
                <a:ea typeface="Times New Roman" panose="02020603050405020304" pitchFamily="18" charset="0"/>
              </a:rPr>
              <a:t>P</a:t>
            </a:r>
            <a:r>
              <a:rPr lang="en-AU" sz="1400" dirty="0">
                <a:solidFill>
                  <a:srgbClr val="111111"/>
                </a:solidFill>
                <a:effectLst/>
                <a:ea typeface="Times New Roman" panose="02020603050405020304" pitchFamily="18" charset="0"/>
              </a:rPr>
              <a:t>hotograph/s of staff and students used with permission.</a:t>
            </a:r>
          </a:p>
          <a:p>
            <a:pPr marL="230400" indent="-230400" fontAlgn="auto">
              <a:spcAft>
                <a:spcPts val="0"/>
              </a:spcAft>
              <a:buFont typeface="+mj-lt"/>
              <a:buAutoNum type="arabicPeriod"/>
            </a:pPr>
            <a:r>
              <a:rPr lang="en-AU" sz="1400" dirty="0">
                <a:solidFill>
                  <a:srgbClr val="111111"/>
                </a:solidFill>
                <a:ea typeface="Times New Roman" panose="02020603050405020304" pitchFamily="18" charset="0"/>
              </a:rPr>
              <a:t>Unless otherwise indicated, material from Australian Curriculum is © ACARA 2010–present, licensed </a:t>
            </a:r>
            <a:r>
              <a:rPr lang="en-AU" sz="1400" u="sng" dirty="0">
                <a:solidFill>
                  <a:srgbClr val="2D7FF9"/>
                </a:solidFill>
                <a:ea typeface="Times New Roman" panose="02020603050405020304" pitchFamily="18" charset="0"/>
                <a:hlinkClick r:id="rId6"/>
              </a:rPr>
              <a:t>CC BY 4.0</a:t>
            </a:r>
            <a:r>
              <a:rPr lang="en-AU" sz="1400" dirty="0">
                <a:solidFill>
                  <a:srgbClr val="111111"/>
                </a:solidFill>
                <a:ea typeface="Times New Roman" panose="02020603050405020304" pitchFamily="18" charset="0"/>
              </a:rPr>
              <a:t>. For the latest information and additional terms of use, see the </a:t>
            </a:r>
            <a:r>
              <a:rPr lang="en-AU" sz="1400" u="sng" dirty="0">
                <a:solidFill>
                  <a:srgbClr val="2D7FF9"/>
                </a:solidFill>
                <a:ea typeface="Times New Roman" panose="02020603050405020304" pitchFamily="18" charset="0"/>
                <a:hlinkClick r:id="rId7"/>
              </a:rPr>
              <a:t>Australian Curriculum website</a:t>
            </a:r>
            <a:r>
              <a:rPr lang="en-AU" sz="1400" dirty="0">
                <a:solidFill>
                  <a:srgbClr val="111111"/>
                </a:solidFill>
                <a:ea typeface="Times New Roman" panose="02020603050405020304" pitchFamily="18" charset="0"/>
              </a:rPr>
              <a:t> and its </a:t>
            </a:r>
            <a:r>
              <a:rPr lang="en-AU" sz="1400" u="sng" dirty="0">
                <a:solidFill>
                  <a:srgbClr val="2D7FF9"/>
                </a:solidFill>
                <a:ea typeface="Times New Roman" panose="02020603050405020304" pitchFamily="18" charset="0"/>
                <a:hlinkClick r:id="rId8"/>
              </a:rPr>
              <a:t>copyright notice</a:t>
            </a:r>
            <a:r>
              <a:rPr lang="en-US" sz="1400" dirty="0"/>
              <a:t>.</a:t>
            </a:r>
          </a:p>
          <a:p>
            <a:pPr marL="230400" indent="-230400" fontAlgn="auto">
              <a:spcAft>
                <a:spcPts val="0"/>
              </a:spcAft>
              <a:buFont typeface="+mj-lt"/>
              <a:buAutoNum type="arabicPeriod"/>
            </a:pPr>
            <a:r>
              <a:rPr lang="en-US" sz="1400" dirty="0">
                <a:solidFill>
                  <a:srgbClr val="000000"/>
                </a:solidFill>
              </a:rPr>
              <a:t>The three-dimensional curriculum diagram is 'Excluded Material' used under the terms of the Australian Curriculum and its copyright notice and is not modified. © Australian Curriculum, Assessment and Reporting Authority (ACARA) 2009 to present, unless otherwise indicated. </a:t>
            </a:r>
          </a:p>
          <a:p>
            <a:pPr marL="263525" fontAlgn="auto">
              <a:spcAft>
                <a:spcPts val="0"/>
              </a:spcAft>
            </a:pPr>
            <a:r>
              <a:rPr lang="en-US" sz="1400" dirty="0">
                <a:solidFill>
                  <a:srgbClr val="000000"/>
                </a:solidFill>
              </a:rPr>
              <a:t>You may view, download, display, print, reproduce (such as by making photocopies) and distribute these Excluded Materials in unaltered form only for your personal, non-commercial educational purposes or for the non-commercial educational purposes of your </a:t>
            </a:r>
            <a:r>
              <a:rPr lang="en-US" sz="1400" dirty="0" err="1">
                <a:solidFill>
                  <a:srgbClr val="000000"/>
                </a:solidFill>
              </a:rPr>
              <a:t>organisation</a:t>
            </a:r>
            <a:r>
              <a:rPr lang="en-US" sz="1400" dirty="0">
                <a:solidFill>
                  <a:srgbClr val="000000"/>
                </a:solidFill>
              </a:rPr>
              <a:t>, provided that you make others aware it can only be used for these purposes and attribute ACARA as the source of the Excluded Material. For the avoidance of doubt, this means that you cannot edit, modify or adapt any of these materials, and you cannot sub-</a:t>
            </a:r>
            <a:r>
              <a:rPr lang="en-US" sz="1400" dirty="0" err="1">
                <a:solidFill>
                  <a:srgbClr val="000000"/>
                </a:solidFill>
              </a:rPr>
              <a:t>licence</a:t>
            </a:r>
            <a:r>
              <a:rPr lang="en-US" sz="1400" dirty="0">
                <a:solidFill>
                  <a:srgbClr val="000000"/>
                </a:solidFill>
              </a:rPr>
              <a:t> any of these materials to others. Apart from any uses permitted under the Copyright Act 1968 (</a:t>
            </a:r>
            <a:r>
              <a:rPr lang="en-US" sz="1400" dirty="0" err="1">
                <a:solidFill>
                  <a:srgbClr val="000000"/>
                </a:solidFill>
              </a:rPr>
              <a:t>Cth</a:t>
            </a:r>
            <a:r>
              <a:rPr lang="en-US" sz="1400" dirty="0">
                <a:solidFill>
                  <a:srgbClr val="000000"/>
                </a:solidFill>
              </a:rPr>
              <a:t>), and those explicitly granted above, all other rights are reserved by ACARA. If you want to use such material in a manner that is outside this restrictive </a:t>
            </a:r>
            <a:r>
              <a:rPr lang="en-US" sz="1400" dirty="0" err="1">
                <a:solidFill>
                  <a:srgbClr val="000000"/>
                </a:solidFill>
              </a:rPr>
              <a:t>licence</a:t>
            </a:r>
            <a:r>
              <a:rPr lang="en-US" sz="1400" dirty="0">
                <a:solidFill>
                  <a:srgbClr val="000000"/>
                </a:solidFill>
              </a:rPr>
              <a:t>, you must request permission from ACARA by emailing (</a:t>
            </a:r>
            <a:r>
              <a:rPr lang="en-US" sz="1400" dirty="0">
                <a:solidFill>
                  <a:srgbClr val="000000"/>
                </a:solidFill>
                <a:hlinkClick r:id="rId9">
                  <a:extLst>
                    <a:ext uri="{A12FA001-AC4F-418D-AE19-62706E023703}">
                      <ahyp:hlinkClr xmlns:ahyp="http://schemas.microsoft.com/office/drawing/2018/hyperlinkcolor" val="tx"/>
                    </a:ext>
                  </a:extLst>
                </a:hlinkClick>
              </a:rPr>
              <a:t>copyright@acara.edu.au</a:t>
            </a:r>
            <a:r>
              <a:rPr lang="en-US" sz="1400" dirty="0">
                <a:solidFill>
                  <a:srgbClr val="000000"/>
                </a:solidFill>
              </a:rPr>
              <a:t>). </a:t>
            </a:r>
            <a:endParaRPr lang="en-AU" sz="1400" dirty="0">
              <a:solidFill>
                <a:srgbClr val="000000"/>
              </a:solidFill>
            </a:endParaRPr>
          </a:p>
          <a:p>
            <a:pPr marL="230400" indent="-230400" fontAlgn="auto">
              <a:spcAft>
                <a:spcPts val="0"/>
              </a:spcAft>
              <a:buFont typeface="+mj-lt"/>
              <a:buAutoNum type="arabicPeriod"/>
            </a:pPr>
            <a:endParaRPr lang="en-US" sz="1400" dirty="0"/>
          </a:p>
          <a:p>
            <a:pPr>
              <a:lnSpc>
                <a:spcPct val="110000"/>
              </a:lnSpc>
            </a:pPr>
            <a:endParaRPr lang="en-AU" sz="1200" dirty="0"/>
          </a:p>
        </p:txBody>
      </p:sp>
      <p:sp>
        <p:nvSpPr>
          <p:cNvPr id="4" name="Title 3">
            <a:extLst>
              <a:ext uri="{FF2B5EF4-FFF2-40B4-BE49-F238E27FC236}">
                <a16:creationId xmlns:a16="http://schemas.microsoft.com/office/drawing/2014/main" id="{9630FF3D-5E68-4BBB-9848-90925E6A2D23}"/>
              </a:ext>
            </a:extLst>
          </p:cNvPr>
          <p:cNvSpPr>
            <a:spLocks noGrp="1"/>
          </p:cNvSpPr>
          <p:nvPr>
            <p:ph type="title"/>
          </p:nvPr>
        </p:nvSpPr>
        <p:spPr/>
        <p:txBody>
          <a:bodyPr/>
          <a:lstStyle/>
          <a:p>
            <a:r>
              <a:rPr lang="en-AU" dirty="0"/>
              <a:t>Acknowledgments</a:t>
            </a:r>
          </a:p>
        </p:txBody>
      </p:sp>
    </p:spTree>
    <p:extLst>
      <p:ext uri="{BB962C8B-B14F-4D97-AF65-F5344CB8AC3E}">
        <p14:creationId xmlns:p14="http://schemas.microsoft.com/office/powerpoint/2010/main" val="2937255020"/>
      </p:ext>
    </p:extLst>
  </p:cSld>
  <p:clrMapOvr>
    <a:masterClrMapping/>
  </p:clrMapOvr>
  <mc:AlternateContent xmlns:mc="http://schemas.openxmlformats.org/markup-compatibility/2006" xmlns:p14="http://schemas.microsoft.com/office/powerpoint/2010/main">
    <mc:Choice Requires="p14">
      <p:transition spd="slow" p14:dur="2000" advTm="3228"/>
    </mc:Choice>
    <mc:Fallback xmlns="">
      <p:transition spd="slow" advTm="3228"/>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74D2116-3760-4498-81D3-F157C23E3571}"/>
              </a:ext>
            </a:extLst>
          </p:cNvPr>
          <p:cNvSpPr>
            <a:spLocks noGrp="1"/>
          </p:cNvSpPr>
          <p:nvPr>
            <p:ph type="title" orient="vert"/>
          </p:nvPr>
        </p:nvSpPr>
        <p:spPr/>
        <p:txBody>
          <a:bodyPr/>
          <a:lstStyle/>
          <a:p>
            <a:r>
              <a:rPr lang="en-AU" dirty="0"/>
              <a:t>QCAA social media</a:t>
            </a:r>
          </a:p>
        </p:txBody>
      </p:sp>
    </p:spTree>
    <p:extLst>
      <p:ext uri="{BB962C8B-B14F-4D97-AF65-F5344CB8AC3E}">
        <p14:creationId xmlns:p14="http://schemas.microsoft.com/office/powerpoint/2010/main" val="36918108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DC903-C787-41C2-9D5F-BC7C920423F0}"/>
              </a:ext>
            </a:extLst>
          </p:cNvPr>
          <p:cNvSpPr>
            <a:spLocks noGrp="1"/>
          </p:cNvSpPr>
          <p:nvPr>
            <p:ph type="title"/>
          </p:nvPr>
        </p:nvSpPr>
        <p:spPr/>
        <p:txBody>
          <a:bodyPr/>
          <a:lstStyle/>
          <a:p>
            <a:r>
              <a:rPr lang="en-AU" dirty="0"/>
              <a:t>Learning goals</a:t>
            </a:r>
          </a:p>
        </p:txBody>
      </p:sp>
      <p:sp>
        <p:nvSpPr>
          <p:cNvPr id="3" name="Content Placeholder 2">
            <a:extLst>
              <a:ext uri="{FF2B5EF4-FFF2-40B4-BE49-F238E27FC236}">
                <a16:creationId xmlns:a16="http://schemas.microsoft.com/office/drawing/2014/main" id="{63A7402D-58BD-4B8F-AA40-499BFCE45635}"/>
              </a:ext>
            </a:extLst>
          </p:cNvPr>
          <p:cNvSpPr>
            <a:spLocks noGrp="1"/>
          </p:cNvSpPr>
          <p:nvPr>
            <p:ph idx="1"/>
          </p:nvPr>
        </p:nvSpPr>
        <p:spPr/>
        <p:txBody>
          <a:bodyPr/>
          <a:lstStyle/>
          <a:p>
            <a:pPr eaLnBrk="1" hangingPunct="1"/>
            <a:r>
              <a:rPr lang="en-AU" dirty="0"/>
              <a:t>This presentation aims to:</a:t>
            </a:r>
          </a:p>
          <a:p>
            <a:pPr marL="360363" indent="-360363" eaLnBrk="1" hangingPunct="1">
              <a:buFontTx/>
              <a:buChar char="•"/>
            </a:pPr>
            <a:r>
              <a:rPr lang="en-AU" dirty="0"/>
              <a:t>build understanding of the Australian Curriculum Version 9.0: Mathematics</a:t>
            </a:r>
          </a:p>
          <a:p>
            <a:pPr marL="360363" indent="-360363" eaLnBrk="1" hangingPunct="1">
              <a:buFontTx/>
              <a:buChar char="•"/>
            </a:pPr>
            <a:r>
              <a:rPr lang="en-AU" dirty="0"/>
              <a:t>provide an overview of the structure of the Mathematics learning area.</a:t>
            </a:r>
          </a:p>
          <a:p>
            <a:endParaRPr lang="en-AU" dirty="0"/>
          </a:p>
        </p:txBody>
      </p:sp>
    </p:spTree>
    <p:extLst>
      <p:ext uri="{BB962C8B-B14F-4D97-AF65-F5344CB8AC3E}">
        <p14:creationId xmlns:p14="http://schemas.microsoft.com/office/powerpoint/2010/main" val="5365936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4440EB3-ABA9-4584-B868-87CE34E4623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547258" y="2450683"/>
            <a:ext cx="6596859" cy="3708801"/>
          </a:xfrm>
          <a:prstGeom prst="rect">
            <a:avLst/>
          </a:prstGeom>
        </p:spPr>
      </p:pic>
      <p:sp>
        <p:nvSpPr>
          <p:cNvPr id="5" name="Rectangle 4">
            <a:extLst>
              <a:ext uri="{FF2B5EF4-FFF2-40B4-BE49-F238E27FC236}">
                <a16:creationId xmlns:a16="http://schemas.microsoft.com/office/drawing/2014/main" id="{49A74E8D-7451-354E-9146-4A35025A8526}"/>
              </a:ext>
            </a:extLst>
          </p:cNvPr>
          <p:cNvSpPr/>
          <p:nvPr/>
        </p:nvSpPr>
        <p:spPr bwMode="auto">
          <a:xfrm>
            <a:off x="3674918" y="2514600"/>
            <a:ext cx="18288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mc:AlternateContent xmlns:mc="http://schemas.openxmlformats.org/markup-compatibility/2006" xmlns:p14="http://schemas.microsoft.com/office/powerpoint/2010/main" xmlns:aink="http://schemas.microsoft.com/office/drawing/2016/ink">
        <mc:Choice Requires="p14 aink">
          <p:contentPart p14:bwMode="auto" r:id="rId4">
            <p14:nvContentPartPr>
              <p14:cNvPr id="14" name="Ink 13">
                <a:extLst>
                  <a:ext uri="{FF2B5EF4-FFF2-40B4-BE49-F238E27FC236}">
                    <a16:creationId xmlns:a16="http://schemas.microsoft.com/office/drawing/2014/main" id="{731D3F7A-242E-AE4E-9140-37A56A96BD40}"/>
                  </a:ext>
                </a:extLst>
              </p14:cNvPr>
              <p14:cNvContentPartPr/>
              <p14:nvPr/>
            </p14:nvContentPartPr>
            <p14:xfrm>
              <a:off x="7120951" y="1654551"/>
              <a:ext cx="175680" cy="46080"/>
            </p14:xfrm>
          </p:contentPart>
        </mc:Choice>
        <mc:Fallback xmlns="">
          <p:pic>
            <p:nvPicPr>
              <p:cNvPr id="14" name="Ink 13">
                <a:extLst>
                  <a:ext uri="{FF2B5EF4-FFF2-40B4-BE49-F238E27FC236}">
                    <a16:creationId xmlns:a16="http://schemas.microsoft.com/office/drawing/2014/main" id="{731D3F7A-242E-AE4E-9140-37A56A96BD40}"/>
                  </a:ext>
                </a:extLst>
              </p:cNvPr>
              <p:cNvPicPr/>
              <p:nvPr/>
            </p:nvPicPr>
            <p:blipFill>
              <a:blip r:embed="rId5"/>
              <a:stretch>
                <a:fillRect/>
              </a:stretch>
            </p:blipFill>
            <p:spPr>
              <a:xfrm>
                <a:off x="7111951" y="1645480"/>
                <a:ext cx="193320" cy="63859"/>
              </a:xfrm>
              <a:prstGeom prst="rect">
                <a:avLst/>
              </a:prstGeom>
            </p:spPr>
          </p:pic>
        </mc:Fallback>
      </mc:AlternateContent>
      <p:sp>
        <p:nvSpPr>
          <p:cNvPr id="2" name="Title 1">
            <a:extLst>
              <a:ext uri="{FF2B5EF4-FFF2-40B4-BE49-F238E27FC236}">
                <a16:creationId xmlns:a16="http://schemas.microsoft.com/office/drawing/2014/main" id="{D03247D3-7508-40CD-B572-8C51FE565D54}"/>
              </a:ext>
            </a:extLst>
          </p:cNvPr>
          <p:cNvSpPr>
            <a:spLocks noGrp="1"/>
          </p:cNvSpPr>
          <p:nvPr>
            <p:ph type="title"/>
          </p:nvPr>
        </p:nvSpPr>
        <p:spPr/>
        <p:txBody>
          <a:bodyPr/>
          <a:lstStyle/>
          <a:p>
            <a:r>
              <a:rPr lang="en-AU" dirty="0"/>
              <a:t>Three-dimensional curriculum</a:t>
            </a:r>
          </a:p>
        </p:txBody>
      </p:sp>
      <p:sp>
        <p:nvSpPr>
          <p:cNvPr id="9" name="Content Placeholder 2">
            <a:extLst>
              <a:ext uri="{FF2B5EF4-FFF2-40B4-BE49-F238E27FC236}">
                <a16:creationId xmlns:a16="http://schemas.microsoft.com/office/drawing/2014/main" id="{371FAA30-1B6A-42BE-B542-AB9B9D6A35E3}"/>
              </a:ext>
            </a:extLst>
          </p:cNvPr>
          <p:cNvSpPr>
            <a:spLocks noGrp="1"/>
          </p:cNvSpPr>
          <p:nvPr>
            <p:ph idx="1"/>
          </p:nvPr>
        </p:nvSpPr>
        <p:spPr/>
        <p:txBody>
          <a:bodyPr/>
          <a:lstStyle/>
          <a:p>
            <a:pPr>
              <a:spcBef>
                <a:spcPts val="600"/>
              </a:spcBef>
            </a:pPr>
            <a:r>
              <a:rPr lang="en-AU" sz="2800" b="0" dirty="0"/>
              <a:t>The Australian Curriculum is a three-dimensional curriculum made up of:</a:t>
            </a:r>
          </a:p>
          <a:p>
            <a:pPr marL="360000" indent="-360000">
              <a:spcBef>
                <a:spcPts val="600"/>
              </a:spcBef>
              <a:buFont typeface="Arial" pitchFamily="34" charset="0"/>
              <a:buChar char="•"/>
              <a:defRPr/>
            </a:pPr>
            <a:r>
              <a:rPr lang="en-AU" sz="2800" b="0" dirty="0"/>
              <a:t>learning areas </a:t>
            </a:r>
          </a:p>
          <a:p>
            <a:pPr marL="360000" indent="-360000">
              <a:spcBef>
                <a:spcPts val="600"/>
              </a:spcBef>
              <a:buFont typeface="Arial" pitchFamily="34" charset="0"/>
              <a:buChar char="•"/>
              <a:defRPr/>
            </a:pPr>
            <a:r>
              <a:rPr lang="en-AU" sz="2800" b="0" dirty="0"/>
              <a:t>general capabilities </a:t>
            </a:r>
          </a:p>
          <a:p>
            <a:pPr marL="360000" indent="-360000">
              <a:spcBef>
                <a:spcPts val="600"/>
              </a:spcBef>
              <a:buFont typeface="Arial" pitchFamily="34" charset="0"/>
              <a:buChar char="•"/>
              <a:defRPr/>
            </a:pPr>
            <a:r>
              <a:rPr lang="en-AU" sz="2800" b="0" dirty="0"/>
              <a:t>cross-curriculum</a:t>
            </a:r>
            <a:br>
              <a:rPr lang="en-AU" sz="2800" b="0" dirty="0"/>
            </a:br>
            <a:r>
              <a:rPr lang="en-AU" sz="2800" b="0" dirty="0"/>
              <a:t>priorities. </a:t>
            </a:r>
          </a:p>
        </p:txBody>
      </p:sp>
      <p:sp>
        <p:nvSpPr>
          <p:cNvPr id="12" name="TextBox 11">
            <a:extLst>
              <a:ext uri="{FF2B5EF4-FFF2-40B4-BE49-F238E27FC236}">
                <a16:creationId xmlns:a16="http://schemas.microsoft.com/office/drawing/2014/main" id="{E2A3BD7E-4F1A-492D-94F5-192BA4E24C6E}"/>
              </a:ext>
            </a:extLst>
          </p:cNvPr>
          <p:cNvSpPr txBox="1"/>
          <p:nvPr/>
        </p:nvSpPr>
        <p:spPr>
          <a:xfrm>
            <a:off x="324000" y="5987059"/>
            <a:ext cx="7108766" cy="215444"/>
          </a:xfrm>
          <a:prstGeom prst="rect">
            <a:avLst/>
          </a:prstGeom>
          <a:noFill/>
        </p:spPr>
        <p:txBody>
          <a:bodyPr wrap="square">
            <a:spAutoFit/>
          </a:bodyPr>
          <a:lstStyle/>
          <a:p>
            <a:r>
              <a:rPr lang="en-US" sz="800" dirty="0">
                <a:effectLst/>
                <a:latin typeface="Arial" panose="020B0604020202020204" pitchFamily="34" charset="0"/>
                <a:ea typeface="Arial" panose="020B0604020202020204" pitchFamily="34" charset="0"/>
                <a:cs typeface="Times New Roman" panose="02020603050405020304" pitchFamily="18" charset="0"/>
              </a:rPr>
              <a:t>ACARA image from Summary overview (video): </a:t>
            </a:r>
            <a:r>
              <a:rPr lang="en-US" sz="800" u="none" strike="noStrike" dirty="0">
                <a:solidFill>
                  <a:srgbClr val="0000FF"/>
                </a:solidFill>
                <a:effectLst/>
                <a:latin typeface="Arial" panose="020B0604020202020204" pitchFamily="34" charset="0"/>
                <a:ea typeface="Arial" panose="020B0604020202020204" pitchFamily="34" charset="0"/>
                <a:cs typeface="Times New Roman" panose="02020603050405020304" pitchFamily="18" charset="0"/>
                <a:hlinkClick r:id="rId6"/>
              </a:rPr>
              <a:t>https://v9.australiancurriculum.edu.au/help/website-tour</a:t>
            </a:r>
            <a:r>
              <a:rPr lang="en-AU" sz="800" dirty="0"/>
              <a:t>.</a:t>
            </a:r>
            <a:r>
              <a:rPr lang="en-AU" sz="800" dirty="0">
                <a:hlinkClick r:id="rId7"/>
              </a:rPr>
              <a:t> </a:t>
            </a:r>
            <a:r>
              <a:rPr lang="en-AU" sz="800" dirty="0"/>
              <a:t> </a:t>
            </a:r>
          </a:p>
        </p:txBody>
      </p:sp>
    </p:spTree>
    <p:extLst>
      <p:ext uri="{BB962C8B-B14F-4D97-AF65-F5344CB8AC3E}">
        <p14:creationId xmlns:p14="http://schemas.microsoft.com/office/powerpoint/2010/main" val="658614238"/>
      </p:ext>
    </p:extLst>
  </p:cSld>
  <p:clrMapOvr>
    <a:masterClrMapping/>
  </p:clrMapOvr>
  <mc:AlternateContent xmlns:mc="http://schemas.openxmlformats.org/markup-compatibility/2006" xmlns:p14="http://schemas.microsoft.com/office/powerpoint/2010/main">
    <mc:Choice Requires="p14">
      <p:transition spd="slow" p14:dur="2000" advTm="5737"/>
    </mc:Choice>
    <mc:Fallback xmlns="">
      <p:transition spd="slow" advTm="5737"/>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1ED5D-5BF2-4086-9E3D-4DD2C079D1B5}"/>
              </a:ext>
            </a:extLst>
          </p:cNvPr>
          <p:cNvSpPr>
            <a:spLocks noGrp="1"/>
          </p:cNvSpPr>
          <p:nvPr>
            <p:ph type="title"/>
          </p:nvPr>
        </p:nvSpPr>
        <p:spPr/>
        <p:txBody>
          <a:bodyPr/>
          <a:lstStyle/>
          <a:p>
            <a:r>
              <a:rPr lang="en-US" dirty="0"/>
              <a:t>Structure of the Mathematics learning area</a:t>
            </a:r>
            <a:endParaRPr lang="en-AU" dirty="0"/>
          </a:p>
        </p:txBody>
      </p:sp>
      <p:sp>
        <p:nvSpPr>
          <p:cNvPr id="6" name="Content Placeholder 2">
            <a:extLst>
              <a:ext uri="{FF2B5EF4-FFF2-40B4-BE49-F238E27FC236}">
                <a16:creationId xmlns:a16="http://schemas.microsoft.com/office/drawing/2014/main" id="{3D17765D-CB3C-4367-ABD4-50F728319D93}"/>
              </a:ext>
            </a:extLst>
          </p:cNvPr>
          <p:cNvSpPr>
            <a:spLocks noGrp="1"/>
          </p:cNvSpPr>
          <p:nvPr>
            <p:ph idx="1"/>
          </p:nvPr>
        </p:nvSpPr>
        <p:spPr/>
        <p:txBody>
          <a:bodyPr/>
          <a:lstStyle/>
          <a:p>
            <a:pPr marL="360000" lvl="0" indent="-360000" defTabSz="361950">
              <a:spcBef>
                <a:spcPts val="600"/>
              </a:spcBef>
              <a:buFont typeface="Arial" pitchFamily="34" charset="0"/>
              <a:buChar char="•"/>
              <a:defRPr/>
            </a:pPr>
            <a:r>
              <a:rPr lang="en-AU" sz="2800" b="0" dirty="0"/>
              <a:t>Rationale</a:t>
            </a:r>
          </a:p>
          <a:p>
            <a:pPr marL="360000" lvl="0" indent="-360000" defTabSz="361950">
              <a:spcBef>
                <a:spcPts val="600"/>
              </a:spcBef>
              <a:buFont typeface="Arial" pitchFamily="34" charset="0"/>
              <a:buChar char="•"/>
              <a:defRPr/>
            </a:pPr>
            <a:r>
              <a:rPr lang="en-AU" sz="2800" b="0" dirty="0"/>
              <a:t>Aims</a:t>
            </a:r>
          </a:p>
          <a:p>
            <a:pPr marL="360000" lvl="0" indent="-360000" defTabSz="361950">
              <a:spcBef>
                <a:spcPts val="600"/>
              </a:spcBef>
              <a:buFont typeface="Arial" pitchFamily="34" charset="0"/>
              <a:buChar char="•"/>
              <a:defRPr/>
            </a:pPr>
            <a:r>
              <a:rPr lang="en-AU" sz="2800" b="0" dirty="0"/>
              <a:t>Key considerations</a:t>
            </a:r>
          </a:p>
          <a:p>
            <a:pPr marL="360000" indent="-360000" defTabSz="361950">
              <a:spcBef>
                <a:spcPts val="600"/>
              </a:spcBef>
              <a:buFont typeface="Arial" pitchFamily="34" charset="0"/>
              <a:buChar char="•"/>
              <a:defRPr/>
            </a:pPr>
            <a:r>
              <a:rPr lang="en-AU" sz="2800" b="0" dirty="0"/>
              <a:t>Key connections</a:t>
            </a:r>
          </a:p>
          <a:p>
            <a:pPr marL="360000" indent="-360000" defTabSz="361950">
              <a:spcBef>
                <a:spcPts val="600"/>
              </a:spcBef>
              <a:buFont typeface="Arial" pitchFamily="34" charset="0"/>
              <a:buChar char="•"/>
              <a:defRPr/>
            </a:pPr>
            <a:r>
              <a:rPr lang="en-AU" sz="2800" b="0" dirty="0">
                <a:solidFill>
                  <a:srgbClr val="000000"/>
                </a:solidFill>
              </a:rPr>
              <a:t>Structure </a:t>
            </a:r>
          </a:p>
          <a:p>
            <a:pPr marL="792000" lvl="1" indent="-396000" defTabSz="361950">
              <a:spcBef>
                <a:spcPts val="600"/>
              </a:spcBef>
              <a:buFont typeface="Arial" pitchFamily="34" charset="0"/>
              <a:buChar char="−"/>
              <a:defRPr/>
            </a:pPr>
            <a:r>
              <a:rPr lang="en-AU" sz="2800" b="0" dirty="0">
                <a:solidFill>
                  <a:srgbClr val="000000"/>
                </a:solidFill>
                <a:latin typeface="Arial"/>
              </a:rPr>
              <a:t>Year-by-year curriculum</a:t>
            </a:r>
          </a:p>
          <a:p>
            <a:pPr marL="792000" lvl="1" indent="-396000" defTabSz="361950">
              <a:spcBef>
                <a:spcPts val="600"/>
              </a:spcBef>
              <a:buFont typeface="Arial" pitchFamily="34" charset="0"/>
              <a:buChar char="−"/>
              <a:defRPr/>
            </a:pPr>
            <a:r>
              <a:rPr lang="en-AU" sz="2800" b="0" dirty="0">
                <a:solidFill>
                  <a:srgbClr val="000000"/>
                </a:solidFill>
                <a:latin typeface="Arial"/>
              </a:rPr>
              <a:t>Achievement standards</a:t>
            </a:r>
          </a:p>
          <a:p>
            <a:pPr marL="792000" lvl="1" indent="-396000" defTabSz="361950">
              <a:spcBef>
                <a:spcPts val="600"/>
              </a:spcBef>
              <a:buFont typeface="Arial" pitchFamily="34" charset="0"/>
              <a:buChar char="−"/>
              <a:defRPr/>
            </a:pPr>
            <a:r>
              <a:rPr lang="en-AU" sz="2800" b="0" dirty="0">
                <a:solidFill>
                  <a:srgbClr val="000000"/>
                </a:solidFill>
                <a:latin typeface="Arial"/>
              </a:rPr>
              <a:t>Curriculum content</a:t>
            </a:r>
          </a:p>
        </p:txBody>
      </p:sp>
      <p:sp>
        <p:nvSpPr>
          <p:cNvPr id="5" name="TextBox 4">
            <a:extLst>
              <a:ext uri="{FF2B5EF4-FFF2-40B4-BE49-F238E27FC236}">
                <a16:creationId xmlns:a16="http://schemas.microsoft.com/office/drawing/2014/main" id="{9A2B8AB7-3E72-4FFF-8CD7-AE20208B419C}"/>
              </a:ext>
            </a:extLst>
          </p:cNvPr>
          <p:cNvSpPr txBox="1"/>
          <p:nvPr/>
        </p:nvSpPr>
        <p:spPr>
          <a:xfrm>
            <a:off x="324000" y="6000750"/>
            <a:ext cx="8095488" cy="215444"/>
          </a:xfrm>
          <a:prstGeom prst="rect">
            <a:avLst/>
          </a:prstGeom>
          <a:noFill/>
        </p:spPr>
        <p:txBody>
          <a:bodyPr wrap="square">
            <a:spAutoFit/>
          </a:bodyPr>
          <a:lstStyle/>
          <a:p>
            <a:r>
              <a:rPr lang="en-US" sz="800" dirty="0"/>
              <a:t>Source: </a:t>
            </a:r>
            <a:r>
              <a:rPr lang="en-US" sz="800" dirty="0">
                <a:hlinkClick r:id="rId3"/>
              </a:rPr>
              <a:t>https://v9.australiancurriculum.edu.au/teacher-resources/understand-this-learning-area/mathematics</a:t>
            </a:r>
            <a:r>
              <a:rPr lang="en-US" sz="800" dirty="0"/>
              <a:t> </a:t>
            </a:r>
            <a:endParaRPr lang="en-AU" sz="800" dirty="0"/>
          </a:p>
        </p:txBody>
      </p:sp>
    </p:spTree>
    <p:extLst>
      <p:ext uri="{BB962C8B-B14F-4D97-AF65-F5344CB8AC3E}">
        <p14:creationId xmlns:p14="http://schemas.microsoft.com/office/powerpoint/2010/main" val="3190207487"/>
      </p:ext>
    </p:extLst>
  </p:cSld>
  <p:clrMapOvr>
    <a:masterClrMapping/>
  </p:clrMapOvr>
  <mc:AlternateContent xmlns:mc="http://schemas.openxmlformats.org/markup-compatibility/2006" xmlns:p14="http://schemas.microsoft.com/office/powerpoint/2010/main">
    <mc:Choice Requires="p14">
      <p:transition spd="slow" p14:dur="2000" advTm="5737"/>
    </mc:Choice>
    <mc:Fallback xmlns="">
      <p:transition spd="slow" advTm="5737"/>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8321B-0ACC-4796-8634-D8E25354C0E5}"/>
              </a:ext>
            </a:extLst>
          </p:cNvPr>
          <p:cNvSpPr>
            <a:spLocks noGrp="1"/>
          </p:cNvSpPr>
          <p:nvPr>
            <p:ph type="title"/>
          </p:nvPr>
        </p:nvSpPr>
        <p:spPr/>
        <p:txBody>
          <a:bodyPr/>
          <a:lstStyle/>
          <a:p>
            <a:r>
              <a:rPr lang="en-AU" dirty="0"/>
              <a:t>Rationale</a:t>
            </a:r>
          </a:p>
        </p:txBody>
      </p:sp>
      <p:sp>
        <p:nvSpPr>
          <p:cNvPr id="6" name="Content Placeholder 2">
            <a:extLst>
              <a:ext uri="{FF2B5EF4-FFF2-40B4-BE49-F238E27FC236}">
                <a16:creationId xmlns:a16="http://schemas.microsoft.com/office/drawing/2014/main" id="{40E7A6CD-79BF-443E-ABC7-FCC8E39E7C88}"/>
              </a:ext>
            </a:extLst>
          </p:cNvPr>
          <p:cNvSpPr>
            <a:spLocks noGrp="1"/>
          </p:cNvSpPr>
          <p:nvPr>
            <p:ph idx="1"/>
          </p:nvPr>
        </p:nvSpPr>
        <p:spPr>
          <a:xfrm>
            <a:off x="324000" y="986401"/>
            <a:ext cx="8493125" cy="3878207"/>
          </a:xfrm>
        </p:spPr>
        <p:txBody>
          <a:bodyPr>
            <a:noAutofit/>
          </a:bodyPr>
          <a:lstStyle/>
          <a:p>
            <a:pPr lvl="0">
              <a:spcBef>
                <a:spcPts val="600"/>
              </a:spcBef>
            </a:pPr>
            <a:r>
              <a:rPr lang="en-US" b="0" dirty="0"/>
              <a:t>‘The study of mathematics is central to the learning, development and prospects of all young Australians. Mathematics provides students with essential mathematical knowledge, skills, procedures and processes in number, algebra, measurement, space, statistics and probability. It develops the numeracy capabilities that all students need in their personal, work and civic lives, and provides the fundamentals on which mathematical specialties and professional applications of mathematics are built.’ </a:t>
            </a:r>
          </a:p>
          <a:p>
            <a:pPr lvl="0">
              <a:spcBef>
                <a:spcPts val="600"/>
              </a:spcBef>
            </a:pPr>
            <a:endParaRPr lang="en-US" sz="1400" b="0" dirty="0"/>
          </a:p>
        </p:txBody>
      </p:sp>
      <p:pic>
        <p:nvPicPr>
          <p:cNvPr id="5" name="Picture 4">
            <a:extLst>
              <a:ext uri="{FF2B5EF4-FFF2-40B4-BE49-F238E27FC236}">
                <a16:creationId xmlns:a16="http://schemas.microsoft.com/office/drawing/2014/main" id="{0513F892-D878-444C-AF76-DCFA58A6DA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47136" y="5039655"/>
            <a:ext cx="1165230" cy="1197657"/>
          </a:xfrm>
          <a:prstGeom prst="rect">
            <a:avLst/>
          </a:prstGeom>
        </p:spPr>
      </p:pic>
      <p:sp>
        <p:nvSpPr>
          <p:cNvPr id="7" name="TextBox 6">
            <a:extLst>
              <a:ext uri="{FF2B5EF4-FFF2-40B4-BE49-F238E27FC236}">
                <a16:creationId xmlns:a16="http://schemas.microsoft.com/office/drawing/2014/main" id="{0AEE8041-7BF9-45E1-BE27-261607A869BA}"/>
              </a:ext>
            </a:extLst>
          </p:cNvPr>
          <p:cNvSpPr txBox="1"/>
          <p:nvPr/>
        </p:nvSpPr>
        <p:spPr>
          <a:xfrm>
            <a:off x="324000" y="5638483"/>
            <a:ext cx="7686144" cy="215444"/>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en-US" sz="800" b="1" dirty="0">
                <a:solidFill>
                  <a:srgbClr val="000000"/>
                </a:solidFill>
                <a:latin typeface="Roboto" panose="02000000000000000000" pitchFamily="2" charset="0"/>
                <a:cs typeface="Arial" panose="020B0604020202020204" pitchFamily="34" charset="0"/>
              </a:rPr>
              <a:t>Source</a:t>
            </a:r>
            <a:r>
              <a:rPr lang="en-US" sz="800" dirty="0">
                <a:solidFill>
                  <a:srgbClr val="000000"/>
                </a:solidFill>
                <a:latin typeface="Roboto" panose="02000000000000000000" pitchFamily="2" charset="0"/>
                <a:cs typeface="Arial" panose="020B0604020202020204" pitchFamily="34" charset="0"/>
              </a:rPr>
              <a:t>: Quoted</a:t>
            </a:r>
            <a:r>
              <a:rPr kumimoji="0" lang="en-US" sz="800" b="0" i="0" u="none" strike="noStrike" kern="1200" cap="none" spc="0" normalizeH="0" baseline="0" noProof="0" dirty="0">
                <a:ln>
                  <a:noFill/>
                </a:ln>
                <a:solidFill>
                  <a:srgbClr val="000000"/>
                </a:solidFill>
                <a:effectLst/>
                <a:uLnTx/>
                <a:uFillTx/>
                <a:latin typeface="Roboto" panose="02000000000000000000" pitchFamily="2" charset="0"/>
                <a:ea typeface="+mn-ea"/>
                <a:cs typeface="Arial" panose="020B0604020202020204" pitchFamily="34" charset="0"/>
              </a:rPr>
              <a:t> verbatim and unaltered from ACARA, </a:t>
            </a:r>
            <a:r>
              <a:rPr kumimoji="0" lang="en-US" sz="800" b="0" i="0" u="none" strike="noStrike" kern="1200" cap="none" spc="0" normalizeH="0" baseline="0" noProof="0" dirty="0">
                <a:ln>
                  <a:noFill/>
                </a:ln>
                <a:solidFill>
                  <a:srgbClr val="000000"/>
                </a:solidFill>
                <a:effectLst/>
                <a:uLnTx/>
                <a:uFillTx/>
                <a:latin typeface="Roboto" panose="02000000000000000000" pitchFamily="2" charset="0"/>
                <a:ea typeface="+mn-ea"/>
                <a:cs typeface="Arial" panose="020B0604020202020204" pitchFamily="34" charset="0"/>
                <a:hlinkClick r:id="rId4"/>
              </a:rPr>
              <a:t>https://v9.australiancurriculum.edu.au/teacher-resources/understand-this-learning-area</a:t>
            </a:r>
            <a:r>
              <a:rPr kumimoji="0" lang="en-US" sz="800" b="0" i="0" u="none" strike="noStrike" kern="1200" cap="none" spc="0" normalizeH="0" baseline="0" noProof="0">
                <a:ln>
                  <a:noFill/>
                </a:ln>
                <a:solidFill>
                  <a:srgbClr val="000000"/>
                </a:solidFill>
                <a:effectLst/>
                <a:uLnTx/>
                <a:uFillTx/>
                <a:latin typeface="Roboto" panose="02000000000000000000" pitchFamily="2" charset="0"/>
                <a:ea typeface="+mn-ea"/>
                <a:cs typeface="Arial" panose="020B0604020202020204" pitchFamily="34" charset="0"/>
                <a:hlinkClick r:id="rId4"/>
              </a:rPr>
              <a:t>/mathematics</a:t>
            </a:r>
            <a:r>
              <a:rPr kumimoji="0" lang="en-US" sz="800" b="0" i="0" u="none" strike="noStrike" kern="1200" cap="none" spc="0" normalizeH="0" baseline="0" noProof="0">
                <a:ln>
                  <a:noFill/>
                </a:ln>
                <a:solidFill>
                  <a:srgbClr val="000000"/>
                </a:solidFill>
                <a:effectLst/>
                <a:uLnTx/>
                <a:uFillTx/>
                <a:latin typeface="Roboto" panose="02000000000000000000" pitchFamily="2" charset="0"/>
                <a:ea typeface="+mn-ea"/>
                <a:cs typeface="Arial" panose="020B0604020202020204" pitchFamily="34" charset="0"/>
              </a:rPr>
              <a:t>. </a:t>
            </a:r>
            <a:endParaRPr kumimoji="0" lang="en-US" sz="800" b="0" i="0" u="none" strike="noStrike" kern="1200" cap="none" spc="0" normalizeH="0" baseline="0" noProof="0" dirty="0">
              <a:ln>
                <a:noFill/>
              </a:ln>
              <a:solidFill>
                <a:srgbClr val="000000"/>
              </a:solidFill>
              <a:effectLst/>
              <a:uLnTx/>
              <a:uFillTx/>
              <a:latin typeface="Roboto" panose="02000000000000000000" pitchFamily="2" charset="0"/>
              <a:ea typeface="+mn-ea"/>
              <a:cs typeface="Arial" panose="020B0604020202020204" pitchFamily="34" charset="0"/>
            </a:endParaRPr>
          </a:p>
        </p:txBody>
      </p:sp>
    </p:spTree>
    <p:extLst>
      <p:ext uri="{BB962C8B-B14F-4D97-AF65-F5344CB8AC3E}">
        <p14:creationId xmlns:p14="http://schemas.microsoft.com/office/powerpoint/2010/main" val="3700774519"/>
      </p:ext>
    </p:extLst>
  </p:cSld>
  <p:clrMapOvr>
    <a:masterClrMapping/>
  </p:clrMapOvr>
  <mc:AlternateContent xmlns:mc="http://schemas.openxmlformats.org/markup-compatibility/2006" xmlns:p14="http://schemas.microsoft.com/office/powerpoint/2010/main">
    <mc:Choice Requires="p14">
      <p:transition spd="slow" p14:dur="2000" advTm="5737"/>
    </mc:Choice>
    <mc:Fallback xmlns="">
      <p:transition spd="slow" advTm="5737"/>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83A64-E987-4ED1-965D-56F4B9C5ED71}"/>
              </a:ext>
            </a:extLst>
          </p:cNvPr>
          <p:cNvSpPr>
            <a:spLocks noGrp="1"/>
          </p:cNvSpPr>
          <p:nvPr>
            <p:ph type="title"/>
          </p:nvPr>
        </p:nvSpPr>
        <p:spPr/>
        <p:txBody>
          <a:bodyPr/>
          <a:lstStyle/>
          <a:p>
            <a:r>
              <a:rPr lang="en-AU" dirty="0"/>
              <a:t>Aims</a:t>
            </a:r>
          </a:p>
        </p:txBody>
      </p:sp>
      <p:sp>
        <p:nvSpPr>
          <p:cNvPr id="7" name="Content Placeholder 2">
            <a:extLst>
              <a:ext uri="{FF2B5EF4-FFF2-40B4-BE49-F238E27FC236}">
                <a16:creationId xmlns:a16="http://schemas.microsoft.com/office/drawing/2014/main" id="{2FFFA2AA-EDFA-4069-A1F9-E6A2916B500E}"/>
              </a:ext>
            </a:extLst>
          </p:cNvPr>
          <p:cNvSpPr>
            <a:spLocks noGrp="1"/>
          </p:cNvSpPr>
          <p:nvPr>
            <p:ph idx="1"/>
          </p:nvPr>
        </p:nvSpPr>
        <p:spPr>
          <a:xfrm>
            <a:off x="324000" y="701675"/>
            <a:ext cx="8493125" cy="5133983"/>
          </a:xfrm>
        </p:spPr>
        <p:txBody>
          <a:bodyPr>
            <a:noAutofit/>
          </a:bodyPr>
          <a:lstStyle/>
          <a:p>
            <a:pPr algn="l"/>
            <a:r>
              <a:rPr lang="en-US" sz="2000" dirty="0">
                <a:solidFill>
                  <a:srgbClr val="000000"/>
                </a:solidFill>
                <a:effectLst/>
              </a:rPr>
              <a:t>Mathematics aims to ensure that students:  </a:t>
            </a:r>
          </a:p>
          <a:p>
            <a:pPr marL="457200" indent="-457200" algn="l">
              <a:buFont typeface="Arial" panose="020B0604020202020204" pitchFamily="34" charset="0"/>
              <a:buChar char="•"/>
            </a:pPr>
            <a:r>
              <a:rPr lang="en-US" sz="2000" b="0" i="0" dirty="0">
                <a:solidFill>
                  <a:srgbClr val="000000"/>
                </a:solidFill>
                <a:effectLst/>
              </a:rPr>
              <a:t>become confident, proficient and effective users and communicators of mathematics, who can investigate, represent and interpret situations in their personal and work lives, think critically, and make choices as active, engaged, numerate citizens </a:t>
            </a:r>
          </a:p>
          <a:p>
            <a:pPr marL="457200" indent="-457200" algn="l">
              <a:buFont typeface="Arial" panose="020B0604020202020204" pitchFamily="34" charset="0"/>
              <a:buChar char="•"/>
            </a:pPr>
            <a:r>
              <a:rPr lang="en-US" sz="2000" b="0" i="0" dirty="0">
                <a:solidFill>
                  <a:srgbClr val="000000"/>
                </a:solidFill>
                <a:effectLst/>
              </a:rPr>
              <a:t>develop proficiency with mathematical concepts, skills, procedures and processes, and use them to demonstrate mastery in mathematics as they pose and solve problems, and reason with number, algebra, measurement, space, statistics and probability </a:t>
            </a:r>
          </a:p>
          <a:p>
            <a:pPr marL="457200" indent="-457200" algn="l">
              <a:buFont typeface="Arial" panose="020B0604020202020204" pitchFamily="34" charset="0"/>
              <a:buChar char="•"/>
            </a:pPr>
            <a:r>
              <a:rPr lang="en-US" sz="2000" b="0" i="0" dirty="0">
                <a:solidFill>
                  <a:srgbClr val="000000"/>
                </a:solidFill>
                <a:effectLst/>
              </a:rPr>
              <a:t>make connections between areas of mathematics and apply mathematics to model situations in various fields and disciplines  </a:t>
            </a:r>
          </a:p>
          <a:p>
            <a:pPr marL="457200" indent="-457200" algn="l">
              <a:buFont typeface="Arial" panose="020B0604020202020204" pitchFamily="34" charset="0"/>
              <a:buChar char="•"/>
            </a:pPr>
            <a:r>
              <a:rPr lang="en-US" sz="2000" b="0" i="0" dirty="0">
                <a:solidFill>
                  <a:srgbClr val="000000"/>
                </a:solidFill>
                <a:effectLst/>
              </a:rPr>
              <a:t>foster a positive disposition towards mathematics, recognising it as an accessible and useful discipline to study  </a:t>
            </a:r>
          </a:p>
          <a:p>
            <a:pPr marL="457200" indent="-457200" algn="l">
              <a:buFont typeface="Arial" panose="020B0604020202020204" pitchFamily="34" charset="0"/>
              <a:buChar char="•"/>
            </a:pPr>
            <a:r>
              <a:rPr lang="en-US" sz="2000" b="0" i="0" dirty="0">
                <a:solidFill>
                  <a:srgbClr val="000000"/>
                </a:solidFill>
                <a:effectLst/>
              </a:rPr>
              <a:t>acquire specialist mathematical knowledge and skills that underpin numeracy development and lead to further study in mathematics and other disciplines</a:t>
            </a:r>
            <a:r>
              <a:rPr lang="en-US" sz="2000" b="0" i="0" dirty="0">
                <a:solidFill>
                  <a:srgbClr val="000000"/>
                </a:solidFill>
                <a:effectLst/>
                <a:latin typeface="Roboto" panose="02000000000000000000" pitchFamily="2" charset="0"/>
              </a:rPr>
              <a:t>.</a:t>
            </a:r>
          </a:p>
        </p:txBody>
      </p:sp>
      <p:pic>
        <p:nvPicPr>
          <p:cNvPr id="6" name="Picture 5">
            <a:extLst>
              <a:ext uri="{FF2B5EF4-FFF2-40B4-BE49-F238E27FC236}">
                <a16:creationId xmlns:a16="http://schemas.microsoft.com/office/drawing/2014/main" id="{291554F9-3180-449D-97C7-4AE0D50D3DB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86304" y="69849"/>
            <a:ext cx="994662" cy="1022342"/>
          </a:xfrm>
          <a:prstGeom prst="rect">
            <a:avLst/>
          </a:prstGeom>
        </p:spPr>
      </p:pic>
      <p:sp>
        <p:nvSpPr>
          <p:cNvPr id="5" name="TextBox 4">
            <a:extLst>
              <a:ext uri="{FF2B5EF4-FFF2-40B4-BE49-F238E27FC236}">
                <a16:creationId xmlns:a16="http://schemas.microsoft.com/office/drawing/2014/main" id="{52A4E6C2-C457-484E-B89C-BB082C42C7FE}"/>
              </a:ext>
            </a:extLst>
          </p:cNvPr>
          <p:cNvSpPr txBox="1"/>
          <p:nvPr/>
        </p:nvSpPr>
        <p:spPr>
          <a:xfrm>
            <a:off x="323999" y="5940881"/>
            <a:ext cx="8493125" cy="215444"/>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en-US" sz="800" b="1" dirty="0">
                <a:solidFill>
                  <a:srgbClr val="000000"/>
                </a:solidFill>
                <a:latin typeface="Roboto" panose="02000000000000000000" pitchFamily="2" charset="0"/>
                <a:cs typeface="Arial" panose="020B0604020202020204" pitchFamily="34" charset="0"/>
              </a:rPr>
              <a:t>Source</a:t>
            </a:r>
            <a:r>
              <a:rPr lang="en-US" sz="800" dirty="0">
                <a:solidFill>
                  <a:srgbClr val="000000"/>
                </a:solidFill>
                <a:latin typeface="Roboto" panose="02000000000000000000" pitchFamily="2" charset="0"/>
                <a:cs typeface="Arial" panose="020B0604020202020204" pitchFamily="34" charset="0"/>
              </a:rPr>
              <a:t>: Quoted</a:t>
            </a:r>
            <a:r>
              <a:rPr kumimoji="0" lang="en-US" sz="800" b="0" i="0" u="none" strike="noStrike" kern="1200" cap="none" spc="0" normalizeH="0" baseline="0" noProof="0" dirty="0">
                <a:ln>
                  <a:noFill/>
                </a:ln>
                <a:solidFill>
                  <a:srgbClr val="000000"/>
                </a:solidFill>
                <a:effectLst/>
                <a:uLnTx/>
                <a:uFillTx/>
                <a:latin typeface="Roboto" panose="02000000000000000000" pitchFamily="2" charset="0"/>
                <a:ea typeface="+mn-ea"/>
                <a:cs typeface="Arial" panose="020B0604020202020204" pitchFamily="34" charset="0"/>
              </a:rPr>
              <a:t> verbatim and unaltered from ACARA, </a:t>
            </a:r>
            <a:r>
              <a:rPr kumimoji="0" lang="en-US" sz="800" b="0" i="0" u="none" strike="noStrike" kern="1200" cap="none" spc="0" normalizeH="0" baseline="0" noProof="0" dirty="0">
                <a:ln>
                  <a:noFill/>
                </a:ln>
                <a:solidFill>
                  <a:srgbClr val="000000"/>
                </a:solidFill>
                <a:effectLst/>
                <a:uLnTx/>
                <a:uFillTx/>
                <a:latin typeface="Roboto" panose="02000000000000000000" pitchFamily="2" charset="0"/>
                <a:ea typeface="+mn-ea"/>
                <a:cs typeface="Arial" panose="020B0604020202020204" pitchFamily="34" charset="0"/>
                <a:hlinkClick r:id="rId4"/>
              </a:rPr>
              <a:t>https://v9.australiancurriculum.edu.au/teacher-resources/understand-this-learning-area</a:t>
            </a:r>
            <a:r>
              <a:rPr kumimoji="0" lang="en-US" sz="800" b="0" i="0" u="none" strike="noStrike" kern="1200" cap="none" spc="0" normalizeH="0" baseline="0" noProof="0">
                <a:ln>
                  <a:noFill/>
                </a:ln>
                <a:solidFill>
                  <a:srgbClr val="000000"/>
                </a:solidFill>
                <a:effectLst/>
                <a:uLnTx/>
                <a:uFillTx/>
                <a:latin typeface="Roboto" panose="02000000000000000000" pitchFamily="2" charset="0"/>
                <a:ea typeface="+mn-ea"/>
                <a:cs typeface="Arial" panose="020B0604020202020204" pitchFamily="34" charset="0"/>
                <a:hlinkClick r:id="rId4"/>
              </a:rPr>
              <a:t>/mathematics</a:t>
            </a:r>
            <a:r>
              <a:rPr kumimoji="0" lang="en-US" sz="800" b="0" i="0" u="none" strike="noStrike" kern="1200" cap="none" spc="0" normalizeH="0" baseline="0" noProof="0">
                <a:ln>
                  <a:noFill/>
                </a:ln>
                <a:solidFill>
                  <a:srgbClr val="000000"/>
                </a:solidFill>
                <a:effectLst/>
                <a:uLnTx/>
                <a:uFillTx/>
                <a:latin typeface="Roboto" panose="02000000000000000000" pitchFamily="2" charset="0"/>
                <a:ea typeface="+mn-ea"/>
                <a:cs typeface="Arial" panose="020B0604020202020204" pitchFamily="34" charset="0"/>
              </a:rPr>
              <a:t>. </a:t>
            </a:r>
            <a:endParaRPr kumimoji="0" lang="en-US" sz="800" b="0" i="0" u="none" strike="noStrike" kern="1200" cap="none" spc="0" normalizeH="0" baseline="0" noProof="0" dirty="0">
              <a:ln>
                <a:noFill/>
              </a:ln>
              <a:solidFill>
                <a:srgbClr val="000000"/>
              </a:solidFill>
              <a:effectLst/>
              <a:uLnTx/>
              <a:uFillTx/>
              <a:latin typeface="Roboto" panose="02000000000000000000" pitchFamily="2" charset="0"/>
              <a:ea typeface="+mn-ea"/>
              <a:cs typeface="Arial" panose="020B0604020202020204" pitchFamily="34" charset="0"/>
            </a:endParaRPr>
          </a:p>
        </p:txBody>
      </p:sp>
    </p:spTree>
    <p:extLst>
      <p:ext uri="{BB962C8B-B14F-4D97-AF65-F5344CB8AC3E}">
        <p14:creationId xmlns:p14="http://schemas.microsoft.com/office/powerpoint/2010/main" val="732224296"/>
      </p:ext>
    </p:extLst>
  </p:cSld>
  <p:clrMapOvr>
    <a:masterClrMapping/>
  </p:clrMapOvr>
  <mc:AlternateContent xmlns:mc="http://schemas.openxmlformats.org/markup-compatibility/2006" xmlns:p14="http://schemas.microsoft.com/office/powerpoint/2010/main">
    <mc:Choice Requires="p14">
      <p:transition spd="slow" p14:dur="2000" advTm="5737"/>
    </mc:Choice>
    <mc:Fallback xmlns="">
      <p:transition spd="slow" advTm="5737"/>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F8E93-34D4-4F88-823E-12CFFDD5CBB1}"/>
              </a:ext>
            </a:extLst>
          </p:cNvPr>
          <p:cNvSpPr>
            <a:spLocks noGrp="1"/>
          </p:cNvSpPr>
          <p:nvPr>
            <p:ph type="title"/>
          </p:nvPr>
        </p:nvSpPr>
        <p:spPr/>
        <p:txBody>
          <a:bodyPr/>
          <a:lstStyle/>
          <a:p>
            <a:r>
              <a:rPr lang="en-AU" dirty="0"/>
              <a:t>Key considerations</a:t>
            </a:r>
          </a:p>
        </p:txBody>
      </p:sp>
      <p:sp>
        <p:nvSpPr>
          <p:cNvPr id="3" name="Content Placeholder 2">
            <a:extLst>
              <a:ext uri="{FF2B5EF4-FFF2-40B4-BE49-F238E27FC236}">
                <a16:creationId xmlns:a16="http://schemas.microsoft.com/office/drawing/2014/main" id="{34BD694F-B2DC-49AA-BC94-746B69E05B2A}"/>
              </a:ext>
            </a:extLst>
          </p:cNvPr>
          <p:cNvSpPr>
            <a:spLocks noGrp="1"/>
          </p:cNvSpPr>
          <p:nvPr>
            <p:ph idx="1"/>
          </p:nvPr>
        </p:nvSpPr>
        <p:spPr/>
        <p:txBody>
          <a:bodyPr/>
          <a:lstStyle/>
          <a:p>
            <a:pPr marL="360000" lvl="0" indent="-360000">
              <a:spcBef>
                <a:spcPts val="600"/>
              </a:spcBef>
              <a:buFont typeface="Arial" panose="020B0604020202020204" pitchFamily="34" charset="0"/>
              <a:buChar char="•"/>
            </a:pPr>
            <a:r>
              <a:rPr lang="en-AU" dirty="0"/>
              <a:t>Proficiency in mathematics</a:t>
            </a:r>
          </a:p>
          <a:p>
            <a:pPr marL="360000" lvl="0" indent="-360000">
              <a:spcBef>
                <a:spcPts val="600"/>
              </a:spcBef>
              <a:buFont typeface="Arial" panose="020B0604020202020204" pitchFamily="34" charset="0"/>
              <a:buChar char="•"/>
            </a:pPr>
            <a:r>
              <a:rPr lang="en-AU" dirty="0"/>
              <a:t>Mathematical processes </a:t>
            </a:r>
          </a:p>
          <a:p>
            <a:pPr marL="360000" lvl="0" indent="-360000">
              <a:spcBef>
                <a:spcPts val="600"/>
              </a:spcBef>
              <a:buFont typeface="Arial" panose="020B0604020202020204" pitchFamily="34" charset="0"/>
              <a:buChar char="•"/>
            </a:pPr>
            <a:r>
              <a:rPr lang="en-AU" dirty="0"/>
              <a:t>Computation, algorithms and the use of digital tools in mathematics</a:t>
            </a:r>
          </a:p>
          <a:p>
            <a:pPr marL="360000" lvl="0" indent="-360000">
              <a:spcBef>
                <a:spcPts val="600"/>
              </a:spcBef>
              <a:buFont typeface="Arial" panose="020B0604020202020204" pitchFamily="34" charset="0"/>
              <a:buChar char="•"/>
            </a:pPr>
            <a:r>
              <a:rPr lang="en-AU" dirty="0"/>
              <a:t>Protocols for engaging First Nations Australians</a:t>
            </a:r>
          </a:p>
          <a:p>
            <a:pPr marL="360000" lvl="0" indent="-360000">
              <a:spcBef>
                <a:spcPts val="600"/>
              </a:spcBef>
              <a:buFont typeface="Arial" panose="020B0604020202020204" pitchFamily="34" charset="0"/>
              <a:buChar char="•"/>
            </a:pPr>
            <a:r>
              <a:rPr lang="en-AU" dirty="0"/>
              <a:t>Meeting the needs of diverse learners</a:t>
            </a:r>
          </a:p>
          <a:p>
            <a:endParaRPr lang="en-AU" dirty="0"/>
          </a:p>
        </p:txBody>
      </p:sp>
      <p:pic>
        <p:nvPicPr>
          <p:cNvPr id="6" name="Picture 5">
            <a:extLst>
              <a:ext uri="{FF2B5EF4-FFF2-40B4-BE49-F238E27FC236}">
                <a16:creationId xmlns:a16="http://schemas.microsoft.com/office/drawing/2014/main" id="{78286999-9EFA-4025-B199-092D6580684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47136" y="5039655"/>
            <a:ext cx="1165230" cy="1197657"/>
          </a:xfrm>
          <a:prstGeom prst="rect">
            <a:avLst/>
          </a:prstGeom>
        </p:spPr>
      </p:pic>
    </p:spTree>
    <p:extLst>
      <p:ext uri="{BB962C8B-B14F-4D97-AF65-F5344CB8AC3E}">
        <p14:creationId xmlns:p14="http://schemas.microsoft.com/office/powerpoint/2010/main" val="2125736290"/>
      </p:ext>
    </p:extLst>
  </p:cSld>
  <p:clrMapOvr>
    <a:masterClrMapping/>
  </p:clrMapOvr>
  <mc:AlternateContent xmlns:mc="http://schemas.openxmlformats.org/markup-compatibility/2006" xmlns:p14="http://schemas.microsoft.com/office/powerpoint/2010/main">
    <mc:Choice Requires="p14">
      <p:transition spd="slow" p14:dur="2000" advTm="5737"/>
    </mc:Choice>
    <mc:Fallback xmlns="">
      <p:transition spd="slow" advTm="5737"/>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1533E25-4A3E-45F9-BB16-993EA5C1CDAB}"/>
              </a:ext>
            </a:extLst>
          </p:cNvPr>
          <p:cNvSpPr/>
          <p:nvPr/>
        </p:nvSpPr>
        <p:spPr bwMode="auto">
          <a:xfrm>
            <a:off x="323850" y="5743852"/>
            <a:ext cx="1599530" cy="349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a:ln>
                <a:noFill/>
              </a:ln>
              <a:solidFill>
                <a:schemeClr val="tx1"/>
              </a:solidFill>
              <a:effectLst/>
              <a:latin typeface="Arial" charset="0"/>
            </a:endParaRPr>
          </a:p>
        </p:txBody>
      </p:sp>
      <p:sp>
        <p:nvSpPr>
          <p:cNvPr id="5" name="Title 4">
            <a:extLst>
              <a:ext uri="{FF2B5EF4-FFF2-40B4-BE49-F238E27FC236}">
                <a16:creationId xmlns:a16="http://schemas.microsoft.com/office/drawing/2014/main" id="{B64B27CF-2C38-4DB6-BB71-091EB14C1286}"/>
              </a:ext>
            </a:extLst>
          </p:cNvPr>
          <p:cNvSpPr>
            <a:spLocks noGrp="1"/>
          </p:cNvSpPr>
          <p:nvPr>
            <p:ph type="title"/>
          </p:nvPr>
        </p:nvSpPr>
        <p:spPr/>
        <p:txBody>
          <a:bodyPr/>
          <a:lstStyle/>
          <a:p>
            <a:r>
              <a:rPr lang="en-AU" dirty="0"/>
              <a:t>Year-by-year curriculum</a:t>
            </a:r>
          </a:p>
        </p:txBody>
      </p:sp>
      <p:sp>
        <p:nvSpPr>
          <p:cNvPr id="11" name="Content Placeholder 2">
            <a:extLst>
              <a:ext uri="{FF2B5EF4-FFF2-40B4-BE49-F238E27FC236}">
                <a16:creationId xmlns:a16="http://schemas.microsoft.com/office/drawing/2014/main" id="{69AFE706-D0CF-43CD-8571-FF8CA4201E76}"/>
              </a:ext>
            </a:extLst>
          </p:cNvPr>
          <p:cNvSpPr>
            <a:spLocks noGrp="1"/>
          </p:cNvSpPr>
          <p:nvPr>
            <p:ph idx="1"/>
          </p:nvPr>
        </p:nvSpPr>
        <p:spPr>
          <a:xfrm>
            <a:off x="2171700" y="986401"/>
            <a:ext cx="6645425" cy="5039749"/>
          </a:xfrm>
        </p:spPr>
        <p:txBody>
          <a:bodyPr/>
          <a:lstStyle/>
          <a:p>
            <a:pPr lvl="0">
              <a:spcBef>
                <a:spcPts val="600"/>
              </a:spcBef>
            </a:pPr>
            <a:r>
              <a:rPr lang="en-US" sz="2800" b="0" dirty="0"/>
              <a:t>Each year includes the following structural components:</a:t>
            </a:r>
          </a:p>
          <a:p>
            <a:pPr marL="360000" lvl="0" indent="-360000">
              <a:spcBef>
                <a:spcPts val="600"/>
              </a:spcBef>
              <a:buFont typeface="Arial" panose="020B0604020202020204" pitchFamily="34" charset="0"/>
              <a:buChar char="•"/>
            </a:pPr>
            <a:r>
              <a:rPr lang="en-US" sz="2800" b="0" dirty="0"/>
              <a:t>level description</a:t>
            </a:r>
          </a:p>
          <a:p>
            <a:pPr marL="360000" lvl="0" indent="-360000">
              <a:spcBef>
                <a:spcPts val="600"/>
              </a:spcBef>
              <a:buFont typeface="Arial" panose="020B0604020202020204" pitchFamily="34" charset="0"/>
              <a:buChar char="•"/>
            </a:pPr>
            <a:r>
              <a:rPr lang="en-US" sz="2800" b="0" dirty="0"/>
              <a:t>curriculum content</a:t>
            </a:r>
          </a:p>
          <a:p>
            <a:pPr marL="360000" lvl="0" indent="-360000">
              <a:spcBef>
                <a:spcPts val="600"/>
              </a:spcBef>
              <a:buFont typeface="Arial" panose="020B0604020202020204" pitchFamily="34" charset="0"/>
              <a:buChar char="•"/>
            </a:pPr>
            <a:r>
              <a:rPr lang="en-US" sz="2800" b="0" dirty="0"/>
              <a:t>achievement standard.</a:t>
            </a:r>
          </a:p>
          <a:p>
            <a:pPr marL="285750" lvl="0" indent="-285750">
              <a:buFont typeface="Arial" panose="020B0604020202020204" pitchFamily="34" charset="0"/>
              <a:buChar char="•"/>
            </a:pPr>
            <a:endParaRPr lang="en-US" sz="2400" b="0" dirty="0"/>
          </a:p>
          <a:p>
            <a:pPr lvl="0"/>
            <a:r>
              <a:rPr lang="en-US" sz="2800" b="0" dirty="0"/>
              <a:t>The curriculum is developmentally sequenced across the year levels.</a:t>
            </a:r>
          </a:p>
        </p:txBody>
      </p:sp>
      <p:pic>
        <p:nvPicPr>
          <p:cNvPr id="9" name="Picture 8">
            <a:extLst>
              <a:ext uri="{FF2B5EF4-FFF2-40B4-BE49-F238E27FC236}">
                <a16:creationId xmlns:a16="http://schemas.microsoft.com/office/drawing/2014/main" id="{1FD60757-C8C5-4184-A3CD-2A6D11304B5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47136" y="5039655"/>
            <a:ext cx="1165230" cy="1197657"/>
          </a:xfrm>
          <a:prstGeom prst="rect">
            <a:avLst/>
          </a:prstGeom>
        </p:spPr>
      </p:pic>
      <p:pic>
        <p:nvPicPr>
          <p:cNvPr id="7" name="Picture 6" descr="Table&#10;&#10;Description automatically generated">
            <a:extLst>
              <a:ext uri="{FF2B5EF4-FFF2-40B4-BE49-F238E27FC236}">
                <a16:creationId xmlns:a16="http://schemas.microsoft.com/office/drawing/2014/main" id="{9427F6A3-49FF-4D3E-AAF6-6198225BE60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6875" y="764704"/>
            <a:ext cx="1399630" cy="5348138"/>
          </a:xfrm>
          <a:prstGeom prst="rect">
            <a:avLst/>
          </a:prstGeom>
        </p:spPr>
      </p:pic>
    </p:spTree>
    <p:extLst>
      <p:ext uri="{BB962C8B-B14F-4D97-AF65-F5344CB8AC3E}">
        <p14:creationId xmlns:p14="http://schemas.microsoft.com/office/powerpoint/2010/main" val="369926125"/>
      </p:ext>
    </p:extLst>
  </p:cSld>
  <p:clrMapOvr>
    <a:masterClrMapping/>
  </p:clrMapOvr>
  <mc:AlternateContent xmlns:mc="http://schemas.openxmlformats.org/markup-compatibility/2006" xmlns:p14="http://schemas.microsoft.com/office/powerpoint/2010/main">
    <mc:Choice Requires="p14">
      <p:transition spd="slow" p14:dur="2000" advTm="5737"/>
    </mc:Choice>
    <mc:Fallback xmlns="">
      <p:transition spd="slow" advTm="5737"/>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3FC78-F743-4F3A-9ED5-08E83DE19616}"/>
              </a:ext>
            </a:extLst>
          </p:cNvPr>
          <p:cNvSpPr>
            <a:spLocks noGrp="1"/>
          </p:cNvSpPr>
          <p:nvPr>
            <p:ph type="title"/>
          </p:nvPr>
        </p:nvSpPr>
        <p:spPr/>
        <p:txBody>
          <a:bodyPr/>
          <a:lstStyle/>
          <a:p>
            <a:r>
              <a:rPr lang="en-AU" dirty="0"/>
              <a:t>Level description</a:t>
            </a:r>
          </a:p>
        </p:txBody>
      </p:sp>
      <p:sp>
        <p:nvSpPr>
          <p:cNvPr id="4" name="Content Placeholder 1">
            <a:extLst>
              <a:ext uri="{FF2B5EF4-FFF2-40B4-BE49-F238E27FC236}">
                <a16:creationId xmlns:a16="http://schemas.microsoft.com/office/drawing/2014/main" id="{00F13943-AC10-473C-B133-09ADEC921EE5}"/>
              </a:ext>
            </a:extLst>
          </p:cNvPr>
          <p:cNvSpPr txBox="1">
            <a:spLocks/>
          </p:cNvSpPr>
          <p:nvPr/>
        </p:nvSpPr>
        <p:spPr>
          <a:xfrm>
            <a:off x="324000" y="986401"/>
            <a:ext cx="8493125" cy="5039749"/>
          </a:xfrm>
          <a:prstGeom prst="rect">
            <a:avLst/>
          </a:prstGeom>
        </p:spPr>
        <p:txBody>
          <a:bodyPr>
            <a:normAutofit fontScale="32500" lnSpcReduction="20000"/>
          </a:bodyPr>
          <a:lstStyle>
            <a:lvl1pPr marL="0" indent="0" algn="l" defTabSz="914400" rtl="0" eaLnBrk="1" latinLnBrk="0" hangingPunct="1">
              <a:lnSpc>
                <a:spcPct val="100000"/>
              </a:lnSpc>
              <a:spcBef>
                <a:spcPts val="600"/>
              </a:spcBef>
              <a:buFontTx/>
              <a:buNone/>
              <a:defRPr sz="2800" kern="1200">
                <a:solidFill>
                  <a:schemeClr val="tx1"/>
                </a:solidFill>
                <a:latin typeface="Arial" panose="020B0604020202020204" pitchFamily="34" charset="0"/>
                <a:ea typeface="+mn-ea"/>
                <a:cs typeface="Arial" panose="020B0604020202020204" pitchFamily="34" charset="0"/>
              </a:defRPr>
            </a:lvl1pPr>
            <a:lvl2pPr marL="0" indent="-360000" algn="l" defTabSz="914400" rtl="0" eaLnBrk="1" latinLnBrk="0" hangingPunct="1">
              <a:lnSpc>
                <a:spcPct val="100000"/>
              </a:lnSpc>
              <a:spcBef>
                <a:spcPts val="600"/>
              </a:spcBef>
              <a:spcAft>
                <a:spcPts val="0"/>
              </a:spcAft>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720000" indent="-360000" algn="l" defTabSz="914400" rtl="0" eaLnBrk="1" latinLnBrk="0" hangingPunct="1">
              <a:lnSpc>
                <a:spcPct val="100000"/>
              </a:lnSpc>
              <a:spcBef>
                <a:spcPts val="6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080000" indent="-360000" algn="l" defTabSz="914400" rtl="0" eaLnBrk="1" latinLnBrk="0" hangingPunct="1">
              <a:lnSpc>
                <a:spcPct val="100000"/>
              </a:lnSpc>
              <a:spcBef>
                <a:spcPts val="6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4pPr>
            <a:lvl5pPr marL="1440000" indent="-360000" algn="l" defTabSz="914400" rtl="0" eaLnBrk="1" latinLnBrk="0" hangingPunct="1">
              <a:lnSpc>
                <a:spcPct val="100000"/>
              </a:lnSpc>
              <a:spcBef>
                <a:spcPts val="600"/>
              </a:spcBef>
              <a:buFontTx/>
              <a:buNone/>
              <a:defRPr sz="2800" kern="1200">
                <a:solidFill>
                  <a:schemeClr val="tx1"/>
                </a:solidFill>
                <a:latin typeface="Arial" panose="020B0604020202020204" pitchFamily="34" charset="0"/>
                <a:ea typeface="+mn-ea"/>
                <a:cs typeface="Arial" panose="020B0604020202020204" pitchFamily="34" charset="0"/>
              </a:defRPr>
            </a:lvl5pPr>
            <a:lvl6pPr marL="1080000" indent="0" algn="l" defTabSz="914400" rtl="0" eaLnBrk="1" latinLnBrk="0" hangingPunct="1">
              <a:lnSpc>
                <a:spcPct val="100000"/>
              </a:lnSpc>
              <a:spcBef>
                <a:spcPts val="600"/>
              </a:spcBef>
              <a:buFontTx/>
              <a:buNone/>
              <a:defRPr sz="2800" kern="1200">
                <a:solidFill>
                  <a:schemeClr val="tx1"/>
                </a:solidFill>
                <a:latin typeface="Arial" panose="020B0604020202020204" pitchFamily="34" charset="0"/>
                <a:ea typeface="+mn-ea"/>
                <a:cs typeface="Arial" panose="020B0604020202020204" pitchFamily="34" charset="0"/>
              </a:defRPr>
            </a:lvl6pPr>
            <a:lvl7pPr marL="1080000" indent="0" algn="l" defTabSz="914400" rtl="0" eaLnBrk="1" latinLnBrk="0" hangingPunct="1">
              <a:lnSpc>
                <a:spcPct val="100000"/>
              </a:lnSpc>
              <a:spcBef>
                <a:spcPts val="600"/>
              </a:spcBef>
              <a:buFontTx/>
              <a:buNone/>
              <a:defRPr sz="2800" kern="1200">
                <a:solidFill>
                  <a:schemeClr val="tx1"/>
                </a:solidFill>
                <a:latin typeface="Arial" panose="020B0604020202020204" pitchFamily="34" charset="0"/>
                <a:ea typeface="+mn-ea"/>
                <a:cs typeface="Arial" panose="020B0604020202020204" pitchFamily="34" charset="0"/>
              </a:defRPr>
            </a:lvl7pPr>
            <a:lvl8pPr marL="1080000" indent="0" algn="l" defTabSz="914400" rtl="0" eaLnBrk="1" latinLnBrk="0" hangingPunct="1">
              <a:lnSpc>
                <a:spcPct val="100000"/>
              </a:lnSpc>
              <a:spcBef>
                <a:spcPts val="600"/>
              </a:spcBef>
              <a:buFontTx/>
              <a:buNone/>
              <a:defRPr sz="2800" kern="1200">
                <a:solidFill>
                  <a:schemeClr val="tx1"/>
                </a:solidFill>
                <a:latin typeface="Arial" panose="020B0604020202020204" pitchFamily="34" charset="0"/>
                <a:ea typeface="+mn-ea"/>
                <a:cs typeface="Arial" panose="020B0604020202020204" pitchFamily="34" charset="0"/>
              </a:defRPr>
            </a:lvl8pPr>
            <a:lvl9pPr marL="1080000" indent="0" algn="l" defTabSz="914400" rtl="0" eaLnBrk="1" latinLnBrk="0" hangingPunct="1">
              <a:lnSpc>
                <a:spcPct val="100000"/>
              </a:lnSpc>
              <a:spcBef>
                <a:spcPts val="600"/>
              </a:spcBef>
              <a:buFontTx/>
              <a:buNone/>
              <a:defRPr sz="2800" kern="1200">
                <a:solidFill>
                  <a:schemeClr val="tx1"/>
                </a:solidFill>
                <a:latin typeface="Arial" panose="020B0604020202020204" pitchFamily="34" charset="0"/>
                <a:ea typeface="+mn-ea"/>
                <a:cs typeface="Arial" panose="020B0604020202020204" pitchFamily="34" charset="0"/>
              </a:defRPr>
            </a:lvl9pPr>
          </a:lstStyle>
          <a:p>
            <a:pPr fontAlgn="auto">
              <a:spcAft>
                <a:spcPts val="0"/>
              </a:spcAft>
            </a:pPr>
            <a:r>
              <a:rPr lang="en-AU" sz="5500" b="1" dirty="0"/>
              <a:t>Year 1</a:t>
            </a:r>
          </a:p>
          <a:p>
            <a:pPr fontAlgn="auto">
              <a:lnSpc>
                <a:spcPct val="120000"/>
              </a:lnSpc>
              <a:spcAft>
                <a:spcPts val="600"/>
              </a:spcAft>
            </a:pPr>
            <a:r>
              <a:rPr lang="en-US" sz="3700" dirty="0"/>
              <a:t>In Year 1, learning in Mathematics builds on each student’s prior learning and experiences. Students engage in a range of approaches to learning and doing mathematics that develop their understanding of and fluency with concepts, procedures and processes by making connections, reasoning, problem-solving and practice. Proficiency in mathematics enables students to respond to familiar and unfamiliar situations by employing mathematical strategies to make informed decisions and solve problems efficiently.</a:t>
            </a:r>
          </a:p>
          <a:p>
            <a:pPr fontAlgn="auto">
              <a:lnSpc>
                <a:spcPct val="120000"/>
              </a:lnSpc>
              <a:spcAft>
                <a:spcPts val="600"/>
              </a:spcAft>
            </a:pPr>
            <a:r>
              <a:rPr lang="en-US" sz="3700" dirty="0"/>
              <a:t>Students further develop proficiency and positive dispositions towards mathematics and its use as they:</a:t>
            </a:r>
          </a:p>
          <a:p>
            <a:pPr marL="342900" lvl="0" indent="-342900">
              <a:lnSpc>
                <a:spcPct val="105000"/>
              </a:lnSpc>
              <a:spcBef>
                <a:spcPts val="200"/>
              </a:spcBef>
              <a:spcAft>
                <a:spcPts val="200"/>
              </a:spcAft>
              <a:buFont typeface="Symbol" panose="05050102010706020507" pitchFamily="18" charset="2"/>
              <a:buChar char=""/>
              <a:tabLst>
                <a:tab pos="107950" algn="l"/>
                <a:tab pos="107950" algn="l"/>
                <a:tab pos="180340" algn="l"/>
              </a:tabLst>
            </a:pPr>
            <a:r>
              <a:rPr lang="en-US" sz="3700" dirty="0">
                <a:effectLst/>
                <a:latin typeface="Arial" panose="020B0604020202020204" pitchFamily="34" charset="0"/>
                <a:ea typeface="Times New Roman" panose="02020603050405020304" pitchFamily="18" charset="0"/>
                <a:cs typeface="Times New Roman" panose="02020603050405020304" pitchFamily="18" charset="0"/>
              </a:rPr>
              <a:t>use their curiosity and imagination to explore situations, recognise patterns in their environment and choose ways of representing their thinking when communicating with others</a:t>
            </a:r>
            <a:endParaRPr lang="en-AU" sz="37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05000"/>
              </a:lnSpc>
              <a:spcBef>
                <a:spcPts val="200"/>
              </a:spcBef>
              <a:spcAft>
                <a:spcPts val="200"/>
              </a:spcAft>
              <a:buFont typeface="Symbol" panose="05050102010706020507" pitchFamily="18" charset="2"/>
              <a:buChar char=""/>
              <a:tabLst>
                <a:tab pos="107950" algn="l"/>
                <a:tab pos="107950" algn="l"/>
                <a:tab pos="180340" algn="l"/>
              </a:tabLst>
            </a:pPr>
            <a:r>
              <a:rPr lang="en-US" sz="3700" dirty="0">
                <a:effectLst/>
                <a:latin typeface="Arial" panose="020B0604020202020204" pitchFamily="34" charset="0"/>
                <a:ea typeface="Times New Roman" panose="02020603050405020304" pitchFamily="18" charset="0"/>
                <a:cs typeface="Times New Roman" panose="02020603050405020304" pitchFamily="18" charset="0"/>
              </a:rPr>
              <a:t>demonstrate that numbers can be represented, partitioned and composed in various ways, recognise patterns in numbers and extend their knowledge of numbers beyond 2 digits</a:t>
            </a:r>
            <a:endParaRPr lang="en-AU" sz="37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05000"/>
              </a:lnSpc>
              <a:spcBef>
                <a:spcPts val="200"/>
              </a:spcBef>
              <a:spcAft>
                <a:spcPts val="200"/>
              </a:spcAft>
              <a:buFont typeface="Symbol" panose="05050102010706020507" pitchFamily="18" charset="2"/>
              <a:buChar char=""/>
              <a:tabLst>
                <a:tab pos="107950" algn="l"/>
                <a:tab pos="107950" algn="l"/>
                <a:tab pos="180340" algn="l"/>
              </a:tabLst>
            </a:pPr>
            <a:r>
              <a:rPr lang="en-US" sz="3700" dirty="0">
                <a:effectLst/>
                <a:latin typeface="Arial" panose="020B0604020202020204" pitchFamily="34" charset="0"/>
                <a:ea typeface="Times New Roman" panose="02020603050405020304" pitchFamily="18" charset="0"/>
                <a:cs typeface="Times New Roman" panose="02020603050405020304" pitchFamily="18" charset="0"/>
              </a:rPr>
              <a:t>use physical or virtual materials and diagrams when modelling practical problems through active learning experiences, recognise existing patterns, employ different strategies and discuss the reasonableness of answers</a:t>
            </a:r>
            <a:endParaRPr lang="en-AU" sz="37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05000"/>
              </a:lnSpc>
              <a:spcBef>
                <a:spcPts val="200"/>
              </a:spcBef>
              <a:spcAft>
                <a:spcPts val="200"/>
              </a:spcAft>
              <a:buFont typeface="Symbol" panose="05050102010706020507" pitchFamily="18" charset="2"/>
              <a:buChar char=""/>
              <a:tabLst>
                <a:tab pos="107950" algn="l"/>
                <a:tab pos="107950" algn="l"/>
                <a:tab pos="180340" algn="l"/>
              </a:tabLst>
            </a:pPr>
            <a:r>
              <a:rPr lang="en-US" sz="3700" dirty="0">
                <a:effectLst/>
                <a:latin typeface="Arial" panose="020B0604020202020204" pitchFamily="34" charset="0"/>
                <a:ea typeface="Times New Roman" panose="02020603050405020304" pitchFamily="18" charset="0"/>
                <a:cs typeface="Times New Roman" panose="02020603050405020304" pitchFamily="18" charset="0"/>
              </a:rPr>
              <a:t>explain ways of making direct and indirect comparisons and begin to use uniform, informal units to measure some attributes</a:t>
            </a:r>
            <a:endParaRPr lang="en-AU" sz="37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05000"/>
              </a:lnSpc>
              <a:spcBef>
                <a:spcPts val="200"/>
              </a:spcBef>
              <a:spcAft>
                <a:spcPts val="200"/>
              </a:spcAft>
              <a:buFont typeface="Symbol" panose="05050102010706020507" pitchFamily="18" charset="2"/>
              <a:buChar char=""/>
              <a:tabLst>
                <a:tab pos="107950" algn="l"/>
                <a:tab pos="107950" algn="l"/>
                <a:tab pos="180340" algn="l"/>
              </a:tabLst>
            </a:pPr>
            <a:r>
              <a:rPr lang="en-US" sz="3700" dirty="0">
                <a:effectLst/>
                <a:latin typeface="Arial" panose="020B0604020202020204" pitchFamily="34" charset="0"/>
                <a:ea typeface="Times New Roman" panose="02020603050405020304" pitchFamily="18" charset="0"/>
                <a:cs typeface="Times New Roman" panose="02020603050405020304" pitchFamily="18" charset="0"/>
              </a:rPr>
              <a:t>reason spatially and use spatial features to classify shapes and objects; they recognise these shapes and objects in their environment and use simple transformations, directions and pathways to move the positions of shapes and objects within a space</a:t>
            </a:r>
            <a:endParaRPr lang="en-AU" sz="37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05000"/>
              </a:lnSpc>
              <a:spcBef>
                <a:spcPts val="200"/>
              </a:spcBef>
              <a:spcAft>
                <a:spcPts val="200"/>
              </a:spcAft>
              <a:buFont typeface="Symbol" panose="05050102010706020507" pitchFamily="18" charset="2"/>
              <a:buChar char=""/>
              <a:tabLst>
                <a:tab pos="107950" algn="l"/>
                <a:tab pos="107950" algn="l"/>
                <a:tab pos="180340" algn="l"/>
              </a:tabLst>
            </a:pPr>
            <a:r>
              <a:rPr lang="en-US" sz="3700" dirty="0">
                <a:effectLst/>
                <a:latin typeface="Arial" panose="020B0604020202020204" pitchFamily="34" charset="0"/>
                <a:ea typeface="Times New Roman" panose="02020603050405020304" pitchFamily="18" charset="0"/>
                <a:cs typeface="Times New Roman" panose="02020603050405020304" pitchFamily="18" charset="0"/>
              </a:rPr>
              <a:t>use simple surveys to collect and sort data, based on a question of interest, recognise that data can be represented in different ways, and explain patterns that they see in the results</a:t>
            </a:r>
            <a:endParaRPr lang="en-AU" sz="37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05000"/>
              </a:lnSpc>
              <a:spcBef>
                <a:spcPts val="200"/>
              </a:spcBef>
              <a:spcAft>
                <a:spcPts val="200"/>
              </a:spcAft>
              <a:buFont typeface="Symbol" panose="05050102010706020507" pitchFamily="18" charset="2"/>
              <a:buChar char=""/>
              <a:tabLst>
                <a:tab pos="107950" algn="l"/>
                <a:tab pos="107950" algn="l"/>
                <a:tab pos="180340" algn="l"/>
              </a:tabLst>
            </a:pPr>
            <a:r>
              <a:rPr lang="en-US" sz="3700" dirty="0">
                <a:effectLst/>
                <a:latin typeface="Arial" panose="020B0604020202020204" pitchFamily="34" charset="0"/>
                <a:ea typeface="Times New Roman" panose="02020603050405020304" pitchFamily="18" charset="0"/>
                <a:cs typeface="Times New Roman" panose="02020603050405020304" pitchFamily="18" charset="0"/>
              </a:rPr>
              <a:t>develop a sense of equivalence, fairness, repetition and variability when they engage in play-based and practical activities</a:t>
            </a:r>
            <a:endParaRPr lang="en-AU" sz="3700" dirty="0">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78246072"/>
      </p:ext>
    </p:extLst>
  </p:cSld>
  <p:clrMapOvr>
    <a:masterClrMapping/>
  </p:clrMapOvr>
  <mc:AlternateContent xmlns:mc="http://schemas.openxmlformats.org/markup-compatibility/2006" xmlns:p14="http://schemas.microsoft.com/office/powerpoint/2010/main">
    <mc:Choice Requires="p14">
      <p:transition spd="slow" p14:dur="2000" advTm="5737"/>
    </mc:Choice>
    <mc:Fallback xmlns="">
      <p:transition spd="slow" advTm="5737"/>
    </mc:Fallback>
  </mc:AlternateContent>
</p:sld>
</file>

<file path=ppt/theme/theme1.xml><?xml version="1.0" encoding="utf-8"?>
<a:theme xmlns:a="http://schemas.openxmlformats.org/drawingml/2006/main" name="Hospitality">
  <a:themeElements>
    <a:clrScheme name="QCAA_powerpoint">
      <a:dk1>
        <a:srgbClr val="000000"/>
      </a:dk1>
      <a:lt1>
        <a:srgbClr val="FFFFFF"/>
      </a:lt1>
      <a:dk2>
        <a:srgbClr val="000000"/>
      </a:dk2>
      <a:lt2>
        <a:srgbClr val="D52B1E"/>
      </a:lt2>
      <a:accent1>
        <a:srgbClr val="808080"/>
      </a:accent1>
      <a:accent2>
        <a:srgbClr val="21578A"/>
      </a:accent2>
      <a:accent3>
        <a:srgbClr val="ED7A23"/>
      </a:accent3>
      <a:accent4>
        <a:srgbClr val="99CC33"/>
      </a:accent4>
      <a:accent5>
        <a:srgbClr val="663399"/>
      </a:accent5>
      <a:accent6>
        <a:srgbClr val="FFCC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owerpoint_standard_4x3_CC_BY_v9_nv.potx" id="{E9948D09-D97E-452D-A6CB-250278484E9D}" vid="{DFBBFC4A-4AF2-461B-9341-EC8A449BD2C7}"/>
    </a:ext>
  </a:extLst>
</a:theme>
</file>

<file path=ppt/theme/theme2.xml><?xml version="1.0" encoding="utf-8"?>
<a:theme xmlns:a="http://schemas.openxmlformats.org/drawingml/2006/main" name="1_QCAA content">
  <a:themeElements>
    <a:clrScheme name="QCAA_light">
      <a:dk1>
        <a:srgbClr val="000000"/>
      </a:dk1>
      <a:lt1>
        <a:srgbClr val="FFFFFF"/>
      </a:lt1>
      <a:dk2>
        <a:srgbClr val="000000"/>
      </a:dk2>
      <a:lt2>
        <a:srgbClr val="D22730"/>
      </a:lt2>
      <a:accent1>
        <a:srgbClr val="808080"/>
      </a:accent1>
      <a:accent2>
        <a:srgbClr val="21578A"/>
      </a:accent2>
      <a:accent3>
        <a:srgbClr val="ED7A23"/>
      </a:accent3>
      <a:accent4>
        <a:srgbClr val="99CC33"/>
      </a:accent4>
      <a:accent5>
        <a:srgbClr val="663399"/>
      </a:accent5>
      <a:accent6>
        <a:srgbClr val="FFCC00"/>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_standard_4x3_CC_BY_v20_nv_ACiQv9.0Example_v4_nv.potx" id="{C7C62E54-70F0-4961-A790-C895E60F680F}" vid="{3DAF17FF-07F7-4CCA-993D-4E0DC2F186C1}"/>
    </a:ext>
  </a:extLst>
</a:theme>
</file>

<file path=ppt/theme/theme3.xml><?xml version="1.0" encoding="utf-8"?>
<a:theme xmlns:a="http://schemas.openxmlformats.org/drawingml/2006/main" name="Office Theme">
  <a:themeElements>
    <a:clrScheme name="QCAA_powerpoint">
      <a:dk1>
        <a:srgbClr val="000000"/>
      </a:dk1>
      <a:lt1>
        <a:srgbClr val="FFFFFF"/>
      </a:lt1>
      <a:dk2>
        <a:srgbClr val="000000"/>
      </a:dk2>
      <a:lt2>
        <a:srgbClr val="D52B1E"/>
      </a:lt2>
      <a:accent1>
        <a:srgbClr val="808080"/>
      </a:accent1>
      <a:accent2>
        <a:srgbClr val="21578A"/>
      </a:accent2>
      <a:accent3>
        <a:srgbClr val="ED7A23"/>
      </a:accent3>
      <a:accent4>
        <a:srgbClr val="99CC33"/>
      </a:accent4>
      <a:accent5>
        <a:srgbClr val="663399"/>
      </a:accent5>
      <a:accent6>
        <a:srgbClr val="FFCC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QCAA_powerpoint">
      <a:dk1>
        <a:srgbClr val="000000"/>
      </a:dk1>
      <a:lt1>
        <a:srgbClr val="FFFFFF"/>
      </a:lt1>
      <a:dk2>
        <a:srgbClr val="000000"/>
      </a:dk2>
      <a:lt2>
        <a:srgbClr val="D52B1E"/>
      </a:lt2>
      <a:accent1>
        <a:srgbClr val="808080"/>
      </a:accent1>
      <a:accent2>
        <a:srgbClr val="21578A"/>
      </a:accent2>
      <a:accent3>
        <a:srgbClr val="ED7A23"/>
      </a:accent3>
      <a:accent4>
        <a:srgbClr val="99CC33"/>
      </a:accent4>
      <a:accent5>
        <a:srgbClr val="663399"/>
      </a:accent5>
      <a:accent6>
        <a:srgbClr val="FFCC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LongProperties xmlns="http://schemas.microsoft.com/office/2006/metadata/longProperties"/>
</file>

<file path=customXml/item4.xml><?xml version="1.0" encoding="utf-8"?>
<ct:contentTypeSchema xmlns:ct="http://schemas.microsoft.com/office/2006/metadata/contentType" xmlns:ma="http://schemas.microsoft.com/office/2006/metadata/properties/metaAttributes" ct:_="" ma:_="" ma:contentTypeName="Document" ma:contentTypeID="0x0101007A0F8BB8914DC54A8D1CA4EE81651D54" ma:contentTypeVersion="12" ma:contentTypeDescription="Create a new document." ma:contentTypeScope="" ma:versionID="f5f9bc9206002354e90a44b73e942e90">
  <xsd:schema xmlns:xsd="http://www.w3.org/2001/XMLSchema" xmlns:xs="http://www.w3.org/2001/XMLSchema" xmlns:p="http://schemas.microsoft.com/office/2006/metadata/properties" xmlns:ns2="20c994ed-66fc-4ee5-8ec1-3b2cc50edcb4" xmlns:ns3="ac92f0a8-4fbb-4e0a-8c5c-346c8475d8c3" targetNamespace="http://schemas.microsoft.com/office/2006/metadata/properties" ma:root="true" ma:fieldsID="fc8cccd7347fa73b817960662aa3facd" ns2:_="" ns3:_="">
    <xsd:import namespace="20c994ed-66fc-4ee5-8ec1-3b2cc50edcb4"/>
    <xsd:import namespace="ac92f0a8-4fbb-4e0a-8c5c-346c8475d8c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0c994ed-66fc-4ee5-8ec1-3b2cc50edcb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c92f0a8-4fbb-4e0a-8c5c-346c8475d8c3"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5DEBD03-5E9C-40A0-804B-944DDB9E62A1}">
  <ds:schemaRefs>
    <ds:schemaRef ds:uri="http://purl.org/dc/dcmitype/"/>
    <ds:schemaRef ds:uri="http://schemas.microsoft.com/office/infopath/2007/PartnerControls"/>
    <ds:schemaRef ds:uri="ac92f0a8-4fbb-4e0a-8c5c-346c8475d8c3"/>
    <ds:schemaRef ds:uri="http://schemas.microsoft.com/office/2006/documentManagement/types"/>
    <ds:schemaRef ds:uri="http://schemas.microsoft.com/office/2006/metadata/properties"/>
    <ds:schemaRef ds:uri="http://purl.org/dc/terms/"/>
    <ds:schemaRef ds:uri="http://schemas.openxmlformats.org/package/2006/metadata/core-properties"/>
    <ds:schemaRef ds:uri="20c994ed-66fc-4ee5-8ec1-3b2cc50edcb4"/>
    <ds:schemaRef ds:uri="http://www.w3.org/XML/1998/namespace"/>
    <ds:schemaRef ds:uri="http://purl.org/dc/elements/1.1/"/>
  </ds:schemaRefs>
</ds:datastoreItem>
</file>

<file path=customXml/itemProps2.xml><?xml version="1.0" encoding="utf-8"?>
<ds:datastoreItem xmlns:ds="http://schemas.openxmlformats.org/officeDocument/2006/customXml" ds:itemID="{8E3A8AC4-414B-4AD5-A315-29792D52C4EF}">
  <ds:schemaRefs>
    <ds:schemaRef ds:uri="http://schemas.microsoft.com/sharepoint/v3/contenttype/forms"/>
  </ds:schemaRefs>
</ds:datastoreItem>
</file>

<file path=customXml/itemProps3.xml><?xml version="1.0" encoding="utf-8"?>
<ds:datastoreItem xmlns:ds="http://schemas.openxmlformats.org/officeDocument/2006/customXml" ds:itemID="{30EB03FA-64B5-490B-A173-1B58C836D18A}">
  <ds:schemaRefs>
    <ds:schemaRef ds:uri="http://schemas.microsoft.com/office/2006/metadata/longProperties"/>
  </ds:schemaRefs>
</ds:datastoreItem>
</file>

<file path=customXml/itemProps4.xml><?xml version="1.0" encoding="utf-8"?>
<ds:datastoreItem xmlns:ds="http://schemas.openxmlformats.org/officeDocument/2006/customXml" ds:itemID="{35941A8A-96CA-4568-B879-EBDBDFFA1931}">
  <ds:schemaRefs>
    <ds:schemaRef ds:uri="20c994ed-66fc-4ee5-8ec1-3b2cc50edcb4"/>
    <ds:schemaRef ds:uri="ac92f0a8-4fbb-4e0a-8c5c-346c8475d8c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powerpoint_standard_4x3_CC_BY (1)</Template>
  <TotalTime>2543</TotalTime>
  <Words>3919</Words>
  <Application>Microsoft Office PowerPoint</Application>
  <PresentationFormat>On-screen Show (4:3)</PresentationFormat>
  <Paragraphs>312</Paragraphs>
  <Slides>18</Slides>
  <Notes>18</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18</vt:i4>
      </vt:variant>
    </vt:vector>
  </HeadingPairs>
  <TitlesOfParts>
    <vt:vector size="25" baseType="lpstr">
      <vt:lpstr>Arial</vt:lpstr>
      <vt:lpstr>Calibri</vt:lpstr>
      <vt:lpstr>Calibri Light</vt:lpstr>
      <vt:lpstr>Roboto</vt:lpstr>
      <vt:lpstr>Symbol</vt:lpstr>
      <vt:lpstr>Hospitality</vt:lpstr>
      <vt:lpstr>1_QCAA content</vt:lpstr>
      <vt:lpstr>Mathematics</vt:lpstr>
      <vt:lpstr>Learning goals</vt:lpstr>
      <vt:lpstr>Three-dimensional curriculum</vt:lpstr>
      <vt:lpstr>Structure of the Mathematics learning area</vt:lpstr>
      <vt:lpstr>Rationale</vt:lpstr>
      <vt:lpstr>Aims</vt:lpstr>
      <vt:lpstr>Key considerations</vt:lpstr>
      <vt:lpstr>Year-by-year curriculum</vt:lpstr>
      <vt:lpstr>Level description</vt:lpstr>
      <vt:lpstr>Curriculum content</vt:lpstr>
      <vt:lpstr>Strands</vt:lpstr>
      <vt:lpstr>Achievement standards</vt:lpstr>
      <vt:lpstr>Key connections</vt:lpstr>
      <vt:lpstr>Three-dimensional curriculum:  General capabilities</vt:lpstr>
      <vt:lpstr> Three-dimensional curriculum:  Cross-curriculum priorities</vt:lpstr>
      <vt:lpstr>Find out more</vt:lpstr>
      <vt:lpstr>Acknowledgments</vt:lpstr>
      <vt:lpstr>QCAA social media</vt:lpstr>
    </vt:vector>
  </TitlesOfParts>
  <Company>QCAA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Learning area overview</dc:title>
  <dc:creator>Kirsty Morrison</dc:creator>
  <cp:lastModifiedBy>David O'Malley</cp:lastModifiedBy>
  <cp:revision>71</cp:revision>
  <cp:lastPrinted>2020-03-04T01:44:12Z</cp:lastPrinted>
  <dcterms:created xsi:type="dcterms:W3CDTF">2021-09-16T23:03:47Z</dcterms:created>
  <dcterms:modified xsi:type="dcterms:W3CDTF">2023-02-02T22:52:28Z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lpwstr>27700.0000000000</vt:lpwstr>
  </property>
  <property fmtid="{D5CDD505-2E9C-101B-9397-08002B2CF9AE}" pid="3" name="Category">
    <vt:lpwstr>Presentations</vt:lpwstr>
  </property>
  <property fmtid="{D5CDD505-2E9C-101B-9397-08002B2CF9AE}" pid="4" name="PublishingExpirationDate">
    <vt:lpwstr/>
  </property>
  <property fmtid="{D5CDD505-2E9C-101B-9397-08002B2CF9AE}" pid="5" name="PublishingStartDate">
    <vt:lpwstr/>
  </property>
  <property fmtid="{D5CDD505-2E9C-101B-9397-08002B2CF9AE}" pid="6" name="ContentTypeId">
    <vt:lpwstr>0x0101007A0F8BB8914DC54A8D1CA4EE81651D54</vt:lpwstr>
  </property>
</Properties>
</file>