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31" r:id="rId5"/>
    <p:sldMasterId id="2147484247" r:id="rId6"/>
  </p:sldMasterIdLst>
  <p:notesMasterIdLst>
    <p:notesMasterId r:id="rId45"/>
  </p:notesMasterIdLst>
  <p:handoutMasterIdLst>
    <p:handoutMasterId r:id="rId46"/>
  </p:handoutMasterIdLst>
  <p:sldIdLst>
    <p:sldId id="5880" r:id="rId7"/>
    <p:sldId id="5881" r:id="rId8"/>
    <p:sldId id="5433" r:id="rId9"/>
    <p:sldId id="5141" r:id="rId10"/>
    <p:sldId id="340" r:id="rId11"/>
    <p:sldId id="5434" r:id="rId12"/>
    <p:sldId id="4701" r:id="rId13"/>
    <p:sldId id="321" r:id="rId14"/>
    <p:sldId id="5882" r:id="rId15"/>
    <p:sldId id="5884" r:id="rId16"/>
    <p:sldId id="5437" r:id="rId17"/>
    <p:sldId id="5438" r:id="rId18"/>
    <p:sldId id="5439" r:id="rId19"/>
    <p:sldId id="5440" r:id="rId20"/>
    <p:sldId id="5417" r:id="rId21"/>
    <p:sldId id="4698" r:id="rId22"/>
    <p:sldId id="4723" r:id="rId23"/>
    <p:sldId id="4712" r:id="rId24"/>
    <p:sldId id="5430" r:id="rId25"/>
    <p:sldId id="5419" r:id="rId26"/>
    <p:sldId id="4724" r:id="rId27"/>
    <p:sldId id="4703" r:id="rId28"/>
    <p:sldId id="4713" r:id="rId29"/>
    <p:sldId id="5431" r:id="rId30"/>
    <p:sldId id="5421" r:id="rId31"/>
    <p:sldId id="4725" r:id="rId32"/>
    <p:sldId id="4704" r:id="rId33"/>
    <p:sldId id="5016" r:id="rId34"/>
    <p:sldId id="4714" r:id="rId35"/>
    <p:sldId id="4978" r:id="rId36"/>
    <p:sldId id="4993" r:id="rId37"/>
    <p:sldId id="5444" r:id="rId38"/>
    <p:sldId id="5445" r:id="rId39"/>
    <p:sldId id="5406" r:id="rId40"/>
    <p:sldId id="5428" r:id="rId41"/>
    <p:sldId id="5446" r:id="rId42"/>
    <p:sldId id="5140" r:id="rId43"/>
    <p:sldId id="307" r:id="rId44"/>
  </p:sldIdLst>
  <p:sldSz cx="9144000" cy="5143500" type="screen16x9"/>
  <p:notesSz cx="6858000" cy="9144000"/>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860015-DD0A-E845-F92C-4F43D4613FAD}" name="Niza Villanueva" initials="NV" userId="S::Niza.Villanueva@qcaa.qld.edu.au::1483ef76-3754-4f81-b8f0-91b8182cdca2" providerId="AD"/>
  <p188:author id="{C1059D36-0755-7671-A2EA-9BCDFF1198DD}" name="Sally Birks" initials="SB" userId="S::sally.birks@qcaa.qld.edu.au::d1862d59-30ea-4582-88e9-f9ef45d9f0bb" providerId="AD"/>
  <p188:author id="{B2CBCC4C-97F8-B3DC-092B-B7F81086C02C}" name="Abigail Twyman" initials="AT" userId="S::Abigail.Twyman@qcaa.qld.edu.au::1ea4a562-6aa1-4c73-b697-9a4558e9d5ca" providerId="AD"/>
  <p188:author id="{88476E5C-C103-23AC-3AF1-8456CB6A2C01}" name="Libby Foley" initials="LF" userId="S::Libby.Foley@qcaa.qld.edu.au::f12997a7-0d3c-4ec7-905b-3fdc1d6f0c64" providerId="AD"/>
  <p188:author id="{332758B5-4F3D-B105-6AAA-F2C07433EB11}" name="Abigail Twyman" initials="AT" userId="S::abigail.twyman@qcaa.qld.edu.au::1ea4a562-6aa1-4c73-b697-9a4558e9d5ca" providerId="AD"/>
  <p188:author id="{0B85F3C3-07D4-0CCB-FE47-6F1C7D0C1CFE}" name="Sally Birks" initials="SB" userId="S::Sally.Birks@qcaa.qld.edu.au::d1862d59-30ea-4582-88e9-f9ef45d9f0bb" providerId="AD"/>
  <p188:author id="{8954B2D2-7D03-4586-7E5B-A0A577D80876}" name="Ivan Tuniy" initials="IT" userId="S::Ivan.Tuniy@qcaa.qld.edu.au::8ca9580f-343a-4ec9-8924-8ceb67675273" providerId="AD"/>
  <p188:author id="{E72DF1D3-75F4-9E81-A514-84AA82C155BA}" name="Kate Lyons" initials="KL" userId="S::Kate.Lyons@qcaa.qld.edu.au::14c29a04-c7b7-4dd4-a08a-718ebfdeaa8c" providerId="AD"/>
  <p188:author id="{191FE3E5-A7DA-D983-B1A3-D954B6EFDD89}" name="David Madden" initials="DM" userId="S::David.Madden@qcaa.qld.edu.au::5cc290d7-8371-4a7c-9a44-93a73785ea97" providerId="AD"/>
  <p188:author id="{32E785E8-2E80-3656-F342-4FF5F66CB362}" name="Ursula Cleary" initials="UC" userId="S::Ursula.Cleary@qcaa.qld.edu.au::55c872d9-db80-4f92-a8a4-3220fb363a53" providerId="AD"/>
  <p188:author id="{F0FC33F6-BAF9-6C4E-8789-B835B2171B0A}" name="Courtney Wiemann" initials="CW" userId="S::Courtney.Wiemann@qcaa.qld.edu.au::dda7d68b-69dd-4ef7-b561-da9345f187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FFFFFF"/>
    <a:srgbClr val="808080"/>
    <a:srgbClr val="D6EBAD"/>
    <a:srgbClr val="FBE4D3"/>
    <a:srgbClr val="731A7E"/>
    <a:srgbClr val="C2D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53AE6-683B-4DF9-B228-97304E3E7555}" v="5" dt="2026-02-10T03:56:40.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74576" autoAdjust="0"/>
  </p:normalViewPr>
  <p:slideViewPr>
    <p:cSldViewPr snapToGrid="0">
      <p:cViewPr varScale="1">
        <p:scale>
          <a:sx n="141" d="100"/>
          <a:sy n="141" d="100"/>
        </p:scale>
        <p:origin x="108" y="150"/>
      </p:cViewPr>
      <p:guideLst>
        <p:guide orient="horz" pos="378"/>
        <p:guide orient="horz" pos="531"/>
        <p:guide pos="2880"/>
      </p:guideLst>
    </p:cSldViewPr>
  </p:slideViewPr>
  <p:outlineViewPr>
    <p:cViewPr>
      <p:scale>
        <a:sx n="33" d="100"/>
        <a:sy n="33" d="100"/>
      </p:scale>
      <p:origin x="0" y="-738"/>
    </p:cViewPr>
  </p:outlineViewPr>
  <p:notesTextViewPr>
    <p:cViewPr>
      <p:scale>
        <a:sx n="1" d="1"/>
        <a:sy n="1" d="1"/>
      </p:scale>
      <p:origin x="0" y="0"/>
    </p:cViewPr>
  </p:notesTextViewPr>
  <p:notesViewPr>
    <p:cSldViewPr snapToGrid="0">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43912-13F3-4AE9-A624-9F6CBF3B91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1F3ADC-4A08-45FC-B580-2A99FA4E1144}">
      <dgm:prSet custT="1"/>
      <dgm:spPr/>
      <dgm:t>
        <a:bodyPr/>
        <a:lstStyle/>
        <a:p>
          <a:pPr>
            <a:lnSpc>
              <a:spcPct val="100000"/>
            </a:lnSpc>
          </a:pPr>
          <a:r>
            <a:rPr lang="en-AU" sz="1600" b="1" i="0" dirty="0">
              <a:latin typeface="Arial" panose="020B0604020202020204" pitchFamily="34" charset="0"/>
              <a:cs typeface="Arial" panose="020B0604020202020204" pitchFamily="34" charset="0"/>
            </a:rPr>
            <a:t>Validity: </a:t>
          </a:r>
          <a:r>
            <a:rPr lang="en-AU" sz="1600" dirty="0">
              <a:latin typeface="Arial"/>
              <a:ea typeface="Times New Roman" panose="02020603050405020304" pitchFamily="18" charset="0"/>
              <a:cs typeface="Times New Roman"/>
            </a:rPr>
            <a:t>the </a:t>
          </a:r>
          <a:r>
            <a:rPr lang="en-US" sz="1600" dirty="0">
              <a:latin typeface="Arial"/>
              <a:ea typeface="Times New Roman" panose="02020603050405020304" pitchFamily="18" charset="0"/>
              <a:cs typeface="Times New Roman"/>
            </a:rPr>
            <a:t>extent to which an assessment accurately measures what it is intended to measure</a:t>
          </a:r>
          <a:endParaRPr lang="en-US" sz="1600" dirty="0">
            <a:latin typeface="Arial" panose="020B0604020202020204" pitchFamily="34" charset="0"/>
            <a:cs typeface="Arial" panose="020B0604020202020204" pitchFamily="34" charset="0"/>
          </a:endParaRPr>
        </a:p>
      </dgm:t>
    </dgm:pt>
    <dgm:pt modelId="{455D77A7-261F-4D27-AED7-D91032F173C3}" type="parTrans" cxnId="{61D7EFA5-9A5E-4FA9-820A-6FC35F6B66CD}">
      <dgm:prSet/>
      <dgm:spPr/>
      <dgm:t>
        <a:bodyPr/>
        <a:lstStyle/>
        <a:p>
          <a:endParaRPr lang="en-US"/>
        </a:p>
      </dgm:t>
    </dgm:pt>
    <dgm:pt modelId="{B988CA99-6A7A-4CFB-AE6C-E543E6FBAC06}" type="sibTrans" cxnId="{61D7EFA5-9A5E-4FA9-820A-6FC35F6B66CD}">
      <dgm:prSet/>
      <dgm:spPr/>
      <dgm:t>
        <a:bodyPr/>
        <a:lstStyle/>
        <a:p>
          <a:endParaRPr lang="en-US"/>
        </a:p>
      </dgm:t>
    </dgm:pt>
    <dgm:pt modelId="{DE479230-684A-40AB-8145-512B670F49C2}">
      <dgm:prSet custT="1"/>
      <dgm:spPr/>
      <dgm:t>
        <a:bodyPr/>
        <a:lstStyle/>
        <a:p>
          <a:pPr>
            <a:lnSpc>
              <a:spcPct val="100000"/>
            </a:lnSpc>
          </a:pPr>
          <a:r>
            <a:rPr lang="en-AU" sz="1600" b="1" i="0" dirty="0">
              <a:solidFill>
                <a:schemeClr val="tx1"/>
              </a:solidFill>
              <a:latin typeface="Arial" panose="020B0604020202020204" pitchFamily="34" charset="0"/>
              <a:cs typeface="Arial" panose="020B0604020202020204" pitchFamily="34" charset="0"/>
            </a:rPr>
            <a:t>Reliability: </a:t>
          </a:r>
          <a:r>
            <a:rPr lang="en-AU" sz="1600" dirty="0">
              <a:latin typeface="Arial"/>
              <a:ea typeface="Times New Roman" panose="02020603050405020304" pitchFamily="18" charset="0"/>
              <a:cs typeface="Times New Roman"/>
            </a:rPr>
            <a:t>the extent to which an assessment will produce the same consistent result</a:t>
          </a:r>
          <a:endParaRPr lang="en-US" sz="1600" dirty="0">
            <a:solidFill>
              <a:schemeClr val="tx1"/>
            </a:solidFill>
            <a:latin typeface="Arial" panose="020B0604020202020204" pitchFamily="34" charset="0"/>
            <a:cs typeface="Arial" panose="020B0604020202020204" pitchFamily="34" charset="0"/>
          </a:endParaRPr>
        </a:p>
      </dgm:t>
    </dgm:pt>
    <dgm:pt modelId="{0C924A7F-CA8A-489A-8F10-71C70F067DCB}" type="parTrans" cxnId="{93EF014F-4A3A-42AE-AEF2-0C6F26745448}">
      <dgm:prSet/>
      <dgm:spPr/>
      <dgm:t>
        <a:bodyPr/>
        <a:lstStyle/>
        <a:p>
          <a:endParaRPr lang="en-AU"/>
        </a:p>
      </dgm:t>
    </dgm:pt>
    <dgm:pt modelId="{A5EEA2FF-29E3-485F-9C72-94AAFB6C0FC9}" type="sibTrans" cxnId="{93EF014F-4A3A-42AE-AEF2-0C6F26745448}">
      <dgm:prSet/>
      <dgm:spPr/>
      <dgm:t>
        <a:bodyPr/>
        <a:lstStyle/>
        <a:p>
          <a:endParaRPr lang="en-AU"/>
        </a:p>
      </dgm:t>
    </dgm:pt>
    <dgm:pt modelId="{EAAE8747-9DB8-49FD-9787-B32ABF7376C6}">
      <dgm:prSet custT="1"/>
      <dgm:spPr/>
      <dgm:t>
        <a:bodyPr/>
        <a:lstStyle/>
        <a:p>
          <a:pPr>
            <a:lnSpc>
              <a:spcPct val="100000"/>
            </a:lnSpc>
          </a:pPr>
          <a:r>
            <a:rPr lang="en-US" sz="1600" b="1" dirty="0">
              <a:solidFill>
                <a:schemeClr val="tx1"/>
              </a:solidFill>
              <a:latin typeface="Arial" panose="020B0604020202020204" pitchFamily="34" charset="0"/>
              <a:cs typeface="Arial" panose="020B0604020202020204" pitchFamily="34" charset="0"/>
            </a:rPr>
            <a:t>Accessibility: </a:t>
          </a:r>
          <a:r>
            <a:rPr lang="en-AU" sz="1600" dirty="0">
              <a:latin typeface="Arial"/>
              <a:ea typeface="Times New Roman" panose="02020603050405020304" pitchFamily="18" charset="0"/>
              <a:cs typeface="Times New Roman"/>
            </a:rPr>
            <a:t>the </a:t>
          </a:r>
          <a:r>
            <a:rPr lang="en-US" sz="1600" dirty="0">
              <a:latin typeface="Arial"/>
              <a:ea typeface="Times New Roman" panose="02020603050405020304" pitchFamily="18" charset="0"/>
              <a:cs typeface="Times New Roman"/>
            </a:rPr>
            <a:t>extent to which the assessment provides all students with a clear understanding of how to demonstrate their learning</a:t>
          </a:r>
          <a:endParaRPr lang="en-US" sz="1600" dirty="0">
            <a:solidFill>
              <a:schemeClr val="tx1"/>
            </a:solidFill>
            <a:latin typeface="Arial" panose="020B0604020202020204" pitchFamily="34" charset="0"/>
            <a:cs typeface="Arial" panose="020B0604020202020204" pitchFamily="34" charset="0"/>
          </a:endParaRPr>
        </a:p>
      </dgm:t>
    </dgm:pt>
    <dgm:pt modelId="{051BDD47-9E17-4524-9D75-EFCE80B537CE}" type="parTrans" cxnId="{8EA21507-EE71-44A1-8005-A7DA3096CA2F}">
      <dgm:prSet/>
      <dgm:spPr/>
      <dgm:t>
        <a:bodyPr/>
        <a:lstStyle/>
        <a:p>
          <a:endParaRPr lang="en-AU"/>
        </a:p>
      </dgm:t>
    </dgm:pt>
    <dgm:pt modelId="{B0ADBB2C-6DFB-4B8A-BA44-8909D7F2DE9E}" type="sibTrans" cxnId="{8EA21507-EE71-44A1-8005-A7DA3096CA2F}">
      <dgm:prSet/>
      <dgm:spPr/>
      <dgm:t>
        <a:bodyPr/>
        <a:lstStyle/>
        <a:p>
          <a:endParaRPr lang="en-AU"/>
        </a:p>
      </dgm:t>
    </dgm:pt>
    <dgm:pt modelId="{765E58C2-53CF-472D-B2C6-68A818BFC2FC}" type="pres">
      <dgm:prSet presAssocID="{C5343912-13F3-4AE9-A624-9F6CBF3B910C}" presName="root" presStyleCnt="0">
        <dgm:presLayoutVars>
          <dgm:dir/>
          <dgm:resizeHandles val="exact"/>
        </dgm:presLayoutVars>
      </dgm:prSet>
      <dgm:spPr/>
    </dgm:pt>
    <dgm:pt modelId="{532CBF63-9FFE-4F99-B294-2D6CACE31BF1}" type="pres">
      <dgm:prSet presAssocID="{C31F3ADC-4A08-45FC-B580-2A99FA4E1144}" presName="compNode" presStyleCnt="0"/>
      <dgm:spPr/>
    </dgm:pt>
    <dgm:pt modelId="{4F04B577-7970-4E68-BD35-AB70D649B61C}" type="pres">
      <dgm:prSet presAssocID="{C31F3ADC-4A08-45FC-B580-2A99FA4E1144}" presName="bgRect" presStyleLbl="bgShp" presStyleIdx="0" presStyleCnt="3"/>
      <dgm:spPr>
        <a:solidFill>
          <a:schemeClr val="accent1">
            <a:lumMod val="20000"/>
            <a:lumOff val="80000"/>
          </a:schemeClr>
        </a:solidFill>
      </dgm:spPr>
    </dgm:pt>
    <dgm:pt modelId="{8E91B512-215C-4FE7-9AB2-3DCC9F8B9623}" type="pres">
      <dgm:prSet presAssocID="{C31F3ADC-4A08-45FC-B580-2A99FA4E1144}" presName="iconRect" presStyleLbl="nod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42A1CF6E-AC2B-4BF3-B30F-C82A0DD3C235}" type="pres">
      <dgm:prSet presAssocID="{C31F3ADC-4A08-45FC-B580-2A99FA4E1144}" presName="spaceRect" presStyleCnt="0"/>
      <dgm:spPr/>
    </dgm:pt>
    <dgm:pt modelId="{A31B9A16-C808-4810-96D9-91942DEE04C6}" type="pres">
      <dgm:prSet presAssocID="{C31F3ADC-4A08-45FC-B580-2A99FA4E1144}" presName="parTx" presStyleLbl="revTx" presStyleIdx="0" presStyleCnt="3">
        <dgm:presLayoutVars>
          <dgm:chMax val="0"/>
          <dgm:chPref val="0"/>
        </dgm:presLayoutVars>
      </dgm:prSet>
      <dgm:spPr/>
    </dgm:pt>
    <dgm:pt modelId="{45D1369D-C21B-47E3-A0FF-3ABEF437686D}" type="pres">
      <dgm:prSet presAssocID="{B988CA99-6A7A-4CFB-AE6C-E543E6FBAC06}" presName="sibTrans" presStyleCnt="0"/>
      <dgm:spPr/>
    </dgm:pt>
    <dgm:pt modelId="{227B5FB4-5FB6-47E7-B7AB-FDBFEC840117}" type="pres">
      <dgm:prSet presAssocID="{EAAE8747-9DB8-49FD-9787-B32ABF7376C6}" presName="compNode" presStyleCnt="0"/>
      <dgm:spPr/>
    </dgm:pt>
    <dgm:pt modelId="{9A01182E-8960-46AA-AAC2-7F2078843B85}" type="pres">
      <dgm:prSet presAssocID="{EAAE8747-9DB8-49FD-9787-B32ABF7376C6}" presName="bgRect" presStyleLbl="bgShp" presStyleIdx="1" presStyleCnt="3"/>
      <dgm:spPr>
        <a:solidFill>
          <a:schemeClr val="accent1">
            <a:lumMod val="20000"/>
            <a:lumOff val="80000"/>
          </a:schemeClr>
        </a:solidFill>
      </dgm:spPr>
    </dgm:pt>
    <dgm:pt modelId="{E2396853-428D-4E3A-B3F3-926450419F5E}" type="pres">
      <dgm:prSet presAssocID="{EAAE8747-9DB8-49FD-9787-B32ABF7376C6}" presName="iconRect" presStyleLbl="node1" presStyleIdx="1" presStyleCnt="3"/>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hool boy with solid fill"/>
        </a:ext>
      </dgm:extLst>
    </dgm:pt>
    <dgm:pt modelId="{D01FA87F-D410-40B0-80AE-914382EC8CCD}" type="pres">
      <dgm:prSet presAssocID="{EAAE8747-9DB8-49FD-9787-B32ABF7376C6}" presName="spaceRect" presStyleCnt="0"/>
      <dgm:spPr/>
    </dgm:pt>
    <dgm:pt modelId="{4EDFB725-31F8-4D40-8CF1-F004977D237B}" type="pres">
      <dgm:prSet presAssocID="{EAAE8747-9DB8-49FD-9787-B32ABF7376C6}" presName="parTx" presStyleLbl="revTx" presStyleIdx="1" presStyleCnt="3">
        <dgm:presLayoutVars>
          <dgm:chMax val="0"/>
          <dgm:chPref val="0"/>
        </dgm:presLayoutVars>
      </dgm:prSet>
      <dgm:spPr/>
    </dgm:pt>
    <dgm:pt modelId="{8B7BFF06-D1A7-4FD2-961C-BC8F121DB8F9}" type="pres">
      <dgm:prSet presAssocID="{B0ADBB2C-6DFB-4B8A-BA44-8909D7F2DE9E}" presName="sibTrans" presStyleCnt="0"/>
      <dgm:spPr/>
    </dgm:pt>
    <dgm:pt modelId="{FB0B712B-83D0-43AF-8615-CDA6EF73DC6D}" type="pres">
      <dgm:prSet presAssocID="{DE479230-684A-40AB-8145-512B670F49C2}" presName="compNode" presStyleCnt="0"/>
      <dgm:spPr/>
    </dgm:pt>
    <dgm:pt modelId="{7E10EECC-97A2-4F57-9DA2-F37ED2475276}" type="pres">
      <dgm:prSet presAssocID="{DE479230-684A-40AB-8145-512B670F49C2}" presName="bgRect" presStyleLbl="bgShp" presStyleIdx="2" presStyleCnt="3"/>
      <dgm:spPr>
        <a:solidFill>
          <a:schemeClr val="accent1">
            <a:lumMod val="20000"/>
            <a:lumOff val="80000"/>
          </a:schemeClr>
        </a:solidFill>
      </dgm:spPr>
    </dgm:pt>
    <dgm:pt modelId="{9B431C27-D8FB-40D6-B7A8-070B0F0796D4}" type="pres">
      <dgm:prSet presAssocID="{DE479230-684A-40AB-8145-512B670F49C2}" presName="iconRect" presStyleLbl="node1" presStyleIdx="2" presStyleCnt="3"/>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Tick with solid fill"/>
        </a:ext>
      </dgm:extLst>
    </dgm:pt>
    <dgm:pt modelId="{584E0FE9-9930-45BF-A3F3-454567E99EBC}" type="pres">
      <dgm:prSet presAssocID="{DE479230-684A-40AB-8145-512B670F49C2}" presName="spaceRect" presStyleCnt="0"/>
      <dgm:spPr/>
    </dgm:pt>
    <dgm:pt modelId="{516E499D-9371-414D-92EF-82FDF8744103}" type="pres">
      <dgm:prSet presAssocID="{DE479230-684A-40AB-8145-512B670F49C2}" presName="parTx" presStyleLbl="revTx" presStyleIdx="2" presStyleCnt="3">
        <dgm:presLayoutVars>
          <dgm:chMax val="0"/>
          <dgm:chPref val="0"/>
        </dgm:presLayoutVars>
      </dgm:prSet>
      <dgm:spPr/>
    </dgm:pt>
  </dgm:ptLst>
  <dgm:cxnLst>
    <dgm:cxn modelId="{8EA21507-EE71-44A1-8005-A7DA3096CA2F}" srcId="{C5343912-13F3-4AE9-A624-9F6CBF3B910C}" destId="{EAAE8747-9DB8-49FD-9787-B32ABF7376C6}" srcOrd="1" destOrd="0" parTransId="{051BDD47-9E17-4524-9D75-EFCE80B537CE}" sibTransId="{B0ADBB2C-6DFB-4B8A-BA44-8909D7F2DE9E}"/>
    <dgm:cxn modelId="{202C6767-E643-4A8A-9DD9-D4E1BFCC570B}" type="presOf" srcId="{DE479230-684A-40AB-8145-512B670F49C2}" destId="{516E499D-9371-414D-92EF-82FDF8744103}" srcOrd="0" destOrd="0" presId="urn:microsoft.com/office/officeart/2018/2/layout/IconVerticalSolidList"/>
    <dgm:cxn modelId="{93EF014F-4A3A-42AE-AEF2-0C6F26745448}" srcId="{C5343912-13F3-4AE9-A624-9F6CBF3B910C}" destId="{DE479230-684A-40AB-8145-512B670F49C2}" srcOrd="2" destOrd="0" parTransId="{0C924A7F-CA8A-489A-8F10-71C70F067DCB}" sibTransId="{A5EEA2FF-29E3-485F-9C72-94AAFB6C0FC9}"/>
    <dgm:cxn modelId="{05256896-E85E-48CC-8345-28014C200B03}" type="presOf" srcId="{C31F3ADC-4A08-45FC-B580-2A99FA4E1144}" destId="{A31B9A16-C808-4810-96D9-91942DEE04C6}" srcOrd="0" destOrd="0" presId="urn:microsoft.com/office/officeart/2018/2/layout/IconVerticalSolidList"/>
    <dgm:cxn modelId="{61D7EFA5-9A5E-4FA9-820A-6FC35F6B66CD}" srcId="{C5343912-13F3-4AE9-A624-9F6CBF3B910C}" destId="{C31F3ADC-4A08-45FC-B580-2A99FA4E1144}" srcOrd="0" destOrd="0" parTransId="{455D77A7-261F-4D27-AED7-D91032F173C3}" sibTransId="{B988CA99-6A7A-4CFB-AE6C-E543E6FBAC06}"/>
    <dgm:cxn modelId="{D6AF6DFA-E073-4F24-997B-E35213D9DA5B}" type="presOf" srcId="{EAAE8747-9DB8-49FD-9787-B32ABF7376C6}" destId="{4EDFB725-31F8-4D40-8CF1-F004977D237B}" srcOrd="0" destOrd="0" presId="urn:microsoft.com/office/officeart/2018/2/layout/IconVerticalSolidList"/>
    <dgm:cxn modelId="{B81FB9FB-4F99-41DF-8224-3FB67243613D}" type="presOf" srcId="{C5343912-13F3-4AE9-A624-9F6CBF3B910C}" destId="{765E58C2-53CF-472D-B2C6-68A818BFC2FC}" srcOrd="0" destOrd="0" presId="urn:microsoft.com/office/officeart/2018/2/layout/IconVerticalSolidList"/>
    <dgm:cxn modelId="{22AD7FF2-CE48-46B6-B329-DBEB1CE4DC85}" type="presParOf" srcId="{765E58C2-53CF-472D-B2C6-68A818BFC2FC}" destId="{532CBF63-9FFE-4F99-B294-2D6CACE31BF1}" srcOrd="0" destOrd="0" presId="urn:microsoft.com/office/officeart/2018/2/layout/IconVerticalSolidList"/>
    <dgm:cxn modelId="{B70C7543-0F33-4BF2-A0DD-3CA0CCC1BD1A}" type="presParOf" srcId="{532CBF63-9FFE-4F99-B294-2D6CACE31BF1}" destId="{4F04B577-7970-4E68-BD35-AB70D649B61C}" srcOrd="0" destOrd="0" presId="urn:microsoft.com/office/officeart/2018/2/layout/IconVerticalSolidList"/>
    <dgm:cxn modelId="{0252BA70-F381-4609-971C-CD999305E8AF}" type="presParOf" srcId="{532CBF63-9FFE-4F99-B294-2D6CACE31BF1}" destId="{8E91B512-215C-4FE7-9AB2-3DCC9F8B9623}" srcOrd="1" destOrd="0" presId="urn:microsoft.com/office/officeart/2018/2/layout/IconVerticalSolidList"/>
    <dgm:cxn modelId="{BA122FEF-2904-4E47-9502-D659C917ADC4}" type="presParOf" srcId="{532CBF63-9FFE-4F99-B294-2D6CACE31BF1}" destId="{42A1CF6E-AC2B-4BF3-B30F-C82A0DD3C235}" srcOrd="2" destOrd="0" presId="urn:microsoft.com/office/officeart/2018/2/layout/IconVerticalSolidList"/>
    <dgm:cxn modelId="{33DE4704-EE0F-43FA-890A-B097776714A3}" type="presParOf" srcId="{532CBF63-9FFE-4F99-B294-2D6CACE31BF1}" destId="{A31B9A16-C808-4810-96D9-91942DEE04C6}" srcOrd="3" destOrd="0" presId="urn:microsoft.com/office/officeart/2018/2/layout/IconVerticalSolidList"/>
    <dgm:cxn modelId="{8CA7B995-694D-41C9-91C7-52E3770F5CA9}" type="presParOf" srcId="{765E58C2-53CF-472D-B2C6-68A818BFC2FC}" destId="{45D1369D-C21B-47E3-A0FF-3ABEF437686D}" srcOrd="1" destOrd="0" presId="urn:microsoft.com/office/officeart/2018/2/layout/IconVerticalSolidList"/>
    <dgm:cxn modelId="{7DB91007-FCDA-41DE-8099-B24323E4613C}" type="presParOf" srcId="{765E58C2-53CF-472D-B2C6-68A818BFC2FC}" destId="{227B5FB4-5FB6-47E7-B7AB-FDBFEC840117}" srcOrd="2" destOrd="0" presId="urn:microsoft.com/office/officeart/2018/2/layout/IconVerticalSolidList"/>
    <dgm:cxn modelId="{EB813361-A39D-4C89-AB64-CC6341F02D34}" type="presParOf" srcId="{227B5FB4-5FB6-47E7-B7AB-FDBFEC840117}" destId="{9A01182E-8960-46AA-AAC2-7F2078843B85}" srcOrd="0" destOrd="0" presId="urn:microsoft.com/office/officeart/2018/2/layout/IconVerticalSolidList"/>
    <dgm:cxn modelId="{63FEBBDF-A34D-4E4C-83F3-E1A8BBA5D6BE}" type="presParOf" srcId="{227B5FB4-5FB6-47E7-B7AB-FDBFEC840117}" destId="{E2396853-428D-4E3A-B3F3-926450419F5E}" srcOrd="1" destOrd="0" presId="urn:microsoft.com/office/officeart/2018/2/layout/IconVerticalSolidList"/>
    <dgm:cxn modelId="{95FB5A46-9779-4AD8-8DF2-80F5F98AD51B}" type="presParOf" srcId="{227B5FB4-5FB6-47E7-B7AB-FDBFEC840117}" destId="{D01FA87F-D410-40B0-80AE-914382EC8CCD}" srcOrd="2" destOrd="0" presId="urn:microsoft.com/office/officeart/2018/2/layout/IconVerticalSolidList"/>
    <dgm:cxn modelId="{5D67FABE-75CD-40EB-B55A-129EF66FB008}" type="presParOf" srcId="{227B5FB4-5FB6-47E7-B7AB-FDBFEC840117}" destId="{4EDFB725-31F8-4D40-8CF1-F004977D237B}" srcOrd="3" destOrd="0" presId="urn:microsoft.com/office/officeart/2018/2/layout/IconVerticalSolidList"/>
    <dgm:cxn modelId="{B46F65E9-71F4-476D-8A87-72FAF93F047E}" type="presParOf" srcId="{765E58C2-53CF-472D-B2C6-68A818BFC2FC}" destId="{8B7BFF06-D1A7-4FD2-961C-BC8F121DB8F9}" srcOrd="3" destOrd="0" presId="urn:microsoft.com/office/officeart/2018/2/layout/IconVerticalSolidList"/>
    <dgm:cxn modelId="{6997FABF-AE00-482A-B0FF-99800D3B4E3E}" type="presParOf" srcId="{765E58C2-53CF-472D-B2C6-68A818BFC2FC}" destId="{FB0B712B-83D0-43AF-8615-CDA6EF73DC6D}" srcOrd="4" destOrd="0" presId="urn:microsoft.com/office/officeart/2018/2/layout/IconVerticalSolidList"/>
    <dgm:cxn modelId="{9322C248-1788-4CBC-A09F-D80D33F19356}" type="presParOf" srcId="{FB0B712B-83D0-43AF-8615-CDA6EF73DC6D}" destId="{7E10EECC-97A2-4F57-9DA2-F37ED2475276}" srcOrd="0" destOrd="0" presId="urn:microsoft.com/office/officeart/2018/2/layout/IconVerticalSolidList"/>
    <dgm:cxn modelId="{4A349396-BFD2-4904-A650-AC7662CB5E3B}" type="presParOf" srcId="{FB0B712B-83D0-43AF-8615-CDA6EF73DC6D}" destId="{9B431C27-D8FB-40D6-B7A8-070B0F0796D4}" srcOrd="1" destOrd="0" presId="urn:microsoft.com/office/officeart/2018/2/layout/IconVerticalSolidList"/>
    <dgm:cxn modelId="{E46F509A-38B9-4D7E-9260-657923F215D9}" type="presParOf" srcId="{FB0B712B-83D0-43AF-8615-CDA6EF73DC6D}" destId="{584E0FE9-9930-45BF-A3F3-454567E99EBC}" srcOrd="2" destOrd="0" presId="urn:microsoft.com/office/officeart/2018/2/layout/IconVerticalSolidList"/>
    <dgm:cxn modelId="{01C7050B-881F-4A7C-AF5A-9EE8B868451C}" type="presParOf" srcId="{FB0B712B-83D0-43AF-8615-CDA6EF73DC6D}" destId="{516E499D-9371-414D-92EF-82FDF87441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43912-13F3-4AE9-A624-9F6CBF3B91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1F3ADC-4A08-45FC-B580-2A99FA4E1144}">
      <dgm:prSet custT="1"/>
      <dgm:spPr/>
      <dgm:t>
        <a:bodyPr/>
        <a:lstStyle/>
        <a:p>
          <a:pPr>
            <a:lnSpc>
              <a:spcPct val="100000"/>
            </a:lnSpc>
          </a:pPr>
          <a:r>
            <a:rPr lang="en-AU" sz="1600" b="1" i="0" dirty="0">
              <a:latin typeface="Arial" panose="020B0604020202020204" pitchFamily="34" charset="0"/>
              <a:cs typeface="Arial" panose="020B0604020202020204" pitchFamily="34" charset="0"/>
            </a:rPr>
            <a:t>Validity: </a:t>
          </a:r>
          <a:r>
            <a:rPr lang="en-AU" sz="1600" dirty="0">
              <a:latin typeface="Arial"/>
              <a:ea typeface="Times New Roman" panose="02020603050405020304" pitchFamily="18" charset="0"/>
              <a:cs typeface="Times New Roman"/>
            </a:rPr>
            <a:t>the </a:t>
          </a:r>
          <a:r>
            <a:rPr lang="en-US" sz="1600" dirty="0">
              <a:latin typeface="Arial"/>
              <a:ea typeface="Times New Roman" panose="02020603050405020304" pitchFamily="18" charset="0"/>
              <a:cs typeface="Times New Roman"/>
            </a:rPr>
            <a:t>extent to which an assessment accurately measures what it is intended to measure</a:t>
          </a:r>
          <a:endParaRPr lang="en-US" sz="1600" dirty="0">
            <a:latin typeface="Arial" panose="020B0604020202020204" pitchFamily="34" charset="0"/>
            <a:cs typeface="Arial" panose="020B0604020202020204" pitchFamily="34" charset="0"/>
          </a:endParaRPr>
        </a:p>
      </dgm:t>
    </dgm:pt>
    <dgm:pt modelId="{455D77A7-261F-4D27-AED7-D91032F173C3}" type="parTrans" cxnId="{61D7EFA5-9A5E-4FA9-820A-6FC35F6B66CD}">
      <dgm:prSet/>
      <dgm:spPr/>
      <dgm:t>
        <a:bodyPr/>
        <a:lstStyle/>
        <a:p>
          <a:endParaRPr lang="en-US"/>
        </a:p>
      </dgm:t>
    </dgm:pt>
    <dgm:pt modelId="{B988CA99-6A7A-4CFB-AE6C-E543E6FBAC06}" type="sibTrans" cxnId="{61D7EFA5-9A5E-4FA9-820A-6FC35F6B66CD}">
      <dgm:prSet/>
      <dgm:spPr/>
      <dgm:t>
        <a:bodyPr/>
        <a:lstStyle/>
        <a:p>
          <a:endParaRPr lang="en-US"/>
        </a:p>
      </dgm:t>
    </dgm:pt>
    <dgm:pt modelId="{DE479230-684A-40AB-8145-512B670F49C2}">
      <dgm:prSet custT="1"/>
      <dgm:spPr/>
      <dgm:t>
        <a:bodyPr/>
        <a:lstStyle/>
        <a:p>
          <a:pPr>
            <a:lnSpc>
              <a:spcPct val="100000"/>
            </a:lnSpc>
          </a:pPr>
          <a:r>
            <a:rPr lang="en-AU" sz="1600" b="1" i="0" dirty="0">
              <a:solidFill>
                <a:schemeClr val="bg1">
                  <a:lumMod val="75000"/>
                </a:schemeClr>
              </a:solidFill>
              <a:latin typeface="Arial" panose="020B0604020202020204" pitchFamily="34" charset="0"/>
              <a:cs typeface="Arial" panose="020B0604020202020204" pitchFamily="34" charset="0"/>
            </a:rPr>
            <a:t>Reliability: </a:t>
          </a:r>
          <a:r>
            <a:rPr lang="en-AU" sz="1600" dirty="0">
              <a:solidFill>
                <a:schemeClr val="bg1">
                  <a:lumMod val="75000"/>
                </a:schemeClr>
              </a:solidFill>
              <a:latin typeface="Arial"/>
              <a:ea typeface="Times New Roman" panose="02020603050405020304" pitchFamily="18" charset="0"/>
              <a:cs typeface="Times New Roman"/>
            </a:rPr>
            <a:t>the extent to which an assessment will produce the same consistent result</a:t>
          </a:r>
          <a:endParaRPr lang="en-US" sz="1600" dirty="0">
            <a:solidFill>
              <a:schemeClr val="bg1">
                <a:lumMod val="75000"/>
              </a:schemeClr>
            </a:solidFill>
            <a:latin typeface="Arial" panose="020B0604020202020204" pitchFamily="34" charset="0"/>
            <a:cs typeface="Arial" panose="020B0604020202020204" pitchFamily="34" charset="0"/>
          </a:endParaRPr>
        </a:p>
      </dgm:t>
    </dgm:pt>
    <dgm:pt modelId="{0C924A7F-CA8A-489A-8F10-71C70F067DCB}" type="parTrans" cxnId="{93EF014F-4A3A-42AE-AEF2-0C6F26745448}">
      <dgm:prSet/>
      <dgm:spPr/>
      <dgm:t>
        <a:bodyPr/>
        <a:lstStyle/>
        <a:p>
          <a:endParaRPr lang="en-AU"/>
        </a:p>
      </dgm:t>
    </dgm:pt>
    <dgm:pt modelId="{A5EEA2FF-29E3-485F-9C72-94AAFB6C0FC9}" type="sibTrans" cxnId="{93EF014F-4A3A-42AE-AEF2-0C6F26745448}">
      <dgm:prSet/>
      <dgm:spPr/>
      <dgm:t>
        <a:bodyPr/>
        <a:lstStyle/>
        <a:p>
          <a:endParaRPr lang="en-AU"/>
        </a:p>
      </dgm:t>
    </dgm:pt>
    <dgm:pt modelId="{EAAE8747-9DB8-49FD-9787-B32ABF7376C6}">
      <dgm:prSet custT="1"/>
      <dgm:spPr/>
      <dgm:t>
        <a:bodyPr/>
        <a:lstStyle/>
        <a:p>
          <a:pPr>
            <a:lnSpc>
              <a:spcPct val="100000"/>
            </a:lnSpc>
          </a:pPr>
          <a:r>
            <a:rPr lang="en-US" sz="1600" b="1" dirty="0">
              <a:solidFill>
                <a:schemeClr val="bg1">
                  <a:lumMod val="75000"/>
                </a:schemeClr>
              </a:solidFill>
              <a:latin typeface="Arial" panose="020B0604020202020204" pitchFamily="34" charset="0"/>
              <a:cs typeface="Arial" panose="020B0604020202020204" pitchFamily="34" charset="0"/>
            </a:rPr>
            <a:t>Accessibility: </a:t>
          </a:r>
          <a:r>
            <a:rPr lang="en-AU" sz="1600" dirty="0">
              <a:solidFill>
                <a:schemeClr val="bg1">
                  <a:lumMod val="75000"/>
                </a:schemeClr>
              </a:solidFill>
              <a:latin typeface="Arial"/>
              <a:ea typeface="Times New Roman" panose="02020603050405020304" pitchFamily="18" charset="0"/>
              <a:cs typeface="Times New Roman"/>
            </a:rPr>
            <a:t>the </a:t>
          </a:r>
          <a:r>
            <a:rPr lang="en-US" sz="1600" dirty="0">
              <a:solidFill>
                <a:schemeClr val="bg1">
                  <a:lumMod val="75000"/>
                </a:schemeClr>
              </a:solidFill>
              <a:latin typeface="Arial"/>
              <a:ea typeface="Times New Roman" panose="02020603050405020304" pitchFamily="18" charset="0"/>
              <a:cs typeface="Times New Roman"/>
            </a:rPr>
            <a:t>extent to which the assessment provides all students with a clear understanding of how to demonstrate their learning</a:t>
          </a:r>
          <a:endParaRPr lang="en-US" sz="1600" dirty="0">
            <a:solidFill>
              <a:schemeClr val="bg1">
                <a:lumMod val="75000"/>
              </a:schemeClr>
            </a:solidFill>
            <a:latin typeface="Arial" panose="020B0604020202020204" pitchFamily="34" charset="0"/>
            <a:cs typeface="Arial" panose="020B0604020202020204" pitchFamily="34" charset="0"/>
          </a:endParaRPr>
        </a:p>
      </dgm:t>
    </dgm:pt>
    <dgm:pt modelId="{051BDD47-9E17-4524-9D75-EFCE80B537CE}" type="parTrans" cxnId="{8EA21507-EE71-44A1-8005-A7DA3096CA2F}">
      <dgm:prSet/>
      <dgm:spPr/>
      <dgm:t>
        <a:bodyPr/>
        <a:lstStyle/>
        <a:p>
          <a:endParaRPr lang="en-AU"/>
        </a:p>
      </dgm:t>
    </dgm:pt>
    <dgm:pt modelId="{B0ADBB2C-6DFB-4B8A-BA44-8909D7F2DE9E}" type="sibTrans" cxnId="{8EA21507-EE71-44A1-8005-A7DA3096CA2F}">
      <dgm:prSet/>
      <dgm:spPr/>
      <dgm:t>
        <a:bodyPr/>
        <a:lstStyle/>
        <a:p>
          <a:endParaRPr lang="en-AU"/>
        </a:p>
      </dgm:t>
    </dgm:pt>
    <dgm:pt modelId="{765E58C2-53CF-472D-B2C6-68A818BFC2FC}" type="pres">
      <dgm:prSet presAssocID="{C5343912-13F3-4AE9-A624-9F6CBF3B910C}" presName="root" presStyleCnt="0">
        <dgm:presLayoutVars>
          <dgm:dir/>
          <dgm:resizeHandles val="exact"/>
        </dgm:presLayoutVars>
      </dgm:prSet>
      <dgm:spPr/>
    </dgm:pt>
    <dgm:pt modelId="{532CBF63-9FFE-4F99-B294-2D6CACE31BF1}" type="pres">
      <dgm:prSet presAssocID="{C31F3ADC-4A08-45FC-B580-2A99FA4E1144}" presName="compNode" presStyleCnt="0"/>
      <dgm:spPr/>
    </dgm:pt>
    <dgm:pt modelId="{4F04B577-7970-4E68-BD35-AB70D649B61C}" type="pres">
      <dgm:prSet presAssocID="{C31F3ADC-4A08-45FC-B580-2A99FA4E1144}" presName="bgRect" presStyleLbl="bgShp" presStyleIdx="0" presStyleCnt="3"/>
      <dgm:spPr>
        <a:solidFill>
          <a:schemeClr val="accent1">
            <a:lumMod val="20000"/>
            <a:lumOff val="80000"/>
          </a:schemeClr>
        </a:solidFill>
      </dgm:spPr>
    </dgm:pt>
    <dgm:pt modelId="{8E91B512-215C-4FE7-9AB2-3DCC9F8B9623}" type="pres">
      <dgm:prSet presAssocID="{C31F3ADC-4A08-45FC-B580-2A99FA4E1144}" presName="iconRect" presStyleLbl="nod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42A1CF6E-AC2B-4BF3-B30F-C82A0DD3C235}" type="pres">
      <dgm:prSet presAssocID="{C31F3ADC-4A08-45FC-B580-2A99FA4E1144}" presName="spaceRect" presStyleCnt="0"/>
      <dgm:spPr/>
    </dgm:pt>
    <dgm:pt modelId="{A31B9A16-C808-4810-96D9-91942DEE04C6}" type="pres">
      <dgm:prSet presAssocID="{C31F3ADC-4A08-45FC-B580-2A99FA4E1144}" presName="parTx" presStyleLbl="revTx" presStyleIdx="0" presStyleCnt="3">
        <dgm:presLayoutVars>
          <dgm:chMax val="0"/>
          <dgm:chPref val="0"/>
        </dgm:presLayoutVars>
      </dgm:prSet>
      <dgm:spPr/>
    </dgm:pt>
    <dgm:pt modelId="{45D1369D-C21B-47E3-A0FF-3ABEF437686D}" type="pres">
      <dgm:prSet presAssocID="{B988CA99-6A7A-4CFB-AE6C-E543E6FBAC06}" presName="sibTrans" presStyleCnt="0"/>
      <dgm:spPr/>
    </dgm:pt>
    <dgm:pt modelId="{227B5FB4-5FB6-47E7-B7AB-FDBFEC840117}" type="pres">
      <dgm:prSet presAssocID="{EAAE8747-9DB8-49FD-9787-B32ABF7376C6}" presName="compNode" presStyleCnt="0"/>
      <dgm:spPr/>
    </dgm:pt>
    <dgm:pt modelId="{9A01182E-8960-46AA-AAC2-7F2078843B85}" type="pres">
      <dgm:prSet presAssocID="{EAAE8747-9DB8-49FD-9787-B32ABF7376C6}" presName="bgRect" presStyleLbl="bgShp" presStyleIdx="1" presStyleCnt="3"/>
      <dgm:spPr>
        <a:solidFill>
          <a:schemeClr val="accent1">
            <a:lumMod val="20000"/>
            <a:lumOff val="80000"/>
          </a:schemeClr>
        </a:solidFill>
      </dgm:spPr>
    </dgm:pt>
    <dgm:pt modelId="{E2396853-428D-4E3A-B3F3-926450419F5E}" type="pres">
      <dgm:prSet presAssocID="{EAAE8747-9DB8-49FD-9787-B32ABF7376C6}" presName="iconRect" presStyleLbl="node1" presStyleIdx="1" presStyleCnt="3"/>
      <dgm:spPr>
        <a:blipFill dpi="0" rotWithShape="1">
          <a:blip xmlns:r="http://schemas.openxmlformats.org/officeDocument/2006/relationships" r:embed="rId3">
            <a:alphaModFix am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hool boy with solid fill"/>
        </a:ext>
      </dgm:extLst>
    </dgm:pt>
    <dgm:pt modelId="{D01FA87F-D410-40B0-80AE-914382EC8CCD}" type="pres">
      <dgm:prSet presAssocID="{EAAE8747-9DB8-49FD-9787-B32ABF7376C6}" presName="spaceRect" presStyleCnt="0"/>
      <dgm:spPr/>
    </dgm:pt>
    <dgm:pt modelId="{4EDFB725-31F8-4D40-8CF1-F004977D237B}" type="pres">
      <dgm:prSet presAssocID="{EAAE8747-9DB8-49FD-9787-B32ABF7376C6}" presName="parTx" presStyleLbl="revTx" presStyleIdx="1" presStyleCnt="3">
        <dgm:presLayoutVars>
          <dgm:chMax val="0"/>
          <dgm:chPref val="0"/>
        </dgm:presLayoutVars>
      </dgm:prSet>
      <dgm:spPr/>
    </dgm:pt>
    <dgm:pt modelId="{8B7BFF06-D1A7-4FD2-961C-BC8F121DB8F9}" type="pres">
      <dgm:prSet presAssocID="{B0ADBB2C-6DFB-4B8A-BA44-8909D7F2DE9E}" presName="sibTrans" presStyleCnt="0"/>
      <dgm:spPr/>
    </dgm:pt>
    <dgm:pt modelId="{FB0B712B-83D0-43AF-8615-CDA6EF73DC6D}" type="pres">
      <dgm:prSet presAssocID="{DE479230-684A-40AB-8145-512B670F49C2}" presName="compNode" presStyleCnt="0"/>
      <dgm:spPr/>
    </dgm:pt>
    <dgm:pt modelId="{7E10EECC-97A2-4F57-9DA2-F37ED2475276}" type="pres">
      <dgm:prSet presAssocID="{DE479230-684A-40AB-8145-512B670F49C2}" presName="bgRect" presStyleLbl="bgShp" presStyleIdx="2" presStyleCnt="3" custLinFactNeighborX="210" custLinFactNeighborY="869"/>
      <dgm:spPr>
        <a:solidFill>
          <a:schemeClr val="accent1">
            <a:lumMod val="20000"/>
            <a:lumOff val="80000"/>
          </a:schemeClr>
        </a:solidFill>
      </dgm:spPr>
    </dgm:pt>
    <dgm:pt modelId="{9B431C27-D8FB-40D6-B7A8-070B0F0796D4}" type="pres">
      <dgm:prSet presAssocID="{DE479230-684A-40AB-8145-512B670F49C2}" presName="iconRect" presStyleLbl="node1" presStyleIdx="2" presStyleCnt="3"/>
      <dgm:spPr>
        <a:blipFill dpi="0" rotWithShape="1">
          <a:blip xmlns:r="http://schemas.openxmlformats.org/officeDocument/2006/relationships" r:embed="rId5">
            <a:alphaModFix amt="2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Tick with solid fill"/>
        </a:ext>
      </dgm:extLst>
    </dgm:pt>
    <dgm:pt modelId="{584E0FE9-9930-45BF-A3F3-454567E99EBC}" type="pres">
      <dgm:prSet presAssocID="{DE479230-684A-40AB-8145-512B670F49C2}" presName="spaceRect" presStyleCnt="0"/>
      <dgm:spPr/>
    </dgm:pt>
    <dgm:pt modelId="{516E499D-9371-414D-92EF-82FDF8744103}" type="pres">
      <dgm:prSet presAssocID="{DE479230-684A-40AB-8145-512B670F49C2}" presName="parTx" presStyleLbl="revTx" presStyleIdx="2" presStyleCnt="3">
        <dgm:presLayoutVars>
          <dgm:chMax val="0"/>
          <dgm:chPref val="0"/>
        </dgm:presLayoutVars>
      </dgm:prSet>
      <dgm:spPr/>
    </dgm:pt>
  </dgm:ptLst>
  <dgm:cxnLst>
    <dgm:cxn modelId="{8EA21507-EE71-44A1-8005-A7DA3096CA2F}" srcId="{C5343912-13F3-4AE9-A624-9F6CBF3B910C}" destId="{EAAE8747-9DB8-49FD-9787-B32ABF7376C6}" srcOrd="1" destOrd="0" parTransId="{051BDD47-9E17-4524-9D75-EFCE80B537CE}" sibTransId="{B0ADBB2C-6DFB-4B8A-BA44-8909D7F2DE9E}"/>
    <dgm:cxn modelId="{202C6767-E643-4A8A-9DD9-D4E1BFCC570B}" type="presOf" srcId="{DE479230-684A-40AB-8145-512B670F49C2}" destId="{516E499D-9371-414D-92EF-82FDF8744103}" srcOrd="0" destOrd="0" presId="urn:microsoft.com/office/officeart/2018/2/layout/IconVerticalSolidList"/>
    <dgm:cxn modelId="{93EF014F-4A3A-42AE-AEF2-0C6F26745448}" srcId="{C5343912-13F3-4AE9-A624-9F6CBF3B910C}" destId="{DE479230-684A-40AB-8145-512B670F49C2}" srcOrd="2" destOrd="0" parTransId="{0C924A7F-CA8A-489A-8F10-71C70F067DCB}" sibTransId="{A5EEA2FF-29E3-485F-9C72-94AAFB6C0FC9}"/>
    <dgm:cxn modelId="{05256896-E85E-48CC-8345-28014C200B03}" type="presOf" srcId="{C31F3ADC-4A08-45FC-B580-2A99FA4E1144}" destId="{A31B9A16-C808-4810-96D9-91942DEE04C6}" srcOrd="0" destOrd="0" presId="urn:microsoft.com/office/officeart/2018/2/layout/IconVerticalSolidList"/>
    <dgm:cxn modelId="{61D7EFA5-9A5E-4FA9-820A-6FC35F6B66CD}" srcId="{C5343912-13F3-4AE9-A624-9F6CBF3B910C}" destId="{C31F3ADC-4A08-45FC-B580-2A99FA4E1144}" srcOrd="0" destOrd="0" parTransId="{455D77A7-261F-4D27-AED7-D91032F173C3}" sibTransId="{B988CA99-6A7A-4CFB-AE6C-E543E6FBAC06}"/>
    <dgm:cxn modelId="{D6AF6DFA-E073-4F24-997B-E35213D9DA5B}" type="presOf" srcId="{EAAE8747-9DB8-49FD-9787-B32ABF7376C6}" destId="{4EDFB725-31F8-4D40-8CF1-F004977D237B}" srcOrd="0" destOrd="0" presId="urn:microsoft.com/office/officeart/2018/2/layout/IconVerticalSolidList"/>
    <dgm:cxn modelId="{B81FB9FB-4F99-41DF-8224-3FB67243613D}" type="presOf" srcId="{C5343912-13F3-4AE9-A624-9F6CBF3B910C}" destId="{765E58C2-53CF-472D-B2C6-68A818BFC2FC}" srcOrd="0" destOrd="0" presId="urn:microsoft.com/office/officeart/2018/2/layout/IconVerticalSolidList"/>
    <dgm:cxn modelId="{22AD7FF2-CE48-46B6-B329-DBEB1CE4DC85}" type="presParOf" srcId="{765E58C2-53CF-472D-B2C6-68A818BFC2FC}" destId="{532CBF63-9FFE-4F99-B294-2D6CACE31BF1}" srcOrd="0" destOrd="0" presId="urn:microsoft.com/office/officeart/2018/2/layout/IconVerticalSolidList"/>
    <dgm:cxn modelId="{B70C7543-0F33-4BF2-A0DD-3CA0CCC1BD1A}" type="presParOf" srcId="{532CBF63-9FFE-4F99-B294-2D6CACE31BF1}" destId="{4F04B577-7970-4E68-BD35-AB70D649B61C}" srcOrd="0" destOrd="0" presId="urn:microsoft.com/office/officeart/2018/2/layout/IconVerticalSolidList"/>
    <dgm:cxn modelId="{0252BA70-F381-4609-971C-CD999305E8AF}" type="presParOf" srcId="{532CBF63-9FFE-4F99-B294-2D6CACE31BF1}" destId="{8E91B512-215C-4FE7-9AB2-3DCC9F8B9623}" srcOrd="1" destOrd="0" presId="urn:microsoft.com/office/officeart/2018/2/layout/IconVerticalSolidList"/>
    <dgm:cxn modelId="{BA122FEF-2904-4E47-9502-D659C917ADC4}" type="presParOf" srcId="{532CBF63-9FFE-4F99-B294-2D6CACE31BF1}" destId="{42A1CF6E-AC2B-4BF3-B30F-C82A0DD3C235}" srcOrd="2" destOrd="0" presId="urn:microsoft.com/office/officeart/2018/2/layout/IconVerticalSolidList"/>
    <dgm:cxn modelId="{33DE4704-EE0F-43FA-890A-B097776714A3}" type="presParOf" srcId="{532CBF63-9FFE-4F99-B294-2D6CACE31BF1}" destId="{A31B9A16-C808-4810-96D9-91942DEE04C6}" srcOrd="3" destOrd="0" presId="urn:microsoft.com/office/officeart/2018/2/layout/IconVerticalSolidList"/>
    <dgm:cxn modelId="{8CA7B995-694D-41C9-91C7-52E3770F5CA9}" type="presParOf" srcId="{765E58C2-53CF-472D-B2C6-68A818BFC2FC}" destId="{45D1369D-C21B-47E3-A0FF-3ABEF437686D}" srcOrd="1" destOrd="0" presId="urn:microsoft.com/office/officeart/2018/2/layout/IconVerticalSolidList"/>
    <dgm:cxn modelId="{7DB91007-FCDA-41DE-8099-B24323E4613C}" type="presParOf" srcId="{765E58C2-53CF-472D-B2C6-68A818BFC2FC}" destId="{227B5FB4-5FB6-47E7-B7AB-FDBFEC840117}" srcOrd="2" destOrd="0" presId="urn:microsoft.com/office/officeart/2018/2/layout/IconVerticalSolidList"/>
    <dgm:cxn modelId="{EB813361-A39D-4C89-AB64-CC6341F02D34}" type="presParOf" srcId="{227B5FB4-5FB6-47E7-B7AB-FDBFEC840117}" destId="{9A01182E-8960-46AA-AAC2-7F2078843B85}" srcOrd="0" destOrd="0" presId="urn:microsoft.com/office/officeart/2018/2/layout/IconVerticalSolidList"/>
    <dgm:cxn modelId="{63FEBBDF-A34D-4E4C-83F3-E1A8BBA5D6BE}" type="presParOf" srcId="{227B5FB4-5FB6-47E7-B7AB-FDBFEC840117}" destId="{E2396853-428D-4E3A-B3F3-926450419F5E}" srcOrd="1" destOrd="0" presId="urn:microsoft.com/office/officeart/2018/2/layout/IconVerticalSolidList"/>
    <dgm:cxn modelId="{95FB5A46-9779-4AD8-8DF2-80F5F98AD51B}" type="presParOf" srcId="{227B5FB4-5FB6-47E7-B7AB-FDBFEC840117}" destId="{D01FA87F-D410-40B0-80AE-914382EC8CCD}" srcOrd="2" destOrd="0" presId="urn:microsoft.com/office/officeart/2018/2/layout/IconVerticalSolidList"/>
    <dgm:cxn modelId="{5D67FABE-75CD-40EB-B55A-129EF66FB008}" type="presParOf" srcId="{227B5FB4-5FB6-47E7-B7AB-FDBFEC840117}" destId="{4EDFB725-31F8-4D40-8CF1-F004977D237B}" srcOrd="3" destOrd="0" presId="urn:microsoft.com/office/officeart/2018/2/layout/IconVerticalSolidList"/>
    <dgm:cxn modelId="{B46F65E9-71F4-476D-8A87-72FAF93F047E}" type="presParOf" srcId="{765E58C2-53CF-472D-B2C6-68A818BFC2FC}" destId="{8B7BFF06-D1A7-4FD2-961C-BC8F121DB8F9}" srcOrd="3" destOrd="0" presId="urn:microsoft.com/office/officeart/2018/2/layout/IconVerticalSolidList"/>
    <dgm:cxn modelId="{6997FABF-AE00-482A-B0FF-99800D3B4E3E}" type="presParOf" srcId="{765E58C2-53CF-472D-B2C6-68A818BFC2FC}" destId="{FB0B712B-83D0-43AF-8615-CDA6EF73DC6D}" srcOrd="4" destOrd="0" presId="urn:microsoft.com/office/officeart/2018/2/layout/IconVerticalSolidList"/>
    <dgm:cxn modelId="{9322C248-1788-4CBC-A09F-D80D33F19356}" type="presParOf" srcId="{FB0B712B-83D0-43AF-8615-CDA6EF73DC6D}" destId="{7E10EECC-97A2-4F57-9DA2-F37ED2475276}" srcOrd="0" destOrd="0" presId="urn:microsoft.com/office/officeart/2018/2/layout/IconVerticalSolidList"/>
    <dgm:cxn modelId="{4A349396-BFD2-4904-A650-AC7662CB5E3B}" type="presParOf" srcId="{FB0B712B-83D0-43AF-8615-CDA6EF73DC6D}" destId="{9B431C27-D8FB-40D6-B7A8-070B0F0796D4}" srcOrd="1" destOrd="0" presId="urn:microsoft.com/office/officeart/2018/2/layout/IconVerticalSolidList"/>
    <dgm:cxn modelId="{E46F509A-38B9-4D7E-9260-657923F215D9}" type="presParOf" srcId="{FB0B712B-83D0-43AF-8615-CDA6EF73DC6D}" destId="{584E0FE9-9930-45BF-A3F3-454567E99EBC}" srcOrd="2" destOrd="0" presId="urn:microsoft.com/office/officeart/2018/2/layout/IconVerticalSolidList"/>
    <dgm:cxn modelId="{01C7050B-881F-4A7C-AF5A-9EE8B868451C}" type="presParOf" srcId="{FB0B712B-83D0-43AF-8615-CDA6EF73DC6D}" destId="{516E499D-9371-414D-92EF-82FDF87441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02243E-4E79-4B10-ACA9-1462233173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2B03AC69-54C0-4D2E-83DC-B761EFED6CBC}">
      <dgm:prSet phldrT="[Text]" custT="1"/>
      <dgm:spPr>
        <a:solidFill>
          <a:srgbClr val="C8DEF2"/>
        </a:solidFill>
      </dgm:spPr>
      <dgm:t>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dirty="0">
            <a:solidFill>
              <a:schemeClr val="tx1"/>
            </a:solidFill>
            <a:latin typeface="Arial" panose="020B0604020202020204" pitchFamily="34" charset="0"/>
            <a:cs typeface="Arial" panose="020B0604020202020204" pitchFamily="34" charset="0"/>
          </a:endParaRPr>
        </a:p>
      </dgm:t>
    </dgm:pt>
    <dgm:pt modelId="{46F223D2-BAF0-400B-A197-E29F4483482F}" type="parTrans" cxnId="{810CA0A8-41FF-431B-A1CE-240A3F910497}">
      <dgm:prSet/>
      <dgm:spPr/>
      <dgm:t>
        <a:bodyPr/>
        <a:lstStyle/>
        <a:p>
          <a:endParaRPr lang="en-AU"/>
        </a:p>
      </dgm:t>
    </dgm:pt>
    <dgm:pt modelId="{1E93A15B-2BFF-42BC-8E33-A2052BB6B849}" type="sibTrans" cxnId="{810CA0A8-41FF-431B-A1CE-240A3F910497}">
      <dgm:prSet/>
      <dgm:spPr>
        <a:solidFill>
          <a:schemeClr val="accent2"/>
        </a:solidFill>
      </dgm:spPr>
      <dgm:t>
        <a:bodyPr/>
        <a:lstStyle/>
        <a:p>
          <a:endParaRPr lang="en-AU" dirty="0"/>
        </a:p>
      </dgm:t>
    </dgm:pt>
    <dgm:pt modelId="{B9B2128E-9358-4766-AE39-1F28F5D00318}">
      <dgm:prSet phldrT="[Text]" custT="1"/>
      <dgm:spPr>
        <a:solidFill>
          <a:srgbClr val="FBE4D3"/>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mathematical proficiencies</a:t>
          </a:r>
        </a:p>
      </dgm:t>
    </dgm:pt>
    <dgm:pt modelId="{18C53645-7C5E-47E8-9755-8FD76161B855}" type="parTrans" cxnId="{8DF5A8C3-CD00-417C-8A92-CFFA681AFC43}">
      <dgm:prSet/>
      <dgm:spPr/>
      <dgm:t>
        <a:bodyPr/>
        <a:lstStyle/>
        <a:p>
          <a:endParaRPr lang="en-AU"/>
        </a:p>
      </dgm:t>
    </dgm:pt>
    <dgm:pt modelId="{D0FB3211-DD27-473B-943D-995C502236ED}" type="sibTrans" cxnId="{8DF5A8C3-CD00-417C-8A92-CFFA681AFC43}">
      <dgm:prSet/>
      <dgm:spPr/>
      <dgm:t>
        <a:bodyPr/>
        <a:lstStyle/>
        <a:p>
          <a:endParaRPr lang="en-AU" dirty="0"/>
        </a:p>
      </dgm:t>
    </dgm:pt>
    <dgm:pt modelId="{E81CCB7E-BE06-45D7-B0E2-430B74E301C0}">
      <dgm:prSet phldrT="[Text]" custT="1"/>
      <dgm:spPr>
        <a:solidFill>
          <a:srgbClr val="D6EBAD"/>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learning experiences and assumed knowledge</a:t>
          </a:r>
        </a:p>
      </dgm:t>
    </dgm:pt>
    <dgm:pt modelId="{E4C88636-A0F2-4107-8828-509F1771FE52}" type="parTrans" cxnId="{82B90F80-DAB8-4AFF-9E76-9F0C43F0888B}">
      <dgm:prSet/>
      <dgm:spPr/>
      <dgm:t>
        <a:bodyPr/>
        <a:lstStyle/>
        <a:p>
          <a:endParaRPr lang="en-AU"/>
        </a:p>
      </dgm:t>
    </dgm:pt>
    <dgm:pt modelId="{00708097-31CD-4BB7-AE8A-0DA54395FF9C}" type="sibTrans" cxnId="{82B90F80-DAB8-4AFF-9E76-9F0C43F0888B}">
      <dgm:prSet/>
      <dgm:spPr>
        <a:solidFill>
          <a:schemeClr val="accent4"/>
        </a:solidFill>
      </dgm:spPr>
      <dgm:t>
        <a:bodyPr/>
        <a:lstStyle/>
        <a:p>
          <a:endParaRPr lang="en-AU" dirty="0"/>
        </a:p>
      </dgm:t>
    </dgm:pt>
    <dgm:pt modelId="{B1EF9F60-5204-47DD-B305-EBCD01BBC569}" type="pres">
      <dgm:prSet presAssocID="{F102243E-4E79-4B10-ACA9-146223317308}" presName="diagram" presStyleCnt="0">
        <dgm:presLayoutVars>
          <dgm:dir/>
          <dgm:resizeHandles val="exact"/>
        </dgm:presLayoutVars>
      </dgm:prSet>
      <dgm:spPr/>
    </dgm:pt>
    <dgm:pt modelId="{77CD59B3-1E09-48FC-BF14-88FD6DE8B3EC}" type="pres">
      <dgm:prSet presAssocID="{2B03AC69-54C0-4D2E-83DC-B761EFED6CBC}" presName="node" presStyleLbl="node1" presStyleIdx="0" presStyleCnt="3">
        <dgm:presLayoutVars>
          <dgm:bulletEnabled val="1"/>
        </dgm:presLayoutVars>
      </dgm:prSet>
      <dgm:spPr/>
    </dgm:pt>
    <dgm:pt modelId="{8953ACBE-CB18-4E71-BCB6-BF1FE126B190}" type="pres">
      <dgm:prSet presAssocID="{1E93A15B-2BFF-42BC-8E33-A2052BB6B849}" presName="sibTrans" presStyleCnt="0"/>
      <dgm:spPr/>
    </dgm:pt>
    <dgm:pt modelId="{87612781-D432-4B0C-87F2-A84F9EF92526}" type="pres">
      <dgm:prSet presAssocID="{B9B2128E-9358-4766-AE39-1F28F5D00318}" presName="node" presStyleLbl="node1" presStyleIdx="1" presStyleCnt="3">
        <dgm:presLayoutVars>
          <dgm:bulletEnabled val="1"/>
        </dgm:presLayoutVars>
      </dgm:prSet>
      <dgm:spPr/>
    </dgm:pt>
    <dgm:pt modelId="{D0B1DC81-9F14-42E2-87DA-178C37ACC557}" type="pres">
      <dgm:prSet presAssocID="{D0FB3211-DD27-473B-943D-995C502236ED}" presName="sibTrans" presStyleCnt="0"/>
      <dgm:spPr/>
    </dgm:pt>
    <dgm:pt modelId="{B04E8BD4-91A1-447D-BD4B-CA5D527D89F4}" type="pres">
      <dgm:prSet presAssocID="{E81CCB7E-BE06-45D7-B0E2-430B74E301C0}" presName="node" presStyleLbl="node1" presStyleIdx="2" presStyleCnt="3">
        <dgm:presLayoutVars>
          <dgm:bulletEnabled val="1"/>
        </dgm:presLayoutVars>
      </dgm:prSet>
      <dgm:spPr/>
    </dgm:pt>
  </dgm:ptLst>
  <dgm:cxnLst>
    <dgm:cxn modelId="{EA3EC159-1FF7-4E23-A5C2-6BF72D8A9614}" type="presOf" srcId="{F102243E-4E79-4B10-ACA9-146223317308}" destId="{B1EF9F60-5204-47DD-B305-EBCD01BBC569}" srcOrd="0" destOrd="0" presId="urn:microsoft.com/office/officeart/2005/8/layout/default"/>
    <dgm:cxn modelId="{82B90F80-DAB8-4AFF-9E76-9F0C43F0888B}" srcId="{F102243E-4E79-4B10-ACA9-146223317308}" destId="{E81CCB7E-BE06-45D7-B0E2-430B74E301C0}" srcOrd="2" destOrd="0" parTransId="{E4C88636-A0F2-4107-8828-509F1771FE52}" sibTransId="{00708097-31CD-4BB7-AE8A-0DA54395FF9C}"/>
    <dgm:cxn modelId="{51BFDE84-B8C6-4CBC-B8D9-52130DD30658}" type="presOf" srcId="{2B03AC69-54C0-4D2E-83DC-B761EFED6CBC}" destId="{77CD59B3-1E09-48FC-BF14-88FD6DE8B3EC}" srcOrd="0" destOrd="0" presId="urn:microsoft.com/office/officeart/2005/8/layout/default"/>
    <dgm:cxn modelId="{810CA0A8-41FF-431B-A1CE-240A3F910497}" srcId="{F102243E-4E79-4B10-ACA9-146223317308}" destId="{2B03AC69-54C0-4D2E-83DC-B761EFED6CBC}" srcOrd="0" destOrd="0" parTransId="{46F223D2-BAF0-400B-A197-E29F4483482F}" sibTransId="{1E93A15B-2BFF-42BC-8E33-A2052BB6B849}"/>
    <dgm:cxn modelId="{53A675AD-7406-46F7-A1EB-C3B0242E6201}" type="presOf" srcId="{B9B2128E-9358-4766-AE39-1F28F5D00318}" destId="{87612781-D432-4B0C-87F2-A84F9EF92526}" srcOrd="0" destOrd="0" presId="urn:microsoft.com/office/officeart/2005/8/layout/default"/>
    <dgm:cxn modelId="{9A9832BE-5F36-43D3-9C5D-88E591DD5F60}" type="presOf" srcId="{E81CCB7E-BE06-45D7-B0E2-430B74E301C0}" destId="{B04E8BD4-91A1-447D-BD4B-CA5D527D89F4}" srcOrd="0" destOrd="0" presId="urn:microsoft.com/office/officeart/2005/8/layout/default"/>
    <dgm:cxn modelId="{8DF5A8C3-CD00-417C-8A92-CFFA681AFC43}" srcId="{F102243E-4E79-4B10-ACA9-146223317308}" destId="{B9B2128E-9358-4766-AE39-1F28F5D00318}" srcOrd="1" destOrd="0" parTransId="{18C53645-7C5E-47E8-9755-8FD76161B855}" sibTransId="{D0FB3211-DD27-473B-943D-995C502236ED}"/>
    <dgm:cxn modelId="{D233FE51-664E-4576-AA87-B02FDD6928E0}" type="presParOf" srcId="{B1EF9F60-5204-47DD-B305-EBCD01BBC569}" destId="{77CD59B3-1E09-48FC-BF14-88FD6DE8B3EC}" srcOrd="0" destOrd="0" presId="urn:microsoft.com/office/officeart/2005/8/layout/default"/>
    <dgm:cxn modelId="{DC1DD343-014D-4E6F-B507-CF1B209D00C3}" type="presParOf" srcId="{B1EF9F60-5204-47DD-B305-EBCD01BBC569}" destId="{8953ACBE-CB18-4E71-BCB6-BF1FE126B190}" srcOrd="1" destOrd="0" presId="urn:microsoft.com/office/officeart/2005/8/layout/default"/>
    <dgm:cxn modelId="{A57A16B3-DEFE-4C0F-817D-D43C3939747C}" type="presParOf" srcId="{B1EF9F60-5204-47DD-B305-EBCD01BBC569}" destId="{87612781-D432-4B0C-87F2-A84F9EF92526}" srcOrd="2" destOrd="0" presId="urn:microsoft.com/office/officeart/2005/8/layout/default"/>
    <dgm:cxn modelId="{91A827C5-74E0-4F28-8FCC-3B6AC57D2C3A}" type="presParOf" srcId="{B1EF9F60-5204-47DD-B305-EBCD01BBC569}" destId="{D0B1DC81-9F14-42E2-87DA-178C37ACC557}" srcOrd="3" destOrd="0" presId="urn:microsoft.com/office/officeart/2005/8/layout/default"/>
    <dgm:cxn modelId="{799EC846-7A13-4794-AF97-48AE27FDA552}" type="presParOf" srcId="{B1EF9F60-5204-47DD-B305-EBCD01BBC569}" destId="{B04E8BD4-91A1-447D-BD4B-CA5D527D89F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02243E-4E79-4B10-ACA9-1462233173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2B03AC69-54C0-4D2E-83DC-B761EFED6CBC}">
      <dgm:prSet phldrT="[Text]" custT="1"/>
      <dgm:spPr>
        <a:solidFill>
          <a:srgbClr val="C8DEF2"/>
        </a:solidFill>
      </dgm:spPr>
      <dgm:t>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dirty="0">
            <a:solidFill>
              <a:schemeClr val="tx1"/>
            </a:solidFill>
            <a:latin typeface="Arial" panose="020B0604020202020204" pitchFamily="34" charset="0"/>
            <a:cs typeface="Arial" panose="020B0604020202020204" pitchFamily="34" charset="0"/>
          </a:endParaRPr>
        </a:p>
      </dgm:t>
    </dgm:pt>
    <dgm:pt modelId="{46F223D2-BAF0-400B-A197-E29F4483482F}" type="parTrans" cxnId="{810CA0A8-41FF-431B-A1CE-240A3F910497}">
      <dgm:prSet/>
      <dgm:spPr/>
      <dgm:t>
        <a:bodyPr/>
        <a:lstStyle/>
        <a:p>
          <a:endParaRPr lang="en-AU"/>
        </a:p>
      </dgm:t>
    </dgm:pt>
    <dgm:pt modelId="{1E93A15B-2BFF-42BC-8E33-A2052BB6B849}" type="sibTrans" cxnId="{810CA0A8-41FF-431B-A1CE-240A3F910497}">
      <dgm:prSet/>
      <dgm:spPr>
        <a:solidFill>
          <a:schemeClr val="accent2"/>
        </a:solidFill>
      </dgm:spPr>
      <dgm:t>
        <a:bodyPr/>
        <a:lstStyle/>
        <a:p>
          <a:endParaRPr lang="en-AU" dirty="0"/>
        </a:p>
      </dgm:t>
    </dgm:pt>
    <dgm:pt modelId="{B9B2128E-9358-4766-AE39-1F28F5D00318}">
      <dgm:prSet phldrT="[Text]" custT="1"/>
      <dgm:spPr>
        <a:solidFill>
          <a:srgbClr val="FBE4D3"/>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mathematical proficiencies</a:t>
          </a:r>
        </a:p>
      </dgm:t>
    </dgm:pt>
    <dgm:pt modelId="{18C53645-7C5E-47E8-9755-8FD76161B855}" type="parTrans" cxnId="{8DF5A8C3-CD00-417C-8A92-CFFA681AFC43}">
      <dgm:prSet/>
      <dgm:spPr/>
      <dgm:t>
        <a:bodyPr/>
        <a:lstStyle/>
        <a:p>
          <a:endParaRPr lang="en-AU"/>
        </a:p>
      </dgm:t>
    </dgm:pt>
    <dgm:pt modelId="{D0FB3211-DD27-473B-943D-995C502236ED}" type="sibTrans" cxnId="{8DF5A8C3-CD00-417C-8A92-CFFA681AFC43}">
      <dgm:prSet/>
      <dgm:spPr/>
      <dgm:t>
        <a:bodyPr/>
        <a:lstStyle/>
        <a:p>
          <a:endParaRPr lang="en-AU" dirty="0"/>
        </a:p>
      </dgm:t>
    </dgm:pt>
    <dgm:pt modelId="{E81CCB7E-BE06-45D7-B0E2-430B74E301C0}">
      <dgm:prSet phldrT="[Text]" custT="1"/>
      <dgm:spPr>
        <a:solidFill>
          <a:srgbClr val="D6EBAD"/>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learning experiences and assumed knowledge</a:t>
          </a:r>
        </a:p>
      </dgm:t>
    </dgm:pt>
    <dgm:pt modelId="{E4C88636-A0F2-4107-8828-509F1771FE52}" type="parTrans" cxnId="{82B90F80-DAB8-4AFF-9E76-9F0C43F0888B}">
      <dgm:prSet/>
      <dgm:spPr/>
      <dgm:t>
        <a:bodyPr/>
        <a:lstStyle/>
        <a:p>
          <a:endParaRPr lang="en-AU"/>
        </a:p>
      </dgm:t>
    </dgm:pt>
    <dgm:pt modelId="{00708097-31CD-4BB7-AE8A-0DA54395FF9C}" type="sibTrans" cxnId="{82B90F80-DAB8-4AFF-9E76-9F0C43F0888B}">
      <dgm:prSet/>
      <dgm:spPr>
        <a:solidFill>
          <a:schemeClr val="accent4"/>
        </a:solidFill>
      </dgm:spPr>
      <dgm:t>
        <a:bodyPr/>
        <a:lstStyle/>
        <a:p>
          <a:endParaRPr lang="en-AU" dirty="0"/>
        </a:p>
      </dgm:t>
    </dgm:pt>
    <dgm:pt modelId="{B1EF9F60-5204-47DD-B305-EBCD01BBC569}" type="pres">
      <dgm:prSet presAssocID="{F102243E-4E79-4B10-ACA9-146223317308}" presName="diagram" presStyleCnt="0">
        <dgm:presLayoutVars>
          <dgm:dir/>
          <dgm:resizeHandles val="exact"/>
        </dgm:presLayoutVars>
      </dgm:prSet>
      <dgm:spPr/>
    </dgm:pt>
    <dgm:pt modelId="{77CD59B3-1E09-48FC-BF14-88FD6DE8B3EC}" type="pres">
      <dgm:prSet presAssocID="{2B03AC69-54C0-4D2E-83DC-B761EFED6CBC}" presName="node" presStyleLbl="node1" presStyleIdx="0" presStyleCnt="3">
        <dgm:presLayoutVars>
          <dgm:bulletEnabled val="1"/>
        </dgm:presLayoutVars>
      </dgm:prSet>
      <dgm:spPr/>
    </dgm:pt>
    <dgm:pt modelId="{8953ACBE-CB18-4E71-BCB6-BF1FE126B190}" type="pres">
      <dgm:prSet presAssocID="{1E93A15B-2BFF-42BC-8E33-A2052BB6B849}" presName="sibTrans" presStyleCnt="0"/>
      <dgm:spPr/>
    </dgm:pt>
    <dgm:pt modelId="{87612781-D432-4B0C-87F2-A84F9EF92526}" type="pres">
      <dgm:prSet presAssocID="{B9B2128E-9358-4766-AE39-1F28F5D00318}" presName="node" presStyleLbl="node1" presStyleIdx="1" presStyleCnt="3">
        <dgm:presLayoutVars>
          <dgm:bulletEnabled val="1"/>
        </dgm:presLayoutVars>
      </dgm:prSet>
      <dgm:spPr/>
    </dgm:pt>
    <dgm:pt modelId="{D0B1DC81-9F14-42E2-87DA-178C37ACC557}" type="pres">
      <dgm:prSet presAssocID="{D0FB3211-DD27-473B-943D-995C502236ED}" presName="sibTrans" presStyleCnt="0"/>
      <dgm:spPr/>
    </dgm:pt>
    <dgm:pt modelId="{B04E8BD4-91A1-447D-BD4B-CA5D527D89F4}" type="pres">
      <dgm:prSet presAssocID="{E81CCB7E-BE06-45D7-B0E2-430B74E301C0}" presName="node" presStyleLbl="node1" presStyleIdx="2" presStyleCnt="3">
        <dgm:presLayoutVars>
          <dgm:bulletEnabled val="1"/>
        </dgm:presLayoutVars>
      </dgm:prSet>
      <dgm:spPr/>
    </dgm:pt>
  </dgm:ptLst>
  <dgm:cxnLst>
    <dgm:cxn modelId="{EA3EC159-1FF7-4E23-A5C2-6BF72D8A9614}" type="presOf" srcId="{F102243E-4E79-4B10-ACA9-146223317308}" destId="{B1EF9F60-5204-47DD-B305-EBCD01BBC569}" srcOrd="0" destOrd="0" presId="urn:microsoft.com/office/officeart/2005/8/layout/default"/>
    <dgm:cxn modelId="{82B90F80-DAB8-4AFF-9E76-9F0C43F0888B}" srcId="{F102243E-4E79-4B10-ACA9-146223317308}" destId="{E81CCB7E-BE06-45D7-B0E2-430B74E301C0}" srcOrd="2" destOrd="0" parTransId="{E4C88636-A0F2-4107-8828-509F1771FE52}" sibTransId="{00708097-31CD-4BB7-AE8A-0DA54395FF9C}"/>
    <dgm:cxn modelId="{51BFDE84-B8C6-4CBC-B8D9-52130DD30658}" type="presOf" srcId="{2B03AC69-54C0-4D2E-83DC-B761EFED6CBC}" destId="{77CD59B3-1E09-48FC-BF14-88FD6DE8B3EC}" srcOrd="0" destOrd="0" presId="urn:microsoft.com/office/officeart/2005/8/layout/default"/>
    <dgm:cxn modelId="{810CA0A8-41FF-431B-A1CE-240A3F910497}" srcId="{F102243E-4E79-4B10-ACA9-146223317308}" destId="{2B03AC69-54C0-4D2E-83DC-B761EFED6CBC}" srcOrd="0" destOrd="0" parTransId="{46F223D2-BAF0-400B-A197-E29F4483482F}" sibTransId="{1E93A15B-2BFF-42BC-8E33-A2052BB6B849}"/>
    <dgm:cxn modelId="{53A675AD-7406-46F7-A1EB-C3B0242E6201}" type="presOf" srcId="{B9B2128E-9358-4766-AE39-1F28F5D00318}" destId="{87612781-D432-4B0C-87F2-A84F9EF92526}" srcOrd="0" destOrd="0" presId="urn:microsoft.com/office/officeart/2005/8/layout/default"/>
    <dgm:cxn modelId="{9A9832BE-5F36-43D3-9C5D-88E591DD5F60}" type="presOf" srcId="{E81CCB7E-BE06-45D7-B0E2-430B74E301C0}" destId="{B04E8BD4-91A1-447D-BD4B-CA5D527D89F4}" srcOrd="0" destOrd="0" presId="urn:microsoft.com/office/officeart/2005/8/layout/default"/>
    <dgm:cxn modelId="{8DF5A8C3-CD00-417C-8A92-CFFA681AFC43}" srcId="{F102243E-4E79-4B10-ACA9-146223317308}" destId="{B9B2128E-9358-4766-AE39-1F28F5D00318}" srcOrd="1" destOrd="0" parTransId="{18C53645-7C5E-47E8-9755-8FD76161B855}" sibTransId="{D0FB3211-DD27-473B-943D-995C502236ED}"/>
    <dgm:cxn modelId="{D233FE51-664E-4576-AA87-B02FDD6928E0}" type="presParOf" srcId="{B1EF9F60-5204-47DD-B305-EBCD01BBC569}" destId="{77CD59B3-1E09-48FC-BF14-88FD6DE8B3EC}" srcOrd="0" destOrd="0" presId="urn:microsoft.com/office/officeart/2005/8/layout/default"/>
    <dgm:cxn modelId="{DC1DD343-014D-4E6F-B507-CF1B209D00C3}" type="presParOf" srcId="{B1EF9F60-5204-47DD-B305-EBCD01BBC569}" destId="{8953ACBE-CB18-4E71-BCB6-BF1FE126B190}" srcOrd="1" destOrd="0" presId="urn:microsoft.com/office/officeart/2005/8/layout/default"/>
    <dgm:cxn modelId="{A57A16B3-DEFE-4C0F-817D-D43C3939747C}" type="presParOf" srcId="{B1EF9F60-5204-47DD-B305-EBCD01BBC569}" destId="{87612781-D432-4B0C-87F2-A84F9EF92526}" srcOrd="2" destOrd="0" presId="urn:microsoft.com/office/officeart/2005/8/layout/default"/>
    <dgm:cxn modelId="{91A827C5-74E0-4F28-8FCC-3B6AC57D2C3A}" type="presParOf" srcId="{B1EF9F60-5204-47DD-B305-EBCD01BBC569}" destId="{D0B1DC81-9F14-42E2-87DA-178C37ACC557}" srcOrd="3" destOrd="0" presId="urn:microsoft.com/office/officeart/2005/8/layout/default"/>
    <dgm:cxn modelId="{799EC846-7A13-4794-AF97-48AE27FDA552}" type="presParOf" srcId="{B1EF9F60-5204-47DD-B305-EBCD01BBC569}" destId="{B04E8BD4-91A1-447D-BD4B-CA5D527D89F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02243E-4E79-4B10-ACA9-1462233173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2B03AC69-54C0-4D2E-83DC-B761EFED6CBC}">
      <dgm:prSet phldrT="[Text]" custT="1"/>
      <dgm:spPr>
        <a:solidFill>
          <a:srgbClr val="C8DEF2"/>
        </a:solidFill>
      </dgm:spPr>
      <dgm:t>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dirty="0">
            <a:solidFill>
              <a:schemeClr val="tx1"/>
            </a:solidFill>
            <a:latin typeface="Arial" panose="020B0604020202020204" pitchFamily="34" charset="0"/>
            <a:cs typeface="Arial" panose="020B0604020202020204" pitchFamily="34" charset="0"/>
          </a:endParaRPr>
        </a:p>
      </dgm:t>
    </dgm:pt>
    <dgm:pt modelId="{46F223D2-BAF0-400B-A197-E29F4483482F}" type="parTrans" cxnId="{810CA0A8-41FF-431B-A1CE-240A3F910497}">
      <dgm:prSet/>
      <dgm:spPr/>
      <dgm:t>
        <a:bodyPr/>
        <a:lstStyle/>
        <a:p>
          <a:endParaRPr lang="en-AU"/>
        </a:p>
      </dgm:t>
    </dgm:pt>
    <dgm:pt modelId="{1E93A15B-2BFF-42BC-8E33-A2052BB6B849}" type="sibTrans" cxnId="{810CA0A8-41FF-431B-A1CE-240A3F910497}">
      <dgm:prSet/>
      <dgm:spPr>
        <a:solidFill>
          <a:schemeClr val="accent2"/>
        </a:solidFill>
      </dgm:spPr>
      <dgm:t>
        <a:bodyPr/>
        <a:lstStyle/>
        <a:p>
          <a:endParaRPr lang="en-AU" dirty="0"/>
        </a:p>
      </dgm:t>
    </dgm:pt>
    <dgm:pt modelId="{B9B2128E-9358-4766-AE39-1F28F5D00318}">
      <dgm:prSet phldrT="[Text]" custT="1"/>
      <dgm:spPr>
        <a:solidFill>
          <a:srgbClr val="FBE4D3"/>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mathematical proficiencies</a:t>
          </a:r>
        </a:p>
      </dgm:t>
    </dgm:pt>
    <dgm:pt modelId="{18C53645-7C5E-47E8-9755-8FD76161B855}" type="parTrans" cxnId="{8DF5A8C3-CD00-417C-8A92-CFFA681AFC43}">
      <dgm:prSet/>
      <dgm:spPr/>
      <dgm:t>
        <a:bodyPr/>
        <a:lstStyle/>
        <a:p>
          <a:endParaRPr lang="en-AU"/>
        </a:p>
      </dgm:t>
    </dgm:pt>
    <dgm:pt modelId="{D0FB3211-DD27-473B-943D-995C502236ED}" type="sibTrans" cxnId="{8DF5A8C3-CD00-417C-8A92-CFFA681AFC43}">
      <dgm:prSet/>
      <dgm:spPr/>
      <dgm:t>
        <a:bodyPr/>
        <a:lstStyle/>
        <a:p>
          <a:endParaRPr lang="en-AU" dirty="0"/>
        </a:p>
      </dgm:t>
    </dgm:pt>
    <dgm:pt modelId="{E81CCB7E-BE06-45D7-B0E2-430B74E301C0}">
      <dgm:prSet phldrT="[Text]" custT="1"/>
      <dgm:spPr>
        <a:solidFill>
          <a:srgbClr val="D6EBAD"/>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learning experiences and assumed knowledge</a:t>
          </a:r>
        </a:p>
      </dgm:t>
    </dgm:pt>
    <dgm:pt modelId="{E4C88636-A0F2-4107-8828-509F1771FE52}" type="parTrans" cxnId="{82B90F80-DAB8-4AFF-9E76-9F0C43F0888B}">
      <dgm:prSet/>
      <dgm:spPr/>
      <dgm:t>
        <a:bodyPr/>
        <a:lstStyle/>
        <a:p>
          <a:endParaRPr lang="en-AU"/>
        </a:p>
      </dgm:t>
    </dgm:pt>
    <dgm:pt modelId="{00708097-31CD-4BB7-AE8A-0DA54395FF9C}" type="sibTrans" cxnId="{82B90F80-DAB8-4AFF-9E76-9F0C43F0888B}">
      <dgm:prSet/>
      <dgm:spPr>
        <a:solidFill>
          <a:schemeClr val="accent4"/>
        </a:solidFill>
      </dgm:spPr>
      <dgm:t>
        <a:bodyPr/>
        <a:lstStyle/>
        <a:p>
          <a:endParaRPr lang="en-AU" dirty="0"/>
        </a:p>
      </dgm:t>
    </dgm:pt>
    <dgm:pt modelId="{B1EF9F60-5204-47DD-B305-EBCD01BBC569}" type="pres">
      <dgm:prSet presAssocID="{F102243E-4E79-4B10-ACA9-146223317308}" presName="diagram" presStyleCnt="0">
        <dgm:presLayoutVars>
          <dgm:dir/>
          <dgm:resizeHandles val="exact"/>
        </dgm:presLayoutVars>
      </dgm:prSet>
      <dgm:spPr/>
    </dgm:pt>
    <dgm:pt modelId="{77CD59B3-1E09-48FC-BF14-88FD6DE8B3EC}" type="pres">
      <dgm:prSet presAssocID="{2B03AC69-54C0-4D2E-83DC-B761EFED6CBC}" presName="node" presStyleLbl="node1" presStyleIdx="0" presStyleCnt="3">
        <dgm:presLayoutVars>
          <dgm:bulletEnabled val="1"/>
        </dgm:presLayoutVars>
      </dgm:prSet>
      <dgm:spPr/>
    </dgm:pt>
    <dgm:pt modelId="{8953ACBE-CB18-4E71-BCB6-BF1FE126B190}" type="pres">
      <dgm:prSet presAssocID="{1E93A15B-2BFF-42BC-8E33-A2052BB6B849}" presName="sibTrans" presStyleCnt="0"/>
      <dgm:spPr/>
    </dgm:pt>
    <dgm:pt modelId="{87612781-D432-4B0C-87F2-A84F9EF92526}" type="pres">
      <dgm:prSet presAssocID="{B9B2128E-9358-4766-AE39-1F28F5D00318}" presName="node" presStyleLbl="node1" presStyleIdx="1" presStyleCnt="3">
        <dgm:presLayoutVars>
          <dgm:bulletEnabled val="1"/>
        </dgm:presLayoutVars>
      </dgm:prSet>
      <dgm:spPr/>
    </dgm:pt>
    <dgm:pt modelId="{D0B1DC81-9F14-42E2-87DA-178C37ACC557}" type="pres">
      <dgm:prSet presAssocID="{D0FB3211-DD27-473B-943D-995C502236ED}" presName="sibTrans" presStyleCnt="0"/>
      <dgm:spPr/>
    </dgm:pt>
    <dgm:pt modelId="{B04E8BD4-91A1-447D-BD4B-CA5D527D89F4}" type="pres">
      <dgm:prSet presAssocID="{E81CCB7E-BE06-45D7-B0E2-430B74E301C0}" presName="node" presStyleLbl="node1" presStyleIdx="2" presStyleCnt="3">
        <dgm:presLayoutVars>
          <dgm:bulletEnabled val="1"/>
        </dgm:presLayoutVars>
      </dgm:prSet>
      <dgm:spPr/>
    </dgm:pt>
  </dgm:ptLst>
  <dgm:cxnLst>
    <dgm:cxn modelId="{EA3EC159-1FF7-4E23-A5C2-6BF72D8A9614}" type="presOf" srcId="{F102243E-4E79-4B10-ACA9-146223317308}" destId="{B1EF9F60-5204-47DD-B305-EBCD01BBC569}" srcOrd="0" destOrd="0" presId="urn:microsoft.com/office/officeart/2005/8/layout/default"/>
    <dgm:cxn modelId="{82B90F80-DAB8-4AFF-9E76-9F0C43F0888B}" srcId="{F102243E-4E79-4B10-ACA9-146223317308}" destId="{E81CCB7E-BE06-45D7-B0E2-430B74E301C0}" srcOrd="2" destOrd="0" parTransId="{E4C88636-A0F2-4107-8828-509F1771FE52}" sibTransId="{00708097-31CD-4BB7-AE8A-0DA54395FF9C}"/>
    <dgm:cxn modelId="{51BFDE84-B8C6-4CBC-B8D9-52130DD30658}" type="presOf" srcId="{2B03AC69-54C0-4D2E-83DC-B761EFED6CBC}" destId="{77CD59B3-1E09-48FC-BF14-88FD6DE8B3EC}" srcOrd="0" destOrd="0" presId="urn:microsoft.com/office/officeart/2005/8/layout/default"/>
    <dgm:cxn modelId="{810CA0A8-41FF-431B-A1CE-240A3F910497}" srcId="{F102243E-4E79-4B10-ACA9-146223317308}" destId="{2B03AC69-54C0-4D2E-83DC-B761EFED6CBC}" srcOrd="0" destOrd="0" parTransId="{46F223D2-BAF0-400B-A197-E29F4483482F}" sibTransId="{1E93A15B-2BFF-42BC-8E33-A2052BB6B849}"/>
    <dgm:cxn modelId="{53A675AD-7406-46F7-A1EB-C3B0242E6201}" type="presOf" srcId="{B9B2128E-9358-4766-AE39-1F28F5D00318}" destId="{87612781-D432-4B0C-87F2-A84F9EF92526}" srcOrd="0" destOrd="0" presId="urn:microsoft.com/office/officeart/2005/8/layout/default"/>
    <dgm:cxn modelId="{9A9832BE-5F36-43D3-9C5D-88E591DD5F60}" type="presOf" srcId="{E81CCB7E-BE06-45D7-B0E2-430B74E301C0}" destId="{B04E8BD4-91A1-447D-BD4B-CA5D527D89F4}" srcOrd="0" destOrd="0" presId="urn:microsoft.com/office/officeart/2005/8/layout/default"/>
    <dgm:cxn modelId="{8DF5A8C3-CD00-417C-8A92-CFFA681AFC43}" srcId="{F102243E-4E79-4B10-ACA9-146223317308}" destId="{B9B2128E-9358-4766-AE39-1F28F5D00318}" srcOrd="1" destOrd="0" parTransId="{18C53645-7C5E-47E8-9755-8FD76161B855}" sibTransId="{D0FB3211-DD27-473B-943D-995C502236ED}"/>
    <dgm:cxn modelId="{D233FE51-664E-4576-AA87-B02FDD6928E0}" type="presParOf" srcId="{B1EF9F60-5204-47DD-B305-EBCD01BBC569}" destId="{77CD59B3-1E09-48FC-BF14-88FD6DE8B3EC}" srcOrd="0" destOrd="0" presId="urn:microsoft.com/office/officeart/2005/8/layout/default"/>
    <dgm:cxn modelId="{DC1DD343-014D-4E6F-B507-CF1B209D00C3}" type="presParOf" srcId="{B1EF9F60-5204-47DD-B305-EBCD01BBC569}" destId="{8953ACBE-CB18-4E71-BCB6-BF1FE126B190}" srcOrd="1" destOrd="0" presId="urn:microsoft.com/office/officeart/2005/8/layout/default"/>
    <dgm:cxn modelId="{A57A16B3-DEFE-4C0F-817D-D43C3939747C}" type="presParOf" srcId="{B1EF9F60-5204-47DD-B305-EBCD01BBC569}" destId="{87612781-D432-4B0C-87F2-A84F9EF92526}" srcOrd="2" destOrd="0" presId="urn:microsoft.com/office/officeart/2005/8/layout/default"/>
    <dgm:cxn modelId="{91A827C5-74E0-4F28-8FCC-3B6AC57D2C3A}" type="presParOf" srcId="{B1EF9F60-5204-47DD-B305-EBCD01BBC569}" destId="{D0B1DC81-9F14-42E2-87DA-178C37ACC557}" srcOrd="3" destOrd="0" presId="urn:microsoft.com/office/officeart/2005/8/layout/default"/>
    <dgm:cxn modelId="{799EC846-7A13-4794-AF97-48AE27FDA552}" type="presParOf" srcId="{B1EF9F60-5204-47DD-B305-EBCD01BBC569}" destId="{B04E8BD4-91A1-447D-BD4B-CA5D527D89F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343912-13F3-4AE9-A624-9F6CBF3B91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1F3ADC-4A08-45FC-B580-2A99FA4E1144}">
      <dgm:prSet custT="1"/>
      <dgm:spPr/>
      <dgm:t>
        <a:bodyPr/>
        <a:lstStyle/>
        <a:p>
          <a:pPr>
            <a:lnSpc>
              <a:spcPct val="100000"/>
            </a:lnSpc>
          </a:pPr>
          <a:r>
            <a:rPr lang="en-AU" sz="1600" b="1" i="0" dirty="0">
              <a:solidFill>
                <a:schemeClr val="bg1">
                  <a:lumMod val="75000"/>
                </a:schemeClr>
              </a:solidFill>
            </a:rPr>
            <a:t>Validity: </a:t>
          </a:r>
          <a:r>
            <a:rPr lang="en-AU" sz="1600" dirty="0">
              <a:solidFill>
                <a:schemeClr val="bg1">
                  <a:lumMod val="75000"/>
                </a:schemeClr>
              </a:solidFill>
            </a:rPr>
            <a:t>the </a:t>
          </a:r>
          <a:r>
            <a:rPr lang="en-US" sz="1600" dirty="0">
              <a:solidFill>
                <a:schemeClr val="bg1">
                  <a:lumMod val="75000"/>
                </a:schemeClr>
              </a:solidFill>
            </a:rPr>
            <a:t>extent to which an assessment accurately measures what it is intended to measure</a:t>
          </a:r>
          <a:endParaRPr lang="en-AU" sz="1600" b="0" i="0" dirty="0">
            <a:solidFill>
              <a:schemeClr val="bg1">
                <a:lumMod val="75000"/>
              </a:schemeClr>
            </a:solidFill>
            <a:latin typeface="Arial" panose="020B0604020202020204" pitchFamily="34" charset="0"/>
            <a:cs typeface="Arial" panose="020B0604020202020204" pitchFamily="34" charset="0"/>
          </a:endParaRPr>
        </a:p>
      </dgm:t>
    </dgm:pt>
    <dgm:pt modelId="{455D77A7-261F-4D27-AED7-D91032F173C3}" type="parTrans" cxnId="{61D7EFA5-9A5E-4FA9-820A-6FC35F6B66CD}">
      <dgm:prSet/>
      <dgm:spPr/>
      <dgm:t>
        <a:bodyPr/>
        <a:lstStyle/>
        <a:p>
          <a:endParaRPr lang="en-US"/>
        </a:p>
      </dgm:t>
    </dgm:pt>
    <dgm:pt modelId="{B988CA99-6A7A-4CFB-AE6C-E543E6FBAC06}" type="sibTrans" cxnId="{61D7EFA5-9A5E-4FA9-820A-6FC35F6B66CD}">
      <dgm:prSet/>
      <dgm:spPr/>
      <dgm:t>
        <a:bodyPr/>
        <a:lstStyle/>
        <a:p>
          <a:endParaRPr lang="en-US"/>
        </a:p>
      </dgm:t>
    </dgm:pt>
    <dgm:pt modelId="{DE479230-684A-40AB-8145-512B670F49C2}">
      <dgm:prSet custT="1"/>
      <dgm:spPr/>
      <dgm:t>
        <a:bodyPr/>
        <a:lstStyle/>
        <a:p>
          <a:pPr>
            <a:lnSpc>
              <a:spcPct val="100000"/>
            </a:lnSpc>
          </a:pPr>
          <a:r>
            <a:rPr lang="en-AU" sz="1600" b="1" i="0" dirty="0">
              <a:solidFill>
                <a:schemeClr val="bg1">
                  <a:lumMod val="75000"/>
                </a:schemeClr>
              </a:solidFill>
            </a:rPr>
            <a:t>Reliability: </a:t>
          </a:r>
          <a:r>
            <a:rPr lang="en-AU" sz="1600" dirty="0">
              <a:solidFill>
                <a:schemeClr val="bg1">
                  <a:lumMod val="75000"/>
                </a:schemeClr>
              </a:solidFill>
            </a:rPr>
            <a:t>the extent to which an assessment will produce the same consistent result</a:t>
          </a:r>
          <a:endParaRPr lang="en-US" sz="1600" dirty="0">
            <a:solidFill>
              <a:schemeClr val="bg1">
                <a:lumMod val="75000"/>
              </a:schemeClr>
            </a:solidFill>
            <a:latin typeface="Arial" panose="020B0604020202020204" pitchFamily="34" charset="0"/>
            <a:cs typeface="Arial" panose="020B0604020202020204" pitchFamily="34" charset="0"/>
          </a:endParaRPr>
        </a:p>
      </dgm:t>
    </dgm:pt>
    <dgm:pt modelId="{0C924A7F-CA8A-489A-8F10-71C70F067DCB}" type="parTrans" cxnId="{93EF014F-4A3A-42AE-AEF2-0C6F26745448}">
      <dgm:prSet/>
      <dgm:spPr/>
      <dgm:t>
        <a:bodyPr/>
        <a:lstStyle/>
        <a:p>
          <a:endParaRPr lang="en-AU"/>
        </a:p>
      </dgm:t>
    </dgm:pt>
    <dgm:pt modelId="{A5EEA2FF-29E3-485F-9C72-94AAFB6C0FC9}" type="sibTrans" cxnId="{93EF014F-4A3A-42AE-AEF2-0C6F26745448}">
      <dgm:prSet/>
      <dgm:spPr/>
      <dgm:t>
        <a:bodyPr/>
        <a:lstStyle/>
        <a:p>
          <a:endParaRPr lang="en-AU"/>
        </a:p>
      </dgm:t>
    </dgm:pt>
    <dgm:pt modelId="{EAAE8747-9DB8-49FD-9787-B32ABF7376C6}">
      <dgm:prSet custT="1"/>
      <dgm:spPr/>
      <dgm:t>
        <a:bodyPr/>
        <a:lstStyle/>
        <a:p>
          <a:pPr>
            <a:lnSpc>
              <a:spcPct val="100000"/>
            </a:lnSpc>
          </a:pPr>
          <a:r>
            <a:rPr lang="en-US" sz="1600" b="1" dirty="0"/>
            <a:t>Accessibility: </a:t>
          </a:r>
          <a:r>
            <a:rPr lang="en-AU" sz="1600" dirty="0"/>
            <a:t>the </a:t>
          </a:r>
          <a:r>
            <a:rPr lang="en-US" sz="1600" dirty="0"/>
            <a:t>extent to which the assessment provides all students with a clear understanding of how to demonstrate their learning</a:t>
          </a:r>
          <a:endParaRPr lang="en-US" sz="1600" dirty="0">
            <a:latin typeface="Arial" panose="020B0604020202020204" pitchFamily="34" charset="0"/>
            <a:cs typeface="Arial" panose="020B0604020202020204" pitchFamily="34" charset="0"/>
          </a:endParaRPr>
        </a:p>
      </dgm:t>
    </dgm:pt>
    <dgm:pt modelId="{051BDD47-9E17-4524-9D75-EFCE80B537CE}" type="parTrans" cxnId="{8EA21507-EE71-44A1-8005-A7DA3096CA2F}">
      <dgm:prSet/>
      <dgm:spPr/>
      <dgm:t>
        <a:bodyPr/>
        <a:lstStyle/>
        <a:p>
          <a:endParaRPr lang="en-AU"/>
        </a:p>
      </dgm:t>
    </dgm:pt>
    <dgm:pt modelId="{B0ADBB2C-6DFB-4B8A-BA44-8909D7F2DE9E}" type="sibTrans" cxnId="{8EA21507-EE71-44A1-8005-A7DA3096CA2F}">
      <dgm:prSet/>
      <dgm:spPr/>
      <dgm:t>
        <a:bodyPr/>
        <a:lstStyle/>
        <a:p>
          <a:endParaRPr lang="en-AU"/>
        </a:p>
      </dgm:t>
    </dgm:pt>
    <dgm:pt modelId="{765E58C2-53CF-472D-B2C6-68A818BFC2FC}" type="pres">
      <dgm:prSet presAssocID="{C5343912-13F3-4AE9-A624-9F6CBF3B910C}" presName="root" presStyleCnt="0">
        <dgm:presLayoutVars>
          <dgm:dir/>
          <dgm:resizeHandles val="exact"/>
        </dgm:presLayoutVars>
      </dgm:prSet>
      <dgm:spPr/>
    </dgm:pt>
    <dgm:pt modelId="{532CBF63-9FFE-4F99-B294-2D6CACE31BF1}" type="pres">
      <dgm:prSet presAssocID="{C31F3ADC-4A08-45FC-B580-2A99FA4E1144}" presName="compNode" presStyleCnt="0"/>
      <dgm:spPr/>
    </dgm:pt>
    <dgm:pt modelId="{4F04B577-7970-4E68-BD35-AB70D649B61C}" type="pres">
      <dgm:prSet presAssocID="{C31F3ADC-4A08-45FC-B580-2A99FA4E1144}" presName="bgRect" presStyleLbl="bgShp" presStyleIdx="0" presStyleCnt="3"/>
      <dgm:spPr>
        <a:solidFill>
          <a:schemeClr val="accent1">
            <a:lumMod val="20000"/>
            <a:lumOff val="80000"/>
          </a:schemeClr>
        </a:solidFill>
      </dgm:spPr>
    </dgm:pt>
    <dgm:pt modelId="{8E91B512-215C-4FE7-9AB2-3DCC9F8B9623}" type="pres">
      <dgm:prSet presAssocID="{C31F3ADC-4A08-45FC-B580-2A99FA4E1144}" presName="iconRect" presStyleLbl="node1" presStyleIdx="0" presStyleCnt="3"/>
      <dgm:spPr>
        <a:blipFill dpi="0" rotWithShape="1">
          <a:blip xmlns:r="http://schemas.openxmlformats.org/officeDocument/2006/relationships" r:embed="rId1">
            <a:alphaModFix amt="2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42A1CF6E-AC2B-4BF3-B30F-C82A0DD3C235}" type="pres">
      <dgm:prSet presAssocID="{C31F3ADC-4A08-45FC-B580-2A99FA4E1144}" presName="spaceRect" presStyleCnt="0"/>
      <dgm:spPr/>
    </dgm:pt>
    <dgm:pt modelId="{A31B9A16-C808-4810-96D9-91942DEE04C6}" type="pres">
      <dgm:prSet presAssocID="{C31F3ADC-4A08-45FC-B580-2A99FA4E1144}" presName="parTx" presStyleLbl="revTx" presStyleIdx="0" presStyleCnt="3">
        <dgm:presLayoutVars>
          <dgm:chMax val="0"/>
          <dgm:chPref val="0"/>
        </dgm:presLayoutVars>
      </dgm:prSet>
      <dgm:spPr/>
    </dgm:pt>
    <dgm:pt modelId="{45D1369D-C21B-47E3-A0FF-3ABEF437686D}" type="pres">
      <dgm:prSet presAssocID="{B988CA99-6A7A-4CFB-AE6C-E543E6FBAC06}" presName="sibTrans" presStyleCnt="0"/>
      <dgm:spPr/>
    </dgm:pt>
    <dgm:pt modelId="{227B5FB4-5FB6-47E7-B7AB-FDBFEC840117}" type="pres">
      <dgm:prSet presAssocID="{EAAE8747-9DB8-49FD-9787-B32ABF7376C6}" presName="compNode" presStyleCnt="0"/>
      <dgm:spPr/>
    </dgm:pt>
    <dgm:pt modelId="{9A01182E-8960-46AA-AAC2-7F2078843B85}" type="pres">
      <dgm:prSet presAssocID="{EAAE8747-9DB8-49FD-9787-B32ABF7376C6}" presName="bgRect" presStyleLbl="bgShp" presStyleIdx="1" presStyleCnt="3"/>
      <dgm:spPr>
        <a:solidFill>
          <a:schemeClr val="accent1">
            <a:lumMod val="20000"/>
            <a:lumOff val="80000"/>
          </a:schemeClr>
        </a:solidFill>
        <a:ln>
          <a:solidFill>
            <a:schemeClr val="bg2"/>
          </a:solidFill>
        </a:ln>
      </dgm:spPr>
    </dgm:pt>
    <dgm:pt modelId="{E2396853-428D-4E3A-B3F3-926450419F5E}" type="pres">
      <dgm:prSet presAssocID="{EAAE8747-9DB8-49FD-9787-B32ABF7376C6}" presName="iconRect" presStyleLbl="node1" presStyleIdx="1" presStyleCnt="3"/>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hool boy with solid fill"/>
        </a:ext>
      </dgm:extLst>
    </dgm:pt>
    <dgm:pt modelId="{D01FA87F-D410-40B0-80AE-914382EC8CCD}" type="pres">
      <dgm:prSet presAssocID="{EAAE8747-9DB8-49FD-9787-B32ABF7376C6}" presName="spaceRect" presStyleCnt="0"/>
      <dgm:spPr/>
    </dgm:pt>
    <dgm:pt modelId="{4EDFB725-31F8-4D40-8CF1-F004977D237B}" type="pres">
      <dgm:prSet presAssocID="{EAAE8747-9DB8-49FD-9787-B32ABF7376C6}" presName="parTx" presStyleLbl="revTx" presStyleIdx="1" presStyleCnt="3">
        <dgm:presLayoutVars>
          <dgm:chMax val="0"/>
          <dgm:chPref val="0"/>
        </dgm:presLayoutVars>
      </dgm:prSet>
      <dgm:spPr/>
    </dgm:pt>
    <dgm:pt modelId="{8B7BFF06-D1A7-4FD2-961C-BC8F121DB8F9}" type="pres">
      <dgm:prSet presAssocID="{B0ADBB2C-6DFB-4B8A-BA44-8909D7F2DE9E}" presName="sibTrans" presStyleCnt="0"/>
      <dgm:spPr/>
    </dgm:pt>
    <dgm:pt modelId="{FB0B712B-83D0-43AF-8615-CDA6EF73DC6D}" type="pres">
      <dgm:prSet presAssocID="{DE479230-684A-40AB-8145-512B670F49C2}" presName="compNode" presStyleCnt="0"/>
      <dgm:spPr/>
    </dgm:pt>
    <dgm:pt modelId="{7E10EECC-97A2-4F57-9DA2-F37ED2475276}" type="pres">
      <dgm:prSet presAssocID="{DE479230-684A-40AB-8145-512B670F49C2}" presName="bgRect" presStyleLbl="bgShp" presStyleIdx="2" presStyleCnt="3"/>
      <dgm:spPr>
        <a:solidFill>
          <a:schemeClr val="accent1">
            <a:lumMod val="20000"/>
            <a:lumOff val="80000"/>
          </a:schemeClr>
        </a:solidFill>
      </dgm:spPr>
    </dgm:pt>
    <dgm:pt modelId="{9B431C27-D8FB-40D6-B7A8-070B0F0796D4}" type="pres">
      <dgm:prSet presAssocID="{DE479230-684A-40AB-8145-512B670F49C2}" presName="iconRect" presStyleLbl="node1" presStyleIdx="2" presStyleCnt="3"/>
      <dgm:spPr>
        <a:blipFill dpi="0" rotWithShape="1">
          <a:blip xmlns:r="http://schemas.openxmlformats.org/officeDocument/2006/relationships" r:embed="rId5">
            <a:alphaModFix amt="2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Tick with solid fill"/>
        </a:ext>
      </dgm:extLst>
    </dgm:pt>
    <dgm:pt modelId="{584E0FE9-9930-45BF-A3F3-454567E99EBC}" type="pres">
      <dgm:prSet presAssocID="{DE479230-684A-40AB-8145-512B670F49C2}" presName="spaceRect" presStyleCnt="0"/>
      <dgm:spPr/>
    </dgm:pt>
    <dgm:pt modelId="{516E499D-9371-414D-92EF-82FDF8744103}" type="pres">
      <dgm:prSet presAssocID="{DE479230-684A-40AB-8145-512B670F49C2}" presName="parTx" presStyleLbl="revTx" presStyleIdx="2" presStyleCnt="3">
        <dgm:presLayoutVars>
          <dgm:chMax val="0"/>
          <dgm:chPref val="0"/>
        </dgm:presLayoutVars>
      </dgm:prSet>
      <dgm:spPr/>
    </dgm:pt>
  </dgm:ptLst>
  <dgm:cxnLst>
    <dgm:cxn modelId="{8EA21507-EE71-44A1-8005-A7DA3096CA2F}" srcId="{C5343912-13F3-4AE9-A624-9F6CBF3B910C}" destId="{EAAE8747-9DB8-49FD-9787-B32ABF7376C6}" srcOrd="1" destOrd="0" parTransId="{051BDD47-9E17-4524-9D75-EFCE80B537CE}" sibTransId="{B0ADBB2C-6DFB-4B8A-BA44-8909D7F2DE9E}"/>
    <dgm:cxn modelId="{202C6767-E643-4A8A-9DD9-D4E1BFCC570B}" type="presOf" srcId="{DE479230-684A-40AB-8145-512B670F49C2}" destId="{516E499D-9371-414D-92EF-82FDF8744103}" srcOrd="0" destOrd="0" presId="urn:microsoft.com/office/officeart/2018/2/layout/IconVerticalSolidList"/>
    <dgm:cxn modelId="{93EF014F-4A3A-42AE-AEF2-0C6F26745448}" srcId="{C5343912-13F3-4AE9-A624-9F6CBF3B910C}" destId="{DE479230-684A-40AB-8145-512B670F49C2}" srcOrd="2" destOrd="0" parTransId="{0C924A7F-CA8A-489A-8F10-71C70F067DCB}" sibTransId="{A5EEA2FF-29E3-485F-9C72-94AAFB6C0FC9}"/>
    <dgm:cxn modelId="{05256896-E85E-48CC-8345-28014C200B03}" type="presOf" srcId="{C31F3ADC-4A08-45FC-B580-2A99FA4E1144}" destId="{A31B9A16-C808-4810-96D9-91942DEE04C6}" srcOrd="0" destOrd="0" presId="urn:microsoft.com/office/officeart/2018/2/layout/IconVerticalSolidList"/>
    <dgm:cxn modelId="{61D7EFA5-9A5E-4FA9-820A-6FC35F6B66CD}" srcId="{C5343912-13F3-4AE9-A624-9F6CBF3B910C}" destId="{C31F3ADC-4A08-45FC-B580-2A99FA4E1144}" srcOrd="0" destOrd="0" parTransId="{455D77A7-261F-4D27-AED7-D91032F173C3}" sibTransId="{B988CA99-6A7A-4CFB-AE6C-E543E6FBAC06}"/>
    <dgm:cxn modelId="{D6AF6DFA-E073-4F24-997B-E35213D9DA5B}" type="presOf" srcId="{EAAE8747-9DB8-49FD-9787-B32ABF7376C6}" destId="{4EDFB725-31F8-4D40-8CF1-F004977D237B}" srcOrd="0" destOrd="0" presId="urn:microsoft.com/office/officeart/2018/2/layout/IconVerticalSolidList"/>
    <dgm:cxn modelId="{B81FB9FB-4F99-41DF-8224-3FB67243613D}" type="presOf" srcId="{C5343912-13F3-4AE9-A624-9F6CBF3B910C}" destId="{765E58C2-53CF-472D-B2C6-68A818BFC2FC}" srcOrd="0" destOrd="0" presId="urn:microsoft.com/office/officeart/2018/2/layout/IconVerticalSolidList"/>
    <dgm:cxn modelId="{22AD7FF2-CE48-46B6-B329-DBEB1CE4DC85}" type="presParOf" srcId="{765E58C2-53CF-472D-B2C6-68A818BFC2FC}" destId="{532CBF63-9FFE-4F99-B294-2D6CACE31BF1}" srcOrd="0" destOrd="0" presId="urn:microsoft.com/office/officeart/2018/2/layout/IconVerticalSolidList"/>
    <dgm:cxn modelId="{B70C7543-0F33-4BF2-A0DD-3CA0CCC1BD1A}" type="presParOf" srcId="{532CBF63-9FFE-4F99-B294-2D6CACE31BF1}" destId="{4F04B577-7970-4E68-BD35-AB70D649B61C}" srcOrd="0" destOrd="0" presId="urn:microsoft.com/office/officeart/2018/2/layout/IconVerticalSolidList"/>
    <dgm:cxn modelId="{0252BA70-F381-4609-971C-CD999305E8AF}" type="presParOf" srcId="{532CBF63-9FFE-4F99-B294-2D6CACE31BF1}" destId="{8E91B512-215C-4FE7-9AB2-3DCC9F8B9623}" srcOrd="1" destOrd="0" presId="urn:microsoft.com/office/officeart/2018/2/layout/IconVerticalSolidList"/>
    <dgm:cxn modelId="{BA122FEF-2904-4E47-9502-D659C917ADC4}" type="presParOf" srcId="{532CBF63-9FFE-4F99-B294-2D6CACE31BF1}" destId="{42A1CF6E-AC2B-4BF3-B30F-C82A0DD3C235}" srcOrd="2" destOrd="0" presId="urn:microsoft.com/office/officeart/2018/2/layout/IconVerticalSolidList"/>
    <dgm:cxn modelId="{33DE4704-EE0F-43FA-890A-B097776714A3}" type="presParOf" srcId="{532CBF63-9FFE-4F99-B294-2D6CACE31BF1}" destId="{A31B9A16-C808-4810-96D9-91942DEE04C6}" srcOrd="3" destOrd="0" presId="urn:microsoft.com/office/officeart/2018/2/layout/IconVerticalSolidList"/>
    <dgm:cxn modelId="{8CA7B995-694D-41C9-91C7-52E3770F5CA9}" type="presParOf" srcId="{765E58C2-53CF-472D-B2C6-68A818BFC2FC}" destId="{45D1369D-C21B-47E3-A0FF-3ABEF437686D}" srcOrd="1" destOrd="0" presId="urn:microsoft.com/office/officeart/2018/2/layout/IconVerticalSolidList"/>
    <dgm:cxn modelId="{7DB91007-FCDA-41DE-8099-B24323E4613C}" type="presParOf" srcId="{765E58C2-53CF-472D-B2C6-68A818BFC2FC}" destId="{227B5FB4-5FB6-47E7-B7AB-FDBFEC840117}" srcOrd="2" destOrd="0" presId="urn:microsoft.com/office/officeart/2018/2/layout/IconVerticalSolidList"/>
    <dgm:cxn modelId="{EB813361-A39D-4C89-AB64-CC6341F02D34}" type="presParOf" srcId="{227B5FB4-5FB6-47E7-B7AB-FDBFEC840117}" destId="{9A01182E-8960-46AA-AAC2-7F2078843B85}" srcOrd="0" destOrd="0" presId="urn:microsoft.com/office/officeart/2018/2/layout/IconVerticalSolidList"/>
    <dgm:cxn modelId="{63FEBBDF-A34D-4E4C-83F3-E1A8BBA5D6BE}" type="presParOf" srcId="{227B5FB4-5FB6-47E7-B7AB-FDBFEC840117}" destId="{E2396853-428D-4E3A-B3F3-926450419F5E}" srcOrd="1" destOrd="0" presId="urn:microsoft.com/office/officeart/2018/2/layout/IconVerticalSolidList"/>
    <dgm:cxn modelId="{95FB5A46-9779-4AD8-8DF2-80F5F98AD51B}" type="presParOf" srcId="{227B5FB4-5FB6-47E7-B7AB-FDBFEC840117}" destId="{D01FA87F-D410-40B0-80AE-914382EC8CCD}" srcOrd="2" destOrd="0" presId="urn:microsoft.com/office/officeart/2018/2/layout/IconVerticalSolidList"/>
    <dgm:cxn modelId="{5D67FABE-75CD-40EB-B55A-129EF66FB008}" type="presParOf" srcId="{227B5FB4-5FB6-47E7-B7AB-FDBFEC840117}" destId="{4EDFB725-31F8-4D40-8CF1-F004977D237B}" srcOrd="3" destOrd="0" presId="urn:microsoft.com/office/officeart/2018/2/layout/IconVerticalSolidList"/>
    <dgm:cxn modelId="{B46F65E9-71F4-476D-8A87-72FAF93F047E}" type="presParOf" srcId="{765E58C2-53CF-472D-B2C6-68A818BFC2FC}" destId="{8B7BFF06-D1A7-4FD2-961C-BC8F121DB8F9}" srcOrd="3" destOrd="0" presId="urn:microsoft.com/office/officeart/2018/2/layout/IconVerticalSolidList"/>
    <dgm:cxn modelId="{6997FABF-AE00-482A-B0FF-99800D3B4E3E}" type="presParOf" srcId="{765E58C2-53CF-472D-B2C6-68A818BFC2FC}" destId="{FB0B712B-83D0-43AF-8615-CDA6EF73DC6D}" srcOrd="4" destOrd="0" presId="urn:microsoft.com/office/officeart/2018/2/layout/IconVerticalSolidList"/>
    <dgm:cxn modelId="{9322C248-1788-4CBC-A09F-D80D33F19356}" type="presParOf" srcId="{FB0B712B-83D0-43AF-8615-CDA6EF73DC6D}" destId="{7E10EECC-97A2-4F57-9DA2-F37ED2475276}" srcOrd="0" destOrd="0" presId="urn:microsoft.com/office/officeart/2018/2/layout/IconVerticalSolidList"/>
    <dgm:cxn modelId="{4A349396-BFD2-4904-A650-AC7662CB5E3B}" type="presParOf" srcId="{FB0B712B-83D0-43AF-8615-CDA6EF73DC6D}" destId="{9B431C27-D8FB-40D6-B7A8-070B0F0796D4}" srcOrd="1" destOrd="0" presId="urn:microsoft.com/office/officeart/2018/2/layout/IconVerticalSolidList"/>
    <dgm:cxn modelId="{E46F509A-38B9-4D7E-9260-657923F215D9}" type="presParOf" srcId="{FB0B712B-83D0-43AF-8615-CDA6EF73DC6D}" destId="{584E0FE9-9930-45BF-A3F3-454567E99EBC}" srcOrd="2" destOrd="0" presId="urn:microsoft.com/office/officeart/2018/2/layout/IconVerticalSolidList"/>
    <dgm:cxn modelId="{01C7050B-881F-4A7C-AF5A-9EE8B868451C}" type="presParOf" srcId="{FB0B712B-83D0-43AF-8615-CDA6EF73DC6D}" destId="{516E499D-9371-414D-92EF-82FDF87441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343912-13F3-4AE9-A624-9F6CBF3B91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1F3ADC-4A08-45FC-B580-2A99FA4E1144}">
      <dgm:prSet custT="1"/>
      <dgm:spPr/>
      <dgm:t>
        <a:bodyPr/>
        <a:lstStyle/>
        <a:p>
          <a:pPr>
            <a:lnSpc>
              <a:spcPct val="100000"/>
            </a:lnSpc>
          </a:pPr>
          <a:r>
            <a:rPr lang="en-AU" sz="1600" b="1" i="0" dirty="0">
              <a:solidFill>
                <a:schemeClr val="bg1">
                  <a:lumMod val="75000"/>
                </a:schemeClr>
              </a:solidFill>
            </a:rPr>
            <a:t>Validity: </a:t>
          </a:r>
          <a:r>
            <a:rPr lang="en-AU" sz="1600" dirty="0">
              <a:solidFill>
                <a:schemeClr val="bg1">
                  <a:lumMod val="75000"/>
                </a:schemeClr>
              </a:solidFill>
            </a:rPr>
            <a:t>the </a:t>
          </a:r>
          <a:r>
            <a:rPr lang="en-US" sz="1600" dirty="0">
              <a:solidFill>
                <a:schemeClr val="bg1">
                  <a:lumMod val="75000"/>
                </a:schemeClr>
              </a:solidFill>
            </a:rPr>
            <a:t>extent to which an assessment accurately measures what it is intended to measure</a:t>
          </a:r>
          <a:endParaRPr lang="en-US" sz="1600" dirty="0">
            <a:solidFill>
              <a:schemeClr val="bg1">
                <a:lumMod val="75000"/>
              </a:schemeClr>
            </a:solidFill>
            <a:latin typeface="Arial" panose="020B0604020202020204" pitchFamily="34" charset="0"/>
            <a:cs typeface="Arial" panose="020B0604020202020204" pitchFamily="34" charset="0"/>
          </a:endParaRPr>
        </a:p>
      </dgm:t>
    </dgm:pt>
    <dgm:pt modelId="{455D77A7-261F-4D27-AED7-D91032F173C3}" type="parTrans" cxnId="{61D7EFA5-9A5E-4FA9-820A-6FC35F6B66CD}">
      <dgm:prSet/>
      <dgm:spPr/>
      <dgm:t>
        <a:bodyPr/>
        <a:lstStyle/>
        <a:p>
          <a:endParaRPr lang="en-US"/>
        </a:p>
      </dgm:t>
    </dgm:pt>
    <dgm:pt modelId="{B988CA99-6A7A-4CFB-AE6C-E543E6FBAC06}" type="sibTrans" cxnId="{61D7EFA5-9A5E-4FA9-820A-6FC35F6B66CD}">
      <dgm:prSet/>
      <dgm:spPr/>
      <dgm:t>
        <a:bodyPr/>
        <a:lstStyle/>
        <a:p>
          <a:endParaRPr lang="en-US"/>
        </a:p>
      </dgm:t>
    </dgm:pt>
    <dgm:pt modelId="{DE479230-684A-40AB-8145-512B670F49C2}">
      <dgm:prSet custT="1"/>
      <dgm:spPr/>
      <dgm:t>
        <a:bodyPr/>
        <a:lstStyle/>
        <a:p>
          <a:pPr>
            <a:lnSpc>
              <a:spcPct val="100000"/>
            </a:lnSpc>
          </a:pPr>
          <a:r>
            <a:rPr lang="en-AU" sz="1600" b="1" i="0" dirty="0"/>
            <a:t>Reliability: </a:t>
          </a:r>
          <a:r>
            <a:rPr lang="en-AU" sz="1600" dirty="0"/>
            <a:t>the extent to which an assessment will produce the same consistent result</a:t>
          </a:r>
          <a:endParaRPr lang="en-US" sz="1600" dirty="0">
            <a:latin typeface="Arial" panose="020B0604020202020204" pitchFamily="34" charset="0"/>
            <a:cs typeface="Arial" panose="020B0604020202020204" pitchFamily="34" charset="0"/>
          </a:endParaRPr>
        </a:p>
      </dgm:t>
    </dgm:pt>
    <dgm:pt modelId="{0C924A7F-CA8A-489A-8F10-71C70F067DCB}" type="parTrans" cxnId="{93EF014F-4A3A-42AE-AEF2-0C6F26745448}">
      <dgm:prSet/>
      <dgm:spPr/>
      <dgm:t>
        <a:bodyPr/>
        <a:lstStyle/>
        <a:p>
          <a:endParaRPr lang="en-AU"/>
        </a:p>
      </dgm:t>
    </dgm:pt>
    <dgm:pt modelId="{A5EEA2FF-29E3-485F-9C72-94AAFB6C0FC9}" type="sibTrans" cxnId="{93EF014F-4A3A-42AE-AEF2-0C6F26745448}">
      <dgm:prSet/>
      <dgm:spPr/>
      <dgm:t>
        <a:bodyPr/>
        <a:lstStyle/>
        <a:p>
          <a:endParaRPr lang="en-AU"/>
        </a:p>
      </dgm:t>
    </dgm:pt>
    <dgm:pt modelId="{EAAE8747-9DB8-49FD-9787-B32ABF7376C6}">
      <dgm:prSet custT="1"/>
      <dgm:spPr/>
      <dgm:t>
        <a:bodyPr/>
        <a:lstStyle/>
        <a:p>
          <a:pPr>
            <a:lnSpc>
              <a:spcPct val="100000"/>
            </a:lnSpc>
          </a:pPr>
          <a:r>
            <a:rPr lang="en-US" sz="1600" b="1" dirty="0">
              <a:solidFill>
                <a:schemeClr val="bg1">
                  <a:lumMod val="75000"/>
                </a:schemeClr>
              </a:solidFill>
            </a:rPr>
            <a:t>Accessibility: </a:t>
          </a:r>
          <a:r>
            <a:rPr lang="en-AU" sz="1600" dirty="0">
              <a:solidFill>
                <a:schemeClr val="bg1">
                  <a:lumMod val="75000"/>
                </a:schemeClr>
              </a:solidFill>
            </a:rPr>
            <a:t>the </a:t>
          </a:r>
          <a:r>
            <a:rPr lang="en-US" sz="1600" dirty="0">
              <a:solidFill>
                <a:schemeClr val="bg1">
                  <a:lumMod val="75000"/>
                </a:schemeClr>
              </a:solidFill>
            </a:rPr>
            <a:t>extent to which the assessment provides all students with a clear understanding of how to demonstrate their learning</a:t>
          </a:r>
          <a:endParaRPr lang="en-US" sz="1600" dirty="0">
            <a:solidFill>
              <a:schemeClr val="bg1">
                <a:lumMod val="75000"/>
              </a:schemeClr>
            </a:solidFill>
            <a:latin typeface="Arial" panose="020B0604020202020204" pitchFamily="34" charset="0"/>
            <a:cs typeface="Arial" panose="020B0604020202020204" pitchFamily="34" charset="0"/>
          </a:endParaRPr>
        </a:p>
      </dgm:t>
    </dgm:pt>
    <dgm:pt modelId="{051BDD47-9E17-4524-9D75-EFCE80B537CE}" type="parTrans" cxnId="{8EA21507-EE71-44A1-8005-A7DA3096CA2F}">
      <dgm:prSet/>
      <dgm:spPr/>
      <dgm:t>
        <a:bodyPr/>
        <a:lstStyle/>
        <a:p>
          <a:endParaRPr lang="en-AU"/>
        </a:p>
      </dgm:t>
    </dgm:pt>
    <dgm:pt modelId="{B0ADBB2C-6DFB-4B8A-BA44-8909D7F2DE9E}" type="sibTrans" cxnId="{8EA21507-EE71-44A1-8005-A7DA3096CA2F}">
      <dgm:prSet/>
      <dgm:spPr/>
      <dgm:t>
        <a:bodyPr/>
        <a:lstStyle/>
        <a:p>
          <a:endParaRPr lang="en-AU"/>
        </a:p>
      </dgm:t>
    </dgm:pt>
    <dgm:pt modelId="{765E58C2-53CF-472D-B2C6-68A818BFC2FC}" type="pres">
      <dgm:prSet presAssocID="{C5343912-13F3-4AE9-A624-9F6CBF3B910C}" presName="root" presStyleCnt="0">
        <dgm:presLayoutVars>
          <dgm:dir/>
          <dgm:resizeHandles val="exact"/>
        </dgm:presLayoutVars>
      </dgm:prSet>
      <dgm:spPr/>
    </dgm:pt>
    <dgm:pt modelId="{532CBF63-9FFE-4F99-B294-2D6CACE31BF1}" type="pres">
      <dgm:prSet presAssocID="{C31F3ADC-4A08-45FC-B580-2A99FA4E1144}" presName="compNode" presStyleCnt="0"/>
      <dgm:spPr/>
    </dgm:pt>
    <dgm:pt modelId="{4F04B577-7970-4E68-BD35-AB70D649B61C}" type="pres">
      <dgm:prSet presAssocID="{C31F3ADC-4A08-45FC-B580-2A99FA4E1144}" presName="bgRect" presStyleLbl="bgShp" presStyleIdx="0" presStyleCnt="3"/>
      <dgm:spPr>
        <a:solidFill>
          <a:schemeClr val="accent1">
            <a:lumMod val="20000"/>
            <a:lumOff val="80000"/>
          </a:schemeClr>
        </a:solidFill>
      </dgm:spPr>
    </dgm:pt>
    <dgm:pt modelId="{8E91B512-215C-4FE7-9AB2-3DCC9F8B9623}" type="pres">
      <dgm:prSet presAssocID="{C31F3ADC-4A08-45FC-B580-2A99FA4E1144}" presName="iconRect" presStyleLbl="node1" presStyleIdx="0" presStyleCnt="3"/>
      <dgm:spPr>
        <a:blipFill dpi="0" rotWithShape="1">
          <a:blip xmlns:r="http://schemas.openxmlformats.org/officeDocument/2006/relationships" r:embed="rId1">
            <a:alphaModFix amt="2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42A1CF6E-AC2B-4BF3-B30F-C82A0DD3C235}" type="pres">
      <dgm:prSet presAssocID="{C31F3ADC-4A08-45FC-B580-2A99FA4E1144}" presName="spaceRect" presStyleCnt="0"/>
      <dgm:spPr/>
    </dgm:pt>
    <dgm:pt modelId="{A31B9A16-C808-4810-96D9-91942DEE04C6}" type="pres">
      <dgm:prSet presAssocID="{C31F3ADC-4A08-45FC-B580-2A99FA4E1144}" presName="parTx" presStyleLbl="revTx" presStyleIdx="0" presStyleCnt="3">
        <dgm:presLayoutVars>
          <dgm:chMax val="0"/>
          <dgm:chPref val="0"/>
        </dgm:presLayoutVars>
      </dgm:prSet>
      <dgm:spPr/>
    </dgm:pt>
    <dgm:pt modelId="{45D1369D-C21B-47E3-A0FF-3ABEF437686D}" type="pres">
      <dgm:prSet presAssocID="{B988CA99-6A7A-4CFB-AE6C-E543E6FBAC06}" presName="sibTrans" presStyleCnt="0"/>
      <dgm:spPr/>
    </dgm:pt>
    <dgm:pt modelId="{227B5FB4-5FB6-47E7-B7AB-FDBFEC840117}" type="pres">
      <dgm:prSet presAssocID="{EAAE8747-9DB8-49FD-9787-B32ABF7376C6}" presName="compNode" presStyleCnt="0"/>
      <dgm:spPr/>
    </dgm:pt>
    <dgm:pt modelId="{9A01182E-8960-46AA-AAC2-7F2078843B85}" type="pres">
      <dgm:prSet presAssocID="{EAAE8747-9DB8-49FD-9787-B32ABF7376C6}" presName="bgRect" presStyleLbl="bgShp" presStyleIdx="1" presStyleCnt="3"/>
      <dgm:spPr>
        <a:solidFill>
          <a:schemeClr val="accent1">
            <a:lumMod val="20000"/>
            <a:lumOff val="80000"/>
          </a:schemeClr>
        </a:solidFill>
      </dgm:spPr>
    </dgm:pt>
    <dgm:pt modelId="{E2396853-428D-4E3A-B3F3-926450419F5E}" type="pres">
      <dgm:prSet presAssocID="{EAAE8747-9DB8-49FD-9787-B32ABF7376C6}" presName="iconRect" presStyleLbl="node1" presStyleIdx="1" presStyleCnt="3"/>
      <dgm:spPr>
        <a:blipFill dpi="0" rotWithShape="1">
          <a:blip xmlns:r="http://schemas.openxmlformats.org/officeDocument/2006/relationships" r:embed="rId3">
            <a:alphaModFix am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hool boy with solid fill"/>
        </a:ext>
      </dgm:extLst>
    </dgm:pt>
    <dgm:pt modelId="{D01FA87F-D410-40B0-80AE-914382EC8CCD}" type="pres">
      <dgm:prSet presAssocID="{EAAE8747-9DB8-49FD-9787-B32ABF7376C6}" presName="spaceRect" presStyleCnt="0"/>
      <dgm:spPr/>
    </dgm:pt>
    <dgm:pt modelId="{4EDFB725-31F8-4D40-8CF1-F004977D237B}" type="pres">
      <dgm:prSet presAssocID="{EAAE8747-9DB8-49FD-9787-B32ABF7376C6}" presName="parTx" presStyleLbl="revTx" presStyleIdx="1" presStyleCnt="3">
        <dgm:presLayoutVars>
          <dgm:chMax val="0"/>
          <dgm:chPref val="0"/>
        </dgm:presLayoutVars>
      </dgm:prSet>
      <dgm:spPr/>
    </dgm:pt>
    <dgm:pt modelId="{8B7BFF06-D1A7-4FD2-961C-BC8F121DB8F9}" type="pres">
      <dgm:prSet presAssocID="{B0ADBB2C-6DFB-4B8A-BA44-8909D7F2DE9E}" presName="sibTrans" presStyleCnt="0"/>
      <dgm:spPr/>
    </dgm:pt>
    <dgm:pt modelId="{FB0B712B-83D0-43AF-8615-CDA6EF73DC6D}" type="pres">
      <dgm:prSet presAssocID="{DE479230-684A-40AB-8145-512B670F49C2}" presName="compNode" presStyleCnt="0"/>
      <dgm:spPr/>
    </dgm:pt>
    <dgm:pt modelId="{7E10EECC-97A2-4F57-9DA2-F37ED2475276}" type="pres">
      <dgm:prSet presAssocID="{DE479230-684A-40AB-8145-512B670F49C2}" presName="bgRect" presStyleLbl="bgShp" presStyleIdx="2" presStyleCnt="3"/>
      <dgm:spPr>
        <a:solidFill>
          <a:schemeClr val="accent1">
            <a:lumMod val="20000"/>
            <a:lumOff val="80000"/>
          </a:schemeClr>
        </a:solidFill>
      </dgm:spPr>
    </dgm:pt>
    <dgm:pt modelId="{9B431C27-D8FB-40D6-B7A8-070B0F0796D4}" type="pres">
      <dgm:prSet presAssocID="{DE479230-684A-40AB-8145-512B670F49C2}" presName="iconRect" presStyleLbl="node1" presStyleIdx="2" presStyleCnt="3"/>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Tick with solid fill"/>
        </a:ext>
      </dgm:extLst>
    </dgm:pt>
    <dgm:pt modelId="{584E0FE9-9930-45BF-A3F3-454567E99EBC}" type="pres">
      <dgm:prSet presAssocID="{DE479230-684A-40AB-8145-512B670F49C2}" presName="spaceRect" presStyleCnt="0"/>
      <dgm:spPr/>
    </dgm:pt>
    <dgm:pt modelId="{516E499D-9371-414D-92EF-82FDF8744103}" type="pres">
      <dgm:prSet presAssocID="{DE479230-684A-40AB-8145-512B670F49C2}" presName="parTx" presStyleLbl="revTx" presStyleIdx="2" presStyleCnt="3">
        <dgm:presLayoutVars>
          <dgm:chMax val="0"/>
          <dgm:chPref val="0"/>
        </dgm:presLayoutVars>
      </dgm:prSet>
      <dgm:spPr/>
    </dgm:pt>
  </dgm:ptLst>
  <dgm:cxnLst>
    <dgm:cxn modelId="{8EA21507-EE71-44A1-8005-A7DA3096CA2F}" srcId="{C5343912-13F3-4AE9-A624-9F6CBF3B910C}" destId="{EAAE8747-9DB8-49FD-9787-B32ABF7376C6}" srcOrd="1" destOrd="0" parTransId="{051BDD47-9E17-4524-9D75-EFCE80B537CE}" sibTransId="{B0ADBB2C-6DFB-4B8A-BA44-8909D7F2DE9E}"/>
    <dgm:cxn modelId="{202C6767-E643-4A8A-9DD9-D4E1BFCC570B}" type="presOf" srcId="{DE479230-684A-40AB-8145-512B670F49C2}" destId="{516E499D-9371-414D-92EF-82FDF8744103}" srcOrd="0" destOrd="0" presId="urn:microsoft.com/office/officeart/2018/2/layout/IconVerticalSolidList"/>
    <dgm:cxn modelId="{93EF014F-4A3A-42AE-AEF2-0C6F26745448}" srcId="{C5343912-13F3-4AE9-A624-9F6CBF3B910C}" destId="{DE479230-684A-40AB-8145-512B670F49C2}" srcOrd="2" destOrd="0" parTransId="{0C924A7F-CA8A-489A-8F10-71C70F067DCB}" sibTransId="{A5EEA2FF-29E3-485F-9C72-94AAFB6C0FC9}"/>
    <dgm:cxn modelId="{05256896-E85E-48CC-8345-28014C200B03}" type="presOf" srcId="{C31F3ADC-4A08-45FC-B580-2A99FA4E1144}" destId="{A31B9A16-C808-4810-96D9-91942DEE04C6}" srcOrd="0" destOrd="0" presId="urn:microsoft.com/office/officeart/2018/2/layout/IconVerticalSolidList"/>
    <dgm:cxn modelId="{61D7EFA5-9A5E-4FA9-820A-6FC35F6B66CD}" srcId="{C5343912-13F3-4AE9-A624-9F6CBF3B910C}" destId="{C31F3ADC-4A08-45FC-B580-2A99FA4E1144}" srcOrd="0" destOrd="0" parTransId="{455D77A7-261F-4D27-AED7-D91032F173C3}" sibTransId="{B988CA99-6A7A-4CFB-AE6C-E543E6FBAC06}"/>
    <dgm:cxn modelId="{D6AF6DFA-E073-4F24-997B-E35213D9DA5B}" type="presOf" srcId="{EAAE8747-9DB8-49FD-9787-B32ABF7376C6}" destId="{4EDFB725-31F8-4D40-8CF1-F004977D237B}" srcOrd="0" destOrd="0" presId="urn:microsoft.com/office/officeart/2018/2/layout/IconVerticalSolidList"/>
    <dgm:cxn modelId="{B81FB9FB-4F99-41DF-8224-3FB67243613D}" type="presOf" srcId="{C5343912-13F3-4AE9-A624-9F6CBF3B910C}" destId="{765E58C2-53CF-472D-B2C6-68A818BFC2FC}" srcOrd="0" destOrd="0" presId="urn:microsoft.com/office/officeart/2018/2/layout/IconVerticalSolidList"/>
    <dgm:cxn modelId="{22AD7FF2-CE48-46B6-B329-DBEB1CE4DC85}" type="presParOf" srcId="{765E58C2-53CF-472D-B2C6-68A818BFC2FC}" destId="{532CBF63-9FFE-4F99-B294-2D6CACE31BF1}" srcOrd="0" destOrd="0" presId="urn:microsoft.com/office/officeart/2018/2/layout/IconVerticalSolidList"/>
    <dgm:cxn modelId="{B70C7543-0F33-4BF2-A0DD-3CA0CCC1BD1A}" type="presParOf" srcId="{532CBF63-9FFE-4F99-B294-2D6CACE31BF1}" destId="{4F04B577-7970-4E68-BD35-AB70D649B61C}" srcOrd="0" destOrd="0" presId="urn:microsoft.com/office/officeart/2018/2/layout/IconVerticalSolidList"/>
    <dgm:cxn modelId="{0252BA70-F381-4609-971C-CD999305E8AF}" type="presParOf" srcId="{532CBF63-9FFE-4F99-B294-2D6CACE31BF1}" destId="{8E91B512-215C-4FE7-9AB2-3DCC9F8B9623}" srcOrd="1" destOrd="0" presId="urn:microsoft.com/office/officeart/2018/2/layout/IconVerticalSolidList"/>
    <dgm:cxn modelId="{BA122FEF-2904-4E47-9502-D659C917ADC4}" type="presParOf" srcId="{532CBF63-9FFE-4F99-B294-2D6CACE31BF1}" destId="{42A1CF6E-AC2B-4BF3-B30F-C82A0DD3C235}" srcOrd="2" destOrd="0" presId="urn:microsoft.com/office/officeart/2018/2/layout/IconVerticalSolidList"/>
    <dgm:cxn modelId="{33DE4704-EE0F-43FA-890A-B097776714A3}" type="presParOf" srcId="{532CBF63-9FFE-4F99-B294-2D6CACE31BF1}" destId="{A31B9A16-C808-4810-96D9-91942DEE04C6}" srcOrd="3" destOrd="0" presId="urn:microsoft.com/office/officeart/2018/2/layout/IconVerticalSolidList"/>
    <dgm:cxn modelId="{8CA7B995-694D-41C9-91C7-52E3770F5CA9}" type="presParOf" srcId="{765E58C2-53CF-472D-B2C6-68A818BFC2FC}" destId="{45D1369D-C21B-47E3-A0FF-3ABEF437686D}" srcOrd="1" destOrd="0" presId="urn:microsoft.com/office/officeart/2018/2/layout/IconVerticalSolidList"/>
    <dgm:cxn modelId="{7DB91007-FCDA-41DE-8099-B24323E4613C}" type="presParOf" srcId="{765E58C2-53CF-472D-B2C6-68A818BFC2FC}" destId="{227B5FB4-5FB6-47E7-B7AB-FDBFEC840117}" srcOrd="2" destOrd="0" presId="urn:microsoft.com/office/officeart/2018/2/layout/IconVerticalSolidList"/>
    <dgm:cxn modelId="{EB813361-A39D-4C89-AB64-CC6341F02D34}" type="presParOf" srcId="{227B5FB4-5FB6-47E7-B7AB-FDBFEC840117}" destId="{9A01182E-8960-46AA-AAC2-7F2078843B85}" srcOrd="0" destOrd="0" presId="urn:microsoft.com/office/officeart/2018/2/layout/IconVerticalSolidList"/>
    <dgm:cxn modelId="{63FEBBDF-A34D-4E4C-83F3-E1A8BBA5D6BE}" type="presParOf" srcId="{227B5FB4-5FB6-47E7-B7AB-FDBFEC840117}" destId="{E2396853-428D-4E3A-B3F3-926450419F5E}" srcOrd="1" destOrd="0" presId="urn:microsoft.com/office/officeart/2018/2/layout/IconVerticalSolidList"/>
    <dgm:cxn modelId="{95FB5A46-9779-4AD8-8DF2-80F5F98AD51B}" type="presParOf" srcId="{227B5FB4-5FB6-47E7-B7AB-FDBFEC840117}" destId="{D01FA87F-D410-40B0-80AE-914382EC8CCD}" srcOrd="2" destOrd="0" presId="urn:microsoft.com/office/officeart/2018/2/layout/IconVerticalSolidList"/>
    <dgm:cxn modelId="{5D67FABE-75CD-40EB-B55A-129EF66FB008}" type="presParOf" srcId="{227B5FB4-5FB6-47E7-B7AB-FDBFEC840117}" destId="{4EDFB725-31F8-4D40-8CF1-F004977D237B}" srcOrd="3" destOrd="0" presId="urn:microsoft.com/office/officeart/2018/2/layout/IconVerticalSolidList"/>
    <dgm:cxn modelId="{B46F65E9-71F4-476D-8A87-72FAF93F047E}" type="presParOf" srcId="{765E58C2-53CF-472D-B2C6-68A818BFC2FC}" destId="{8B7BFF06-D1A7-4FD2-961C-BC8F121DB8F9}" srcOrd="3" destOrd="0" presId="urn:microsoft.com/office/officeart/2018/2/layout/IconVerticalSolidList"/>
    <dgm:cxn modelId="{6997FABF-AE00-482A-B0FF-99800D3B4E3E}" type="presParOf" srcId="{765E58C2-53CF-472D-B2C6-68A818BFC2FC}" destId="{FB0B712B-83D0-43AF-8615-CDA6EF73DC6D}" srcOrd="4" destOrd="0" presId="urn:microsoft.com/office/officeart/2018/2/layout/IconVerticalSolidList"/>
    <dgm:cxn modelId="{9322C248-1788-4CBC-A09F-D80D33F19356}" type="presParOf" srcId="{FB0B712B-83D0-43AF-8615-CDA6EF73DC6D}" destId="{7E10EECC-97A2-4F57-9DA2-F37ED2475276}" srcOrd="0" destOrd="0" presId="urn:microsoft.com/office/officeart/2018/2/layout/IconVerticalSolidList"/>
    <dgm:cxn modelId="{4A349396-BFD2-4904-A650-AC7662CB5E3B}" type="presParOf" srcId="{FB0B712B-83D0-43AF-8615-CDA6EF73DC6D}" destId="{9B431C27-D8FB-40D6-B7A8-070B0F0796D4}" srcOrd="1" destOrd="0" presId="urn:microsoft.com/office/officeart/2018/2/layout/IconVerticalSolidList"/>
    <dgm:cxn modelId="{E46F509A-38B9-4D7E-9260-657923F215D9}" type="presParOf" srcId="{FB0B712B-83D0-43AF-8615-CDA6EF73DC6D}" destId="{584E0FE9-9930-45BF-A3F3-454567E99EBC}" srcOrd="2" destOrd="0" presId="urn:microsoft.com/office/officeart/2018/2/layout/IconVerticalSolidList"/>
    <dgm:cxn modelId="{01C7050B-881F-4A7C-AF5A-9EE8B868451C}" type="presParOf" srcId="{FB0B712B-83D0-43AF-8615-CDA6EF73DC6D}" destId="{516E499D-9371-414D-92EF-82FDF87441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4B577-7970-4E68-BD35-AB70D649B61C}">
      <dsp:nvSpPr>
        <dsp:cNvPr id="0" name=""/>
        <dsp:cNvSpPr/>
      </dsp:nvSpPr>
      <dsp:spPr>
        <a:xfrm>
          <a:off x="0" y="441"/>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8E91B512-215C-4FE7-9AB2-3DCC9F8B9623}">
      <dsp:nvSpPr>
        <dsp:cNvPr id="0" name=""/>
        <dsp:cNvSpPr/>
      </dsp:nvSpPr>
      <dsp:spPr>
        <a:xfrm>
          <a:off x="312527" y="232900"/>
          <a:ext cx="568232" cy="56823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1B9A16-C808-4810-96D9-91942DEE04C6}">
      <dsp:nvSpPr>
        <dsp:cNvPr id="0" name=""/>
        <dsp:cNvSpPr/>
      </dsp:nvSpPr>
      <dsp:spPr>
        <a:xfrm>
          <a:off x="1193287" y="441"/>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latin typeface="Arial" panose="020B0604020202020204" pitchFamily="34" charset="0"/>
              <a:cs typeface="Arial" panose="020B0604020202020204" pitchFamily="34" charset="0"/>
            </a:rPr>
            <a:t>Validity: </a:t>
          </a:r>
          <a:r>
            <a:rPr lang="en-AU" sz="1600" kern="1200" dirty="0">
              <a:latin typeface="Arial"/>
              <a:ea typeface="Times New Roman" panose="02020603050405020304" pitchFamily="18" charset="0"/>
              <a:cs typeface="Times New Roman"/>
            </a:rPr>
            <a:t>the </a:t>
          </a:r>
          <a:r>
            <a:rPr lang="en-US" sz="1600" kern="1200" dirty="0">
              <a:latin typeface="Arial"/>
              <a:ea typeface="Times New Roman" panose="02020603050405020304" pitchFamily="18" charset="0"/>
              <a:cs typeface="Times New Roman"/>
            </a:rPr>
            <a:t>extent to which an assessment accurately measures what it is intended to measure</a:t>
          </a:r>
          <a:endParaRPr lang="en-US" sz="1600" kern="1200" dirty="0">
            <a:latin typeface="Arial" panose="020B0604020202020204" pitchFamily="34" charset="0"/>
            <a:cs typeface="Arial" panose="020B0604020202020204" pitchFamily="34" charset="0"/>
          </a:endParaRPr>
        </a:p>
      </dsp:txBody>
      <dsp:txXfrm>
        <a:off x="1193287" y="441"/>
        <a:ext cx="7299837" cy="1033149"/>
      </dsp:txXfrm>
    </dsp:sp>
    <dsp:sp modelId="{9A01182E-8960-46AA-AAC2-7F2078843B85}">
      <dsp:nvSpPr>
        <dsp:cNvPr id="0" name=""/>
        <dsp:cNvSpPr/>
      </dsp:nvSpPr>
      <dsp:spPr>
        <a:xfrm>
          <a:off x="0" y="1291877"/>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E2396853-428D-4E3A-B3F3-926450419F5E}">
      <dsp:nvSpPr>
        <dsp:cNvPr id="0" name=""/>
        <dsp:cNvSpPr/>
      </dsp:nvSpPr>
      <dsp:spPr>
        <a:xfrm>
          <a:off x="312527" y="1524336"/>
          <a:ext cx="568232" cy="56823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FB725-31F8-4D40-8CF1-F004977D237B}">
      <dsp:nvSpPr>
        <dsp:cNvPr id="0" name=""/>
        <dsp:cNvSpPr/>
      </dsp:nvSpPr>
      <dsp:spPr>
        <a:xfrm>
          <a:off x="1193287" y="1291877"/>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Accessibility: </a:t>
          </a:r>
          <a:r>
            <a:rPr lang="en-AU" sz="1600" kern="1200" dirty="0">
              <a:latin typeface="Arial"/>
              <a:ea typeface="Times New Roman" panose="02020603050405020304" pitchFamily="18" charset="0"/>
              <a:cs typeface="Times New Roman"/>
            </a:rPr>
            <a:t>the </a:t>
          </a:r>
          <a:r>
            <a:rPr lang="en-US" sz="1600" kern="1200" dirty="0">
              <a:latin typeface="Arial"/>
              <a:ea typeface="Times New Roman" panose="02020603050405020304" pitchFamily="18" charset="0"/>
              <a:cs typeface="Times New Roman"/>
            </a:rPr>
            <a:t>extent to which the assessment provides all students with a clear understanding of how to demonstrate their learning</a:t>
          </a:r>
          <a:endParaRPr lang="en-US" sz="1600" kern="1200" dirty="0">
            <a:solidFill>
              <a:schemeClr val="tx1"/>
            </a:solidFill>
            <a:latin typeface="Arial" panose="020B0604020202020204" pitchFamily="34" charset="0"/>
            <a:cs typeface="Arial" panose="020B0604020202020204" pitchFamily="34" charset="0"/>
          </a:endParaRPr>
        </a:p>
      </dsp:txBody>
      <dsp:txXfrm>
        <a:off x="1193287" y="1291877"/>
        <a:ext cx="7299837" cy="1033149"/>
      </dsp:txXfrm>
    </dsp:sp>
    <dsp:sp modelId="{7E10EECC-97A2-4F57-9DA2-F37ED2475276}">
      <dsp:nvSpPr>
        <dsp:cNvPr id="0" name=""/>
        <dsp:cNvSpPr/>
      </dsp:nvSpPr>
      <dsp:spPr>
        <a:xfrm>
          <a:off x="0" y="2583314"/>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9B431C27-D8FB-40D6-B7A8-070B0F0796D4}">
      <dsp:nvSpPr>
        <dsp:cNvPr id="0" name=""/>
        <dsp:cNvSpPr/>
      </dsp:nvSpPr>
      <dsp:spPr>
        <a:xfrm>
          <a:off x="312527" y="2815772"/>
          <a:ext cx="568232" cy="568232"/>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E499D-9371-414D-92EF-82FDF8744103}">
      <dsp:nvSpPr>
        <dsp:cNvPr id="0" name=""/>
        <dsp:cNvSpPr/>
      </dsp:nvSpPr>
      <dsp:spPr>
        <a:xfrm>
          <a:off x="1193287" y="2583314"/>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solidFill>
                <a:schemeClr val="tx1"/>
              </a:solidFill>
              <a:latin typeface="Arial" panose="020B0604020202020204" pitchFamily="34" charset="0"/>
              <a:cs typeface="Arial" panose="020B0604020202020204" pitchFamily="34" charset="0"/>
            </a:rPr>
            <a:t>Reliability: </a:t>
          </a:r>
          <a:r>
            <a:rPr lang="en-AU" sz="1600" kern="1200" dirty="0">
              <a:latin typeface="Arial"/>
              <a:ea typeface="Times New Roman" panose="02020603050405020304" pitchFamily="18" charset="0"/>
              <a:cs typeface="Times New Roman"/>
            </a:rPr>
            <a:t>the extent to which an assessment will produce the same consistent result</a:t>
          </a:r>
          <a:endParaRPr lang="en-US" sz="1600" kern="1200" dirty="0">
            <a:solidFill>
              <a:schemeClr val="tx1"/>
            </a:solidFill>
            <a:latin typeface="Arial" panose="020B0604020202020204" pitchFamily="34" charset="0"/>
            <a:cs typeface="Arial" panose="020B0604020202020204" pitchFamily="34" charset="0"/>
          </a:endParaRPr>
        </a:p>
      </dsp:txBody>
      <dsp:txXfrm>
        <a:off x="1193287" y="2583314"/>
        <a:ext cx="7299837" cy="1033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4B577-7970-4E68-BD35-AB70D649B61C}">
      <dsp:nvSpPr>
        <dsp:cNvPr id="0" name=""/>
        <dsp:cNvSpPr/>
      </dsp:nvSpPr>
      <dsp:spPr>
        <a:xfrm>
          <a:off x="0" y="441"/>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8E91B512-215C-4FE7-9AB2-3DCC9F8B9623}">
      <dsp:nvSpPr>
        <dsp:cNvPr id="0" name=""/>
        <dsp:cNvSpPr/>
      </dsp:nvSpPr>
      <dsp:spPr>
        <a:xfrm>
          <a:off x="312527" y="232900"/>
          <a:ext cx="568232" cy="56823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1B9A16-C808-4810-96D9-91942DEE04C6}">
      <dsp:nvSpPr>
        <dsp:cNvPr id="0" name=""/>
        <dsp:cNvSpPr/>
      </dsp:nvSpPr>
      <dsp:spPr>
        <a:xfrm>
          <a:off x="1193287" y="441"/>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latin typeface="Arial" panose="020B0604020202020204" pitchFamily="34" charset="0"/>
              <a:cs typeface="Arial" panose="020B0604020202020204" pitchFamily="34" charset="0"/>
            </a:rPr>
            <a:t>Validity: </a:t>
          </a:r>
          <a:r>
            <a:rPr lang="en-AU" sz="1600" kern="1200" dirty="0">
              <a:latin typeface="Arial"/>
              <a:ea typeface="Times New Roman" panose="02020603050405020304" pitchFamily="18" charset="0"/>
              <a:cs typeface="Times New Roman"/>
            </a:rPr>
            <a:t>the </a:t>
          </a:r>
          <a:r>
            <a:rPr lang="en-US" sz="1600" kern="1200" dirty="0">
              <a:latin typeface="Arial"/>
              <a:ea typeface="Times New Roman" panose="02020603050405020304" pitchFamily="18" charset="0"/>
              <a:cs typeface="Times New Roman"/>
            </a:rPr>
            <a:t>extent to which an assessment accurately measures what it is intended to measure</a:t>
          </a:r>
          <a:endParaRPr lang="en-US" sz="1600" kern="1200" dirty="0">
            <a:latin typeface="Arial" panose="020B0604020202020204" pitchFamily="34" charset="0"/>
            <a:cs typeface="Arial" panose="020B0604020202020204" pitchFamily="34" charset="0"/>
          </a:endParaRPr>
        </a:p>
      </dsp:txBody>
      <dsp:txXfrm>
        <a:off x="1193287" y="441"/>
        <a:ext cx="7299837" cy="1033149"/>
      </dsp:txXfrm>
    </dsp:sp>
    <dsp:sp modelId="{9A01182E-8960-46AA-AAC2-7F2078843B85}">
      <dsp:nvSpPr>
        <dsp:cNvPr id="0" name=""/>
        <dsp:cNvSpPr/>
      </dsp:nvSpPr>
      <dsp:spPr>
        <a:xfrm>
          <a:off x="0" y="1291877"/>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E2396853-428D-4E3A-B3F3-926450419F5E}">
      <dsp:nvSpPr>
        <dsp:cNvPr id="0" name=""/>
        <dsp:cNvSpPr/>
      </dsp:nvSpPr>
      <dsp:spPr>
        <a:xfrm>
          <a:off x="312527" y="1524336"/>
          <a:ext cx="568232" cy="568232"/>
        </a:xfrm>
        <a:prstGeom prst="rect">
          <a:avLst/>
        </a:prstGeom>
        <a:blipFill dpi="0" rotWithShape="1">
          <a:blip xmlns:r="http://schemas.openxmlformats.org/officeDocument/2006/relationships" r:embed="rId3">
            <a:alphaModFix am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FB725-31F8-4D40-8CF1-F004977D237B}">
      <dsp:nvSpPr>
        <dsp:cNvPr id="0" name=""/>
        <dsp:cNvSpPr/>
      </dsp:nvSpPr>
      <dsp:spPr>
        <a:xfrm>
          <a:off x="1193287" y="1291877"/>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lumMod val="75000"/>
                </a:schemeClr>
              </a:solidFill>
              <a:latin typeface="Arial" panose="020B0604020202020204" pitchFamily="34" charset="0"/>
              <a:cs typeface="Arial" panose="020B0604020202020204" pitchFamily="34" charset="0"/>
            </a:rPr>
            <a:t>Accessibility: </a:t>
          </a:r>
          <a:r>
            <a:rPr lang="en-AU" sz="1600" kern="1200" dirty="0">
              <a:solidFill>
                <a:schemeClr val="bg1">
                  <a:lumMod val="75000"/>
                </a:schemeClr>
              </a:solidFill>
              <a:latin typeface="Arial"/>
              <a:ea typeface="Times New Roman" panose="02020603050405020304" pitchFamily="18" charset="0"/>
              <a:cs typeface="Times New Roman"/>
            </a:rPr>
            <a:t>the </a:t>
          </a:r>
          <a:r>
            <a:rPr lang="en-US" sz="1600" kern="1200" dirty="0">
              <a:solidFill>
                <a:schemeClr val="bg1">
                  <a:lumMod val="75000"/>
                </a:schemeClr>
              </a:solidFill>
              <a:latin typeface="Arial"/>
              <a:ea typeface="Times New Roman" panose="02020603050405020304" pitchFamily="18" charset="0"/>
              <a:cs typeface="Times New Roman"/>
            </a:rPr>
            <a:t>extent to which the assessment provides all students with a clear understanding of how to demonstrate their learning</a:t>
          </a:r>
          <a:endParaRPr lang="en-US" sz="1600" kern="1200" dirty="0">
            <a:solidFill>
              <a:schemeClr val="bg1">
                <a:lumMod val="75000"/>
              </a:schemeClr>
            </a:solidFill>
            <a:latin typeface="Arial" panose="020B0604020202020204" pitchFamily="34" charset="0"/>
            <a:cs typeface="Arial" panose="020B0604020202020204" pitchFamily="34" charset="0"/>
          </a:endParaRPr>
        </a:p>
      </dsp:txBody>
      <dsp:txXfrm>
        <a:off x="1193287" y="1291877"/>
        <a:ext cx="7299837" cy="1033149"/>
      </dsp:txXfrm>
    </dsp:sp>
    <dsp:sp modelId="{7E10EECC-97A2-4F57-9DA2-F37ED2475276}">
      <dsp:nvSpPr>
        <dsp:cNvPr id="0" name=""/>
        <dsp:cNvSpPr/>
      </dsp:nvSpPr>
      <dsp:spPr>
        <a:xfrm>
          <a:off x="0" y="2583755"/>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9B431C27-D8FB-40D6-B7A8-070B0F0796D4}">
      <dsp:nvSpPr>
        <dsp:cNvPr id="0" name=""/>
        <dsp:cNvSpPr/>
      </dsp:nvSpPr>
      <dsp:spPr>
        <a:xfrm>
          <a:off x="312527" y="2815772"/>
          <a:ext cx="568232" cy="568232"/>
        </a:xfrm>
        <a:prstGeom prst="rect">
          <a:avLst/>
        </a:prstGeom>
        <a:blipFill dpi="0" rotWithShape="1">
          <a:blip xmlns:r="http://schemas.openxmlformats.org/officeDocument/2006/relationships" r:embed="rId5">
            <a:alphaModFix amt="2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E499D-9371-414D-92EF-82FDF8744103}">
      <dsp:nvSpPr>
        <dsp:cNvPr id="0" name=""/>
        <dsp:cNvSpPr/>
      </dsp:nvSpPr>
      <dsp:spPr>
        <a:xfrm>
          <a:off x="1193287" y="2583314"/>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solidFill>
                <a:schemeClr val="bg1">
                  <a:lumMod val="75000"/>
                </a:schemeClr>
              </a:solidFill>
              <a:latin typeface="Arial" panose="020B0604020202020204" pitchFamily="34" charset="0"/>
              <a:cs typeface="Arial" panose="020B0604020202020204" pitchFamily="34" charset="0"/>
            </a:rPr>
            <a:t>Reliability: </a:t>
          </a:r>
          <a:r>
            <a:rPr lang="en-AU" sz="1600" kern="1200" dirty="0">
              <a:solidFill>
                <a:schemeClr val="bg1">
                  <a:lumMod val="75000"/>
                </a:schemeClr>
              </a:solidFill>
              <a:latin typeface="Arial"/>
              <a:ea typeface="Times New Roman" panose="02020603050405020304" pitchFamily="18" charset="0"/>
              <a:cs typeface="Times New Roman"/>
            </a:rPr>
            <a:t>the extent to which an assessment will produce the same consistent result</a:t>
          </a:r>
          <a:endParaRPr lang="en-US" sz="1600" kern="1200" dirty="0">
            <a:solidFill>
              <a:schemeClr val="bg1">
                <a:lumMod val="75000"/>
              </a:schemeClr>
            </a:solidFill>
            <a:latin typeface="Arial" panose="020B0604020202020204" pitchFamily="34" charset="0"/>
            <a:cs typeface="Arial" panose="020B0604020202020204" pitchFamily="34" charset="0"/>
          </a:endParaRPr>
        </a:p>
      </dsp:txBody>
      <dsp:txXfrm>
        <a:off x="1193287" y="2583314"/>
        <a:ext cx="7299837" cy="10331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D59B3-1E09-48FC-BF14-88FD6DE8B3EC}">
      <dsp:nvSpPr>
        <dsp:cNvPr id="0" name=""/>
        <dsp:cNvSpPr/>
      </dsp:nvSpPr>
      <dsp:spPr>
        <a:xfrm>
          <a:off x="0" y="748138"/>
          <a:ext cx="2467009" cy="1480205"/>
        </a:xfrm>
        <a:prstGeom prst="rect">
          <a:avLst/>
        </a:prstGeom>
        <a:solidFill>
          <a:srgbClr val="C8DE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kern="1200" dirty="0">
            <a:solidFill>
              <a:schemeClr val="tx1"/>
            </a:solidFill>
            <a:latin typeface="Arial" panose="020B0604020202020204" pitchFamily="34" charset="0"/>
            <a:cs typeface="Arial" panose="020B0604020202020204" pitchFamily="34" charset="0"/>
          </a:endParaRPr>
        </a:p>
      </dsp:txBody>
      <dsp:txXfrm>
        <a:off x="0" y="748138"/>
        <a:ext cx="2467009" cy="1480205"/>
      </dsp:txXfrm>
    </dsp:sp>
    <dsp:sp modelId="{87612781-D432-4B0C-87F2-A84F9EF92526}">
      <dsp:nvSpPr>
        <dsp:cNvPr id="0" name=""/>
        <dsp:cNvSpPr/>
      </dsp:nvSpPr>
      <dsp:spPr>
        <a:xfrm>
          <a:off x="2713709" y="748138"/>
          <a:ext cx="2467009" cy="1480205"/>
        </a:xfrm>
        <a:prstGeom prst="rect">
          <a:avLst/>
        </a:prstGeom>
        <a:solidFill>
          <a:srgbClr val="FBE4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mathematical proficiencies</a:t>
          </a:r>
        </a:p>
      </dsp:txBody>
      <dsp:txXfrm>
        <a:off x="2713709" y="748138"/>
        <a:ext cx="2467009" cy="1480205"/>
      </dsp:txXfrm>
    </dsp:sp>
    <dsp:sp modelId="{B04E8BD4-91A1-447D-BD4B-CA5D527D89F4}">
      <dsp:nvSpPr>
        <dsp:cNvPr id="0" name=""/>
        <dsp:cNvSpPr/>
      </dsp:nvSpPr>
      <dsp:spPr>
        <a:xfrm>
          <a:off x="5427419" y="748138"/>
          <a:ext cx="2467009" cy="1480205"/>
        </a:xfrm>
        <a:prstGeom prst="rect">
          <a:avLst/>
        </a:prstGeom>
        <a:solidFill>
          <a:srgbClr val="D6E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learning experiences and assumed knowledge</a:t>
          </a:r>
        </a:p>
      </dsp:txBody>
      <dsp:txXfrm>
        <a:off x="5427419" y="748138"/>
        <a:ext cx="2467009" cy="14802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D59B3-1E09-48FC-BF14-88FD6DE8B3EC}">
      <dsp:nvSpPr>
        <dsp:cNvPr id="0" name=""/>
        <dsp:cNvSpPr/>
      </dsp:nvSpPr>
      <dsp:spPr>
        <a:xfrm>
          <a:off x="0" y="748138"/>
          <a:ext cx="2467009" cy="1480205"/>
        </a:xfrm>
        <a:prstGeom prst="rect">
          <a:avLst/>
        </a:prstGeom>
        <a:solidFill>
          <a:srgbClr val="C8DE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kern="1200" dirty="0">
            <a:solidFill>
              <a:schemeClr val="tx1"/>
            </a:solidFill>
            <a:latin typeface="Arial" panose="020B0604020202020204" pitchFamily="34" charset="0"/>
            <a:cs typeface="Arial" panose="020B0604020202020204" pitchFamily="34" charset="0"/>
          </a:endParaRPr>
        </a:p>
      </dsp:txBody>
      <dsp:txXfrm>
        <a:off x="0" y="748138"/>
        <a:ext cx="2467009" cy="1480205"/>
      </dsp:txXfrm>
    </dsp:sp>
    <dsp:sp modelId="{87612781-D432-4B0C-87F2-A84F9EF92526}">
      <dsp:nvSpPr>
        <dsp:cNvPr id="0" name=""/>
        <dsp:cNvSpPr/>
      </dsp:nvSpPr>
      <dsp:spPr>
        <a:xfrm>
          <a:off x="2713709" y="748138"/>
          <a:ext cx="2467009" cy="1480205"/>
        </a:xfrm>
        <a:prstGeom prst="rect">
          <a:avLst/>
        </a:prstGeom>
        <a:solidFill>
          <a:srgbClr val="FBE4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mathematical proficiencies</a:t>
          </a:r>
        </a:p>
      </dsp:txBody>
      <dsp:txXfrm>
        <a:off x="2713709" y="748138"/>
        <a:ext cx="2467009" cy="1480205"/>
      </dsp:txXfrm>
    </dsp:sp>
    <dsp:sp modelId="{B04E8BD4-91A1-447D-BD4B-CA5D527D89F4}">
      <dsp:nvSpPr>
        <dsp:cNvPr id="0" name=""/>
        <dsp:cNvSpPr/>
      </dsp:nvSpPr>
      <dsp:spPr>
        <a:xfrm>
          <a:off x="5427419" y="748138"/>
          <a:ext cx="2467009" cy="1480205"/>
        </a:xfrm>
        <a:prstGeom prst="rect">
          <a:avLst/>
        </a:prstGeom>
        <a:solidFill>
          <a:srgbClr val="D6E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learning experiences and assumed knowledge</a:t>
          </a:r>
        </a:p>
      </dsp:txBody>
      <dsp:txXfrm>
        <a:off x="5427419" y="748138"/>
        <a:ext cx="2467009" cy="1480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D59B3-1E09-48FC-BF14-88FD6DE8B3EC}">
      <dsp:nvSpPr>
        <dsp:cNvPr id="0" name=""/>
        <dsp:cNvSpPr/>
      </dsp:nvSpPr>
      <dsp:spPr>
        <a:xfrm>
          <a:off x="0" y="748138"/>
          <a:ext cx="2467009" cy="1480205"/>
        </a:xfrm>
        <a:prstGeom prst="rect">
          <a:avLst/>
        </a:prstGeom>
        <a:solidFill>
          <a:srgbClr val="C8DE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kern="1200" dirty="0">
            <a:solidFill>
              <a:schemeClr val="tx1"/>
            </a:solidFill>
            <a:latin typeface="Arial" panose="020B0604020202020204" pitchFamily="34" charset="0"/>
            <a:cs typeface="Arial" panose="020B0604020202020204" pitchFamily="34" charset="0"/>
          </a:endParaRPr>
        </a:p>
      </dsp:txBody>
      <dsp:txXfrm>
        <a:off x="0" y="748138"/>
        <a:ext cx="2467009" cy="1480205"/>
      </dsp:txXfrm>
    </dsp:sp>
    <dsp:sp modelId="{87612781-D432-4B0C-87F2-A84F9EF92526}">
      <dsp:nvSpPr>
        <dsp:cNvPr id="0" name=""/>
        <dsp:cNvSpPr/>
      </dsp:nvSpPr>
      <dsp:spPr>
        <a:xfrm>
          <a:off x="2713709" y="748138"/>
          <a:ext cx="2467009" cy="1480205"/>
        </a:xfrm>
        <a:prstGeom prst="rect">
          <a:avLst/>
        </a:prstGeom>
        <a:solidFill>
          <a:srgbClr val="FBE4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mathematical proficiencies</a:t>
          </a:r>
        </a:p>
      </dsp:txBody>
      <dsp:txXfrm>
        <a:off x="2713709" y="748138"/>
        <a:ext cx="2467009" cy="1480205"/>
      </dsp:txXfrm>
    </dsp:sp>
    <dsp:sp modelId="{B04E8BD4-91A1-447D-BD4B-CA5D527D89F4}">
      <dsp:nvSpPr>
        <dsp:cNvPr id="0" name=""/>
        <dsp:cNvSpPr/>
      </dsp:nvSpPr>
      <dsp:spPr>
        <a:xfrm>
          <a:off x="5427419" y="748138"/>
          <a:ext cx="2467009" cy="1480205"/>
        </a:xfrm>
        <a:prstGeom prst="rect">
          <a:avLst/>
        </a:prstGeom>
        <a:solidFill>
          <a:srgbClr val="D6E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learning experiences and assumed knowledge</a:t>
          </a:r>
        </a:p>
      </dsp:txBody>
      <dsp:txXfrm>
        <a:off x="5427419" y="748138"/>
        <a:ext cx="2467009" cy="14802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4B577-7970-4E68-BD35-AB70D649B61C}">
      <dsp:nvSpPr>
        <dsp:cNvPr id="0" name=""/>
        <dsp:cNvSpPr/>
      </dsp:nvSpPr>
      <dsp:spPr>
        <a:xfrm>
          <a:off x="0" y="441"/>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8E91B512-215C-4FE7-9AB2-3DCC9F8B9623}">
      <dsp:nvSpPr>
        <dsp:cNvPr id="0" name=""/>
        <dsp:cNvSpPr/>
      </dsp:nvSpPr>
      <dsp:spPr>
        <a:xfrm>
          <a:off x="312527" y="232900"/>
          <a:ext cx="568232" cy="568232"/>
        </a:xfrm>
        <a:prstGeom prst="rect">
          <a:avLst/>
        </a:prstGeom>
        <a:blipFill dpi="0" rotWithShape="1">
          <a:blip xmlns:r="http://schemas.openxmlformats.org/officeDocument/2006/relationships" r:embed="rId1">
            <a:alphaModFix amt="2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1B9A16-C808-4810-96D9-91942DEE04C6}">
      <dsp:nvSpPr>
        <dsp:cNvPr id="0" name=""/>
        <dsp:cNvSpPr/>
      </dsp:nvSpPr>
      <dsp:spPr>
        <a:xfrm>
          <a:off x="1193287" y="441"/>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solidFill>
                <a:schemeClr val="bg1">
                  <a:lumMod val="75000"/>
                </a:schemeClr>
              </a:solidFill>
            </a:rPr>
            <a:t>Validity: </a:t>
          </a:r>
          <a:r>
            <a:rPr lang="en-AU" sz="1600" kern="1200" dirty="0">
              <a:solidFill>
                <a:schemeClr val="bg1">
                  <a:lumMod val="75000"/>
                </a:schemeClr>
              </a:solidFill>
            </a:rPr>
            <a:t>the </a:t>
          </a:r>
          <a:r>
            <a:rPr lang="en-US" sz="1600" kern="1200" dirty="0">
              <a:solidFill>
                <a:schemeClr val="bg1">
                  <a:lumMod val="75000"/>
                </a:schemeClr>
              </a:solidFill>
            </a:rPr>
            <a:t>extent to which an assessment accurately measures what it is intended to measure</a:t>
          </a:r>
          <a:endParaRPr lang="en-AU" sz="1600" b="0" i="0" kern="1200" dirty="0">
            <a:solidFill>
              <a:schemeClr val="bg1">
                <a:lumMod val="75000"/>
              </a:schemeClr>
            </a:solidFill>
            <a:latin typeface="Arial" panose="020B0604020202020204" pitchFamily="34" charset="0"/>
            <a:cs typeface="Arial" panose="020B0604020202020204" pitchFamily="34" charset="0"/>
          </a:endParaRPr>
        </a:p>
      </dsp:txBody>
      <dsp:txXfrm>
        <a:off x="1193287" y="441"/>
        <a:ext cx="7299837" cy="1033149"/>
      </dsp:txXfrm>
    </dsp:sp>
    <dsp:sp modelId="{9A01182E-8960-46AA-AAC2-7F2078843B85}">
      <dsp:nvSpPr>
        <dsp:cNvPr id="0" name=""/>
        <dsp:cNvSpPr/>
      </dsp:nvSpPr>
      <dsp:spPr>
        <a:xfrm>
          <a:off x="0" y="1291877"/>
          <a:ext cx="8493125" cy="1033149"/>
        </a:xfrm>
        <a:prstGeom prst="roundRect">
          <a:avLst>
            <a:gd name="adj" fmla="val 10000"/>
          </a:avLst>
        </a:prstGeom>
        <a:solidFill>
          <a:schemeClr val="accent1">
            <a:lumMod val="20000"/>
            <a:lumOff val="80000"/>
          </a:schemeClr>
        </a:solidFill>
        <a:ln>
          <a:solidFill>
            <a:schemeClr val="bg2"/>
          </a:solidFill>
        </a:ln>
        <a:effectLst/>
      </dsp:spPr>
      <dsp:style>
        <a:lnRef idx="0">
          <a:scrgbClr r="0" g="0" b="0"/>
        </a:lnRef>
        <a:fillRef idx="1">
          <a:scrgbClr r="0" g="0" b="0"/>
        </a:fillRef>
        <a:effectRef idx="0">
          <a:scrgbClr r="0" g="0" b="0"/>
        </a:effectRef>
        <a:fontRef idx="minor"/>
      </dsp:style>
    </dsp:sp>
    <dsp:sp modelId="{E2396853-428D-4E3A-B3F3-926450419F5E}">
      <dsp:nvSpPr>
        <dsp:cNvPr id="0" name=""/>
        <dsp:cNvSpPr/>
      </dsp:nvSpPr>
      <dsp:spPr>
        <a:xfrm>
          <a:off x="312527" y="1524336"/>
          <a:ext cx="568232" cy="56823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FB725-31F8-4D40-8CF1-F004977D237B}">
      <dsp:nvSpPr>
        <dsp:cNvPr id="0" name=""/>
        <dsp:cNvSpPr/>
      </dsp:nvSpPr>
      <dsp:spPr>
        <a:xfrm>
          <a:off x="1193287" y="1291877"/>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US" sz="1600" b="1" kern="1200" dirty="0"/>
            <a:t>Accessibility: </a:t>
          </a:r>
          <a:r>
            <a:rPr lang="en-AU" sz="1600" kern="1200" dirty="0"/>
            <a:t>the </a:t>
          </a:r>
          <a:r>
            <a:rPr lang="en-US" sz="1600" kern="1200" dirty="0"/>
            <a:t>extent to which the assessment provides all students with a clear understanding of how to demonstrate their learning</a:t>
          </a:r>
          <a:endParaRPr lang="en-US" sz="1600" kern="1200" dirty="0">
            <a:latin typeface="Arial" panose="020B0604020202020204" pitchFamily="34" charset="0"/>
            <a:cs typeface="Arial" panose="020B0604020202020204" pitchFamily="34" charset="0"/>
          </a:endParaRPr>
        </a:p>
      </dsp:txBody>
      <dsp:txXfrm>
        <a:off x="1193287" y="1291877"/>
        <a:ext cx="7299837" cy="1033149"/>
      </dsp:txXfrm>
    </dsp:sp>
    <dsp:sp modelId="{7E10EECC-97A2-4F57-9DA2-F37ED2475276}">
      <dsp:nvSpPr>
        <dsp:cNvPr id="0" name=""/>
        <dsp:cNvSpPr/>
      </dsp:nvSpPr>
      <dsp:spPr>
        <a:xfrm>
          <a:off x="0" y="2583314"/>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9B431C27-D8FB-40D6-B7A8-070B0F0796D4}">
      <dsp:nvSpPr>
        <dsp:cNvPr id="0" name=""/>
        <dsp:cNvSpPr/>
      </dsp:nvSpPr>
      <dsp:spPr>
        <a:xfrm>
          <a:off x="312527" y="2815772"/>
          <a:ext cx="568232" cy="568232"/>
        </a:xfrm>
        <a:prstGeom prst="rect">
          <a:avLst/>
        </a:prstGeom>
        <a:blipFill dpi="0" rotWithShape="1">
          <a:blip xmlns:r="http://schemas.openxmlformats.org/officeDocument/2006/relationships" r:embed="rId5">
            <a:alphaModFix amt="2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E499D-9371-414D-92EF-82FDF8744103}">
      <dsp:nvSpPr>
        <dsp:cNvPr id="0" name=""/>
        <dsp:cNvSpPr/>
      </dsp:nvSpPr>
      <dsp:spPr>
        <a:xfrm>
          <a:off x="1193287" y="2583314"/>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solidFill>
                <a:schemeClr val="bg1">
                  <a:lumMod val="75000"/>
                </a:schemeClr>
              </a:solidFill>
            </a:rPr>
            <a:t>Reliability: </a:t>
          </a:r>
          <a:r>
            <a:rPr lang="en-AU" sz="1600" kern="1200" dirty="0">
              <a:solidFill>
                <a:schemeClr val="bg1">
                  <a:lumMod val="75000"/>
                </a:schemeClr>
              </a:solidFill>
            </a:rPr>
            <a:t>the extent to which an assessment will produce the same consistent result</a:t>
          </a:r>
          <a:endParaRPr lang="en-US" sz="1600" kern="1200" dirty="0">
            <a:solidFill>
              <a:schemeClr val="bg1">
                <a:lumMod val="75000"/>
              </a:schemeClr>
            </a:solidFill>
            <a:latin typeface="Arial" panose="020B0604020202020204" pitchFamily="34" charset="0"/>
            <a:cs typeface="Arial" panose="020B0604020202020204" pitchFamily="34" charset="0"/>
          </a:endParaRPr>
        </a:p>
      </dsp:txBody>
      <dsp:txXfrm>
        <a:off x="1193287" y="2583314"/>
        <a:ext cx="7299837" cy="10331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4B577-7970-4E68-BD35-AB70D649B61C}">
      <dsp:nvSpPr>
        <dsp:cNvPr id="0" name=""/>
        <dsp:cNvSpPr/>
      </dsp:nvSpPr>
      <dsp:spPr>
        <a:xfrm>
          <a:off x="0" y="432"/>
          <a:ext cx="8493125" cy="101258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8E91B512-215C-4FE7-9AB2-3DCC9F8B9623}">
      <dsp:nvSpPr>
        <dsp:cNvPr id="0" name=""/>
        <dsp:cNvSpPr/>
      </dsp:nvSpPr>
      <dsp:spPr>
        <a:xfrm>
          <a:off x="306305" y="228263"/>
          <a:ext cx="556919" cy="556919"/>
        </a:xfrm>
        <a:prstGeom prst="rect">
          <a:avLst/>
        </a:prstGeom>
        <a:blipFill dpi="0" rotWithShape="1">
          <a:blip xmlns:r="http://schemas.openxmlformats.org/officeDocument/2006/relationships" r:embed="rId1">
            <a:alphaModFix amt="2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1B9A16-C808-4810-96D9-91942DEE04C6}">
      <dsp:nvSpPr>
        <dsp:cNvPr id="0" name=""/>
        <dsp:cNvSpPr/>
      </dsp:nvSpPr>
      <dsp:spPr>
        <a:xfrm>
          <a:off x="1169530" y="432"/>
          <a:ext cx="7323594" cy="101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65" tIns="107165" rIns="107165" bIns="107165" numCol="1" spcCol="1270" anchor="ctr" anchorCtr="0">
          <a:noAutofit/>
        </a:bodyPr>
        <a:lstStyle/>
        <a:p>
          <a:pPr marL="0" lvl="0" indent="0" algn="l" defTabSz="711200">
            <a:lnSpc>
              <a:spcPct val="100000"/>
            </a:lnSpc>
            <a:spcBef>
              <a:spcPct val="0"/>
            </a:spcBef>
            <a:spcAft>
              <a:spcPct val="35000"/>
            </a:spcAft>
            <a:buNone/>
          </a:pPr>
          <a:r>
            <a:rPr lang="en-AU" sz="1600" b="1" i="0" kern="1200" dirty="0">
              <a:solidFill>
                <a:schemeClr val="bg1">
                  <a:lumMod val="75000"/>
                </a:schemeClr>
              </a:solidFill>
            </a:rPr>
            <a:t>Validity: </a:t>
          </a:r>
          <a:r>
            <a:rPr lang="en-AU" sz="1600" kern="1200" dirty="0">
              <a:solidFill>
                <a:schemeClr val="bg1">
                  <a:lumMod val="75000"/>
                </a:schemeClr>
              </a:solidFill>
            </a:rPr>
            <a:t>the </a:t>
          </a:r>
          <a:r>
            <a:rPr lang="en-US" sz="1600" kern="1200" dirty="0">
              <a:solidFill>
                <a:schemeClr val="bg1">
                  <a:lumMod val="75000"/>
                </a:schemeClr>
              </a:solidFill>
            </a:rPr>
            <a:t>extent to which an assessment accurately measures what it is intended to measure</a:t>
          </a:r>
          <a:endParaRPr lang="en-US" sz="1600" kern="1200" dirty="0">
            <a:solidFill>
              <a:schemeClr val="bg1">
                <a:lumMod val="75000"/>
              </a:schemeClr>
            </a:solidFill>
            <a:latin typeface="Arial" panose="020B0604020202020204" pitchFamily="34" charset="0"/>
            <a:cs typeface="Arial" panose="020B0604020202020204" pitchFamily="34" charset="0"/>
          </a:endParaRPr>
        </a:p>
      </dsp:txBody>
      <dsp:txXfrm>
        <a:off x="1169530" y="432"/>
        <a:ext cx="7323594" cy="1012580"/>
      </dsp:txXfrm>
    </dsp:sp>
    <dsp:sp modelId="{9A01182E-8960-46AA-AAC2-7F2078843B85}">
      <dsp:nvSpPr>
        <dsp:cNvPr id="0" name=""/>
        <dsp:cNvSpPr/>
      </dsp:nvSpPr>
      <dsp:spPr>
        <a:xfrm>
          <a:off x="0" y="1266158"/>
          <a:ext cx="8493125" cy="101258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E2396853-428D-4E3A-B3F3-926450419F5E}">
      <dsp:nvSpPr>
        <dsp:cNvPr id="0" name=""/>
        <dsp:cNvSpPr/>
      </dsp:nvSpPr>
      <dsp:spPr>
        <a:xfrm>
          <a:off x="306305" y="1493988"/>
          <a:ext cx="556919" cy="556919"/>
        </a:xfrm>
        <a:prstGeom prst="rect">
          <a:avLst/>
        </a:prstGeom>
        <a:blipFill dpi="0" rotWithShape="1">
          <a:blip xmlns:r="http://schemas.openxmlformats.org/officeDocument/2006/relationships" r:embed="rId3">
            <a:alphaModFix am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FB725-31F8-4D40-8CF1-F004977D237B}">
      <dsp:nvSpPr>
        <dsp:cNvPr id="0" name=""/>
        <dsp:cNvSpPr/>
      </dsp:nvSpPr>
      <dsp:spPr>
        <a:xfrm>
          <a:off x="1169530" y="1266158"/>
          <a:ext cx="7323594" cy="101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65" tIns="107165" rIns="107165" bIns="107165"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lumMod val="75000"/>
                </a:schemeClr>
              </a:solidFill>
            </a:rPr>
            <a:t>Accessibility: </a:t>
          </a:r>
          <a:r>
            <a:rPr lang="en-AU" sz="1600" kern="1200" dirty="0">
              <a:solidFill>
                <a:schemeClr val="bg1">
                  <a:lumMod val="75000"/>
                </a:schemeClr>
              </a:solidFill>
            </a:rPr>
            <a:t>the </a:t>
          </a:r>
          <a:r>
            <a:rPr lang="en-US" sz="1600" kern="1200" dirty="0">
              <a:solidFill>
                <a:schemeClr val="bg1">
                  <a:lumMod val="75000"/>
                </a:schemeClr>
              </a:solidFill>
            </a:rPr>
            <a:t>extent to which the assessment provides all students with a clear understanding of how to demonstrate their learning</a:t>
          </a:r>
          <a:endParaRPr lang="en-US" sz="1600" kern="1200" dirty="0">
            <a:solidFill>
              <a:schemeClr val="bg1">
                <a:lumMod val="75000"/>
              </a:schemeClr>
            </a:solidFill>
            <a:latin typeface="Arial" panose="020B0604020202020204" pitchFamily="34" charset="0"/>
            <a:cs typeface="Arial" panose="020B0604020202020204" pitchFamily="34" charset="0"/>
          </a:endParaRPr>
        </a:p>
      </dsp:txBody>
      <dsp:txXfrm>
        <a:off x="1169530" y="1266158"/>
        <a:ext cx="7323594" cy="1012580"/>
      </dsp:txXfrm>
    </dsp:sp>
    <dsp:sp modelId="{7E10EECC-97A2-4F57-9DA2-F37ED2475276}">
      <dsp:nvSpPr>
        <dsp:cNvPr id="0" name=""/>
        <dsp:cNvSpPr/>
      </dsp:nvSpPr>
      <dsp:spPr>
        <a:xfrm>
          <a:off x="0" y="2531883"/>
          <a:ext cx="8493125" cy="101258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9B431C27-D8FB-40D6-B7A8-070B0F0796D4}">
      <dsp:nvSpPr>
        <dsp:cNvPr id="0" name=""/>
        <dsp:cNvSpPr/>
      </dsp:nvSpPr>
      <dsp:spPr>
        <a:xfrm>
          <a:off x="306305" y="2759714"/>
          <a:ext cx="556919" cy="556919"/>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E499D-9371-414D-92EF-82FDF8744103}">
      <dsp:nvSpPr>
        <dsp:cNvPr id="0" name=""/>
        <dsp:cNvSpPr/>
      </dsp:nvSpPr>
      <dsp:spPr>
        <a:xfrm>
          <a:off x="1169530" y="2531883"/>
          <a:ext cx="7323594" cy="101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65" tIns="107165" rIns="107165" bIns="107165" numCol="1" spcCol="1270" anchor="ctr" anchorCtr="0">
          <a:noAutofit/>
        </a:bodyPr>
        <a:lstStyle/>
        <a:p>
          <a:pPr marL="0" lvl="0" indent="0" algn="l" defTabSz="711200">
            <a:lnSpc>
              <a:spcPct val="100000"/>
            </a:lnSpc>
            <a:spcBef>
              <a:spcPct val="0"/>
            </a:spcBef>
            <a:spcAft>
              <a:spcPct val="35000"/>
            </a:spcAft>
            <a:buNone/>
          </a:pPr>
          <a:r>
            <a:rPr lang="en-AU" sz="1600" b="1" i="0" kern="1200" dirty="0"/>
            <a:t>Reliability: </a:t>
          </a:r>
          <a:r>
            <a:rPr lang="en-AU" sz="1600" kern="1200" dirty="0"/>
            <a:t>the extent to which an assessment will produce the same consistent result</a:t>
          </a:r>
          <a:endParaRPr lang="en-US" sz="1600" kern="1200" dirty="0">
            <a:latin typeface="Arial" panose="020B0604020202020204" pitchFamily="34" charset="0"/>
            <a:cs typeface="Arial" panose="020B0604020202020204" pitchFamily="34" charset="0"/>
          </a:endParaRPr>
        </a:p>
      </dsp:txBody>
      <dsp:txXfrm>
        <a:off x="1169530" y="2531883"/>
        <a:ext cx="7323594" cy="10125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D76A07-3D3D-4A68-AAD0-85CA8B587E22}" type="datetimeFigureOut">
              <a:rPr lang="en-AU" smtClean="0"/>
              <a:t>25/03/2026</a:t>
            </a:fld>
            <a:endParaRPr lang="en-A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dirty="0"/>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25/03/2026</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dirty="0"/>
          </a:p>
        </p:txBody>
      </p:sp>
      <p:sp>
        <p:nvSpPr>
          <p:cNvPr id="8" name="Notes Placeholder 7">
            <a:extLst>
              <a:ext uri="{FF2B5EF4-FFF2-40B4-BE49-F238E27FC236}">
                <a16:creationId xmlns:a16="http://schemas.microsoft.com/office/drawing/2014/main" id="{8DD038EF-48E1-72A9-BA49-CC43A7E18DC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0" indent="-1800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2pPr>
    <a:lvl3pPr marL="360000" indent="-180000" algn="l" rtl="0" eaLnBrk="0" fontAlgn="base" hangingPunct="0">
      <a:spcBef>
        <a:spcPct val="30000"/>
      </a:spcBef>
      <a:spcAft>
        <a:spcPct val="0"/>
      </a:spcAft>
      <a:buFont typeface="Courier New" panose="02070309020205020404" pitchFamily="49" charset="0"/>
      <a:buChar char="-"/>
      <a:defRPr sz="1200" kern="1200">
        <a:solidFill>
          <a:schemeClr val="tx1"/>
        </a:solidFill>
        <a:latin typeface="+mn-lt"/>
        <a:ea typeface="+mn-ea"/>
        <a:cs typeface="+mn-cs"/>
      </a:defRPr>
    </a:lvl3pPr>
    <a:lvl4pPr marL="540000" indent="-180000" algn="l" rtl="0" eaLnBrk="0" fontAlgn="base" hangingPunct="0">
      <a:spcBef>
        <a:spcPct val="30000"/>
      </a:spcBef>
      <a:spcAft>
        <a:spcPct val="0"/>
      </a:spcAft>
      <a:buFont typeface="Wingdings" panose="05000000000000000000" pitchFamily="2" charset="2"/>
      <a:buChar char="§"/>
      <a:defRPr sz="1200" kern="1200">
        <a:solidFill>
          <a:schemeClr val="tx1"/>
        </a:solidFill>
        <a:latin typeface="+mn-lt"/>
        <a:ea typeface="+mn-ea"/>
        <a:cs typeface="+mn-cs"/>
      </a:defRPr>
    </a:lvl4pPr>
    <a:lvl5pPr marL="720000" indent="-180000"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qcaa.qld.edu.au/downloads/aciqv9/general-resources/assessment/ac9_understanding-_k-12_assessment.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Hide this slide before presenting.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49033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The QCAA standards elaborations support teachers to create and review questions that vary in complexity and familiarity.</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Located in the Mathematics standards elaborations Notes section, </a:t>
            </a:r>
            <a:r>
              <a:rPr lang="en-US" sz="1200" b="0" baseline="0" dirty="0">
                <a:latin typeface="Arial" panose="020B0604020202020204" pitchFamily="34" charset="0"/>
                <a:cs typeface="Arial" panose="020B0604020202020204" pitchFamily="34" charset="0"/>
              </a:rPr>
              <a:t>Tables 1 and 2 </a:t>
            </a:r>
            <a:r>
              <a:rPr lang="en-US" sz="1200" dirty="0">
                <a:latin typeface="Arial" panose="020B0604020202020204" pitchFamily="34" charset="0"/>
                <a:cs typeface="Arial" panose="020B0604020202020204" pitchFamily="34" charset="0"/>
              </a:rPr>
              <a:t>support teachers to create questions for quality supervised assessment</a:t>
            </a:r>
            <a:r>
              <a:rPr lang="en-US" sz="1200" b="0" baseline="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If you are new to the standards elaborations, consider using the </a:t>
            </a:r>
            <a:r>
              <a:rPr lang="en-AU" sz="1200" kern="1200" dirty="0">
                <a:solidFill>
                  <a:schemeClr val="tx1"/>
                </a:solidFill>
                <a:effectLst/>
                <a:latin typeface="Arial (Body)"/>
                <a:ea typeface="+mn-ea"/>
                <a:cs typeface="+mn-cs"/>
              </a:rPr>
              <a:t>slideshow presentation: </a:t>
            </a:r>
            <a:r>
              <a:rPr lang="en-AU" sz="1200" i="1" kern="1200" dirty="0">
                <a:solidFill>
                  <a:schemeClr val="tx1"/>
                </a:solidFill>
                <a:effectLst/>
                <a:latin typeface="Arial (Body)"/>
                <a:ea typeface="+mn-ea"/>
                <a:cs typeface="+mn-cs"/>
              </a:rPr>
              <a:t>Understanding the Mathematics standards elaborations: Quality assessment design for Prep–Year 10 </a:t>
            </a:r>
            <a:r>
              <a:rPr lang="en-AU" sz="1200" i="0" kern="1200" dirty="0">
                <a:solidFill>
                  <a:schemeClr val="tx1"/>
                </a:solidFill>
                <a:effectLst/>
                <a:latin typeface="Arial (Body)"/>
                <a:ea typeface="+mn-ea"/>
                <a:cs typeface="+mn-cs"/>
              </a:rPr>
              <a:t>to gain a deeper understanding of its purpose and features.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i="0" kern="1200" dirty="0">
                <a:solidFill>
                  <a:schemeClr val="tx1"/>
                </a:solidFill>
                <a:effectLst/>
                <a:latin typeface="Arial (Body)"/>
                <a:ea typeface="+mn-ea"/>
                <a:cs typeface="+mn-cs"/>
              </a:rPr>
              <a:t>This next section will explore considerations when </a:t>
            </a:r>
            <a:r>
              <a:rPr lang="en-AU" dirty="0">
                <a:ea typeface="Arial" panose="020B0604020202020204" pitchFamily="34" charset="0"/>
              </a:rPr>
              <a:t>creating questions using the QCAA standards elaborations.</a:t>
            </a:r>
            <a:endParaRPr lang="en-US" i="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a:p>
            <a:pPr marL="0" marR="0" lvl="0"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tab pos="180340" algn="l"/>
              </a:tabLst>
              <a:defRPr/>
            </a:pPr>
            <a:endParaRPr lang="en-US" sz="1200" b="0" i="0" kern="1200" dirty="0">
              <a:solidFill>
                <a:srgbClr val="000000"/>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10</a:t>
            </a:fld>
            <a:endParaRPr kumimoji="0" lang="en-AU"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3513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When creating questions:</a:t>
            </a:r>
          </a:p>
          <a:p>
            <a:pPr marL="228600" indent="-228600">
              <a:buFont typeface="+mj-lt"/>
              <a:buAutoNum type="arabicPeriod"/>
            </a:pPr>
            <a:r>
              <a:rPr lang="en-US" dirty="0"/>
              <a:t>Consider the aspect/s of the achievement standard and related content description/s that are the focus of the assessment item. These will be the aspect/s of the achievement standard and related content description/s addressed in the teaching and learning for the unit being assessed.</a:t>
            </a:r>
            <a:endParaRPr lang="en-US" strike="noStrike"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6612" rtl="0" eaLnBrk="1" fontAlgn="base" latinLnBrk="0" hangingPunct="1">
                <a:lnSpc>
                  <a:spcPct val="100000"/>
                </a:lnSpc>
                <a:spcBef>
                  <a:spcPct val="50000"/>
                </a:spcBef>
                <a:spcAft>
                  <a:spcPct val="0"/>
                </a:spcAft>
                <a:buClrTx/>
                <a:buSzTx/>
                <a:buFontTx/>
                <a:buNone/>
                <a:tabLst/>
                <a:defRPr/>
              </a:pPr>
              <a:t>11</a:t>
            </a:fld>
            <a:endParaRPr kumimoji="0" lang="en-AU"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3922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marR="0" lvl="0" indent="-241653" algn="l" defTabSz="914400" rtl="0" eaLnBrk="0" fontAlgn="base" latinLnBrk="0" hangingPunct="0">
              <a:lnSpc>
                <a:spcPct val="100000"/>
              </a:lnSpc>
              <a:spcBef>
                <a:spcPct val="30000"/>
              </a:spcBef>
              <a:spcAft>
                <a:spcPct val="0"/>
              </a:spcAft>
              <a:buClrTx/>
              <a:buSzTx/>
              <a:buFont typeface="+mj-lt"/>
              <a:buAutoNum type="arabicPeriod" startAt="2"/>
              <a:tabLst/>
              <a:defRPr/>
            </a:pPr>
            <a:r>
              <a:rPr lang="en-US" dirty="0"/>
              <a:t>Consider the mathematical proficiencies, which are embedded in the curriculum content. They are the cognitions described in the aspects of the achievement standard and related content descriptions. When creating questions, the proficiencies and curriculum content help determine the level of </a:t>
            </a:r>
            <a:r>
              <a:rPr lang="en-US" b="1" dirty="0"/>
              <a:t>complexity</a:t>
            </a:r>
            <a:r>
              <a:rPr lang="en-US" dirty="0"/>
              <a:t>. Table 1 of the relevant standard elaborations resource can help teachers identify the proficiencies associated with each aspect of the achievement standard.</a:t>
            </a:r>
          </a:p>
          <a:p>
            <a:pPr marL="241653" indent="-241653">
              <a:buFont typeface="+mj-lt"/>
              <a:buAutoNum type="arabicPeriod" startAt="2"/>
            </a:pPr>
            <a:endParaRPr lang="en-US" dirty="0"/>
          </a:p>
          <a:p>
            <a:endParaRPr lang="en-US" dirty="0"/>
          </a:p>
          <a:p>
            <a:pPr marL="181240" indent="-181240">
              <a:buFont typeface="Arial" panose="020B0604020202020204" pitchFamily="34" charset="0"/>
              <a:buChar char="•"/>
            </a:pPr>
            <a:endParaRPr lang="en-US" dirty="0"/>
          </a:p>
          <a:p>
            <a:endParaRPr lang="en-AU" dirty="0"/>
          </a:p>
        </p:txBody>
      </p:sp>
      <p:sp>
        <p:nvSpPr>
          <p:cNvPr id="4" name="Slide Number Placeholder 3"/>
          <p:cNvSpPr>
            <a:spLocks noGrp="1"/>
          </p:cNvSpPr>
          <p:nvPr>
            <p:ph type="sldNum" sz="quarter" idx="5"/>
          </p:nvPr>
        </p:nvSpPr>
        <p:spPr/>
        <p:txBody>
          <a:bodyPr/>
          <a:lstStyle/>
          <a:p>
            <a:pPr marL="0" marR="0" lvl="0" indent="0" algn="r" defTabSz="96661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6612" rtl="0" eaLnBrk="1" fontAlgn="base" latinLnBrk="0" hangingPunct="1">
                <a:lnSpc>
                  <a:spcPct val="100000"/>
                </a:lnSpc>
                <a:spcBef>
                  <a:spcPct val="50000"/>
                </a:spcBef>
                <a:spcAft>
                  <a:spcPct val="0"/>
                </a:spcAft>
                <a:buClrTx/>
                <a:buSzTx/>
                <a:buFontTx/>
                <a:buNone/>
                <a:tabLst/>
                <a:defRPr/>
              </a:pPr>
              <a:t>12</a:t>
            </a:fld>
            <a:endParaRPr kumimoji="0" lang="en-AU"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19374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D46F8-7F74-9310-7846-E05BF10B1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7C7CB-E421-CB24-E10F-CC496B035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009A9-4B0A-1F26-2FEC-7F25B4EE8E10}"/>
              </a:ext>
            </a:extLst>
          </p:cNvPr>
          <p:cNvSpPr>
            <a:spLocks noGrp="1"/>
          </p:cNvSpPr>
          <p:nvPr>
            <p:ph type="body" idx="1"/>
          </p:nvPr>
        </p:nvSpPr>
        <p:spPr/>
        <p:txBody>
          <a:bodyPr/>
          <a:lstStyle/>
          <a:p>
            <a:pPr marL="241653" indent="-241653">
              <a:buFont typeface="+mj-lt"/>
              <a:buAutoNum type="arabicPeriod" startAt="3"/>
            </a:pPr>
            <a:r>
              <a:rPr lang="en-US" dirty="0"/>
              <a:t>Consider the learning experiences and students’ assumed knowledge, including concepts taught in earlier units of work and previous years. This helps establish the level of </a:t>
            </a:r>
            <a:r>
              <a:rPr lang="en-US" b="1" dirty="0"/>
              <a:t>familiarity</a:t>
            </a:r>
            <a:r>
              <a:rPr lang="en-US" dirty="0"/>
              <a:t> of questions. It also helps ensure the question does not exceed what is age- and stage-appropriate, or address aspects of the achievement standard that are beyond the year level expectations.</a:t>
            </a:r>
          </a:p>
          <a:p>
            <a:endParaRPr lang="en-US" dirty="0"/>
          </a:p>
          <a:p>
            <a:pPr marL="0" indent="0" defTabSz="966612" eaLnBrk="0" fontAlgn="base" hangingPunct="0">
              <a:spcBef>
                <a:spcPct val="30000"/>
              </a:spcBef>
              <a:spcAft>
                <a:spcPct val="0"/>
              </a:spcAft>
              <a:buFont typeface="Arial" panose="020B0604020202020204" pitchFamily="34" charset="0"/>
              <a:buNone/>
              <a:defRPr/>
            </a:pPr>
            <a:r>
              <a:rPr lang="en-AU" dirty="0">
                <a:latin typeface="Arial" panose="020B0604020202020204" pitchFamily="34" charset="0"/>
                <a:cs typeface="Arial" panose="020B0604020202020204" pitchFamily="34" charset="0"/>
              </a:rPr>
              <a:t>The following section of this presentation will use the terminology of ‘complex/simple’ and ‘familiar/unfamiliar', and </a:t>
            </a:r>
            <a:r>
              <a:rPr lang="en-US" dirty="0">
                <a:latin typeface="Arial" panose="020B0604020202020204" pitchFamily="34" charset="0"/>
                <a:cs typeface="Arial" panose="020B0604020202020204" pitchFamily="34" charset="0"/>
              </a:rPr>
              <a:t>describe the characteristics of the different </a:t>
            </a:r>
            <a:r>
              <a:rPr lang="en-AU" dirty="0">
                <a:latin typeface="Arial" panose="020B0604020202020204" pitchFamily="34" charset="0"/>
                <a:cs typeface="Arial" panose="020B0604020202020204" pitchFamily="34" charset="0"/>
              </a:rPr>
              <a:t>types of question using examples from </a:t>
            </a:r>
            <a:r>
              <a:rPr lang="en-US" dirty="0">
                <a:latin typeface="Arial" panose="020B0604020202020204" pitchFamily="34" charset="0"/>
                <a:cs typeface="Arial" panose="020B0604020202020204" pitchFamily="34" charset="0"/>
              </a:rPr>
              <a:t>the Australian Curriculum v9.0: Mathematics — Year 8.</a:t>
            </a:r>
          </a:p>
          <a:p>
            <a:endParaRPr lang="en-US" dirty="0"/>
          </a:p>
          <a:p>
            <a:endParaRPr lang="en-US" dirty="0"/>
          </a:p>
          <a:p>
            <a:pPr marL="181240" indent="-181240">
              <a:buFont typeface="Arial" panose="020B0604020202020204" pitchFamily="34" charset="0"/>
              <a:buChar char="•"/>
            </a:pPr>
            <a:endParaRPr lang="en-US" dirty="0"/>
          </a:p>
          <a:p>
            <a:endParaRPr lang="en-AU" dirty="0"/>
          </a:p>
        </p:txBody>
      </p:sp>
      <p:sp>
        <p:nvSpPr>
          <p:cNvPr id="4" name="Slide Number Placeholder 3">
            <a:extLst>
              <a:ext uri="{FF2B5EF4-FFF2-40B4-BE49-F238E27FC236}">
                <a16:creationId xmlns:a16="http://schemas.microsoft.com/office/drawing/2014/main" id="{93699ACE-F7EB-9238-D209-009358CF8F77}"/>
              </a:ext>
            </a:extLst>
          </p:cNvPr>
          <p:cNvSpPr>
            <a:spLocks noGrp="1"/>
          </p:cNvSpPr>
          <p:nvPr>
            <p:ph type="sldNum" sz="quarter" idx="5"/>
          </p:nvPr>
        </p:nvSpPr>
        <p:spPr/>
        <p:txBody>
          <a:bodyPr/>
          <a:lstStyle/>
          <a:p>
            <a:pPr marL="0" marR="0" lvl="0" indent="0" algn="r" defTabSz="96661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6612" rtl="0" eaLnBrk="1" fontAlgn="base" latinLnBrk="0" hangingPunct="1">
                <a:lnSpc>
                  <a:spcPct val="100000"/>
                </a:lnSpc>
                <a:spcBef>
                  <a:spcPct val="50000"/>
                </a:spcBef>
                <a:spcAft>
                  <a:spcPct val="0"/>
                </a:spcAft>
                <a:buClrTx/>
                <a:buSzTx/>
                <a:buFontTx/>
                <a:buNone/>
                <a:tabLst/>
                <a:defRPr/>
              </a:pPr>
              <a:t>13</a:t>
            </a:fld>
            <a:endParaRPr kumimoji="0" lang="en-AU"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395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D4722-0EFC-98C0-4999-7F90121C2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3C282-285C-3B29-E824-E80577289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D506F-C458-DF1D-1F6B-58BCB5D62B8F}"/>
              </a:ext>
            </a:extLst>
          </p:cNvPr>
          <p:cNvSpPr>
            <a:spLocks noGrp="1"/>
          </p:cNvSpPr>
          <p:nvPr>
            <p:ph type="body" idx="1"/>
          </p:nvPr>
        </p:nvSpPr>
        <p:spPr/>
        <p:txBody>
          <a:bodyPr/>
          <a:lstStyle/>
          <a:p>
            <a:pPr marL="0" indent="0">
              <a:buFont typeface="Arial" panose="020B0604020202020204" pitchFamily="34" charset="0"/>
              <a:buNone/>
            </a:pPr>
            <a:r>
              <a:rPr lang="en-US" dirty="0"/>
              <a:t>Starting with simple familiar questions …</a:t>
            </a:r>
          </a:p>
          <a:p>
            <a:endParaRPr lang="en-AU" dirty="0"/>
          </a:p>
        </p:txBody>
      </p:sp>
      <p:sp>
        <p:nvSpPr>
          <p:cNvPr id="4" name="Slide Number Placeholder 3">
            <a:extLst>
              <a:ext uri="{FF2B5EF4-FFF2-40B4-BE49-F238E27FC236}">
                <a16:creationId xmlns:a16="http://schemas.microsoft.com/office/drawing/2014/main" id="{CFCC3532-D8F4-9670-5572-39D6A11A0F84}"/>
              </a:ext>
            </a:extLst>
          </p:cNvPr>
          <p:cNvSpPr>
            <a:spLocks noGrp="1"/>
          </p:cNvSpPr>
          <p:nvPr>
            <p:ph type="sldNum" sz="quarter" idx="5"/>
          </p:nvPr>
        </p:nvSpPr>
        <p:spPr/>
        <p:txBody>
          <a:bodyPr/>
          <a:lstStyle/>
          <a:p>
            <a:pPr marL="0" marR="0" lvl="0" indent="0" algn="r" defTabSz="93104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042" rtl="0" eaLnBrk="1" fontAlgn="base" latinLnBrk="0" hangingPunct="1">
                <a:lnSpc>
                  <a:spcPct val="100000"/>
                </a:lnSpc>
                <a:spcBef>
                  <a:spcPct val="50000"/>
                </a:spcBef>
                <a:spcAft>
                  <a:spcPct val="0"/>
                </a:spcAft>
                <a:buClrTx/>
                <a:buSzTx/>
                <a:buFontTx/>
                <a:buNone/>
                <a:tabLst/>
                <a:defRPr/>
              </a:pPr>
              <a:t>14</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70526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On the screen is the description of </a:t>
            </a:r>
            <a:r>
              <a:rPr lang="en-AU" sz="1200" b="0" i="1" baseline="0" dirty="0">
                <a:latin typeface="Arial" panose="020B0604020202020204" pitchFamily="34" charset="0"/>
                <a:cs typeface="Arial" panose="020B0604020202020204" pitchFamily="34" charset="0"/>
              </a:rPr>
              <a:t>simple familiar </a:t>
            </a:r>
            <a:r>
              <a:rPr lang="en-AU" sz="1200" b="0" i="0" baseline="0" dirty="0">
                <a:latin typeface="Arial" panose="020B0604020202020204" pitchFamily="34" charset="0"/>
                <a:cs typeface="Arial" panose="020B0604020202020204" pitchFamily="34" charset="0"/>
              </a:rPr>
              <a:t>questions </a:t>
            </a:r>
            <a:r>
              <a:rPr lang="en-AU" sz="1200" b="0" baseline="0" dirty="0">
                <a:latin typeface="Arial" panose="020B0604020202020204" pitchFamily="34" charset="0"/>
                <a:cs typeface="Arial" panose="020B0604020202020204" pitchFamily="34" charset="0"/>
              </a:rPr>
              <a:t>from Table 2 of the Mathematics standards elaborations. </a:t>
            </a:r>
          </a:p>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The description has two bullet points — the first refers to complexity. It is highlighted in orange. The second bullet point refers to familiarity. It is highlighted in green.</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Simple familiar questions require students to respond to situations where:</a:t>
            </a:r>
          </a:p>
          <a:p>
            <a:pPr marL="1714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relationships and interactions are </a:t>
            </a:r>
            <a:r>
              <a:rPr lang="en-US" sz="1200" b="1" i="0" u="none" dirty="0">
                <a:latin typeface="Arial" panose="020B0604020202020204" pitchFamily="34" charset="0"/>
                <a:cs typeface="Arial" panose="020B0604020202020204" pitchFamily="34" charset="0"/>
              </a:rPr>
              <a:t>obvious</a:t>
            </a:r>
            <a:r>
              <a:rPr lang="en-US" sz="1200" dirty="0">
                <a:latin typeface="Arial" panose="020B0604020202020204" pitchFamily="34" charset="0"/>
                <a:cs typeface="Arial" panose="020B0604020202020204" pitchFamily="34" charset="0"/>
              </a:rPr>
              <a:t> and have </a:t>
            </a:r>
            <a:r>
              <a:rPr lang="en-US" sz="1200" b="1" u="none" kern="1200" dirty="0">
                <a:solidFill>
                  <a:schemeClr val="tx1"/>
                </a:solidFill>
                <a:latin typeface="Arial" panose="020B0604020202020204" pitchFamily="34" charset="0"/>
                <a:ea typeface="+mn-ea"/>
                <a:cs typeface="Arial" panose="020B0604020202020204" pitchFamily="34" charset="0"/>
              </a:rPr>
              <a:t>few elements</a:t>
            </a:r>
            <a:r>
              <a:rPr lang="en-US" sz="1200" b="0" u="none" kern="1200" dirty="0">
                <a:solidFill>
                  <a:schemeClr val="tx1"/>
                </a:solidFill>
                <a:latin typeface="Arial" panose="020B0604020202020204" pitchFamily="34" charset="0"/>
                <a:ea typeface="+mn-ea"/>
                <a:cs typeface="Arial" panose="020B0604020202020204" pitchFamily="34" charset="0"/>
              </a:rPr>
              <a:t> (i.e. they are simple);</a:t>
            </a:r>
            <a:r>
              <a:rPr lang="en-US" sz="1200" dirty="0">
                <a:latin typeface="Arial" panose="020B0604020202020204" pitchFamily="34" charset="0"/>
                <a:cs typeface="Arial" panose="020B0604020202020204" pitchFamily="34" charset="0"/>
              </a:rPr>
              <a:t> and </a:t>
            </a:r>
          </a:p>
          <a:p>
            <a:pPr marL="171450" lvl="1"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all the information to solve the problem is </a:t>
            </a:r>
            <a:r>
              <a:rPr lang="en-US" sz="1200" b="1" u="none" kern="1200" dirty="0">
                <a:solidFill>
                  <a:schemeClr val="tx1"/>
                </a:solidFill>
                <a:latin typeface="Arial" panose="020B0604020202020204" pitchFamily="34" charset="0"/>
                <a:ea typeface="+mn-ea"/>
                <a:cs typeface="Arial" panose="020B0604020202020204" pitchFamily="34" charset="0"/>
              </a:rPr>
              <a:t>identifiable</a:t>
            </a:r>
            <a:r>
              <a:rPr lang="en-US" sz="1200" kern="1200" dirty="0">
                <a:solidFill>
                  <a:schemeClr val="tx1"/>
                </a:solidFill>
                <a:latin typeface="Arial" panose="020B0604020202020204" pitchFamily="34" charset="0"/>
                <a:ea typeface="+mn-ea"/>
                <a:cs typeface="Arial" panose="020B0604020202020204" pitchFamily="34" charset="0"/>
              </a:rPr>
              <a:t> (i.e. it is familiar), where:</a:t>
            </a:r>
          </a:p>
          <a:p>
            <a:pPr marL="360000" lvl="1" indent="-180000">
              <a:buFont typeface="Arial" panose="020B0604020202020204" pitchFamily="34" charset="0"/>
              <a:buChar char="‒"/>
            </a:pPr>
            <a:r>
              <a:rPr lang="en-US" sz="1200" dirty="0">
                <a:latin typeface="Arial" panose="020B0604020202020204" pitchFamily="34" charset="0"/>
                <a:cs typeface="Arial" panose="020B0604020202020204" pitchFamily="34" charset="0"/>
              </a:rPr>
              <a:t>the required procedure </a:t>
            </a:r>
            <a:r>
              <a:rPr lang="en-US" sz="1200" b="0" u="none" dirty="0">
                <a:latin typeface="Arial" panose="020B0604020202020204" pitchFamily="34" charset="0"/>
                <a:cs typeface="Arial" panose="020B0604020202020204" pitchFamily="34" charset="0"/>
              </a:rPr>
              <a:t>is</a:t>
            </a:r>
            <a:r>
              <a:rPr lang="en-US" sz="1200" b="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clear</a:t>
            </a:r>
            <a:r>
              <a:rPr lang="en-US" sz="1200" dirty="0">
                <a:latin typeface="Arial" panose="020B0604020202020204" pitchFamily="34" charset="0"/>
                <a:cs typeface="Arial" panose="020B0604020202020204" pitchFamily="34" charset="0"/>
              </a:rPr>
              <a:t> from the way the problem is posed, or</a:t>
            </a:r>
          </a:p>
          <a:p>
            <a:pPr marL="360000" lvl="1" indent="-18000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in a context that </a:t>
            </a:r>
            <a:r>
              <a:rPr lang="en-US" sz="1200" b="1" u="none" kern="1200" dirty="0">
                <a:solidFill>
                  <a:schemeClr val="tx1"/>
                </a:solidFill>
                <a:latin typeface="Arial" panose="020B0604020202020204" pitchFamily="34" charset="0"/>
                <a:ea typeface="+mn-ea"/>
                <a:cs typeface="Arial" panose="020B0604020202020204" pitchFamily="34" charset="0"/>
              </a:rPr>
              <a:t>has been </a:t>
            </a:r>
            <a:r>
              <a:rPr lang="en-US" sz="1200" kern="1200" dirty="0">
                <a:solidFill>
                  <a:schemeClr val="tx1"/>
                </a:solidFill>
                <a:latin typeface="Arial" panose="020B0604020202020204" pitchFamily="34" charset="0"/>
                <a:ea typeface="+mn-ea"/>
                <a:cs typeface="Arial" panose="020B0604020202020204" pitchFamily="34" charset="0"/>
              </a:rPr>
              <a:t>a focus of prior learning.</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Table 2 further states that students are </a:t>
            </a:r>
            <a:r>
              <a:rPr lang="en-US" sz="1200" b="1" u="none" dirty="0">
                <a:latin typeface="Arial" panose="020B0604020202020204" pitchFamily="34" charset="0"/>
                <a:cs typeface="Arial" panose="020B0604020202020204" pitchFamily="34" charset="0"/>
              </a:rPr>
              <a:t>not</a:t>
            </a:r>
            <a:r>
              <a:rPr lang="en-US" sz="1200" dirty="0">
                <a:latin typeface="Arial" panose="020B0604020202020204" pitchFamily="34" charset="0"/>
                <a:cs typeface="Arial" panose="020B0604020202020204" pitchFamily="34" charset="0"/>
              </a:rPr>
              <a:t> required to interpret, clarify and analyse problems to develop responses.</a:t>
            </a:r>
          </a:p>
          <a:p>
            <a:pPr marL="0" indent="0">
              <a:buFont typeface="Arial" panose="020B0604020202020204" pitchFamily="34" charset="0"/>
              <a:buNone/>
            </a:pPr>
            <a:r>
              <a:rPr lang="en-US" sz="1200" i="0" dirty="0">
                <a:latin typeface="Arial" panose="020B0604020202020204" pitchFamily="34" charset="0"/>
                <a:cs typeface="Arial" panose="020B0604020202020204" pitchFamily="34" charset="0"/>
              </a:rPr>
              <a:t>Typically, a simple familiar question </a:t>
            </a:r>
            <a:r>
              <a:rPr lang="en-US" sz="1200" i="0" dirty="0">
                <a:effectLst/>
                <a:latin typeface="Arial" panose="020B0604020202020204" pitchFamily="34" charset="0"/>
                <a:cs typeface="Arial" panose="020B0604020202020204" pitchFamily="34" charset="0"/>
              </a:rPr>
              <a:t>focuses on the proficiency/proficiencies described in a single aspect of the achievement standard.</a:t>
            </a:r>
            <a:endParaRPr lang="en-US" sz="120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sz="12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15</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1994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Here is an example question from a Year 8 </a:t>
            </a:r>
            <a:r>
              <a:rPr lang="en-AU" sz="1200" b="0" baseline="0" dirty="0">
                <a:latin typeface="Arial"/>
                <a:cs typeface="Arial"/>
              </a:rPr>
              <a:t>examination</a:t>
            </a:r>
            <a:r>
              <a:rPr lang="en-AU" sz="1200" b="0" baseline="0" dirty="0">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0" baseline="0" dirty="0">
                <a:latin typeface="Arial" panose="020B0604020202020204" pitchFamily="34" charset="0"/>
                <a:cs typeface="Arial" panose="020B0604020202020204" pitchFamily="34" charset="0"/>
              </a:rPr>
              <a:t>The sample response is also on the screen</a:t>
            </a:r>
            <a:r>
              <a:rPr lang="en-AU" sz="1200" b="0" kern="1200" dirty="0">
                <a:solidFill>
                  <a:schemeClr val="tx1"/>
                </a:solidFill>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b="0" kern="1200" dirty="0">
                <a:solidFill>
                  <a:schemeClr val="tx1"/>
                </a:solidFill>
                <a:latin typeface="Arial" panose="020B0604020202020204" pitchFamily="34" charset="0"/>
                <a:ea typeface="+mn-ea"/>
                <a:cs typeface="Arial" panose="020B0604020202020204" pitchFamily="34" charset="0"/>
              </a:rPr>
              <a:t>Pause for a moment to read the question and consider the sample response.</a:t>
            </a: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endParaRPr lang="en-AU" sz="1100" kern="1200" dirty="0">
              <a:solidFill>
                <a:schemeClr val="tx1"/>
              </a:solidFill>
              <a:latin typeface="Arial" panose="020B0604020202020204" pitchFamily="34" charset="0"/>
              <a:ea typeface="+mn-ea"/>
              <a:cs typeface="Arial" panose="020B0604020202020204" pitchFamily="34" charset="0"/>
            </a:endParaRPr>
          </a:p>
          <a:p>
            <a:pPr marL="0" indent="0">
              <a:lnSpc>
                <a:spcPct val="110000"/>
              </a:lnSpc>
              <a:spcBef>
                <a:spcPts val="200"/>
              </a:spcBef>
              <a:spcAft>
                <a:spcPts val="20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16</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99496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kern="1200" dirty="0">
                <a:latin typeface="+mn-lt"/>
                <a:cs typeface="Arial" panose="020B0604020202020204" pitchFamily="34" charset="0"/>
              </a:rPr>
              <a:t>Use Table 1 in the standards elaborations Notes </a:t>
            </a:r>
            <a:r>
              <a:rPr lang="en-AU" sz="1200" b="0" baseline="0" dirty="0">
                <a:latin typeface="+mn-lt"/>
                <a:cs typeface="Arial" panose="020B0604020202020204" pitchFamily="34" charset="0"/>
              </a:rPr>
              <a:t>to check alignment with the i</a:t>
            </a:r>
            <a:r>
              <a:rPr lang="en-AU" sz="1200" kern="1200" dirty="0">
                <a:latin typeface="+mn-lt"/>
                <a:cs typeface="Arial" panose="020B0604020202020204" pitchFamily="34" charset="0"/>
              </a:rPr>
              <a:t>dentified aspects of the achievement standard, related content description and mathematical proficiency.</a:t>
            </a:r>
          </a:p>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US" sz="1200" dirty="0">
                <a:latin typeface="+mn-lt"/>
              </a:rPr>
              <a:t>When creating questions, the proficiencies and curriculum content help determine the level of </a:t>
            </a:r>
            <a:r>
              <a:rPr lang="en-US" sz="1200" b="1" dirty="0">
                <a:latin typeface="+mn-lt"/>
              </a:rPr>
              <a:t>complexity</a:t>
            </a:r>
            <a:r>
              <a:rPr lang="en-US" sz="1200" dirty="0">
                <a:latin typeface="+mn-lt"/>
              </a:rPr>
              <a:t>.</a:t>
            </a: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r>
              <a:rPr lang="en-AU" sz="1200" kern="1200" dirty="0">
                <a:solidFill>
                  <a:schemeClr val="tx1"/>
                </a:solidFill>
                <a:latin typeface="+mn-lt"/>
                <a:ea typeface="+mn-ea"/>
                <a:cs typeface="Arial" panose="020B0604020202020204" pitchFamily="34" charset="0"/>
              </a:rPr>
              <a:t>The </a:t>
            </a:r>
            <a:r>
              <a:rPr lang="en-AU" sz="1200" b="1" kern="1200" dirty="0">
                <a:solidFill>
                  <a:schemeClr val="tx1"/>
                </a:solidFill>
                <a:latin typeface="+mn-lt"/>
                <a:ea typeface="+mn-ea"/>
                <a:cs typeface="Arial" panose="020B0604020202020204" pitchFamily="34" charset="0"/>
              </a:rPr>
              <a:t>complexity</a:t>
            </a:r>
            <a:r>
              <a:rPr lang="en-AU" sz="1200" kern="1200" dirty="0">
                <a:solidFill>
                  <a:schemeClr val="tx1"/>
                </a:solidFill>
                <a:latin typeface="+mn-lt"/>
                <a:ea typeface="+mn-ea"/>
                <a:cs typeface="Arial" panose="020B0604020202020204" pitchFamily="34" charset="0"/>
              </a:rPr>
              <a:t> of this question is </a:t>
            </a:r>
            <a:r>
              <a:rPr lang="en-AU" sz="1200" b="1" kern="1200" dirty="0">
                <a:solidFill>
                  <a:schemeClr val="tx1"/>
                </a:solidFill>
                <a:latin typeface="+mn-lt"/>
                <a:ea typeface="+mn-ea"/>
                <a:cs typeface="Arial" panose="020B0604020202020204" pitchFamily="34" charset="0"/>
              </a:rPr>
              <a:t>simple</a:t>
            </a:r>
            <a:r>
              <a:rPr lang="en-AU" sz="1200" kern="1200" dirty="0">
                <a:solidFill>
                  <a:schemeClr val="tx1"/>
                </a:solidFill>
                <a:latin typeface="+mn-lt"/>
                <a:ea typeface="+mn-ea"/>
                <a:cs typeface="Arial" panose="020B0604020202020204" pitchFamily="34" charset="0"/>
              </a:rPr>
              <a:t>, as there are </a:t>
            </a:r>
            <a:r>
              <a:rPr lang="en-AU" sz="1200" b="1" kern="1200" dirty="0">
                <a:solidFill>
                  <a:schemeClr val="tx1"/>
                </a:solidFill>
                <a:latin typeface="+mn-lt"/>
                <a:ea typeface="+mn-ea"/>
                <a:cs typeface="Arial" panose="020B0604020202020204" pitchFamily="34" charset="0"/>
              </a:rPr>
              <a:t>few elements</a:t>
            </a:r>
            <a:r>
              <a:rPr lang="en-AU" sz="1200" b="0" kern="1200" dirty="0">
                <a:solidFill>
                  <a:schemeClr val="tx1"/>
                </a:solidFill>
                <a:latin typeface="+mn-lt"/>
                <a:ea typeface="+mn-ea"/>
                <a:cs typeface="Arial" panose="020B0604020202020204" pitchFamily="34" charset="0"/>
              </a:rPr>
              <a:t> — students write expressions in simplified expanded form and factorised form.</a:t>
            </a:r>
            <a:endParaRPr lang="en-AU" sz="1200" kern="1200" dirty="0">
              <a:solidFill>
                <a:schemeClr val="tx1"/>
              </a:solidFill>
              <a:latin typeface="+mn-lt"/>
              <a:ea typeface="+mn-ea"/>
              <a:cs typeface="Arial" panose="020B0604020202020204" pitchFamily="34" charset="0"/>
            </a:endParaRPr>
          </a:p>
          <a:p>
            <a:pPr marL="0" indent="0">
              <a:lnSpc>
                <a:spcPct val="110000"/>
              </a:lnSpc>
              <a:spcBef>
                <a:spcPts val="200"/>
              </a:spcBef>
              <a:spcAft>
                <a:spcPts val="200"/>
              </a:spcAft>
              <a:buFont typeface="Arial" panose="020B0604020202020204" pitchFamily="34" charset="0"/>
              <a:buNone/>
            </a:pPr>
            <a:endParaRPr lang="en-AU" sz="1100" kern="1200" dirty="0">
              <a:solidFill>
                <a:schemeClr val="tx1"/>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0" indent="0">
              <a:lnSpc>
                <a:spcPct val="110000"/>
              </a:lnSpc>
              <a:spcBef>
                <a:spcPts val="200"/>
              </a:spcBef>
              <a:spcAft>
                <a:spcPts val="20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17</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00331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mn-lt"/>
              </a:rPr>
              <a:t>The level of </a:t>
            </a:r>
            <a:r>
              <a:rPr lang="en-US" sz="1200" b="1" dirty="0">
                <a:latin typeface="+mn-lt"/>
              </a:rPr>
              <a:t>familiarity</a:t>
            </a:r>
            <a:r>
              <a:rPr lang="en-US" sz="1200" dirty="0">
                <a:latin typeface="+mn-lt"/>
              </a:rPr>
              <a:t> of questions is determined by identifying learning experiences and assumed knowledge that students may have, considering previous concepts taught in earlier units of work and previous years.</a:t>
            </a:r>
            <a:endParaRPr lang="en-AU" sz="1200" kern="1200" dirty="0">
              <a:solidFill>
                <a:schemeClr val="tx1"/>
              </a:solidFill>
              <a:latin typeface="+mn-lt"/>
              <a:ea typeface="+mn-ea"/>
              <a:cs typeface="Arial" panose="020B0604020202020204" pitchFamily="34" charset="0"/>
            </a:endParaRPr>
          </a:p>
          <a:p>
            <a:pPr marL="0" indent="0">
              <a:lnSpc>
                <a:spcPct val="105000"/>
              </a:lnSpc>
              <a:spcBef>
                <a:spcPts val="200"/>
              </a:spcBef>
              <a:spcAft>
                <a:spcPts val="200"/>
              </a:spcAft>
              <a:buFont typeface="Arial" panose="020B0604020202020204" pitchFamily="34" charset="0"/>
              <a:buNone/>
            </a:pPr>
            <a:r>
              <a:rPr lang="en-AU" sz="1200" kern="1200" dirty="0">
                <a:solidFill>
                  <a:schemeClr val="tx1"/>
                </a:solidFill>
                <a:latin typeface="+mn-lt"/>
                <a:ea typeface="+mn-ea"/>
                <a:cs typeface="Arial" panose="020B0604020202020204" pitchFamily="34" charset="0"/>
              </a:rPr>
              <a:t>This question is </a:t>
            </a:r>
            <a:r>
              <a:rPr lang="en-AU" sz="1200" b="1" kern="1200" dirty="0">
                <a:solidFill>
                  <a:schemeClr val="tx1"/>
                </a:solidFill>
                <a:latin typeface="+mn-lt"/>
                <a:ea typeface="+mn-ea"/>
                <a:cs typeface="Arial" panose="020B0604020202020204" pitchFamily="34" charset="0"/>
              </a:rPr>
              <a:t>familiar</a:t>
            </a:r>
            <a:r>
              <a:rPr lang="en-AU" sz="1200" b="0" kern="1200" dirty="0">
                <a:solidFill>
                  <a:schemeClr val="tx1"/>
                </a:solidFill>
                <a:latin typeface="+mn-lt"/>
                <a:ea typeface="+mn-ea"/>
                <a:cs typeface="Arial" panose="020B0604020202020204" pitchFamily="34" charset="0"/>
              </a:rPr>
              <a:t>.</a:t>
            </a:r>
            <a:r>
              <a:rPr lang="en-AU" sz="1200" b="1" kern="1200" dirty="0">
                <a:solidFill>
                  <a:schemeClr val="tx1"/>
                </a:solidFill>
                <a:latin typeface="+mn-lt"/>
                <a:ea typeface="+mn-ea"/>
                <a:cs typeface="Arial" panose="020B0604020202020204" pitchFamily="34" charset="0"/>
              </a:rPr>
              <a:t> </a:t>
            </a:r>
            <a:r>
              <a:rPr lang="en-AU" sz="1200" b="0" kern="1200" dirty="0">
                <a:solidFill>
                  <a:schemeClr val="tx1"/>
                </a:solidFill>
                <a:latin typeface="+mn-lt"/>
                <a:ea typeface="+mn-ea"/>
                <a:cs typeface="Arial" panose="020B0604020202020204" pitchFamily="34" charset="0"/>
              </a:rPr>
              <a:t>T</a:t>
            </a:r>
            <a:r>
              <a:rPr lang="en-AU" sz="1200" dirty="0">
                <a:latin typeface="+mn-lt"/>
                <a:cs typeface="Arial" panose="020B0604020202020204" pitchFamily="34" charset="0"/>
              </a:rPr>
              <a:t>he </a:t>
            </a:r>
            <a:r>
              <a:rPr lang="en-AU" sz="1200" kern="1200" dirty="0">
                <a:solidFill>
                  <a:schemeClr val="tx1"/>
                </a:solidFill>
                <a:latin typeface="+mn-lt"/>
                <a:ea typeface="+mn-ea"/>
                <a:cs typeface="Arial" panose="020B0604020202020204" pitchFamily="34" charset="0"/>
              </a:rPr>
              <a:t>procedure is </a:t>
            </a:r>
            <a:r>
              <a:rPr lang="en-AU" sz="1200" b="1" kern="1200" dirty="0">
                <a:solidFill>
                  <a:schemeClr val="tx1"/>
                </a:solidFill>
                <a:latin typeface="+mn-lt"/>
                <a:ea typeface="+mn-ea"/>
                <a:cs typeface="Arial" panose="020B0604020202020204" pitchFamily="34" charset="0"/>
              </a:rPr>
              <a:t>clear</a:t>
            </a:r>
            <a:r>
              <a:rPr lang="en-AU" sz="1200" b="0" kern="1200" dirty="0">
                <a:solidFill>
                  <a:schemeClr val="tx1"/>
                </a:solidFill>
                <a:latin typeface="+mn-lt"/>
                <a:ea typeface="+mn-ea"/>
                <a:cs typeface="Arial" panose="020B0604020202020204" pitchFamily="34" charset="0"/>
              </a:rPr>
              <a:t>,</a:t>
            </a:r>
            <a:r>
              <a:rPr lang="en-AU" sz="1200" kern="1200" dirty="0">
                <a:solidFill>
                  <a:schemeClr val="tx1"/>
                </a:solidFill>
                <a:latin typeface="+mn-lt"/>
                <a:ea typeface="+mn-ea"/>
                <a:cs typeface="Arial" panose="020B0604020202020204" pitchFamily="34" charset="0"/>
              </a:rPr>
              <a:t> and this type of question would have</a:t>
            </a:r>
            <a:r>
              <a:rPr lang="en-AU" sz="1200" dirty="0">
                <a:latin typeface="+mn-lt"/>
                <a:cs typeface="Arial" panose="020B0604020202020204" pitchFamily="34" charset="0"/>
              </a:rPr>
              <a:t> been a </a:t>
            </a:r>
            <a:r>
              <a:rPr lang="en-AU" sz="1200" b="1" dirty="0">
                <a:latin typeface="+mn-lt"/>
                <a:cs typeface="Arial" panose="020B0604020202020204" pitchFamily="34" charset="0"/>
              </a:rPr>
              <a:t>focus</a:t>
            </a:r>
            <a:r>
              <a:rPr lang="en-AU" sz="1200" dirty="0">
                <a:latin typeface="+mn-lt"/>
                <a:cs typeface="Arial" panose="020B0604020202020204" pitchFamily="34" charset="0"/>
              </a:rPr>
              <a:t> in teaching and learning. In Year 7 students </a:t>
            </a:r>
            <a:r>
              <a:rPr lang="en-US" sz="1200" dirty="0">
                <a:latin typeface="+mn-lt"/>
                <a:cs typeface="Arial" panose="020B0604020202020204" pitchFamily="34" charset="0"/>
              </a:rPr>
              <a:t>used variables to represent everyday formulas algebraically and substituted values into formulas to determine an unknown. They also solved one-variable linear equations. In Year 8 students have learnt to apply algebraic properties to rearrange, expand and factorise linear expressions.</a:t>
            </a:r>
            <a:endParaRPr lang="en-AU" sz="1200" dirty="0">
              <a:latin typeface="+mn-lt"/>
              <a:cs typeface="Arial" panose="020B0604020202020204" pitchFamily="34" charset="0"/>
            </a:endParaRPr>
          </a:p>
          <a:p>
            <a:pPr marL="0" indent="0">
              <a:lnSpc>
                <a:spcPct val="105000"/>
              </a:lnSpc>
              <a:spcBef>
                <a:spcPts val="200"/>
              </a:spcBef>
              <a:spcAft>
                <a:spcPts val="200"/>
              </a:spcAft>
              <a:buFont typeface="Arial" panose="020B0604020202020204" pitchFamily="34" charset="0"/>
              <a:buNone/>
            </a:pPr>
            <a:r>
              <a:rPr lang="en-US" sz="1200" dirty="0">
                <a:latin typeface="+mn-lt"/>
                <a:cs typeface="Arial" panose="020B0604020202020204" pitchFamily="34" charset="0"/>
              </a:rPr>
              <a:t>In this example, students are </a:t>
            </a:r>
            <a:r>
              <a:rPr lang="en-US" sz="1200" b="1" dirty="0">
                <a:latin typeface="+mn-lt"/>
                <a:cs typeface="Arial" panose="020B0604020202020204" pitchFamily="34" charset="0"/>
              </a:rPr>
              <a:t>not</a:t>
            </a:r>
            <a:r>
              <a:rPr lang="en-US" sz="1200" dirty="0">
                <a:latin typeface="+mn-lt"/>
                <a:cs typeface="Arial" panose="020B0604020202020204" pitchFamily="34" charset="0"/>
              </a:rPr>
              <a:t> required to interpret, clarify and </a:t>
            </a:r>
            <a:r>
              <a:rPr lang="en-US" sz="1200" dirty="0" err="1">
                <a:latin typeface="+mn-lt"/>
                <a:cs typeface="Arial" panose="020B0604020202020204" pitchFamily="34" charset="0"/>
              </a:rPr>
              <a:t>analyse</a:t>
            </a:r>
            <a:r>
              <a:rPr lang="en-US" sz="1200" dirty="0">
                <a:latin typeface="+mn-lt"/>
                <a:cs typeface="Arial" panose="020B0604020202020204" pitchFamily="34" charset="0"/>
              </a:rPr>
              <a:t> the problem to develop their response.</a:t>
            </a:r>
          </a:p>
          <a:p>
            <a:pPr marL="0" indent="0">
              <a:lnSpc>
                <a:spcPct val="110000"/>
              </a:lnSpc>
              <a:spcBef>
                <a:spcPts val="200"/>
              </a:spcBef>
              <a:spcAft>
                <a:spcPts val="200"/>
              </a:spcAft>
              <a:buFont typeface="Arial" panose="020B0604020202020204" pitchFamily="34" charset="0"/>
              <a:buNone/>
            </a:pPr>
            <a:endParaRPr lang="en-AU" sz="1200" kern="1200" dirty="0">
              <a:solidFill>
                <a:schemeClr val="tx1"/>
              </a:solidFill>
              <a:latin typeface="+mn-lt"/>
              <a:ea typeface="+mn-ea"/>
              <a:cs typeface="Arial" panose="020B0604020202020204" pitchFamily="34" charset="0"/>
            </a:endParaRPr>
          </a:p>
          <a:p>
            <a:pPr marL="0" indent="0">
              <a:buFont typeface="Arial" panose="020B0604020202020204" pitchFamily="34" charset="0"/>
              <a:buNone/>
            </a:pPr>
            <a:endParaRPr lang="en-US" sz="1200" dirty="0">
              <a:latin typeface="+mn-lt"/>
            </a:endParaRPr>
          </a:p>
          <a:p>
            <a:pPr marL="171450" indent="-171450">
              <a:buFont typeface="Arial" panose="020B0604020202020204" pitchFamily="34" charset="0"/>
              <a:buChar char="•"/>
            </a:pPr>
            <a:endParaRPr lang="en-US" sz="1200" dirty="0">
              <a:latin typeface="+mn-lt"/>
            </a:endParaRPr>
          </a:p>
          <a:p>
            <a:pPr marL="0" indent="0">
              <a:lnSpc>
                <a:spcPct val="110000"/>
              </a:lnSpc>
              <a:spcBef>
                <a:spcPts val="200"/>
              </a:spcBef>
              <a:spcAft>
                <a:spcPts val="20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18</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06935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AB6E0-F13E-FE76-D719-4213B2496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D443A-0138-3279-BB2B-C4F32837D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2A882-EE68-6364-E3CA-E2852A3C1091}"/>
              </a:ext>
            </a:extLst>
          </p:cNvPr>
          <p:cNvSpPr>
            <a:spLocks noGrp="1"/>
          </p:cNvSpPr>
          <p:nvPr>
            <p:ph type="body" idx="1"/>
          </p:nvPr>
        </p:nvSpPr>
        <p:spPr/>
        <p:txBody>
          <a:bodyPr/>
          <a:lstStyle/>
          <a:p>
            <a:pPr marL="0" indent="0">
              <a:buFont typeface="Arial" panose="020B0604020202020204" pitchFamily="34" charset="0"/>
              <a:buNone/>
            </a:pPr>
            <a:r>
              <a:rPr lang="en-US" dirty="0"/>
              <a:t>Now complex familiar questions.</a:t>
            </a:r>
          </a:p>
          <a:p>
            <a:endParaRPr lang="en-AU" dirty="0"/>
          </a:p>
        </p:txBody>
      </p:sp>
      <p:sp>
        <p:nvSpPr>
          <p:cNvPr id="4" name="Slide Number Placeholder 3">
            <a:extLst>
              <a:ext uri="{FF2B5EF4-FFF2-40B4-BE49-F238E27FC236}">
                <a16:creationId xmlns:a16="http://schemas.microsoft.com/office/drawing/2014/main" id="{55BEA469-1EB4-9F7D-70D7-FADEAB936EE6}"/>
              </a:ext>
            </a:extLst>
          </p:cNvPr>
          <p:cNvSpPr>
            <a:spLocks noGrp="1"/>
          </p:cNvSpPr>
          <p:nvPr>
            <p:ph type="sldNum" sz="quarter" idx="5"/>
          </p:nvPr>
        </p:nvSpPr>
        <p:spPr/>
        <p:txBody>
          <a:bodyPr/>
          <a:lstStyle/>
          <a:p>
            <a:pPr marL="0" marR="0" lvl="0" indent="0" algn="r" defTabSz="93104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042" rtl="0" eaLnBrk="1" fontAlgn="base" latinLnBrk="0" hangingPunct="1">
                <a:lnSpc>
                  <a:spcPct val="100000"/>
                </a:lnSpc>
                <a:spcBef>
                  <a:spcPct val="50000"/>
                </a:spcBef>
                <a:spcAft>
                  <a:spcPct val="0"/>
                </a:spcAft>
                <a:buClrTx/>
                <a:buSzTx/>
                <a:buFontTx/>
                <a:buNone/>
                <a:tabLst/>
                <a:defRPr/>
              </a:pPr>
              <a:t>19</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4309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Hide this slide before presenting.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a:t>
            </a:fld>
            <a:endParaRPr lang="en-AU" dirty="0"/>
          </a:p>
        </p:txBody>
      </p:sp>
    </p:spTree>
    <p:extLst>
      <p:ext uri="{BB962C8B-B14F-4D97-AF65-F5344CB8AC3E}">
        <p14:creationId xmlns:p14="http://schemas.microsoft.com/office/powerpoint/2010/main" val="2849033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0" baseline="0" dirty="0">
                <a:latin typeface="Arial" panose="020B0604020202020204" pitchFamily="34" charset="0"/>
                <a:cs typeface="Arial" panose="020B0604020202020204" pitchFamily="34" charset="0"/>
              </a:rPr>
              <a:t>On the screen is the description of </a:t>
            </a:r>
            <a:r>
              <a:rPr lang="en-AU" sz="1200" b="0" i="1" baseline="0" dirty="0">
                <a:latin typeface="Arial" panose="020B0604020202020204" pitchFamily="34" charset="0"/>
                <a:cs typeface="Arial" panose="020B0604020202020204" pitchFamily="34" charset="0"/>
              </a:rPr>
              <a:t>complex familiar </a:t>
            </a:r>
            <a:r>
              <a:rPr lang="en-AU" sz="1200" b="0" i="0" baseline="0" dirty="0">
                <a:latin typeface="Arial" panose="020B0604020202020204" pitchFamily="34" charset="0"/>
                <a:cs typeface="Arial" panose="020B0604020202020204" pitchFamily="34" charset="0"/>
              </a:rPr>
              <a:t>questions </a:t>
            </a:r>
            <a:r>
              <a:rPr lang="en-AU" sz="1200" b="0" baseline="0" dirty="0">
                <a:latin typeface="Arial" panose="020B0604020202020204" pitchFamily="34" charset="0"/>
                <a:cs typeface="Arial" panose="020B0604020202020204" pitchFamily="34" charset="0"/>
              </a:rPr>
              <a:t>from Table 2 of the standards elaborations.  </a:t>
            </a:r>
          </a:p>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The first bullet point referring to complexity has changed. The second bullet point referring to familiarity is the same as in simple familiar.</a:t>
            </a:r>
          </a:p>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Co</a:t>
            </a:r>
            <a:r>
              <a:rPr lang="en-US" sz="1200" dirty="0">
                <a:latin typeface="Arial" panose="020B0604020202020204" pitchFamily="34" charset="0"/>
                <a:cs typeface="Arial" panose="020B0604020202020204" pitchFamily="34" charset="0"/>
              </a:rPr>
              <a:t>mplex familiar questions require students to respond to situations where:</a:t>
            </a:r>
          </a:p>
          <a:p>
            <a:pPr marL="171450" indent="-171450">
              <a:buFont typeface="Arial" panose="020B0604020202020204" pitchFamily="34" charset="0"/>
              <a:buChar char="•"/>
            </a:pPr>
            <a:r>
              <a:rPr lang="en-US" sz="1200" dirty="0">
                <a:latin typeface="Arial" panose="020B0604020202020204" pitchFamily="34" charset="0"/>
                <a:ea typeface="Times New Roman" panose="02020603050405020304" pitchFamily="18" charset="0"/>
                <a:cs typeface="Arial" panose="020B0604020202020204" pitchFamily="34" charset="0"/>
              </a:rPr>
              <a:t>relationships and interactions have </a:t>
            </a:r>
            <a:r>
              <a:rPr lang="en-US" sz="1200" b="1" u="none" dirty="0">
                <a:latin typeface="Arial" panose="020B0604020202020204" pitchFamily="34" charset="0"/>
                <a:ea typeface="Times New Roman" panose="02020603050405020304" pitchFamily="18" charset="0"/>
                <a:cs typeface="Arial" panose="020B0604020202020204" pitchFamily="34" charset="0"/>
              </a:rPr>
              <a:t>a number of elements</a:t>
            </a:r>
            <a:r>
              <a:rPr lang="en-US" sz="1200" dirty="0">
                <a:latin typeface="Arial" panose="020B0604020202020204" pitchFamily="34" charset="0"/>
                <a:ea typeface="Times New Roman" panose="02020603050405020304" pitchFamily="18" charset="0"/>
                <a:cs typeface="Arial" panose="020B0604020202020204" pitchFamily="34" charset="0"/>
              </a:rPr>
              <a:t>, such that connections are made with subject matter </a:t>
            </a:r>
            <a:r>
              <a:rPr lang="en-US" sz="1200" b="1" u="none"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within and/or across </a:t>
            </a:r>
            <a:r>
              <a:rPr lang="en-US" sz="1200" dirty="0">
                <a:latin typeface="Arial" panose="020B0604020202020204" pitchFamily="34" charset="0"/>
                <a:ea typeface="Times New Roman" panose="02020603050405020304" pitchFamily="18" charset="0"/>
                <a:cs typeface="Arial" panose="020B0604020202020204" pitchFamily="34" charset="0"/>
              </a:rPr>
              <a:t>the strands of mathematics (i.e. they are complex), and</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all the information to solve the problem </a:t>
            </a:r>
            <a:r>
              <a:rPr lang="en-US" sz="1200" b="1" dirty="0">
                <a:latin typeface="Arial" panose="020B0604020202020204" pitchFamily="34" charset="0"/>
                <a:ea typeface="Times New Roman" panose="02020603050405020304" pitchFamily="18" charset="0"/>
                <a:cs typeface="Arial" panose="020B0604020202020204" pitchFamily="34" charset="0"/>
              </a:rPr>
              <a:t>is </a:t>
            </a:r>
            <a:r>
              <a:rPr lang="en-US" sz="1200"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identifiable</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b="0" dirty="0">
                <a:latin typeface="Arial" panose="020B0604020202020204" pitchFamily="34" charset="0"/>
                <a:ea typeface="Times New Roman" panose="02020603050405020304" pitchFamily="18" charset="0"/>
                <a:cs typeface="Arial" panose="020B0604020202020204" pitchFamily="34" charset="0"/>
              </a:rPr>
              <a:t>(i.e. it remains familiar), where: ­ </a:t>
            </a:r>
          </a:p>
          <a:p>
            <a:pPr marL="540000" lvl="2" indent="-285743">
              <a:lnSpc>
                <a:spcPct val="105000"/>
              </a:lnSpc>
              <a:spcBef>
                <a:spcPts val="200"/>
              </a:spcBef>
              <a:spcAft>
                <a:spcPts val="200"/>
              </a:spcAft>
              <a:buFont typeface="Arial" panose="020B0604020202020204" pitchFamily="34" charset="0"/>
              <a:buChar char="—"/>
            </a:pPr>
            <a:r>
              <a:rPr lang="en-US" sz="1200" dirty="0">
                <a:latin typeface="Arial" panose="020B0604020202020204" pitchFamily="34" charset="0"/>
                <a:ea typeface="Times New Roman" panose="02020603050405020304" pitchFamily="18" charset="0"/>
                <a:cs typeface="Arial" panose="020B0604020202020204" pitchFamily="34" charset="0"/>
              </a:rPr>
              <a:t>the required procedure </a:t>
            </a:r>
            <a:r>
              <a:rPr lang="en-US" sz="1200" b="1" u="none"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is </a:t>
            </a:r>
            <a:r>
              <a:rPr lang="en-US" sz="1200" dirty="0">
                <a:latin typeface="Arial" panose="020B0604020202020204" pitchFamily="34" charset="0"/>
                <a:ea typeface="Times New Roman" panose="02020603050405020304" pitchFamily="18" charset="0"/>
                <a:cs typeface="Arial" panose="020B0604020202020204" pitchFamily="34" charset="0"/>
              </a:rPr>
              <a:t>clear from the way the problem is posed, or ­ </a:t>
            </a:r>
          </a:p>
          <a:p>
            <a:pPr marL="540000" lvl="2" indent="-285743">
              <a:lnSpc>
                <a:spcPct val="105000"/>
              </a:lnSpc>
              <a:spcBef>
                <a:spcPts val="200"/>
              </a:spcBef>
              <a:spcAft>
                <a:spcPts val="200"/>
              </a:spcAft>
              <a:buFont typeface="Arial" panose="020B0604020202020204" pitchFamily="34" charset="0"/>
              <a:buChar char="—"/>
            </a:pPr>
            <a:r>
              <a:rPr lang="en-US" sz="1200"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in a context that </a:t>
            </a:r>
            <a:r>
              <a:rPr lang="en-US" sz="1200" b="1" u="none"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has been </a:t>
            </a:r>
            <a:r>
              <a:rPr lang="en-US" sz="1200"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a focus of prior learning. </a:t>
            </a: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Table 2 further states that in complex familiar questions, students are required to do </a:t>
            </a:r>
            <a:r>
              <a:rPr lang="en-AU" sz="1200" b="1" dirty="0">
                <a:latin typeface="Arial" panose="020B0604020202020204" pitchFamily="34" charset="0"/>
                <a:cs typeface="Arial" panose="020B0604020202020204" pitchFamily="34" charset="0"/>
              </a:rPr>
              <a:t>s</a:t>
            </a:r>
            <a:r>
              <a:rPr lang="en-AU" sz="1200" b="1" dirty="0">
                <a:latin typeface="Arial" panose="020B0604020202020204" pitchFamily="34" charset="0"/>
                <a:ea typeface="Times New Roman" panose="02020603050405020304" pitchFamily="18" charset="0"/>
                <a:cs typeface="Arial" panose="020B0604020202020204" pitchFamily="34" charset="0"/>
              </a:rPr>
              <a:t>ome</a:t>
            </a:r>
            <a:r>
              <a:rPr lang="en-AU" sz="1200" dirty="0">
                <a:latin typeface="Arial" panose="020B0604020202020204" pitchFamily="34" charset="0"/>
                <a:ea typeface="Times New Roman" panose="02020603050405020304" pitchFamily="18" charset="0"/>
                <a:cs typeface="Arial" panose="020B0604020202020204" pitchFamily="34" charset="0"/>
              </a:rPr>
              <a:t> interpretation, clarification and analysis to develop responses.</a:t>
            </a: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r>
              <a:rPr lang="en-US" sz="1200" b="0" dirty="0">
                <a:latin typeface="Arial" panose="020B0604020202020204" pitchFamily="34" charset="0"/>
                <a:ea typeface="Times New Roman" panose="02020603050405020304" pitchFamily="18" charset="0"/>
                <a:cs typeface="Arial" panose="020B0604020202020204" pitchFamily="34" charset="0"/>
              </a:rPr>
              <a:t>Typically, a complex familiar question draws on more than one proficiency and/or makes connections with content within and/or across strands.</a:t>
            </a:r>
            <a:endParaRPr lang="en-AU" sz="1200" b="0" dirty="0">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endParaRPr lang="en-AU" sz="1200" b="0" baseline="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02345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Here is another example question from a Year 8 </a:t>
            </a:r>
            <a:r>
              <a:rPr lang="en-AU" sz="1200" b="0" baseline="0" dirty="0">
                <a:latin typeface="Arial"/>
                <a:cs typeface="Arial"/>
              </a:rPr>
              <a:t>examination</a:t>
            </a:r>
            <a:r>
              <a:rPr lang="en-AU" sz="1200" b="0" baseline="0" dirty="0">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0" baseline="0" dirty="0">
                <a:latin typeface="Arial" panose="020B0604020202020204" pitchFamily="34" charset="0"/>
                <a:cs typeface="Arial" panose="020B0604020202020204" pitchFamily="34" charset="0"/>
              </a:rPr>
              <a:t>The sample response is also on the screen</a:t>
            </a:r>
            <a:r>
              <a:rPr lang="en-AU" sz="1200" b="0" kern="1200" dirty="0">
                <a:solidFill>
                  <a:schemeClr val="tx1"/>
                </a:solidFill>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b="0" kern="1200" dirty="0">
                <a:solidFill>
                  <a:schemeClr val="tx1"/>
                </a:solidFill>
                <a:latin typeface="Arial" panose="020B0604020202020204" pitchFamily="34" charset="0"/>
                <a:ea typeface="+mn-ea"/>
                <a:cs typeface="Arial" panose="020B0604020202020204" pitchFamily="34" charset="0"/>
              </a:rPr>
              <a:t>Pause for a moment to read the question and consider the sample response.</a:t>
            </a: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endParaRPr lang="en-AU" sz="1200" kern="120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US" sz="1200" dirty="0"/>
          </a:p>
          <a:p>
            <a:pPr marL="0" indent="0">
              <a:lnSpc>
                <a:spcPct val="110000"/>
              </a:lnSpc>
              <a:spcBef>
                <a:spcPts val="200"/>
              </a:spcBef>
              <a:spcAft>
                <a:spcPts val="200"/>
              </a:spcAft>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21</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38101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kern="1200" dirty="0">
                <a:latin typeface="Arial" panose="020B0604020202020204" pitchFamily="34" charset="0"/>
                <a:cs typeface="Arial" panose="020B0604020202020204" pitchFamily="34" charset="0"/>
              </a:rPr>
              <a:t>Use Table 1 in the standards elaborations Notes </a:t>
            </a:r>
            <a:r>
              <a:rPr lang="en-AU" sz="1200" b="0" baseline="0" dirty="0">
                <a:latin typeface="Arial" panose="020B0604020202020204" pitchFamily="34" charset="0"/>
                <a:cs typeface="Arial" panose="020B0604020202020204" pitchFamily="34" charset="0"/>
              </a:rPr>
              <a:t>to identify the </a:t>
            </a:r>
            <a:r>
              <a:rPr lang="en-AU" sz="1200" kern="1200" dirty="0">
                <a:latin typeface="Arial" panose="020B0604020202020204" pitchFamily="34" charset="0"/>
                <a:cs typeface="Arial" panose="020B0604020202020204" pitchFamily="34" charset="0"/>
              </a:rPr>
              <a:t>aspects of the achievement standard, mathematical proficiency and related content descriptions. This helps to identify </a:t>
            </a:r>
            <a:r>
              <a:rPr lang="en-AU" sz="1200" b="1" kern="1200" dirty="0">
                <a:latin typeface="Arial" panose="020B0604020202020204" pitchFamily="34" charset="0"/>
                <a:cs typeface="Arial" panose="020B0604020202020204" pitchFamily="34" charset="0"/>
              </a:rPr>
              <a:t>complexity.</a:t>
            </a:r>
          </a:p>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b="0" kern="1200" dirty="0">
                <a:latin typeface="Arial" panose="020B0604020202020204" pitchFamily="34" charset="0"/>
                <a:cs typeface="Arial" panose="020B0604020202020204" pitchFamily="34" charset="0"/>
              </a:rPr>
              <a:t>In a complex familiar question, the level of complexity has shifted in comparison to the simple familiar question.</a:t>
            </a: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r>
              <a:rPr lang="en-AU" sz="1200" kern="1200" dirty="0">
                <a:solidFill>
                  <a:schemeClr val="tx1"/>
                </a:solidFill>
                <a:latin typeface="Arial" panose="020B0604020202020204" pitchFamily="34" charset="0"/>
                <a:ea typeface="+mn-ea"/>
                <a:cs typeface="Arial" panose="020B0604020202020204" pitchFamily="34" charset="0"/>
              </a:rPr>
              <a:t>This question is more </a:t>
            </a:r>
            <a:r>
              <a:rPr lang="en-AU" sz="1200" b="1" kern="1200" dirty="0">
                <a:solidFill>
                  <a:schemeClr val="tx1"/>
                </a:solidFill>
                <a:latin typeface="Arial" panose="020B0604020202020204" pitchFamily="34" charset="0"/>
                <a:ea typeface="+mn-ea"/>
                <a:cs typeface="Arial" panose="020B0604020202020204" pitchFamily="34" charset="0"/>
              </a:rPr>
              <a:t>complex </a:t>
            </a:r>
            <a:r>
              <a:rPr lang="en-AU" sz="1200" b="0" kern="1200" dirty="0">
                <a:solidFill>
                  <a:schemeClr val="tx1"/>
                </a:solidFill>
                <a:latin typeface="Arial" panose="020B0604020202020204" pitchFamily="34" charset="0"/>
                <a:ea typeface="+mn-ea"/>
                <a:cs typeface="Arial" panose="020B0604020202020204" pitchFamily="34" charset="0"/>
              </a:rPr>
              <a:t>than the simple familiar question</a:t>
            </a:r>
            <a:r>
              <a:rPr lang="en-AU" sz="1200" kern="1200" dirty="0">
                <a:solidFill>
                  <a:schemeClr val="tx1"/>
                </a:solidFill>
                <a:latin typeface="Arial" panose="020B0604020202020204" pitchFamily="34" charset="0"/>
                <a:ea typeface="+mn-ea"/>
                <a:cs typeface="Arial" panose="020B0604020202020204" pitchFamily="34" charset="0"/>
              </a:rPr>
              <a:t>, as </a:t>
            </a:r>
            <a:r>
              <a:rPr lang="en-US" sz="1200" dirty="0">
                <a:latin typeface="Arial" panose="020B0604020202020204" pitchFamily="34" charset="0"/>
                <a:ea typeface="Times New Roman" panose="02020603050405020304" pitchFamily="18" charset="0"/>
                <a:cs typeface="Arial" panose="020B0604020202020204" pitchFamily="34" charset="0"/>
              </a:rPr>
              <a:t>relationships and interactions have </a:t>
            </a:r>
            <a:r>
              <a:rPr lang="en-US" sz="1200" b="1" u="none" dirty="0">
                <a:latin typeface="Arial" panose="020B0604020202020204" pitchFamily="34" charset="0"/>
                <a:ea typeface="Times New Roman" panose="02020603050405020304" pitchFamily="18" charset="0"/>
                <a:cs typeface="Arial" panose="020B0604020202020204" pitchFamily="34" charset="0"/>
              </a:rPr>
              <a:t>a number of elements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In this question, students use the 4 operations with rational numbers and solve problems involving the circumference of circles. The simple familiar question only required students to consider one element. In this complex familiar question, students are required to work across the strands of Number, Algebra and Measurement.</a:t>
            </a: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Some</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interpretation and analysis is required as students substitute values into the formula for the circumference of a circle and solve a linear equation. </a:t>
            </a: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endParaRPr lang="en-AU" sz="1100" b="0" kern="1200" baseline="0" dirty="0">
              <a:solidFill>
                <a:schemeClr val="tx1"/>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0" indent="0">
              <a:lnSpc>
                <a:spcPct val="110000"/>
              </a:lnSpc>
              <a:spcBef>
                <a:spcPts val="200"/>
              </a:spcBef>
              <a:spcAft>
                <a:spcPts val="200"/>
              </a:spcAft>
              <a:buFont typeface="Arial" panose="020B0604020202020204" pitchFamily="34" charset="0"/>
              <a:buNone/>
            </a:pPr>
            <a:endParaRPr lang="en-AU" sz="1200" b="0"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9097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Now consider the learning experiences and assumed knowledge of students. </a:t>
            </a:r>
          </a:p>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In a complex familiar question, familiarity has not shifted from the simple familiar description.</a:t>
            </a:r>
            <a:endParaRPr lang="en-AU"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r>
              <a:rPr lang="en-AU" sz="1200" kern="1200" dirty="0">
                <a:solidFill>
                  <a:schemeClr val="tx1"/>
                </a:solidFill>
                <a:latin typeface="Arial" panose="020B0604020202020204" pitchFamily="34" charset="0"/>
                <a:ea typeface="+mn-ea"/>
                <a:cs typeface="Arial" panose="020B0604020202020204" pitchFamily="34" charset="0"/>
              </a:rPr>
              <a:t>The question is </a:t>
            </a:r>
            <a:r>
              <a:rPr lang="en-AU" sz="1200" b="1" kern="1200" dirty="0">
                <a:solidFill>
                  <a:schemeClr val="tx1"/>
                </a:solidFill>
                <a:latin typeface="Arial" panose="020B0604020202020204" pitchFamily="34" charset="0"/>
                <a:ea typeface="+mn-ea"/>
                <a:cs typeface="Arial" panose="020B0604020202020204" pitchFamily="34" charset="0"/>
              </a:rPr>
              <a:t>familiar</a:t>
            </a:r>
            <a:r>
              <a:rPr lang="en-AU" sz="1200" kern="1200" dirty="0">
                <a:solidFill>
                  <a:schemeClr val="tx1"/>
                </a:solidFill>
                <a:latin typeface="Arial" panose="020B0604020202020204" pitchFamily="34" charset="0"/>
                <a:ea typeface="+mn-ea"/>
                <a:cs typeface="Arial" panose="020B0604020202020204" pitchFamily="34" charset="0"/>
              </a:rPr>
              <a:t> as the required procedure is </a:t>
            </a:r>
            <a:r>
              <a:rPr lang="en-AU" sz="1200" b="1" kern="1200" dirty="0">
                <a:solidFill>
                  <a:schemeClr val="tx1"/>
                </a:solidFill>
                <a:latin typeface="Arial" panose="020B0604020202020204" pitchFamily="34" charset="0"/>
                <a:ea typeface="+mn-ea"/>
                <a:cs typeface="Arial" panose="020B0604020202020204" pitchFamily="34" charset="0"/>
              </a:rPr>
              <a:t>clear</a:t>
            </a:r>
            <a:r>
              <a:rPr lang="en-AU" sz="1200" b="0" kern="1200" dirty="0">
                <a:solidFill>
                  <a:schemeClr val="tx1"/>
                </a:solidFill>
                <a:latin typeface="Arial" panose="020B0604020202020204" pitchFamily="34" charset="0"/>
                <a:ea typeface="+mn-ea"/>
                <a:cs typeface="Arial" panose="020B0604020202020204" pitchFamily="34" charset="0"/>
              </a:rPr>
              <a:t>, </a:t>
            </a:r>
            <a:r>
              <a:rPr lang="en-AU" sz="1200" kern="1200" dirty="0">
                <a:solidFill>
                  <a:schemeClr val="tx1"/>
                </a:solidFill>
                <a:latin typeface="Arial" panose="020B0604020202020204" pitchFamily="34" charset="0"/>
                <a:ea typeface="+mn-ea"/>
                <a:cs typeface="Arial" panose="020B0604020202020204" pitchFamily="34" charset="0"/>
              </a:rPr>
              <a:t>and the </a:t>
            </a:r>
            <a:r>
              <a:rPr lang="en-AU" sz="1200" b="1" kern="1200" dirty="0">
                <a:solidFill>
                  <a:schemeClr val="tx1"/>
                </a:solidFill>
                <a:latin typeface="Arial" panose="020B0604020202020204" pitchFamily="34" charset="0"/>
                <a:ea typeface="+mn-ea"/>
                <a:cs typeface="Arial" panose="020B0604020202020204" pitchFamily="34" charset="0"/>
              </a:rPr>
              <a:t>context</a:t>
            </a:r>
            <a:r>
              <a:rPr lang="en-AU" sz="1200" kern="1200" dirty="0">
                <a:solidFill>
                  <a:schemeClr val="tx1"/>
                </a:solidFill>
                <a:latin typeface="Arial" panose="020B0604020202020204" pitchFamily="34" charset="0"/>
                <a:ea typeface="+mn-ea"/>
                <a:cs typeface="Arial" panose="020B0604020202020204" pitchFamily="34" charset="0"/>
              </a:rPr>
              <a:t> would </a:t>
            </a:r>
            <a:r>
              <a:rPr lang="en-AU" sz="1200" dirty="0">
                <a:latin typeface="Arial" panose="020B0604020202020204" pitchFamily="34" charset="0"/>
                <a:cs typeface="Arial" panose="020B0604020202020204" pitchFamily="34" charset="0"/>
              </a:rPr>
              <a:t>have been a focus in teaching and learning.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 Year 7 students explored the relationships between the radius, diameter and circumference of a circle and learnt to substitute values into formulas to determine unknown values. In Year 8, the pi symbol is a focus of learning as an irrational number and the solution of linear equations is a focus of learning. Connections would have been made between pi, the solution of linear equations and substitution into formulas in the teaching and learning program.</a:t>
            </a:r>
          </a:p>
          <a:p>
            <a:pPr marL="0" indent="0">
              <a:lnSpc>
                <a:spcPct val="110000"/>
              </a:lnSpc>
              <a:spcBef>
                <a:spcPts val="200"/>
              </a:spcBef>
              <a:spcAft>
                <a:spcPts val="200"/>
              </a:spcAft>
              <a:buFont typeface="Arial" panose="020B0604020202020204" pitchFamily="34" charset="0"/>
              <a:buNone/>
            </a:pPr>
            <a:endParaRPr lang="en-AU" sz="1100" b="0" kern="1200" baseline="0" dirty="0">
              <a:solidFill>
                <a:schemeClr val="tx1"/>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0" indent="0">
              <a:lnSpc>
                <a:spcPct val="110000"/>
              </a:lnSpc>
              <a:spcBef>
                <a:spcPts val="200"/>
              </a:spcBef>
              <a:spcAft>
                <a:spcPts val="200"/>
              </a:spcAft>
              <a:buFont typeface="Arial" panose="020B0604020202020204" pitchFamily="34" charset="0"/>
              <a:buNone/>
            </a:pPr>
            <a:endParaRPr lang="en-AU" sz="1200" b="0"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23</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67449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EFFBB-5B2C-DBBD-534F-0545290B6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C39E0-ADF4-A8E6-1E2F-955926A4B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725BE-32C1-139C-B98F-D27BB0508303}"/>
              </a:ext>
            </a:extLst>
          </p:cNvPr>
          <p:cNvSpPr>
            <a:spLocks noGrp="1"/>
          </p:cNvSpPr>
          <p:nvPr>
            <p:ph type="body" idx="1"/>
          </p:nvPr>
        </p:nvSpPr>
        <p:spPr/>
        <p:txBody>
          <a:bodyPr/>
          <a:lstStyle/>
          <a:p>
            <a:pPr marL="0" indent="0">
              <a:buFont typeface="Arial" panose="020B0604020202020204" pitchFamily="34" charset="0"/>
              <a:buNone/>
            </a:pPr>
            <a:r>
              <a:rPr lang="en-US" dirty="0"/>
              <a:t>And thirdly, complex unfamiliar questions.</a:t>
            </a:r>
          </a:p>
          <a:p>
            <a:endParaRPr lang="en-AU" dirty="0"/>
          </a:p>
        </p:txBody>
      </p:sp>
      <p:sp>
        <p:nvSpPr>
          <p:cNvPr id="4" name="Slide Number Placeholder 3">
            <a:extLst>
              <a:ext uri="{FF2B5EF4-FFF2-40B4-BE49-F238E27FC236}">
                <a16:creationId xmlns:a16="http://schemas.microsoft.com/office/drawing/2014/main" id="{2243C071-BEAD-CDE7-B954-A99A2BD9A2C3}"/>
              </a:ext>
            </a:extLst>
          </p:cNvPr>
          <p:cNvSpPr>
            <a:spLocks noGrp="1"/>
          </p:cNvSpPr>
          <p:nvPr>
            <p:ph type="sldNum" sz="quarter" idx="5"/>
          </p:nvPr>
        </p:nvSpPr>
        <p:spPr/>
        <p:txBody>
          <a:bodyPr/>
          <a:lstStyle/>
          <a:p>
            <a:pPr marL="0" marR="0" lvl="0" indent="0" algn="r" defTabSz="93104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042" rtl="0" eaLnBrk="1" fontAlgn="base" latinLnBrk="0" hangingPunct="1">
                <a:lnSpc>
                  <a:spcPct val="100000"/>
                </a:lnSpc>
                <a:spcBef>
                  <a:spcPct val="50000"/>
                </a:spcBef>
                <a:spcAft>
                  <a:spcPct val="0"/>
                </a:spcAft>
                <a:buClrTx/>
                <a:buSzTx/>
                <a:buFontTx/>
                <a:buNone/>
                <a:tabLst/>
                <a:defRPr/>
              </a:pPr>
              <a:t>24</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41787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0" spc="-20" baseline="0" dirty="0">
                <a:latin typeface="Arial" panose="020B0604020202020204" pitchFamily="34" charset="0"/>
                <a:cs typeface="Arial" panose="020B0604020202020204" pitchFamily="34" charset="0"/>
              </a:rPr>
              <a:t>On the screen is the description of </a:t>
            </a:r>
            <a:r>
              <a:rPr lang="en-AU" sz="1200" b="0" i="1" spc="-20" baseline="0" dirty="0">
                <a:latin typeface="Arial" panose="020B0604020202020204" pitchFamily="34" charset="0"/>
                <a:cs typeface="Arial" panose="020B0604020202020204" pitchFamily="34" charset="0"/>
              </a:rPr>
              <a:t>complex unfamiliar </a:t>
            </a:r>
            <a:r>
              <a:rPr lang="en-AU" sz="1200" b="0" i="0" spc="-20" baseline="0" dirty="0">
                <a:latin typeface="Arial" panose="020B0604020202020204" pitchFamily="34" charset="0"/>
                <a:cs typeface="Arial" panose="020B0604020202020204" pitchFamily="34" charset="0"/>
              </a:rPr>
              <a:t>questions f</a:t>
            </a:r>
            <a:r>
              <a:rPr lang="en-AU" sz="1200" b="0" spc="-20" baseline="0" dirty="0">
                <a:latin typeface="Arial" panose="020B0604020202020204" pitchFamily="34" charset="0"/>
                <a:cs typeface="Arial" panose="020B0604020202020204" pitchFamily="34" charset="0"/>
              </a:rPr>
              <a:t>rom Table 2 of the standards elaborations.  </a:t>
            </a:r>
          </a:p>
          <a:p>
            <a:pPr marL="0" indent="0">
              <a:buFont typeface="Arial" panose="020B0604020202020204" pitchFamily="34" charset="0"/>
              <a:buNone/>
            </a:pPr>
            <a:r>
              <a:rPr lang="en-AU" sz="1200" b="0" spc="-20" baseline="0" dirty="0">
                <a:latin typeface="Arial" panose="020B0604020202020204" pitchFamily="34" charset="0"/>
                <a:cs typeface="Arial" panose="020B0604020202020204" pitchFamily="34" charset="0"/>
              </a:rPr>
              <a:t>The first bullet point on complexity has not changed from complex familiar. The second bullet point on familiarity has changed.</a:t>
            </a:r>
          </a:p>
          <a:p>
            <a:pPr marL="0" indent="0">
              <a:buFont typeface="Arial" panose="020B0604020202020204" pitchFamily="34" charset="0"/>
              <a:buNone/>
            </a:pPr>
            <a:r>
              <a:rPr lang="en-AU" sz="1200" b="0" spc="-20" baseline="0" dirty="0">
                <a:latin typeface="Arial" panose="020B0604020202020204" pitchFamily="34" charset="0"/>
                <a:cs typeface="Arial" panose="020B0604020202020204" pitchFamily="34" charset="0"/>
              </a:rPr>
              <a:t>C</a:t>
            </a:r>
            <a:r>
              <a:rPr lang="en-US" sz="1200" spc="-20" dirty="0">
                <a:latin typeface="Arial" panose="020B0604020202020204" pitchFamily="34" charset="0"/>
                <a:cs typeface="Arial" panose="020B0604020202020204" pitchFamily="34" charset="0"/>
              </a:rPr>
              <a:t>omplex unfamiliar questions require students to respond to situations where: </a:t>
            </a:r>
          </a:p>
          <a:p>
            <a:pPr marL="171450" indent="-171450">
              <a:buFont typeface="Arial" panose="020B0604020202020204" pitchFamily="34" charset="0"/>
              <a:buChar char="•"/>
            </a:pPr>
            <a:r>
              <a:rPr lang="en-US" sz="1200" spc="-20" dirty="0">
                <a:latin typeface="Arial" panose="020B0604020202020204" pitchFamily="34" charset="0"/>
                <a:cs typeface="Arial" panose="020B0604020202020204" pitchFamily="34" charset="0"/>
              </a:rPr>
              <a:t>relationships and interactions </a:t>
            </a:r>
            <a:r>
              <a:rPr lang="en-US" sz="1200" b="1" u="none" spc="-20" dirty="0">
                <a:latin typeface="Arial" panose="020B0604020202020204" pitchFamily="34" charset="0"/>
                <a:cs typeface="Arial" panose="020B0604020202020204" pitchFamily="34" charset="0"/>
              </a:rPr>
              <a:t>have a number of elements</a:t>
            </a:r>
            <a:r>
              <a:rPr lang="en-US" sz="1200" spc="-20" dirty="0">
                <a:latin typeface="Arial" panose="020B0604020202020204" pitchFamily="34" charset="0"/>
                <a:cs typeface="Arial" panose="020B0604020202020204" pitchFamily="34" charset="0"/>
              </a:rPr>
              <a:t>, such that connections are made with subject matter </a:t>
            </a:r>
            <a:r>
              <a:rPr lang="en-US" sz="1200" b="1" u="none" spc="-20" dirty="0">
                <a:latin typeface="Arial" panose="020B0604020202020204" pitchFamily="34" charset="0"/>
                <a:cs typeface="Arial" panose="020B0604020202020204" pitchFamily="34" charset="0"/>
              </a:rPr>
              <a:t>within and/or across </a:t>
            </a:r>
            <a:r>
              <a:rPr lang="en-US" sz="1200" spc="-20" dirty="0">
                <a:latin typeface="Arial" panose="020B0604020202020204" pitchFamily="34" charset="0"/>
                <a:cs typeface="Arial" panose="020B0604020202020204" pitchFamily="34" charset="0"/>
              </a:rPr>
              <a:t>the strands of mathematics </a:t>
            </a:r>
            <a:r>
              <a:rPr lang="en-US" sz="1200" spc="-20" dirty="0">
                <a:latin typeface="Arial" panose="020B0604020202020204" pitchFamily="34" charset="0"/>
                <a:ea typeface="Times New Roman" panose="02020603050405020304" pitchFamily="18" charset="0"/>
                <a:cs typeface="Arial" panose="020B0604020202020204" pitchFamily="34" charset="0"/>
              </a:rPr>
              <a:t>(i.e. they are complex),</a:t>
            </a:r>
            <a:r>
              <a:rPr lang="en-US" sz="1200" spc="-20" dirty="0">
                <a:latin typeface="Arial" panose="020B0604020202020204" pitchFamily="34" charset="0"/>
                <a:cs typeface="Arial" panose="020B0604020202020204" pitchFamily="34" charset="0"/>
              </a:rPr>
              <a:t> and </a:t>
            </a:r>
          </a:p>
          <a:p>
            <a:pPr marL="171450" indent="-171450">
              <a:buFont typeface="Arial" panose="020B0604020202020204" pitchFamily="34" charset="0"/>
              <a:buChar char="•"/>
            </a:pPr>
            <a:r>
              <a:rPr lang="en-US" sz="1200" spc="-20" dirty="0">
                <a:latin typeface="Arial" panose="020B0604020202020204" pitchFamily="34" charset="0"/>
                <a:cs typeface="Arial" panose="020B0604020202020204" pitchFamily="34" charset="0"/>
              </a:rPr>
              <a:t>all the information to solve the problem is </a:t>
            </a:r>
            <a:r>
              <a:rPr lang="en-US" sz="1200" b="1" spc="-20" dirty="0">
                <a:latin typeface="Arial" panose="020B0604020202020204" pitchFamily="34" charset="0"/>
                <a:cs typeface="Arial" panose="020B0604020202020204" pitchFamily="34" charset="0"/>
              </a:rPr>
              <a:t>not </a:t>
            </a:r>
            <a:r>
              <a:rPr lang="en-US" sz="1200" kern="1200" spc="-20" dirty="0">
                <a:solidFill>
                  <a:schemeClr val="tx1"/>
                </a:solidFill>
                <a:latin typeface="Arial" panose="020B0604020202020204" pitchFamily="34" charset="0"/>
                <a:ea typeface="+mn-ea"/>
                <a:cs typeface="Arial" panose="020B0604020202020204" pitchFamily="34" charset="0"/>
              </a:rPr>
              <a:t>immediately identifiable, </a:t>
            </a:r>
            <a:r>
              <a:rPr lang="en-US" sz="1200" spc="-20" dirty="0">
                <a:latin typeface="Arial" panose="020B0604020202020204" pitchFamily="34" charset="0"/>
                <a:cs typeface="Arial" panose="020B0604020202020204" pitchFamily="34" charset="0"/>
              </a:rPr>
              <a:t>that is </a:t>
            </a:r>
          </a:p>
          <a:p>
            <a:pPr marL="540000" lvl="2" indent="-342892">
              <a:buFont typeface="Arial" panose="020B0604020202020204" pitchFamily="34" charset="0"/>
              <a:buChar char="—"/>
            </a:pPr>
            <a:r>
              <a:rPr lang="en-US" sz="1200" spc="-20" dirty="0">
                <a:latin typeface="Arial" panose="020B0604020202020204" pitchFamily="34" charset="0"/>
                <a:cs typeface="Arial" panose="020B0604020202020204" pitchFamily="34" charset="0"/>
              </a:rPr>
              <a:t>the required procedure is </a:t>
            </a:r>
            <a:r>
              <a:rPr lang="en-US" sz="1200" b="1" spc="-20" dirty="0">
                <a:latin typeface="Arial" panose="020B0604020202020204" pitchFamily="34" charset="0"/>
                <a:cs typeface="Arial" panose="020B0604020202020204" pitchFamily="34" charset="0"/>
              </a:rPr>
              <a:t>not</a:t>
            </a:r>
            <a:r>
              <a:rPr lang="en-US" sz="1200" spc="-20" dirty="0">
                <a:latin typeface="Arial" panose="020B0604020202020204" pitchFamily="34" charset="0"/>
                <a:cs typeface="Arial" panose="020B0604020202020204" pitchFamily="34" charset="0"/>
              </a:rPr>
              <a:t> clear from the way the problem is posed, </a:t>
            </a:r>
            <a:r>
              <a:rPr lang="en-US" sz="1200" b="1" spc="-20" dirty="0">
                <a:latin typeface="Arial" panose="020B0604020202020204" pitchFamily="34" charset="0"/>
                <a:cs typeface="Arial" panose="020B0604020202020204" pitchFamily="34" charset="0"/>
              </a:rPr>
              <a:t>and</a:t>
            </a:r>
            <a:r>
              <a:rPr lang="en-US" sz="1200" spc="-20" dirty="0">
                <a:latin typeface="Arial" panose="020B0604020202020204" pitchFamily="34" charset="0"/>
                <a:cs typeface="Arial" panose="020B0604020202020204" pitchFamily="34" charset="0"/>
              </a:rPr>
              <a:t> </a:t>
            </a:r>
          </a:p>
          <a:p>
            <a:pPr marL="540000" lvl="2" indent="-342892">
              <a:buFont typeface="Arial" panose="020B0604020202020204" pitchFamily="34" charset="0"/>
              <a:buChar char="—"/>
            </a:pPr>
            <a:r>
              <a:rPr lang="en-US" sz="1200" i="0" spc="-20" dirty="0">
                <a:latin typeface="Arial" panose="020B0604020202020204" pitchFamily="34" charset="0"/>
                <a:cs typeface="Arial" panose="020B0604020202020204" pitchFamily="34" charset="0"/>
              </a:rPr>
              <a:t>in a context in which students have had</a:t>
            </a:r>
            <a:r>
              <a:rPr lang="en-US" sz="1200" b="1" i="0" spc="-20" dirty="0">
                <a:latin typeface="Arial" panose="020B0604020202020204" pitchFamily="34" charset="0"/>
                <a:cs typeface="Arial" panose="020B0604020202020204" pitchFamily="34" charset="0"/>
              </a:rPr>
              <a:t> limited </a:t>
            </a:r>
            <a:r>
              <a:rPr lang="en-US" sz="1200" i="0" spc="-20" dirty="0">
                <a:latin typeface="Arial" panose="020B0604020202020204" pitchFamily="34" charset="0"/>
                <a:cs typeface="Arial" panose="020B0604020202020204" pitchFamily="34" charset="0"/>
              </a:rPr>
              <a:t>prior experience </a:t>
            </a:r>
            <a:r>
              <a:rPr lang="en-US" sz="1200" b="0" spc="-20" dirty="0">
                <a:latin typeface="Arial" panose="020B0604020202020204" pitchFamily="34" charset="0"/>
                <a:ea typeface="Times New Roman" panose="02020603050405020304" pitchFamily="18" charset="0"/>
                <a:cs typeface="Arial" panose="020B0604020202020204" pitchFamily="34" charset="0"/>
              </a:rPr>
              <a:t>(i.e. it is unfamiliar)</a:t>
            </a:r>
            <a:r>
              <a:rPr lang="en-US" sz="1200" i="0" spc="-20" dirty="0">
                <a:latin typeface="Arial" panose="020B0604020202020204" pitchFamily="34" charset="0"/>
                <a:cs typeface="Arial" panose="020B0604020202020204" pitchFamily="34" charset="0"/>
              </a:rPr>
              <a:t>. </a:t>
            </a:r>
          </a:p>
          <a:p>
            <a:pPr marL="46787"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spc="-20" dirty="0">
                <a:latin typeface="Arial" panose="020B0604020202020204" pitchFamily="34" charset="0"/>
                <a:cs typeface="Arial" panose="020B0604020202020204" pitchFamily="34" charset="0"/>
              </a:rPr>
              <a:t>Table 2 further states that i</a:t>
            </a:r>
            <a:r>
              <a:rPr lang="en-US" sz="1200" i="0" spc="-20" dirty="0">
                <a:latin typeface="Arial" panose="020B0604020202020204" pitchFamily="34" charset="0"/>
                <a:cs typeface="Arial" panose="020B0604020202020204" pitchFamily="34" charset="0"/>
              </a:rPr>
              <a:t>n these types of questions, students </a:t>
            </a:r>
            <a:r>
              <a:rPr lang="en-US" sz="1200" b="1" i="0" spc="-20" dirty="0">
                <a:latin typeface="Arial" panose="020B0604020202020204" pitchFamily="34" charset="0"/>
                <a:cs typeface="Arial" panose="020B0604020202020204" pitchFamily="34" charset="0"/>
              </a:rPr>
              <a:t>are</a:t>
            </a:r>
            <a:r>
              <a:rPr lang="en-US" sz="1200" i="0" spc="-20" dirty="0">
                <a:latin typeface="Arial" panose="020B0604020202020204" pitchFamily="34" charset="0"/>
                <a:cs typeface="Arial" panose="020B0604020202020204" pitchFamily="34" charset="0"/>
              </a:rPr>
              <a:t> required to interpret, clarify and analyse problems to develop </a:t>
            </a:r>
            <a:r>
              <a:rPr lang="en-US" sz="1200" spc="-20" dirty="0">
                <a:latin typeface="Arial" panose="020B0604020202020204" pitchFamily="34" charset="0"/>
                <a:cs typeface="Arial" panose="020B0604020202020204" pitchFamily="34" charset="0"/>
              </a:rPr>
              <a:t>responses. </a:t>
            </a:r>
          </a:p>
          <a:p>
            <a:pPr marL="46787"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spc="-20" dirty="0">
                <a:latin typeface="Arial" panose="020B0604020202020204" pitchFamily="34" charset="0"/>
                <a:cs typeface="Arial" panose="020B0604020202020204" pitchFamily="34" charset="0"/>
              </a:rPr>
              <a:t>Typically, a complex unfamiliar question incorporates problem-solving because the situation is one for which students do not immediately have a solution. Problem-solving draws the proficiencies together in an interconnected way as students ‘</a:t>
            </a:r>
            <a:r>
              <a:rPr lang="en-US" sz="1200" spc="-20" dirty="0">
                <a:effectLst/>
                <a:latin typeface="Arial" panose="020B0604020202020204" pitchFamily="34" charset="0"/>
                <a:cs typeface="Arial" panose="020B0604020202020204" pitchFamily="34" charset="0"/>
              </a:rPr>
              <a:t>apply their mathematical understanding, fluency and reasoning skills to obtain mathematical solutions’ (ACARA, 2010–present)</a:t>
            </a:r>
            <a:r>
              <a:rPr lang="en-US" sz="1200" spc="-2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AU" sz="12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25</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90113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Here is an example question from a Year 8 examination.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0" baseline="0" dirty="0">
                <a:latin typeface="Arial" panose="020B0604020202020204" pitchFamily="34" charset="0"/>
                <a:cs typeface="Arial" panose="020B0604020202020204" pitchFamily="34" charset="0"/>
              </a:rPr>
              <a:t>The sample response is also on the screen</a:t>
            </a:r>
            <a:r>
              <a:rPr lang="en-AU" sz="1200" b="0" kern="1200" dirty="0">
                <a:solidFill>
                  <a:schemeClr val="tx1"/>
                </a:solidFill>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b="0" kern="1200" dirty="0">
                <a:solidFill>
                  <a:schemeClr val="tx1"/>
                </a:solidFill>
                <a:latin typeface="Arial" panose="020B0604020202020204" pitchFamily="34" charset="0"/>
                <a:ea typeface="+mn-ea"/>
                <a:cs typeface="Arial" panose="020B0604020202020204" pitchFamily="34" charset="0"/>
              </a:rPr>
              <a:t>Pause for a moment to read the question and consider the sample response.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26</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2129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b="0" baseline="0" dirty="0">
                <a:latin typeface="Arial" panose="020B0604020202020204" pitchFamily="34" charset="0"/>
                <a:cs typeface="Arial" panose="020B0604020202020204" pitchFamily="34" charset="0"/>
              </a:rPr>
              <a:t>Again, relevant sections from </a:t>
            </a:r>
            <a:r>
              <a:rPr lang="en-AU" sz="1200" kern="1200" dirty="0">
                <a:latin typeface="Arial" panose="020B0604020202020204" pitchFamily="34" charset="0"/>
                <a:cs typeface="Arial" panose="020B0604020202020204" pitchFamily="34" charset="0"/>
              </a:rPr>
              <a:t>Table 1 in the standards elaborations Notes appears on the screen.</a:t>
            </a:r>
          </a:p>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US" sz="1200" kern="1200" dirty="0">
                <a:latin typeface="Arial" panose="020B0604020202020204" pitchFamily="34" charset="0"/>
                <a:cs typeface="Arial" panose="020B0604020202020204" pitchFamily="34" charset="0"/>
              </a:rPr>
              <a:t>This table provides examples of how content can be related to the mathematical proficiencies at a C standard.</a:t>
            </a:r>
            <a:endParaRPr lang="en-AU" sz="1200" kern="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kern="1200" dirty="0">
                <a:latin typeface="Arial" panose="020B0604020202020204" pitchFamily="34" charset="0"/>
                <a:cs typeface="Arial" panose="020B0604020202020204" pitchFamily="34" charset="0"/>
              </a:rPr>
              <a:t>In a complex unfamiliar question, the level of complexity has not shifted from complex familiar questions. However, </a:t>
            </a:r>
            <a:r>
              <a:rPr lang="en-AU" sz="1200" b="0" i="0" kern="1200" dirty="0">
                <a:latin typeface="Arial" panose="020B0604020202020204" pitchFamily="34" charset="0"/>
                <a:cs typeface="Arial" panose="020B0604020202020204" pitchFamily="34" charset="0"/>
              </a:rPr>
              <a:t>complex unfamiliar </a:t>
            </a:r>
            <a:r>
              <a:rPr lang="en-AU" sz="1200" kern="1200" dirty="0">
                <a:latin typeface="Arial" panose="020B0604020202020204" pitchFamily="34" charset="0"/>
                <a:cs typeface="Arial" panose="020B0604020202020204" pitchFamily="34" charset="0"/>
              </a:rPr>
              <a:t>questions typically</a:t>
            </a:r>
            <a:r>
              <a:rPr lang="en-US" sz="1200" dirty="0">
                <a:latin typeface="Arial" panose="020B0604020202020204" pitchFamily="34" charset="0"/>
                <a:cs typeface="Arial" panose="020B0604020202020204" pitchFamily="34" charset="0"/>
              </a:rPr>
              <a:t> incorporate </a:t>
            </a:r>
            <a:r>
              <a:rPr lang="en-US" sz="1200" b="1" dirty="0">
                <a:latin typeface="Arial" panose="020B0604020202020204" pitchFamily="34" charset="0"/>
                <a:cs typeface="Arial" panose="020B0604020202020204" pitchFamily="34" charset="0"/>
              </a:rPr>
              <a:t>problem-solving</a:t>
            </a:r>
            <a:r>
              <a:rPr lang="en-US" sz="1200" dirty="0">
                <a:latin typeface="Arial" panose="020B0604020202020204" pitchFamily="34" charset="0"/>
                <a:cs typeface="Arial" panose="020B0604020202020204" pitchFamily="34" charset="0"/>
              </a:rPr>
              <a:t> as a situation is posed for which students do not immediately know the answer. This is the unfamiliarity aspect which we will explore in a moment. </a:t>
            </a:r>
          </a:p>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kern="1200" dirty="0">
                <a:solidFill>
                  <a:schemeClr val="tx1"/>
                </a:solidFill>
                <a:latin typeface="Arial" panose="020B0604020202020204" pitchFamily="34" charset="0"/>
                <a:ea typeface="+mn-ea"/>
                <a:cs typeface="Arial" panose="020B0604020202020204" pitchFamily="34" charset="0"/>
              </a:rPr>
              <a:t>This question is </a:t>
            </a:r>
            <a:r>
              <a:rPr lang="en-AU" sz="1200" b="1" kern="1200" dirty="0">
                <a:solidFill>
                  <a:schemeClr val="tx1"/>
                </a:solidFill>
                <a:latin typeface="Arial" panose="020B0604020202020204" pitchFamily="34" charset="0"/>
                <a:ea typeface="+mn-ea"/>
                <a:cs typeface="Arial" panose="020B0604020202020204" pitchFamily="34" charset="0"/>
              </a:rPr>
              <a:t>complex</a:t>
            </a:r>
            <a:r>
              <a:rPr lang="en-AU" sz="1200" kern="1200" dirty="0">
                <a:solidFill>
                  <a:schemeClr val="tx1"/>
                </a:solidFill>
                <a:latin typeface="Arial" panose="020B0604020202020204" pitchFamily="34" charset="0"/>
                <a:ea typeface="+mn-ea"/>
                <a:cs typeface="Arial" panose="020B0604020202020204" pitchFamily="34" charset="0"/>
              </a:rPr>
              <a:t>, as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question has a </a:t>
            </a:r>
            <a:r>
              <a:rPr lang="en-US" sz="1200" b="1" u="none" dirty="0">
                <a:latin typeface="Arial" panose="020B0604020202020204" pitchFamily="34" charset="0"/>
                <a:cs typeface="Arial" panose="020B0604020202020204" pitchFamily="34" charset="0"/>
              </a:rPr>
              <a:t>number of elements, and connections are made with subject matter across the strands of mathematics</a:t>
            </a:r>
            <a:r>
              <a:rPr lang="en-US" sz="1200" b="0" u="none" dirty="0">
                <a:latin typeface="Arial" panose="020B0604020202020204" pitchFamily="34" charset="0"/>
                <a:cs typeface="Arial" panose="020B0604020202020204" pitchFamily="34" charset="0"/>
              </a:rPr>
              <a: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In this problem-solving scenario, connections are made between the strands of Number and Measurement. Students use operations with integers as they solve problems of durations involving 12- and 24-hour cycles across three time zones. </a:t>
            </a:r>
            <a:endParaRPr lang="en-AU" sz="1200" kern="120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27</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20052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In a complex unfamiliar question, the level of </a:t>
            </a:r>
            <a:r>
              <a:rPr lang="en-AU" sz="1200" b="1" baseline="0" dirty="0">
                <a:latin typeface="Arial" panose="020B0604020202020204" pitchFamily="34" charset="0"/>
                <a:cs typeface="Arial" panose="020B0604020202020204" pitchFamily="34" charset="0"/>
              </a:rPr>
              <a:t>familiarity</a:t>
            </a:r>
            <a:r>
              <a:rPr lang="en-AU" sz="1200" b="0" baseline="0" dirty="0">
                <a:latin typeface="Arial" panose="020B0604020202020204" pitchFamily="34" charset="0"/>
                <a:cs typeface="Arial" panose="020B0604020202020204" pitchFamily="34" charset="0"/>
              </a:rPr>
              <a:t> has shifted from complex familiar questions.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In this question, all the information to solve the problem is </a:t>
            </a:r>
            <a:r>
              <a:rPr lang="en-US" sz="1200" b="1" dirty="0">
                <a:latin typeface="Arial" panose="020B0604020202020204" pitchFamily="34" charset="0"/>
                <a:cs typeface="Arial" panose="020B0604020202020204" pitchFamily="34" charset="0"/>
              </a:rPr>
              <a:t>not immediately identifiable </a:t>
            </a:r>
            <a:r>
              <a:rPr lang="en-US" sz="1200" dirty="0">
                <a:latin typeface="Arial" panose="020B0604020202020204" pitchFamily="34" charset="0"/>
                <a:cs typeface="Arial" panose="020B0604020202020204" pitchFamily="34" charset="0"/>
              </a:rPr>
              <a:t>because the question is posed in a problem-solving situation.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The proficiency of problem-solving draws together the other proficiencies in an interconnected way as students work through a process to seek solutions.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latin typeface="Arial" panose="020B0604020202020204" pitchFamily="34" charset="0"/>
                <a:cs typeface="Arial" panose="020B0604020202020204" pitchFamily="34" charset="0"/>
              </a:rPr>
              <a:t>On the screen is the sample response, again with proficiency annotations added to illustrate how multiple proficiencies are drawn upon as students respond to the question.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0" kern="1200" dirty="0">
                <a:solidFill>
                  <a:schemeClr val="tx1"/>
                </a:solidFill>
                <a:latin typeface="Arial" panose="020B0604020202020204" pitchFamily="34" charset="0"/>
                <a:ea typeface="+mn-ea"/>
                <a:cs typeface="Arial" panose="020B0604020202020204" pitchFamily="34" charset="0"/>
              </a:rPr>
              <a:t>Pause for a moment to read the proficiency annotations and consider the sample response.</a:t>
            </a:r>
            <a:endParaRPr lang="en-AU" sz="1200" kern="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sz="1200" kern="120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28</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42298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To determine the level of familiarity, consider the learning experiences and assumed knowledge of students.</a:t>
            </a:r>
            <a:endParaRPr lang="en-AU" sz="1200" kern="1200" dirty="0">
              <a:solidFill>
                <a:schemeClr val="tx1"/>
              </a:solidFill>
              <a:latin typeface="Arial" panose="020B0604020202020204" pitchFamily="34" charset="0"/>
              <a:ea typeface="+mn-ea"/>
              <a:cs typeface="Arial" panose="020B0604020202020204" pitchFamily="34" charset="0"/>
            </a:endParaRPr>
          </a:p>
          <a:p>
            <a:pPr marL="0" indent="0">
              <a:lnSpc>
                <a:spcPct val="105000"/>
              </a:lnSpc>
              <a:spcBef>
                <a:spcPts val="200"/>
              </a:spcBef>
              <a:spcAft>
                <a:spcPts val="200"/>
              </a:spcAft>
              <a:buFont typeface="Arial" panose="020B0604020202020204" pitchFamily="34" charset="0"/>
              <a:buNone/>
            </a:pPr>
            <a:r>
              <a:rPr lang="en-AU" sz="1200" kern="1200" dirty="0">
                <a:solidFill>
                  <a:schemeClr val="tx1"/>
                </a:solidFill>
                <a:latin typeface="Arial" panose="020B0604020202020204" pitchFamily="34" charset="0"/>
                <a:ea typeface="+mn-ea"/>
                <a:cs typeface="Arial" panose="020B0604020202020204" pitchFamily="34" charset="0"/>
              </a:rPr>
              <a:t>The question is </a:t>
            </a:r>
            <a:r>
              <a:rPr lang="en-AU" sz="1200" b="1" kern="1200" dirty="0">
                <a:solidFill>
                  <a:schemeClr val="tx1"/>
                </a:solidFill>
                <a:latin typeface="Arial" panose="020B0604020202020204" pitchFamily="34" charset="0"/>
                <a:ea typeface="+mn-ea"/>
                <a:cs typeface="Arial" panose="020B0604020202020204" pitchFamily="34" charset="0"/>
              </a:rPr>
              <a:t>unfamiliar</a:t>
            </a:r>
            <a:r>
              <a:rPr lang="en-AU" sz="1200" kern="1200" dirty="0">
                <a:solidFill>
                  <a:schemeClr val="tx1"/>
                </a:solidFill>
                <a:latin typeface="Arial" panose="020B0604020202020204" pitchFamily="34" charset="0"/>
                <a:ea typeface="+mn-ea"/>
                <a:cs typeface="Arial" panose="020B0604020202020204" pitchFamily="34" charset="0"/>
              </a:rPr>
              <a:t> as </a:t>
            </a:r>
            <a:r>
              <a:rPr lang="en-AU" sz="1200" dirty="0">
                <a:latin typeface="Arial" panose="020B0604020202020204" pitchFamily="34" charset="0"/>
                <a:cs typeface="Arial" panose="020B0604020202020204" pitchFamily="34" charset="0"/>
              </a:rPr>
              <a:t>a</a:t>
            </a:r>
            <a:r>
              <a:rPr lang="en-AU" sz="1200" kern="1200" dirty="0">
                <a:solidFill>
                  <a:schemeClr val="tx1"/>
                </a:solidFill>
                <a:latin typeface="Arial" panose="020B0604020202020204" pitchFamily="34" charset="0"/>
                <a:ea typeface="+mn-ea"/>
                <a:cs typeface="Arial" panose="020B0604020202020204" pitchFamily="34" charset="0"/>
              </a:rPr>
              <a:t>ll the information to solve the problem is </a:t>
            </a:r>
            <a:r>
              <a:rPr lang="en-AU" sz="1200" b="1" kern="1200" dirty="0">
                <a:solidFill>
                  <a:schemeClr val="tx1"/>
                </a:solidFill>
                <a:latin typeface="Arial" panose="020B0604020202020204" pitchFamily="34" charset="0"/>
                <a:ea typeface="+mn-ea"/>
                <a:cs typeface="Arial" panose="020B0604020202020204" pitchFamily="34" charset="0"/>
              </a:rPr>
              <a:t>not immediately identifiable</a:t>
            </a:r>
            <a:r>
              <a:rPr lang="en-AU" sz="1200" kern="120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In this problem-solving scenario, students interpret the given information to set parameters on their solution. They need to understand the question and create a representation of the problem. Students then apply facts and procedures and reason to reach a solution. </a:t>
            </a:r>
          </a:p>
          <a:p>
            <a:pPr marL="0" indent="0">
              <a:lnSpc>
                <a:spcPct val="105000"/>
              </a:lnSpc>
              <a:spcBef>
                <a:spcPts val="200"/>
              </a:spcBef>
              <a:spcAft>
                <a:spcPts val="200"/>
              </a:spcAft>
              <a:buFont typeface="Arial" panose="020B0604020202020204" pitchFamily="34" charset="0"/>
              <a:buNone/>
            </a:pPr>
            <a:r>
              <a:rPr lang="en-AU" sz="1200" kern="1200" dirty="0">
                <a:solidFill>
                  <a:schemeClr val="tx1"/>
                </a:solidFill>
                <a:latin typeface="Arial" panose="020B0604020202020204" pitchFamily="34" charset="0"/>
                <a:ea typeface="+mn-ea"/>
                <a:cs typeface="Arial" panose="020B0604020202020204" pitchFamily="34" charset="0"/>
              </a:rPr>
              <a:t>Students would have had </a:t>
            </a:r>
            <a:r>
              <a:rPr lang="en-AU" sz="1200" b="1" kern="1200" dirty="0">
                <a:solidFill>
                  <a:schemeClr val="tx1"/>
                </a:solidFill>
                <a:latin typeface="Arial" panose="020B0604020202020204" pitchFamily="34" charset="0"/>
                <a:ea typeface="+mn-ea"/>
                <a:cs typeface="Arial" panose="020B0604020202020204" pitchFamily="34" charset="0"/>
              </a:rPr>
              <a:t>limited</a:t>
            </a:r>
            <a:r>
              <a:rPr lang="en-AU" sz="1200" b="0" kern="1200" dirty="0">
                <a:solidFill>
                  <a:schemeClr val="tx1"/>
                </a:solidFill>
                <a:latin typeface="Arial" panose="020B0604020202020204" pitchFamily="34" charset="0"/>
                <a:ea typeface="+mn-ea"/>
                <a:cs typeface="Arial" panose="020B0604020202020204" pitchFamily="34" charset="0"/>
              </a:rPr>
              <a:t> prior experience with the</a:t>
            </a:r>
            <a:r>
              <a:rPr lang="en-AU" sz="1200" kern="1200" dirty="0">
                <a:solidFill>
                  <a:schemeClr val="tx1"/>
                </a:solidFill>
                <a:latin typeface="Arial" panose="020B0604020202020204" pitchFamily="34" charset="0"/>
                <a:ea typeface="+mn-ea"/>
                <a:cs typeface="Arial" panose="020B0604020202020204" pitchFamily="34" charset="0"/>
              </a:rPr>
              <a:t> </a:t>
            </a:r>
            <a:r>
              <a:rPr lang="en-AU" sz="1200" b="1" kern="1200" dirty="0">
                <a:solidFill>
                  <a:schemeClr val="tx1"/>
                </a:solidFill>
                <a:latin typeface="Arial" panose="020B0604020202020204" pitchFamily="34" charset="0"/>
                <a:ea typeface="+mn-ea"/>
                <a:cs typeface="Arial" panose="020B0604020202020204" pitchFamily="34" charset="0"/>
              </a:rPr>
              <a:t>context </a:t>
            </a:r>
            <a:r>
              <a:rPr lang="en-AU" sz="1200" b="0" kern="1200" dirty="0">
                <a:solidFill>
                  <a:schemeClr val="tx1"/>
                </a:solidFill>
                <a:latin typeface="Arial" panose="020B0604020202020204" pitchFamily="34" charset="0"/>
                <a:ea typeface="+mn-ea"/>
                <a:cs typeface="Arial" panose="020B0604020202020204" pitchFamily="34" charset="0"/>
              </a:rPr>
              <a:t>of the question.</a:t>
            </a: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In this question students </a:t>
            </a:r>
            <a:r>
              <a:rPr lang="en-US" sz="1200" b="1" dirty="0">
                <a:latin typeface="Arial" panose="020B0604020202020204" pitchFamily="34" charset="0"/>
                <a:cs typeface="Arial" panose="020B0604020202020204" pitchFamily="34" charset="0"/>
              </a:rPr>
              <a:t>are</a:t>
            </a:r>
            <a:r>
              <a:rPr lang="en-US" sz="1200" dirty="0">
                <a:latin typeface="Arial" panose="020B0604020202020204" pitchFamily="34" charset="0"/>
                <a:cs typeface="Arial" panose="020B0604020202020204" pitchFamily="34" charset="0"/>
              </a:rPr>
              <a:t> required </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1200" dirty="0">
                <a:latin typeface="Arial" panose="020B0604020202020204" pitchFamily="34" charset="0"/>
                <a:cs typeface="Arial" panose="020B0604020202020204" pitchFamily="34" charset="0"/>
              </a:rPr>
              <a:t>interpret, clarify and analyse the problem, applying their understanding to seek solutions and develop a response.</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0978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D254-D303-D090-E256-591D3EEB7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D7DF8-F82C-2FA5-C8A7-31645A39B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484F4-D33B-B438-AEF4-8D563B34F5B9}"/>
              </a:ext>
            </a:extLst>
          </p:cNvPr>
          <p:cNvSpPr>
            <a:spLocks noGrp="1"/>
          </p:cNvSpPr>
          <p:nvPr>
            <p:ph type="body" idx="1"/>
          </p:nvPr>
        </p:nvSpPr>
        <p:spPr/>
        <p:txBody>
          <a:bodyPr/>
          <a:lstStyle/>
          <a:p>
            <a:pPr marL="0" indent="0">
              <a:buFont typeface="Arial" panose="020B0604020202020204" pitchFamily="34" charset="0"/>
              <a:buNone/>
            </a:pPr>
            <a:r>
              <a:rPr lang="en-US" sz="1200" dirty="0"/>
              <a:t>This presentation helps teachers design and construct quality examinations for the Australian Curriculum v9.0: Mathematics by using complexity and familiarity to create questions.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effectLst/>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EBFBD225-8256-7E6D-7ED1-362BC862A59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429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24637"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Once questions have been created using complexity and familiarity, the next step is to review the questions to enhance </a:t>
            </a:r>
            <a:r>
              <a:rPr lang="en-AU" sz="1200" b="1" i="0" u="none" dirty="0">
                <a:solidFill>
                  <a:schemeClr val="tx1"/>
                </a:solidFill>
                <a:latin typeface="Arial" panose="020B0604020202020204" pitchFamily="34" charset="0"/>
                <a:cs typeface="Arial" panose="020B0604020202020204" pitchFamily="34" charset="0"/>
              </a:rPr>
              <a:t>accessibility</a:t>
            </a:r>
            <a:r>
              <a:rPr lang="en-AU" sz="1200" b="0" i="0" u="none" dirty="0">
                <a:solidFill>
                  <a:schemeClr val="tx1"/>
                </a:solidFill>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To ensure assessment is </a:t>
            </a:r>
            <a:r>
              <a:rPr lang="en-AU" sz="1200" b="1" i="0" u="none" dirty="0">
                <a:solidFill>
                  <a:schemeClr val="tx1"/>
                </a:solidFill>
                <a:latin typeface="Arial" panose="020B0604020202020204" pitchFamily="34" charset="0"/>
                <a:cs typeface="Arial" panose="020B0604020202020204" pitchFamily="34" charset="0"/>
              </a:rPr>
              <a:t>accessible</a:t>
            </a:r>
            <a:r>
              <a:rPr lang="en-AU" sz="1200" b="0" i="0" u="none" dirty="0">
                <a:solidFill>
                  <a:schemeClr val="tx1"/>
                </a:solidFill>
                <a:latin typeface="Arial" panose="020B0604020202020204" pitchFamily="34" charset="0"/>
                <a:cs typeface="Arial" panose="020B0604020202020204" pitchFamily="34" charset="0"/>
              </a:rPr>
              <a:t>, questions should use language and terminology that is familiar to students and has been used in the teaching and learning program.</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The context of each question should be relevant to the students, reflect their background and experience, and avoid stereotypes and bias.</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Finally, the layout of the questions should be appropriate, with sufficient space to develop a response.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A question may be scaffolded by breaking it into separate elements or steps (e.g. parts a, b, c). However, this will usually shift its complexity from complex to simple.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92466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24637"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Teachers also need to review the questions to enhance </a:t>
            </a:r>
            <a:r>
              <a:rPr lang="en-AU" sz="1200" b="1" i="0" u="none" dirty="0">
                <a:solidFill>
                  <a:schemeClr val="tx1"/>
                </a:solidFill>
                <a:latin typeface="Arial" panose="020B0604020202020204" pitchFamily="34" charset="0"/>
                <a:cs typeface="Arial" panose="020B0604020202020204" pitchFamily="34" charset="0"/>
              </a:rPr>
              <a:t>reliability</a:t>
            </a:r>
            <a:r>
              <a:rPr lang="en-AU" sz="1200" b="0" i="0" u="none" dirty="0">
                <a:solidFill>
                  <a:schemeClr val="tx1"/>
                </a:solidFill>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To ensure assessment is </a:t>
            </a:r>
            <a:r>
              <a:rPr lang="en-AU" sz="1200" b="1" i="0" u="none" dirty="0">
                <a:solidFill>
                  <a:schemeClr val="tx1"/>
                </a:solidFill>
                <a:latin typeface="Arial" panose="020B0604020202020204" pitchFamily="34" charset="0"/>
                <a:cs typeface="Arial" panose="020B0604020202020204" pitchFamily="34" charset="0"/>
              </a:rPr>
              <a:t>reliable</a:t>
            </a:r>
            <a:r>
              <a:rPr lang="en-AU" sz="1200" b="0" i="0" u="none" dirty="0">
                <a:solidFill>
                  <a:schemeClr val="tx1"/>
                </a:solidFill>
                <a:latin typeface="Arial" panose="020B0604020202020204" pitchFamily="34" charset="0"/>
                <a:cs typeface="Arial" panose="020B0604020202020204" pitchFamily="34" charset="0"/>
              </a:rPr>
              <a:t>, </a:t>
            </a:r>
            <a:r>
              <a:rPr lang="en-US" sz="1200" b="0" i="0" u="none" dirty="0">
                <a:solidFill>
                  <a:schemeClr val="tx1"/>
                </a:solidFill>
                <a:latin typeface="Arial" panose="020B0604020202020204" pitchFamily="34" charset="0"/>
                <a:cs typeface="Arial" panose="020B0604020202020204" pitchFamily="34" charset="0"/>
              </a:rPr>
              <a:t>engage in professional conversations to interrogate the questions.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200" b="0" i="0" u="none" dirty="0">
                <a:solidFill>
                  <a:schemeClr val="tx1"/>
                </a:solidFill>
                <a:latin typeface="Arial" panose="020B0604020202020204" pitchFamily="34" charset="0"/>
                <a:cs typeface="Arial" panose="020B0604020202020204" pitchFamily="34" charset="0"/>
              </a:rPr>
              <a:t>Develop a sample response to clarify assessment expectations and create a marking guide.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2781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D7DB7-2D09-DA52-4738-064839B5A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4D2BF-5403-BE57-BF0A-EE753AF0E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D0F4F-C8A6-2905-4744-33D0C799DB1B}"/>
              </a:ext>
            </a:extLst>
          </p:cNvPr>
          <p:cNvSpPr>
            <a:spLocks noGrp="1"/>
          </p:cNvSpPr>
          <p:nvPr>
            <p:ph type="body" idx="1"/>
          </p:nvPr>
        </p:nvSpPr>
        <p:spPr>
          <a:xfrm>
            <a:off x="680720" y="4721186"/>
            <a:ext cx="5445760" cy="4472702"/>
          </a:xfrm>
          <a:prstGeom prst="rect">
            <a:avLst/>
          </a:prstGeom>
        </p:spPr>
        <p:txBody>
          <a:bodyPr/>
          <a:lstStyle/>
          <a:p>
            <a:r>
              <a:rPr lang="en-AU" dirty="0"/>
              <a:t>Whether working independently or in groups, consider the attributes of quality assessment and how they are incorporated in question design.</a:t>
            </a:r>
          </a:p>
          <a:p>
            <a:r>
              <a:rPr lang="en-AU" dirty="0"/>
              <a:t>Use the question prompts on the screen to guide your reflections and/or conversations.</a:t>
            </a:r>
          </a:p>
          <a:p>
            <a:r>
              <a:rPr lang="en-AU" sz="1200" kern="1200" dirty="0">
                <a:solidFill>
                  <a:schemeClr val="tx1"/>
                </a:solidFill>
                <a:effectLst/>
                <a:latin typeface="Arial (Body)"/>
                <a:ea typeface="+mn-ea"/>
                <a:cs typeface="+mn-cs"/>
              </a:rPr>
              <a:t>Document your reflections and strategies using the reflection sheet.</a:t>
            </a:r>
            <a:endParaRPr lang="en-AU" dirty="0"/>
          </a:p>
          <a:p>
            <a:endParaRPr lang="en-AU" dirty="0"/>
          </a:p>
        </p:txBody>
      </p:sp>
      <p:sp>
        <p:nvSpPr>
          <p:cNvPr id="4" name="Slide Number Placeholder 3">
            <a:extLst>
              <a:ext uri="{FF2B5EF4-FFF2-40B4-BE49-F238E27FC236}">
                <a16:creationId xmlns:a16="http://schemas.microsoft.com/office/drawing/2014/main" id="{B763FEA1-8458-EB59-07F1-5A304A50026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32</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9893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5D63D-306E-ADA9-934B-DC7E5F001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93A18-5E9C-1A17-4EBB-2B726FDB2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64C2E-9346-CC4C-776F-702A817D180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This presentation has been guided by the question on the screen.</a:t>
            </a:r>
            <a:endParaRPr lang="en-US" i="1" dirty="0"/>
          </a:p>
          <a:p>
            <a:pPr marL="0" indent="0">
              <a:buFont typeface="Arial" panose="020B0604020202020204" pitchFamily="34" charset="0"/>
              <a:buNone/>
            </a:pPr>
            <a:r>
              <a:rPr lang="en-US" dirty="0"/>
              <a:t>Take a moment to reflect on your learning.</a:t>
            </a:r>
          </a:p>
          <a:p>
            <a:endParaRPr lang="en-AU" dirty="0"/>
          </a:p>
        </p:txBody>
      </p:sp>
      <p:sp>
        <p:nvSpPr>
          <p:cNvPr id="4" name="Slide Number Placeholder 3">
            <a:extLst>
              <a:ext uri="{FF2B5EF4-FFF2-40B4-BE49-F238E27FC236}">
                <a16:creationId xmlns:a16="http://schemas.microsoft.com/office/drawing/2014/main" id="{804BAE98-BC82-C878-6CCB-3963A4D8153D}"/>
              </a:ext>
            </a:extLst>
          </p:cNvPr>
          <p:cNvSpPr>
            <a:spLocks noGrp="1"/>
          </p:cNvSpPr>
          <p:nvPr>
            <p:ph type="sldNum" sz="quarter" idx="5"/>
          </p:nvPr>
        </p:nvSpPr>
        <p:spPr/>
        <p:txBody>
          <a:bodyPr/>
          <a:lstStyle/>
          <a:p>
            <a:pPr marL="0" marR="0" lvl="0" indent="0" algn="r" defTabSz="93104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042" rtl="0" eaLnBrk="1" fontAlgn="base" latinLnBrk="0" hangingPunct="1">
                <a:lnSpc>
                  <a:spcPct val="100000"/>
                </a:lnSpc>
                <a:spcBef>
                  <a:spcPct val="50000"/>
                </a:spcBef>
                <a:spcAft>
                  <a:spcPct val="0"/>
                </a:spcAft>
                <a:buClrTx/>
                <a:buSzTx/>
                <a:buFontTx/>
                <a:buNone/>
                <a:tabLst/>
                <a:defRPr/>
              </a:pPr>
              <a:t>33</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15034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514C8-B277-5ECB-B873-90FDB46C0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42ACC-CA1C-24B4-52D1-24B91111C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E66A8-85D6-9E8E-ABFF-E4D6ECEEDC10}"/>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200" dirty="0">
                <a:solidFill>
                  <a:srgbClr val="000000"/>
                </a:solidFill>
                <a:latin typeface="+mn-lt"/>
                <a:cs typeface="Arial"/>
              </a:rPr>
              <a:t>Also reflect on the purpose of this presentation, which is to support the </a:t>
            </a:r>
            <a:r>
              <a:rPr lang="en-US" dirty="0">
                <a:latin typeface="Arial"/>
                <a:cs typeface="Arial"/>
              </a:rPr>
              <a:t>development of skills required to </a:t>
            </a:r>
            <a:r>
              <a:rPr lang="en-AU" dirty="0"/>
              <a:t>design questions in quality examinations for </a:t>
            </a:r>
            <a:r>
              <a:rPr lang="en-US" dirty="0">
                <a:solidFill>
                  <a:srgbClr val="000000"/>
                </a:solidFill>
              </a:rPr>
              <a:t>the Australian Curriculum v9.0: Mathematics</a:t>
            </a:r>
            <a:r>
              <a:rPr lang="en-US" sz="1200" dirty="0"/>
              <a:t>.</a:t>
            </a:r>
          </a:p>
          <a:p>
            <a:pPr marL="0" indent="0">
              <a:spcBef>
                <a:spcPts val="0"/>
              </a:spcBef>
              <a:buFont typeface="Arial" pitchFamily="34" charset="0"/>
              <a:buNone/>
              <a:defRPr/>
            </a:pPr>
            <a:r>
              <a:rPr lang="en-US" sz="1200" dirty="0">
                <a:solidFill>
                  <a:srgbClr val="000000"/>
                </a:solidFill>
                <a:latin typeface="+mn-lt"/>
                <a:cs typeface="Arial"/>
              </a:rPr>
              <a:t>Review the success criteria.</a:t>
            </a:r>
          </a:p>
          <a:p>
            <a:pPr marL="0" indent="0">
              <a:spcBef>
                <a:spcPts val="0"/>
              </a:spcBef>
              <a:buFont typeface="Arial" pitchFamily="34" charset="0"/>
              <a:buNone/>
              <a:defRPr/>
            </a:pPr>
            <a:endParaRPr lang="en-US" sz="1200" dirty="0">
              <a:solidFill>
                <a:srgbClr val="000000"/>
              </a:solidFill>
              <a:latin typeface="+mn-lt"/>
              <a:cs typeface="Arial"/>
            </a:endParaRPr>
          </a:p>
        </p:txBody>
      </p:sp>
      <p:sp>
        <p:nvSpPr>
          <p:cNvPr id="4" name="Slide Number Placeholder 3">
            <a:extLst>
              <a:ext uri="{FF2B5EF4-FFF2-40B4-BE49-F238E27FC236}">
                <a16:creationId xmlns:a16="http://schemas.microsoft.com/office/drawing/2014/main" id="{3EA23057-1BBE-CE31-064A-6BECE9BCA44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34</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21381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5C06F-545C-6CBC-472A-6B25A3767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0DEA7-B68A-E795-2A9B-71B84A0F0C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DBE26-66BB-397F-CB4B-8527089FE31D}"/>
              </a:ext>
            </a:extLst>
          </p:cNvPr>
          <p:cNvSpPr>
            <a:spLocks noGrp="1"/>
          </p:cNvSpPr>
          <p:nvPr>
            <p:ph type="body" idx="1"/>
          </p:nvPr>
        </p:nvSpPr>
        <p:spPr>
          <a:xfrm>
            <a:off x="680720" y="4721186"/>
            <a:ext cx="5445760" cy="4472702"/>
          </a:xfrm>
          <a:prstGeom prst="rect">
            <a:avLst/>
          </a:prstGeom>
        </p:spPr>
        <p:txBody>
          <a:bodyPr/>
          <a:lstStyle/>
          <a:p>
            <a:r>
              <a:rPr lang="en-AU" dirty="0"/>
              <a:t>Now, record a final note using the reflection sheet.</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latin typeface="Arial (Body)"/>
                <a:ea typeface="+mn-ea"/>
                <a:cs typeface="Arial" panose="020B0604020202020204" pitchFamily="34" charset="0"/>
              </a:rPr>
              <a:t>If you have any queries about the design of quality examinations, please </a:t>
            </a:r>
            <a:r>
              <a:rPr lang="en-US" sz="1200" b="0" dirty="0">
                <a:effectLst/>
                <a:latin typeface="Arial" panose="020B0604020202020204" pitchFamily="34" charset="0"/>
                <a:cs typeface="Arial" panose="020B0604020202020204" pitchFamily="34" charset="0"/>
              </a:rPr>
              <a:t>email australiancurriculum@qcaa.qld.edu.au.</a:t>
            </a:r>
          </a:p>
          <a:p>
            <a:endParaRPr lang="en-AU" dirty="0"/>
          </a:p>
        </p:txBody>
      </p:sp>
      <p:sp>
        <p:nvSpPr>
          <p:cNvPr id="4" name="Slide Number Placeholder 3">
            <a:extLst>
              <a:ext uri="{FF2B5EF4-FFF2-40B4-BE49-F238E27FC236}">
                <a16:creationId xmlns:a16="http://schemas.microsoft.com/office/drawing/2014/main" id="{8DA77C47-7042-C0CD-5B7F-09E99DB5689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35</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5867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0" indent="-17144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36</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0588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37</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201054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38</a:t>
            </a:fld>
            <a:endParaRPr lang="en-AU" dirty="0"/>
          </a:p>
        </p:txBody>
      </p:sp>
    </p:spTree>
    <p:extLst>
      <p:ext uri="{BB962C8B-B14F-4D97-AF65-F5344CB8AC3E}">
        <p14:creationId xmlns:p14="http://schemas.microsoft.com/office/powerpoint/2010/main" val="248842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mn-lt"/>
                <a:cs typeface="Arial" panose="020B0604020202020204" pitchFamily="34" charset="0"/>
              </a:rPr>
              <a:t>Acknowledgment of Country</a:t>
            </a:r>
          </a:p>
          <a:p>
            <a:pPr marL="171450" indent="-171450">
              <a:buFont typeface="Arial" panose="020B0604020202020204" pitchFamily="34" charset="0"/>
              <a:buChar char="•"/>
            </a:pPr>
            <a:r>
              <a:rPr lang="en-US" sz="1200" i="1" dirty="0">
                <a:latin typeface="+mn-lt"/>
              </a:rPr>
              <a:t>Schools should use protocols and acknowledgment used in their own context.</a:t>
            </a:r>
            <a:endParaRPr lang="en-US" sz="1200" i="1" dirty="0">
              <a:latin typeface="+mn-lt"/>
              <a:cs typeface="Calibri"/>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492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Read the learning goal and success criteria to frame the learning within this presentation.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084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06E0E-D0EF-7671-E108-2E0B9868F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BB0BF-A45D-67A2-DBAD-2D1814934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97B181-9DCB-AF1F-B1BE-FA81D41BB555}"/>
              </a:ext>
            </a:extLst>
          </p:cNvPr>
          <p:cNvSpPr>
            <a:spLocks noGrp="1"/>
          </p:cNvSpPr>
          <p:nvPr>
            <p:ph type="body" idx="1"/>
          </p:nvPr>
        </p:nvSpPr>
        <p:spPr/>
        <p:txBody>
          <a:bodyPr/>
          <a:lstStyle/>
          <a:p>
            <a:pPr marL="0" indent="0">
              <a:buFont typeface="Arial" panose="020B0604020202020204" pitchFamily="34" charset="0"/>
              <a:buNone/>
            </a:pPr>
            <a:r>
              <a:rPr lang="en-US" dirty="0"/>
              <a:t>The session is guided by the question on the screen.</a:t>
            </a:r>
          </a:p>
          <a:p>
            <a:pPr marL="0" indent="0">
              <a:buFont typeface="Arial" panose="020B0604020202020204" pitchFamily="34" charset="0"/>
              <a:buNone/>
            </a:pPr>
            <a:r>
              <a:rPr lang="en-AU" sz="1200" kern="1200" dirty="0">
                <a:solidFill>
                  <a:schemeClr val="tx1"/>
                </a:solidFill>
                <a:effectLst/>
                <a:latin typeface="Arial (Body)"/>
                <a:ea typeface="+mn-ea"/>
                <a:cs typeface="+mn-cs"/>
              </a:rPr>
              <a:t>Throughout this session, use the reflection sheet to capture key messages or insights that resonate with you and strategies to support your growing understanding and guide your next steps.</a:t>
            </a:r>
            <a:endParaRPr lang="en-US" dirty="0"/>
          </a:p>
          <a:p>
            <a:endParaRPr lang="en-AU" dirty="0"/>
          </a:p>
        </p:txBody>
      </p:sp>
      <p:sp>
        <p:nvSpPr>
          <p:cNvPr id="4" name="Slide Number Placeholder 3">
            <a:extLst>
              <a:ext uri="{FF2B5EF4-FFF2-40B4-BE49-F238E27FC236}">
                <a16:creationId xmlns:a16="http://schemas.microsoft.com/office/drawing/2014/main" id="{E91C7BEF-0417-6CA5-4600-0842018B5816}"/>
              </a:ext>
            </a:extLst>
          </p:cNvPr>
          <p:cNvSpPr>
            <a:spLocks noGrp="1"/>
          </p:cNvSpPr>
          <p:nvPr>
            <p:ph type="sldNum" sz="quarter" idx="5"/>
          </p:nvPr>
        </p:nvSpPr>
        <p:spPr/>
        <p:txBody>
          <a:bodyPr/>
          <a:lstStyle/>
          <a:p>
            <a:pPr marL="0" marR="0" lvl="0" indent="0" algn="r" defTabSz="93104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042" rtl="0" eaLnBrk="1" fontAlgn="base" latinLnBrk="0" hangingPunct="1">
                <a:lnSpc>
                  <a:spcPct val="100000"/>
                </a:lnSpc>
                <a:spcBef>
                  <a:spcPct val="50000"/>
                </a:spcBef>
                <a:spcAft>
                  <a:spcPct val="0"/>
                </a:spcAft>
                <a:buClrTx/>
                <a:buSzTx/>
                <a:buFontTx/>
                <a:buNone/>
                <a:tabLst/>
                <a:defRPr/>
              </a:pPr>
              <a:t>6</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4638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24637"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Assessment is an essential component of effective teaching and learning.</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dirty="0"/>
              <a:t>Quality assessment is characterised by the attributes of validity, accessibility and reliability.</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dirty="0"/>
              <a:t>On the screen is a description for each attribute from the </a:t>
            </a:r>
            <a:r>
              <a:rPr lang="en-AU" dirty="0"/>
              <a:t>QCAA’s </a:t>
            </a:r>
            <a:r>
              <a:rPr lang="en-AU" i="1" dirty="0"/>
              <a:t>Understanding K–12 assessment policy and resources </a:t>
            </a:r>
            <a:r>
              <a:rPr lang="en-AU" dirty="0"/>
              <a:t>document.</a:t>
            </a:r>
            <a:endParaRPr lang="en-AU"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Read and consider the attributes of quality assessment.</a:t>
            </a:r>
            <a:endParaRPr lang="en-US" sz="1200" b="1" dirty="0"/>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cs typeface="Calibri"/>
              </a:rPr>
              <a:t>Source: </a:t>
            </a:r>
            <a:r>
              <a:rPr lang="en-AU" sz="1200" dirty="0">
                <a:solidFill>
                  <a:srgbClr val="000000"/>
                </a:solidFill>
              </a:rPr>
              <a:t>QCAA, </a:t>
            </a:r>
            <a:r>
              <a:rPr lang="en-US" dirty="0">
                <a:hlinkClick r:id="rId3"/>
              </a:rPr>
              <a:t>Understanding K–12 assessment: K–12 policies and resources</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8122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r>
              <a:rPr lang="en-AU" dirty="0"/>
              <a:t>Whether working independently or in groups, consider how the attributes of quality assessment (validity, accessibility, or reliability) are incorporated in question design, in your current practice.</a:t>
            </a:r>
          </a:p>
          <a:p>
            <a:r>
              <a:rPr lang="en-AU" sz="1200" kern="1200" dirty="0">
                <a:solidFill>
                  <a:schemeClr val="tx1"/>
                </a:solidFill>
                <a:effectLst/>
                <a:latin typeface="Arial (Body)"/>
                <a:ea typeface="+mn-ea"/>
                <a:cs typeface="+mn-cs"/>
              </a:rPr>
              <a:t>Document your reflections using the reflection sheet.</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8</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356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DCB97-3341-9F71-8616-BAD74D7EE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CEBB4-0B10-EBBB-4874-EAE8FA68D214}"/>
              </a:ext>
            </a:extLst>
          </p:cNvPr>
          <p:cNvSpPr>
            <a:spLocks noGrp="1" noRot="1" noChangeAspect="1"/>
          </p:cNvSpPr>
          <p:nvPr>
            <p:ph type="sldImg"/>
          </p:nvPr>
        </p:nvSpPr>
        <p:spPr>
          <a:xfrm>
            <a:off x="93663" y="744538"/>
            <a:ext cx="6624637" cy="3725862"/>
          </a:xfrm>
        </p:spPr>
      </p:sp>
      <p:sp>
        <p:nvSpPr>
          <p:cNvPr id="3" name="Notes Placeholder 2">
            <a:extLst>
              <a:ext uri="{FF2B5EF4-FFF2-40B4-BE49-F238E27FC236}">
                <a16:creationId xmlns:a16="http://schemas.microsoft.com/office/drawing/2014/main" id="{4FDA1C43-B02D-6DCB-890E-7E33CCFA0630}"/>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dirty="0"/>
              <a:t>We will now explore how teachers consider the attributes of quality assessment to design and construct quality supervised assessments for the Australian Curriculum v9.0: Mathematics.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200" b="0" i="0" u="none" dirty="0">
                <a:solidFill>
                  <a:schemeClr val="tx1"/>
                </a:solidFill>
                <a:latin typeface="Arial" panose="020B0604020202020204" pitchFamily="34" charset="0"/>
                <a:cs typeface="Arial" panose="020B0604020202020204" pitchFamily="34" charset="0"/>
              </a:rPr>
              <a:t>To ensure </a:t>
            </a:r>
            <a:r>
              <a:rPr lang="en-US" dirty="0"/>
              <a:t>examinations are </a:t>
            </a:r>
            <a:r>
              <a:rPr lang="en-US" b="1" dirty="0"/>
              <a:t>valid</a:t>
            </a:r>
            <a:r>
              <a:rPr lang="en-US" dirty="0"/>
              <a:t>, </a:t>
            </a:r>
            <a:r>
              <a:rPr lang="en-US" sz="1200" b="0" i="0" u="none" dirty="0">
                <a:solidFill>
                  <a:schemeClr val="tx1"/>
                </a:solidFill>
                <a:latin typeface="Arial" panose="020B0604020202020204" pitchFamily="34" charset="0"/>
                <a:cs typeface="Arial" panose="020B0604020202020204" pitchFamily="34" charset="0"/>
              </a:rPr>
              <a:t>teachers identify the knowledge, understanding or skills to be assessed from the curriculum and create questions </a:t>
            </a:r>
            <a:r>
              <a:rPr lang="en-US" dirty="0"/>
              <a:t>using complexity and familiarity.</a:t>
            </a:r>
            <a:endParaRPr lang="en-US" sz="1200" b="0" i="0" u="none"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7F2B18D-27AC-0A8E-DBC3-024A58BC517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9</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08947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https://www.qcaa.qld.edu.au/copyright"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instagram.com/myqce/" TargetMode="External"/><Relationship Id="rId13" Type="http://schemas.openxmlformats.org/officeDocument/2006/relationships/hyperlink" Target="https://www.linkedin.com/company/queensland-curriculum-and-assessment-authority" TargetMode="External"/><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8.svg"/><Relationship Id="rId10" Type="http://schemas.openxmlformats.org/officeDocument/2006/relationships/hyperlink" Target="http://www.facebook.com/qcaa.qld.edu.au" TargetMode="External"/><Relationship Id="rId4" Type="http://schemas.openxmlformats.org/officeDocument/2006/relationships/image" Target="../media/image7.png"/><Relationship Id="rId9" Type="http://schemas.openxmlformats.org/officeDocument/2006/relationships/hyperlink" Target="http://www.youtube.com/user/TheQCA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274637"/>
            <a:ext cx="4912797" cy="392594"/>
          </a:xfrm>
        </p:spPr>
        <p:txBody>
          <a:bodyPr/>
          <a:lstStyle>
            <a:lvl1pPr>
              <a:defRPr>
                <a:solidFill>
                  <a:schemeClr val="tx1"/>
                </a:solidFill>
              </a:defRPr>
            </a:lvl1pPr>
          </a:lstStyle>
          <a:p>
            <a:r>
              <a:rPr lang="en-US" dirty="0"/>
              <a:t>Acknowledgment of Country</a:t>
            </a:r>
            <a:endParaRPr lang="en-AU" dirty="0"/>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dirty="0">
                <a:solidFill>
                  <a:schemeClr val="tx1"/>
                </a:solidFill>
              </a:rPr>
              <a:t>QCAA acknowledges the Traditional Owners and Traditional Custodians of the lands on which we meet today.</a:t>
            </a:r>
          </a:p>
          <a:p>
            <a:pPr lvl="0"/>
            <a:r>
              <a:rPr lang="en-US" sz="1700" dirty="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dirty="0">
                <a:solidFill>
                  <a:schemeClr val="tx1"/>
                </a:solidFill>
              </a:rPr>
              <a:t>We thank them for sharing their cultures and spiritualities and recognise the important contribution of this knowledge to our understanding of this place we call home.</a:t>
            </a:r>
          </a:p>
          <a:p>
            <a:pPr lvl="0"/>
            <a:r>
              <a:rPr lang="en-US" sz="1050" dirty="0">
                <a:solidFill>
                  <a:schemeClr val="tx1"/>
                </a:solidFill>
              </a:rPr>
              <a:t>Artwork ‘Growth through Learning’ by Chern’ee, Brooke and Jesse Sutton, Kalkadoon.</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271282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achers">
    <p:spTree>
      <p:nvGrpSpPr>
        <p:cNvPr id="1" name=""/>
        <p:cNvGrpSpPr/>
        <p:nvPr/>
      </p:nvGrpSpPr>
      <p:grpSpPr>
        <a:xfrm>
          <a:off x="0" y="0"/>
          <a:ext cx="0" cy="0"/>
          <a:chOff x="0" y="0"/>
          <a:chExt cx="0" cy="0"/>
        </a:xfrm>
      </p:grpSpPr>
      <p:pic>
        <p:nvPicPr>
          <p:cNvPr id="4" name="Picture 3" descr="A group of people sitting at tables&#10;&#10;Description automatically generated with medium confidence">
            <a:extLst>
              <a:ext uri="{FF2B5EF4-FFF2-40B4-BE49-F238E27FC236}">
                <a16:creationId xmlns:a16="http://schemas.microsoft.com/office/drawing/2014/main" id="{46330B5D-27FD-0374-AFD4-165DC3D0C1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9512" y="-2463"/>
            <a:ext cx="8964000"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AF4FE5B6-3B6E-42B3-AEA6-BF85105B7E73}"/>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18CC1C0E-F26E-BE22-09B3-E38E64F36DDD}"/>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Sticker of ACiQv9.0">
            <a:extLst>
              <a:ext uri="{FF2B5EF4-FFF2-40B4-BE49-F238E27FC236}">
                <a16:creationId xmlns:a16="http://schemas.microsoft.com/office/drawing/2014/main" id="{1D5B7FC7-677A-61D6-74B1-5717EA8414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313200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7419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arning goal, Success criter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A15BC-58DD-5206-C507-F94FF55D2CEA}"/>
              </a:ext>
            </a:extLst>
          </p:cNvPr>
          <p:cNvSpPr>
            <a:spLocks noGrp="1"/>
          </p:cNvSpPr>
          <p:nvPr>
            <p:ph type="title" hasCustomPrompt="1"/>
          </p:nvPr>
        </p:nvSpPr>
        <p:spPr>
          <a:xfrm>
            <a:off x="4571999" y="274637"/>
            <a:ext cx="4251025" cy="360000"/>
          </a:xfrm>
        </p:spPr>
        <p:txBody>
          <a:bodyPr/>
          <a:lstStyle>
            <a:lvl1pPr>
              <a:defRPr/>
            </a:lvl1pPr>
          </a:lstStyle>
          <a:p>
            <a:r>
              <a:rPr lang="en-US" dirty="0"/>
              <a:t>Success criteria</a:t>
            </a:r>
            <a:endParaRPr lang="en-AU" dirty="0"/>
          </a:p>
        </p:txBody>
      </p:sp>
      <p:sp>
        <p:nvSpPr>
          <p:cNvPr id="4" name="Text Placeholder 3">
            <a:extLst>
              <a:ext uri="{FF2B5EF4-FFF2-40B4-BE49-F238E27FC236}">
                <a16:creationId xmlns:a16="http://schemas.microsoft.com/office/drawing/2014/main" id="{46D1ABD5-4A20-10C3-0AF1-7E8769F3D510}"/>
              </a:ext>
            </a:extLst>
          </p:cNvPr>
          <p:cNvSpPr>
            <a:spLocks noGrp="1"/>
          </p:cNvSpPr>
          <p:nvPr>
            <p:ph type="body" sz="quarter" idx="10" hasCustomPrompt="1"/>
          </p:nvPr>
        </p:nvSpPr>
        <p:spPr>
          <a:xfrm>
            <a:off x="327025" y="274637"/>
            <a:ext cx="3740150" cy="360000"/>
          </a:xfrm>
        </p:spPr>
        <p:txBody>
          <a:bodyPr>
            <a:normAutofit/>
          </a:bodyPr>
          <a:lstStyle>
            <a:lvl1pPr>
              <a:defRPr sz="2400" b="1"/>
            </a:lvl1pPr>
          </a:lstStyle>
          <a:p>
            <a:pPr lvl="0"/>
            <a:r>
              <a:rPr lang="en-US" dirty="0"/>
              <a:t>Learning goal</a:t>
            </a:r>
            <a:endParaRPr lang="en-AU" dirty="0"/>
          </a:p>
        </p:txBody>
      </p:sp>
      <p:sp>
        <p:nvSpPr>
          <p:cNvPr id="9" name="Text Placeholder 8">
            <a:extLst>
              <a:ext uri="{FF2B5EF4-FFF2-40B4-BE49-F238E27FC236}">
                <a16:creationId xmlns:a16="http://schemas.microsoft.com/office/drawing/2014/main" id="{900763A8-B150-BBFF-AE44-7348658000D5}"/>
              </a:ext>
            </a:extLst>
          </p:cNvPr>
          <p:cNvSpPr>
            <a:spLocks noGrp="1"/>
          </p:cNvSpPr>
          <p:nvPr>
            <p:ph type="body" sz="quarter" idx="11"/>
          </p:nvPr>
        </p:nvSpPr>
        <p:spPr>
          <a:xfrm>
            <a:off x="323850" y="771525"/>
            <a:ext cx="3743325" cy="3313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a:extLst>
              <a:ext uri="{FF2B5EF4-FFF2-40B4-BE49-F238E27FC236}">
                <a16:creationId xmlns:a16="http://schemas.microsoft.com/office/drawing/2014/main" id="{04501167-8118-C700-E354-BE1CD7A235A5}"/>
              </a:ext>
            </a:extLst>
          </p:cNvPr>
          <p:cNvSpPr>
            <a:spLocks noGrp="1"/>
          </p:cNvSpPr>
          <p:nvPr>
            <p:ph type="body" sz="quarter" idx="12"/>
          </p:nvPr>
        </p:nvSpPr>
        <p:spPr>
          <a:xfrm>
            <a:off x="4572000" y="771525"/>
            <a:ext cx="4252913" cy="3313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50866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22079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138556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52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dirty="0"/>
              <a:t>               </a:t>
            </a:r>
            <a:r>
              <a:rPr lang="en-US" sz="1400" dirty="0"/>
              <a:t>© State of Queensland (QCAA) </a:t>
            </a:r>
            <a:r>
              <a:rPr lang="en-AU" sz="1400" dirty="0"/>
              <a:t>2021</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(QCAA)</a:t>
            </a:r>
            <a:r>
              <a:rPr lang="en-AU" sz="1400" dirty="0"/>
              <a:t> 2021 </a:t>
            </a:r>
            <a:r>
              <a:rPr lang="en-AU" sz="1400" spc="-20" dirty="0">
                <a:hlinkClick r:id="rId3"/>
              </a:rPr>
              <a:t>www.qcaa.qld.edu.au/copyright</a:t>
            </a:r>
            <a:r>
              <a:rPr lang="en-AU" sz="1400" spc="-20" dirty="0"/>
              <a:t> </a:t>
            </a:r>
            <a:endParaRPr lang="en-AU" sz="1400" dirty="0"/>
          </a:p>
          <a:p>
            <a:pPr>
              <a:lnSpc>
                <a:spcPct val="110000"/>
              </a:lnSpc>
            </a:pPr>
            <a:r>
              <a:rPr lang="en-US" sz="1400" dirty="0"/>
              <a:t>Other copyright material in this presentation is listed on the previous slide/s. </a:t>
            </a:r>
            <a:endParaRPr lang="en-US" dirty="0"/>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251968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efore you start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hasCustomPrompt="1"/>
          </p:nvPr>
        </p:nvSpPr>
        <p:spPr>
          <a:xfrm>
            <a:off x="327025" y="274637"/>
            <a:ext cx="8496000" cy="720000"/>
          </a:xfrm>
        </p:spPr>
        <p:txBody>
          <a:bodyPr>
            <a:noAutofit/>
          </a:bodyPr>
          <a:lstStyle>
            <a:lvl1pPr>
              <a:lnSpc>
                <a:spcPct val="100000"/>
              </a:lnSpc>
              <a:defRPr sz="2000" b="0"/>
            </a:lvl1pPr>
          </a:lstStyle>
          <a:p>
            <a:r>
              <a:rPr lang="en-US" dirty="0"/>
              <a:t>Enter introductory paragraph.</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2955925" y="1331999"/>
            <a:ext cx="5867099" cy="3255975"/>
          </a:xfrm>
        </p:spPr>
        <p:txBody>
          <a:bodyPr>
            <a:normAutofit/>
          </a:bodyPr>
          <a:lstStyle>
            <a:lvl1pPr>
              <a:spcBef>
                <a:spcPts val="600"/>
              </a:spcBef>
              <a:defRPr sz="2000">
                <a:latin typeface="Arial" panose="020B0604020202020204" pitchFamily="34" charset="0"/>
                <a:cs typeface="Arial" panose="020B0604020202020204" pitchFamily="34" charset="0"/>
              </a:defRPr>
            </a:lvl1pPr>
            <a:lvl2pPr marL="205200" indent="-360000">
              <a:spcBef>
                <a:spcPts val="600"/>
              </a:spcBef>
              <a:buFont typeface="+mj-lt"/>
              <a:buAutoNum type="arabicPeriod"/>
              <a:defRPr sz="2000">
                <a:latin typeface="Arial" panose="020B0604020202020204" pitchFamily="34" charset="0"/>
                <a:cs typeface="Arial" panose="020B0604020202020204" pitchFamily="34" charset="0"/>
              </a:defRPr>
            </a:lvl2pPr>
            <a:lvl3pPr marL="720000" indent="-360000">
              <a:spcBef>
                <a:spcPts val="600"/>
              </a:spcBef>
              <a:buFont typeface="+mj-lt"/>
              <a:buAutoNum type="alphaLcPeriod"/>
              <a:defRPr sz="2000">
                <a:latin typeface="Arial" panose="020B0604020202020204" pitchFamily="34" charset="0"/>
                <a:cs typeface="Arial" panose="020B0604020202020204" pitchFamily="34" charset="0"/>
              </a:defRPr>
            </a:lvl3pPr>
            <a:lvl4pPr marL="1080000" indent="-360000">
              <a:spcBef>
                <a:spcPts val="600"/>
              </a:spcBef>
              <a:buFont typeface="+mj-lt"/>
              <a:buAutoNum type="romanLcPeriod"/>
              <a:defRPr sz="2000">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2127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ocial media links">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378DCD-66B7-228F-19B2-E050CBD37310}"/>
              </a:ext>
            </a:extLst>
          </p:cNvPr>
          <p:cNvSpPr/>
          <p:nvPr userDrawn="1"/>
        </p:nvSpPr>
        <p:spPr>
          <a:xfrm>
            <a:off x="327025" y="771549"/>
            <a:ext cx="8497888" cy="40322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4">
            <a:extLst>
              <a:ext uri="{FF2B5EF4-FFF2-40B4-BE49-F238E27FC236}">
                <a16:creationId xmlns:a16="http://schemas.microsoft.com/office/drawing/2014/main" id="{4C1C9293-24AC-E49E-B041-7B1411C17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58065" y="2014620"/>
            <a:ext cx="360000" cy="360000"/>
          </a:xfrm>
          <a:prstGeom prst="rect">
            <a:avLst/>
          </a:prstGeom>
        </p:spPr>
      </p:pic>
      <p:pic>
        <p:nvPicPr>
          <p:cNvPr id="10" name="Graphic 9">
            <a:extLst>
              <a:ext uri="{FF2B5EF4-FFF2-40B4-BE49-F238E27FC236}">
                <a16:creationId xmlns:a16="http://schemas.microsoft.com/office/drawing/2014/main" id="{8E9FF785-17C2-1A9B-B1AD-781AA06621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6267" y="2014620"/>
            <a:ext cx="360000" cy="360000"/>
          </a:xfrm>
          <a:prstGeom prst="rect">
            <a:avLst/>
          </a:prstGeom>
        </p:spPr>
      </p:pic>
      <p:pic>
        <p:nvPicPr>
          <p:cNvPr id="8" name="Graphic 7">
            <a:extLst>
              <a:ext uri="{FF2B5EF4-FFF2-40B4-BE49-F238E27FC236}">
                <a16:creationId xmlns:a16="http://schemas.microsoft.com/office/drawing/2014/main" id="{22346FAB-BD6E-D321-504E-5E9B00B1024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966267" y="2862525"/>
            <a:ext cx="369386" cy="342000"/>
          </a:xfrm>
          <a:prstGeom prst="rect">
            <a:avLst/>
          </a:prstGeom>
        </p:spPr>
      </p:pic>
      <p:sp>
        <p:nvSpPr>
          <p:cNvPr id="32" name="Instagram link">
            <a:hlinkClick r:id="rId8"/>
            <a:extLst>
              <a:ext uri="{FF2B5EF4-FFF2-40B4-BE49-F238E27FC236}">
                <a16:creationId xmlns:a16="http://schemas.microsoft.com/office/drawing/2014/main" id="{35E6734F-D876-AE6F-115E-9D0DC30BF080}"/>
              </a:ext>
            </a:extLst>
          </p:cNvPr>
          <p:cNvSpPr/>
          <p:nvPr userDrawn="1"/>
        </p:nvSpPr>
        <p:spPr bwMode="auto">
          <a:xfrm>
            <a:off x="5289134" y="2891434"/>
            <a:ext cx="2772000" cy="313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bg1"/>
              </a:solidFill>
              <a:effectLst/>
              <a:latin typeface="Arial" charset="0"/>
            </a:endParaRPr>
          </a:p>
        </p:txBody>
      </p:sp>
      <p:sp>
        <p:nvSpPr>
          <p:cNvPr id="36" name="Youtube link">
            <a:hlinkClick r:id="rId9"/>
            <a:extLst>
              <a:ext uri="{FF2B5EF4-FFF2-40B4-BE49-F238E27FC236}">
                <a16:creationId xmlns:a16="http://schemas.microsoft.com/office/drawing/2014/main" id="{7E843EAA-0903-0733-0BCE-201F775C2E1E}"/>
              </a:ext>
            </a:extLst>
          </p:cNvPr>
          <p:cNvSpPr/>
          <p:nvPr userDrawn="1"/>
        </p:nvSpPr>
        <p:spPr bwMode="auto">
          <a:xfrm>
            <a:off x="5289134" y="2037945"/>
            <a:ext cx="2772000" cy="313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bg1"/>
              </a:solidFill>
              <a:effectLst/>
              <a:latin typeface="Arial" charset="0"/>
            </a:endParaRPr>
          </a:p>
        </p:txBody>
      </p:sp>
      <p:sp>
        <p:nvSpPr>
          <p:cNvPr id="38" name="Facebook link">
            <a:hlinkClick r:id="rId10"/>
            <a:extLst>
              <a:ext uri="{FF2B5EF4-FFF2-40B4-BE49-F238E27FC236}">
                <a16:creationId xmlns:a16="http://schemas.microsoft.com/office/drawing/2014/main" id="{5C90698B-2182-57C4-C8E5-9E003E9EF4B3}"/>
              </a:ext>
            </a:extLst>
          </p:cNvPr>
          <p:cNvSpPr/>
          <p:nvPr userDrawn="1"/>
        </p:nvSpPr>
        <p:spPr bwMode="auto">
          <a:xfrm>
            <a:off x="904875" y="2037945"/>
            <a:ext cx="2880000" cy="313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bg1"/>
              </a:solidFill>
              <a:effectLst/>
              <a:latin typeface="Arial" charset="0"/>
            </a:endParaRPr>
          </a:p>
        </p:txBody>
      </p:sp>
      <p:sp>
        <p:nvSpPr>
          <p:cNvPr id="11" name="Title 1">
            <a:extLst>
              <a:ext uri="{FF2B5EF4-FFF2-40B4-BE49-F238E27FC236}">
                <a16:creationId xmlns:a16="http://schemas.microsoft.com/office/drawing/2014/main" id="{56439257-56A9-D0AD-0AA1-2DF3B6BE9CD7}"/>
              </a:ext>
            </a:extLst>
          </p:cNvPr>
          <p:cNvSpPr txBox="1">
            <a:spLocks/>
          </p:cNvSpPr>
          <p:nvPr userDrawn="1"/>
        </p:nvSpPr>
        <p:spPr>
          <a:xfrm>
            <a:off x="327025" y="274637"/>
            <a:ext cx="8497888" cy="360000"/>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en-US" dirty="0">
                <a:solidFill>
                  <a:schemeClr val="tx1"/>
                </a:solidFill>
              </a:rPr>
              <a:t>Follow us</a:t>
            </a:r>
            <a:endParaRPr lang="en-AU" dirty="0">
              <a:solidFill>
                <a:schemeClr val="tx1"/>
              </a:solidFill>
            </a:endParaRPr>
          </a:p>
        </p:txBody>
      </p:sp>
      <p:sp>
        <p:nvSpPr>
          <p:cNvPr id="31" name="Instagram - text">
            <a:extLst>
              <a:ext uri="{FF2B5EF4-FFF2-40B4-BE49-F238E27FC236}">
                <a16:creationId xmlns:a16="http://schemas.microsoft.com/office/drawing/2014/main" id="{39A88CFB-FAD9-9418-DA1E-1A342D750305}"/>
              </a:ext>
            </a:extLst>
          </p:cNvPr>
          <p:cNvSpPr/>
          <p:nvPr userDrawn="1"/>
        </p:nvSpPr>
        <p:spPr>
          <a:xfrm>
            <a:off x="5870701" y="2913054"/>
            <a:ext cx="1851913" cy="261610"/>
          </a:xfrm>
          <a:prstGeom prst="rect">
            <a:avLst/>
          </a:prstGeom>
        </p:spPr>
        <p:txBody>
          <a:bodyPr wrap="none" lIns="0">
            <a:spAutoFit/>
          </a:bodyPr>
          <a:lstStyle/>
          <a:p>
            <a:pPr algn="l"/>
            <a:r>
              <a:rPr lang="en-AU" sz="1100" dirty="0">
                <a:solidFill>
                  <a:schemeClr val="bg1"/>
                </a:solidFill>
              </a:rPr>
              <a:t>www.instagram.com/myqce</a:t>
            </a:r>
          </a:p>
        </p:txBody>
      </p:sp>
      <p:sp>
        <p:nvSpPr>
          <p:cNvPr id="37" name="Facebook - text">
            <a:extLst>
              <a:ext uri="{FF2B5EF4-FFF2-40B4-BE49-F238E27FC236}">
                <a16:creationId xmlns:a16="http://schemas.microsoft.com/office/drawing/2014/main" id="{2C22EDC1-71CC-13CB-9926-9C241BB9B079}"/>
              </a:ext>
            </a:extLst>
          </p:cNvPr>
          <p:cNvSpPr/>
          <p:nvPr userDrawn="1"/>
        </p:nvSpPr>
        <p:spPr>
          <a:xfrm>
            <a:off x="1483371" y="2063815"/>
            <a:ext cx="2449710" cy="261610"/>
          </a:xfrm>
          <a:prstGeom prst="rect">
            <a:avLst/>
          </a:prstGeom>
        </p:spPr>
        <p:txBody>
          <a:bodyPr wrap="none" lIns="0">
            <a:spAutoFit/>
          </a:bodyPr>
          <a:lstStyle/>
          <a:p>
            <a:pPr algn="l"/>
            <a:r>
              <a:rPr lang="en-AU" sz="1100" dirty="0">
                <a:solidFill>
                  <a:schemeClr val="bg1"/>
                </a:solidFill>
              </a:rPr>
              <a:t>www.facebook.com/qcaa.qld.edu.au</a:t>
            </a:r>
          </a:p>
        </p:txBody>
      </p:sp>
      <p:sp>
        <p:nvSpPr>
          <p:cNvPr id="35" name="Youtube - text">
            <a:extLst>
              <a:ext uri="{FF2B5EF4-FFF2-40B4-BE49-F238E27FC236}">
                <a16:creationId xmlns:a16="http://schemas.microsoft.com/office/drawing/2014/main" id="{FC0A7A83-F610-77D6-DF50-70B395D0D148}"/>
              </a:ext>
            </a:extLst>
          </p:cNvPr>
          <p:cNvSpPr/>
          <p:nvPr userDrawn="1"/>
        </p:nvSpPr>
        <p:spPr>
          <a:xfrm>
            <a:off x="5870701" y="2063815"/>
            <a:ext cx="2240357" cy="261610"/>
          </a:xfrm>
          <a:prstGeom prst="rect">
            <a:avLst/>
          </a:prstGeom>
        </p:spPr>
        <p:txBody>
          <a:bodyPr wrap="none" lIns="0">
            <a:spAutoFit/>
          </a:bodyPr>
          <a:lstStyle/>
          <a:p>
            <a:pPr algn="l"/>
            <a:r>
              <a:rPr lang="en-AU" sz="1100" dirty="0">
                <a:solidFill>
                  <a:schemeClr val="bg1"/>
                </a:solidFill>
              </a:rPr>
              <a:t>www.youtube.com/user/TheQCAA</a:t>
            </a:r>
            <a:endParaRPr lang="en-AU" sz="1050" dirty="0">
              <a:solidFill>
                <a:schemeClr val="bg1"/>
              </a:solidFill>
            </a:endParaRPr>
          </a:p>
        </p:txBody>
      </p:sp>
      <p:sp>
        <p:nvSpPr>
          <p:cNvPr id="33" name="Linkedin - text">
            <a:extLst>
              <a:ext uri="{FF2B5EF4-FFF2-40B4-BE49-F238E27FC236}">
                <a16:creationId xmlns:a16="http://schemas.microsoft.com/office/drawing/2014/main" id="{18A402FA-F295-AD3B-7266-8BB1BEE10AD0}"/>
              </a:ext>
            </a:extLst>
          </p:cNvPr>
          <p:cNvSpPr/>
          <p:nvPr userDrawn="1"/>
        </p:nvSpPr>
        <p:spPr>
          <a:xfrm>
            <a:off x="1483371" y="2856406"/>
            <a:ext cx="2781964" cy="374906"/>
          </a:xfrm>
          <a:prstGeom prst="rect">
            <a:avLst/>
          </a:prstGeom>
        </p:spPr>
        <p:txBody>
          <a:bodyPr wrap="square" lIns="0" tIns="0" bIns="36000" anchor="ctr" anchorCtr="0">
            <a:spAutoFit/>
          </a:bodyPr>
          <a:lstStyle/>
          <a:p>
            <a:pPr algn="l"/>
            <a:r>
              <a:rPr lang="en-AU" sz="1100" dirty="0">
                <a:solidFill>
                  <a:schemeClr val="bg1"/>
                </a:solidFill>
              </a:rPr>
              <a:t>www.linkedin.com/company/queensland-curriculum-and-assessment-authority</a:t>
            </a:r>
          </a:p>
        </p:txBody>
      </p:sp>
      <p:pic>
        <p:nvPicPr>
          <p:cNvPr id="14" name="Graphic 13">
            <a:extLst>
              <a:ext uri="{FF2B5EF4-FFF2-40B4-BE49-F238E27FC236}">
                <a16:creationId xmlns:a16="http://schemas.microsoft.com/office/drawing/2014/main" id="{71232729-FF9F-BFFB-1761-A332A8E224C6}"/>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5358065" y="2863859"/>
            <a:ext cx="360000" cy="360000"/>
          </a:xfrm>
          <a:prstGeom prst="rect">
            <a:avLst/>
          </a:prstGeom>
        </p:spPr>
      </p:pic>
      <p:sp>
        <p:nvSpPr>
          <p:cNvPr id="34" name="Linkedin link">
            <a:hlinkClick r:id="rId13"/>
            <a:extLst>
              <a:ext uri="{FF2B5EF4-FFF2-40B4-BE49-F238E27FC236}">
                <a16:creationId xmlns:a16="http://schemas.microsoft.com/office/drawing/2014/main" id="{04EFE384-B007-544D-A837-5D6EDFE3A21C}"/>
              </a:ext>
            </a:extLst>
          </p:cNvPr>
          <p:cNvSpPr/>
          <p:nvPr userDrawn="1"/>
        </p:nvSpPr>
        <p:spPr bwMode="auto">
          <a:xfrm>
            <a:off x="904875" y="2832109"/>
            <a:ext cx="3190043" cy="432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accent1"/>
              </a:solidFill>
              <a:effectLst/>
              <a:latin typeface="Arial" charset="0"/>
            </a:endParaRPr>
          </a:p>
        </p:txBody>
      </p:sp>
    </p:spTree>
    <p:extLst>
      <p:ext uri="{BB962C8B-B14F-4D97-AF65-F5344CB8AC3E}">
        <p14:creationId xmlns:p14="http://schemas.microsoft.com/office/powerpoint/2010/main" val="2965612704"/>
      </p:ext>
    </p:extLst>
  </p:cSld>
  <p:clrMapOvr>
    <a:masterClrMapping/>
  </p:clrMapOvr>
  <p:extLst>
    <p:ext uri="{DCECCB84-F9BA-43D5-87BE-67443E8EF086}">
      <p15:sldGuideLst xmlns:p15="http://schemas.microsoft.com/office/powerpoint/2012/main">
        <p15:guide id="1" orient="horz" pos="173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2159319938"/>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5" r:id="rId3"/>
    <p:sldLayoutId id="2147484239" r:id="rId4"/>
    <p:sldLayoutId id="2147484240" r:id="rId5"/>
    <p:sldLayoutId id="2147484241" r:id="rId6"/>
    <p:sldLayoutId id="2147484244" r:id="rId7"/>
    <p:sldLayoutId id="2147484297" r:id="rId8"/>
    <p:sldLayoutId id="2147484300" r:id="rId9"/>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Graphic 15" descr="Queensland Curriculum and Assessment Authority (QCAA) logo">
            <a:extLst>
              <a:ext uri="{FF2B5EF4-FFF2-40B4-BE49-F238E27FC236}">
                <a16:creationId xmlns:a16="http://schemas.microsoft.com/office/drawing/2014/main" id="{CD62BAD7-D57D-ADDC-D07F-F936C29602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400" y="4662000"/>
            <a:ext cx="2512800" cy="246011"/>
          </a:xfrm>
          <a:prstGeom prst="rect">
            <a:avLst/>
          </a:prstGeom>
        </p:spPr>
      </p:pic>
      <p:pic>
        <p:nvPicPr>
          <p:cNvPr id="14" name="Graphic 13" descr="Creative Commons licence icons (CC BY)">
            <a:extLst>
              <a:ext uri="{FF2B5EF4-FFF2-40B4-BE49-F238E27FC236}">
                <a16:creationId xmlns:a16="http://schemas.microsoft.com/office/drawing/2014/main" id="{1177EBBF-AC38-EB20-6E6C-EBFEC57928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0000" y="4453200"/>
            <a:ext cx="466725" cy="219075"/>
          </a:xfrm>
          <a:prstGeom prst="rect">
            <a:avLst/>
          </a:prstGeom>
        </p:spPr>
      </p:pic>
      <p:sp>
        <p:nvSpPr>
          <p:cNvPr id="2" name="Title Placeholder 1"/>
          <p:cNvSpPr>
            <a:spLocks noGrp="1"/>
          </p:cNvSpPr>
          <p:nvPr userDrawn="1">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userDrawn="1">
            <p:ph type="body" idx="1"/>
          </p:nvPr>
        </p:nvSpPr>
        <p:spPr>
          <a:xfrm>
            <a:off x="223200" y="3853587"/>
            <a:ext cx="8596800" cy="702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9" name="Graphic 8" descr="QCAA tagline: For all Queensland schools">
            <a:extLst>
              <a:ext uri="{FF2B5EF4-FFF2-40B4-BE49-F238E27FC236}">
                <a16:creationId xmlns:a16="http://schemas.microsoft.com/office/drawing/2014/main" id="{BE30692F-F357-2C3F-1A9C-FEFE5B40E90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2422492170"/>
      </p:ext>
    </p:extLst>
  </p:cSld>
  <p:clrMap bg1="lt1" tx1="dk1" bg2="lt2" tx2="dk2" accent1="accent1" accent2="accent2" accent3="accent3" accent4="accent4" accent5="accent5" accent6="accent6" hlink="hlink" folHlink="folHlink"/>
  <p:sldLayoutIdLst>
    <p:sldLayoutId id="2147484248"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3091">
          <p15:clr>
            <a:srgbClr val="F26B43"/>
          </p15:clr>
        </p15:guide>
        <p15:guide id="3" pos="204">
          <p15:clr>
            <a:srgbClr val="F26B43"/>
          </p15:clr>
        </p15:guide>
        <p15:guide id="4" pos="5556">
          <p15:clr>
            <a:srgbClr val="F26B43"/>
          </p15:clr>
        </p15:guide>
        <p15:guide id="5"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4.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5.sv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5.svg"/></Relationships>
</file>

<file path=ppt/slides/_rels/slide36.xml.rels><?xml version="1.0" encoding="UTF-8" standalone="yes"?>
<Relationships xmlns="http://schemas.openxmlformats.org/package/2006/relationships"><Relationship Id="rId3" Type="http://schemas.openxmlformats.org/officeDocument/2006/relationships/hyperlink" Target="http://www.cherneesutton.com.a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australiancurriculum.edu.au/copyright-and-terms-of-use" TargetMode="External"/><Relationship Id="rId5" Type="http://schemas.openxmlformats.org/officeDocument/2006/relationships/hyperlink" Target="https://www.australiancurriculum.edu.au/" TargetMode="External"/><Relationship Id="rId4" Type="http://schemas.openxmlformats.org/officeDocument/2006/relationships/hyperlink" Target="https://creativecommons.org/licenses/by/4.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www.qcaa.qld.edu.au/copyright"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5.sv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52C8-63EF-6369-E03B-F0A5D5C047ED}"/>
              </a:ext>
            </a:extLst>
          </p:cNvPr>
          <p:cNvSpPr>
            <a:spLocks noGrp="1"/>
          </p:cNvSpPr>
          <p:nvPr>
            <p:ph type="title"/>
          </p:nvPr>
        </p:nvSpPr>
        <p:spPr>
          <a:xfrm>
            <a:off x="327025" y="274637"/>
            <a:ext cx="8421439" cy="830997"/>
          </a:xfrm>
        </p:spPr>
        <p:txBody>
          <a:bodyPr wrap="square">
            <a:spAutoFit/>
          </a:bodyPr>
          <a:lstStyle/>
          <a:p>
            <a:r>
              <a:rPr lang="en-AU" sz="1800" dirty="0"/>
              <a:t>This presentation is part of the</a:t>
            </a:r>
            <a:r>
              <a:rPr lang="en-US" sz="1800" i="1" dirty="0">
                <a:solidFill>
                  <a:srgbClr val="000000"/>
                </a:solidFill>
              </a:rPr>
              <a:t> Creating questions for quality Mathematics assessment — Australian Curriculum v9.0</a:t>
            </a:r>
            <a:r>
              <a:rPr lang="en-AU" sz="1800" i="1" dirty="0">
                <a:solidFill>
                  <a:srgbClr val="000000"/>
                </a:solidFill>
              </a:rPr>
              <a:t> </a:t>
            </a:r>
            <a:r>
              <a:rPr lang="en-AU" sz="1800" dirty="0">
                <a:solidFill>
                  <a:srgbClr val="000000"/>
                </a:solidFill>
              </a:rPr>
              <a:t>toolkit</a:t>
            </a:r>
            <a:r>
              <a:rPr lang="en-AU" sz="1800" dirty="0"/>
              <a:t>. The toolkit contains guidance and additional resources.</a:t>
            </a:r>
          </a:p>
        </p:txBody>
      </p:sp>
      <p:sp>
        <p:nvSpPr>
          <p:cNvPr id="3" name="Content Placeholder 2">
            <a:extLst>
              <a:ext uri="{FF2B5EF4-FFF2-40B4-BE49-F238E27FC236}">
                <a16:creationId xmlns:a16="http://schemas.microsoft.com/office/drawing/2014/main" id="{51E97A88-5699-24B0-5B7A-34693BE5E7F5}"/>
              </a:ext>
            </a:extLst>
          </p:cNvPr>
          <p:cNvSpPr>
            <a:spLocks noGrp="1"/>
          </p:cNvSpPr>
          <p:nvPr>
            <p:ph idx="1"/>
          </p:nvPr>
        </p:nvSpPr>
        <p:spPr>
          <a:xfrm>
            <a:off x="2955925" y="1275606"/>
            <a:ext cx="5792539" cy="3315267"/>
          </a:xfrm>
        </p:spPr>
        <p:txBody>
          <a:bodyPr wrap="square">
            <a:spAutoFit/>
          </a:bodyPr>
          <a:lstStyle/>
          <a:p>
            <a:pPr marL="342900" indent="-342900">
              <a:lnSpc>
                <a:spcPct val="105000"/>
              </a:lnSpc>
              <a:spcBef>
                <a:spcPts val="1200"/>
              </a:spcBef>
              <a:spcAft>
                <a:spcPts val="600"/>
              </a:spcAft>
              <a:buFont typeface="+mj-lt"/>
              <a:buAutoNum type="arabicPeriod"/>
            </a:pPr>
            <a:r>
              <a:rPr lang="en-US" sz="1600" dirty="0"/>
              <a:t>Read </a:t>
            </a:r>
            <a:r>
              <a:rPr lang="en-US" sz="1600" i="1" dirty="0">
                <a:solidFill>
                  <a:srgbClr val="000000"/>
                </a:solidFill>
              </a:rPr>
              <a:t>Creating questions for quality Mathematics assessment — Australian Curriculum v9.0: Guide</a:t>
            </a:r>
            <a:r>
              <a:rPr lang="en-US" sz="1600" dirty="0">
                <a:solidFill>
                  <a:srgbClr val="000000"/>
                </a:solidFill>
              </a:rPr>
              <a:t>, which</a:t>
            </a:r>
            <a:r>
              <a:rPr lang="en-US" sz="1600" dirty="0"/>
              <a:t> provides the context and purpose of the toolkit.</a:t>
            </a:r>
          </a:p>
          <a:p>
            <a:pPr marL="342900" indent="-342900">
              <a:lnSpc>
                <a:spcPct val="105000"/>
              </a:lnSpc>
              <a:buFont typeface="+mj-lt"/>
              <a:buAutoNum type="arabicPeriod"/>
            </a:pPr>
            <a:r>
              <a:rPr lang="en-US" sz="1600" dirty="0"/>
              <a:t>Check the Session 1 information in </a:t>
            </a:r>
            <a:r>
              <a:rPr lang="en-US" sz="1600" i="1" dirty="0">
                <a:solidFill>
                  <a:srgbClr val="000000"/>
                </a:solidFill>
              </a:rPr>
              <a:t>Creating questions for quality Mathematics assessment — Australian Curriculum v9.0: Guide</a:t>
            </a:r>
            <a:r>
              <a:rPr lang="en-US" sz="1600" dirty="0"/>
              <a:t> and the notes section of this slide deck. Each slide may include additional information in the notes section to support understanding and scripting for facilitators (use Normal view).</a:t>
            </a:r>
          </a:p>
          <a:p>
            <a:pPr marL="342900" indent="-342900">
              <a:lnSpc>
                <a:spcPct val="105000"/>
              </a:lnSpc>
              <a:buFont typeface="+mj-lt"/>
              <a:buAutoNum type="arabicPeriod"/>
            </a:pPr>
            <a:r>
              <a:rPr lang="en-US" sz="1600" dirty="0"/>
              <a:t>Document reflections and strategies using </a:t>
            </a:r>
            <a:r>
              <a:rPr lang="en-US" sz="1600" i="1" dirty="0">
                <a:solidFill>
                  <a:srgbClr val="000000"/>
                </a:solidFill>
              </a:rPr>
              <a:t>Creating questions for quality Mathematics assessment — Australian Curriculum v9.0: Reflection sheet</a:t>
            </a:r>
            <a:r>
              <a:rPr lang="en-US" sz="1600" dirty="0"/>
              <a:t>.</a:t>
            </a:r>
          </a:p>
        </p:txBody>
      </p:sp>
      <p:sp>
        <p:nvSpPr>
          <p:cNvPr id="6" name="Oval 5">
            <a:extLst>
              <a:ext uri="{FF2B5EF4-FFF2-40B4-BE49-F238E27FC236}">
                <a16:creationId xmlns:a16="http://schemas.microsoft.com/office/drawing/2014/main" id="{F7A0400C-DBB8-451F-8F29-EB73AEB70300}"/>
              </a:ext>
            </a:extLst>
          </p:cNvPr>
          <p:cNvSpPr/>
          <p:nvPr/>
        </p:nvSpPr>
        <p:spPr>
          <a:xfrm>
            <a:off x="329569" y="1403455"/>
            <a:ext cx="2160968" cy="2205054"/>
          </a:xfrm>
          <a:prstGeom prst="ellipse">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U"/>
            </a:defPPr>
            <a:lvl1pPr algn="l" rtl="0" fontAlgn="base">
              <a:spcBef>
                <a:spcPct val="50000"/>
              </a:spcBef>
              <a:spcAft>
                <a:spcPct val="0"/>
              </a:spcAft>
              <a:defRPr kern="1200">
                <a:solidFill>
                  <a:schemeClr val="lt1"/>
                </a:solidFill>
                <a:latin typeface="+mn-lt"/>
                <a:ea typeface="+mn-ea"/>
                <a:cs typeface="+mn-cs"/>
              </a:defRPr>
            </a:lvl1pPr>
            <a:lvl2pPr marL="457200" algn="l" rtl="0" fontAlgn="base">
              <a:spcBef>
                <a:spcPct val="50000"/>
              </a:spcBef>
              <a:spcAft>
                <a:spcPct val="0"/>
              </a:spcAft>
              <a:defRPr kern="1200">
                <a:solidFill>
                  <a:schemeClr val="lt1"/>
                </a:solidFill>
                <a:latin typeface="+mn-lt"/>
                <a:ea typeface="+mn-ea"/>
                <a:cs typeface="+mn-cs"/>
              </a:defRPr>
            </a:lvl2pPr>
            <a:lvl3pPr marL="914400" algn="l" rtl="0" fontAlgn="base">
              <a:spcBef>
                <a:spcPct val="50000"/>
              </a:spcBef>
              <a:spcAft>
                <a:spcPct val="0"/>
              </a:spcAft>
              <a:defRPr kern="1200">
                <a:solidFill>
                  <a:schemeClr val="lt1"/>
                </a:solidFill>
                <a:latin typeface="+mn-lt"/>
                <a:ea typeface="+mn-ea"/>
                <a:cs typeface="+mn-cs"/>
              </a:defRPr>
            </a:lvl3pPr>
            <a:lvl4pPr marL="1371600" algn="l" rtl="0" fontAlgn="base">
              <a:spcBef>
                <a:spcPct val="50000"/>
              </a:spcBef>
              <a:spcAft>
                <a:spcPct val="0"/>
              </a:spcAft>
              <a:defRPr kern="1200">
                <a:solidFill>
                  <a:schemeClr val="lt1"/>
                </a:solidFill>
                <a:latin typeface="+mn-lt"/>
                <a:ea typeface="+mn-ea"/>
                <a:cs typeface="+mn-cs"/>
              </a:defRPr>
            </a:lvl4pPr>
            <a:lvl5pPr marL="1828800" algn="l"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AU" sz="2800" b="1" dirty="0">
                <a:solidFill>
                  <a:schemeClr val="bg2"/>
                </a:solidFill>
              </a:rPr>
              <a:t>Before you start</a:t>
            </a:r>
          </a:p>
        </p:txBody>
      </p:sp>
    </p:spTree>
    <p:extLst>
      <p:ext uri="{BB962C8B-B14F-4D97-AF65-F5344CB8AC3E}">
        <p14:creationId xmlns:p14="http://schemas.microsoft.com/office/powerpoint/2010/main" val="1940158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7DDD4C-74BB-95D2-FB66-24870C3E0E9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28039" y="783781"/>
            <a:ext cx="2581305" cy="3704993"/>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B4349EE3-266C-55AC-92C3-E06320C530A7}"/>
              </a:ext>
            </a:extLst>
          </p:cNvPr>
          <p:cNvSpPr>
            <a:spLocks noGrp="1"/>
          </p:cNvSpPr>
          <p:nvPr>
            <p:ph type="title"/>
          </p:nvPr>
        </p:nvSpPr>
        <p:spPr/>
        <p:txBody>
          <a:bodyPr/>
          <a:lstStyle/>
          <a:p>
            <a:r>
              <a:rPr lang="en-AU" dirty="0"/>
              <a:t>Mathematics standards elaborations</a:t>
            </a:r>
          </a:p>
        </p:txBody>
      </p:sp>
      <p:pic>
        <p:nvPicPr>
          <p:cNvPr id="5" name="Graphic 4">
            <a:extLst>
              <a:ext uri="{FF2B5EF4-FFF2-40B4-BE49-F238E27FC236}">
                <a16:creationId xmlns:a16="http://schemas.microsoft.com/office/drawing/2014/main" id="{44076189-74CC-9CA7-9666-8C7D424D112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grpSp>
        <p:nvGrpSpPr>
          <p:cNvPr id="6" name="Group 5">
            <a:extLst>
              <a:ext uri="{FF2B5EF4-FFF2-40B4-BE49-F238E27FC236}">
                <a16:creationId xmlns:a16="http://schemas.microsoft.com/office/drawing/2014/main" id="{83C79243-FEF6-5E2B-BA0A-AB67E8FE93AF}"/>
              </a:ext>
            </a:extLst>
          </p:cNvPr>
          <p:cNvGrpSpPr/>
          <p:nvPr/>
        </p:nvGrpSpPr>
        <p:grpSpPr>
          <a:xfrm>
            <a:off x="2723292" y="932513"/>
            <a:ext cx="5172073" cy="3705405"/>
            <a:chOff x="2431444" y="827436"/>
            <a:chExt cx="5482031" cy="3927467"/>
          </a:xfrm>
        </p:grpSpPr>
        <p:pic>
          <p:nvPicPr>
            <p:cNvPr id="8" name="Picture 7">
              <a:extLst>
                <a:ext uri="{FF2B5EF4-FFF2-40B4-BE49-F238E27FC236}">
                  <a16:creationId xmlns:a16="http://schemas.microsoft.com/office/drawing/2014/main" id="{FB9E33C1-FA0D-571B-89DC-4955D73053C7}"/>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2431444" y="827436"/>
              <a:ext cx="2736304" cy="3927467"/>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B614703-405B-41C6-E42A-CFDA0E13406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097051" y="1275606"/>
              <a:ext cx="3816424" cy="2689911"/>
            </a:xfrm>
            <a:prstGeom prst="rect">
              <a:avLst/>
            </a:prstGeom>
            <a:ln>
              <a:solidFill>
                <a:schemeClr val="bg1">
                  <a:lumMod val="6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6175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01CE77-5186-3EB5-541F-32F080E96AC5}"/>
              </a:ext>
            </a:extLst>
          </p:cNvPr>
          <p:cNvSpPr>
            <a:spLocks noGrp="1"/>
          </p:cNvSpPr>
          <p:nvPr>
            <p:ph idx="1"/>
          </p:nvPr>
        </p:nvSpPr>
        <p:spPr>
          <a:xfrm>
            <a:off x="327025" y="771550"/>
            <a:ext cx="8496000" cy="2109361"/>
          </a:xfrm>
        </p:spPr>
        <p:txBody>
          <a:bodyPr vert="horz" lIns="0" tIns="0" rIns="0" bIns="0" rtlCol="0" anchor="t">
            <a:normAutofit/>
          </a:bodyPr>
          <a:lstStyle/>
          <a:p>
            <a:r>
              <a:rPr lang="en-AU" dirty="0">
                <a:ea typeface="Arial" panose="020B0604020202020204" pitchFamily="34" charset="0"/>
              </a:rPr>
              <a:t>When creating questions using the QCAA standards elaborations, </a:t>
            </a:r>
            <a:br>
              <a:rPr lang="en-AU" dirty="0">
                <a:ea typeface="Arial" panose="020B0604020202020204" pitchFamily="34" charset="0"/>
              </a:rPr>
            </a:br>
            <a:r>
              <a:rPr lang="en-AU" dirty="0">
                <a:ea typeface="Arial" panose="020B0604020202020204" pitchFamily="34" charset="0"/>
              </a:rPr>
              <a:t>it is important to consider:</a:t>
            </a:r>
          </a:p>
          <a:p>
            <a:endParaRPr lang="en-AU" dirty="0"/>
          </a:p>
          <a:p>
            <a:endParaRPr lang="en-AU" dirty="0"/>
          </a:p>
          <a:p>
            <a:pPr marL="342884" indent="-342884">
              <a:buFont typeface="Arial" panose="020B0604020202020204" pitchFamily="34" charset="0"/>
              <a:buChar char="•"/>
            </a:pPr>
            <a:endParaRPr lang="en-AU" dirty="0"/>
          </a:p>
          <a:p>
            <a:pPr marL="342884" indent="-342884">
              <a:buFont typeface="Arial" panose="020B0604020202020204" pitchFamily="34" charset="0"/>
              <a:buChar char="•"/>
            </a:pPr>
            <a:endParaRPr lang="en-AU" dirty="0"/>
          </a:p>
          <a:p>
            <a:endParaRPr lang="en-AU" dirty="0"/>
          </a:p>
          <a:p>
            <a:pPr marL="342884" indent="-342884">
              <a:buFont typeface="Arial" panose="020B0604020202020204" pitchFamily="34" charset="0"/>
              <a:buChar char="•"/>
            </a:pPr>
            <a:endParaRPr lang="en-AU" dirty="0"/>
          </a:p>
          <a:p>
            <a:endParaRPr lang="en-AU" dirty="0"/>
          </a:p>
        </p:txBody>
      </p:sp>
      <p:graphicFrame>
        <p:nvGraphicFramePr>
          <p:cNvPr id="5" name="Diagram 4">
            <a:extLst>
              <a:ext uri="{FF2B5EF4-FFF2-40B4-BE49-F238E27FC236}">
                <a16:creationId xmlns:a16="http://schemas.microsoft.com/office/drawing/2014/main" id="{0007B5F7-4905-EF12-2DB8-442989ABC693}"/>
              </a:ext>
            </a:extLst>
          </p:cNvPr>
          <p:cNvGraphicFramePr/>
          <p:nvPr>
            <p:extLst>
              <p:ext uri="{D42A27DB-BD31-4B8C-83A1-F6EECF244321}">
                <p14:modId xmlns:p14="http://schemas.microsoft.com/office/powerpoint/2010/main" val="937802151"/>
              </p:ext>
            </p:extLst>
          </p:nvPr>
        </p:nvGraphicFramePr>
        <p:xfrm>
          <a:off x="624786" y="1083509"/>
          <a:ext cx="7894429" cy="2976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D13F9AC-20E9-B235-BF8D-0A3CF9D988A1}"/>
              </a:ext>
            </a:extLst>
          </p:cNvPr>
          <p:cNvSpPr>
            <a:spLocks noGrp="1"/>
          </p:cNvSpPr>
          <p:nvPr>
            <p:ph type="title"/>
          </p:nvPr>
        </p:nvSpPr>
        <p:spPr>
          <a:solidFill>
            <a:schemeClr val="bg1"/>
          </a:solidFill>
        </p:spPr>
        <p:txBody>
          <a:bodyPr/>
          <a:lstStyle/>
          <a:p>
            <a:r>
              <a:rPr lang="en-AU" dirty="0"/>
              <a:t>Creating questions for an examination</a:t>
            </a:r>
          </a:p>
        </p:txBody>
      </p:sp>
      <p:sp>
        <p:nvSpPr>
          <p:cNvPr id="6" name="TextBox 5">
            <a:extLst>
              <a:ext uri="{FF2B5EF4-FFF2-40B4-BE49-F238E27FC236}">
                <a16:creationId xmlns:a16="http://schemas.microsoft.com/office/drawing/2014/main" id="{042110F4-686D-E9CC-208A-6738E5A778DF}"/>
              </a:ext>
            </a:extLst>
          </p:cNvPr>
          <p:cNvSpPr txBox="1"/>
          <p:nvPr/>
        </p:nvSpPr>
        <p:spPr>
          <a:xfrm>
            <a:off x="2593247" y="3329782"/>
            <a:ext cx="1508485" cy="369332"/>
          </a:xfrm>
          <a:prstGeom prst="rect">
            <a:avLst/>
          </a:prstGeom>
          <a:noFill/>
        </p:spPr>
        <p:txBody>
          <a:bodyPr wrap="square">
            <a:spAutoFit/>
          </a:bodyPr>
          <a:lstStyle/>
          <a:p>
            <a:pPr marL="0" marR="0" lvl="0" indent="0" algn="l" defTabSz="914378"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charset="0"/>
                <a:ea typeface="Arial" panose="020B0604020202020204" pitchFamily="34" charset="0"/>
                <a:cs typeface="+mn-cs"/>
              </a:rPr>
              <a:t>complexity</a:t>
            </a:r>
            <a:endParaRPr kumimoji="0" lang="en-AU"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404353D7-B440-3785-C07E-AB2D95B17D7C}"/>
              </a:ext>
            </a:extLst>
          </p:cNvPr>
          <p:cNvSpPr txBox="1"/>
          <p:nvPr/>
        </p:nvSpPr>
        <p:spPr>
          <a:xfrm>
            <a:off x="5355891" y="3329782"/>
            <a:ext cx="1428601" cy="369332"/>
          </a:xfrm>
          <a:prstGeom prst="rect">
            <a:avLst/>
          </a:prstGeom>
          <a:noFill/>
        </p:spPr>
        <p:txBody>
          <a:bodyPr wrap="square">
            <a:spAutoFit/>
          </a:bodyPr>
          <a:lstStyle/>
          <a:p>
            <a:pPr marL="0" marR="0" lvl="0" indent="0" algn="l" defTabSz="914378"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charset="0"/>
                <a:ea typeface="Arial" panose="020B0604020202020204" pitchFamily="34" charset="0"/>
                <a:cs typeface="+mn-cs"/>
              </a:rPr>
              <a:t>familiarity</a:t>
            </a:r>
            <a:endParaRPr kumimoji="0" lang="en-AU"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E61444CD-6C65-C1EB-23D1-AFF432E062C8}"/>
              </a:ext>
            </a:extLst>
          </p:cNvPr>
          <p:cNvSpPr/>
          <p:nvPr/>
        </p:nvSpPr>
        <p:spPr>
          <a:xfrm>
            <a:off x="2513735" y="3367414"/>
            <a:ext cx="4270758" cy="434415"/>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8"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FF60E90-1FE6-0530-8E7C-B4808B5F8541}"/>
              </a:ext>
            </a:extLst>
          </p:cNvPr>
          <p:cNvSpPr/>
          <p:nvPr/>
        </p:nvSpPr>
        <p:spPr>
          <a:xfrm>
            <a:off x="3207835" y="1424909"/>
            <a:ext cx="5530171" cy="1990237"/>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8"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035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01CE77-5186-3EB5-541F-32F080E96AC5}"/>
              </a:ext>
            </a:extLst>
          </p:cNvPr>
          <p:cNvSpPr>
            <a:spLocks noGrp="1"/>
          </p:cNvSpPr>
          <p:nvPr>
            <p:ph idx="1"/>
          </p:nvPr>
        </p:nvSpPr>
        <p:spPr>
          <a:xfrm>
            <a:off x="327025" y="771550"/>
            <a:ext cx="8496000" cy="2109361"/>
          </a:xfrm>
        </p:spPr>
        <p:txBody>
          <a:bodyPr vert="horz" lIns="0" tIns="0" rIns="0" bIns="0" rtlCol="0" anchor="t">
            <a:normAutofit/>
          </a:bodyPr>
          <a:lstStyle/>
          <a:p>
            <a:r>
              <a:rPr lang="en-AU" dirty="0">
                <a:ea typeface="Arial" panose="020B0604020202020204" pitchFamily="34" charset="0"/>
              </a:rPr>
              <a:t>When creating questions using the QCAA standards elaborations, </a:t>
            </a:r>
            <a:br>
              <a:rPr lang="en-AU" dirty="0">
                <a:ea typeface="Arial" panose="020B0604020202020204" pitchFamily="34" charset="0"/>
              </a:rPr>
            </a:br>
            <a:r>
              <a:rPr lang="en-AU" dirty="0">
                <a:ea typeface="Arial" panose="020B0604020202020204" pitchFamily="34" charset="0"/>
              </a:rPr>
              <a:t>it is important to consider:</a:t>
            </a:r>
          </a:p>
          <a:p>
            <a:endParaRPr lang="en-AU" dirty="0"/>
          </a:p>
          <a:p>
            <a:endParaRPr lang="en-AU" dirty="0"/>
          </a:p>
          <a:p>
            <a:pPr marL="342884" indent="-342884">
              <a:buFont typeface="Arial" panose="020B0604020202020204" pitchFamily="34" charset="0"/>
              <a:buChar char="•"/>
            </a:pPr>
            <a:endParaRPr lang="en-AU" dirty="0"/>
          </a:p>
          <a:p>
            <a:pPr marL="342884" indent="-342884">
              <a:buFont typeface="Arial" panose="020B0604020202020204" pitchFamily="34" charset="0"/>
              <a:buChar char="•"/>
            </a:pPr>
            <a:endParaRPr lang="en-AU" dirty="0"/>
          </a:p>
          <a:p>
            <a:endParaRPr lang="en-AU" dirty="0"/>
          </a:p>
          <a:p>
            <a:pPr marL="342884" indent="-342884">
              <a:buFont typeface="Arial" panose="020B0604020202020204" pitchFamily="34" charset="0"/>
              <a:buChar char="•"/>
            </a:pPr>
            <a:endParaRPr lang="en-AU" dirty="0"/>
          </a:p>
          <a:p>
            <a:endParaRPr lang="en-AU" dirty="0"/>
          </a:p>
        </p:txBody>
      </p:sp>
      <p:graphicFrame>
        <p:nvGraphicFramePr>
          <p:cNvPr id="5" name="Diagram 4">
            <a:extLst>
              <a:ext uri="{FF2B5EF4-FFF2-40B4-BE49-F238E27FC236}">
                <a16:creationId xmlns:a16="http://schemas.microsoft.com/office/drawing/2014/main" id="{0007B5F7-4905-EF12-2DB8-442989ABC693}"/>
              </a:ext>
            </a:extLst>
          </p:cNvPr>
          <p:cNvGraphicFramePr/>
          <p:nvPr>
            <p:extLst>
              <p:ext uri="{D42A27DB-BD31-4B8C-83A1-F6EECF244321}">
                <p14:modId xmlns:p14="http://schemas.microsoft.com/office/powerpoint/2010/main" val="3036682370"/>
              </p:ext>
            </p:extLst>
          </p:nvPr>
        </p:nvGraphicFramePr>
        <p:xfrm>
          <a:off x="624786" y="1083509"/>
          <a:ext cx="7894429" cy="2976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D13F9AC-20E9-B235-BF8D-0A3CF9D988A1}"/>
              </a:ext>
            </a:extLst>
          </p:cNvPr>
          <p:cNvSpPr>
            <a:spLocks noGrp="1"/>
          </p:cNvSpPr>
          <p:nvPr>
            <p:ph type="title"/>
          </p:nvPr>
        </p:nvSpPr>
        <p:spPr>
          <a:solidFill>
            <a:schemeClr val="bg1"/>
          </a:solidFill>
        </p:spPr>
        <p:txBody>
          <a:bodyPr/>
          <a:lstStyle/>
          <a:p>
            <a:r>
              <a:rPr lang="en-AU" dirty="0"/>
              <a:t>Creating questions for an examination</a:t>
            </a:r>
          </a:p>
        </p:txBody>
      </p:sp>
      <p:sp>
        <p:nvSpPr>
          <p:cNvPr id="6" name="TextBox 5">
            <a:extLst>
              <a:ext uri="{FF2B5EF4-FFF2-40B4-BE49-F238E27FC236}">
                <a16:creationId xmlns:a16="http://schemas.microsoft.com/office/drawing/2014/main" id="{042110F4-686D-E9CC-208A-6738E5A778DF}"/>
              </a:ext>
            </a:extLst>
          </p:cNvPr>
          <p:cNvSpPr txBox="1"/>
          <p:nvPr/>
        </p:nvSpPr>
        <p:spPr>
          <a:xfrm>
            <a:off x="2593247" y="3329782"/>
            <a:ext cx="1508485" cy="369332"/>
          </a:xfrm>
          <a:prstGeom prst="rect">
            <a:avLst/>
          </a:prstGeom>
          <a:noFill/>
        </p:spPr>
        <p:txBody>
          <a:bodyPr wrap="square">
            <a:spAutoFit/>
          </a:bodyPr>
          <a:lstStyle/>
          <a:p>
            <a:pPr marL="0" marR="0" lvl="0" indent="0" algn="l" defTabSz="914378"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charset="0"/>
                <a:ea typeface="Arial" panose="020B0604020202020204" pitchFamily="34" charset="0"/>
                <a:cs typeface="+mn-cs"/>
              </a:rPr>
              <a:t>complexity</a:t>
            </a:r>
            <a:endParaRPr kumimoji="0" lang="en-AU"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404353D7-B440-3785-C07E-AB2D95B17D7C}"/>
              </a:ext>
            </a:extLst>
          </p:cNvPr>
          <p:cNvSpPr txBox="1"/>
          <p:nvPr/>
        </p:nvSpPr>
        <p:spPr>
          <a:xfrm>
            <a:off x="5355891" y="3329782"/>
            <a:ext cx="1428601" cy="369332"/>
          </a:xfrm>
          <a:prstGeom prst="rect">
            <a:avLst/>
          </a:prstGeom>
          <a:noFill/>
        </p:spPr>
        <p:txBody>
          <a:bodyPr wrap="square">
            <a:spAutoFit/>
          </a:bodyPr>
          <a:lstStyle/>
          <a:p>
            <a:pPr marL="0" marR="0" lvl="0" indent="0" algn="l" defTabSz="914378"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charset="0"/>
                <a:ea typeface="Arial" panose="020B0604020202020204" pitchFamily="34" charset="0"/>
                <a:cs typeface="+mn-cs"/>
              </a:rPr>
              <a:t>familiarity</a:t>
            </a:r>
            <a:endParaRPr kumimoji="0" lang="en-AU"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7">
            <a:extLst>
              <a:ext uri="{FF2B5EF4-FFF2-40B4-BE49-F238E27FC236}">
                <a16:creationId xmlns:a16="http://schemas.microsoft.com/office/drawing/2014/main" id="{009CBE5B-9E0B-3EFD-EC37-65FCE42BF288}"/>
              </a:ext>
            </a:extLst>
          </p:cNvPr>
          <p:cNvSpPr/>
          <p:nvPr/>
        </p:nvSpPr>
        <p:spPr>
          <a:xfrm>
            <a:off x="5210053" y="3355441"/>
            <a:ext cx="1357002" cy="346250"/>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8"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FF60E90-1FE6-0530-8E7C-B4808B5F8541}"/>
              </a:ext>
            </a:extLst>
          </p:cNvPr>
          <p:cNvSpPr/>
          <p:nvPr/>
        </p:nvSpPr>
        <p:spPr>
          <a:xfrm>
            <a:off x="5951129" y="1424909"/>
            <a:ext cx="2786877" cy="1990237"/>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8"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376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9ED7B-EC3C-A22D-A24F-564C577FA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1BA67-1C3A-B92E-8F8D-5CB6FE46C584}"/>
              </a:ext>
            </a:extLst>
          </p:cNvPr>
          <p:cNvSpPr>
            <a:spLocks noGrp="1"/>
          </p:cNvSpPr>
          <p:nvPr>
            <p:ph type="title"/>
          </p:nvPr>
        </p:nvSpPr>
        <p:spPr>
          <a:solidFill>
            <a:schemeClr val="bg1"/>
          </a:solidFill>
        </p:spPr>
        <p:txBody>
          <a:bodyPr/>
          <a:lstStyle/>
          <a:p>
            <a:r>
              <a:rPr lang="en-AU" dirty="0"/>
              <a:t>Creating questions for an examination</a:t>
            </a:r>
          </a:p>
        </p:txBody>
      </p:sp>
      <p:sp>
        <p:nvSpPr>
          <p:cNvPr id="3" name="Content Placeholder 2">
            <a:extLst>
              <a:ext uri="{FF2B5EF4-FFF2-40B4-BE49-F238E27FC236}">
                <a16:creationId xmlns:a16="http://schemas.microsoft.com/office/drawing/2014/main" id="{F078D7FD-6566-D19E-97B2-162F82E0232E}"/>
              </a:ext>
            </a:extLst>
          </p:cNvPr>
          <p:cNvSpPr>
            <a:spLocks noGrp="1"/>
          </p:cNvSpPr>
          <p:nvPr>
            <p:ph idx="1"/>
          </p:nvPr>
        </p:nvSpPr>
        <p:spPr/>
        <p:txBody>
          <a:bodyPr vert="horz" lIns="0" tIns="0" rIns="0" bIns="0" rtlCol="0" anchor="t">
            <a:normAutofit/>
          </a:bodyPr>
          <a:lstStyle/>
          <a:p>
            <a:r>
              <a:rPr lang="en-AU" dirty="0">
                <a:ea typeface="Arial" panose="020B0604020202020204" pitchFamily="34" charset="0"/>
              </a:rPr>
              <a:t>When creating questions using the QCAA standards elaborations, </a:t>
            </a:r>
            <a:br>
              <a:rPr lang="en-AU" dirty="0">
                <a:ea typeface="Arial" panose="020B0604020202020204" pitchFamily="34" charset="0"/>
              </a:rPr>
            </a:br>
            <a:r>
              <a:rPr lang="en-AU" dirty="0">
                <a:ea typeface="Arial" panose="020B0604020202020204" pitchFamily="34" charset="0"/>
              </a:rPr>
              <a:t>it is important to consider:</a:t>
            </a:r>
          </a:p>
          <a:p>
            <a:endParaRPr lang="en-AU" dirty="0"/>
          </a:p>
          <a:p>
            <a:endParaRPr lang="en-AU" dirty="0"/>
          </a:p>
          <a:p>
            <a:pPr marL="342884" indent="-342884">
              <a:buFont typeface="Arial" panose="020B0604020202020204" pitchFamily="34" charset="0"/>
              <a:buChar char="•"/>
            </a:pPr>
            <a:endParaRPr lang="en-AU" dirty="0"/>
          </a:p>
          <a:p>
            <a:pPr marL="342884" indent="-342884">
              <a:buFont typeface="Arial" panose="020B0604020202020204" pitchFamily="34" charset="0"/>
              <a:buChar char="•"/>
            </a:pPr>
            <a:endParaRPr lang="en-AU" dirty="0"/>
          </a:p>
          <a:p>
            <a:endParaRPr lang="en-AU" dirty="0"/>
          </a:p>
          <a:p>
            <a:pPr marL="342884" indent="-342884">
              <a:buFont typeface="Arial" panose="020B0604020202020204" pitchFamily="34" charset="0"/>
              <a:buChar char="•"/>
            </a:pPr>
            <a:endParaRPr lang="en-AU" dirty="0"/>
          </a:p>
          <a:p>
            <a:endParaRPr lang="en-AU" dirty="0"/>
          </a:p>
        </p:txBody>
      </p:sp>
      <p:graphicFrame>
        <p:nvGraphicFramePr>
          <p:cNvPr id="5" name="Diagram 4">
            <a:extLst>
              <a:ext uri="{FF2B5EF4-FFF2-40B4-BE49-F238E27FC236}">
                <a16:creationId xmlns:a16="http://schemas.microsoft.com/office/drawing/2014/main" id="{5017C0CE-4AFB-F965-8EF1-8D724136DC09}"/>
              </a:ext>
            </a:extLst>
          </p:cNvPr>
          <p:cNvGraphicFramePr/>
          <p:nvPr>
            <p:extLst>
              <p:ext uri="{D42A27DB-BD31-4B8C-83A1-F6EECF244321}">
                <p14:modId xmlns:p14="http://schemas.microsoft.com/office/powerpoint/2010/main" val="2925709814"/>
              </p:ext>
            </p:extLst>
          </p:nvPr>
        </p:nvGraphicFramePr>
        <p:xfrm>
          <a:off x="624786" y="1083509"/>
          <a:ext cx="7894429" cy="2976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26366AF-8120-E654-E5C5-F93548EE5A50}"/>
              </a:ext>
            </a:extLst>
          </p:cNvPr>
          <p:cNvSpPr txBox="1"/>
          <p:nvPr/>
        </p:nvSpPr>
        <p:spPr>
          <a:xfrm>
            <a:off x="5355891" y="3329782"/>
            <a:ext cx="1428601" cy="369332"/>
          </a:xfrm>
          <a:prstGeom prst="rect">
            <a:avLst/>
          </a:prstGeom>
          <a:noFill/>
        </p:spPr>
        <p:txBody>
          <a:bodyPr wrap="square">
            <a:spAutoFit/>
          </a:bodyPr>
          <a:lstStyle/>
          <a:p>
            <a:pPr marL="0" marR="0" lvl="0" indent="0" algn="l" defTabSz="914378"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charset="0"/>
                <a:ea typeface="Arial" panose="020B0604020202020204" pitchFamily="34" charset="0"/>
                <a:cs typeface="+mn-cs"/>
              </a:rPr>
              <a:t>familiarity</a:t>
            </a:r>
            <a:endParaRPr kumimoji="0" lang="en-AU"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2598432C-D3DC-B8CC-B665-4E9055633396}"/>
              </a:ext>
            </a:extLst>
          </p:cNvPr>
          <p:cNvSpPr txBox="1"/>
          <p:nvPr/>
        </p:nvSpPr>
        <p:spPr>
          <a:xfrm>
            <a:off x="2593247" y="3329782"/>
            <a:ext cx="1508485" cy="369332"/>
          </a:xfrm>
          <a:prstGeom prst="rect">
            <a:avLst/>
          </a:prstGeom>
          <a:noFill/>
        </p:spPr>
        <p:txBody>
          <a:bodyPr wrap="square">
            <a:spAutoFit/>
          </a:bodyPr>
          <a:lstStyle/>
          <a:p>
            <a:pPr marL="0" marR="0" lvl="0" indent="0" algn="l" defTabSz="914378"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charset="0"/>
                <a:ea typeface="Arial" panose="020B0604020202020204" pitchFamily="34" charset="0"/>
                <a:cs typeface="+mn-cs"/>
              </a:rPr>
              <a:t>complexity</a:t>
            </a:r>
            <a:endParaRPr kumimoji="0" lang="en-AU"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09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C30EE58E-43B8-161A-9692-EE739FF98385}"/>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F7BB2944-EE67-5F7F-8A00-533627B8AF4C}"/>
              </a:ext>
            </a:extLst>
          </p:cNvPr>
          <p:cNvGrpSpPr/>
          <p:nvPr/>
        </p:nvGrpSpPr>
        <p:grpSpPr>
          <a:xfrm>
            <a:off x="741602" y="2067694"/>
            <a:ext cx="7660797" cy="741680"/>
            <a:chOff x="785932" y="1483359"/>
            <a:chExt cx="7660797" cy="741680"/>
          </a:xfrm>
          <a:noFill/>
        </p:grpSpPr>
        <p:sp>
          <p:nvSpPr>
            <p:cNvPr id="7" name="Rectangle 6">
              <a:extLst>
                <a:ext uri="{FF2B5EF4-FFF2-40B4-BE49-F238E27FC236}">
                  <a16:creationId xmlns:a16="http://schemas.microsoft.com/office/drawing/2014/main" id="{934848D9-DE21-F612-6C10-09FDF4E0161C}"/>
                </a:ext>
              </a:extLst>
            </p:cNvPr>
            <p:cNvSpPr/>
            <p:nvPr/>
          </p:nvSpPr>
          <p:spPr>
            <a:xfrm>
              <a:off x="785932" y="1483359"/>
              <a:ext cx="7660797" cy="741680"/>
            </a:xfrm>
            <a:prstGeom prst="rect">
              <a:avLst/>
            </a:prstGeom>
            <a:grpFill/>
            <a:ln w="28575">
              <a:solidFill>
                <a:schemeClr val="bg1"/>
              </a:solidFill>
            </a:ln>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9C6E90E0-A0BD-4EEC-E88E-CAF85F95261E}"/>
                </a:ext>
              </a:extLst>
            </p:cNvPr>
            <p:cNvSpPr txBox="1"/>
            <p:nvPr/>
          </p:nvSpPr>
          <p:spPr>
            <a:xfrm>
              <a:off x="785932" y="1483359"/>
              <a:ext cx="7660797" cy="741680"/>
            </a:xfrm>
            <a:prstGeom prst="rect">
              <a:avLst/>
            </a:prstGeom>
            <a:solidFill>
              <a:schemeClr val="accent1">
                <a:lumMod val="20000"/>
                <a:lumOff val="80000"/>
              </a:schemeClr>
            </a:solidFill>
            <a:ln w="285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0400" tIns="50800" rIns="50800" bIns="508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AU"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Simple familiar questions</a:t>
              </a:r>
            </a:p>
          </p:txBody>
        </p:sp>
      </p:grpSp>
    </p:spTree>
    <p:extLst>
      <p:ext uri="{BB962C8B-B14F-4D97-AF65-F5344CB8AC3E}">
        <p14:creationId xmlns:p14="http://schemas.microsoft.com/office/powerpoint/2010/main" val="1143240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4AFC-BFA2-81AA-B36D-A50130965F87}"/>
              </a:ext>
            </a:extLst>
          </p:cNvPr>
          <p:cNvSpPr>
            <a:spLocks noGrp="1"/>
          </p:cNvSpPr>
          <p:nvPr>
            <p:ph type="title"/>
          </p:nvPr>
        </p:nvSpPr>
        <p:spPr/>
        <p:txBody>
          <a:bodyPr/>
          <a:lstStyle/>
          <a:p>
            <a:r>
              <a:rPr lang="en-AU" dirty="0"/>
              <a:t>Characteristics of </a:t>
            </a:r>
            <a:r>
              <a:rPr lang="en-AU" u="sng" dirty="0">
                <a:highlight>
                  <a:srgbClr val="FBE4D3"/>
                </a:highlight>
              </a:rPr>
              <a:t>simple</a:t>
            </a:r>
            <a:r>
              <a:rPr lang="en-AU" dirty="0"/>
              <a:t> </a:t>
            </a:r>
            <a:r>
              <a:rPr lang="en-AU" dirty="0">
                <a:highlight>
                  <a:srgbClr val="D6EBAD"/>
                </a:highlight>
              </a:rPr>
              <a:t>familiar</a:t>
            </a:r>
            <a:r>
              <a:rPr lang="en-AU" dirty="0"/>
              <a:t> questions</a:t>
            </a:r>
          </a:p>
        </p:txBody>
      </p:sp>
      <p:sp>
        <p:nvSpPr>
          <p:cNvPr id="3" name="Content Placeholder 2">
            <a:extLst>
              <a:ext uri="{FF2B5EF4-FFF2-40B4-BE49-F238E27FC236}">
                <a16:creationId xmlns:a16="http://schemas.microsoft.com/office/drawing/2014/main" id="{524BC726-8021-7986-D948-A0F09B44EB80}"/>
              </a:ext>
            </a:extLst>
          </p:cNvPr>
          <p:cNvSpPr>
            <a:spLocks noGrp="1"/>
          </p:cNvSpPr>
          <p:nvPr>
            <p:ph idx="1"/>
          </p:nvPr>
        </p:nvSpPr>
        <p:spPr/>
        <p:txBody>
          <a:bodyPr>
            <a:normAutofit/>
          </a:bodyPr>
          <a:lstStyle/>
          <a:p>
            <a:r>
              <a:rPr lang="en-US" dirty="0"/>
              <a:t>In questions of this degree of difficulty, students respond to situations where:</a:t>
            </a:r>
          </a:p>
          <a:p>
            <a:pPr marL="252000" indent="-252000">
              <a:buFont typeface="Arial" panose="020B0604020202020204" pitchFamily="34" charset="0"/>
              <a:buChar char="•"/>
            </a:pPr>
            <a:r>
              <a:rPr lang="en-US" dirty="0"/>
              <a:t>relationships and interactions are </a:t>
            </a:r>
            <a:r>
              <a:rPr lang="en-US" u="sng" dirty="0">
                <a:highlight>
                  <a:srgbClr val="FBE4D3"/>
                </a:highlight>
              </a:rPr>
              <a:t>obvious</a:t>
            </a:r>
            <a:r>
              <a:rPr lang="en-US" dirty="0"/>
              <a:t> and have </a:t>
            </a:r>
            <a:r>
              <a:rPr lang="en-US" u="sng" dirty="0">
                <a:highlight>
                  <a:srgbClr val="FBE4D3"/>
                </a:highlight>
              </a:rPr>
              <a:t>few elements</a:t>
            </a:r>
            <a:r>
              <a:rPr lang="en-US" dirty="0"/>
              <a:t>; and</a:t>
            </a:r>
          </a:p>
          <a:p>
            <a:pPr marL="252000" indent="-252000">
              <a:buFont typeface="Arial" panose="020B0604020202020204" pitchFamily="34" charset="0"/>
              <a:buChar char="•"/>
            </a:pPr>
            <a:r>
              <a:rPr lang="en-US" dirty="0"/>
              <a:t>all of the information to solve the problem is </a:t>
            </a:r>
            <a:r>
              <a:rPr lang="en-US" dirty="0">
                <a:highlight>
                  <a:srgbClr val="D6EBAD"/>
                </a:highlight>
              </a:rPr>
              <a:t>identifiable</a:t>
            </a:r>
            <a:r>
              <a:rPr lang="en-US" dirty="0"/>
              <a:t>, that is </a:t>
            </a:r>
          </a:p>
          <a:p>
            <a:pPr lvl="2">
              <a:buFont typeface="Arial" panose="020B0604020202020204" pitchFamily="34" charset="0"/>
              <a:buChar char="–"/>
            </a:pPr>
            <a:r>
              <a:rPr lang="en-US" dirty="0">
                <a:highlight>
                  <a:srgbClr val="D6EBAD"/>
                </a:highlight>
              </a:rPr>
              <a:t>the required procedure is clear from the way the problem is posed</a:t>
            </a:r>
            <a:r>
              <a:rPr lang="en-US" dirty="0"/>
              <a:t>, </a:t>
            </a:r>
            <a:br>
              <a:rPr lang="en-US" dirty="0"/>
            </a:br>
            <a:r>
              <a:rPr lang="en-US" dirty="0"/>
              <a:t>or</a:t>
            </a:r>
          </a:p>
          <a:p>
            <a:pPr lvl="2">
              <a:buFont typeface="Arial" panose="020B0604020202020204" pitchFamily="34" charset="0"/>
              <a:buChar char="–"/>
            </a:pPr>
            <a:r>
              <a:rPr lang="en-US" dirty="0">
                <a:highlight>
                  <a:srgbClr val="D6EBAD"/>
                </a:highlight>
              </a:rPr>
              <a:t>in a context that has been a focus of prior learning</a:t>
            </a:r>
            <a:r>
              <a:rPr lang="en-US" dirty="0"/>
              <a:t>.</a:t>
            </a:r>
          </a:p>
          <a:p>
            <a:pPr>
              <a:spcBef>
                <a:spcPts val="1200"/>
              </a:spcBef>
            </a:pPr>
            <a:r>
              <a:rPr lang="en-US" dirty="0"/>
              <a:t>Students are </a:t>
            </a:r>
            <a:r>
              <a:rPr lang="en-US" b="1" dirty="0"/>
              <a:t>not</a:t>
            </a:r>
            <a:r>
              <a:rPr lang="en-US" dirty="0"/>
              <a:t> required to interpret, clarify and </a:t>
            </a:r>
            <a:r>
              <a:rPr lang="en-US" dirty="0" err="1"/>
              <a:t>analyse</a:t>
            </a:r>
            <a:r>
              <a:rPr lang="en-US" dirty="0"/>
              <a:t> problems to develop responses.</a:t>
            </a:r>
          </a:p>
        </p:txBody>
      </p:sp>
    </p:spTree>
    <p:extLst>
      <p:ext uri="{BB962C8B-B14F-4D97-AF65-F5344CB8AC3E}">
        <p14:creationId xmlns:p14="http://schemas.microsoft.com/office/powerpoint/2010/main" val="2286009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a:t>
            </a:r>
            <a:r>
              <a:rPr lang="en-AU" u="sng" dirty="0">
                <a:highlight>
                  <a:srgbClr val="FBE4D3"/>
                </a:highlight>
              </a:rPr>
              <a:t>simple</a:t>
            </a:r>
            <a:r>
              <a:rPr lang="en-AU" dirty="0"/>
              <a:t> </a:t>
            </a:r>
            <a:r>
              <a:rPr lang="en-AU" dirty="0">
                <a:highlight>
                  <a:srgbClr val="D6EBAD"/>
                </a:highlight>
              </a:rPr>
              <a:t>familiar</a:t>
            </a:r>
            <a:r>
              <a:rPr lang="en-AU" dirty="0"/>
              <a:t> question </a:t>
            </a:r>
            <a:endParaRPr lang="en-US" dirty="0"/>
          </a:p>
        </p:txBody>
      </p:sp>
      <p:pic>
        <p:nvPicPr>
          <p:cNvPr id="3" name="Picture 2">
            <a:extLst>
              <a:ext uri="{FF2B5EF4-FFF2-40B4-BE49-F238E27FC236}">
                <a16:creationId xmlns:a16="http://schemas.microsoft.com/office/drawing/2014/main" id="{7C5DAE3E-3BC2-C594-712D-5D3BCCBCDE6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27025" y="780578"/>
            <a:ext cx="5728850" cy="2097448"/>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5BBEBFF2-9DC7-A801-621C-922F17BEBD0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786438" y="2571750"/>
            <a:ext cx="2581275" cy="16716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64468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B72A9E-BA61-BFF3-4D1A-355D9489F4F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27025" y="788049"/>
            <a:ext cx="5728850" cy="2046017"/>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a:t>
            </a:r>
            <a:r>
              <a:rPr lang="en-AU" u="sng" dirty="0">
                <a:highlight>
                  <a:srgbClr val="FBE4D3"/>
                </a:highlight>
              </a:rPr>
              <a:t>simple</a:t>
            </a:r>
            <a:r>
              <a:rPr lang="en-AU" dirty="0"/>
              <a:t> familiar question </a:t>
            </a:r>
            <a:endParaRPr lang="en-US" dirty="0"/>
          </a:p>
        </p:txBody>
      </p:sp>
      <p:pic>
        <p:nvPicPr>
          <p:cNvPr id="5" name="Picture 4">
            <a:extLst>
              <a:ext uri="{FF2B5EF4-FFF2-40B4-BE49-F238E27FC236}">
                <a16:creationId xmlns:a16="http://schemas.microsoft.com/office/drawing/2014/main" id="{16FB2AD6-6D4E-A53C-7B4D-454EE9348CE0}"/>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288529" y="2551241"/>
            <a:ext cx="5528446" cy="1818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68985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simple </a:t>
            </a:r>
            <a:r>
              <a:rPr lang="en-AU" dirty="0">
                <a:highlight>
                  <a:srgbClr val="D6EBAD"/>
                </a:highlight>
              </a:rPr>
              <a:t>familiar</a:t>
            </a:r>
            <a:r>
              <a:rPr lang="en-AU" dirty="0"/>
              <a:t> question </a:t>
            </a:r>
            <a:endParaRPr lang="en-US" dirty="0"/>
          </a:p>
        </p:txBody>
      </p:sp>
      <p:pic>
        <p:nvPicPr>
          <p:cNvPr id="7" name="Picture 6">
            <a:extLst>
              <a:ext uri="{FF2B5EF4-FFF2-40B4-BE49-F238E27FC236}">
                <a16:creationId xmlns:a16="http://schemas.microsoft.com/office/drawing/2014/main" id="{8551A0F7-D464-DDBE-EF87-B621E827E73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27025" y="771387"/>
            <a:ext cx="5728850" cy="2097448"/>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23125A93-6223-EB60-A55E-B03D20331D40}"/>
              </a:ext>
            </a:extLst>
          </p:cNvPr>
          <p:cNvSpPr txBox="1"/>
          <p:nvPr/>
        </p:nvSpPr>
        <p:spPr>
          <a:xfrm>
            <a:off x="4869951" y="3115029"/>
            <a:ext cx="3559133" cy="923330"/>
          </a:xfrm>
          <a:prstGeom prst="rect">
            <a:avLst/>
          </a:prstGeom>
          <a:solidFill>
            <a:srgbClr val="D6EBAD"/>
          </a:solid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The procedure is clear, and this type of question has been a focus in teaching and learning.</a:t>
            </a: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04998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7D33C9D-1DEE-0874-201D-D0A65F07912D}"/>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44E25BF3-B64F-97A2-B90E-A538B5B168A9}"/>
              </a:ext>
            </a:extLst>
          </p:cNvPr>
          <p:cNvGrpSpPr/>
          <p:nvPr/>
        </p:nvGrpSpPr>
        <p:grpSpPr>
          <a:xfrm>
            <a:off x="741602" y="2067694"/>
            <a:ext cx="7660797" cy="741680"/>
            <a:chOff x="785932" y="1483359"/>
            <a:chExt cx="7660797" cy="741680"/>
          </a:xfrm>
          <a:solidFill>
            <a:schemeClr val="accent1">
              <a:lumMod val="20000"/>
              <a:lumOff val="80000"/>
            </a:schemeClr>
          </a:solidFill>
        </p:grpSpPr>
        <p:sp>
          <p:nvSpPr>
            <p:cNvPr id="6" name="Rectangle 5">
              <a:extLst>
                <a:ext uri="{FF2B5EF4-FFF2-40B4-BE49-F238E27FC236}">
                  <a16:creationId xmlns:a16="http://schemas.microsoft.com/office/drawing/2014/main" id="{4ECBE9D1-4365-52E2-DA48-11A150FE9C27}"/>
                </a:ext>
              </a:extLst>
            </p:cNvPr>
            <p:cNvSpPr/>
            <p:nvPr/>
          </p:nvSpPr>
          <p:spPr>
            <a:xfrm>
              <a:off x="785932" y="1483359"/>
              <a:ext cx="7660797" cy="741680"/>
            </a:xfrm>
            <a:prstGeom prst="rect">
              <a:avLst/>
            </a:prstGeom>
            <a:grpFill/>
            <a:ln w="28575">
              <a:solidFill>
                <a:schemeClr val="bg1"/>
              </a:solidFill>
            </a:ln>
            <a:scene3d>
              <a:camera prst="orthographicFront"/>
              <a:lightRig rig="threePt" dir="t"/>
            </a:scene3d>
            <a:sp3d/>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a:lstStyle/>
            <a:p>
              <a:endParaRPr lang="en-AU" dirty="0"/>
            </a:p>
          </p:txBody>
        </p:sp>
        <p:sp>
          <p:nvSpPr>
            <p:cNvPr id="7" name="TextBox 6">
              <a:extLst>
                <a:ext uri="{FF2B5EF4-FFF2-40B4-BE49-F238E27FC236}">
                  <a16:creationId xmlns:a16="http://schemas.microsoft.com/office/drawing/2014/main" id="{1A0E2CCE-3442-9893-8738-8E93C69FB2EC}"/>
                </a:ext>
              </a:extLst>
            </p:cNvPr>
            <p:cNvSpPr txBox="1"/>
            <p:nvPr/>
          </p:nvSpPr>
          <p:spPr>
            <a:xfrm>
              <a:off x="785932" y="1483359"/>
              <a:ext cx="7660797" cy="741680"/>
            </a:xfrm>
            <a:prstGeom prst="rect">
              <a:avLst/>
            </a:prstGeom>
            <a:solidFill>
              <a:schemeClr val="bg1">
                <a:lumMod val="85000"/>
              </a:schemeClr>
            </a:solidFill>
            <a:ln w="28575">
              <a:solidFill>
                <a:schemeClr val="bg1"/>
              </a:solid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50400" tIns="50800" rIns="50800" bIns="50800" numCol="1" spcCol="1270" anchor="ctr" anchorCtr="0">
              <a:noAutofit/>
            </a:bodyPr>
            <a:lstStyle/>
            <a:p>
              <a:pPr marL="0" lvl="0" indent="0" algn="ctr" defTabSz="889000">
                <a:lnSpc>
                  <a:spcPct val="90000"/>
                </a:lnSpc>
                <a:spcBef>
                  <a:spcPct val="0"/>
                </a:spcBef>
                <a:spcAft>
                  <a:spcPct val="35000"/>
                </a:spcAft>
                <a:buNone/>
              </a:pPr>
              <a:r>
                <a:rPr lang="en-AU" sz="2000" kern="1200" dirty="0">
                  <a:solidFill>
                    <a:schemeClr val="tx1"/>
                  </a:solidFill>
                  <a:latin typeface="Arial" panose="020B0604020202020204" pitchFamily="34" charset="0"/>
                  <a:cs typeface="Arial" panose="020B0604020202020204" pitchFamily="34" charset="0"/>
                </a:rPr>
                <a:t>Complex familiar questions</a:t>
              </a:r>
            </a:p>
          </p:txBody>
        </p:sp>
      </p:grpSp>
    </p:spTree>
    <p:extLst>
      <p:ext uri="{BB962C8B-B14F-4D97-AF65-F5344CB8AC3E}">
        <p14:creationId xmlns:p14="http://schemas.microsoft.com/office/powerpoint/2010/main" val="289260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52C8-63EF-6369-E03B-F0A5D5C047ED}"/>
              </a:ext>
            </a:extLst>
          </p:cNvPr>
          <p:cNvSpPr>
            <a:spLocks noGrp="1"/>
          </p:cNvSpPr>
          <p:nvPr>
            <p:ph type="title" idx="4294967295"/>
          </p:nvPr>
        </p:nvSpPr>
        <p:spPr>
          <a:xfrm>
            <a:off x="329568" y="306388"/>
            <a:ext cx="8646791" cy="720725"/>
          </a:xfrm>
        </p:spPr>
        <p:txBody>
          <a:bodyPr>
            <a:noAutofit/>
          </a:bodyPr>
          <a:lstStyle/>
          <a:p>
            <a:pPr fontAlgn="auto">
              <a:lnSpc>
                <a:spcPct val="110000"/>
              </a:lnSpc>
              <a:spcAft>
                <a:spcPts val="0"/>
              </a:spcAft>
            </a:pPr>
            <a:r>
              <a:rPr lang="en-US" sz="1800" b="0" dirty="0">
                <a:solidFill>
                  <a:srgbClr val="000000"/>
                </a:solidFill>
                <a:latin typeface="Arial"/>
              </a:rPr>
              <a:t>Look for activity icons. Throughout this presentation, icons are used to indicate different activities, groupings and available resources.</a:t>
            </a:r>
          </a:p>
        </p:txBody>
      </p:sp>
      <p:sp>
        <p:nvSpPr>
          <p:cNvPr id="4" name="Oval 3">
            <a:extLst>
              <a:ext uri="{FF2B5EF4-FFF2-40B4-BE49-F238E27FC236}">
                <a16:creationId xmlns:a16="http://schemas.microsoft.com/office/drawing/2014/main" id="{F2BC8C36-8547-F9C7-75B3-6FBD1B175AC8}"/>
              </a:ext>
            </a:extLst>
          </p:cNvPr>
          <p:cNvSpPr/>
          <p:nvPr/>
        </p:nvSpPr>
        <p:spPr>
          <a:xfrm>
            <a:off x="329569" y="1403455"/>
            <a:ext cx="2160968" cy="2205054"/>
          </a:xfrm>
          <a:prstGeom prst="ellipse">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U"/>
            </a:defPPr>
            <a:lvl1pPr algn="l" rtl="0" fontAlgn="base">
              <a:spcBef>
                <a:spcPct val="50000"/>
              </a:spcBef>
              <a:spcAft>
                <a:spcPct val="0"/>
              </a:spcAft>
              <a:defRPr kern="1200">
                <a:solidFill>
                  <a:schemeClr val="lt1"/>
                </a:solidFill>
                <a:latin typeface="+mn-lt"/>
                <a:ea typeface="+mn-ea"/>
                <a:cs typeface="+mn-cs"/>
              </a:defRPr>
            </a:lvl1pPr>
            <a:lvl2pPr marL="457200" algn="l" rtl="0" fontAlgn="base">
              <a:spcBef>
                <a:spcPct val="50000"/>
              </a:spcBef>
              <a:spcAft>
                <a:spcPct val="0"/>
              </a:spcAft>
              <a:defRPr kern="1200">
                <a:solidFill>
                  <a:schemeClr val="lt1"/>
                </a:solidFill>
                <a:latin typeface="+mn-lt"/>
                <a:ea typeface="+mn-ea"/>
                <a:cs typeface="+mn-cs"/>
              </a:defRPr>
            </a:lvl2pPr>
            <a:lvl3pPr marL="914400" algn="l" rtl="0" fontAlgn="base">
              <a:spcBef>
                <a:spcPct val="50000"/>
              </a:spcBef>
              <a:spcAft>
                <a:spcPct val="0"/>
              </a:spcAft>
              <a:defRPr kern="1200">
                <a:solidFill>
                  <a:schemeClr val="lt1"/>
                </a:solidFill>
                <a:latin typeface="+mn-lt"/>
                <a:ea typeface="+mn-ea"/>
                <a:cs typeface="+mn-cs"/>
              </a:defRPr>
            </a:lvl3pPr>
            <a:lvl4pPr marL="1371600" algn="l" rtl="0" fontAlgn="base">
              <a:spcBef>
                <a:spcPct val="50000"/>
              </a:spcBef>
              <a:spcAft>
                <a:spcPct val="0"/>
              </a:spcAft>
              <a:defRPr kern="1200">
                <a:solidFill>
                  <a:schemeClr val="lt1"/>
                </a:solidFill>
                <a:latin typeface="+mn-lt"/>
                <a:ea typeface="+mn-ea"/>
                <a:cs typeface="+mn-cs"/>
              </a:defRPr>
            </a:lvl4pPr>
            <a:lvl5pPr marL="1828800" algn="l"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AU" sz="2800" b="1" dirty="0">
                <a:solidFill>
                  <a:schemeClr val="bg2"/>
                </a:solidFill>
              </a:rPr>
              <a:t>Before you start</a:t>
            </a:r>
          </a:p>
        </p:txBody>
      </p:sp>
      <p:pic>
        <p:nvPicPr>
          <p:cNvPr id="3" name="Picture 2" descr="A drawing of a person with a cloud above their head&#10;&#10;Description automatically generated">
            <a:extLst>
              <a:ext uri="{FF2B5EF4-FFF2-40B4-BE49-F238E27FC236}">
                <a16:creationId xmlns:a16="http://schemas.microsoft.com/office/drawing/2014/main" id="{94523765-7281-3394-BC2A-88B2FC5467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5044" y="1954121"/>
            <a:ext cx="1040063" cy="1040064"/>
          </a:xfrm>
          <a:prstGeom prst="rect">
            <a:avLst/>
          </a:prstGeom>
        </p:spPr>
      </p:pic>
      <p:sp>
        <p:nvSpPr>
          <p:cNvPr id="5" name="TextBox 4">
            <a:extLst>
              <a:ext uri="{FF2B5EF4-FFF2-40B4-BE49-F238E27FC236}">
                <a16:creationId xmlns:a16="http://schemas.microsoft.com/office/drawing/2014/main" id="{91955BAF-0CD9-8150-CB77-7EB781470E86}"/>
              </a:ext>
            </a:extLst>
          </p:cNvPr>
          <p:cNvSpPr txBox="1"/>
          <p:nvPr/>
        </p:nvSpPr>
        <p:spPr>
          <a:xfrm>
            <a:off x="3226292" y="3085022"/>
            <a:ext cx="1376298"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Reflection document</a:t>
            </a:r>
          </a:p>
        </p:txBody>
      </p:sp>
      <p:sp>
        <p:nvSpPr>
          <p:cNvPr id="6" name="TextBox 5">
            <a:extLst>
              <a:ext uri="{FF2B5EF4-FFF2-40B4-BE49-F238E27FC236}">
                <a16:creationId xmlns:a16="http://schemas.microsoft.com/office/drawing/2014/main" id="{29C173D6-04DD-5620-3061-2C60AD0B22CA}"/>
              </a:ext>
            </a:extLst>
          </p:cNvPr>
          <p:cNvSpPr txBox="1"/>
          <p:nvPr/>
        </p:nvSpPr>
        <p:spPr>
          <a:xfrm>
            <a:off x="4621227" y="3076864"/>
            <a:ext cx="1376299"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Arial" charset="0"/>
                <a:ea typeface="+mn-ea"/>
                <a:cs typeface="+mn-cs"/>
              </a:rPr>
              <a:t>Pause and reflect</a:t>
            </a:r>
          </a:p>
        </p:txBody>
      </p:sp>
      <p:sp>
        <p:nvSpPr>
          <p:cNvPr id="7" name="TextBox 6">
            <a:extLst>
              <a:ext uri="{FF2B5EF4-FFF2-40B4-BE49-F238E27FC236}">
                <a16:creationId xmlns:a16="http://schemas.microsoft.com/office/drawing/2014/main" id="{30B0A323-E4AD-23A8-5F81-AECD570EF98E}"/>
              </a:ext>
            </a:extLst>
          </p:cNvPr>
          <p:cNvSpPr txBox="1"/>
          <p:nvPr/>
        </p:nvSpPr>
        <p:spPr>
          <a:xfrm>
            <a:off x="6016163" y="3058875"/>
            <a:ext cx="1376298"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Group discussion</a:t>
            </a:r>
          </a:p>
        </p:txBody>
      </p:sp>
      <p:pic>
        <p:nvPicPr>
          <p:cNvPr id="8" name="Picture 7" descr="A group of people talking&#10;&#10;AI-generated content may be incorrect.">
            <a:extLst>
              <a:ext uri="{FF2B5EF4-FFF2-40B4-BE49-F238E27FC236}">
                <a16:creationId xmlns:a16="http://schemas.microsoft.com/office/drawing/2014/main" id="{F7F745E2-8842-55D2-27F2-80C067EC1B56}"/>
              </a:ext>
            </a:extLst>
          </p:cNvPr>
          <p:cNvPicPr>
            <a:picLocks noChangeAspect="1"/>
          </p:cNvPicPr>
          <p:nvPr/>
        </p:nvPicPr>
        <p:blipFill>
          <a:blip r:embed="rId4"/>
          <a:stretch>
            <a:fillRect/>
          </a:stretch>
        </p:blipFill>
        <p:spPr>
          <a:xfrm>
            <a:off x="6174967" y="1953269"/>
            <a:ext cx="1070763" cy="1040916"/>
          </a:xfrm>
          <a:prstGeom prst="rect">
            <a:avLst/>
          </a:prstGeom>
        </p:spPr>
      </p:pic>
      <p:pic>
        <p:nvPicPr>
          <p:cNvPr id="9" name="Graphic 8" descr="Orange circle icon: Make a note">
            <a:extLst>
              <a:ext uri="{FF2B5EF4-FFF2-40B4-BE49-F238E27FC236}">
                <a16:creationId xmlns:a16="http://schemas.microsoft.com/office/drawing/2014/main" id="{CB1551CD-E03B-C299-DCCA-AAB60F5A0B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6413" y="1955414"/>
            <a:ext cx="1038771" cy="1038771"/>
          </a:xfrm>
          <a:prstGeom prst="rect">
            <a:avLst/>
          </a:prstGeom>
        </p:spPr>
      </p:pic>
    </p:spTree>
    <p:extLst>
      <p:ext uri="{BB962C8B-B14F-4D97-AF65-F5344CB8AC3E}">
        <p14:creationId xmlns:p14="http://schemas.microsoft.com/office/powerpoint/2010/main" val="923049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4AFC-BFA2-81AA-B36D-A50130965F87}"/>
              </a:ext>
            </a:extLst>
          </p:cNvPr>
          <p:cNvSpPr>
            <a:spLocks noGrp="1"/>
          </p:cNvSpPr>
          <p:nvPr>
            <p:ph type="title"/>
          </p:nvPr>
        </p:nvSpPr>
        <p:spPr/>
        <p:txBody>
          <a:bodyPr/>
          <a:lstStyle/>
          <a:p>
            <a:r>
              <a:rPr lang="en-AU" dirty="0"/>
              <a:t>Characteristics of </a:t>
            </a:r>
            <a:r>
              <a:rPr lang="en-AU" u="sng" dirty="0">
                <a:highlight>
                  <a:srgbClr val="FBE4D3"/>
                </a:highlight>
              </a:rPr>
              <a:t>complex</a:t>
            </a:r>
            <a:r>
              <a:rPr lang="en-AU" dirty="0"/>
              <a:t> </a:t>
            </a:r>
            <a:r>
              <a:rPr lang="en-AU" dirty="0">
                <a:highlight>
                  <a:srgbClr val="D6EBAD"/>
                </a:highlight>
              </a:rPr>
              <a:t>familiar</a:t>
            </a:r>
            <a:r>
              <a:rPr lang="en-AU" dirty="0"/>
              <a:t> questions</a:t>
            </a:r>
          </a:p>
        </p:txBody>
      </p:sp>
      <p:sp>
        <p:nvSpPr>
          <p:cNvPr id="3" name="Content Placeholder 2">
            <a:extLst>
              <a:ext uri="{FF2B5EF4-FFF2-40B4-BE49-F238E27FC236}">
                <a16:creationId xmlns:a16="http://schemas.microsoft.com/office/drawing/2014/main" id="{524BC726-8021-7986-D948-A0F09B44EB80}"/>
              </a:ext>
            </a:extLst>
          </p:cNvPr>
          <p:cNvSpPr>
            <a:spLocks noGrp="1"/>
          </p:cNvSpPr>
          <p:nvPr>
            <p:ph idx="1"/>
          </p:nvPr>
        </p:nvSpPr>
        <p:spPr/>
        <p:txBody>
          <a:bodyPr>
            <a:noAutofit/>
          </a:bodyPr>
          <a:lstStyle/>
          <a:p>
            <a:pPr>
              <a:lnSpc>
                <a:spcPct val="90000"/>
              </a:lnSpc>
            </a:pPr>
            <a:r>
              <a:rPr lang="en-US" dirty="0">
                <a:ea typeface="Times New Roman" panose="02020603050405020304" pitchFamily="18" charset="0"/>
                <a:cs typeface="Times New Roman" panose="02020603050405020304" pitchFamily="18" charset="0"/>
              </a:rPr>
              <a:t>In questions of this degree of difficulty, students respond </a:t>
            </a:r>
            <a:br>
              <a:rPr lang="en-US" dirty="0">
                <a:ea typeface="Times New Roman" panose="02020603050405020304" pitchFamily="18" charset="0"/>
                <a:cs typeface="Times New Roman" panose="02020603050405020304" pitchFamily="18" charset="0"/>
              </a:rPr>
            </a:br>
            <a:r>
              <a:rPr lang="en-US" dirty="0">
                <a:ea typeface="Times New Roman" panose="02020603050405020304" pitchFamily="18" charset="0"/>
                <a:cs typeface="Times New Roman" panose="02020603050405020304" pitchFamily="18" charset="0"/>
              </a:rPr>
              <a:t>to situations </a:t>
            </a:r>
            <a:r>
              <a:rPr lang="en-AU" dirty="0">
                <a:ea typeface="Times New Roman" panose="02020603050405020304" pitchFamily="18" charset="0"/>
                <a:cs typeface="Times New Roman" panose="02020603050405020304" pitchFamily="18" charset="0"/>
              </a:rPr>
              <a:t>where:</a:t>
            </a:r>
            <a:endParaRPr lang="en-US" dirty="0">
              <a:ea typeface="Times New Roman" panose="02020603050405020304" pitchFamily="18" charset="0"/>
              <a:cs typeface="Times New Roman" panose="02020603050405020304" pitchFamily="18" charset="0"/>
            </a:endParaRPr>
          </a:p>
          <a:p>
            <a:pPr marL="252000" indent="-252000">
              <a:lnSpc>
                <a:spcPct val="90000"/>
              </a:lnSpc>
              <a:buFont typeface="Arial" panose="020B0604020202020204" pitchFamily="34" charset="0"/>
              <a:buChar char="•"/>
            </a:pPr>
            <a:r>
              <a:rPr lang="en-US" dirty="0">
                <a:ea typeface="Times New Roman" panose="02020603050405020304" pitchFamily="18" charset="0"/>
                <a:cs typeface="Times New Roman" panose="02020603050405020304" pitchFamily="18" charset="0"/>
              </a:rPr>
              <a:t>relationships and interactions have </a:t>
            </a:r>
            <a:r>
              <a:rPr lang="en-US" u="sng" dirty="0">
                <a:highlight>
                  <a:srgbClr val="FBE4D3"/>
                </a:highlight>
                <a:ea typeface="Times New Roman" panose="02020603050405020304" pitchFamily="18" charset="0"/>
                <a:cs typeface="Times New Roman" panose="02020603050405020304" pitchFamily="18" charset="0"/>
              </a:rPr>
              <a:t>a number of elements</a:t>
            </a:r>
            <a:r>
              <a:rPr lang="en-US" dirty="0">
                <a:ea typeface="Times New Roman" panose="02020603050405020304" pitchFamily="18" charset="0"/>
                <a:cs typeface="Times New Roman" panose="02020603050405020304" pitchFamily="18" charset="0"/>
              </a:rPr>
              <a:t>, such </a:t>
            </a:r>
            <a:br>
              <a:rPr lang="en-US" dirty="0">
                <a:ea typeface="Times New Roman" panose="02020603050405020304" pitchFamily="18" charset="0"/>
                <a:cs typeface="Times New Roman" panose="02020603050405020304" pitchFamily="18" charset="0"/>
              </a:rPr>
            </a:br>
            <a:r>
              <a:rPr lang="en-US" dirty="0">
                <a:ea typeface="Times New Roman" panose="02020603050405020304" pitchFamily="18" charset="0"/>
                <a:cs typeface="Times New Roman" panose="02020603050405020304" pitchFamily="18" charset="0"/>
              </a:rPr>
              <a:t>that connections are made with subject matter </a:t>
            </a:r>
            <a:r>
              <a:rPr lang="en-US" u="sng" dirty="0">
                <a:highlight>
                  <a:srgbClr val="FBE4D3"/>
                </a:highlight>
                <a:ea typeface="Times New Roman" panose="02020603050405020304" pitchFamily="18" charset="0"/>
                <a:cs typeface="Times New Roman" panose="02020603050405020304" pitchFamily="18" charset="0"/>
              </a:rPr>
              <a:t>within and/or across</a:t>
            </a:r>
            <a:r>
              <a:rPr lang="en-US" dirty="0">
                <a:ea typeface="Times New Roman" panose="02020603050405020304" pitchFamily="18" charset="0"/>
                <a:cs typeface="Times New Roman" panose="02020603050405020304" pitchFamily="18" charset="0"/>
              </a:rPr>
              <a:t> </a:t>
            </a:r>
            <a:br>
              <a:rPr lang="en-US" dirty="0">
                <a:ea typeface="Times New Roman" panose="02020603050405020304" pitchFamily="18" charset="0"/>
                <a:cs typeface="Times New Roman" panose="02020603050405020304" pitchFamily="18" charset="0"/>
              </a:rPr>
            </a:br>
            <a:r>
              <a:rPr lang="en-US" dirty="0">
                <a:ea typeface="Times New Roman" panose="02020603050405020304" pitchFamily="18" charset="0"/>
                <a:cs typeface="Times New Roman" panose="02020603050405020304" pitchFamily="18" charset="0"/>
              </a:rPr>
              <a:t>the strands of mathematics; and</a:t>
            </a:r>
          </a:p>
          <a:p>
            <a:pPr marL="252000" indent="-252000">
              <a:lnSpc>
                <a:spcPct val="90000"/>
              </a:lnSpc>
              <a:buFont typeface="Arial" panose="020B0604020202020204" pitchFamily="34" charset="0"/>
              <a:buChar char="•"/>
            </a:pPr>
            <a:r>
              <a:rPr lang="en-US" dirty="0">
                <a:cs typeface="Times New Roman" panose="02020603050405020304" pitchFamily="18" charset="0"/>
              </a:rPr>
              <a:t>all of the information to solve the problem is </a:t>
            </a:r>
            <a:r>
              <a:rPr lang="en-US" dirty="0">
                <a:highlight>
                  <a:srgbClr val="D6EBAD"/>
                </a:highlight>
                <a:cs typeface="Times New Roman" panose="02020603050405020304" pitchFamily="18" charset="0"/>
              </a:rPr>
              <a:t>identifiable</a:t>
            </a:r>
            <a:r>
              <a:rPr lang="en-US" dirty="0">
                <a:cs typeface="Times New Roman" panose="02020603050405020304" pitchFamily="18" charset="0"/>
              </a:rPr>
              <a:t>, that is ­ </a:t>
            </a:r>
          </a:p>
          <a:p>
            <a:pPr marL="504000" lvl="5" indent="-252000">
              <a:lnSpc>
                <a:spcPct val="90000"/>
              </a:lnSpc>
              <a:spcBef>
                <a:spcPts val="600"/>
              </a:spcBef>
              <a:buFont typeface="Arial" panose="020B0604020202020204" pitchFamily="34" charset="0"/>
              <a:buChar char="–"/>
            </a:pPr>
            <a:r>
              <a:rPr lang="en-US" dirty="0">
                <a:highlight>
                  <a:srgbClr val="D6EBAD"/>
                </a:highlight>
                <a:cs typeface="Times New Roman" panose="02020603050405020304" pitchFamily="18" charset="0"/>
              </a:rPr>
              <a:t>the required procedure is clear from the way the problem is posed</a:t>
            </a:r>
            <a:r>
              <a:rPr lang="en-US" dirty="0">
                <a:cs typeface="Times New Roman" panose="02020603050405020304" pitchFamily="18" charset="0"/>
              </a:rPr>
              <a:t>, </a:t>
            </a:r>
            <a:br>
              <a:rPr lang="en-US" dirty="0">
                <a:cs typeface="Times New Roman" panose="02020603050405020304" pitchFamily="18" charset="0"/>
              </a:rPr>
            </a:br>
            <a:r>
              <a:rPr lang="en-US" dirty="0">
                <a:cs typeface="Times New Roman" panose="02020603050405020304" pitchFamily="18" charset="0"/>
              </a:rPr>
              <a:t>or ­ </a:t>
            </a:r>
          </a:p>
          <a:p>
            <a:pPr marL="504000" lvl="3">
              <a:lnSpc>
                <a:spcPct val="90000"/>
              </a:lnSpc>
              <a:spcBef>
                <a:spcPts val="600"/>
              </a:spcBef>
              <a:buFont typeface="Arial" panose="020B0604020202020204" pitchFamily="34" charset="0"/>
              <a:buChar char="–"/>
            </a:pPr>
            <a:r>
              <a:rPr lang="en-US" dirty="0">
                <a:highlight>
                  <a:srgbClr val="D6EBAD"/>
                </a:highlight>
                <a:cs typeface="Times New Roman" panose="02020603050405020304" pitchFamily="18" charset="0"/>
              </a:rPr>
              <a:t>in a context that has been a focus of prior learning</a:t>
            </a:r>
            <a:r>
              <a:rPr lang="en-US" dirty="0">
                <a:cs typeface="Times New Roman" panose="02020603050405020304" pitchFamily="18" charset="0"/>
              </a:rPr>
              <a:t>.</a:t>
            </a:r>
            <a:endParaRPr lang="en-AU" b="1" dirty="0">
              <a:cs typeface="Times New Roman" panose="02020603050405020304" pitchFamily="18" charset="0"/>
            </a:endParaRPr>
          </a:p>
          <a:p>
            <a:pPr>
              <a:lnSpc>
                <a:spcPct val="90000"/>
              </a:lnSpc>
              <a:spcBef>
                <a:spcPts val="1200"/>
              </a:spcBef>
            </a:pPr>
            <a:r>
              <a:rPr lang="en-AU" b="1" dirty="0">
                <a:cs typeface="Times New Roman" panose="02020603050405020304" pitchFamily="18" charset="0"/>
              </a:rPr>
              <a:t>Some</a:t>
            </a:r>
            <a:r>
              <a:rPr lang="en-AU" dirty="0">
                <a:cs typeface="Times New Roman" panose="02020603050405020304" pitchFamily="18" charset="0"/>
              </a:rPr>
              <a:t> interpretation, clarification and analysis will be required to develop responses.</a:t>
            </a:r>
          </a:p>
        </p:txBody>
      </p:sp>
    </p:spTree>
    <p:extLst>
      <p:ext uri="{BB962C8B-B14F-4D97-AF65-F5344CB8AC3E}">
        <p14:creationId xmlns:p14="http://schemas.microsoft.com/office/powerpoint/2010/main" val="93525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41BA01-9EA1-6502-50E3-6EB33B22EA43}"/>
              </a:ext>
            </a:extLst>
          </p:cNvPr>
          <p:cNvPicPr>
            <a:picLocks noChangeAspect="1"/>
          </p:cNvPicPr>
          <p:nvPr/>
        </p:nvPicPr>
        <p:blipFill>
          <a:blip r:embed="rId3"/>
          <a:stretch>
            <a:fillRect/>
          </a:stretch>
        </p:blipFill>
        <p:spPr>
          <a:xfrm>
            <a:off x="320976" y="803506"/>
            <a:ext cx="6660232" cy="16235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a:t>
            </a:r>
            <a:r>
              <a:rPr lang="en-AU" u="sng" dirty="0">
                <a:highlight>
                  <a:srgbClr val="FBE4D3"/>
                </a:highlight>
              </a:rPr>
              <a:t>complex</a:t>
            </a:r>
            <a:r>
              <a:rPr lang="en-AU" dirty="0"/>
              <a:t> </a:t>
            </a:r>
            <a:r>
              <a:rPr lang="en-AU" dirty="0">
                <a:highlight>
                  <a:srgbClr val="D6EBAD"/>
                </a:highlight>
              </a:rPr>
              <a:t>familiar</a:t>
            </a:r>
            <a:r>
              <a:rPr lang="en-AU" dirty="0"/>
              <a:t> question </a:t>
            </a:r>
            <a:endParaRPr lang="en-US" dirty="0"/>
          </a:p>
        </p:txBody>
      </p:sp>
      <p:pic>
        <p:nvPicPr>
          <p:cNvPr id="7" name="Picture 6">
            <a:extLst>
              <a:ext uri="{FF2B5EF4-FFF2-40B4-BE49-F238E27FC236}">
                <a16:creationId xmlns:a16="http://schemas.microsoft.com/office/drawing/2014/main" id="{6B8882C1-32A6-3EAA-63D3-8A12C757EE1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433141" y="2533650"/>
            <a:ext cx="3389884" cy="19062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4087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5C1771-0761-C8C7-5C27-D53CE244F21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27025" y="798109"/>
            <a:ext cx="6654182" cy="1630766"/>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a:t>
            </a:r>
            <a:r>
              <a:rPr lang="en-AU" u="sng" dirty="0">
                <a:highlight>
                  <a:srgbClr val="FBE4D3"/>
                </a:highlight>
              </a:rPr>
              <a:t>complex</a:t>
            </a:r>
            <a:r>
              <a:rPr lang="en-AU" dirty="0"/>
              <a:t> familiar question </a:t>
            </a:r>
            <a:endParaRPr lang="en-US" dirty="0"/>
          </a:p>
        </p:txBody>
      </p:sp>
      <p:pic>
        <p:nvPicPr>
          <p:cNvPr id="13" name="Picture 12">
            <a:extLst>
              <a:ext uri="{FF2B5EF4-FFF2-40B4-BE49-F238E27FC236}">
                <a16:creationId xmlns:a16="http://schemas.microsoft.com/office/drawing/2014/main" id="{1FAF06D4-E5C0-854D-3C00-DCD2C13D7D55}"/>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771721" y="2552700"/>
            <a:ext cx="6049047" cy="1971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09288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AE67A-E7E5-4C89-5BA2-7A862009093D}"/>
              </a:ext>
            </a:extLst>
          </p:cNvPr>
          <p:cNvPicPr>
            <a:picLocks noChangeAspect="1"/>
          </p:cNvPicPr>
          <p:nvPr/>
        </p:nvPicPr>
        <p:blipFill>
          <a:blip r:embed="rId3"/>
          <a:stretch>
            <a:fillRect/>
          </a:stretch>
        </p:blipFill>
        <p:spPr>
          <a:xfrm>
            <a:off x="320976" y="814252"/>
            <a:ext cx="6660232" cy="16235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complex </a:t>
            </a:r>
            <a:r>
              <a:rPr lang="en-AU" dirty="0">
                <a:highlight>
                  <a:srgbClr val="D6EBAD"/>
                </a:highlight>
              </a:rPr>
              <a:t>familiar</a:t>
            </a:r>
            <a:r>
              <a:rPr lang="en-AU" dirty="0"/>
              <a:t> question </a:t>
            </a:r>
            <a:endParaRPr lang="en-US" dirty="0"/>
          </a:p>
        </p:txBody>
      </p:sp>
      <p:sp>
        <p:nvSpPr>
          <p:cNvPr id="7" name="TextBox 6">
            <a:extLst>
              <a:ext uri="{FF2B5EF4-FFF2-40B4-BE49-F238E27FC236}">
                <a16:creationId xmlns:a16="http://schemas.microsoft.com/office/drawing/2014/main" id="{6F69B87D-FA6C-4A6A-E368-FB2EA2D74550}"/>
              </a:ext>
            </a:extLst>
          </p:cNvPr>
          <p:cNvSpPr txBox="1"/>
          <p:nvPr/>
        </p:nvSpPr>
        <p:spPr>
          <a:xfrm>
            <a:off x="4695875" y="2598412"/>
            <a:ext cx="3983312" cy="1200329"/>
          </a:xfrm>
          <a:prstGeom prst="rect">
            <a:avLst/>
          </a:prstGeom>
          <a:solidFill>
            <a:srgbClr val="D6EBAD"/>
          </a:solidFill>
        </p:spPr>
        <p:txBody>
          <a:bodyPr wrap="square" rtlCol="0">
            <a:spAutoFit/>
          </a:bodyPr>
          <a:lstStyle/>
          <a:p>
            <a:pPr marL="0" marR="0" lvl="0" indent="0" algn="l" defTabSz="914400" rtl="0" eaLnBrk="1" fontAlgn="base" latinLnBrk="0" hangingPunct="1">
              <a:lnSpc>
                <a:spcPct val="100000"/>
              </a:lnSpc>
              <a:spcBef>
                <a:spcPct val="50000"/>
              </a:spcBef>
              <a:spcAft>
                <a:spcPts val="600"/>
              </a:spcAft>
              <a:buClrTx/>
              <a:buSzTx/>
              <a:buFontTx/>
              <a:buNone/>
              <a:tabLst/>
              <a:defRPr/>
            </a:pPr>
            <a:r>
              <a:rPr kumimoji="0" lang="en-US" sz="1800" b="0" u="none" strike="noStrike" kern="1200" cap="none" spc="0" normalizeH="0" baseline="0" noProof="0" dirty="0">
                <a:ln>
                  <a:noFill/>
                </a:ln>
                <a:solidFill>
                  <a:srgbClr val="000000"/>
                </a:solidFill>
                <a:effectLst/>
                <a:uLnTx/>
                <a:uFillTx/>
                <a:latin typeface="Arial" charset="0"/>
                <a:ea typeface="+mn-ea"/>
                <a:cs typeface="+mn-cs"/>
              </a:rPr>
              <a:t>The information to solve the problem is identifiable and the procedure is clear. This type of question has been a focus in teaching and learning.</a:t>
            </a:r>
          </a:p>
        </p:txBody>
      </p:sp>
    </p:spTree>
    <p:extLst>
      <p:ext uri="{BB962C8B-B14F-4D97-AF65-F5344CB8AC3E}">
        <p14:creationId xmlns:p14="http://schemas.microsoft.com/office/powerpoint/2010/main" val="152515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B34BD71-E68A-AA46-F0C0-15958B8EBAC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36D90DF-8D43-A1EE-5713-A9D270D17BFA}"/>
              </a:ext>
            </a:extLst>
          </p:cNvPr>
          <p:cNvGrpSpPr/>
          <p:nvPr/>
        </p:nvGrpSpPr>
        <p:grpSpPr>
          <a:xfrm>
            <a:off x="741602" y="2067694"/>
            <a:ext cx="7660797" cy="741680"/>
            <a:chOff x="785932" y="1483359"/>
            <a:chExt cx="7660797" cy="741680"/>
          </a:xfrm>
          <a:solidFill>
            <a:schemeClr val="bg1">
              <a:lumMod val="85000"/>
            </a:schemeClr>
          </a:solidFill>
        </p:grpSpPr>
        <p:sp>
          <p:nvSpPr>
            <p:cNvPr id="3" name="Rectangle 2">
              <a:extLst>
                <a:ext uri="{FF2B5EF4-FFF2-40B4-BE49-F238E27FC236}">
                  <a16:creationId xmlns:a16="http://schemas.microsoft.com/office/drawing/2014/main" id="{5B6AA684-06BC-48E2-60FB-E99E4BDE1CC7}"/>
                </a:ext>
              </a:extLst>
            </p:cNvPr>
            <p:cNvSpPr/>
            <p:nvPr/>
          </p:nvSpPr>
          <p:spPr>
            <a:xfrm>
              <a:off x="785932" y="1483359"/>
              <a:ext cx="7660797" cy="741680"/>
            </a:xfrm>
            <a:prstGeom prst="rect">
              <a:avLst/>
            </a:prstGeom>
            <a:grpFill/>
            <a:ln w="28575">
              <a:solidFill>
                <a:schemeClr val="bg1"/>
              </a:solidFill>
            </a:ln>
            <a:scene3d>
              <a:camera prst="orthographicFront"/>
              <a:lightRig rig="threePt" dir="t"/>
            </a:scene3d>
            <a:sp3d/>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a:lstStyle/>
            <a:p>
              <a:endParaRPr lang="en-AU" dirty="0"/>
            </a:p>
          </p:txBody>
        </p:sp>
        <p:sp>
          <p:nvSpPr>
            <p:cNvPr id="4" name="TextBox 3">
              <a:extLst>
                <a:ext uri="{FF2B5EF4-FFF2-40B4-BE49-F238E27FC236}">
                  <a16:creationId xmlns:a16="http://schemas.microsoft.com/office/drawing/2014/main" id="{01972CBC-860D-2307-2940-A518D8445E3D}"/>
                </a:ext>
              </a:extLst>
            </p:cNvPr>
            <p:cNvSpPr txBox="1"/>
            <p:nvPr/>
          </p:nvSpPr>
          <p:spPr>
            <a:xfrm>
              <a:off x="785932" y="1483359"/>
              <a:ext cx="7660797" cy="741680"/>
            </a:xfrm>
            <a:prstGeom prst="rect">
              <a:avLst/>
            </a:prstGeom>
            <a:grpFill/>
            <a:ln w="28575">
              <a:solidFill>
                <a:schemeClr val="bg1"/>
              </a:solid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50400" tIns="50800" rIns="50800" bIns="50800" numCol="1" spcCol="1270" anchor="ctr" anchorCtr="0">
              <a:noAutofit/>
            </a:bodyPr>
            <a:lstStyle/>
            <a:p>
              <a:pPr marL="0" lvl="0" indent="0" algn="ctr" defTabSz="889000">
                <a:lnSpc>
                  <a:spcPct val="90000"/>
                </a:lnSpc>
                <a:spcBef>
                  <a:spcPct val="0"/>
                </a:spcBef>
                <a:spcAft>
                  <a:spcPct val="35000"/>
                </a:spcAft>
                <a:buNone/>
              </a:pPr>
              <a:r>
                <a:rPr lang="en-AU" sz="2000" kern="1200" dirty="0">
                  <a:solidFill>
                    <a:schemeClr val="tx1"/>
                  </a:solidFill>
                  <a:latin typeface="Arial" panose="020B0604020202020204" pitchFamily="34" charset="0"/>
                  <a:cs typeface="Arial" panose="020B0604020202020204" pitchFamily="34" charset="0"/>
                </a:rPr>
                <a:t>Complex unfamiliar questions</a:t>
              </a:r>
            </a:p>
          </p:txBody>
        </p:sp>
      </p:grpSp>
    </p:spTree>
    <p:extLst>
      <p:ext uri="{BB962C8B-B14F-4D97-AF65-F5344CB8AC3E}">
        <p14:creationId xmlns:p14="http://schemas.microsoft.com/office/powerpoint/2010/main" val="745473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4AFC-BFA2-81AA-B36D-A50130965F87}"/>
              </a:ext>
            </a:extLst>
          </p:cNvPr>
          <p:cNvSpPr>
            <a:spLocks noGrp="1"/>
          </p:cNvSpPr>
          <p:nvPr>
            <p:ph type="title"/>
          </p:nvPr>
        </p:nvSpPr>
        <p:spPr/>
        <p:txBody>
          <a:bodyPr/>
          <a:lstStyle/>
          <a:p>
            <a:r>
              <a:rPr lang="en-AU" dirty="0"/>
              <a:t>Characteristics of </a:t>
            </a:r>
            <a:r>
              <a:rPr lang="en-AU" u="sng" dirty="0">
                <a:highlight>
                  <a:srgbClr val="FBE4D3"/>
                </a:highlight>
              </a:rPr>
              <a:t>complex</a:t>
            </a:r>
            <a:r>
              <a:rPr lang="en-AU" dirty="0"/>
              <a:t> </a:t>
            </a:r>
            <a:r>
              <a:rPr lang="en-AU" dirty="0">
                <a:highlight>
                  <a:srgbClr val="D6EBAD"/>
                </a:highlight>
              </a:rPr>
              <a:t>unfamiliar</a:t>
            </a:r>
            <a:r>
              <a:rPr lang="en-AU" dirty="0"/>
              <a:t> questions</a:t>
            </a:r>
          </a:p>
        </p:txBody>
      </p:sp>
      <p:sp>
        <p:nvSpPr>
          <p:cNvPr id="3" name="Content Placeholder 2">
            <a:extLst>
              <a:ext uri="{FF2B5EF4-FFF2-40B4-BE49-F238E27FC236}">
                <a16:creationId xmlns:a16="http://schemas.microsoft.com/office/drawing/2014/main" id="{524BC726-8021-7986-D948-A0F09B44EB80}"/>
              </a:ext>
            </a:extLst>
          </p:cNvPr>
          <p:cNvSpPr>
            <a:spLocks noGrp="1"/>
          </p:cNvSpPr>
          <p:nvPr>
            <p:ph idx="1"/>
          </p:nvPr>
        </p:nvSpPr>
        <p:spPr/>
        <p:txBody>
          <a:bodyPr>
            <a:normAutofit fontScale="92500" lnSpcReduction="10000"/>
          </a:bodyPr>
          <a:lstStyle/>
          <a:p>
            <a:pPr>
              <a:lnSpc>
                <a:spcPct val="110000"/>
              </a:lnSpc>
            </a:pPr>
            <a:r>
              <a:rPr lang="en-US" dirty="0"/>
              <a:t>In questions of this degree of difficulty, students respond </a:t>
            </a:r>
            <a:br>
              <a:rPr lang="en-US" dirty="0"/>
            </a:br>
            <a:r>
              <a:rPr lang="en-US" dirty="0"/>
              <a:t>to situations where: </a:t>
            </a:r>
          </a:p>
          <a:p>
            <a:pPr marL="252000" indent="-252000">
              <a:lnSpc>
                <a:spcPct val="110000"/>
              </a:lnSpc>
              <a:buFont typeface="Arial" panose="020B0604020202020204" pitchFamily="34" charset="0"/>
              <a:buChar char="•"/>
            </a:pPr>
            <a:r>
              <a:rPr lang="en-US" dirty="0"/>
              <a:t>relationships and interactions </a:t>
            </a:r>
            <a:r>
              <a:rPr lang="en-US" u="sng" dirty="0">
                <a:highlight>
                  <a:srgbClr val="FBE4D3"/>
                </a:highlight>
              </a:rPr>
              <a:t>have a number of elements</a:t>
            </a:r>
            <a:r>
              <a:rPr lang="en-US" dirty="0"/>
              <a:t>, such </a:t>
            </a:r>
            <a:br>
              <a:rPr lang="en-US" dirty="0"/>
            </a:br>
            <a:r>
              <a:rPr lang="en-US" dirty="0"/>
              <a:t>that connections are made with subject matter </a:t>
            </a:r>
            <a:r>
              <a:rPr lang="en-US" u="sng" dirty="0">
                <a:highlight>
                  <a:srgbClr val="FBE4D3"/>
                </a:highlight>
              </a:rPr>
              <a:t>within and/or across</a:t>
            </a:r>
            <a:r>
              <a:rPr lang="en-US" dirty="0"/>
              <a:t> </a:t>
            </a:r>
            <a:br>
              <a:rPr lang="en-US" dirty="0"/>
            </a:br>
            <a:r>
              <a:rPr lang="en-US" dirty="0"/>
              <a:t>the strands of mathematics; and</a:t>
            </a:r>
          </a:p>
          <a:p>
            <a:pPr marL="252000" indent="-252000">
              <a:lnSpc>
                <a:spcPct val="110000"/>
              </a:lnSpc>
              <a:buFont typeface="Arial" panose="020B0604020202020204" pitchFamily="34" charset="0"/>
              <a:buChar char="•"/>
            </a:pPr>
            <a:r>
              <a:rPr lang="en-US" dirty="0"/>
              <a:t>all of the information to solve the problem is </a:t>
            </a:r>
            <a:r>
              <a:rPr lang="en-US" b="1" dirty="0">
                <a:highlight>
                  <a:srgbClr val="D6EBAD"/>
                </a:highlight>
              </a:rPr>
              <a:t>not immediately identifiable</a:t>
            </a:r>
            <a:r>
              <a:rPr lang="en-US" dirty="0"/>
              <a:t>, that is </a:t>
            </a:r>
          </a:p>
          <a:p>
            <a:pPr lvl="2">
              <a:lnSpc>
                <a:spcPct val="110000"/>
              </a:lnSpc>
              <a:buFont typeface="Arial" panose="020B0604020202020204" pitchFamily="34" charset="0"/>
              <a:buChar char="–"/>
            </a:pPr>
            <a:r>
              <a:rPr lang="en-US" dirty="0">
                <a:highlight>
                  <a:srgbClr val="D6EBAD"/>
                </a:highlight>
              </a:rPr>
              <a:t>the required procedure is </a:t>
            </a:r>
            <a:r>
              <a:rPr lang="en-US" b="1" dirty="0">
                <a:highlight>
                  <a:srgbClr val="D6EBAD"/>
                </a:highlight>
              </a:rPr>
              <a:t>not</a:t>
            </a:r>
            <a:r>
              <a:rPr lang="en-US" dirty="0">
                <a:highlight>
                  <a:srgbClr val="D6EBAD"/>
                </a:highlight>
              </a:rPr>
              <a:t> clear from the way the problem is posed</a:t>
            </a:r>
            <a:r>
              <a:rPr lang="en-US" dirty="0"/>
              <a:t>, and</a:t>
            </a:r>
          </a:p>
          <a:p>
            <a:pPr lvl="2">
              <a:lnSpc>
                <a:spcPct val="110000"/>
              </a:lnSpc>
              <a:buFont typeface="Arial" panose="020B0604020202020204" pitchFamily="34" charset="0"/>
              <a:buChar char="–"/>
            </a:pPr>
            <a:r>
              <a:rPr lang="en-US" dirty="0">
                <a:highlight>
                  <a:srgbClr val="D6EBAD"/>
                </a:highlight>
              </a:rPr>
              <a:t>in a context in which students have had</a:t>
            </a:r>
            <a:r>
              <a:rPr lang="en-US" b="1" dirty="0">
                <a:highlight>
                  <a:srgbClr val="D6EBAD"/>
                </a:highlight>
              </a:rPr>
              <a:t> limited </a:t>
            </a:r>
            <a:r>
              <a:rPr lang="en-US" dirty="0">
                <a:highlight>
                  <a:srgbClr val="D6EBAD"/>
                </a:highlight>
              </a:rPr>
              <a:t>prior experience</a:t>
            </a:r>
            <a:r>
              <a:rPr lang="en-US" dirty="0"/>
              <a:t>. </a:t>
            </a:r>
          </a:p>
          <a:p>
            <a:pPr>
              <a:lnSpc>
                <a:spcPct val="110000"/>
              </a:lnSpc>
              <a:spcBef>
                <a:spcPts val="1200"/>
              </a:spcBef>
            </a:pPr>
            <a:r>
              <a:rPr lang="en-US" dirty="0"/>
              <a:t>Students </a:t>
            </a:r>
            <a:r>
              <a:rPr lang="en-US" b="1" dirty="0"/>
              <a:t>interpret, clarify and analyse </a:t>
            </a:r>
            <a:r>
              <a:rPr lang="en-US" dirty="0"/>
              <a:t>problems to develop responses. </a:t>
            </a:r>
          </a:p>
        </p:txBody>
      </p:sp>
    </p:spTree>
    <p:extLst>
      <p:ext uri="{BB962C8B-B14F-4D97-AF65-F5344CB8AC3E}">
        <p14:creationId xmlns:p14="http://schemas.microsoft.com/office/powerpoint/2010/main" val="649874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D36179-7AED-7408-46F8-20F4EA1005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66765" y="1608577"/>
            <a:ext cx="4156260" cy="2973697"/>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a:t>
            </a:r>
            <a:r>
              <a:rPr lang="en-AU" u="sng" dirty="0">
                <a:highlight>
                  <a:srgbClr val="FBE4D3"/>
                </a:highlight>
              </a:rPr>
              <a:t>complex</a:t>
            </a:r>
            <a:r>
              <a:rPr lang="en-AU" dirty="0"/>
              <a:t> </a:t>
            </a:r>
            <a:r>
              <a:rPr lang="en-AU" dirty="0">
                <a:highlight>
                  <a:srgbClr val="D6EBAD"/>
                </a:highlight>
              </a:rPr>
              <a:t>unfamiliar</a:t>
            </a:r>
            <a:r>
              <a:rPr lang="en-AU" dirty="0"/>
              <a:t> question </a:t>
            </a:r>
            <a:endParaRPr lang="en-US" dirty="0"/>
          </a:p>
        </p:txBody>
      </p:sp>
      <p:pic>
        <p:nvPicPr>
          <p:cNvPr id="3" name="Picture 2">
            <a:extLst>
              <a:ext uri="{FF2B5EF4-FFF2-40B4-BE49-F238E27FC236}">
                <a16:creationId xmlns:a16="http://schemas.microsoft.com/office/drawing/2014/main" id="{2C7A7BDD-4900-B737-FB04-2E9810936E5D}"/>
              </a:ext>
            </a:extLst>
          </p:cNvPr>
          <p:cNvPicPr>
            <a:picLocks noChangeAspect="1"/>
          </p:cNvPicPr>
          <p:nvPr/>
        </p:nvPicPr>
        <p:blipFill>
          <a:blip r:embed="rId4"/>
          <a:stretch>
            <a:fillRect/>
          </a:stretch>
        </p:blipFill>
        <p:spPr>
          <a:xfrm>
            <a:off x="308276" y="777875"/>
            <a:ext cx="4235553" cy="25717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44419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F6B11C-2EC2-76B9-4702-7AC890EF5046}"/>
              </a:ext>
            </a:extLst>
          </p:cNvPr>
          <p:cNvPicPr>
            <a:picLocks noChangeAspect="1"/>
          </p:cNvPicPr>
          <p:nvPr/>
        </p:nvPicPr>
        <p:blipFill>
          <a:blip r:embed="rId3"/>
          <a:stretch>
            <a:fillRect/>
          </a:stretch>
        </p:blipFill>
        <p:spPr>
          <a:xfrm>
            <a:off x="308276" y="777875"/>
            <a:ext cx="4235553" cy="257175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a:t>
            </a:r>
            <a:r>
              <a:rPr lang="en-AU" u="sng" dirty="0">
                <a:highlight>
                  <a:srgbClr val="FBE4D3"/>
                </a:highlight>
              </a:rPr>
              <a:t>complex</a:t>
            </a:r>
            <a:r>
              <a:rPr lang="en-AU" dirty="0"/>
              <a:t> unfamiliar question </a:t>
            </a:r>
            <a:endParaRPr lang="en-US" dirty="0"/>
          </a:p>
        </p:txBody>
      </p:sp>
      <p:pic>
        <p:nvPicPr>
          <p:cNvPr id="5" name="Picture 4">
            <a:extLst>
              <a:ext uri="{FF2B5EF4-FFF2-40B4-BE49-F238E27FC236}">
                <a16:creationId xmlns:a16="http://schemas.microsoft.com/office/drawing/2014/main" id="{8CD14DB8-3005-8B0B-4DA7-A8CFF823A7A8}"/>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600173" y="2571750"/>
            <a:ext cx="4222851" cy="19546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0749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A0687A-EFBA-AFAE-EC6A-B768E48B04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24397" y="796750"/>
            <a:ext cx="6695206" cy="3666608"/>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complex </a:t>
            </a:r>
            <a:r>
              <a:rPr lang="en-AU" dirty="0">
                <a:highlight>
                  <a:srgbClr val="D6EBAD"/>
                </a:highlight>
              </a:rPr>
              <a:t>unfamiliar</a:t>
            </a:r>
            <a:r>
              <a:rPr lang="en-AU" dirty="0"/>
              <a:t> question </a:t>
            </a:r>
            <a:endParaRPr lang="en-US" dirty="0"/>
          </a:p>
        </p:txBody>
      </p:sp>
    </p:spTree>
    <p:extLst>
      <p:ext uri="{BB962C8B-B14F-4D97-AF65-F5344CB8AC3E}">
        <p14:creationId xmlns:p14="http://schemas.microsoft.com/office/powerpoint/2010/main" val="3790540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0D6C06-5E90-8C32-78AB-3900E4F0F499}"/>
              </a:ext>
            </a:extLst>
          </p:cNvPr>
          <p:cNvPicPr>
            <a:picLocks noChangeAspect="1"/>
          </p:cNvPicPr>
          <p:nvPr/>
        </p:nvPicPr>
        <p:blipFill>
          <a:blip r:embed="rId3"/>
          <a:stretch>
            <a:fillRect/>
          </a:stretch>
        </p:blipFill>
        <p:spPr>
          <a:xfrm>
            <a:off x="327325" y="796925"/>
            <a:ext cx="4235553" cy="257175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a:t>
            </a:r>
            <a:r>
              <a:rPr lang="en-AU" u="sng" dirty="0"/>
              <a:t>complex</a:t>
            </a:r>
            <a:r>
              <a:rPr lang="en-AU" dirty="0"/>
              <a:t> </a:t>
            </a:r>
            <a:r>
              <a:rPr lang="en-AU" dirty="0">
                <a:highlight>
                  <a:srgbClr val="D6EBAD"/>
                </a:highlight>
              </a:rPr>
              <a:t>unfamiliar</a:t>
            </a:r>
            <a:r>
              <a:rPr lang="en-AU" dirty="0"/>
              <a:t> question </a:t>
            </a:r>
            <a:endParaRPr lang="en-US" dirty="0"/>
          </a:p>
        </p:txBody>
      </p:sp>
      <p:sp>
        <p:nvSpPr>
          <p:cNvPr id="3" name="TextBox 2">
            <a:extLst>
              <a:ext uri="{FF2B5EF4-FFF2-40B4-BE49-F238E27FC236}">
                <a16:creationId xmlns:a16="http://schemas.microsoft.com/office/drawing/2014/main" id="{FB6286F8-859A-811F-DB8E-DA455ED6E6D2}"/>
              </a:ext>
            </a:extLst>
          </p:cNvPr>
          <p:cNvSpPr txBox="1"/>
          <p:nvPr/>
        </p:nvSpPr>
        <p:spPr>
          <a:xfrm>
            <a:off x="4376792" y="3108107"/>
            <a:ext cx="4452584" cy="1477328"/>
          </a:xfrm>
          <a:prstGeom prst="rect">
            <a:avLst/>
          </a:prstGeom>
          <a:solidFill>
            <a:srgbClr val="D6EBAD"/>
          </a:solid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u="none" strike="noStrike" kern="1200" cap="none" spc="0" normalizeH="0" baseline="0" noProof="0" dirty="0">
                <a:ln>
                  <a:noFill/>
                </a:ln>
                <a:solidFill>
                  <a:srgbClr val="000000"/>
                </a:solidFill>
                <a:effectLst/>
                <a:uLnTx/>
                <a:uFillTx/>
                <a:latin typeface="Arial" charset="0"/>
                <a:ea typeface="+mn-ea"/>
                <a:cs typeface="+mn-cs"/>
              </a:rPr>
              <a:t>All the information to solve the problem is not immediately identifiable, and students have had limited prior experience with the question’s context in the teaching and learning program.</a:t>
            </a:r>
            <a:endParaRPr kumimoji="0" lang="en-AU" sz="1800" b="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1931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A3F4-290C-2161-BF8A-828D6B1E45A7}"/>
            </a:ext>
          </a:extLst>
        </p:cNvPr>
        <p:cNvGrpSpPr/>
        <p:nvPr/>
      </p:nvGrpSpPr>
      <p:grpSpPr>
        <a:xfrm>
          <a:off x="0" y="0"/>
          <a:ext cx="0" cy="0"/>
          <a:chOff x="0" y="0"/>
          <a:chExt cx="0" cy="0"/>
        </a:xfrm>
      </p:grpSpPr>
      <p:sp>
        <p:nvSpPr>
          <p:cNvPr id="4" name="Vertical Text Placeholder 3">
            <a:extLst>
              <a:ext uri="{FF2B5EF4-FFF2-40B4-BE49-F238E27FC236}">
                <a16:creationId xmlns:a16="http://schemas.microsoft.com/office/drawing/2014/main" id="{378BB135-4B41-3611-D9CC-B7F1752A8823}"/>
              </a:ext>
            </a:extLst>
          </p:cNvPr>
          <p:cNvSpPr>
            <a:spLocks noGrp="1"/>
          </p:cNvSpPr>
          <p:nvPr>
            <p:ph type="body" orient="vert" sz="quarter" idx="10"/>
          </p:nvPr>
        </p:nvSpPr>
        <p:spPr/>
        <p:txBody>
          <a:bodyPr/>
          <a:lstStyle/>
          <a:p>
            <a:r>
              <a:rPr lang="en-AU" dirty="0"/>
              <a:t>251562</a:t>
            </a:r>
          </a:p>
        </p:txBody>
      </p:sp>
      <p:sp>
        <p:nvSpPr>
          <p:cNvPr id="8" name="Title 1">
            <a:extLst>
              <a:ext uri="{FF2B5EF4-FFF2-40B4-BE49-F238E27FC236}">
                <a16:creationId xmlns:a16="http://schemas.microsoft.com/office/drawing/2014/main" id="{22355E93-9FFC-7E9C-6444-32B91DF661AA}"/>
              </a:ext>
            </a:extLst>
          </p:cNvPr>
          <p:cNvSpPr>
            <a:spLocks noGrp="1"/>
          </p:cNvSpPr>
          <p:nvPr>
            <p:ph type="ctrTitle"/>
          </p:nvPr>
        </p:nvSpPr>
        <p:spPr>
          <a:xfrm>
            <a:off x="216371" y="2916820"/>
            <a:ext cx="8603779" cy="1296256"/>
          </a:xfrm>
        </p:spPr>
        <p:txBody>
          <a:bodyPr>
            <a:normAutofit/>
          </a:bodyPr>
          <a:lstStyle/>
          <a:p>
            <a:r>
              <a:rPr lang="en-US" sz="2800" dirty="0"/>
              <a:t>Using complexity and familiarity </a:t>
            </a:r>
            <a:br>
              <a:rPr lang="en-US" sz="2800" dirty="0"/>
            </a:br>
            <a:r>
              <a:rPr lang="en-US" sz="2800" dirty="0"/>
              <a:t>to create questions in Mathematics</a:t>
            </a:r>
            <a:endParaRPr lang="en-AU" dirty="0"/>
          </a:p>
        </p:txBody>
      </p:sp>
      <p:sp>
        <p:nvSpPr>
          <p:cNvPr id="11" name="Subtitle 2">
            <a:extLst>
              <a:ext uri="{FF2B5EF4-FFF2-40B4-BE49-F238E27FC236}">
                <a16:creationId xmlns:a16="http://schemas.microsoft.com/office/drawing/2014/main" id="{33FDEE70-5E99-60DA-7F95-241614B7EA29}"/>
              </a:ext>
            </a:extLst>
          </p:cNvPr>
          <p:cNvSpPr>
            <a:spLocks noGrp="1"/>
          </p:cNvSpPr>
          <p:nvPr>
            <p:ph type="subTitle" idx="1"/>
          </p:nvPr>
        </p:nvSpPr>
        <p:spPr>
          <a:xfrm>
            <a:off x="223589" y="4165451"/>
            <a:ext cx="8596561" cy="398941"/>
          </a:xfrm>
        </p:spPr>
        <p:txBody>
          <a:bodyPr/>
          <a:lstStyle/>
          <a:p>
            <a:r>
              <a:rPr lang="en-US" b="0" dirty="0"/>
              <a:t>Examinations </a:t>
            </a:r>
            <a:r>
              <a:rPr lang="en-US" b="0"/>
              <a:t>for Years </a:t>
            </a:r>
            <a:r>
              <a:rPr lang="en-US" b="0" dirty="0"/>
              <a:t>7–10</a:t>
            </a:r>
          </a:p>
        </p:txBody>
      </p:sp>
    </p:spTree>
    <p:extLst>
      <p:ext uri="{BB962C8B-B14F-4D97-AF65-F5344CB8AC3E}">
        <p14:creationId xmlns:p14="http://schemas.microsoft.com/office/powerpoint/2010/main" val="3826241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CF36-1A9A-4ED7-AF6D-2F5AF79CA40C}"/>
              </a:ext>
            </a:extLst>
          </p:cNvPr>
          <p:cNvSpPr>
            <a:spLocks noGrp="1"/>
          </p:cNvSpPr>
          <p:nvPr>
            <p:ph type="title"/>
          </p:nvPr>
        </p:nvSpPr>
        <p:spPr/>
        <p:txBody>
          <a:bodyPr anchor="t">
            <a:normAutofit/>
          </a:bodyPr>
          <a:lstStyle/>
          <a:p>
            <a:r>
              <a:rPr lang="en-AU" dirty="0"/>
              <a:t>Considerations — accessibility</a:t>
            </a:r>
            <a:endParaRPr lang="en-AU" b="1" dirty="0"/>
          </a:p>
        </p:txBody>
      </p:sp>
      <p:graphicFrame>
        <p:nvGraphicFramePr>
          <p:cNvPr id="6" name="Content Placeholder 2">
            <a:extLst>
              <a:ext uri="{FF2B5EF4-FFF2-40B4-BE49-F238E27FC236}">
                <a16:creationId xmlns:a16="http://schemas.microsoft.com/office/drawing/2014/main" id="{E472CB8F-BCBB-998F-BF0A-0C4F20069405}"/>
              </a:ext>
            </a:extLst>
          </p:cNvPr>
          <p:cNvGraphicFramePr>
            <a:graphicFrameLocks noGrp="1"/>
          </p:cNvGraphicFramePr>
          <p:nvPr>
            <p:ph idx="1"/>
          </p:nvPr>
        </p:nvGraphicFramePr>
        <p:xfrm>
          <a:off x="320975" y="899061"/>
          <a:ext cx="8493125" cy="3616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4BD13326-C3D9-0EE2-F2E2-B4A3A1685786}"/>
              </a:ext>
            </a:extLst>
          </p:cNvPr>
          <p:cNvSpPr/>
          <p:nvPr/>
        </p:nvSpPr>
        <p:spPr>
          <a:xfrm>
            <a:off x="312050" y="2213049"/>
            <a:ext cx="8502050" cy="1006774"/>
          </a:xfrm>
          <a:prstGeom prst="roundRect">
            <a:avLst>
              <a:gd name="adj" fmla="val 12747"/>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346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CF36-1A9A-4ED7-AF6D-2F5AF79CA40C}"/>
              </a:ext>
            </a:extLst>
          </p:cNvPr>
          <p:cNvSpPr>
            <a:spLocks noGrp="1"/>
          </p:cNvSpPr>
          <p:nvPr>
            <p:ph type="title"/>
          </p:nvPr>
        </p:nvSpPr>
        <p:spPr/>
        <p:txBody>
          <a:bodyPr anchor="t">
            <a:normAutofit/>
          </a:bodyPr>
          <a:lstStyle/>
          <a:p>
            <a:r>
              <a:rPr lang="en-AU" dirty="0"/>
              <a:t>Considerations — reliability</a:t>
            </a:r>
            <a:endParaRPr lang="en-AU" b="1" dirty="0"/>
          </a:p>
        </p:txBody>
      </p:sp>
      <p:graphicFrame>
        <p:nvGraphicFramePr>
          <p:cNvPr id="6" name="Content Placeholder 2">
            <a:extLst>
              <a:ext uri="{FF2B5EF4-FFF2-40B4-BE49-F238E27FC236}">
                <a16:creationId xmlns:a16="http://schemas.microsoft.com/office/drawing/2014/main" id="{E472CB8F-BCBB-998F-BF0A-0C4F20069405}"/>
              </a:ext>
            </a:extLst>
          </p:cNvPr>
          <p:cNvGraphicFramePr>
            <a:graphicFrameLocks noGrp="1"/>
          </p:cNvGraphicFramePr>
          <p:nvPr>
            <p:ph idx="1"/>
          </p:nvPr>
        </p:nvGraphicFramePr>
        <p:xfrm>
          <a:off x="320975" y="899061"/>
          <a:ext cx="8493125" cy="354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4BD13326-C3D9-0EE2-F2E2-B4A3A1685786}"/>
              </a:ext>
            </a:extLst>
          </p:cNvPr>
          <p:cNvSpPr/>
          <p:nvPr/>
        </p:nvSpPr>
        <p:spPr>
          <a:xfrm>
            <a:off x="312050" y="3435846"/>
            <a:ext cx="8502050" cy="1015528"/>
          </a:xfrm>
          <a:prstGeom prst="roundRect">
            <a:avLst>
              <a:gd name="adj" fmla="val 12133"/>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059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92728-E774-9C5A-3590-F39B2AEFF9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82DDFE-28E0-31FD-1B97-58AE4705D637}"/>
              </a:ext>
            </a:extLst>
          </p:cNvPr>
          <p:cNvSpPr>
            <a:spLocks noGrp="1"/>
          </p:cNvSpPr>
          <p:nvPr>
            <p:ph type="title"/>
          </p:nvPr>
        </p:nvSpPr>
        <p:spPr/>
        <p:txBody>
          <a:bodyPr/>
          <a:lstStyle/>
          <a:p>
            <a:r>
              <a:rPr lang="en-AU" dirty="0"/>
              <a:t>Consider the attributes in question design</a:t>
            </a:r>
          </a:p>
        </p:txBody>
      </p:sp>
      <p:sp>
        <p:nvSpPr>
          <p:cNvPr id="5" name="Content Placeholder 10">
            <a:extLst>
              <a:ext uri="{FF2B5EF4-FFF2-40B4-BE49-F238E27FC236}">
                <a16:creationId xmlns:a16="http://schemas.microsoft.com/office/drawing/2014/main" id="{28D40435-7927-B83B-E3A4-427500FBFEE5}"/>
              </a:ext>
            </a:extLst>
          </p:cNvPr>
          <p:cNvSpPr>
            <a:spLocks noGrp="1"/>
          </p:cNvSpPr>
          <p:nvPr>
            <p:ph idx="1"/>
          </p:nvPr>
        </p:nvSpPr>
        <p:spPr/>
        <p:txBody>
          <a:bodyPr>
            <a:normAutofit/>
          </a:bodyPr>
          <a:lstStyle/>
          <a:p>
            <a:r>
              <a:rPr lang="en-AU" b="1" dirty="0">
                <a:solidFill>
                  <a:schemeClr val="accent3"/>
                </a:solidFill>
              </a:rPr>
              <a:t>In a moment …</a:t>
            </a:r>
          </a:p>
          <a:p>
            <a:pPr marL="342900" lvl="1" indent="-342900">
              <a:spcBef>
                <a:spcPts val="600"/>
              </a:spcBef>
            </a:pPr>
            <a:r>
              <a:rPr lang="en-AU" dirty="0"/>
              <a:t>How do the QCAA standards elaborations support effective </a:t>
            </a:r>
            <a:br>
              <a:rPr lang="en-AU" dirty="0"/>
            </a:br>
            <a:r>
              <a:rPr lang="en-AU" dirty="0"/>
              <a:t>question design in Mathematics?</a:t>
            </a:r>
          </a:p>
          <a:p>
            <a:pPr marL="342900" lvl="1" indent="-342900">
              <a:spcBef>
                <a:spcPts val="600"/>
              </a:spcBef>
            </a:pPr>
            <a:r>
              <a:rPr lang="en-AU" dirty="0"/>
              <a:t>How can the QCAA standards elaborations be used to enhance the validity of Mathematics assessment?</a:t>
            </a:r>
          </a:p>
          <a:p>
            <a:pPr marL="342900" lvl="1" indent="-342900">
              <a:spcBef>
                <a:spcPts val="600"/>
              </a:spcBef>
            </a:pPr>
            <a:r>
              <a:rPr lang="en-AU" dirty="0"/>
              <a:t>How can questions be adjusted to improve accessibility for students</a:t>
            </a:r>
            <a:br>
              <a:rPr lang="en-AU" dirty="0"/>
            </a:br>
            <a:r>
              <a:rPr lang="en-AU" dirty="0"/>
              <a:t>in our context?</a:t>
            </a:r>
          </a:p>
          <a:p>
            <a:pPr marL="342900" lvl="1" indent="-342900">
              <a:spcBef>
                <a:spcPts val="600"/>
              </a:spcBef>
            </a:pPr>
            <a:r>
              <a:rPr lang="en-AU" dirty="0"/>
              <a:t>How might engaging in professional conversations enhance </a:t>
            </a:r>
            <a:br>
              <a:rPr lang="en-AU" dirty="0"/>
            </a:br>
            <a:r>
              <a:rPr lang="en-AU" dirty="0"/>
              <a:t>the reliability of quality Mathematics assessment?</a:t>
            </a:r>
          </a:p>
          <a:p>
            <a:endParaRPr lang="en-AU" dirty="0"/>
          </a:p>
        </p:txBody>
      </p:sp>
      <p:pic>
        <p:nvPicPr>
          <p:cNvPr id="6" name="Graphic 1">
            <a:extLst>
              <a:ext uri="{FF2B5EF4-FFF2-40B4-BE49-F238E27FC236}">
                <a16:creationId xmlns:a16="http://schemas.microsoft.com/office/drawing/2014/main" id="{A710F576-53B7-D4B5-C3BD-F0A0DC70872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917391" y="3777743"/>
            <a:ext cx="906209" cy="906209"/>
          </a:xfrm>
          <a:prstGeom prst="rect">
            <a:avLst/>
          </a:prstGeom>
        </p:spPr>
      </p:pic>
      <p:pic>
        <p:nvPicPr>
          <p:cNvPr id="8" name="Graphic 7">
            <a:extLst>
              <a:ext uri="{FF2B5EF4-FFF2-40B4-BE49-F238E27FC236}">
                <a16:creationId xmlns:a16="http://schemas.microsoft.com/office/drawing/2014/main" id="{10C664CB-DEF7-EFC1-4042-95E8A601EDD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948264" y="3777743"/>
            <a:ext cx="906209" cy="906209"/>
          </a:xfrm>
          <a:prstGeom prst="rect">
            <a:avLst/>
          </a:prstGeom>
        </p:spPr>
      </p:pic>
      <p:pic>
        <p:nvPicPr>
          <p:cNvPr id="9" name="Graphic 8">
            <a:extLst>
              <a:ext uri="{FF2B5EF4-FFF2-40B4-BE49-F238E27FC236}">
                <a16:creationId xmlns:a16="http://schemas.microsoft.com/office/drawing/2014/main" id="{8B471CE2-C270-8851-C6A1-497076A2B80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979137" y="3777742"/>
            <a:ext cx="906209" cy="906209"/>
          </a:xfrm>
          <a:prstGeom prst="rect">
            <a:avLst/>
          </a:prstGeom>
        </p:spPr>
      </p:pic>
    </p:spTree>
    <p:extLst>
      <p:ext uri="{BB962C8B-B14F-4D97-AF65-F5344CB8AC3E}">
        <p14:creationId xmlns:p14="http://schemas.microsoft.com/office/powerpoint/2010/main" val="4200930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C6FEA0D-F52D-FC0C-8FF2-68DC51402E9C}"/>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F2111684-5104-A0C9-128C-1FF2F6BE4FD3}"/>
              </a:ext>
            </a:extLst>
          </p:cNvPr>
          <p:cNvGrpSpPr/>
          <p:nvPr/>
        </p:nvGrpSpPr>
        <p:grpSpPr>
          <a:xfrm>
            <a:off x="741602" y="2067694"/>
            <a:ext cx="7660797" cy="741680"/>
            <a:chOff x="785932" y="1483359"/>
            <a:chExt cx="7660797" cy="741680"/>
          </a:xfrm>
          <a:noFill/>
        </p:grpSpPr>
        <p:sp>
          <p:nvSpPr>
            <p:cNvPr id="7" name="Rectangle 6">
              <a:extLst>
                <a:ext uri="{FF2B5EF4-FFF2-40B4-BE49-F238E27FC236}">
                  <a16:creationId xmlns:a16="http://schemas.microsoft.com/office/drawing/2014/main" id="{7A16A7FB-E702-0AD6-00EE-18952DEC1BD6}"/>
                </a:ext>
              </a:extLst>
            </p:cNvPr>
            <p:cNvSpPr/>
            <p:nvPr/>
          </p:nvSpPr>
          <p:spPr>
            <a:xfrm>
              <a:off x="785932" y="1483359"/>
              <a:ext cx="7660797" cy="741680"/>
            </a:xfrm>
            <a:prstGeom prst="rect">
              <a:avLst/>
            </a:prstGeom>
            <a:grpFill/>
            <a:ln w="28575">
              <a:solidFill>
                <a:schemeClr val="bg1"/>
              </a:solidFill>
            </a:ln>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3F5265D0-9A09-854B-5079-3D8F0BEF4873}"/>
                </a:ext>
              </a:extLst>
            </p:cNvPr>
            <p:cNvSpPr txBox="1"/>
            <p:nvPr/>
          </p:nvSpPr>
          <p:spPr>
            <a:xfrm>
              <a:off x="785932" y="1483359"/>
              <a:ext cx="7660797" cy="741680"/>
            </a:xfrm>
            <a:prstGeom prst="rect">
              <a:avLst/>
            </a:prstGeom>
            <a:solidFill>
              <a:schemeClr val="accent1">
                <a:lumMod val="20000"/>
                <a:lumOff val="80000"/>
              </a:schemeClr>
            </a:solidFill>
            <a:ln w="285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0400" tIns="50800" rIns="50800" bIns="508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are complexity and familiarity used to create </a:t>
              </a:r>
              <a:b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questions in quality Mathematics assessment?</a:t>
              </a:r>
            </a:p>
          </p:txBody>
        </p:sp>
      </p:grpSp>
      <p:sp>
        <p:nvSpPr>
          <p:cNvPr id="2" name="Title 4">
            <a:extLst>
              <a:ext uri="{FF2B5EF4-FFF2-40B4-BE49-F238E27FC236}">
                <a16:creationId xmlns:a16="http://schemas.microsoft.com/office/drawing/2014/main" id="{ED5C26DC-965F-2D4A-FB21-A74CC0ED96C6}"/>
              </a:ext>
            </a:extLst>
          </p:cNvPr>
          <p:cNvSpPr>
            <a:spLocks noGrp="1"/>
          </p:cNvSpPr>
          <p:nvPr>
            <p:ph type="title"/>
          </p:nvPr>
        </p:nvSpPr>
        <p:spPr>
          <a:xfrm>
            <a:off x="327025" y="274637"/>
            <a:ext cx="8496000" cy="360000"/>
          </a:xfrm>
        </p:spPr>
        <p:txBody>
          <a:bodyPr/>
          <a:lstStyle/>
          <a:p>
            <a:r>
              <a:rPr lang="en-AU" dirty="0"/>
              <a:t>Guiding question</a:t>
            </a:r>
          </a:p>
        </p:txBody>
      </p:sp>
      <p:pic>
        <p:nvPicPr>
          <p:cNvPr id="3" name="Graphic 2">
            <a:extLst>
              <a:ext uri="{FF2B5EF4-FFF2-40B4-BE49-F238E27FC236}">
                <a16:creationId xmlns:a16="http://schemas.microsoft.com/office/drawing/2014/main" id="{E4133580-C6A3-5A0B-3254-22EE65F367A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17391" y="3777743"/>
            <a:ext cx="906209" cy="906209"/>
          </a:xfrm>
          <a:prstGeom prst="rect">
            <a:avLst/>
          </a:prstGeom>
        </p:spPr>
      </p:pic>
    </p:spTree>
    <p:extLst>
      <p:ext uri="{BB962C8B-B14F-4D97-AF65-F5344CB8AC3E}">
        <p14:creationId xmlns:p14="http://schemas.microsoft.com/office/powerpoint/2010/main" val="1533107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27CF8-98C5-4216-64C4-70DDAF5F8422}"/>
            </a:ext>
          </a:extLst>
        </p:cNvPr>
        <p:cNvGrpSpPr/>
        <p:nvPr/>
      </p:nvGrpSpPr>
      <p:grpSpPr>
        <a:xfrm>
          <a:off x="0" y="0"/>
          <a:ext cx="0" cy="0"/>
          <a:chOff x="0" y="0"/>
          <a:chExt cx="0" cy="0"/>
        </a:xfrm>
      </p:grpSpPr>
      <p:sp>
        <p:nvSpPr>
          <p:cNvPr id="15" name="Title 3">
            <a:extLst>
              <a:ext uri="{FF2B5EF4-FFF2-40B4-BE49-F238E27FC236}">
                <a16:creationId xmlns:a16="http://schemas.microsoft.com/office/drawing/2014/main" id="{18D2DF20-3C49-D92A-D4BC-F8791A228211}"/>
              </a:ext>
            </a:extLst>
          </p:cNvPr>
          <p:cNvSpPr>
            <a:spLocks noGrp="1"/>
          </p:cNvSpPr>
          <p:nvPr>
            <p:ph type="title"/>
          </p:nvPr>
        </p:nvSpPr>
        <p:spPr>
          <a:xfrm>
            <a:off x="4642120" y="274637"/>
            <a:ext cx="4180904" cy="360000"/>
          </a:xfrm>
        </p:spPr>
        <p:txBody>
          <a:bodyPr>
            <a:normAutofit/>
          </a:bodyPr>
          <a:lstStyle/>
          <a:p>
            <a:r>
              <a:rPr lang="en-AU" dirty="0"/>
              <a:t>Success criteria</a:t>
            </a:r>
          </a:p>
        </p:txBody>
      </p:sp>
      <p:sp>
        <p:nvSpPr>
          <p:cNvPr id="16" name="Text Placeholder 4">
            <a:extLst>
              <a:ext uri="{FF2B5EF4-FFF2-40B4-BE49-F238E27FC236}">
                <a16:creationId xmlns:a16="http://schemas.microsoft.com/office/drawing/2014/main" id="{4DC52317-AAD0-F58C-6C75-5BC032790BA9}"/>
              </a:ext>
            </a:extLst>
          </p:cNvPr>
          <p:cNvSpPr>
            <a:spLocks noGrp="1"/>
          </p:cNvSpPr>
          <p:nvPr>
            <p:ph type="body" sz="quarter" idx="10"/>
          </p:nvPr>
        </p:nvSpPr>
        <p:spPr>
          <a:xfrm>
            <a:off x="327025" y="274637"/>
            <a:ext cx="3740150" cy="360000"/>
          </a:xfrm>
        </p:spPr>
        <p:txBody>
          <a:bodyPr>
            <a:normAutofit lnSpcReduction="10000"/>
          </a:bodyPr>
          <a:lstStyle/>
          <a:p>
            <a:r>
              <a:rPr lang="en-AU" dirty="0"/>
              <a:t>Learning goal</a:t>
            </a:r>
          </a:p>
        </p:txBody>
      </p:sp>
      <p:sp>
        <p:nvSpPr>
          <p:cNvPr id="17" name="Text Placeholder 5">
            <a:extLst>
              <a:ext uri="{FF2B5EF4-FFF2-40B4-BE49-F238E27FC236}">
                <a16:creationId xmlns:a16="http://schemas.microsoft.com/office/drawing/2014/main" id="{8FBAFC1D-1747-82C1-B7D2-BE445163159F}"/>
              </a:ext>
            </a:extLst>
          </p:cNvPr>
          <p:cNvSpPr>
            <a:spLocks noGrp="1"/>
          </p:cNvSpPr>
          <p:nvPr>
            <p:ph type="body" sz="quarter" idx="11"/>
          </p:nvPr>
        </p:nvSpPr>
        <p:spPr>
          <a:xfrm>
            <a:off x="323850" y="771525"/>
            <a:ext cx="3743325" cy="3313113"/>
          </a:xfrm>
        </p:spPr>
        <p:txBody>
          <a:bodyPr vert="horz" lIns="0" tIns="0" rIns="0" bIns="0" rtlCol="0" anchor="t">
            <a:normAutofit/>
          </a:bodyPr>
          <a:lstStyle/>
          <a:p>
            <a:r>
              <a:rPr lang="en-US" dirty="0">
                <a:latin typeface="Arial"/>
                <a:cs typeface="Arial"/>
              </a:rPr>
              <a:t>To develop skills required to </a:t>
            </a:r>
            <a:r>
              <a:rPr lang="en-AU" dirty="0">
                <a:latin typeface="Arial"/>
                <a:cs typeface="Arial"/>
              </a:rPr>
              <a:t>create questions in quality examinations for </a:t>
            </a:r>
            <a:r>
              <a:rPr lang="en-US" dirty="0">
                <a:solidFill>
                  <a:srgbClr val="000000"/>
                </a:solidFill>
                <a:latin typeface="Arial"/>
                <a:cs typeface="Arial"/>
              </a:rPr>
              <a:t>the </a:t>
            </a:r>
            <a:r>
              <a:rPr lang="en-AU" dirty="0">
                <a:latin typeface="Arial"/>
                <a:cs typeface="Arial"/>
              </a:rPr>
              <a:t>Years 7</a:t>
            </a:r>
            <a:r>
              <a:rPr lang="en-AU" dirty="0">
                <a:latin typeface="Arial"/>
                <a:cs typeface="Arial"/>
                <a:sym typeface="Symbol" panose="05050102010706020507" pitchFamily="18" charset="2"/>
              </a:rPr>
              <a:t>10 </a:t>
            </a:r>
            <a:r>
              <a:rPr lang="en-US" dirty="0">
                <a:solidFill>
                  <a:srgbClr val="000000"/>
                </a:solidFill>
                <a:latin typeface="Arial"/>
                <a:cs typeface="Arial"/>
              </a:rPr>
              <a:t>Australian Curriculum v9.0: Mathematics.</a:t>
            </a:r>
          </a:p>
          <a:p>
            <a:endParaRPr lang="en-AU" dirty="0"/>
          </a:p>
        </p:txBody>
      </p:sp>
      <p:sp>
        <p:nvSpPr>
          <p:cNvPr id="18" name="Text Placeholder 6">
            <a:extLst>
              <a:ext uri="{FF2B5EF4-FFF2-40B4-BE49-F238E27FC236}">
                <a16:creationId xmlns:a16="http://schemas.microsoft.com/office/drawing/2014/main" id="{53CF8CC1-E222-0E04-5B01-F00472467DA6}"/>
              </a:ext>
            </a:extLst>
          </p:cNvPr>
          <p:cNvSpPr>
            <a:spLocks noGrp="1"/>
          </p:cNvSpPr>
          <p:nvPr>
            <p:ph type="body" sz="quarter" idx="12"/>
          </p:nvPr>
        </p:nvSpPr>
        <p:spPr>
          <a:xfrm>
            <a:off x="4644009" y="771525"/>
            <a:ext cx="4180904" cy="3313113"/>
          </a:xfrm>
        </p:spPr>
        <p:txBody>
          <a:bodyPr>
            <a:normAutofit lnSpcReduction="10000"/>
          </a:bodyPr>
          <a:lstStyle/>
          <a:p>
            <a:r>
              <a:rPr lang="en-AU" dirty="0">
                <a:latin typeface="Arial"/>
                <a:cs typeface="Arial"/>
              </a:rPr>
              <a:t>You will know you are successful  when you can:</a:t>
            </a:r>
          </a:p>
          <a:p>
            <a:pPr marL="342900" indent="-342900" eaLnBrk="0" fontAlgn="base" hangingPunct="0">
              <a:spcAft>
                <a:spcPct val="0"/>
              </a:spcAft>
              <a:buFont typeface="Arial" panose="020B0604020202020204" pitchFamily="34" charset="0"/>
              <a:buChar char="•"/>
              <a:defRPr/>
            </a:pPr>
            <a:r>
              <a:rPr lang="en-US" dirty="0">
                <a:solidFill>
                  <a:srgbClr val="000000"/>
                </a:solidFill>
              </a:rPr>
              <a:t>identify how the attributes </a:t>
            </a:r>
            <a:br>
              <a:rPr lang="en-US" dirty="0">
                <a:solidFill>
                  <a:srgbClr val="000000"/>
                </a:solidFill>
              </a:rPr>
            </a:br>
            <a:r>
              <a:rPr lang="en-US" dirty="0">
                <a:solidFill>
                  <a:srgbClr val="000000"/>
                </a:solidFill>
              </a:rPr>
              <a:t>of quality assessment are incorporated in question design</a:t>
            </a:r>
          </a:p>
          <a:p>
            <a:pPr marL="342900" indent="-342900" eaLnBrk="0" fontAlgn="base" hangingPunct="0">
              <a:spcAft>
                <a:spcPct val="0"/>
              </a:spcAft>
              <a:buFont typeface="Arial" panose="020B0604020202020204" pitchFamily="34" charset="0"/>
              <a:buChar char="•"/>
              <a:defRPr/>
            </a:pPr>
            <a:r>
              <a:rPr lang="en-US" dirty="0">
                <a:solidFill>
                  <a:srgbClr val="000000"/>
                </a:solidFill>
              </a:rPr>
              <a:t>use the QCAA standards elaborations to review questions that vary in complexity and familiarity</a:t>
            </a:r>
          </a:p>
          <a:p>
            <a:pPr marL="342900" indent="-342900" eaLnBrk="0" fontAlgn="base" hangingPunct="0">
              <a:spcAft>
                <a:spcPct val="0"/>
              </a:spcAft>
              <a:buFont typeface="Arial" panose="020B0604020202020204" pitchFamily="34" charset="0"/>
              <a:buChar char="•"/>
              <a:defRPr/>
            </a:pPr>
            <a:r>
              <a:rPr lang="en-US" dirty="0">
                <a:solidFill>
                  <a:srgbClr val="000000"/>
                </a:solidFill>
              </a:rPr>
              <a:t>document reflections to contribute to a shared approach.</a:t>
            </a:r>
          </a:p>
        </p:txBody>
      </p:sp>
      <p:cxnSp>
        <p:nvCxnSpPr>
          <p:cNvPr id="19" name="Straight Connector 18">
            <a:extLst>
              <a:ext uri="{FF2B5EF4-FFF2-40B4-BE49-F238E27FC236}">
                <a16:creationId xmlns:a16="http://schemas.microsoft.com/office/drawing/2014/main" id="{C64B3CF3-E653-32B9-7880-714EA8ABA9C3}"/>
              </a:ext>
            </a:extLst>
          </p:cNvPr>
          <p:cNvCxnSpPr>
            <a:cxnSpLocks/>
          </p:cNvCxnSpPr>
          <p:nvPr/>
        </p:nvCxnSpPr>
        <p:spPr bwMode="auto">
          <a:xfrm>
            <a:off x="4139952" y="807256"/>
            <a:ext cx="0" cy="3528987"/>
          </a:xfrm>
          <a:prstGeom prst="line">
            <a:avLst/>
          </a:prstGeom>
          <a:noFill/>
          <a:ln w="22225" cap="flat" cmpd="sng" algn="ctr">
            <a:solidFill>
              <a:srgbClr val="D52B1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9732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5424-B7CE-9FC5-5199-CF0E5136FA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480E2B-74BD-371A-D417-221C84953461}"/>
              </a:ext>
            </a:extLst>
          </p:cNvPr>
          <p:cNvSpPr>
            <a:spLocks noGrp="1"/>
          </p:cNvSpPr>
          <p:nvPr>
            <p:ph type="title"/>
          </p:nvPr>
        </p:nvSpPr>
        <p:spPr/>
        <p:txBody>
          <a:bodyPr/>
          <a:lstStyle/>
          <a:p>
            <a:r>
              <a:rPr lang="en-AU" dirty="0"/>
              <a:t>Reflect on your learning</a:t>
            </a:r>
          </a:p>
        </p:txBody>
      </p:sp>
      <p:sp>
        <p:nvSpPr>
          <p:cNvPr id="11" name="Content Placeholder 10">
            <a:extLst>
              <a:ext uri="{FF2B5EF4-FFF2-40B4-BE49-F238E27FC236}">
                <a16:creationId xmlns:a16="http://schemas.microsoft.com/office/drawing/2014/main" id="{5FA6BA65-8F72-C21E-E959-E9E919DAB683}"/>
              </a:ext>
            </a:extLst>
          </p:cNvPr>
          <p:cNvSpPr>
            <a:spLocks noGrp="1"/>
          </p:cNvSpPr>
          <p:nvPr>
            <p:ph idx="1"/>
          </p:nvPr>
        </p:nvSpPr>
        <p:spPr/>
        <p:txBody>
          <a:bodyPr/>
          <a:lstStyle/>
          <a:p>
            <a:r>
              <a:rPr lang="en-AU" b="1" dirty="0">
                <a:solidFill>
                  <a:schemeClr val="accent3"/>
                </a:solidFill>
              </a:rPr>
              <a:t>In a moment …</a:t>
            </a:r>
          </a:p>
          <a:p>
            <a:pPr lvl="0"/>
            <a:r>
              <a:rPr lang="en-AU" dirty="0"/>
              <a:t>Document your final reflections and strategies for future reference</a:t>
            </a:r>
            <a:r>
              <a:rPr lang="en-AU" sz="1400" dirty="0"/>
              <a:t> </a:t>
            </a:r>
            <a:r>
              <a:rPr lang="en-AU" dirty="0"/>
              <a:t>using the reflection sheet.</a:t>
            </a:r>
          </a:p>
          <a:p>
            <a:r>
              <a:rPr lang="en-AU" sz="1600" dirty="0"/>
              <a:t> </a:t>
            </a:r>
            <a:endParaRPr lang="en-AU" dirty="0"/>
          </a:p>
        </p:txBody>
      </p:sp>
      <p:pic>
        <p:nvPicPr>
          <p:cNvPr id="6" name="Graphic 1">
            <a:extLst>
              <a:ext uri="{FF2B5EF4-FFF2-40B4-BE49-F238E27FC236}">
                <a16:creationId xmlns:a16="http://schemas.microsoft.com/office/drawing/2014/main" id="{46B2E989-1818-80EC-3A5D-9A13CFBC19F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17391" y="3777743"/>
            <a:ext cx="906209" cy="906209"/>
          </a:xfrm>
          <a:prstGeom prst="rect">
            <a:avLst/>
          </a:prstGeom>
        </p:spPr>
      </p:pic>
      <p:pic>
        <p:nvPicPr>
          <p:cNvPr id="8" name="Graphic 7">
            <a:extLst>
              <a:ext uri="{FF2B5EF4-FFF2-40B4-BE49-F238E27FC236}">
                <a16:creationId xmlns:a16="http://schemas.microsoft.com/office/drawing/2014/main" id="{5C018168-CDFB-AF31-72CB-F4CF98EF745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948264" y="3777743"/>
            <a:ext cx="906209" cy="906209"/>
          </a:xfrm>
          <a:prstGeom prst="rect">
            <a:avLst/>
          </a:prstGeom>
        </p:spPr>
      </p:pic>
    </p:spTree>
    <p:extLst>
      <p:ext uri="{BB962C8B-B14F-4D97-AF65-F5344CB8AC3E}">
        <p14:creationId xmlns:p14="http://schemas.microsoft.com/office/powerpoint/2010/main" val="2814875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400" dirty="0"/>
              <a:t>Third-party copyright material, and QCAA material not covered by the CC BY licence is listed below:</a:t>
            </a:r>
          </a:p>
          <a:p>
            <a:pPr marL="288000" indent="-288000" fontAlgn="auto">
              <a:spcAft>
                <a:spcPts val="0"/>
              </a:spcAft>
              <a:buFont typeface="+mj-lt"/>
              <a:buAutoNum type="arabicPeriod"/>
            </a:pPr>
            <a:r>
              <a:rPr lang="en-US" sz="14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a:buFont typeface="+mj-lt"/>
              <a:buAutoNum type="arabicPeriod"/>
            </a:pPr>
            <a:r>
              <a:rPr lang="en-US" sz="1400" dirty="0"/>
              <a:t>Acknowledgment of Country artwork (2023) ‘Growth through Learning’ by Chern’ee, Brooke and Jesse Sutton, Kalkadoon. </a:t>
            </a:r>
            <a:r>
              <a:rPr lang="en-US" sz="1400" dirty="0">
                <a:hlinkClick r:id="rId3"/>
              </a:rPr>
              <a:t>www.cherneesutton.com.au</a:t>
            </a:r>
            <a:endParaRPr lang="en-US" sz="1400" dirty="0"/>
          </a:p>
          <a:p>
            <a:pPr marL="288000" indent="-288000">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br>
              <a:rPr lang="en-AU" sz="1400" dirty="0">
                <a:solidFill>
                  <a:srgbClr val="111111"/>
                </a:solidFill>
                <a:ea typeface="Times New Roman" panose="02020603050405020304" pitchFamily="18" charset="0"/>
              </a:rPr>
            </a:br>
            <a:r>
              <a:rPr lang="en-AU" sz="1400" u="sng" dirty="0">
                <a:solidFill>
                  <a:srgbClr val="2D7FF9"/>
                </a:solidFill>
                <a:ea typeface="Times New Roman" panose="02020603050405020304" pitchFamily="18" charset="0"/>
                <a:hlinkClick r:id="rId4"/>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5"/>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6"/>
              </a:rPr>
              <a:t>copyright notice</a:t>
            </a:r>
            <a:r>
              <a:rPr lang="en-US" sz="1400" dirty="0"/>
              <a:t>.</a:t>
            </a:r>
          </a:p>
          <a:p>
            <a:pPr marL="288000" indent="-288000" fontAlgn="auto">
              <a:spcAft>
                <a:spcPts val="0"/>
              </a:spcAft>
              <a:buFont typeface="+mj-lt"/>
              <a:buAutoNum type="arabicPeriod"/>
            </a:pPr>
            <a:r>
              <a:rPr lang="en-US" sz="1400" dirty="0"/>
              <a:t>Student and staff images have been used with permission.</a:t>
            </a:r>
          </a:p>
        </p:txBody>
      </p:sp>
    </p:spTree>
    <p:extLst>
      <p:ext uri="{BB962C8B-B14F-4D97-AF65-F5344CB8AC3E}">
        <p14:creationId xmlns:p14="http://schemas.microsoft.com/office/powerpoint/2010/main" val="569617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dirty="0"/>
          </a:p>
          <a:p>
            <a:pPr>
              <a:lnSpc>
                <a:spcPct val="110000"/>
              </a:lnSpc>
              <a:spcBef>
                <a:spcPts val="0"/>
              </a:spcBef>
              <a:spcAft>
                <a:spcPts val="0"/>
              </a:spcAft>
            </a:pPr>
            <a:r>
              <a:rPr lang="en-US" sz="1200" dirty="0"/>
              <a:t>                </a:t>
            </a:r>
            <a:r>
              <a:rPr lang="en-US" dirty="0"/>
              <a:t>© State of Queensland (QCAA) </a:t>
            </a:r>
            <a:r>
              <a:rPr lang="en-AU" dirty="0"/>
              <a:t>2026</a:t>
            </a:r>
          </a:p>
          <a:p>
            <a:pPr>
              <a:lnSpc>
                <a:spcPct val="110000"/>
              </a:lnSpc>
            </a:pPr>
            <a:r>
              <a:rPr lang="en-AU" b="1" spc="-20" dirty="0"/>
              <a:t>Licence</a:t>
            </a:r>
            <a:r>
              <a:rPr lang="en-AU" spc="-20" dirty="0"/>
              <a:t>: </a:t>
            </a:r>
            <a:r>
              <a:rPr lang="en-AU" spc="-20" dirty="0">
                <a:hlinkClick r:id="rId3"/>
              </a:rPr>
              <a:t>https://creativecommons.org/licenses/by/4.0</a:t>
            </a:r>
            <a:r>
              <a:rPr lang="en-AU" spc="-20" dirty="0"/>
              <a:t> </a:t>
            </a:r>
            <a:r>
              <a:rPr lang="en-AU" b="1" spc="-20" dirty="0">
                <a:solidFill>
                  <a:schemeClr val="tx2">
                    <a:lumMod val="50000"/>
                    <a:lumOff val="50000"/>
                  </a:schemeClr>
                </a:solidFill>
              </a:rPr>
              <a:t>|</a:t>
            </a:r>
            <a:r>
              <a:rPr lang="en-AU" spc="-20" dirty="0"/>
              <a:t> </a:t>
            </a:r>
            <a:r>
              <a:rPr lang="en-AU" b="1" spc="-20" dirty="0"/>
              <a:t>Copyright notice:</a:t>
            </a:r>
            <a:r>
              <a:rPr lang="en-AU" spc="-20" dirty="0"/>
              <a:t> </a:t>
            </a:r>
            <a:r>
              <a:rPr lang="en-AU" spc="-20" dirty="0">
                <a:hlinkClick r:id="rId4"/>
              </a:rPr>
              <a:t>www.qcaa.qld.edu.au/copyright</a:t>
            </a:r>
            <a:r>
              <a:rPr lang="en-AU" spc="-20" dirty="0"/>
              <a:t> — lists the full terms and conditions, which specify certain exceptions to the licence. </a:t>
            </a:r>
            <a:r>
              <a:rPr lang="en-AU" b="1" spc="-20" dirty="0">
                <a:solidFill>
                  <a:schemeClr val="tx2">
                    <a:lumMod val="50000"/>
                    <a:lumOff val="50000"/>
                  </a:schemeClr>
                </a:solidFill>
              </a:rPr>
              <a:t>|</a:t>
            </a:r>
            <a:r>
              <a:rPr lang="en-AU" spc="-20" dirty="0"/>
              <a:t> </a:t>
            </a:r>
            <a:br>
              <a:rPr lang="en-AU" spc="-20"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2026 </a:t>
            </a:r>
            <a:r>
              <a:rPr lang="en-AU" spc="-20" dirty="0">
                <a:hlinkClick r:id="rId4"/>
              </a:rPr>
              <a:t>www.qcaa.qld.edu.au/copyright</a:t>
            </a:r>
            <a:r>
              <a:rPr lang="en-AU" spc="-20"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dirty="0"/>
              <a:t>Copyright notice</a:t>
            </a:r>
          </a:p>
        </p:txBody>
      </p:sp>
    </p:spTree>
    <p:extLst>
      <p:ext uri="{BB962C8B-B14F-4D97-AF65-F5344CB8AC3E}">
        <p14:creationId xmlns:p14="http://schemas.microsoft.com/office/powerpoint/2010/main" val="1938929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09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p:txBody>
          <a:bodyPr>
            <a:normAutofit/>
          </a:bodyPr>
          <a:lstStyle/>
          <a:p>
            <a:r>
              <a:rPr lang="en-AU" dirty="0"/>
              <a:t>Acknowledgment of Country</a:t>
            </a:r>
          </a:p>
        </p:txBody>
      </p:sp>
    </p:spTree>
    <p:extLst>
      <p:ext uri="{BB962C8B-B14F-4D97-AF65-F5344CB8AC3E}">
        <p14:creationId xmlns:p14="http://schemas.microsoft.com/office/powerpoint/2010/main" val="177309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E5CBF1-B647-389D-81AA-EE0069F84CE9}"/>
              </a:ext>
            </a:extLst>
          </p:cNvPr>
          <p:cNvSpPr>
            <a:spLocks noGrp="1"/>
          </p:cNvSpPr>
          <p:nvPr>
            <p:ph type="title"/>
          </p:nvPr>
        </p:nvSpPr>
        <p:spPr>
          <a:xfrm>
            <a:off x="4642120" y="274637"/>
            <a:ext cx="4180904" cy="360000"/>
          </a:xfrm>
        </p:spPr>
        <p:txBody>
          <a:bodyPr>
            <a:normAutofit/>
          </a:bodyPr>
          <a:lstStyle/>
          <a:p>
            <a:r>
              <a:rPr lang="en-AU" dirty="0"/>
              <a:t>Success criteria</a:t>
            </a:r>
          </a:p>
        </p:txBody>
      </p:sp>
      <p:sp>
        <p:nvSpPr>
          <p:cNvPr id="5" name="Text Placeholder 4">
            <a:extLst>
              <a:ext uri="{FF2B5EF4-FFF2-40B4-BE49-F238E27FC236}">
                <a16:creationId xmlns:a16="http://schemas.microsoft.com/office/drawing/2014/main" id="{5FAF3F6D-8B6D-4628-DCBE-216A15179FD4}"/>
              </a:ext>
            </a:extLst>
          </p:cNvPr>
          <p:cNvSpPr>
            <a:spLocks noGrp="1"/>
          </p:cNvSpPr>
          <p:nvPr>
            <p:ph type="body" sz="quarter" idx="10"/>
          </p:nvPr>
        </p:nvSpPr>
        <p:spPr/>
        <p:txBody>
          <a:bodyPr>
            <a:normAutofit lnSpcReduction="10000"/>
          </a:bodyPr>
          <a:lstStyle/>
          <a:p>
            <a:r>
              <a:rPr lang="en-AU" dirty="0"/>
              <a:t>Learning goal</a:t>
            </a:r>
          </a:p>
        </p:txBody>
      </p:sp>
      <p:sp>
        <p:nvSpPr>
          <p:cNvPr id="6" name="Text Placeholder 5">
            <a:extLst>
              <a:ext uri="{FF2B5EF4-FFF2-40B4-BE49-F238E27FC236}">
                <a16:creationId xmlns:a16="http://schemas.microsoft.com/office/drawing/2014/main" id="{2AC061AB-02E5-9062-1BC3-D4390F68AD53}"/>
              </a:ext>
            </a:extLst>
          </p:cNvPr>
          <p:cNvSpPr>
            <a:spLocks noGrp="1"/>
          </p:cNvSpPr>
          <p:nvPr>
            <p:ph type="body" sz="quarter" idx="11"/>
          </p:nvPr>
        </p:nvSpPr>
        <p:spPr/>
        <p:txBody>
          <a:bodyPr vert="horz" lIns="0" tIns="0" rIns="0" bIns="0" rtlCol="0" anchor="t">
            <a:normAutofit/>
          </a:bodyPr>
          <a:lstStyle/>
          <a:p>
            <a:r>
              <a:rPr lang="en-AU" dirty="0">
                <a:latin typeface="Arial"/>
                <a:cs typeface="Arial"/>
              </a:rPr>
              <a:t>To develop skills required to create questions in quality examinations for the Years 7</a:t>
            </a:r>
            <a:r>
              <a:rPr lang="en-AU" dirty="0">
                <a:latin typeface="Arial"/>
                <a:cs typeface="Arial"/>
                <a:sym typeface="Symbol" panose="05050102010706020507" pitchFamily="18" charset="2"/>
              </a:rPr>
              <a:t>10 </a:t>
            </a:r>
            <a:r>
              <a:rPr lang="en-AU" dirty="0">
                <a:latin typeface="Arial"/>
                <a:cs typeface="Arial"/>
              </a:rPr>
              <a:t>Australian Curriculum v9.0: Mathematics.</a:t>
            </a:r>
          </a:p>
          <a:p>
            <a:endParaRPr lang="en-AU" dirty="0"/>
          </a:p>
        </p:txBody>
      </p:sp>
      <p:sp>
        <p:nvSpPr>
          <p:cNvPr id="7" name="Text Placeholder 6">
            <a:extLst>
              <a:ext uri="{FF2B5EF4-FFF2-40B4-BE49-F238E27FC236}">
                <a16:creationId xmlns:a16="http://schemas.microsoft.com/office/drawing/2014/main" id="{94EE9CBD-C278-6758-A0CC-9A3CE03D7301}"/>
              </a:ext>
            </a:extLst>
          </p:cNvPr>
          <p:cNvSpPr>
            <a:spLocks noGrp="1"/>
          </p:cNvSpPr>
          <p:nvPr>
            <p:ph type="body" sz="quarter" idx="12"/>
          </p:nvPr>
        </p:nvSpPr>
        <p:spPr>
          <a:xfrm>
            <a:off x="4644009" y="771525"/>
            <a:ext cx="4176139" cy="3313113"/>
          </a:xfrm>
        </p:spPr>
        <p:txBody>
          <a:bodyPr>
            <a:normAutofit fontScale="92500" lnSpcReduction="10000"/>
          </a:bodyPr>
          <a:lstStyle/>
          <a:p>
            <a:r>
              <a:rPr lang="en-AU" dirty="0">
                <a:latin typeface="Arial"/>
                <a:cs typeface="Arial"/>
              </a:rPr>
              <a:t>You will know you are successful  when you can:</a:t>
            </a:r>
          </a:p>
          <a:p>
            <a:pPr marL="342900" indent="-342900" eaLnBrk="0" fontAlgn="base" hangingPunct="0">
              <a:spcAft>
                <a:spcPct val="0"/>
              </a:spcAft>
              <a:buFont typeface="Arial" panose="020B0604020202020204" pitchFamily="34" charset="0"/>
              <a:buChar char="•"/>
              <a:defRPr/>
            </a:pPr>
            <a:r>
              <a:rPr lang="en-US" dirty="0">
                <a:solidFill>
                  <a:srgbClr val="000000"/>
                </a:solidFill>
              </a:rPr>
              <a:t>identify how the attributes of quality assessment are incorporated in question design</a:t>
            </a:r>
          </a:p>
          <a:p>
            <a:pPr marL="342900" indent="-342900" eaLnBrk="0" fontAlgn="base" hangingPunct="0">
              <a:spcAft>
                <a:spcPct val="0"/>
              </a:spcAft>
              <a:buFont typeface="Arial" panose="020B0604020202020204" pitchFamily="34" charset="0"/>
              <a:buChar char="•"/>
              <a:defRPr/>
            </a:pPr>
            <a:r>
              <a:rPr lang="en-US" dirty="0">
                <a:solidFill>
                  <a:srgbClr val="000000"/>
                </a:solidFill>
              </a:rPr>
              <a:t>use the QCAA Mathematics standards elaborations to review questions that vary in complexity and familiarity</a:t>
            </a:r>
          </a:p>
          <a:p>
            <a:pPr marL="342900" indent="-342900" eaLnBrk="0" fontAlgn="base" hangingPunct="0">
              <a:spcAft>
                <a:spcPct val="0"/>
              </a:spcAft>
              <a:buFont typeface="Arial" panose="020B0604020202020204" pitchFamily="34" charset="0"/>
              <a:buChar char="•"/>
              <a:defRPr/>
            </a:pPr>
            <a:r>
              <a:rPr lang="en-US" dirty="0">
                <a:solidFill>
                  <a:srgbClr val="000000"/>
                </a:solidFill>
              </a:rPr>
              <a:t>document reflections to contribute to a shared approach.</a:t>
            </a:r>
          </a:p>
          <a:p>
            <a:pPr marL="342900" indent="-342900" eaLnBrk="0" fontAlgn="base" hangingPunct="0">
              <a:spcAft>
                <a:spcPct val="0"/>
              </a:spcAft>
              <a:buFont typeface="Arial" panose="020B0604020202020204" pitchFamily="34" charset="0"/>
              <a:buChar char="•"/>
              <a:defRPr/>
            </a:pPr>
            <a:endParaRPr lang="en-US" dirty="0">
              <a:solidFill>
                <a:srgbClr val="000000"/>
              </a:solidFill>
            </a:endParaRPr>
          </a:p>
          <a:p>
            <a:endParaRPr lang="en-AU" dirty="0"/>
          </a:p>
        </p:txBody>
      </p:sp>
      <p:cxnSp>
        <p:nvCxnSpPr>
          <p:cNvPr id="2" name="Straight Connector 1">
            <a:extLst>
              <a:ext uri="{FF2B5EF4-FFF2-40B4-BE49-F238E27FC236}">
                <a16:creationId xmlns:a16="http://schemas.microsoft.com/office/drawing/2014/main" id="{BF2CAF06-AD3E-53CE-1B7E-F5FB4ACA3F1E}"/>
              </a:ext>
            </a:extLst>
          </p:cNvPr>
          <p:cNvCxnSpPr>
            <a:cxnSpLocks/>
          </p:cNvCxnSpPr>
          <p:nvPr/>
        </p:nvCxnSpPr>
        <p:spPr bwMode="auto">
          <a:xfrm>
            <a:off x="4139952" y="807256"/>
            <a:ext cx="0" cy="3528987"/>
          </a:xfrm>
          <a:prstGeom prst="line">
            <a:avLst/>
          </a:prstGeom>
          <a:noFill/>
          <a:ln w="22225" cap="flat" cmpd="sng" algn="ctr">
            <a:solidFill>
              <a:srgbClr val="D52B1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289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7896DEA-D5A6-D189-076D-0680B76A8F77}"/>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7009AF44-F65B-81E4-9F78-5D71E7B1807D}"/>
              </a:ext>
            </a:extLst>
          </p:cNvPr>
          <p:cNvGrpSpPr/>
          <p:nvPr/>
        </p:nvGrpSpPr>
        <p:grpSpPr>
          <a:xfrm>
            <a:off x="741602" y="2067694"/>
            <a:ext cx="7660797" cy="741680"/>
            <a:chOff x="785932" y="1483359"/>
            <a:chExt cx="7660797" cy="741680"/>
          </a:xfrm>
          <a:noFill/>
        </p:grpSpPr>
        <p:sp>
          <p:nvSpPr>
            <p:cNvPr id="7" name="Rectangle 6">
              <a:extLst>
                <a:ext uri="{FF2B5EF4-FFF2-40B4-BE49-F238E27FC236}">
                  <a16:creationId xmlns:a16="http://schemas.microsoft.com/office/drawing/2014/main" id="{4445EE1C-CDFC-8A46-3799-C2477157DE4B}"/>
                </a:ext>
              </a:extLst>
            </p:cNvPr>
            <p:cNvSpPr/>
            <p:nvPr/>
          </p:nvSpPr>
          <p:spPr>
            <a:xfrm>
              <a:off x="785932" y="1483359"/>
              <a:ext cx="7660797" cy="741680"/>
            </a:xfrm>
            <a:prstGeom prst="rect">
              <a:avLst/>
            </a:prstGeom>
            <a:grpFill/>
            <a:ln w="28575">
              <a:solidFill>
                <a:schemeClr val="bg1"/>
              </a:solidFill>
            </a:ln>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39878D14-FE10-6FA3-11A9-29A3B8A0D064}"/>
                </a:ext>
              </a:extLst>
            </p:cNvPr>
            <p:cNvSpPr txBox="1"/>
            <p:nvPr/>
          </p:nvSpPr>
          <p:spPr>
            <a:xfrm>
              <a:off x="785932" y="1483359"/>
              <a:ext cx="7660797" cy="741680"/>
            </a:xfrm>
            <a:prstGeom prst="rect">
              <a:avLst/>
            </a:prstGeom>
            <a:solidFill>
              <a:schemeClr val="accent1">
                <a:lumMod val="20000"/>
                <a:lumOff val="80000"/>
              </a:schemeClr>
            </a:solidFill>
            <a:ln w="285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0400" tIns="50800" rIns="50800" bIns="508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are complexity and familiarity used to create </a:t>
              </a:r>
              <a:b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questions in quality Mathematics examinations?</a:t>
              </a:r>
            </a:p>
          </p:txBody>
        </p:sp>
      </p:grpSp>
      <p:sp>
        <p:nvSpPr>
          <p:cNvPr id="2" name="Title 4">
            <a:extLst>
              <a:ext uri="{FF2B5EF4-FFF2-40B4-BE49-F238E27FC236}">
                <a16:creationId xmlns:a16="http://schemas.microsoft.com/office/drawing/2014/main" id="{F326A263-CAD0-AA1B-F565-20611EEDB8C5}"/>
              </a:ext>
            </a:extLst>
          </p:cNvPr>
          <p:cNvSpPr>
            <a:spLocks noGrp="1"/>
          </p:cNvSpPr>
          <p:nvPr>
            <p:ph type="title"/>
          </p:nvPr>
        </p:nvSpPr>
        <p:spPr>
          <a:xfrm>
            <a:off x="327025" y="274637"/>
            <a:ext cx="8496000" cy="360000"/>
          </a:xfrm>
        </p:spPr>
        <p:txBody>
          <a:bodyPr/>
          <a:lstStyle/>
          <a:p>
            <a:r>
              <a:rPr lang="en-AU" dirty="0"/>
              <a:t>Guiding question</a:t>
            </a:r>
          </a:p>
        </p:txBody>
      </p:sp>
      <p:pic>
        <p:nvPicPr>
          <p:cNvPr id="3" name="Graphic 2">
            <a:extLst>
              <a:ext uri="{FF2B5EF4-FFF2-40B4-BE49-F238E27FC236}">
                <a16:creationId xmlns:a16="http://schemas.microsoft.com/office/drawing/2014/main" id="{D73F86DB-58EF-7D25-FDFA-21B148C364B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17391" y="3777743"/>
            <a:ext cx="906209" cy="906209"/>
          </a:xfrm>
          <a:prstGeom prst="rect">
            <a:avLst/>
          </a:prstGeom>
        </p:spPr>
      </p:pic>
    </p:spTree>
    <p:extLst>
      <p:ext uri="{BB962C8B-B14F-4D97-AF65-F5344CB8AC3E}">
        <p14:creationId xmlns:p14="http://schemas.microsoft.com/office/powerpoint/2010/main" val="341663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CF36-1A9A-4ED7-AF6D-2F5AF79CA40C}"/>
              </a:ext>
            </a:extLst>
          </p:cNvPr>
          <p:cNvSpPr>
            <a:spLocks noGrp="1"/>
          </p:cNvSpPr>
          <p:nvPr>
            <p:ph type="title"/>
          </p:nvPr>
        </p:nvSpPr>
        <p:spPr/>
        <p:txBody>
          <a:bodyPr anchor="t">
            <a:noAutofit/>
          </a:bodyPr>
          <a:lstStyle/>
          <a:p>
            <a:r>
              <a:rPr lang="en-AU" dirty="0"/>
              <a:t>Attributes of quality assessment</a:t>
            </a:r>
            <a:endParaRPr lang="en-AU" b="1" dirty="0"/>
          </a:p>
        </p:txBody>
      </p:sp>
      <p:graphicFrame>
        <p:nvGraphicFramePr>
          <p:cNvPr id="6" name="Content Placeholder 2">
            <a:extLst>
              <a:ext uri="{FF2B5EF4-FFF2-40B4-BE49-F238E27FC236}">
                <a16:creationId xmlns:a16="http://schemas.microsoft.com/office/drawing/2014/main" id="{E472CB8F-BCBB-998F-BF0A-0C4F20069405}"/>
              </a:ext>
            </a:extLst>
          </p:cNvPr>
          <p:cNvGraphicFramePr>
            <a:graphicFrameLocks noGrp="1"/>
          </p:cNvGraphicFramePr>
          <p:nvPr>
            <p:ph idx="1"/>
          </p:nvPr>
        </p:nvGraphicFramePr>
        <p:xfrm>
          <a:off x="320975" y="843558"/>
          <a:ext cx="8493125" cy="3616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a:extLst>
              <a:ext uri="{FF2B5EF4-FFF2-40B4-BE49-F238E27FC236}">
                <a16:creationId xmlns:a16="http://schemas.microsoft.com/office/drawing/2014/main" id="{795EC84C-2079-7FEF-66FE-C2C6845BEC1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917391" y="3777743"/>
            <a:ext cx="906209" cy="906209"/>
          </a:xfrm>
          <a:prstGeom prst="rect">
            <a:avLst/>
          </a:prstGeom>
        </p:spPr>
      </p:pic>
    </p:spTree>
    <p:extLst>
      <p:ext uri="{BB962C8B-B14F-4D97-AF65-F5344CB8AC3E}">
        <p14:creationId xmlns:p14="http://schemas.microsoft.com/office/powerpoint/2010/main" val="324467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B87F06-1340-A28B-C027-FF51AD936C78}"/>
              </a:ext>
            </a:extLst>
          </p:cNvPr>
          <p:cNvSpPr>
            <a:spLocks noGrp="1"/>
          </p:cNvSpPr>
          <p:nvPr>
            <p:ph type="title"/>
          </p:nvPr>
        </p:nvSpPr>
        <p:spPr/>
        <p:txBody>
          <a:bodyPr/>
          <a:lstStyle/>
          <a:p>
            <a:r>
              <a:rPr lang="en-AU" dirty="0"/>
              <a:t>Incorporating the attributes in assessment design</a:t>
            </a:r>
          </a:p>
        </p:txBody>
      </p:sp>
      <p:sp>
        <p:nvSpPr>
          <p:cNvPr id="4" name="Content Placeholder 3">
            <a:extLst>
              <a:ext uri="{FF2B5EF4-FFF2-40B4-BE49-F238E27FC236}">
                <a16:creationId xmlns:a16="http://schemas.microsoft.com/office/drawing/2014/main" id="{CB455AAF-A7C3-A940-960C-53AA430FC527}"/>
              </a:ext>
            </a:extLst>
          </p:cNvPr>
          <p:cNvSpPr>
            <a:spLocks noGrp="1"/>
          </p:cNvSpPr>
          <p:nvPr>
            <p:ph idx="1"/>
          </p:nvPr>
        </p:nvSpPr>
        <p:spPr>
          <a:xfrm>
            <a:off x="327025" y="771550"/>
            <a:ext cx="8344535" cy="3708000"/>
          </a:xfrm>
        </p:spPr>
        <p:txBody>
          <a:bodyPr/>
          <a:lstStyle/>
          <a:p>
            <a:pPr fontAlgn="auto">
              <a:spcAft>
                <a:spcPts val="0"/>
              </a:spcAft>
            </a:pPr>
            <a:r>
              <a:rPr lang="en-AU" b="1" dirty="0">
                <a:solidFill>
                  <a:schemeClr val="accent3"/>
                </a:solidFill>
              </a:rPr>
              <a:t>In a moment …</a:t>
            </a:r>
          </a:p>
          <a:p>
            <a:pPr fontAlgn="auto">
              <a:spcAft>
                <a:spcPts val="0"/>
              </a:spcAft>
            </a:pPr>
            <a:r>
              <a:rPr lang="en-US" dirty="0"/>
              <a:t>Consider which attribute of quality assessment you find most challenging to incorporate in question design, in your current practice.</a:t>
            </a:r>
            <a:endParaRPr lang="en-AU" dirty="0"/>
          </a:p>
          <a:p>
            <a:endParaRPr lang="en-AU" dirty="0"/>
          </a:p>
        </p:txBody>
      </p:sp>
      <p:pic>
        <p:nvPicPr>
          <p:cNvPr id="2" name="Graphic 1">
            <a:extLst>
              <a:ext uri="{FF2B5EF4-FFF2-40B4-BE49-F238E27FC236}">
                <a16:creationId xmlns:a16="http://schemas.microsoft.com/office/drawing/2014/main" id="{097243EC-7BBA-40F2-7FD1-A2C3AE28F8C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917391" y="3710254"/>
            <a:ext cx="906209" cy="906209"/>
          </a:xfrm>
          <a:prstGeom prst="rect">
            <a:avLst/>
          </a:prstGeom>
        </p:spPr>
      </p:pic>
      <p:pic>
        <p:nvPicPr>
          <p:cNvPr id="5" name="Graphic 4">
            <a:extLst>
              <a:ext uri="{FF2B5EF4-FFF2-40B4-BE49-F238E27FC236}">
                <a16:creationId xmlns:a16="http://schemas.microsoft.com/office/drawing/2014/main" id="{8FD05CDC-E0ED-E608-44D6-F787368ABCD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948264" y="3710254"/>
            <a:ext cx="906209" cy="906209"/>
          </a:xfrm>
          <a:prstGeom prst="rect">
            <a:avLst/>
          </a:prstGeom>
        </p:spPr>
      </p:pic>
      <p:pic>
        <p:nvPicPr>
          <p:cNvPr id="9" name="Graphic 8">
            <a:extLst>
              <a:ext uri="{FF2B5EF4-FFF2-40B4-BE49-F238E27FC236}">
                <a16:creationId xmlns:a16="http://schemas.microsoft.com/office/drawing/2014/main" id="{0DCDC958-E102-3306-39D2-C62B0B6A7E7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979137" y="3710253"/>
            <a:ext cx="906209" cy="906209"/>
          </a:xfrm>
          <a:prstGeom prst="rect">
            <a:avLst/>
          </a:prstGeom>
        </p:spPr>
      </p:pic>
    </p:spTree>
    <p:extLst>
      <p:ext uri="{BB962C8B-B14F-4D97-AF65-F5344CB8AC3E}">
        <p14:creationId xmlns:p14="http://schemas.microsoft.com/office/powerpoint/2010/main" val="132568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E3AFC-3FC2-06E8-5241-FF913DB3F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F933A-A416-5EBE-8AE2-2A3A351F4953}"/>
              </a:ext>
            </a:extLst>
          </p:cNvPr>
          <p:cNvSpPr>
            <a:spLocks noGrp="1"/>
          </p:cNvSpPr>
          <p:nvPr>
            <p:ph type="title"/>
          </p:nvPr>
        </p:nvSpPr>
        <p:spPr/>
        <p:txBody>
          <a:bodyPr anchor="t">
            <a:normAutofit/>
          </a:bodyPr>
          <a:lstStyle/>
          <a:p>
            <a:r>
              <a:rPr lang="en-AU" dirty="0"/>
              <a:t>Considerations — validity</a:t>
            </a:r>
            <a:endParaRPr lang="en-AU" b="1" dirty="0"/>
          </a:p>
        </p:txBody>
      </p:sp>
      <p:graphicFrame>
        <p:nvGraphicFramePr>
          <p:cNvPr id="6" name="Content Placeholder 2">
            <a:extLst>
              <a:ext uri="{FF2B5EF4-FFF2-40B4-BE49-F238E27FC236}">
                <a16:creationId xmlns:a16="http://schemas.microsoft.com/office/drawing/2014/main" id="{A301D1C0-A359-CD6E-BEC1-AB35C4978CA5}"/>
              </a:ext>
            </a:extLst>
          </p:cNvPr>
          <p:cNvGraphicFramePr>
            <a:graphicFrameLocks noGrp="1"/>
          </p:cNvGraphicFramePr>
          <p:nvPr>
            <p:ph idx="1"/>
          </p:nvPr>
        </p:nvGraphicFramePr>
        <p:xfrm>
          <a:off x="320975" y="843558"/>
          <a:ext cx="8493125" cy="3616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5DC5C972-6B37-31EB-D1AD-046E3D139104}"/>
              </a:ext>
            </a:extLst>
          </p:cNvPr>
          <p:cNvSpPr/>
          <p:nvPr/>
        </p:nvSpPr>
        <p:spPr>
          <a:xfrm>
            <a:off x="312050" y="852856"/>
            <a:ext cx="8502050" cy="1015319"/>
          </a:xfrm>
          <a:prstGeom prst="roundRect">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313748"/>
      </p:ext>
    </p:extLst>
  </p:cSld>
  <p:clrMapOvr>
    <a:masterClrMapping/>
  </p:clrMapOvr>
</p:sld>
</file>

<file path=ppt/theme/theme1.xml><?xml version="1.0" encoding="utf-8"?>
<a:theme xmlns:a="http://schemas.openxmlformats.org/drawingml/2006/main" name="1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5_nv.potx" id="{11155731-E599-4F2E-9B93-468A8BD23AEA}" vid="{D691B294-D0F6-42B9-A264-81E5EC4CEBDD}"/>
    </a:ext>
  </a:extLst>
</a:theme>
</file>

<file path=ppt/theme/theme2.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iQ_v9.0_widescreen_ppt_16x9_CC_BY_v25_nv.potx" id="{11155731-E599-4F2E-9B93-468A8BD23AEA}" vid="{64040186-FA2A-4C13-9D3E-8DA3FCEA16D1}"/>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Importance xmlns="1aeb0db8-a023-4f83-a675-fc900e5c4eb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20" ma:contentTypeDescription="Create a new document." ma:contentTypeScope="" ma:versionID="362dd6777467b5ab1b5574c5f0456714">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9b776ede4d04c0005c8903bd86ccc936"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element ref="ns2:Importa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Importance" ma:index="27" nillable="true" ma:displayName="Importance" ma:format="Dropdown" ma:internalName="Importanc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DEBD03-5E9C-40A0-804B-944DDB9E62A1}">
  <ds:schemaRefs>
    <ds:schemaRef ds:uri="1aeb0db8-a023-4f83-a675-fc900e5c4eb0"/>
    <ds:schemaRef ds:uri="http://purl.org/dc/terms/"/>
    <ds:schemaRef ds:uri="http://schemas.openxmlformats.org/package/2006/metadata/core-properties"/>
    <ds:schemaRef ds:uri="70d7b946-3027-4b33-9e00-b894cda58cf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5834785-0F6E-483F-B28D-7894C821D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eb0db8-a023-4f83-a675-fc900e5c4eb0"/>
    <ds:schemaRef ds:uri="70d7b946-3027-4b33-9e00-b894cda58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ACiQ_v9.0_widescreen_ppt_16x9_CC_BY</Template>
  <TotalTime>5319</TotalTime>
  <Words>3978</Words>
  <Application>Microsoft Office PowerPoint</Application>
  <PresentationFormat>On-screen Show (16:9)</PresentationFormat>
  <Paragraphs>309</Paragraphs>
  <Slides>38</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Arial (Body)</vt:lpstr>
      <vt:lpstr>Calibri</vt:lpstr>
      <vt:lpstr>Courier New</vt:lpstr>
      <vt:lpstr>Times New Roman</vt:lpstr>
      <vt:lpstr>Wingdings</vt:lpstr>
      <vt:lpstr>1_QCAA content</vt:lpstr>
      <vt:lpstr>QCAA title slides</vt:lpstr>
      <vt:lpstr>This presentation is part of the Creating questions for quality Mathematics assessment — Australian Curriculum v9.0 toolkit. The toolkit contains guidance and additional resources.</vt:lpstr>
      <vt:lpstr>Look for activity icons. Throughout this presentation, icons are used to indicate different activities, groupings and available resources.</vt:lpstr>
      <vt:lpstr>Using complexity and familiarity  to create questions in Mathematics</vt:lpstr>
      <vt:lpstr>Acknowledgment of Country</vt:lpstr>
      <vt:lpstr>Success criteria</vt:lpstr>
      <vt:lpstr>Guiding question</vt:lpstr>
      <vt:lpstr>Attributes of quality assessment</vt:lpstr>
      <vt:lpstr>Incorporating the attributes in assessment design</vt:lpstr>
      <vt:lpstr>Considerations — validity</vt:lpstr>
      <vt:lpstr>Mathematics standards elaborations</vt:lpstr>
      <vt:lpstr>Creating questions for an examination</vt:lpstr>
      <vt:lpstr>Creating questions for an examination</vt:lpstr>
      <vt:lpstr>Creating questions for an examination</vt:lpstr>
      <vt:lpstr>PowerPoint Presentation</vt:lpstr>
      <vt:lpstr>Characteristics of simple familiar questions</vt:lpstr>
      <vt:lpstr>Example of a simple familiar question </vt:lpstr>
      <vt:lpstr>Example of a simple familiar question </vt:lpstr>
      <vt:lpstr>Example of a simple familiar question </vt:lpstr>
      <vt:lpstr>PowerPoint Presentation</vt:lpstr>
      <vt:lpstr>Characteristics of complex familiar questions</vt:lpstr>
      <vt:lpstr>Example of a complex familiar question </vt:lpstr>
      <vt:lpstr>Example of a complex familiar question </vt:lpstr>
      <vt:lpstr>Example of a complex familiar question </vt:lpstr>
      <vt:lpstr>PowerPoint Presentation</vt:lpstr>
      <vt:lpstr>Characteristics of complex unfamiliar questions</vt:lpstr>
      <vt:lpstr>Example of a complex unfamiliar question </vt:lpstr>
      <vt:lpstr>Example of a complex unfamiliar question </vt:lpstr>
      <vt:lpstr>Example of a complex unfamiliar question </vt:lpstr>
      <vt:lpstr>Example of a complex unfamiliar question </vt:lpstr>
      <vt:lpstr>Considerations — accessibility</vt:lpstr>
      <vt:lpstr>Considerations — reliability</vt:lpstr>
      <vt:lpstr>Consider the attributes in question design</vt:lpstr>
      <vt:lpstr>Guiding question</vt:lpstr>
      <vt:lpstr>Success criteria</vt:lpstr>
      <vt:lpstr>Reflect on your learning</vt:lpstr>
      <vt:lpstr>Acknowledgments</vt:lpstr>
      <vt:lpstr>Copyright notice</vt:lpstr>
      <vt:lpstr>PowerPoint Presentation</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complexity and familiarity to create questions in Mathematics: Examinations for Years 7–10</dc:title>
  <dc:creator>Queensland Curriculum and Assessment Authority</dc:creator>
  <cp:revision>252</cp:revision>
  <dcterms:created xsi:type="dcterms:W3CDTF">2025-06-16T00:09:08Z</dcterms:created>
  <dcterms:modified xsi:type="dcterms:W3CDTF">2026-03-25T03:46:44Z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