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0" r:id="rId5"/>
    <p:sldMasterId id="2147484070" r:id="rId6"/>
    <p:sldMasterId id="2147484286" r:id="rId7"/>
    <p:sldMasterId id="2147484235" r:id="rId8"/>
    <p:sldMasterId id="2147484284" r:id="rId9"/>
  </p:sldMasterIdLst>
  <p:notesMasterIdLst>
    <p:notesMasterId r:id="rId47"/>
  </p:notesMasterIdLst>
  <p:handoutMasterIdLst>
    <p:handoutMasterId r:id="rId48"/>
  </p:handoutMasterIdLst>
  <p:sldIdLst>
    <p:sldId id="5880" r:id="rId10"/>
    <p:sldId id="5881" r:id="rId11"/>
    <p:sldId id="5138" r:id="rId12"/>
    <p:sldId id="5141" r:id="rId13"/>
    <p:sldId id="340" r:id="rId14"/>
    <p:sldId id="5413" r:id="rId15"/>
    <p:sldId id="4701" r:id="rId16"/>
    <p:sldId id="321" r:id="rId17"/>
    <p:sldId id="5412" r:id="rId18"/>
    <p:sldId id="5882" r:id="rId19"/>
    <p:sldId id="5135" r:id="rId20"/>
    <p:sldId id="5137" r:id="rId21"/>
    <p:sldId id="5392" r:id="rId22"/>
    <p:sldId id="5408" r:id="rId23"/>
    <p:sldId id="3678" r:id="rId24"/>
    <p:sldId id="4949" r:id="rId25"/>
    <p:sldId id="5384" r:id="rId26"/>
    <p:sldId id="5415" r:id="rId27"/>
    <p:sldId id="5409" r:id="rId28"/>
    <p:sldId id="3679" r:id="rId29"/>
    <p:sldId id="4950" r:id="rId30"/>
    <p:sldId id="4979" r:id="rId31"/>
    <p:sldId id="4983" r:id="rId32"/>
    <p:sldId id="5410" r:id="rId33"/>
    <p:sldId id="3680" r:id="rId34"/>
    <p:sldId id="4960" r:id="rId35"/>
    <p:sldId id="4925" r:id="rId36"/>
    <p:sldId id="5422" r:id="rId37"/>
    <p:sldId id="4978" r:id="rId38"/>
    <p:sldId id="4993" r:id="rId39"/>
    <p:sldId id="5430" r:id="rId40"/>
    <p:sldId id="5431" r:id="rId41"/>
    <p:sldId id="5406" r:id="rId42"/>
    <p:sldId id="5428" r:id="rId43"/>
    <p:sldId id="5139" r:id="rId44"/>
    <p:sldId id="5140" r:id="rId45"/>
    <p:sldId id="307" r:id="rId46"/>
  </p:sldIdLst>
  <p:sldSz cx="9144000" cy="5143500" type="screen16x9"/>
  <p:notesSz cx="6807200" cy="9939338"/>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8">
          <p15:clr>
            <a:srgbClr val="A4A3A4"/>
          </p15:clr>
        </p15:guide>
        <p15:guide id="4" orient="horz" pos="531">
          <p15:clr>
            <a:srgbClr val="A4A3A4"/>
          </p15:clr>
        </p15:guide>
        <p15:guide id="5"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860015-DD0A-E845-F92C-4F43D4613FAD}" name="Niza Villanueva" initials="NV" userId="S::Niza.Villanueva@qcaa.qld.edu.au::1483ef76-3754-4f81-b8f0-91b8182cdca2" providerId="AD"/>
  <p188:author id="{8863F22E-8E5B-DCEA-1B51-7ABE0C6702CD}" name="Shannyn McSweeney" initials="SM" userId="S::Shannyn.McSweeney@qcaa.qld.edu.au::305e6775-da44-41fe-a46a-e3cddad11a43" providerId="AD"/>
  <p188:author id="{C1059D36-0755-7671-A2EA-9BCDFF1198DD}" name="Sally Birks" initials="SB" userId="S::sally.birks@qcaa.qld.edu.au::d1862d59-30ea-4582-88e9-f9ef45d9f0bb" providerId="AD"/>
  <p188:author id="{B2CBCC4C-97F8-B3DC-092B-B7F81086C02C}" name="Abigail Twyman" initials="AT" userId="S::Abigail.Twyman@qcaa.qld.edu.au::1ea4a562-6aa1-4c73-b697-9a4558e9d5ca" providerId="AD"/>
  <p188:author id="{88476E5C-C103-23AC-3AF1-8456CB6A2C01}" name="Libby Foley" initials="LF" userId="S::Libby.Foley@qcaa.qld.edu.au::f12997a7-0d3c-4ec7-905b-3fdc1d6f0c64" providerId="AD"/>
  <p188:author id="{95A6A49F-C261-9C79-CC62-4BFB7C4D090D}" name="KL ED" initials="KL" userId="KL ED" providerId="None"/>
  <p188:author id="{332758B5-4F3D-B105-6AAA-F2C07433EB11}" name="Abigail Twyman" initials="AT" userId="S::abigail.twyman@qcaa.qld.edu.au::1ea4a562-6aa1-4c73-b697-9a4558e9d5ca" providerId="AD"/>
  <p188:author id="{0B85F3C3-07D4-0CCB-FE47-6F1C7D0C1CFE}" name="Sally Birks" initials="SB" userId="S::Sally.Birks@qcaa.qld.edu.au::d1862d59-30ea-4582-88e9-f9ef45d9f0bb" providerId="AD"/>
  <p188:author id="{8954B2D2-7D03-4586-7E5B-A0A577D80876}" name="Ivan Tuniy" initials="IT" userId="S::Ivan.Tuniy@qcaa.qld.edu.au::8ca9580f-343a-4ec9-8924-8ceb67675273" providerId="AD"/>
  <p188:author id="{E72DF1D3-75F4-9E81-A514-84AA82C155BA}" name="Kate Lyons" initials="KL" userId="S::Kate.Lyons@qcaa.qld.edu.au::14c29a04-c7b7-4dd4-a08a-718ebfdeaa8c" providerId="AD"/>
  <p188:author id="{82C53ADF-F7EE-AD0B-FB86-2327D8D1A3B3}" name="Bonnie" initials="B" userId="S::Bonnie.Becker@qcaa.qld.edu.au::100c094b-2a68-4ca6-b126-19655934ac00" providerId="AD"/>
  <p188:author id="{191FE3E5-A7DA-D983-B1A3-D954B6EFDD89}" name="David Madden" initials="DM" userId="S::David.Madden@qcaa.qld.edu.au::5cc290d7-8371-4a7c-9a44-93a73785ea97" providerId="AD"/>
  <p188:author id="{32E785E8-2E80-3656-F342-4FF5F66CB362}" name="Ursula Cleary" initials="UC" userId="S::Ursula.Cleary@qcaa.qld.edu.au::55c872d9-db80-4f92-a8a4-3220fb363a53" providerId="AD"/>
  <p188:author id="{F0FC33F6-BAF9-6C4E-8789-B835B2171B0A}" name="Courtney Wiemann" initials="CW" userId="S::Courtney.Wiemann@qcaa.qld.edu.au::dda7d68b-69dd-4ef7-b561-da9345f187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lena Bond" initials="HB" lastIdx="1" clrIdx="0">
    <p:extLst>
      <p:ext uri="{19B8F6BF-5375-455C-9EA6-DF929625EA0E}">
        <p15:presenceInfo xmlns:p15="http://schemas.microsoft.com/office/powerpoint/2012/main" userId="S-1-5-21-2406935999-1983212525-3895035740-37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3B3B3"/>
    <a:srgbClr val="C8DEF2"/>
    <a:srgbClr val="FBE4D3"/>
    <a:srgbClr val="D6EBAD"/>
    <a:srgbClr val="C1F0FF"/>
    <a:srgbClr val="C8DDF2"/>
    <a:srgbClr val="92BCE5"/>
    <a:srgbClr val="E0ECF8"/>
    <a:srgbClr val="EAF2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73422" autoAdjust="0"/>
  </p:normalViewPr>
  <p:slideViewPr>
    <p:cSldViewPr>
      <p:cViewPr varScale="1">
        <p:scale>
          <a:sx n="107" d="100"/>
          <a:sy n="107" d="100"/>
        </p:scale>
        <p:origin x="1698" y="96"/>
      </p:cViewPr>
      <p:guideLst>
        <p:guide orient="horz" pos="378"/>
        <p:guide orient="horz" pos="531"/>
        <p:guide pos="2880"/>
      </p:guideLst>
    </p:cSldViewPr>
  </p:slideViewPr>
  <p:outlineViewPr>
    <p:cViewPr>
      <p:scale>
        <a:sx n="33" d="100"/>
        <a:sy n="33" d="100"/>
      </p:scale>
      <p:origin x="0" y="-1596"/>
    </p:cViewPr>
  </p:outlineViewPr>
  <p:notesTextViewPr>
    <p:cViewPr>
      <p:scale>
        <a:sx n="125" d="100"/>
        <a:sy n="125" d="100"/>
      </p:scale>
      <p:origin x="0" y="0"/>
    </p:cViewPr>
  </p:notesTextViewPr>
  <p:sorterViewPr>
    <p:cViewPr>
      <p:scale>
        <a:sx n="100" d="100"/>
        <a:sy n="100" d="100"/>
      </p:scale>
      <p:origin x="0" y="-1752"/>
    </p:cViewPr>
  </p:sorterViewPr>
  <p:notesViewPr>
    <p:cSldViewPr>
      <p:cViewPr varScale="1">
        <p:scale>
          <a:sx n="77" d="100"/>
          <a:sy n="77" d="100"/>
        </p:scale>
        <p:origin x="4080" y="12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handoutMaster" Target="handoutMasters/handoutMaster1.xml"/><Relationship Id="rId8" Type="http://schemas.openxmlformats.org/officeDocument/2006/relationships/slideMaster" Target="slideMasters/slideMaster4.xml"/><Relationship Id="rId51"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343912-13F3-4AE9-A624-9F6CBF3B910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31F3ADC-4A08-45FC-B580-2A99FA4E1144}">
      <dgm:prSet custT="1"/>
      <dgm:spPr/>
      <dgm:t>
        <a:bodyPr/>
        <a:lstStyle/>
        <a:p>
          <a:pPr>
            <a:lnSpc>
              <a:spcPct val="100000"/>
            </a:lnSpc>
          </a:pPr>
          <a:r>
            <a:rPr lang="en-AU" sz="1600" b="1" i="0" dirty="0">
              <a:latin typeface="Arial" panose="020B0604020202020204" pitchFamily="34" charset="0"/>
              <a:cs typeface="Arial" panose="020B0604020202020204" pitchFamily="34" charset="0"/>
            </a:rPr>
            <a:t>Validity: </a:t>
          </a:r>
          <a:r>
            <a:rPr lang="en-AU" sz="1600" dirty="0">
              <a:latin typeface="Arial"/>
              <a:ea typeface="Times New Roman" panose="02020603050405020304" pitchFamily="18" charset="0"/>
              <a:cs typeface="Times New Roman"/>
            </a:rPr>
            <a:t>the </a:t>
          </a:r>
          <a:r>
            <a:rPr lang="en-US" sz="1600" dirty="0">
              <a:latin typeface="Arial"/>
              <a:ea typeface="Times New Roman" panose="02020603050405020304" pitchFamily="18" charset="0"/>
              <a:cs typeface="Times New Roman"/>
            </a:rPr>
            <a:t>extent to which an assessment accurately measures what it is intended to measure</a:t>
          </a:r>
          <a:endParaRPr lang="en-US" sz="1600" dirty="0">
            <a:latin typeface="Arial" panose="020B0604020202020204" pitchFamily="34" charset="0"/>
            <a:cs typeface="Arial" panose="020B0604020202020204" pitchFamily="34" charset="0"/>
          </a:endParaRPr>
        </a:p>
      </dgm:t>
    </dgm:pt>
    <dgm:pt modelId="{455D77A7-261F-4D27-AED7-D91032F173C3}" type="parTrans" cxnId="{61D7EFA5-9A5E-4FA9-820A-6FC35F6B66CD}">
      <dgm:prSet/>
      <dgm:spPr/>
      <dgm:t>
        <a:bodyPr/>
        <a:lstStyle/>
        <a:p>
          <a:endParaRPr lang="en-US"/>
        </a:p>
      </dgm:t>
    </dgm:pt>
    <dgm:pt modelId="{B988CA99-6A7A-4CFB-AE6C-E543E6FBAC06}" type="sibTrans" cxnId="{61D7EFA5-9A5E-4FA9-820A-6FC35F6B66CD}">
      <dgm:prSet/>
      <dgm:spPr/>
      <dgm:t>
        <a:bodyPr/>
        <a:lstStyle/>
        <a:p>
          <a:endParaRPr lang="en-US"/>
        </a:p>
      </dgm:t>
    </dgm:pt>
    <dgm:pt modelId="{DE479230-684A-40AB-8145-512B670F49C2}">
      <dgm:prSet custT="1"/>
      <dgm:spPr/>
      <dgm:t>
        <a:bodyPr/>
        <a:lstStyle/>
        <a:p>
          <a:pPr>
            <a:lnSpc>
              <a:spcPct val="100000"/>
            </a:lnSpc>
          </a:pPr>
          <a:r>
            <a:rPr lang="en-AU" sz="1600" b="1" i="0" dirty="0">
              <a:solidFill>
                <a:schemeClr val="tx1"/>
              </a:solidFill>
              <a:latin typeface="Arial" panose="020B0604020202020204" pitchFamily="34" charset="0"/>
              <a:cs typeface="Arial" panose="020B0604020202020204" pitchFamily="34" charset="0"/>
            </a:rPr>
            <a:t>Reliability: </a:t>
          </a:r>
          <a:r>
            <a:rPr lang="en-AU" sz="1600" dirty="0">
              <a:latin typeface="Arial"/>
              <a:ea typeface="Times New Roman" panose="02020603050405020304" pitchFamily="18" charset="0"/>
              <a:cs typeface="Times New Roman"/>
            </a:rPr>
            <a:t>the extent to which an assessment will produce the same consistent result</a:t>
          </a:r>
          <a:endParaRPr lang="en-US" sz="1600" dirty="0">
            <a:solidFill>
              <a:schemeClr val="tx1"/>
            </a:solidFill>
            <a:latin typeface="Arial" panose="020B0604020202020204" pitchFamily="34" charset="0"/>
            <a:cs typeface="Arial" panose="020B0604020202020204" pitchFamily="34" charset="0"/>
          </a:endParaRPr>
        </a:p>
      </dgm:t>
    </dgm:pt>
    <dgm:pt modelId="{0C924A7F-CA8A-489A-8F10-71C70F067DCB}" type="parTrans" cxnId="{93EF014F-4A3A-42AE-AEF2-0C6F26745448}">
      <dgm:prSet/>
      <dgm:spPr/>
      <dgm:t>
        <a:bodyPr/>
        <a:lstStyle/>
        <a:p>
          <a:endParaRPr lang="en-AU"/>
        </a:p>
      </dgm:t>
    </dgm:pt>
    <dgm:pt modelId="{A5EEA2FF-29E3-485F-9C72-94AAFB6C0FC9}" type="sibTrans" cxnId="{93EF014F-4A3A-42AE-AEF2-0C6F26745448}">
      <dgm:prSet/>
      <dgm:spPr/>
      <dgm:t>
        <a:bodyPr/>
        <a:lstStyle/>
        <a:p>
          <a:endParaRPr lang="en-AU"/>
        </a:p>
      </dgm:t>
    </dgm:pt>
    <dgm:pt modelId="{EAAE8747-9DB8-49FD-9787-B32ABF7376C6}">
      <dgm:prSet custT="1"/>
      <dgm:spPr/>
      <dgm:t>
        <a:bodyPr/>
        <a:lstStyle/>
        <a:p>
          <a:pPr>
            <a:lnSpc>
              <a:spcPct val="100000"/>
            </a:lnSpc>
          </a:pPr>
          <a:r>
            <a:rPr lang="en-US" sz="1600" b="1" dirty="0">
              <a:solidFill>
                <a:schemeClr val="tx1"/>
              </a:solidFill>
              <a:latin typeface="Arial" panose="020B0604020202020204" pitchFamily="34" charset="0"/>
              <a:cs typeface="Arial" panose="020B0604020202020204" pitchFamily="34" charset="0"/>
            </a:rPr>
            <a:t>Accessibility: </a:t>
          </a:r>
          <a:r>
            <a:rPr lang="en-AU" sz="1600" dirty="0">
              <a:latin typeface="Arial"/>
              <a:ea typeface="Times New Roman" panose="02020603050405020304" pitchFamily="18" charset="0"/>
              <a:cs typeface="Times New Roman"/>
            </a:rPr>
            <a:t>the </a:t>
          </a:r>
          <a:r>
            <a:rPr lang="en-US" sz="1600" dirty="0">
              <a:latin typeface="Arial"/>
              <a:ea typeface="Times New Roman" panose="02020603050405020304" pitchFamily="18" charset="0"/>
              <a:cs typeface="Times New Roman"/>
            </a:rPr>
            <a:t>extent to which the assessment provides all students with a clear understanding of how to demonstrate their learning</a:t>
          </a:r>
          <a:endParaRPr lang="en-US" sz="1600" dirty="0">
            <a:solidFill>
              <a:schemeClr val="tx1"/>
            </a:solidFill>
            <a:latin typeface="Arial" panose="020B0604020202020204" pitchFamily="34" charset="0"/>
            <a:cs typeface="Arial" panose="020B0604020202020204" pitchFamily="34" charset="0"/>
          </a:endParaRPr>
        </a:p>
      </dgm:t>
    </dgm:pt>
    <dgm:pt modelId="{051BDD47-9E17-4524-9D75-EFCE80B537CE}" type="parTrans" cxnId="{8EA21507-EE71-44A1-8005-A7DA3096CA2F}">
      <dgm:prSet/>
      <dgm:spPr/>
      <dgm:t>
        <a:bodyPr/>
        <a:lstStyle/>
        <a:p>
          <a:endParaRPr lang="en-AU"/>
        </a:p>
      </dgm:t>
    </dgm:pt>
    <dgm:pt modelId="{B0ADBB2C-6DFB-4B8A-BA44-8909D7F2DE9E}" type="sibTrans" cxnId="{8EA21507-EE71-44A1-8005-A7DA3096CA2F}">
      <dgm:prSet/>
      <dgm:spPr/>
      <dgm:t>
        <a:bodyPr/>
        <a:lstStyle/>
        <a:p>
          <a:endParaRPr lang="en-AU"/>
        </a:p>
      </dgm:t>
    </dgm:pt>
    <dgm:pt modelId="{765E58C2-53CF-472D-B2C6-68A818BFC2FC}" type="pres">
      <dgm:prSet presAssocID="{C5343912-13F3-4AE9-A624-9F6CBF3B910C}" presName="root" presStyleCnt="0">
        <dgm:presLayoutVars>
          <dgm:dir/>
          <dgm:resizeHandles val="exact"/>
        </dgm:presLayoutVars>
      </dgm:prSet>
      <dgm:spPr/>
    </dgm:pt>
    <dgm:pt modelId="{532CBF63-9FFE-4F99-B294-2D6CACE31BF1}" type="pres">
      <dgm:prSet presAssocID="{C31F3ADC-4A08-45FC-B580-2A99FA4E1144}" presName="compNode" presStyleCnt="0"/>
      <dgm:spPr/>
    </dgm:pt>
    <dgm:pt modelId="{4F04B577-7970-4E68-BD35-AB70D649B61C}" type="pres">
      <dgm:prSet presAssocID="{C31F3ADC-4A08-45FC-B580-2A99FA4E1144}" presName="bgRect" presStyleLbl="bgShp" presStyleIdx="0" presStyleCnt="3"/>
      <dgm:spPr>
        <a:solidFill>
          <a:schemeClr val="accent1">
            <a:lumMod val="20000"/>
            <a:lumOff val="80000"/>
          </a:schemeClr>
        </a:solidFill>
      </dgm:spPr>
    </dgm:pt>
    <dgm:pt modelId="{8E91B512-215C-4FE7-9AB2-3DCC9F8B9623}" type="pres">
      <dgm:prSet presAssocID="{C31F3ADC-4A08-45FC-B580-2A99FA4E1144}" presName="iconRect" presStyleLbl="nod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assroom with solid fill"/>
        </a:ext>
      </dgm:extLst>
    </dgm:pt>
    <dgm:pt modelId="{42A1CF6E-AC2B-4BF3-B30F-C82A0DD3C235}" type="pres">
      <dgm:prSet presAssocID="{C31F3ADC-4A08-45FC-B580-2A99FA4E1144}" presName="spaceRect" presStyleCnt="0"/>
      <dgm:spPr/>
    </dgm:pt>
    <dgm:pt modelId="{A31B9A16-C808-4810-96D9-91942DEE04C6}" type="pres">
      <dgm:prSet presAssocID="{C31F3ADC-4A08-45FC-B580-2A99FA4E1144}" presName="parTx" presStyleLbl="revTx" presStyleIdx="0" presStyleCnt="3">
        <dgm:presLayoutVars>
          <dgm:chMax val="0"/>
          <dgm:chPref val="0"/>
        </dgm:presLayoutVars>
      </dgm:prSet>
      <dgm:spPr/>
    </dgm:pt>
    <dgm:pt modelId="{45D1369D-C21B-47E3-A0FF-3ABEF437686D}" type="pres">
      <dgm:prSet presAssocID="{B988CA99-6A7A-4CFB-AE6C-E543E6FBAC06}" presName="sibTrans" presStyleCnt="0"/>
      <dgm:spPr/>
    </dgm:pt>
    <dgm:pt modelId="{227B5FB4-5FB6-47E7-B7AB-FDBFEC840117}" type="pres">
      <dgm:prSet presAssocID="{EAAE8747-9DB8-49FD-9787-B32ABF7376C6}" presName="compNode" presStyleCnt="0"/>
      <dgm:spPr/>
    </dgm:pt>
    <dgm:pt modelId="{9A01182E-8960-46AA-AAC2-7F2078843B85}" type="pres">
      <dgm:prSet presAssocID="{EAAE8747-9DB8-49FD-9787-B32ABF7376C6}" presName="bgRect" presStyleLbl="bgShp" presStyleIdx="1" presStyleCnt="3"/>
      <dgm:spPr>
        <a:solidFill>
          <a:schemeClr val="accent1">
            <a:lumMod val="20000"/>
            <a:lumOff val="80000"/>
          </a:schemeClr>
        </a:solidFill>
      </dgm:spPr>
    </dgm:pt>
    <dgm:pt modelId="{E2396853-428D-4E3A-B3F3-926450419F5E}" type="pres">
      <dgm:prSet presAssocID="{EAAE8747-9DB8-49FD-9787-B32ABF7376C6}" presName="iconRect" presStyleLbl="node1" presStyleIdx="1" presStyleCnt="3"/>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chool boy with solid fill"/>
        </a:ext>
      </dgm:extLst>
    </dgm:pt>
    <dgm:pt modelId="{D01FA87F-D410-40B0-80AE-914382EC8CCD}" type="pres">
      <dgm:prSet presAssocID="{EAAE8747-9DB8-49FD-9787-B32ABF7376C6}" presName="spaceRect" presStyleCnt="0"/>
      <dgm:spPr/>
    </dgm:pt>
    <dgm:pt modelId="{4EDFB725-31F8-4D40-8CF1-F004977D237B}" type="pres">
      <dgm:prSet presAssocID="{EAAE8747-9DB8-49FD-9787-B32ABF7376C6}" presName="parTx" presStyleLbl="revTx" presStyleIdx="1" presStyleCnt="3">
        <dgm:presLayoutVars>
          <dgm:chMax val="0"/>
          <dgm:chPref val="0"/>
        </dgm:presLayoutVars>
      </dgm:prSet>
      <dgm:spPr/>
    </dgm:pt>
    <dgm:pt modelId="{8B7BFF06-D1A7-4FD2-961C-BC8F121DB8F9}" type="pres">
      <dgm:prSet presAssocID="{B0ADBB2C-6DFB-4B8A-BA44-8909D7F2DE9E}" presName="sibTrans" presStyleCnt="0"/>
      <dgm:spPr/>
    </dgm:pt>
    <dgm:pt modelId="{FB0B712B-83D0-43AF-8615-CDA6EF73DC6D}" type="pres">
      <dgm:prSet presAssocID="{DE479230-684A-40AB-8145-512B670F49C2}" presName="compNode" presStyleCnt="0"/>
      <dgm:spPr/>
    </dgm:pt>
    <dgm:pt modelId="{7E10EECC-97A2-4F57-9DA2-F37ED2475276}" type="pres">
      <dgm:prSet presAssocID="{DE479230-684A-40AB-8145-512B670F49C2}" presName="bgRect" presStyleLbl="bgShp" presStyleIdx="2" presStyleCnt="3"/>
      <dgm:spPr>
        <a:solidFill>
          <a:schemeClr val="accent1">
            <a:lumMod val="20000"/>
            <a:lumOff val="80000"/>
          </a:schemeClr>
        </a:solidFill>
      </dgm:spPr>
    </dgm:pt>
    <dgm:pt modelId="{9B431C27-D8FB-40D6-B7A8-070B0F0796D4}" type="pres">
      <dgm:prSet presAssocID="{DE479230-684A-40AB-8145-512B670F49C2}" presName="iconRect" presStyleLbl="node1" presStyleIdx="2" presStyleCnt="3"/>
      <dgm:spPr>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adge Tick with solid fill"/>
        </a:ext>
      </dgm:extLst>
    </dgm:pt>
    <dgm:pt modelId="{584E0FE9-9930-45BF-A3F3-454567E99EBC}" type="pres">
      <dgm:prSet presAssocID="{DE479230-684A-40AB-8145-512B670F49C2}" presName="spaceRect" presStyleCnt="0"/>
      <dgm:spPr/>
    </dgm:pt>
    <dgm:pt modelId="{516E499D-9371-414D-92EF-82FDF8744103}" type="pres">
      <dgm:prSet presAssocID="{DE479230-684A-40AB-8145-512B670F49C2}" presName="parTx" presStyleLbl="revTx" presStyleIdx="2" presStyleCnt="3">
        <dgm:presLayoutVars>
          <dgm:chMax val="0"/>
          <dgm:chPref val="0"/>
        </dgm:presLayoutVars>
      </dgm:prSet>
      <dgm:spPr/>
    </dgm:pt>
  </dgm:ptLst>
  <dgm:cxnLst>
    <dgm:cxn modelId="{8EA21507-EE71-44A1-8005-A7DA3096CA2F}" srcId="{C5343912-13F3-4AE9-A624-9F6CBF3B910C}" destId="{EAAE8747-9DB8-49FD-9787-B32ABF7376C6}" srcOrd="1" destOrd="0" parTransId="{051BDD47-9E17-4524-9D75-EFCE80B537CE}" sibTransId="{B0ADBB2C-6DFB-4B8A-BA44-8909D7F2DE9E}"/>
    <dgm:cxn modelId="{202C6767-E643-4A8A-9DD9-D4E1BFCC570B}" type="presOf" srcId="{DE479230-684A-40AB-8145-512B670F49C2}" destId="{516E499D-9371-414D-92EF-82FDF8744103}" srcOrd="0" destOrd="0" presId="urn:microsoft.com/office/officeart/2018/2/layout/IconVerticalSolidList"/>
    <dgm:cxn modelId="{93EF014F-4A3A-42AE-AEF2-0C6F26745448}" srcId="{C5343912-13F3-4AE9-A624-9F6CBF3B910C}" destId="{DE479230-684A-40AB-8145-512B670F49C2}" srcOrd="2" destOrd="0" parTransId="{0C924A7F-CA8A-489A-8F10-71C70F067DCB}" sibTransId="{A5EEA2FF-29E3-485F-9C72-94AAFB6C0FC9}"/>
    <dgm:cxn modelId="{05256896-E85E-48CC-8345-28014C200B03}" type="presOf" srcId="{C31F3ADC-4A08-45FC-B580-2A99FA4E1144}" destId="{A31B9A16-C808-4810-96D9-91942DEE04C6}" srcOrd="0" destOrd="0" presId="urn:microsoft.com/office/officeart/2018/2/layout/IconVerticalSolidList"/>
    <dgm:cxn modelId="{61D7EFA5-9A5E-4FA9-820A-6FC35F6B66CD}" srcId="{C5343912-13F3-4AE9-A624-9F6CBF3B910C}" destId="{C31F3ADC-4A08-45FC-B580-2A99FA4E1144}" srcOrd="0" destOrd="0" parTransId="{455D77A7-261F-4D27-AED7-D91032F173C3}" sibTransId="{B988CA99-6A7A-4CFB-AE6C-E543E6FBAC06}"/>
    <dgm:cxn modelId="{D6AF6DFA-E073-4F24-997B-E35213D9DA5B}" type="presOf" srcId="{EAAE8747-9DB8-49FD-9787-B32ABF7376C6}" destId="{4EDFB725-31F8-4D40-8CF1-F004977D237B}" srcOrd="0" destOrd="0" presId="urn:microsoft.com/office/officeart/2018/2/layout/IconVerticalSolidList"/>
    <dgm:cxn modelId="{B81FB9FB-4F99-41DF-8224-3FB67243613D}" type="presOf" srcId="{C5343912-13F3-4AE9-A624-9F6CBF3B910C}" destId="{765E58C2-53CF-472D-B2C6-68A818BFC2FC}" srcOrd="0" destOrd="0" presId="urn:microsoft.com/office/officeart/2018/2/layout/IconVerticalSolidList"/>
    <dgm:cxn modelId="{22AD7FF2-CE48-46B6-B329-DBEB1CE4DC85}" type="presParOf" srcId="{765E58C2-53CF-472D-B2C6-68A818BFC2FC}" destId="{532CBF63-9FFE-4F99-B294-2D6CACE31BF1}" srcOrd="0" destOrd="0" presId="urn:microsoft.com/office/officeart/2018/2/layout/IconVerticalSolidList"/>
    <dgm:cxn modelId="{B70C7543-0F33-4BF2-A0DD-3CA0CCC1BD1A}" type="presParOf" srcId="{532CBF63-9FFE-4F99-B294-2D6CACE31BF1}" destId="{4F04B577-7970-4E68-BD35-AB70D649B61C}" srcOrd="0" destOrd="0" presId="urn:microsoft.com/office/officeart/2018/2/layout/IconVerticalSolidList"/>
    <dgm:cxn modelId="{0252BA70-F381-4609-971C-CD999305E8AF}" type="presParOf" srcId="{532CBF63-9FFE-4F99-B294-2D6CACE31BF1}" destId="{8E91B512-215C-4FE7-9AB2-3DCC9F8B9623}" srcOrd="1" destOrd="0" presId="urn:microsoft.com/office/officeart/2018/2/layout/IconVerticalSolidList"/>
    <dgm:cxn modelId="{BA122FEF-2904-4E47-9502-D659C917ADC4}" type="presParOf" srcId="{532CBF63-9FFE-4F99-B294-2D6CACE31BF1}" destId="{42A1CF6E-AC2B-4BF3-B30F-C82A0DD3C235}" srcOrd="2" destOrd="0" presId="urn:microsoft.com/office/officeart/2018/2/layout/IconVerticalSolidList"/>
    <dgm:cxn modelId="{33DE4704-EE0F-43FA-890A-B097776714A3}" type="presParOf" srcId="{532CBF63-9FFE-4F99-B294-2D6CACE31BF1}" destId="{A31B9A16-C808-4810-96D9-91942DEE04C6}" srcOrd="3" destOrd="0" presId="urn:microsoft.com/office/officeart/2018/2/layout/IconVerticalSolidList"/>
    <dgm:cxn modelId="{8CA7B995-694D-41C9-91C7-52E3770F5CA9}" type="presParOf" srcId="{765E58C2-53CF-472D-B2C6-68A818BFC2FC}" destId="{45D1369D-C21B-47E3-A0FF-3ABEF437686D}" srcOrd="1" destOrd="0" presId="urn:microsoft.com/office/officeart/2018/2/layout/IconVerticalSolidList"/>
    <dgm:cxn modelId="{7DB91007-FCDA-41DE-8099-B24323E4613C}" type="presParOf" srcId="{765E58C2-53CF-472D-B2C6-68A818BFC2FC}" destId="{227B5FB4-5FB6-47E7-B7AB-FDBFEC840117}" srcOrd="2" destOrd="0" presId="urn:microsoft.com/office/officeart/2018/2/layout/IconVerticalSolidList"/>
    <dgm:cxn modelId="{EB813361-A39D-4C89-AB64-CC6341F02D34}" type="presParOf" srcId="{227B5FB4-5FB6-47E7-B7AB-FDBFEC840117}" destId="{9A01182E-8960-46AA-AAC2-7F2078843B85}" srcOrd="0" destOrd="0" presId="urn:microsoft.com/office/officeart/2018/2/layout/IconVerticalSolidList"/>
    <dgm:cxn modelId="{63FEBBDF-A34D-4E4C-83F3-E1A8BBA5D6BE}" type="presParOf" srcId="{227B5FB4-5FB6-47E7-B7AB-FDBFEC840117}" destId="{E2396853-428D-4E3A-B3F3-926450419F5E}" srcOrd="1" destOrd="0" presId="urn:microsoft.com/office/officeart/2018/2/layout/IconVerticalSolidList"/>
    <dgm:cxn modelId="{95FB5A46-9779-4AD8-8DF2-80F5F98AD51B}" type="presParOf" srcId="{227B5FB4-5FB6-47E7-B7AB-FDBFEC840117}" destId="{D01FA87F-D410-40B0-80AE-914382EC8CCD}" srcOrd="2" destOrd="0" presId="urn:microsoft.com/office/officeart/2018/2/layout/IconVerticalSolidList"/>
    <dgm:cxn modelId="{5D67FABE-75CD-40EB-B55A-129EF66FB008}" type="presParOf" srcId="{227B5FB4-5FB6-47E7-B7AB-FDBFEC840117}" destId="{4EDFB725-31F8-4D40-8CF1-F004977D237B}" srcOrd="3" destOrd="0" presId="urn:microsoft.com/office/officeart/2018/2/layout/IconVerticalSolidList"/>
    <dgm:cxn modelId="{B46F65E9-71F4-476D-8A87-72FAF93F047E}" type="presParOf" srcId="{765E58C2-53CF-472D-B2C6-68A818BFC2FC}" destId="{8B7BFF06-D1A7-4FD2-961C-BC8F121DB8F9}" srcOrd="3" destOrd="0" presId="urn:microsoft.com/office/officeart/2018/2/layout/IconVerticalSolidList"/>
    <dgm:cxn modelId="{6997FABF-AE00-482A-B0FF-99800D3B4E3E}" type="presParOf" srcId="{765E58C2-53CF-472D-B2C6-68A818BFC2FC}" destId="{FB0B712B-83D0-43AF-8615-CDA6EF73DC6D}" srcOrd="4" destOrd="0" presId="urn:microsoft.com/office/officeart/2018/2/layout/IconVerticalSolidList"/>
    <dgm:cxn modelId="{9322C248-1788-4CBC-A09F-D80D33F19356}" type="presParOf" srcId="{FB0B712B-83D0-43AF-8615-CDA6EF73DC6D}" destId="{7E10EECC-97A2-4F57-9DA2-F37ED2475276}" srcOrd="0" destOrd="0" presId="urn:microsoft.com/office/officeart/2018/2/layout/IconVerticalSolidList"/>
    <dgm:cxn modelId="{4A349396-BFD2-4904-A650-AC7662CB5E3B}" type="presParOf" srcId="{FB0B712B-83D0-43AF-8615-CDA6EF73DC6D}" destId="{9B431C27-D8FB-40D6-B7A8-070B0F0796D4}" srcOrd="1" destOrd="0" presId="urn:microsoft.com/office/officeart/2018/2/layout/IconVerticalSolidList"/>
    <dgm:cxn modelId="{E46F509A-38B9-4D7E-9260-657923F215D9}" type="presParOf" srcId="{FB0B712B-83D0-43AF-8615-CDA6EF73DC6D}" destId="{584E0FE9-9930-45BF-A3F3-454567E99EBC}" srcOrd="2" destOrd="0" presId="urn:microsoft.com/office/officeart/2018/2/layout/IconVerticalSolidList"/>
    <dgm:cxn modelId="{01C7050B-881F-4A7C-AF5A-9EE8B868451C}" type="presParOf" srcId="{FB0B712B-83D0-43AF-8615-CDA6EF73DC6D}" destId="{516E499D-9371-414D-92EF-82FDF874410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343912-13F3-4AE9-A624-9F6CBF3B910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31F3ADC-4A08-45FC-B580-2A99FA4E1144}">
      <dgm:prSet custT="1"/>
      <dgm:spPr/>
      <dgm:t>
        <a:bodyPr/>
        <a:lstStyle/>
        <a:p>
          <a:pPr>
            <a:lnSpc>
              <a:spcPct val="100000"/>
            </a:lnSpc>
          </a:pPr>
          <a:r>
            <a:rPr lang="en-AU" sz="1600" b="1" i="0" dirty="0">
              <a:latin typeface="Arial" panose="020B0604020202020204" pitchFamily="34" charset="0"/>
              <a:cs typeface="Arial" panose="020B0604020202020204" pitchFamily="34" charset="0"/>
            </a:rPr>
            <a:t>Validity: </a:t>
          </a:r>
          <a:r>
            <a:rPr lang="en-AU" sz="1600" dirty="0">
              <a:latin typeface="Arial"/>
              <a:ea typeface="Times New Roman" panose="02020603050405020304" pitchFamily="18" charset="0"/>
              <a:cs typeface="Times New Roman"/>
            </a:rPr>
            <a:t>the </a:t>
          </a:r>
          <a:r>
            <a:rPr lang="en-US" sz="1600" dirty="0">
              <a:latin typeface="Arial"/>
              <a:ea typeface="Times New Roman" panose="02020603050405020304" pitchFamily="18" charset="0"/>
              <a:cs typeface="Times New Roman"/>
            </a:rPr>
            <a:t>extent to which an assessment accurately measures what it is intended to measure</a:t>
          </a:r>
          <a:endParaRPr lang="en-US" sz="1600" dirty="0">
            <a:latin typeface="Arial" panose="020B0604020202020204" pitchFamily="34" charset="0"/>
            <a:cs typeface="Arial" panose="020B0604020202020204" pitchFamily="34" charset="0"/>
          </a:endParaRPr>
        </a:p>
      </dgm:t>
    </dgm:pt>
    <dgm:pt modelId="{455D77A7-261F-4D27-AED7-D91032F173C3}" type="parTrans" cxnId="{61D7EFA5-9A5E-4FA9-820A-6FC35F6B66CD}">
      <dgm:prSet/>
      <dgm:spPr/>
      <dgm:t>
        <a:bodyPr/>
        <a:lstStyle/>
        <a:p>
          <a:endParaRPr lang="en-US"/>
        </a:p>
      </dgm:t>
    </dgm:pt>
    <dgm:pt modelId="{B988CA99-6A7A-4CFB-AE6C-E543E6FBAC06}" type="sibTrans" cxnId="{61D7EFA5-9A5E-4FA9-820A-6FC35F6B66CD}">
      <dgm:prSet/>
      <dgm:spPr/>
      <dgm:t>
        <a:bodyPr/>
        <a:lstStyle/>
        <a:p>
          <a:endParaRPr lang="en-US"/>
        </a:p>
      </dgm:t>
    </dgm:pt>
    <dgm:pt modelId="{DE479230-684A-40AB-8145-512B670F49C2}">
      <dgm:prSet custT="1"/>
      <dgm:spPr/>
      <dgm:t>
        <a:bodyPr/>
        <a:lstStyle/>
        <a:p>
          <a:pPr>
            <a:lnSpc>
              <a:spcPct val="100000"/>
            </a:lnSpc>
          </a:pPr>
          <a:r>
            <a:rPr lang="en-AU" sz="1600" b="1" i="0" dirty="0">
              <a:solidFill>
                <a:schemeClr val="bg1">
                  <a:lumMod val="75000"/>
                </a:schemeClr>
              </a:solidFill>
              <a:latin typeface="Arial" panose="020B0604020202020204" pitchFamily="34" charset="0"/>
              <a:cs typeface="Arial" panose="020B0604020202020204" pitchFamily="34" charset="0"/>
            </a:rPr>
            <a:t>Reliability: </a:t>
          </a:r>
          <a:r>
            <a:rPr lang="en-AU" sz="1600" dirty="0">
              <a:solidFill>
                <a:schemeClr val="bg1">
                  <a:lumMod val="75000"/>
                </a:schemeClr>
              </a:solidFill>
              <a:latin typeface="Arial"/>
              <a:ea typeface="Times New Roman" panose="02020603050405020304" pitchFamily="18" charset="0"/>
              <a:cs typeface="Times New Roman"/>
            </a:rPr>
            <a:t>the extent to which an assessment will produce the same consistent result</a:t>
          </a:r>
          <a:endParaRPr lang="en-US" sz="1600" dirty="0">
            <a:solidFill>
              <a:schemeClr val="bg1">
                <a:lumMod val="75000"/>
              </a:schemeClr>
            </a:solidFill>
            <a:latin typeface="Arial" panose="020B0604020202020204" pitchFamily="34" charset="0"/>
            <a:cs typeface="Arial" panose="020B0604020202020204" pitchFamily="34" charset="0"/>
          </a:endParaRPr>
        </a:p>
      </dgm:t>
    </dgm:pt>
    <dgm:pt modelId="{0C924A7F-CA8A-489A-8F10-71C70F067DCB}" type="parTrans" cxnId="{93EF014F-4A3A-42AE-AEF2-0C6F26745448}">
      <dgm:prSet/>
      <dgm:spPr/>
      <dgm:t>
        <a:bodyPr/>
        <a:lstStyle/>
        <a:p>
          <a:endParaRPr lang="en-AU"/>
        </a:p>
      </dgm:t>
    </dgm:pt>
    <dgm:pt modelId="{A5EEA2FF-29E3-485F-9C72-94AAFB6C0FC9}" type="sibTrans" cxnId="{93EF014F-4A3A-42AE-AEF2-0C6F26745448}">
      <dgm:prSet/>
      <dgm:spPr/>
      <dgm:t>
        <a:bodyPr/>
        <a:lstStyle/>
        <a:p>
          <a:endParaRPr lang="en-AU"/>
        </a:p>
      </dgm:t>
    </dgm:pt>
    <dgm:pt modelId="{EAAE8747-9DB8-49FD-9787-B32ABF7376C6}">
      <dgm:prSet custT="1"/>
      <dgm:spPr/>
      <dgm:t>
        <a:bodyPr/>
        <a:lstStyle/>
        <a:p>
          <a:pPr>
            <a:lnSpc>
              <a:spcPct val="100000"/>
            </a:lnSpc>
          </a:pPr>
          <a:r>
            <a:rPr lang="en-US" sz="1600" b="1" dirty="0">
              <a:solidFill>
                <a:schemeClr val="bg1">
                  <a:lumMod val="75000"/>
                </a:schemeClr>
              </a:solidFill>
              <a:latin typeface="Arial" panose="020B0604020202020204" pitchFamily="34" charset="0"/>
              <a:cs typeface="Arial" panose="020B0604020202020204" pitchFamily="34" charset="0"/>
            </a:rPr>
            <a:t>Accessibility: </a:t>
          </a:r>
          <a:r>
            <a:rPr lang="en-AU" sz="1600" dirty="0">
              <a:solidFill>
                <a:schemeClr val="bg1">
                  <a:lumMod val="75000"/>
                </a:schemeClr>
              </a:solidFill>
              <a:latin typeface="Arial"/>
              <a:ea typeface="Times New Roman" panose="02020603050405020304" pitchFamily="18" charset="0"/>
              <a:cs typeface="Times New Roman"/>
            </a:rPr>
            <a:t>the </a:t>
          </a:r>
          <a:r>
            <a:rPr lang="en-US" sz="1600" dirty="0">
              <a:solidFill>
                <a:schemeClr val="bg1">
                  <a:lumMod val="75000"/>
                </a:schemeClr>
              </a:solidFill>
              <a:latin typeface="Arial"/>
              <a:ea typeface="Times New Roman" panose="02020603050405020304" pitchFamily="18" charset="0"/>
              <a:cs typeface="Times New Roman"/>
            </a:rPr>
            <a:t>extent to which the assessment provides all students with a clear understanding of how to demonstrate their learning</a:t>
          </a:r>
          <a:endParaRPr lang="en-US" sz="1600" dirty="0">
            <a:solidFill>
              <a:schemeClr val="bg1">
                <a:lumMod val="75000"/>
              </a:schemeClr>
            </a:solidFill>
            <a:latin typeface="Arial" panose="020B0604020202020204" pitchFamily="34" charset="0"/>
            <a:cs typeface="Arial" panose="020B0604020202020204" pitchFamily="34" charset="0"/>
          </a:endParaRPr>
        </a:p>
      </dgm:t>
    </dgm:pt>
    <dgm:pt modelId="{051BDD47-9E17-4524-9D75-EFCE80B537CE}" type="parTrans" cxnId="{8EA21507-EE71-44A1-8005-A7DA3096CA2F}">
      <dgm:prSet/>
      <dgm:spPr/>
      <dgm:t>
        <a:bodyPr/>
        <a:lstStyle/>
        <a:p>
          <a:endParaRPr lang="en-AU"/>
        </a:p>
      </dgm:t>
    </dgm:pt>
    <dgm:pt modelId="{B0ADBB2C-6DFB-4B8A-BA44-8909D7F2DE9E}" type="sibTrans" cxnId="{8EA21507-EE71-44A1-8005-A7DA3096CA2F}">
      <dgm:prSet/>
      <dgm:spPr/>
      <dgm:t>
        <a:bodyPr/>
        <a:lstStyle/>
        <a:p>
          <a:endParaRPr lang="en-AU"/>
        </a:p>
      </dgm:t>
    </dgm:pt>
    <dgm:pt modelId="{765E58C2-53CF-472D-B2C6-68A818BFC2FC}" type="pres">
      <dgm:prSet presAssocID="{C5343912-13F3-4AE9-A624-9F6CBF3B910C}" presName="root" presStyleCnt="0">
        <dgm:presLayoutVars>
          <dgm:dir/>
          <dgm:resizeHandles val="exact"/>
        </dgm:presLayoutVars>
      </dgm:prSet>
      <dgm:spPr/>
    </dgm:pt>
    <dgm:pt modelId="{532CBF63-9FFE-4F99-B294-2D6CACE31BF1}" type="pres">
      <dgm:prSet presAssocID="{C31F3ADC-4A08-45FC-B580-2A99FA4E1144}" presName="compNode" presStyleCnt="0"/>
      <dgm:spPr/>
    </dgm:pt>
    <dgm:pt modelId="{4F04B577-7970-4E68-BD35-AB70D649B61C}" type="pres">
      <dgm:prSet presAssocID="{C31F3ADC-4A08-45FC-B580-2A99FA4E1144}" presName="bgRect" presStyleLbl="bgShp" presStyleIdx="0" presStyleCnt="3"/>
      <dgm:spPr>
        <a:solidFill>
          <a:schemeClr val="accent1">
            <a:lumMod val="20000"/>
            <a:lumOff val="80000"/>
          </a:schemeClr>
        </a:solidFill>
      </dgm:spPr>
    </dgm:pt>
    <dgm:pt modelId="{8E91B512-215C-4FE7-9AB2-3DCC9F8B9623}" type="pres">
      <dgm:prSet presAssocID="{C31F3ADC-4A08-45FC-B580-2A99FA4E1144}" presName="iconRect" presStyleLbl="nod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assroom with solid fill"/>
        </a:ext>
      </dgm:extLst>
    </dgm:pt>
    <dgm:pt modelId="{42A1CF6E-AC2B-4BF3-B30F-C82A0DD3C235}" type="pres">
      <dgm:prSet presAssocID="{C31F3ADC-4A08-45FC-B580-2A99FA4E1144}" presName="spaceRect" presStyleCnt="0"/>
      <dgm:spPr/>
    </dgm:pt>
    <dgm:pt modelId="{A31B9A16-C808-4810-96D9-91942DEE04C6}" type="pres">
      <dgm:prSet presAssocID="{C31F3ADC-4A08-45FC-B580-2A99FA4E1144}" presName="parTx" presStyleLbl="revTx" presStyleIdx="0" presStyleCnt="3">
        <dgm:presLayoutVars>
          <dgm:chMax val="0"/>
          <dgm:chPref val="0"/>
        </dgm:presLayoutVars>
      </dgm:prSet>
      <dgm:spPr/>
    </dgm:pt>
    <dgm:pt modelId="{45D1369D-C21B-47E3-A0FF-3ABEF437686D}" type="pres">
      <dgm:prSet presAssocID="{B988CA99-6A7A-4CFB-AE6C-E543E6FBAC06}" presName="sibTrans" presStyleCnt="0"/>
      <dgm:spPr/>
    </dgm:pt>
    <dgm:pt modelId="{227B5FB4-5FB6-47E7-B7AB-FDBFEC840117}" type="pres">
      <dgm:prSet presAssocID="{EAAE8747-9DB8-49FD-9787-B32ABF7376C6}" presName="compNode" presStyleCnt="0"/>
      <dgm:spPr/>
    </dgm:pt>
    <dgm:pt modelId="{9A01182E-8960-46AA-AAC2-7F2078843B85}" type="pres">
      <dgm:prSet presAssocID="{EAAE8747-9DB8-49FD-9787-B32ABF7376C6}" presName="bgRect" presStyleLbl="bgShp" presStyleIdx="1" presStyleCnt="3"/>
      <dgm:spPr>
        <a:solidFill>
          <a:schemeClr val="accent1">
            <a:lumMod val="20000"/>
            <a:lumOff val="80000"/>
          </a:schemeClr>
        </a:solidFill>
      </dgm:spPr>
    </dgm:pt>
    <dgm:pt modelId="{E2396853-428D-4E3A-B3F3-926450419F5E}" type="pres">
      <dgm:prSet presAssocID="{EAAE8747-9DB8-49FD-9787-B32ABF7376C6}" presName="iconRect" presStyleLbl="node1" presStyleIdx="1" presStyleCnt="3"/>
      <dgm:spPr>
        <a:blipFill dpi="0" rotWithShape="1">
          <a:blip xmlns:r="http://schemas.openxmlformats.org/officeDocument/2006/relationships" r:embed="rId3">
            <a:alphaModFix amt="2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chool boy with solid fill"/>
        </a:ext>
      </dgm:extLst>
    </dgm:pt>
    <dgm:pt modelId="{D01FA87F-D410-40B0-80AE-914382EC8CCD}" type="pres">
      <dgm:prSet presAssocID="{EAAE8747-9DB8-49FD-9787-B32ABF7376C6}" presName="spaceRect" presStyleCnt="0"/>
      <dgm:spPr/>
    </dgm:pt>
    <dgm:pt modelId="{4EDFB725-31F8-4D40-8CF1-F004977D237B}" type="pres">
      <dgm:prSet presAssocID="{EAAE8747-9DB8-49FD-9787-B32ABF7376C6}" presName="parTx" presStyleLbl="revTx" presStyleIdx="1" presStyleCnt="3">
        <dgm:presLayoutVars>
          <dgm:chMax val="0"/>
          <dgm:chPref val="0"/>
        </dgm:presLayoutVars>
      </dgm:prSet>
      <dgm:spPr/>
    </dgm:pt>
    <dgm:pt modelId="{8B7BFF06-D1A7-4FD2-961C-BC8F121DB8F9}" type="pres">
      <dgm:prSet presAssocID="{B0ADBB2C-6DFB-4B8A-BA44-8909D7F2DE9E}" presName="sibTrans" presStyleCnt="0"/>
      <dgm:spPr/>
    </dgm:pt>
    <dgm:pt modelId="{FB0B712B-83D0-43AF-8615-CDA6EF73DC6D}" type="pres">
      <dgm:prSet presAssocID="{DE479230-684A-40AB-8145-512B670F49C2}" presName="compNode" presStyleCnt="0"/>
      <dgm:spPr/>
    </dgm:pt>
    <dgm:pt modelId="{7E10EECC-97A2-4F57-9DA2-F37ED2475276}" type="pres">
      <dgm:prSet presAssocID="{DE479230-684A-40AB-8145-512B670F49C2}" presName="bgRect" presStyleLbl="bgShp" presStyleIdx="2" presStyleCnt="3" custLinFactNeighborX="210" custLinFactNeighborY="869"/>
      <dgm:spPr>
        <a:solidFill>
          <a:schemeClr val="accent1">
            <a:lumMod val="20000"/>
            <a:lumOff val="80000"/>
          </a:schemeClr>
        </a:solidFill>
      </dgm:spPr>
    </dgm:pt>
    <dgm:pt modelId="{9B431C27-D8FB-40D6-B7A8-070B0F0796D4}" type="pres">
      <dgm:prSet presAssocID="{DE479230-684A-40AB-8145-512B670F49C2}" presName="iconRect" presStyleLbl="node1" presStyleIdx="2" presStyleCnt="3"/>
      <dgm:spPr>
        <a:blipFill dpi="0" rotWithShape="1">
          <a:blip xmlns:r="http://schemas.openxmlformats.org/officeDocument/2006/relationships" r:embed="rId5">
            <a:alphaModFix amt="2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adge Tick with solid fill"/>
        </a:ext>
      </dgm:extLst>
    </dgm:pt>
    <dgm:pt modelId="{584E0FE9-9930-45BF-A3F3-454567E99EBC}" type="pres">
      <dgm:prSet presAssocID="{DE479230-684A-40AB-8145-512B670F49C2}" presName="spaceRect" presStyleCnt="0"/>
      <dgm:spPr/>
    </dgm:pt>
    <dgm:pt modelId="{516E499D-9371-414D-92EF-82FDF8744103}" type="pres">
      <dgm:prSet presAssocID="{DE479230-684A-40AB-8145-512B670F49C2}" presName="parTx" presStyleLbl="revTx" presStyleIdx="2" presStyleCnt="3">
        <dgm:presLayoutVars>
          <dgm:chMax val="0"/>
          <dgm:chPref val="0"/>
        </dgm:presLayoutVars>
      </dgm:prSet>
      <dgm:spPr/>
    </dgm:pt>
  </dgm:ptLst>
  <dgm:cxnLst>
    <dgm:cxn modelId="{8EA21507-EE71-44A1-8005-A7DA3096CA2F}" srcId="{C5343912-13F3-4AE9-A624-9F6CBF3B910C}" destId="{EAAE8747-9DB8-49FD-9787-B32ABF7376C6}" srcOrd="1" destOrd="0" parTransId="{051BDD47-9E17-4524-9D75-EFCE80B537CE}" sibTransId="{B0ADBB2C-6DFB-4B8A-BA44-8909D7F2DE9E}"/>
    <dgm:cxn modelId="{202C6767-E643-4A8A-9DD9-D4E1BFCC570B}" type="presOf" srcId="{DE479230-684A-40AB-8145-512B670F49C2}" destId="{516E499D-9371-414D-92EF-82FDF8744103}" srcOrd="0" destOrd="0" presId="urn:microsoft.com/office/officeart/2018/2/layout/IconVerticalSolidList"/>
    <dgm:cxn modelId="{93EF014F-4A3A-42AE-AEF2-0C6F26745448}" srcId="{C5343912-13F3-4AE9-A624-9F6CBF3B910C}" destId="{DE479230-684A-40AB-8145-512B670F49C2}" srcOrd="2" destOrd="0" parTransId="{0C924A7F-CA8A-489A-8F10-71C70F067DCB}" sibTransId="{A5EEA2FF-29E3-485F-9C72-94AAFB6C0FC9}"/>
    <dgm:cxn modelId="{05256896-E85E-48CC-8345-28014C200B03}" type="presOf" srcId="{C31F3ADC-4A08-45FC-B580-2A99FA4E1144}" destId="{A31B9A16-C808-4810-96D9-91942DEE04C6}" srcOrd="0" destOrd="0" presId="urn:microsoft.com/office/officeart/2018/2/layout/IconVerticalSolidList"/>
    <dgm:cxn modelId="{61D7EFA5-9A5E-4FA9-820A-6FC35F6B66CD}" srcId="{C5343912-13F3-4AE9-A624-9F6CBF3B910C}" destId="{C31F3ADC-4A08-45FC-B580-2A99FA4E1144}" srcOrd="0" destOrd="0" parTransId="{455D77A7-261F-4D27-AED7-D91032F173C3}" sibTransId="{B988CA99-6A7A-4CFB-AE6C-E543E6FBAC06}"/>
    <dgm:cxn modelId="{D6AF6DFA-E073-4F24-997B-E35213D9DA5B}" type="presOf" srcId="{EAAE8747-9DB8-49FD-9787-B32ABF7376C6}" destId="{4EDFB725-31F8-4D40-8CF1-F004977D237B}" srcOrd="0" destOrd="0" presId="urn:microsoft.com/office/officeart/2018/2/layout/IconVerticalSolidList"/>
    <dgm:cxn modelId="{B81FB9FB-4F99-41DF-8224-3FB67243613D}" type="presOf" srcId="{C5343912-13F3-4AE9-A624-9F6CBF3B910C}" destId="{765E58C2-53CF-472D-B2C6-68A818BFC2FC}" srcOrd="0" destOrd="0" presId="urn:microsoft.com/office/officeart/2018/2/layout/IconVerticalSolidList"/>
    <dgm:cxn modelId="{22AD7FF2-CE48-46B6-B329-DBEB1CE4DC85}" type="presParOf" srcId="{765E58C2-53CF-472D-B2C6-68A818BFC2FC}" destId="{532CBF63-9FFE-4F99-B294-2D6CACE31BF1}" srcOrd="0" destOrd="0" presId="urn:microsoft.com/office/officeart/2018/2/layout/IconVerticalSolidList"/>
    <dgm:cxn modelId="{B70C7543-0F33-4BF2-A0DD-3CA0CCC1BD1A}" type="presParOf" srcId="{532CBF63-9FFE-4F99-B294-2D6CACE31BF1}" destId="{4F04B577-7970-4E68-BD35-AB70D649B61C}" srcOrd="0" destOrd="0" presId="urn:microsoft.com/office/officeart/2018/2/layout/IconVerticalSolidList"/>
    <dgm:cxn modelId="{0252BA70-F381-4609-971C-CD999305E8AF}" type="presParOf" srcId="{532CBF63-9FFE-4F99-B294-2D6CACE31BF1}" destId="{8E91B512-215C-4FE7-9AB2-3DCC9F8B9623}" srcOrd="1" destOrd="0" presId="urn:microsoft.com/office/officeart/2018/2/layout/IconVerticalSolidList"/>
    <dgm:cxn modelId="{BA122FEF-2904-4E47-9502-D659C917ADC4}" type="presParOf" srcId="{532CBF63-9FFE-4F99-B294-2D6CACE31BF1}" destId="{42A1CF6E-AC2B-4BF3-B30F-C82A0DD3C235}" srcOrd="2" destOrd="0" presId="urn:microsoft.com/office/officeart/2018/2/layout/IconVerticalSolidList"/>
    <dgm:cxn modelId="{33DE4704-EE0F-43FA-890A-B097776714A3}" type="presParOf" srcId="{532CBF63-9FFE-4F99-B294-2D6CACE31BF1}" destId="{A31B9A16-C808-4810-96D9-91942DEE04C6}" srcOrd="3" destOrd="0" presId="urn:microsoft.com/office/officeart/2018/2/layout/IconVerticalSolidList"/>
    <dgm:cxn modelId="{8CA7B995-694D-41C9-91C7-52E3770F5CA9}" type="presParOf" srcId="{765E58C2-53CF-472D-B2C6-68A818BFC2FC}" destId="{45D1369D-C21B-47E3-A0FF-3ABEF437686D}" srcOrd="1" destOrd="0" presId="urn:microsoft.com/office/officeart/2018/2/layout/IconVerticalSolidList"/>
    <dgm:cxn modelId="{7DB91007-FCDA-41DE-8099-B24323E4613C}" type="presParOf" srcId="{765E58C2-53CF-472D-B2C6-68A818BFC2FC}" destId="{227B5FB4-5FB6-47E7-B7AB-FDBFEC840117}" srcOrd="2" destOrd="0" presId="urn:microsoft.com/office/officeart/2018/2/layout/IconVerticalSolidList"/>
    <dgm:cxn modelId="{EB813361-A39D-4C89-AB64-CC6341F02D34}" type="presParOf" srcId="{227B5FB4-5FB6-47E7-B7AB-FDBFEC840117}" destId="{9A01182E-8960-46AA-AAC2-7F2078843B85}" srcOrd="0" destOrd="0" presId="urn:microsoft.com/office/officeart/2018/2/layout/IconVerticalSolidList"/>
    <dgm:cxn modelId="{63FEBBDF-A34D-4E4C-83F3-E1A8BBA5D6BE}" type="presParOf" srcId="{227B5FB4-5FB6-47E7-B7AB-FDBFEC840117}" destId="{E2396853-428D-4E3A-B3F3-926450419F5E}" srcOrd="1" destOrd="0" presId="urn:microsoft.com/office/officeart/2018/2/layout/IconVerticalSolidList"/>
    <dgm:cxn modelId="{95FB5A46-9779-4AD8-8DF2-80F5F98AD51B}" type="presParOf" srcId="{227B5FB4-5FB6-47E7-B7AB-FDBFEC840117}" destId="{D01FA87F-D410-40B0-80AE-914382EC8CCD}" srcOrd="2" destOrd="0" presId="urn:microsoft.com/office/officeart/2018/2/layout/IconVerticalSolidList"/>
    <dgm:cxn modelId="{5D67FABE-75CD-40EB-B55A-129EF66FB008}" type="presParOf" srcId="{227B5FB4-5FB6-47E7-B7AB-FDBFEC840117}" destId="{4EDFB725-31F8-4D40-8CF1-F004977D237B}" srcOrd="3" destOrd="0" presId="urn:microsoft.com/office/officeart/2018/2/layout/IconVerticalSolidList"/>
    <dgm:cxn modelId="{B46F65E9-71F4-476D-8A87-72FAF93F047E}" type="presParOf" srcId="{765E58C2-53CF-472D-B2C6-68A818BFC2FC}" destId="{8B7BFF06-D1A7-4FD2-961C-BC8F121DB8F9}" srcOrd="3" destOrd="0" presId="urn:microsoft.com/office/officeart/2018/2/layout/IconVerticalSolidList"/>
    <dgm:cxn modelId="{6997FABF-AE00-482A-B0FF-99800D3B4E3E}" type="presParOf" srcId="{765E58C2-53CF-472D-B2C6-68A818BFC2FC}" destId="{FB0B712B-83D0-43AF-8615-CDA6EF73DC6D}" srcOrd="4" destOrd="0" presId="urn:microsoft.com/office/officeart/2018/2/layout/IconVerticalSolidList"/>
    <dgm:cxn modelId="{9322C248-1788-4CBC-A09F-D80D33F19356}" type="presParOf" srcId="{FB0B712B-83D0-43AF-8615-CDA6EF73DC6D}" destId="{7E10EECC-97A2-4F57-9DA2-F37ED2475276}" srcOrd="0" destOrd="0" presId="urn:microsoft.com/office/officeart/2018/2/layout/IconVerticalSolidList"/>
    <dgm:cxn modelId="{4A349396-BFD2-4904-A650-AC7662CB5E3B}" type="presParOf" srcId="{FB0B712B-83D0-43AF-8615-CDA6EF73DC6D}" destId="{9B431C27-D8FB-40D6-B7A8-070B0F0796D4}" srcOrd="1" destOrd="0" presId="urn:microsoft.com/office/officeart/2018/2/layout/IconVerticalSolidList"/>
    <dgm:cxn modelId="{E46F509A-38B9-4D7E-9260-657923F215D9}" type="presParOf" srcId="{FB0B712B-83D0-43AF-8615-CDA6EF73DC6D}" destId="{584E0FE9-9930-45BF-A3F3-454567E99EBC}" srcOrd="2" destOrd="0" presId="urn:microsoft.com/office/officeart/2018/2/layout/IconVerticalSolidList"/>
    <dgm:cxn modelId="{01C7050B-881F-4A7C-AF5A-9EE8B868451C}" type="presParOf" srcId="{FB0B712B-83D0-43AF-8615-CDA6EF73DC6D}" destId="{516E499D-9371-414D-92EF-82FDF874410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02243E-4E79-4B10-ACA9-14622331730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AU"/>
        </a:p>
      </dgm:t>
    </dgm:pt>
    <dgm:pt modelId="{2B03AC69-54C0-4D2E-83DC-B761EFED6CBC}">
      <dgm:prSet phldrT="[Text]" custT="1"/>
      <dgm:spPr>
        <a:solidFill>
          <a:srgbClr val="C8DEF2"/>
        </a:solidFill>
      </dgm:spPr>
      <dgm:t>
        <a:bodyPr/>
        <a:lstStyle/>
        <a:p>
          <a:pPr>
            <a:lnSpc>
              <a:spcPct val="100000"/>
            </a:lnSpc>
          </a:pPr>
          <a:r>
            <a:rPr lang="en-US" sz="1800" dirty="0">
              <a:solidFill>
                <a:schemeClr val="tx1"/>
              </a:solidFill>
              <a:latin typeface="Arial" panose="020B0604020202020204" pitchFamily="34" charset="0"/>
              <a:cs typeface="Arial" panose="020B0604020202020204" pitchFamily="34" charset="0"/>
            </a:rPr>
            <a:t>aspects of the achievement standard and related content descriptions</a:t>
          </a:r>
          <a:endParaRPr lang="en-AU" sz="1800" dirty="0">
            <a:solidFill>
              <a:schemeClr val="tx1"/>
            </a:solidFill>
            <a:latin typeface="Arial" panose="020B0604020202020204" pitchFamily="34" charset="0"/>
            <a:cs typeface="Arial" panose="020B0604020202020204" pitchFamily="34" charset="0"/>
          </a:endParaRPr>
        </a:p>
      </dgm:t>
    </dgm:pt>
    <dgm:pt modelId="{46F223D2-BAF0-400B-A197-E29F4483482F}" type="parTrans" cxnId="{810CA0A8-41FF-431B-A1CE-240A3F910497}">
      <dgm:prSet/>
      <dgm:spPr/>
      <dgm:t>
        <a:bodyPr/>
        <a:lstStyle/>
        <a:p>
          <a:endParaRPr lang="en-AU"/>
        </a:p>
      </dgm:t>
    </dgm:pt>
    <dgm:pt modelId="{1E93A15B-2BFF-42BC-8E33-A2052BB6B849}" type="sibTrans" cxnId="{810CA0A8-41FF-431B-A1CE-240A3F910497}">
      <dgm:prSet/>
      <dgm:spPr>
        <a:solidFill>
          <a:schemeClr val="accent2"/>
        </a:solidFill>
      </dgm:spPr>
      <dgm:t>
        <a:bodyPr/>
        <a:lstStyle/>
        <a:p>
          <a:endParaRPr lang="en-AU" dirty="0"/>
        </a:p>
      </dgm:t>
    </dgm:pt>
    <dgm:pt modelId="{B9B2128E-9358-4766-AE39-1F28F5D00318}">
      <dgm:prSet phldrT="[Text]" custT="1"/>
      <dgm:spPr>
        <a:solidFill>
          <a:srgbClr val="FBE4D3"/>
        </a:solidFill>
      </dgm:spPr>
      <dgm:t>
        <a:bodyPr/>
        <a:lstStyle/>
        <a:p>
          <a:pPr>
            <a:lnSpc>
              <a:spcPct val="100000"/>
            </a:lnSpc>
          </a:pPr>
          <a:r>
            <a:rPr lang="en-AU" sz="1800" dirty="0">
              <a:solidFill>
                <a:schemeClr val="tx1"/>
              </a:solidFill>
              <a:latin typeface="Arial" panose="020B0604020202020204" pitchFamily="34" charset="0"/>
              <a:cs typeface="Arial" panose="020B0604020202020204" pitchFamily="34" charset="0"/>
            </a:rPr>
            <a:t>mathematical proficiencies</a:t>
          </a:r>
        </a:p>
      </dgm:t>
    </dgm:pt>
    <dgm:pt modelId="{18C53645-7C5E-47E8-9755-8FD76161B855}" type="parTrans" cxnId="{8DF5A8C3-CD00-417C-8A92-CFFA681AFC43}">
      <dgm:prSet/>
      <dgm:spPr/>
      <dgm:t>
        <a:bodyPr/>
        <a:lstStyle/>
        <a:p>
          <a:endParaRPr lang="en-AU"/>
        </a:p>
      </dgm:t>
    </dgm:pt>
    <dgm:pt modelId="{D0FB3211-DD27-473B-943D-995C502236ED}" type="sibTrans" cxnId="{8DF5A8C3-CD00-417C-8A92-CFFA681AFC43}">
      <dgm:prSet/>
      <dgm:spPr/>
      <dgm:t>
        <a:bodyPr/>
        <a:lstStyle/>
        <a:p>
          <a:endParaRPr lang="en-AU" dirty="0"/>
        </a:p>
      </dgm:t>
    </dgm:pt>
    <dgm:pt modelId="{E81CCB7E-BE06-45D7-B0E2-430B74E301C0}">
      <dgm:prSet phldrT="[Text]" custT="1"/>
      <dgm:spPr>
        <a:solidFill>
          <a:srgbClr val="D6EBAD"/>
        </a:solidFill>
      </dgm:spPr>
      <dgm:t>
        <a:bodyPr/>
        <a:lstStyle/>
        <a:p>
          <a:pPr>
            <a:lnSpc>
              <a:spcPct val="100000"/>
            </a:lnSpc>
          </a:pPr>
          <a:r>
            <a:rPr lang="en-AU" sz="1800" dirty="0">
              <a:solidFill>
                <a:schemeClr val="tx1"/>
              </a:solidFill>
              <a:latin typeface="Arial" panose="020B0604020202020204" pitchFamily="34" charset="0"/>
              <a:cs typeface="Arial" panose="020B0604020202020204" pitchFamily="34" charset="0"/>
            </a:rPr>
            <a:t>learning experiences and assumed knowledge</a:t>
          </a:r>
        </a:p>
      </dgm:t>
    </dgm:pt>
    <dgm:pt modelId="{E4C88636-A0F2-4107-8828-509F1771FE52}" type="parTrans" cxnId="{82B90F80-DAB8-4AFF-9E76-9F0C43F0888B}">
      <dgm:prSet/>
      <dgm:spPr/>
      <dgm:t>
        <a:bodyPr/>
        <a:lstStyle/>
        <a:p>
          <a:endParaRPr lang="en-AU"/>
        </a:p>
      </dgm:t>
    </dgm:pt>
    <dgm:pt modelId="{00708097-31CD-4BB7-AE8A-0DA54395FF9C}" type="sibTrans" cxnId="{82B90F80-DAB8-4AFF-9E76-9F0C43F0888B}">
      <dgm:prSet/>
      <dgm:spPr>
        <a:solidFill>
          <a:schemeClr val="accent4"/>
        </a:solidFill>
      </dgm:spPr>
      <dgm:t>
        <a:bodyPr/>
        <a:lstStyle/>
        <a:p>
          <a:endParaRPr lang="en-AU" dirty="0"/>
        </a:p>
      </dgm:t>
    </dgm:pt>
    <dgm:pt modelId="{B1EF9F60-5204-47DD-B305-EBCD01BBC569}" type="pres">
      <dgm:prSet presAssocID="{F102243E-4E79-4B10-ACA9-146223317308}" presName="diagram" presStyleCnt="0">
        <dgm:presLayoutVars>
          <dgm:dir/>
          <dgm:resizeHandles val="exact"/>
        </dgm:presLayoutVars>
      </dgm:prSet>
      <dgm:spPr/>
    </dgm:pt>
    <dgm:pt modelId="{77CD59B3-1E09-48FC-BF14-88FD6DE8B3EC}" type="pres">
      <dgm:prSet presAssocID="{2B03AC69-54C0-4D2E-83DC-B761EFED6CBC}" presName="node" presStyleLbl="node1" presStyleIdx="0" presStyleCnt="3">
        <dgm:presLayoutVars>
          <dgm:bulletEnabled val="1"/>
        </dgm:presLayoutVars>
      </dgm:prSet>
      <dgm:spPr/>
    </dgm:pt>
    <dgm:pt modelId="{8953ACBE-CB18-4E71-BCB6-BF1FE126B190}" type="pres">
      <dgm:prSet presAssocID="{1E93A15B-2BFF-42BC-8E33-A2052BB6B849}" presName="sibTrans" presStyleCnt="0"/>
      <dgm:spPr/>
    </dgm:pt>
    <dgm:pt modelId="{87612781-D432-4B0C-87F2-A84F9EF92526}" type="pres">
      <dgm:prSet presAssocID="{B9B2128E-9358-4766-AE39-1F28F5D00318}" presName="node" presStyleLbl="node1" presStyleIdx="1" presStyleCnt="3">
        <dgm:presLayoutVars>
          <dgm:bulletEnabled val="1"/>
        </dgm:presLayoutVars>
      </dgm:prSet>
      <dgm:spPr/>
    </dgm:pt>
    <dgm:pt modelId="{D0B1DC81-9F14-42E2-87DA-178C37ACC557}" type="pres">
      <dgm:prSet presAssocID="{D0FB3211-DD27-473B-943D-995C502236ED}" presName="sibTrans" presStyleCnt="0"/>
      <dgm:spPr/>
    </dgm:pt>
    <dgm:pt modelId="{B04E8BD4-91A1-447D-BD4B-CA5D527D89F4}" type="pres">
      <dgm:prSet presAssocID="{E81CCB7E-BE06-45D7-B0E2-430B74E301C0}" presName="node" presStyleLbl="node1" presStyleIdx="2" presStyleCnt="3">
        <dgm:presLayoutVars>
          <dgm:bulletEnabled val="1"/>
        </dgm:presLayoutVars>
      </dgm:prSet>
      <dgm:spPr/>
    </dgm:pt>
  </dgm:ptLst>
  <dgm:cxnLst>
    <dgm:cxn modelId="{EA3EC159-1FF7-4E23-A5C2-6BF72D8A9614}" type="presOf" srcId="{F102243E-4E79-4B10-ACA9-146223317308}" destId="{B1EF9F60-5204-47DD-B305-EBCD01BBC569}" srcOrd="0" destOrd="0" presId="urn:microsoft.com/office/officeart/2005/8/layout/default"/>
    <dgm:cxn modelId="{82B90F80-DAB8-4AFF-9E76-9F0C43F0888B}" srcId="{F102243E-4E79-4B10-ACA9-146223317308}" destId="{E81CCB7E-BE06-45D7-B0E2-430B74E301C0}" srcOrd="2" destOrd="0" parTransId="{E4C88636-A0F2-4107-8828-509F1771FE52}" sibTransId="{00708097-31CD-4BB7-AE8A-0DA54395FF9C}"/>
    <dgm:cxn modelId="{51BFDE84-B8C6-4CBC-B8D9-52130DD30658}" type="presOf" srcId="{2B03AC69-54C0-4D2E-83DC-B761EFED6CBC}" destId="{77CD59B3-1E09-48FC-BF14-88FD6DE8B3EC}" srcOrd="0" destOrd="0" presId="urn:microsoft.com/office/officeart/2005/8/layout/default"/>
    <dgm:cxn modelId="{810CA0A8-41FF-431B-A1CE-240A3F910497}" srcId="{F102243E-4E79-4B10-ACA9-146223317308}" destId="{2B03AC69-54C0-4D2E-83DC-B761EFED6CBC}" srcOrd="0" destOrd="0" parTransId="{46F223D2-BAF0-400B-A197-E29F4483482F}" sibTransId="{1E93A15B-2BFF-42BC-8E33-A2052BB6B849}"/>
    <dgm:cxn modelId="{53A675AD-7406-46F7-A1EB-C3B0242E6201}" type="presOf" srcId="{B9B2128E-9358-4766-AE39-1F28F5D00318}" destId="{87612781-D432-4B0C-87F2-A84F9EF92526}" srcOrd="0" destOrd="0" presId="urn:microsoft.com/office/officeart/2005/8/layout/default"/>
    <dgm:cxn modelId="{9A9832BE-5F36-43D3-9C5D-88E591DD5F60}" type="presOf" srcId="{E81CCB7E-BE06-45D7-B0E2-430B74E301C0}" destId="{B04E8BD4-91A1-447D-BD4B-CA5D527D89F4}" srcOrd="0" destOrd="0" presId="urn:microsoft.com/office/officeart/2005/8/layout/default"/>
    <dgm:cxn modelId="{8DF5A8C3-CD00-417C-8A92-CFFA681AFC43}" srcId="{F102243E-4E79-4B10-ACA9-146223317308}" destId="{B9B2128E-9358-4766-AE39-1F28F5D00318}" srcOrd="1" destOrd="0" parTransId="{18C53645-7C5E-47E8-9755-8FD76161B855}" sibTransId="{D0FB3211-DD27-473B-943D-995C502236ED}"/>
    <dgm:cxn modelId="{D233FE51-664E-4576-AA87-B02FDD6928E0}" type="presParOf" srcId="{B1EF9F60-5204-47DD-B305-EBCD01BBC569}" destId="{77CD59B3-1E09-48FC-BF14-88FD6DE8B3EC}" srcOrd="0" destOrd="0" presId="urn:microsoft.com/office/officeart/2005/8/layout/default"/>
    <dgm:cxn modelId="{DC1DD343-014D-4E6F-B507-CF1B209D00C3}" type="presParOf" srcId="{B1EF9F60-5204-47DD-B305-EBCD01BBC569}" destId="{8953ACBE-CB18-4E71-BCB6-BF1FE126B190}" srcOrd="1" destOrd="0" presId="urn:microsoft.com/office/officeart/2005/8/layout/default"/>
    <dgm:cxn modelId="{A57A16B3-DEFE-4C0F-817D-D43C3939747C}" type="presParOf" srcId="{B1EF9F60-5204-47DD-B305-EBCD01BBC569}" destId="{87612781-D432-4B0C-87F2-A84F9EF92526}" srcOrd="2" destOrd="0" presId="urn:microsoft.com/office/officeart/2005/8/layout/default"/>
    <dgm:cxn modelId="{91A827C5-74E0-4F28-8FCC-3B6AC57D2C3A}" type="presParOf" srcId="{B1EF9F60-5204-47DD-B305-EBCD01BBC569}" destId="{D0B1DC81-9F14-42E2-87DA-178C37ACC557}" srcOrd="3" destOrd="0" presId="urn:microsoft.com/office/officeart/2005/8/layout/default"/>
    <dgm:cxn modelId="{799EC846-7A13-4794-AF97-48AE27FDA552}" type="presParOf" srcId="{B1EF9F60-5204-47DD-B305-EBCD01BBC569}" destId="{B04E8BD4-91A1-447D-BD4B-CA5D527D89F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02243E-4E79-4B10-ACA9-14622331730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AU"/>
        </a:p>
      </dgm:t>
    </dgm:pt>
    <dgm:pt modelId="{2B03AC69-54C0-4D2E-83DC-B761EFED6CBC}">
      <dgm:prSet phldrT="[Text]" custT="1"/>
      <dgm:spPr>
        <a:solidFill>
          <a:srgbClr val="C8DEF2"/>
        </a:solidFill>
      </dgm:spPr>
      <dgm:t>
        <a:bodyPr/>
        <a:lstStyle/>
        <a:p>
          <a:pPr>
            <a:lnSpc>
              <a:spcPct val="100000"/>
            </a:lnSpc>
          </a:pPr>
          <a:r>
            <a:rPr lang="en-US" sz="1800" dirty="0">
              <a:solidFill>
                <a:schemeClr val="tx1"/>
              </a:solidFill>
              <a:latin typeface="Arial" panose="020B0604020202020204" pitchFamily="34" charset="0"/>
              <a:cs typeface="Arial" panose="020B0604020202020204" pitchFamily="34" charset="0"/>
            </a:rPr>
            <a:t>aspects of the achievement standard and related content descriptions</a:t>
          </a:r>
          <a:endParaRPr lang="en-AU" sz="1800" dirty="0">
            <a:solidFill>
              <a:schemeClr val="tx1"/>
            </a:solidFill>
            <a:latin typeface="Arial" panose="020B0604020202020204" pitchFamily="34" charset="0"/>
            <a:cs typeface="Arial" panose="020B0604020202020204" pitchFamily="34" charset="0"/>
          </a:endParaRPr>
        </a:p>
      </dgm:t>
    </dgm:pt>
    <dgm:pt modelId="{46F223D2-BAF0-400B-A197-E29F4483482F}" type="parTrans" cxnId="{810CA0A8-41FF-431B-A1CE-240A3F910497}">
      <dgm:prSet/>
      <dgm:spPr/>
      <dgm:t>
        <a:bodyPr/>
        <a:lstStyle/>
        <a:p>
          <a:endParaRPr lang="en-AU"/>
        </a:p>
      </dgm:t>
    </dgm:pt>
    <dgm:pt modelId="{1E93A15B-2BFF-42BC-8E33-A2052BB6B849}" type="sibTrans" cxnId="{810CA0A8-41FF-431B-A1CE-240A3F910497}">
      <dgm:prSet/>
      <dgm:spPr>
        <a:solidFill>
          <a:schemeClr val="accent2"/>
        </a:solidFill>
      </dgm:spPr>
      <dgm:t>
        <a:bodyPr/>
        <a:lstStyle/>
        <a:p>
          <a:endParaRPr lang="en-AU" dirty="0"/>
        </a:p>
      </dgm:t>
    </dgm:pt>
    <dgm:pt modelId="{B9B2128E-9358-4766-AE39-1F28F5D00318}">
      <dgm:prSet phldrT="[Text]" custT="1"/>
      <dgm:spPr>
        <a:solidFill>
          <a:srgbClr val="FBE4D3"/>
        </a:solidFill>
      </dgm:spPr>
      <dgm:t>
        <a:bodyPr/>
        <a:lstStyle/>
        <a:p>
          <a:pPr>
            <a:lnSpc>
              <a:spcPct val="100000"/>
            </a:lnSpc>
          </a:pPr>
          <a:r>
            <a:rPr lang="en-AU" sz="1800" dirty="0">
              <a:solidFill>
                <a:schemeClr val="tx1"/>
              </a:solidFill>
              <a:latin typeface="Arial" panose="020B0604020202020204" pitchFamily="34" charset="0"/>
              <a:cs typeface="Arial" panose="020B0604020202020204" pitchFamily="34" charset="0"/>
            </a:rPr>
            <a:t>mathematical proficiencies</a:t>
          </a:r>
        </a:p>
      </dgm:t>
    </dgm:pt>
    <dgm:pt modelId="{18C53645-7C5E-47E8-9755-8FD76161B855}" type="parTrans" cxnId="{8DF5A8C3-CD00-417C-8A92-CFFA681AFC43}">
      <dgm:prSet/>
      <dgm:spPr/>
      <dgm:t>
        <a:bodyPr/>
        <a:lstStyle/>
        <a:p>
          <a:endParaRPr lang="en-AU"/>
        </a:p>
      </dgm:t>
    </dgm:pt>
    <dgm:pt modelId="{D0FB3211-DD27-473B-943D-995C502236ED}" type="sibTrans" cxnId="{8DF5A8C3-CD00-417C-8A92-CFFA681AFC43}">
      <dgm:prSet/>
      <dgm:spPr/>
      <dgm:t>
        <a:bodyPr/>
        <a:lstStyle/>
        <a:p>
          <a:endParaRPr lang="en-AU" dirty="0"/>
        </a:p>
      </dgm:t>
    </dgm:pt>
    <dgm:pt modelId="{E81CCB7E-BE06-45D7-B0E2-430B74E301C0}">
      <dgm:prSet phldrT="[Text]" custT="1"/>
      <dgm:spPr>
        <a:solidFill>
          <a:srgbClr val="D6EBAD"/>
        </a:solidFill>
      </dgm:spPr>
      <dgm:t>
        <a:bodyPr/>
        <a:lstStyle/>
        <a:p>
          <a:pPr>
            <a:lnSpc>
              <a:spcPct val="100000"/>
            </a:lnSpc>
          </a:pPr>
          <a:r>
            <a:rPr lang="en-AU" sz="1800" dirty="0">
              <a:solidFill>
                <a:schemeClr val="tx1"/>
              </a:solidFill>
              <a:latin typeface="Arial" panose="020B0604020202020204" pitchFamily="34" charset="0"/>
              <a:cs typeface="Arial" panose="020B0604020202020204" pitchFamily="34" charset="0"/>
            </a:rPr>
            <a:t>learning experiences and assumed knowledge</a:t>
          </a:r>
        </a:p>
      </dgm:t>
    </dgm:pt>
    <dgm:pt modelId="{E4C88636-A0F2-4107-8828-509F1771FE52}" type="parTrans" cxnId="{82B90F80-DAB8-4AFF-9E76-9F0C43F0888B}">
      <dgm:prSet/>
      <dgm:spPr/>
      <dgm:t>
        <a:bodyPr/>
        <a:lstStyle/>
        <a:p>
          <a:endParaRPr lang="en-AU"/>
        </a:p>
      </dgm:t>
    </dgm:pt>
    <dgm:pt modelId="{00708097-31CD-4BB7-AE8A-0DA54395FF9C}" type="sibTrans" cxnId="{82B90F80-DAB8-4AFF-9E76-9F0C43F0888B}">
      <dgm:prSet/>
      <dgm:spPr>
        <a:solidFill>
          <a:schemeClr val="accent4"/>
        </a:solidFill>
      </dgm:spPr>
      <dgm:t>
        <a:bodyPr/>
        <a:lstStyle/>
        <a:p>
          <a:endParaRPr lang="en-AU" dirty="0"/>
        </a:p>
      </dgm:t>
    </dgm:pt>
    <dgm:pt modelId="{B1EF9F60-5204-47DD-B305-EBCD01BBC569}" type="pres">
      <dgm:prSet presAssocID="{F102243E-4E79-4B10-ACA9-146223317308}" presName="diagram" presStyleCnt="0">
        <dgm:presLayoutVars>
          <dgm:dir/>
          <dgm:resizeHandles val="exact"/>
        </dgm:presLayoutVars>
      </dgm:prSet>
      <dgm:spPr/>
    </dgm:pt>
    <dgm:pt modelId="{77CD59B3-1E09-48FC-BF14-88FD6DE8B3EC}" type="pres">
      <dgm:prSet presAssocID="{2B03AC69-54C0-4D2E-83DC-B761EFED6CBC}" presName="node" presStyleLbl="node1" presStyleIdx="0" presStyleCnt="3">
        <dgm:presLayoutVars>
          <dgm:bulletEnabled val="1"/>
        </dgm:presLayoutVars>
      </dgm:prSet>
      <dgm:spPr/>
    </dgm:pt>
    <dgm:pt modelId="{8953ACBE-CB18-4E71-BCB6-BF1FE126B190}" type="pres">
      <dgm:prSet presAssocID="{1E93A15B-2BFF-42BC-8E33-A2052BB6B849}" presName="sibTrans" presStyleCnt="0"/>
      <dgm:spPr/>
    </dgm:pt>
    <dgm:pt modelId="{87612781-D432-4B0C-87F2-A84F9EF92526}" type="pres">
      <dgm:prSet presAssocID="{B9B2128E-9358-4766-AE39-1F28F5D00318}" presName="node" presStyleLbl="node1" presStyleIdx="1" presStyleCnt="3">
        <dgm:presLayoutVars>
          <dgm:bulletEnabled val="1"/>
        </dgm:presLayoutVars>
      </dgm:prSet>
      <dgm:spPr/>
    </dgm:pt>
    <dgm:pt modelId="{D0B1DC81-9F14-42E2-87DA-178C37ACC557}" type="pres">
      <dgm:prSet presAssocID="{D0FB3211-DD27-473B-943D-995C502236ED}" presName="sibTrans" presStyleCnt="0"/>
      <dgm:spPr/>
    </dgm:pt>
    <dgm:pt modelId="{B04E8BD4-91A1-447D-BD4B-CA5D527D89F4}" type="pres">
      <dgm:prSet presAssocID="{E81CCB7E-BE06-45D7-B0E2-430B74E301C0}" presName="node" presStyleLbl="node1" presStyleIdx="2" presStyleCnt="3">
        <dgm:presLayoutVars>
          <dgm:bulletEnabled val="1"/>
        </dgm:presLayoutVars>
      </dgm:prSet>
      <dgm:spPr/>
    </dgm:pt>
  </dgm:ptLst>
  <dgm:cxnLst>
    <dgm:cxn modelId="{EA3EC159-1FF7-4E23-A5C2-6BF72D8A9614}" type="presOf" srcId="{F102243E-4E79-4B10-ACA9-146223317308}" destId="{B1EF9F60-5204-47DD-B305-EBCD01BBC569}" srcOrd="0" destOrd="0" presId="urn:microsoft.com/office/officeart/2005/8/layout/default"/>
    <dgm:cxn modelId="{82B90F80-DAB8-4AFF-9E76-9F0C43F0888B}" srcId="{F102243E-4E79-4B10-ACA9-146223317308}" destId="{E81CCB7E-BE06-45D7-B0E2-430B74E301C0}" srcOrd="2" destOrd="0" parTransId="{E4C88636-A0F2-4107-8828-509F1771FE52}" sibTransId="{00708097-31CD-4BB7-AE8A-0DA54395FF9C}"/>
    <dgm:cxn modelId="{51BFDE84-B8C6-4CBC-B8D9-52130DD30658}" type="presOf" srcId="{2B03AC69-54C0-4D2E-83DC-B761EFED6CBC}" destId="{77CD59B3-1E09-48FC-BF14-88FD6DE8B3EC}" srcOrd="0" destOrd="0" presId="urn:microsoft.com/office/officeart/2005/8/layout/default"/>
    <dgm:cxn modelId="{810CA0A8-41FF-431B-A1CE-240A3F910497}" srcId="{F102243E-4E79-4B10-ACA9-146223317308}" destId="{2B03AC69-54C0-4D2E-83DC-B761EFED6CBC}" srcOrd="0" destOrd="0" parTransId="{46F223D2-BAF0-400B-A197-E29F4483482F}" sibTransId="{1E93A15B-2BFF-42BC-8E33-A2052BB6B849}"/>
    <dgm:cxn modelId="{53A675AD-7406-46F7-A1EB-C3B0242E6201}" type="presOf" srcId="{B9B2128E-9358-4766-AE39-1F28F5D00318}" destId="{87612781-D432-4B0C-87F2-A84F9EF92526}" srcOrd="0" destOrd="0" presId="urn:microsoft.com/office/officeart/2005/8/layout/default"/>
    <dgm:cxn modelId="{9A9832BE-5F36-43D3-9C5D-88E591DD5F60}" type="presOf" srcId="{E81CCB7E-BE06-45D7-B0E2-430B74E301C0}" destId="{B04E8BD4-91A1-447D-BD4B-CA5D527D89F4}" srcOrd="0" destOrd="0" presId="urn:microsoft.com/office/officeart/2005/8/layout/default"/>
    <dgm:cxn modelId="{8DF5A8C3-CD00-417C-8A92-CFFA681AFC43}" srcId="{F102243E-4E79-4B10-ACA9-146223317308}" destId="{B9B2128E-9358-4766-AE39-1F28F5D00318}" srcOrd="1" destOrd="0" parTransId="{18C53645-7C5E-47E8-9755-8FD76161B855}" sibTransId="{D0FB3211-DD27-473B-943D-995C502236ED}"/>
    <dgm:cxn modelId="{D233FE51-664E-4576-AA87-B02FDD6928E0}" type="presParOf" srcId="{B1EF9F60-5204-47DD-B305-EBCD01BBC569}" destId="{77CD59B3-1E09-48FC-BF14-88FD6DE8B3EC}" srcOrd="0" destOrd="0" presId="urn:microsoft.com/office/officeart/2005/8/layout/default"/>
    <dgm:cxn modelId="{DC1DD343-014D-4E6F-B507-CF1B209D00C3}" type="presParOf" srcId="{B1EF9F60-5204-47DD-B305-EBCD01BBC569}" destId="{8953ACBE-CB18-4E71-BCB6-BF1FE126B190}" srcOrd="1" destOrd="0" presId="urn:microsoft.com/office/officeart/2005/8/layout/default"/>
    <dgm:cxn modelId="{A57A16B3-DEFE-4C0F-817D-D43C3939747C}" type="presParOf" srcId="{B1EF9F60-5204-47DD-B305-EBCD01BBC569}" destId="{87612781-D432-4B0C-87F2-A84F9EF92526}" srcOrd="2" destOrd="0" presId="urn:microsoft.com/office/officeart/2005/8/layout/default"/>
    <dgm:cxn modelId="{91A827C5-74E0-4F28-8FCC-3B6AC57D2C3A}" type="presParOf" srcId="{B1EF9F60-5204-47DD-B305-EBCD01BBC569}" destId="{D0B1DC81-9F14-42E2-87DA-178C37ACC557}" srcOrd="3" destOrd="0" presId="urn:microsoft.com/office/officeart/2005/8/layout/default"/>
    <dgm:cxn modelId="{799EC846-7A13-4794-AF97-48AE27FDA552}" type="presParOf" srcId="{B1EF9F60-5204-47DD-B305-EBCD01BBC569}" destId="{B04E8BD4-91A1-447D-BD4B-CA5D527D89F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02243E-4E79-4B10-ACA9-14622331730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AU"/>
        </a:p>
      </dgm:t>
    </dgm:pt>
    <dgm:pt modelId="{2B03AC69-54C0-4D2E-83DC-B761EFED6CBC}">
      <dgm:prSet phldrT="[Text]" custT="1"/>
      <dgm:spPr>
        <a:solidFill>
          <a:srgbClr val="C8DEF2"/>
        </a:solidFill>
      </dgm:spPr>
      <dgm:t>
        <a:bodyPr/>
        <a:lstStyle/>
        <a:p>
          <a:pPr>
            <a:lnSpc>
              <a:spcPct val="100000"/>
            </a:lnSpc>
          </a:pPr>
          <a:r>
            <a:rPr lang="en-US" sz="1800" dirty="0">
              <a:solidFill>
                <a:schemeClr val="tx1"/>
              </a:solidFill>
              <a:latin typeface="Arial" panose="020B0604020202020204" pitchFamily="34" charset="0"/>
              <a:cs typeface="Arial" panose="020B0604020202020204" pitchFamily="34" charset="0"/>
            </a:rPr>
            <a:t>aspects of the achievement standard and related content descriptions</a:t>
          </a:r>
          <a:endParaRPr lang="en-AU" sz="1800" dirty="0">
            <a:solidFill>
              <a:schemeClr val="tx1"/>
            </a:solidFill>
            <a:latin typeface="Arial" panose="020B0604020202020204" pitchFamily="34" charset="0"/>
            <a:cs typeface="Arial" panose="020B0604020202020204" pitchFamily="34" charset="0"/>
          </a:endParaRPr>
        </a:p>
      </dgm:t>
    </dgm:pt>
    <dgm:pt modelId="{46F223D2-BAF0-400B-A197-E29F4483482F}" type="parTrans" cxnId="{810CA0A8-41FF-431B-A1CE-240A3F910497}">
      <dgm:prSet/>
      <dgm:spPr/>
      <dgm:t>
        <a:bodyPr/>
        <a:lstStyle/>
        <a:p>
          <a:endParaRPr lang="en-AU"/>
        </a:p>
      </dgm:t>
    </dgm:pt>
    <dgm:pt modelId="{1E93A15B-2BFF-42BC-8E33-A2052BB6B849}" type="sibTrans" cxnId="{810CA0A8-41FF-431B-A1CE-240A3F910497}">
      <dgm:prSet/>
      <dgm:spPr>
        <a:solidFill>
          <a:schemeClr val="accent2"/>
        </a:solidFill>
      </dgm:spPr>
      <dgm:t>
        <a:bodyPr/>
        <a:lstStyle/>
        <a:p>
          <a:endParaRPr lang="en-AU" dirty="0"/>
        </a:p>
      </dgm:t>
    </dgm:pt>
    <dgm:pt modelId="{B9B2128E-9358-4766-AE39-1F28F5D00318}">
      <dgm:prSet phldrT="[Text]" custT="1"/>
      <dgm:spPr>
        <a:solidFill>
          <a:srgbClr val="FBE4D3"/>
        </a:solidFill>
      </dgm:spPr>
      <dgm:t>
        <a:bodyPr/>
        <a:lstStyle/>
        <a:p>
          <a:pPr>
            <a:lnSpc>
              <a:spcPct val="100000"/>
            </a:lnSpc>
          </a:pPr>
          <a:r>
            <a:rPr lang="en-AU" sz="1800" dirty="0">
              <a:solidFill>
                <a:schemeClr val="tx1"/>
              </a:solidFill>
              <a:latin typeface="Arial" panose="020B0604020202020204" pitchFamily="34" charset="0"/>
              <a:cs typeface="Arial" panose="020B0604020202020204" pitchFamily="34" charset="0"/>
            </a:rPr>
            <a:t>mathematical proficiencies</a:t>
          </a:r>
        </a:p>
      </dgm:t>
    </dgm:pt>
    <dgm:pt modelId="{18C53645-7C5E-47E8-9755-8FD76161B855}" type="parTrans" cxnId="{8DF5A8C3-CD00-417C-8A92-CFFA681AFC43}">
      <dgm:prSet/>
      <dgm:spPr/>
      <dgm:t>
        <a:bodyPr/>
        <a:lstStyle/>
        <a:p>
          <a:endParaRPr lang="en-AU"/>
        </a:p>
      </dgm:t>
    </dgm:pt>
    <dgm:pt modelId="{D0FB3211-DD27-473B-943D-995C502236ED}" type="sibTrans" cxnId="{8DF5A8C3-CD00-417C-8A92-CFFA681AFC43}">
      <dgm:prSet/>
      <dgm:spPr/>
      <dgm:t>
        <a:bodyPr/>
        <a:lstStyle/>
        <a:p>
          <a:endParaRPr lang="en-AU" dirty="0"/>
        </a:p>
      </dgm:t>
    </dgm:pt>
    <dgm:pt modelId="{E81CCB7E-BE06-45D7-B0E2-430B74E301C0}">
      <dgm:prSet phldrT="[Text]" custT="1"/>
      <dgm:spPr>
        <a:solidFill>
          <a:srgbClr val="D6EBAD"/>
        </a:solidFill>
      </dgm:spPr>
      <dgm:t>
        <a:bodyPr/>
        <a:lstStyle/>
        <a:p>
          <a:pPr>
            <a:lnSpc>
              <a:spcPct val="100000"/>
            </a:lnSpc>
          </a:pPr>
          <a:r>
            <a:rPr lang="en-AU" sz="1800" dirty="0">
              <a:solidFill>
                <a:schemeClr val="tx1"/>
              </a:solidFill>
              <a:latin typeface="Arial" panose="020B0604020202020204" pitchFamily="34" charset="0"/>
              <a:cs typeface="Arial" panose="020B0604020202020204" pitchFamily="34" charset="0"/>
            </a:rPr>
            <a:t>learning experiences and assumed knowledge</a:t>
          </a:r>
        </a:p>
      </dgm:t>
    </dgm:pt>
    <dgm:pt modelId="{E4C88636-A0F2-4107-8828-509F1771FE52}" type="parTrans" cxnId="{82B90F80-DAB8-4AFF-9E76-9F0C43F0888B}">
      <dgm:prSet/>
      <dgm:spPr/>
      <dgm:t>
        <a:bodyPr/>
        <a:lstStyle/>
        <a:p>
          <a:endParaRPr lang="en-AU"/>
        </a:p>
      </dgm:t>
    </dgm:pt>
    <dgm:pt modelId="{00708097-31CD-4BB7-AE8A-0DA54395FF9C}" type="sibTrans" cxnId="{82B90F80-DAB8-4AFF-9E76-9F0C43F0888B}">
      <dgm:prSet/>
      <dgm:spPr>
        <a:solidFill>
          <a:schemeClr val="accent4"/>
        </a:solidFill>
      </dgm:spPr>
      <dgm:t>
        <a:bodyPr/>
        <a:lstStyle/>
        <a:p>
          <a:endParaRPr lang="en-AU" dirty="0"/>
        </a:p>
      </dgm:t>
    </dgm:pt>
    <dgm:pt modelId="{B1EF9F60-5204-47DD-B305-EBCD01BBC569}" type="pres">
      <dgm:prSet presAssocID="{F102243E-4E79-4B10-ACA9-146223317308}" presName="diagram" presStyleCnt="0">
        <dgm:presLayoutVars>
          <dgm:dir/>
          <dgm:resizeHandles val="exact"/>
        </dgm:presLayoutVars>
      </dgm:prSet>
      <dgm:spPr/>
    </dgm:pt>
    <dgm:pt modelId="{77CD59B3-1E09-48FC-BF14-88FD6DE8B3EC}" type="pres">
      <dgm:prSet presAssocID="{2B03AC69-54C0-4D2E-83DC-B761EFED6CBC}" presName="node" presStyleLbl="node1" presStyleIdx="0" presStyleCnt="3">
        <dgm:presLayoutVars>
          <dgm:bulletEnabled val="1"/>
        </dgm:presLayoutVars>
      </dgm:prSet>
      <dgm:spPr/>
    </dgm:pt>
    <dgm:pt modelId="{8953ACBE-CB18-4E71-BCB6-BF1FE126B190}" type="pres">
      <dgm:prSet presAssocID="{1E93A15B-2BFF-42BC-8E33-A2052BB6B849}" presName="sibTrans" presStyleCnt="0"/>
      <dgm:spPr/>
    </dgm:pt>
    <dgm:pt modelId="{87612781-D432-4B0C-87F2-A84F9EF92526}" type="pres">
      <dgm:prSet presAssocID="{B9B2128E-9358-4766-AE39-1F28F5D00318}" presName="node" presStyleLbl="node1" presStyleIdx="1" presStyleCnt="3">
        <dgm:presLayoutVars>
          <dgm:bulletEnabled val="1"/>
        </dgm:presLayoutVars>
      </dgm:prSet>
      <dgm:spPr/>
    </dgm:pt>
    <dgm:pt modelId="{D0B1DC81-9F14-42E2-87DA-178C37ACC557}" type="pres">
      <dgm:prSet presAssocID="{D0FB3211-DD27-473B-943D-995C502236ED}" presName="sibTrans" presStyleCnt="0"/>
      <dgm:spPr/>
    </dgm:pt>
    <dgm:pt modelId="{B04E8BD4-91A1-447D-BD4B-CA5D527D89F4}" type="pres">
      <dgm:prSet presAssocID="{E81CCB7E-BE06-45D7-B0E2-430B74E301C0}" presName="node" presStyleLbl="node1" presStyleIdx="2" presStyleCnt="3">
        <dgm:presLayoutVars>
          <dgm:bulletEnabled val="1"/>
        </dgm:presLayoutVars>
      </dgm:prSet>
      <dgm:spPr/>
    </dgm:pt>
  </dgm:ptLst>
  <dgm:cxnLst>
    <dgm:cxn modelId="{EA3EC159-1FF7-4E23-A5C2-6BF72D8A9614}" type="presOf" srcId="{F102243E-4E79-4B10-ACA9-146223317308}" destId="{B1EF9F60-5204-47DD-B305-EBCD01BBC569}" srcOrd="0" destOrd="0" presId="urn:microsoft.com/office/officeart/2005/8/layout/default"/>
    <dgm:cxn modelId="{82B90F80-DAB8-4AFF-9E76-9F0C43F0888B}" srcId="{F102243E-4E79-4B10-ACA9-146223317308}" destId="{E81CCB7E-BE06-45D7-B0E2-430B74E301C0}" srcOrd="2" destOrd="0" parTransId="{E4C88636-A0F2-4107-8828-509F1771FE52}" sibTransId="{00708097-31CD-4BB7-AE8A-0DA54395FF9C}"/>
    <dgm:cxn modelId="{51BFDE84-B8C6-4CBC-B8D9-52130DD30658}" type="presOf" srcId="{2B03AC69-54C0-4D2E-83DC-B761EFED6CBC}" destId="{77CD59B3-1E09-48FC-BF14-88FD6DE8B3EC}" srcOrd="0" destOrd="0" presId="urn:microsoft.com/office/officeart/2005/8/layout/default"/>
    <dgm:cxn modelId="{810CA0A8-41FF-431B-A1CE-240A3F910497}" srcId="{F102243E-4E79-4B10-ACA9-146223317308}" destId="{2B03AC69-54C0-4D2E-83DC-B761EFED6CBC}" srcOrd="0" destOrd="0" parTransId="{46F223D2-BAF0-400B-A197-E29F4483482F}" sibTransId="{1E93A15B-2BFF-42BC-8E33-A2052BB6B849}"/>
    <dgm:cxn modelId="{53A675AD-7406-46F7-A1EB-C3B0242E6201}" type="presOf" srcId="{B9B2128E-9358-4766-AE39-1F28F5D00318}" destId="{87612781-D432-4B0C-87F2-A84F9EF92526}" srcOrd="0" destOrd="0" presId="urn:microsoft.com/office/officeart/2005/8/layout/default"/>
    <dgm:cxn modelId="{9A9832BE-5F36-43D3-9C5D-88E591DD5F60}" type="presOf" srcId="{E81CCB7E-BE06-45D7-B0E2-430B74E301C0}" destId="{B04E8BD4-91A1-447D-BD4B-CA5D527D89F4}" srcOrd="0" destOrd="0" presId="urn:microsoft.com/office/officeart/2005/8/layout/default"/>
    <dgm:cxn modelId="{8DF5A8C3-CD00-417C-8A92-CFFA681AFC43}" srcId="{F102243E-4E79-4B10-ACA9-146223317308}" destId="{B9B2128E-9358-4766-AE39-1F28F5D00318}" srcOrd="1" destOrd="0" parTransId="{18C53645-7C5E-47E8-9755-8FD76161B855}" sibTransId="{D0FB3211-DD27-473B-943D-995C502236ED}"/>
    <dgm:cxn modelId="{D233FE51-664E-4576-AA87-B02FDD6928E0}" type="presParOf" srcId="{B1EF9F60-5204-47DD-B305-EBCD01BBC569}" destId="{77CD59B3-1E09-48FC-BF14-88FD6DE8B3EC}" srcOrd="0" destOrd="0" presId="urn:microsoft.com/office/officeart/2005/8/layout/default"/>
    <dgm:cxn modelId="{DC1DD343-014D-4E6F-B507-CF1B209D00C3}" type="presParOf" srcId="{B1EF9F60-5204-47DD-B305-EBCD01BBC569}" destId="{8953ACBE-CB18-4E71-BCB6-BF1FE126B190}" srcOrd="1" destOrd="0" presId="urn:microsoft.com/office/officeart/2005/8/layout/default"/>
    <dgm:cxn modelId="{A57A16B3-DEFE-4C0F-817D-D43C3939747C}" type="presParOf" srcId="{B1EF9F60-5204-47DD-B305-EBCD01BBC569}" destId="{87612781-D432-4B0C-87F2-A84F9EF92526}" srcOrd="2" destOrd="0" presId="urn:microsoft.com/office/officeart/2005/8/layout/default"/>
    <dgm:cxn modelId="{91A827C5-74E0-4F28-8FCC-3B6AC57D2C3A}" type="presParOf" srcId="{B1EF9F60-5204-47DD-B305-EBCD01BBC569}" destId="{D0B1DC81-9F14-42E2-87DA-178C37ACC557}" srcOrd="3" destOrd="0" presId="urn:microsoft.com/office/officeart/2005/8/layout/default"/>
    <dgm:cxn modelId="{799EC846-7A13-4794-AF97-48AE27FDA552}" type="presParOf" srcId="{B1EF9F60-5204-47DD-B305-EBCD01BBC569}" destId="{B04E8BD4-91A1-447D-BD4B-CA5D527D89F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343912-13F3-4AE9-A624-9F6CBF3B910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31F3ADC-4A08-45FC-B580-2A99FA4E1144}">
      <dgm:prSet custT="1"/>
      <dgm:spPr/>
      <dgm:t>
        <a:bodyPr/>
        <a:lstStyle/>
        <a:p>
          <a:pPr>
            <a:lnSpc>
              <a:spcPct val="100000"/>
            </a:lnSpc>
          </a:pPr>
          <a:r>
            <a:rPr lang="en-AU" sz="1600" b="1" i="0" dirty="0">
              <a:solidFill>
                <a:schemeClr val="bg1">
                  <a:lumMod val="75000"/>
                </a:schemeClr>
              </a:solidFill>
            </a:rPr>
            <a:t>Validity: </a:t>
          </a:r>
          <a:r>
            <a:rPr lang="en-AU" sz="1600" dirty="0">
              <a:solidFill>
                <a:schemeClr val="bg1">
                  <a:lumMod val="75000"/>
                </a:schemeClr>
              </a:solidFill>
            </a:rPr>
            <a:t>the </a:t>
          </a:r>
          <a:r>
            <a:rPr lang="en-US" sz="1600" dirty="0">
              <a:solidFill>
                <a:schemeClr val="bg1">
                  <a:lumMod val="75000"/>
                </a:schemeClr>
              </a:solidFill>
            </a:rPr>
            <a:t>extent to which an assessment accurately measures what it is intended to measure</a:t>
          </a:r>
          <a:endParaRPr lang="en-AU" sz="1600" b="0" i="0" dirty="0">
            <a:solidFill>
              <a:schemeClr val="bg1">
                <a:lumMod val="75000"/>
              </a:schemeClr>
            </a:solidFill>
            <a:latin typeface="Arial" panose="020B0604020202020204" pitchFamily="34" charset="0"/>
            <a:cs typeface="Arial" panose="020B0604020202020204" pitchFamily="34" charset="0"/>
          </a:endParaRPr>
        </a:p>
      </dgm:t>
    </dgm:pt>
    <dgm:pt modelId="{455D77A7-261F-4D27-AED7-D91032F173C3}" type="parTrans" cxnId="{61D7EFA5-9A5E-4FA9-820A-6FC35F6B66CD}">
      <dgm:prSet/>
      <dgm:spPr/>
      <dgm:t>
        <a:bodyPr/>
        <a:lstStyle/>
        <a:p>
          <a:endParaRPr lang="en-US"/>
        </a:p>
      </dgm:t>
    </dgm:pt>
    <dgm:pt modelId="{B988CA99-6A7A-4CFB-AE6C-E543E6FBAC06}" type="sibTrans" cxnId="{61D7EFA5-9A5E-4FA9-820A-6FC35F6B66CD}">
      <dgm:prSet/>
      <dgm:spPr/>
      <dgm:t>
        <a:bodyPr/>
        <a:lstStyle/>
        <a:p>
          <a:endParaRPr lang="en-US"/>
        </a:p>
      </dgm:t>
    </dgm:pt>
    <dgm:pt modelId="{DE479230-684A-40AB-8145-512B670F49C2}">
      <dgm:prSet custT="1"/>
      <dgm:spPr/>
      <dgm:t>
        <a:bodyPr/>
        <a:lstStyle/>
        <a:p>
          <a:pPr>
            <a:lnSpc>
              <a:spcPct val="100000"/>
            </a:lnSpc>
          </a:pPr>
          <a:r>
            <a:rPr lang="en-AU" sz="1600" b="1" i="0" dirty="0">
              <a:solidFill>
                <a:schemeClr val="bg1">
                  <a:lumMod val="75000"/>
                </a:schemeClr>
              </a:solidFill>
            </a:rPr>
            <a:t>Reliability: </a:t>
          </a:r>
          <a:r>
            <a:rPr lang="en-AU" sz="1600" dirty="0">
              <a:solidFill>
                <a:schemeClr val="bg1">
                  <a:lumMod val="75000"/>
                </a:schemeClr>
              </a:solidFill>
            </a:rPr>
            <a:t>the extent to which an assessment will produce the same consistent result</a:t>
          </a:r>
          <a:endParaRPr lang="en-US" sz="1600" dirty="0">
            <a:solidFill>
              <a:schemeClr val="bg1">
                <a:lumMod val="75000"/>
              </a:schemeClr>
            </a:solidFill>
            <a:latin typeface="Arial" panose="020B0604020202020204" pitchFamily="34" charset="0"/>
            <a:cs typeface="Arial" panose="020B0604020202020204" pitchFamily="34" charset="0"/>
          </a:endParaRPr>
        </a:p>
      </dgm:t>
    </dgm:pt>
    <dgm:pt modelId="{0C924A7F-CA8A-489A-8F10-71C70F067DCB}" type="parTrans" cxnId="{93EF014F-4A3A-42AE-AEF2-0C6F26745448}">
      <dgm:prSet/>
      <dgm:spPr/>
      <dgm:t>
        <a:bodyPr/>
        <a:lstStyle/>
        <a:p>
          <a:endParaRPr lang="en-AU"/>
        </a:p>
      </dgm:t>
    </dgm:pt>
    <dgm:pt modelId="{A5EEA2FF-29E3-485F-9C72-94AAFB6C0FC9}" type="sibTrans" cxnId="{93EF014F-4A3A-42AE-AEF2-0C6F26745448}">
      <dgm:prSet/>
      <dgm:spPr/>
      <dgm:t>
        <a:bodyPr/>
        <a:lstStyle/>
        <a:p>
          <a:endParaRPr lang="en-AU"/>
        </a:p>
      </dgm:t>
    </dgm:pt>
    <dgm:pt modelId="{EAAE8747-9DB8-49FD-9787-B32ABF7376C6}">
      <dgm:prSet custT="1"/>
      <dgm:spPr/>
      <dgm:t>
        <a:bodyPr/>
        <a:lstStyle/>
        <a:p>
          <a:pPr>
            <a:lnSpc>
              <a:spcPct val="100000"/>
            </a:lnSpc>
          </a:pPr>
          <a:r>
            <a:rPr lang="en-US" sz="1600" b="1" dirty="0"/>
            <a:t>Accessibility: </a:t>
          </a:r>
          <a:r>
            <a:rPr lang="en-AU" sz="1600" dirty="0"/>
            <a:t>the </a:t>
          </a:r>
          <a:r>
            <a:rPr lang="en-US" sz="1600" dirty="0"/>
            <a:t>extent to which the assessment provides all students with a clear understanding of how to demonstrate their learning</a:t>
          </a:r>
          <a:endParaRPr lang="en-US" sz="1600" dirty="0">
            <a:latin typeface="Arial" panose="020B0604020202020204" pitchFamily="34" charset="0"/>
            <a:cs typeface="Arial" panose="020B0604020202020204" pitchFamily="34" charset="0"/>
          </a:endParaRPr>
        </a:p>
      </dgm:t>
    </dgm:pt>
    <dgm:pt modelId="{051BDD47-9E17-4524-9D75-EFCE80B537CE}" type="parTrans" cxnId="{8EA21507-EE71-44A1-8005-A7DA3096CA2F}">
      <dgm:prSet/>
      <dgm:spPr/>
      <dgm:t>
        <a:bodyPr/>
        <a:lstStyle/>
        <a:p>
          <a:endParaRPr lang="en-AU"/>
        </a:p>
      </dgm:t>
    </dgm:pt>
    <dgm:pt modelId="{B0ADBB2C-6DFB-4B8A-BA44-8909D7F2DE9E}" type="sibTrans" cxnId="{8EA21507-EE71-44A1-8005-A7DA3096CA2F}">
      <dgm:prSet/>
      <dgm:spPr/>
      <dgm:t>
        <a:bodyPr/>
        <a:lstStyle/>
        <a:p>
          <a:endParaRPr lang="en-AU"/>
        </a:p>
      </dgm:t>
    </dgm:pt>
    <dgm:pt modelId="{765E58C2-53CF-472D-B2C6-68A818BFC2FC}" type="pres">
      <dgm:prSet presAssocID="{C5343912-13F3-4AE9-A624-9F6CBF3B910C}" presName="root" presStyleCnt="0">
        <dgm:presLayoutVars>
          <dgm:dir/>
          <dgm:resizeHandles val="exact"/>
        </dgm:presLayoutVars>
      </dgm:prSet>
      <dgm:spPr/>
    </dgm:pt>
    <dgm:pt modelId="{532CBF63-9FFE-4F99-B294-2D6CACE31BF1}" type="pres">
      <dgm:prSet presAssocID="{C31F3ADC-4A08-45FC-B580-2A99FA4E1144}" presName="compNode" presStyleCnt="0"/>
      <dgm:spPr/>
    </dgm:pt>
    <dgm:pt modelId="{4F04B577-7970-4E68-BD35-AB70D649B61C}" type="pres">
      <dgm:prSet presAssocID="{C31F3ADC-4A08-45FC-B580-2A99FA4E1144}" presName="bgRect" presStyleLbl="bgShp" presStyleIdx="0" presStyleCnt="3"/>
      <dgm:spPr>
        <a:solidFill>
          <a:schemeClr val="accent1">
            <a:lumMod val="20000"/>
            <a:lumOff val="80000"/>
          </a:schemeClr>
        </a:solidFill>
      </dgm:spPr>
    </dgm:pt>
    <dgm:pt modelId="{8E91B512-215C-4FE7-9AB2-3DCC9F8B9623}" type="pres">
      <dgm:prSet presAssocID="{C31F3ADC-4A08-45FC-B580-2A99FA4E1144}" presName="iconRect" presStyleLbl="node1" presStyleIdx="0" presStyleCnt="3"/>
      <dgm:spPr>
        <a:blipFill dpi="0" rotWithShape="1">
          <a:blip xmlns:r="http://schemas.openxmlformats.org/officeDocument/2006/relationships" r:embed="rId1">
            <a:alphaModFix amt="2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assroom with solid fill"/>
        </a:ext>
      </dgm:extLst>
    </dgm:pt>
    <dgm:pt modelId="{42A1CF6E-AC2B-4BF3-B30F-C82A0DD3C235}" type="pres">
      <dgm:prSet presAssocID="{C31F3ADC-4A08-45FC-B580-2A99FA4E1144}" presName="spaceRect" presStyleCnt="0"/>
      <dgm:spPr/>
    </dgm:pt>
    <dgm:pt modelId="{A31B9A16-C808-4810-96D9-91942DEE04C6}" type="pres">
      <dgm:prSet presAssocID="{C31F3ADC-4A08-45FC-B580-2A99FA4E1144}" presName="parTx" presStyleLbl="revTx" presStyleIdx="0" presStyleCnt="3">
        <dgm:presLayoutVars>
          <dgm:chMax val="0"/>
          <dgm:chPref val="0"/>
        </dgm:presLayoutVars>
      </dgm:prSet>
      <dgm:spPr/>
    </dgm:pt>
    <dgm:pt modelId="{45D1369D-C21B-47E3-A0FF-3ABEF437686D}" type="pres">
      <dgm:prSet presAssocID="{B988CA99-6A7A-4CFB-AE6C-E543E6FBAC06}" presName="sibTrans" presStyleCnt="0"/>
      <dgm:spPr/>
    </dgm:pt>
    <dgm:pt modelId="{227B5FB4-5FB6-47E7-B7AB-FDBFEC840117}" type="pres">
      <dgm:prSet presAssocID="{EAAE8747-9DB8-49FD-9787-B32ABF7376C6}" presName="compNode" presStyleCnt="0"/>
      <dgm:spPr/>
    </dgm:pt>
    <dgm:pt modelId="{9A01182E-8960-46AA-AAC2-7F2078843B85}" type="pres">
      <dgm:prSet presAssocID="{EAAE8747-9DB8-49FD-9787-B32ABF7376C6}" presName="bgRect" presStyleLbl="bgShp" presStyleIdx="1" presStyleCnt="3"/>
      <dgm:spPr>
        <a:solidFill>
          <a:schemeClr val="accent1">
            <a:lumMod val="20000"/>
            <a:lumOff val="80000"/>
          </a:schemeClr>
        </a:solidFill>
        <a:ln>
          <a:solidFill>
            <a:schemeClr val="bg2"/>
          </a:solidFill>
        </a:ln>
      </dgm:spPr>
    </dgm:pt>
    <dgm:pt modelId="{E2396853-428D-4E3A-B3F3-926450419F5E}" type="pres">
      <dgm:prSet presAssocID="{EAAE8747-9DB8-49FD-9787-B32ABF7376C6}" presName="iconRect" presStyleLbl="node1" presStyleIdx="1" presStyleCnt="3"/>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chool boy with solid fill"/>
        </a:ext>
      </dgm:extLst>
    </dgm:pt>
    <dgm:pt modelId="{D01FA87F-D410-40B0-80AE-914382EC8CCD}" type="pres">
      <dgm:prSet presAssocID="{EAAE8747-9DB8-49FD-9787-B32ABF7376C6}" presName="spaceRect" presStyleCnt="0"/>
      <dgm:spPr/>
    </dgm:pt>
    <dgm:pt modelId="{4EDFB725-31F8-4D40-8CF1-F004977D237B}" type="pres">
      <dgm:prSet presAssocID="{EAAE8747-9DB8-49FD-9787-B32ABF7376C6}" presName="parTx" presStyleLbl="revTx" presStyleIdx="1" presStyleCnt="3">
        <dgm:presLayoutVars>
          <dgm:chMax val="0"/>
          <dgm:chPref val="0"/>
        </dgm:presLayoutVars>
      </dgm:prSet>
      <dgm:spPr/>
    </dgm:pt>
    <dgm:pt modelId="{8B7BFF06-D1A7-4FD2-961C-BC8F121DB8F9}" type="pres">
      <dgm:prSet presAssocID="{B0ADBB2C-6DFB-4B8A-BA44-8909D7F2DE9E}" presName="sibTrans" presStyleCnt="0"/>
      <dgm:spPr/>
    </dgm:pt>
    <dgm:pt modelId="{FB0B712B-83D0-43AF-8615-CDA6EF73DC6D}" type="pres">
      <dgm:prSet presAssocID="{DE479230-684A-40AB-8145-512B670F49C2}" presName="compNode" presStyleCnt="0"/>
      <dgm:spPr/>
    </dgm:pt>
    <dgm:pt modelId="{7E10EECC-97A2-4F57-9DA2-F37ED2475276}" type="pres">
      <dgm:prSet presAssocID="{DE479230-684A-40AB-8145-512B670F49C2}" presName="bgRect" presStyleLbl="bgShp" presStyleIdx="2" presStyleCnt="3"/>
      <dgm:spPr>
        <a:solidFill>
          <a:schemeClr val="accent1">
            <a:lumMod val="20000"/>
            <a:lumOff val="80000"/>
          </a:schemeClr>
        </a:solidFill>
      </dgm:spPr>
    </dgm:pt>
    <dgm:pt modelId="{9B431C27-D8FB-40D6-B7A8-070B0F0796D4}" type="pres">
      <dgm:prSet presAssocID="{DE479230-684A-40AB-8145-512B670F49C2}" presName="iconRect" presStyleLbl="node1" presStyleIdx="2" presStyleCnt="3"/>
      <dgm:spPr>
        <a:blipFill dpi="0" rotWithShape="1">
          <a:blip xmlns:r="http://schemas.openxmlformats.org/officeDocument/2006/relationships" r:embed="rId5">
            <a:alphaModFix amt="2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adge Tick with solid fill"/>
        </a:ext>
      </dgm:extLst>
    </dgm:pt>
    <dgm:pt modelId="{584E0FE9-9930-45BF-A3F3-454567E99EBC}" type="pres">
      <dgm:prSet presAssocID="{DE479230-684A-40AB-8145-512B670F49C2}" presName="spaceRect" presStyleCnt="0"/>
      <dgm:spPr/>
    </dgm:pt>
    <dgm:pt modelId="{516E499D-9371-414D-92EF-82FDF8744103}" type="pres">
      <dgm:prSet presAssocID="{DE479230-684A-40AB-8145-512B670F49C2}" presName="parTx" presStyleLbl="revTx" presStyleIdx="2" presStyleCnt="3">
        <dgm:presLayoutVars>
          <dgm:chMax val="0"/>
          <dgm:chPref val="0"/>
        </dgm:presLayoutVars>
      </dgm:prSet>
      <dgm:spPr/>
    </dgm:pt>
  </dgm:ptLst>
  <dgm:cxnLst>
    <dgm:cxn modelId="{8EA21507-EE71-44A1-8005-A7DA3096CA2F}" srcId="{C5343912-13F3-4AE9-A624-9F6CBF3B910C}" destId="{EAAE8747-9DB8-49FD-9787-B32ABF7376C6}" srcOrd="1" destOrd="0" parTransId="{051BDD47-9E17-4524-9D75-EFCE80B537CE}" sibTransId="{B0ADBB2C-6DFB-4B8A-BA44-8909D7F2DE9E}"/>
    <dgm:cxn modelId="{202C6767-E643-4A8A-9DD9-D4E1BFCC570B}" type="presOf" srcId="{DE479230-684A-40AB-8145-512B670F49C2}" destId="{516E499D-9371-414D-92EF-82FDF8744103}" srcOrd="0" destOrd="0" presId="urn:microsoft.com/office/officeart/2018/2/layout/IconVerticalSolidList"/>
    <dgm:cxn modelId="{93EF014F-4A3A-42AE-AEF2-0C6F26745448}" srcId="{C5343912-13F3-4AE9-A624-9F6CBF3B910C}" destId="{DE479230-684A-40AB-8145-512B670F49C2}" srcOrd="2" destOrd="0" parTransId="{0C924A7F-CA8A-489A-8F10-71C70F067DCB}" sibTransId="{A5EEA2FF-29E3-485F-9C72-94AAFB6C0FC9}"/>
    <dgm:cxn modelId="{05256896-E85E-48CC-8345-28014C200B03}" type="presOf" srcId="{C31F3ADC-4A08-45FC-B580-2A99FA4E1144}" destId="{A31B9A16-C808-4810-96D9-91942DEE04C6}" srcOrd="0" destOrd="0" presId="urn:microsoft.com/office/officeart/2018/2/layout/IconVerticalSolidList"/>
    <dgm:cxn modelId="{61D7EFA5-9A5E-4FA9-820A-6FC35F6B66CD}" srcId="{C5343912-13F3-4AE9-A624-9F6CBF3B910C}" destId="{C31F3ADC-4A08-45FC-B580-2A99FA4E1144}" srcOrd="0" destOrd="0" parTransId="{455D77A7-261F-4D27-AED7-D91032F173C3}" sibTransId="{B988CA99-6A7A-4CFB-AE6C-E543E6FBAC06}"/>
    <dgm:cxn modelId="{D6AF6DFA-E073-4F24-997B-E35213D9DA5B}" type="presOf" srcId="{EAAE8747-9DB8-49FD-9787-B32ABF7376C6}" destId="{4EDFB725-31F8-4D40-8CF1-F004977D237B}" srcOrd="0" destOrd="0" presId="urn:microsoft.com/office/officeart/2018/2/layout/IconVerticalSolidList"/>
    <dgm:cxn modelId="{B81FB9FB-4F99-41DF-8224-3FB67243613D}" type="presOf" srcId="{C5343912-13F3-4AE9-A624-9F6CBF3B910C}" destId="{765E58C2-53CF-472D-B2C6-68A818BFC2FC}" srcOrd="0" destOrd="0" presId="urn:microsoft.com/office/officeart/2018/2/layout/IconVerticalSolidList"/>
    <dgm:cxn modelId="{22AD7FF2-CE48-46B6-B329-DBEB1CE4DC85}" type="presParOf" srcId="{765E58C2-53CF-472D-B2C6-68A818BFC2FC}" destId="{532CBF63-9FFE-4F99-B294-2D6CACE31BF1}" srcOrd="0" destOrd="0" presId="urn:microsoft.com/office/officeart/2018/2/layout/IconVerticalSolidList"/>
    <dgm:cxn modelId="{B70C7543-0F33-4BF2-A0DD-3CA0CCC1BD1A}" type="presParOf" srcId="{532CBF63-9FFE-4F99-B294-2D6CACE31BF1}" destId="{4F04B577-7970-4E68-BD35-AB70D649B61C}" srcOrd="0" destOrd="0" presId="urn:microsoft.com/office/officeart/2018/2/layout/IconVerticalSolidList"/>
    <dgm:cxn modelId="{0252BA70-F381-4609-971C-CD999305E8AF}" type="presParOf" srcId="{532CBF63-9FFE-4F99-B294-2D6CACE31BF1}" destId="{8E91B512-215C-4FE7-9AB2-3DCC9F8B9623}" srcOrd="1" destOrd="0" presId="urn:microsoft.com/office/officeart/2018/2/layout/IconVerticalSolidList"/>
    <dgm:cxn modelId="{BA122FEF-2904-4E47-9502-D659C917ADC4}" type="presParOf" srcId="{532CBF63-9FFE-4F99-B294-2D6CACE31BF1}" destId="{42A1CF6E-AC2B-4BF3-B30F-C82A0DD3C235}" srcOrd="2" destOrd="0" presId="urn:microsoft.com/office/officeart/2018/2/layout/IconVerticalSolidList"/>
    <dgm:cxn modelId="{33DE4704-EE0F-43FA-890A-B097776714A3}" type="presParOf" srcId="{532CBF63-9FFE-4F99-B294-2D6CACE31BF1}" destId="{A31B9A16-C808-4810-96D9-91942DEE04C6}" srcOrd="3" destOrd="0" presId="urn:microsoft.com/office/officeart/2018/2/layout/IconVerticalSolidList"/>
    <dgm:cxn modelId="{8CA7B995-694D-41C9-91C7-52E3770F5CA9}" type="presParOf" srcId="{765E58C2-53CF-472D-B2C6-68A818BFC2FC}" destId="{45D1369D-C21B-47E3-A0FF-3ABEF437686D}" srcOrd="1" destOrd="0" presId="urn:microsoft.com/office/officeart/2018/2/layout/IconVerticalSolidList"/>
    <dgm:cxn modelId="{7DB91007-FCDA-41DE-8099-B24323E4613C}" type="presParOf" srcId="{765E58C2-53CF-472D-B2C6-68A818BFC2FC}" destId="{227B5FB4-5FB6-47E7-B7AB-FDBFEC840117}" srcOrd="2" destOrd="0" presId="urn:microsoft.com/office/officeart/2018/2/layout/IconVerticalSolidList"/>
    <dgm:cxn modelId="{EB813361-A39D-4C89-AB64-CC6341F02D34}" type="presParOf" srcId="{227B5FB4-5FB6-47E7-B7AB-FDBFEC840117}" destId="{9A01182E-8960-46AA-AAC2-7F2078843B85}" srcOrd="0" destOrd="0" presId="urn:microsoft.com/office/officeart/2018/2/layout/IconVerticalSolidList"/>
    <dgm:cxn modelId="{63FEBBDF-A34D-4E4C-83F3-E1A8BBA5D6BE}" type="presParOf" srcId="{227B5FB4-5FB6-47E7-B7AB-FDBFEC840117}" destId="{E2396853-428D-4E3A-B3F3-926450419F5E}" srcOrd="1" destOrd="0" presId="urn:microsoft.com/office/officeart/2018/2/layout/IconVerticalSolidList"/>
    <dgm:cxn modelId="{95FB5A46-9779-4AD8-8DF2-80F5F98AD51B}" type="presParOf" srcId="{227B5FB4-5FB6-47E7-B7AB-FDBFEC840117}" destId="{D01FA87F-D410-40B0-80AE-914382EC8CCD}" srcOrd="2" destOrd="0" presId="urn:microsoft.com/office/officeart/2018/2/layout/IconVerticalSolidList"/>
    <dgm:cxn modelId="{5D67FABE-75CD-40EB-B55A-129EF66FB008}" type="presParOf" srcId="{227B5FB4-5FB6-47E7-B7AB-FDBFEC840117}" destId="{4EDFB725-31F8-4D40-8CF1-F004977D237B}" srcOrd="3" destOrd="0" presId="urn:microsoft.com/office/officeart/2018/2/layout/IconVerticalSolidList"/>
    <dgm:cxn modelId="{B46F65E9-71F4-476D-8A87-72FAF93F047E}" type="presParOf" srcId="{765E58C2-53CF-472D-B2C6-68A818BFC2FC}" destId="{8B7BFF06-D1A7-4FD2-961C-BC8F121DB8F9}" srcOrd="3" destOrd="0" presId="urn:microsoft.com/office/officeart/2018/2/layout/IconVerticalSolidList"/>
    <dgm:cxn modelId="{6997FABF-AE00-482A-B0FF-99800D3B4E3E}" type="presParOf" srcId="{765E58C2-53CF-472D-B2C6-68A818BFC2FC}" destId="{FB0B712B-83D0-43AF-8615-CDA6EF73DC6D}" srcOrd="4" destOrd="0" presId="urn:microsoft.com/office/officeart/2018/2/layout/IconVerticalSolidList"/>
    <dgm:cxn modelId="{9322C248-1788-4CBC-A09F-D80D33F19356}" type="presParOf" srcId="{FB0B712B-83D0-43AF-8615-CDA6EF73DC6D}" destId="{7E10EECC-97A2-4F57-9DA2-F37ED2475276}" srcOrd="0" destOrd="0" presId="urn:microsoft.com/office/officeart/2018/2/layout/IconVerticalSolidList"/>
    <dgm:cxn modelId="{4A349396-BFD2-4904-A650-AC7662CB5E3B}" type="presParOf" srcId="{FB0B712B-83D0-43AF-8615-CDA6EF73DC6D}" destId="{9B431C27-D8FB-40D6-B7A8-070B0F0796D4}" srcOrd="1" destOrd="0" presId="urn:microsoft.com/office/officeart/2018/2/layout/IconVerticalSolidList"/>
    <dgm:cxn modelId="{E46F509A-38B9-4D7E-9260-657923F215D9}" type="presParOf" srcId="{FB0B712B-83D0-43AF-8615-CDA6EF73DC6D}" destId="{584E0FE9-9930-45BF-A3F3-454567E99EBC}" srcOrd="2" destOrd="0" presId="urn:microsoft.com/office/officeart/2018/2/layout/IconVerticalSolidList"/>
    <dgm:cxn modelId="{01C7050B-881F-4A7C-AF5A-9EE8B868451C}" type="presParOf" srcId="{FB0B712B-83D0-43AF-8615-CDA6EF73DC6D}" destId="{516E499D-9371-414D-92EF-82FDF874410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5343912-13F3-4AE9-A624-9F6CBF3B910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31F3ADC-4A08-45FC-B580-2A99FA4E1144}">
      <dgm:prSet custT="1"/>
      <dgm:spPr/>
      <dgm:t>
        <a:bodyPr/>
        <a:lstStyle/>
        <a:p>
          <a:pPr>
            <a:lnSpc>
              <a:spcPct val="100000"/>
            </a:lnSpc>
          </a:pPr>
          <a:r>
            <a:rPr lang="en-AU" sz="1600" b="1" i="0" dirty="0">
              <a:solidFill>
                <a:schemeClr val="bg1">
                  <a:lumMod val="75000"/>
                </a:schemeClr>
              </a:solidFill>
            </a:rPr>
            <a:t>Validity: </a:t>
          </a:r>
          <a:r>
            <a:rPr lang="en-AU" sz="1600" dirty="0">
              <a:solidFill>
                <a:schemeClr val="bg1">
                  <a:lumMod val="75000"/>
                </a:schemeClr>
              </a:solidFill>
            </a:rPr>
            <a:t>the </a:t>
          </a:r>
          <a:r>
            <a:rPr lang="en-US" sz="1600" dirty="0">
              <a:solidFill>
                <a:schemeClr val="bg1">
                  <a:lumMod val="75000"/>
                </a:schemeClr>
              </a:solidFill>
            </a:rPr>
            <a:t>extent to which an assessment accurately measures what it is intended to measure</a:t>
          </a:r>
          <a:endParaRPr lang="en-US" sz="1600" dirty="0">
            <a:solidFill>
              <a:schemeClr val="bg1">
                <a:lumMod val="75000"/>
              </a:schemeClr>
            </a:solidFill>
            <a:latin typeface="Arial" panose="020B0604020202020204" pitchFamily="34" charset="0"/>
            <a:cs typeface="Arial" panose="020B0604020202020204" pitchFamily="34" charset="0"/>
          </a:endParaRPr>
        </a:p>
      </dgm:t>
    </dgm:pt>
    <dgm:pt modelId="{455D77A7-261F-4D27-AED7-D91032F173C3}" type="parTrans" cxnId="{61D7EFA5-9A5E-4FA9-820A-6FC35F6B66CD}">
      <dgm:prSet/>
      <dgm:spPr/>
      <dgm:t>
        <a:bodyPr/>
        <a:lstStyle/>
        <a:p>
          <a:endParaRPr lang="en-US"/>
        </a:p>
      </dgm:t>
    </dgm:pt>
    <dgm:pt modelId="{B988CA99-6A7A-4CFB-AE6C-E543E6FBAC06}" type="sibTrans" cxnId="{61D7EFA5-9A5E-4FA9-820A-6FC35F6B66CD}">
      <dgm:prSet/>
      <dgm:spPr/>
      <dgm:t>
        <a:bodyPr/>
        <a:lstStyle/>
        <a:p>
          <a:endParaRPr lang="en-US"/>
        </a:p>
      </dgm:t>
    </dgm:pt>
    <dgm:pt modelId="{DE479230-684A-40AB-8145-512B670F49C2}">
      <dgm:prSet custT="1"/>
      <dgm:spPr/>
      <dgm:t>
        <a:bodyPr/>
        <a:lstStyle/>
        <a:p>
          <a:pPr>
            <a:lnSpc>
              <a:spcPct val="100000"/>
            </a:lnSpc>
          </a:pPr>
          <a:r>
            <a:rPr lang="en-AU" sz="1600" b="1" i="0" dirty="0"/>
            <a:t>Reliability: </a:t>
          </a:r>
          <a:r>
            <a:rPr lang="en-AU" sz="1600" dirty="0"/>
            <a:t>the extent to which an assessment will produce the same consistent result</a:t>
          </a:r>
          <a:endParaRPr lang="en-US" sz="1600" dirty="0">
            <a:latin typeface="Arial" panose="020B0604020202020204" pitchFamily="34" charset="0"/>
            <a:cs typeface="Arial" panose="020B0604020202020204" pitchFamily="34" charset="0"/>
          </a:endParaRPr>
        </a:p>
      </dgm:t>
    </dgm:pt>
    <dgm:pt modelId="{0C924A7F-CA8A-489A-8F10-71C70F067DCB}" type="parTrans" cxnId="{93EF014F-4A3A-42AE-AEF2-0C6F26745448}">
      <dgm:prSet/>
      <dgm:spPr/>
      <dgm:t>
        <a:bodyPr/>
        <a:lstStyle/>
        <a:p>
          <a:endParaRPr lang="en-AU"/>
        </a:p>
      </dgm:t>
    </dgm:pt>
    <dgm:pt modelId="{A5EEA2FF-29E3-485F-9C72-94AAFB6C0FC9}" type="sibTrans" cxnId="{93EF014F-4A3A-42AE-AEF2-0C6F26745448}">
      <dgm:prSet/>
      <dgm:spPr/>
      <dgm:t>
        <a:bodyPr/>
        <a:lstStyle/>
        <a:p>
          <a:endParaRPr lang="en-AU"/>
        </a:p>
      </dgm:t>
    </dgm:pt>
    <dgm:pt modelId="{EAAE8747-9DB8-49FD-9787-B32ABF7376C6}">
      <dgm:prSet custT="1"/>
      <dgm:spPr/>
      <dgm:t>
        <a:bodyPr/>
        <a:lstStyle/>
        <a:p>
          <a:pPr>
            <a:lnSpc>
              <a:spcPct val="100000"/>
            </a:lnSpc>
          </a:pPr>
          <a:r>
            <a:rPr lang="en-US" sz="1600" b="1" dirty="0">
              <a:solidFill>
                <a:schemeClr val="bg1">
                  <a:lumMod val="75000"/>
                </a:schemeClr>
              </a:solidFill>
            </a:rPr>
            <a:t>Accessibility: </a:t>
          </a:r>
          <a:r>
            <a:rPr lang="en-AU" sz="1600" dirty="0">
              <a:solidFill>
                <a:schemeClr val="bg1">
                  <a:lumMod val="75000"/>
                </a:schemeClr>
              </a:solidFill>
            </a:rPr>
            <a:t>the </a:t>
          </a:r>
          <a:r>
            <a:rPr lang="en-US" sz="1600" dirty="0">
              <a:solidFill>
                <a:schemeClr val="bg1">
                  <a:lumMod val="75000"/>
                </a:schemeClr>
              </a:solidFill>
            </a:rPr>
            <a:t>extent to which the assessment provides all students with a clear understanding of how to demonstrate their learning</a:t>
          </a:r>
          <a:endParaRPr lang="en-US" sz="1600" dirty="0">
            <a:solidFill>
              <a:schemeClr val="bg1">
                <a:lumMod val="75000"/>
              </a:schemeClr>
            </a:solidFill>
            <a:latin typeface="Arial" panose="020B0604020202020204" pitchFamily="34" charset="0"/>
            <a:cs typeface="Arial" panose="020B0604020202020204" pitchFamily="34" charset="0"/>
          </a:endParaRPr>
        </a:p>
      </dgm:t>
    </dgm:pt>
    <dgm:pt modelId="{051BDD47-9E17-4524-9D75-EFCE80B537CE}" type="parTrans" cxnId="{8EA21507-EE71-44A1-8005-A7DA3096CA2F}">
      <dgm:prSet/>
      <dgm:spPr/>
      <dgm:t>
        <a:bodyPr/>
        <a:lstStyle/>
        <a:p>
          <a:endParaRPr lang="en-AU"/>
        </a:p>
      </dgm:t>
    </dgm:pt>
    <dgm:pt modelId="{B0ADBB2C-6DFB-4B8A-BA44-8909D7F2DE9E}" type="sibTrans" cxnId="{8EA21507-EE71-44A1-8005-A7DA3096CA2F}">
      <dgm:prSet/>
      <dgm:spPr/>
      <dgm:t>
        <a:bodyPr/>
        <a:lstStyle/>
        <a:p>
          <a:endParaRPr lang="en-AU"/>
        </a:p>
      </dgm:t>
    </dgm:pt>
    <dgm:pt modelId="{765E58C2-53CF-472D-B2C6-68A818BFC2FC}" type="pres">
      <dgm:prSet presAssocID="{C5343912-13F3-4AE9-A624-9F6CBF3B910C}" presName="root" presStyleCnt="0">
        <dgm:presLayoutVars>
          <dgm:dir/>
          <dgm:resizeHandles val="exact"/>
        </dgm:presLayoutVars>
      </dgm:prSet>
      <dgm:spPr/>
    </dgm:pt>
    <dgm:pt modelId="{532CBF63-9FFE-4F99-B294-2D6CACE31BF1}" type="pres">
      <dgm:prSet presAssocID="{C31F3ADC-4A08-45FC-B580-2A99FA4E1144}" presName="compNode" presStyleCnt="0"/>
      <dgm:spPr/>
    </dgm:pt>
    <dgm:pt modelId="{4F04B577-7970-4E68-BD35-AB70D649B61C}" type="pres">
      <dgm:prSet presAssocID="{C31F3ADC-4A08-45FC-B580-2A99FA4E1144}" presName="bgRect" presStyleLbl="bgShp" presStyleIdx="0" presStyleCnt="3"/>
      <dgm:spPr>
        <a:solidFill>
          <a:schemeClr val="accent1">
            <a:lumMod val="20000"/>
            <a:lumOff val="80000"/>
          </a:schemeClr>
        </a:solidFill>
      </dgm:spPr>
    </dgm:pt>
    <dgm:pt modelId="{8E91B512-215C-4FE7-9AB2-3DCC9F8B9623}" type="pres">
      <dgm:prSet presAssocID="{C31F3ADC-4A08-45FC-B580-2A99FA4E1144}" presName="iconRect" presStyleLbl="node1" presStyleIdx="0" presStyleCnt="3"/>
      <dgm:spPr>
        <a:blipFill dpi="0" rotWithShape="1">
          <a:blip xmlns:r="http://schemas.openxmlformats.org/officeDocument/2006/relationships" r:embed="rId1">
            <a:alphaModFix amt="2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assroom with solid fill"/>
        </a:ext>
      </dgm:extLst>
    </dgm:pt>
    <dgm:pt modelId="{42A1CF6E-AC2B-4BF3-B30F-C82A0DD3C235}" type="pres">
      <dgm:prSet presAssocID="{C31F3ADC-4A08-45FC-B580-2A99FA4E1144}" presName="spaceRect" presStyleCnt="0"/>
      <dgm:spPr/>
    </dgm:pt>
    <dgm:pt modelId="{A31B9A16-C808-4810-96D9-91942DEE04C6}" type="pres">
      <dgm:prSet presAssocID="{C31F3ADC-4A08-45FC-B580-2A99FA4E1144}" presName="parTx" presStyleLbl="revTx" presStyleIdx="0" presStyleCnt="3">
        <dgm:presLayoutVars>
          <dgm:chMax val="0"/>
          <dgm:chPref val="0"/>
        </dgm:presLayoutVars>
      </dgm:prSet>
      <dgm:spPr/>
    </dgm:pt>
    <dgm:pt modelId="{45D1369D-C21B-47E3-A0FF-3ABEF437686D}" type="pres">
      <dgm:prSet presAssocID="{B988CA99-6A7A-4CFB-AE6C-E543E6FBAC06}" presName="sibTrans" presStyleCnt="0"/>
      <dgm:spPr/>
    </dgm:pt>
    <dgm:pt modelId="{227B5FB4-5FB6-47E7-B7AB-FDBFEC840117}" type="pres">
      <dgm:prSet presAssocID="{EAAE8747-9DB8-49FD-9787-B32ABF7376C6}" presName="compNode" presStyleCnt="0"/>
      <dgm:spPr/>
    </dgm:pt>
    <dgm:pt modelId="{9A01182E-8960-46AA-AAC2-7F2078843B85}" type="pres">
      <dgm:prSet presAssocID="{EAAE8747-9DB8-49FD-9787-B32ABF7376C6}" presName="bgRect" presStyleLbl="bgShp" presStyleIdx="1" presStyleCnt="3"/>
      <dgm:spPr>
        <a:solidFill>
          <a:schemeClr val="accent1">
            <a:lumMod val="20000"/>
            <a:lumOff val="80000"/>
          </a:schemeClr>
        </a:solidFill>
      </dgm:spPr>
    </dgm:pt>
    <dgm:pt modelId="{E2396853-428D-4E3A-B3F3-926450419F5E}" type="pres">
      <dgm:prSet presAssocID="{EAAE8747-9DB8-49FD-9787-B32ABF7376C6}" presName="iconRect" presStyleLbl="node1" presStyleIdx="1" presStyleCnt="3"/>
      <dgm:spPr>
        <a:blipFill dpi="0" rotWithShape="1">
          <a:blip xmlns:r="http://schemas.openxmlformats.org/officeDocument/2006/relationships" r:embed="rId3">
            <a:alphaModFix amt="2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chool boy with solid fill"/>
        </a:ext>
      </dgm:extLst>
    </dgm:pt>
    <dgm:pt modelId="{D01FA87F-D410-40B0-80AE-914382EC8CCD}" type="pres">
      <dgm:prSet presAssocID="{EAAE8747-9DB8-49FD-9787-B32ABF7376C6}" presName="spaceRect" presStyleCnt="0"/>
      <dgm:spPr/>
    </dgm:pt>
    <dgm:pt modelId="{4EDFB725-31F8-4D40-8CF1-F004977D237B}" type="pres">
      <dgm:prSet presAssocID="{EAAE8747-9DB8-49FD-9787-B32ABF7376C6}" presName="parTx" presStyleLbl="revTx" presStyleIdx="1" presStyleCnt="3">
        <dgm:presLayoutVars>
          <dgm:chMax val="0"/>
          <dgm:chPref val="0"/>
        </dgm:presLayoutVars>
      </dgm:prSet>
      <dgm:spPr/>
    </dgm:pt>
    <dgm:pt modelId="{8B7BFF06-D1A7-4FD2-961C-BC8F121DB8F9}" type="pres">
      <dgm:prSet presAssocID="{B0ADBB2C-6DFB-4B8A-BA44-8909D7F2DE9E}" presName="sibTrans" presStyleCnt="0"/>
      <dgm:spPr/>
    </dgm:pt>
    <dgm:pt modelId="{FB0B712B-83D0-43AF-8615-CDA6EF73DC6D}" type="pres">
      <dgm:prSet presAssocID="{DE479230-684A-40AB-8145-512B670F49C2}" presName="compNode" presStyleCnt="0"/>
      <dgm:spPr/>
    </dgm:pt>
    <dgm:pt modelId="{7E10EECC-97A2-4F57-9DA2-F37ED2475276}" type="pres">
      <dgm:prSet presAssocID="{DE479230-684A-40AB-8145-512B670F49C2}" presName="bgRect" presStyleLbl="bgShp" presStyleIdx="2" presStyleCnt="3"/>
      <dgm:spPr>
        <a:solidFill>
          <a:schemeClr val="accent1">
            <a:lumMod val="20000"/>
            <a:lumOff val="80000"/>
          </a:schemeClr>
        </a:solidFill>
      </dgm:spPr>
    </dgm:pt>
    <dgm:pt modelId="{9B431C27-D8FB-40D6-B7A8-070B0F0796D4}" type="pres">
      <dgm:prSet presAssocID="{DE479230-684A-40AB-8145-512B670F49C2}" presName="iconRect" presStyleLbl="node1" presStyleIdx="2" presStyleCnt="3"/>
      <dgm:spPr>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adge Tick with solid fill"/>
        </a:ext>
      </dgm:extLst>
    </dgm:pt>
    <dgm:pt modelId="{584E0FE9-9930-45BF-A3F3-454567E99EBC}" type="pres">
      <dgm:prSet presAssocID="{DE479230-684A-40AB-8145-512B670F49C2}" presName="spaceRect" presStyleCnt="0"/>
      <dgm:spPr/>
    </dgm:pt>
    <dgm:pt modelId="{516E499D-9371-414D-92EF-82FDF8744103}" type="pres">
      <dgm:prSet presAssocID="{DE479230-684A-40AB-8145-512B670F49C2}" presName="parTx" presStyleLbl="revTx" presStyleIdx="2" presStyleCnt="3">
        <dgm:presLayoutVars>
          <dgm:chMax val="0"/>
          <dgm:chPref val="0"/>
        </dgm:presLayoutVars>
      </dgm:prSet>
      <dgm:spPr/>
    </dgm:pt>
  </dgm:ptLst>
  <dgm:cxnLst>
    <dgm:cxn modelId="{8EA21507-EE71-44A1-8005-A7DA3096CA2F}" srcId="{C5343912-13F3-4AE9-A624-9F6CBF3B910C}" destId="{EAAE8747-9DB8-49FD-9787-B32ABF7376C6}" srcOrd="1" destOrd="0" parTransId="{051BDD47-9E17-4524-9D75-EFCE80B537CE}" sibTransId="{B0ADBB2C-6DFB-4B8A-BA44-8909D7F2DE9E}"/>
    <dgm:cxn modelId="{202C6767-E643-4A8A-9DD9-D4E1BFCC570B}" type="presOf" srcId="{DE479230-684A-40AB-8145-512B670F49C2}" destId="{516E499D-9371-414D-92EF-82FDF8744103}" srcOrd="0" destOrd="0" presId="urn:microsoft.com/office/officeart/2018/2/layout/IconVerticalSolidList"/>
    <dgm:cxn modelId="{93EF014F-4A3A-42AE-AEF2-0C6F26745448}" srcId="{C5343912-13F3-4AE9-A624-9F6CBF3B910C}" destId="{DE479230-684A-40AB-8145-512B670F49C2}" srcOrd="2" destOrd="0" parTransId="{0C924A7F-CA8A-489A-8F10-71C70F067DCB}" sibTransId="{A5EEA2FF-29E3-485F-9C72-94AAFB6C0FC9}"/>
    <dgm:cxn modelId="{05256896-E85E-48CC-8345-28014C200B03}" type="presOf" srcId="{C31F3ADC-4A08-45FC-B580-2A99FA4E1144}" destId="{A31B9A16-C808-4810-96D9-91942DEE04C6}" srcOrd="0" destOrd="0" presId="urn:microsoft.com/office/officeart/2018/2/layout/IconVerticalSolidList"/>
    <dgm:cxn modelId="{61D7EFA5-9A5E-4FA9-820A-6FC35F6B66CD}" srcId="{C5343912-13F3-4AE9-A624-9F6CBF3B910C}" destId="{C31F3ADC-4A08-45FC-B580-2A99FA4E1144}" srcOrd="0" destOrd="0" parTransId="{455D77A7-261F-4D27-AED7-D91032F173C3}" sibTransId="{B988CA99-6A7A-4CFB-AE6C-E543E6FBAC06}"/>
    <dgm:cxn modelId="{D6AF6DFA-E073-4F24-997B-E35213D9DA5B}" type="presOf" srcId="{EAAE8747-9DB8-49FD-9787-B32ABF7376C6}" destId="{4EDFB725-31F8-4D40-8CF1-F004977D237B}" srcOrd="0" destOrd="0" presId="urn:microsoft.com/office/officeart/2018/2/layout/IconVerticalSolidList"/>
    <dgm:cxn modelId="{B81FB9FB-4F99-41DF-8224-3FB67243613D}" type="presOf" srcId="{C5343912-13F3-4AE9-A624-9F6CBF3B910C}" destId="{765E58C2-53CF-472D-B2C6-68A818BFC2FC}" srcOrd="0" destOrd="0" presId="urn:microsoft.com/office/officeart/2018/2/layout/IconVerticalSolidList"/>
    <dgm:cxn modelId="{22AD7FF2-CE48-46B6-B329-DBEB1CE4DC85}" type="presParOf" srcId="{765E58C2-53CF-472D-B2C6-68A818BFC2FC}" destId="{532CBF63-9FFE-4F99-B294-2D6CACE31BF1}" srcOrd="0" destOrd="0" presId="urn:microsoft.com/office/officeart/2018/2/layout/IconVerticalSolidList"/>
    <dgm:cxn modelId="{B70C7543-0F33-4BF2-A0DD-3CA0CCC1BD1A}" type="presParOf" srcId="{532CBF63-9FFE-4F99-B294-2D6CACE31BF1}" destId="{4F04B577-7970-4E68-BD35-AB70D649B61C}" srcOrd="0" destOrd="0" presId="urn:microsoft.com/office/officeart/2018/2/layout/IconVerticalSolidList"/>
    <dgm:cxn modelId="{0252BA70-F381-4609-971C-CD999305E8AF}" type="presParOf" srcId="{532CBF63-9FFE-4F99-B294-2D6CACE31BF1}" destId="{8E91B512-215C-4FE7-9AB2-3DCC9F8B9623}" srcOrd="1" destOrd="0" presId="urn:microsoft.com/office/officeart/2018/2/layout/IconVerticalSolidList"/>
    <dgm:cxn modelId="{BA122FEF-2904-4E47-9502-D659C917ADC4}" type="presParOf" srcId="{532CBF63-9FFE-4F99-B294-2D6CACE31BF1}" destId="{42A1CF6E-AC2B-4BF3-B30F-C82A0DD3C235}" srcOrd="2" destOrd="0" presId="urn:microsoft.com/office/officeart/2018/2/layout/IconVerticalSolidList"/>
    <dgm:cxn modelId="{33DE4704-EE0F-43FA-890A-B097776714A3}" type="presParOf" srcId="{532CBF63-9FFE-4F99-B294-2D6CACE31BF1}" destId="{A31B9A16-C808-4810-96D9-91942DEE04C6}" srcOrd="3" destOrd="0" presId="urn:microsoft.com/office/officeart/2018/2/layout/IconVerticalSolidList"/>
    <dgm:cxn modelId="{8CA7B995-694D-41C9-91C7-52E3770F5CA9}" type="presParOf" srcId="{765E58C2-53CF-472D-B2C6-68A818BFC2FC}" destId="{45D1369D-C21B-47E3-A0FF-3ABEF437686D}" srcOrd="1" destOrd="0" presId="urn:microsoft.com/office/officeart/2018/2/layout/IconVerticalSolidList"/>
    <dgm:cxn modelId="{7DB91007-FCDA-41DE-8099-B24323E4613C}" type="presParOf" srcId="{765E58C2-53CF-472D-B2C6-68A818BFC2FC}" destId="{227B5FB4-5FB6-47E7-B7AB-FDBFEC840117}" srcOrd="2" destOrd="0" presId="urn:microsoft.com/office/officeart/2018/2/layout/IconVerticalSolidList"/>
    <dgm:cxn modelId="{EB813361-A39D-4C89-AB64-CC6341F02D34}" type="presParOf" srcId="{227B5FB4-5FB6-47E7-B7AB-FDBFEC840117}" destId="{9A01182E-8960-46AA-AAC2-7F2078843B85}" srcOrd="0" destOrd="0" presId="urn:microsoft.com/office/officeart/2018/2/layout/IconVerticalSolidList"/>
    <dgm:cxn modelId="{63FEBBDF-A34D-4E4C-83F3-E1A8BBA5D6BE}" type="presParOf" srcId="{227B5FB4-5FB6-47E7-B7AB-FDBFEC840117}" destId="{E2396853-428D-4E3A-B3F3-926450419F5E}" srcOrd="1" destOrd="0" presId="urn:microsoft.com/office/officeart/2018/2/layout/IconVerticalSolidList"/>
    <dgm:cxn modelId="{95FB5A46-9779-4AD8-8DF2-80F5F98AD51B}" type="presParOf" srcId="{227B5FB4-5FB6-47E7-B7AB-FDBFEC840117}" destId="{D01FA87F-D410-40B0-80AE-914382EC8CCD}" srcOrd="2" destOrd="0" presId="urn:microsoft.com/office/officeart/2018/2/layout/IconVerticalSolidList"/>
    <dgm:cxn modelId="{5D67FABE-75CD-40EB-B55A-129EF66FB008}" type="presParOf" srcId="{227B5FB4-5FB6-47E7-B7AB-FDBFEC840117}" destId="{4EDFB725-31F8-4D40-8CF1-F004977D237B}" srcOrd="3" destOrd="0" presId="urn:microsoft.com/office/officeart/2018/2/layout/IconVerticalSolidList"/>
    <dgm:cxn modelId="{B46F65E9-71F4-476D-8A87-72FAF93F047E}" type="presParOf" srcId="{765E58C2-53CF-472D-B2C6-68A818BFC2FC}" destId="{8B7BFF06-D1A7-4FD2-961C-BC8F121DB8F9}" srcOrd="3" destOrd="0" presId="urn:microsoft.com/office/officeart/2018/2/layout/IconVerticalSolidList"/>
    <dgm:cxn modelId="{6997FABF-AE00-482A-B0FF-99800D3B4E3E}" type="presParOf" srcId="{765E58C2-53CF-472D-B2C6-68A818BFC2FC}" destId="{FB0B712B-83D0-43AF-8615-CDA6EF73DC6D}" srcOrd="4" destOrd="0" presId="urn:microsoft.com/office/officeart/2018/2/layout/IconVerticalSolidList"/>
    <dgm:cxn modelId="{9322C248-1788-4CBC-A09F-D80D33F19356}" type="presParOf" srcId="{FB0B712B-83D0-43AF-8615-CDA6EF73DC6D}" destId="{7E10EECC-97A2-4F57-9DA2-F37ED2475276}" srcOrd="0" destOrd="0" presId="urn:microsoft.com/office/officeart/2018/2/layout/IconVerticalSolidList"/>
    <dgm:cxn modelId="{4A349396-BFD2-4904-A650-AC7662CB5E3B}" type="presParOf" srcId="{FB0B712B-83D0-43AF-8615-CDA6EF73DC6D}" destId="{9B431C27-D8FB-40D6-B7A8-070B0F0796D4}" srcOrd="1" destOrd="0" presId="urn:microsoft.com/office/officeart/2018/2/layout/IconVerticalSolidList"/>
    <dgm:cxn modelId="{E46F509A-38B9-4D7E-9260-657923F215D9}" type="presParOf" srcId="{FB0B712B-83D0-43AF-8615-CDA6EF73DC6D}" destId="{584E0FE9-9930-45BF-A3F3-454567E99EBC}" srcOrd="2" destOrd="0" presId="urn:microsoft.com/office/officeart/2018/2/layout/IconVerticalSolidList"/>
    <dgm:cxn modelId="{01C7050B-881F-4A7C-AF5A-9EE8B868451C}" type="presParOf" srcId="{FB0B712B-83D0-43AF-8615-CDA6EF73DC6D}" destId="{516E499D-9371-414D-92EF-82FDF874410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4B577-7970-4E68-BD35-AB70D649B61C}">
      <dsp:nvSpPr>
        <dsp:cNvPr id="0" name=""/>
        <dsp:cNvSpPr/>
      </dsp:nvSpPr>
      <dsp:spPr>
        <a:xfrm>
          <a:off x="0" y="441"/>
          <a:ext cx="8493125" cy="1033149"/>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8E91B512-215C-4FE7-9AB2-3DCC9F8B9623}">
      <dsp:nvSpPr>
        <dsp:cNvPr id="0" name=""/>
        <dsp:cNvSpPr/>
      </dsp:nvSpPr>
      <dsp:spPr>
        <a:xfrm>
          <a:off x="312527" y="232900"/>
          <a:ext cx="568232" cy="568232"/>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1B9A16-C808-4810-96D9-91942DEE04C6}">
      <dsp:nvSpPr>
        <dsp:cNvPr id="0" name=""/>
        <dsp:cNvSpPr/>
      </dsp:nvSpPr>
      <dsp:spPr>
        <a:xfrm>
          <a:off x="1193287" y="441"/>
          <a:ext cx="7299837" cy="103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42" tIns="109342" rIns="109342" bIns="109342" numCol="1" spcCol="1270" anchor="ctr" anchorCtr="0">
          <a:noAutofit/>
        </a:bodyPr>
        <a:lstStyle/>
        <a:p>
          <a:pPr marL="0" lvl="0" indent="0" algn="l" defTabSz="711200">
            <a:lnSpc>
              <a:spcPct val="100000"/>
            </a:lnSpc>
            <a:spcBef>
              <a:spcPct val="0"/>
            </a:spcBef>
            <a:spcAft>
              <a:spcPct val="35000"/>
            </a:spcAft>
            <a:buNone/>
          </a:pPr>
          <a:r>
            <a:rPr lang="en-AU" sz="1600" b="1" i="0" kern="1200" dirty="0">
              <a:latin typeface="Arial" panose="020B0604020202020204" pitchFamily="34" charset="0"/>
              <a:cs typeface="Arial" panose="020B0604020202020204" pitchFamily="34" charset="0"/>
            </a:rPr>
            <a:t>Validity: </a:t>
          </a:r>
          <a:r>
            <a:rPr lang="en-AU" sz="1600" kern="1200" dirty="0">
              <a:latin typeface="Arial"/>
              <a:ea typeface="Times New Roman" panose="02020603050405020304" pitchFamily="18" charset="0"/>
              <a:cs typeface="Times New Roman"/>
            </a:rPr>
            <a:t>the </a:t>
          </a:r>
          <a:r>
            <a:rPr lang="en-US" sz="1600" kern="1200" dirty="0">
              <a:latin typeface="Arial"/>
              <a:ea typeface="Times New Roman" panose="02020603050405020304" pitchFamily="18" charset="0"/>
              <a:cs typeface="Times New Roman"/>
            </a:rPr>
            <a:t>extent to which an assessment accurately measures what it is intended to measure</a:t>
          </a:r>
          <a:endParaRPr lang="en-US" sz="1600" kern="1200" dirty="0">
            <a:latin typeface="Arial" panose="020B0604020202020204" pitchFamily="34" charset="0"/>
            <a:cs typeface="Arial" panose="020B0604020202020204" pitchFamily="34" charset="0"/>
          </a:endParaRPr>
        </a:p>
      </dsp:txBody>
      <dsp:txXfrm>
        <a:off x="1193287" y="441"/>
        <a:ext cx="7299837" cy="1033149"/>
      </dsp:txXfrm>
    </dsp:sp>
    <dsp:sp modelId="{9A01182E-8960-46AA-AAC2-7F2078843B85}">
      <dsp:nvSpPr>
        <dsp:cNvPr id="0" name=""/>
        <dsp:cNvSpPr/>
      </dsp:nvSpPr>
      <dsp:spPr>
        <a:xfrm>
          <a:off x="0" y="1291877"/>
          <a:ext cx="8493125" cy="1033149"/>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E2396853-428D-4E3A-B3F3-926450419F5E}">
      <dsp:nvSpPr>
        <dsp:cNvPr id="0" name=""/>
        <dsp:cNvSpPr/>
      </dsp:nvSpPr>
      <dsp:spPr>
        <a:xfrm>
          <a:off x="312527" y="1524336"/>
          <a:ext cx="568232" cy="568232"/>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DFB725-31F8-4D40-8CF1-F004977D237B}">
      <dsp:nvSpPr>
        <dsp:cNvPr id="0" name=""/>
        <dsp:cNvSpPr/>
      </dsp:nvSpPr>
      <dsp:spPr>
        <a:xfrm>
          <a:off x="1193287" y="1291877"/>
          <a:ext cx="7299837" cy="103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42" tIns="109342" rIns="109342" bIns="109342" numCol="1" spcCol="1270" anchor="ctr" anchorCtr="0">
          <a:noAutofit/>
        </a:bodyPr>
        <a:lstStyle/>
        <a:p>
          <a:pPr marL="0" lvl="0" indent="0" algn="l" defTabSz="711200">
            <a:lnSpc>
              <a:spcPct val="100000"/>
            </a:lnSpc>
            <a:spcBef>
              <a:spcPct val="0"/>
            </a:spcBef>
            <a:spcAft>
              <a:spcPct val="35000"/>
            </a:spcAft>
            <a:buNone/>
          </a:pPr>
          <a:r>
            <a:rPr lang="en-US" sz="1600" b="1" kern="1200" dirty="0">
              <a:solidFill>
                <a:schemeClr val="tx1"/>
              </a:solidFill>
              <a:latin typeface="Arial" panose="020B0604020202020204" pitchFamily="34" charset="0"/>
              <a:cs typeface="Arial" panose="020B0604020202020204" pitchFamily="34" charset="0"/>
            </a:rPr>
            <a:t>Accessibility: </a:t>
          </a:r>
          <a:r>
            <a:rPr lang="en-AU" sz="1600" kern="1200" dirty="0">
              <a:latin typeface="Arial"/>
              <a:ea typeface="Times New Roman" panose="02020603050405020304" pitchFamily="18" charset="0"/>
              <a:cs typeface="Times New Roman"/>
            </a:rPr>
            <a:t>the </a:t>
          </a:r>
          <a:r>
            <a:rPr lang="en-US" sz="1600" kern="1200" dirty="0">
              <a:latin typeface="Arial"/>
              <a:ea typeface="Times New Roman" panose="02020603050405020304" pitchFamily="18" charset="0"/>
              <a:cs typeface="Times New Roman"/>
            </a:rPr>
            <a:t>extent to which the assessment provides all students with a clear understanding of how to demonstrate their learning</a:t>
          </a:r>
          <a:endParaRPr lang="en-US" sz="1600" kern="1200" dirty="0">
            <a:solidFill>
              <a:schemeClr val="tx1"/>
            </a:solidFill>
            <a:latin typeface="Arial" panose="020B0604020202020204" pitchFamily="34" charset="0"/>
            <a:cs typeface="Arial" panose="020B0604020202020204" pitchFamily="34" charset="0"/>
          </a:endParaRPr>
        </a:p>
      </dsp:txBody>
      <dsp:txXfrm>
        <a:off x="1193287" y="1291877"/>
        <a:ext cx="7299837" cy="1033149"/>
      </dsp:txXfrm>
    </dsp:sp>
    <dsp:sp modelId="{7E10EECC-97A2-4F57-9DA2-F37ED2475276}">
      <dsp:nvSpPr>
        <dsp:cNvPr id="0" name=""/>
        <dsp:cNvSpPr/>
      </dsp:nvSpPr>
      <dsp:spPr>
        <a:xfrm>
          <a:off x="0" y="2583314"/>
          <a:ext cx="8493125" cy="1033149"/>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9B431C27-D8FB-40D6-B7A8-070B0F0796D4}">
      <dsp:nvSpPr>
        <dsp:cNvPr id="0" name=""/>
        <dsp:cNvSpPr/>
      </dsp:nvSpPr>
      <dsp:spPr>
        <a:xfrm>
          <a:off x="312527" y="2815772"/>
          <a:ext cx="568232" cy="568232"/>
        </a:xfrm>
        <a:prstGeom prst="rect">
          <a:avLst/>
        </a:prstGeom>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6E499D-9371-414D-92EF-82FDF8744103}">
      <dsp:nvSpPr>
        <dsp:cNvPr id="0" name=""/>
        <dsp:cNvSpPr/>
      </dsp:nvSpPr>
      <dsp:spPr>
        <a:xfrm>
          <a:off x="1193287" y="2583314"/>
          <a:ext cx="7299837" cy="103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42" tIns="109342" rIns="109342" bIns="109342" numCol="1" spcCol="1270" anchor="ctr" anchorCtr="0">
          <a:noAutofit/>
        </a:bodyPr>
        <a:lstStyle/>
        <a:p>
          <a:pPr marL="0" lvl="0" indent="0" algn="l" defTabSz="711200">
            <a:lnSpc>
              <a:spcPct val="100000"/>
            </a:lnSpc>
            <a:spcBef>
              <a:spcPct val="0"/>
            </a:spcBef>
            <a:spcAft>
              <a:spcPct val="35000"/>
            </a:spcAft>
            <a:buNone/>
          </a:pPr>
          <a:r>
            <a:rPr lang="en-AU" sz="1600" b="1" i="0" kern="1200" dirty="0">
              <a:solidFill>
                <a:schemeClr val="tx1"/>
              </a:solidFill>
              <a:latin typeface="Arial" panose="020B0604020202020204" pitchFamily="34" charset="0"/>
              <a:cs typeface="Arial" panose="020B0604020202020204" pitchFamily="34" charset="0"/>
            </a:rPr>
            <a:t>Reliability: </a:t>
          </a:r>
          <a:r>
            <a:rPr lang="en-AU" sz="1600" kern="1200" dirty="0">
              <a:latin typeface="Arial"/>
              <a:ea typeface="Times New Roman" panose="02020603050405020304" pitchFamily="18" charset="0"/>
              <a:cs typeface="Times New Roman"/>
            </a:rPr>
            <a:t>the extent to which an assessment will produce the same consistent result</a:t>
          </a:r>
          <a:endParaRPr lang="en-US" sz="1600" kern="1200" dirty="0">
            <a:solidFill>
              <a:schemeClr val="tx1"/>
            </a:solidFill>
            <a:latin typeface="Arial" panose="020B0604020202020204" pitchFamily="34" charset="0"/>
            <a:cs typeface="Arial" panose="020B0604020202020204" pitchFamily="34" charset="0"/>
          </a:endParaRPr>
        </a:p>
      </dsp:txBody>
      <dsp:txXfrm>
        <a:off x="1193287" y="2583314"/>
        <a:ext cx="7299837" cy="10331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4B577-7970-4E68-BD35-AB70D649B61C}">
      <dsp:nvSpPr>
        <dsp:cNvPr id="0" name=""/>
        <dsp:cNvSpPr/>
      </dsp:nvSpPr>
      <dsp:spPr>
        <a:xfrm>
          <a:off x="0" y="441"/>
          <a:ext cx="8493125" cy="1033149"/>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8E91B512-215C-4FE7-9AB2-3DCC9F8B9623}">
      <dsp:nvSpPr>
        <dsp:cNvPr id="0" name=""/>
        <dsp:cNvSpPr/>
      </dsp:nvSpPr>
      <dsp:spPr>
        <a:xfrm>
          <a:off x="312527" y="232900"/>
          <a:ext cx="568232" cy="568232"/>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1B9A16-C808-4810-96D9-91942DEE04C6}">
      <dsp:nvSpPr>
        <dsp:cNvPr id="0" name=""/>
        <dsp:cNvSpPr/>
      </dsp:nvSpPr>
      <dsp:spPr>
        <a:xfrm>
          <a:off x="1193287" y="441"/>
          <a:ext cx="7299837" cy="103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42" tIns="109342" rIns="109342" bIns="109342" numCol="1" spcCol="1270" anchor="ctr" anchorCtr="0">
          <a:noAutofit/>
        </a:bodyPr>
        <a:lstStyle/>
        <a:p>
          <a:pPr marL="0" lvl="0" indent="0" algn="l" defTabSz="711200">
            <a:lnSpc>
              <a:spcPct val="100000"/>
            </a:lnSpc>
            <a:spcBef>
              <a:spcPct val="0"/>
            </a:spcBef>
            <a:spcAft>
              <a:spcPct val="35000"/>
            </a:spcAft>
            <a:buNone/>
          </a:pPr>
          <a:r>
            <a:rPr lang="en-AU" sz="1600" b="1" i="0" kern="1200" dirty="0">
              <a:latin typeface="Arial" panose="020B0604020202020204" pitchFamily="34" charset="0"/>
              <a:cs typeface="Arial" panose="020B0604020202020204" pitchFamily="34" charset="0"/>
            </a:rPr>
            <a:t>Validity: </a:t>
          </a:r>
          <a:r>
            <a:rPr lang="en-AU" sz="1600" kern="1200" dirty="0">
              <a:latin typeface="Arial"/>
              <a:ea typeface="Times New Roman" panose="02020603050405020304" pitchFamily="18" charset="0"/>
              <a:cs typeface="Times New Roman"/>
            </a:rPr>
            <a:t>the </a:t>
          </a:r>
          <a:r>
            <a:rPr lang="en-US" sz="1600" kern="1200" dirty="0">
              <a:latin typeface="Arial"/>
              <a:ea typeface="Times New Roman" panose="02020603050405020304" pitchFamily="18" charset="0"/>
              <a:cs typeface="Times New Roman"/>
            </a:rPr>
            <a:t>extent to which an assessment accurately measures what it is intended to measure</a:t>
          </a:r>
          <a:endParaRPr lang="en-US" sz="1600" kern="1200" dirty="0">
            <a:latin typeface="Arial" panose="020B0604020202020204" pitchFamily="34" charset="0"/>
            <a:cs typeface="Arial" panose="020B0604020202020204" pitchFamily="34" charset="0"/>
          </a:endParaRPr>
        </a:p>
      </dsp:txBody>
      <dsp:txXfrm>
        <a:off x="1193287" y="441"/>
        <a:ext cx="7299837" cy="1033149"/>
      </dsp:txXfrm>
    </dsp:sp>
    <dsp:sp modelId="{9A01182E-8960-46AA-AAC2-7F2078843B85}">
      <dsp:nvSpPr>
        <dsp:cNvPr id="0" name=""/>
        <dsp:cNvSpPr/>
      </dsp:nvSpPr>
      <dsp:spPr>
        <a:xfrm>
          <a:off x="0" y="1291877"/>
          <a:ext cx="8493125" cy="1033149"/>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E2396853-428D-4E3A-B3F3-926450419F5E}">
      <dsp:nvSpPr>
        <dsp:cNvPr id="0" name=""/>
        <dsp:cNvSpPr/>
      </dsp:nvSpPr>
      <dsp:spPr>
        <a:xfrm>
          <a:off x="312527" y="1524336"/>
          <a:ext cx="568232" cy="568232"/>
        </a:xfrm>
        <a:prstGeom prst="rect">
          <a:avLst/>
        </a:prstGeom>
        <a:blipFill dpi="0" rotWithShape="1">
          <a:blip xmlns:r="http://schemas.openxmlformats.org/officeDocument/2006/relationships" r:embed="rId3">
            <a:alphaModFix amt="2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DFB725-31F8-4D40-8CF1-F004977D237B}">
      <dsp:nvSpPr>
        <dsp:cNvPr id="0" name=""/>
        <dsp:cNvSpPr/>
      </dsp:nvSpPr>
      <dsp:spPr>
        <a:xfrm>
          <a:off x="1193287" y="1291877"/>
          <a:ext cx="7299837" cy="103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42" tIns="109342" rIns="109342" bIns="109342" numCol="1" spcCol="1270" anchor="ctr" anchorCtr="0">
          <a:noAutofit/>
        </a:bodyPr>
        <a:lstStyle/>
        <a:p>
          <a:pPr marL="0" lvl="0" indent="0" algn="l" defTabSz="711200">
            <a:lnSpc>
              <a:spcPct val="100000"/>
            </a:lnSpc>
            <a:spcBef>
              <a:spcPct val="0"/>
            </a:spcBef>
            <a:spcAft>
              <a:spcPct val="35000"/>
            </a:spcAft>
            <a:buNone/>
          </a:pPr>
          <a:r>
            <a:rPr lang="en-US" sz="1600" b="1" kern="1200" dirty="0">
              <a:solidFill>
                <a:schemeClr val="bg1">
                  <a:lumMod val="75000"/>
                </a:schemeClr>
              </a:solidFill>
              <a:latin typeface="Arial" panose="020B0604020202020204" pitchFamily="34" charset="0"/>
              <a:cs typeface="Arial" panose="020B0604020202020204" pitchFamily="34" charset="0"/>
            </a:rPr>
            <a:t>Accessibility: </a:t>
          </a:r>
          <a:r>
            <a:rPr lang="en-AU" sz="1600" kern="1200" dirty="0">
              <a:solidFill>
                <a:schemeClr val="bg1">
                  <a:lumMod val="75000"/>
                </a:schemeClr>
              </a:solidFill>
              <a:latin typeface="Arial"/>
              <a:ea typeface="Times New Roman" panose="02020603050405020304" pitchFamily="18" charset="0"/>
              <a:cs typeface="Times New Roman"/>
            </a:rPr>
            <a:t>the </a:t>
          </a:r>
          <a:r>
            <a:rPr lang="en-US" sz="1600" kern="1200" dirty="0">
              <a:solidFill>
                <a:schemeClr val="bg1">
                  <a:lumMod val="75000"/>
                </a:schemeClr>
              </a:solidFill>
              <a:latin typeface="Arial"/>
              <a:ea typeface="Times New Roman" panose="02020603050405020304" pitchFamily="18" charset="0"/>
              <a:cs typeface="Times New Roman"/>
            </a:rPr>
            <a:t>extent to which the assessment provides all students with a clear understanding of how to demonstrate their learning</a:t>
          </a:r>
          <a:endParaRPr lang="en-US" sz="1600" kern="1200" dirty="0">
            <a:solidFill>
              <a:schemeClr val="bg1">
                <a:lumMod val="75000"/>
              </a:schemeClr>
            </a:solidFill>
            <a:latin typeface="Arial" panose="020B0604020202020204" pitchFamily="34" charset="0"/>
            <a:cs typeface="Arial" panose="020B0604020202020204" pitchFamily="34" charset="0"/>
          </a:endParaRPr>
        </a:p>
      </dsp:txBody>
      <dsp:txXfrm>
        <a:off x="1193287" y="1291877"/>
        <a:ext cx="7299837" cy="1033149"/>
      </dsp:txXfrm>
    </dsp:sp>
    <dsp:sp modelId="{7E10EECC-97A2-4F57-9DA2-F37ED2475276}">
      <dsp:nvSpPr>
        <dsp:cNvPr id="0" name=""/>
        <dsp:cNvSpPr/>
      </dsp:nvSpPr>
      <dsp:spPr>
        <a:xfrm>
          <a:off x="0" y="2583755"/>
          <a:ext cx="8493125" cy="1033149"/>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9B431C27-D8FB-40D6-B7A8-070B0F0796D4}">
      <dsp:nvSpPr>
        <dsp:cNvPr id="0" name=""/>
        <dsp:cNvSpPr/>
      </dsp:nvSpPr>
      <dsp:spPr>
        <a:xfrm>
          <a:off x="312527" y="2815772"/>
          <a:ext cx="568232" cy="568232"/>
        </a:xfrm>
        <a:prstGeom prst="rect">
          <a:avLst/>
        </a:prstGeom>
        <a:blipFill dpi="0" rotWithShape="1">
          <a:blip xmlns:r="http://schemas.openxmlformats.org/officeDocument/2006/relationships" r:embed="rId5">
            <a:alphaModFix amt="2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6E499D-9371-414D-92EF-82FDF8744103}">
      <dsp:nvSpPr>
        <dsp:cNvPr id="0" name=""/>
        <dsp:cNvSpPr/>
      </dsp:nvSpPr>
      <dsp:spPr>
        <a:xfrm>
          <a:off x="1193287" y="2583314"/>
          <a:ext cx="7299837" cy="103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42" tIns="109342" rIns="109342" bIns="109342" numCol="1" spcCol="1270" anchor="ctr" anchorCtr="0">
          <a:noAutofit/>
        </a:bodyPr>
        <a:lstStyle/>
        <a:p>
          <a:pPr marL="0" lvl="0" indent="0" algn="l" defTabSz="711200">
            <a:lnSpc>
              <a:spcPct val="100000"/>
            </a:lnSpc>
            <a:spcBef>
              <a:spcPct val="0"/>
            </a:spcBef>
            <a:spcAft>
              <a:spcPct val="35000"/>
            </a:spcAft>
            <a:buNone/>
          </a:pPr>
          <a:r>
            <a:rPr lang="en-AU" sz="1600" b="1" i="0" kern="1200" dirty="0">
              <a:solidFill>
                <a:schemeClr val="bg1">
                  <a:lumMod val="75000"/>
                </a:schemeClr>
              </a:solidFill>
              <a:latin typeface="Arial" panose="020B0604020202020204" pitchFamily="34" charset="0"/>
              <a:cs typeface="Arial" panose="020B0604020202020204" pitchFamily="34" charset="0"/>
            </a:rPr>
            <a:t>Reliability: </a:t>
          </a:r>
          <a:r>
            <a:rPr lang="en-AU" sz="1600" kern="1200" dirty="0">
              <a:solidFill>
                <a:schemeClr val="bg1">
                  <a:lumMod val="75000"/>
                </a:schemeClr>
              </a:solidFill>
              <a:latin typeface="Arial"/>
              <a:ea typeface="Times New Roman" panose="02020603050405020304" pitchFamily="18" charset="0"/>
              <a:cs typeface="Times New Roman"/>
            </a:rPr>
            <a:t>the extent to which an assessment will produce the same consistent result</a:t>
          </a:r>
          <a:endParaRPr lang="en-US" sz="1600" kern="1200" dirty="0">
            <a:solidFill>
              <a:schemeClr val="bg1">
                <a:lumMod val="75000"/>
              </a:schemeClr>
            </a:solidFill>
            <a:latin typeface="Arial" panose="020B0604020202020204" pitchFamily="34" charset="0"/>
            <a:cs typeface="Arial" panose="020B0604020202020204" pitchFamily="34" charset="0"/>
          </a:endParaRPr>
        </a:p>
      </dsp:txBody>
      <dsp:txXfrm>
        <a:off x="1193287" y="2583314"/>
        <a:ext cx="7299837" cy="10331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D59B3-1E09-48FC-BF14-88FD6DE8B3EC}">
      <dsp:nvSpPr>
        <dsp:cNvPr id="0" name=""/>
        <dsp:cNvSpPr/>
      </dsp:nvSpPr>
      <dsp:spPr>
        <a:xfrm>
          <a:off x="0" y="748138"/>
          <a:ext cx="2467009" cy="1480205"/>
        </a:xfrm>
        <a:prstGeom prst="rect">
          <a:avLst/>
        </a:prstGeom>
        <a:solidFill>
          <a:srgbClr val="C8DEF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sz="1800" kern="1200" dirty="0">
              <a:solidFill>
                <a:schemeClr val="tx1"/>
              </a:solidFill>
              <a:latin typeface="Arial" panose="020B0604020202020204" pitchFamily="34" charset="0"/>
              <a:cs typeface="Arial" panose="020B0604020202020204" pitchFamily="34" charset="0"/>
            </a:rPr>
            <a:t>aspects of the achievement standard and related content descriptions</a:t>
          </a:r>
          <a:endParaRPr lang="en-AU" sz="1800" kern="1200" dirty="0">
            <a:solidFill>
              <a:schemeClr val="tx1"/>
            </a:solidFill>
            <a:latin typeface="Arial" panose="020B0604020202020204" pitchFamily="34" charset="0"/>
            <a:cs typeface="Arial" panose="020B0604020202020204" pitchFamily="34" charset="0"/>
          </a:endParaRPr>
        </a:p>
      </dsp:txBody>
      <dsp:txXfrm>
        <a:off x="0" y="748138"/>
        <a:ext cx="2467009" cy="1480205"/>
      </dsp:txXfrm>
    </dsp:sp>
    <dsp:sp modelId="{87612781-D432-4B0C-87F2-A84F9EF92526}">
      <dsp:nvSpPr>
        <dsp:cNvPr id="0" name=""/>
        <dsp:cNvSpPr/>
      </dsp:nvSpPr>
      <dsp:spPr>
        <a:xfrm>
          <a:off x="2713709" y="748138"/>
          <a:ext cx="2467009" cy="1480205"/>
        </a:xfrm>
        <a:prstGeom prst="rect">
          <a:avLst/>
        </a:prstGeom>
        <a:solidFill>
          <a:srgbClr val="FBE4D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AU" sz="1800" kern="1200" dirty="0">
              <a:solidFill>
                <a:schemeClr val="tx1"/>
              </a:solidFill>
              <a:latin typeface="Arial" panose="020B0604020202020204" pitchFamily="34" charset="0"/>
              <a:cs typeface="Arial" panose="020B0604020202020204" pitchFamily="34" charset="0"/>
            </a:rPr>
            <a:t>mathematical proficiencies</a:t>
          </a:r>
        </a:p>
      </dsp:txBody>
      <dsp:txXfrm>
        <a:off x="2713709" y="748138"/>
        <a:ext cx="2467009" cy="1480205"/>
      </dsp:txXfrm>
    </dsp:sp>
    <dsp:sp modelId="{B04E8BD4-91A1-447D-BD4B-CA5D527D89F4}">
      <dsp:nvSpPr>
        <dsp:cNvPr id="0" name=""/>
        <dsp:cNvSpPr/>
      </dsp:nvSpPr>
      <dsp:spPr>
        <a:xfrm>
          <a:off x="5427419" y="748138"/>
          <a:ext cx="2467009" cy="1480205"/>
        </a:xfrm>
        <a:prstGeom prst="rect">
          <a:avLst/>
        </a:prstGeom>
        <a:solidFill>
          <a:srgbClr val="D6EBA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AU" sz="1800" kern="1200" dirty="0">
              <a:solidFill>
                <a:schemeClr val="tx1"/>
              </a:solidFill>
              <a:latin typeface="Arial" panose="020B0604020202020204" pitchFamily="34" charset="0"/>
              <a:cs typeface="Arial" panose="020B0604020202020204" pitchFamily="34" charset="0"/>
            </a:rPr>
            <a:t>learning experiences and assumed knowledge</a:t>
          </a:r>
        </a:p>
      </dsp:txBody>
      <dsp:txXfrm>
        <a:off x="5427419" y="748138"/>
        <a:ext cx="2467009" cy="14802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D59B3-1E09-48FC-BF14-88FD6DE8B3EC}">
      <dsp:nvSpPr>
        <dsp:cNvPr id="0" name=""/>
        <dsp:cNvSpPr/>
      </dsp:nvSpPr>
      <dsp:spPr>
        <a:xfrm>
          <a:off x="0" y="748138"/>
          <a:ext cx="2467009" cy="1480205"/>
        </a:xfrm>
        <a:prstGeom prst="rect">
          <a:avLst/>
        </a:prstGeom>
        <a:solidFill>
          <a:srgbClr val="C8DEF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sz="1800" kern="1200" dirty="0">
              <a:solidFill>
                <a:schemeClr val="tx1"/>
              </a:solidFill>
              <a:latin typeface="Arial" panose="020B0604020202020204" pitchFamily="34" charset="0"/>
              <a:cs typeface="Arial" panose="020B0604020202020204" pitchFamily="34" charset="0"/>
            </a:rPr>
            <a:t>aspects of the achievement standard and related content descriptions</a:t>
          </a:r>
          <a:endParaRPr lang="en-AU" sz="1800" kern="1200" dirty="0">
            <a:solidFill>
              <a:schemeClr val="tx1"/>
            </a:solidFill>
            <a:latin typeface="Arial" panose="020B0604020202020204" pitchFamily="34" charset="0"/>
            <a:cs typeface="Arial" panose="020B0604020202020204" pitchFamily="34" charset="0"/>
          </a:endParaRPr>
        </a:p>
      </dsp:txBody>
      <dsp:txXfrm>
        <a:off x="0" y="748138"/>
        <a:ext cx="2467009" cy="1480205"/>
      </dsp:txXfrm>
    </dsp:sp>
    <dsp:sp modelId="{87612781-D432-4B0C-87F2-A84F9EF92526}">
      <dsp:nvSpPr>
        <dsp:cNvPr id="0" name=""/>
        <dsp:cNvSpPr/>
      </dsp:nvSpPr>
      <dsp:spPr>
        <a:xfrm>
          <a:off x="2713709" y="748138"/>
          <a:ext cx="2467009" cy="1480205"/>
        </a:xfrm>
        <a:prstGeom prst="rect">
          <a:avLst/>
        </a:prstGeom>
        <a:solidFill>
          <a:srgbClr val="FBE4D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AU" sz="1800" kern="1200" dirty="0">
              <a:solidFill>
                <a:schemeClr val="tx1"/>
              </a:solidFill>
              <a:latin typeface="Arial" panose="020B0604020202020204" pitchFamily="34" charset="0"/>
              <a:cs typeface="Arial" panose="020B0604020202020204" pitchFamily="34" charset="0"/>
            </a:rPr>
            <a:t>mathematical proficiencies</a:t>
          </a:r>
        </a:p>
      </dsp:txBody>
      <dsp:txXfrm>
        <a:off x="2713709" y="748138"/>
        <a:ext cx="2467009" cy="1480205"/>
      </dsp:txXfrm>
    </dsp:sp>
    <dsp:sp modelId="{B04E8BD4-91A1-447D-BD4B-CA5D527D89F4}">
      <dsp:nvSpPr>
        <dsp:cNvPr id="0" name=""/>
        <dsp:cNvSpPr/>
      </dsp:nvSpPr>
      <dsp:spPr>
        <a:xfrm>
          <a:off x="5427419" y="748138"/>
          <a:ext cx="2467009" cy="1480205"/>
        </a:xfrm>
        <a:prstGeom prst="rect">
          <a:avLst/>
        </a:prstGeom>
        <a:solidFill>
          <a:srgbClr val="D6EBA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AU" sz="1800" kern="1200" dirty="0">
              <a:solidFill>
                <a:schemeClr val="tx1"/>
              </a:solidFill>
              <a:latin typeface="Arial" panose="020B0604020202020204" pitchFamily="34" charset="0"/>
              <a:cs typeface="Arial" panose="020B0604020202020204" pitchFamily="34" charset="0"/>
            </a:rPr>
            <a:t>learning experiences and assumed knowledge</a:t>
          </a:r>
        </a:p>
      </dsp:txBody>
      <dsp:txXfrm>
        <a:off x="5427419" y="748138"/>
        <a:ext cx="2467009" cy="14802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D59B3-1E09-48FC-BF14-88FD6DE8B3EC}">
      <dsp:nvSpPr>
        <dsp:cNvPr id="0" name=""/>
        <dsp:cNvSpPr/>
      </dsp:nvSpPr>
      <dsp:spPr>
        <a:xfrm>
          <a:off x="0" y="748138"/>
          <a:ext cx="2467009" cy="1480205"/>
        </a:xfrm>
        <a:prstGeom prst="rect">
          <a:avLst/>
        </a:prstGeom>
        <a:solidFill>
          <a:srgbClr val="C8DEF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sz="1800" kern="1200" dirty="0">
              <a:solidFill>
                <a:schemeClr val="tx1"/>
              </a:solidFill>
              <a:latin typeface="Arial" panose="020B0604020202020204" pitchFamily="34" charset="0"/>
              <a:cs typeface="Arial" panose="020B0604020202020204" pitchFamily="34" charset="0"/>
            </a:rPr>
            <a:t>aspects of the achievement standard and related content descriptions</a:t>
          </a:r>
          <a:endParaRPr lang="en-AU" sz="1800" kern="1200" dirty="0">
            <a:solidFill>
              <a:schemeClr val="tx1"/>
            </a:solidFill>
            <a:latin typeface="Arial" panose="020B0604020202020204" pitchFamily="34" charset="0"/>
            <a:cs typeface="Arial" panose="020B0604020202020204" pitchFamily="34" charset="0"/>
          </a:endParaRPr>
        </a:p>
      </dsp:txBody>
      <dsp:txXfrm>
        <a:off x="0" y="748138"/>
        <a:ext cx="2467009" cy="1480205"/>
      </dsp:txXfrm>
    </dsp:sp>
    <dsp:sp modelId="{87612781-D432-4B0C-87F2-A84F9EF92526}">
      <dsp:nvSpPr>
        <dsp:cNvPr id="0" name=""/>
        <dsp:cNvSpPr/>
      </dsp:nvSpPr>
      <dsp:spPr>
        <a:xfrm>
          <a:off x="2713709" y="748138"/>
          <a:ext cx="2467009" cy="1480205"/>
        </a:xfrm>
        <a:prstGeom prst="rect">
          <a:avLst/>
        </a:prstGeom>
        <a:solidFill>
          <a:srgbClr val="FBE4D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AU" sz="1800" kern="1200" dirty="0">
              <a:solidFill>
                <a:schemeClr val="tx1"/>
              </a:solidFill>
              <a:latin typeface="Arial" panose="020B0604020202020204" pitchFamily="34" charset="0"/>
              <a:cs typeface="Arial" panose="020B0604020202020204" pitchFamily="34" charset="0"/>
            </a:rPr>
            <a:t>mathematical proficiencies</a:t>
          </a:r>
        </a:p>
      </dsp:txBody>
      <dsp:txXfrm>
        <a:off x="2713709" y="748138"/>
        <a:ext cx="2467009" cy="1480205"/>
      </dsp:txXfrm>
    </dsp:sp>
    <dsp:sp modelId="{B04E8BD4-91A1-447D-BD4B-CA5D527D89F4}">
      <dsp:nvSpPr>
        <dsp:cNvPr id="0" name=""/>
        <dsp:cNvSpPr/>
      </dsp:nvSpPr>
      <dsp:spPr>
        <a:xfrm>
          <a:off x="5427419" y="748138"/>
          <a:ext cx="2467009" cy="1480205"/>
        </a:xfrm>
        <a:prstGeom prst="rect">
          <a:avLst/>
        </a:prstGeom>
        <a:solidFill>
          <a:srgbClr val="D6EBA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AU" sz="1800" kern="1200" dirty="0">
              <a:solidFill>
                <a:schemeClr val="tx1"/>
              </a:solidFill>
              <a:latin typeface="Arial" panose="020B0604020202020204" pitchFamily="34" charset="0"/>
              <a:cs typeface="Arial" panose="020B0604020202020204" pitchFamily="34" charset="0"/>
            </a:rPr>
            <a:t>learning experiences and assumed knowledge</a:t>
          </a:r>
        </a:p>
      </dsp:txBody>
      <dsp:txXfrm>
        <a:off x="5427419" y="748138"/>
        <a:ext cx="2467009" cy="14802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4B577-7970-4E68-BD35-AB70D649B61C}">
      <dsp:nvSpPr>
        <dsp:cNvPr id="0" name=""/>
        <dsp:cNvSpPr/>
      </dsp:nvSpPr>
      <dsp:spPr>
        <a:xfrm>
          <a:off x="0" y="441"/>
          <a:ext cx="8493125" cy="1033149"/>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8E91B512-215C-4FE7-9AB2-3DCC9F8B9623}">
      <dsp:nvSpPr>
        <dsp:cNvPr id="0" name=""/>
        <dsp:cNvSpPr/>
      </dsp:nvSpPr>
      <dsp:spPr>
        <a:xfrm>
          <a:off x="312527" y="232900"/>
          <a:ext cx="568232" cy="568232"/>
        </a:xfrm>
        <a:prstGeom prst="rect">
          <a:avLst/>
        </a:prstGeom>
        <a:blipFill dpi="0" rotWithShape="1">
          <a:blip xmlns:r="http://schemas.openxmlformats.org/officeDocument/2006/relationships" r:embed="rId1">
            <a:alphaModFix amt="2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1B9A16-C808-4810-96D9-91942DEE04C6}">
      <dsp:nvSpPr>
        <dsp:cNvPr id="0" name=""/>
        <dsp:cNvSpPr/>
      </dsp:nvSpPr>
      <dsp:spPr>
        <a:xfrm>
          <a:off x="1193287" y="441"/>
          <a:ext cx="7299837" cy="103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42" tIns="109342" rIns="109342" bIns="109342" numCol="1" spcCol="1270" anchor="ctr" anchorCtr="0">
          <a:noAutofit/>
        </a:bodyPr>
        <a:lstStyle/>
        <a:p>
          <a:pPr marL="0" lvl="0" indent="0" algn="l" defTabSz="711200">
            <a:lnSpc>
              <a:spcPct val="100000"/>
            </a:lnSpc>
            <a:spcBef>
              <a:spcPct val="0"/>
            </a:spcBef>
            <a:spcAft>
              <a:spcPct val="35000"/>
            </a:spcAft>
            <a:buNone/>
          </a:pPr>
          <a:r>
            <a:rPr lang="en-AU" sz="1600" b="1" i="0" kern="1200" dirty="0">
              <a:solidFill>
                <a:schemeClr val="bg1">
                  <a:lumMod val="75000"/>
                </a:schemeClr>
              </a:solidFill>
            </a:rPr>
            <a:t>Validity: </a:t>
          </a:r>
          <a:r>
            <a:rPr lang="en-AU" sz="1600" kern="1200" dirty="0">
              <a:solidFill>
                <a:schemeClr val="bg1">
                  <a:lumMod val="75000"/>
                </a:schemeClr>
              </a:solidFill>
            </a:rPr>
            <a:t>the </a:t>
          </a:r>
          <a:r>
            <a:rPr lang="en-US" sz="1600" kern="1200" dirty="0">
              <a:solidFill>
                <a:schemeClr val="bg1">
                  <a:lumMod val="75000"/>
                </a:schemeClr>
              </a:solidFill>
            </a:rPr>
            <a:t>extent to which an assessment accurately measures what it is intended to measure</a:t>
          </a:r>
          <a:endParaRPr lang="en-AU" sz="1600" b="0" i="0" kern="1200" dirty="0">
            <a:solidFill>
              <a:schemeClr val="bg1">
                <a:lumMod val="75000"/>
              </a:schemeClr>
            </a:solidFill>
            <a:latin typeface="Arial" panose="020B0604020202020204" pitchFamily="34" charset="0"/>
            <a:cs typeface="Arial" panose="020B0604020202020204" pitchFamily="34" charset="0"/>
          </a:endParaRPr>
        </a:p>
      </dsp:txBody>
      <dsp:txXfrm>
        <a:off x="1193287" y="441"/>
        <a:ext cx="7299837" cy="1033149"/>
      </dsp:txXfrm>
    </dsp:sp>
    <dsp:sp modelId="{9A01182E-8960-46AA-AAC2-7F2078843B85}">
      <dsp:nvSpPr>
        <dsp:cNvPr id="0" name=""/>
        <dsp:cNvSpPr/>
      </dsp:nvSpPr>
      <dsp:spPr>
        <a:xfrm>
          <a:off x="0" y="1291877"/>
          <a:ext cx="8493125" cy="1033149"/>
        </a:xfrm>
        <a:prstGeom prst="roundRect">
          <a:avLst>
            <a:gd name="adj" fmla="val 10000"/>
          </a:avLst>
        </a:prstGeom>
        <a:solidFill>
          <a:schemeClr val="accent1">
            <a:lumMod val="20000"/>
            <a:lumOff val="80000"/>
          </a:schemeClr>
        </a:solidFill>
        <a:ln>
          <a:solidFill>
            <a:schemeClr val="bg2"/>
          </a:solidFill>
        </a:ln>
        <a:effectLst/>
      </dsp:spPr>
      <dsp:style>
        <a:lnRef idx="0">
          <a:scrgbClr r="0" g="0" b="0"/>
        </a:lnRef>
        <a:fillRef idx="1">
          <a:scrgbClr r="0" g="0" b="0"/>
        </a:fillRef>
        <a:effectRef idx="0">
          <a:scrgbClr r="0" g="0" b="0"/>
        </a:effectRef>
        <a:fontRef idx="minor"/>
      </dsp:style>
    </dsp:sp>
    <dsp:sp modelId="{E2396853-428D-4E3A-B3F3-926450419F5E}">
      <dsp:nvSpPr>
        <dsp:cNvPr id="0" name=""/>
        <dsp:cNvSpPr/>
      </dsp:nvSpPr>
      <dsp:spPr>
        <a:xfrm>
          <a:off x="312527" y="1524336"/>
          <a:ext cx="568232" cy="568232"/>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DFB725-31F8-4D40-8CF1-F004977D237B}">
      <dsp:nvSpPr>
        <dsp:cNvPr id="0" name=""/>
        <dsp:cNvSpPr/>
      </dsp:nvSpPr>
      <dsp:spPr>
        <a:xfrm>
          <a:off x="1193287" y="1291877"/>
          <a:ext cx="7299837" cy="103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42" tIns="109342" rIns="109342" bIns="109342" numCol="1" spcCol="1270" anchor="ctr" anchorCtr="0">
          <a:noAutofit/>
        </a:bodyPr>
        <a:lstStyle/>
        <a:p>
          <a:pPr marL="0" lvl="0" indent="0" algn="l" defTabSz="711200">
            <a:lnSpc>
              <a:spcPct val="100000"/>
            </a:lnSpc>
            <a:spcBef>
              <a:spcPct val="0"/>
            </a:spcBef>
            <a:spcAft>
              <a:spcPct val="35000"/>
            </a:spcAft>
            <a:buNone/>
          </a:pPr>
          <a:r>
            <a:rPr lang="en-US" sz="1600" b="1" kern="1200" dirty="0"/>
            <a:t>Accessibility: </a:t>
          </a:r>
          <a:r>
            <a:rPr lang="en-AU" sz="1600" kern="1200" dirty="0"/>
            <a:t>the </a:t>
          </a:r>
          <a:r>
            <a:rPr lang="en-US" sz="1600" kern="1200" dirty="0"/>
            <a:t>extent to which the assessment provides all students with a clear understanding of how to demonstrate their learning</a:t>
          </a:r>
          <a:endParaRPr lang="en-US" sz="1600" kern="1200" dirty="0">
            <a:latin typeface="Arial" panose="020B0604020202020204" pitchFamily="34" charset="0"/>
            <a:cs typeface="Arial" panose="020B0604020202020204" pitchFamily="34" charset="0"/>
          </a:endParaRPr>
        </a:p>
      </dsp:txBody>
      <dsp:txXfrm>
        <a:off x="1193287" y="1291877"/>
        <a:ext cx="7299837" cy="1033149"/>
      </dsp:txXfrm>
    </dsp:sp>
    <dsp:sp modelId="{7E10EECC-97A2-4F57-9DA2-F37ED2475276}">
      <dsp:nvSpPr>
        <dsp:cNvPr id="0" name=""/>
        <dsp:cNvSpPr/>
      </dsp:nvSpPr>
      <dsp:spPr>
        <a:xfrm>
          <a:off x="0" y="2583314"/>
          <a:ext cx="8493125" cy="1033149"/>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9B431C27-D8FB-40D6-B7A8-070B0F0796D4}">
      <dsp:nvSpPr>
        <dsp:cNvPr id="0" name=""/>
        <dsp:cNvSpPr/>
      </dsp:nvSpPr>
      <dsp:spPr>
        <a:xfrm>
          <a:off x="312527" y="2815772"/>
          <a:ext cx="568232" cy="568232"/>
        </a:xfrm>
        <a:prstGeom prst="rect">
          <a:avLst/>
        </a:prstGeom>
        <a:blipFill dpi="0" rotWithShape="1">
          <a:blip xmlns:r="http://schemas.openxmlformats.org/officeDocument/2006/relationships" r:embed="rId5">
            <a:alphaModFix amt="2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6E499D-9371-414D-92EF-82FDF8744103}">
      <dsp:nvSpPr>
        <dsp:cNvPr id="0" name=""/>
        <dsp:cNvSpPr/>
      </dsp:nvSpPr>
      <dsp:spPr>
        <a:xfrm>
          <a:off x="1193287" y="2583314"/>
          <a:ext cx="7299837" cy="103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42" tIns="109342" rIns="109342" bIns="109342" numCol="1" spcCol="1270" anchor="ctr" anchorCtr="0">
          <a:noAutofit/>
        </a:bodyPr>
        <a:lstStyle/>
        <a:p>
          <a:pPr marL="0" lvl="0" indent="0" algn="l" defTabSz="711200">
            <a:lnSpc>
              <a:spcPct val="100000"/>
            </a:lnSpc>
            <a:spcBef>
              <a:spcPct val="0"/>
            </a:spcBef>
            <a:spcAft>
              <a:spcPct val="35000"/>
            </a:spcAft>
            <a:buNone/>
          </a:pPr>
          <a:r>
            <a:rPr lang="en-AU" sz="1600" b="1" i="0" kern="1200" dirty="0">
              <a:solidFill>
                <a:schemeClr val="bg1">
                  <a:lumMod val="75000"/>
                </a:schemeClr>
              </a:solidFill>
            </a:rPr>
            <a:t>Reliability: </a:t>
          </a:r>
          <a:r>
            <a:rPr lang="en-AU" sz="1600" kern="1200" dirty="0">
              <a:solidFill>
                <a:schemeClr val="bg1">
                  <a:lumMod val="75000"/>
                </a:schemeClr>
              </a:solidFill>
            </a:rPr>
            <a:t>the extent to which an assessment will produce the same consistent result</a:t>
          </a:r>
          <a:endParaRPr lang="en-US" sz="1600" kern="1200" dirty="0">
            <a:solidFill>
              <a:schemeClr val="bg1">
                <a:lumMod val="75000"/>
              </a:schemeClr>
            </a:solidFill>
            <a:latin typeface="Arial" panose="020B0604020202020204" pitchFamily="34" charset="0"/>
            <a:cs typeface="Arial" panose="020B0604020202020204" pitchFamily="34" charset="0"/>
          </a:endParaRPr>
        </a:p>
      </dsp:txBody>
      <dsp:txXfrm>
        <a:off x="1193287" y="2583314"/>
        <a:ext cx="7299837" cy="10331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4B577-7970-4E68-BD35-AB70D649B61C}">
      <dsp:nvSpPr>
        <dsp:cNvPr id="0" name=""/>
        <dsp:cNvSpPr/>
      </dsp:nvSpPr>
      <dsp:spPr>
        <a:xfrm>
          <a:off x="0" y="432"/>
          <a:ext cx="8493125" cy="1012580"/>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8E91B512-215C-4FE7-9AB2-3DCC9F8B9623}">
      <dsp:nvSpPr>
        <dsp:cNvPr id="0" name=""/>
        <dsp:cNvSpPr/>
      </dsp:nvSpPr>
      <dsp:spPr>
        <a:xfrm>
          <a:off x="306305" y="228263"/>
          <a:ext cx="556919" cy="556919"/>
        </a:xfrm>
        <a:prstGeom prst="rect">
          <a:avLst/>
        </a:prstGeom>
        <a:blipFill dpi="0" rotWithShape="1">
          <a:blip xmlns:r="http://schemas.openxmlformats.org/officeDocument/2006/relationships" r:embed="rId1">
            <a:alphaModFix amt="2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1B9A16-C808-4810-96D9-91942DEE04C6}">
      <dsp:nvSpPr>
        <dsp:cNvPr id="0" name=""/>
        <dsp:cNvSpPr/>
      </dsp:nvSpPr>
      <dsp:spPr>
        <a:xfrm>
          <a:off x="1169530" y="432"/>
          <a:ext cx="7323594" cy="1012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165" tIns="107165" rIns="107165" bIns="107165" numCol="1" spcCol="1270" anchor="ctr" anchorCtr="0">
          <a:noAutofit/>
        </a:bodyPr>
        <a:lstStyle/>
        <a:p>
          <a:pPr marL="0" lvl="0" indent="0" algn="l" defTabSz="711200">
            <a:lnSpc>
              <a:spcPct val="100000"/>
            </a:lnSpc>
            <a:spcBef>
              <a:spcPct val="0"/>
            </a:spcBef>
            <a:spcAft>
              <a:spcPct val="35000"/>
            </a:spcAft>
            <a:buNone/>
          </a:pPr>
          <a:r>
            <a:rPr lang="en-AU" sz="1600" b="1" i="0" kern="1200" dirty="0">
              <a:solidFill>
                <a:schemeClr val="bg1">
                  <a:lumMod val="75000"/>
                </a:schemeClr>
              </a:solidFill>
            </a:rPr>
            <a:t>Validity: </a:t>
          </a:r>
          <a:r>
            <a:rPr lang="en-AU" sz="1600" kern="1200" dirty="0">
              <a:solidFill>
                <a:schemeClr val="bg1">
                  <a:lumMod val="75000"/>
                </a:schemeClr>
              </a:solidFill>
            </a:rPr>
            <a:t>the </a:t>
          </a:r>
          <a:r>
            <a:rPr lang="en-US" sz="1600" kern="1200" dirty="0">
              <a:solidFill>
                <a:schemeClr val="bg1">
                  <a:lumMod val="75000"/>
                </a:schemeClr>
              </a:solidFill>
            </a:rPr>
            <a:t>extent to which an assessment accurately measures what it is intended to measure</a:t>
          </a:r>
          <a:endParaRPr lang="en-US" sz="1600" kern="1200" dirty="0">
            <a:solidFill>
              <a:schemeClr val="bg1">
                <a:lumMod val="75000"/>
              </a:schemeClr>
            </a:solidFill>
            <a:latin typeface="Arial" panose="020B0604020202020204" pitchFamily="34" charset="0"/>
            <a:cs typeface="Arial" panose="020B0604020202020204" pitchFamily="34" charset="0"/>
          </a:endParaRPr>
        </a:p>
      </dsp:txBody>
      <dsp:txXfrm>
        <a:off x="1169530" y="432"/>
        <a:ext cx="7323594" cy="1012580"/>
      </dsp:txXfrm>
    </dsp:sp>
    <dsp:sp modelId="{9A01182E-8960-46AA-AAC2-7F2078843B85}">
      <dsp:nvSpPr>
        <dsp:cNvPr id="0" name=""/>
        <dsp:cNvSpPr/>
      </dsp:nvSpPr>
      <dsp:spPr>
        <a:xfrm>
          <a:off x="0" y="1266158"/>
          <a:ext cx="8493125" cy="1012580"/>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E2396853-428D-4E3A-B3F3-926450419F5E}">
      <dsp:nvSpPr>
        <dsp:cNvPr id="0" name=""/>
        <dsp:cNvSpPr/>
      </dsp:nvSpPr>
      <dsp:spPr>
        <a:xfrm>
          <a:off x="306305" y="1493988"/>
          <a:ext cx="556919" cy="556919"/>
        </a:xfrm>
        <a:prstGeom prst="rect">
          <a:avLst/>
        </a:prstGeom>
        <a:blipFill dpi="0" rotWithShape="1">
          <a:blip xmlns:r="http://schemas.openxmlformats.org/officeDocument/2006/relationships" r:embed="rId3">
            <a:alphaModFix amt="2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DFB725-31F8-4D40-8CF1-F004977D237B}">
      <dsp:nvSpPr>
        <dsp:cNvPr id="0" name=""/>
        <dsp:cNvSpPr/>
      </dsp:nvSpPr>
      <dsp:spPr>
        <a:xfrm>
          <a:off x="1169530" y="1266158"/>
          <a:ext cx="7323594" cy="1012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165" tIns="107165" rIns="107165" bIns="107165" numCol="1" spcCol="1270" anchor="ctr" anchorCtr="0">
          <a:noAutofit/>
        </a:bodyPr>
        <a:lstStyle/>
        <a:p>
          <a:pPr marL="0" lvl="0" indent="0" algn="l" defTabSz="711200">
            <a:lnSpc>
              <a:spcPct val="100000"/>
            </a:lnSpc>
            <a:spcBef>
              <a:spcPct val="0"/>
            </a:spcBef>
            <a:spcAft>
              <a:spcPct val="35000"/>
            </a:spcAft>
            <a:buNone/>
          </a:pPr>
          <a:r>
            <a:rPr lang="en-US" sz="1600" b="1" kern="1200" dirty="0">
              <a:solidFill>
                <a:schemeClr val="bg1">
                  <a:lumMod val="75000"/>
                </a:schemeClr>
              </a:solidFill>
            </a:rPr>
            <a:t>Accessibility: </a:t>
          </a:r>
          <a:r>
            <a:rPr lang="en-AU" sz="1600" kern="1200" dirty="0">
              <a:solidFill>
                <a:schemeClr val="bg1">
                  <a:lumMod val="75000"/>
                </a:schemeClr>
              </a:solidFill>
            </a:rPr>
            <a:t>the </a:t>
          </a:r>
          <a:r>
            <a:rPr lang="en-US" sz="1600" kern="1200" dirty="0">
              <a:solidFill>
                <a:schemeClr val="bg1">
                  <a:lumMod val="75000"/>
                </a:schemeClr>
              </a:solidFill>
            </a:rPr>
            <a:t>extent to which the assessment provides all students with a clear understanding of how to demonstrate their learning</a:t>
          </a:r>
          <a:endParaRPr lang="en-US" sz="1600" kern="1200" dirty="0">
            <a:solidFill>
              <a:schemeClr val="bg1">
                <a:lumMod val="75000"/>
              </a:schemeClr>
            </a:solidFill>
            <a:latin typeface="Arial" panose="020B0604020202020204" pitchFamily="34" charset="0"/>
            <a:cs typeface="Arial" panose="020B0604020202020204" pitchFamily="34" charset="0"/>
          </a:endParaRPr>
        </a:p>
      </dsp:txBody>
      <dsp:txXfrm>
        <a:off x="1169530" y="1266158"/>
        <a:ext cx="7323594" cy="1012580"/>
      </dsp:txXfrm>
    </dsp:sp>
    <dsp:sp modelId="{7E10EECC-97A2-4F57-9DA2-F37ED2475276}">
      <dsp:nvSpPr>
        <dsp:cNvPr id="0" name=""/>
        <dsp:cNvSpPr/>
      </dsp:nvSpPr>
      <dsp:spPr>
        <a:xfrm>
          <a:off x="0" y="2531883"/>
          <a:ext cx="8493125" cy="1012580"/>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9B431C27-D8FB-40D6-B7A8-070B0F0796D4}">
      <dsp:nvSpPr>
        <dsp:cNvPr id="0" name=""/>
        <dsp:cNvSpPr/>
      </dsp:nvSpPr>
      <dsp:spPr>
        <a:xfrm>
          <a:off x="306305" y="2759714"/>
          <a:ext cx="556919" cy="556919"/>
        </a:xfrm>
        <a:prstGeom prst="rect">
          <a:avLst/>
        </a:prstGeom>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6E499D-9371-414D-92EF-82FDF8744103}">
      <dsp:nvSpPr>
        <dsp:cNvPr id="0" name=""/>
        <dsp:cNvSpPr/>
      </dsp:nvSpPr>
      <dsp:spPr>
        <a:xfrm>
          <a:off x="1169530" y="2531883"/>
          <a:ext cx="7323594" cy="1012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165" tIns="107165" rIns="107165" bIns="107165" numCol="1" spcCol="1270" anchor="ctr" anchorCtr="0">
          <a:noAutofit/>
        </a:bodyPr>
        <a:lstStyle/>
        <a:p>
          <a:pPr marL="0" lvl="0" indent="0" algn="l" defTabSz="711200">
            <a:lnSpc>
              <a:spcPct val="100000"/>
            </a:lnSpc>
            <a:spcBef>
              <a:spcPct val="0"/>
            </a:spcBef>
            <a:spcAft>
              <a:spcPct val="35000"/>
            </a:spcAft>
            <a:buNone/>
          </a:pPr>
          <a:r>
            <a:rPr lang="en-AU" sz="1600" b="1" i="0" kern="1200" dirty="0"/>
            <a:t>Reliability: </a:t>
          </a:r>
          <a:r>
            <a:rPr lang="en-AU" sz="1600" kern="1200" dirty="0"/>
            <a:t>the extent to which an assessment will produce the same consistent result</a:t>
          </a:r>
          <a:endParaRPr lang="en-US" sz="1600" kern="1200" dirty="0">
            <a:latin typeface="Arial" panose="020B0604020202020204" pitchFamily="34" charset="0"/>
            <a:cs typeface="Arial" panose="020B0604020202020204" pitchFamily="34" charset="0"/>
          </a:endParaRPr>
        </a:p>
      </dsp:txBody>
      <dsp:txXfrm>
        <a:off x="1169530" y="2531883"/>
        <a:ext cx="7323594" cy="101258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25/03/2026</a:t>
            </a:fld>
            <a:endParaRPr lang="en-AU" dirty="0"/>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dirty="0"/>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dirty="0"/>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25/03/2026</a:t>
            </a:fld>
            <a:endParaRPr lang="en-AU" dirty="0"/>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pPr lvl="0"/>
            <a:endParaRPr lang="en-AU" noProof="0" dirty="0"/>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dirty="0"/>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dirty="0"/>
          </a:p>
        </p:txBody>
      </p:sp>
      <p:sp>
        <p:nvSpPr>
          <p:cNvPr id="8" name="Notes Placeholder 7">
            <a:extLst>
              <a:ext uri="{FF2B5EF4-FFF2-40B4-BE49-F238E27FC236}">
                <a16:creationId xmlns:a16="http://schemas.microsoft.com/office/drawing/2014/main" id="{8DD038EF-48E1-72A9-BA49-CC43A7E18DC6}"/>
              </a:ext>
            </a:extLst>
          </p:cNvPr>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Body)"/>
        <a:ea typeface="+mn-ea"/>
        <a:cs typeface="+mn-cs"/>
      </a:defRPr>
    </a:lvl1pPr>
    <a:lvl2pPr marL="0" indent="-180000"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Body)"/>
        <a:ea typeface="+mn-ea"/>
        <a:cs typeface="+mn-cs"/>
      </a:defRPr>
    </a:lvl2pPr>
    <a:lvl3pPr marL="360000" indent="-180000" algn="l" rtl="0" eaLnBrk="0" fontAlgn="base" hangingPunct="0">
      <a:spcBef>
        <a:spcPct val="30000"/>
      </a:spcBef>
      <a:spcAft>
        <a:spcPct val="0"/>
      </a:spcAft>
      <a:buFont typeface="Courier New" panose="02070309020205020404" pitchFamily="49" charset="0"/>
      <a:buChar char="-"/>
      <a:defRPr sz="1200" kern="1200">
        <a:solidFill>
          <a:schemeClr val="tx1"/>
        </a:solidFill>
        <a:latin typeface="Arial (Body)"/>
        <a:ea typeface="+mn-ea"/>
        <a:cs typeface="+mn-cs"/>
      </a:defRPr>
    </a:lvl3pPr>
    <a:lvl4pPr marL="540000" indent="-180000" algn="l" rtl="0" eaLnBrk="0" fontAlgn="base" hangingPunct="0">
      <a:spcBef>
        <a:spcPct val="30000"/>
      </a:spcBef>
      <a:spcAft>
        <a:spcPct val="0"/>
      </a:spcAft>
      <a:buFont typeface="Wingdings" panose="05000000000000000000" pitchFamily="2" charset="2"/>
      <a:buChar char="§"/>
      <a:defRPr sz="1200" kern="1200">
        <a:solidFill>
          <a:schemeClr val="tx1"/>
        </a:solidFill>
        <a:latin typeface="Arial (Body)"/>
        <a:ea typeface="+mn-ea"/>
        <a:cs typeface="+mn-cs"/>
      </a:defRPr>
    </a:lvl4pPr>
    <a:lvl5pPr marL="720000" indent="-180000" algn="l" rtl="0" eaLnBrk="0" fontAlgn="base" hangingPunct="0">
      <a:spcBef>
        <a:spcPct val="30000"/>
      </a:spcBef>
      <a:spcAft>
        <a:spcPct val="0"/>
      </a:spcAft>
      <a:buFont typeface="Courier New" panose="02070309020205020404" pitchFamily="49" charset="0"/>
      <a:buChar char="o"/>
      <a:defRPr sz="1200" kern="1200">
        <a:solidFill>
          <a:schemeClr val="tx1"/>
        </a:solidFill>
        <a:latin typeface="Arial (Body)"/>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qcaa.qld.edu.au/downloads/aciqv9/general-resources/assessment/ac9_understanding-_k-12_assessment.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Hide this slide before presenting.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49033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The QCAA standards elaborations support teachers to create and review questions that vary in complexity and familiarity.</a:t>
            </a:r>
          </a:p>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Located in the Mathematics standards elaborations Notes section, </a:t>
            </a:r>
            <a:r>
              <a:rPr lang="en-US" sz="1200" b="0" baseline="0" dirty="0">
                <a:latin typeface="Arial" panose="020B0604020202020204" pitchFamily="34" charset="0"/>
                <a:cs typeface="Arial" panose="020B0604020202020204" pitchFamily="34" charset="0"/>
              </a:rPr>
              <a:t>Tables 1 and 2 </a:t>
            </a:r>
            <a:r>
              <a:rPr lang="en-US" sz="1200" dirty="0">
                <a:latin typeface="Arial" panose="020B0604020202020204" pitchFamily="34" charset="0"/>
                <a:cs typeface="Arial" panose="020B0604020202020204" pitchFamily="34" charset="0"/>
              </a:rPr>
              <a:t>support teachers to create questions for quality supervised assessment</a:t>
            </a:r>
            <a:r>
              <a:rPr lang="en-US" sz="1200" b="0" baseline="0" dirty="0">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If you are new to the standards elaborations, consider using the </a:t>
            </a:r>
            <a:r>
              <a:rPr lang="en-AU" sz="1200" kern="1200" dirty="0">
                <a:solidFill>
                  <a:schemeClr val="tx1"/>
                </a:solidFill>
                <a:effectLst/>
                <a:latin typeface="Arial (Body)"/>
                <a:ea typeface="+mn-ea"/>
                <a:cs typeface="+mn-cs"/>
              </a:rPr>
              <a:t>slideshow presentation: </a:t>
            </a:r>
            <a:r>
              <a:rPr lang="en-AU" sz="1200" i="1" kern="1200" dirty="0">
                <a:solidFill>
                  <a:schemeClr val="tx1"/>
                </a:solidFill>
                <a:effectLst/>
                <a:latin typeface="Arial (Body)"/>
                <a:ea typeface="+mn-ea"/>
                <a:cs typeface="+mn-cs"/>
              </a:rPr>
              <a:t>Understanding the Mathematics standards elaborations: Quality assessment design for Prep–Year 10 </a:t>
            </a:r>
            <a:r>
              <a:rPr lang="en-AU" sz="1200" i="0" kern="1200" dirty="0">
                <a:solidFill>
                  <a:schemeClr val="tx1"/>
                </a:solidFill>
                <a:effectLst/>
                <a:latin typeface="Arial (Body)"/>
                <a:ea typeface="+mn-ea"/>
                <a:cs typeface="+mn-cs"/>
              </a:rPr>
              <a:t>to gain a deeper understanding of its purpose and features.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i="0" kern="1200" dirty="0">
                <a:solidFill>
                  <a:schemeClr val="tx1"/>
                </a:solidFill>
                <a:effectLst/>
                <a:latin typeface="Arial (Body)"/>
                <a:ea typeface="+mn-ea"/>
                <a:cs typeface="+mn-cs"/>
              </a:rPr>
              <a:t>This next section will explore considerations when </a:t>
            </a:r>
            <a:r>
              <a:rPr lang="en-AU" dirty="0">
                <a:ea typeface="Arial" panose="020B0604020202020204" pitchFamily="34" charset="0"/>
              </a:rPr>
              <a:t>creating questions using the QCAA standards elaborations.</a:t>
            </a:r>
            <a:endParaRPr lang="en-US" i="1"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a:p>
          <a:p>
            <a:pPr marL="0" marR="0" lvl="0" indent="0" algn="l" defTabSz="914400" rtl="0" eaLnBrk="0" fontAlgn="base" latinLnBrk="0" hangingPunct="0">
              <a:lnSpc>
                <a:spcPct val="100000"/>
              </a:lnSpc>
              <a:spcBef>
                <a:spcPts val="600"/>
              </a:spcBef>
              <a:spcAft>
                <a:spcPts val="600"/>
              </a:spcAft>
              <a:buClrTx/>
              <a:buSzTx/>
              <a:buFont typeface="Arial" panose="020B0604020202020204" pitchFamily="34" charset="0"/>
              <a:buNone/>
              <a:tabLst>
                <a:tab pos="180340" algn="l"/>
              </a:tabLst>
              <a:defRPr/>
            </a:pPr>
            <a:endParaRPr lang="en-US" sz="1200" b="0" i="0" kern="1200" dirty="0">
              <a:solidFill>
                <a:srgbClr val="000000"/>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10</a:t>
            </a:fld>
            <a:endParaRPr kumimoji="0" lang="en-AU"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33513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When creating questions:</a:t>
            </a:r>
          </a:p>
          <a:p>
            <a:pPr marL="228600" indent="-228600">
              <a:buFont typeface="+mj-lt"/>
              <a:buAutoNum type="arabicPeriod"/>
            </a:pPr>
            <a:r>
              <a:rPr lang="en-US" dirty="0"/>
              <a:t>Consider the aspect/s of the achievement standard and the related content description/s that are the focus of the assessment item. These will be the aspect/s of the achievement standard and related content description/s addressed in the teaching and learning for the unit being assessed.</a:t>
            </a:r>
            <a:endParaRPr lang="en-US" strike="noStrike" dirty="0"/>
          </a:p>
        </p:txBody>
      </p:sp>
      <p:sp>
        <p:nvSpPr>
          <p:cNvPr id="4" name="Slide Number Placeholder 3"/>
          <p:cNvSpPr>
            <a:spLocks noGrp="1"/>
          </p:cNvSpPr>
          <p:nvPr>
            <p:ph type="sldNum" sz="quarter" idx="5"/>
          </p:nvPr>
        </p:nvSpPr>
        <p:spPr/>
        <p:txBody>
          <a:bodyPr/>
          <a:lstStyle/>
          <a:p>
            <a:pPr marL="0" marR="0" lvl="0" indent="0" algn="r" defTabSz="966612"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66612" rtl="0" eaLnBrk="1" fontAlgn="base" latinLnBrk="0" hangingPunct="1">
                <a:lnSpc>
                  <a:spcPct val="100000"/>
                </a:lnSpc>
                <a:spcBef>
                  <a:spcPct val="50000"/>
                </a:spcBef>
                <a:spcAft>
                  <a:spcPct val="0"/>
                </a:spcAft>
                <a:buClrTx/>
                <a:buSzTx/>
                <a:buFontTx/>
                <a:buNone/>
                <a:tabLst/>
                <a:defRPr/>
              </a:pPr>
              <a:t>11</a:t>
            </a:fld>
            <a:endParaRPr kumimoji="0" lang="en-AU"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3922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buFont typeface="+mj-lt"/>
              <a:buAutoNum type="arabicPeriod" startAt="2"/>
            </a:pPr>
            <a:r>
              <a:rPr lang="en-US" dirty="0"/>
              <a:t>Consider the mathematical proficiencies, which are embedded in the curriculum content. They are the cognitions described in the aspect of the achievement standard and related content descriptions. When creating questions, the proficiencies and curriculum content help determine the level of </a:t>
            </a:r>
            <a:r>
              <a:rPr lang="en-US" b="1" dirty="0"/>
              <a:t>complexity</a:t>
            </a:r>
            <a:r>
              <a:rPr lang="en-US" dirty="0"/>
              <a:t>. Table 1 of the relevant standard elaborations resource can help teachers identify the proficiencies associated with each aspect of the achievement standard.</a:t>
            </a:r>
          </a:p>
          <a:p>
            <a:endParaRPr lang="en-US" dirty="0"/>
          </a:p>
          <a:p>
            <a:pPr marL="181240" indent="-181240">
              <a:buFont typeface="Arial" panose="020B0604020202020204" pitchFamily="34" charset="0"/>
              <a:buChar char="•"/>
            </a:pPr>
            <a:endParaRPr lang="en-US" dirty="0"/>
          </a:p>
          <a:p>
            <a:endParaRPr lang="en-AU" dirty="0"/>
          </a:p>
        </p:txBody>
      </p:sp>
      <p:sp>
        <p:nvSpPr>
          <p:cNvPr id="4" name="Slide Number Placeholder 3"/>
          <p:cNvSpPr>
            <a:spLocks noGrp="1"/>
          </p:cNvSpPr>
          <p:nvPr>
            <p:ph type="sldNum" sz="quarter" idx="5"/>
          </p:nvPr>
        </p:nvSpPr>
        <p:spPr/>
        <p:txBody>
          <a:bodyPr/>
          <a:lstStyle/>
          <a:p>
            <a:pPr marL="0" marR="0" lvl="0" indent="0" algn="r" defTabSz="966612"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66612" rtl="0" eaLnBrk="1" fontAlgn="base" latinLnBrk="0" hangingPunct="1">
                <a:lnSpc>
                  <a:spcPct val="100000"/>
                </a:lnSpc>
                <a:spcBef>
                  <a:spcPct val="50000"/>
                </a:spcBef>
                <a:spcAft>
                  <a:spcPct val="0"/>
                </a:spcAft>
                <a:buClrTx/>
                <a:buSzTx/>
                <a:buFontTx/>
                <a:buNone/>
                <a:tabLst/>
                <a:defRPr/>
              </a:pPr>
              <a:t>12</a:t>
            </a:fld>
            <a:endParaRPr kumimoji="0" lang="en-AU"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19374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D46F8-7F74-9310-7846-E05BF10B1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E7C7CB-E421-CB24-E10F-CC496B0359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6009A9-4B0A-1F26-2FEC-7F25B4EE8E10}"/>
              </a:ext>
            </a:extLst>
          </p:cNvPr>
          <p:cNvSpPr>
            <a:spLocks noGrp="1"/>
          </p:cNvSpPr>
          <p:nvPr>
            <p:ph type="body" idx="1"/>
          </p:nvPr>
        </p:nvSpPr>
        <p:spPr/>
        <p:txBody>
          <a:bodyPr/>
          <a:lstStyle/>
          <a:p>
            <a:pPr marL="241653" indent="-241653">
              <a:buFont typeface="+mj-lt"/>
              <a:buAutoNum type="arabicPeriod" startAt="3"/>
            </a:pPr>
            <a:r>
              <a:rPr lang="en-US" dirty="0"/>
              <a:t>Consider the learning experiences and students’ assumed knowledge, including concepts taught in earlier units of work and previous years. This helps establish the level of </a:t>
            </a:r>
            <a:r>
              <a:rPr lang="en-US" b="1" dirty="0"/>
              <a:t>familiarity</a:t>
            </a:r>
            <a:r>
              <a:rPr lang="en-US" dirty="0"/>
              <a:t> of questions. It also helps ensure the question does not exceed what is age- and stage-appropriate, or address aspects of the achievement standard that are beyond the year level expectations.</a:t>
            </a:r>
          </a:p>
          <a:p>
            <a:endParaRPr lang="en-US" dirty="0"/>
          </a:p>
          <a:p>
            <a:pPr marL="0" indent="0" defTabSz="966612" eaLnBrk="0" fontAlgn="base" hangingPunct="0">
              <a:spcBef>
                <a:spcPct val="30000"/>
              </a:spcBef>
              <a:spcAft>
                <a:spcPct val="0"/>
              </a:spcAft>
              <a:buFont typeface="Arial" panose="020B0604020202020204" pitchFamily="34" charset="0"/>
              <a:buNone/>
              <a:defRPr/>
            </a:pPr>
            <a:r>
              <a:rPr lang="en-AU" dirty="0">
                <a:latin typeface="Arial" panose="020B0604020202020204" pitchFamily="34" charset="0"/>
                <a:cs typeface="Arial" panose="020B0604020202020204" pitchFamily="34" charset="0"/>
              </a:rPr>
              <a:t>The following section of this presentation will use the terminology of ‘complex/simple’ and ‘familiar/unfamiliar', and </a:t>
            </a:r>
            <a:r>
              <a:rPr lang="en-US" dirty="0">
                <a:latin typeface="Arial" panose="020B0604020202020204" pitchFamily="34" charset="0"/>
                <a:cs typeface="Arial" panose="020B0604020202020204" pitchFamily="34" charset="0"/>
              </a:rPr>
              <a:t>describe the characteristics of the different </a:t>
            </a:r>
            <a:r>
              <a:rPr lang="en-AU" dirty="0">
                <a:latin typeface="Arial" panose="020B0604020202020204" pitchFamily="34" charset="0"/>
                <a:cs typeface="Arial" panose="020B0604020202020204" pitchFamily="34" charset="0"/>
              </a:rPr>
              <a:t>types of question using examples from </a:t>
            </a:r>
            <a:r>
              <a:rPr lang="en-US" dirty="0">
                <a:latin typeface="Arial" panose="020B0604020202020204" pitchFamily="34" charset="0"/>
                <a:cs typeface="Arial" panose="020B0604020202020204" pitchFamily="34" charset="0"/>
              </a:rPr>
              <a:t>the Australian Curriculum v9.0: Mathematics — Year 4.</a:t>
            </a:r>
          </a:p>
        </p:txBody>
      </p:sp>
      <p:sp>
        <p:nvSpPr>
          <p:cNvPr id="4" name="Slide Number Placeholder 3">
            <a:extLst>
              <a:ext uri="{FF2B5EF4-FFF2-40B4-BE49-F238E27FC236}">
                <a16:creationId xmlns:a16="http://schemas.microsoft.com/office/drawing/2014/main" id="{93699ACE-F7EB-9238-D209-009358CF8F77}"/>
              </a:ext>
            </a:extLst>
          </p:cNvPr>
          <p:cNvSpPr>
            <a:spLocks noGrp="1"/>
          </p:cNvSpPr>
          <p:nvPr>
            <p:ph type="sldNum" sz="quarter" idx="5"/>
          </p:nvPr>
        </p:nvSpPr>
        <p:spPr/>
        <p:txBody>
          <a:bodyPr/>
          <a:lstStyle/>
          <a:p>
            <a:pPr marL="0" marR="0" lvl="0" indent="0" algn="r" defTabSz="966612"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66612" rtl="0" eaLnBrk="1" fontAlgn="base" latinLnBrk="0" hangingPunct="1">
                <a:lnSpc>
                  <a:spcPct val="100000"/>
                </a:lnSpc>
                <a:spcBef>
                  <a:spcPct val="50000"/>
                </a:spcBef>
                <a:spcAft>
                  <a:spcPct val="0"/>
                </a:spcAft>
                <a:buClrTx/>
                <a:buSzTx/>
                <a:buFontTx/>
                <a:buNone/>
                <a:tabLst/>
                <a:defRPr/>
              </a:pPr>
              <a:t>13</a:t>
            </a:fld>
            <a:endParaRPr kumimoji="0" lang="en-AU"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7395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D4722-0EFC-98C0-4999-7F90121C2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13C282-285C-3B29-E824-E80577289F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4D506F-C458-DF1D-1F6B-58BCB5D62B8F}"/>
              </a:ext>
            </a:extLst>
          </p:cNvPr>
          <p:cNvSpPr>
            <a:spLocks noGrp="1"/>
          </p:cNvSpPr>
          <p:nvPr>
            <p:ph type="body" idx="1"/>
          </p:nvPr>
        </p:nvSpPr>
        <p:spPr/>
        <p:txBody>
          <a:bodyPr/>
          <a:lstStyle/>
          <a:p>
            <a:pPr marL="0" indent="0">
              <a:buFont typeface="Arial" panose="020B0604020202020204" pitchFamily="34" charset="0"/>
              <a:buNone/>
            </a:pPr>
            <a:r>
              <a:rPr lang="en-US" dirty="0"/>
              <a:t>Starting with simple familiar questions …</a:t>
            </a:r>
          </a:p>
          <a:p>
            <a:endParaRPr lang="en-AU" dirty="0"/>
          </a:p>
        </p:txBody>
      </p:sp>
      <p:sp>
        <p:nvSpPr>
          <p:cNvPr id="4" name="Slide Number Placeholder 3">
            <a:extLst>
              <a:ext uri="{FF2B5EF4-FFF2-40B4-BE49-F238E27FC236}">
                <a16:creationId xmlns:a16="http://schemas.microsoft.com/office/drawing/2014/main" id="{CFCC3532-D8F4-9670-5572-39D6A11A0F84}"/>
              </a:ext>
            </a:extLst>
          </p:cNvPr>
          <p:cNvSpPr>
            <a:spLocks noGrp="1"/>
          </p:cNvSpPr>
          <p:nvPr>
            <p:ph type="sldNum" sz="quarter" idx="5"/>
          </p:nvPr>
        </p:nvSpPr>
        <p:spPr/>
        <p:txBody>
          <a:bodyPr/>
          <a:lstStyle/>
          <a:p>
            <a:pPr marL="0" marR="0" lvl="0" indent="0" algn="r" defTabSz="931042"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31042" rtl="0" eaLnBrk="1" fontAlgn="base" latinLnBrk="0" hangingPunct="1">
                <a:lnSpc>
                  <a:spcPct val="100000"/>
                </a:lnSpc>
                <a:spcBef>
                  <a:spcPct val="50000"/>
                </a:spcBef>
                <a:spcAft>
                  <a:spcPct val="0"/>
                </a:spcAft>
                <a:buClrTx/>
                <a:buSzTx/>
                <a:buFontTx/>
                <a:buNone/>
                <a:tabLst/>
                <a:defRPr/>
              </a:pPr>
              <a:t>14</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70526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200" b="0" baseline="0" dirty="0">
                <a:latin typeface="Arial" panose="020B0604020202020204" pitchFamily="34" charset="0"/>
                <a:cs typeface="Arial" panose="020B0604020202020204" pitchFamily="34" charset="0"/>
              </a:rPr>
              <a:t>On the screen is the description of </a:t>
            </a:r>
            <a:r>
              <a:rPr lang="en-AU" sz="1200" b="0" i="1" baseline="0" dirty="0">
                <a:latin typeface="Arial" panose="020B0604020202020204" pitchFamily="34" charset="0"/>
                <a:cs typeface="Arial" panose="020B0604020202020204" pitchFamily="34" charset="0"/>
              </a:rPr>
              <a:t>simple familiar </a:t>
            </a:r>
            <a:r>
              <a:rPr lang="en-AU" sz="1200" b="0" i="0" baseline="0" dirty="0">
                <a:latin typeface="Arial" panose="020B0604020202020204" pitchFamily="34" charset="0"/>
                <a:cs typeface="Arial" panose="020B0604020202020204" pitchFamily="34" charset="0"/>
              </a:rPr>
              <a:t>questions </a:t>
            </a:r>
            <a:r>
              <a:rPr lang="en-AU" sz="1200" b="0" baseline="0" dirty="0">
                <a:latin typeface="Arial" panose="020B0604020202020204" pitchFamily="34" charset="0"/>
                <a:cs typeface="Arial" panose="020B0604020202020204" pitchFamily="34" charset="0"/>
              </a:rPr>
              <a:t>from Table 2 of the Mathematics standards elaborations. </a:t>
            </a:r>
          </a:p>
          <a:p>
            <a:pPr marL="0" indent="0">
              <a:buFont typeface="Arial" panose="020B0604020202020204" pitchFamily="34" charset="0"/>
              <a:buNone/>
            </a:pPr>
            <a:r>
              <a:rPr lang="en-AU" sz="1200" b="0" baseline="0" dirty="0">
                <a:latin typeface="Arial" panose="020B0604020202020204" pitchFamily="34" charset="0"/>
                <a:cs typeface="Arial" panose="020B0604020202020204" pitchFamily="34" charset="0"/>
              </a:rPr>
              <a:t>The description has two bullet points — the first refers to complexity. It is highlighted in orange. The second bullet point refers to familiarity. It is highlighted in green.</a:t>
            </a:r>
          </a:p>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Simple familiar questions require students to respond to situations where:</a:t>
            </a:r>
          </a:p>
          <a:p>
            <a:pPr marL="1714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relationships and interactions are </a:t>
            </a:r>
            <a:r>
              <a:rPr lang="en-US" sz="1200" b="1" i="0" u="none" dirty="0">
                <a:latin typeface="Arial" panose="020B0604020202020204" pitchFamily="34" charset="0"/>
                <a:cs typeface="Arial" panose="020B0604020202020204" pitchFamily="34" charset="0"/>
              </a:rPr>
              <a:t>obvious</a:t>
            </a:r>
            <a:r>
              <a:rPr lang="en-US" sz="1200" dirty="0">
                <a:latin typeface="Arial" panose="020B0604020202020204" pitchFamily="34" charset="0"/>
                <a:cs typeface="Arial" panose="020B0604020202020204" pitchFamily="34" charset="0"/>
              </a:rPr>
              <a:t> and have </a:t>
            </a:r>
            <a:r>
              <a:rPr lang="en-US" sz="1200" b="1" u="none" kern="1200" dirty="0">
                <a:solidFill>
                  <a:schemeClr val="tx1"/>
                </a:solidFill>
                <a:latin typeface="Arial" panose="020B0604020202020204" pitchFamily="34" charset="0"/>
                <a:ea typeface="+mn-ea"/>
                <a:cs typeface="Arial" panose="020B0604020202020204" pitchFamily="34" charset="0"/>
              </a:rPr>
              <a:t>few elements</a:t>
            </a:r>
            <a:r>
              <a:rPr lang="en-US" sz="1200" b="0" u="none" kern="1200" dirty="0">
                <a:solidFill>
                  <a:schemeClr val="tx1"/>
                </a:solidFill>
                <a:latin typeface="Arial" panose="020B0604020202020204" pitchFamily="34" charset="0"/>
                <a:ea typeface="+mn-ea"/>
                <a:cs typeface="Arial" panose="020B0604020202020204" pitchFamily="34" charset="0"/>
              </a:rPr>
              <a:t> (i.e. they are simple);</a:t>
            </a:r>
            <a:r>
              <a:rPr lang="en-US" sz="1200" dirty="0">
                <a:latin typeface="Arial" panose="020B0604020202020204" pitchFamily="34" charset="0"/>
                <a:cs typeface="Arial" panose="020B0604020202020204" pitchFamily="34" charset="0"/>
              </a:rPr>
              <a:t> and </a:t>
            </a:r>
          </a:p>
          <a:p>
            <a:pPr marL="171450" lvl="1" indent="-171450">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all the information to solve the problem is </a:t>
            </a:r>
            <a:r>
              <a:rPr lang="en-US" sz="1200" b="1" u="none" kern="1200" dirty="0">
                <a:solidFill>
                  <a:schemeClr val="tx1"/>
                </a:solidFill>
                <a:latin typeface="Arial" panose="020B0604020202020204" pitchFamily="34" charset="0"/>
                <a:ea typeface="+mn-ea"/>
                <a:cs typeface="Arial" panose="020B0604020202020204" pitchFamily="34" charset="0"/>
              </a:rPr>
              <a:t>identifiable</a:t>
            </a:r>
            <a:r>
              <a:rPr lang="en-US" sz="1200" kern="1200" dirty="0">
                <a:solidFill>
                  <a:schemeClr val="tx1"/>
                </a:solidFill>
                <a:latin typeface="Arial" panose="020B0604020202020204" pitchFamily="34" charset="0"/>
                <a:ea typeface="+mn-ea"/>
                <a:cs typeface="Arial" panose="020B0604020202020204" pitchFamily="34" charset="0"/>
              </a:rPr>
              <a:t> (i.e. it is familiar), where:</a:t>
            </a:r>
          </a:p>
          <a:p>
            <a:pPr marL="540000" lvl="2" indent="-285743">
              <a:lnSpc>
                <a:spcPct val="105000"/>
              </a:lnSpc>
              <a:spcBef>
                <a:spcPts val="200"/>
              </a:spcBef>
              <a:spcAft>
                <a:spcPts val="200"/>
              </a:spcAft>
              <a:buFont typeface="Arial" panose="020B0604020202020204" pitchFamily="34" charset="0"/>
              <a:buChar char="—"/>
            </a:pPr>
            <a:r>
              <a:rPr lang="en-US" sz="1200" dirty="0">
                <a:latin typeface="Arial" panose="020B0604020202020204" pitchFamily="34" charset="0"/>
                <a:ea typeface="Times New Roman" panose="02020603050405020304" pitchFamily="18" charset="0"/>
                <a:cs typeface="Arial" panose="020B0604020202020204" pitchFamily="34" charset="0"/>
              </a:rPr>
              <a:t>the required procedure </a:t>
            </a:r>
            <a:r>
              <a:rPr lang="en-US" sz="1200" b="1" u="none" kern="1200" dirty="0">
                <a:solidFill>
                  <a:schemeClr val="tx1"/>
                </a:solidFill>
                <a:latin typeface="Arial" panose="020B0604020202020204" pitchFamily="34" charset="0"/>
                <a:ea typeface="Times New Roman" panose="02020603050405020304" pitchFamily="18" charset="0"/>
                <a:cs typeface="Arial" panose="020B0604020202020204" pitchFamily="34" charset="0"/>
              </a:rPr>
              <a:t>is </a:t>
            </a:r>
            <a:r>
              <a:rPr lang="en-US" sz="1200" dirty="0">
                <a:latin typeface="Arial" panose="020B0604020202020204" pitchFamily="34" charset="0"/>
                <a:ea typeface="Times New Roman" panose="02020603050405020304" pitchFamily="18" charset="0"/>
                <a:cs typeface="Arial" panose="020B0604020202020204" pitchFamily="34" charset="0"/>
              </a:rPr>
              <a:t>clear from the way the problem is posed, or ­ </a:t>
            </a:r>
          </a:p>
          <a:p>
            <a:pPr marL="540000" lvl="2" indent="-285743">
              <a:lnSpc>
                <a:spcPct val="105000"/>
              </a:lnSpc>
              <a:spcBef>
                <a:spcPts val="200"/>
              </a:spcBef>
              <a:spcAft>
                <a:spcPts val="200"/>
              </a:spcAft>
              <a:buFont typeface="Arial" panose="020B0604020202020204" pitchFamily="34" charset="0"/>
              <a:buChar char="—"/>
            </a:pPr>
            <a:r>
              <a:rPr lang="en-US" sz="1200" kern="1200" dirty="0">
                <a:solidFill>
                  <a:schemeClr val="tx1"/>
                </a:solidFill>
                <a:latin typeface="Arial" panose="020B0604020202020204" pitchFamily="34" charset="0"/>
                <a:ea typeface="Times New Roman" panose="02020603050405020304" pitchFamily="18" charset="0"/>
                <a:cs typeface="Arial" panose="020B0604020202020204" pitchFamily="34" charset="0"/>
              </a:rPr>
              <a:t>in a context that </a:t>
            </a:r>
            <a:r>
              <a:rPr lang="en-US" sz="1200" b="1" u="none" kern="1200" dirty="0">
                <a:solidFill>
                  <a:schemeClr val="tx1"/>
                </a:solidFill>
                <a:latin typeface="Arial" panose="020B0604020202020204" pitchFamily="34" charset="0"/>
                <a:ea typeface="Times New Roman" panose="02020603050405020304" pitchFamily="18" charset="0"/>
                <a:cs typeface="Arial" panose="020B0604020202020204" pitchFamily="34" charset="0"/>
              </a:rPr>
              <a:t>has been </a:t>
            </a:r>
            <a:r>
              <a:rPr lang="en-US" sz="1200" kern="1200" dirty="0">
                <a:solidFill>
                  <a:schemeClr val="tx1"/>
                </a:solidFill>
                <a:latin typeface="Arial" panose="020B0604020202020204" pitchFamily="34" charset="0"/>
                <a:ea typeface="Times New Roman" panose="02020603050405020304" pitchFamily="18" charset="0"/>
                <a:cs typeface="Arial" panose="020B0604020202020204" pitchFamily="34" charset="0"/>
              </a:rPr>
              <a:t>a focus of prior learning. </a:t>
            </a:r>
          </a:p>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Table 2 further states that students are </a:t>
            </a:r>
            <a:r>
              <a:rPr lang="en-US" sz="1200" b="1" u="none" dirty="0">
                <a:latin typeface="Arial" panose="020B0604020202020204" pitchFamily="34" charset="0"/>
                <a:cs typeface="Arial" panose="020B0604020202020204" pitchFamily="34" charset="0"/>
              </a:rPr>
              <a:t>not</a:t>
            </a:r>
            <a:r>
              <a:rPr lang="en-US" sz="1200" dirty="0">
                <a:latin typeface="Arial" panose="020B0604020202020204" pitchFamily="34" charset="0"/>
                <a:cs typeface="Arial" panose="020B0604020202020204" pitchFamily="34" charset="0"/>
              </a:rPr>
              <a:t> required to interpret, clarify and analyse problems to develop responses.</a:t>
            </a:r>
          </a:p>
          <a:p>
            <a:pPr marL="0" indent="0">
              <a:buFont typeface="Arial" panose="020B0604020202020204" pitchFamily="34" charset="0"/>
              <a:buNone/>
            </a:pPr>
            <a:r>
              <a:rPr lang="en-US" sz="1200" i="0" dirty="0">
                <a:latin typeface="Arial" panose="020B0604020202020204" pitchFamily="34" charset="0"/>
                <a:cs typeface="Arial" panose="020B0604020202020204" pitchFamily="34" charset="0"/>
              </a:rPr>
              <a:t>Typically, a simple familiar question </a:t>
            </a:r>
            <a:r>
              <a:rPr lang="en-US" sz="1200" i="0" dirty="0">
                <a:effectLst/>
                <a:latin typeface="Arial" panose="020B0604020202020204" pitchFamily="34" charset="0"/>
                <a:cs typeface="Arial" panose="020B0604020202020204" pitchFamily="34" charset="0"/>
              </a:rPr>
              <a:t>focuses on the proficiency/proficiencies described in a single aspect of the achievement standard.</a:t>
            </a:r>
            <a:endParaRPr lang="en-US" sz="1200"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15</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19940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200" b="0" baseline="0" dirty="0">
                <a:latin typeface="+mn-lt"/>
                <a:cs typeface="Arial" panose="020B0604020202020204" pitchFamily="34" charset="0"/>
              </a:rPr>
              <a:t>Here is an example question from a Year 4 </a:t>
            </a:r>
            <a:r>
              <a:rPr lang="en-AU" sz="1200" dirty="0">
                <a:latin typeface="+mn-lt"/>
                <a:cs typeface="Arial"/>
              </a:rPr>
              <a:t>supervised assessment</a:t>
            </a:r>
            <a:r>
              <a:rPr lang="en-AU" sz="1200" b="0" baseline="0" dirty="0">
                <a:latin typeface="+mn-lt"/>
                <a:cs typeface="Arial" panose="020B0604020202020204" pitchFamily="34" charset="0"/>
              </a:rPr>
              <a:t>.</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b="0" baseline="0" dirty="0">
                <a:latin typeface="+mn-lt"/>
                <a:cs typeface="Arial" panose="020B0604020202020204" pitchFamily="34" charset="0"/>
              </a:rPr>
              <a:t>The sample response is also on the screen</a:t>
            </a:r>
            <a:r>
              <a:rPr lang="en-AU" sz="1200" b="0" kern="1200" dirty="0">
                <a:solidFill>
                  <a:schemeClr val="tx1"/>
                </a:solidFill>
                <a:latin typeface="+mn-lt"/>
                <a:ea typeface="+mn-ea"/>
                <a:cs typeface="Arial" panose="020B0604020202020204" pitchFamily="34" charset="0"/>
              </a:rPr>
              <a:t>.</a:t>
            </a:r>
          </a:p>
          <a:p>
            <a:pPr marL="0" marR="0" lvl="0" indent="0" algn="l" defTabSz="914400" rtl="0" eaLnBrk="0" fontAlgn="base" latinLnBrk="0" hangingPunct="0">
              <a:lnSpc>
                <a:spcPct val="110000"/>
              </a:lnSpc>
              <a:spcBef>
                <a:spcPts val="200"/>
              </a:spcBef>
              <a:spcAft>
                <a:spcPts val="200"/>
              </a:spcAft>
              <a:buClrTx/>
              <a:buSzTx/>
              <a:buFont typeface="Arial" panose="020B0604020202020204" pitchFamily="34" charset="0"/>
              <a:buNone/>
              <a:tabLst/>
              <a:defRPr/>
            </a:pPr>
            <a:r>
              <a:rPr lang="en-AU" sz="1200" b="0" kern="1200" dirty="0">
                <a:solidFill>
                  <a:schemeClr val="tx1"/>
                </a:solidFill>
                <a:latin typeface="+mn-lt"/>
                <a:ea typeface="+mn-ea"/>
                <a:cs typeface="Arial" panose="020B0604020202020204" pitchFamily="34" charset="0"/>
              </a:rPr>
              <a:t>Pause for a moment to read the question and consider the sample response.</a:t>
            </a:r>
            <a:endParaRPr lang="en-US" sz="120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16</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18413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19BB8-1348-5951-138D-E16E93946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CFD690-554D-2AD9-39AF-DB4077D954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AD3600-88C6-D620-CD41-FE4E4ABA7B1F}"/>
              </a:ext>
            </a:extLst>
          </p:cNvPr>
          <p:cNvSpPr>
            <a:spLocks noGrp="1"/>
          </p:cNvSpPr>
          <p:nvPr>
            <p:ph type="body" idx="1"/>
          </p:nvPr>
        </p:nvSpPr>
        <p:spPr/>
        <p:txBody>
          <a:bodyPr/>
          <a:lstStyle/>
          <a:p>
            <a:pPr marL="0" marR="0" lvl="0" indent="0" algn="l" defTabSz="914400" rtl="0" eaLnBrk="0" fontAlgn="base" latinLnBrk="0" hangingPunct="0">
              <a:lnSpc>
                <a:spcPct val="110000"/>
              </a:lnSpc>
              <a:spcBef>
                <a:spcPts val="200"/>
              </a:spcBef>
              <a:spcAft>
                <a:spcPts val="200"/>
              </a:spcAft>
              <a:buClrTx/>
              <a:buSzTx/>
              <a:buFont typeface="Arial" panose="020B0604020202020204" pitchFamily="34" charset="0"/>
              <a:buNone/>
              <a:tabLst/>
              <a:defRPr/>
            </a:pPr>
            <a:r>
              <a:rPr lang="en-AU" sz="1200" kern="1200" dirty="0">
                <a:latin typeface="+mn-lt"/>
                <a:cs typeface="Arial" panose="020B0604020202020204" pitchFamily="34" charset="0"/>
              </a:rPr>
              <a:t>Use Table 1 in the standards elaborations Notes </a:t>
            </a:r>
            <a:r>
              <a:rPr lang="en-AU" sz="1200" b="0" baseline="0" dirty="0">
                <a:latin typeface="+mn-lt"/>
                <a:cs typeface="Arial" panose="020B0604020202020204" pitchFamily="34" charset="0"/>
              </a:rPr>
              <a:t>to check alignment with the i</a:t>
            </a:r>
            <a:r>
              <a:rPr lang="en-AU" sz="1200" kern="1200" dirty="0">
                <a:latin typeface="+mn-lt"/>
                <a:cs typeface="Arial" panose="020B0604020202020204" pitchFamily="34" charset="0"/>
              </a:rPr>
              <a:t>dentified aspects of the achievement standard, related content description and mathematical proficiency/proficiencies.</a:t>
            </a:r>
          </a:p>
          <a:p>
            <a:pPr marL="0" marR="0" lvl="0" indent="0" algn="l" defTabSz="914400" rtl="0" eaLnBrk="0" fontAlgn="base" latinLnBrk="0" hangingPunct="0">
              <a:lnSpc>
                <a:spcPct val="110000"/>
              </a:lnSpc>
              <a:spcBef>
                <a:spcPts val="200"/>
              </a:spcBef>
              <a:spcAft>
                <a:spcPts val="200"/>
              </a:spcAft>
              <a:buClrTx/>
              <a:buSzTx/>
              <a:buFont typeface="Arial" panose="020B0604020202020204" pitchFamily="34" charset="0"/>
              <a:buNone/>
              <a:tabLst/>
              <a:defRPr/>
            </a:pPr>
            <a:r>
              <a:rPr lang="en-US" sz="1200" dirty="0">
                <a:latin typeface="+mn-lt"/>
              </a:rPr>
              <a:t>When creating questions, the proficiencies and curriculum content help determine the level of </a:t>
            </a:r>
            <a:r>
              <a:rPr lang="en-US" sz="1200" b="1" dirty="0">
                <a:latin typeface="+mn-lt"/>
              </a:rPr>
              <a:t>complexity</a:t>
            </a:r>
            <a:r>
              <a:rPr lang="en-US" sz="1200" dirty="0">
                <a:latin typeface="+mn-lt"/>
              </a:rPr>
              <a:t>.</a:t>
            </a:r>
          </a:p>
          <a:p>
            <a:pPr marL="0" marR="0" lvl="0" indent="0" algn="l" defTabSz="914400" rtl="0" eaLnBrk="0" fontAlgn="base" latinLnBrk="0" hangingPunct="0">
              <a:lnSpc>
                <a:spcPct val="105000"/>
              </a:lnSpc>
              <a:spcBef>
                <a:spcPts val="200"/>
              </a:spcBef>
              <a:spcAft>
                <a:spcPts val="200"/>
              </a:spcAft>
              <a:buClrTx/>
              <a:buSzTx/>
              <a:buFont typeface="Arial" panose="020B0604020202020204" pitchFamily="34" charset="0"/>
              <a:buNone/>
              <a:tabLst/>
              <a:defRPr/>
            </a:pPr>
            <a:r>
              <a:rPr lang="en-AU" sz="1200" kern="1200" dirty="0">
                <a:solidFill>
                  <a:schemeClr val="tx1"/>
                </a:solidFill>
                <a:latin typeface="+mn-lt"/>
                <a:ea typeface="+mn-ea"/>
                <a:cs typeface="Arial" panose="020B0604020202020204" pitchFamily="34" charset="0"/>
              </a:rPr>
              <a:t>The </a:t>
            </a:r>
            <a:r>
              <a:rPr lang="en-AU" sz="1200" b="1" kern="1200" dirty="0">
                <a:solidFill>
                  <a:schemeClr val="tx1"/>
                </a:solidFill>
                <a:latin typeface="+mn-lt"/>
                <a:ea typeface="+mn-ea"/>
                <a:cs typeface="Arial" panose="020B0604020202020204" pitchFamily="34" charset="0"/>
              </a:rPr>
              <a:t>complexity</a:t>
            </a:r>
            <a:r>
              <a:rPr lang="en-AU" sz="1200" kern="1200" dirty="0">
                <a:solidFill>
                  <a:schemeClr val="tx1"/>
                </a:solidFill>
                <a:latin typeface="+mn-lt"/>
                <a:ea typeface="+mn-ea"/>
                <a:cs typeface="Arial" panose="020B0604020202020204" pitchFamily="34" charset="0"/>
              </a:rPr>
              <a:t> of this question is </a:t>
            </a:r>
            <a:r>
              <a:rPr lang="en-AU" sz="1200" b="1" kern="1200" dirty="0">
                <a:solidFill>
                  <a:schemeClr val="tx1"/>
                </a:solidFill>
                <a:latin typeface="+mn-lt"/>
                <a:ea typeface="+mn-ea"/>
                <a:cs typeface="Arial" panose="020B0604020202020204" pitchFamily="34" charset="0"/>
              </a:rPr>
              <a:t>simple</a:t>
            </a:r>
            <a:r>
              <a:rPr lang="en-AU" sz="1200" kern="1200" dirty="0">
                <a:solidFill>
                  <a:schemeClr val="tx1"/>
                </a:solidFill>
                <a:latin typeface="+mn-lt"/>
                <a:ea typeface="+mn-ea"/>
                <a:cs typeface="Arial" panose="020B0604020202020204" pitchFamily="34" charset="0"/>
              </a:rPr>
              <a:t>, as there are </a:t>
            </a:r>
            <a:r>
              <a:rPr lang="en-AU" sz="1200" b="1" kern="1200" dirty="0">
                <a:solidFill>
                  <a:schemeClr val="tx1"/>
                </a:solidFill>
                <a:latin typeface="+mn-lt"/>
                <a:ea typeface="+mn-ea"/>
                <a:cs typeface="Arial" panose="020B0604020202020204" pitchFamily="34" charset="0"/>
              </a:rPr>
              <a:t>few elements</a:t>
            </a:r>
            <a:r>
              <a:rPr lang="en-AU" sz="1200" b="0" kern="1200" dirty="0">
                <a:solidFill>
                  <a:schemeClr val="tx1"/>
                </a:solidFill>
                <a:latin typeface="+mn-lt"/>
                <a:ea typeface="+mn-ea"/>
                <a:cs typeface="Arial" panose="020B0604020202020204" pitchFamily="34" charset="0"/>
              </a:rPr>
              <a:t> — students count by fractions on the number line and represent the missing fractions with numbers</a:t>
            </a:r>
            <a:r>
              <a:rPr lang="en-AU" sz="1200" kern="1200" dirty="0">
                <a:solidFill>
                  <a:schemeClr val="tx1"/>
                </a:solidFill>
                <a:latin typeface="+mn-lt"/>
                <a:ea typeface="+mn-ea"/>
                <a:cs typeface="Arial" panose="020B0604020202020204" pitchFamily="34" charset="0"/>
              </a:rPr>
              <a:t>.</a:t>
            </a:r>
          </a:p>
        </p:txBody>
      </p:sp>
      <p:sp>
        <p:nvSpPr>
          <p:cNvPr id="4" name="Slide Number Placeholder 3">
            <a:extLst>
              <a:ext uri="{FF2B5EF4-FFF2-40B4-BE49-F238E27FC236}">
                <a16:creationId xmlns:a16="http://schemas.microsoft.com/office/drawing/2014/main" id="{5274D8A0-632B-5476-67C2-6AEEE06AD4E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17</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35203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FE886-25A8-34A9-FA9E-7DBFF95E4A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46C6F8-1342-552C-53F3-93C37EEAFB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4553E5-DDAE-6A2F-7B20-BE2A92CD74C9}"/>
              </a:ext>
            </a:extLst>
          </p:cNvPr>
          <p:cNvSpPr>
            <a:spLocks noGrp="1"/>
          </p:cNvSpPr>
          <p:nvPr>
            <p:ph type="body" idx="1"/>
          </p:nvPr>
        </p:nvSpPr>
        <p:spPr/>
        <p:txBody>
          <a:bodyPr/>
          <a:lstStyle/>
          <a:p>
            <a:pPr marL="0" indent="0">
              <a:buFont typeface="Arial" panose="020B0604020202020204" pitchFamily="34" charset="0"/>
              <a:buNone/>
            </a:pPr>
            <a:r>
              <a:rPr lang="en-US" sz="1200" dirty="0">
                <a:latin typeface="+mn-lt"/>
              </a:rPr>
              <a:t>The level of </a:t>
            </a:r>
            <a:r>
              <a:rPr lang="en-US" sz="1200" b="1" dirty="0">
                <a:latin typeface="+mn-lt"/>
              </a:rPr>
              <a:t>familiarity</a:t>
            </a:r>
            <a:r>
              <a:rPr lang="en-US" sz="1200" dirty="0">
                <a:latin typeface="+mn-lt"/>
              </a:rPr>
              <a:t> of questions is determined by identifying learning experiences and assumed knowledge that students may have, considering previous concepts taught in earlier units of work and previous years.</a:t>
            </a:r>
            <a:endParaRPr lang="en-AU" sz="1200" kern="1200" dirty="0">
              <a:solidFill>
                <a:schemeClr val="tx1"/>
              </a:solidFill>
              <a:latin typeface="+mn-lt"/>
              <a:ea typeface="+mn-ea"/>
              <a:cs typeface="Arial" panose="020B0604020202020204" pitchFamily="34" charset="0"/>
            </a:endParaRPr>
          </a:p>
          <a:p>
            <a:pPr marL="0" indent="0">
              <a:lnSpc>
                <a:spcPct val="105000"/>
              </a:lnSpc>
              <a:spcBef>
                <a:spcPts val="200"/>
              </a:spcBef>
              <a:spcAft>
                <a:spcPts val="200"/>
              </a:spcAft>
              <a:buFont typeface="Arial" panose="020B0604020202020204" pitchFamily="34" charset="0"/>
              <a:buNone/>
            </a:pPr>
            <a:r>
              <a:rPr lang="en-AU" sz="1200" kern="1200" dirty="0">
                <a:solidFill>
                  <a:schemeClr val="tx1"/>
                </a:solidFill>
                <a:latin typeface="+mn-lt"/>
                <a:ea typeface="+mn-ea"/>
                <a:cs typeface="Arial" panose="020B0604020202020204" pitchFamily="34" charset="0"/>
              </a:rPr>
              <a:t>This question is </a:t>
            </a:r>
            <a:r>
              <a:rPr lang="en-AU" sz="1200" b="1" kern="1200" dirty="0">
                <a:solidFill>
                  <a:schemeClr val="tx1"/>
                </a:solidFill>
                <a:latin typeface="+mn-lt"/>
                <a:ea typeface="+mn-ea"/>
                <a:cs typeface="Arial" panose="020B0604020202020204" pitchFamily="34" charset="0"/>
              </a:rPr>
              <a:t>familiar</a:t>
            </a:r>
            <a:r>
              <a:rPr lang="en-AU" sz="1200" b="0" kern="1200" dirty="0">
                <a:solidFill>
                  <a:schemeClr val="tx1"/>
                </a:solidFill>
                <a:latin typeface="+mn-lt"/>
                <a:ea typeface="+mn-ea"/>
                <a:cs typeface="Arial" panose="020B0604020202020204" pitchFamily="34" charset="0"/>
              </a:rPr>
              <a:t>.</a:t>
            </a:r>
            <a:r>
              <a:rPr lang="en-AU" sz="1200" b="1" kern="1200" dirty="0">
                <a:solidFill>
                  <a:schemeClr val="tx1"/>
                </a:solidFill>
                <a:latin typeface="+mn-lt"/>
                <a:ea typeface="+mn-ea"/>
                <a:cs typeface="Arial" panose="020B0604020202020204" pitchFamily="34" charset="0"/>
              </a:rPr>
              <a:t> </a:t>
            </a:r>
            <a:r>
              <a:rPr lang="en-AU" sz="1200" b="0" kern="1200" dirty="0">
                <a:solidFill>
                  <a:schemeClr val="tx1"/>
                </a:solidFill>
                <a:latin typeface="+mn-lt"/>
                <a:ea typeface="+mn-ea"/>
                <a:cs typeface="Arial" panose="020B0604020202020204" pitchFamily="34" charset="0"/>
              </a:rPr>
              <a:t>T</a:t>
            </a:r>
            <a:r>
              <a:rPr lang="en-AU" sz="1200" dirty="0">
                <a:latin typeface="+mn-lt"/>
                <a:cs typeface="Arial" panose="020B0604020202020204" pitchFamily="34" charset="0"/>
              </a:rPr>
              <a:t>he </a:t>
            </a:r>
            <a:r>
              <a:rPr lang="en-AU" sz="1200" kern="1200" dirty="0">
                <a:solidFill>
                  <a:schemeClr val="tx1"/>
                </a:solidFill>
                <a:latin typeface="+mn-lt"/>
                <a:ea typeface="+mn-ea"/>
                <a:cs typeface="Arial" panose="020B0604020202020204" pitchFamily="34" charset="0"/>
              </a:rPr>
              <a:t>procedure is </a:t>
            </a:r>
            <a:r>
              <a:rPr lang="en-AU" sz="1200" b="1" kern="1200" dirty="0">
                <a:solidFill>
                  <a:schemeClr val="tx1"/>
                </a:solidFill>
                <a:latin typeface="+mn-lt"/>
                <a:ea typeface="+mn-ea"/>
                <a:cs typeface="Arial" panose="020B0604020202020204" pitchFamily="34" charset="0"/>
              </a:rPr>
              <a:t>clear</a:t>
            </a:r>
            <a:r>
              <a:rPr lang="en-AU" sz="1200" b="0" kern="1200" dirty="0">
                <a:solidFill>
                  <a:schemeClr val="tx1"/>
                </a:solidFill>
                <a:latin typeface="+mn-lt"/>
                <a:ea typeface="+mn-ea"/>
                <a:cs typeface="Arial" panose="020B0604020202020204" pitchFamily="34" charset="0"/>
              </a:rPr>
              <a:t>,</a:t>
            </a:r>
            <a:r>
              <a:rPr lang="en-AU" sz="1200" kern="1200" dirty="0">
                <a:solidFill>
                  <a:schemeClr val="tx1"/>
                </a:solidFill>
                <a:latin typeface="+mn-lt"/>
                <a:ea typeface="+mn-ea"/>
                <a:cs typeface="Arial" panose="020B0604020202020204" pitchFamily="34" charset="0"/>
              </a:rPr>
              <a:t> and this type of question has </a:t>
            </a:r>
            <a:r>
              <a:rPr lang="en-AU" sz="1200" dirty="0">
                <a:latin typeface="+mn-lt"/>
                <a:cs typeface="Arial" panose="020B0604020202020204" pitchFamily="34" charset="0"/>
              </a:rPr>
              <a:t>been a </a:t>
            </a:r>
            <a:r>
              <a:rPr lang="en-AU" sz="1200" b="1" dirty="0">
                <a:latin typeface="+mn-lt"/>
                <a:cs typeface="Arial" panose="020B0604020202020204" pitchFamily="34" charset="0"/>
              </a:rPr>
              <a:t>focus</a:t>
            </a:r>
            <a:r>
              <a:rPr lang="en-AU" sz="1200" dirty="0">
                <a:latin typeface="+mn-lt"/>
                <a:cs typeface="Arial" panose="020B0604020202020204" pitchFamily="34" charset="0"/>
              </a:rPr>
              <a:t> in teaching and learning. In Year 3, students represented unit fractions, including tenths, and </a:t>
            </a:r>
            <a:r>
              <a:rPr lang="en-US" sz="1200" dirty="0">
                <a:latin typeface="+mn-lt"/>
                <a:cs typeface="Arial" panose="020B0604020202020204" pitchFamily="34" charset="0"/>
              </a:rPr>
              <a:t>combined fractions with the same denominator to complete the whole. Experiences would have included area models of fractions and perhaps set/discrete and linear models. In Year 4, students have learnt to count and represent fractions on a number line.</a:t>
            </a:r>
            <a:endParaRPr lang="en-AU" sz="1200" dirty="0">
              <a:latin typeface="+mn-lt"/>
              <a:cs typeface="Arial" panose="020B0604020202020204" pitchFamily="34" charset="0"/>
            </a:endParaRPr>
          </a:p>
          <a:p>
            <a:pPr marL="0" marR="0" lvl="0" indent="0" algn="l" defTabSz="914400" rtl="0" eaLnBrk="0" fontAlgn="base" latinLnBrk="0" hangingPunct="0">
              <a:lnSpc>
                <a:spcPct val="105000"/>
              </a:lnSpc>
              <a:spcBef>
                <a:spcPts val="200"/>
              </a:spcBef>
              <a:spcAft>
                <a:spcPts val="200"/>
              </a:spcAft>
              <a:buClrTx/>
              <a:buSzTx/>
              <a:buFont typeface="Arial" panose="020B0604020202020204" pitchFamily="34" charset="0"/>
              <a:buNone/>
              <a:tabLst/>
              <a:defRPr/>
            </a:pPr>
            <a:r>
              <a:rPr lang="en-US" sz="1200" dirty="0">
                <a:latin typeface="+mn-lt"/>
                <a:cs typeface="Arial" panose="020B0604020202020204" pitchFamily="34" charset="0"/>
              </a:rPr>
              <a:t>In this example, students are </a:t>
            </a:r>
            <a:r>
              <a:rPr lang="en-US" sz="1200" b="1" dirty="0">
                <a:latin typeface="+mn-lt"/>
                <a:cs typeface="Arial" panose="020B0604020202020204" pitchFamily="34" charset="0"/>
              </a:rPr>
              <a:t>not</a:t>
            </a:r>
            <a:r>
              <a:rPr lang="en-US" sz="1200" dirty="0">
                <a:latin typeface="+mn-lt"/>
                <a:cs typeface="Arial" panose="020B0604020202020204" pitchFamily="34" charset="0"/>
              </a:rPr>
              <a:t> required to interpret, clarify and </a:t>
            </a:r>
            <a:r>
              <a:rPr lang="en-US" sz="1200" dirty="0" err="1">
                <a:latin typeface="+mn-lt"/>
                <a:cs typeface="Arial" panose="020B0604020202020204" pitchFamily="34" charset="0"/>
              </a:rPr>
              <a:t>analyse</a:t>
            </a:r>
            <a:r>
              <a:rPr lang="en-US" sz="1200" dirty="0">
                <a:latin typeface="+mn-lt"/>
                <a:cs typeface="Arial" panose="020B0604020202020204" pitchFamily="34" charset="0"/>
              </a:rPr>
              <a:t> the problem to develop their response.</a:t>
            </a:r>
          </a:p>
        </p:txBody>
      </p:sp>
      <p:sp>
        <p:nvSpPr>
          <p:cNvPr id="4" name="Slide Number Placeholder 3">
            <a:extLst>
              <a:ext uri="{FF2B5EF4-FFF2-40B4-BE49-F238E27FC236}">
                <a16:creationId xmlns:a16="http://schemas.microsoft.com/office/drawing/2014/main" id="{886D6CA6-6BDD-2156-1C6E-1EAC83A61CB0}"/>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18</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48573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4FCD8-1BA7-2E49-6EAE-AB4F59A8D7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9AF82-90A8-7285-08E9-9316491B45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876B7C-52BE-8E7F-650B-DF03849E6008}"/>
              </a:ext>
            </a:extLst>
          </p:cNvPr>
          <p:cNvSpPr>
            <a:spLocks noGrp="1"/>
          </p:cNvSpPr>
          <p:nvPr>
            <p:ph type="body" idx="1"/>
          </p:nvPr>
        </p:nvSpPr>
        <p:spPr/>
        <p:txBody>
          <a:bodyPr/>
          <a:lstStyle/>
          <a:p>
            <a:pPr marL="0" indent="0">
              <a:buFont typeface="Arial" panose="020B0604020202020204" pitchFamily="34" charset="0"/>
              <a:buNone/>
            </a:pPr>
            <a:r>
              <a:rPr lang="en-US" dirty="0"/>
              <a:t>Now complex familiar questions.</a:t>
            </a:r>
          </a:p>
          <a:p>
            <a:endParaRPr lang="en-AU" dirty="0"/>
          </a:p>
        </p:txBody>
      </p:sp>
      <p:sp>
        <p:nvSpPr>
          <p:cNvPr id="4" name="Slide Number Placeholder 3">
            <a:extLst>
              <a:ext uri="{FF2B5EF4-FFF2-40B4-BE49-F238E27FC236}">
                <a16:creationId xmlns:a16="http://schemas.microsoft.com/office/drawing/2014/main" id="{455C121C-0564-50A5-D7EF-A4B9E82001F0}"/>
              </a:ext>
            </a:extLst>
          </p:cNvPr>
          <p:cNvSpPr>
            <a:spLocks noGrp="1"/>
          </p:cNvSpPr>
          <p:nvPr>
            <p:ph type="sldNum" sz="quarter" idx="5"/>
          </p:nvPr>
        </p:nvSpPr>
        <p:spPr/>
        <p:txBody>
          <a:bodyPr/>
          <a:lstStyle/>
          <a:p>
            <a:pPr marL="0" marR="0" lvl="0" indent="0" algn="r" defTabSz="931042"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31042" rtl="0" eaLnBrk="1" fontAlgn="base" latinLnBrk="0" hangingPunct="1">
                <a:lnSpc>
                  <a:spcPct val="100000"/>
                </a:lnSpc>
                <a:spcBef>
                  <a:spcPct val="50000"/>
                </a:spcBef>
                <a:spcAft>
                  <a:spcPct val="0"/>
                </a:spcAft>
                <a:buClrTx/>
                <a:buSzTx/>
                <a:buFontTx/>
                <a:buNone/>
                <a:tabLst/>
                <a:defRPr/>
              </a:pPr>
              <a:t>19</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13378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Hide this slide before presenting. **</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a:t>
            </a:fld>
            <a:endParaRPr lang="en-AU" dirty="0"/>
          </a:p>
        </p:txBody>
      </p:sp>
    </p:spTree>
    <p:extLst>
      <p:ext uri="{BB962C8B-B14F-4D97-AF65-F5344CB8AC3E}">
        <p14:creationId xmlns:p14="http://schemas.microsoft.com/office/powerpoint/2010/main" val="2849033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200" b="0" baseline="0" dirty="0">
                <a:latin typeface="Arial" panose="020B0604020202020204" pitchFamily="34" charset="0"/>
                <a:cs typeface="Arial" panose="020B0604020202020204" pitchFamily="34" charset="0"/>
              </a:rPr>
              <a:t>On the screen is the description of </a:t>
            </a:r>
            <a:r>
              <a:rPr lang="en-AU" sz="1200" b="0" i="1" baseline="0" dirty="0">
                <a:latin typeface="Arial" panose="020B0604020202020204" pitchFamily="34" charset="0"/>
                <a:cs typeface="Arial" panose="020B0604020202020204" pitchFamily="34" charset="0"/>
              </a:rPr>
              <a:t>complex familiar </a:t>
            </a:r>
            <a:r>
              <a:rPr lang="en-AU" sz="1200" b="0" i="0" baseline="0" dirty="0">
                <a:latin typeface="Arial" panose="020B0604020202020204" pitchFamily="34" charset="0"/>
                <a:cs typeface="Arial" panose="020B0604020202020204" pitchFamily="34" charset="0"/>
              </a:rPr>
              <a:t>questions </a:t>
            </a:r>
            <a:r>
              <a:rPr lang="en-AU" sz="1200" b="0" baseline="0" dirty="0">
                <a:latin typeface="Arial" panose="020B0604020202020204" pitchFamily="34" charset="0"/>
                <a:cs typeface="Arial" panose="020B0604020202020204" pitchFamily="34" charset="0"/>
              </a:rPr>
              <a:t>from Table 2 of the standards elaborations. </a:t>
            </a:r>
          </a:p>
          <a:p>
            <a:pPr marL="0" indent="0">
              <a:buFont typeface="Arial" panose="020B0604020202020204" pitchFamily="34" charset="0"/>
              <a:buNone/>
            </a:pPr>
            <a:r>
              <a:rPr lang="en-AU" sz="1200" b="0" baseline="0" dirty="0">
                <a:latin typeface="Arial" panose="020B0604020202020204" pitchFamily="34" charset="0"/>
                <a:cs typeface="Arial" panose="020B0604020202020204" pitchFamily="34" charset="0"/>
              </a:rPr>
              <a:t>The first bullet point referring to complexity has changed. The second bullet point referring to familiarity is the same as for simple familiar questions.</a:t>
            </a:r>
          </a:p>
          <a:p>
            <a:pPr marL="0" indent="0">
              <a:buFont typeface="Arial" panose="020B0604020202020204" pitchFamily="34" charset="0"/>
              <a:buNone/>
            </a:pPr>
            <a:r>
              <a:rPr lang="en-AU" sz="1200" b="0" baseline="0" dirty="0">
                <a:latin typeface="Arial" panose="020B0604020202020204" pitchFamily="34" charset="0"/>
                <a:cs typeface="Arial" panose="020B0604020202020204" pitchFamily="34" charset="0"/>
              </a:rPr>
              <a:t>Co</a:t>
            </a:r>
            <a:r>
              <a:rPr lang="en-US" sz="1200" dirty="0">
                <a:latin typeface="Arial" panose="020B0604020202020204" pitchFamily="34" charset="0"/>
                <a:cs typeface="Arial" panose="020B0604020202020204" pitchFamily="34" charset="0"/>
              </a:rPr>
              <a:t>mplex familiar questions require students to respond to situations where:</a:t>
            </a:r>
          </a:p>
          <a:p>
            <a:pPr marL="171450" indent="-171450">
              <a:buFont typeface="Arial" panose="020B0604020202020204" pitchFamily="34" charset="0"/>
              <a:buChar char="•"/>
            </a:pPr>
            <a:r>
              <a:rPr lang="en-US" sz="1200" dirty="0">
                <a:latin typeface="Arial" panose="020B0604020202020204" pitchFamily="34" charset="0"/>
                <a:ea typeface="Times New Roman" panose="02020603050405020304" pitchFamily="18" charset="0"/>
                <a:cs typeface="Arial" panose="020B0604020202020204" pitchFamily="34" charset="0"/>
              </a:rPr>
              <a:t>relationships and interactions have </a:t>
            </a:r>
            <a:r>
              <a:rPr lang="en-US" sz="1200" b="1" u="none" dirty="0">
                <a:latin typeface="Arial" panose="020B0604020202020204" pitchFamily="34" charset="0"/>
                <a:ea typeface="Times New Roman" panose="02020603050405020304" pitchFamily="18" charset="0"/>
                <a:cs typeface="Arial" panose="020B0604020202020204" pitchFamily="34" charset="0"/>
              </a:rPr>
              <a:t>a number of elements</a:t>
            </a:r>
            <a:r>
              <a:rPr lang="en-US" sz="1200" dirty="0">
                <a:latin typeface="Arial" panose="020B0604020202020204" pitchFamily="34" charset="0"/>
                <a:ea typeface="Times New Roman" panose="02020603050405020304" pitchFamily="18" charset="0"/>
                <a:cs typeface="Arial" panose="020B0604020202020204" pitchFamily="34" charset="0"/>
              </a:rPr>
              <a:t>, such that connections are made with subject matter </a:t>
            </a:r>
            <a:r>
              <a:rPr lang="en-US" sz="1200" b="1" u="none" kern="1200" dirty="0">
                <a:solidFill>
                  <a:schemeClr val="tx1"/>
                </a:solidFill>
                <a:latin typeface="Arial" panose="020B0604020202020204" pitchFamily="34" charset="0"/>
                <a:ea typeface="Times New Roman" panose="02020603050405020304" pitchFamily="18" charset="0"/>
                <a:cs typeface="Arial" panose="020B0604020202020204" pitchFamily="34" charset="0"/>
              </a:rPr>
              <a:t>within and/or across </a:t>
            </a:r>
            <a:r>
              <a:rPr lang="en-US" sz="1200" dirty="0">
                <a:latin typeface="Arial" panose="020B0604020202020204" pitchFamily="34" charset="0"/>
                <a:ea typeface="Times New Roman" panose="02020603050405020304" pitchFamily="18" charset="0"/>
                <a:cs typeface="Arial" panose="020B0604020202020204" pitchFamily="34" charset="0"/>
              </a:rPr>
              <a:t>the strands of mathematics (i.e. they are complex), and</a:t>
            </a:r>
          </a:p>
          <a:p>
            <a:pPr marL="171450" indent="-171450">
              <a:buFont typeface="Arial" panose="020B0604020202020204" pitchFamily="34" charset="0"/>
              <a:buChar char="•"/>
            </a:pPr>
            <a:r>
              <a:rPr lang="en-US" sz="1200" kern="1200" dirty="0">
                <a:solidFill>
                  <a:schemeClr val="tx1"/>
                </a:solidFill>
                <a:latin typeface="Arial" panose="020B0604020202020204" pitchFamily="34" charset="0"/>
                <a:ea typeface="Times New Roman" panose="02020603050405020304" pitchFamily="18" charset="0"/>
                <a:cs typeface="Arial" panose="020B0604020202020204" pitchFamily="34" charset="0"/>
              </a:rPr>
              <a:t>all the information to solve the problem </a:t>
            </a:r>
            <a:r>
              <a:rPr lang="en-US" sz="1200" b="1" dirty="0">
                <a:latin typeface="Arial" panose="020B0604020202020204" pitchFamily="34" charset="0"/>
                <a:ea typeface="Times New Roman" panose="02020603050405020304" pitchFamily="18" charset="0"/>
                <a:cs typeface="Arial" panose="020B0604020202020204" pitchFamily="34" charset="0"/>
              </a:rPr>
              <a:t>is </a:t>
            </a:r>
            <a:r>
              <a:rPr lang="en-US" sz="1200" b="0" kern="1200" dirty="0">
                <a:solidFill>
                  <a:schemeClr val="tx1"/>
                </a:solidFill>
                <a:latin typeface="Arial" panose="020B0604020202020204" pitchFamily="34" charset="0"/>
                <a:ea typeface="Times New Roman" panose="02020603050405020304" pitchFamily="18" charset="0"/>
                <a:cs typeface="Arial" panose="020B0604020202020204" pitchFamily="34" charset="0"/>
              </a:rPr>
              <a:t>identifiable</a:t>
            </a:r>
            <a:r>
              <a:rPr lang="en-US" sz="1200" b="0" dirty="0">
                <a:latin typeface="Arial" panose="020B0604020202020204" pitchFamily="34" charset="0"/>
                <a:ea typeface="Times New Roman" panose="02020603050405020304" pitchFamily="18" charset="0"/>
                <a:cs typeface="Arial" panose="020B0604020202020204" pitchFamily="34" charset="0"/>
              </a:rPr>
              <a:t> (i.e. it remains familiar), where: ­ </a:t>
            </a:r>
          </a:p>
          <a:p>
            <a:pPr marL="540000" lvl="2" indent="-285743">
              <a:lnSpc>
                <a:spcPct val="105000"/>
              </a:lnSpc>
              <a:spcBef>
                <a:spcPts val="200"/>
              </a:spcBef>
              <a:spcAft>
                <a:spcPts val="200"/>
              </a:spcAft>
              <a:buFont typeface="Arial" panose="020B0604020202020204" pitchFamily="34" charset="0"/>
              <a:buChar char="—"/>
            </a:pPr>
            <a:r>
              <a:rPr lang="en-US" sz="1200" dirty="0">
                <a:latin typeface="Arial" panose="020B0604020202020204" pitchFamily="34" charset="0"/>
                <a:ea typeface="Times New Roman" panose="02020603050405020304" pitchFamily="18" charset="0"/>
                <a:cs typeface="Arial" panose="020B0604020202020204" pitchFamily="34" charset="0"/>
              </a:rPr>
              <a:t>the required procedure </a:t>
            </a:r>
            <a:r>
              <a:rPr lang="en-US" sz="1200" b="1" u="none" kern="1200" dirty="0">
                <a:solidFill>
                  <a:schemeClr val="tx1"/>
                </a:solidFill>
                <a:latin typeface="Arial" panose="020B0604020202020204" pitchFamily="34" charset="0"/>
                <a:ea typeface="Times New Roman" panose="02020603050405020304" pitchFamily="18" charset="0"/>
                <a:cs typeface="Arial" panose="020B0604020202020204" pitchFamily="34" charset="0"/>
              </a:rPr>
              <a:t>is </a:t>
            </a:r>
            <a:r>
              <a:rPr lang="en-US" sz="1200" dirty="0">
                <a:latin typeface="Arial" panose="020B0604020202020204" pitchFamily="34" charset="0"/>
                <a:ea typeface="Times New Roman" panose="02020603050405020304" pitchFamily="18" charset="0"/>
                <a:cs typeface="Arial" panose="020B0604020202020204" pitchFamily="34" charset="0"/>
              </a:rPr>
              <a:t>clear from the way the problem is posed, or ­ </a:t>
            </a:r>
          </a:p>
          <a:p>
            <a:pPr marL="540000" lvl="2" indent="-285743">
              <a:lnSpc>
                <a:spcPct val="105000"/>
              </a:lnSpc>
              <a:spcBef>
                <a:spcPts val="200"/>
              </a:spcBef>
              <a:spcAft>
                <a:spcPts val="200"/>
              </a:spcAft>
              <a:buFont typeface="Arial" panose="020B0604020202020204" pitchFamily="34" charset="0"/>
              <a:buChar char="—"/>
            </a:pPr>
            <a:r>
              <a:rPr lang="en-US" sz="1200" kern="1200" dirty="0">
                <a:solidFill>
                  <a:schemeClr val="tx1"/>
                </a:solidFill>
                <a:latin typeface="Arial" panose="020B0604020202020204" pitchFamily="34" charset="0"/>
                <a:ea typeface="Times New Roman" panose="02020603050405020304" pitchFamily="18" charset="0"/>
                <a:cs typeface="Arial" panose="020B0604020202020204" pitchFamily="34" charset="0"/>
              </a:rPr>
              <a:t>in a context that </a:t>
            </a:r>
            <a:r>
              <a:rPr lang="en-US" sz="1200" b="1" u="none" kern="1200" dirty="0">
                <a:solidFill>
                  <a:schemeClr val="tx1"/>
                </a:solidFill>
                <a:latin typeface="Arial" panose="020B0604020202020204" pitchFamily="34" charset="0"/>
                <a:ea typeface="Times New Roman" panose="02020603050405020304" pitchFamily="18" charset="0"/>
                <a:cs typeface="Arial" panose="020B0604020202020204" pitchFamily="34" charset="0"/>
              </a:rPr>
              <a:t>has been </a:t>
            </a:r>
            <a:r>
              <a:rPr lang="en-US" sz="1200" kern="1200" dirty="0">
                <a:solidFill>
                  <a:schemeClr val="tx1"/>
                </a:solidFill>
                <a:latin typeface="Arial" panose="020B0604020202020204" pitchFamily="34" charset="0"/>
                <a:ea typeface="Times New Roman" panose="02020603050405020304" pitchFamily="18" charset="0"/>
                <a:cs typeface="Arial" panose="020B0604020202020204" pitchFamily="34" charset="0"/>
              </a:rPr>
              <a:t>a focus of prior learning. </a:t>
            </a:r>
          </a:p>
          <a:p>
            <a:pPr marL="0" marR="0" lvl="0" indent="0" algn="l" defTabSz="914400" rtl="0" eaLnBrk="0" fontAlgn="base" latinLnBrk="0" hangingPunct="0">
              <a:lnSpc>
                <a:spcPct val="105000"/>
              </a:lnSpc>
              <a:spcBef>
                <a:spcPts val="200"/>
              </a:spcBef>
              <a:spcAft>
                <a:spcPts val="200"/>
              </a:spcAft>
              <a:buClrTx/>
              <a:buSzTx/>
              <a:buFont typeface="Arial" panose="020B0604020202020204" pitchFamily="34" charset="0"/>
              <a:buNone/>
              <a:tabLst/>
              <a:defRPr/>
            </a:pPr>
            <a:r>
              <a:rPr lang="en-US" sz="1200" dirty="0">
                <a:latin typeface="Arial" panose="020B0604020202020204" pitchFamily="34" charset="0"/>
                <a:cs typeface="Arial" panose="020B0604020202020204" pitchFamily="34" charset="0"/>
              </a:rPr>
              <a:t>Table 2 further states that in complex familiar questions, students are required to do </a:t>
            </a:r>
            <a:r>
              <a:rPr lang="en-AU" sz="1200" b="1" dirty="0">
                <a:latin typeface="Arial" panose="020B0604020202020204" pitchFamily="34" charset="0"/>
                <a:cs typeface="Arial" panose="020B0604020202020204" pitchFamily="34" charset="0"/>
              </a:rPr>
              <a:t>s</a:t>
            </a:r>
            <a:r>
              <a:rPr lang="en-AU" sz="1200" b="1" dirty="0">
                <a:latin typeface="Arial" panose="020B0604020202020204" pitchFamily="34" charset="0"/>
                <a:ea typeface="Times New Roman" panose="02020603050405020304" pitchFamily="18" charset="0"/>
                <a:cs typeface="Arial" panose="020B0604020202020204" pitchFamily="34" charset="0"/>
              </a:rPr>
              <a:t>ome</a:t>
            </a:r>
            <a:r>
              <a:rPr lang="en-AU" sz="1200" dirty="0">
                <a:latin typeface="Arial" panose="020B0604020202020204" pitchFamily="34" charset="0"/>
                <a:ea typeface="Times New Roman" panose="02020603050405020304" pitchFamily="18" charset="0"/>
                <a:cs typeface="Arial" panose="020B0604020202020204" pitchFamily="34" charset="0"/>
              </a:rPr>
              <a:t> interpretation, clarification and analysis to develop responses.</a:t>
            </a:r>
          </a:p>
          <a:p>
            <a:pPr marL="0" marR="0" lvl="0" indent="0" algn="l" defTabSz="914400" rtl="0" eaLnBrk="0" fontAlgn="base" latinLnBrk="0" hangingPunct="0">
              <a:lnSpc>
                <a:spcPct val="105000"/>
              </a:lnSpc>
              <a:spcBef>
                <a:spcPts val="200"/>
              </a:spcBef>
              <a:spcAft>
                <a:spcPts val="200"/>
              </a:spcAft>
              <a:buClrTx/>
              <a:buSzTx/>
              <a:buFont typeface="Arial" panose="020B0604020202020204" pitchFamily="34" charset="0"/>
              <a:buNone/>
              <a:tabLst/>
              <a:defRPr/>
            </a:pPr>
            <a:r>
              <a:rPr lang="en-US" sz="1200" b="0" dirty="0">
                <a:latin typeface="Arial" panose="020B0604020202020204" pitchFamily="34" charset="0"/>
                <a:ea typeface="Times New Roman" panose="02020603050405020304" pitchFamily="18" charset="0"/>
                <a:cs typeface="Arial" panose="020B0604020202020204" pitchFamily="34" charset="0"/>
              </a:rPr>
              <a:t>Typically, a complex familiar question draws on more than one proficiency and/or makes connections with content within and/or across strands.</a:t>
            </a:r>
            <a:endParaRPr lang="en-AU" sz="1200" b="0" dirty="0">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20</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02345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200" b="0" baseline="0" dirty="0">
                <a:latin typeface="+mn-lt"/>
                <a:cs typeface="Arial" panose="020B0604020202020204" pitchFamily="34" charset="0"/>
              </a:rPr>
              <a:t>Here is another example question from a Year 4 </a:t>
            </a:r>
            <a:r>
              <a:rPr lang="en-AU" sz="1200" dirty="0">
                <a:latin typeface="+mn-lt"/>
                <a:cs typeface="Arial"/>
              </a:rPr>
              <a:t>supervised assessment</a:t>
            </a:r>
            <a:r>
              <a:rPr lang="en-AU" sz="1200" b="0" baseline="0" dirty="0">
                <a:latin typeface="+mn-lt"/>
                <a:cs typeface="Arial" panose="020B0604020202020204" pitchFamily="34" charset="0"/>
              </a:rPr>
              <a:t>.</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b="0" baseline="0" dirty="0">
                <a:latin typeface="+mn-lt"/>
                <a:cs typeface="Arial" panose="020B0604020202020204" pitchFamily="34" charset="0"/>
              </a:rPr>
              <a:t>The sample response is also on the screen</a:t>
            </a:r>
            <a:r>
              <a:rPr lang="en-AU" sz="1200" b="0" kern="1200" dirty="0">
                <a:solidFill>
                  <a:schemeClr val="tx1"/>
                </a:solidFill>
                <a:latin typeface="+mn-lt"/>
                <a:ea typeface="+mn-ea"/>
                <a:cs typeface="Arial" panose="020B0604020202020204" pitchFamily="34" charset="0"/>
              </a:rPr>
              <a:t>.</a:t>
            </a:r>
          </a:p>
          <a:p>
            <a:pPr marL="0" marR="0" lvl="0" indent="0" algn="l" defTabSz="914400" rtl="0" eaLnBrk="0" fontAlgn="base" latinLnBrk="0" hangingPunct="0">
              <a:lnSpc>
                <a:spcPct val="110000"/>
              </a:lnSpc>
              <a:spcBef>
                <a:spcPts val="200"/>
              </a:spcBef>
              <a:spcAft>
                <a:spcPts val="200"/>
              </a:spcAft>
              <a:buClrTx/>
              <a:buSzTx/>
              <a:buFont typeface="Arial" panose="020B0604020202020204" pitchFamily="34" charset="0"/>
              <a:buNone/>
              <a:tabLst/>
              <a:defRPr/>
            </a:pPr>
            <a:r>
              <a:rPr lang="en-AU" sz="1200" b="0" kern="1200" dirty="0">
                <a:solidFill>
                  <a:schemeClr val="tx1"/>
                </a:solidFill>
                <a:latin typeface="+mn-lt"/>
                <a:ea typeface="+mn-ea"/>
                <a:cs typeface="Arial" panose="020B0604020202020204" pitchFamily="34" charset="0"/>
              </a:rPr>
              <a:t>Pause for a moment to read the question and consider the sample response.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21</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34257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ts val="200"/>
              </a:spcBef>
              <a:spcAft>
                <a:spcPts val="200"/>
              </a:spcAft>
              <a:buClrTx/>
              <a:buSzTx/>
              <a:buFont typeface="Arial" panose="020B0604020202020204" pitchFamily="34" charset="0"/>
              <a:buNone/>
              <a:tabLst/>
              <a:defRPr/>
            </a:pPr>
            <a:r>
              <a:rPr lang="en-AU" sz="1200" kern="1200" dirty="0">
                <a:latin typeface="Arial" panose="020B0604020202020204" pitchFamily="34" charset="0"/>
                <a:cs typeface="Arial" panose="020B0604020202020204" pitchFamily="34" charset="0"/>
              </a:rPr>
              <a:t>Use Table 1 in the standards elaborations Notes </a:t>
            </a:r>
            <a:r>
              <a:rPr lang="en-AU" sz="1200" b="0" baseline="0" dirty="0">
                <a:latin typeface="Arial" panose="020B0604020202020204" pitchFamily="34" charset="0"/>
                <a:cs typeface="Arial" panose="020B0604020202020204" pitchFamily="34" charset="0"/>
              </a:rPr>
              <a:t>to identify the </a:t>
            </a:r>
            <a:r>
              <a:rPr lang="en-AU" sz="1200" kern="1200" dirty="0">
                <a:latin typeface="Arial" panose="020B0604020202020204" pitchFamily="34" charset="0"/>
                <a:cs typeface="Arial" panose="020B0604020202020204" pitchFamily="34" charset="0"/>
              </a:rPr>
              <a:t>aspects of the achievement standard, mathematical proficiencies and related content descriptions (snip on the right side of the screen). This helps to identify </a:t>
            </a:r>
            <a:r>
              <a:rPr lang="en-AU" sz="1200" b="1" kern="1200" dirty="0">
                <a:latin typeface="Arial" panose="020B0604020202020204" pitchFamily="34" charset="0"/>
                <a:cs typeface="Arial" panose="020B0604020202020204" pitchFamily="34" charset="0"/>
              </a:rPr>
              <a:t>complexity</a:t>
            </a:r>
            <a:r>
              <a:rPr lang="en-AU" sz="1200" b="0" kern="1200" dirty="0">
                <a:latin typeface="Arial" panose="020B0604020202020204" pitchFamily="34" charset="0"/>
                <a:cs typeface="Arial" panose="020B0604020202020204" pitchFamily="34" charset="0"/>
              </a:rPr>
              <a:t>. </a:t>
            </a:r>
            <a:endParaRPr lang="en-AU" sz="1200" b="1" kern="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10000"/>
              </a:lnSpc>
              <a:spcBef>
                <a:spcPts val="200"/>
              </a:spcBef>
              <a:spcAft>
                <a:spcPts val="200"/>
              </a:spcAft>
              <a:buClrTx/>
              <a:buSzTx/>
              <a:buFont typeface="Arial" panose="020B0604020202020204" pitchFamily="34" charset="0"/>
              <a:buNone/>
              <a:tabLst/>
              <a:defRPr/>
            </a:pPr>
            <a:r>
              <a:rPr lang="en-AU" sz="1200" b="0" kern="1200" dirty="0">
                <a:latin typeface="Arial" panose="020B0604020202020204" pitchFamily="34" charset="0"/>
                <a:cs typeface="Arial" panose="020B0604020202020204" pitchFamily="34" charset="0"/>
              </a:rPr>
              <a:t>In a complex familiar question, the level of complexity has shifted in comparison to the simple familiar question.</a:t>
            </a:r>
          </a:p>
          <a:p>
            <a:pPr marL="0" marR="0" lvl="0" indent="0" algn="l" defTabSz="914400" rtl="0" eaLnBrk="0" fontAlgn="base" latinLnBrk="0" hangingPunct="0">
              <a:lnSpc>
                <a:spcPct val="105000"/>
              </a:lnSpc>
              <a:spcBef>
                <a:spcPts val="200"/>
              </a:spcBef>
              <a:spcAft>
                <a:spcPts val="200"/>
              </a:spcAft>
              <a:buClrTx/>
              <a:buSzTx/>
              <a:buFont typeface="Arial" panose="020B0604020202020204" pitchFamily="34" charset="0"/>
              <a:buNone/>
              <a:tabLst/>
              <a:defRPr/>
            </a:pPr>
            <a:r>
              <a:rPr lang="en-AU" sz="1200" kern="1200" dirty="0">
                <a:solidFill>
                  <a:schemeClr val="tx1"/>
                </a:solidFill>
                <a:latin typeface="Arial" panose="020B0604020202020204" pitchFamily="34" charset="0"/>
                <a:ea typeface="+mn-ea"/>
                <a:cs typeface="Arial" panose="020B0604020202020204" pitchFamily="34" charset="0"/>
              </a:rPr>
              <a:t>This question is more </a:t>
            </a:r>
            <a:r>
              <a:rPr lang="en-AU" sz="1200" b="1" kern="1200" dirty="0">
                <a:solidFill>
                  <a:schemeClr val="tx1"/>
                </a:solidFill>
                <a:latin typeface="Arial" panose="020B0604020202020204" pitchFamily="34" charset="0"/>
                <a:ea typeface="+mn-ea"/>
                <a:cs typeface="Arial" panose="020B0604020202020204" pitchFamily="34" charset="0"/>
              </a:rPr>
              <a:t>complex </a:t>
            </a:r>
            <a:r>
              <a:rPr lang="en-AU" sz="1200" b="0" kern="1200" dirty="0">
                <a:solidFill>
                  <a:schemeClr val="tx1"/>
                </a:solidFill>
                <a:latin typeface="Arial" panose="020B0604020202020204" pitchFamily="34" charset="0"/>
                <a:ea typeface="+mn-ea"/>
                <a:cs typeface="Arial" panose="020B0604020202020204" pitchFamily="34" charset="0"/>
              </a:rPr>
              <a:t>than the simple familiar question</a:t>
            </a:r>
            <a:r>
              <a:rPr lang="en-AU" sz="1200" kern="1200" dirty="0">
                <a:solidFill>
                  <a:schemeClr val="tx1"/>
                </a:solidFill>
                <a:latin typeface="Arial" panose="020B0604020202020204" pitchFamily="34" charset="0"/>
                <a:ea typeface="+mn-ea"/>
                <a:cs typeface="Arial" panose="020B0604020202020204" pitchFamily="34" charset="0"/>
              </a:rPr>
              <a:t>, as </a:t>
            </a:r>
            <a:r>
              <a:rPr lang="en-US" sz="1200" dirty="0">
                <a:latin typeface="Arial" panose="020B0604020202020204" pitchFamily="34" charset="0"/>
                <a:ea typeface="Times New Roman" panose="02020603050405020304" pitchFamily="18" charset="0"/>
                <a:cs typeface="Arial" panose="020B0604020202020204" pitchFamily="34" charset="0"/>
              </a:rPr>
              <a:t>relationships and interactions have </a:t>
            </a:r>
            <a:r>
              <a:rPr lang="en-US" sz="1200" b="1" u="none" dirty="0">
                <a:latin typeface="Arial" panose="020B0604020202020204" pitchFamily="34" charset="0"/>
                <a:ea typeface="Times New Roman" panose="02020603050405020304" pitchFamily="18" charset="0"/>
                <a:cs typeface="Arial" panose="020B0604020202020204" pitchFamily="34" charset="0"/>
              </a:rPr>
              <a:t>a number of elements</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This question makes connections between equivalent fractions and counting and representing fractions on a number line. The simple familiar question did not include equivalent fractions.</a:t>
            </a:r>
          </a:p>
          <a:p>
            <a:pPr marL="0" marR="0" lvl="0" indent="0" algn="l" defTabSz="914400" rtl="0" eaLnBrk="0" fontAlgn="base" latinLnBrk="0" hangingPunct="0">
              <a:lnSpc>
                <a:spcPct val="105000"/>
              </a:lnSpc>
              <a:spcBef>
                <a:spcPts val="200"/>
              </a:spcBef>
              <a:spcAft>
                <a:spcPts val="20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Some</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interpretation and analysis is required as students count by fractions on the number line and identify the error by circling the incorrect equivalent fraction represented on the number line. Students then record the correct equivalent fraction above or below the error.</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22</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8504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200" b="0" baseline="0" dirty="0">
                <a:latin typeface="+mn-lt"/>
                <a:cs typeface="Arial" panose="020B0604020202020204" pitchFamily="34" charset="0"/>
              </a:rPr>
              <a:t>Now consider the learning experiences and assumed knowledge of students. </a:t>
            </a:r>
          </a:p>
          <a:p>
            <a:pPr marL="0" indent="0">
              <a:buFont typeface="Arial" panose="020B0604020202020204" pitchFamily="34" charset="0"/>
              <a:buNone/>
            </a:pPr>
            <a:r>
              <a:rPr lang="en-AU" sz="1200" b="0" baseline="0" dirty="0">
                <a:latin typeface="+mn-lt"/>
                <a:cs typeface="Arial" panose="020B0604020202020204" pitchFamily="34" charset="0"/>
              </a:rPr>
              <a:t>In a complex familiar question, familiarity has not shifted from the simple familiar description.</a:t>
            </a:r>
            <a:endParaRPr lang="en-AU" sz="1200" kern="1200" dirty="0">
              <a:solidFill>
                <a:schemeClr val="tx1"/>
              </a:solidFill>
              <a:latin typeface="+mn-lt"/>
              <a:ea typeface="+mn-ea"/>
              <a:cs typeface="Arial" panose="020B0604020202020204" pitchFamily="34" charset="0"/>
            </a:endParaRPr>
          </a:p>
          <a:p>
            <a:pPr marL="0" indent="0">
              <a:lnSpc>
                <a:spcPct val="105000"/>
              </a:lnSpc>
              <a:spcBef>
                <a:spcPts val="200"/>
              </a:spcBef>
              <a:spcAft>
                <a:spcPts val="200"/>
              </a:spcAft>
              <a:buFont typeface="Arial" panose="020B0604020202020204" pitchFamily="34" charset="0"/>
              <a:buNone/>
            </a:pPr>
            <a:r>
              <a:rPr lang="en-AU" sz="1200" kern="1200" dirty="0">
                <a:solidFill>
                  <a:schemeClr val="tx1"/>
                </a:solidFill>
                <a:latin typeface="+mn-lt"/>
                <a:ea typeface="+mn-ea"/>
                <a:cs typeface="Arial" panose="020B0604020202020204" pitchFamily="34" charset="0"/>
              </a:rPr>
              <a:t>The question is </a:t>
            </a:r>
            <a:r>
              <a:rPr lang="en-AU" sz="1200" b="1" kern="1200" dirty="0">
                <a:solidFill>
                  <a:schemeClr val="tx1"/>
                </a:solidFill>
                <a:latin typeface="+mn-lt"/>
                <a:ea typeface="+mn-ea"/>
                <a:cs typeface="Arial" panose="020B0604020202020204" pitchFamily="34" charset="0"/>
              </a:rPr>
              <a:t>familiar</a:t>
            </a:r>
            <a:r>
              <a:rPr lang="en-AU" sz="1200" kern="1200" dirty="0">
                <a:solidFill>
                  <a:schemeClr val="tx1"/>
                </a:solidFill>
                <a:latin typeface="+mn-lt"/>
                <a:ea typeface="+mn-ea"/>
                <a:cs typeface="Arial" panose="020B0604020202020204" pitchFamily="34" charset="0"/>
              </a:rPr>
              <a:t> as the required procedure is </a:t>
            </a:r>
            <a:r>
              <a:rPr lang="en-AU" sz="1200" b="1" kern="1200" dirty="0">
                <a:solidFill>
                  <a:schemeClr val="tx1"/>
                </a:solidFill>
                <a:latin typeface="+mn-lt"/>
                <a:ea typeface="+mn-ea"/>
                <a:cs typeface="Arial" panose="020B0604020202020204" pitchFamily="34" charset="0"/>
              </a:rPr>
              <a:t>clear</a:t>
            </a:r>
            <a:r>
              <a:rPr lang="en-AU" sz="1200" b="0" kern="1200" dirty="0">
                <a:solidFill>
                  <a:schemeClr val="tx1"/>
                </a:solidFill>
                <a:latin typeface="+mn-lt"/>
                <a:ea typeface="+mn-ea"/>
                <a:cs typeface="Arial" panose="020B0604020202020204" pitchFamily="34" charset="0"/>
              </a:rPr>
              <a:t>,</a:t>
            </a:r>
            <a:r>
              <a:rPr lang="en-AU" sz="1200" kern="1200" dirty="0">
                <a:solidFill>
                  <a:schemeClr val="tx1"/>
                </a:solidFill>
                <a:latin typeface="+mn-lt"/>
                <a:ea typeface="+mn-ea"/>
                <a:cs typeface="Arial" panose="020B0604020202020204" pitchFamily="34" charset="0"/>
              </a:rPr>
              <a:t> and the </a:t>
            </a:r>
            <a:r>
              <a:rPr lang="en-AU" sz="1200" b="1" kern="1200" dirty="0">
                <a:solidFill>
                  <a:schemeClr val="tx1"/>
                </a:solidFill>
                <a:latin typeface="+mn-lt"/>
                <a:ea typeface="+mn-ea"/>
                <a:cs typeface="Arial" panose="020B0604020202020204" pitchFamily="34" charset="0"/>
              </a:rPr>
              <a:t>context</a:t>
            </a:r>
            <a:r>
              <a:rPr lang="en-AU" sz="1200" kern="1200" dirty="0">
                <a:solidFill>
                  <a:schemeClr val="tx1"/>
                </a:solidFill>
                <a:latin typeface="+mn-lt"/>
                <a:ea typeface="+mn-ea"/>
                <a:cs typeface="Arial" panose="020B0604020202020204" pitchFamily="34" charset="0"/>
              </a:rPr>
              <a:t> has </a:t>
            </a:r>
            <a:r>
              <a:rPr lang="en-AU" sz="1200" dirty="0">
                <a:latin typeface="+mn-lt"/>
                <a:cs typeface="Arial" panose="020B0604020202020204" pitchFamily="34" charset="0"/>
              </a:rPr>
              <a:t>been a focus in teaching and learning. In Year 3, students learnt to identify and represent </a:t>
            </a:r>
            <a:r>
              <a:rPr lang="en-US" sz="1200" dirty="0">
                <a:latin typeface="+mn-lt"/>
                <a:cs typeface="Arial" panose="020B0604020202020204" pitchFamily="34" charset="0"/>
              </a:rPr>
              <a:t>unit fractions and their multiples in different ways, including halves, thirds, quarters, fifths and tenths. In Year 4, students count and represent fractions on a number line. They also recognise equivalent fractions, using related denominators.</a:t>
            </a:r>
            <a:r>
              <a:rPr lang="en-AU" sz="1200" dirty="0">
                <a:latin typeface="+mn-lt"/>
                <a:cs typeface="Arial" panose="020B0604020202020204" pitchFamily="34" charset="0"/>
              </a:rPr>
              <a:t> Connections would have been made between thirds and sixths in the teaching and learning program.</a:t>
            </a:r>
            <a:endParaRPr lang="en-US" sz="1200" dirty="0">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23</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06617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2FC63-DD30-2739-B356-9B63789D82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B82EB9-5334-9500-B49E-FB86B0B96E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9F0C9-A2C0-D275-CE67-1E083D58F2E9}"/>
              </a:ext>
            </a:extLst>
          </p:cNvPr>
          <p:cNvSpPr>
            <a:spLocks noGrp="1"/>
          </p:cNvSpPr>
          <p:nvPr>
            <p:ph type="body" idx="1"/>
          </p:nvPr>
        </p:nvSpPr>
        <p:spPr/>
        <p:txBody>
          <a:bodyPr/>
          <a:lstStyle/>
          <a:p>
            <a:pPr marL="0" indent="0">
              <a:buFont typeface="Arial" panose="020B0604020202020204" pitchFamily="34" charset="0"/>
              <a:buNone/>
            </a:pPr>
            <a:r>
              <a:rPr lang="en-US" dirty="0"/>
              <a:t>Finally, complex unfamiliar questions.</a:t>
            </a:r>
          </a:p>
        </p:txBody>
      </p:sp>
      <p:sp>
        <p:nvSpPr>
          <p:cNvPr id="4" name="Slide Number Placeholder 3">
            <a:extLst>
              <a:ext uri="{FF2B5EF4-FFF2-40B4-BE49-F238E27FC236}">
                <a16:creationId xmlns:a16="http://schemas.microsoft.com/office/drawing/2014/main" id="{DD971734-7C2A-C19B-26CE-78F2EA96F3A0}"/>
              </a:ext>
            </a:extLst>
          </p:cNvPr>
          <p:cNvSpPr>
            <a:spLocks noGrp="1"/>
          </p:cNvSpPr>
          <p:nvPr>
            <p:ph type="sldNum" sz="quarter" idx="5"/>
          </p:nvPr>
        </p:nvSpPr>
        <p:spPr/>
        <p:txBody>
          <a:bodyPr/>
          <a:lstStyle/>
          <a:p>
            <a:pPr marL="0" marR="0" lvl="0" indent="0" algn="r" defTabSz="931042"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31042" rtl="0" eaLnBrk="1" fontAlgn="base" latinLnBrk="0" hangingPunct="1">
                <a:lnSpc>
                  <a:spcPct val="100000"/>
                </a:lnSpc>
                <a:spcBef>
                  <a:spcPct val="50000"/>
                </a:spcBef>
                <a:spcAft>
                  <a:spcPct val="0"/>
                </a:spcAft>
                <a:buClrTx/>
                <a:buSzTx/>
                <a:buFontTx/>
                <a:buNone/>
                <a:tabLst/>
                <a:defRPr/>
              </a:pPr>
              <a:t>24</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99521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720" y="4783307"/>
            <a:ext cx="5445760" cy="4794874"/>
          </a:xfrm>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b="0" baseline="0" dirty="0">
                <a:latin typeface="Arial" panose="020B0604020202020204" pitchFamily="34" charset="0"/>
                <a:cs typeface="Arial" panose="020B0604020202020204" pitchFamily="34" charset="0"/>
              </a:rPr>
              <a:t>On the screen is the description of </a:t>
            </a:r>
            <a:r>
              <a:rPr lang="en-AU" sz="1200" b="0" i="1" baseline="0" dirty="0">
                <a:latin typeface="Arial" panose="020B0604020202020204" pitchFamily="34" charset="0"/>
                <a:cs typeface="Arial" panose="020B0604020202020204" pitchFamily="34" charset="0"/>
              </a:rPr>
              <a:t>complex unfamiliar </a:t>
            </a:r>
            <a:r>
              <a:rPr lang="en-AU" sz="1200" b="0" i="0" baseline="0" dirty="0">
                <a:latin typeface="Arial" panose="020B0604020202020204" pitchFamily="34" charset="0"/>
                <a:cs typeface="Arial" panose="020B0604020202020204" pitchFamily="34" charset="0"/>
              </a:rPr>
              <a:t>questions f</a:t>
            </a:r>
            <a:r>
              <a:rPr lang="en-AU" sz="1200" b="0" baseline="0" dirty="0">
                <a:latin typeface="Arial" panose="020B0604020202020204" pitchFamily="34" charset="0"/>
                <a:cs typeface="Arial" panose="020B0604020202020204" pitchFamily="34" charset="0"/>
              </a:rPr>
              <a:t>rom Table 2 of the standards elaborations.</a:t>
            </a:r>
          </a:p>
          <a:p>
            <a:pPr marL="0" indent="0">
              <a:buFont typeface="Arial" panose="020B0604020202020204" pitchFamily="34" charset="0"/>
              <a:buNone/>
            </a:pPr>
            <a:r>
              <a:rPr lang="en-AU" sz="1200" b="0" baseline="0" dirty="0">
                <a:latin typeface="Arial" panose="020B0604020202020204" pitchFamily="34" charset="0"/>
                <a:cs typeface="Arial" panose="020B0604020202020204" pitchFamily="34" charset="0"/>
              </a:rPr>
              <a:t>The first bullet point on complexity has not changed from the description of complex familiar questions. The second bullet point on familiarity has changed.</a:t>
            </a:r>
          </a:p>
          <a:p>
            <a:pPr marL="0" indent="0">
              <a:buFont typeface="Arial" panose="020B0604020202020204" pitchFamily="34" charset="0"/>
              <a:buNone/>
            </a:pPr>
            <a:r>
              <a:rPr lang="en-AU" sz="1200" b="0" baseline="0" dirty="0">
                <a:latin typeface="Arial" panose="020B0604020202020204" pitchFamily="34" charset="0"/>
                <a:cs typeface="Arial" panose="020B0604020202020204" pitchFamily="34" charset="0"/>
              </a:rPr>
              <a:t>C</a:t>
            </a:r>
            <a:r>
              <a:rPr lang="en-US" sz="1200" dirty="0">
                <a:latin typeface="Arial" panose="020B0604020202020204" pitchFamily="34" charset="0"/>
                <a:cs typeface="Arial" panose="020B0604020202020204" pitchFamily="34" charset="0"/>
              </a:rPr>
              <a:t>omplex unfamiliar questions require students to respond to situations where: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relationships and interactions </a:t>
            </a:r>
            <a:r>
              <a:rPr lang="en-US" sz="1200" b="1" u="none" dirty="0">
                <a:latin typeface="Arial" panose="020B0604020202020204" pitchFamily="34" charset="0"/>
                <a:cs typeface="Arial" panose="020B0604020202020204" pitchFamily="34" charset="0"/>
              </a:rPr>
              <a:t>have a number of elements</a:t>
            </a:r>
            <a:r>
              <a:rPr lang="en-US" sz="1200" dirty="0">
                <a:latin typeface="Arial" panose="020B0604020202020204" pitchFamily="34" charset="0"/>
                <a:cs typeface="Arial" panose="020B0604020202020204" pitchFamily="34" charset="0"/>
              </a:rPr>
              <a:t>, such that connections are made with subject matter </a:t>
            </a:r>
            <a:r>
              <a:rPr lang="en-US" sz="1200" b="1" u="none" dirty="0">
                <a:latin typeface="Arial" panose="020B0604020202020204" pitchFamily="34" charset="0"/>
                <a:cs typeface="Arial" panose="020B0604020202020204" pitchFamily="34" charset="0"/>
              </a:rPr>
              <a:t>within and/or across </a:t>
            </a:r>
            <a:r>
              <a:rPr lang="en-US" sz="1200" dirty="0">
                <a:latin typeface="Arial" panose="020B0604020202020204" pitchFamily="34" charset="0"/>
                <a:cs typeface="Arial" panose="020B0604020202020204" pitchFamily="34" charset="0"/>
              </a:rPr>
              <a:t>the strands of mathematics </a:t>
            </a:r>
            <a:r>
              <a:rPr lang="en-US" sz="1200" dirty="0">
                <a:latin typeface="Arial" panose="020B0604020202020204" pitchFamily="34" charset="0"/>
                <a:ea typeface="Times New Roman" panose="02020603050405020304" pitchFamily="18" charset="0"/>
                <a:cs typeface="Arial" panose="020B0604020202020204" pitchFamily="34" charset="0"/>
              </a:rPr>
              <a:t>(i.e. they are complex),</a:t>
            </a:r>
            <a:r>
              <a:rPr lang="en-US" sz="1200" dirty="0">
                <a:latin typeface="Arial" panose="020B0604020202020204" pitchFamily="34" charset="0"/>
                <a:cs typeface="Arial" panose="020B0604020202020204" pitchFamily="34" charset="0"/>
              </a:rPr>
              <a:t> and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all the information to solve the problem is </a:t>
            </a:r>
            <a:r>
              <a:rPr lang="en-US" sz="1200" b="1" dirty="0">
                <a:latin typeface="Arial" panose="020B0604020202020204" pitchFamily="34" charset="0"/>
                <a:cs typeface="Arial" panose="020B0604020202020204" pitchFamily="34" charset="0"/>
              </a:rPr>
              <a:t>not </a:t>
            </a:r>
            <a:r>
              <a:rPr lang="en-US" sz="1200" kern="1200" dirty="0">
                <a:solidFill>
                  <a:schemeClr val="tx1"/>
                </a:solidFill>
                <a:latin typeface="Arial" panose="020B0604020202020204" pitchFamily="34" charset="0"/>
                <a:ea typeface="+mn-ea"/>
                <a:cs typeface="Arial" panose="020B0604020202020204" pitchFamily="34" charset="0"/>
              </a:rPr>
              <a:t>immediately identifiable, </a:t>
            </a:r>
            <a:r>
              <a:rPr lang="en-US" sz="1200" dirty="0">
                <a:latin typeface="Arial" panose="020B0604020202020204" pitchFamily="34" charset="0"/>
                <a:cs typeface="Arial" panose="020B0604020202020204" pitchFamily="34" charset="0"/>
              </a:rPr>
              <a:t>that is </a:t>
            </a:r>
          </a:p>
          <a:p>
            <a:pPr marL="540000" lvl="2" indent="-342892">
              <a:buFont typeface="Arial" panose="020B0604020202020204" pitchFamily="34" charset="0"/>
              <a:buChar char="—"/>
            </a:pPr>
            <a:r>
              <a:rPr lang="en-US" sz="1200" dirty="0">
                <a:latin typeface="Arial" panose="020B0604020202020204" pitchFamily="34" charset="0"/>
                <a:cs typeface="Arial" panose="020B0604020202020204" pitchFamily="34" charset="0"/>
              </a:rPr>
              <a:t>the required procedure is </a:t>
            </a:r>
            <a:r>
              <a:rPr lang="en-US" sz="1200" b="1" dirty="0">
                <a:latin typeface="Arial" panose="020B0604020202020204" pitchFamily="34" charset="0"/>
                <a:cs typeface="Arial" panose="020B0604020202020204" pitchFamily="34" charset="0"/>
              </a:rPr>
              <a:t>not</a:t>
            </a:r>
            <a:r>
              <a:rPr lang="en-US" sz="1200" dirty="0">
                <a:latin typeface="Arial" panose="020B0604020202020204" pitchFamily="34" charset="0"/>
                <a:cs typeface="Arial" panose="020B0604020202020204" pitchFamily="34" charset="0"/>
              </a:rPr>
              <a:t> clear from the way the problem is posed, </a:t>
            </a:r>
            <a:r>
              <a:rPr lang="en-US" sz="1200" b="1" dirty="0">
                <a:latin typeface="Arial" panose="020B0604020202020204" pitchFamily="34" charset="0"/>
                <a:cs typeface="Arial" panose="020B0604020202020204" pitchFamily="34" charset="0"/>
              </a:rPr>
              <a:t>and</a:t>
            </a:r>
            <a:r>
              <a:rPr lang="en-US" sz="1200" dirty="0">
                <a:latin typeface="Arial" panose="020B0604020202020204" pitchFamily="34" charset="0"/>
                <a:cs typeface="Arial" panose="020B0604020202020204" pitchFamily="34" charset="0"/>
              </a:rPr>
              <a:t> </a:t>
            </a:r>
          </a:p>
          <a:p>
            <a:pPr marL="540000" lvl="2" indent="-342892">
              <a:buFont typeface="Arial" panose="020B0604020202020204" pitchFamily="34" charset="0"/>
              <a:buChar char="—"/>
            </a:pPr>
            <a:r>
              <a:rPr lang="en-US" sz="1200" i="0" dirty="0">
                <a:latin typeface="Arial" panose="020B0604020202020204" pitchFamily="34" charset="0"/>
                <a:cs typeface="Arial" panose="020B0604020202020204" pitchFamily="34" charset="0"/>
              </a:rPr>
              <a:t>in a context in which students have had</a:t>
            </a:r>
            <a:r>
              <a:rPr lang="en-US" sz="1200" b="1" i="0" dirty="0">
                <a:latin typeface="Arial" panose="020B0604020202020204" pitchFamily="34" charset="0"/>
                <a:cs typeface="Arial" panose="020B0604020202020204" pitchFamily="34" charset="0"/>
              </a:rPr>
              <a:t> limited </a:t>
            </a:r>
            <a:r>
              <a:rPr lang="en-US" sz="1200" i="0" dirty="0">
                <a:latin typeface="Arial" panose="020B0604020202020204" pitchFamily="34" charset="0"/>
                <a:cs typeface="Arial" panose="020B0604020202020204" pitchFamily="34" charset="0"/>
              </a:rPr>
              <a:t>prior experience </a:t>
            </a:r>
            <a:r>
              <a:rPr lang="en-US" sz="1200" b="0" dirty="0">
                <a:latin typeface="Arial" panose="020B0604020202020204" pitchFamily="34" charset="0"/>
                <a:ea typeface="Times New Roman" panose="02020603050405020304" pitchFamily="18" charset="0"/>
                <a:cs typeface="Arial" panose="020B0604020202020204" pitchFamily="34" charset="0"/>
              </a:rPr>
              <a:t>(i.e. it is unfamiliar)</a:t>
            </a:r>
            <a:r>
              <a:rPr lang="en-US" sz="1200" i="0" dirty="0">
                <a:latin typeface="Arial" panose="020B0604020202020204" pitchFamily="34" charset="0"/>
                <a:cs typeface="Arial" panose="020B0604020202020204" pitchFamily="34" charset="0"/>
              </a:rPr>
              <a:t>. </a:t>
            </a:r>
          </a:p>
          <a:p>
            <a:pPr marL="46787"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dirty="0">
                <a:latin typeface="Arial" panose="020B0604020202020204" pitchFamily="34" charset="0"/>
                <a:cs typeface="Arial" panose="020B0604020202020204" pitchFamily="34" charset="0"/>
              </a:rPr>
              <a:t>Table 2 further states that i</a:t>
            </a:r>
            <a:r>
              <a:rPr lang="en-US" sz="1200" i="0" dirty="0">
                <a:latin typeface="Arial" panose="020B0604020202020204" pitchFamily="34" charset="0"/>
                <a:cs typeface="Arial" panose="020B0604020202020204" pitchFamily="34" charset="0"/>
              </a:rPr>
              <a:t>n these types of questions, students </a:t>
            </a:r>
            <a:r>
              <a:rPr lang="en-US" sz="1200" b="1" i="0" dirty="0">
                <a:latin typeface="Arial" panose="020B0604020202020204" pitchFamily="34" charset="0"/>
                <a:cs typeface="Arial" panose="020B0604020202020204" pitchFamily="34" charset="0"/>
              </a:rPr>
              <a:t>are</a:t>
            </a:r>
            <a:r>
              <a:rPr lang="en-US" sz="1200" i="0" dirty="0">
                <a:latin typeface="Arial" panose="020B0604020202020204" pitchFamily="34" charset="0"/>
                <a:cs typeface="Arial" panose="020B0604020202020204" pitchFamily="34" charset="0"/>
              </a:rPr>
              <a:t> required to </a:t>
            </a:r>
            <a:r>
              <a:rPr lang="en-US" sz="1200" b="1" i="0" dirty="0">
                <a:latin typeface="Arial" panose="020B0604020202020204" pitchFamily="34" charset="0"/>
                <a:cs typeface="Arial" panose="020B0604020202020204" pitchFamily="34" charset="0"/>
              </a:rPr>
              <a:t>interpret, clarify and analyse </a:t>
            </a:r>
            <a:r>
              <a:rPr lang="en-US" sz="1200" i="0" dirty="0">
                <a:latin typeface="Arial" panose="020B0604020202020204" pitchFamily="34" charset="0"/>
                <a:cs typeface="Arial" panose="020B0604020202020204" pitchFamily="34" charset="0"/>
              </a:rPr>
              <a:t>problems to develop </a:t>
            </a:r>
            <a:r>
              <a:rPr lang="en-US" sz="1200" dirty="0">
                <a:latin typeface="Arial" panose="020B0604020202020204" pitchFamily="34" charset="0"/>
                <a:cs typeface="Arial" panose="020B0604020202020204" pitchFamily="34" charset="0"/>
              </a:rPr>
              <a:t>responses. </a:t>
            </a:r>
          </a:p>
          <a:p>
            <a:pPr marL="46787"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dirty="0">
                <a:latin typeface="Arial" panose="020B0604020202020204" pitchFamily="34" charset="0"/>
                <a:cs typeface="Arial" panose="020B0604020202020204" pitchFamily="34" charset="0"/>
              </a:rPr>
              <a:t>Typically, a complex unfamiliar question incorporates problem-solving because the situation is one for which students do not immediately have a solution. Problem-solving draws the proficiencies together in an interconnected way as students ‘</a:t>
            </a:r>
            <a:r>
              <a:rPr lang="en-US" sz="1200" dirty="0">
                <a:effectLst/>
                <a:latin typeface="Arial" panose="020B0604020202020204" pitchFamily="34" charset="0"/>
                <a:cs typeface="Arial" panose="020B0604020202020204" pitchFamily="34" charset="0"/>
              </a:rPr>
              <a:t>apply their mathematical understanding, fluency and reasoning skills to obtain mathematical solutions’ (ACARA, 2010–present)</a:t>
            </a:r>
            <a:r>
              <a:rPr lang="en-US" sz="120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25</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90113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200" b="0" baseline="0" dirty="0">
                <a:latin typeface="Arial" panose="020B0604020202020204" pitchFamily="34" charset="0"/>
                <a:cs typeface="Arial" panose="020B0604020202020204" pitchFamily="34" charset="0"/>
              </a:rPr>
              <a:t>Here is an example question from a Year 4 </a:t>
            </a:r>
            <a:r>
              <a:rPr lang="en-AU" sz="1200" dirty="0">
                <a:latin typeface="Arial"/>
                <a:cs typeface="Arial"/>
              </a:rPr>
              <a:t>supervised assessment</a:t>
            </a:r>
            <a:r>
              <a:rPr lang="en-AU" sz="1200" b="0" baseline="0" dirty="0">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b="0" baseline="0" dirty="0">
                <a:latin typeface="Arial" panose="020B0604020202020204" pitchFamily="34" charset="0"/>
                <a:cs typeface="Arial" panose="020B0604020202020204" pitchFamily="34" charset="0"/>
              </a:rPr>
              <a:t>The sample response is also on the screen</a:t>
            </a:r>
            <a:r>
              <a:rPr lang="en-AU" sz="1200" b="0" kern="1200" dirty="0">
                <a:solidFill>
                  <a:schemeClr val="tx1"/>
                </a:solidFill>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10000"/>
              </a:lnSpc>
              <a:spcBef>
                <a:spcPts val="200"/>
              </a:spcBef>
              <a:spcAft>
                <a:spcPts val="200"/>
              </a:spcAft>
              <a:buClrTx/>
              <a:buSzTx/>
              <a:buFont typeface="Arial" panose="020B0604020202020204" pitchFamily="34" charset="0"/>
              <a:buNone/>
              <a:tabLst/>
              <a:defRPr/>
            </a:pPr>
            <a:r>
              <a:rPr lang="en-AU" sz="1200" b="0" kern="1200" dirty="0">
                <a:solidFill>
                  <a:schemeClr val="tx1"/>
                </a:solidFill>
                <a:latin typeface="Arial" panose="020B0604020202020204" pitchFamily="34" charset="0"/>
                <a:ea typeface="+mn-ea"/>
                <a:cs typeface="Arial" panose="020B0604020202020204" pitchFamily="34" charset="0"/>
              </a:rPr>
              <a:t>Pause for a moment to read the question and consider the sample response.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26</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96589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200" b="0" baseline="0" dirty="0">
                <a:latin typeface="Arial" panose="020B0604020202020204" pitchFamily="34" charset="0"/>
                <a:cs typeface="Arial" panose="020B0604020202020204" pitchFamily="34" charset="0"/>
              </a:rPr>
              <a:t>To help you view the question, the fruit and milk number lines have been removed.</a:t>
            </a:r>
          </a:p>
          <a:p>
            <a:pPr marL="0" marR="0" lvl="0" indent="0" algn="l" defTabSz="914400" rtl="0" eaLnBrk="0" fontAlgn="base" latinLnBrk="0" hangingPunct="0">
              <a:lnSpc>
                <a:spcPct val="110000"/>
              </a:lnSpc>
              <a:spcBef>
                <a:spcPts val="200"/>
              </a:spcBef>
              <a:spcAft>
                <a:spcPts val="200"/>
              </a:spcAft>
              <a:buClrTx/>
              <a:buSzTx/>
              <a:buFont typeface="Arial" panose="020B0604020202020204" pitchFamily="34" charset="0"/>
              <a:buNone/>
              <a:tabLst/>
              <a:defRPr/>
            </a:pPr>
            <a:r>
              <a:rPr lang="en-AU" sz="1200" b="0" baseline="0" dirty="0">
                <a:latin typeface="Arial" panose="020B0604020202020204" pitchFamily="34" charset="0"/>
                <a:cs typeface="Arial" panose="020B0604020202020204" pitchFamily="34" charset="0"/>
              </a:rPr>
              <a:t>Again, relevant sections from </a:t>
            </a:r>
            <a:r>
              <a:rPr lang="en-AU" sz="1200" kern="1200" dirty="0">
                <a:latin typeface="Arial" panose="020B0604020202020204" pitchFamily="34" charset="0"/>
                <a:cs typeface="Arial" panose="020B0604020202020204" pitchFamily="34" charset="0"/>
              </a:rPr>
              <a:t>Table 1 in the standards elaborations Notes appear on the screen.</a:t>
            </a:r>
          </a:p>
          <a:p>
            <a:pPr marL="0" marR="0" lvl="0" indent="0" algn="l" defTabSz="914400" rtl="0" eaLnBrk="0" fontAlgn="base" latinLnBrk="0" hangingPunct="0">
              <a:lnSpc>
                <a:spcPct val="110000"/>
              </a:lnSpc>
              <a:spcBef>
                <a:spcPts val="200"/>
              </a:spcBef>
              <a:spcAft>
                <a:spcPts val="200"/>
              </a:spcAft>
              <a:buClrTx/>
              <a:buSzTx/>
              <a:buFont typeface="Arial" panose="020B0604020202020204" pitchFamily="34" charset="0"/>
              <a:buNone/>
              <a:tabLst/>
              <a:defRPr/>
            </a:pPr>
            <a:r>
              <a:rPr lang="en-AU" sz="1200" kern="1200" dirty="0">
                <a:latin typeface="Arial" panose="020B0604020202020204" pitchFamily="34" charset="0"/>
                <a:cs typeface="Arial" panose="020B0604020202020204" pitchFamily="34" charset="0"/>
              </a:rPr>
              <a:t>In a complex unfamiliar question, the level of complexity has not shifted from complex familiar questions. The description is the same.</a:t>
            </a:r>
          </a:p>
          <a:p>
            <a:pPr marL="0" marR="0" lvl="0" indent="0" algn="l" defTabSz="914400" rtl="0" eaLnBrk="0" fontAlgn="base" latinLnBrk="0" hangingPunct="0">
              <a:lnSpc>
                <a:spcPct val="105000"/>
              </a:lnSpc>
              <a:spcBef>
                <a:spcPts val="200"/>
              </a:spcBef>
              <a:spcAft>
                <a:spcPts val="200"/>
              </a:spcAft>
              <a:buClrTx/>
              <a:buSzTx/>
              <a:buFont typeface="Arial" panose="020B0604020202020204" pitchFamily="34" charset="0"/>
              <a:buNone/>
              <a:tabLst/>
              <a:defRPr/>
            </a:pPr>
            <a:r>
              <a:rPr lang="en-AU" sz="1200" kern="1200" dirty="0">
                <a:solidFill>
                  <a:schemeClr val="tx1"/>
                </a:solidFill>
                <a:latin typeface="Arial" panose="020B0604020202020204" pitchFamily="34" charset="0"/>
                <a:ea typeface="+mn-ea"/>
                <a:cs typeface="Arial" panose="020B0604020202020204" pitchFamily="34" charset="0"/>
              </a:rPr>
              <a:t>This question is </a:t>
            </a:r>
            <a:r>
              <a:rPr lang="en-AU" sz="1200" b="1" kern="1200" dirty="0">
                <a:solidFill>
                  <a:schemeClr val="tx1"/>
                </a:solidFill>
                <a:latin typeface="Arial" panose="020B0604020202020204" pitchFamily="34" charset="0"/>
                <a:ea typeface="+mn-ea"/>
                <a:cs typeface="Arial" panose="020B0604020202020204" pitchFamily="34" charset="0"/>
              </a:rPr>
              <a:t>complex</a:t>
            </a:r>
            <a:r>
              <a:rPr lang="en-AU" sz="1200" kern="1200" dirty="0">
                <a:solidFill>
                  <a:schemeClr val="tx1"/>
                </a:solidFill>
                <a:latin typeface="Arial" panose="020B0604020202020204" pitchFamily="34" charset="0"/>
                <a:ea typeface="+mn-ea"/>
                <a:cs typeface="Arial" panose="020B0604020202020204" pitchFamily="34" charset="0"/>
              </a:rPr>
              <a:t>, as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connections are made with subject matter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within and/or across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the strands of mathematics. In this example, students draw on multiple fractional understandings to count and represent fractions on a number line and make connections between mixed numerals and improper fractions.</a:t>
            </a:r>
            <a:endParaRPr lang="en-AU"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27</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04669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200" b="0" baseline="0" dirty="0">
                <a:latin typeface="Arial" panose="020B0604020202020204" pitchFamily="34" charset="0"/>
                <a:cs typeface="Arial" panose="020B0604020202020204" pitchFamily="34" charset="0"/>
              </a:rPr>
              <a:t>In a complex unfamiliar question, the level of familiarity has shifted from complex familiar questions. </a:t>
            </a:r>
          </a:p>
          <a:p>
            <a:pPr marL="0" indent="0">
              <a:buFont typeface="Arial" panose="020B0604020202020204" pitchFamily="34" charset="0"/>
              <a:buNone/>
            </a:pPr>
            <a:r>
              <a:rPr lang="en-AU" sz="1200" b="0" baseline="0" dirty="0">
                <a:latin typeface="Arial" panose="020B0604020202020204" pitchFamily="34" charset="0"/>
                <a:cs typeface="Arial" panose="020B0604020202020204" pitchFamily="34" charset="0"/>
              </a:rPr>
              <a:t>To determine the level of familiarity, consider the learning experiences and assumed knowledge of students.</a:t>
            </a:r>
            <a:endParaRPr lang="en-AU" sz="1200" kern="1200" dirty="0">
              <a:solidFill>
                <a:schemeClr val="tx1"/>
              </a:solidFill>
              <a:latin typeface="Arial" panose="020B0604020202020204" pitchFamily="34" charset="0"/>
              <a:ea typeface="+mn-ea"/>
              <a:cs typeface="Arial" panose="020B0604020202020204" pitchFamily="34" charset="0"/>
            </a:endParaRPr>
          </a:p>
          <a:p>
            <a:pPr marL="0" indent="0">
              <a:lnSpc>
                <a:spcPct val="105000"/>
              </a:lnSpc>
              <a:spcBef>
                <a:spcPts val="200"/>
              </a:spcBef>
              <a:spcAft>
                <a:spcPts val="200"/>
              </a:spcAft>
              <a:buFont typeface="Arial" panose="020B0604020202020204" pitchFamily="34" charset="0"/>
              <a:buNone/>
            </a:pPr>
            <a:r>
              <a:rPr lang="en-AU" sz="1200" kern="1200" dirty="0">
                <a:solidFill>
                  <a:schemeClr val="tx1"/>
                </a:solidFill>
                <a:latin typeface="Arial" panose="020B0604020202020204" pitchFamily="34" charset="0"/>
                <a:ea typeface="+mn-ea"/>
                <a:cs typeface="Arial" panose="020B0604020202020204" pitchFamily="34" charset="0"/>
              </a:rPr>
              <a:t>The question is </a:t>
            </a:r>
            <a:r>
              <a:rPr lang="en-AU" sz="1200" b="1" kern="1200" dirty="0">
                <a:solidFill>
                  <a:schemeClr val="tx1"/>
                </a:solidFill>
                <a:latin typeface="Arial" panose="020B0604020202020204" pitchFamily="34" charset="0"/>
                <a:ea typeface="+mn-ea"/>
                <a:cs typeface="Arial" panose="020B0604020202020204" pitchFamily="34" charset="0"/>
              </a:rPr>
              <a:t>unfamiliar</a:t>
            </a:r>
            <a:r>
              <a:rPr lang="en-AU" sz="1200" kern="1200" dirty="0">
                <a:solidFill>
                  <a:schemeClr val="tx1"/>
                </a:solidFill>
                <a:latin typeface="Arial" panose="020B0604020202020204" pitchFamily="34" charset="0"/>
                <a:ea typeface="+mn-ea"/>
                <a:cs typeface="Arial" panose="020B0604020202020204" pitchFamily="34" charset="0"/>
              </a:rPr>
              <a:t> as </a:t>
            </a:r>
            <a:r>
              <a:rPr lang="en-AU" sz="1200" dirty="0">
                <a:latin typeface="Arial" panose="020B0604020202020204" pitchFamily="34" charset="0"/>
                <a:cs typeface="Arial" panose="020B0604020202020204" pitchFamily="34" charset="0"/>
              </a:rPr>
              <a:t>a</a:t>
            </a:r>
            <a:r>
              <a:rPr lang="en-AU" sz="1200" kern="1200" dirty="0">
                <a:solidFill>
                  <a:schemeClr val="tx1"/>
                </a:solidFill>
                <a:latin typeface="Arial" panose="020B0604020202020204" pitchFamily="34" charset="0"/>
                <a:ea typeface="+mn-ea"/>
                <a:cs typeface="Arial" panose="020B0604020202020204" pitchFamily="34" charset="0"/>
              </a:rPr>
              <a:t>ll the information to solve the problem is </a:t>
            </a:r>
            <a:r>
              <a:rPr lang="en-AU" sz="1200" b="1" kern="1200" dirty="0">
                <a:solidFill>
                  <a:schemeClr val="tx1"/>
                </a:solidFill>
                <a:latin typeface="Arial" panose="020B0604020202020204" pitchFamily="34" charset="0"/>
                <a:ea typeface="+mn-ea"/>
                <a:cs typeface="Arial" panose="020B0604020202020204" pitchFamily="34" charset="0"/>
              </a:rPr>
              <a:t>not immediately identifiable</a:t>
            </a:r>
            <a:r>
              <a:rPr lang="en-AU" sz="1200" kern="1200" dirty="0">
                <a:solidFill>
                  <a:schemeClr val="tx1"/>
                </a:solidFill>
                <a:latin typeface="Arial" panose="020B0604020202020204" pitchFamily="34" charset="0"/>
                <a:ea typeface="+mn-ea"/>
                <a:cs typeface="Arial" panose="020B0604020202020204" pitchFamily="34" charset="0"/>
              </a:rPr>
              <a:t>. In this problem-solving scenario, students interpret the recipe and given information to work out they need to triple the recipe, and work through a process to find solutions. Students have had </a:t>
            </a:r>
            <a:r>
              <a:rPr lang="en-AU" sz="1200" b="1" kern="1200" dirty="0">
                <a:solidFill>
                  <a:schemeClr val="tx1"/>
                </a:solidFill>
                <a:latin typeface="Arial" panose="020B0604020202020204" pitchFamily="34" charset="0"/>
                <a:ea typeface="+mn-ea"/>
                <a:cs typeface="Arial" panose="020B0604020202020204" pitchFamily="34" charset="0"/>
              </a:rPr>
              <a:t>limited</a:t>
            </a:r>
            <a:r>
              <a:rPr lang="en-AU" sz="1200" b="0" kern="1200" dirty="0">
                <a:solidFill>
                  <a:schemeClr val="tx1"/>
                </a:solidFill>
                <a:latin typeface="Arial" panose="020B0604020202020204" pitchFamily="34" charset="0"/>
                <a:ea typeface="+mn-ea"/>
                <a:cs typeface="Arial" panose="020B0604020202020204" pitchFamily="34" charset="0"/>
              </a:rPr>
              <a:t> prior experience with the</a:t>
            </a:r>
            <a:r>
              <a:rPr lang="en-AU" sz="1200" kern="1200" dirty="0">
                <a:solidFill>
                  <a:schemeClr val="tx1"/>
                </a:solidFill>
                <a:latin typeface="Arial" panose="020B0604020202020204" pitchFamily="34" charset="0"/>
                <a:ea typeface="+mn-ea"/>
                <a:cs typeface="Arial" panose="020B0604020202020204" pitchFamily="34" charset="0"/>
              </a:rPr>
              <a:t> </a:t>
            </a:r>
            <a:r>
              <a:rPr lang="en-AU" sz="1200" b="1" kern="1200" dirty="0">
                <a:solidFill>
                  <a:schemeClr val="tx1"/>
                </a:solidFill>
                <a:latin typeface="Arial" panose="020B0604020202020204" pitchFamily="34" charset="0"/>
                <a:ea typeface="+mn-ea"/>
                <a:cs typeface="Arial" panose="020B0604020202020204" pitchFamily="34" charset="0"/>
              </a:rPr>
              <a:t>context (recipes)</a:t>
            </a:r>
            <a:r>
              <a:rPr lang="en-AU" sz="1200" b="0" kern="1200" dirty="0">
                <a:solidFill>
                  <a:schemeClr val="tx1"/>
                </a:solidFill>
                <a:latin typeface="Arial" panose="020B0604020202020204" pitchFamily="34" charset="0"/>
                <a:ea typeface="+mn-ea"/>
                <a:cs typeface="Arial" panose="020B0604020202020204" pitchFamily="34" charset="0"/>
              </a:rPr>
              <a:t>.</a:t>
            </a:r>
            <a:r>
              <a:rPr lang="en-AU" sz="1200" b="1" kern="1200" dirty="0">
                <a:solidFill>
                  <a:schemeClr val="tx1"/>
                </a:solidFill>
                <a:latin typeface="Arial" panose="020B0604020202020204" pitchFamily="34" charset="0"/>
                <a:ea typeface="+mn-ea"/>
                <a:cs typeface="Arial" panose="020B0604020202020204" pitchFamily="34" charset="0"/>
              </a:rPr>
              <a:t> </a:t>
            </a:r>
            <a:r>
              <a:rPr lang="en-AU" sz="1200" b="0" kern="1200" dirty="0">
                <a:solidFill>
                  <a:schemeClr val="tx1"/>
                </a:solidFill>
                <a:latin typeface="Arial" panose="020B0604020202020204" pitchFamily="34" charset="0"/>
                <a:ea typeface="+mn-ea"/>
                <a:cs typeface="Arial" panose="020B0604020202020204" pitchFamily="34" charset="0"/>
              </a:rPr>
              <a:t>In the teaching and learning program, students developed knowledge, understandings and skills with fractions and mass and capacity. They engaged in activities with fractional cup measures. Connections were made between fractions and measurement contexts. The context of adjusting serves in a recipe is unfamiliar.</a:t>
            </a:r>
            <a:endParaRPr lang="en-AU"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5000"/>
              </a:lnSpc>
              <a:spcBef>
                <a:spcPts val="200"/>
              </a:spcBef>
              <a:spcAft>
                <a:spcPts val="200"/>
              </a:spcAft>
              <a:buClrTx/>
              <a:buSzTx/>
              <a:buFont typeface="Arial" panose="020B0604020202020204" pitchFamily="34" charset="0"/>
              <a:buNone/>
              <a:tabLst/>
              <a:defRPr/>
            </a:pPr>
            <a:r>
              <a:rPr lang="en-US" sz="1200" dirty="0">
                <a:latin typeface="Arial" panose="020B0604020202020204" pitchFamily="34" charset="0"/>
                <a:cs typeface="Arial" panose="020B0604020202020204" pitchFamily="34" charset="0"/>
              </a:rPr>
              <a:t>In this question students</a:t>
            </a:r>
            <a:r>
              <a:rPr lang="en-US" sz="1200" b="1" dirty="0">
                <a:latin typeface="Arial" panose="020B0604020202020204" pitchFamily="34" charset="0"/>
                <a:cs typeface="Arial" panose="020B0604020202020204" pitchFamily="34" charset="0"/>
              </a:rPr>
              <a:t> are </a:t>
            </a:r>
            <a:r>
              <a:rPr lang="en-US" sz="1200" dirty="0">
                <a:latin typeface="Arial" panose="020B0604020202020204" pitchFamily="34" charset="0"/>
                <a:cs typeface="Arial" panose="020B0604020202020204" pitchFamily="34" charset="0"/>
              </a:rPr>
              <a:t>required </a:t>
            </a:r>
            <a:r>
              <a:rPr kumimoji="0" lang="en-AU"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to</a:t>
            </a:r>
            <a:r>
              <a:rPr kumimoji="0" lang="en-AU"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sz="1200" dirty="0">
                <a:latin typeface="Arial" panose="020B0604020202020204" pitchFamily="34" charset="0"/>
                <a:cs typeface="Arial" panose="020B0604020202020204" pitchFamily="34" charset="0"/>
              </a:rPr>
              <a:t>interpret, clarify and analyse the problem, applying their fractional understandings to seek solutions and develop responses.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28</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32168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4538"/>
            <a:ext cx="6624637" cy="37258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AU" sz="1200" b="0" i="0" u="none" dirty="0">
                <a:solidFill>
                  <a:schemeClr val="tx1"/>
                </a:solidFill>
                <a:latin typeface="Arial" panose="020B0604020202020204" pitchFamily="34" charset="0"/>
                <a:cs typeface="Arial" panose="020B0604020202020204" pitchFamily="34" charset="0"/>
              </a:rPr>
              <a:t>Once questions have been created using complexity and familiarity, the next step is to review the questions to enhance </a:t>
            </a:r>
            <a:r>
              <a:rPr lang="en-AU" sz="1200" b="1" i="0" u="none" dirty="0">
                <a:solidFill>
                  <a:schemeClr val="tx1"/>
                </a:solidFill>
                <a:latin typeface="Arial" panose="020B0604020202020204" pitchFamily="34" charset="0"/>
                <a:cs typeface="Arial" panose="020B0604020202020204" pitchFamily="34" charset="0"/>
              </a:rPr>
              <a:t>accessibility</a:t>
            </a:r>
            <a:r>
              <a:rPr lang="en-AU" sz="1200" b="0" i="0" u="none" dirty="0">
                <a:solidFill>
                  <a:schemeClr val="tx1"/>
                </a:solidFill>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AU" sz="1200" b="0" i="0" u="none" dirty="0">
                <a:solidFill>
                  <a:schemeClr val="tx1"/>
                </a:solidFill>
                <a:latin typeface="Arial" panose="020B0604020202020204" pitchFamily="34" charset="0"/>
                <a:cs typeface="Arial" panose="020B0604020202020204" pitchFamily="34" charset="0"/>
              </a:rPr>
              <a:t>To ensure assessment is </a:t>
            </a:r>
            <a:r>
              <a:rPr lang="en-AU" sz="1200" b="1" i="0" u="none" dirty="0">
                <a:solidFill>
                  <a:schemeClr val="tx1"/>
                </a:solidFill>
                <a:latin typeface="Arial" panose="020B0604020202020204" pitchFamily="34" charset="0"/>
                <a:cs typeface="Arial" panose="020B0604020202020204" pitchFamily="34" charset="0"/>
              </a:rPr>
              <a:t>accessible</a:t>
            </a:r>
            <a:r>
              <a:rPr lang="en-AU" sz="1200" b="0" i="0" u="none" dirty="0">
                <a:solidFill>
                  <a:schemeClr val="tx1"/>
                </a:solidFill>
                <a:latin typeface="Arial" panose="020B0604020202020204" pitchFamily="34" charset="0"/>
                <a:cs typeface="Arial" panose="020B0604020202020204" pitchFamily="34" charset="0"/>
              </a:rPr>
              <a:t>, questions should use language and terminology that is familiar to students and has been used in the teaching and learning program.</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AU" sz="1200" b="0" i="0" u="none" dirty="0">
                <a:solidFill>
                  <a:schemeClr val="tx1"/>
                </a:solidFill>
                <a:latin typeface="Arial" panose="020B0604020202020204" pitchFamily="34" charset="0"/>
                <a:cs typeface="Arial" panose="020B0604020202020204" pitchFamily="34" charset="0"/>
              </a:rPr>
              <a:t>The context of each question should be relevant to the students, reflect their background and experience, and avoid stereotypes and bias.</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AU" sz="1200" b="0" i="0" u="none" dirty="0">
                <a:solidFill>
                  <a:schemeClr val="tx1"/>
                </a:solidFill>
                <a:latin typeface="Arial" panose="020B0604020202020204" pitchFamily="34" charset="0"/>
                <a:cs typeface="Arial" panose="020B0604020202020204" pitchFamily="34" charset="0"/>
              </a:rPr>
              <a:t>Finally, the layout of the questions should be appropriate, with sufficient space to develop a response. </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AU" sz="1200" b="0" i="0" u="none" dirty="0">
                <a:solidFill>
                  <a:schemeClr val="tx1"/>
                </a:solidFill>
                <a:latin typeface="Arial" panose="020B0604020202020204" pitchFamily="34" charset="0"/>
                <a:cs typeface="Arial" panose="020B0604020202020204" pitchFamily="34" charset="0"/>
              </a:rPr>
              <a:t>A question may be scaffolded by breaking it into separate elements or steps (e.g. parts a, b, c). However, this will usually shift its complexity from complex to simple.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29</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92466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8D254-D303-D090-E256-591D3EEB77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7D7DF8-F82C-2FA5-C8A7-31645A39B1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9484F4-D33B-B438-AEF4-8D563B34F5B9}"/>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This presentation helps teachers design and construct quality supervised assessments for the Australian Curriculum v9.0: Mathematics by using complexity and familiarity to create questions.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effectLst/>
              <a:latin typeface="+mn-lt"/>
              <a:cs typeface="Arial" panose="020B0604020202020204" pitchFamily="34" charset="0"/>
            </a:endParaRPr>
          </a:p>
        </p:txBody>
      </p:sp>
      <p:sp>
        <p:nvSpPr>
          <p:cNvPr id="4" name="Slide Number Placeholder 3">
            <a:extLst>
              <a:ext uri="{FF2B5EF4-FFF2-40B4-BE49-F238E27FC236}">
                <a16:creationId xmlns:a16="http://schemas.microsoft.com/office/drawing/2014/main" id="{EBFBD225-8256-7E6D-7ED1-362BC862A59F}"/>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6429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4538"/>
            <a:ext cx="6624637" cy="37258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AU" sz="1200" b="0" i="0" u="none" dirty="0">
                <a:solidFill>
                  <a:schemeClr val="tx1"/>
                </a:solidFill>
                <a:latin typeface="Arial" panose="020B0604020202020204" pitchFamily="34" charset="0"/>
                <a:cs typeface="Arial" panose="020B0604020202020204" pitchFamily="34" charset="0"/>
              </a:rPr>
              <a:t>Teachers also need to review the questions to enhance </a:t>
            </a:r>
            <a:r>
              <a:rPr lang="en-AU" sz="1200" b="1" i="0" u="none" dirty="0">
                <a:solidFill>
                  <a:schemeClr val="tx1"/>
                </a:solidFill>
                <a:latin typeface="Arial" panose="020B0604020202020204" pitchFamily="34" charset="0"/>
                <a:cs typeface="Arial" panose="020B0604020202020204" pitchFamily="34" charset="0"/>
              </a:rPr>
              <a:t>reliability</a:t>
            </a:r>
            <a:r>
              <a:rPr lang="en-AU" sz="1200" b="0" i="0" u="none" dirty="0">
                <a:solidFill>
                  <a:schemeClr val="tx1"/>
                </a:solidFill>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AU" sz="1200" b="0" i="0" u="none" dirty="0">
                <a:solidFill>
                  <a:schemeClr val="tx1"/>
                </a:solidFill>
                <a:latin typeface="Arial" panose="020B0604020202020204" pitchFamily="34" charset="0"/>
                <a:cs typeface="Arial" panose="020B0604020202020204" pitchFamily="34" charset="0"/>
              </a:rPr>
              <a:t>To ensure assessment is </a:t>
            </a:r>
            <a:r>
              <a:rPr lang="en-AU" sz="1200" b="1" i="0" u="none" dirty="0">
                <a:solidFill>
                  <a:schemeClr val="tx1"/>
                </a:solidFill>
                <a:latin typeface="Arial" panose="020B0604020202020204" pitchFamily="34" charset="0"/>
                <a:cs typeface="Arial" panose="020B0604020202020204" pitchFamily="34" charset="0"/>
              </a:rPr>
              <a:t>reliable</a:t>
            </a:r>
            <a:r>
              <a:rPr lang="en-AU" sz="1200" b="0" i="0" u="none" dirty="0">
                <a:solidFill>
                  <a:schemeClr val="tx1"/>
                </a:solidFill>
                <a:latin typeface="Arial" panose="020B0604020202020204" pitchFamily="34" charset="0"/>
                <a:cs typeface="Arial" panose="020B0604020202020204" pitchFamily="34" charset="0"/>
              </a:rPr>
              <a:t>, </a:t>
            </a:r>
            <a:r>
              <a:rPr lang="en-US" sz="1200" b="0" i="0" u="none" dirty="0">
                <a:solidFill>
                  <a:schemeClr val="tx1"/>
                </a:solidFill>
                <a:latin typeface="Arial" panose="020B0604020202020204" pitchFamily="34" charset="0"/>
                <a:cs typeface="Arial" panose="020B0604020202020204" pitchFamily="34" charset="0"/>
              </a:rPr>
              <a:t>engage in professional conversations to interrogate the questions. </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sz="1200" b="0" i="0" u="none" dirty="0">
                <a:solidFill>
                  <a:schemeClr val="tx1"/>
                </a:solidFill>
                <a:latin typeface="Arial" panose="020B0604020202020204" pitchFamily="34" charset="0"/>
                <a:cs typeface="Arial" panose="020B0604020202020204" pitchFamily="34" charset="0"/>
              </a:rPr>
              <a:t>Develop a sample response to clarify assessment expectations and create a marking guide.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30</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12781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D7DB7-2D09-DA52-4738-064839B5A3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04D2BF-5403-BE57-BF0A-EE753AF0E4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ED0F4F-C8A6-2905-4744-33D0C799DB1B}"/>
              </a:ext>
            </a:extLst>
          </p:cNvPr>
          <p:cNvSpPr>
            <a:spLocks noGrp="1"/>
          </p:cNvSpPr>
          <p:nvPr>
            <p:ph type="body" idx="1"/>
          </p:nvPr>
        </p:nvSpPr>
        <p:spPr>
          <a:xfrm>
            <a:off x="680720" y="4721186"/>
            <a:ext cx="5445760" cy="4472702"/>
          </a:xfrm>
          <a:prstGeom prst="rect">
            <a:avLst/>
          </a:prstGeom>
        </p:spPr>
        <p:txBody>
          <a:bodyPr/>
          <a:lstStyle/>
          <a:p>
            <a:r>
              <a:rPr lang="en-AU" dirty="0"/>
              <a:t>Whether working independently or in groups, consider the attributes of quality assessment and how they are incorporated in question design.</a:t>
            </a:r>
          </a:p>
          <a:p>
            <a:r>
              <a:rPr lang="en-AU" dirty="0"/>
              <a:t>Use the question prompts on the screen to guide your reflections and/or conversations.</a:t>
            </a:r>
          </a:p>
          <a:p>
            <a:r>
              <a:rPr lang="en-AU" sz="1200" kern="1200" dirty="0">
                <a:solidFill>
                  <a:schemeClr val="tx1"/>
                </a:solidFill>
                <a:effectLst/>
                <a:latin typeface="Arial (Body)"/>
                <a:ea typeface="+mn-ea"/>
                <a:cs typeface="+mn-cs"/>
              </a:rPr>
              <a:t>Document your reflections and strategies using the reflection sheet.</a:t>
            </a:r>
            <a:endParaRPr lang="en-AU" dirty="0"/>
          </a:p>
        </p:txBody>
      </p:sp>
      <p:sp>
        <p:nvSpPr>
          <p:cNvPr id="4" name="Slide Number Placeholder 3">
            <a:extLst>
              <a:ext uri="{FF2B5EF4-FFF2-40B4-BE49-F238E27FC236}">
                <a16:creationId xmlns:a16="http://schemas.microsoft.com/office/drawing/2014/main" id="{B763FEA1-8458-EB59-07F1-5A304A500266}"/>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31</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798937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5D63D-306E-ADA9-934B-DC7E5F0015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593A18-5E9C-1A17-4EBB-2B726FDB2F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364C2E-9346-CC4C-776F-702A817D1807}"/>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This presentation has been guided by the question on the screen.</a:t>
            </a:r>
            <a:endParaRPr lang="en-US" i="1" dirty="0"/>
          </a:p>
          <a:p>
            <a:pPr marL="0" indent="0">
              <a:buFont typeface="Arial" panose="020B0604020202020204" pitchFamily="34" charset="0"/>
              <a:buNone/>
            </a:pPr>
            <a:r>
              <a:rPr lang="en-US" dirty="0"/>
              <a:t>Take a moment to reflect on your learning.</a:t>
            </a:r>
          </a:p>
        </p:txBody>
      </p:sp>
      <p:sp>
        <p:nvSpPr>
          <p:cNvPr id="4" name="Slide Number Placeholder 3">
            <a:extLst>
              <a:ext uri="{FF2B5EF4-FFF2-40B4-BE49-F238E27FC236}">
                <a16:creationId xmlns:a16="http://schemas.microsoft.com/office/drawing/2014/main" id="{804BAE98-BC82-C878-6CCB-3963A4D8153D}"/>
              </a:ext>
            </a:extLst>
          </p:cNvPr>
          <p:cNvSpPr>
            <a:spLocks noGrp="1"/>
          </p:cNvSpPr>
          <p:nvPr>
            <p:ph type="sldNum" sz="quarter" idx="5"/>
          </p:nvPr>
        </p:nvSpPr>
        <p:spPr/>
        <p:txBody>
          <a:bodyPr/>
          <a:lstStyle/>
          <a:p>
            <a:pPr marL="0" marR="0" lvl="0" indent="0" algn="r" defTabSz="931042"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31042" rtl="0" eaLnBrk="1" fontAlgn="base" latinLnBrk="0" hangingPunct="1">
                <a:lnSpc>
                  <a:spcPct val="100000"/>
                </a:lnSpc>
                <a:spcBef>
                  <a:spcPct val="50000"/>
                </a:spcBef>
                <a:spcAft>
                  <a:spcPct val="0"/>
                </a:spcAft>
                <a:buClrTx/>
                <a:buSzTx/>
                <a:buFontTx/>
                <a:buNone/>
                <a:tabLst/>
                <a:defRPr/>
              </a:pPr>
              <a:t>32</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150342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514C8-B277-5ECB-B873-90FDB46C03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342ACC-CA1C-24B4-52D1-24B91111CC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4E66A8-85D6-9E8E-ABFF-E4D6ECEEDC10}"/>
              </a:ext>
            </a:extLst>
          </p:cNvPr>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lang="en-US" sz="1200" dirty="0">
                <a:solidFill>
                  <a:srgbClr val="000000"/>
                </a:solidFill>
                <a:latin typeface="+mn-lt"/>
                <a:cs typeface="Arial"/>
              </a:rPr>
              <a:t>Also reflect on the purpose of this presentation, which is to support the </a:t>
            </a:r>
            <a:r>
              <a:rPr lang="en-US" dirty="0">
                <a:latin typeface="Arial"/>
                <a:cs typeface="Arial"/>
              </a:rPr>
              <a:t>development of skills required to </a:t>
            </a:r>
            <a:r>
              <a:rPr lang="en-AU" dirty="0"/>
              <a:t>design questions in quality supervised assessments for </a:t>
            </a:r>
            <a:r>
              <a:rPr lang="en-US" dirty="0">
                <a:solidFill>
                  <a:srgbClr val="000000"/>
                </a:solidFill>
              </a:rPr>
              <a:t>the Australian Curriculum v9.0: Mathematics</a:t>
            </a:r>
            <a:r>
              <a:rPr lang="en-US" sz="1200" dirty="0"/>
              <a:t>.</a:t>
            </a:r>
          </a:p>
          <a:p>
            <a:pPr marL="0" indent="0">
              <a:spcBef>
                <a:spcPts val="0"/>
              </a:spcBef>
              <a:buFont typeface="Arial" pitchFamily="34" charset="0"/>
              <a:buNone/>
              <a:defRPr/>
            </a:pPr>
            <a:r>
              <a:rPr lang="en-US" sz="1200" dirty="0">
                <a:solidFill>
                  <a:srgbClr val="000000"/>
                </a:solidFill>
                <a:latin typeface="+mn-lt"/>
                <a:cs typeface="Arial"/>
              </a:rPr>
              <a:t>Review the success criteria.</a:t>
            </a:r>
          </a:p>
        </p:txBody>
      </p:sp>
      <p:sp>
        <p:nvSpPr>
          <p:cNvPr id="4" name="Slide Number Placeholder 3">
            <a:extLst>
              <a:ext uri="{FF2B5EF4-FFF2-40B4-BE49-F238E27FC236}">
                <a16:creationId xmlns:a16="http://schemas.microsoft.com/office/drawing/2014/main" id="{3EA23057-1BBE-CE31-064A-6BECE9BCA441}"/>
              </a:ext>
            </a:extLst>
          </p:cNvPr>
          <p:cNvSpPr>
            <a:spLocks noGrp="1"/>
          </p:cNvSpPr>
          <p:nvPr>
            <p:ph type="sldNum" sz="quarter" idx="5"/>
          </p:nvPr>
        </p:nvSpPr>
        <p:spPr/>
        <p:txBody>
          <a:bodyPr/>
          <a:lstStyle/>
          <a:p>
            <a:pPr>
              <a:defRPr/>
            </a:pPr>
            <a:fld id="{7DC8D554-20BD-45E3-8F8F-C854CD9EEC52}" type="slidenum">
              <a:rPr lang="en-AU" smtClean="0"/>
              <a:pPr>
                <a:defRPr/>
              </a:pPr>
              <a:t>33</a:t>
            </a:fld>
            <a:endParaRPr lang="en-AU" dirty="0"/>
          </a:p>
        </p:txBody>
      </p:sp>
    </p:spTree>
    <p:extLst>
      <p:ext uri="{BB962C8B-B14F-4D97-AF65-F5344CB8AC3E}">
        <p14:creationId xmlns:p14="http://schemas.microsoft.com/office/powerpoint/2010/main" val="17213815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5C06F-545C-6CBC-472A-6B25A3767F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A0DEA7-B68A-E795-2A9B-71B84A0F0C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DDBE26-66BB-397F-CB4B-8527089FE31D}"/>
              </a:ext>
            </a:extLst>
          </p:cNvPr>
          <p:cNvSpPr>
            <a:spLocks noGrp="1"/>
          </p:cNvSpPr>
          <p:nvPr>
            <p:ph type="body" idx="1"/>
          </p:nvPr>
        </p:nvSpPr>
        <p:spPr>
          <a:xfrm>
            <a:off x="680720" y="4721186"/>
            <a:ext cx="5445760" cy="4472702"/>
          </a:xfrm>
          <a:prstGeom prst="rect">
            <a:avLst/>
          </a:prstGeom>
        </p:spPr>
        <p:txBody>
          <a:bodyPr/>
          <a:lstStyle/>
          <a:p>
            <a:r>
              <a:rPr lang="en-AU" dirty="0"/>
              <a:t>Now, record a final note using the reflection sheet.</a:t>
            </a:r>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latin typeface="Arial (Body)"/>
                <a:ea typeface="+mn-ea"/>
                <a:cs typeface="Arial" panose="020B0604020202020204" pitchFamily="34" charset="0"/>
              </a:rPr>
              <a:t>If you have any queries about the design of quality supervised assessments, please </a:t>
            </a:r>
            <a:r>
              <a:rPr lang="en-US" sz="1200" b="0" dirty="0">
                <a:effectLst/>
                <a:latin typeface="Arial" panose="020B0604020202020204" pitchFamily="34" charset="0"/>
                <a:cs typeface="Arial" panose="020B0604020202020204" pitchFamily="34" charset="0"/>
              </a:rPr>
              <a:t>email australiancurriculum@qcaa.qld.edu.au.</a:t>
            </a:r>
          </a:p>
        </p:txBody>
      </p:sp>
      <p:sp>
        <p:nvSpPr>
          <p:cNvPr id="4" name="Slide Number Placeholder 3">
            <a:extLst>
              <a:ext uri="{FF2B5EF4-FFF2-40B4-BE49-F238E27FC236}">
                <a16:creationId xmlns:a16="http://schemas.microsoft.com/office/drawing/2014/main" id="{8DA77C47-7042-C0CD-5B7F-09E99DB5689B}"/>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34</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25867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0" indent="-17144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35</a:t>
            </a:fld>
            <a:endParaRPr lang="en-AU" dirty="0"/>
          </a:p>
        </p:txBody>
      </p:sp>
    </p:spTree>
    <p:extLst>
      <p:ext uri="{BB962C8B-B14F-4D97-AF65-F5344CB8AC3E}">
        <p14:creationId xmlns:p14="http://schemas.microsoft.com/office/powerpoint/2010/main" val="20005880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36</a:t>
            </a:fld>
            <a:endParaRPr lang="en-AU" dirty="0"/>
          </a:p>
        </p:txBody>
      </p:sp>
    </p:spTree>
    <p:extLst>
      <p:ext uri="{BB962C8B-B14F-4D97-AF65-F5344CB8AC3E}">
        <p14:creationId xmlns:p14="http://schemas.microsoft.com/office/powerpoint/2010/main" val="39201054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720" y="4721186"/>
            <a:ext cx="5445760" cy="4472702"/>
          </a:xfrm>
          <a:prstGeom prst="rect">
            <a:avLst/>
          </a:prstGeom>
        </p:spPr>
        <p:txBody>
          <a:bodyPr/>
          <a:lstStyle/>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37</a:t>
            </a:fld>
            <a:endParaRPr lang="en-AU" dirty="0"/>
          </a:p>
        </p:txBody>
      </p:sp>
    </p:spTree>
    <p:extLst>
      <p:ext uri="{BB962C8B-B14F-4D97-AF65-F5344CB8AC3E}">
        <p14:creationId xmlns:p14="http://schemas.microsoft.com/office/powerpoint/2010/main" val="2488429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mn-lt"/>
                <a:cs typeface="Arial" panose="020B0604020202020204" pitchFamily="34" charset="0"/>
              </a:rPr>
              <a:t>Acknowledgment of Country</a:t>
            </a:r>
          </a:p>
          <a:p>
            <a:pPr marL="171450" indent="-171450">
              <a:buFont typeface="Arial" panose="020B0604020202020204" pitchFamily="34" charset="0"/>
              <a:buChar char="•"/>
            </a:pPr>
            <a:r>
              <a:rPr lang="en-US" sz="1200" i="1" dirty="0">
                <a:latin typeface="+mn-lt"/>
              </a:rPr>
              <a:t>Schools should use protocols and acknowledgment used in their own context.</a:t>
            </a:r>
            <a:endParaRPr lang="en-US" sz="1200" i="1" dirty="0">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9492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Read the learning goal and success criteria to frame the learning within this presentation.</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a:t>
            </a:fld>
            <a:endParaRPr lang="en-AU" dirty="0"/>
          </a:p>
        </p:txBody>
      </p:sp>
    </p:spTree>
    <p:extLst>
      <p:ext uri="{BB962C8B-B14F-4D97-AF65-F5344CB8AC3E}">
        <p14:creationId xmlns:p14="http://schemas.microsoft.com/office/powerpoint/2010/main" val="2540846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06E0E-D0EF-7671-E108-2E0B9868F4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BB0BF-A45D-67A2-DBAD-2D1814934B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97B181-9DCB-AF1F-B1BE-FA81D41BB555}"/>
              </a:ext>
            </a:extLst>
          </p:cNvPr>
          <p:cNvSpPr>
            <a:spLocks noGrp="1"/>
          </p:cNvSpPr>
          <p:nvPr>
            <p:ph type="body" idx="1"/>
          </p:nvPr>
        </p:nvSpPr>
        <p:spPr/>
        <p:txBody>
          <a:bodyPr/>
          <a:lstStyle/>
          <a:p>
            <a:pPr marL="0" indent="0">
              <a:buFont typeface="Arial" panose="020B0604020202020204" pitchFamily="34" charset="0"/>
              <a:buNone/>
            </a:pPr>
            <a:r>
              <a:rPr lang="en-US" dirty="0"/>
              <a:t>The session is guided by the question on the screen.</a:t>
            </a:r>
          </a:p>
          <a:p>
            <a:pPr marL="0" indent="0">
              <a:buFont typeface="Arial" panose="020B0604020202020204" pitchFamily="34" charset="0"/>
              <a:buNone/>
            </a:pPr>
            <a:r>
              <a:rPr lang="en-AU" sz="1200" kern="1200" dirty="0">
                <a:solidFill>
                  <a:schemeClr val="tx1"/>
                </a:solidFill>
                <a:effectLst/>
                <a:latin typeface="Arial (Body)"/>
                <a:ea typeface="+mn-ea"/>
                <a:cs typeface="+mn-cs"/>
              </a:rPr>
              <a:t>Throughout this session, use the reflection sheet to capture key messages or insights that resonate with you and strategies to support your growing understanding and guide your next steps.</a:t>
            </a:r>
            <a:endParaRPr lang="en-US" dirty="0"/>
          </a:p>
        </p:txBody>
      </p:sp>
      <p:sp>
        <p:nvSpPr>
          <p:cNvPr id="4" name="Slide Number Placeholder 3">
            <a:extLst>
              <a:ext uri="{FF2B5EF4-FFF2-40B4-BE49-F238E27FC236}">
                <a16:creationId xmlns:a16="http://schemas.microsoft.com/office/drawing/2014/main" id="{E91C7BEF-0417-6CA5-4600-0842018B5816}"/>
              </a:ext>
            </a:extLst>
          </p:cNvPr>
          <p:cNvSpPr>
            <a:spLocks noGrp="1"/>
          </p:cNvSpPr>
          <p:nvPr>
            <p:ph type="sldNum" sz="quarter" idx="5"/>
          </p:nvPr>
        </p:nvSpPr>
        <p:spPr/>
        <p:txBody>
          <a:bodyPr/>
          <a:lstStyle/>
          <a:p>
            <a:pPr marL="0" marR="0" lvl="0" indent="0" algn="r" defTabSz="931042"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31042" rtl="0" eaLnBrk="1" fontAlgn="base" latinLnBrk="0" hangingPunct="1">
                <a:lnSpc>
                  <a:spcPct val="100000"/>
                </a:lnSpc>
                <a:spcBef>
                  <a:spcPct val="50000"/>
                </a:spcBef>
                <a:spcAft>
                  <a:spcPct val="0"/>
                </a:spcAft>
                <a:buClrTx/>
                <a:buSzTx/>
                <a:buFontTx/>
                <a:buNone/>
                <a:tabLst/>
                <a:defRPr/>
              </a:pPr>
              <a:t>6</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84638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4538"/>
            <a:ext cx="6624637" cy="37258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Assessment is an essential component of effective teaching and learning.</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dirty="0"/>
              <a:t>Quality assessment is characterised by the attributes of validity, accessibility and reliability.</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dirty="0"/>
              <a:t>On the screen is a description for each attribute from the </a:t>
            </a:r>
            <a:r>
              <a:rPr lang="en-AU" dirty="0"/>
              <a:t>QCAA’s </a:t>
            </a:r>
            <a:r>
              <a:rPr lang="en-AU" i="1" dirty="0"/>
              <a:t>Understanding K–12 assessment policy and resources </a:t>
            </a:r>
            <a:r>
              <a:rPr lang="en-AU" dirty="0"/>
              <a:t>document.</a:t>
            </a:r>
            <a:endParaRPr lang="en-AU" sz="1200"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b="0" i="0" u="none" dirty="0">
                <a:solidFill>
                  <a:schemeClr val="tx1"/>
                </a:solidFill>
                <a:latin typeface="Arial" panose="020B0604020202020204" pitchFamily="34" charset="0"/>
                <a:cs typeface="Arial" panose="020B0604020202020204" pitchFamily="34" charset="0"/>
              </a:rPr>
              <a:t>Read and consider the attributes of quality assessment.</a:t>
            </a:r>
            <a:endParaRPr lang="en-US" sz="1200" b="1" dirty="0"/>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cs typeface="Calibri"/>
              </a:rPr>
              <a:t>Source: </a:t>
            </a:r>
            <a:r>
              <a:rPr lang="en-AU" sz="1200" dirty="0">
                <a:solidFill>
                  <a:srgbClr val="000000"/>
                </a:solidFill>
              </a:rPr>
              <a:t>QCAA, </a:t>
            </a:r>
            <a:r>
              <a:rPr lang="en-US" dirty="0">
                <a:hlinkClick r:id="rId3"/>
              </a:rPr>
              <a:t>Understanding K–12 assessment: K–12 policies and resources</a:t>
            </a: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7</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81221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720" y="4721186"/>
            <a:ext cx="5445760" cy="4472702"/>
          </a:xfrm>
          <a:prstGeom prst="rect">
            <a:avLst/>
          </a:prstGeom>
        </p:spPr>
        <p:txBody>
          <a:bodyPr/>
          <a:lstStyle/>
          <a:p>
            <a:r>
              <a:rPr lang="en-AU" dirty="0"/>
              <a:t>Whether working independently or in groups, consider how the attributes of quality assessment (validity, accessibility and reliability) are incorporated in question design, in your current practice.</a:t>
            </a:r>
          </a:p>
          <a:p>
            <a:r>
              <a:rPr lang="en-AU" sz="1200" kern="1200" dirty="0">
                <a:solidFill>
                  <a:schemeClr val="tx1"/>
                </a:solidFill>
                <a:effectLst/>
                <a:latin typeface="Arial (Body)"/>
                <a:ea typeface="+mn-ea"/>
                <a:cs typeface="+mn-cs"/>
              </a:rPr>
              <a:t>Document your reflections using the reflection sheet.</a:t>
            </a: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8</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03565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DCB97-3341-9F71-8616-BAD74D7EE7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DCEBB4-0B10-EBBB-4874-EAE8FA68D214}"/>
              </a:ext>
            </a:extLst>
          </p:cNvPr>
          <p:cNvSpPr>
            <a:spLocks noGrp="1" noRot="1" noChangeAspect="1"/>
          </p:cNvSpPr>
          <p:nvPr>
            <p:ph type="sldImg"/>
          </p:nvPr>
        </p:nvSpPr>
        <p:spPr>
          <a:xfrm>
            <a:off x="93663" y="744538"/>
            <a:ext cx="6624637" cy="3725862"/>
          </a:xfrm>
        </p:spPr>
      </p:sp>
      <p:sp>
        <p:nvSpPr>
          <p:cNvPr id="3" name="Notes Placeholder 2">
            <a:extLst>
              <a:ext uri="{FF2B5EF4-FFF2-40B4-BE49-F238E27FC236}">
                <a16:creationId xmlns:a16="http://schemas.microsoft.com/office/drawing/2014/main" id="{4FDA1C43-B02D-6DCB-890E-7E33CCFA0630}"/>
              </a:ext>
            </a:extLst>
          </p:cNvPr>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dirty="0"/>
              <a:t>We will now explore how teachers consider the attributes of quality assessment to design and construct quality supervised assessments for the Australian Curriculum v9.0: Mathematics. </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sz="1200" b="0" i="0" u="none" dirty="0">
                <a:solidFill>
                  <a:schemeClr val="tx1"/>
                </a:solidFill>
                <a:latin typeface="Arial" panose="020B0604020202020204" pitchFamily="34" charset="0"/>
                <a:cs typeface="Arial" panose="020B0604020202020204" pitchFamily="34" charset="0"/>
              </a:rPr>
              <a:t>To ensure </a:t>
            </a:r>
            <a:r>
              <a:rPr lang="en-US" dirty="0"/>
              <a:t>supervised assessments are </a:t>
            </a:r>
            <a:r>
              <a:rPr lang="en-US" b="1" dirty="0"/>
              <a:t>valid</a:t>
            </a:r>
            <a:r>
              <a:rPr lang="en-US" dirty="0"/>
              <a:t>, </a:t>
            </a:r>
            <a:r>
              <a:rPr lang="en-US" sz="1200" b="0" i="0" u="none" dirty="0">
                <a:solidFill>
                  <a:schemeClr val="tx1"/>
                </a:solidFill>
                <a:latin typeface="Arial" panose="020B0604020202020204" pitchFamily="34" charset="0"/>
                <a:cs typeface="Arial" panose="020B0604020202020204" pitchFamily="34" charset="0"/>
              </a:rPr>
              <a:t>teachers identify the knowledge, understanding or skills to be assessed from the curriculum and create questions </a:t>
            </a:r>
            <a:r>
              <a:rPr lang="en-US" dirty="0"/>
              <a:t>using complexity and familiarity.</a:t>
            </a:r>
            <a:endParaRPr lang="en-US" sz="1200" b="0" i="0" u="none"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7F2B18D-27AC-0A8E-DBC3-024A58BC517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9</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089478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hyperlink" Target="https://www.instagram.com/myqce/" TargetMode="External"/><Relationship Id="rId3" Type="http://schemas.openxmlformats.org/officeDocument/2006/relationships/image" Target="../media/image12.jpg"/><Relationship Id="rId7" Type="http://schemas.openxmlformats.org/officeDocument/2006/relationships/image" Target="../media/image14.png"/><Relationship Id="rId2" Type="http://schemas.openxmlformats.org/officeDocument/2006/relationships/hyperlink" Target="https://www.linkedin.com/company/queensland-curriculum-and-assessment-authority" TargetMode="External"/><Relationship Id="rId1" Type="http://schemas.openxmlformats.org/officeDocument/2006/relationships/slideMaster" Target="../slideMasters/slideMaster2.xml"/><Relationship Id="rId6" Type="http://schemas.openxmlformats.org/officeDocument/2006/relationships/hyperlink" Target="http://www.facebook.com/qcaa.qld.edu.au" TargetMode="External"/><Relationship Id="rId5" Type="http://schemas.openxmlformats.org/officeDocument/2006/relationships/image" Target="../media/image13.jpg"/><Relationship Id="rId4" Type="http://schemas.openxmlformats.org/officeDocument/2006/relationships/hyperlink" Target="http://www.youtube.com/user/TheQCAA" TargetMode="External"/><Relationship Id="rId9" Type="http://schemas.openxmlformats.org/officeDocument/2006/relationships/image" Target="../media/image15.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s://www.instagram.com/myqce/" TargetMode="External"/><Relationship Id="rId13" Type="http://schemas.openxmlformats.org/officeDocument/2006/relationships/hyperlink" Target="https://www.linkedin.com/company/queensland-curriculum-and-assessment-authority" TargetMode="External"/><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4.svg"/><Relationship Id="rId2" Type="http://schemas.openxmlformats.org/officeDocument/2006/relationships/image" Target="../media/image17.png"/><Relationship Id="rId1" Type="http://schemas.openxmlformats.org/officeDocument/2006/relationships/slideMaster" Target="../slideMasters/slideMaster5.xml"/><Relationship Id="rId6" Type="http://schemas.openxmlformats.org/officeDocument/2006/relationships/image" Target="../media/image21.png"/><Relationship Id="rId11" Type="http://schemas.openxmlformats.org/officeDocument/2006/relationships/image" Target="../media/image23.png"/><Relationship Id="rId5" Type="http://schemas.openxmlformats.org/officeDocument/2006/relationships/image" Target="../media/image20.svg"/><Relationship Id="rId10" Type="http://schemas.openxmlformats.org/officeDocument/2006/relationships/hyperlink" Target="http://www.facebook.com/qcaa.qld.edu.au" TargetMode="External"/><Relationship Id="rId4" Type="http://schemas.openxmlformats.org/officeDocument/2006/relationships/image" Target="../media/image19.png"/><Relationship Id="rId9" Type="http://schemas.openxmlformats.org/officeDocument/2006/relationships/hyperlink" Target="http://www.youtube.com/user/TheQCAA"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hyperlink" Target="https://www.qcaa.qld.edu.au/copyright"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achers">
    <p:spTree>
      <p:nvGrpSpPr>
        <p:cNvPr id="1" name=""/>
        <p:cNvGrpSpPr/>
        <p:nvPr/>
      </p:nvGrpSpPr>
      <p:grpSpPr>
        <a:xfrm>
          <a:off x="0" y="0"/>
          <a:ext cx="0" cy="0"/>
          <a:chOff x="0" y="0"/>
          <a:chExt cx="0" cy="0"/>
        </a:xfrm>
      </p:grpSpPr>
      <p:pic>
        <p:nvPicPr>
          <p:cNvPr id="4" name="Picture 3" descr="A group of people sitting at tables&#10;&#10;Description automatically generated with medium confidence">
            <a:extLst>
              <a:ext uri="{FF2B5EF4-FFF2-40B4-BE49-F238E27FC236}">
                <a16:creationId xmlns:a16="http://schemas.microsoft.com/office/drawing/2014/main" id="{46330B5D-27FD-0374-AFD4-165DC3D0C1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9512" y="-2463"/>
            <a:ext cx="8964000" cy="3204000"/>
          </a:xfrm>
          <a:prstGeom prst="rect">
            <a:avLst/>
          </a:prstGeom>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cxnSp>
        <p:nvCxnSpPr>
          <p:cNvPr id="7" name="Straight Connector 6">
            <a:extLst>
              <a:ext uri="{FF2B5EF4-FFF2-40B4-BE49-F238E27FC236}">
                <a16:creationId xmlns:a16="http://schemas.microsoft.com/office/drawing/2014/main" id="{AF4FE5B6-3B6E-42B3-AEA6-BF85105B7E73}"/>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a:extLst>
              <a:ext uri="{FF2B5EF4-FFF2-40B4-BE49-F238E27FC236}">
                <a16:creationId xmlns:a16="http://schemas.microsoft.com/office/drawing/2014/main" id="{18CC1C0E-F26E-BE22-09B3-E38E64F36DDD}"/>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Sticker of ACiQv9.0">
            <a:extLst>
              <a:ext uri="{FF2B5EF4-FFF2-40B4-BE49-F238E27FC236}">
                <a16:creationId xmlns:a16="http://schemas.microsoft.com/office/drawing/2014/main" id="{1D5B7FC7-677A-61D6-74B1-5717EA8414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9928" y="220230"/>
            <a:ext cx="1439339" cy="335366"/>
          </a:xfrm>
          <a:prstGeom prst="rect">
            <a:avLst/>
          </a:prstGeom>
        </p:spPr>
      </p:pic>
    </p:spTree>
    <p:extLst>
      <p:ext uri="{BB962C8B-B14F-4D97-AF65-F5344CB8AC3E}">
        <p14:creationId xmlns:p14="http://schemas.microsoft.com/office/powerpoint/2010/main" val="3323449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cial media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sp>
        <p:nvSpPr>
          <p:cNvPr id="14" name="Linkedin - text">
            <a:extLst>
              <a:ext uri="{FF2B5EF4-FFF2-40B4-BE49-F238E27FC236}">
                <a16:creationId xmlns:a16="http://schemas.microsoft.com/office/drawing/2014/main" id="{CB93571B-8D7A-8369-A5E9-C7CE8E8F2414}"/>
              </a:ext>
            </a:extLst>
          </p:cNvPr>
          <p:cNvSpPr/>
          <p:nvPr userDrawn="1"/>
        </p:nvSpPr>
        <p:spPr>
          <a:xfrm>
            <a:off x="5822484" y="1648911"/>
            <a:ext cx="2781964" cy="430887"/>
          </a:xfrm>
          <a:prstGeom prst="rect">
            <a:avLst/>
          </a:prstGeom>
        </p:spPr>
        <p:txBody>
          <a:bodyPr wrap="square">
            <a:spAutoFit/>
          </a:bodyPr>
          <a:lstStyle/>
          <a:p>
            <a:pPr algn="l"/>
            <a:r>
              <a:rPr lang="en-AU" sz="1100" dirty="0"/>
              <a:t>www.linkedin.com/company/queensland-curriculum-and-assessment-authority</a:t>
            </a:r>
          </a:p>
        </p:txBody>
      </p:sp>
      <p:sp>
        <p:nvSpPr>
          <p:cNvPr id="27" name="Linkedin link">
            <a:hlinkClick r:id="rId2"/>
            <a:extLst>
              <a:ext uri="{FF2B5EF4-FFF2-40B4-BE49-F238E27FC236}">
                <a16:creationId xmlns:a16="http://schemas.microsoft.com/office/drawing/2014/main" id="{CA743674-4AD3-C19A-F34E-F8AF9388333C}"/>
              </a:ext>
            </a:extLst>
          </p:cNvPr>
          <p:cNvSpPr/>
          <p:nvPr userDrawn="1"/>
        </p:nvSpPr>
        <p:spPr bwMode="auto">
          <a:xfrm>
            <a:off x="5824846" y="1662776"/>
            <a:ext cx="2674213"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28" name="Linkedin - logo">
            <a:extLst>
              <a:ext uri="{FF2B5EF4-FFF2-40B4-BE49-F238E27FC236}">
                <a16:creationId xmlns:a16="http://schemas.microsoft.com/office/drawing/2014/main" id="{7A906FCD-6B6D-C10F-E7D7-F6E8422154A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742837" y="1314232"/>
            <a:ext cx="810000" cy="810000"/>
          </a:xfrm>
          <a:prstGeom prst="rect">
            <a:avLst/>
          </a:prstGeom>
        </p:spPr>
      </p:pic>
      <p:sp>
        <p:nvSpPr>
          <p:cNvPr id="29" name="Youtube - text">
            <a:extLst>
              <a:ext uri="{FF2B5EF4-FFF2-40B4-BE49-F238E27FC236}">
                <a16:creationId xmlns:a16="http://schemas.microsoft.com/office/drawing/2014/main" id="{AD4E6C1A-0FD0-486D-F09D-0F149148BFB1}"/>
              </a:ext>
            </a:extLst>
          </p:cNvPr>
          <p:cNvSpPr/>
          <p:nvPr userDrawn="1"/>
        </p:nvSpPr>
        <p:spPr>
          <a:xfrm>
            <a:off x="1422497" y="3234808"/>
            <a:ext cx="2332690" cy="261610"/>
          </a:xfrm>
          <a:prstGeom prst="rect">
            <a:avLst/>
          </a:prstGeom>
        </p:spPr>
        <p:txBody>
          <a:bodyPr wrap="none">
            <a:spAutoFit/>
          </a:bodyPr>
          <a:lstStyle/>
          <a:p>
            <a:pPr algn="l"/>
            <a:r>
              <a:rPr lang="en-AU" sz="1100" dirty="0"/>
              <a:t>www.youtube.com/user/TheQCAA</a:t>
            </a:r>
            <a:endParaRPr lang="en-AU" sz="1050" dirty="0"/>
          </a:p>
        </p:txBody>
      </p:sp>
      <p:sp>
        <p:nvSpPr>
          <p:cNvPr id="30" name="Youtube link">
            <a:hlinkClick r:id="rId4"/>
            <a:extLst>
              <a:ext uri="{FF2B5EF4-FFF2-40B4-BE49-F238E27FC236}">
                <a16:creationId xmlns:a16="http://schemas.microsoft.com/office/drawing/2014/main" id="{2A56898E-AE59-3B53-A4EA-44F78E8B27D3}"/>
              </a:ext>
            </a:extLst>
          </p:cNvPr>
          <p:cNvSpPr/>
          <p:nvPr userDrawn="1"/>
        </p:nvSpPr>
        <p:spPr bwMode="auto">
          <a:xfrm>
            <a:off x="1455585" y="3221760"/>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31" name="Youtube - logo">
            <a:extLst>
              <a:ext uri="{FF2B5EF4-FFF2-40B4-BE49-F238E27FC236}">
                <a16:creationId xmlns:a16="http://schemas.microsoft.com/office/drawing/2014/main" id="{DA2A9731-9511-D2C9-1E26-25750D05C0B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32081" y="2912348"/>
            <a:ext cx="811530" cy="811530"/>
          </a:xfrm>
          <a:prstGeom prst="rect">
            <a:avLst/>
          </a:prstGeom>
        </p:spPr>
      </p:pic>
      <p:sp>
        <p:nvSpPr>
          <p:cNvPr id="32" name="Facebook - text">
            <a:extLst>
              <a:ext uri="{FF2B5EF4-FFF2-40B4-BE49-F238E27FC236}">
                <a16:creationId xmlns:a16="http://schemas.microsoft.com/office/drawing/2014/main" id="{C0054BC2-BA1E-79EC-60C3-450A77CC2CB3}"/>
              </a:ext>
            </a:extLst>
          </p:cNvPr>
          <p:cNvSpPr/>
          <p:nvPr userDrawn="1"/>
        </p:nvSpPr>
        <p:spPr>
          <a:xfrm>
            <a:off x="1442568" y="1648694"/>
            <a:ext cx="2449710" cy="261610"/>
          </a:xfrm>
          <a:prstGeom prst="rect">
            <a:avLst/>
          </a:prstGeom>
        </p:spPr>
        <p:txBody>
          <a:bodyPr wrap="none">
            <a:spAutoFit/>
          </a:bodyPr>
          <a:lstStyle/>
          <a:p>
            <a:pPr algn="l"/>
            <a:r>
              <a:rPr lang="en-AU" sz="1100" dirty="0"/>
              <a:t>www.facebook.com/qcaa.qld.edu.au</a:t>
            </a:r>
          </a:p>
        </p:txBody>
      </p:sp>
      <p:sp>
        <p:nvSpPr>
          <p:cNvPr id="33" name="Facebook link">
            <a:hlinkClick r:id="rId6"/>
            <a:extLst>
              <a:ext uri="{FF2B5EF4-FFF2-40B4-BE49-F238E27FC236}">
                <a16:creationId xmlns:a16="http://schemas.microsoft.com/office/drawing/2014/main" id="{9C0B54B9-5A68-D355-DDB1-279C88EC564D}"/>
              </a:ext>
            </a:extLst>
          </p:cNvPr>
          <p:cNvSpPr/>
          <p:nvPr userDrawn="1"/>
        </p:nvSpPr>
        <p:spPr bwMode="auto">
          <a:xfrm>
            <a:off x="1475656" y="1635646"/>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34" name="Facebook - logo">
            <a:extLst>
              <a:ext uri="{FF2B5EF4-FFF2-40B4-BE49-F238E27FC236}">
                <a16:creationId xmlns:a16="http://schemas.microsoft.com/office/drawing/2014/main" id="{1EF6CBA3-F882-56B4-74A8-F23044216B02}"/>
              </a:ext>
              <a:ext uri="{C183D7F6-B498-43B3-948B-1728B52AA6E4}">
                <adec:decorative xmlns:adec="http://schemas.microsoft.com/office/drawing/2017/decorative" val="1"/>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332081" y="1276846"/>
            <a:ext cx="846686" cy="850588"/>
          </a:xfrm>
          <a:prstGeom prst="rect">
            <a:avLst/>
          </a:prstGeom>
          <a:noFill/>
          <a:extLst>
            <a:ext uri="{909E8E84-426E-40DD-AFC4-6F175D3DCCD1}">
              <a14:hiddenFill xmlns:a14="http://schemas.microsoft.com/office/drawing/2010/main">
                <a:solidFill>
                  <a:srgbClr val="FFFFFF"/>
                </a:solidFill>
              </a14:hiddenFill>
            </a:ext>
          </a:extLst>
        </p:spPr>
      </p:pic>
      <p:sp>
        <p:nvSpPr>
          <p:cNvPr id="3" name="Instagram - text">
            <a:extLst>
              <a:ext uri="{FF2B5EF4-FFF2-40B4-BE49-F238E27FC236}">
                <a16:creationId xmlns:a16="http://schemas.microsoft.com/office/drawing/2014/main" id="{492307DE-D1E8-0CDE-9849-27FF2816AE88}"/>
              </a:ext>
            </a:extLst>
          </p:cNvPr>
          <p:cNvSpPr/>
          <p:nvPr userDrawn="1"/>
        </p:nvSpPr>
        <p:spPr>
          <a:xfrm>
            <a:off x="5822484" y="3234807"/>
            <a:ext cx="1946367" cy="261610"/>
          </a:xfrm>
          <a:prstGeom prst="rect">
            <a:avLst/>
          </a:prstGeom>
        </p:spPr>
        <p:txBody>
          <a:bodyPr wrap="none">
            <a:spAutoFit/>
          </a:bodyPr>
          <a:lstStyle/>
          <a:p>
            <a:pPr algn="l"/>
            <a:r>
              <a:rPr lang="en-AU" sz="1100" dirty="0"/>
              <a:t>www.instagram.com/myqce</a:t>
            </a:r>
          </a:p>
        </p:txBody>
      </p:sp>
      <p:sp>
        <p:nvSpPr>
          <p:cNvPr id="4" name="Instagram link">
            <a:hlinkClick r:id="rId8"/>
            <a:extLst>
              <a:ext uri="{FF2B5EF4-FFF2-40B4-BE49-F238E27FC236}">
                <a16:creationId xmlns:a16="http://schemas.microsoft.com/office/drawing/2014/main" id="{BE57B91F-2588-5C44-E1F2-7F5FDAA325D3}"/>
              </a:ext>
            </a:extLst>
          </p:cNvPr>
          <p:cNvSpPr/>
          <p:nvPr userDrawn="1"/>
        </p:nvSpPr>
        <p:spPr bwMode="auto">
          <a:xfrm>
            <a:off x="5831049" y="3234807"/>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5" name="Instagram - logo">
            <a:extLst>
              <a:ext uri="{FF2B5EF4-FFF2-40B4-BE49-F238E27FC236}">
                <a16:creationId xmlns:a16="http://schemas.microsoft.com/office/drawing/2014/main" id="{551A8A3F-FA9F-AB30-537D-E37B06BB87DE}"/>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4743247" y="2913878"/>
            <a:ext cx="810000" cy="810000"/>
          </a:xfrm>
          <a:prstGeom prst="rect">
            <a:avLst/>
          </a:prstGeom>
        </p:spPr>
      </p:pic>
    </p:spTree>
    <p:extLst>
      <p:ext uri="{BB962C8B-B14F-4D97-AF65-F5344CB8AC3E}">
        <p14:creationId xmlns:p14="http://schemas.microsoft.com/office/powerpoint/2010/main" val="1030615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efore you start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hasCustomPrompt="1"/>
          </p:nvPr>
        </p:nvSpPr>
        <p:spPr>
          <a:xfrm>
            <a:off x="327025" y="274637"/>
            <a:ext cx="8496000" cy="720000"/>
          </a:xfrm>
        </p:spPr>
        <p:txBody>
          <a:bodyPr>
            <a:noAutofit/>
          </a:bodyPr>
          <a:lstStyle>
            <a:lvl1pPr>
              <a:lnSpc>
                <a:spcPct val="100000"/>
              </a:lnSpc>
              <a:defRPr sz="2000" b="0"/>
            </a:lvl1pPr>
          </a:lstStyle>
          <a:p>
            <a:r>
              <a:rPr lang="en-US" dirty="0"/>
              <a:t>Enter introductory paragraph.</a:t>
            </a:r>
            <a:endParaRPr lang="en-AU" dirty="0"/>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a:xfrm>
            <a:off x="2955925" y="1331999"/>
            <a:ext cx="5867099" cy="3255975"/>
          </a:xfrm>
        </p:spPr>
        <p:txBody>
          <a:bodyPr>
            <a:normAutofit/>
          </a:bodyPr>
          <a:lstStyle>
            <a:lvl1pPr>
              <a:spcBef>
                <a:spcPts val="600"/>
              </a:spcBef>
              <a:defRPr sz="2000">
                <a:latin typeface="Arial" panose="020B0604020202020204" pitchFamily="34" charset="0"/>
                <a:cs typeface="Arial" panose="020B0604020202020204" pitchFamily="34" charset="0"/>
              </a:defRPr>
            </a:lvl1pPr>
            <a:lvl2pPr marL="205200" indent="-360000">
              <a:spcBef>
                <a:spcPts val="600"/>
              </a:spcBef>
              <a:buFont typeface="+mj-lt"/>
              <a:buAutoNum type="arabicPeriod"/>
              <a:defRPr sz="2000">
                <a:latin typeface="Arial" panose="020B0604020202020204" pitchFamily="34" charset="0"/>
                <a:cs typeface="Arial" panose="020B0604020202020204" pitchFamily="34" charset="0"/>
              </a:defRPr>
            </a:lvl2pPr>
            <a:lvl3pPr marL="720000" indent="-360000">
              <a:spcBef>
                <a:spcPts val="600"/>
              </a:spcBef>
              <a:buFont typeface="+mj-lt"/>
              <a:buAutoNum type="alphaLcPeriod"/>
              <a:defRPr sz="2000">
                <a:latin typeface="Arial" panose="020B0604020202020204" pitchFamily="34" charset="0"/>
                <a:cs typeface="Arial" panose="020B0604020202020204" pitchFamily="34" charset="0"/>
              </a:defRPr>
            </a:lvl3pPr>
            <a:lvl4pPr marL="1080000" indent="-360000">
              <a:spcBef>
                <a:spcPts val="600"/>
              </a:spcBef>
              <a:buFont typeface="+mj-lt"/>
              <a:buAutoNum type="romanLcPeriod"/>
              <a:defRPr sz="2000">
                <a:latin typeface="Arial" panose="020B0604020202020204" pitchFamily="34" charset="0"/>
                <a:cs typeface="Arial" panose="020B0604020202020204" pitchFamily="34" charset="0"/>
              </a:defRPr>
            </a:lvl4pPr>
            <a:lvl5pPr marL="1080000">
              <a:defRPr/>
            </a:lvl5pPr>
            <a:lvl6pPr marL="1080000">
              <a:defRPr/>
            </a:lvl6pPr>
            <a:lvl7pPr marL="1080000">
              <a:defRPr/>
            </a:lvl7pPr>
            <a:lvl8pPr marL="1080000">
              <a:defRPr/>
            </a:lvl8pPr>
            <a:lvl9pPr marL="108000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13373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knowledgment of Country: Growth through Learnin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875A55-C2B1-B33E-1759-D70FFB534D47}"/>
              </a:ext>
            </a:extLst>
          </p:cNvPr>
          <p:cNvSpPr txBox="1"/>
          <p:nvPr userDrawn="1"/>
        </p:nvSpPr>
        <p:spPr>
          <a:xfrm>
            <a:off x="326819" y="771525"/>
            <a:ext cx="4677229" cy="4108817"/>
          </a:xfrm>
          <a:prstGeom prst="rect">
            <a:avLst/>
          </a:prstGeom>
          <a:noFill/>
          <a:ln>
            <a:noFill/>
          </a:ln>
        </p:spPr>
        <p:txBody>
          <a:bodyPr wrap="square" lIns="0" tIns="0" rIns="0" bIns="0" rtlCol="0">
            <a:spAutoFit/>
          </a:bodyPr>
          <a:lstStyle/>
          <a:p>
            <a:pPr lvl="0"/>
            <a:r>
              <a:rPr lang="en-US" sz="1600" dirty="0">
                <a:solidFill>
                  <a:schemeClr val="tx1"/>
                </a:solidFill>
              </a:rPr>
              <a:t>The QCAA acknowledges the Traditional Owners </a:t>
            </a:r>
            <a:br>
              <a:rPr lang="en-US" sz="1600" dirty="0">
                <a:solidFill>
                  <a:schemeClr val="tx1"/>
                </a:solidFill>
              </a:rPr>
            </a:br>
            <a:r>
              <a:rPr lang="en-US" sz="1600" dirty="0">
                <a:solidFill>
                  <a:schemeClr val="tx1"/>
                </a:solidFill>
              </a:rPr>
              <a:t>and Traditional Custodians of the lands on which we meet today.</a:t>
            </a:r>
          </a:p>
          <a:p>
            <a:pPr lvl="0"/>
            <a:r>
              <a:rPr lang="en-US" sz="1600" dirty="0">
                <a:solidFill>
                  <a:schemeClr val="tx1"/>
                </a:solidFill>
              </a:rPr>
              <a:t>We pay our respects to their Elders and their descendants, who continue cultural and spiritual connections to Country, and we extend that respect to Aboriginal people and Torres Strait Islander people here today.</a:t>
            </a:r>
          </a:p>
          <a:p>
            <a:pPr lvl="0">
              <a:spcAft>
                <a:spcPts val="0"/>
              </a:spcAft>
            </a:pPr>
            <a:r>
              <a:rPr lang="en-US" sz="1600" dirty="0">
                <a:solidFill>
                  <a:schemeClr val="tx1"/>
                </a:solidFill>
              </a:rPr>
              <a:t>We thank them for sharing their cultures and spiritualities and recognise the important contribution of this knowledge to our </a:t>
            </a:r>
            <a:br>
              <a:rPr lang="en-US" sz="1600" dirty="0">
                <a:solidFill>
                  <a:schemeClr val="tx1"/>
                </a:solidFill>
              </a:rPr>
            </a:br>
            <a:r>
              <a:rPr lang="en-US" sz="1600" dirty="0">
                <a:solidFill>
                  <a:schemeClr val="tx1"/>
                </a:solidFill>
              </a:rPr>
              <a:t>understanding of this place we call home.</a:t>
            </a:r>
          </a:p>
          <a:p>
            <a:pPr lvl="0">
              <a:spcAft>
                <a:spcPts val="0"/>
              </a:spcAft>
            </a:pPr>
            <a:endParaRPr lang="en-US" sz="1600" dirty="0">
              <a:solidFill>
                <a:schemeClr val="tx1"/>
              </a:solidFill>
            </a:endParaRPr>
          </a:p>
          <a:p>
            <a:pPr lvl="0">
              <a:spcBef>
                <a:spcPts val="1800"/>
              </a:spcBef>
            </a:pPr>
            <a:r>
              <a:rPr lang="en-US" sz="1000" dirty="0">
                <a:solidFill>
                  <a:schemeClr val="tx1"/>
                </a:solidFill>
              </a:rPr>
              <a:t>Artwork ‘Growth through Learning’ by Chern’ee, Brooke and Jesse Sutton, Kalkadoon.</a:t>
            </a:r>
          </a:p>
        </p:txBody>
      </p:sp>
      <p:pic>
        <p:nvPicPr>
          <p:cNvPr id="4" name="Picture 3" descr="A colorful art piece with a flower&#10;&#10;Description automatically generated with medium confidence">
            <a:extLst>
              <a:ext uri="{FF2B5EF4-FFF2-40B4-BE49-F238E27FC236}">
                <a16:creationId xmlns:a16="http://schemas.microsoft.com/office/drawing/2014/main" id="{545B9814-EEE4-60C2-E2BF-7D0FB75FEA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31373" y="50400"/>
            <a:ext cx="3814946" cy="5093100"/>
          </a:xfrm>
          <a:prstGeom prst="rect">
            <a:avLst/>
          </a:prstGeom>
        </p:spPr>
      </p:pic>
      <p:sp>
        <p:nvSpPr>
          <p:cNvPr id="2" name="Title 1">
            <a:extLst>
              <a:ext uri="{FF2B5EF4-FFF2-40B4-BE49-F238E27FC236}">
                <a16:creationId xmlns:a16="http://schemas.microsoft.com/office/drawing/2014/main" id="{900EE0E9-74A9-643F-FD10-63D3003BFC14}"/>
              </a:ext>
            </a:extLst>
          </p:cNvPr>
          <p:cNvSpPr txBox="1">
            <a:spLocks/>
          </p:cNvSpPr>
          <p:nvPr userDrawn="1"/>
        </p:nvSpPr>
        <p:spPr>
          <a:xfrm>
            <a:off x="327025" y="274637"/>
            <a:ext cx="8497888" cy="36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lnSpc>
                <a:spcPct val="100000"/>
              </a:lnSpc>
              <a:spcAft>
                <a:spcPts val="0"/>
              </a:spcAft>
            </a:pPr>
            <a:r>
              <a:rPr lang="en-US" dirty="0"/>
              <a:t>Acknowledgment of Country</a:t>
            </a:r>
            <a:endParaRPr lang="en-AU" dirty="0"/>
          </a:p>
        </p:txBody>
      </p:sp>
    </p:spTree>
    <p:extLst>
      <p:ext uri="{BB962C8B-B14F-4D97-AF65-F5344CB8AC3E}">
        <p14:creationId xmlns:p14="http://schemas.microsoft.com/office/powerpoint/2010/main" val="730800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300"/>
              </a:spcBef>
              <a:defRPr>
                <a:latin typeface="Arial" panose="020B0604020202020204" pitchFamily="34" charset="0"/>
                <a:cs typeface="Arial" panose="020B0604020202020204" pitchFamily="34" charset="0"/>
              </a:defRPr>
            </a:lvl2pPr>
            <a:lvl3pPr>
              <a:spcBef>
                <a:spcPts val="300"/>
              </a:spcBef>
              <a:defRPr>
                <a:latin typeface="Arial" panose="020B0604020202020204" pitchFamily="34" charset="0"/>
                <a:cs typeface="Arial" panose="020B0604020202020204" pitchFamily="34" charset="0"/>
              </a:defRPr>
            </a:lvl3pPr>
            <a:lvl4pPr>
              <a:spcBef>
                <a:spcPts val="300"/>
              </a:spcBef>
              <a:defRPr>
                <a:latin typeface="Arial" panose="020B0604020202020204" pitchFamily="34" charset="0"/>
                <a:cs typeface="Arial" panose="020B0604020202020204" pitchFamily="34" charset="0"/>
              </a:defRPr>
            </a:lvl4pPr>
            <a:lvl5pPr>
              <a:spcBef>
                <a:spcPts val="3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Picture Placeholder 5">
            <a:extLst>
              <a:ext uri="{FF2B5EF4-FFF2-40B4-BE49-F238E27FC236}">
                <a16:creationId xmlns:a16="http://schemas.microsoft.com/office/drawing/2014/main" id="{A686723E-47E6-70F8-2802-DDF67B7CDFC9}"/>
              </a:ext>
            </a:extLst>
          </p:cNvPr>
          <p:cNvSpPr>
            <a:spLocks noGrp="1"/>
          </p:cNvSpPr>
          <p:nvPr>
            <p:ph type="pic" sz="quarter" idx="10" hasCustomPrompt="1"/>
          </p:nvPr>
        </p:nvSpPr>
        <p:spPr>
          <a:xfrm>
            <a:off x="7960913" y="3942373"/>
            <a:ext cx="864000" cy="864000"/>
          </a:xfrm>
        </p:spPr>
        <p:txBody>
          <a:bodyPr>
            <a:normAutofit/>
          </a:bodyPr>
          <a:lstStyle>
            <a:lvl1pPr>
              <a:defRPr sz="1000"/>
            </a:lvl1pPr>
          </a:lstStyle>
          <a:p>
            <a:r>
              <a:rPr lang="en-AU" dirty="0"/>
              <a:t>Icon</a:t>
            </a:r>
          </a:p>
        </p:txBody>
      </p:sp>
    </p:spTree>
    <p:extLst>
      <p:ext uri="{BB962C8B-B14F-4D97-AF65-F5344CB8AC3E}">
        <p14:creationId xmlns:p14="http://schemas.microsoft.com/office/powerpoint/2010/main" val="357972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ocial media links">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378DCD-66B7-228F-19B2-E050CBD37310}"/>
              </a:ext>
            </a:extLst>
          </p:cNvPr>
          <p:cNvSpPr/>
          <p:nvPr userDrawn="1"/>
        </p:nvSpPr>
        <p:spPr>
          <a:xfrm>
            <a:off x="327025" y="771549"/>
            <a:ext cx="8497888" cy="40322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Graphic 14">
            <a:extLst>
              <a:ext uri="{FF2B5EF4-FFF2-40B4-BE49-F238E27FC236}">
                <a16:creationId xmlns:a16="http://schemas.microsoft.com/office/drawing/2014/main" id="{4C1C9293-24AC-E49E-B041-7B1411C178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58065" y="2014620"/>
            <a:ext cx="360000" cy="360000"/>
          </a:xfrm>
          <a:prstGeom prst="rect">
            <a:avLst/>
          </a:prstGeom>
        </p:spPr>
      </p:pic>
      <p:pic>
        <p:nvPicPr>
          <p:cNvPr id="10" name="Graphic 9">
            <a:extLst>
              <a:ext uri="{FF2B5EF4-FFF2-40B4-BE49-F238E27FC236}">
                <a16:creationId xmlns:a16="http://schemas.microsoft.com/office/drawing/2014/main" id="{8E9FF785-17C2-1A9B-B1AD-781AA06621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66267" y="2014620"/>
            <a:ext cx="360000" cy="360000"/>
          </a:xfrm>
          <a:prstGeom prst="rect">
            <a:avLst/>
          </a:prstGeom>
        </p:spPr>
      </p:pic>
      <p:pic>
        <p:nvPicPr>
          <p:cNvPr id="8" name="Graphic 7">
            <a:extLst>
              <a:ext uri="{FF2B5EF4-FFF2-40B4-BE49-F238E27FC236}">
                <a16:creationId xmlns:a16="http://schemas.microsoft.com/office/drawing/2014/main" id="{22346FAB-BD6E-D321-504E-5E9B00B1024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966267" y="2862525"/>
            <a:ext cx="369386" cy="342000"/>
          </a:xfrm>
          <a:prstGeom prst="rect">
            <a:avLst/>
          </a:prstGeom>
        </p:spPr>
      </p:pic>
      <p:sp>
        <p:nvSpPr>
          <p:cNvPr id="32" name="Instagram link">
            <a:hlinkClick r:id="rId8"/>
            <a:extLst>
              <a:ext uri="{FF2B5EF4-FFF2-40B4-BE49-F238E27FC236}">
                <a16:creationId xmlns:a16="http://schemas.microsoft.com/office/drawing/2014/main" id="{35E6734F-D876-AE6F-115E-9D0DC30BF080}"/>
              </a:ext>
            </a:extLst>
          </p:cNvPr>
          <p:cNvSpPr/>
          <p:nvPr userDrawn="1"/>
        </p:nvSpPr>
        <p:spPr bwMode="auto">
          <a:xfrm>
            <a:off x="5289134" y="2891434"/>
            <a:ext cx="2772000" cy="31335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bg1"/>
              </a:solidFill>
              <a:effectLst/>
              <a:latin typeface="Arial" charset="0"/>
            </a:endParaRPr>
          </a:p>
        </p:txBody>
      </p:sp>
      <p:sp>
        <p:nvSpPr>
          <p:cNvPr id="36" name="Youtube link">
            <a:hlinkClick r:id="rId9"/>
            <a:extLst>
              <a:ext uri="{FF2B5EF4-FFF2-40B4-BE49-F238E27FC236}">
                <a16:creationId xmlns:a16="http://schemas.microsoft.com/office/drawing/2014/main" id="{7E843EAA-0903-0733-0BCE-201F775C2E1E}"/>
              </a:ext>
            </a:extLst>
          </p:cNvPr>
          <p:cNvSpPr/>
          <p:nvPr userDrawn="1"/>
        </p:nvSpPr>
        <p:spPr bwMode="auto">
          <a:xfrm>
            <a:off x="5289134" y="2037945"/>
            <a:ext cx="2772000" cy="31335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360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bg1"/>
              </a:solidFill>
              <a:effectLst/>
              <a:latin typeface="Arial" charset="0"/>
            </a:endParaRPr>
          </a:p>
        </p:txBody>
      </p:sp>
      <p:sp>
        <p:nvSpPr>
          <p:cNvPr id="38" name="Facebook link">
            <a:hlinkClick r:id="rId10"/>
            <a:extLst>
              <a:ext uri="{FF2B5EF4-FFF2-40B4-BE49-F238E27FC236}">
                <a16:creationId xmlns:a16="http://schemas.microsoft.com/office/drawing/2014/main" id="{5C90698B-2182-57C4-C8E5-9E003E9EF4B3}"/>
              </a:ext>
            </a:extLst>
          </p:cNvPr>
          <p:cNvSpPr/>
          <p:nvPr userDrawn="1"/>
        </p:nvSpPr>
        <p:spPr bwMode="auto">
          <a:xfrm>
            <a:off x="904875" y="2037945"/>
            <a:ext cx="2880000" cy="31335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bg1"/>
              </a:solidFill>
              <a:effectLst/>
              <a:latin typeface="Arial" charset="0"/>
            </a:endParaRPr>
          </a:p>
        </p:txBody>
      </p:sp>
      <p:sp>
        <p:nvSpPr>
          <p:cNvPr id="11" name="Title 1">
            <a:extLst>
              <a:ext uri="{FF2B5EF4-FFF2-40B4-BE49-F238E27FC236}">
                <a16:creationId xmlns:a16="http://schemas.microsoft.com/office/drawing/2014/main" id="{56439257-56A9-D0AD-0AA1-2DF3B6BE9CD7}"/>
              </a:ext>
            </a:extLst>
          </p:cNvPr>
          <p:cNvSpPr txBox="1">
            <a:spLocks/>
          </p:cNvSpPr>
          <p:nvPr userDrawn="1"/>
        </p:nvSpPr>
        <p:spPr>
          <a:xfrm>
            <a:off x="327025" y="274637"/>
            <a:ext cx="8497888" cy="360000"/>
          </a:xfrm>
          <a:prstGeom prst="rect">
            <a:avLst/>
          </a:prstGeom>
          <a:noFill/>
        </p:spPr>
        <p:txBody>
          <a:bodyPr vert="horz" lIns="0" tIns="0" rIns="0" bIns="0" rtlCol="0" anchor="t" anchorCtr="0">
            <a:no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lnSpc>
                <a:spcPct val="100000"/>
              </a:lnSpc>
              <a:spcAft>
                <a:spcPts val="0"/>
              </a:spcAft>
            </a:pPr>
            <a:r>
              <a:rPr lang="en-US" dirty="0">
                <a:solidFill>
                  <a:schemeClr val="tx1"/>
                </a:solidFill>
              </a:rPr>
              <a:t>Follow us</a:t>
            </a:r>
            <a:endParaRPr lang="en-AU" dirty="0">
              <a:solidFill>
                <a:schemeClr val="tx1"/>
              </a:solidFill>
            </a:endParaRPr>
          </a:p>
        </p:txBody>
      </p:sp>
      <p:sp>
        <p:nvSpPr>
          <p:cNvPr id="31" name="Instagram - text">
            <a:extLst>
              <a:ext uri="{FF2B5EF4-FFF2-40B4-BE49-F238E27FC236}">
                <a16:creationId xmlns:a16="http://schemas.microsoft.com/office/drawing/2014/main" id="{39A88CFB-FAD9-9418-DA1E-1A342D750305}"/>
              </a:ext>
            </a:extLst>
          </p:cNvPr>
          <p:cNvSpPr/>
          <p:nvPr userDrawn="1"/>
        </p:nvSpPr>
        <p:spPr>
          <a:xfrm>
            <a:off x="5870701" y="2913054"/>
            <a:ext cx="1851913" cy="261610"/>
          </a:xfrm>
          <a:prstGeom prst="rect">
            <a:avLst/>
          </a:prstGeom>
        </p:spPr>
        <p:txBody>
          <a:bodyPr wrap="none" lIns="0">
            <a:spAutoFit/>
          </a:bodyPr>
          <a:lstStyle/>
          <a:p>
            <a:pPr algn="l"/>
            <a:r>
              <a:rPr lang="en-AU" sz="1100" dirty="0">
                <a:solidFill>
                  <a:schemeClr val="bg1"/>
                </a:solidFill>
              </a:rPr>
              <a:t>www.instagram.com/myqce</a:t>
            </a:r>
          </a:p>
        </p:txBody>
      </p:sp>
      <p:sp>
        <p:nvSpPr>
          <p:cNvPr id="37" name="Facebook - text">
            <a:extLst>
              <a:ext uri="{FF2B5EF4-FFF2-40B4-BE49-F238E27FC236}">
                <a16:creationId xmlns:a16="http://schemas.microsoft.com/office/drawing/2014/main" id="{2C22EDC1-71CC-13CB-9926-9C241BB9B079}"/>
              </a:ext>
            </a:extLst>
          </p:cNvPr>
          <p:cNvSpPr/>
          <p:nvPr userDrawn="1"/>
        </p:nvSpPr>
        <p:spPr>
          <a:xfrm>
            <a:off x="1483371" y="2063815"/>
            <a:ext cx="2449710" cy="261610"/>
          </a:xfrm>
          <a:prstGeom prst="rect">
            <a:avLst/>
          </a:prstGeom>
        </p:spPr>
        <p:txBody>
          <a:bodyPr wrap="none" lIns="0">
            <a:spAutoFit/>
          </a:bodyPr>
          <a:lstStyle/>
          <a:p>
            <a:pPr algn="l"/>
            <a:r>
              <a:rPr lang="en-AU" sz="1100" dirty="0">
                <a:solidFill>
                  <a:schemeClr val="bg1"/>
                </a:solidFill>
              </a:rPr>
              <a:t>www.facebook.com/qcaa.qld.edu.au</a:t>
            </a:r>
          </a:p>
        </p:txBody>
      </p:sp>
      <p:sp>
        <p:nvSpPr>
          <p:cNvPr id="35" name="Youtube - text">
            <a:extLst>
              <a:ext uri="{FF2B5EF4-FFF2-40B4-BE49-F238E27FC236}">
                <a16:creationId xmlns:a16="http://schemas.microsoft.com/office/drawing/2014/main" id="{FC0A7A83-F610-77D6-DF50-70B395D0D148}"/>
              </a:ext>
            </a:extLst>
          </p:cNvPr>
          <p:cNvSpPr/>
          <p:nvPr userDrawn="1"/>
        </p:nvSpPr>
        <p:spPr>
          <a:xfrm>
            <a:off x="5870701" y="2063815"/>
            <a:ext cx="2240357" cy="261610"/>
          </a:xfrm>
          <a:prstGeom prst="rect">
            <a:avLst/>
          </a:prstGeom>
        </p:spPr>
        <p:txBody>
          <a:bodyPr wrap="none" lIns="0">
            <a:spAutoFit/>
          </a:bodyPr>
          <a:lstStyle/>
          <a:p>
            <a:pPr algn="l"/>
            <a:r>
              <a:rPr lang="en-AU" sz="1100" dirty="0">
                <a:solidFill>
                  <a:schemeClr val="bg1"/>
                </a:solidFill>
              </a:rPr>
              <a:t>www.youtube.com/user/TheQCAA</a:t>
            </a:r>
            <a:endParaRPr lang="en-AU" sz="1050" dirty="0">
              <a:solidFill>
                <a:schemeClr val="bg1"/>
              </a:solidFill>
            </a:endParaRPr>
          </a:p>
        </p:txBody>
      </p:sp>
      <p:sp>
        <p:nvSpPr>
          <p:cNvPr id="33" name="Linkedin - text">
            <a:extLst>
              <a:ext uri="{FF2B5EF4-FFF2-40B4-BE49-F238E27FC236}">
                <a16:creationId xmlns:a16="http://schemas.microsoft.com/office/drawing/2014/main" id="{18A402FA-F295-AD3B-7266-8BB1BEE10AD0}"/>
              </a:ext>
            </a:extLst>
          </p:cNvPr>
          <p:cNvSpPr/>
          <p:nvPr userDrawn="1"/>
        </p:nvSpPr>
        <p:spPr>
          <a:xfrm>
            <a:off x="1483371" y="2856406"/>
            <a:ext cx="2781964" cy="374906"/>
          </a:xfrm>
          <a:prstGeom prst="rect">
            <a:avLst/>
          </a:prstGeom>
        </p:spPr>
        <p:txBody>
          <a:bodyPr wrap="square" lIns="0" tIns="0" bIns="36000" anchor="ctr" anchorCtr="0">
            <a:spAutoFit/>
          </a:bodyPr>
          <a:lstStyle/>
          <a:p>
            <a:pPr algn="l"/>
            <a:r>
              <a:rPr lang="en-AU" sz="1100" dirty="0">
                <a:solidFill>
                  <a:schemeClr val="bg1"/>
                </a:solidFill>
              </a:rPr>
              <a:t>www.linkedin.com/company/queensland-curriculum-and-assessment-authority</a:t>
            </a:r>
          </a:p>
        </p:txBody>
      </p:sp>
      <p:pic>
        <p:nvPicPr>
          <p:cNvPr id="14" name="Graphic 13">
            <a:extLst>
              <a:ext uri="{FF2B5EF4-FFF2-40B4-BE49-F238E27FC236}">
                <a16:creationId xmlns:a16="http://schemas.microsoft.com/office/drawing/2014/main" id="{71232729-FF9F-BFFB-1761-A332A8E224C6}"/>
              </a:ext>
            </a:extLst>
          </p:cNvPr>
          <p:cNvPicPr>
            <a:picLocks noChangeAspect="1"/>
          </p:cNvPicPr>
          <p:nvPr userDrawn="1"/>
        </p:nvPicPr>
        <p:blipFill>
          <a:blip r:embed="rId11">
            <a:extLst>
              <a:ext uri="{96DAC541-7B7A-43D3-8B79-37D633B846F1}">
                <asvg:svgBlip xmlns:asvg="http://schemas.microsoft.com/office/drawing/2016/SVG/main" r:embed="rId12"/>
              </a:ext>
            </a:extLst>
          </a:blip>
          <a:srcRect/>
          <a:stretch/>
        </p:blipFill>
        <p:spPr>
          <a:xfrm>
            <a:off x="5358065" y="2863859"/>
            <a:ext cx="360000" cy="360000"/>
          </a:xfrm>
          <a:prstGeom prst="rect">
            <a:avLst/>
          </a:prstGeom>
        </p:spPr>
      </p:pic>
      <p:sp>
        <p:nvSpPr>
          <p:cNvPr id="34" name="Linkedin link">
            <a:hlinkClick r:id="rId13"/>
            <a:extLst>
              <a:ext uri="{FF2B5EF4-FFF2-40B4-BE49-F238E27FC236}">
                <a16:creationId xmlns:a16="http://schemas.microsoft.com/office/drawing/2014/main" id="{04EFE384-B007-544D-A837-5D6EDFE3A21C}"/>
              </a:ext>
            </a:extLst>
          </p:cNvPr>
          <p:cNvSpPr/>
          <p:nvPr userDrawn="1"/>
        </p:nvSpPr>
        <p:spPr bwMode="auto">
          <a:xfrm>
            <a:off x="904875" y="2832109"/>
            <a:ext cx="3190043" cy="4320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accent1"/>
              </a:solidFill>
              <a:effectLst/>
              <a:latin typeface="Arial" charset="0"/>
            </a:endParaRPr>
          </a:p>
        </p:txBody>
      </p:sp>
    </p:spTree>
    <p:extLst>
      <p:ext uri="{BB962C8B-B14F-4D97-AF65-F5344CB8AC3E}">
        <p14:creationId xmlns:p14="http://schemas.microsoft.com/office/powerpoint/2010/main" val="3943941460"/>
      </p:ext>
    </p:extLst>
  </p:cSld>
  <p:clrMapOvr>
    <a:masterClrMapping/>
  </p:clrMapOvr>
  <p:extLst>
    <p:ext uri="{DCECCB84-F9BA-43D5-87BE-67443E8EF086}">
      <p15:sldGuideLst xmlns:p15="http://schemas.microsoft.com/office/powerpoint/2012/main">
        <p15:guide id="1" orient="horz" pos="173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300"/>
              </a:spcBef>
              <a:defRPr>
                <a:latin typeface="Arial" panose="020B0604020202020204" pitchFamily="34" charset="0"/>
                <a:cs typeface="Arial" panose="020B0604020202020204" pitchFamily="34" charset="0"/>
              </a:defRPr>
            </a:lvl2pPr>
            <a:lvl3pPr>
              <a:spcBef>
                <a:spcPts val="300"/>
              </a:spcBef>
              <a:defRPr>
                <a:latin typeface="Arial" panose="020B0604020202020204" pitchFamily="34" charset="0"/>
                <a:cs typeface="Arial" panose="020B0604020202020204" pitchFamily="34" charset="0"/>
              </a:defRPr>
            </a:lvl3pPr>
            <a:lvl4pPr>
              <a:spcBef>
                <a:spcPts val="300"/>
              </a:spcBef>
              <a:defRPr>
                <a:latin typeface="Arial" panose="020B0604020202020204" pitchFamily="34" charset="0"/>
                <a:cs typeface="Arial" panose="020B0604020202020204" pitchFamily="34" charset="0"/>
              </a:defRPr>
            </a:lvl4pPr>
            <a:lvl5pPr>
              <a:spcBef>
                <a:spcPts val="3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17381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arning goal, Success criter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A15BC-58DD-5206-C507-F94FF55D2CEA}"/>
              </a:ext>
            </a:extLst>
          </p:cNvPr>
          <p:cNvSpPr>
            <a:spLocks noGrp="1"/>
          </p:cNvSpPr>
          <p:nvPr>
            <p:ph type="title" hasCustomPrompt="1"/>
          </p:nvPr>
        </p:nvSpPr>
        <p:spPr>
          <a:xfrm>
            <a:off x="4571999" y="274637"/>
            <a:ext cx="4251025" cy="360000"/>
          </a:xfrm>
        </p:spPr>
        <p:txBody>
          <a:bodyPr/>
          <a:lstStyle>
            <a:lvl1pPr>
              <a:defRPr/>
            </a:lvl1pPr>
          </a:lstStyle>
          <a:p>
            <a:r>
              <a:rPr lang="en-US" dirty="0"/>
              <a:t>Success criteria</a:t>
            </a:r>
            <a:endParaRPr lang="en-AU" dirty="0"/>
          </a:p>
        </p:txBody>
      </p:sp>
      <p:sp>
        <p:nvSpPr>
          <p:cNvPr id="4" name="Text Placeholder 3">
            <a:extLst>
              <a:ext uri="{FF2B5EF4-FFF2-40B4-BE49-F238E27FC236}">
                <a16:creationId xmlns:a16="http://schemas.microsoft.com/office/drawing/2014/main" id="{46D1ABD5-4A20-10C3-0AF1-7E8769F3D510}"/>
              </a:ext>
            </a:extLst>
          </p:cNvPr>
          <p:cNvSpPr>
            <a:spLocks noGrp="1"/>
          </p:cNvSpPr>
          <p:nvPr>
            <p:ph type="body" sz="quarter" idx="10" hasCustomPrompt="1"/>
          </p:nvPr>
        </p:nvSpPr>
        <p:spPr>
          <a:xfrm>
            <a:off x="327025" y="274637"/>
            <a:ext cx="3740150" cy="360000"/>
          </a:xfrm>
        </p:spPr>
        <p:txBody>
          <a:bodyPr>
            <a:normAutofit/>
          </a:bodyPr>
          <a:lstStyle>
            <a:lvl1pPr>
              <a:defRPr sz="2400" b="1"/>
            </a:lvl1pPr>
          </a:lstStyle>
          <a:p>
            <a:pPr lvl="0"/>
            <a:r>
              <a:rPr lang="en-US" dirty="0"/>
              <a:t>Learning goal</a:t>
            </a:r>
            <a:endParaRPr lang="en-AU" dirty="0"/>
          </a:p>
        </p:txBody>
      </p:sp>
      <p:sp>
        <p:nvSpPr>
          <p:cNvPr id="9" name="Text Placeholder 8">
            <a:extLst>
              <a:ext uri="{FF2B5EF4-FFF2-40B4-BE49-F238E27FC236}">
                <a16:creationId xmlns:a16="http://schemas.microsoft.com/office/drawing/2014/main" id="{900763A8-B150-BBFF-AE44-7348658000D5}"/>
              </a:ext>
            </a:extLst>
          </p:cNvPr>
          <p:cNvSpPr>
            <a:spLocks noGrp="1"/>
          </p:cNvSpPr>
          <p:nvPr>
            <p:ph type="body" sz="quarter" idx="11"/>
          </p:nvPr>
        </p:nvSpPr>
        <p:spPr>
          <a:xfrm>
            <a:off x="323850" y="771525"/>
            <a:ext cx="3743325" cy="33131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Text Placeholder 12">
            <a:extLst>
              <a:ext uri="{FF2B5EF4-FFF2-40B4-BE49-F238E27FC236}">
                <a16:creationId xmlns:a16="http://schemas.microsoft.com/office/drawing/2014/main" id="{04501167-8118-C700-E354-BE1CD7A235A5}"/>
              </a:ext>
            </a:extLst>
          </p:cNvPr>
          <p:cNvSpPr>
            <a:spLocks noGrp="1"/>
          </p:cNvSpPr>
          <p:nvPr>
            <p:ph type="body" sz="quarter" idx="12"/>
          </p:nvPr>
        </p:nvSpPr>
        <p:spPr>
          <a:xfrm>
            <a:off x="4572000" y="771525"/>
            <a:ext cx="4252913" cy="33131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402928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s and sources (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hasCustomPrompt="1"/>
          </p:nvPr>
        </p:nvSpPr>
        <p:spPr>
          <a:xfrm>
            <a:off x="327025" y="771551"/>
            <a:ext cx="4168775"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[Insert image, diagram or data]</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hasCustomPrompt="1"/>
          </p:nvPr>
        </p:nvSpPr>
        <p:spPr>
          <a:xfrm>
            <a:off x="4648200" y="771551"/>
            <a:ext cx="4168775"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[Insert image, diagram or data]</a:t>
            </a:r>
          </a:p>
        </p:txBody>
      </p:sp>
      <p:sp>
        <p:nvSpPr>
          <p:cNvPr id="5" name="Text Placeholder 5">
            <a:extLst>
              <a:ext uri="{FF2B5EF4-FFF2-40B4-BE49-F238E27FC236}">
                <a16:creationId xmlns:a16="http://schemas.microsoft.com/office/drawing/2014/main" id="{DD1EECA1-1EA1-4E5E-87CB-10903A9F2B87}"/>
              </a:ext>
            </a:extLst>
          </p:cNvPr>
          <p:cNvSpPr>
            <a:spLocks noGrp="1"/>
          </p:cNvSpPr>
          <p:nvPr>
            <p:ph type="body" sz="quarter" idx="12" hasCustomPrompt="1"/>
          </p:nvPr>
        </p:nvSpPr>
        <p:spPr>
          <a:xfrm>
            <a:off x="323850" y="3867894"/>
            <a:ext cx="4168775"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dirty="0"/>
              <a:t>Source: Author, Date.</a:t>
            </a:r>
          </a:p>
        </p:txBody>
      </p:sp>
      <p:sp>
        <p:nvSpPr>
          <p:cNvPr id="6" name="Text Placeholder 5">
            <a:extLst>
              <a:ext uri="{FF2B5EF4-FFF2-40B4-BE49-F238E27FC236}">
                <a16:creationId xmlns:a16="http://schemas.microsoft.com/office/drawing/2014/main" id="{C8A54F64-B37E-4FBE-B96A-EDCC71221E3F}"/>
              </a:ext>
            </a:extLst>
          </p:cNvPr>
          <p:cNvSpPr>
            <a:spLocks noGrp="1"/>
          </p:cNvSpPr>
          <p:nvPr>
            <p:ph type="body" sz="quarter" idx="13" hasCustomPrompt="1"/>
          </p:nvPr>
        </p:nvSpPr>
        <p:spPr>
          <a:xfrm>
            <a:off x="4648200" y="3867894"/>
            <a:ext cx="4168775"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dirty="0"/>
              <a:t>Source: Author, Date.</a:t>
            </a:r>
          </a:p>
        </p:txBody>
      </p:sp>
    </p:spTree>
    <p:extLst>
      <p:ext uri="{BB962C8B-B14F-4D97-AF65-F5344CB8AC3E}">
        <p14:creationId xmlns:p14="http://schemas.microsoft.com/office/powerpoint/2010/main" val="519094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p:nvPr>
        </p:nvSpPr>
        <p:spPr>
          <a:xfrm>
            <a:off x="327025" y="771551"/>
            <a:ext cx="4168775"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p:nvPr>
        </p:nvSpPr>
        <p:spPr>
          <a:xfrm>
            <a:off x="4648200" y="771551"/>
            <a:ext cx="4244280"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16846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dirty="0"/>
              <a:t>Click to edit Master title style</a:t>
            </a:r>
            <a:endParaRPr lang="en-AU" dirty="0"/>
          </a:p>
        </p:txBody>
      </p:sp>
    </p:spTree>
    <p:extLst>
      <p:ext uri="{BB962C8B-B14F-4D97-AF65-F5344CB8AC3E}">
        <p14:creationId xmlns:p14="http://schemas.microsoft.com/office/powerpoint/2010/main" val="1453835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680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1AFB-666F-410F-A7E4-51C87A369E55}"/>
              </a:ext>
            </a:extLst>
          </p:cNvPr>
          <p:cNvSpPr>
            <a:spLocks noGrp="1"/>
          </p:cNvSpPr>
          <p:nvPr>
            <p:ph type="title"/>
          </p:nvPr>
        </p:nvSpPr>
        <p:spPr>
          <a:xfrm>
            <a:off x="327026" y="342900"/>
            <a:ext cx="3020838" cy="1200150"/>
          </a:xfrm>
        </p:spPr>
        <p:txBody>
          <a:bodyPr anchor="t" anchorCtr="0">
            <a:normAutofit/>
          </a:bodyPr>
          <a:lstStyle>
            <a:lvl1pPr>
              <a:defRPr sz="2000"/>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A74E4483-EB55-4CF4-AE57-01EDC84C64A3}"/>
              </a:ext>
            </a:extLst>
          </p:cNvPr>
          <p:cNvSpPr>
            <a:spLocks noGrp="1"/>
          </p:cNvSpPr>
          <p:nvPr>
            <p:ph idx="1"/>
          </p:nvPr>
        </p:nvSpPr>
        <p:spPr>
          <a:xfrm>
            <a:off x="3497581" y="342901"/>
            <a:ext cx="5326380" cy="4143374"/>
          </a:xfrm>
        </p:spPr>
        <p:txBody>
          <a:bodyPr>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8C18F770-BF8F-43F6-8416-EF04D067FB70}"/>
              </a:ext>
            </a:extLst>
          </p:cNvPr>
          <p:cNvSpPr>
            <a:spLocks noGrp="1"/>
          </p:cNvSpPr>
          <p:nvPr>
            <p:ph type="body" sz="half" idx="2"/>
          </p:nvPr>
        </p:nvSpPr>
        <p:spPr>
          <a:xfrm>
            <a:off x="327026" y="1543049"/>
            <a:ext cx="3020838" cy="2943226"/>
          </a:xfrm>
        </p:spPr>
        <p:txBody>
          <a:bodyPr>
            <a:normAutofit/>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511917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323528" y="843558"/>
            <a:ext cx="8496000" cy="3644305"/>
          </a:xfrm>
        </p:spPr>
        <p:txBody>
          <a:bodyPr>
            <a:normAutofit/>
          </a:bodyPr>
          <a:lstStyle>
            <a:lvl1pPr>
              <a:defRPr sz="1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a:lnSpc>
                <a:spcPct val="110000"/>
              </a:lnSpc>
              <a:spcAft>
                <a:spcPts val="0"/>
              </a:spcAft>
            </a:pPr>
            <a:r>
              <a:rPr lang="en-US" sz="1200" dirty="0"/>
              <a:t>               </a:t>
            </a:r>
            <a:r>
              <a:rPr lang="en-US" sz="1400" dirty="0"/>
              <a:t>© State of Queensland (QCAA) </a:t>
            </a:r>
            <a:r>
              <a:rPr lang="en-AU" sz="1400" dirty="0"/>
              <a:t>2021</a:t>
            </a:r>
          </a:p>
          <a:p>
            <a:pPr>
              <a:lnSpc>
                <a:spcPct val="110000"/>
              </a:lnSpc>
            </a:pPr>
            <a:r>
              <a:rPr lang="en-AU" sz="1400" b="1" spc="-20" dirty="0"/>
              <a:t>Licence</a:t>
            </a:r>
            <a:r>
              <a:rPr lang="en-AU" sz="1400" spc="-20" dirty="0"/>
              <a:t>: </a:t>
            </a:r>
            <a:r>
              <a:rPr lang="en-AU" sz="1400" spc="-20" dirty="0">
                <a:hlinkClick r:id="rId2"/>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3"/>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 </a:t>
            </a:r>
            <a:r>
              <a:rPr lang="en-US" sz="1400" dirty="0"/>
              <a:t>(include the link):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(QCAA)</a:t>
            </a:r>
            <a:r>
              <a:rPr lang="en-AU" sz="1400" dirty="0"/>
              <a:t> 2021 </a:t>
            </a:r>
            <a:r>
              <a:rPr lang="en-AU" sz="1400" spc="-20" dirty="0">
                <a:hlinkClick r:id="rId3"/>
              </a:rPr>
              <a:t>www.qcaa.qld.edu.au/copyright</a:t>
            </a:r>
            <a:r>
              <a:rPr lang="en-AU" sz="1400" spc="-20" dirty="0"/>
              <a:t> </a:t>
            </a:r>
            <a:endParaRPr lang="en-AU" sz="1400" dirty="0"/>
          </a:p>
          <a:p>
            <a:pPr>
              <a:lnSpc>
                <a:spcPct val="110000"/>
              </a:lnSpc>
            </a:pPr>
            <a:r>
              <a:rPr lang="en-US" sz="1400" dirty="0"/>
              <a:t>Other copyright material in this presentation is listed on the previous slide/s. </a:t>
            </a:r>
            <a:endParaRPr lang="en-US" dirty="0"/>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dirty="0"/>
              <a:t>Copyright notice</a:t>
            </a:r>
            <a:endParaRPr lang="en-AU" dirty="0"/>
          </a:p>
        </p:txBody>
      </p:sp>
      <p:pic>
        <p:nvPicPr>
          <p:cNvPr id="4" name="Picture 3">
            <a:hlinkClick r:id="rId4"/>
            <a:extLst>
              <a:ext uri="{FF2B5EF4-FFF2-40B4-BE49-F238E27FC236}">
                <a16:creationId xmlns:a16="http://schemas.microsoft.com/office/drawing/2014/main" id="{70247D21-6793-4DFC-A2F4-2109C47AFB3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1240" y="771550"/>
            <a:ext cx="576000" cy="275357"/>
          </a:xfrm>
          <a:prstGeom prst="rect">
            <a:avLst/>
          </a:prstGeom>
        </p:spPr>
      </p:pic>
    </p:spTree>
    <p:extLst>
      <p:ext uri="{BB962C8B-B14F-4D97-AF65-F5344CB8AC3E}">
        <p14:creationId xmlns:p14="http://schemas.microsoft.com/office/powerpoint/2010/main" val="1121674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0.sv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13.xml"/><Relationship Id="rId4" Type="http://schemas.openxmlformats.org/officeDocument/2006/relationships/image" Target="../media/image10.sv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5.xml"/><Relationship Id="rId1" Type="http://schemas.openxmlformats.org/officeDocument/2006/relationships/slideLayout" Target="../slideLayouts/slideLayout14.xml"/><Relationship Id="rId4" Type="http://schemas.openxmlformats.org/officeDocument/2006/relationships/image" Target="../media/image10.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Graphic 15" descr="Queensland Curriculum and Assessment Authority (QCAA) logo">
            <a:extLst>
              <a:ext uri="{FF2B5EF4-FFF2-40B4-BE49-F238E27FC236}">
                <a16:creationId xmlns:a16="http://schemas.microsoft.com/office/drawing/2014/main" id="{CD62BAD7-D57D-ADDC-D07F-F936C29602B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2400" y="4662000"/>
            <a:ext cx="2512800" cy="246011"/>
          </a:xfrm>
          <a:prstGeom prst="rect">
            <a:avLst/>
          </a:prstGeom>
        </p:spPr>
      </p:pic>
      <p:pic>
        <p:nvPicPr>
          <p:cNvPr id="14" name="Graphic 13" descr="Creative Commons licence icons (CC BY)">
            <a:extLst>
              <a:ext uri="{FF2B5EF4-FFF2-40B4-BE49-F238E27FC236}">
                <a16:creationId xmlns:a16="http://schemas.microsoft.com/office/drawing/2014/main" id="{1177EBBF-AC38-EB20-6E6C-EBFEC57928E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0000" y="4453200"/>
            <a:ext cx="466725" cy="219075"/>
          </a:xfrm>
          <a:prstGeom prst="rect">
            <a:avLst/>
          </a:prstGeom>
        </p:spPr>
      </p:pic>
      <p:sp>
        <p:nvSpPr>
          <p:cNvPr id="2" name="Title Placeholder 1"/>
          <p:cNvSpPr>
            <a:spLocks noGrp="1"/>
          </p:cNvSpPr>
          <p:nvPr userDrawn="1">
            <p:ph type="title"/>
          </p:nvPr>
        </p:nvSpPr>
        <p:spPr>
          <a:xfrm>
            <a:off x="216000" y="2573100"/>
            <a:ext cx="8596800" cy="1296000"/>
          </a:xfrm>
          <a:prstGeom prst="rect">
            <a:avLst/>
          </a:prstGeom>
        </p:spPr>
        <p:txBody>
          <a:bodyPr vert="horz" lIns="91440" tIns="45720" rIns="91440" bIns="45720" rtlCol="0" anchor="b">
            <a:normAutofit/>
          </a:bodyPr>
          <a:lstStyle/>
          <a:p>
            <a:r>
              <a:rPr lang="en-US"/>
              <a:t>Click to edit Master title style</a:t>
            </a:r>
            <a:endParaRPr lang="en-AU" dirty="0"/>
          </a:p>
        </p:txBody>
      </p:sp>
      <p:sp>
        <p:nvSpPr>
          <p:cNvPr id="3" name="Text Placeholder 2"/>
          <p:cNvSpPr>
            <a:spLocks noGrp="1"/>
          </p:cNvSpPr>
          <p:nvPr userDrawn="1">
            <p:ph type="body" idx="1"/>
          </p:nvPr>
        </p:nvSpPr>
        <p:spPr>
          <a:xfrm>
            <a:off x="223200" y="3853587"/>
            <a:ext cx="8596800" cy="702000"/>
          </a:xfrm>
          <a:prstGeom prst="rect">
            <a:avLst/>
          </a:prstGeom>
        </p:spPr>
        <p:txBody>
          <a:bodyPr vert="horz" lIns="91440" tIns="45720" rIns="91440" bIns="45720" rtlCol="0">
            <a:normAutofit/>
          </a:bodyPr>
          <a:lstStyle/>
          <a:p>
            <a:pPr lvl="0"/>
            <a:r>
              <a:rPr lang="en-US" dirty="0"/>
              <a:t>Click to edit Master text styles</a:t>
            </a:r>
            <a:endParaRPr lang="en-AU" dirty="0"/>
          </a:p>
        </p:txBody>
      </p:sp>
      <p:pic>
        <p:nvPicPr>
          <p:cNvPr id="9" name="Graphic 8" descr="QCAA tagline: For all Queensland schools">
            <a:extLst>
              <a:ext uri="{FF2B5EF4-FFF2-40B4-BE49-F238E27FC236}">
                <a16:creationId xmlns:a16="http://schemas.microsoft.com/office/drawing/2014/main" id="{BE30692F-F357-2C3F-1A9C-FEFE5B40E904}"/>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20272" y="4770000"/>
            <a:ext cx="1800000" cy="140118"/>
          </a:xfrm>
          <a:prstGeom prst="rect">
            <a:avLst/>
          </a:prstGeom>
        </p:spPr>
      </p:pic>
    </p:spTree>
    <p:extLst>
      <p:ext uri="{BB962C8B-B14F-4D97-AF65-F5344CB8AC3E}">
        <p14:creationId xmlns:p14="http://schemas.microsoft.com/office/powerpoint/2010/main" val="976081414"/>
      </p:ext>
    </p:extLst>
  </p:cSld>
  <p:clrMap bg1="lt1" tx1="dk1" bg2="lt2" tx2="dk2" accent1="accent1" accent2="accent2" accent3="accent3" accent4="accent4" accent5="accent5" accent6="accent6" hlink="hlink" folHlink="folHlink"/>
  <p:sldLayoutIdLst>
    <p:sldLayoutId id="2147484169" r:id="rId1"/>
  </p:sldLayoutIdLst>
  <p:txStyles>
    <p:title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0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orient="horz" pos="3091" userDrawn="1">
          <p15:clr>
            <a:srgbClr val="F26B43"/>
          </p15:clr>
        </p15:guide>
        <p15:guide id="3" pos="204" userDrawn="1">
          <p15:clr>
            <a:srgbClr val="F26B43"/>
          </p15:clr>
        </p15:guide>
        <p15:guide id="4" pos="5556" userDrawn="1">
          <p15:clr>
            <a:srgbClr val="F26B43"/>
          </p15:clr>
        </p15:guide>
        <p15:guide id="5" orient="horz" pos="2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Graphic 5" descr="Sticker of ACiQ v9.0">
            <a:extLst>
              <a:ext uri="{FF2B5EF4-FFF2-40B4-BE49-F238E27FC236}">
                <a16:creationId xmlns:a16="http://schemas.microsoft.com/office/drawing/2014/main" id="{F1F6DE8A-D936-4E2B-F784-9387B0606583}"/>
              </a:ext>
            </a:extLst>
          </p:cNvPr>
          <p:cNvPicPr>
            <a:picLocks noChangeAspect="1"/>
          </p:cNvPicPr>
          <p:nvPr userDrawn="1"/>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245195" y="78339"/>
            <a:ext cx="849600" cy="188634"/>
          </a:xfrm>
          <a:prstGeom prst="rect">
            <a:avLst/>
          </a:prstGeom>
        </p:spPr>
      </p:pic>
    </p:spTree>
    <p:extLst>
      <p:ext uri="{BB962C8B-B14F-4D97-AF65-F5344CB8AC3E}">
        <p14:creationId xmlns:p14="http://schemas.microsoft.com/office/powerpoint/2010/main" val="2647280507"/>
      </p:ext>
    </p:extLst>
  </p:cSld>
  <p:clrMap bg1="lt1" tx1="dk1" bg2="lt2" tx2="dk2" accent1="accent1" accent2="accent2" accent3="accent3" accent4="accent4" accent5="accent5" accent6="accent6" hlink="hlink" folHlink="folHlink"/>
  <p:sldLayoutIdLst>
    <p:sldLayoutId id="2147484072" r:id="rId1"/>
    <p:sldLayoutId id="2147484218" r:id="rId2"/>
    <p:sldLayoutId id="2147484084" r:id="rId3"/>
    <p:sldLayoutId id="2147484074" r:id="rId4"/>
    <p:sldLayoutId id="2147484076" r:id="rId5"/>
    <p:sldLayoutId id="2147484077" r:id="rId6"/>
    <p:sldLayoutId id="2147484078" r:id="rId7"/>
    <p:sldLayoutId id="2147484140" r:id="rId8"/>
    <p:sldLayoutId id="2147484168" r:id="rId9"/>
    <p:sldLayoutId id="2147484283" r:id="rId10"/>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userDrawn="1">
          <p15:clr>
            <a:srgbClr val="F26B43"/>
          </p15:clr>
        </p15:guide>
        <p15:guide id="2" pos="2880" userDrawn="1">
          <p15:clr>
            <a:srgbClr val="F26B43"/>
          </p15:clr>
        </p15:guide>
        <p15:guide id="3" pos="204" userDrawn="1">
          <p15:clr>
            <a:srgbClr val="F26B43"/>
          </p15:clr>
        </p15:guide>
        <p15:guide id="4" pos="5559" userDrawn="1">
          <p15:clr>
            <a:srgbClr val="F26B43"/>
          </p15:clr>
        </p15:guide>
        <p15:guide id="5" orient="horz" pos="3091" userDrawn="1">
          <p15:clr>
            <a:srgbClr val="F26B43"/>
          </p15:clr>
        </p15:guide>
        <p15:guide id="6" orient="horz" pos="1620" userDrawn="1">
          <p15:clr>
            <a:srgbClr val="F26B43"/>
          </p15:clr>
        </p15:guide>
        <p15:guide id="7" orient="horz" pos="486" userDrawn="1">
          <p15:clr>
            <a:srgbClr val="F26B43"/>
          </p15:clr>
        </p15:guide>
        <p15:guide id="8" orient="horz" pos="29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403222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26803737"/>
      </p:ext>
    </p:extLst>
  </p:cSld>
  <p:clrMap bg1="lt1" tx1="dk1" bg2="lt2" tx2="dk2" accent1="accent1" accent2="accent2" accent3="accent3" accent4="accent4" accent5="accent5" accent6="accent6" hlink="hlink" folHlink="folHlink"/>
  <p:sldLayoutIdLst>
    <p:sldLayoutId id="2147484287" r:id="rId1"/>
  </p:sldLayoutIdLst>
  <p:txStyles>
    <p:titleStyle>
      <a:lvl1pPr algn="l" defTabSz="914400" rtl="0" eaLnBrk="1" latinLnBrk="0" hangingPunct="1">
        <a:lnSpc>
          <a:spcPct val="10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p15:clr>
            <a:srgbClr val="F26B43"/>
          </p15:clr>
        </p15:guide>
        <p15:guide id="3" pos="204">
          <p15:clr>
            <a:srgbClr val="F26B43"/>
          </p15:clr>
        </p15:guide>
        <p15:guide id="4" pos="5559">
          <p15:clr>
            <a:srgbClr val="F26B43"/>
          </p15:clr>
        </p15:guide>
        <p15:guide id="6" orient="horz" pos="1620">
          <p15:clr>
            <a:srgbClr val="F26B43"/>
          </p15:clr>
        </p15:guide>
        <p15:guide id="7" orient="horz" pos="486">
          <p15:clr>
            <a:srgbClr val="F26B43"/>
          </p15:clr>
        </p15:guide>
        <p15:guide id="9" orient="horz" pos="192">
          <p15:clr>
            <a:srgbClr val="F26B43"/>
          </p15:clr>
        </p15:guide>
        <p15:guide id="10" orient="horz" pos="302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Graphic 5" descr="Sticker of ACiQ v9.0">
            <a:extLst>
              <a:ext uri="{FF2B5EF4-FFF2-40B4-BE49-F238E27FC236}">
                <a16:creationId xmlns:a16="http://schemas.microsoft.com/office/drawing/2014/main" id="{F1F6DE8A-D936-4E2B-F784-9387B0606583}"/>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45195" y="78339"/>
            <a:ext cx="849600" cy="188634"/>
          </a:xfrm>
          <a:prstGeom prst="rect">
            <a:avLst/>
          </a:prstGeom>
        </p:spPr>
      </p:pic>
    </p:spTree>
    <p:extLst>
      <p:ext uri="{BB962C8B-B14F-4D97-AF65-F5344CB8AC3E}">
        <p14:creationId xmlns:p14="http://schemas.microsoft.com/office/powerpoint/2010/main" val="1164249330"/>
      </p:ext>
    </p:extLst>
  </p:cSld>
  <p:clrMap bg1="lt1" tx1="dk1" bg2="lt2" tx2="dk2" accent1="accent1" accent2="accent2" accent3="accent3" accent4="accent4" accent5="accent5" accent6="accent6" hlink="hlink" folHlink="folHlink"/>
  <p:sldLayoutIdLst>
    <p:sldLayoutId id="2147484253" r:id="rId1"/>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p15:clr>
            <a:srgbClr val="F26B43"/>
          </p15:clr>
        </p15:guide>
        <p15:guide id="2" pos="2880">
          <p15:clr>
            <a:srgbClr val="F26B43"/>
          </p15:clr>
        </p15:guide>
        <p15:guide id="3" pos="204">
          <p15:clr>
            <a:srgbClr val="F26B43"/>
          </p15:clr>
        </p15:guide>
        <p15:guide id="4" pos="5559">
          <p15:clr>
            <a:srgbClr val="F26B43"/>
          </p15:clr>
        </p15:guide>
        <p15:guide id="5" orient="horz" pos="3091">
          <p15:clr>
            <a:srgbClr val="F26B43"/>
          </p15:clr>
        </p15:guide>
        <p15:guide id="6" orient="horz" pos="1620">
          <p15:clr>
            <a:srgbClr val="F26B43"/>
          </p15:clr>
        </p15:guide>
        <p15:guide id="7" orient="horz" pos="486">
          <p15:clr>
            <a:srgbClr val="F26B43"/>
          </p15:clr>
        </p15:guide>
        <p15:guide id="8" orient="horz" pos="29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Graphic 5" descr="Sticker of ACiQ v9.0">
            <a:extLst>
              <a:ext uri="{FF2B5EF4-FFF2-40B4-BE49-F238E27FC236}">
                <a16:creationId xmlns:a16="http://schemas.microsoft.com/office/drawing/2014/main" id="{F1F6DE8A-D936-4E2B-F784-9387B0606583}"/>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45195" y="78339"/>
            <a:ext cx="849600" cy="188634"/>
          </a:xfrm>
          <a:prstGeom prst="rect">
            <a:avLst/>
          </a:prstGeom>
        </p:spPr>
      </p:pic>
    </p:spTree>
    <p:extLst>
      <p:ext uri="{BB962C8B-B14F-4D97-AF65-F5344CB8AC3E}">
        <p14:creationId xmlns:p14="http://schemas.microsoft.com/office/powerpoint/2010/main" val="685921005"/>
      </p:ext>
    </p:extLst>
  </p:cSld>
  <p:clrMap bg1="lt1" tx1="dk1" bg2="lt2" tx2="dk2" accent1="accent1" accent2="accent2" accent3="accent3" accent4="accent4" accent5="accent5" accent6="accent6" hlink="hlink" folHlink="folHlink"/>
  <p:sldLayoutIdLst>
    <p:sldLayoutId id="2147484285" r:id="rId1"/>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p15:clr>
            <a:srgbClr val="F26B43"/>
          </p15:clr>
        </p15:guide>
        <p15:guide id="2" pos="2880">
          <p15:clr>
            <a:srgbClr val="F26B43"/>
          </p15:clr>
        </p15:guide>
        <p15:guide id="3" pos="204">
          <p15:clr>
            <a:srgbClr val="F26B43"/>
          </p15:clr>
        </p15:guide>
        <p15:guide id="4" pos="5559">
          <p15:clr>
            <a:srgbClr val="F26B43"/>
          </p15:clr>
        </p15:guide>
        <p15:guide id="5" orient="horz" pos="3091">
          <p15:clr>
            <a:srgbClr val="F26B43"/>
          </p15:clr>
        </p15:guide>
        <p15:guide id="6" orient="horz" pos="1620">
          <p15:clr>
            <a:srgbClr val="F26B43"/>
          </p15:clr>
        </p15:guide>
        <p15:guide id="7" orient="horz" pos="486">
          <p15:clr>
            <a:srgbClr val="F26B43"/>
          </p15:clr>
        </p15:guide>
        <p15:guide id="8" orient="horz" pos="2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36.sv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28.sv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9.sv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39.svg"/></Relationships>
</file>

<file path=ppt/slides/_rels/slide35.xml.rels><?xml version="1.0" encoding="UTF-8" standalone="yes"?>
<Relationships xmlns="http://schemas.openxmlformats.org/package/2006/relationships"><Relationship Id="rId3" Type="http://schemas.openxmlformats.org/officeDocument/2006/relationships/hyperlink" Target="http://www.cherneesutton.com.au/"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australiancurriculum.edu.au/copyright-and-terms-of-use" TargetMode="External"/><Relationship Id="rId5" Type="http://schemas.openxmlformats.org/officeDocument/2006/relationships/hyperlink" Target="https://www.australiancurriculum.edu.au/" TargetMode="External"/><Relationship Id="rId4" Type="http://schemas.openxmlformats.org/officeDocument/2006/relationships/hyperlink" Target="https://creativecommons.org/licenses/by/4.0/"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openxmlformats.org/officeDocument/2006/relationships/hyperlink" Target="http://www.qcaa.qld.edu.au/copyright"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6.sv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28.sv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9.sv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A52C8-63EF-6369-E03B-F0A5D5C047ED}"/>
              </a:ext>
            </a:extLst>
          </p:cNvPr>
          <p:cNvSpPr>
            <a:spLocks noGrp="1"/>
          </p:cNvSpPr>
          <p:nvPr>
            <p:ph type="title"/>
          </p:nvPr>
        </p:nvSpPr>
        <p:spPr>
          <a:xfrm>
            <a:off x="327025" y="274637"/>
            <a:ext cx="8421439" cy="830997"/>
          </a:xfrm>
        </p:spPr>
        <p:txBody>
          <a:bodyPr wrap="square">
            <a:spAutoFit/>
          </a:bodyPr>
          <a:lstStyle/>
          <a:p>
            <a:r>
              <a:rPr lang="en-AU" sz="1800" dirty="0"/>
              <a:t>This presentation is part of the</a:t>
            </a:r>
            <a:r>
              <a:rPr lang="en-US" sz="1800" i="1" dirty="0">
                <a:solidFill>
                  <a:srgbClr val="000000"/>
                </a:solidFill>
              </a:rPr>
              <a:t> Creating questions for quality Mathematics assessment — Australian Curriculum v9.0</a:t>
            </a:r>
            <a:r>
              <a:rPr lang="en-AU" sz="1800" i="1" dirty="0">
                <a:solidFill>
                  <a:srgbClr val="000000"/>
                </a:solidFill>
              </a:rPr>
              <a:t> </a:t>
            </a:r>
            <a:r>
              <a:rPr lang="en-AU" sz="1800" dirty="0">
                <a:solidFill>
                  <a:srgbClr val="000000"/>
                </a:solidFill>
              </a:rPr>
              <a:t>toolkit</a:t>
            </a:r>
            <a:r>
              <a:rPr lang="en-AU" sz="1800" dirty="0"/>
              <a:t>. The toolkit contains guidance and additional resources.</a:t>
            </a:r>
          </a:p>
        </p:txBody>
      </p:sp>
      <p:sp>
        <p:nvSpPr>
          <p:cNvPr id="3" name="Content Placeholder 2">
            <a:extLst>
              <a:ext uri="{FF2B5EF4-FFF2-40B4-BE49-F238E27FC236}">
                <a16:creationId xmlns:a16="http://schemas.microsoft.com/office/drawing/2014/main" id="{51E97A88-5699-24B0-5B7A-34693BE5E7F5}"/>
              </a:ext>
            </a:extLst>
          </p:cNvPr>
          <p:cNvSpPr>
            <a:spLocks noGrp="1"/>
          </p:cNvSpPr>
          <p:nvPr>
            <p:ph idx="1"/>
          </p:nvPr>
        </p:nvSpPr>
        <p:spPr>
          <a:xfrm>
            <a:off x="2955925" y="1275606"/>
            <a:ext cx="5792539" cy="3185487"/>
          </a:xfrm>
        </p:spPr>
        <p:txBody>
          <a:bodyPr wrap="square">
            <a:spAutoFit/>
          </a:bodyPr>
          <a:lstStyle/>
          <a:p>
            <a:pPr marL="342900" indent="-342900">
              <a:spcBef>
                <a:spcPts val="1200"/>
              </a:spcBef>
              <a:spcAft>
                <a:spcPts val="600"/>
              </a:spcAft>
              <a:buFont typeface="+mj-lt"/>
              <a:buAutoNum type="arabicPeriod"/>
            </a:pPr>
            <a:r>
              <a:rPr lang="en-US" sz="1600" dirty="0"/>
              <a:t>Read </a:t>
            </a:r>
            <a:r>
              <a:rPr lang="en-US" sz="1600" i="1" dirty="0">
                <a:solidFill>
                  <a:srgbClr val="000000"/>
                </a:solidFill>
              </a:rPr>
              <a:t>Creating questions for quality Mathematics assessment — Australian Curriculum v9.0: Guide</a:t>
            </a:r>
            <a:r>
              <a:rPr lang="en-US" sz="1600" dirty="0">
                <a:solidFill>
                  <a:srgbClr val="000000"/>
                </a:solidFill>
              </a:rPr>
              <a:t>, which</a:t>
            </a:r>
            <a:r>
              <a:rPr lang="en-US" sz="1600" dirty="0"/>
              <a:t> provides the context and purpose of the toolkit.</a:t>
            </a:r>
          </a:p>
          <a:p>
            <a:pPr marL="342900" indent="-342900">
              <a:buFont typeface="+mj-lt"/>
              <a:buAutoNum type="arabicPeriod"/>
            </a:pPr>
            <a:r>
              <a:rPr lang="en-US" sz="1600" dirty="0"/>
              <a:t>Check the Session 1 information in </a:t>
            </a:r>
            <a:r>
              <a:rPr lang="en-US" sz="1600" i="1" dirty="0">
                <a:solidFill>
                  <a:srgbClr val="000000"/>
                </a:solidFill>
              </a:rPr>
              <a:t>Creating questions for quality Mathematics assessment — Australian Curriculum v9.0: Guide</a:t>
            </a:r>
            <a:r>
              <a:rPr lang="en-US" sz="1600" dirty="0"/>
              <a:t> and the notes section of this slide deck. Each slide may include additional information in the notes section to support understanding and scripting for facilitators (use Normal view).</a:t>
            </a:r>
          </a:p>
          <a:p>
            <a:pPr marL="342900" indent="-342900">
              <a:buFont typeface="+mj-lt"/>
              <a:buAutoNum type="arabicPeriod"/>
            </a:pPr>
            <a:r>
              <a:rPr lang="en-US" sz="1600" dirty="0"/>
              <a:t>Document reflections and strategies using </a:t>
            </a:r>
            <a:r>
              <a:rPr lang="en-US" sz="1600" i="1" dirty="0">
                <a:solidFill>
                  <a:srgbClr val="000000"/>
                </a:solidFill>
              </a:rPr>
              <a:t>Creating questions for quality Mathematics assessment — Australian Curriculum v9.0: Reflection sheet</a:t>
            </a:r>
            <a:r>
              <a:rPr lang="en-US" sz="1600" dirty="0"/>
              <a:t>.</a:t>
            </a:r>
          </a:p>
        </p:txBody>
      </p:sp>
      <p:sp>
        <p:nvSpPr>
          <p:cNvPr id="6" name="Oval 5">
            <a:extLst>
              <a:ext uri="{FF2B5EF4-FFF2-40B4-BE49-F238E27FC236}">
                <a16:creationId xmlns:a16="http://schemas.microsoft.com/office/drawing/2014/main" id="{F7A0400C-DBB8-451F-8F29-EB73AEB70300}"/>
              </a:ext>
            </a:extLst>
          </p:cNvPr>
          <p:cNvSpPr/>
          <p:nvPr/>
        </p:nvSpPr>
        <p:spPr>
          <a:xfrm>
            <a:off x="329569" y="1403455"/>
            <a:ext cx="2160968" cy="2205054"/>
          </a:xfrm>
          <a:prstGeom prst="ellipse">
            <a:avLst/>
          </a:prstGeom>
          <a:noFill/>
          <a:ln w="571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AU"/>
            </a:defPPr>
            <a:lvl1pPr algn="l" rtl="0" fontAlgn="base">
              <a:spcBef>
                <a:spcPct val="50000"/>
              </a:spcBef>
              <a:spcAft>
                <a:spcPct val="0"/>
              </a:spcAft>
              <a:defRPr kern="1200">
                <a:solidFill>
                  <a:schemeClr val="lt1"/>
                </a:solidFill>
                <a:latin typeface="+mn-lt"/>
                <a:ea typeface="+mn-ea"/>
                <a:cs typeface="+mn-cs"/>
              </a:defRPr>
            </a:lvl1pPr>
            <a:lvl2pPr marL="457200" algn="l" rtl="0" fontAlgn="base">
              <a:spcBef>
                <a:spcPct val="50000"/>
              </a:spcBef>
              <a:spcAft>
                <a:spcPct val="0"/>
              </a:spcAft>
              <a:defRPr kern="1200">
                <a:solidFill>
                  <a:schemeClr val="lt1"/>
                </a:solidFill>
                <a:latin typeface="+mn-lt"/>
                <a:ea typeface="+mn-ea"/>
                <a:cs typeface="+mn-cs"/>
              </a:defRPr>
            </a:lvl2pPr>
            <a:lvl3pPr marL="914400" algn="l" rtl="0" fontAlgn="base">
              <a:spcBef>
                <a:spcPct val="50000"/>
              </a:spcBef>
              <a:spcAft>
                <a:spcPct val="0"/>
              </a:spcAft>
              <a:defRPr kern="1200">
                <a:solidFill>
                  <a:schemeClr val="lt1"/>
                </a:solidFill>
                <a:latin typeface="+mn-lt"/>
                <a:ea typeface="+mn-ea"/>
                <a:cs typeface="+mn-cs"/>
              </a:defRPr>
            </a:lvl3pPr>
            <a:lvl4pPr marL="1371600" algn="l" rtl="0" fontAlgn="base">
              <a:spcBef>
                <a:spcPct val="50000"/>
              </a:spcBef>
              <a:spcAft>
                <a:spcPct val="0"/>
              </a:spcAft>
              <a:defRPr kern="1200">
                <a:solidFill>
                  <a:schemeClr val="lt1"/>
                </a:solidFill>
                <a:latin typeface="+mn-lt"/>
                <a:ea typeface="+mn-ea"/>
                <a:cs typeface="+mn-cs"/>
              </a:defRPr>
            </a:lvl4pPr>
            <a:lvl5pPr marL="1828800" algn="l" rtl="0" fontAlgn="base">
              <a:spcBef>
                <a:spcPct val="5000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AU" sz="2800" b="1" dirty="0">
                <a:solidFill>
                  <a:schemeClr val="bg2"/>
                </a:solidFill>
              </a:rPr>
              <a:t>Before you start</a:t>
            </a:r>
          </a:p>
        </p:txBody>
      </p:sp>
    </p:spTree>
    <p:extLst>
      <p:ext uri="{BB962C8B-B14F-4D97-AF65-F5344CB8AC3E}">
        <p14:creationId xmlns:p14="http://schemas.microsoft.com/office/powerpoint/2010/main" val="2389319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7DDD4C-74BB-95D2-FB66-24870C3E0E9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28039" y="783781"/>
            <a:ext cx="2581305" cy="3704993"/>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3" name="Title 2">
            <a:extLst>
              <a:ext uri="{FF2B5EF4-FFF2-40B4-BE49-F238E27FC236}">
                <a16:creationId xmlns:a16="http://schemas.microsoft.com/office/drawing/2014/main" id="{B4349EE3-266C-55AC-92C3-E06320C530A7}"/>
              </a:ext>
            </a:extLst>
          </p:cNvPr>
          <p:cNvSpPr>
            <a:spLocks noGrp="1"/>
          </p:cNvSpPr>
          <p:nvPr>
            <p:ph type="title"/>
          </p:nvPr>
        </p:nvSpPr>
        <p:spPr/>
        <p:txBody>
          <a:bodyPr/>
          <a:lstStyle/>
          <a:p>
            <a:r>
              <a:rPr lang="en-AU" dirty="0"/>
              <a:t>Mathematics standards elaborations</a:t>
            </a:r>
          </a:p>
        </p:txBody>
      </p:sp>
      <p:pic>
        <p:nvPicPr>
          <p:cNvPr id="5" name="Graphic 4">
            <a:extLst>
              <a:ext uri="{FF2B5EF4-FFF2-40B4-BE49-F238E27FC236}">
                <a16:creationId xmlns:a16="http://schemas.microsoft.com/office/drawing/2014/main" id="{44076189-74CC-9CA7-9666-8C7D424D112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920000" y="3888000"/>
            <a:ext cx="900000" cy="900000"/>
          </a:xfrm>
          <a:prstGeom prst="rect">
            <a:avLst/>
          </a:prstGeom>
        </p:spPr>
      </p:pic>
      <p:grpSp>
        <p:nvGrpSpPr>
          <p:cNvPr id="6" name="Group 5">
            <a:extLst>
              <a:ext uri="{FF2B5EF4-FFF2-40B4-BE49-F238E27FC236}">
                <a16:creationId xmlns:a16="http://schemas.microsoft.com/office/drawing/2014/main" id="{83C79243-FEF6-5E2B-BA0A-AB67E8FE93AF}"/>
              </a:ext>
            </a:extLst>
          </p:cNvPr>
          <p:cNvGrpSpPr/>
          <p:nvPr/>
        </p:nvGrpSpPr>
        <p:grpSpPr>
          <a:xfrm>
            <a:off x="2723292" y="932513"/>
            <a:ext cx="5172073" cy="3705405"/>
            <a:chOff x="2431444" y="827436"/>
            <a:chExt cx="5482031" cy="3927467"/>
          </a:xfrm>
        </p:grpSpPr>
        <p:pic>
          <p:nvPicPr>
            <p:cNvPr id="8" name="Picture 7">
              <a:extLst>
                <a:ext uri="{FF2B5EF4-FFF2-40B4-BE49-F238E27FC236}">
                  <a16:creationId xmlns:a16="http://schemas.microsoft.com/office/drawing/2014/main" id="{FB9E33C1-FA0D-571B-89DC-4955D73053C7}"/>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431444" y="827436"/>
              <a:ext cx="2736304" cy="3927467"/>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5B614703-405B-41C6-E42A-CFDA0E13406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97051" y="1275606"/>
              <a:ext cx="3816424" cy="2689911"/>
            </a:xfrm>
            <a:prstGeom prst="rect">
              <a:avLst/>
            </a:prstGeom>
            <a:ln>
              <a:solidFill>
                <a:schemeClr val="bg1">
                  <a:lumMod val="65000"/>
                </a:schemeClr>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183481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01CE77-5186-3EB5-541F-32F080E96AC5}"/>
              </a:ext>
            </a:extLst>
          </p:cNvPr>
          <p:cNvSpPr>
            <a:spLocks noGrp="1"/>
          </p:cNvSpPr>
          <p:nvPr>
            <p:ph idx="1"/>
          </p:nvPr>
        </p:nvSpPr>
        <p:spPr>
          <a:xfrm>
            <a:off x="327025" y="771550"/>
            <a:ext cx="8496000" cy="2109361"/>
          </a:xfrm>
        </p:spPr>
        <p:txBody>
          <a:bodyPr vert="horz" lIns="0" tIns="0" rIns="0" bIns="0" rtlCol="0" anchor="t">
            <a:normAutofit/>
          </a:bodyPr>
          <a:lstStyle/>
          <a:p>
            <a:r>
              <a:rPr lang="en-AU" dirty="0">
                <a:ea typeface="Arial" panose="020B0604020202020204" pitchFamily="34" charset="0"/>
              </a:rPr>
              <a:t>When creating questions using the QCAA standards elaborations, </a:t>
            </a:r>
            <a:br>
              <a:rPr lang="en-AU" dirty="0">
                <a:ea typeface="Arial" panose="020B0604020202020204" pitchFamily="34" charset="0"/>
              </a:rPr>
            </a:br>
            <a:r>
              <a:rPr lang="en-AU" dirty="0">
                <a:ea typeface="Arial" panose="020B0604020202020204" pitchFamily="34" charset="0"/>
              </a:rPr>
              <a:t>it is important to consider:</a:t>
            </a:r>
          </a:p>
          <a:p>
            <a:endParaRPr lang="en-AU" dirty="0"/>
          </a:p>
          <a:p>
            <a:endParaRPr lang="en-AU" dirty="0"/>
          </a:p>
          <a:p>
            <a:pPr marL="342884" indent="-342884">
              <a:buFont typeface="Arial" panose="020B0604020202020204" pitchFamily="34" charset="0"/>
              <a:buChar char="•"/>
            </a:pPr>
            <a:endParaRPr lang="en-AU" dirty="0"/>
          </a:p>
          <a:p>
            <a:pPr marL="342884" indent="-342884">
              <a:buFont typeface="Arial" panose="020B0604020202020204" pitchFamily="34" charset="0"/>
              <a:buChar char="•"/>
            </a:pPr>
            <a:endParaRPr lang="en-AU" dirty="0"/>
          </a:p>
          <a:p>
            <a:endParaRPr lang="en-AU" dirty="0"/>
          </a:p>
          <a:p>
            <a:pPr marL="342884" indent="-342884">
              <a:buFont typeface="Arial" panose="020B0604020202020204" pitchFamily="34" charset="0"/>
              <a:buChar char="•"/>
            </a:pPr>
            <a:endParaRPr lang="en-AU" dirty="0"/>
          </a:p>
          <a:p>
            <a:endParaRPr lang="en-AU" dirty="0"/>
          </a:p>
        </p:txBody>
      </p:sp>
      <p:graphicFrame>
        <p:nvGraphicFramePr>
          <p:cNvPr id="5" name="Diagram 4">
            <a:extLst>
              <a:ext uri="{FF2B5EF4-FFF2-40B4-BE49-F238E27FC236}">
                <a16:creationId xmlns:a16="http://schemas.microsoft.com/office/drawing/2014/main" id="{0007B5F7-4905-EF12-2DB8-442989ABC693}"/>
              </a:ext>
            </a:extLst>
          </p:cNvPr>
          <p:cNvGraphicFramePr/>
          <p:nvPr>
            <p:extLst>
              <p:ext uri="{D42A27DB-BD31-4B8C-83A1-F6EECF244321}">
                <p14:modId xmlns:p14="http://schemas.microsoft.com/office/powerpoint/2010/main" val="3632790340"/>
              </p:ext>
            </p:extLst>
          </p:nvPr>
        </p:nvGraphicFramePr>
        <p:xfrm>
          <a:off x="624786" y="1083509"/>
          <a:ext cx="7894429" cy="2976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D13F9AC-20E9-B235-BF8D-0A3CF9D988A1}"/>
              </a:ext>
            </a:extLst>
          </p:cNvPr>
          <p:cNvSpPr>
            <a:spLocks noGrp="1"/>
          </p:cNvSpPr>
          <p:nvPr>
            <p:ph type="title"/>
          </p:nvPr>
        </p:nvSpPr>
        <p:spPr>
          <a:solidFill>
            <a:schemeClr val="bg1"/>
          </a:solidFill>
        </p:spPr>
        <p:txBody>
          <a:bodyPr/>
          <a:lstStyle/>
          <a:p>
            <a:r>
              <a:rPr lang="en-AU" dirty="0"/>
              <a:t>Creating questions for a supervised assessment</a:t>
            </a:r>
          </a:p>
        </p:txBody>
      </p:sp>
      <p:sp>
        <p:nvSpPr>
          <p:cNvPr id="6" name="TextBox 5">
            <a:extLst>
              <a:ext uri="{FF2B5EF4-FFF2-40B4-BE49-F238E27FC236}">
                <a16:creationId xmlns:a16="http://schemas.microsoft.com/office/drawing/2014/main" id="{042110F4-686D-E9CC-208A-6738E5A778DF}"/>
              </a:ext>
            </a:extLst>
          </p:cNvPr>
          <p:cNvSpPr txBox="1"/>
          <p:nvPr/>
        </p:nvSpPr>
        <p:spPr>
          <a:xfrm>
            <a:off x="2593247" y="3329782"/>
            <a:ext cx="1508485" cy="369332"/>
          </a:xfrm>
          <a:prstGeom prst="rect">
            <a:avLst/>
          </a:prstGeom>
          <a:noFill/>
        </p:spPr>
        <p:txBody>
          <a:bodyPr wrap="square">
            <a:spAutoFit/>
          </a:bodyPr>
          <a:lstStyle/>
          <a:p>
            <a:pPr defTabSz="914378"/>
            <a:r>
              <a:rPr lang="en-AU" b="1" dirty="0">
                <a:solidFill>
                  <a:srgbClr val="000000"/>
                </a:solidFill>
                <a:ea typeface="Arial" panose="020B0604020202020204" pitchFamily="34" charset="0"/>
              </a:rPr>
              <a:t>complexity</a:t>
            </a:r>
            <a:endParaRPr lang="en-AU" b="1" dirty="0">
              <a:solidFill>
                <a:srgbClr val="000000"/>
              </a:solidFill>
            </a:endParaRPr>
          </a:p>
        </p:txBody>
      </p:sp>
      <p:sp>
        <p:nvSpPr>
          <p:cNvPr id="7" name="TextBox 6">
            <a:extLst>
              <a:ext uri="{FF2B5EF4-FFF2-40B4-BE49-F238E27FC236}">
                <a16:creationId xmlns:a16="http://schemas.microsoft.com/office/drawing/2014/main" id="{404353D7-B440-3785-C07E-AB2D95B17D7C}"/>
              </a:ext>
            </a:extLst>
          </p:cNvPr>
          <p:cNvSpPr txBox="1"/>
          <p:nvPr/>
        </p:nvSpPr>
        <p:spPr>
          <a:xfrm>
            <a:off x="5355891" y="3329782"/>
            <a:ext cx="1428601" cy="369332"/>
          </a:xfrm>
          <a:prstGeom prst="rect">
            <a:avLst/>
          </a:prstGeom>
          <a:noFill/>
        </p:spPr>
        <p:txBody>
          <a:bodyPr wrap="square">
            <a:spAutoFit/>
          </a:bodyPr>
          <a:lstStyle/>
          <a:p>
            <a:pPr defTabSz="914378"/>
            <a:r>
              <a:rPr lang="en-AU" b="1" dirty="0">
                <a:solidFill>
                  <a:srgbClr val="000000"/>
                </a:solidFill>
                <a:ea typeface="Arial" panose="020B0604020202020204" pitchFamily="34" charset="0"/>
              </a:rPr>
              <a:t>familiarity</a:t>
            </a:r>
            <a:endParaRPr lang="en-AU" b="1" dirty="0">
              <a:solidFill>
                <a:srgbClr val="000000"/>
              </a:solidFill>
            </a:endParaRPr>
          </a:p>
        </p:txBody>
      </p:sp>
      <p:sp>
        <p:nvSpPr>
          <p:cNvPr id="4" name="Rectangle 3">
            <a:extLst>
              <a:ext uri="{FF2B5EF4-FFF2-40B4-BE49-F238E27FC236}">
                <a16:creationId xmlns:a16="http://schemas.microsoft.com/office/drawing/2014/main" id="{E61444CD-6C65-C1EB-23D1-AFF432E062C8}"/>
              </a:ext>
            </a:extLst>
          </p:cNvPr>
          <p:cNvSpPr/>
          <p:nvPr/>
        </p:nvSpPr>
        <p:spPr>
          <a:xfrm>
            <a:off x="2513735" y="3367414"/>
            <a:ext cx="4270758" cy="434415"/>
          </a:xfrm>
          <a:prstGeom prst="rect">
            <a:avLst/>
          </a:prstGeom>
          <a:solidFill>
            <a:schemeClr val="bg1">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4378"/>
            <a:endParaRPr lang="en-AU" dirty="0">
              <a:solidFill>
                <a:srgbClr val="FFFFFF"/>
              </a:solidFill>
              <a:latin typeface="Calibri" panose="020F0502020204030204"/>
            </a:endParaRPr>
          </a:p>
        </p:txBody>
      </p:sp>
      <p:sp>
        <p:nvSpPr>
          <p:cNvPr id="9" name="Rectangle 8">
            <a:extLst>
              <a:ext uri="{FF2B5EF4-FFF2-40B4-BE49-F238E27FC236}">
                <a16:creationId xmlns:a16="http://schemas.microsoft.com/office/drawing/2014/main" id="{FFF60E90-1FE6-0530-8E7C-B4808B5F8541}"/>
              </a:ext>
            </a:extLst>
          </p:cNvPr>
          <p:cNvSpPr/>
          <p:nvPr/>
        </p:nvSpPr>
        <p:spPr>
          <a:xfrm>
            <a:off x="3207835" y="1424909"/>
            <a:ext cx="5530171" cy="1990237"/>
          </a:xfrm>
          <a:prstGeom prst="rect">
            <a:avLst/>
          </a:prstGeom>
          <a:solidFill>
            <a:schemeClr val="bg1">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4378"/>
            <a:endParaRPr lang="en-AU" dirty="0">
              <a:solidFill>
                <a:srgbClr val="FFFFFF"/>
              </a:solidFill>
              <a:latin typeface="Calibri" panose="020F0502020204030204"/>
            </a:endParaRPr>
          </a:p>
        </p:txBody>
      </p:sp>
    </p:spTree>
    <p:extLst>
      <p:ext uri="{BB962C8B-B14F-4D97-AF65-F5344CB8AC3E}">
        <p14:creationId xmlns:p14="http://schemas.microsoft.com/office/powerpoint/2010/main" val="2040766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01CE77-5186-3EB5-541F-32F080E96AC5}"/>
              </a:ext>
            </a:extLst>
          </p:cNvPr>
          <p:cNvSpPr>
            <a:spLocks noGrp="1"/>
          </p:cNvSpPr>
          <p:nvPr>
            <p:ph idx="1"/>
          </p:nvPr>
        </p:nvSpPr>
        <p:spPr>
          <a:xfrm>
            <a:off x="327025" y="771550"/>
            <a:ext cx="8496000" cy="2109361"/>
          </a:xfrm>
        </p:spPr>
        <p:txBody>
          <a:bodyPr vert="horz" lIns="0" tIns="0" rIns="0" bIns="0" rtlCol="0" anchor="t">
            <a:normAutofit/>
          </a:bodyPr>
          <a:lstStyle/>
          <a:p>
            <a:r>
              <a:rPr lang="en-AU" dirty="0">
                <a:ea typeface="Arial" panose="020B0604020202020204" pitchFamily="34" charset="0"/>
              </a:rPr>
              <a:t>When creating questions using the QCAA standards elaborations, </a:t>
            </a:r>
            <a:br>
              <a:rPr lang="en-AU" dirty="0">
                <a:ea typeface="Arial" panose="020B0604020202020204" pitchFamily="34" charset="0"/>
              </a:rPr>
            </a:br>
            <a:r>
              <a:rPr lang="en-AU" dirty="0">
                <a:ea typeface="Arial" panose="020B0604020202020204" pitchFamily="34" charset="0"/>
              </a:rPr>
              <a:t>it is important to consider:</a:t>
            </a:r>
          </a:p>
          <a:p>
            <a:endParaRPr lang="en-AU" dirty="0"/>
          </a:p>
          <a:p>
            <a:endParaRPr lang="en-AU" dirty="0"/>
          </a:p>
          <a:p>
            <a:pPr marL="342884" indent="-342884">
              <a:buFont typeface="Arial" panose="020B0604020202020204" pitchFamily="34" charset="0"/>
              <a:buChar char="•"/>
            </a:pPr>
            <a:endParaRPr lang="en-AU" dirty="0"/>
          </a:p>
          <a:p>
            <a:pPr marL="342884" indent="-342884">
              <a:buFont typeface="Arial" panose="020B0604020202020204" pitchFamily="34" charset="0"/>
              <a:buChar char="•"/>
            </a:pPr>
            <a:endParaRPr lang="en-AU" dirty="0"/>
          </a:p>
          <a:p>
            <a:endParaRPr lang="en-AU" dirty="0"/>
          </a:p>
          <a:p>
            <a:pPr marL="342884" indent="-342884">
              <a:buFont typeface="Arial" panose="020B0604020202020204" pitchFamily="34" charset="0"/>
              <a:buChar char="•"/>
            </a:pPr>
            <a:endParaRPr lang="en-AU" dirty="0"/>
          </a:p>
          <a:p>
            <a:endParaRPr lang="en-AU" dirty="0"/>
          </a:p>
        </p:txBody>
      </p:sp>
      <p:graphicFrame>
        <p:nvGraphicFramePr>
          <p:cNvPr id="5" name="Diagram 4">
            <a:extLst>
              <a:ext uri="{FF2B5EF4-FFF2-40B4-BE49-F238E27FC236}">
                <a16:creationId xmlns:a16="http://schemas.microsoft.com/office/drawing/2014/main" id="{0007B5F7-4905-EF12-2DB8-442989ABC693}"/>
              </a:ext>
            </a:extLst>
          </p:cNvPr>
          <p:cNvGraphicFramePr/>
          <p:nvPr>
            <p:extLst>
              <p:ext uri="{D42A27DB-BD31-4B8C-83A1-F6EECF244321}">
                <p14:modId xmlns:p14="http://schemas.microsoft.com/office/powerpoint/2010/main" val="3865514323"/>
              </p:ext>
            </p:extLst>
          </p:nvPr>
        </p:nvGraphicFramePr>
        <p:xfrm>
          <a:off x="624786" y="1083509"/>
          <a:ext cx="7894429" cy="2976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D13F9AC-20E9-B235-BF8D-0A3CF9D988A1}"/>
              </a:ext>
            </a:extLst>
          </p:cNvPr>
          <p:cNvSpPr>
            <a:spLocks noGrp="1"/>
          </p:cNvSpPr>
          <p:nvPr>
            <p:ph type="title"/>
          </p:nvPr>
        </p:nvSpPr>
        <p:spPr>
          <a:solidFill>
            <a:schemeClr val="bg1"/>
          </a:solidFill>
        </p:spPr>
        <p:txBody>
          <a:bodyPr/>
          <a:lstStyle/>
          <a:p>
            <a:r>
              <a:rPr lang="en-AU" dirty="0"/>
              <a:t>Creating questions for a supervised assessment</a:t>
            </a:r>
          </a:p>
        </p:txBody>
      </p:sp>
      <p:sp>
        <p:nvSpPr>
          <p:cNvPr id="6" name="TextBox 5">
            <a:extLst>
              <a:ext uri="{FF2B5EF4-FFF2-40B4-BE49-F238E27FC236}">
                <a16:creationId xmlns:a16="http://schemas.microsoft.com/office/drawing/2014/main" id="{042110F4-686D-E9CC-208A-6738E5A778DF}"/>
              </a:ext>
            </a:extLst>
          </p:cNvPr>
          <p:cNvSpPr txBox="1"/>
          <p:nvPr/>
        </p:nvSpPr>
        <p:spPr>
          <a:xfrm>
            <a:off x="2593247" y="3329782"/>
            <a:ext cx="1508485" cy="369332"/>
          </a:xfrm>
          <a:prstGeom prst="rect">
            <a:avLst/>
          </a:prstGeom>
          <a:noFill/>
        </p:spPr>
        <p:txBody>
          <a:bodyPr wrap="square">
            <a:spAutoFit/>
          </a:bodyPr>
          <a:lstStyle/>
          <a:p>
            <a:pPr defTabSz="914378"/>
            <a:r>
              <a:rPr lang="en-AU" b="1" dirty="0">
                <a:solidFill>
                  <a:srgbClr val="000000"/>
                </a:solidFill>
                <a:ea typeface="Arial" panose="020B0604020202020204" pitchFamily="34" charset="0"/>
              </a:rPr>
              <a:t>complexity</a:t>
            </a:r>
            <a:endParaRPr lang="en-AU" b="1" dirty="0">
              <a:solidFill>
                <a:srgbClr val="000000"/>
              </a:solidFill>
            </a:endParaRPr>
          </a:p>
        </p:txBody>
      </p:sp>
      <p:sp>
        <p:nvSpPr>
          <p:cNvPr id="7" name="TextBox 6">
            <a:extLst>
              <a:ext uri="{FF2B5EF4-FFF2-40B4-BE49-F238E27FC236}">
                <a16:creationId xmlns:a16="http://schemas.microsoft.com/office/drawing/2014/main" id="{404353D7-B440-3785-C07E-AB2D95B17D7C}"/>
              </a:ext>
            </a:extLst>
          </p:cNvPr>
          <p:cNvSpPr txBox="1"/>
          <p:nvPr/>
        </p:nvSpPr>
        <p:spPr>
          <a:xfrm>
            <a:off x="5355891" y="3329782"/>
            <a:ext cx="1428601" cy="369332"/>
          </a:xfrm>
          <a:prstGeom prst="rect">
            <a:avLst/>
          </a:prstGeom>
          <a:noFill/>
        </p:spPr>
        <p:txBody>
          <a:bodyPr wrap="square">
            <a:spAutoFit/>
          </a:bodyPr>
          <a:lstStyle/>
          <a:p>
            <a:pPr defTabSz="914378"/>
            <a:r>
              <a:rPr lang="en-AU" b="1" dirty="0">
                <a:solidFill>
                  <a:srgbClr val="000000"/>
                </a:solidFill>
                <a:ea typeface="Arial" panose="020B0604020202020204" pitchFamily="34" charset="0"/>
              </a:rPr>
              <a:t>familiarity</a:t>
            </a:r>
            <a:endParaRPr lang="en-AU" b="1" dirty="0">
              <a:solidFill>
                <a:srgbClr val="000000"/>
              </a:solidFill>
            </a:endParaRPr>
          </a:p>
        </p:txBody>
      </p:sp>
      <p:sp>
        <p:nvSpPr>
          <p:cNvPr id="8" name="Rectangle 7">
            <a:extLst>
              <a:ext uri="{FF2B5EF4-FFF2-40B4-BE49-F238E27FC236}">
                <a16:creationId xmlns:a16="http://schemas.microsoft.com/office/drawing/2014/main" id="{009CBE5B-9E0B-3EFD-EC37-65FCE42BF288}"/>
              </a:ext>
            </a:extLst>
          </p:cNvPr>
          <p:cNvSpPr/>
          <p:nvPr/>
        </p:nvSpPr>
        <p:spPr>
          <a:xfrm>
            <a:off x="5210053" y="3355441"/>
            <a:ext cx="1357002" cy="346250"/>
          </a:xfrm>
          <a:prstGeom prst="rect">
            <a:avLst/>
          </a:prstGeom>
          <a:solidFill>
            <a:schemeClr val="bg1">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4378"/>
            <a:endParaRPr lang="en-AU" dirty="0">
              <a:solidFill>
                <a:srgbClr val="FFFFFF"/>
              </a:solidFill>
              <a:latin typeface="Calibri" panose="020F0502020204030204"/>
            </a:endParaRPr>
          </a:p>
        </p:txBody>
      </p:sp>
      <p:sp>
        <p:nvSpPr>
          <p:cNvPr id="9" name="Rectangle 8">
            <a:extLst>
              <a:ext uri="{FF2B5EF4-FFF2-40B4-BE49-F238E27FC236}">
                <a16:creationId xmlns:a16="http://schemas.microsoft.com/office/drawing/2014/main" id="{FFF60E90-1FE6-0530-8E7C-B4808B5F8541}"/>
              </a:ext>
            </a:extLst>
          </p:cNvPr>
          <p:cNvSpPr/>
          <p:nvPr/>
        </p:nvSpPr>
        <p:spPr>
          <a:xfrm>
            <a:off x="5951129" y="1424909"/>
            <a:ext cx="2786877" cy="1990237"/>
          </a:xfrm>
          <a:prstGeom prst="rect">
            <a:avLst/>
          </a:prstGeom>
          <a:solidFill>
            <a:schemeClr val="bg1">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4378"/>
            <a:endParaRPr lang="en-AU" dirty="0">
              <a:solidFill>
                <a:srgbClr val="FFFFFF"/>
              </a:solidFill>
              <a:latin typeface="Calibri" panose="020F0502020204030204"/>
            </a:endParaRPr>
          </a:p>
        </p:txBody>
      </p:sp>
    </p:spTree>
    <p:extLst>
      <p:ext uri="{BB962C8B-B14F-4D97-AF65-F5344CB8AC3E}">
        <p14:creationId xmlns:p14="http://schemas.microsoft.com/office/powerpoint/2010/main" val="2734085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9ED7B-EC3C-A22D-A24F-564C577FA4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F1BA67-1C3A-B92E-8F8D-5CB6FE46C584}"/>
              </a:ext>
            </a:extLst>
          </p:cNvPr>
          <p:cNvSpPr>
            <a:spLocks noGrp="1"/>
          </p:cNvSpPr>
          <p:nvPr>
            <p:ph type="title"/>
          </p:nvPr>
        </p:nvSpPr>
        <p:spPr>
          <a:solidFill>
            <a:schemeClr val="bg1"/>
          </a:solidFill>
        </p:spPr>
        <p:txBody>
          <a:bodyPr/>
          <a:lstStyle/>
          <a:p>
            <a:r>
              <a:rPr lang="en-AU" dirty="0"/>
              <a:t>Creating questions for a supervised assessment</a:t>
            </a:r>
          </a:p>
        </p:txBody>
      </p:sp>
      <p:sp>
        <p:nvSpPr>
          <p:cNvPr id="3" name="Content Placeholder 2">
            <a:extLst>
              <a:ext uri="{FF2B5EF4-FFF2-40B4-BE49-F238E27FC236}">
                <a16:creationId xmlns:a16="http://schemas.microsoft.com/office/drawing/2014/main" id="{F078D7FD-6566-D19E-97B2-162F82E0232E}"/>
              </a:ext>
            </a:extLst>
          </p:cNvPr>
          <p:cNvSpPr>
            <a:spLocks noGrp="1"/>
          </p:cNvSpPr>
          <p:nvPr>
            <p:ph idx="1"/>
          </p:nvPr>
        </p:nvSpPr>
        <p:spPr/>
        <p:txBody>
          <a:bodyPr vert="horz" lIns="0" tIns="0" rIns="0" bIns="0" rtlCol="0" anchor="t">
            <a:normAutofit/>
          </a:bodyPr>
          <a:lstStyle/>
          <a:p>
            <a:r>
              <a:rPr lang="en-AU" dirty="0">
                <a:ea typeface="Arial" panose="020B0604020202020204" pitchFamily="34" charset="0"/>
              </a:rPr>
              <a:t>When creating questions using the QCAA standards elaborations, </a:t>
            </a:r>
            <a:br>
              <a:rPr lang="en-AU" dirty="0">
                <a:ea typeface="Arial" panose="020B0604020202020204" pitchFamily="34" charset="0"/>
              </a:rPr>
            </a:br>
            <a:r>
              <a:rPr lang="en-AU" dirty="0">
                <a:ea typeface="Arial" panose="020B0604020202020204" pitchFamily="34" charset="0"/>
              </a:rPr>
              <a:t>it is important to consider:</a:t>
            </a:r>
          </a:p>
          <a:p>
            <a:endParaRPr lang="en-AU" dirty="0"/>
          </a:p>
          <a:p>
            <a:endParaRPr lang="en-AU" dirty="0"/>
          </a:p>
          <a:p>
            <a:pPr marL="342884" indent="-342884">
              <a:buFont typeface="Arial" panose="020B0604020202020204" pitchFamily="34" charset="0"/>
              <a:buChar char="•"/>
            </a:pPr>
            <a:endParaRPr lang="en-AU" dirty="0"/>
          </a:p>
          <a:p>
            <a:pPr marL="342884" indent="-342884">
              <a:buFont typeface="Arial" panose="020B0604020202020204" pitchFamily="34" charset="0"/>
              <a:buChar char="•"/>
            </a:pPr>
            <a:endParaRPr lang="en-AU" dirty="0"/>
          </a:p>
          <a:p>
            <a:endParaRPr lang="en-AU" dirty="0"/>
          </a:p>
          <a:p>
            <a:pPr marL="342884" indent="-342884">
              <a:buFont typeface="Arial" panose="020B0604020202020204" pitchFamily="34" charset="0"/>
              <a:buChar char="•"/>
            </a:pPr>
            <a:endParaRPr lang="en-AU" dirty="0"/>
          </a:p>
          <a:p>
            <a:endParaRPr lang="en-AU" dirty="0"/>
          </a:p>
        </p:txBody>
      </p:sp>
      <p:graphicFrame>
        <p:nvGraphicFramePr>
          <p:cNvPr id="5" name="Diagram 4">
            <a:extLst>
              <a:ext uri="{FF2B5EF4-FFF2-40B4-BE49-F238E27FC236}">
                <a16:creationId xmlns:a16="http://schemas.microsoft.com/office/drawing/2014/main" id="{5017C0CE-4AFB-F965-8EF1-8D724136DC09}"/>
              </a:ext>
            </a:extLst>
          </p:cNvPr>
          <p:cNvGraphicFramePr/>
          <p:nvPr>
            <p:extLst>
              <p:ext uri="{D42A27DB-BD31-4B8C-83A1-F6EECF244321}">
                <p14:modId xmlns:p14="http://schemas.microsoft.com/office/powerpoint/2010/main" val="455428515"/>
              </p:ext>
            </p:extLst>
          </p:nvPr>
        </p:nvGraphicFramePr>
        <p:xfrm>
          <a:off x="624786" y="1083509"/>
          <a:ext cx="7894429" cy="2976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826366AF-8120-E654-E5C5-F93548EE5A50}"/>
              </a:ext>
            </a:extLst>
          </p:cNvPr>
          <p:cNvSpPr txBox="1"/>
          <p:nvPr/>
        </p:nvSpPr>
        <p:spPr>
          <a:xfrm>
            <a:off x="5355891" y="3329782"/>
            <a:ext cx="1428601" cy="369332"/>
          </a:xfrm>
          <a:prstGeom prst="rect">
            <a:avLst/>
          </a:prstGeom>
          <a:noFill/>
        </p:spPr>
        <p:txBody>
          <a:bodyPr wrap="square">
            <a:spAutoFit/>
          </a:bodyPr>
          <a:lstStyle/>
          <a:p>
            <a:pPr defTabSz="914378"/>
            <a:r>
              <a:rPr lang="en-AU" b="1" dirty="0">
                <a:solidFill>
                  <a:srgbClr val="000000"/>
                </a:solidFill>
                <a:ea typeface="Arial" panose="020B0604020202020204" pitchFamily="34" charset="0"/>
              </a:rPr>
              <a:t>familiarity</a:t>
            </a:r>
            <a:endParaRPr lang="en-AU" b="1" dirty="0">
              <a:solidFill>
                <a:srgbClr val="000000"/>
              </a:solidFill>
            </a:endParaRPr>
          </a:p>
        </p:txBody>
      </p:sp>
      <p:sp>
        <p:nvSpPr>
          <p:cNvPr id="8" name="TextBox 7">
            <a:extLst>
              <a:ext uri="{FF2B5EF4-FFF2-40B4-BE49-F238E27FC236}">
                <a16:creationId xmlns:a16="http://schemas.microsoft.com/office/drawing/2014/main" id="{2598432C-D3DC-B8CC-B665-4E9055633396}"/>
              </a:ext>
            </a:extLst>
          </p:cNvPr>
          <p:cNvSpPr txBox="1"/>
          <p:nvPr/>
        </p:nvSpPr>
        <p:spPr>
          <a:xfrm>
            <a:off x="2593247" y="3329782"/>
            <a:ext cx="1508485" cy="369332"/>
          </a:xfrm>
          <a:prstGeom prst="rect">
            <a:avLst/>
          </a:prstGeom>
          <a:noFill/>
        </p:spPr>
        <p:txBody>
          <a:bodyPr wrap="square">
            <a:spAutoFit/>
          </a:bodyPr>
          <a:lstStyle/>
          <a:p>
            <a:pPr defTabSz="914378"/>
            <a:r>
              <a:rPr lang="en-AU" b="1" dirty="0">
                <a:solidFill>
                  <a:srgbClr val="000000"/>
                </a:solidFill>
                <a:ea typeface="Arial" panose="020B0604020202020204" pitchFamily="34" charset="0"/>
              </a:rPr>
              <a:t>complexity</a:t>
            </a:r>
            <a:endParaRPr lang="en-AU" b="1" dirty="0">
              <a:solidFill>
                <a:srgbClr val="000000"/>
              </a:solidFill>
            </a:endParaRPr>
          </a:p>
        </p:txBody>
      </p:sp>
    </p:spTree>
    <p:extLst>
      <p:ext uri="{BB962C8B-B14F-4D97-AF65-F5344CB8AC3E}">
        <p14:creationId xmlns:p14="http://schemas.microsoft.com/office/powerpoint/2010/main" val="2388549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C30EE58E-43B8-161A-9692-EE739FF98385}"/>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F7BB2944-EE67-5F7F-8A00-533627B8AF4C}"/>
              </a:ext>
            </a:extLst>
          </p:cNvPr>
          <p:cNvGrpSpPr/>
          <p:nvPr/>
        </p:nvGrpSpPr>
        <p:grpSpPr>
          <a:xfrm>
            <a:off x="741602" y="2067694"/>
            <a:ext cx="7660797" cy="741680"/>
            <a:chOff x="785932" y="1483359"/>
            <a:chExt cx="7660797" cy="741680"/>
          </a:xfrm>
          <a:noFill/>
        </p:grpSpPr>
        <p:sp>
          <p:nvSpPr>
            <p:cNvPr id="7" name="Rectangle 6">
              <a:extLst>
                <a:ext uri="{FF2B5EF4-FFF2-40B4-BE49-F238E27FC236}">
                  <a16:creationId xmlns:a16="http://schemas.microsoft.com/office/drawing/2014/main" id="{934848D9-DE21-F612-6C10-09FDF4E0161C}"/>
                </a:ext>
              </a:extLst>
            </p:cNvPr>
            <p:cNvSpPr/>
            <p:nvPr/>
          </p:nvSpPr>
          <p:spPr>
            <a:xfrm>
              <a:off x="785932" y="1483359"/>
              <a:ext cx="7660797" cy="741680"/>
            </a:xfrm>
            <a:prstGeom prst="rect">
              <a:avLst/>
            </a:prstGeom>
            <a:grpFill/>
            <a:ln w="28575">
              <a:solidFill>
                <a:schemeClr val="bg1"/>
              </a:solidFill>
            </a:ln>
          </p:spPr>
          <p:style>
            <a:lnRef idx="2">
              <a:schemeClr val="lt1">
                <a:hueOff val="0"/>
                <a:satOff val="0"/>
                <a:lumOff val="0"/>
                <a:alphaOff val="0"/>
              </a:schemeClr>
            </a:lnRef>
            <a:fillRef idx="1">
              <a:scrgbClr r="0" g="0" b="0"/>
            </a:fillRef>
            <a:effectRef idx="0">
              <a:schemeClr val="accent1">
                <a:alpha val="90000"/>
                <a:hueOff val="0"/>
                <a:satOff val="0"/>
                <a:lumOff val="0"/>
                <a:alphaOff val="-20000"/>
              </a:schemeClr>
            </a:effectRef>
            <a:fontRef idx="minor">
              <a:schemeClr val="lt1"/>
            </a:fontRef>
          </p:style>
          <p:txBody>
            <a:bodyPr/>
            <a:lstStyle/>
            <a:p>
              <a:endParaRPr lang="en-AU" dirty="0"/>
            </a:p>
          </p:txBody>
        </p:sp>
        <p:sp>
          <p:nvSpPr>
            <p:cNvPr id="8" name="TextBox 7">
              <a:extLst>
                <a:ext uri="{FF2B5EF4-FFF2-40B4-BE49-F238E27FC236}">
                  <a16:creationId xmlns:a16="http://schemas.microsoft.com/office/drawing/2014/main" id="{9C6E90E0-A0BD-4EEC-E88E-CAF85F95261E}"/>
                </a:ext>
              </a:extLst>
            </p:cNvPr>
            <p:cNvSpPr txBox="1"/>
            <p:nvPr/>
          </p:nvSpPr>
          <p:spPr>
            <a:xfrm>
              <a:off x="785932" y="1483359"/>
              <a:ext cx="7660797" cy="741680"/>
            </a:xfrm>
            <a:prstGeom prst="rect">
              <a:avLst/>
            </a:prstGeom>
            <a:solidFill>
              <a:schemeClr val="accent1">
                <a:lumMod val="20000"/>
                <a:lumOff val="80000"/>
              </a:schemeClr>
            </a:solidFill>
            <a:ln w="28575">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50400" tIns="50800" rIns="50800" bIns="50800" numCol="1" spcCol="1270" anchor="ctr" anchorCtr="0">
              <a:noAutofit/>
            </a:bodyPr>
            <a:lstStyle/>
            <a:p>
              <a:pPr marL="0" lvl="0" indent="0" algn="ctr" defTabSz="889000">
                <a:lnSpc>
                  <a:spcPct val="90000"/>
                </a:lnSpc>
                <a:spcBef>
                  <a:spcPct val="0"/>
                </a:spcBef>
                <a:spcAft>
                  <a:spcPct val="35000"/>
                </a:spcAft>
                <a:buNone/>
              </a:pPr>
              <a:r>
                <a:rPr lang="en-AU" sz="2000" kern="1200" dirty="0">
                  <a:solidFill>
                    <a:schemeClr val="tx1"/>
                  </a:solidFill>
                  <a:latin typeface="Arial" panose="020B0604020202020204" pitchFamily="34" charset="0"/>
                  <a:cs typeface="Arial" panose="020B0604020202020204" pitchFamily="34" charset="0"/>
                </a:rPr>
                <a:t>Simple familiar questions</a:t>
              </a:r>
            </a:p>
          </p:txBody>
        </p:sp>
      </p:grpSp>
    </p:spTree>
    <p:extLst>
      <p:ext uri="{BB962C8B-B14F-4D97-AF65-F5344CB8AC3E}">
        <p14:creationId xmlns:p14="http://schemas.microsoft.com/office/powerpoint/2010/main" val="1143240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04AFC-BFA2-81AA-B36D-A50130965F87}"/>
              </a:ext>
            </a:extLst>
          </p:cNvPr>
          <p:cNvSpPr>
            <a:spLocks noGrp="1"/>
          </p:cNvSpPr>
          <p:nvPr>
            <p:ph type="title"/>
          </p:nvPr>
        </p:nvSpPr>
        <p:spPr/>
        <p:txBody>
          <a:bodyPr/>
          <a:lstStyle/>
          <a:p>
            <a:r>
              <a:rPr lang="en-AU" dirty="0"/>
              <a:t>Characteristics of </a:t>
            </a:r>
            <a:r>
              <a:rPr lang="en-AU" u="sng" dirty="0">
                <a:highlight>
                  <a:srgbClr val="FBE4D3"/>
                </a:highlight>
              </a:rPr>
              <a:t>simple</a:t>
            </a:r>
            <a:r>
              <a:rPr lang="en-AU" dirty="0"/>
              <a:t> </a:t>
            </a:r>
            <a:r>
              <a:rPr lang="en-AU" dirty="0">
                <a:highlight>
                  <a:srgbClr val="D6EBAD"/>
                </a:highlight>
              </a:rPr>
              <a:t>familiar</a:t>
            </a:r>
            <a:r>
              <a:rPr lang="en-AU" dirty="0"/>
              <a:t> questions</a:t>
            </a:r>
          </a:p>
        </p:txBody>
      </p:sp>
      <p:sp>
        <p:nvSpPr>
          <p:cNvPr id="3" name="Content Placeholder 2">
            <a:extLst>
              <a:ext uri="{FF2B5EF4-FFF2-40B4-BE49-F238E27FC236}">
                <a16:creationId xmlns:a16="http://schemas.microsoft.com/office/drawing/2014/main" id="{524BC726-8021-7986-D948-A0F09B44EB80}"/>
              </a:ext>
            </a:extLst>
          </p:cNvPr>
          <p:cNvSpPr>
            <a:spLocks noGrp="1"/>
          </p:cNvSpPr>
          <p:nvPr>
            <p:ph idx="1"/>
          </p:nvPr>
        </p:nvSpPr>
        <p:spPr/>
        <p:txBody>
          <a:bodyPr>
            <a:normAutofit/>
          </a:bodyPr>
          <a:lstStyle/>
          <a:p>
            <a:r>
              <a:rPr lang="en-US" dirty="0"/>
              <a:t>In questions of this degree of difficulty, students respond to situations where:</a:t>
            </a:r>
          </a:p>
          <a:p>
            <a:pPr marL="252000" indent="-252000">
              <a:buFont typeface="Arial" panose="020B0604020202020204" pitchFamily="34" charset="0"/>
              <a:buChar char="•"/>
            </a:pPr>
            <a:r>
              <a:rPr lang="en-US" dirty="0"/>
              <a:t>relationships and interactions are </a:t>
            </a:r>
            <a:r>
              <a:rPr lang="en-US" u="sng" dirty="0">
                <a:highlight>
                  <a:srgbClr val="FBE4D3"/>
                </a:highlight>
              </a:rPr>
              <a:t>obvious</a:t>
            </a:r>
            <a:r>
              <a:rPr lang="en-US" dirty="0"/>
              <a:t> and have </a:t>
            </a:r>
            <a:r>
              <a:rPr lang="en-US" u="sng" dirty="0">
                <a:highlight>
                  <a:srgbClr val="FBE4D3"/>
                </a:highlight>
              </a:rPr>
              <a:t>few elements</a:t>
            </a:r>
            <a:r>
              <a:rPr lang="en-US" dirty="0"/>
              <a:t>; and</a:t>
            </a:r>
          </a:p>
          <a:p>
            <a:pPr marL="252000" indent="-252000">
              <a:buFont typeface="Arial" panose="020B0604020202020204" pitchFamily="34" charset="0"/>
              <a:buChar char="•"/>
            </a:pPr>
            <a:r>
              <a:rPr lang="en-US" dirty="0"/>
              <a:t>all of the information to solve the problem is </a:t>
            </a:r>
            <a:r>
              <a:rPr lang="en-US" dirty="0">
                <a:highlight>
                  <a:srgbClr val="D6EBAD"/>
                </a:highlight>
              </a:rPr>
              <a:t>identifiable</a:t>
            </a:r>
            <a:r>
              <a:rPr lang="en-US" dirty="0"/>
              <a:t>, that is </a:t>
            </a:r>
          </a:p>
          <a:p>
            <a:pPr lvl="2">
              <a:buFont typeface="Arial" panose="020B0604020202020204" pitchFamily="34" charset="0"/>
              <a:buChar char="–"/>
            </a:pPr>
            <a:r>
              <a:rPr lang="en-US" dirty="0">
                <a:highlight>
                  <a:srgbClr val="D6EBAD"/>
                </a:highlight>
              </a:rPr>
              <a:t>the required procedure is clear from the way the problem is posed</a:t>
            </a:r>
            <a:r>
              <a:rPr lang="en-US" dirty="0"/>
              <a:t>, </a:t>
            </a:r>
            <a:br>
              <a:rPr lang="en-US" dirty="0"/>
            </a:br>
            <a:r>
              <a:rPr lang="en-US" dirty="0"/>
              <a:t>or</a:t>
            </a:r>
          </a:p>
          <a:p>
            <a:pPr lvl="2">
              <a:buFont typeface="Arial" panose="020B0604020202020204" pitchFamily="34" charset="0"/>
              <a:buChar char="–"/>
            </a:pPr>
            <a:r>
              <a:rPr lang="en-US" dirty="0">
                <a:highlight>
                  <a:srgbClr val="D6EBAD"/>
                </a:highlight>
              </a:rPr>
              <a:t>in a context that has been a focus of prior learning</a:t>
            </a:r>
            <a:r>
              <a:rPr lang="en-US" dirty="0"/>
              <a:t>.</a:t>
            </a:r>
          </a:p>
          <a:p>
            <a:pPr>
              <a:spcBef>
                <a:spcPts val="1200"/>
              </a:spcBef>
            </a:pPr>
            <a:r>
              <a:rPr lang="en-US" dirty="0"/>
              <a:t>Students are not required to interpret, clarify and </a:t>
            </a:r>
            <a:r>
              <a:rPr lang="en-US" dirty="0" err="1"/>
              <a:t>analyse</a:t>
            </a:r>
            <a:r>
              <a:rPr lang="en-US" dirty="0"/>
              <a:t> problems to develop responses.</a:t>
            </a:r>
          </a:p>
        </p:txBody>
      </p:sp>
    </p:spTree>
    <p:extLst>
      <p:ext uri="{BB962C8B-B14F-4D97-AF65-F5344CB8AC3E}">
        <p14:creationId xmlns:p14="http://schemas.microsoft.com/office/powerpoint/2010/main" val="2286009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EF82D1-35D8-FD24-D1CF-44FB3287B4EE}"/>
              </a:ext>
            </a:extLst>
          </p:cNvPr>
          <p:cNvPicPr>
            <a:picLocks noChangeAspect="1"/>
          </p:cNvPicPr>
          <p:nvPr/>
        </p:nvPicPr>
        <p:blipFill>
          <a:blip r:embed="rId3" cstate="screen">
            <a:extLst>
              <a:ext uri="{28A0092B-C50C-407E-A947-70E740481C1C}">
                <a14:useLocalDpi xmlns:a14="http://schemas.microsoft.com/office/drawing/2010/main"/>
              </a:ext>
            </a:extLst>
          </a:blip>
          <a:srcRect t="967"/>
          <a:stretch/>
        </p:blipFill>
        <p:spPr>
          <a:xfrm>
            <a:off x="327025" y="774000"/>
            <a:ext cx="5929396" cy="2231562"/>
          </a:xfrm>
          <a:prstGeom prst="rect">
            <a:avLst/>
          </a:prstGeom>
          <a:ln>
            <a:solidFill>
              <a:schemeClr val="accent1">
                <a:lumMod val="20000"/>
                <a:lumOff val="80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E283983-7A06-0D12-0F09-7913F9C5BA0F}"/>
              </a:ext>
            </a:extLst>
          </p:cNvPr>
          <p:cNvSpPr>
            <a:spLocks noGrp="1"/>
          </p:cNvSpPr>
          <p:nvPr>
            <p:ph type="title"/>
          </p:nvPr>
        </p:nvSpPr>
        <p:spPr/>
        <p:txBody>
          <a:bodyPr/>
          <a:lstStyle/>
          <a:p>
            <a:r>
              <a:rPr lang="en-AU" dirty="0"/>
              <a:t>Example of a </a:t>
            </a:r>
            <a:r>
              <a:rPr lang="en-AU" u="sng" dirty="0">
                <a:highlight>
                  <a:srgbClr val="FDE7DB"/>
                </a:highlight>
              </a:rPr>
              <a:t>simple</a:t>
            </a:r>
            <a:r>
              <a:rPr lang="en-AU" dirty="0"/>
              <a:t> </a:t>
            </a:r>
            <a:r>
              <a:rPr lang="en-AU" dirty="0">
                <a:highlight>
                  <a:srgbClr val="C2E085"/>
                </a:highlight>
              </a:rPr>
              <a:t>familiar</a:t>
            </a:r>
            <a:r>
              <a:rPr lang="en-AU" dirty="0"/>
              <a:t> question </a:t>
            </a:r>
            <a:endParaRPr lang="en-US" dirty="0"/>
          </a:p>
        </p:txBody>
      </p:sp>
      <p:pic>
        <p:nvPicPr>
          <p:cNvPr id="5" name="Picture 4">
            <a:extLst>
              <a:ext uri="{FF2B5EF4-FFF2-40B4-BE49-F238E27FC236}">
                <a16:creationId xmlns:a16="http://schemas.microsoft.com/office/drawing/2014/main" id="{77BF8078-F88E-41BD-BCEA-CF2D40107E15}"/>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4002502" y="3146751"/>
            <a:ext cx="4820523" cy="1460764"/>
          </a:xfrm>
          <a:prstGeom prst="rect">
            <a:avLst/>
          </a:prstGeom>
          <a:ln>
            <a:solidFill>
              <a:schemeClr val="accent1">
                <a:lumMod val="20000"/>
                <a:lumOff val="8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95524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89668-B389-D481-AA8A-B5C376C220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84EE00-6D92-58DF-2B18-FF26CBA8953C}"/>
              </a:ext>
            </a:extLst>
          </p:cNvPr>
          <p:cNvSpPr>
            <a:spLocks noGrp="1"/>
          </p:cNvSpPr>
          <p:nvPr>
            <p:ph type="title"/>
          </p:nvPr>
        </p:nvSpPr>
        <p:spPr/>
        <p:txBody>
          <a:bodyPr/>
          <a:lstStyle/>
          <a:p>
            <a:r>
              <a:rPr lang="en-AU" dirty="0"/>
              <a:t>Example of a </a:t>
            </a:r>
            <a:r>
              <a:rPr lang="en-AU" u="sng" dirty="0">
                <a:highlight>
                  <a:srgbClr val="FBE4D3"/>
                </a:highlight>
              </a:rPr>
              <a:t>simple</a:t>
            </a:r>
            <a:r>
              <a:rPr lang="en-AU" dirty="0"/>
              <a:t> familiar question </a:t>
            </a:r>
            <a:endParaRPr lang="en-US" dirty="0"/>
          </a:p>
        </p:txBody>
      </p:sp>
      <p:pic>
        <p:nvPicPr>
          <p:cNvPr id="6" name="Picture 5">
            <a:extLst>
              <a:ext uri="{FF2B5EF4-FFF2-40B4-BE49-F238E27FC236}">
                <a16:creationId xmlns:a16="http://schemas.microsoft.com/office/drawing/2014/main" id="{3193E9A0-E683-2347-DF10-E11387CEB2C4}"/>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323528" y="778175"/>
            <a:ext cx="6000403" cy="2165194"/>
          </a:xfrm>
          <a:prstGeom prst="rect">
            <a:avLst/>
          </a:prstGeom>
          <a:ln>
            <a:solidFill>
              <a:schemeClr val="accent1">
                <a:lumMod val="20000"/>
                <a:lumOff val="80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EB851D97-DF34-0529-FFAA-C5B6E1F6924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542652" y="3111450"/>
            <a:ext cx="5276850" cy="146547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48794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2C007-B829-3406-546E-5422939EE6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4DD958-C777-DA1B-133A-93DBFA00CB1D}"/>
              </a:ext>
            </a:extLst>
          </p:cNvPr>
          <p:cNvSpPr>
            <a:spLocks noGrp="1"/>
          </p:cNvSpPr>
          <p:nvPr>
            <p:ph type="title"/>
          </p:nvPr>
        </p:nvSpPr>
        <p:spPr/>
        <p:txBody>
          <a:bodyPr/>
          <a:lstStyle/>
          <a:p>
            <a:r>
              <a:rPr lang="en-AU" dirty="0"/>
              <a:t>Example of a simple </a:t>
            </a:r>
            <a:r>
              <a:rPr lang="en-AU" dirty="0">
                <a:highlight>
                  <a:srgbClr val="D6EBAD"/>
                </a:highlight>
              </a:rPr>
              <a:t>familiar</a:t>
            </a:r>
            <a:r>
              <a:rPr lang="en-AU" dirty="0"/>
              <a:t> question </a:t>
            </a:r>
            <a:endParaRPr lang="en-US" dirty="0"/>
          </a:p>
        </p:txBody>
      </p:sp>
      <p:sp>
        <p:nvSpPr>
          <p:cNvPr id="7" name="TextBox 6">
            <a:extLst>
              <a:ext uri="{FF2B5EF4-FFF2-40B4-BE49-F238E27FC236}">
                <a16:creationId xmlns:a16="http://schemas.microsoft.com/office/drawing/2014/main" id="{F85C1DB8-375D-4E94-276D-3ED0DE92C5B7}"/>
              </a:ext>
            </a:extLst>
          </p:cNvPr>
          <p:cNvSpPr txBox="1"/>
          <p:nvPr/>
        </p:nvSpPr>
        <p:spPr>
          <a:xfrm>
            <a:off x="5148064" y="3219822"/>
            <a:ext cx="3384376" cy="923330"/>
          </a:xfrm>
          <a:prstGeom prst="rect">
            <a:avLst/>
          </a:prstGeom>
          <a:solidFill>
            <a:srgbClr val="D6EBAD"/>
          </a:solidFill>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The procedure is clear, and this type of question has been a focus in teaching and learning.</a:t>
            </a: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E0369DFC-63A3-D4A1-4C18-FDDB718AB40D}"/>
              </a:ext>
            </a:extLst>
          </p:cNvPr>
          <p:cNvPicPr>
            <a:picLocks noChangeAspect="1"/>
          </p:cNvPicPr>
          <p:nvPr/>
        </p:nvPicPr>
        <p:blipFill>
          <a:blip r:embed="rId3" cstate="screen">
            <a:extLst>
              <a:ext uri="{28A0092B-C50C-407E-A947-70E740481C1C}">
                <a14:useLocalDpi xmlns:a14="http://schemas.microsoft.com/office/drawing/2010/main"/>
              </a:ext>
            </a:extLst>
          </a:blip>
          <a:srcRect t="967"/>
          <a:stretch/>
        </p:blipFill>
        <p:spPr>
          <a:xfrm>
            <a:off x="327024" y="774000"/>
            <a:ext cx="6045176" cy="2201664"/>
          </a:xfrm>
          <a:prstGeom prst="rect">
            <a:avLst/>
          </a:prstGeom>
          <a:ln>
            <a:solidFill>
              <a:schemeClr val="accent1">
                <a:lumMod val="20000"/>
                <a:lumOff val="8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0030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5C3E9F0D-9EC5-55AC-F3CC-B0555D7042C5}"/>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1B5471D7-4883-232A-8CA9-BAADA0A136B0}"/>
              </a:ext>
            </a:extLst>
          </p:cNvPr>
          <p:cNvGrpSpPr/>
          <p:nvPr/>
        </p:nvGrpSpPr>
        <p:grpSpPr>
          <a:xfrm>
            <a:off x="741602" y="2067694"/>
            <a:ext cx="7660797" cy="741680"/>
            <a:chOff x="785932" y="1483359"/>
            <a:chExt cx="7660797" cy="741680"/>
          </a:xfrm>
          <a:solidFill>
            <a:schemeClr val="accent1">
              <a:lumMod val="20000"/>
              <a:lumOff val="80000"/>
            </a:schemeClr>
          </a:solidFill>
        </p:grpSpPr>
        <p:sp>
          <p:nvSpPr>
            <p:cNvPr id="7" name="Rectangle 6">
              <a:extLst>
                <a:ext uri="{FF2B5EF4-FFF2-40B4-BE49-F238E27FC236}">
                  <a16:creationId xmlns:a16="http://schemas.microsoft.com/office/drawing/2014/main" id="{11BE48EF-AB8A-C422-1332-4852D4BDD8C3}"/>
                </a:ext>
              </a:extLst>
            </p:cNvPr>
            <p:cNvSpPr/>
            <p:nvPr/>
          </p:nvSpPr>
          <p:spPr>
            <a:xfrm>
              <a:off x="785932" y="1483359"/>
              <a:ext cx="7660797" cy="741680"/>
            </a:xfrm>
            <a:prstGeom prst="rect">
              <a:avLst/>
            </a:prstGeom>
            <a:grpFill/>
            <a:ln w="28575">
              <a:solidFill>
                <a:schemeClr val="bg1"/>
              </a:solidFill>
            </a:ln>
            <a:scene3d>
              <a:camera prst="orthographicFront"/>
              <a:lightRig rig="threePt" dir="t"/>
            </a:scene3d>
            <a:sp3d/>
          </p:spPr>
          <p:style>
            <a:lnRef idx="2">
              <a:schemeClr val="lt1">
                <a:hueOff val="0"/>
                <a:satOff val="0"/>
                <a:lumOff val="0"/>
                <a:alphaOff val="0"/>
              </a:schemeClr>
            </a:lnRef>
            <a:fillRef idx="1">
              <a:scrgbClr r="0" g="0" b="0"/>
            </a:fillRef>
            <a:effectRef idx="0">
              <a:schemeClr val="accent1">
                <a:alpha val="90000"/>
                <a:hueOff val="0"/>
                <a:satOff val="0"/>
                <a:lumOff val="0"/>
                <a:alphaOff val="-20000"/>
              </a:schemeClr>
            </a:effectRef>
            <a:fontRef idx="minor">
              <a:schemeClr val="lt1"/>
            </a:fontRef>
          </p:style>
          <p:txBody>
            <a:bodyPr/>
            <a:lstStyle/>
            <a:p>
              <a:endParaRPr lang="en-AU" dirty="0"/>
            </a:p>
          </p:txBody>
        </p:sp>
        <p:sp>
          <p:nvSpPr>
            <p:cNvPr id="8" name="TextBox 7">
              <a:extLst>
                <a:ext uri="{FF2B5EF4-FFF2-40B4-BE49-F238E27FC236}">
                  <a16:creationId xmlns:a16="http://schemas.microsoft.com/office/drawing/2014/main" id="{C353E082-CDB0-B3CB-8A24-78A41B1A5F8C}"/>
                </a:ext>
              </a:extLst>
            </p:cNvPr>
            <p:cNvSpPr txBox="1"/>
            <p:nvPr/>
          </p:nvSpPr>
          <p:spPr>
            <a:xfrm>
              <a:off x="785932" y="1483359"/>
              <a:ext cx="7660797" cy="741680"/>
            </a:xfrm>
            <a:prstGeom prst="rect">
              <a:avLst/>
            </a:prstGeom>
            <a:solidFill>
              <a:schemeClr val="bg1">
                <a:lumMod val="85000"/>
              </a:schemeClr>
            </a:solidFill>
            <a:ln w="28575">
              <a:solidFill>
                <a:schemeClr val="bg1"/>
              </a:solidFill>
            </a:ln>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50400" tIns="50800" rIns="50800" bIns="50800" numCol="1" spcCol="1270" anchor="ctr" anchorCtr="0">
              <a:noAutofit/>
            </a:bodyPr>
            <a:lstStyle/>
            <a:p>
              <a:pPr marL="0" lvl="0" indent="0" algn="ctr" defTabSz="889000">
                <a:lnSpc>
                  <a:spcPct val="90000"/>
                </a:lnSpc>
                <a:spcBef>
                  <a:spcPct val="0"/>
                </a:spcBef>
                <a:spcAft>
                  <a:spcPct val="35000"/>
                </a:spcAft>
                <a:buNone/>
              </a:pPr>
              <a:r>
                <a:rPr lang="en-AU" sz="2000" kern="1200" dirty="0">
                  <a:solidFill>
                    <a:schemeClr val="tx1"/>
                  </a:solidFill>
                  <a:latin typeface="Arial" panose="020B0604020202020204" pitchFamily="34" charset="0"/>
                  <a:cs typeface="Arial" panose="020B0604020202020204" pitchFamily="34" charset="0"/>
                </a:rPr>
                <a:t>Complex familiar questions</a:t>
              </a:r>
            </a:p>
          </p:txBody>
        </p:sp>
      </p:grpSp>
    </p:spTree>
    <p:extLst>
      <p:ext uri="{BB962C8B-B14F-4D97-AF65-F5344CB8AC3E}">
        <p14:creationId xmlns:p14="http://schemas.microsoft.com/office/powerpoint/2010/main" val="1604779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A52C8-63EF-6369-E03B-F0A5D5C047ED}"/>
              </a:ext>
            </a:extLst>
          </p:cNvPr>
          <p:cNvSpPr>
            <a:spLocks noGrp="1"/>
          </p:cNvSpPr>
          <p:nvPr>
            <p:ph type="title" idx="4294967295"/>
          </p:nvPr>
        </p:nvSpPr>
        <p:spPr>
          <a:xfrm>
            <a:off x="329569" y="306388"/>
            <a:ext cx="8490904" cy="720725"/>
          </a:xfrm>
        </p:spPr>
        <p:txBody>
          <a:bodyPr>
            <a:noAutofit/>
          </a:bodyPr>
          <a:lstStyle/>
          <a:p>
            <a:pPr fontAlgn="auto">
              <a:lnSpc>
                <a:spcPct val="110000"/>
              </a:lnSpc>
              <a:spcAft>
                <a:spcPts val="0"/>
              </a:spcAft>
            </a:pPr>
            <a:r>
              <a:rPr lang="en-US" sz="1800" b="0" dirty="0">
                <a:solidFill>
                  <a:srgbClr val="000000"/>
                </a:solidFill>
                <a:latin typeface="Arial"/>
              </a:rPr>
              <a:t>Look for activity icons. Throughout this presentation, icons are used </a:t>
            </a:r>
            <a:br>
              <a:rPr lang="en-US" sz="1800" b="0" dirty="0">
                <a:solidFill>
                  <a:srgbClr val="000000"/>
                </a:solidFill>
                <a:latin typeface="Arial"/>
              </a:rPr>
            </a:br>
            <a:r>
              <a:rPr lang="en-US" sz="1800" b="0" dirty="0">
                <a:solidFill>
                  <a:srgbClr val="000000"/>
                </a:solidFill>
                <a:latin typeface="Arial"/>
              </a:rPr>
              <a:t>to indicate different activities, groupings and available resources.</a:t>
            </a:r>
          </a:p>
        </p:txBody>
      </p:sp>
      <p:sp>
        <p:nvSpPr>
          <p:cNvPr id="4" name="Oval 3">
            <a:extLst>
              <a:ext uri="{FF2B5EF4-FFF2-40B4-BE49-F238E27FC236}">
                <a16:creationId xmlns:a16="http://schemas.microsoft.com/office/drawing/2014/main" id="{F2BC8C36-8547-F9C7-75B3-6FBD1B175AC8}"/>
              </a:ext>
            </a:extLst>
          </p:cNvPr>
          <p:cNvSpPr/>
          <p:nvPr/>
        </p:nvSpPr>
        <p:spPr>
          <a:xfrm>
            <a:off x="329569" y="1403455"/>
            <a:ext cx="2160968" cy="2205054"/>
          </a:xfrm>
          <a:prstGeom prst="ellipse">
            <a:avLst/>
          </a:prstGeom>
          <a:noFill/>
          <a:ln w="571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AU"/>
            </a:defPPr>
            <a:lvl1pPr algn="l" rtl="0" fontAlgn="base">
              <a:spcBef>
                <a:spcPct val="50000"/>
              </a:spcBef>
              <a:spcAft>
                <a:spcPct val="0"/>
              </a:spcAft>
              <a:defRPr kern="1200">
                <a:solidFill>
                  <a:schemeClr val="lt1"/>
                </a:solidFill>
                <a:latin typeface="+mn-lt"/>
                <a:ea typeface="+mn-ea"/>
                <a:cs typeface="+mn-cs"/>
              </a:defRPr>
            </a:lvl1pPr>
            <a:lvl2pPr marL="457200" algn="l" rtl="0" fontAlgn="base">
              <a:spcBef>
                <a:spcPct val="50000"/>
              </a:spcBef>
              <a:spcAft>
                <a:spcPct val="0"/>
              </a:spcAft>
              <a:defRPr kern="1200">
                <a:solidFill>
                  <a:schemeClr val="lt1"/>
                </a:solidFill>
                <a:latin typeface="+mn-lt"/>
                <a:ea typeface="+mn-ea"/>
                <a:cs typeface="+mn-cs"/>
              </a:defRPr>
            </a:lvl2pPr>
            <a:lvl3pPr marL="914400" algn="l" rtl="0" fontAlgn="base">
              <a:spcBef>
                <a:spcPct val="50000"/>
              </a:spcBef>
              <a:spcAft>
                <a:spcPct val="0"/>
              </a:spcAft>
              <a:defRPr kern="1200">
                <a:solidFill>
                  <a:schemeClr val="lt1"/>
                </a:solidFill>
                <a:latin typeface="+mn-lt"/>
                <a:ea typeface="+mn-ea"/>
                <a:cs typeface="+mn-cs"/>
              </a:defRPr>
            </a:lvl3pPr>
            <a:lvl4pPr marL="1371600" algn="l" rtl="0" fontAlgn="base">
              <a:spcBef>
                <a:spcPct val="50000"/>
              </a:spcBef>
              <a:spcAft>
                <a:spcPct val="0"/>
              </a:spcAft>
              <a:defRPr kern="1200">
                <a:solidFill>
                  <a:schemeClr val="lt1"/>
                </a:solidFill>
                <a:latin typeface="+mn-lt"/>
                <a:ea typeface="+mn-ea"/>
                <a:cs typeface="+mn-cs"/>
              </a:defRPr>
            </a:lvl4pPr>
            <a:lvl5pPr marL="1828800" algn="l" rtl="0" fontAlgn="base">
              <a:spcBef>
                <a:spcPct val="5000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AU" sz="2800" b="1" dirty="0">
                <a:solidFill>
                  <a:schemeClr val="bg2"/>
                </a:solidFill>
              </a:rPr>
              <a:t>Before you start</a:t>
            </a:r>
          </a:p>
        </p:txBody>
      </p:sp>
      <p:pic>
        <p:nvPicPr>
          <p:cNvPr id="3" name="Picture 2" descr="A drawing of a person with a cloud above their head&#10;&#10;Description automatically generated">
            <a:extLst>
              <a:ext uri="{FF2B5EF4-FFF2-40B4-BE49-F238E27FC236}">
                <a16:creationId xmlns:a16="http://schemas.microsoft.com/office/drawing/2014/main" id="{94523765-7281-3394-BC2A-88B2FC5467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5044" y="1954121"/>
            <a:ext cx="1040063" cy="1040064"/>
          </a:xfrm>
          <a:prstGeom prst="rect">
            <a:avLst/>
          </a:prstGeom>
        </p:spPr>
      </p:pic>
      <p:sp>
        <p:nvSpPr>
          <p:cNvPr id="5" name="TextBox 4">
            <a:extLst>
              <a:ext uri="{FF2B5EF4-FFF2-40B4-BE49-F238E27FC236}">
                <a16:creationId xmlns:a16="http://schemas.microsoft.com/office/drawing/2014/main" id="{91955BAF-0CD9-8150-CB77-7EB781470E86}"/>
              </a:ext>
            </a:extLst>
          </p:cNvPr>
          <p:cNvSpPr txBox="1"/>
          <p:nvPr/>
        </p:nvSpPr>
        <p:spPr>
          <a:xfrm>
            <a:off x="3226292" y="3085022"/>
            <a:ext cx="1376298" cy="584775"/>
          </a:xfrm>
          <a:prstGeom prst="rect">
            <a:avLst/>
          </a:prstGeom>
          <a:noFill/>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Reflection document</a:t>
            </a:r>
          </a:p>
        </p:txBody>
      </p:sp>
      <p:sp>
        <p:nvSpPr>
          <p:cNvPr id="6" name="TextBox 5">
            <a:extLst>
              <a:ext uri="{FF2B5EF4-FFF2-40B4-BE49-F238E27FC236}">
                <a16:creationId xmlns:a16="http://schemas.microsoft.com/office/drawing/2014/main" id="{29C173D6-04DD-5620-3061-2C60AD0B22CA}"/>
              </a:ext>
            </a:extLst>
          </p:cNvPr>
          <p:cNvSpPr txBox="1"/>
          <p:nvPr/>
        </p:nvSpPr>
        <p:spPr>
          <a:xfrm>
            <a:off x="4621227" y="3076864"/>
            <a:ext cx="1376299" cy="584775"/>
          </a:xfrm>
          <a:prstGeom prst="rect">
            <a:avLst/>
          </a:prstGeom>
          <a:noFill/>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600" b="0" i="0" u="none" strike="noStrike" kern="1200" cap="none" spc="0" normalizeH="0" baseline="0" noProof="0" dirty="0">
                <a:ln>
                  <a:noFill/>
                </a:ln>
                <a:solidFill>
                  <a:srgbClr val="000000"/>
                </a:solidFill>
                <a:effectLst/>
                <a:uLnTx/>
                <a:uFillTx/>
                <a:latin typeface="Arial" charset="0"/>
                <a:ea typeface="+mn-ea"/>
                <a:cs typeface="+mn-cs"/>
              </a:rPr>
              <a:t>Pause and reflect</a:t>
            </a:r>
          </a:p>
        </p:txBody>
      </p:sp>
      <p:sp>
        <p:nvSpPr>
          <p:cNvPr id="7" name="TextBox 6">
            <a:extLst>
              <a:ext uri="{FF2B5EF4-FFF2-40B4-BE49-F238E27FC236}">
                <a16:creationId xmlns:a16="http://schemas.microsoft.com/office/drawing/2014/main" id="{30B0A323-E4AD-23A8-5F81-AECD570EF98E}"/>
              </a:ext>
            </a:extLst>
          </p:cNvPr>
          <p:cNvSpPr txBox="1"/>
          <p:nvPr/>
        </p:nvSpPr>
        <p:spPr>
          <a:xfrm>
            <a:off x="6016163" y="3058875"/>
            <a:ext cx="1376298" cy="584775"/>
          </a:xfrm>
          <a:prstGeom prst="rect">
            <a:avLst/>
          </a:prstGeom>
          <a:noFill/>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Group discussion</a:t>
            </a:r>
          </a:p>
        </p:txBody>
      </p:sp>
      <p:pic>
        <p:nvPicPr>
          <p:cNvPr id="8" name="Picture 7" descr="A group of people talking&#10;&#10;AI-generated content may be incorrect.">
            <a:extLst>
              <a:ext uri="{FF2B5EF4-FFF2-40B4-BE49-F238E27FC236}">
                <a16:creationId xmlns:a16="http://schemas.microsoft.com/office/drawing/2014/main" id="{F7F745E2-8842-55D2-27F2-80C067EC1B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74967" y="1953269"/>
            <a:ext cx="1070763" cy="1040916"/>
          </a:xfrm>
          <a:prstGeom prst="rect">
            <a:avLst/>
          </a:prstGeom>
        </p:spPr>
      </p:pic>
      <p:pic>
        <p:nvPicPr>
          <p:cNvPr id="9" name="Graphic 8" descr="Orange circle icon: Make a note">
            <a:extLst>
              <a:ext uri="{FF2B5EF4-FFF2-40B4-BE49-F238E27FC236}">
                <a16:creationId xmlns:a16="http://schemas.microsoft.com/office/drawing/2014/main" id="{CB1551CD-E03B-C299-DCCA-AAB60F5A0BE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96413" y="1955414"/>
            <a:ext cx="1038771" cy="1038771"/>
          </a:xfrm>
          <a:prstGeom prst="rect">
            <a:avLst/>
          </a:prstGeom>
        </p:spPr>
      </p:pic>
    </p:spTree>
    <p:extLst>
      <p:ext uri="{BB962C8B-B14F-4D97-AF65-F5344CB8AC3E}">
        <p14:creationId xmlns:p14="http://schemas.microsoft.com/office/powerpoint/2010/main" val="923049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04AFC-BFA2-81AA-B36D-A50130965F87}"/>
              </a:ext>
            </a:extLst>
          </p:cNvPr>
          <p:cNvSpPr>
            <a:spLocks noGrp="1"/>
          </p:cNvSpPr>
          <p:nvPr>
            <p:ph type="title"/>
          </p:nvPr>
        </p:nvSpPr>
        <p:spPr/>
        <p:txBody>
          <a:bodyPr/>
          <a:lstStyle/>
          <a:p>
            <a:r>
              <a:rPr lang="en-AU" dirty="0"/>
              <a:t>Characteristics of </a:t>
            </a:r>
            <a:r>
              <a:rPr lang="en-AU" u="sng" dirty="0">
                <a:highlight>
                  <a:srgbClr val="FBE4D3"/>
                </a:highlight>
              </a:rPr>
              <a:t>complex</a:t>
            </a:r>
            <a:r>
              <a:rPr lang="en-AU" dirty="0"/>
              <a:t> </a:t>
            </a:r>
            <a:r>
              <a:rPr lang="en-AU" dirty="0">
                <a:highlight>
                  <a:srgbClr val="D6EBAD"/>
                </a:highlight>
              </a:rPr>
              <a:t>familiar</a:t>
            </a:r>
            <a:r>
              <a:rPr lang="en-AU" dirty="0"/>
              <a:t> questions</a:t>
            </a:r>
          </a:p>
        </p:txBody>
      </p:sp>
      <p:sp>
        <p:nvSpPr>
          <p:cNvPr id="3" name="Content Placeholder 2">
            <a:extLst>
              <a:ext uri="{FF2B5EF4-FFF2-40B4-BE49-F238E27FC236}">
                <a16:creationId xmlns:a16="http://schemas.microsoft.com/office/drawing/2014/main" id="{524BC726-8021-7986-D948-A0F09B44EB80}"/>
              </a:ext>
            </a:extLst>
          </p:cNvPr>
          <p:cNvSpPr>
            <a:spLocks noGrp="1"/>
          </p:cNvSpPr>
          <p:nvPr>
            <p:ph idx="1"/>
          </p:nvPr>
        </p:nvSpPr>
        <p:spPr/>
        <p:txBody>
          <a:bodyPr>
            <a:noAutofit/>
          </a:bodyPr>
          <a:lstStyle/>
          <a:p>
            <a:pPr>
              <a:lnSpc>
                <a:spcPct val="90000"/>
              </a:lnSpc>
            </a:pPr>
            <a:r>
              <a:rPr lang="en-US" dirty="0">
                <a:ea typeface="Times New Roman" panose="02020603050405020304" pitchFamily="18" charset="0"/>
                <a:cs typeface="Times New Roman" panose="02020603050405020304" pitchFamily="18" charset="0"/>
              </a:rPr>
              <a:t>In questions of this degree of difficulty, students respond </a:t>
            </a:r>
            <a:br>
              <a:rPr lang="en-US" dirty="0">
                <a:ea typeface="Times New Roman" panose="02020603050405020304" pitchFamily="18" charset="0"/>
                <a:cs typeface="Times New Roman" panose="02020603050405020304" pitchFamily="18" charset="0"/>
              </a:rPr>
            </a:br>
            <a:r>
              <a:rPr lang="en-US" dirty="0">
                <a:ea typeface="Times New Roman" panose="02020603050405020304" pitchFamily="18" charset="0"/>
                <a:cs typeface="Times New Roman" panose="02020603050405020304" pitchFamily="18" charset="0"/>
              </a:rPr>
              <a:t>to situations </a:t>
            </a:r>
            <a:r>
              <a:rPr lang="en-AU" dirty="0">
                <a:ea typeface="Times New Roman" panose="02020603050405020304" pitchFamily="18" charset="0"/>
                <a:cs typeface="Times New Roman" panose="02020603050405020304" pitchFamily="18" charset="0"/>
              </a:rPr>
              <a:t>where:</a:t>
            </a:r>
            <a:endParaRPr lang="en-US" dirty="0">
              <a:ea typeface="Times New Roman" panose="02020603050405020304" pitchFamily="18" charset="0"/>
              <a:cs typeface="Times New Roman" panose="02020603050405020304" pitchFamily="18" charset="0"/>
            </a:endParaRPr>
          </a:p>
          <a:p>
            <a:pPr marL="252000" indent="-252000">
              <a:lnSpc>
                <a:spcPct val="90000"/>
              </a:lnSpc>
              <a:buFont typeface="Arial" panose="020B0604020202020204" pitchFamily="34" charset="0"/>
              <a:buChar char="•"/>
            </a:pPr>
            <a:r>
              <a:rPr lang="en-US" dirty="0">
                <a:ea typeface="Times New Roman" panose="02020603050405020304" pitchFamily="18" charset="0"/>
                <a:cs typeface="Times New Roman" panose="02020603050405020304" pitchFamily="18" charset="0"/>
              </a:rPr>
              <a:t>relationships and interactions have </a:t>
            </a:r>
            <a:r>
              <a:rPr lang="en-US" u="sng" dirty="0">
                <a:highlight>
                  <a:srgbClr val="FBE4D3"/>
                </a:highlight>
                <a:ea typeface="Times New Roman" panose="02020603050405020304" pitchFamily="18" charset="0"/>
                <a:cs typeface="Times New Roman" panose="02020603050405020304" pitchFamily="18" charset="0"/>
              </a:rPr>
              <a:t>a number of elements</a:t>
            </a:r>
            <a:r>
              <a:rPr lang="en-US" dirty="0">
                <a:ea typeface="Times New Roman" panose="02020603050405020304" pitchFamily="18" charset="0"/>
                <a:cs typeface="Times New Roman" panose="02020603050405020304" pitchFamily="18" charset="0"/>
              </a:rPr>
              <a:t>, such that connections are made with subject matter </a:t>
            </a:r>
            <a:r>
              <a:rPr lang="en-US" u="sng" dirty="0">
                <a:highlight>
                  <a:srgbClr val="FBE4D3"/>
                </a:highlight>
                <a:ea typeface="Times New Roman" panose="02020603050405020304" pitchFamily="18" charset="0"/>
                <a:cs typeface="Times New Roman" panose="02020603050405020304" pitchFamily="18" charset="0"/>
              </a:rPr>
              <a:t>within and/or across</a:t>
            </a:r>
            <a:r>
              <a:rPr lang="en-US" dirty="0">
                <a:ea typeface="Times New Roman" panose="02020603050405020304" pitchFamily="18" charset="0"/>
                <a:cs typeface="Times New Roman" panose="02020603050405020304" pitchFamily="18" charset="0"/>
              </a:rPr>
              <a:t> the strands of mathematics; and</a:t>
            </a:r>
          </a:p>
          <a:p>
            <a:pPr marL="252000" indent="-252000">
              <a:lnSpc>
                <a:spcPct val="90000"/>
              </a:lnSpc>
              <a:buFont typeface="Arial" panose="020B0604020202020204" pitchFamily="34" charset="0"/>
              <a:buChar char="•"/>
            </a:pPr>
            <a:r>
              <a:rPr lang="en-US" dirty="0">
                <a:cs typeface="Times New Roman" panose="02020603050405020304" pitchFamily="18" charset="0"/>
              </a:rPr>
              <a:t>all of the information to solve the problem is </a:t>
            </a:r>
            <a:r>
              <a:rPr lang="en-US" dirty="0">
                <a:highlight>
                  <a:srgbClr val="D6EBAD"/>
                </a:highlight>
                <a:cs typeface="Times New Roman" panose="02020603050405020304" pitchFamily="18" charset="0"/>
              </a:rPr>
              <a:t>identifiable</a:t>
            </a:r>
            <a:r>
              <a:rPr lang="en-US" dirty="0">
                <a:cs typeface="Times New Roman" panose="02020603050405020304" pitchFamily="18" charset="0"/>
              </a:rPr>
              <a:t>, that is ­ </a:t>
            </a:r>
          </a:p>
          <a:p>
            <a:pPr marL="504000" lvl="5" indent="-252000">
              <a:lnSpc>
                <a:spcPct val="90000"/>
              </a:lnSpc>
              <a:spcBef>
                <a:spcPts val="600"/>
              </a:spcBef>
              <a:buFont typeface="Arial" panose="020B0604020202020204" pitchFamily="34" charset="0"/>
              <a:buChar char="–"/>
            </a:pPr>
            <a:r>
              <a:rPr lang="en-US" dirty="0">
                <a:highlight>
                  <a:srgbClr val="D6EBAD"/>
                </a:highlight>
                <a:cs typeface="Times New Roman" panose="02020603050405020304" pitchFamily="18" charset="0"/>
              </a:rPr>
              <a:t>the required procedure is clear from the way the problem is posed</a:t>
            </a:r>
            <a:r>
              <a:rPr lang="en-US" dirty="0">
                <a:cs typeface="Times New Roman" panose="02020603050405020304" pitchFamily="18" charset="0"/>
              </a:rPr>
              <a:t>, </a:t>
            </a:r>
            <a:br>
              <a:rPr lang="en-US" dirty="0">
                <a:cs typeface="Times New Roman" panose="02020603050405020304" pitchFamily="18" charset="0"/>
              </a:rPr>
            </a:br>
            <a:r>
              <a:rPr lang="en-US" dirty="0">
                <a:cs typeface="Times New Roman" panose="02020603050405020304" pitchFamily="18" charset="0"/>
              </a:rPr>
              <a:t>or ­ </a:t>
            </a:r>
          </a:p>
          <a:p>
            <a:pPr marL="504000" lvl="3">
              <a:lnSpc>
                <a:spcPct val="90000"/>
              </a:lnSpc>
              <a:spcBef>
                <a:spcPts val="600"/>
              </a:spcBef>
              <a:buFont typeface="Arial" panose="020B0604020202020204" pitchFamily="34" charset="0"/>
              <a:buChar char="–"/>
            </a:pPr>
            <a:r>
              <a:rPr lang="en-US" dirty="0">
                <a:highlight>
                  <a:srgbClr val="D6EBAD"/>
                </a:highlight>
                <a:cs typeface="Times New Roman" panose="02020603050405020304" pitchFamily="18" charset="0"/>
              </a:rPr>
              <a:t>in a context that has been a focus of prior learning</a:t>
            </a:r>
            <a:r>
              <a:rPr lang="en-US" dirty="0">
                <a:cs typeface="Times New Roman" panose="02020603050405020304" pitchFamily="18" charset="0"/>
              </a:rPr>
              <a:t>.</a:t>
            </a:r>
            <a:endParaRPr lang="en-AU" dirty="0">
              <a:cs typeface="Times New Roman" panose="02020603050405020304" pitchFamily="18" charset="0"/>
            </a:endParaRPr>
          </a:p>
          <a:p>
            <a:pPr>
              <a:lnSpc>
                <a:spcPct val="90000"/>
              </a:lnSpc>
            </a:pPr>
            <a:endParaRPr lang="en-AU" b="1" dirty="0">
              <a:cs typeface="Times New Roman" panose="02020603050405020304" pitchFamily="18" charset="0"/>
            </a:endParaRPr>
          </a:p>
          <a:p>
            <a:pPr>
              <a:lnSpc>
                <a:spcPct val="90000"/>
              </a:lnSpc>
            </a:pPr>
            <a:r>
              <a:rPr lang="en-AU" b="1" dirty="0">
                <a:cs typeface="Times New Roman" panose="02020603050405020304" pitchFamily="18" charset="0"/>
              </a:rPr>
              <a:t>Some</a:t>
            </a:r>
            <a:r>
              <a:rPr lang="en-AU" dirty="0">
                <a:cs typeface="Times New Roman" panose="02020603050405020304" pitchFamily="18" charset="0"/>
              </a:rPr>
              <a:t> interpretation, clarification and analysis will be required to develop responses.</a:t>
            </a:r>
          </a:p>
        </p:txBody>
      </p:sp>
    </p:spTree>
    <p:extLst>
      <p:ext uri="{BB962C8B-B14F-4D97-AF65-F5344CB8AC3E}">
        <p14:creationId xmlns:p14="http://schemas.microsoft.com/office/powerpoint/2010/main" val="935254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83983-7A06-0D12-0F09-7913F9C5BA0F}"/>
              </a:ext>
            </a:extLst>
          </p:cNvPr>
          <p:cNvSpPr>
            <a:spLocks noGrp="1"/>
          </p:cNvSpPr>
          <p:nvPr>
            <p:ph type="title"/>
          </p:nvPr>
        </p:nvSpPr>
        <p:spPr/>
        <p:txBody>
          <a:bodyPr/>
          <a:lstStyle/>
          <a:p>
            <a:r>
              <a:rPr lang="en-AU" dirty="0"/>
              <a:t>Example of a </a:t>
            </a:r>
            <a:r>
              <a:rPr lang="en-AU" u="sng" dirty="0">
                <a:highlight>
                  <a:srgbClr val="FBE4D3"/>
                </a:highlight>
              </a:rPr>
              <a:t>complex</a:t>
            </a:r>
            <a:r>
              <a:rPr lang="en-AU" dirty="0"/>
              <a:t> </a:t>
            </a:r>
            <a:r>
              <a:rPr lang="en-AU" dirty="0">
                <a:highlight>
                  <a:srgbClr val="FFFFFF"/>
                </a:highlight>
              </a:rPr>
              <a:t>familiar</a:t>
            </a:r>
            <a:r>
              <a:rPr lang="en-AU" dirty="0"/>
              <a:t> question </a:t>
            </a:r>
            <a:endParaRPr lang="en-US" dirty="0"/>
          </a:p>
        </p:txBody>
      </p:sp>
      <p:pic>
        <p:nvPicPr>
          <p:cNvPr id="4" name="Picture 3">
            <a:extLst>
              <a:ext uri="{FF2B5EF4-FFF2-40B4-BE49-F238E27FC236}">
                <a16:creationId xmlns:a16="http://schemas.microsoft.com/office/drawing/2014/main" id="{B8608D30-EF7D-F420-15BD-2984FDF6CB3B}"/>
              </a:ext>
            </a:extLst>
          </p:cNvPr>
          <p:cNvPicPr>
            <a:picLocks noChangeAspect="1"/>
          </p:cNvPicPr>
          <p:nvPr/>
        </p:nvPicPr>
        <p:blipFill>
          <a:blip r:embed="rId3" cstate="screen">
            <a:extLst>
              <a:ext uri="{28A0092B-C50C-407E-A947-70E740481C1C}">
                <a14:useLocalDpi xmlns:a14="http://schemas.microsoft.com/office/drawing/2010/main"/>
              </a:ext>
            </a:extLst>
          </a:blip>
          <a:srcRect t="945"/>
          <a:stretch/>
        </p:blipFill>
        <p:spPr>
          <a:xfrm>
            <a:off x="327025" y="1399126"/>
            <a:ext cx="4516028" cy="2345247"/>
          </a:xfrm>
          <a:prstGeom prst="rect">
            <a:avLst/>
          </a:prstGeom>
          <a:ln>
            <a:solidFill>
              <a:schemeClr val="accent1">
                <a:lumMod val="20000"/>
                <a:lumOff val="80000"/>
              </a:schemeClr>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A297373E-0633-A18D-F97A-9819AB3AC0A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004048" y="1904480"/>
            <a:ext cx="3674466" cy="1844457"/>
          </a:xfrm>
          <a:prstGeom prst="rect">
            <a:avLst/>
          </a:prstGeom>
          <a:ln>
            <a:solidFill>
              <a:schemeClr val="accent1">
                <a:lumMod val="20000"/>
                <a:lumOff val="8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59080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83983-7A06-0D12-0F09-7913F9C5BA0F}"/>
              </a:ext>
            </a:extLst>
          </p:cNvPr>
          <p:cNvSpPr>
            <a:spLocks noGrp="1"/>
          </p:cNvSpPr>
          <p:nvPr>
            <p:ph type="title"/>
          </p:nvPr>
        </p:nvSpPr>
        <p:spPr/>
        <p:txBody>
          <a:bodyPr/>
          <a:lstStyle/>
          <a:p>
            <a:r>
              <a:rPr lang="en-AU" dirty="0"/>
              <a:t>Example of a </a:t>
            </a:r>
            <a:r>
              <a:rPr lang="en-AU" u="sng" dirty="0">
                <a:highlight>
                  <a:srgbClr val="FBE4D3"/>
                </a:highlight>
              </a:rPr>
              <a:t>complex</a:t>
            </a:r>
            <a:r>
              <a:rPr lang="en-AU" dirty="0"/>
              <a:t> </a:t>
            </a:r>
            <a:r>
              <a:rPr lang="en-AU" dirty="0">
                <a:highlight>
                  <a:srgbClr val="FFFFFF"/>
                </a:highlight>
              </a:rPr>
              <a:t>familiar</a:t>
            </a:r>
            <a:r>
              <a:rPr lang="en-AU" dirty="0"/>
              <a:t> question </a:t>
            </a:r>
            <a:endParaRPr lang="en-US" dirty="0"/>
          </a:p>
        </p:txBody>
      </p:sp>
      <p:pic>
        <p:nvPicPr>
          <p:cNvPr id="7" name="Picture 6">
            <a:extLst>
              <a:ext uri="{FF2B5EF4-FFF2-40B4-BE49-F238E27FC236}">
                <a16:creationId xmlns:a16="http://schemas.microsoft.com/office/drawing/2014/main" id="{AF38AFE3-680A-A04D-273C-854DFCD5159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48064" y="1410602"/>
            <a:ext cx="3520148" cy="2322293"/>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E07DE039-AE69-8F51-F828-8CD1A48ECC1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27025" y="1410603"/>
            <a:ext cx="4492532" cy="2322293"/>
          </a:xfrm>
          <a:prstGeom prst="rect">
            <a:avLst/>
          </a:prstGeom>
          <a:ln>
            <a:solidFill>
              <a:schemeClr val="accent1">
                <a:lumMod val="20000"/>
                <a:lumOff val="8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08747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99F3DE-CB66-7627-AF02-48239EAA61F9}"/>
              </a:ext>
            </a:extLst>
          </p:cNvPr>
          <p:cNvPicPr>
            <a:picLocks noChangeAspect="1"/>
          </p:cNvPicPr>
          <p:nvPr/>
        </p:nvPicPr>
        <p:blipFill>
          <a:blip r:embed="rId3" cstate="screen">
            <a:extLst>
              <a:ext uri="{28A0092B-C50C-407E-A947-70E740481C1C}">
                <a14:useLocalDpi xmlns:a14="http://schemas.microsoft.com/office/drawing/2010/main"/>
              </a:ext>
            </a:extLst>
          </a:blip>
          <a:srcRect t="945"/>
          <a:stretch/>
        </p:blipFill>
        <p:spPr>
          <a:xfrm>
            <a:off x="324498" y="1399126"/>
            <a:ext cx="4516028" cy="2345247"/>
          </a:xfrm>
          <a:prstGeom prst="rect">
            <a:avLst/>
          </a:prstGeom>
          <a:ln>
            <a:solidFill>
              <a:schemeClr val="accent1">
                <a:lumMod val="20000"/>
                <a:lumOff val="80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E283983-7A06-0D12-0F09-7913F9C5BA0F}"/>
              </a:ext>
            </a:extLst>
          </p:cNvPr>
          <p:cNvSpPr>
            <a:spLocks noGrp="1"/>
          </p:cNvSpPr>
          <p:nvPr>
            <p:ph type="title"/>
          </p:nvPr>
        </p:nvSpPr>
        <p:spPr/>
        <p:txBody>
          <a:bodyPr/>
          <a:lstStyle/>
          <a:p>
            <a:r>
              <a:rPr lang="en-AU" dirty="0"/>
              <a:t>Example of a complex </a:t>
            </a:r>
            <a:r>
              <a:rPr lang="en-AU" dirty="0">
                <a:highlight>
                  <a:srgbClr val="D6EBAD"/>
                </a:highlight>
              </a:rPr>
              <a:t>familiar</a:t>
            </a:r>
            <a:r>
              <a:rPr lang="en-AU" dirty="0"/>
              <a:t> question </a:t>
            </a:r>
            <a:endParaRPr lang="en-US" dirty="0"/>
          </a:p>
        </p:txBody>
      </p:sp>
      <p:sp>
        <p:nvSpPr>
          <p:cNvPr id="4" name="TextBox 3">
            <a:extLst>
              <a:ext uri="{FF2B5EF4-FFF2-40B4-BE49-F238E27FC236}">
                <a16:creationId xmlns:a16="http://schemas.microsoft.com/office/drawing/2014/main" id="{6D99DC22-DE82-F9FB-84EA-C1DA218DD498}"/>
              </a:ext>
            </a:extLst>
          </p:cNvPr>
          <p:cNvSpPr txBox="1"/>
          <p:nvPr/>
        </p:nvSpPr>
        <p:spPr>
          <a:xfrm>
            <a:off x="5220072" y="2264773"/>
            <a:ext cx="3374276" cy="1477328"/>
          </a:xfrm>
          <a:prstGeom prst="rect">
            <a:avLst/>
          </a:prstGeom>
          <a:solidFill>
            <a:srgbClr val="D6EBAD"/>
          </a:solidFill>
        </p:spPr>
        <p:txBody>
          <a:bodyPr wrap="square" lIns="91440" tIns="45720" rIns="91440" bIns="45720" rtlCol="0" anchor="t">
            <a:spAutoFit/>
          </a:bodyPr>
          <a:lstStyle/>
          <a:p>
            <a:pPr>
              <a:defRPr/>
            </a:pPr>
            <a:r>
              <a:rPr kumimoji="0" lang="en-US" sz="1800" b="0" i="0" u="none" strike="noStrike" kern="1200" cap="none" spc="0" normalizeH="0" baseline="0" noProof="0" dirty="0">
                <a:ln>
                  <a:noFill/>
                </a:ln>
                <a:solidFill>
                  <a:srgbClr val="000000"/>
                </a:solidFill>
                <a:effectLst/>
                <a:uLnTx/>
                <a:uFillTx/>
                <a:latin typeface="Arial"/>
                <a:cs typeface="Arial"/>
              </a:rPr>
              <a:t>The </a:t>
            </a:r>
            <a:r>
              <a:rPr lang="en-US" dirty="0">
                <a:solidFill>
                  <a:srgbClr val="000000"/>
                </a:solidFill>
                <a:latin typeface="Arial"/>
                <a:cs typeface="Arial"/>
              </a:rPr>
              <a:t>information to solve the </a:t>
            </a:r>
            <a:r>
              <a:rPr lang="en-US">
                <a:solidFill>
                  <a:srgbClr val="000000"/>
                </a:solidFill>
                <a:latin typeface="Arial"/>
                <a:cs typeface="Arial"/>
              </a:rPr>
              <a:t>problem is</a:t>
            </a:r>
            <a:r>
              <a:rPr lang="en-US" dirty="0">
                <a:solidFill>
                  <a:srgbClr val="000000"/>
                </a:solidFill>
                <a:latin typeface="Arial"/>
                <a:cs typeface="Arial"/>
              </a:rPr>
              <a:t> identifiable and the </a:t>
            </a:r>
            <a:r>
              <a:rPr kumimoji="0" lang="en-US" sz="1800" b="0" i="0" u="none" strike="noStrike" kern="1200" cap="none" spc="0" normalizeH="0" baseline="0" noProof="0" dirty="0">
                <a:ln>
                  <a:noFill/>
                </a:ln>
                <a:solidFill>
                  <a:srgbClr val="000000"/>
                </a:solidFill>
                <a:effectLst/>
                <a:uLnTx/>
                <a:uFillTx/>
                <a:latin typeface="Arial"/>
                <a:cs typeface="Arial"/>
              </a:rPr>
              <a:t>procedure </a:t>
            </a:r>
            <a:r>
              <a:rPr lang="en-US">
                <a:solidFill>
                  <a:srgbClr val="000000"/>
                </a:solidFill>
                <a:latin typeface="Arial"/>
                <a:cs typeface="Arial"/>
              </a:rPr>
              <a:t>is clear</a:t>
            </a:r>
            <a:r>
              <a:rPr lang="en-US" dirty="0">
                <a:solidFill>
                  <a:srgbClr val="000000"/>
                </a:solidFill>
                <a:latin typeface="Arial"/>
                <a:cs typeface="Arial"/>
              </a:rPr>
              <a:t>. This </a:t>
            </a:r>
            <a:r>
              <a:rPr kumimoji="0" lang="en-US" sz="1800" b="0" i="0" u="none" strike="noStrike" kern="1200" cap="none" spc="0" normalizeH="0" baseline="0" noProof="0" dirty="0">
                <a:ln>
                  <a:noFill/>
                </a:ln>
                <a:solidFill>
                  <a:srgbClr val="000000"/>
                </a:solidFill>
                <a:effectLst/>
                <a:uLnTx/>
                <a:uFillTx/>
                <a:latin typeface="Arial"/>
                <a:cs typeface="Arial"/>
              </a:rPr>
              <a:t>type of question has </a:t>
            </a:r>
            <a:r>
              <a:rPr lang="en-US">
                <a:solidFill>
                  <a:srgbClr val="000000"/>
                </a:solidFill>
                <a:latin typeface="Arial"/>
                <a:cs typeface="Arial"/>
              </a:rPr>
              <a:t>been a</a:t>
            </a:r>
            <a:r>
              <a:rPr kumimoji="0" lang="en-US" sz="1800" b="0" i="0" u="none" strike="noStrike" kern="1200" cap="none" spc="0" normalizeH="0" baseline="0" noProof="0" dirty="0">
                <a:ln>
                  <a:noFill/>
                </a:ln>
                <a:solidFill>
                  <a:srgbClr val="000000"/>
                </a:solidFill>
                <a:effectLst/>
                <a:uLnTx/>
                <a:uFillTx/>
                <a:latin typeface="Arial"/>
                <a:cs typeface="Arial"/>
              </a:rPr>
              <a:t> focus in teaching and learning.</a:t>
            </a:r>
            <a:endParaRPr lang="en-US" dirty="0">
              <a:latin typeface="Arial"/>
              <a:cs typeface="Arial"/>
            </a:endParaRPr>
          </a:p>
        </p:txBody>
      </p:sp>
    </p:spTree>
    <p:extLst>
      <p:ext uri="{BB962C8B-B14F-4D97-AF65-F5344CB8AC3E}">
        <p14:creationId xmlns:p14="http://schemas.microsoft.com/office/powerpoint/2010/main" val="3155114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F60F9982-BB0E-4F80-9A47-28E5AC0F14F5}"/>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A8F14A32-AC67-47FE-E188-95C71933CF7A}"/>
              </a:ext>
            </a:extLst>
          </p:cNvPr>
          <p:cNvGrpSpPr/>
          <p:nvPr/>
        </p:nvGrpSpPr>
        <p:grpSpPr>
          <a:xfrm>
            <a:off x="741602" y="2067694"/>
            <a:ext cx="7660797" cy="741680"/>
            <a:chOff x="785932" y="1483359"/>
            <a:chExt cx="7660797" cy="741680"/>
          </a:xfrm>
          <a:solidFill>
            <a:schemeClr val="bg1">
              <a:lumMod val="85000"/>
            </a:schemeClr>
          </a:solidFill>
        </p:grpSpPr>
        <p:sp>
          <p:nvSpPr>
            <p:cNvPr id="7" name="Rectangle 6">
              <a:extLst>
                <a:ext uri="{FF2B5EF4-FFF2-40B4-BE49-F238E27FC236}">
                  <a16:creationId xmlns:a16="http://schemas.microsoft.com/office/drawing/2014/main" id="{8CAC45C9-6124-347E-3842-55EEA78DC1AB}"/>
                </a:ext>
              </a:extLst>
            </p:cNvPr>
            <p:cNvSpPr/>
            <p:nvPr/>
          </p:nvSpPr>
          <p:spPr>
            <a:xfrm>
              <a:off x="785932" y="1483359"/>
              <a:ext cx="7660797" cy="741680"/>
            </a:xfrm>
            <a:prstGeom prst="rect">
              <a:avLst/>
            </a:prstGeom>
            <a:grpFill/>
            <a:ln w="28575">
              <a:solidFill>
                <a:schemeClr val="bg1"/>
              </a:solidFill>
            </a:ln>
            <a:scene3d>
              <a:camera prst="orthographicFront"/>
              <a:lightRig rig="threePt" dir="t"/>
            </a:scene3d>
            <a:sp3d/>
          </p:spPr>
          <p:style>
            <a:lnRef idx="2">
              <a:schemeClr val="lt1">
                <a:hueOff val="0"/>
                <a:satOff val="0"/>
                <a:lumOff val="0"/>
                <a:alphaOff val="0"/>
              </a:schemeClr>
            </a:lnRef>
            <a:fillRef idx="1">
              <a:scrgbClr r="0" g="0" b="0"/>
            </a:fillRef>
            <a:effectRef idx="0">
              <a:schemeClr val="accent1">
                <a:alpha val="90000"/>
                <a:hueOff val="0"/>
                <a:satOff val="0"/>
                <a:lumOff val="0"/>
                <a:alphaOff val="-20000"/>
              </a:schemeClr>
            </a:effectRef>
            <a:fontRef idx="minor">
              <a:schemeClr val="lt1"/>
            </a:fontRef>
          </p:style>
          <p:txBody>
            <a:bodyPr/>
            <a:lstStyle/>
            <a:p>
              <a:endParaRPr lang="en-AU" dirty="0"/>
            </a:p>
          </p:txBody>
        </p:sp>
        <p:sp>
          <p:nvSpPr>
            <p:cNvPr id="8" name="TextBox 7">
              <a:extLst>
                <a:ext uri="{FF2B5EF4-FFF2-40B4-BE49-F238E27FC236}">
                  <a16:creationId xmlns:a16="http://schemas.microsoft.com/office/drawing/2014/main" id="{C757D53D-345F-C17D-FCC4-550D163D6BEE}"/>
                </a:ext>
              </a:extLst>
            </p:cNvPr>
            <p:cNvSpPr txBox="1"/>
            <p:nvPr/>
          </p:nvSpPr>
          <p:spPr>
            <a:xfrm>
              <a:off x="785932" y="1483359"/>
              <a:ext cx="7660797" cy="741680"/>
            </a:xfrm>
            <a:prstGeom prst="rect">
              <a:avLst/>
            </a:prstGeom>
            <a:grpFill/>
            <a:ln w="28575">
              <a:solidFill>
                <a:schemeClr val="bg1"/>
              </a:solidFill>
            </a:ln>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50400" tIns="50800" rIns="50800" bIns="50800" numCol="1" spcCol="1270" anchor="ctr" anchorCtr="0">
              <a:noAutofit/>
            </a:bodyPr>
            <a:lstStyle/>
            <a:p>
              <a:pPr marL="0" lvl="0" indent="0" algn="ctr" defTabSz="889000">
                <a:lnSpc>
                  <a:spcPct val="90000"/>
                </a:lnSpc>
                <a:spcBef>
                  <a:spcPct val="0"/>
                </a:spcBef>
                <a:spcAft>
                  <a:spcPct val="35000"/>
                </a:spcAft>
                <a:buNone/>
              </a:pPr>
              <a:r>
                <a:rPr lang="en-AU" sz="2000" kern="1200" dirty="0">
                  <a:solidFill>
                    <a:schemeClr val="tx1"/>
                  </a:solidFill>
                  <a:latin typeface="Arial" panose="020B0604020202020204" pitchFamily="34" charset="0"/>
                  <a:cs typeface="Arial" panose="020B0604020202020204" pitchFamily="34" charset="0"/>
                </a:rPr>
                <a:t>Complex unfamiliar questions</a:t>
              </a:r>
            </a:p>
          </p:txBody>
        </p:sp>
      </p:grpSp>
    </p:spTree>
    <p:extLst>
      <p:ext uri="{BB962C8B-B14F-4D97-AF65-F5344CB8AC3E}">
        <p14:creationId xmlns:p14="http://schemas.microsoft.com/office/powerpoint/2010/main" val="2440248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04AFC-BFA2-81AA-B36D-A50130965F87}"/>
              </a:ext>
            </a:extLst>
          </p:cNvPr>
          <p:cNvSpPr>
            <a:spLocks noGrp="1"/>
          </p:cNvSpPr>
          <p:nvPr>
            <p:ph type="title"/>
          </p:nvPr>
        </p:nvSpPr>
        <p:spPr/>
        <p:txBody>
          <a:bodyPr/>
          <a:lstStyle/>
          <a:p>
            <a:r>
              <a:rPr lang="en-AU" dirty="0"/>
              <a:t>Characteristics of </a:t>
            </a:r>
            <a:r>
              <a:rPr lang="en-AU" u="sng" dirty="0">
                <a:highlight>
                  <a:srgbClr val="FBE4D3"/>
                </a:highlight>
              </a:rPr>
              <a:t>complex</a:t>
            </a:r>
            <a:r>
              <a:rPr lang="en-AU" dirty="0"/>
              <a:t> </a:t>
            </a:r>
            <a:r>
              <a:rPr lang="en-AU" dirty="0">
                <a:highlight>
                  <a:srgbClr val="D6EBAD"/>
                </a:highlight>
              </a:rPr>
              <a:t>unfamiliar</a:t>
            </a:r>
            <a:r>
              <a:rPr lang="en-AU" dirty="0"/>
              <a:t> questions</a:t>
            </a:r>
          </a:p>
        </p:txBody>
      </p:sp>
      <p:sp>
        <p:nvSpPr>
          <p:cNvPr id="3" name="Content Placeholder 2">
            <a:extLst>
              <a:ext uri="{FF2B5EF4-FFF2-40B4-BE49-F238E27FC236}">
                <a16:creationId xmlns:a16="http://schemas.microsoft.com/office/drawing/2014/main" id="{524BC726-8021-7986-D948-A0F09B44EB80}"/>
              </a:ext>
            </a:extLst>
          </p:cNvPr>
          <p:cNvSpPr>
            <a:spLocks noGrp="1"/>
          </p:cNvSpPr>
          <p:nvPr>
            <p:ph idx="1"/>
          </p:nvPr>
        </p:nvSpPr>
        <p:spPr>
          <a:xfrm>
            <a:off x="327024" y="771550"/>
            <a:ext cx="8637463" cy="3708000"/>
          </a:xfrm>
        </p:spPr>
        <p:txBody>
          <a:bodyPr>
            <a:normAutofit lnSpcReduction="10000"/>
          </a:bodyPr>
          <a:lstStyle/>
          <a:p>
            <a:r>
              <a:rPr lang="en-US" dirty="0"/>
              <a:t>In questions of this degree of difficulty, students respond</a:t>
            </a:r>
            <a:br>
              <a:rPr lang="en-US" dirty="0"/>
            </a:br>
            <a:r>
              <a:rPr lang="en-US" dirty="0"/>
              <a:t> to situations where: </a:t>
            </a:r>
          </a:p>
          <a:p>
            <a:pPr marL="252000" indent="-252000">
              <a:buFont typeface="Arial" panose="020B0604020202020204" pitchFamily="34" charset="0"/>
              <a:buChar char="•"/>
            </a:pPr>
            <a:r>
              <a:rPr lang="en-US" dirty="0"/>
              <a:t>relationships and interactions </a:t>
            </a:r>
            <a:r>
              <a:rPr lang="en-US" u="sng" dirty="0">
                <a:highlight>
                  <a:srgbClr val="FBE4D3"/>
                </a:highlight>
              </a:rPr>
              <a:t>have a number of elements</a:t>
            </a:r>
            <a:r>
              <a:rPr lang="en-US" dirty="0"/>
              <a:t>, such </a:t>
            </a:r>
            <a:br>
              <a:rPr lang="en-US" dirty="0"/>
            </a:br>
            <a:r>
              <a:rPr lang="en-US" dirty="0"/>
              <a:t>that connections are made with subject matter </a:t>
            </a:r>
            <a:r>
              <a:rPr lang="en-US" u="sng" dirty="0">
                <a:highlight>
                  <a:srgbClr val="FBE4D3"/>
                </a:highlight>
              </a:rPr>
              <a:t>within and/or across</a:t>
            </a:r>
            <a:r>
              <a:rPr lang="en-US" dirty="0"/>
              <a:t> </a:t>
            </a:r>
            <a:br>
              <a:rPr lang="en-US" dirty="0"/>
            </a:br>
            <a:r>
              <a:rPr lang="en-US" dirty="0"/>
              <a:t>the strands of mathematics; and</a:t>
            </a:r>
          </a:p>
          <a:p>
            <a:pPr marL="252000" indent="-252000">
              <a:buFont typeface="Arial" panose="020B0604020202020204" pitchFamily="34" charset="0"/>
              <a:buChar char="•"/>
            </a:pPr>
            <a:r>
              <a:rPr lang="en-US" dirty="0"/>
              <a:t>all of the information to solve the problem is </a:t>
            </a:r>
            <a:r>
              <a:rPr lang="en-US" b="1" dirty="0">
                <a:highlight>
                  <a:srgbClr val="D6EBAD"/>
                </a:highlight>
              </a:rPr>
              <a:t>not immediately identifiable</a:t>
            </a:r>
            <a:r>
              <a:rPr lang="en-US" dirty="0"/>
              <a:t>, that is </a:t>
            </a:r>
          </a:p>
          <a:p>
            <a:pPr lvl="2">
              <a:buFont typeface="Arial" panose="020B0604020202020204" pitchFamily="34" charset="0"/>
              <a:buChar char="–"/>
            </a:pPr>
            <a:r>
              <a:rPr lang="en-US" dirty="0">
                <a:highlight>
                  <a:srgbClr val="D6EBAD"/>
                </a:highlight>
              </a:rPr>
              <a:t>the required procedure is </a:t>
            </a:r>
            <a:r>
              <a:rPr lang="en-US" b="1" dirty="0">
                <a:highlight>
                  <a:srgbClr val="D6EBAD"/>
                </a:highlight>
              </a:rPr>
              <a:t>not</a:t>
            </a:r>
            <a:r>
              <a:rPr lang="en-US" dirty="0">
                <a:highlight>
                  <a:srgbClr val="D6EBAD"/>
                </a:highlight>
              </a:rPr>
              <a:t> clear from the way the problem is posed</a:t>
            </a:r>
            <a:r>
              <a:rPr lang="en-US" dirty="0"/>
              <a:t>, and</a:t>
            </a:r>
          </a:p>
          <a:p>
            <a:pPr lvl="2">
              <a:buFont typeface="Arial" panose="020B0604020202020204" pitchFamily="34" charset="0"/>
              <a:buChar char="–"/>
            </a:pPr>
            <a:r>
              <a:rPr lang="en-US" dirty="0">
                <a:highlight>
                  <a:srgbClr val="D6EBAD"/>
                </a:highlight>
              </a:rPr>
              <a:t>in a context in which students have had</a:t>
            </a:r>
            <a:r>
              <a:rPr lang="en-US" b="1" dirty="0">
                <a:highlight>
                  <a:srgbClr val="D6EBAD"/>
                </a:highlight>
              </a:rPr>
              <a:t> limited </a:t>
            </a:r>
            <a:r>
              <a:rPr lang="en-US" dirty="0">
                <a:highlight>
                  <a:srgbClr val="D6EBAD"/>
                </a:highlight>
              </a:rPr>
              <a:t>prior experience</a:t>
            </a:r>
            <a:r>
              <a:rPr lang="en-US" dirty="0"/>
              <a:t>. </a:t>
            </a:r>
          </a:p>
          <a:p>
            <a:endParaRPr lang="en-US" sz="1400" dirty="0"/>
          </a:p>
          <a:p>
            <a:r>
              <a:rPr lang="en-US" dirty="0"/>
              <a:t>Students </a:t>
            </a:r>
            <a:r>
              <a:rPr lang="en-US" b="1" dirty="0"/>
              <a:t>interpret, clarify and analyse</a:t>
            </a:r>
            <a:r>
              <a:rPr lang="en-US" dirty="0"/>
              <a:t> problems to develop responses. </a:t>
            </a:r>
          </a:p>
        </p:txBody>
      </p:sp>
    </p:spTree>
    <p:extLst>
      <p:ext uri="{BB962C8B-B14F-4D97-AF65-F5344CB8AC3E}">
        <p14:creationId xmlns:p14="http://schemas.microsoft.com/office/powerpoint/2010/main" val="649874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83983-7A06-0D12-0F09-7913F9C5BA0F}"/>
              </a:ext>
            </a:extLst>
          </p:cNvPr>
          <p:cNvSpPr>
            <a:spLocks noGrp="1"/>
          </p:cNvSpPr>
          <p:nvPr>
            <p:ph type="title"/>
          </p:nvPr>
        </p:nvSpPr>
        <p:spPr/>
        <p:txBody>
          <a:bodyPr/>
          <a:lstStyle/>
          <a:p>
            <a:r>
              <a:rPr lang="en-AU" dirty="0"/>
              <a:t>Example of a </a:t>
            </a:r>
            <a:r>
              <a:rPr lang="en-AU" u="sng" dirty="0">
                <a:highlight>
                  <a:srgbClr val="FBE4D3"/>
                </a:highlight>
              </a:rPr>
              <a:t>complex</a:t>
            </a:r>
            <a:r>
              <a:rPr lang="en-AU" dirty="0"/>
              <a:t> </a:t>
            </a:r>
            <a:r>
              <a:rPr lang="en-AU" dirty="0">
                <a:highlight>
                  <a:srgbClr val="D6EBAD"/>
                </a:highlight>
              </a:rPr>
              <a:t>unfamiliar</a:t>
            </a:r>
            <a:r>
              <a:rPr lang="en-AU" dirty="0"/>
              <a:t> question </a:t>
            </a:r>
            <a:endParaRPr lang="en-US" dirty="0"/>
          </a:p>
        </p:txBody>
      </p:sp>
      <p:pic>
        <p:nvPicPr>
          <p:cNvPr id="11" name="Picture 10">
            <a:extLst>
              <a:ext uri="{FF2B5EF4-FFF2-40B4-BE49-F238E27FC236}">
                <a16:creationId xmlns:a16="http://schemas.microsoft.com/office/drawing/2014/main" id="{115760F9-D2EE-90CE-7A27-A7954F565CC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932040" y="884442"/>
            <a:ext cx="2733316" cy="3487508"/>
          </a:xfrm>
          <a:prstGeom prst="rect">
            <a:avLst/>
          </a:prstGeom>
          <a:ln>
            <a:solidFill>
              <a:schemeClr val="accent1">
                <a:lumMod val="20000"/>
                <a:lumOff val="80000"/>
              </a:schemeClr>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21C24B1E-7DF9-8D81-0965-E9914D5C18F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691680" y="884441"/>
            <a:ext cx="2618019" cy="3487507"/>
          </a:xfrm>
          <a:prstGeom prst="rect">
            <a:avLst/>
          </a:prstGeom>
          <a:ln>
            <a:solidFill>
              <a:schemeClr val="accent1">
                <a:lumMod val="20000"/>
                <a:lumOff val="8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74033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83983-7A06-0D12-0F09-7913F9C5BA0F}"/>
              </a:ext>
            </a:extLst>
          </p:cNvPr>
          <p:cNvSpPr>
            <a:spLocks noGrp="1"/>
          </p:cNvSpPr>
          <p:nvPr>
            <p:ph type="title"/>
          </p:nvPr>
        </p:nvSpPr>
        <p:spPr/>
        <p:txBody>
          <a:bodyPr/>
          <a:lstStyle/>
          <a:p>
            <a:r>
              <a:rPr lang="en-AU" dirty="0"/>
              <a:t>Example of a </a:t>
            </a:r>
            <a:r>
              <a:rPr lang="en-AU" u="sng" dirty="0">
                <a:highlight>
                  <a:srgbClr val="FBE4D3"/>
                </a:highlight>
              </a:rPr>
              <a:t>complex</a:t>
            </a:r>
            <a:r>
              <a:rPr lang="en-AU" dirty="0"/>
              <a:t> unfamiliar question </a:t>
            </a:r>
            <a:endParaRPr lang="en-US" dirty="0"/>
          </a:p>
        </p:txBody>
      </p:sp>
      <p:pic>
        <p:nvPicPr>
          <p:cNvPr id="12" name="Picture 11">
            <a:extLst>
              <a:ext uri="{FF2B5EF4-FFF2-40B4-BE49-F238E27FC236}">
                <a16:creationId xmlns:a16="http://schemas.microsoft.com/office/drawing/2014/main" id="{88A65E9B-0FAA-5D1E-3ED1-776E1CEE31B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42586" y="1856095"/>
            <a:ext cx="3780439" cy="2492058"/>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7763A551-0279-41D7-87C9-D9DCE37B1E2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20975" y="980442"/>
            <a:ext cx="4409824" cy="3349661"/>
          </a:xfrm>
          <a:prstGeom prst="rect">
            <a:avLst/>
          </a:prstGeom>
          <a:ln>
            <a:solidFill>
              <a:schemeClr val="accent1">
                <a:lumMod val="20000"/>
                <a:lumOff val="8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73238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E83CCE-5CC2-C6CE-69D0-B35AF10439A4}"/>
              </a:ext>
            </a:extLst>
          </p:cNvPr>
          <p:cNvSpPr txBox="1"/>
          <p:nvPr/>
        </p:nvSpPr>
        <p:spPr>
          <a:xfrm>
            <a:off x="4996206" y="2511900"/>
            <a:ext cx="3826819" cy="1843751"/>
          </a:xfrm>
          <a:prstGeom prst="rect">
            <a:avLst/>
          </a:prstGeom>
          <a:solidFill>
            <a:srgbClr val="D6EBAD"/>
          </a:solidFill>
        </p:spPr>
        <p:txBody>
          <a:bodyPr wrap="square" tIns="72000" bIns="108000"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u="none" strike="noStrike" kern="1200" cap="none" spc="0" normalizeH="0" baseline="0" noProof="0" dirty="0">
                <a:ln>
                  <a:noFill/>
                </a:ln>
                <a:solidFill>
                  <a:srgbClr val="000000"/>
                </a:solidFill>
                <a:effectLst/>
                <a:uLnTx/>
                <a:uFillTx/>
                <a:latin typeface="Arial" charset="0"/>
                <a:ea typeface="+mn-ea"/>
                <a:cs typeface="+mn-cs"/>
              </a:rPr>
              <a:t>All the information to solve </a:t>
            </a:r>
            <a:br>
              <a:rPr lang="en-US" dirty="0">
                <a:solidFill>
                  <a:srgbClr val="000000"/>
                </a:solidFill>
              </a:rPr>
            </a:br>
            <a:r>
              <a:rPr kumimoji="0" lang="en-US" sz="1800" b="0" u="none" strike="noStrike" kern="1200" cap="none" spc="0" normalizeH="0" baseline="0" noProof="0" dirty="0">
                <a:ln>
                  <a:noFill/>
                </a:ln>
                <a:solidFill>
                  <a:srgbClr val="000000"/>
                </a:solidFill>
                <a:effectLst/>
                <a:uLnTx/>
                <a:uFillTx/>
                <a:latin typeface="Arial" charset="0"/>
                <a:ea typeface="+mn-ea"/>
                <a:cs typeface="+mn-cs"/>
              </a:rPr>
              <a:t>the problem is not immediately identifiable, and students have </a:t>
            </a:r>
            <a:br>
              <a:rPr kumimoji="0" lang="en-US" sz="1800" b="0" u="none" strike="noStrike" kern="1200" cap="none" spc="0" normalizeH="0" baseline="0" noProof="0" dirty="0">
                <a:ln>
                  <a:noFill/>
                </a:ln>
                <a:solidFill>
                  <a:srgbClr val="000000"/>
                </a:solidFill>
                <a:effectLst/>
                <a:uLnTx/>
                <a:uFillTx/>
                <a:latin typeface="Arial" charset="0"/>
                <a:ea typeface="+mn-ea"/>
                <a:cs typeface="+mn-cs"/>
              </a:rPr>
            </a:br>
            <a:r>
              <a:rPr kumimoji="0" lang="en-US" sz="1800" b="0" u="none" strike="noStrike" kern="1200" cap="none" spc="0" normalizeH="0" baseline="0" noProof="0" dirty="0">
                <a:ln>
                  <a:noFill/>
                </a:ln>
                <a:solidFill>
                  <a:srgbClr val="000000"/>
                </a:solidFill>
                <a:effectLst/>
                <a:uLnTx/>
                <a:uFillTx/>
                <a:latin typeface="Arial" charset="0"/>
                <a:ea typeface="+mn-ea"/>
                <a:cs typeface="+mn-cs"/>
              </a:rPr>
              <a:t>had limited prior experience with the question’s context in the teaching and learning program.</a:t>
            </a:r>
            <a:endParaRPr kumimoji="0" lang="en-AU" sz="1800" b="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Title 1">
            <a:extLst>
              <a:ext uri="{FF2B5EF4-FFF2-40B4-BE49-F238E27FC236}">
                <a16:creationId xmlns:a16="http://schemas.microsoft.com/office/drawing/2014/main" id="{4E283983-7A06-0D12-0F09-7913F9C5BA0F}"/>
              </a:ext>
            </a:extLst>
          </p:cNvPr>
          <p:cNvSpPr>
            <a:spLocks noGrp="1"/>
          </p:cNvSpPr>
          <p:nvPr>
            <p:ph type="title"/>
          </p:nvPr>
        </p:nvSpPr>
        <p:spPr/>
        <p:txBody>
          <a:bodyPr/>
          <a:lstStyle/>
          <a:p>
            <a:r>
              <a:rPr lang="en-AU" dirty="0"/>
              <a:t>Example of a complex </a:t>
            </a:r>
            <a:r>
              <a:rPr lang="en-AU" dirty="0">
                <a:highlight>
                  <a:srgbClr val="D6EBAD"/>
                </a:highlight>
              </a:rPr>
              <a:t>unfamiliar</a:t>
            </a:r>
            <a:r>
              <a:rPr lang="en-AU" dirty="0"/>
              <a:t> question </a:t>
            </a:r>
            <a:endParaRPr lang="en-US" dirty="0"/>
          </a:p>
        </p:txBody>
      </p:sp>
      <p:pic>
        <p:nvPicPr>
          <p:cNvPr id="5" name="Picture 4">
            <a:extLst>
              <a:ext uri="{FF2B5EF4-FFF2-40B4-BE49-F238E27FC236}">
                <a16:creationId xmlns:a16="http://schemas.microsoft.com/office/drawing/2014/main" id="{885CB61B-438C-2BE4-E912-47F2150FD7B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20975" y="980442"/>
            <a:ext cx="4409824" cy="3349661"/>
          </a:xfrm>
          <a:prstGeom prst="rect">
            <a:avLst/>
          </a:prstGeom>
          <a:ln>
            <a:solidFill>
              <a:schemeClr val="accent1">
                <a:lumMod val="20000"/>
                <a:lumOff val="8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60126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8CF36-1A9A-4ED7-AF6D-2F5AF79CA40C}"/>
              </a:ext>
            </a:extLst>
          </p:cNvPr>
          <p:cNvSpPr>
            <a:spLocks noGrp="1"/>
          </p:cNvSpPr>
          <p:nvPr>
            <p:ph type="title"/>
          </p:nvPr>
        </p:nvSpPr>
        <p:spPr/>
        <p:txBody>
          <a:bodyPr anchor="t">
            <a:normAutofit/>
          </a:bodyPr>
          <a:lstStyle/>
          <a:p>
            <a:r>
              <a:rPr lang="en-AU" dirty="0"/>
              <a:t>Considerations — accessibility</a:t>
            </a:r>
            <a:endParaRPr lang="en-AU" b="1" dirty="0"/>
          </a:p>
        </p:txBody>
      </p:sp>
      <p:graphicFrame>
        <p:nvGraphicFramePr>
          <p:cNvPr id="6" name="Content Placeholder 2">
            <a:extLst>
              <a:ext uri="{FF2B5EF4-FFF2-40B4-BE49-F238E27FC236}">
                <a16:creationId xmlns:a16="http://schemas.microsoft.com/office/drawing/2014/main" id="{E472CB8F-BCBB-998F-BF0A-0C4F20069405}"/>
              </a:ext>
            </a:extLst>
          </p:cNvPr>
          <p:cNvGraphicFramePr>
            <a:graphicFrameLocks noGrp="1"/>
          </p:cNvGraphicFramePr>
          <p:nvPr>
            <p:ph idx="1"/>
            <p:extLst>
              <p:ext uri="{D42A27DB-BD31-4B8C-83A1-F6EECF244321}">
                <p14:modId xmlns:p14="http://schemas.microsoft.com/office/powerpoint/2010/main" val="3366903438"/>
              </p:ext>
            </p:extLst>
          </p:nvPr>
        </p:nvGraphicFramePr>
        <p:xfrm>
          <a:off x="320975" y="899061"/>
          <a:ext cx="8493125" cy="3616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4BD13326-C3D9-0EE2-F2E2-B4A3A1685786}"/>
              </a:ext>
            </a:extLst>
          </p:cNvPr>
          <p:cNvSpPr/>
          <p:nvPr/>
        </p:nvSpPr>
        <p:spPr>
          <a:xfrm>
            <a:off x="312050" y="2213049"/>
            <a:ext cx="8502050" cy="1006774"/>
          </a:xfrm>
          <a:prstGeom prst="roundRect">
            <a:avLst>
              <a:gd name="adj" fmla="val 12747"/>
            </a:avLst>
          </a:prstGeom>
          <a:noFill/>
          <a:ln w="571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5421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A3F4-290C-2161-BF8A-828D6B1E45A7}"/>
            </a:ext>
          </a:extLst>
        </p:cNvPr>
        <p:cNvGrpSpPr/>
        <p:nvPr/>
      </p:nvGrpSpPr>
      <p:grpSpPr>
        <a:xfrm>
          <a:off x="0" y="0"/>
          <a:ext cx="0" cy="0"/>
          <a:chOff x="0" y="0"/>
          <a:chExt cx="0" cy="0"/>
        </a:xfrm>
      </p:grpSpPr>
      <p:sp>
        <p:nvSpPr>
          <p:cNvPr id="4" name="Vertical Text Placeholder 3">
            <a:extLst>
              <a:ext uri="{FF2B5EF4-FFF2-40B4-BE49-F238E27FC236}">
                <a16:creationId xmlns:a16="http://schemas.microsoft.com/office/drawing/2014/main" id="{378BB135-4B41-3611-D9CC-B7F1752A8823}"/>
              </a:ext>
            </a:extLst>
          </p:cNvPr>
          <p:cNvSpPr>
            <a:spLocks noGrp="1"/>
          </p:cNvSpPr>
          <p:nvPr>
            <p:ph type="body" orient="vert" sz="quarter" idx="10"/>
          </p:nvPr>
        </p:nvSpPr>
        <p:spPr/>
        <p:txBody>
          <a:bodyPr/>
          <a:lstStyle/>
          <a:p>
            <a:r>
              <a:rPr lang="en-AU" dirty="0"/>
              <a:t>251560</a:t>
            </a:r>
          </a:p>
          <a:p>
            <a:endParaRPr lang="en-AU" dirty="0"/>
          </a:p>
        </p:txBody>
      </p:sp>
      <p:sp>
        <p:nvSpPr>
          <p:cNvPr id="8" name="Title 1">
            <a:extLst>
              <a:ext uri="{FF2B5EF4-FFF2-40B4-BE49-F238E27FC236}">
                <a16:creationId xmlns:a16="http://schemas.microsoft.com/office/drawing/2014/main" id="{22355E93-9FFC-7E9C-6444-32B91DF661AA}"/>
              </a:ext>
            </a:extLst>
          </p:cNvPr>
          <p:cNvSpPr>
            <a:spLocks noGrp="1"/>
          </p:cNvSpPr>
          <p:nvPr>
            <p:ph type="ctrTitle"/>
          </p:nvPr>
        </p:nvSpPr>
        <p:spPr>
          <a:xfrm>
            <a:off x="216371" y="2931678"/>
            <a:ext cx="8603779" cy="1296256"/>
          </a:xfrm>
        </p:spPr>
        <p:txBody>
          <a:bodyPr>
            <a:normAutofit/>
          </a:bodyPr>
          <a:lstStyle/>
          <a:p>
            <a:r>
              <a:rPr lang="en-US" sz="2800" dirty="0"/>
              <a:t>Using complexity and familiarity </a:t>
            </a:r>
            <a:br>
              <a:rPr lang="en-US" sz="2800" dirty="0"/>
            </a:br>
            <a:r>
              <a:rPr lang="en-US" sz="2800" dirty="0"/>
              <a:t>to create questions in Mathematics</a:t>
            </a:r>
            <a:endParaRPr lang="en-AU" dirty="0"/>
          </a:p>
        </p:txBody>
      </p:sp>
      <p:sp>
        <p:nvSpPr>
          <p:cNvPr id="11" name="Subtitle 2">
            <a:extLst>
              <a:ext uri="{FF2B5EF4-FFF2-40B4-BE49-F238E27FC236}">
                <a16:creationId xmlns:a16="http://schemas.microsoft.com/office/drawing/2014/main" id="{33FDEE70-5E99-60DA-7F95-241614B7EA29}"/>
              </a:ext>
            </a:extLst>
          </p:cNvPr>
          <p:cNvSpPr>
            <a:spLocks noGrp="1"/>
          </p:cNvSpPr>
          <p:nvPr>
            <p:ph type="subTitle" idx="1"/>
          </p:nvPr>
        </p:nvSpPr>
        <p:spPr>
          <a:xfrm>
            <a:off x="223589" y="4155926"/>
            <a:ext cx="8596561" cy="398941"/>
          </a:xfrm>
        </p:spPr>
        <p:txBody>
          <a:bodyPr/>
          <a:lstStyle/>
          <a:p>
            <a:r>
              <a:rPr lang="en-US" dirty="0"/>
              <a:t>Supervised assessments for Prep–Year 6</a:t>
            </a:r>
          </a:p>
        </p:txBody>
      </p:sp>
    </p:spTree>
    <p:extLst>
      <p:ext uri="{BB962C8B-B14F-4D97-AF65-F5344CB8AC3E}">
        <p14:creationId xmlns:p14="http://schemas.microsoft.com/office/powerpoint/2010/main" val="661371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8CF36-1A9A-4ED7-AF6D-2F5AF79CA40C}"/>
              </a:ext>
            </a:extLst>
          </p:cNvPr>
          <p:cNvSpPr>
            <a:spLocks noGrp="1"/>
          </p:cNvSpPr>
          <p:nvPr>
            <p:ph type="title"/>
          </p:nvPr>
        </p:nvSpPr>
        <p:spPr/>
        <p:txBody>
          <a:bodyPr anchor="t">
            <a:normAutofit/>
          </a:bodyPr>
          <a:lstStyle/>
          <a:p>
            <a:r>
              <a:rPr lang="en-AU" dirty="0"/>
              <a:t>Considerations — reliability</a:t>
            </a:r>
            <a:endParaRPr lang="en-AU" b="1" dirty="0"/>
          </a:p>
        </p:txBody>
      </p:sp>
      <p:graphicFrame>
        <p:nvGraphicFramePr>
          <p:cNvPr id="6" name="Content Placeholder 2">
            <a:extLst>
              <a:ext uri="{FF2B5EF4-FFF2-40B4-BE49-F238E27FC236}">
                <a16:creationId xmlns:a16="http://schemas.microsoft.com/office/drawing/2014/main" id="{E472CB8F-BCBB-998F-BF0A-0C4F20069405}"/>
              </a:ext>
            </a:extLst>
          </p:cNvPr>
          <p:cNvGraphicFramePr>
            <a:graphicFrameLocks noGrp="1"/>
          </p:cNvGraphicFramePr>
          <p:nvPr>
            <p:ph idx="1"/>
            <p:extLst>
              <p:ext uri="{D42A27DB-BD31-4B8C-83A1-F6EECF244321}">
                <p14:modId xmlns:p14="http://schemas.microsoft.com/office/powerpoint/2010/main" val="3514241347"/>
              </p:ext>
            </p:extLst>
          </p:nvPr>
        </p:nvGraphicFramePr>
        <p:xfrm>
          <a:off x="320975" y="899061"/>
          <a:ext cx="8493125" cy="3544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4BD13326-C3D9-0EE2-F2E2-B4A3A1685786}"/>
              </a:ext>
            </a:extLst>
          </p:cNvPr>
          <p:cNvSpPr/>
          <p:nvPr/>
        </p:nvSpPr>
        <p:spPr>
          <a:xfrm>
            <a:off x="312050" y="3435846"/>
            <a:ext cx="8502050" cy="1015528"/>
          </a:xfrm>
          <a:prstGeom prst="roundRect">
            <a:avLst>
              <a:gd name="adj" fmla="val 12133"/>
            </a:avLst>
          </a:prstGeom>
          <a:noFill/>
          <a:ln w="571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059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92728-E774-9C5A-3590-F39B2AEFF91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B82DDFE-28E0-31FD-1B97-58AE4705D637}"/>
              </a:ext>
            </a:extLst>
          </p:cNvPr>
          <p:cNvSpPr>
            <a:spLocks noGrp="1"/>
          </p:cNvSpPr>
          <p:nvPr>
            <p:ph type="title"/>
          </p:nvPr>
        </p:nvSpPr>
        <p:spPr/>
        <p:txBody>
          <a:bodyPr/>
          <a:lstStyle/>
          <a:p>
            <a:r>
              <a:rPr lang="en-AU" dirty="0"/>
              <a:t>Consider the attributes in question design</a:t>
            </a:r>
          </a:p>
        </p:txBody>
      </p:sp>
      <p:sp>
        <p:nvSpPr>
          <p:cNvPr id="11" name="Content Placeholder 10">
            <a:extLst>
              <a:ext uri="{FF2B5EF4-FFF2-40B4-BE49-F238E27FC236}">
                <a16:creationId xmlns:a16="http://schemas.microsoft.com/office/drawing/2014/main" id="{2297A802-5B05-D4DD-785F-917262A53633}"/>
              </a:ext>
            </a:extLst>
          </p:cNvPr>
          <p:cNvSpPr>
            <a:spLocks noGrp="1"/>
          </p:cNvSpPr>
          <p:nvPr>
            <p:ph idx="1"/>
          </p:nvPr>
        </p:nvSpPr>
        <p:spPr/>
        <p:txBody>
          <a:bodyPr/>
          <a:lstStyle/>
          <a:p>
            <a:r>
              <a:rPr lang="en-AU" b="1" dirty="0">
                <a:solidFill>
                  <a:schemeClr val="accent3"/>
                </a:solidFill>
              </a:rPr>
              <a:t>In a moment …</a:t>
            </a:r>
          </a:p>
          <a:p>
            <a:pPr marL="342900" lvl="1" indent="-342900">
              <a:spcBef>
                <a:spcPts val="600"/>
              </a:spcBef>
            </a:pPr>
            <a:r>
              <a:rPr lang="en-AU" dirty="0"/>
              <a:t>How do the QCAA standards elaborations support effective </a:t>
            </a:r>
            <a:br>
              <a:rPr lang="en-AU" dirty="0"/>
            </a:br>
            <a:r>
              <a:rPr lang="en-AU" dirty="0"/>
              <a:t>question design in Mathematics?</a:t>
            </a:r>
          </a:p>
          <a:p>
            <a:pPr marL="342900" lvl="1" indent="-342900">
              <a:spcBef>
                <a:spcPts val="600"/>
              </a:spcBef>
            </a:pPr>
            <a:r>
              <a:rPr lang="en-AU" dirty="0"/>
              <a:t>How can the QCAA standards elaborations be used to enhance the validity of Mathematics assessment?</a:t>
            </a:r>
          </a:p>
          <a:p>
            <a:pPr marL="342900" lvl="1" indent="-342900">
              <a:spcBef>
                <a:spcPts val="600"/>
              </a:spcBef>
            </a:pPr>
            <a:r>
              <a:rPr lang="en-AU" dirty="0"/>
              <a:t>How can questions be adjusted to improve accessibility for students</a:t>
            </a:r>
            <a:br>
              <a:rPr lang="en-AU" dirty="0"/>
            </a:br>
            <a:r>
              <a:rPr lang="en-AU" dirty="0"/>
              <a:t>in our context?</a:t>
            </a:r>
          </a:p>
          <a:p>
            <a:pPr marL="342900" lvl="1" indent="-342900">
              <a:spcBef>
                <a:spcPts val="600"/>
              </a:spcBef>
            </a:pPr>
            <a:r>
              <a:rPr lang="en-AU" dirty="0"/>
              <a:t>How might engaging in professional conversations enhance </a:t>
            </a:r>
            <a:br>
              <a:rPr lang="en-AU" dirty="0"/>
            </a:br>
            <a:r>
              <a:rPr lang="en-AU" dirty="0"/>
              <a:t>the reliability of quality Mathematics assessment?</a:t>
            </a:r>
          </a:p>
          <a:p>
            <a:endParaRPr lang="en-AU" dirty="0"/>
          </a:p>
        </p:txBody>
      </p:sp>
      <p:pic>
        <p:nvPicPr>
          <p:cNvPr id="6" name="Graphic 1">
            <a:extLst>
              <a:ext uri="{FF2B5EF4-FFF2-40B4-BE49-F238E27FC236}">
                <a16:creationId xmlns:a16="http://schemas.microsoft.com/office/drawing/2014/main" id="{A710F576-53B7-D4B5-C3BD-F0A0DC70872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917391" y="3777743"/>
            <a:ext cx="906209" cy="906209"/>
          </a:xfrm>
          <a:prstGeom prst="rect">
            <a:avLst/>
          </a:prstGeom>
        </p:spPr>
      </p:pic>
      <p:pic>
        <p:nvPicPr>
          <p:cNvPr id="8" name="Graphic 7">
            <a:extLst>
              <a:ext uri="{FF2B5EF4-FFF2-40B4-BE49-F238E27FC236}">
                <a16:creationId xmlns:a16="http://schemas.microsoft.com/office/drawing/2014/main" id="{10C664CB-DEF7-EFC1-4042-95E8A601EDD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948264" y="3777743"/>
            <a:ext cx="906209" cy="906209"/>
          </a:xfrm>
          <a:prstGeom prst="rect">
            <a:avLst/>
          </a:prstGeom>
        </p:spPr>
      </p:pic>
      <p:pic>
        <p:nvPicPr>
          <p:cNvPr id="9" name="Graphic 8">
            <a:extLst>
              <a:ext uri="{FF2B5EF4-FFF2-40B4-BE49-F238E27FC236}">
                <a16:creationId xmlns:a16="http://schemas.microsoft.com/office/drawing/2014/main" id="{8B471CE2-C270-8851-C6A1-497076A2B806}"/>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979137" y="3777742"/>
            <a:ext cx="906209" cy="906209"/>
          </a:xfrm>
          <a:prstGeom prst="rect">
            <a:avLst/>
          </a:prstGeom>
        </p:spPr>
      </p:pic>
    </p:spTree>
    <p:extLst>
      <p:ext uri="{BB962C8B-B14F-4D97-AF65-F5344CB8AC3E}">
        <p14:creationId xmlns:p14="http://schemas.microsoft.com/office/powerpoint/2010/main" val="4200930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EC6FEA0D-F52D-FC0C-8FF2-68DC51402E9C}"/>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F2111684-5104-A0C9-128C-1FF2F6BE4FD3}"/>
              </a:ext>
            </a:extLst>
          </p:cNvPr>
          <p:cNvGrpSpPr/>
          <p:nvPr/>
        </p:nvGrpSpPr>
        <p:grpSpPr>
          <a:xfrm>
            <a:off x="741602" y="2067694"/>
            <a:ext cx="7660797" cy="741680"/>
            <a:chOff x="785932" y="1483359"/>
            <a:chExt cx="7660797" cy="741680"/>
          </a:xfrm>
          <a:noFill/>
        </p:grpSpPr>
        <p:sp>
          <p:nvSpPr>
            <p:cNvPr id="7" name="Rectangle 6">
              <a:extLst>
                <a:ext uri="{FF2B5EF4-FFF2-40B4-BE49-F238E27FC236}">
                  <a16:creationId xmlns:a16="http://schemas.microsoft.com/office/drawing/2014/main" id="{7A16A7FB-E702-0AD6-00EE-18952DEC1BD6}"/>
                </a:ext>
              </a:extLst>
            </p:cNvPr>
            <p:cNvSpPr/>
            <p:nvPr/>
          </p:nvSpPr>
          <p:spPr>
            <a:xfrm>
              <a:off x="785932" y="1483359"/>
              <a:ext cx="7660797" cy="741680"/>
            </a:xfrm>
            <a:prstGeom prst="rect">
              <a:avLst/>
            </a:prstGeom>
            <a:grpFill/>
            <a:ln w="28575">
              <a:solidFill>
                <a:schemeClr val="bg1"/>
              </a:solidFill>
            </a:ln>
          </p:spPr>
          <p:style>
            <a:lnRef idx="2">
              <a:schemeClr val="lt1">
                <a:hueOff val="0"/>
                <a:satOff val="0"/>
                <a:lumOff val="0"/>
                <a:alphaOff val="0"/>
              </a:schemeClr>
            </a:lnRef>
            <a:fillRef idx="1">
              <a:scrgbClr r="0" g="0" b="0"/>
            </a:fillRef>
            <a:effectRef idx="0">
              <a:schemeClr val="accent1">
                <a:alpha val="90000"/>
                <a:hueOff val="0"/>
                <a:satOff val="0"/>
                <a:lumOff val="0"/>
                <a:alphaOff val="-20000"/>
              </a:schemeClr>
            </a:effectRef>
            <a:fontRef idx="minor">
              <a:schemeClr val="lt1"/>
            </a:fontRef>
          </p:style>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3F5265D0-9A09-854B-5079-3D8F0BEF4873}"/>
                </a:ext>
              </a:extLst>
            </p:cNvPr>
            <p:cNvSpPr txBox="1"/>
            <p:nvPr/>
          </p:nvSpPr>
          <p:spPr>
            <a:xfrm>
              <a:off x="785932" y="1483359"/>
              <a:ext cx="7660797" cy="741680"/>
            </a:xfrm>
            <a:prstGeom prst="rect">
              <a:avLst/>
            </a:prstGeom>
            <a:solidFill>
              <a:schemeClr val="accent1">
                <a:lumMod val="20000"/>
                <a:lumOff val="80000"/>
              </a:schemeClr>
            </a:solidFill>
            <a:ln w="28575">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50400" tIns="50800" rIns="50800" bIns="50800" numCol="1" spcCol="1270" anchor="ctr" anchorCtr="0">
              <a:noAutofit/>
            </a:bodyPr>
            <a:lstStyle/>
            <a:p>
              <a:pPr marL="0" marR="0" lvl="0" indent="0" algn="ctr" defTabSz="889000" rtl="0" eaLnBrk="1" fontAlgn="base"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How are complexity and familiarity used to create </a:t>
              </a:r>
              <a:b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questions in quality Mathematics assessment?</a:t>
              </a:r>
            </a:p>
          </p:txBody>
        </p:sp>
      </p:grpSp>
      <p:sp>
        <p:nvSpPr>
          <p:cNvPr id="2" name="Title 4">
            <a:extLst>
              <a:ext uri="{FF2B5EF4-FFF2-40B4-BE49-F238E27FC236}">
                <a16:creationId xmlns:a16="http://schemas.microsoft.com/office/drawing/2014/main" id="{ED5C26DC-965F-2D4A-FB21-A74CC0ED96C6}"/>
              </a:ext>
            </a:extLst>
          </p:cNvPr>
          <p:cNvSpPr>
            <a:spLocks noGrp="1"/>
          </p:cNvSpPr>
          <p:nvPr>
            <p:ph type="title"/>
          </p:nvPr>
        </p:nvSpPr>
        <p:spPr>
          <a:xfrm>
            <a:off x="327025" y="274637"/>
            <a:ext cx="8496000" cy="360000"/>
          </a:xfrm>
        </p:spPr>
        <p:txBody>
          <a:bodyPr/>
          <a:lstStyle/>
          <a:p>
            <a:r>
              <a:rPr lang="en-AU" dirty="0"/>
              <a:t>Guiding question</a:t>
            </a:r>
          </a:p>
        </p:txBody>
      </p:sp>
      <p:pic>
        <p:nvPicPr>
          <p:cNvPr id="3" name="Graphic 2">
            <a:extLst>
              <a:ext uri="{FF2B5EF4-FFF2-40B4-BE49-F238E27FC236}">
                <a16:creationId xmlns:a16="http://schemas.microsoft.com/office/drawing/2014/main" id="{E4133580-C6A3-5A0B-3254-22EE65F367A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917391" y="3777743"/>
            <a:ext cx="906209" cy="906209"/>
          </a:xfrm>
          <a:prstGeom prst="rect">
            <a:avLst/>
          </a:prstGeom>
        </p:spPr>
      </p:pic>
    </p:spTree>
    <p:extLst>
      <p:ext uri="{BB962C8B-B14F-4D97-AF65-F5344CB8AC3E}">
        <p14:creationId xmlns:p14="http://schemas.microsoft.com/office/powerpoint/2010/main" val="1533107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27CF8-98C5-4216-64C4-70DDAF5F8422}"/>
            </a:ext>
          </a:extLst>
        </p:cNvPr>
        <p:cNvGrpSpPr/>
        <p:nvPr/>
      </p:nvGrpSpPr>
      <p:grpSpPr>
        <a:xfrm>
          <a:off x="0" y="0"/>
          <a:ext cx="0" cy="0"/>
          <a:chOff x="0" y="0"/>
          <a:chExt cx="0" cy="0"/>
        </a:xfrm>
      </p:grpSpPr>
      <p:sp>
        <p:nvSpPr>
          <p:cNvPr id="15" name="Title 3">
            <a:extLst>
              <a:ext uri="{FF2B5EF4-FFF2-40B4-BE49-F238E27FC236}">
                <a16:creationId xmlns:a16="http://schemas.microsoft.com/office/drawing/2014/main" id="{18D2DF20-3C49-D92A-D4BC-F8791A228211}"/>
              </a:ext>
            </a:extLst>
          </p:cNvPr>
          <p:cNvSpPr>
            <a:spLocks noGrp="1"/>
          </p:cNvSpPr>
          <p:nvPr>
            <p:ph type="title"/>
          </p:nvPr>
        </p:nvSpPr>
        <p:spPr>
          <a:xfrm>
            <a:off x="4642120" y="274637"/>
            <a:ext cx="4180904" cy="360000"/>
          </a:xfrm>
        </p:spPr>
        <p:txBody>
          <a:bodyPr>
            <a:normAutofit/>
          </a:bodyPr>
          <a:lstStyle/>
          <a:p>
            <a:r>
              <a:rPr lang="en-AU" dirty="0"/>
              <a:t>Success criteria</a:t>
            </a:r>
          </a:p>
        </p:txBody>
      </p:sp>
      <p:sp>
        <p:nvSpPr>
          <p:cNvPr id="16" name="Text Placeholder 4">
            <a:extLst>
              <a:ext uri="{FF2B5EF4-FFF2-40B4-BE49-F238E27FC236}">
                <a16:creationId xmlns:a16="http://schemas.microsoft.com/office/drawing/2014/main" id="{4DC52317-AAD0-F58C-6C75-5BC032790BA9}"/>
              </a:ext>
            </a:extLst>
          </p:cNvPr>
          <p:cNvSpPr>
            <a:spLocks noGrp="1"/>
          </p:cNvSpPr>
          <p:nvPr>
            <p:ph type="body" sz="quarter" idx="10"/>
          </p:nvPr>
        </p:nvSpPr>
        <p:spPr>
          <a:xfrm>
            <a:off x="327025" y="274637"/>
            <a:ext cx="3740150" cy="360000"/>
          </a:xfrm>
        </p:spPr>
        <p:txBody>
          <a:bodyPr>
            <a:normAutofit lnSpcReduction="10000"/>
          </a:bodyPr>
          <a:lstStyle/>
          <a:p>
            <a:r>
              <a:rPr lang="en-AU" dirty="0"/>
              <a:t>Learning goal</a:t>
            </a:r>
          </a:p>
        </p:txBody>
      </p:sp>
      <p:sp>
        <p:nvSpPr>
          <p:cNvPr id="17" name="Text Placeholder 5">
            <a:extLst>
              <a:ext uri="{FF2B5EF4-FFF2-40B4-BE49-F238E27FC236}">
                <a16:creationId xmlns:a16="http://schemas.microsoft.com/office/drawing/2014/main" id="{8FBAFC1D-1747-82C1-B7D2-BE445163159F}"/>
              </a:ext>
            </a:extLst>
          </p:cNvPr>
          <p:cNvSpPr>
            <a:spLocks noGrp="1"/>
          </p:cNvSpPr>
          <p:nvPr>
            <p:ph type="body" sz="quarter" idx="11"/>
          </p:nvPr>
        </p:nvSpPr>
        <p:spPr>
          <a:xfrm>
            <a:off x="323851" y="771525"/>
            <a:ext cx="3528070" cy="3313113"/>
          </a:xfrm>
        </p:spPr>
        <p:txBody>
          <a:bodyPr vert="horz" lIns="0" tIns="0" rIns="0" bIns="0" rtlCol="0" anchor="t">
            <a:normAutofit/>
          </a:bodyPr>
          <a:lstStyle/>
          <a:p>
            <a:r>
              <a:rPr lang="en-US" dirty="0">
                <a:latin typeface="Arial"/>
                <a:cs typeface="Arial"/>
              </a:rPr>
              <a:t>To develop skills required </a:t>
            </a:r>
            <a:br>
              <a:rPr lang="en-US" dirty="0">
                <a:latin typeface="Arial"/>
                <a:cs typeface="Arial"/>
              </a:rPr>
            </a:br>
            <a:r>
              <a:rPr lang="en-US" dirty="0">
                <a:latin typeface="Arial"/>
                <a:cs typeface="Arial"/>
              </a:rPr>
              <a:t>to </a:t>
            </a:r>
            <a:r>
              <a:rPr lang="en-AU" dirty="0">
                <a:latin typeface="Arial"/>
                <a:cs typeface="Arial"/>
              </a:rPr>
              <a:t>create questions in quality supervised assessments for </a:t>
            </a:r>
            <a:r>
              <a:rPr lang="en-US">
                <a:solidFill>
                  <a:srgbClr val="000000"/>
                </a:solidFill>
                <a:latin typeface="Arial"/>
                <a:cs typeface="Arial"/>
              </a:rPr>
              <a:t>the P</a:t>
            </a:r>
            <a:r>
              <a:rPr lang="en-US">
                <a:solidFill>
                  <a:srgbClr val="000000"/>
                </a:solidFill>
                <a:latin typeface="Arial"/>
                <a:cs typeface="Arial"/>
                <a:sym typeface="Symbol" panose="05050102010706020507" pitchFamily="18" charset="2"/>
              </a:rPr>
              <a:t>6 </a:t>
            </a:r>
            <a:r>
              <a:rPr lang="en-US">
                <a:solidFill>
                  <a:srgbClr val="000000"/>
                </a:solidFill>
                <a:latin typeface="Arial"/>
                <a:cs typeface="Arial"/>
              </a:rPr>
              <a:t>Australian </a:t>
            </a:r>
            <a:r>
              <a:rPr lang="en-US" dirty="0">
                <a:solidFill>
                  <a:srgbClr val="000000"/>
                </a:solidFill>
                <a:latin typeface="Arial"/>
                <a:cs typeface="Arial"/>
              </a:rPr>
              <a:t>Curriculum </a:t>
            </a:r>
            <a:br>
              <a:rPr lang="en-US" dirty="0"/>
            </a:br>
            <a:r>
              <a:rPr lang="en-US" dirty="0">
                <a:solidFill>
                  <a:srgbClr val="000000"/>
                </a:solidFill>
                <a:latin typeface="Arial"/>
                <a:cs typeface="Arial"/>
              </a:rPr>
              <a:t>v9.0: Mathematics.</a:t>
            </a:r>
          </a:p>
          <a:p>
            <a:endParaRPr lang="en-AU" dirty="0"/>
          </a:p>
        </p:txBody>
      </p:sp>
      <p:sp>
        <p:nvSpPr>
          <p:cNvPr id="18" name="Text Placeholder 6">
            <a:extLst>
              <a:ext uri="{FF2B5EF4-FFF2-40B4-BE49-F238E27FC236}">
                <a16:creationId xmlns:a16="http://schemas.microsoft.com/office/drawing/2014/main" id="{53CF8CC1-E222-0E04-5B01-F00472467DA6}"/>
              </a:ext>
            </a:extLst>
          </p:cNvPr>
          <p:cNvSpPr>
            <a:spLocks noGrp="1"/>
          </p:cNvSpPr>
          <p:nvPr>
            <p:ph type="body" sz="quarter" idx="12"/>
          </p:nvPr>
        </p:nvSpPr>
        <p:spPr>
          <a:xfrm>
            <a:off x="4644009" y="771525"/>
            <a:ext cx="4180904" cy="3313113"/>
          </a:xfrm>
        </p:spPr>
        <p:txBody>
          <a:bodyPr>
            <a:normAutofit lnSpcReduction="10000"/>
          </a:bodyPr>
          <a:lstStyle/>
          <a:p>
            <a:r>
              <a:rPr lang="en-AU" dirty="0">
                <a:latin typeface="Arial"/>
                <a:cs typeface="Arial"/>
              </a:rPr>
              <a:t>You will know you are successful when you can:</a:t>
            </a:r>
          </a:p>
          <a:p>
            <a:pPr marL="342900" indent="-342900" eaLnBrk="0" fontAlgn="base" hangingPunct="0">
              <a:spcAft>
                <a:spcPct val="0"/>
              </a:spcAft>
              <a:buFont typeface="Arial" panose="020B0604020202020204" pitchFamily="34" charset="0"/>
              <a:buChar char="•"/>
              <a:defRPr/>
            </a:pPr>
            <a:r>
              <a:rPr lang="en-US" dirty="0">
                <a:solidFill>
                  <a:srgbClr val="000000"/>
                </a:solidFill>
              </a:rPr>
              <a:t>identify how the attributes </a:t>
            </a:r>
            <a:br>
              <a:rPr lang="en-US" dirty="0">
                <a:solidFill>
                  <a:srgbClr val="000000"/>
                </a:solidFill>
              </a:rPr>
            </a:br>
            <a:r>
              <a:rPr lang="en-US" dirty="0">
                <a:solidFill>
                  <a:srgbClr val="000000"/>
                </a:solidFill>
              </a:rPr>
              <a:t>of quality assessment are incorporated in question design</a:t>
            </a:r>
          </a:p>
          <a:p>
            <a:pPr marL="342900" indent="-342900" eaLnBrk="0" fontAlgn="base" hangingPunct="0">
              <a:spcAft>
                <a:spcPct val="0"/>
              </a:spcAft>
              <a:buFont typeface="Arial" panose="020B0604020202020204" pitchFamily="34" charset="0"/>
              <a:buChar char="•"/>
              <a:defRPr/>
            </a:pPr>
            <a:r>
              <a:rPr lang="en-US" dirty="0">
                <a:solidFill>
                  <a:srgbClr val="000000"/>
                </a:solidFill>
              </a:rPr>
              <a:t>use the QCAA standards elaborations to review questions that vary in complexity </a:t>
            </a:r>
            <a:br>
              <a:rPr lang="en-US" dirty="0">
                <a:solidFill>
                  <a:srgbClr val="000000"/>
                </a:solidFill>
              </a:rPr>
            </a:br>
            <a:r>
              <a:rPr lang="en-US" dirty="0">
                <a:solidFill>
                  <a:srgbClr val="000000"/>
                </a:solidFill>
              </a:rPr>
              <a:t>and familiarity</a:t>
            </a:r>
          </a:p>
          <a:p>
            <a:pPr marL="342900" indent="-342900" eaLnBrk="0" fontAlgn="base" hangingPunct="0">
              <a:spcAft>
                <a:spcPct val="0"/>
              </a:spcAft>
              <a:buFont typeface="Arial" panose="020B0604020202020204" pitchFamily="34" charset="0"/>
              <a:buChar char="•"/>
              <a:defRPr/>
            </a:pPr>
            <a:r>
              <a:rPr lang="en-US" dirty="0">
                <a:solidFill>
                  <a:srgbClr val="000000"/>
                </a:solidFill>
              </a:rPr>
              <a:t>document reflections to contribute to a shared approach.</a:t>
            </a:r>
          </a:p>
        </p:txBody>
      </p:sp>
      <p:cxnSp>
        <p:nvCxnSpPr>
          <p:cNvPr id="19" name="Straight Connector 18">
            <a:extLst>
              <a:ext uri="{FF2B5EF4-FFF2-40B4-BE49-F238E27FC236}">
                <a16:creationId xmlns:a16="http://schemas.microsoft.com/office/drawing/2014/main" id="{C64B3CF3-E653-32B9-7880-714EA8ABA9C3}"/>
              </a:ext>
            </a:extLst>
          </p:cNvPr>
          <p:cNvCxnSpPr>
            <a:cxnSpLocks/>
          </p:cNvCxnSpPr>
          <p:nvPr/>
        </p:nvCxnSpPr>
        <p:spPr bwMode="auto">
          <a:xfrm>
            <a:off x="4139952" y="807256"/>
            <a:ext cx="0" cy="3528987"/>
          </a:xfrm>
          <a:prstGeom prst="line">
            <a:avLst/>
          </a:prstGeom>
          <a:noFill/>
          <a:ln w="22225" cap="flat" cmpd="sng" algn="ctr">
            <a:solidFill>
              <a:srgbClr val="D52B1E"/>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9732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15424-B7CE-9FC5-5199-CF0E5136FAE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480E2B-74BD-371A-D417-221C84953461}"/>
              </a:ext>
            </a:extLst>
          </p:cNvPr>
          <p:cNvSpPr>
            <a:spLocks noGrp="1"/>
          </p:cNvSpPr>
          <p:nvPr>
            <p:ph type="title"/>
          </p:nvPr>
        </p:nvSpPr>
        <p:spPr/>
        <p:txBody>
          <a:bodyPr/>
          <a:lstStyle/>
          <a:p>
            <a:r>
              <a:rPr lang="en-AU" dirty="0"/>
              <a:t>Reflect on your learning</a:t>
            </a:r>
          </a:p>
        </p:txBody>
      </p:sp>
      <p:sp>
        <p:nvSpPr>
          <p:cNvPr id="11" name="Content Placeholder 10">
            <a:extLst>
              <a:ext uri="{FF2B5EF4-FFF2-40B4-BE49-F238E27FC236}">
                <a16:creationId xmlns:a16="http://schemas.microsoft.com/office/drawing/2014/main" id="{5FA6BA65-8F72-C21E-E959-E9E919DAB683}"/>
              </a:ext>
            </a:extLst>
          </p:cNvPr>
          <p:cNvSpPr>
            <a:spLocks noGrp="1"/>
          </p:cNvSpPr>
          <p:nvPr>
            <p:ph idx="1"/>
          </p:nvPr>
        </p:nvSpPr>
        <p:spPr>
          <a:xfrm>
            <a:off x="327025" y="771550"/>
            <a:ext cx="8496000" cy="3708000"/>
          </a:xfrm>
        </p:spPr>
        <p:txBody>
          <a:bodyPr/>
          <a:lstStyle/>
          <a:p>
            <a:r>
              <a:rPr lang="en-AU" b="1" dirty="0">
                <a:solidFill>
                  <a:schemeClr val="accent3"/>
                </a:solidFill>
              </a:rPr>
              <a:t>In a moment …</a:t>
            </a:r>
          </a:p>
          <a:p>
            <a:pPr lvl="0"/>
            <a:r>
              <a:rPr lang="en-AU" dirty="0"/>
              <a:t>Document your final reflections and strategies for future reference</a:t>
            </a:r>
            <a:r>
              <a:rPr lang="en-AU" sz="1400" dirty="0"/>
              <a:t> </a:t>
            </a:r>
            <a:r>
              <a:rPr lang="en-AU" dirty="0"/>
              <a:t>using the reflection sheet.</a:t>
            </a:r>
          </a:p>
        </p:txBody>
      </p:sp>
      <p:pic>
        <p:nvPicPr>
          <p:cNvPr id="6" name="Graphic 1">
            <a:extLst>
              <a:ext uri="{FF2B5EF4-FFF2-40B4-BE49-F238E27FC236}">
                <a16:creationId xmlns:a16="http://schemas.microsoft.com/office/drawing/2014/main" id="{46B2E989-1818-80EC-3A5D-9A13CFBC19F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917391" y="3777743"/>
            <a:ext cx="906209" cy="906209"/>
          </a:xfrm>
          <a:prstGeom prst="rect">
            <a:avLst/>
          </a:prstGeom>
        </p:spPr>
      </p:pic>
      <p:pic>
        <p:nvPicPr>
          <p:cNvPr id="8" name="Graphic 7">
            <a:extLst>
              <a:ext uri="{FF2B5EF4-FFF2-40B4-BE49-F238E27FC236}">
                <a16:creationId xmlns:a16="http://schemas.microsoft.com/office/drawing/2014/main" id="{5C018168-CDFB-AF31-72CB-F4CF98EF745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948264" y="3777743"/>
            <a:ext cx="906209" cy="906209"/>
          </a:xfrm>
          <a:prstGeom prst="rect">
            <a:avLst/>
          </a:prstGeom>
        </p:spPr>
      </p:pic>
    </p:spTree>
    <p:extLst>
      <p:ext uri="{BB962C8B-B14F-4D97-AF65-F5344CB8AC3E}">
        <p14:creationId xmlns:p14="http://schemas.microsoft.com/office/powerpoint/2010/main" val="2814875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Acknowledgments</a:t>
            </a:r>
          </a:p>
        </p:txBody>
      </p:sp>
      <p:sp>
        <p:nvSpPr>
          <p:cNvPr id="3" name="Content Placeholder 2"/>
          <p:cNvSpPr>
            <a:spLocks noGrp="1"/>
          </p:cNvSpPr>
          <p:nvPr>
            <p:ph idx="1"/>
          </p:nvPr>
        </p:nvSpPr>
        <p:spPr/>
        <p:txBody>
          <a:bodyPr>
            <a:noAutofit/>
          </a:bodyPr>
          <a:lstStyle/>
          <a:p>
            <a:pPr fontAlgn="auto">
              <a:lnSpc>
                <a:spcPct val="110000"/>
              </a:lnSpc>
              <a:spcAft>
                <a:spcPts val="0"/>
              </a:spcAft>
            </a:pPr>
            <a:r>
              <a:rPr lang="en-US" sz="1400" dirty="0"/>
              <a:t>Third-party copyright material, and QCAA material not covered by the CC BY licence is listed below:</a:t>
            </a:r>
          </a:p>
          <a:p>
            <a:pPr marL="288000" indent="-288000" fontAlgn="auto">
              <a:spcAft>
                <a:spcPts val="0"/>
              </a:spcAft>
              <a:buFont typeface="+mj-lt"/>
              <a:buAutoNum type="arabicPeriod"/>
            </a:pPr>
            <a:r>
              <a:rPr lang="en-US" sz="1400" dirty="0">
                <a:solidFill>
                  <a:srgbClr val="111111"/>
                </a:solidFill>
                <a:ea typeface="Times New Roman" panose="02020603050405020304" pitchFamily="18" charset="0"/>
              </a:rPr>
              <a:t>Queensland Government coat of arms, and the QCAA and QSA trademarks may not be reproduced without permission.</a:t>
            </a:r>
          </a:p>
          <a:p>
            <a:pPr marL="288000" indent="-288000">
              <a:buFont typeface="+mj-lt"/>
              <a:buAutoNum type="arabicPeriod"/>
            </a:pPr>
            <a:r>
              <a:rPr lang="en-US" sz="1400" dirty="0"/>
              <a:t>Acknowledgment of Country artwork (2023) ‘Growth through Learning’ by Chern’ee, Brooke and Jesse Sutton, Kalkadoon. </a:t>
            </a:r>
            <a:r>
              <a:rPr lang="en-US" sz="1400" dirty="0">
                <a:hlinkClick r:id="rId3"/>
              </a:rPr>
              <a:t>www.cherneesutton.com.au</a:t>
            </a:r>
            <a:endParaRPr lang="en-US" sz="1400" dirty="0"/>
          </a:p>
          <a:p>
            <a:pPr marL="288000" indent="-288000">
              <a:buFont typeface="+mj-lt"/>
              <a:buAutoNum type="arabicPeriod"/>
            </a:pPr>
            <a:r>
              <a:rPr lang="en-AU" sz="1400" dirty="0">
                <a:solidFill>
                  <a:srgbClr val="111111"/>
                </a:solidFill>
                <a:ea typeface="Times New Roman" panose="02020603050405020304" pitchFamily="18" charset="0"/>
              </a:rPr>
              <a:t>Unless otherwise indicated, material from Australian Curriculum is © ACARA 2010–present, licensed </a:t>
            </a:r>
            <a:br>
              <a:rPr lang="en-AU" sz="1400" dirty="0">
                <a:solidFill>
                  <a:srgbClr val="111111"/>
                </a:solidFill>
                <a:ea typeface="Times New Roman" panose="02020603050405020304" pitchFamily="18" charset="0"/>
              </a:rPr>
            </a:br>
            <a:r>
              <a:rPr lang="en-AU" sz="1400" u="sng" dirty="0">
                <a:solidFill>
                  <a:srgbClr val="2D7FF9"/>
                </a:solidFill>
                <a:ea typeface="Times New Roman" panose="02020603050405020304" pitchFamily="18" charset="0"/>
                <a:hlinkClick r:id="rId4"/>
              </a:rPr>
              <a:t>CC BY 4.0</a:t>
            </a:r>
            <a:r>
              <a:rPr lang="en-AU" sz="1400" dirty="0">
                <a:solidFill>
                  <a:srgbClr val="111111"/>
                </a:solidFill>
                <a:ea typeface="Times New Roman" panose="02020603050405020304" pitchFamily="18" charset="0"/>
              </a:rPr>
              <a:t>. For the latest information and additional terms of use, see the </a:t>
            </a:r>
            <a:r>
              <a:rPr lang="en-AU" sz="1400" u="sng" dirty="0">
                <a:solidFill>
                  <a:srgbClr val="2D7FF9"/>
                </a:solidFill>
                <a:ea typeface="Times New Roman" panose="02020603050405020304" pitchFamily="18" charset="0"/>
                <a:hlinkClick r:id="rId5"/>
              </a:rPr>
              <a:t>Australian Curriculum website</a:t>
            </a:r>
            <a:r>
              <a:rPr lang="en-AU" sz="1400" dirty="0">
                <a:solidFill>
                  <a:srgbClr val="111111"/>
                </a:solidFill>
                <a:ea typeface="Times New Roman" panose="02020603050405020304" pitchFamily="18" charset="0"/>
              </a:rPr>
              <a:t> and its </a:t>
            </a:r>
            <a:r>
              <a:rPr lang="en-AU" sz="1400" u="sng" dirty="0">
                <a:solidFill>
                  <a:srgbClr val="2D7FF9"/>
                </a:solidFill>
                <a:ea typeface="Times New Roman" panose="02020603050405020304" pitchFamily="18" charset="0"/>
                <a:hlinkClick r:id="rId6"/>
              </a:rPr>
              <a:t>copyright notice</a:t>
            </a:r>
            <a:r>
              <a:rPr lang="en-US" sz="1400" dirty="0"/>
              <a:t>.</a:t>
            </a:r>
          </a:p>
          <a:p>
            <a:pPr marL="288000" indent="-288000" fontAlgn="auto">
              <a:spcAft>
                <a:spcPts val="0"/>
              </a:spcAft>
              <a:buFont typeface="+mj-lt"/>
              <a:buAutoNum type="arabicPeriod"/>
            </a:pPr>
            <a:r>
              <a:rPr lang="en-US" sz="1400" dirty="0"/>
              <a:t>Student and staff images have been used with permission.</a:t>
            </a:r>
          </a:p>
        </p:txBody>
      </p:sp>
    </p:spTree>
    <p:extLst>
      <p:ext uri="{BB962C8B-B14F-4D97-AF65-F5344CB8AC3E}">
        <p14:creationId xmlns:p14="http://schemas.microsoft.com/office/powerpoint/2010/main" val="124075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E40473FA-EE1A-4320-9E4F-EE3F779A53CD}"/>
              </a:ext>
            </a:extLst>
          </p:cNvPr>
          <p:cNvSpPr>
            <a:spLocks noGrp="1"/>
          </p:cNvSpPr>
          <p:nvPr>
            <p:ph sz="quarter" idx="11"/>
          </p:nvPr>
        </p:nvSpPr>
        <p:spPr/>
        <p:txBody>
          <a:bodyPr/>
          <a:lstStyle/>
          <a:p>
            <a:pPr>
              <a:spcBef>
                <a:spcPts val="0"/>
              </a:spcBef>
              <a:spcAft>
                <a:spcPts val="0"/>
              </a:spcAft>
            </a:pPr>
            <a:endParaRPr lang="en-US" sz="300" dirty="0"/>
          </a:p>
          <a:p>
            <a:pPr>
              <a:lnSpc>
                <a:spcPct val="110000"/>
              </a:lnSpc>
              <a:spcBef>
                <a:spcPts val="0"/>
              </a:spcBef>
              <a:spcAft>
                <a:spcPts val="0"/>
              </a:spcAft>
            </a:pPr>
            <a:r>
              <a:rPr lang="en-US" sz="1200" dirty="0"/>
              <a:t>                </a:t>
            </a:r>
            <a:r>
              <a:rPr lang="en-US" dirty="0"/>
              <a:t>© State of Queensland (QCAA) </a:t>
            </a:r>
            <a:r>
              <a:rPr lang="en-AU" dirty="0"/>
              <a:t>2026</a:t>
            </a:r>
          </a:p>
          <a:p>
            <a:pPr>
              <a:lnSpc>
                <a:spcPct val="110000"/>
              </a:lnSpc>
            </a:pPr>
            <a:r>
              <a:rPr lang="en-AU" b="1" spc="-20" dirty="0"/>
              <a:t>Licence</a:t>
            </a:r>
            <a:r>
              <a:rPr lang="en-AU" spc="-20" dirty="0"/>
              <a:t>: </a:t>
            </a:r>
            <a:r>
              <a:rPr lang="en-AU" spc="-20" dirty="0">
                <a:hlinkClick r:id="rId3"/>
              </a:rPr>
              <a:t>https://creativecommons.org/licenses/by/4.0</a:t>
            </a:r>
            <a:r>
              <a:rPr lang="en-AU" spc="-20" dirty="0"/>
              <a:t> </a:t>
            </a:r>
            <a:r>
              <a:rPr lang="en-AU" b="1" spc="-20" dirty="0">
                <a:solidFill>
                  <a:schemeClr val="tx2">
                    <a:lumMod val="50000"/>
                    <a:lumOff val="50000"/>
                  </a:schemeClr>
                </a:solidFill>
              </a:rPr>
              <a:t>|</a:t>
            </a:r>
            <a:r>
              <a:rPr lang="en-AU" spc="-20" dirty="0"/>
              <a:t> </a:t>
            </a:r>
            <a:r>
              <a:rPr lang="en-AU" b="1" spc="-20" dirty="0"/>
              <a:t>Copyright notice:</a:t>
            </a:r>
            <a:r>
              <a:rPr lang="en-AU" spc="-20" dirty="0"/>
              <a:t> </a:t>
            </a:r>
            <a:r>
              <a:rPr lang="en-AU" spc="-20" dirty="0">
                <a:hlinkClick r:id="rId4"/>
              </a:rPr>
              <a:t>www.qcaa.qld.edu.au/copyright</a:t>
            </a:r>
            <a:r>
              <a:rPr lang="en-AU" spc="-20" dirty="0"/>
              <a:t> — lists the full terms and conditions, which specify certain exceptions to the licence. </a:t>
            </a:r>
            <a:r>
              <a:rPr lang="en-AU" b="1" spc="-20" dirty="0">
                <a:solidFill>
                  <a:schemeClr val="tx2">
                    <a:lumMod val="50000"/>
                    <a:lumOff val="50000"/>
                  </a:schemeClr>
                </a:solidFill>
              </a:rPr>
              <a:t>|</a:t>
            </a:r>
            <a:r>
              <a:rPr lang="en-AU" spc="-20" dirty="0"/>
              <a:t> </a:t>
            </a:r>
            <a:br>
              <a:rPr lang="en-AU" spc="-20" dirty="0"/>
            </a:br>
            <a:r>
              <a:rPr lang="en-US" b="1" dirty="0"/>
              <a:t>Attribution </a:t>
            </a:r>
            <a:r>
              <a:rPr lang="en-US" dirty="0"/>
              <a:t>(include the link): ©</a:t>
            </a:r>
            <a:r>
              <a:rPr lang="en-AU" dirty="0"/>
              <a:t> </a:t>
            </a:r>
            <a:r>
              <a:rPr lang="en-US" dirty="0"/>
              <a:t>State</a:t>
            </a:r>
            <a:r>
              <a:rPr lang="en-AU" dirty="0"/>
              <a:t> </a:t>
            </a:r>
            <a:r>
              <a:rPr lang="en-US" dirty="0"/>
              <a:t>of</a:t>
            </a:r>
            <a:r>
              <a:rPr lang="en-AU" dirty="0"/>
              <a:t> </a:t>
            </a:r>
            <a:r>
              <a:rPr lang="en-US" dirty="0"/>
              <a:t>Queensland</a:t>
            </a:r>
            <a:r>
              <a:rPr lang="en-AU" dirty="0"/>
              <a:t> </a:t>
            </a:r>
            <a:r>
              <a:rPr lang="en-US" dirty="0"/>
              <a:t>(QCAA)</a:t>
            </a:r>
            <a:r>
              <a:rPr lang="en-AU" dirty="0"/>
              <a:t> 2026 </a:t>
            </a:r>
            <a:r>
              <a:rPr lang="en-AU" spc="-20" dirty="0">
                <a:hlinkClick r:id="rId4"/>
              </a:rPr>
              <a:t>www.qcaa.qld.edu.au/copyright</a:t>
            </a:r>
            <a:r>
              <a:rPr lang="en-AU" spc="-20" dirty="0"/>
              <a:t>.</a:t>
            </a:r>
            <a:endParaRPr lang="en-AU" dirty="0"/>
          </a:p>
          <a:p>
            <a:pPr>
              <a:lnSpc>
                <a:spcPct val="110000"/>
              </a:lnSpc>
            </a:pPr>
            <a:r>
              <a:rPr lang="en-US" dirty="0"/>
              <a:t>Other copyright material in this presentation is listed on the previous slide/s. </a:t>
            </a:r>
          </a:p>
          <a:p>
            <a:endParaRPr lang="en-AU" dirty="0"/>
          </a:p>
        </p:txBody>
      </p:sp>
      <p:sp>
        <p:nvSpPr>
          <p:cNvPr id="4" name="Title 3">
            <a:extLst>
              <a:ext uri="{FF2B5EF4-FFF2-40B4-BE49-F238E27FC236}">
                <a16:creationId xmlns:a16="http://schemas.microsoft.com/office/drawing/2014/main" id="{0FC6D5B4-B9BA-480D-89D9-C2B466E545DF}"/>
              </a:ext>
            </a:extLst>
          </p:cNvPr>
          <p:cNvSpPr>
            <a:spLocks noGrp="1"/>
          </p:cNvSpPr>
          <p:nvPr>
            <p:ph type="title"/>
          </p:nvPr>
        </p:nvSpPr>
        <p:spPr/>
        <p:txBody>
          <a:bodyPr/>
          <a:lstStyle/>
          <a:p>
            <a:r>
              <a:rPr lang="en-AU" dirty="0"/>
              <a:t>Copyright notice</a:t>
            </a:r>
          </a:p>
        </p:txBody>
      </p:sp>
    </p:spTree>
    <p:extLst>
      <p:ext uri="{BB962C8B-B14F-4D97-AF65-F5344CB8AC3E}">
        <p14:creationId xmlns:p14="http://schemas.microsoft.com/office/powerpoint/2010/main" val="1938929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093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3098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E5CBF1-B647-389D-81AA-EE0069F84CE9}"/>
              </a:ext>
            </a:extLst>
          </p:cNvPr>
          <p:cNvSpPr>
            <a:spLocks noGrp="1"/>
          </p:cNvSpPr>
          <p:nvPr>
            <p:ph type="title"/>
          </p:nvPr>
        </p:nvSpPr>
        <p:spPr>
          <a:xfrm>
            <a:off x="4642120" y="274637"/>
            <a:ext cx="4180904" cy="360000"/>
          </a:xfrm>
        </p:spPr>
        <p:txBody>
          <a:bodyPr>
            <a:normAutofit/>
          </a:bodyPr>
          <a:lstStyle/>
          <a:p>
            <a:r>
              <a:rPr lang="en-AU" dirty="0"/>
              <a:t>Success criteria</a:t>
            </a:r>
          </a:p>
        </p:txBody>
      </p:sp>
      <p:sp>
        <p:nvSpPr>
          <p:cNvPr id="5" name="Text Placeholder 4">
            <a:extLst>
              <a:ext uri="{FF2B5EF4-FFF2-40B4-BE49-F238E27FC236}">
                <a16:creationId xmlns:a16="http://schemas.microsoft.com/office/drawing/2014/main" id="{5FAF3F6D-8B6D-4628-DCBE-216A15179FD4}"/>
              </a:ext>
            </a:extLst>
          </p:cNvPr>
          <p:cNvSpPr>
            <a:spLocks noGrp="1"/>
          </p:cNvSpPr>
          <p:nvPr>
            <p:ph type="body" sz="quarter" idx="10"/>
          </p:nvPr>
        </p:nvSpPr>
        <p:spPr/>
        <p:txBody>
          <a:bodyPr>
            <a:normAutofit lnSpcReduction="10000"/>
          </a:bodyPr>
          <a:lstStyle/>
          <a:p>
            <a:r>
              <a:rPr lang="en-AU" dirty="0"/>
              <a:t>Learning goal</a:t>
            </a:r>
          </a:p>
        </p:txBody>
      </p:sp>
      <p:sp>
        <p:nvSpPr>
          <p:cNvPr id="11" name="Text Placeholder 5">
            <a:extLst>
              <a:ext uri="{FF2B5EF4-FFF2-40B4-BE49-F238E27FC236}">
                <a16:creationId xmlns:a16="http://schemas.microsoft.com/office/drawing/2014/main" id="{9C285BB4-FF37-CC1B-E27D-BB914A956AD5}"/>
              </a:ext>
            </a:extLst>
          </p:cNvPr>
          <p:cNvSpPr>
            <a:spLocks noGrp="1"/>
          </p:cNvSpPr>
          <p:nvPr>
            <p:ph type="body" sz="quarter" idx="11"/>
          </p:nvPr>
        </p:nvSpPr>
        <p:spPr>
          <a:xfrm>
            <a:off x="323851" y="771525"/>
            <a:ext cx="3528070" cy="3313113"/>
          </a:xfrm>
        </p:spPr>
        <p:txBody>
          <a:bodyPr vert="horz" lIns="0" tIns="0" rIns="0" bIns="0" rtlCol="0" anchor="t">
            <a:normAutofit/>
          </a:bodyPr>
          <a:lstStyle/>
          <a:p>
            <a:r>
              <a:rPr lang="en-US" dirty="0">
                <a:latin typeface="Arial"/>
                <a:cs typeface="Arial"/>
              </a:rPr>
              <a:t>To develop skills required </a:t>
            </a:r>
            <a:br>
              <a:rPr lang="en-US" dirty="0">
                <a:latin typeface="Arial"/>
                <a:cs typeface="Arial"/>
              </a:rPr>
            </a:br>
            <a:r>
              <a:rPr lang="en-US" dirty="0">
                <a:latin typeface="Arial"/>
                <a:cs typeface="Arial"/>
              </a:rPr>
              <a:t>to </a:t>
            </a:r>
            <a:r>
              <a:rPr lang="en-AU" dirty="0">
                <a:latin typeface="Arial"/>
                <a:cs typeface="Arial"/>
              </a:rPr>
              <a:t>create questions in quality supervised assessments for </a:t>
            </a:r>
            <a:r>
              <a:rPr lang="en-US" dirty="0">
                <a:solidFill>
                  <a:srgbClr val="000000"/>
                </a:solidFill>
                <a:latin typeface="Arial"/>
                <a:cs typeface="Arial"/>
              </a:rPr>
              <a:t>the P</a:t>
            </a:r>
            <a:r>
              <a:rPr lang="en-US" dirty="0">
                <a:solidFill>
                  <a:srgbClr val="000000"/>
                </a:solidFill>
                <a:latin typeface="Arial"/>
                <a:cs typeface="Arial"/>
                <a:sym typeface="Symbol" panose="05050102010706020507" pitchFamily="18" charset="2"/>
              </a:rPr>
              <a:t>6 </a:t>
            </a:r>
            <a:r>
              <a:rPr lang="en-US" dirty="0">
                <a:solidFill>
                  <a:srgbClr val="000000"/>
                </a:solidFill>
                <a:latin typeface="Arial"/>
                <a:cs typeface="Arial"/>
              </a:rPr>
              <a:t>Australian Curriculum </a:t>
            </a:r>
            <a:br>
              <a:rPr lang="en-US" dirty="0"/>
            </a:br>
            <a:r>
              <a:rPr lang="en-US" dirty="0">
                <a:solidFill>
                  <a:srgbClr val="000000"/>
                </a:solidFill>
                <a:latin typeface="Arial"/>
                <a:cs typeface="Arial"/>
              </a:rPr>
              <a:t>v9.0: Mathematics.</a:t>
            </a:r>
            <a:endParaRPr lang="en-US" dirty="0">
              <a:latin typeface="Arial"/>
              <a:cs typeface="Arial"/>
            </a:endParaRPr>
          </a:p>
          <a:p>
            <a:endParaRPr lang="en-AU" dirty="0"/>
          </a:p>
        </p:txBody>
      </p:sp>
      <p:sp>
        <p:nvSpPr>
          <p:cNvPr id="12" name="Text Placeholder 6">
            <a:extLst>
              <a:ext uri="{FF2B5EF4-FFF2-40B4-BE49-F238E27FC236}">
                <a16:creationId xmlns:a16="http://schemas.microsoft.com/office/drawing/2014/main" id="{A7519A53-3199-E11E-8C04-3EA1A835E126}"/>
              </a:ext>
            </a:extLst>
          </p:cNvPr>
          <p:cNvSpPr>
            <a:spLocks noGrp="1"/>
          </p:cNvSpPr>
          <p:nvPr>
            <p:ph type="body" sz="quarter" idx="12"/>
          </p:nvPr>
        </p:nvSpPr>
        <p:spPr>
          <a:xfrm>
            <a:off x="4644009" y="771525"/>
            <a:ext cx="4180904" cy="3313113"/>
          </a:xfrm>
        </p:spPr>
        <p:txBody>
          <a:bodyPr>
            <a:normAutofit fontScale="92500" lnSpcReduction="10000"/>
          </a:bodyPr>
          <a:lstStyle/>
          <a:p>
            <a:r>
              <a:rPr lang="en-AU" dirty="0">
                <a:latin typeface="Arial"/>
                <a:cs typeface="Arial"/>
              </a:rPr>
              <a:t>You will know you are successful when you can:</a:t>
            </a:r>
          </a:p>
          <a:p>
            <a:pPr marL="342900" indent="-342900" eaLnBrk="0" fontAlgn="base" hangingPunct="0">
              <a:spcAft>
                <a:spcPct val="0"/>
              </a:spcAft>
              <a:buFont typeface="Arial" panose="020B0604020202020204" pitchFamily="34" charset="0"/>
              <a:buChar char="•"/>
              <a:defRPr/>
            </a:pPr>
            <a:r>
              <a:rPr lang="en-US" dirty="0">
                <a:solidFill>
                  <a:srgbClr val="000000"/>
                </a:solidFill>
              </a:rPr>
              <a:t>identify how the attributes </a:t>
            </a:r>
            <a:br>
              <a:rPr lang="en-US" dirty="0">
                <a:solidFill>
                  <a:srgbClr val="000000"/>
                </a:solidFill>
              </a:rPr>
            </a:br>
            <a:r>
              <a:rPr lang="en-US" dirty="0">
                <a:solidFill>
                  <a:srgbClr val="000000"/>
                </a:solidFill>
              </a:rPr>
              <a:t>of quality assessment are incorporated in question design</a:t>
            </a:r>
          </a:p>
          <a:p>
            <a:pPr marL="342900" indent="-342900" eaLnBrk="0" fontAlgn="base" hangingPunct="0">
              <a:spcAft>
                <a:spcPct val="0"/>
              </a:spcAft>
              <a:buFont typeface="Arial" panose="020B0604020202020204" pitchFamily="34" charset="0"/>
              <a:buChar char="•"/>
              <a:defRPr/>
            </a:pPr>
            <a:r>
              <a:rPr lang="en-US" dirty="0">
                <a:solidFill>
                  <a:srgbClr val="000000"/>
                </a:solidFill>
              </a:rPr>
              <a:t>use the QCAA Mathematics standards elaborations to review questions that vary in complexity </a:t>
            </a:r>
            <a:br>
              <a:rPr lang="en-US" dirty="0">
                <a:solidFill>
                  <a:srgbClr val="000000"/>
                </a:solidFill>
              </a:rPr>
            </a:br>
            <a:r>
              <a:rPr lang="en-US" dirty="0">
                <a:solidFill>
                  <a:srgbClr val="000000"/>
                </a:solidFill>
              </a:rPr>
              <a:t>and familiarity</a:t>
            </a:r>
          </a:p>
          <a:p>
            <a:pPr marL="342900" indent="-342900" eaLnBrk="0" fontAlgn="base" hangingPunct="0">
              <a:spcAft>
                <a:spcPct val="0"/>
              </a:spcAft>
              <a:buFont typeface="Arial" panose="020B0604020202020204" pitchFamily="34" charset="0"/>
              <a:buChar char="•"/>
              <a:defRPr/>
            </a:pPr>
            <a:r>
              <a:rPr lang="en-US" dirty="0">
                <a:solidFill>
                  <a:srgbClr val="000000"/>
                </a:solidFill>
              </a:rPr>
              <a:t>document reflections to contribute to a shared approach.</a:t>
            </a:r>
          </a:p>
        </p:txBody>
      </p:sp>
      <p:cxnSp>
        <p:nvCxnSpPr>
          <p:cNvPr id="13" name="Straight Connector 12">
            <a:extLst>
              <a:ext uri="{FF2B5EF4-FFF2-40B4-BE49-F238E27FC236}">
                <a16:creationId xmlns:a16="http://schemas.microsoft.com/office/drawing/2014/main" id="{384385A1-6984-CB40-67FF-DA91720A9AC3}"/>
              </a:ext>
            </a:extLst>
          </p:cNvPr>
          <p:cNvCxnSpPr>
            <a:cxnSpLocks/>
          </p:cNvCxnSpPr>
          <p:nvPr/>
        </p:nvCxnSpPr>
        <p:spPr bwMode="auto">
          <a:xfrm>
            <a:off x="4139952" y="807256"/>
            <a:ext cx="0" cy="3528987"/>
          </a:xfrm>
          <a:prstGeom prst="line">
            <a:avLst/>
          </a:prstGeom>
          <a:noFill/>
          <a:ln w="22225" cap="flat" cmpd="sng" algn="ctr">
            <a:solidFill>
              <a:srgbClr val="D52B1E"/>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2891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67896DEA-D5A6-D189-076D-0680B76A8F77}"/>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7009AF44-F65B-81E4-9F78-5D71E7B1807D}"/>
              </a:ext>
            </a:extLst>
          </p:cNvPr>
          <p:cNvGrpSpPr/>
          <p:nvPr/>
        </p:nvGrpSpPr>
        <p:grpSpPr>
          <a:xfrm>
            <a:off x="741602" y="2067694"/>
            <a:ext cx="7660797" cy="741680"/>
            <a:chOff x="785932" y="1483359"/>
            <a:chExt cx="7660797" cy="741680"/>
          </a:xfrm>
          <a:noFill/>
        </p:grpSpPr>
        <p:sp>
          <p:nvSpPr>
            <p:cNvPr id="7" name="Rectangle 6">
              <a:extLst>
                <a:ext uri="{FF2B5EF4-FFF2-40B4-BE49-F238E27FC236}">
                  <a16:creationId xmlns:a16="http://schemas.microsoft.com/office/drawing/2014/main" id="{4445EE1C-CDFC-8A46-3799-C2477157DE4B}"/>
                </a:ext>
              </a:extLst>
            </p:cNvPr>
            <p:cNvSpPr/>
            <p:nvPr/>
          </p:nvSpPr>
          <p:spPr>
            <a:xfrm>
              <a:off x="785932" y="1483359"/>
              <a:ext cx="7660797" cy="741680"/>
            </a:xfrm>
            <a:prstGeom prst="rect">
              <a:avLst/>
            </a:prstGeom>
            <a:grpFill/>
            <a:ln w="28575">
              <a:solidFill>
                <a:schemeClr val="bg1"/>
              </a:solidFill>
            </a:ln>
          </p:spPr>
          <p:style>
            <a:lnRef idx="2">
              <a:schemeClr val="lt1">
                <a:hueOff val="0"/>
                <a:satOff val="0"/>
                <a:lumOff val="0"/>
                <a:alphaOff val="0"/>
              </a:schemeClr>
            </a:lnRef>
            <a:fillRef idx="1">
              <a:scrgbClr r="0" g="0" b="0"/>
            </a:fillRef>
            <a:effectRef idx="0">
              <a:schemeClr val="accent1">
                <a:alpha val="90000"/>
                <a:hueOff val="0"/>
                <a:satOff val="0"/>
                <a:lumOff val="0"/>
                <a:alphaOff val="-20000"/>
              </a:schemeClr>
            </a:effectRef>
            <a:fontRef idx="minor">
              <a:schemeClr val="lt1"/>
            </a:fontRef>
          </p:style>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39878D14-FE10-6FA3-11A9-29A3B8A0D064}"/>
                </a:ext>
              </a:extLst>
            </p:cNvPr>
            <p:cNvSpPr txBox="1"/>
            <p:nvPr/>
          </p:nvSpPr>
          <p:spPr>
            <a:xfrm>
              <a:off x="785932" y="1483359"/>
              <a:ext cx="7660797" cy="741680"/>
            </a:xfrm>
            <a:prstGeom prst="rect">
              <a:avLst/>
            </a:prstGeom>
            <a:solidFill>
              <a:schemeClr val="accent1">
                <a:lumMod val="20000"/>
                <a:lumOff val="80000"/>
              </a:schemeClr>
            </a:solidFill>
            <a:ln w="28575">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50400" tIns="50800" rIns="50800" bIns="50800" numCol="1" spcCol="1270" anchor="ctr" anchorCtr="0">
              <a:noAutofit/>
            </a:bodyPr>
            <a:lstStyle/>
            <a:p>
              <a:pPr marL="0" marR="0" lvl="0" indent="0" algn="ctr" defTabSz="889000" rtl="0" eaLnBrk="1" fontAlgn="base"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How are complexity and familiarity used to create </a:t>
              </a:r>
              <a:b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questions in quality Mathematics supervised assessments?</a:t>
              </a:r>
            </a:p>
          </p:txBody>
        </p:sp>
      </p:grpSp>
      <p:sp>
        <p:nvSpPr>
          <p:cNvPr id="2" name="Title 4">
            <a:extLst>
              <a:ext uri="{FF2B5EF4-FFF2-40B4-BE49-F238E27FC236}">
                <a16:creationId xmlns:a16="http://schemas.microsoft.com/office/drawing/2014/main" id="{F326A263-CAD0-AA1B-F565-20611EEDB8C5}"/>
              </a:ext>
            </a:extLst>
          </p:cNvPr>
          <p:cNvSpPr>
            <a:spLocks noGrp="1"/>
          </p:cNvSpPr>
          <p:nvPr>
            <p:ph type="title"/>
          </p:nvPr>
        </p:nvSpPr>
        <p:spPr>
          <a:xfrm>
            <a:off x="327025" y="274637"/>
            <a:ext cx="8496000" cy="360000"/>
          </a:xfrm>
        </p:spPr>
        <p:txBody>
          <a:bodyPr/>
          <a:lstStyle/>
          <a:p>
            <a:r>
              <a:rPr lang="en-AU" dirty="0"/>
              <a:t>Guiding question</a:t>
            </a:r>
          </a:p>
        </p:txBody>
      </p:sp>
      <p:pic>
        <p:nvPicPr>
          <p:cNvPr id="3" name="Graphic 2">
            <a:extLst>
              <a:ext uri="{FF2B5EF4-FFF2-40B4-BE49-F238E27FC236}">
                <a16:creationId xmlns:a16="http://schemas.microsoft.com/office/drawing/2014/main" id="{D73F86DB-58EF-7D25-FDFA-21B148C364B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917391" y="3777743"/>
            <a:ext cx="906209" cy="906209"/>
          </a:xfrm>
          <a:prstGeom prst="rect">
            <a:avLst/>
          </a:prstGeom>
        </p:spPr>
      </p:pic>
    </p:spTree>
    <p:extLst>
      <p:ext uri="{BB962C8B-B14F-4D97-AF65-F5344CB8AC3E}">
        <p14:creationId xmlns:p14="http://schemas.microsoft.com/office/powerpoint/2010/main" val="3416636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8CF36-1A9A-4ED7-AF6D-2F5AF79CA40C}"/>
              </a:ext>
            </a:extLst>
          </p:cNvPr>
          <p:cNvSpPr>
            <a:spLocks noGrp="1"/>
          </p:cNvSpPr>
          <p:nvPr>
            <p:ph type="title"/>
          </p:nvPr>
        </p:nvSpPr>
        <p:spPr/>
        <p:txBody>
          <a:bodyPr anchor="t">
            <a:noAutofit/>
          </a:bodyPr>
          <a:lstStyle/>
          <a:p>
            <a:r>
              <a:rPr lang="en-AU" dirty="0"/>
              <a:t>Attributes of quality assessment</a:t>
            </a:r>
            <a:endParaRPr lang="en-AU" b="1" dirty="0"/>
          </a:p>
        </p:txBody>
      </p:sp>
      <p:graphicFrame>
        <p:nvGraphicFramePr>
          <p:cNvPr id="6" name="Content Placeholder 2">
            <a:extLst>
              <a:ext uri="{FF2B5EF4-FFF2-40B4-BE49-F238E27FC236}">
                <a16:creationId xmlns:a16="http://schemas.microsoft.com/office/drawing/2014/main" id="{E472CB8F-BCBB-998F-BF0A-0C4F20069405}"/>
              </a:ext>
            </a:extLst>
          </p:cNvPr>
          <p:cNvGraphicFramePr>
            <a:graphicFrameLocks noGrp="1"/>
          </p:cNvGraphicFramePr>
          <p:nvPr>
            <p:ph idx="1"/>
            <p:extLst>
              <p:ext uri="{D42A27DB-BD31-4B8C-83A1-F6EECF244321}">
                <p14:modId xmlns:p14="http://schemas.microsoft.com/office/powerpoint/2010/main" val="2847856021"/>
              </p:ext>
            </p:extLst>
          </p:nvPr>
        </p:nvGraphicFramePr>
        <p:xfrm>
          <a:off x="320975" y="843558"/>
          <a:ext cx="8493125" cy="3616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phic 2">
            <a:extLst>
              <a:ext uri="{FF2B5EF4-FFF2-40B4-BE49-F238E27FC236}">
                <a16:creationId xmlns:a16="http://schemas.microsoft.com/office/drawing/2014/main" id="{795EC84C-2079-7FEF-66FE-C2C6845BEC1B}"/>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7920000" y="3888000"/>
            <a:ext cx="900000" cy="900000"/>
          </a:xfrm>
          <a:prstGeom prst="rect">
            <a:avLst/>
          </a:prstGeom>
        </p:spPr>
      </p:pic>
    </p:spTree>
    <p:extLst>
      <p:ext uri="{BB962C8B-B14F-4D97-AF65-F5344CB8AC3E}">
        <p14:creationId xmlns:p14="http://schemas.microsoft.com/office/powerpoint/2010/main" val="3244670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B87F06-1340-A28B-C027-FF51AD936C78}"/>
              </a:ext>
            </a:extLst>
          </p:cNvPr>
          <p:cNvSpPr>
            <a:spLocks noGrp="1"/>
          </p:cNvSpPr>
          <p:nvPr>
            <p:ph type="title"/>
          </p:nvPr>
        </p:nvSpPr>
        <p:spPr/>
        <p:txBody>
          <a:bodyPr/>
          <a:lstStyle/>
          <a:p>
            <a:r>
              <a:rPr lang="en-AU" dirty="0"/>
              <a:t>Incorporating the attributes in assessment design</a:t>
            </a:r>
          </a:p>
        </p:txBody>
      </p:sp>
      <p:sp>
        <p:nvSpPr>
          <p:cNvPr id="11" name="Content Placeholder 10">
            <a:extLst>
              <a:ext uri="{FF2B5EF4-FFF2-40B4-BE49-F238E27FC236}">
                <a16:creationId xmlns:a16="http://schemas.microsoft.com/office/drawing/2014/main" id="{AAEF8706-DF9F-07FB-E15F-8B04CA1576C0}"/>
              </a:ext>
            </a:extLst>
          </p:cNvPr>
          <p:cNvSpPr>
            <a:spLocks noGrp="1"/>
          </p:cNvSpPr>
          <p:nvPr>
            <p:ph idx="1"/>
          </p:nvPr>
        </p:nvSpPr>
        <p:spPr>
          <a:xfrm>
            <a:off x="327025" y="771550"/>
            <a:ext cx="8421439" cy="3708000"/>
          </a:xfrm>
        </p:spPr>
        <p:txBody>
          <a:bodyPr/>
          <a:lstStyle/>
          <a:p>
            <a:r>
              <a:rPr lang="en-AU" b="1" dirty="0">
                <a:solidFill>
                  <a:schemeClr val="accent3"/>
                </a:solidFill>
              </a:rPr>
              <a:t>In a moment …</a:t>
            </a:r>
          </a:p>
          <a:p>
            <a:r>
              <a:rPr lang="en-US" dirty="0"/>
              <a:t>Consider which attribute of quality assessment you find most challenging to incorporate in question design, in your current practice.</a:t>
            </a:r>
            <a:endParaRPr lang="en-AU" dirty="0"/>
          </a:p>
        </p:txBody>
      </p:sp>
      <p:pic>
        <p:nvPicPr>
          <p:cNvPr id="2" name="Graphic 1">
            <a:extLst>
              <a:ext uri="{FF2B5EF4-FFF2-40B4-BE49-F238E27FC236}">
                <a16:creationId xmlns:a16="http://schemas.microsoft.com/office/drawing/2014/main" id="{097243EC-7BBA-40F2-7FD1-A2C3AE28F8C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917391" y="3777743"/>
            <a:ext cx="906209" cy="906209"/>
          </a:xfrm>
          <a:prstGeom prst="rect">
            <a:avLst/>
          </a:prstGeom>
        </p:spPr>
      </p:pic>
      <p:pic>
        <p:nvPicPr>
          <p:cNvPr id="5" name="Graphic 4">
            <a:extLst>
              <a:ext uri="{FF2B5EF4-FFF2-40B4-BE49-F238E27FC236}">
                <a16:creationId xmlns:a16="http://schemas.microsoft.com/office/drawing/2014/main" id="{8FD05CDC-E0ED-E608-44D6-F787368ABCD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948264" y="3777743"/>
            <a:ext cx="906209" cy="906209"/>
          </a:xfrm>
          <a:prstGeom prst="rect">
            <a:avLst/>
          </a:prstGeom>
        </p:spPr>
      </p:pic>
      <p:pic>
        <p:nvPicPr>
          <p:cNvPr id="9" name="Graphic 8">
            <a:extLst>
              <a:ext uri="{FF2B5EF4-FFF2-40B4-BE49-F238E27FC236}">
                <a16:creationId xmlns:a16="http://schemas.microsoft.com/office/drawing/2014/main" id="{0DCDC958-E102-3306-39D2-C62B0B6A7E74}"/>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979137" y="3777742"/>
            <a:ext cx="906209" cy="906209"/>
          </a:xfrm>
          <a:prstGeom prst="rect">
            <a:avLst/>
          </a:prstGeom>
        </p:spPr>
      </p:pic>
    </p:spTree>
    <p:extLst>
      <p:ext uri="{BB962C8B-B14F-4D97-AF65-F5344CB8AC3E}">
        <p14:creationId xmlns:p14="http://schemas.microsoft.com/office/powerpoint/2010/main" val="1325688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E3AFC-3FC2-06E8-5241-FF913DB3F0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9F933A-A416-5EBE-8AE2-2A3A351F4953}"/>
              </a:ext>
            </a:extLst>
          </p:cNvPr>
          <p:cNvSpPr>
            <a:spLocks noGrp="1"/>
          </p:cNvSpPr>
          <p:nvPr>
            <p:ph type="title"/>
          </p:nvPr>
        </p:nvSpPr>
        <p:spPr/>
        <p:txBody>
          <a:bodyPr anchor="t">
            <a:normAutofit/>
          </a:bodyPr>
          <a:lstStyle/>
          <a:p>
            <a:r>
              <a:rPr lang="en-AU" dirty="0"/>
              <a:t>Considerations — validity</a:t>
            </a:r>
            <a:endParaRPr lang="en-AU" b="1" dirty="0"/>
          </a:p>
        </p:txBody>
      </p:sp>
      <p:graphicFrame>
        <p:nvGraphicFramePr>
          <p:cNvPr id="6" name="Content Placeholder 2">
            <a:extLst>
              <a:ext uri="{FF2B5EF4-FFF2-40B4-BE49-F238E27FC236}">
                <a16:creationId xmlns:a16="http://schemas.microsoft.com/office/drawing/2014/main" id="{A301D1C0-A359-CD6E-BEC1-AB35C4978CA5}"/>
              </a:ext>
            </a:extLst>
          </p:cNvPr>
          <p:cNvGraphicFramePr>
            <a:graphicFrameLocks noGrp="1"/>
          </p:cNvGraphicFramePr>
          <p:nvPr>
            <p:ph idx="1"/>
            <p:extLst>
              <p:ext uri="{D42A27DB-BD31-4B8C-83A1-F6EECF244321}">
                <p14:modId xmlns:p14="http://schemas.microsoft.com/office/powerpoint/2010/main" val="1071735484"/>
              </p:ext>
            </p:extLst>
          </p:nvPr>
        </p:nvGraphicFramePr>
        <p:xfrm>
          <a:off x="320975" y="843558"/>
          <a:ext cx="8493125" cy="3616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Rounded Corners 2">
            <a:extLst>
              <a:ext uri="{FF2B5EF4-FFF2-40B4-BE49-F238E27FC236}">
                <a16:creationId xmlns:a16="http://schemas.microsoft.com/office/drawing/2014/main" id="{5DC5C972-6B37-31EB-D1AD-046E3D139104}"/>
              </a:ext>
            </a:extLst>
          </p:cNvPr>
          <p:cNvSpPr/>
          <p:nvPr/>
        </p:nvSpPr>
        <p:spPr>
          <a:xfrm>
            <a:off x="312050" y="852856"/>
            <a:ext cx="8502050" cy="1015319"/>
          </a:xfrm>
          <a:prstGeom prst="roundRect">
            <a:avLst/>
          </a:prstGeom>
          <a:noFill/>
          <a:ln w="571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0883641"/>
      </p:ext>
    </p:extLst>
  </p:cSld>
  <p:clrMapOvr>
    <a:masterClrMapping/>
  </p:clrMapOvr>
</p:sld>
</file>

<file path=ppt/theme/theme1.xml><?xml version="1.0" encoding="utf-8"?>
<a:theme xmlns:a="http://schemas.openxmlformats.org/drawingml/2006/main" name="QCAA title slides">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iQ_v9.0_widescreen_ppt_16x9_CC_BY_v25_nv.potx" id="{11155731-E599-4F2E-9B93-468A8BD23AEA}" vid="{64040186-FA2A-4C13-9D3E-8DA3FCEA16D1}"/>
    </a:ext>
  </a:extLst>
</a:theme>
</file>

<file path=ppt/theme/theme2.xml><?xml version="1.0" encoding="utf-8"?>
<a:theme xmlns:a="http://schemas.openxmlformats.org/drawingml/2006/main" name="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iQ_v9.0_widescreen_ppt_16x9_CC_BY_v25_nv.potx" id="{11155731-E599-4F2E-9B93-468A8BD23AEA}" vid="{D691B294-D0F6-42B9-A264-81E5EC4CEBDD}"/>
    </a:ext>
  </a:extLst>
</a:theme>
</file>

<file path=ppt/theme/theme3.xml><?xml version="1.0" encoding="utf-8"?>
<a:theme xmlns:a="http://schemas.openxmlformats.org/drawingml/2006/main" name="3_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escreen_ppt_16x9_CC_BY_v86_nv.potx" id="{8D4EA98E-C2A2-4CBD-9D30-4CFA96577AD0}" vid="{70885F26-E61B-4909-A752-A3D8382002C7}"/>
    </a:ext>
  </a:extLst>
</a:theme>
</file>

<file path=ppt/theme/theme4.xml><?xml version="1.0" encoding="utf-8"?>
<a:theme xmlns:a="http://schemas.openxmlformats.org/drawingml/2006/main" name="1_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iQ_v9.0_widescreen_ppt_16x9_CC_BY_v25_nv.potx" id="{11155731-E599-4F2E-9B93-468A8BD23AEA}" vid="{D691B294-D0F6-42B9-A264-81E5EC4CEBDD}"/>
    </a:ext>
  </a:extLst>
</a:theme>
</file>

<file path=ppt/theme/theme5.xml><?xml version="1.0" encoding="utf-8"?>
<a:theme xmlns:a="http://schemas.openxmlformats.org/drawingml/2006/main" name="2_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iQ_v9.0_widescreen_ppt_16x9_CC_BY_v25_nv.potx" id="{11155731-E599-4F2E-9B93-468A8BD23AEA}" vid="{D691B294-D0F6-42B9-A264-81E5EC4CEBDD}"/>
    </a:ext>
  </a:extLst>
</a:theme>
</file>

<file path=ppt/theme/theme6.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5BDE2E028BB54FA59D70F05D0F50EA" ma:contentTypeVersion="20" ma:contentTypeDescription="Create a new document." ma:contentTypeScope="" ma:versionID="362dd6777467b5ab1b5574c5f0456714">
  <xsd:schema xmlns:xsd="http://www.w3.org/2001/XMLSchema" xmlns:xs="http://www.w3.org/2001/XMLSchema" xmlns:p="http://schemas.microsoft.com/office/2006/metadata/properties" xmlns:ns2="1aeb0db8-a023-4f83-a675-fc900e5c4eb0" xmlns:ns3="70d7b946-3027-4b33-9e00-b894cda58cf9" targetNamespace="http://schemas.microsoft.com/office/2006/metadata/properties" ma:root="true" ma:fieldsID="9b776ede4d04c0005c8903bd86ccc936" ns2:_="" ns3:_="">
    <xsd:import namespace="1aeb0db8-a023-4f83-a675-fc900e5c4eb0"/>
    <xsd:import namespace="70d7b946-3027-4b33-9e00-b894cda58c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element ref="ns2:Importan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eb0db8-a023-4f83-a675-fc900e5c4e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2c4c05-e133-4f8d-bdce-5ffb582b20b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element name="Importance" ma:index="27" nillable="true" ma:displayName="Importance" ma:format="Dropdown" ma:internalName="Importance"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0d7b946-3027-4b33-9e00-b894cda58cf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dbbd0b1-ed4b-48c8-b662-ab8d617ded48}" ma:internalName="TaxCatchAll" ma:showField="CatchAllData" ma:web="70d7b946-3027-4b33-9e00-b894cda58c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aeb0db8-a023-4f83-a675-fc900e5c4eb0">
      <Terms xmlns="http://schemas.microsoft.com/office/infopath/2007/PartnerControls"/>
    </lcf76f155ced4ddcb4097134ff3c332f>
    <TaxCatchAll xmlns="70d7b946-3027-4b33-9e00-b894cda58cf9" xsi:nil="true"/>
    <Importance xmlns="1aeb0db8-a023-4f83-a675-fc900e5c4eb0" xsi:nil="true"/>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2.xml><?xml version="1.0" encoding="utf-8"?>
<ds:datastoreItem xmlns:ds="http://schemas.openxmlformats.org/officeDocument/2006/customXml" ds:itemID="{D48B04FB-7565-4280-AA47-A30B2311A7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eb0db8-a023-4f83-a675-fc900e5c4eb0"/>
    <ds:schemaRef ds:uri="70d7b946-3027-4b33-9e00-b894cda58c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DEBD03-5E9C-40A0-804B-944DDB9E62A1}">
  <ds:schemaRefs>
    <ds:schemaRef ds:uri="http://schemas.microsoft.com/office/2006/documentManagement/types"/>
    <ds:schemaRef ds:uri="http://purl.org/dc/terms/"/>
    <ds:schemaRef ds:uri="http://purl.org/dc/dcmitype/"/>
    <ds:schemaRef ds:uri="70d7b946-3027-4b33-9e00-b894cda58cf9"/>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1aeb0db8-a023-4f83-a675-fc900e5c4eb0"/>
    <ds:schemaRef ds:uri="http://www.w3.org/XML/1998/namespace"/>
  </ds:schemaRefs>
</ds:datastoreItem>
</file>

<file path=customXml/itemProps4.xml><?xml version="1.0" encoding="utf-8"?>
<ds:datastoreItem xmlns:ds="http://schemas.openxmlformats.org/officeDocument/2006/customXml" ds:itemID="{30EB03FA-64B5-490B-A173-1B58C836D18A}">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ACiQ_v9.0_widescreen_ppt_16x9_CC_BY (1)</Template>
  <TotalTime>15217</TotalTime>
  <Words>3900</Words>
  <Application>Microsoft Office PowerPoint</Application>
  <PresentationFormat>On-screen Show (16:9)</PresentationFormat>
  <Paragraphs>289</Paragraphs>
  <Slides>37</Slides>
  <Notes>37</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37</vt:i4>
      </vt:variant>
    </vt:vector>
  </HeadingPairs>
  <TitlesOfParts>
    <vt:vector size="48" baseType="lpstr">
      <vt:lpstr>Arial</vt:lpstr>
      <vt:lpstr>Arial (Body)</vt:lpstr>
      <vt:lpstr>Calibri</vt:lpstr>
      <vt:lpstr>Courier New</vt:lpstr>
      <vt:lpstr>Times New Roman</vt:lpstr>
      <vt:lpstr>Wingdings</vt:lpstr>
      <vt:lpstr>QCAA title slides</vt:lpstr>
      <vt:lpstr>QCAA content</vt:lpstr>
      <vt:lpstr>3_QCAA content</vt:lpstr>
      <vt:lpstr>1_QCAA content</vt:lpstr>
      <vt:lpstr>2_QCAA content</vt:lpstr>
      <vt:lpstr>This presentation is part of the Creating questions for quality Mathematics assessment — Australian Curriculum v9.0 toolkit. The toolkit contains guidance and additional resources.</vt:lpstr>
      <vt:lpstr>Look for activity icons. Throughout this presentation, icons are used  to indicate different activities, groupings and available resources.</vt:lpstr>
      <vt:lpstr>Using complexity and familiarity  to create questions in Mathematics</vt:lpstr>
      <vt:lpstr>PowerPoint Presentation</vt:lpstr>
      <vt:lpstr>Success criteria</vt:lpstr>
      <vt:lpstr>Guiding question</vt:lpstr>
      <vt:lpstr>Attributes of quality assessment</vt:lpstr>
      <vt:lpstr>Incorporating the attributes in assessment design</vt:lpstr>
      <vt:lpstr>Considerations — validity</vt:lpstr>
      <vt:lpstr>Mathematics standards elaborations</vt:lpstr>
      <vt:lpstr>Creating questions for a supervised assessment</vt:lpstr>
      <vt:lpstr>Creating questions for a supervised assessment</vt:lpstr>
      <vt:lpstr>Creating questions for a supervised assessment</vt:lpstr>
      <vt:lpstr>PowerPoint Presentation</vt:lpstr>
      <vt:lpstr>Characteristics of simple familiar questions</vt:lpstr>
      <vt:lpstr>Example of a simple familiar question </vt:lpstr>
      <vt:lpstr>Example of a simple familiar question </vt:lpstr>
      <vt:lpstr>Example of a simple familiar question </vt:lpstr>
      <vt:lpstr>PowerPoint Presentation</vt:lpstr>
      <vt:lpstr>Characteristics of complex familiar questions</vt:lpstr>
      <vt:lpstr>Example of a complex familiar question </vt:lpstr>
      <vt:lpstr>Example of a complex familiar question </vt:lpstr>
      <vt:lpstr>Example of a complex familiar question </vt:lpstr>
      <vt:lpstr>PowerPoint Presentation</vt:lpstr>
      <vt:lpstr>Characteristics of complex unfamiliar questions</vt:lpstr>
      <vt:lpstr>Example of a complex unfamiliar question </vt:lpstr>
      <vt:lpstr>Example of a complex unfamiliar question </vt:lpstr>
      <vt:lpstr>Example of a complex unfamiliar question </vt:lpstr>
      <vt:lpstr>Considerations — accessibility</vt:lpstr>
      <vt:lpstr>Considerations — reliability</vt:lpstr>
      <vt:lpstr>Consider the attributes in question design</vt:lpstr>
      <vt:lpstr>Guiding question</vt:lpstr>
      <vt:lpstr>Success criteria</vt:lpstr>
      <vt:lpstr>Reflect on your learning</vt:lpstr>
      <vt:lpstr>Acknowledgments</vt:lpstr>
      <vt:lpstr>Copyright notice</vt:lpstr>
      <vt:lpstr>PowerPoint Presentation</vt:lpstr>
    </vt:vector>
  </TitlesOfParts>
  <Company>QCAA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complexity and familiarity to create questions in Mathematics: Supervised assessments for Prep–Year 6</dc:title>
  <dc:creator>Queensland Curriculum and Assessment Authority</dc:creator>
  <cp:revision>363</cp:revision>
  <dcterms:created xsi:type="dcterms:W3CDTF">2025-05-23T01:46:52Z</dcterms:created>
  <dcterms:modified xsi:type="dcterms:W3CDTF">2026-03-25T05:24:29Z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0x0101001F5BDE2E028BB54FA59D70F05D0F50EA</vt:lpwstr>
  </property>
  <property fmtid="{D5CDD505-2E9C-101B-9397-08002B2CF9AE}" pid="7" name="MediaServiceImageTags">
    <vt:lpwstr/>
  </property>
</Properties>
</file>