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Lst>
  <p:notesMasterIdLst>
    <p:notesMasterId r:id="rId35"/>
  </p:notesMasterIdLst>
  <p:handoutMasterIdLst>
    <p:handoutMasterId r:id="rId36"/>
  </p:handoutMasterIdLst>
  <p:sldIdLst>
    <p:sldId id="2695" r:id="rId7"/>
    <p:sldId id="5880" r:id="rId8"/>
    <p:sldId id="5138" r:id="rId9"/>
    <p:sldId id="5141" r:id="rId10"/>
    <p:sldId id="340" r:id="rId11"/>
    <p:sldId id="5413" r:id="rId12"/>
    <p:sldId id="5421" r:id="rId13"/>
    <p:sldId id="4701" r:id="rId14"/>
    <p:sldId id="5392" r:id="rId15"/>
    <p:sldId id="5402" r:id="rId16"/>
    <p:sldId id="5397" r:id="rId17"/>
    <p:sldId id="5432" r:id="rId18"/>
    <p:sldId id="5398" r:id="rId19"/>
    <p:sldId id="5399" r:id="rId20"/>
    <p:sldId id="5400" r:id="rId21"/>
    <p:sldId id="5401" r:id="rId22"/>
    <p:sldId id="5007" r:id="rId23"/>
    <p:sldId id="5356" r:id="rId24"/>
    <p:sldId id="5357" r:id="rId25"/>
    <p:sldId id="5404" r:id="rId26"/>
    <p:sldId id="5434" r:id="rId27"/>
    <p:sldId id="5435" r:id="rId28"/>
    <p:sldId id="5431" r:id="rId29"/>
    <p:sldId id="5408" r:id="rId30"/>
    <p:sldId id="5428" r:id="rId31"/>
    <p:sldId id="5139" r:id="rId32"/>
    <p:sldId id="5140" r:id="rId33"/>
    <p:sldId id="307" r:id="rId34"/>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860015-DD0A-E845-F92C-4F43D4613FAD}" name="Niza Villanueva" initials="NV" userId="S::Niza.Villanueva@qcaa.qld.edu.au::1483ef76-3754-4f81-b8f0-91b8182cdca2" providerId="AD"/>
  <p188:author id="{8863F22E-8E5B-DCEA-1B51-7ABE0C6702CD}" name="Shannyn McSweeney" initials="SM" userId="S::Shannyn.McSweeney@qcaa.qld.edu.au::305e6775-da44-41fe-a46a-e3cddad11a43" providerId="AD"/>
  <p188:author id="{B2CBCC4C-97F8-B3DC-092B-B7F81086C02C}" name="Abigail Twyman" initials="AT" userId="S::Abigail.Twyman@qcaa.qld.edu.au::1ea4a562-6aa1-4c73-b697-9a4558e9d5ca" providerId="AD"/>
  <p188:author id="{88476E5C-C103-23AC-3AF1-8456CB6A2C01}" name="Libby Foley" initials="LF" userId="S::Libby.Foley@qcaa.qld.edu.au::f12997a7-0d3c-4ec7-905b-3fdc1d6f0c64" providerId="AD"/>
  <p188:author id="{332758B5-4F3D-B105-6AAA-F2C07433EB11}" name="Abigail Twyman" initials="AT" userId="S::abigail.twyman@qcaa.qld.edu.au::1ea4a562-6aa1-4c73-b697-9a4558e9d5ca" providerId="AD"/>
  <p188:author id="{8954B2D2-7D03-4586-7E5B-A0A577D80876}" name="Ivan Tuniy" initials="IT" userId="S::Ivan.Tuniy@qcaa.qld.edu.au::8ca9580f-343a-4ec9-8924-8ceb67675273" providerId="AD"/>
  <p188:author id="{E72DF1D3-75F4-9E81-A514-84AA82C155BA}" name="Kate Lyons" initials="KL" userId="S::Kate.Lyons@qcaa.qld.edu.au::14c29a04-c7b7-4dd4-a08a-718ebfdeaa8c" providerId="AD"/>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F0FC33F6-BAF9-6C4E-8789-B835B2171B0A}" name="Courtney Wiemann" initials="CW" userId="S::Courtney.Wiemann@qcaa.qld.edu.au::dda7d68b-69dd-4ef7-b561-da9345f187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C8DEF2"/>
    <a:srgbClr val="FBE4D3"/>
    <a:srgbClr val="D6EBAD"/>
    <a:srgbClr val="C1F0FF"/>
    <a:srgbClr val="FFFFFF"/>
    <a:srgbClr val="C8DDF2"/>
    <a:srgbClr val="92BCE5"/>
    <a:srgbClr val="E0ECF8"/>
    <a:srgbClr val="EA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DBBFC9-275B-49AB-A154-4AA5F2B31741}" v="3" dt="2026-02-10T03:51:11.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62954" autoAdjust="0"/>
  </p:normalViewPr>
  <p:slideViewPr>
    <p:cSldViewPr>
      <p:cViewPr varScale="1">
        <p:scale>
          <a:sx n="147" d="100"/>
          <a:sy n="147" d="100"/>
        </p:scale>
        <p:origin x="672" y="120"/>
      </p:cViewPr>
      <p:guideLst>
        <p:guide orient="horz" pos="378"/>
        <p:guide orient="horz" pos="531"/>
        <p:guide pos="2880"/>
      </p:guideLst>
    </p:cSldViewPr>
  </p:slideViewPr>
  <p:outlineViewPr>
    <p:cViewPr>
      <p:scale>
        <a:sx n="33" d="100"/>
        <a:sy n="33" d="100"/>
      </p:scale>
      <p:origin x="0" y="-8742"/>
    </p:cViewPr>
  </p:outlineViewPr>
  <p:notesTextViewPr>
    <p:cViewPr>
      <p:scale>
        <a:sx n="125" d="100"/>
        <a:sy n="125" d="100"/>
      </p:scale>
      <p:origin x="0" y="0"/>
    </p:cViewPr>
  </p:notesTextViewPr>
  <p:sorterViewPr>
    <p:cViewPr>
      <p:scale>
        <a:sx n="100" d="100"/>
        <a:sy n="100" d="100"/>
      </p:scale>
      <p:origin x="0" y="-1752"/>
    </p:cViewPr>
  </p:sorterViewPr>
  <p:notesViewPr>
    <p:cSldViewPr>
      <p:cViewPr>
        <p:scale>
          <a:sx n="100" d="100"/>
          <a:sy n="100" d="100"/>
        </p:scale>
        <p:origin x="3564" y="-9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43912-13F3-4AE9-A624-9F6CBF3B91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1F3ADC-4A08-45FC-B580-2A99FA4E1144}">
      <dgm:prSet custT="1"/>
      <dgm:spPr/>
      <dgm:t>
        <a:bodyPr/>
        <a:lstStyle/>
        <a:p>
          <a:pPr>
            <a:lnSpc>
              <a:spcPct val="100000"/>
            </a:lnSpc>
          </a:pPr>
          <a:r>
            <a:rPr lang="en-AU" sz="1600" b="1" i="0" dirty="0">
              <a:latin typeface="Arial" panose="020B0604020202020204" pitchFamily="34" charset="0"/>
              <a:cs typeface="Arial" panose="020B0604020202020204" pitchFamily="34" charset="0"/>
            </a:rPr>
            <a:t>Validity: </a:t>
          </a:r>
          <a:r>
            <a:rPr lang="en-AU" sz="1600" dirty="0">
              <a:latin typeface="Arial"/>
              <a:ea typeface="Times New Roman" panose="02020603050405020304" pitchFamily="18" charset="0"/>
              <a:cs typeface="Times New Roman"/>
            </a:rPr>
            <a:t>the </a:t>
          </a:r>
          <a:r>
            <a:rPr lang="en-US" sz="1600" dirty="0">
              <a:latin typeface="Arial"/>
              <a:ea typeface="Times New Roman" panose="02020603050405020304" pitchFamily="18" charset="0"/>
              <a:cs typeface="Times New Roman"/>
            </a:rPr>
            <a:t>extent to which an assessment accurately measures what it is intended to measure</a:t>
          </a:r>
          <a:endParaRPr lang="en-US" sz="1600" dirty="0">
            <a:latin typeface="Arial" panose="020B0604020202020204" pitchFamily="34" charset="0"/>
            <a:cs typeface="Arial" panose="020B0604020202020204" pitchFamily="34" charset="0"/>
          </a:endParaRPr>
        </a:p>
      </dgm:t>
    </dgm:pt>
    <dgm:pt modelId="{455D77A7-261F-4D27-AED7-D91032F173C3}" type="parTrans" cxnId="{61D7EFA5-9A5E-4FA9-820A-6FC35F6B66CD}">
      <dgm:prSet/>
      <dgm:spPr/>
      <dgm:t>
        <a:bodyPr/>
        <a:lstStyle/>
        <a:p>
          <a:endParaRPr lang="en-US"/>
        </a:p>
      </dgm:t>
    </dgm:pt>
    <dgm:pt modelId="{B988CA99-6A7A-4CFB-AE6C-E543E6FBAC06}" type="sibTrans" cxnId="{61D7EFA5-9A5E-4FA9-820A-6FC35F6B66CD}">
      <dgm:prSet/>
      <dgm:spPr/>
      <dgm:t>
        <a:bodyPr/>
        <a:lstStyle/>
        <a:p>
          <a:endParaRPr lang="en-US"/>
        </a:p>
      </dgm:t>
    </dgm:pt>
    <dgm:pt modelId="{DE479230-684A-40AB-8145-512B670F49C2}">
      <dgm:prSet custT="1"/>
      <dgm:spPr/>
      <dgm:t>
        <a:bodyPr/>
        <a:lstStyle/>
        <a:p>
          <a:pPr>
            <a:lnSpc>
              <a:spcPct val="100000"/>
            </a:lnSpc>
          </a:pPr>
          <a:r>
            <a:rPr lang="en-AU" sz="1600" b="1" i="0" dirty="0">
              <a:solidFill>
                <a:schemeClr val="tx1"/>
              </a:solidFill>
              <a:latin typeface="Arial" panose="020B0604020202020204" pitchFamily="34" charset="0"/>
              <a:cs typeface="Arial" panose="020B0604020202020204" pitchFamily="34" charset="0"/>
            </a:rPr>
            <a:t>Reliability</a:t>
          </a:r>
          <a:r>
            <a:rPr lang="en-AU" sz="1600" b="1" i="0">
              <a:solidFill>
                <a:schemeClr val="tx1"/>
              </a:solidFill>
              <a:latin typeface="Arial" panose="020B0604020202020204" pitchFamily="34" charset="0"/>
              <a:cs typeface="Arial" panose="020B0604020202020204" pitchFamily="34" charset="0"/>
            </a:rPr>
            <a:t>: </a:t>
          </a:r>
          <a:r>
            <a:rPr lang="en-AU" sz="1600">
              <a:latin typeface="Arial"/>
              <a:ea typeface="Times New Roman" panose="02020603050405020304" pitchFamily="18" charset="0"/>
              <a:cs typeface="Times New Roman"/>
            </a:rPr>
            <a:t>the extent to which an assessment will produce the same consistent result</a:t>
          </a:r>
          <a:endParaRPr lang="en-US" sz="1600" dirty="0">
            <a:solidFill>
              <a:schemeClr val="tx1"/>
            </a:solidFill>
            <a:latin typeface="Arial" panose="020B0604020202020204" pitchFamily="34" charset="0"/>
            <a:cs typeface="Arial" panose="020B0604020202020204" pitchFamily="34" charset="0"/>
          </a:endParaRPr>
        </a:p>
      </dgm:t>
    </dgm:pt>
    <dgm:pt modelId="{0C924A7F-CA8A-489A-8F10-71C70F067DCB}" type="parTrans" cxnId="{93EF014F-4A3A-42AE-AEF2-0C6F26745448}">
      <dgm:prSet/>
      <dgm:spPr/>
      <dgm:t>
        <a:bodyPr/>
        <a:lstStyle/>
        <a:p>
          <a:endParaRPr lang="en-AU"/>
        </a:p>
      </dgm:t>
    </dgm:pt>
    <dgm:pt modelId="{A5EEA2FF-29E3-485F-9C72-94AAFB6C0FC9}" type="sibTrans" cxnId="{93EF014F-4A3A-42AE-AEF2-0C6F26745448}">
      <dgm:prSet/>
      <dgm:spPr/>
      <dgm:t>
        <a:bodyPr/>
        <a:lstStyle/>
        <a:p>
          <a:endParaRPr lang="en-AU"/>
        </a:p>
      </dgm:t>
    </dgm:pt>
    <dgm:pt modelId="{EAAE8747-9DB8-49FD-9787-B32ABF7376C6}">
      <dgm:prSet custT="1"/>
      <dgm:spPr/>
      <dgm:t>
        <a:bodyPr/>
        <a:lstStyle/>
        <a:p>
          <a:pPr>
            <a:lnSpc>
              <a:spcPct val="100000"/>
            </a:lnSpc>
          </a:pPr>
          <a:r>
            <a:rPr lang="en-US" sz="1600" b="1" dirty="0">
              <a:solidFill>
                <a:schemeClr val="tx1"/>
              </a:solidFill>
              <a:latin typeface="Arial" panose="020B0604020202020204" pitchFamily="34" charset="0"/>
              <a:cs typeface="Arial" panose="020B0604020202020204" pitchFamily="34" charset="0"/>
            </a:rPr>
            <a:t>Accessibility: </a:t>
          </a:r>
          <a:r>
            <a:rPr lang="en-AU" sz="1600" dirty="0">
              <a:latin typeface="Arial"/>
              <a:ea typeface="Times New Roman" panose="02020603050405020304" pitchFamily="18" charset="0"/>
              <a:cs typeface="Times New Roman"/>
            </a:rPr>
            <a:t>the </a:t>
          </a:r>
          <a:r>
            <a:rPr lang="en-US" sz="1600" dirty="0">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dirty="0">
            <a:solidFill>
              <a:schemeClr val="tx1"/>
            </a:solidFill>
            <a:latin typeface="Arial" panose="020B0604020202020204" pitchFamily="34" charset="0"/>
            <a:cs typeface="Arial" panose="020B0604020202020204" pitchFamily="34" charset="0"/>
          </a:endParaRPr>
        </a:p>
      </dgm:t>
    </dgm:pt>
    <dgm:pt modelId="{051BDD47-9E17-4524-9D75-EFCE80B537CE}" type="parTrans" cxnId="{8EA21507-EE71-44A1-8005-A7DA3096CA2F}">
      <dgm:prSet/>
      <dgm:spPr/>
      <dgm:t>
        <a:bodyPr/>
        <a:lstStyle/>
        <a:p>
          <a:endParaRPr lang="en-AU"/>
        </a:p>
      </dgm:t>
    </dgm:pt>
    <dgm:pt modelId="{B0ADBB2C-6DFB-4B8A-BA44-8909D7F2DE9E}" type="sibTrans" cxnId="{8EA21507-EE71-44A1-8005-A7DA3096CA2F}">
      <dgm:prSet/>
      <dgm:spPr/>
      <dgm:t>
        <a:bodyPr/>
        <a:lstStyle/>
        <a:p>
          <a:endParaRPr lang="en-AU"/>
        </a:p>
      </dgm:t>
    </dgm:pt>
    <dgm:pt modelId="{765E58C2-53CF-472D-B2C6-68A818BFC2FC}" type="pres">
      <dgm:prSet presAssocID="{C5343912-13F3-4AE9-A624-9F6CBF3B910C}" presName="root" presStyleCnt="0">
        <dgm:presLayoutVars>
          <dgm:dir/>
          <dgm:resizeHandles val="exact"/>
        </dgm:presLayoutVars>
      </dgm:prSet>
      <dgm:spPr/>
    </dgm:pt>
    <dgm:pt modelId="{532CBF63-9FFE-4F99-B294-2D6CACE31BF1}" type="pres">
      <dgm:prSet presAssocID="{C31F3ADC-4A08-45FC-B580-2A99FA4E1144}" presName="compNode" presStyleCnt="0"/>
      <dgm:spPr/>
    </dgm:pt>
    <dgm:pt modelId="{4F04B577-7970-4E68-BD35-AB70D649B61C}" type="pres">
      <dgm:prSet presAssocID="{C31F3ADC-4A08-45FC-B580-2A99FA4E1144}" presName="bgRect" presStyleLbl="bgShp" presStyleIdx="0" presStyleCnt="3"/>
      <dgm:spPr>
        <a:solidFill>
          <a:schemeClr val="accent1">
            <a:lumMod val="20000"/>
            <a:lumOff val="80000"/>
          </a:schemeClr>
        </a:solidFill>
      </dgm:spPr>
    </dgm:pt>
    <dgm:pt modelId="{8E91B512-215C-4FE7-9AB2-3DCC9F8B9623}" type="pres">
      <dgm:prSet presAssocID="{C31F3ADC-4A08-45FC-B580-2A99FA4E1144}" presName="iconRect" presStyleLbl="nod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assroom with solid fill"/>
        </a:ext>
      </dgm:extLst>
    </dgm:pt>
    <dgm:pt modelId="{42A1CF6E-AC2B-4BF3-B30F-C82A0DD3C235}" type="pres">
      <dgm:prSet presAssocID="{C31F3ADC-4A08-45FC-B580-2A99FA4E1144}" presName="spaceRect" presStyleCnt="0"/>
      <dgm:spPr/>
    </dgm:pt>
    <dgm:pt modelId="{A31B9A16-C808-4810-96D9-91942DEE04C6}" type="pres">
      <dgm:prSet presAssocID="{C31F3ADC-4A08-45FC-B580-2A99FA4E1144}" presName="parTx" presStyleLbl="revTx" presStyleIdx="0" presStyleCnt="3">
        <dgm:presLayoutVars>
          <dgm:chMax val="0"/>
          <dgm:chPref val="0"/>
        </dgm:presLayoutVars>
      </dgm:prSet>
      <dgm:spPr/>
    </dgm:pt>
    <dgm:pt modelId="{45D1369D-C21B-47E3-A0FF-3ABEF437686D}" type="pres">
      <dgm:prSet presAssocID="{B988CA99-6A7A-4CFB-AE6C-E543E6FBAC06}" presName="sibTrans" presStyleCnt="0"/>
      <dgm:spPr/>
    </dgm:pt>
    <dgm:pt modelId="{227B5FB4-5FB6-47E7-B7AB-FDBFEC840117}" type="pres">
      <dgm:prSet presAssocID="{EAAE8747-9DB8-49FD-9787-B32ABF7376C6}" presName="compNode" presStyleCnt="0"/>
      <dgm:spPr/>
    </dgm:pt>
    <dgm:pt modelId="{9A01182E-8960-46AA-AAC2-7F2078843B85}" type="pres">
      <dgm:prSet presAssocID="{EAAE8747-9DB8-49FD-9787-B32ABF7376C6}" presName="bgRect" presStyleLbl="bgShp" presStyleIdx="1" presStyleCnt="3"/>
      <dgm:spPr>
        <a:solidFill>
          <a:schemeClr val="accent1">
            <a:lumMod val="20000"/>
            <a:lumOff val="80000"/>
          </a:schemeClr>
        </a:solidFill>
      </dgm:spPr>
    </dgm:pt>
    <dgm:pt modelId="{E2396853-428D-4E3A-B3F3-926450419F5E}" type="pres">
      <dgm:prSet presAssocID="{EAAE8747-9DB8-49FD-9787-B32ABF7376C6}" presName="iconRect" presStyleLbl="node1" presStyleIdx="1" presStyleCnt="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hool boy with solid fill"/>
        </a:ext>
      </dgm:extLst>
    </dgm:pt>
    <dgm:pt modelId="{D01FA87F-D410-40B0-80AE-914382EC8CCD}" type="pres">
      <dgm:prSet presAssocID="{EAAE8747-9DB8-49FD-9787-B32ABF7376C6}" presName="spaceRect" presStyleCnt="0"/>
      <dgm:spPr/>
    </dgm:pt>
    <dgm:pt modelId="{4EDFB725-31F8-4D40-8CF1-F004977D237B}" type="pres">
      <dgm:prSet presAssocID="{EAAE8747-9DB8-49FD-9787-B32ABF7376C6}" presName="parTx" presStyleLbl="revTx" presStyleIdx="1" presStyleCnt="3">
        <dgm:presLayoutVars>
          <dgm:chMax val="0"/>
          <dgm:chPref val="0"/>
        </dgm:presLayoutVars>
      </dgm:prSet>
      <dgm:spPr/>
    </dgm:pt>
    <dgm:pt modelId="{8B7BFF06-D1A7-4FD2-961C-BC8F121DB8F9}" type="pres">
      <dgm:prSet presAssocID="{B0ADBB2C-6DFB-4B8A-BA44-8909D7F2DE9E}" presName="sibTrans" presStyleCnt="0"/>
      <dgm:spPr/>
    </dgm:pt>
    <dgm:pt modelId="{FB0B712B-83D0-43AF-8615-CDA6EF73DC6D}" type="pres">
      <dgm:prSet presAssocID="{DE479230-684A-40AB-8145-512B670F49C2}" presName="compNode" presStyleCnt="0"/>
      <dgm:spPr/>
    </dgm:pt>
    <dgm:pt modelId="{7E10EECC-97A2-4F57-9DA2-F37ED2475276}" type="pres">
      <dgm:prSet presAssocID="{DE479230-684A-40AB-8145-512B670F49C2}" presName="bgRect" presStyleLbl="bgShp" presStyleIdx="2" presStyleCnt="3"/>
      <dgm:spPr>
        <a:solidFill>
          <a:schemeClr val="accent1">
            <a:lumMod val="20000"/>
            <a:lumOff val="80000"/>
          </a:schemeClr>
        </a:solidFill>
      </dgm:spPr>
    </dgm:pt>
    <dgm:pt modelId="{9B431C27-D8FB-40D6-B7A8-070B0F0796D4}" type="pres">
      <dgm:prSet presAssocID="{DE479230-684A-40AB-8145-512B670F49C2}" presName="iconRect" presStyleLbl="node1" presStyleIdx="2" presStyleCnt="3"/>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84E0FE9-9930-45BF-A3F3-454567E99EBC}" type="pres">
      <dgm:prSet presAssocID="{DE479230-684A-40AB-8145-512B670F49C2}" presName="spaceRect" presStyleCnt="0"/>
      <dgm:spPr/>
    </dgm:pt>
    <dgm:pt modelId="{516E499D-9371-414D-92EF-82FDF8744103}" type="pres">
      <dgm:prSet presAssocID="{DE479230-684A-40AB-8145-512B670F49C2}" presName="parTx" presStyleLbl="revTx" presStyleIdx="2" presStyleCnt="3">
        <dgm:presLayoutVars>
          <dgm:chMax val="0"/>
          <dgm:chPref val="0"/>
        </dgm:presLayoutVars>
      </dgm:prSet>
      <dgm:spPr/>
    </dgm:pt>
  </dgm:ptLst>
  <dgm:cxnLst>
    <dgm:cxn modelId="{8EA21507-EE71-44A1-8005-A7DA3096CA2F}" srcId="{C5343912-13F3-4AE9-A624-9F6CBF3B910C}" destId="{EAAE8747-9DB8-49FD-9787-B32ABF7376C6}" srcOrd="1" destOrd="0" parTransId="{051BDD47-9E17-4524-9D75-EFCE80B537CE}" sibTransId="{B0ADBB2C-6DFB-4B8A-BA44-8909D7F2DE9E}"/>
    <dgm:cxn modelId="{202C6767-E643-4A8A-9DD9-D4E1BFCC570B}" type="presOf" srcId="{DE479230-684A-40AB-8145-512B670F49C2}" destId="{516E499D-9371-414D-92EF-82FDF8744103}" srcOrd="0" destOrd="0" presId="urn:microsoft.com/office/officeart/2018/2/layout/IconVerticalSolidList"/>
    <dgm:cxn modelId="{93EF014F-4A3A-42AE-AEF2-0C6F26745448}" srcId="{C5343912-13F3-4AE9-A624-9F6CBF3B910C}" destId="{DE479230-684A-40AB-8145-512B670F49C2}" srcOrd="2" destOrd="0" parTransId="{0C924A7F-CA8A-489A-8F10-71C70F067DCB}" sibTransId="{A5EEA2FF-29E3-485F-9C72-94AAFB6C0FC9}"/>
    <dgm:cxn modelId="{05256896-E85E-48CC-8345-28014C200B03}" type="presOf" srcId="{C31F3ADC-4A08-45FC-B580-2A99FA4E1144}" destId="{A31B9A16-C808-4810-96D9-91942DEE04C6}" srcOrd="0" destOrd="0" presId="urn:microsoft.com/office/officeart/2018/2/layout/IconVerticalSolidList"/>
    <dgm:cxn modelId="{61D7EFA5-9A5E-4FA9-820A-6FC35F6B66CD}" srcId="{C5343912-13F3-4AE9-A624-9F6CBF3B910C}" destId="{C31F3ADC-4A08-45FC-B580-2A99FA4E1144}" srcOrd="0" destOrd="0" parTransId="{455D77A7-261F-4D27-AED7-D91032F173C3}" sibTransId="{B988CA99-6A7A-4CFB-AE6C-E543E6FBAC06}"/>
    <dgm:cxn modelId="{D6AF6DFA-E073-4F24-997B-E35213D9DA5B}" type="presOf" srcId="{EAAE8747-9DB8-49FD-9787-B32ABF7376C6}" destId="{4EDFB725-31F8-4D40-8CF1-F004977D237B}" srcOrd="0" destOrd="0" presId="urn:microsoft.com/office/officeart/2018/2/layout/IconVerticalSolidList"/>
    <dgm:cxn modelId="{B81FB9FB-4F99-41DF-8224-3FB67243613D}" type="presOf" srcId="{C5343912-13F3-4AE9-A624-9F6CBF3B910C}" destId="{765E58C2-53CF-472D-B2C6-68A818BFC2FC}" srcOrd="0" destOrd="0" presId="urn:microsoft.com/office/officeart/2018/2/layout/IconVerticalSolidList"/>
    <dgm:cxn modelId="{22AD7FF2-CE48-46B6-B329-DBEB1CE4DC85}" type="presParOf" srcId="{765E58C2-53CF-472D-B2C6-68A818BFC2FC}" destId="{532CBF63-9FFE-4F99-B294-2D6CACE31BF1}" srcOrd="0" destOrd="0" presId="urn:microsoft.com/office/officeart/2018/2/layout/IconVerticalSolidList"/>
    <dgm:cxn modelId="{B70C7543-0F33-4BF2-A0DD-3CA0CCC1BD1A}" type="presParOf" srcId="{532CBF63-9FFE-4F99-B294-2D6CACE31BF1}" destId="{4F04B577-7970-4E68-BD35-AB70D649B61C}" srcOrd="0" destOrd="0" presId="urn:microsoft.com/office/officeart/2018/2/layout/IconVerticalSolidList"/>
    <dgm:cxn modelId="{0252BA70-F381-4609-971C-CD999305E8AF}" type="presParOf" srcId="{532CBF63-9FFE-4F99-B294-2D6CACE31BF1}" destId="{8E91B512-215C-4FE7-9AB2-3DCC9F8B9623}" srcOrd="1" destOrd="0" presId="urn:microsoft.com/office/officeart/2018/2/layout/IconVerticalSolidList"/>
    <dgm:cxn modelId="{BA122FEF-2904-4E47-9502-D659C917ADC4}" type="presParOf" srcId="{532CBF63-9FFE-4F99-B294-2D6CACE31BF1}" destId="{42A1CF6E-AC2B-4BF3-B30F-C82A0DD3C235}" srcOrd="2" destOrd="0" presId="urn:microsoft.com/office/officeart/2018/2/layout/IconVerticalSolidList"/>
    <dgm:cxn modelId="{33DE4704-EE0F-43FA-890A-B097776714A3}" type="presParOf" srcId="{532CBF63-9FFE-4F99-B294-2D6CACE31BF1}" destId="{A31B9A16-C808-4810-96D9-91942DEE04C6}" srcOrd="3" destOrd="0" presId="urn:microsoft.com/office/officeart/2018/2/layout/IconVerticalSolidList"/>
    <dgm:cxn modelId="{8CA7B995-694D-41C9-91C7-52E3770F5CA9}" type="presParOf" srcId="{765E58C2-53CF-472D-B2C6-68A818BFC2FC}" destId="{45D1369D-C21B-47E3-A0FF-3ABEF437686D}" srcOrd="1" destOrd="0" presId="urn:microsoft.com/office/officeart/2018/2/layout/IconVerticalSolidList"/>
    <dgm:cxn modelId="{7DB91007-FCDA-41DE-8099-B24323E4613C}" type="presParOf" srcId="{765E58C2-53CF-472D-B2C6-68A818BFC2FC}" destId="{227B5FB4-5FB6-47E7-B7AB-FDBFEC840117}" srcOrd="2" destOrd="0" presId="urn:microsoft.com/office/officeart/2018/2/layout/IconVerticalSolidList"/>
    <dgm:cxn modelId="{EB813361-A39D-4C89-AB64-CC6341F02D34}" type="presParOf" srcId="{227B5FB4-5FB6-47E7-B7AB-FDBFEC840117}" destId="{9A01182E-8960-46AA-AAC2-7F2078843B85}" srcOrd="0" destOrd="0" presId="urn:microsoft.com/office/officeart/2018/2/layout/IconVerticalSolidList"/>
    <dgm:cxn modelId="{63FEBBDF-A34D-4E4C-83F3-E1A8BBA5D6BE}" type="presParOf" srcId="{227B5FB4-5FB6-47E7-B7AB-FDBFEC840117}" destId="{E2396853-428D-4E3A-B3F3-926450419F5E}" srcOrd="1" destOrd="0" presId="urn:microsoft.com/office/officeart/2018/2/layout/IconVerticalSolidList"/>
    <dgm:cxn modelId="{95FB5A46-9779-4AD8-8DF2-80F5F98AD51B}" type="presParOf" srcId="{227B5FB4-5FB6-47E7-B7AB-FDBFEC840117}" destId="{D01FA87F-D410-40B0-80AE-914382EC8CCD}" srcOrd="2" destOrd="0" presId="urn:microsoft.com/office/officeart/2018/2/layout/IconVerticalSolidList"/>
    <dgm:cxn modelId="{5D67FABE-75CD-40EB-B55A-129EF66FB008}" type="presParOf" srcId="{227B5FB4-5FB6-47E7-B7AB-FDBFEC840117}" destId="{4EDFB725-31F8-4D40-8CF1-F004977D237B}" srcOrd="3" destOrd="0" presId="urn:microsoft.com/office/officeart/2018/2/layout/IconVerticalSolidList"/>
    <dgm:cxn modelId="{B46F65E9-71F4-476D-8A87-72FAF93F047E}" type="presParOf" srcId="{765E58C2-53CF-472D-B2C6-68A818BFC2FC}" destId="{8B7BFF06-D1A7-4FD2-961C-BC8F121DB8F9}" srcOrd="3" destOrd="0" presId="urn:microsoft.com/office/officeart/2018/2/layout/IconVerticalSolidList"/>
    <dgm:cxn modelId="{6997FABF-AE00-482A-B0FF-99800D3B4E3E}" type="presParOf" srcId="{765E58C2-53CF-472D-B2C6-68A818BFC2FC}" destId="{FB0B712B-83D0-43AF-8615-CDA6EF73DC6D}" srcOrd="4" destOrd="0" presId="urn:microsoft.com/office/officeart/2018/2/layout/IconVerticalSolidList"/>
    <dgm:cxn modelId="{9322C248-1788-4CBC-A09F-D80D33F19356}" type="presParOf" srcId="{FB0B712B-83D0-43AF-8615-CDA6EF73DC6D}" destId="{7E10EECC-97A2-4F57-9DA2-F37ED2475276}" srcOrd="0" destOrd="0" presId="urn:microsoft.com/office/officeart/2018/2/layout/IconVerticalSolidList"/>
    <dgm:cxn modelId="{4A349396-BFD2-4904-A650-AC7662CB5E3B}" type="presParOf" srcId="{FB0B712B-83D0-43AF-8615-CDA6EF73DC6D}" destId="{9B431C27-D8FB-40D6-B7A8-070B0F0796D4}" srcOrd="1" destOrd="0" presId="urn:microsoft.com/office/officeart/2018/2/layout/IconVerticalSolidList"/>
    <dgm:cxn modelId="{E46F509A-38B9-4D7E-9260-657923F215D9}" type="presParOf" srcId="{FB0B712B-83D0-43AF-8615-CDA6EF73DC6D}" destId="{584E0FE9-9930-45BF-A3F3-454567E99EBC}" srcOrd="2" destOrd="0" presId="urn:microsoft.com/office/officeart/2018/2/layout/IconVerticalSolidList"/>
    <dgm:cxn modelId="{01C7050B-881F-4A7C-AF5A-9EE8B868451C}" type="presParOf" srcId="{FB0B712B-83D0-43AF-8615-CDA6EF73DC6D}" destId="{516E499D-9371-414D-92EF-82FDF874410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02243E-4E79-4B10-ACA9-1462233173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2B03AC69-54C0-4D2E-83DC-B761EFED6CBC}">
      <dgm:prSet phldrT="[Text]" custT="1"/>
      <dgm:spPr>
        <a:solidFill>
          <a:srgbClr val="C8DEF2"/>
        </a:solidFill>
      </dgm:spPr>
      <dgm:t>
        <a:bodyPr/>
        <a:lstStyle/>
        <a:p>
          <a:pPr>
            <a:lnSpc>
              <a:spcPct val="100000"/>
            </a:lnSpc>
          </a:pPr>
          <a:r>
            <a:rPr lang="en-US" sz="18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dirty="0">
            <a:solidFill>
              <a:schemeClr val="tx1"/>
            </a:solidFill>
            <a:latin typeface="Arial" panose="020B0604020202020204" pitchFamily="34" charset="0"/>
            <a:cs typeface="Arial" panose="020B0604020202020204" pitchFamily="34" charset="0"/>
          </a:endParaRPr>
        </a:p>
      </dgm:t>
    </dgm:pt>
    <dgm:pt modelId="{46F223D2-BAF0-400B-A197-E29F4483482F}" type="parTrans" cxnId="{810CA0A8-41FF-431B-A1CE-240A3F910497}">
      <dgm:prSet/>
      <dgm:spPr/>
      <dgm:t>
        <a:bodyPr/>
        <a:lstStyle/>
        <a:p>
          <a:endParaRPr lang="en-AU"/>
        </a:p>
      </dgm:t>
    </dgm:pt>
    <dgm:pt modelId="{1E93A15B-2BFF-42BC-8E33-A2052BB6B849}" type="sibTrans" cxnId="{810CA0A8-41FF-431B-A1CE-240A3F910497}">
      <dgm:prSet/>
      <dgm:spPr>
        <a:solidFill>
          <a:schemeClr val="accent2"/>
        </a:solidFill>
      </dgm:spPr>
      <dgm:t>
        <a:bodyPr/>
        <a:lstStyle/>
        <a:p>
          <a:endParaRPr lang="en-AU" dirty="0"/>
        </a:p>
      </dgm:t>
    </dgm:pt>
    <dgm:pt modelId="{B9B2128E-9358-4766-AE39-1F28F5D00318}">
      <dgm:prSet phldrT="[Text]" custT="1"/>
      <dgm:spPr>
        <a:solidFill>
          <a:srgbClr val="FBE4D3"/>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mathematical proficiencies</a:t>
          </a:r>
        </a:p>
      </dgm:t>
    </dgm:pt>
    <dgm:pt modelId="{18C53645-7C5E-47E8-9755-8FD76161B855}" type="parTrans" cxnId="{8DF5A8C3-CD00-417C-8A92-CFFA681AFC43}">
      <dgm:prSet/>
      <dgm:spPr/>
      <dgm:t>
        <a:bodyPr/>
        <a:lstStyle/>
        <a:p>
          <a:endParaRPr lang="en-AU"/>
        </a:p>
      </dgm:t>
    </dgm:pt>
    <dgm:pt modelId="{D0FB3211-DD27-473B-943D-995C502236ED}" type="sibTrans" cxnId="{8DF5A8C3-CD00-417C-8A92-CFFA681AFC43}">
      <dgm:prSet/>
      <dgm:spPr/>
      <dgm:t>
        <a:bodyPr/>
        <a:lstStyle/>
        <a:p>
          <a:endParaRPr lang="en-AU" dirty="0"/>
        </a:p>
      </dgm:t>
    </dgm:pt>
    <dgm:pt modelId="{E81CCB7E-BE06-45D7-B0E2-430B74E301C0}">
      <dgm:prSet phldrT="[Text]" custT="1"/>
      <dgm:spPr>
        <a:solidFill>
          <a:srgbClr val="D6EBAD"/>
        </a:solidFill>
      </dgm:spPr>
      <dgm:t>
        <a:bodyPr/>
        <a:lstStyle/>
        <a:p>
          <a:pPr>
            <a:lnSpc>
              <a:spcPct val="100000"/>
            </a:lnSpc>
          </a:pPr>
          <a:r>
            <a:rPr lang="en-AU" sz="1800" dirty="0">
              <a:solidFill>
                <a:schemeClr val="tx1"/>
              </a:solidFill>
              <a:latin typeface="Arial" panose="020B0604020202020204" pitchFamily="34" charset="0"/>
              <a:cs typeface="Arial" panose="020B0604020202020204" pitchFamily="34" charset="0"/>
            </a:rPr>
            <a:t>learning experiences and assumed knowledge</a:t>
          </a:r>
        </a:p>
      </dgm:t>
    </dgm:pt>
    <dgm:pt modelId="{E4C88636-A0F2-4107-8828-509F1771FE52}" type="parTrans" cxnId="{82B90F80-DAB8-4AFF-9E76-9F0C43F0888B}">
      <dgm:prSet/>
      <dgm:spPr/>
      <dgm:t>
        <a:bodyPr/>
        <a:lstStyle/>
        <a:p>
          <a:endParaRPr lang="en-AU"/>
        </a:p>
      </dgm:t>
    </dgm:pt>
    <dgm:pt modelId="{00708097-31CD-4BB7-AE8A-0DA54395FF9C}" type="sibTrans" cxnId="{82B90F80-DAB8-4AFF-9E76-9F0C43F0888B}">
      <dgm:prSet/>
      <dgm:spPr>
        <a:solidFill>
          <a:schemeClr val="accent4"/>
        </a:solidFill>
      </dgm:spPr>
      <dgm:t>
        <a:bodyPr/>
        <a:lstStyle/>
        <a:p>
          <a:endParaRPr lang="en-AU" dirty="0"/>
        </a:p>
      </dgm:t>
    </dgm:pt>
    <dgm:pt modelId="{B1EF9F60-5204-47DD-B305-EBCD01BBC569}" type="pres">
      <dgm:prSet presAssocID="{F102243E-4E79-4B10-ACA9-146223317308}" presName="diagram" presStyleCnt="0">
        <dgm:presLayoutVars>
          <dgm:dir/>
          <dgm:resizeHandles val="exact"/>
        </dgm:presLayoutVars>
      </dgm:prSet>
      <dgm:spPr/>
    </dgm:pt>
    <dgm:pt modelId="{77CD59B3-1E09-48FC-BF14-88FD6DE8B3EC}" type="pres">
      <dgm:prSet presAssocID="{2B03AC69-54C0-4D2E-83DC-B761EFED6CBC}" presName="node" presStyleLbl="node1" presStyleIdx="0" presStyleCnt="3">
        <dgm:presLayoutVars>
          <dgm:bulletEnabled val="1"/>
        </dgm:presLayoutVars>
      </dgm:prSet>
      <dgm:spPr/>
    </dgm:pt>
    <dgm:pt modelId="{8953ACBE-CB18-4E71-BCB6-BF1FE126B190}" type="pres">
      <dgm:prSet presAssocID="{1E93A15B-2BFF-42BC-8E33-A2052BB6B849}" presName="sibTrans" presStyleCnt="0"/>
      <dgm:spPr/>
    </dgm:pt>
    <dgm:pt modelId="{87612781-D432-4B0C-87F2-A84F9EF92526}" type="pres">
      <dgm:prSet presAssocID="{B9B2128E-9358-4766-AE39-1F28F5D00318}" presName="node" presStyleLbl="node1" presStyleIdx="1" presStyleCnt="3">
        <dgm:presLayoutVars>
          <dgm:bulletEnabled val="1"/>
        </dgm:presLayoutVars>
      </dgm:prSet>
      <dgm:spPr/>
    </dgm:pt>
    <dgm:pt modelId="{D0B1DC81-9F14-42E2-87DA-178C37ACC557}" type="pres">
      <dgm:prSet presAssocID="{D0FB3211-DD27-473B-943D-995C502236ED}" presName="sibTrans" presStyleCnt="0"/>
      <dgm:spPr/>
    </dgm:pt>
    <dgm:pt modelId="{B04E8BD4-91A1-447D-BD4B-CA5D527D89F4}" type="pres">
      <dgm:prSet presAssocID="{E81CCB7E-BE06-45D7-B0E2-430B74E301C0}" presName="node" presStyleLbl="node1" presStyleIdx="2" presStyleCnt="3">
        <dgm:presLayoutVars>
          <dgm:bulletEnabled val="1"/>
        </dgm:presLayoutVars>
      </dgm:prSet>
      <dgm:spPr/>
    </dgm:pt>
  </dgm:ptLst>
  <dgm:cxnLst>
    <dgm:cxn modelId="{EA3EC159-1FF7-4E23-A5C2-6BF72D8A9614}" type="presOf" srcId="{F102243E-4E79-4B10-ACA9-146223317308}" destId="{B1EF9F60-5204-47DD-B305-EBCD01BBC569}" srcOrd="0" destOrd="0" presId="urn:microsoft.com/office/officeart/2005/8/layout/default"/>
    <dgm:cxn modelId="{82B90F80-DAB8-4AFF-9E76-9F0C43F0888B}" srcId="{F102243E-4E79-4B10-ACA9-146223317308}" destId="{E81CCB7E-BE06-45D7-B0E2-430B74E301C0}" srcOrd="2" destOrd="0" parTransId="{E4C88636-A0F2-4107-8828-509F1771FE52}" sibTransId="{00708097-31CD-4BB7-AE8A-0DA54395FF9C}"/>
    <dgm:cxn modelId="{51BFDE84-B8C6-4CBC-B8D9-52130DD30658}" type="presOf" srcId="{2B03AC69-54C0-4D2E-83DC-B761EFED6CBC}" destId="{77CD59B3-1E09-48FC-BF14-88FD6DE8B3EC}" srcOrd="0" destOrd="0" presId="urn:microsoft.com/office/officeart/2005/8/layout/default"/>
    <dgm:cxn modelId="{810CA0A8-41FF-431B-A1CE-240A3F910497}" srcId="{F102243E-4E79-4B10-ACA9-146223317308}" destId="{2B03AC69-54C0-4D2E-83DC-B761EFED6CBC}" srcOrd="0" destOrd="0" parTransId="{46F223D2-BAF0-400B-A197-E29F4483482F}" sibTransId="{1E93A15B-2BFF-42BC-8E33-A2052BB6B849}"/>
    <dgm:cxn modelId="{53A675AD-7406-46F7-A1EB-C3B0242E6201}" type="presOf" srcId="{B9B2128E-9358-4766-AE39-1F28F5D00318}" destId="{87612781-D432-4B0C-87F2-A84F9EF92526}" srcOrd="0" destOrd="0" presId="urn:microsoft.com/office/officeart/2005/8/layout/default"/>
    <dgm:cxn modelId="{9A9832BE-5F36-43D3-9C5D-88E591DD5F60}" type="presOf" srcId="{E81CCB7E-BE06-45D7-B0E2-430B74E301C0}" destId="{B04E8BD4-91A1-447D-BD4B-CA5D527D89F4}" srcOrd="0" destOrd="0" presId="urn:microsoft.com/office/officeart/2005/8/layout/default"/>
    <dgm:cxn modelId="{8DF5A8C3-CD00-417C-8A92-CFFA681AFC43}" srcId="{F102243E-4E79-4B10-ACA9-146223317308}" destId="{B9B2128E-9358-4766-AE39-1F28F5D00318}" srcOrd="1" destOrd="0" parTransId="{18C53645-7C5E-47E8-9755-8FD76161B855}" sibTransId="{D0FB3211-DD27-473B-943D-995C502236ED}"/>
    <dgm:cxn modelId="{D233FE51-664E-4576-AA87-B02FDD6928E0}" type="presParOf" srcId="{B1EF9F60-5204-47DD-B305-EBCD01BBC569}" destId="{77CD59B3-1E09-48FC-BF14-88FD6DE8B3EC}" srcOrd="0" destOrd="0" presId="urn:microsoft.com/office/officeart/2005/8/layout/default"/>
    <dgm:cxn modelId="{DC1DD343-014D-4E6F-B507-CF1B209D00C3}" type="presParOf" srcId="{B1EF9F60-5204-47DD-B305-EBCD01BBC569}" destId="{8953ACBE-CB18-4E71-BCB6-BF1FE126B190}" srcOrd="1" destOrd="0" presId="urn:microsoft.com/office/officeart/2005/8/layout/default"/>
    <dgm:cxn modelId="{A57A16B3-DEFE-4C0F-817D-D43C3939747C}" type="presParOf" srcId="{B1EF9F60-5204-47DD-B305-EBCD01BBC569}" destId="{87612781-D432-4B0C-87F2-A84F9EF92526}" srcOrd="2" destOrd="0" presId="urn:microsoft.com/office/officeart/2005/8/layout/default"/>
    <dgm:cxn modelId="{91A827C5-74E0-4F28-8FCC-3B6AC57D2C3A}" type="presParOf" srcId="{B1EF9F60-5204-47DD-B305-EBCD01BBC569}" destId="{D0B1DC81-9F14-42E2-87DA-178C37ACC557}" srcOrd="3" destOrd="0" presId="urn:microsoft.com/office/officeart/2005/8/layout/default"/>
    <dgm:cxn modelId="{799EC846-7A13-4794-AF97-48AE27FDA552}" type="presParOf" srcId="{B1EF9F60-5204-47DD-B305-EBCD01BBC569}" destId="{B04E8BD4-91A1-447D-BD4B-CA5D527D89F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B577-7970-4E68-BD35-AB70D649B61C}">
      <dsp:nvSpPr>
        <dsp:cNvPr id="0" name=""/>
        <dsp:cNvSpPr/>
      </dsp:nvSpPr>
      <dsp:spPr>
        <a:xfrm>
          <a:off x="0" y="441"/>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8E91B512-215C-4FE7-9AB2-3DCC9F8B9623}">
      <dsp:nvSpPr>
        <dsp:cNvPr id="0" name=""/>
        <dsp:cNvSpPr/>
      </dsp:nvSpPr>
      <dsp:spPr>
        <a:xfrm>
          <a:off x="312527" y="232900"/>
          <a:ext cx="568232" cy="56823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B9A16-C808-4810-96D9-91942DEE04C6}">
      <dsp:nvSpPr>
        <dsp:cNvPr id="0" name=""/>
        <dsp:cNvSpPr/>
      </dsp:nvSpPr>
      <dsp:spPr>
        <a:xfrm>
          <a:off x="1193287" y="441"/>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latin typeface="Arial" panose="020B0604020202020204" pitchFamily="34" charset="0"/>
              <a:cs typeface="Arial" panose="020B0604020202020204" pitchFamily="34" charset="0"/>
            </a:rPr>
            <a:t>Validity: </a:t>
          </a:r>
          <a:r>
            <a:rPr lang="en-AU" sz="1600" kern="1200" dirty="0">
              <a:latin typeface="Arial"/>
              <a:ea typeface="Times New Roman" panose="02020603050405020304" pitchFamily="18" charset="0"/>
              <a:cs typeface="Times New Roman"/>
            </a:rPr>
            <a:t>the </a:t>
          </a:r>
          <a:r>
            <a:rPr lang="en-US" sz="1600" kern="1200" dirty="0">
              <a:latin typeface="Arial"/>
              <a:ea typeface="Times New Roman" panose="02020603050405020304" pitchFamily="18" charset="0"/>
              <a:cs typeface="Times New Roman"/>
            </a:rPr>
            <a:t>extent to which an assessment accurately measures what it is intended to measure</a:t>
          </a:r>
          <a:endParaRPr lang="en-US" sz="1600" kern="1200" dirty="0">
            <a:latin typeface="Arial" panose="020B0604020202020204" pitchFamily="34" charset="0"/>
            <a:cs typeface="Arial" panose="020B0604020202020204" pitchFamily="34" charset="0"/>
          </a:endParaRPr>
        </a:p>
      </dsp:txBody>
      <dsp:txXfrm>
        <a:off x="1193287" y="441"/>
        <a:ext cx="7299837" cy="1033149"/>
      </dsp:txXfrm>
    </dsp:sp>
    <dsp:sp modelId="{9A01182E-8960-46AA-AAC2-7F2078843B85}">
      <dsp:nvSpPr>
        <dsp:cNvPr id="0" name=""/>
        <dsp:cNvSpPr/>
      </dsp:nvSpPr>
      <dsp:spPr>
        <a:xfrm>
          <a:off x="0" y="1291877"/>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E2396853-428D-4E3A-B3F3-926450419F5E}">
      <dsp:nvSpPr>
        <dsp:cNvPr id="0" name=""/>
        <dsp:cNvSpPr/>
      </dsp:nvSpPr>
      <dsp:spPr>
        <a:xfrm>
          <a:off x="312527" y="1524336"/>
          <a:ext cx="568232" cy="56823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DFB725-31F8-4D40-8CF1-F004977D237B}">
      <dsp:nvSpPr>
        <dsp:cNvPr id="0" name=""/>
        <dsp:cNvSpPr/>
      </dsp:nvSpPr>
      <dsp:spPr>
        <a:xfrm>
          <a:off x="1193287" y="1291877"/>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tx1"/>
              </a:solidFill>
              <a:latin typeface="Arial" panose="020B0604020202020204" pitchFamily="34" charset="0"/>
              <a:cs typeface="Arial" panose="020B0604020202020204" pitchFamily="34" charset="0"/>
            </a:rPr>
            <a:t>Accessibility: </a:t>
          </a:r>
          <a:r>
            <a:rPr lang="en-AU" sz="1600" kern="1200" dirty="0">
              <a:latin typeface="Arial"/>
              <a:ea typeface="Times New Roman" panose="02020603050405020304" pitchFamily="18" charset="0"/>
              <a:cs typeface="Times New Roman"/>
            </a:rPr>
            <a:t>the </a:t>
          </a:r>
          <a:r>
            <a:rPr lang="en-US" sz="1600" kern="1200" dirty="0">
              <a:latin typeface="Arial"/>
              <a:ea typeface="Times New Roman" panose="02020603050405020304" pitchFamily="18" charset="0"/>
              <a:cs typeface="Times New Roman"/>
            </a:rPr>
            <a:t>extent to which the assessment provides all students with a clear understanding of how to demonstrate their learning</a:t>
          </a:r>
          <a:endParaRPr lang="en-US" sz="1600" kern="1200" dirty="0">
            <a:solidFill>
              <a:schemeClr val="tx1"/>
            </a:solidFill>
            <a:latin typeface="Arial" panose="020B0604020202020204" pitchFamily="34" charset="0"/>
            <a:cs typeface="Arial" panose="020B0604020202020204" pitchFamily="34" charset="0"/>
          </a:endParaRPr>
        </a:p>
      </dsp:txBody>
      <dsp:txXfrm>
        <a:off x="1193287" y="1291877"/>
        <a:ext cx="7299837" cy="1033149"/>
      </dsp:txXfrm>
    </dsp:sp>
    <dsp:sp modelId="{7E10EECC-97A2-4F57-9DA2-F37ED2475276}">
      <dsp:nvSpPr>
        <dsp:cNvPr id="0" name=""/>
        <dsp:cNvSpPr/>
      </dsp:nvSpPr>
      <dsp:spPr>
        <a:xfrm>
          <a:off x="0" y="2583314"/>
          <a:ext cx="8493125" cy="1033149"/>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9B431C27-D8FB-40D6-B7A8-070B0F0796D4}">
      <dsp:nvSpPr>
        <dsp:cNvPr id="0" name=""/>
        <dsp:cNvSpPr/>
      </dsp:nvSpPr>
      <dsp:spPr>
        <a:xfrm>
          <a:off x="312527" y="2815772"/>
          <a:ext cx="568232" cy="568232"/>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E499D-9371-414D-92EF-82FDF8744103}">
      <dsp:nvSpPr>
        <dsp:cNvPr id="0" name=""/>
        <dsp:cNvSpPr/>
      </dsp:nvSpPr>
      <dsp:spPr>
        <a:xfrm>
          <a:off x="1193287" y="2583314"/>
          <a:ext cx="7299837" cy="1033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42" tIns="109342" rIns="109342" bIns="109342" numCol="1" spcCol="1270" anchor="ctr" anchorCtr="0">
          <a:noAutofit/>
        </a:bodyPr>
        <a:lstStyle/>
        <a:p>
          <a:pPr marL="0" lvl="0" indent="0" algn="l" defTabSz="711200">
            <a:lnSpc>
              <a:spcPct val="100000"/>
            </a:lnSpc>
            <a:spcBef>
              <a:spcPct val="0"/>
            </a:spcBef>
            <a:spcAft>
              <a:spcPct val="35000"/>
            </a:spcAft>
            <a:buNone/>
          </a:pPr>
          <a:r>
            <a:rPr lang="en-AU" sz="1600" b="1" i="0" kern="1200" dirty="0">
              <a:solidFill>
                <a:schemeClr val="tx1"/>
              </a:solidFill>
              <a:latin typeface="Arial" panose="020B0604020202020204" pitchFamily="34" charset="0"/>
              <a:cs typeface="Arial" panose="020B0604020202020204" pitchFamily="34" charset="0"/>
            </a:rPr>
            <a:t>Reliability</a:t>
          </a:r>
          <a:r>
            <a:rPr lang="en-AU" sz="1600" b="1" i="0" kern="1200">
              <a:solidFill>
                <a:schemeClr val="tx1"/>
              </a:solidFill>
              <a:latin typeface="Arial" panose="020B0604020202020204" pitchFamily="34" charset="0"/>
              <a:cs typeface="Arial" panose="020B0604020202020204" pitchFamily="34" charset="0"/>
            </a:rPr>
            <a:t>: </a:t>
          </a:r>
          <a:r>
            <a:rPr lang="en-AU" sz="1600" kern="1200">
              <a:latin typeface="Arial"/>
              <a:ea typeface="Times New Roman" panose="02020603050405020304" pitchFamily="18" charset="0"/>
              <a:cs typeface="Times New Roman"/>
            </a:rPr>
            <a:t>the extent to which an assessment will produce the same consistent result</a:t>
          </a:r>
          <a:endParaRPr lang="en-US" sz="1600" kern="1200" dirty="0">
            <a:solidFill>
              <a:schemeClr val="tx1"/>
            </a:solidFill>
            <a:latin typeface="Arial" panose="020B0604020202020204" pitchFamily="34" charset="0"/>
            <a:cs typeface="Arial" panose="020B0604020202020204" pitchFamily="34" charset="0"/>
          </a:endParaRPr>
        </a:p>
      </dsp:txBody>
      <dsp:txXfrm>
        <a:off x="1193287" y="2583314"/>
        <a:ext cx="7299837" cy="1033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D59B3-1E09-48FC-BF14-88FD6DE8B3EC}">
      <dsp:nvSpPr>
        <dsp:cNvPr id="0" name=""/>
        <dsp:cNvSpPr/>
      </dsp:nvSpPr>
      <dsp:spPr>
        <a:xfrm>
          <a:off x="0" y="748138"/>
          <a:ext cx="2467009" cy="1480205"/>
        </a:xfrm>
        <a:prstGeom prst="rect">
          <a:avLst/>
        </a:prstGeom>
        <a:solidFill>
          <a:srgbClr val="C8DE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aspects of the achievement standard and related content descriptions</a:t>
          </a:r>
          <a:endParaRPr lang="en-AU" sz="1800" kern="1200" dirty="0">
            <a:solidFill>
              <a:schemeClr val="tx1"/>
            </a:solidFill>
            <a:latin typeface="Arial" panose="020B0604020202020204" pitchFamily="34" charset="0"/>
            <a:cs typeface="Arial" panose="020B0604020202020204" pitchFamily="34" charset="0"/>
          </a:endParaRPr>
        </a:p>
      </dsp:txBody>
      <dsp:txXfrm>
        <a:off x="0" y="748138"/>
        <a:ext cx="2467009" cy="1480205"/>
      </dsp:txXfrm>
    </dsp:sp>
    <dsp:sp modelId="{87612781-D432-4B0C-87F2-A84F9EF92526}">
      <dsp:nvSpPr>
        <dsp:cNvPr id="0" name=""/>
        <dsp:cNvSpPr/>
      </dsp:nvSpPr>
      <dsp:spPr>
        <a:xfrm>
          <a:off x="2713709" y="748138"/>
          <a:ext cx="2467009" cy="1480205"/>
        </a:xfrm>
        <a:prstGeom prst="rect">
          <a:avLst/>
        </a:prstGeom>
        <a:solidFill>
          <a:srgbClr val="FBE4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mathematical proficiencies</a:t>
          </a:r>
        </a:p>
      </dsp:txBody>
      <dsp:txXfrm>
        <a:off x="2713709" y="748138"/>
        <a:ext cx="2467009" cy="1480205"/>
      </dsp:txXfrm>
    </dsp:sp>
    <dsp:sp modelId="{B04E8BD4-91A1-447D-BD4B-CA5D527D89F4}">
      <dsp:nvSpPr>
        <dsp:cNvPr id="0" name=""/>
        <dsp:cNvSpPr/>
      </dsp:nvSpPr>
      <dsp:spPr>
        <a:xfrm>
          <a:off x="5427419" y="748138"/>
          <a:ext cx="2467009" cy="1480205"/>
        </a:xfrm>
        <a:prstGeom prst="rect">
          <a:avLst/>
        </a:prstGeom>
        <a:solidFill>
          <a:srgbClr val="D6E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en-AU" sz="1800" kern="1200" dirty="0">
              <a:solidFill>
                <a:schemeClr val="tx1"/>
              </a:solidFill>
              <a:latin typeface="Arial" panose="020B0604020202020204" pitchFamily="34" charset="0"/>
              <a:cs typeface="Arial" panose="020B0604020202020204" pitchFamily="34" charset="0"/>
            </a:rPr>
            <a:t>learning experiences and assumed knowledge</a:t>
          </a:r>
        </a:p>
      </dsp:txBody>
      <dsp:txXfrm>
        <a:off x="5427419" y="748138"/>
        <a:ext cx="2467009" cy="14802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25/03/2026</a:t>
            </a:fld>
            <a:endParaRPr lang="en-AU"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dirty="0"/>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dirty="0"/>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25/03/2026</a:t>
            </a:fld>
            <a:endParaRPr lang="en-AU" dirty="0"/>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dirty="0"/>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dirty="0"/>
          </a:p>
        </p:txBody>
      </p:sp>
      <p:sp>
        <p:nvSpPr>
          <p:cNvPr id="8" name="Notes Placeholder 7">
            <a:extLst>
              <a:ext uri="{FF2B5EF4-FFF2-40B4-BE49-F238E27FC236}">
                <a16:creationId xmlns:a16="http://schemas.microsoft.com/office/drawing/2014/main" id="{8DD038EF-48E1-72A9-BA49-CC43A7E18DC6}"/>
              </a:ext>
            </a:extLst>
          </p:cNvPr>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Body)"/>
        <a:ea typeface="+mn-ea"/>
        <a:cs typeface="+mn-cs"/>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Body)"/>
        <a:ea typeface="+mn-ea"/>
        <a:cs typeface="+mn-cs"/>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Arial (Body)"/>
        <a:ea typeface="+mn-ea"/>
        <a:cs typeface="+mn-cs"/>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Body)"/>
        <a:ea typeface="+mn-ea"/>
        <a:cs typeface="+mn-cs"/>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Body)"/>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qcaa.qld.edu.au/p-10/aciq/version-9/learning-areas/p-10-mathematics/p-10-mathematics-assessment-resource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Hide this slide before presenting.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903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2E158-8232-2C45-911A-B001D5CAC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77E3E-F7C7-C56A-32F4-F5F67AC36E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EFF9F4-E05F-6247-F1F0-2B33C430A5A4}"/>
              </a:ext>
            </a:extLst>
          </p:cNvPr>
          <p:cNvSpPr>
            <a:spLocks noGrp="1"/>
          </p:cNvSpPr>
          <p:nvPr>
            <p:ph type="body" idx="1"/>
          </p:nvPr>
        </p:nvSpPr>
        <p:spPr/>
        <p:txBody>
          <a:bodyPr/>
          <a:lstStyle/>
          <a:p>
            <a:pPr marL="0" indent="0">
              <a:buFont typeface="Arial" panose="020B0604020202020204" pitchFamily="34" charset="0"/>
              <a:buNone/>
            </a:pPr>
            <a:r>
              <a:rPr lang="en-AU" dirty="0"/>
              <a:t>We will now deepen our growing understandings by </a:t>
            </a:r>
            <a:r>
              <a:rPr lang="en-US" dirty="0"/>
              <a:t>applying practical strategies for analysing and creating questions.</a:t>
            </a:r>
            <a:endParaRPr lang="en-AU" dirty="0"/>
          </a:p>
          <a:p>
            <a:pPr marL="0" indent="0">
              <a:buFont typeface="Arial" panose="020B0604020202020204" pitchFamily="34" charset="0"/>
              <a:buNone/>
            </a:pPr>
            <a:r>
              <a:rPr lang="en-AU" dirty="0"/>
              <a:t>The QCAA has developed resources that support teachers to use complexity and familiarity to create questions in Mathematics.</a:t>
            </a:r>
          </a:p>
          <a:p>
            <a:pPr marL="0" indent="0">
              <a:buFont typeface="Arial" panose="020B0604020202020204" pitchFamily="34" charset="0"/>
              <a:buNone/>
            </a:pPr>
            <a:r>
              <a:rPr lang="en-AU" dirty="0"/>
              <a:t>These resources are aligned with the Australian Curriculum v9.0.</a:t>
            </a:r>
          </a:p>
          <a:p>
            <a:pPr marL="0" indent="0">
              <a:buFont typeface="Arial" panose="020B0604020202020204" pitchFamily="34" charset="0"/>
              <a:buNone/>
            </a:pPr>
            <a:r>
              <a:rPr lang="en-AU" dirty="0"/>
              <a:t>On screen is a downloadable template schools can use to create questions. A Year 2 example, which uses the steps outlined in the template, is also on screen.</a:t>
            </a:r>
          </a:p>
        </p:txBody>
      </p:sp>
      <p:sp>
        <p:nvSpPr>
          <p:cNvPr id="4" name="Slide Number Placeholder 3">
            <a:extLst>
              <a:ext uri="{FF2B5EF4-FFF2-40B4-BE49-F238E27FC236}">
                <a16:creationId xmlns:a16="http://schemas.microsoft.com/office/drawing/2014/main" id="{E4AAA8D5-6CEB-BF24-E5BF-E2D56CB3A05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10</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3924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CBE83-7D6F-FFE9-5B1B-3204D5E72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E765A9-B1AC-3E1C-7CE1-D117CD466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73DE7-96DF-84D9-EAEA-8B30A2B68B0E}"/>
              </a:ext>
            </a:extLst>
          </p:cNvPr>
          <p:cNvSpPr>
            <a:spLocks noGrp="1"/>
          </p:cNvSpPr>
          <p:nvPr>
            <p:ph type="body" idx="1"/>
          </p:nvPr>
        </p:nvSpPr>
        <p:spPr/>
        <p:txBody>
          <a:bodyPr/>
          <a:lstStyle/>
          <a:p>
            <a:pPr marL="0" indent="0">
              <a:buFont typeface="Arial" panose="020B0604020202020204" pitchFamily="34" charset="0"/>
              <a:buNone/>
            </a:pPr>
            <a:r>
              <a:rPr lang="en-AU" dirty="0"/>
              <a:t>The template steps users through the process for creating questions with different levels of complexity and familiarity.</a:t>
            </a:r>
          </a:p>
          <a:p>
            <a:pPr marL="0" indent="0">
              <a:buFont typeface="Arial" panose="020B0604020202020204" pitchFamily="34" charset="0"/>
              <a:buNone/>
            </a:pPr>
            <a:r>
              <a:rPr lang="en-AU" dirty="0"/>
              <a:t>Teachers can use this template to create their own questions.</a:t>
            </a:r>
          </a:p>
          <a:p>
            <a:pPr marL="0" indent="0">
              <a:buFont typeface="Arial" panose="020B0604020202020204" pitchFamily="34" charset="0"/>
              <a:buNone/>
            </a:pPr>
            <a:r>
              <a:rPr lang="en-AU" dirty="0"/>
              <a:t>The standards elaborations, attributes of quality assessment and key factors have been incorporated in the design of the template.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Yellow-shaded fields prompt teachers to add information, and blue</a:t>
            </a:r>
            <a:r>
              <a:rPr lang="en-AU" dirty="0"/>
              <a:t> shading indicates instructional text</a:t>
            </a:r>
            <a:r>
              <a:rPr lang="en-US" dirty="0"/>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Steps 1–6 in the instructional text guide question design as teachers apply their understandings.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The instructional text can be deleted once the step is completed.</a:t>
            </a:r>
            <a:endParaRPr lang="en-AU" dirty="0"/>
          </a:p>
        </p:txBody>
      </p:sp>
      <p:sp>
        <p:nvSpPr>
          <p:cNvPr id="4" name="Slide Number Placeholder 3">
            <a:extLst>
              <a:ext uri="{FF2B5EF4-FFF2-40B4-BE49-F238E27FC236}">
                <a16:creationId xmlns:a16="http://schemas.microsoft.com/office/drawing/2014/main" id="{75E37582-32CE-CE49-D255-A9F2207E9D4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95849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50B9-3B26-5220-5B13-4BA3339D12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A477D-985B-A54C-66FB-8F352721F8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66648-B9A9-4AD5-7140-E36039F9E36F}"/>
              </a:ext>
            </a:extLst>
          </p:cNvPr>
          <p:cNvSpPr>
            <a:spLocks noGrp="1"/>
          </p:cNvSpPr>
          <p:nvPr>
            <p:ph type="body" idx="1"/>
          </p:nvPr>
        </p:nvSpPr>
        <p:spPr/>
        <p:txBody>
          <a:bodyPr/>
          <a:lstStyle/>
          <a:p>
            <a:pPr marL="0" indent="0">
              <a:buFont typeface="Arial" panose="020B0604020202020204" pitchFamily="34" charset="0"/>
              <a:buNone/>
            </a:pPr>
            <a:r>
              <a:rPr lang="en-AU" dirty="0"/>
              <a:t>The template begins with identifying the aspect or aspects of the achievement standard that are the focus of the assessment. </a:t>
            </a:r>
          </a:p>
          <a:p>
            <a:pPr marL="0" indent="0">
              <a:buFont typeface="Arial" panose="020B0604020202020204" pitchFamily="34" charset="0"/>
              <a:buNone/>
            </a:pPr>
            <a:r>
              <a:rPr lang="en-US" dirty="0"/>
              <a:t>The relevant aspect/s of the achievement standard and related content description/s have been identified in the school’s planning documents.</a:t>
            </a:r>
            <a:endParaRPr lang="en-AU" dirty="0"/>
          </a:p>
        </p:txBody>
      </p:sp>
      <p:sp>
        <p:nvSpPr>
          <p:cNvPr id="4" name="Slide Number Placeholder 3">
            <a:extLst>
              <a:ext uri="{FF2B5EF4-FFF2-40B4-BE49-F238E27FC236}">
                <a16:creationId xmlns:a16="http://schemas.microsoft.com/office/drawing/2014/main" id="{AAB53F82-58DD-3D4A-C6C7-5BB8C91B999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218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7E942-A8C8-A598-10C5-0F9AB271C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3563C2-4103-985B-2E32-A112C215E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8006B-F07F-171D-49FE-A7B11F34080A}"/>
              </a:ext>
            </a:extLst>
          </p:cNvPr>
          <p:cNvSpPr>
            <a:spLocks noGrp="1"/>
          </p:cNvSpPr>
          <p:nvPr>
            <p:ph type="body" idx="1"/>
          </p:nvPr>
        </p:nvSpPr>
        <p:spPr/>
        <p:txBody>
          <a:bodyPr/>
          <a:lstStyle/>
          <a:p>
            <a:pPr marL="0" indent="0">
              <a:buFont typeface="Arial" panose="020B0604020202020204" pitchFamily="34" charset="0"/>
              <a:buNone/>
            </a:pPr>
            <a:r>
              <a:rPr lang="en-AU" dirty="0"/>
              <a:t>Next, teachers use </a:t>
            </a:r>
            <a:r>
              <a:rPr lang="en-US" dirty="0"/>
              <a:t>QCAA Mathematics standards elaborations (Notes section — Table 1) to locate the achievement standard aspect/s, related content description/s, examples of evidence and mathematical proficiency/proficiencies.</a:t>
            </a:r>
            <a:endParaRPr lang="en-AU" dirty="0"/>
          </a:p>
          <a:p>
            <a:pPr marL="0" indent="0">
              <a:buFont typeface="Arial" panose="020B0604020202020204" pitchFamily="34" charset="0"/>
              <a:buNone/>
            </a:pPr>
            <a:r>
              <a:rPr lang="en-AU" dirty="0"/>
              <a:t>This is a good starting point when designing </a:t>
            </a:r>
            <a:r>
              <a:rPr lang="en-AU" i="1" dirty="0"/>
              <a:t>simple familiar </a:t>
            </a:r>
            <a:r>
              <a:rPr lang="en-AU" dirty="0"/>
              <a:t>questions.</a:t>
            </a:r>
          </a:p>
          <a:p>
            <a:pPr marL="0" indent="0">
              <a:buFont typeface="Arial" panose="020B0604020202020204" pitchFamily="34" charset="0"/>
              <a:buNone/>
            </a:pPr>
            <a:r>
              <a:rPr lang="en-US" dirty="0"/>
              <a:t>In question design, the proficiencies and curriculum content help determine the level of </a:t>
            </a:r>
            <a:r>
              <a:rPr lang="en-US" b="1" dirty="0"/>
              <a:t>complexity</a:t>
            </a:r>
            <a:r>
              <a:rPr lang="en-US" dirty="0"/>
              <a:t>.</a:t>
            </a:r>
          </a:p>
          <a:p>
            <a:pPr marL="0" indent="0">
              <a:buFont typeface="Arial" panose="020B0604020202020204" pitchFamily="34" charset="0"/>
              <a:buNone/>
            </a:pPr>
            <a:r>
              <a:rPr lang="en-US" dirty="0"/>
              <a:t>Teachers record the information in the table provided.</a:t>
            </a:r>
            <a:endParaRPr lang="en-AU" dirty="0"/>
          </a:p>
        </p:txBody>
      </p:sp>
      <p:sp>
        <p:nvSpPr>
          <p:cNvPr id="4" name="Slide Number Placeholder 3">
            <a:extLst>
              <a:ext uri="{FF2B5EF4-FFF2-40B4-BE49-F238E27FC236}">
                <a16:creationId xmlns:a16="http://schemas.microsoft.com/office/drawing/2014/main" id="{C069AF47-4E95-F55D-BB78-46DA1BAFBB1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1428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4E369-0EDF-EC04-0E51-280176FF6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ED839D-BC7F-7A88-F281-108FC5344B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FA5F79-4876-D4D5-6594-2D73DD76EED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t>Thirdly, teachers refer to planning documents to consider the</a:t>
            </a:r>
            <a:r>
              <a:rPr lang="en-US" dirty="0"/>
              <a:t> students’ learning experiences and assumed knowledge.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This helps with establishing the </a:t>
            </a:r>
            <a:r>
              <a:rPr lang="en-US" b="1" dirty="0"/>
              <a:t>familiarity</a:t>
            </a:r>
            <a:r>
              <a:rPr lang="en-US" dirty="0"/>
              <a:t> of questions.</a:t>
            </a:r>
          </a:p>
        </p:txBody>
      </p:sp>
      <p:sp>
        <p:nvSpPr>
          <p:cNvPr id="4" name="Slide Number Placeholder 3">
            <a:extLst>
              <a:ext uri="{FF2B5EF4-FFF2-40B4-BE49-F238E27FC236}">
                <a16:creationId xmlns:a16="http://schemas.microsoft.com/office/drawing/2014/main" id="{68C511D1-E0F2-328B-1EB4-EC08189B269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8150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36D67-979D-772D-476D-D177009540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4C967-CBF4-AAE9-0F87-98AA506A5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8CC25-C964-C643-4B36-BFD2ED78CEDD}"/>
              </a:ext>
            </a:extLst>
          </p:cNvPr>
          <p:cNvSpPr>
            <a:spLocks noGrp="1"/>
          </p:cNvSpPr>
          <p:nvPr>
            <p:ph type="body" idx="1"/>
          </p:nvPr>
        </p:nvSpPr>
        <p:spPr/>
        <p:txBody>
          <a:bodyPr/>
          <a:lstStyle/>
          <a:p>
            <a:pPr marL="0" indent="0">
              <a:buFont typeface="Arial" panose="020B0604020202020204" pitchFamily="34" charset="0"/>
              <a:buNone/>
            </a:pPr>
            <a:r>
              <a:rPr lang="en-AU" dirty="0"/>
              <a:t>Teachers then apply the descriptions from Table 2 in the QCAA standards elaborations </a:t>
            </a:r>
            <a:r>
              <a:rPr lang="en-US" dirty="0"/>
              <a:t>to the identified curriculum content and student learning experiences to create questions.</a:t>
            </a:r>
          </a:p>
          <a:p>
            <a:pPr marL="0" indent="0">
              <a:buFont typeface="Arial" panose="020B0604020202020204" pitchFamily="34" charset="0"/>
              <a:buNone/>
            </a:pPr>
            <a:r>
              <a:rPr lang="en-US" dirty="0"/>
              <a:t>A table is provided to record questions and annotations.</a:t>
            </a:r>
          </a:p>
        </p:txBody>
      </p:sp>
      <p:sp>
        <p:nvSpPr>
          <p:cNvPr id="4" name="Slide Number Placeholder 3">
            <a:extLst>
              <a:ext uri="{FF2B5EF4-FFF2-40B4-BE49-F238E27FC236}">
                <a16:creationId xmlns:a16="http://schemas.microsoft.com/office/drawing/2014/main" id="{12506466-E21E-A730-6FDA-00CFED48B4E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7122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640C0-EE5F-4D3A-64D2-DF6898380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9A7D2-5414-17A0-EFBF-E63DA7587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FC3445-76A5-A661-D749-944AE7CC9FDC}"/>
              </a:ext>
            </a:extLst>
          </p:cNvPr>
          <p:cNvSpPr>
            <a:spLocks noGrp="1"/>
          </p:cNvSpPr>
          <p:nvPr>
            <p:ph type="body" idx="1"/>
          </p:nvPr>
        </p:nvSpPr>
        <p:spPr/>
        <p:txBody>
          <a:bodyPr/>
          <a:lstStyle/>
          <a:p>
            <a:pPr marL="0" indent="0">
              <a:buFont typeface="Arial" panose="020B0604020202020204" pitchFamily="34" charset="0"/>
              <a:buNone/>
            </a:pPr>
            <a:r>
              <a:rPr lang="en-AU" dirty="0"/>
              <a:t>Finally, teachers engage in professional </a:t>
            </a:r>
            <a:r>
              <a:rPr lang="en-US" dirty="0"/>
              <a:t>conversations to ensure there is a shared understanding across the teaching team. </a:t>
            </a:r>
          </a:p>
          <a:p>
            <a:pPr marL="0" indent="0">
              <a:buFont typeface="Arial" panose="020B0604020202020204" pitchFamily="34" charset="0"/>
              <a:buNone/>
            </a:pPr>
            <a:r>
              <a:rPr lang="en-US" dirty="0"/>
              <a:t>They review the questions to enhance validity, accessibility and reliability.</a:t>
            </a:r>
            <a:endParaRPr lang="en-AU" dirty="0"/>
          </a:p>
        </p:txBody>
      </p:sp>
      <p:sp>
        <p:nvSpPr>
          <p:cNvPr id="4" name="Slide Number Placeholder 3">
            <a:extLst>
              <a:ext uri="{FF2B5EF4-FFF2-40B4-BE49-F238E27FC236}">
                <a16:creationId xmlns:a16="http://schemas.microsoft.com/office/drawing/2014/main" id="{0E6831D3-5956-FB36-1897-C39EA7DD19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7744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Year level example resources are provided on the QCAA website.</a:t>
            </a:r>
          </a:p>
          <a:p>
            <a:pPr marL="0" indent="0">
              <a:buFont typeface="Arial" panose="020B0604020202020204" pitchFamily="34" charset="0"/>
              <a:buNone/>
            </a:pPr>
            <a:r>
              <a:rPr lang="en-AU" dirty="0"/>
              <a:t>Teachers refer to the example resources as they create their own questions or use the example resources to analyse the questions provided.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933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7D6C-04E5-9D88-6CD7-14F72778F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2C0C7-F4EA-13EE-C7EF-F788B0730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ED76A-218B-E466-0900-DC748CDA65A4}"/>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t>Year level example resources illustrate the process outlined in the template (Steps 1–6).</a:t>
            </a:r>
          </a:p>
          <a:p>
            <a:pPr marL="0" indent="0">
              <a:buFont typeface="Arial" panose="020B0604020202020204" pitchFamily="34" charset="0"/>
              <a:buNone/>
            </a:pPr>
            <a:r>
              <a:rPr lang="en-AU" dirty="0"/>
              <a:t>On the screen is the Year 2 example.</a:t>
            </a:r>
          </a:p>
          <a:p>
            <a:pPr marL="0" indent="0">
              <a:buFont typeface="Arial" panose="020B0604020202020204" pitchFamily="34" charset="0"/>
              <a:buNone/>
            </a:pPr>
            <a:r>
              <a:rPr lang="en-AU" dirty="0"/>
              <a:t>It begins by identifying the aspect or aspects of the achievement standard that are the focus of the assessment. </a:t>
            </a:r>
          </a:p>
          <a:p>
            <a:pPr marL="0" indent="0">
              <a:buFont typeface="Arial" panose="020B0604020202020204" pitchFamily="34" charset="0"/>
              <a:buNone/>
            </a:pPr>
            <a:r>
              <a:rPr lang="en-US" dirty="0"/>
              <a:t>At the top of the resource, these aspects have been recorded, along with related content descriptions, examples of evidence, and mathematical proficiencies, using information from the QCAA Mathematics standards elaborations (Notes section — Table 1).</a:t>
            </a:r>
            <a:endParaRPr lang="en-AU" dirty="0"/>
          </a:p>
        </p:txBody>
      </p:sp>
      <p:sp>
        <p:nvSpPr>
          <p:cNvPr id="4" name="Slide Number Placeholder 3">
            <a:extLst>
              <a:ext uri="{FF2B5EF4-FFF2-40B4-BE49-F238E27FC236}">
                <a16:creationId xmlns:a16="http://schemas.microsoft.com/office/drawing/2014/main" id="{A006C507-41F6-5A0E-5C9F-589056ADC91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2568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7F3E-3759-C4B0-9711-F927C501D0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573ED-A272-37B6-F117-3E7DA43E9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2B3932-B18D-1CC8-B06A-767B9542E879}"/>
              </a:ext>
            </a:extLst>
          </p:cNvPr>
          <p:cNvSpPr>
            <a:spLocks noGrp="1"/>
          </p:cNvSpPr>
          <p:nvPr>
            <p:ph type="body" idx="1"/>
          </p:nvPr>
        </p:nvSpPr>
        <p:spPr/>
        <p:txBody>
          <a:bodyPr/>
          <a:lstStyle/>
          <a:p>
            <a:pPr marL="0" indent="0">
              <a:buFont typeface="Arial" panose="020B0604020202020204" pitchFamily="34" charset="0"/>
              <a:buNone/>
            </a:pPr>
            <a:r>
              <a:rPr lang="en-AU" dirty="0"/>
              <a:t>Descriptions from Table 2 in the QCAA standards elaborations have been applied </a:t>
            </a:r>
            <a:r>
              <a:rPr lang="en-US" dirty="0"/>
              <a:t>to the identified curriculum content and student learning experiences.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Each resource gives an example of a simple familiar, complex familiar and complex unfamiliar question.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These questions are recorded in the table alongside complexity and familiarity annotations.</a:t>
            </a:r>
          </a:p>
        </p:txBody>
      </p:sp>
      <p:sp>
        <p:nvSpPr>
          <p:cNvPr id="4" name="Slide Number Placeholder 3">
            <a:extLst>
              <a:ext uri="{FF2B5EF4-FFF2-40B4-BE49-F238E27FC236}">
                <a16:creationId xmlns:a16="http://schemas.microsoft.com/office/drawing/2014/main" id="{7E39E42D-F632-69A1-B672-0A4D2CC15FE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19</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635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Hide this slide before presenting.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dirty="0"/>
          </a:p>
        </p:txBody>
      </p:sp>
    </p:spTree>
    <p:extLst>
      <p:ext uri="{BB962C8B-B14F-4D97-AF65-F5344CB8AC3E}">
        <p14:creationId xmlns:p14="http://schemas.microsoft.com/office/powerpoint/2010/main" val="2849033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2B2D0-E2ED-8BAD-38F5-594AD0022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A0EDC-4285-7B73-01AF-9A187A339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97F00-3E12-7F42-C893-226C6BA62C5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Teachers can review the example questions and familiarity and complexity annotations and discuss them while identifying ways to enhance validity, accessibility and reliability in their context.</a:t>
            </a:r>
          </a:p>
        </p:txBody>
      </p:sp>
      <p:sp>
        <p:nvSpPr>
          <p:cNvPr id="4" name="Slide Number Placeholder 3">
            <a:extLst>
              <a:ext uri="{FF2B5EF4-FFF2-40B4-BE49-F238E27FC236}">
                <a16:creationId xmlns:a16="http://schemas.microsoft.com/office/drawing/2014/main" id="{E759238F-9EC9-28AA-94FF-FB3B84F44EB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20</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804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A25D7-B5C5-C2CC-C761-8D820EDEB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BF7BA-AF8A-232D-A252-58CABFC70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F4E21-A23A-C8AE-0089-B910AAB407A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dirty="0">
                <a:solidFill>
                  <a:srgbClr val="000000"/>
                </a:solidFill>
                <a:latin typeface="Arial"/>
                <a:cs typeface="Arial"/>
              </a:rPr>
              <a:t>In a moment, use QCAA resources to implement practical strategies for analysing and creating questions.</a:t>
            </a:r>
          </a:p>
          <a:p>
            <a:pPr marL="0" indent="0">
              <a:buFont typeface="Arial" panose="020B0604020202020204" pitchFamily="34" charset="0"/>
              <a:buNone/>
            </a:pPr>
            <a:r>
              <a:rPr lang="en-AU" dirty="0"/>
              <a:t>Year level example resources are available on the QCAA website </a:t>
            </a:r>
            <a:r>
              <a:rPr lang="en-AU" dirty="0">
                <a:hlinkClick r:id="rId3"/>
              </a:rPr>
              <a:t>https://www.qcaa.qld.edu.au/p-10/aciq/version-9/learning-areas/p-10-mathematics/p-10-mathematics-assessment-resources</a:t>
            </a:r>
            <a:r>
              <a:rPr lang="en-AU" dirty="0"/>
              <a:t> in the </a:t>
            </a:r>
            <a:r>
              <a:rPr lang="en-AU" i="1" dirty="0"/>
              <a:t>Designing quality assessment </a:t>
            </a:r>
            <a:r>
              <a:rPr lang="en-AU" i="0" dirty="0"/>
              <a:t>accordion</a:t>
            </a:r>
            <a:r>
              <a:rPr lang="en-AU" dirty="0"/>
              <a:t>.</a:t>
            </a:r>
          </a:p>
          <a:p>
            <a:pPr marL="0" indent="0">
              <a:buFont typeface="Arial" panose="020B0604020202020204" pitchFamily="34" charset="0"/>
              <a:buNone/>
            </a:pPr>
            <a:r>
              <a:rPr lang="en-AU" dirty="0"/>
              <a:t>Use relevant year level example resources to:</a:t>
            </a:r>
          </a:p>
          <a:p>
            <a:pPr marL="228600" indent="-228600">
              <a:buFont typeface="+mj-lt"/>
              <a:buAutoNum type="arabicPeriod"/>
            </a:pPr>
            <a:r>
              <a:rPr lang="en-US" dirty="0"/>
              <a:t>examine the steps for creating questions</a:t>
            </a:r>
          </a:p>
          <a:p>
            <a:pPr marL="228600" indent="-228600">
              <a:buFont typeface="+mj-lt"/>
              <a:buAutoNum type="arabicPeriod"/>
            </a:pPr>
            <a:r>
              <a:rPr lang="en-US" dirty="0"/>
              <a:t>reflect on the example questions and annotations. Check them against the attributes of quality assessment</a:t>
            </a:r>
          </a:p>
          <a:p>
            <a:pPr marL="228600" indent="-228600">
              <a:buFont typeface="+mj-lt"/>
              <a:buAutoNum type="arabicPeriod"/>
            </a:pPr>
            <a:r>
              <a:rPr lang="en-US" dirty="0"/>
              <a:t>identify adjustments that you would make for students in your context.</a:t>
            </a:r>
          </a:p>
          <a:p>
            <a:pPr marL="0" indent="0">
              <a:buFont typeface="Arial" panose="020B0604020202020204" pitchFamily="34" charset="0"/>
              <a:buNone/>
            </a:pPr>
            <a:endParaRPr lang="en-AU" dirty="0"/>
          </a:p>
          <a:p>
            <a:pPr marL="0" indent="0">
              <a:buFont typeface="Arial" panose="020B0604020202020204" pitchFamily="34" charset="0"/>
              <a:buNone/>
            </a:pPr>
            <a:r>
              <a:rPr lang="en-AU" dirty="0"/>
              <a:t>Whether working independently or in groups, </a:t>
            </a:r>
            <a:r>
              <a:rPr lang="en-US" sz="1200" kern="1200" dirty="0">
                <a:solidFill>
                  <a:schemeClr val="tx1"/>
                </a:solidFill>
                <a:effectLst/>
                <a:latin typeface="Arial (Body)"/>
                <a:ea typeface="+mn-ea"/>
                <a:cs typeface="+mn-cs"/>
              </a:rPr>
              <a:t>document your reflections and adjustments using the reflection sheet. </a:t>
            </a:r>
          </a:p>
          <a:p>
            <a:pPr marL="0" indent="0">
              <a:buFont typeface="Arial" panose="020B0604020202020204" pitchFamily="34" charset="0"/>
              <a:buNone/>
            </a:pPr>
            <a:r>
              <a:rPr lang="en-US" sz="1200" kern="1200" dirty="0">
                <a:solidFill>
                  <a:schemeClr val="tx1"/>
                </a:solidFill>
                <a:effectLst/>
                <a:latin typeface="Arial (Body)"/>
                <a:ea typeface="+mn-ea"/>
                <a:cs typeface="+mn-cs"/>
              </a:rPr>
              <a:t>If working in a group, </a:t>
            </a:r>
            <a:r>
              <a:rPr lang="en-AU" dirty="0"/>
              <a:t>engage in professional conversations to share your strategies. </a:t>
            </a:r>
          </a:p>
          <a:p>
            <a:pPr marL="0" indent="0">
              <a:buFont typeface="Arial" panose="020B0604020202020204" pitchFamily="34" charset="0"/>
              <a:buNone/>
            </a:pPr>
            <a:r>
              <a:rPr lang="en-AU" sz="1200" kern="1200" dirty="0">
                <a:solidFill>
                  <a:schemeClr val="tx1"/>
                </a:solidFill>
                <a:effectLst/>
                <a:latin typeface="Arial (Body)"/>
                <a:ea typeface="+mn-ea"/>
                <a:cs typeface="+mn-cs"/>
              </a:rPr>
              <a:t>If working independently, consider opportunities to share and discuss your findings with a colleague.</a:t>
            </a:r>
            <a:endParaRPr lang="en-AU" dirty="0"/>
          </a:p>
        </p:txBody>
      </p:sp>
      <p:sp>
        <p:nvSpPr>
          <p:cNvPr id="4" name="Slide Number Placeholder 3">
            <a:extLst>
              <a:ext uri="{FF2B5EF4-FFF2-40B4-BE49-F238E27FC236}">
                <a16:creationId xmlns:a16="http://schemas.microsoft.com/office/drawing/2014/main" id="{7E522321-D3A8-2922-2983-A4BA52C2821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21</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226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07128-8AE0-93EF-B9F6-273C4CBC3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A2C461-CF7B-5E30-C8ED-0ED33578E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6DD4C-E4ED-63BD-112B-13E4E2481652}"/>
              </a:ext>
            </a:extLst>
          </p:cNvPr>
          <p:cNvSpPr>
            <a:spLocks noGrp="1"/>
          </p:cNvSpPr>
          <p:nvPr>
            <p:ph type="body" idx="1"/>
          </p:nvPr>
        </p:nvSpPr>
        <p:spPr/>
        <p:txBody>
          <a:bodyPr/>
          <a:lstStyle/>
          <a:p>
            <a:pPr marL="0" indent="0">
              <a:buFont typeface="Arial" panose="020B0604020202020204" pitchFamily="34" charset="0"/>
              <a:buNone/>
            </a:pPr>
            <a:r>
              <a:rPr lang="en-AU" dirty="0"/>
              <a:t>Finally, o</a:t>
            </a:r>
            <a:r>
              <a:rPr lang="en-US" dirty="0"/>
              <a:t>pen the </a:t>
            </a:r>
            <a:r>
              <a:rPr lang="en-US" i="1" dirty="0"/>
              <a:t>Using complexity and familiarity to create questions in Mathematics </a:t>
            </a:r>
            <a:r>
              <a:rPr lang="en-US" i="0" dirty="0"/>
              <a:t>template, and</a:t>
            </a:r>
            <a:r>
              <a:rPr lang="en-US" dirty="0"/>
              <a:t>:</a:t>
            </a:r>
          </a:p>
          <a:p>
            <a:pPr marL="228600" indent="-228600">
              <a:buFont typeface="+mj-lt"/>
              <a:buAutoNum type="arabicPeriod"/>
            </a:pPr>
            <a:r>
              <a:rPr lang="en-US" dirty="0"/>
              <a:t>follow the steps outlined</a:t>
            </a:r>
          </a:p>
          <a:p>
            <a:pPr marL="228600" indent="-228600">
              <a:buFont typeface="+mj-lt"/>
              <a:buAutoNum type="arabicPeriod"/>
            </a:pPr>
            <a:r>
              <a:rPr lang="en-US" dirty="0"/>
              <a:t>create questions for your year level.</a:t>
            </a:r>
          </a:p>
          <a:p>
            <a:pPr marL="0" indent="0">
              <a:buFont typeface="+mj-lt"/>
              <a:buNone/>
            </a:pPr>
            <a:r>
              <a:rPr lang="en-US" dirty="0"/>
              <a:t>Once you have reviewed your questions and considered the attributes of quality assessment, engage in professional conversations to ensure there is shared understanding across the teaching team.</a:t>
            </a:r>
          </a:p>
          <a:p>
            <a:pPr marL="228600" indent="-228600">
              <a:buFont typeface="+mj-lt"/>
              <a:buAutoNum type="arabicPeriod"/>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1" kern="1200" dirty="0">
                <a:solidFill>
                  <a:schemeClr val="tx1"/>
                </a:solidFill>
                <a:effectLst/>
                <a:latin typeface="Arial (Body)"/>
                <a:ea typeface="+mn-ea"/>
                <a:cs typeface="+mn-cs"/>
              </a:rPr>
              <a:t>Note: </a:t>
            </a:r>
            <a:r>
              <a:rPr lang="en-AU" sz="1200" kern="1200" dirty="0">
                <a:solidFill>
                  <a:schemeClr val="tx1"/>
                </a:solidFill>
                <a:effectLst/>
                <a:latin typeface="Arial (Body)"/>
                <a:ea typeface="+mn-ea"/>
                <a:cs typeface="+mn-cs"/>
              </a:rPr>
              <a:t>If working independently, consider sharing your questions later with a colleague or during a team meeting. This helps build shared understanding and supports consistency across your school.</a:t>
            </a:r>
          </a:p>
        </p:txBody>
      </p:sp>
      <p:sp>
        <p:nvSpPr>
          <p:cNvPr id="4" name="Slide Number Placeholder 3">
            <a:extLst>
              <a:ext uri="{FF2B5EF4-FFF2-40B4-BE49-F238E27FC236}">
                <a16:creationId xmlns:a16="http://schemas.microsoft.com/office/drawing/2014/main" id="{46AF2F5C-A83E-61C4-D406-74C023DCFAB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22</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8043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5D63D-306E-ADA9-934B-DC7E5F0015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93A18-5E9C-1A17-4EBB-2B726FDB2F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64C2E-9346-CC4C-776F-702A817D180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This presentation has been guided by the question on the screen.</a:t>
            </a:r>
            <a:endParaRPr lang="en-GB" i="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Take a moment to reflect on your learning.</a:t>
            </a:r>
          </a:p>
        </p:txBody>
      </p:sp>
      <p:sp>
        <p:nvSpPr>
          <p:cNvPr id="4" name="Slide Number Placeholder 3">
            <a:extLst>
              <a:ext uri="{FF2B5EF4-FFF2-40B4-BE49-F238E27FC236}">
                <a16:creationId xmlns:a16="http://schemas.microsoft.com/office/drawing/2014/main" id="{804BAE98-BC82-C878-6CCB-3963A4D8153D}"/>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23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15034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ED9F0-3761-5998-16C3-231E6F293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B6E7C-9F34-371C-A703-759583314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C8B3B-5E72-F53E-9A90-80BCF281F85C}"/>
              </a:ext>
            </a:extLst>
          </p:cNvPr>
          <p:cNvSpPr>
            <a:spLocks noGrp="1"/>
          </p:cNvSpPr>
          <p:nvPr>
            <p:ph type="body" idx="1"/>
          </p:nvPr>
        </p:nvSpPr>
        <p:spPr/>
        <p:txBody>
          <a:bodyPr/>
          <a:lstStyle/>
          <a:p>
            <a:pPr marL="0" indent="0">
              <a:buFont typeface="Arial" panose="020B0604020202020204" pitchFamily="34" charset="0"/>
              <a:buNone/>
            </a:pPr>
            <a:r>
              <a:rPr lang="en-US" sz="1200" dirty="0"/>
              <a:t>Also reflect on the purpose of this presentation, which is to </a:t>
            </a:r>
            <a:r>
              <a:rPr lang="en-US" sz="1200" kern="1200" dirty="0">
                <a:solidFill>
                  <a:srgbClr val="000000"/>
                </a:solidFill>
                <a:latin typeface="Arial (Body)"/>
                <a:ea typeface="+mn-ea"/>
                <a:cs typeface="Arial"/>
              </a:rPr>
              <a:t>support </a:t>
            </a:r>
            <a:r>
              <a:rPr lang="en-US" sz="1200" dirty="0"/>
              <a:t>teachers as they </a:t>
            </a:r>
            <a:r>
              <a:rPr lang="en-US" sz="1200" b="0" kern="1200" dirty="0">
                <a:solidFill>
                  <a:schemeClr val="tx1"/>
                </a:solidFill>
                <a:effectLst/>
                <a:latin typeface="Arial (Body)"/>
                <a:ea typeface="+mn-ea"/>
                <a:cs typeface="Arial" panose="020B0604020202020204" pitchFamily="34" charset="0"/>
              </a:rPr>
              <a:t>analyse and </a:t>
            </a:r>
            <a:r>
              <a:rPr lang="en-US" sz="1200" dirty="0"/>
              <a:t>create questions for quality supervised assessments that are aligned with the Australian Curriculum v9.0: Mathematics.</a:t>
            </a:r>
          </a:p>
          <a:p>
            <a:pPr marL="0" indent="0">
              <a:spcBef>
                <a:spcPts val="0"/>
              </a:spcBef>
              <a:buFont typeface="Arial" pitchFamily="34" charset="0"/>
              <a:buNone/>
              <a:defRPr/>
            </a:pPr>
            <a:r>
              <a:rPr lang="en-US" sz="1200" kern="1200" dirty="0">
                <a:solidFill>
                  <a:srgbClr val="000000"/>
                </a:solidFill>
                <a:latin typeface="Arial (Body)"/>
                <a:ea typeface="+mn-ea"/>
                <a:cs typeface="Arial"/>
              </a:rPr>
              <a:t>Review the success criteria.</a:t>
            </a:r>
          </a:p>
        </p:txBody>
      </p:sp>
      <p:sp>
        <p:nvSpPr>
          <p:cNvPr id="4" name="Slide Number Placeholder 3">
            <a:extLst>
              <a:ext uri="{FF2B5EF4-FFF2-40B4-BE49-F238E27FC236}">
                <a16:creationId xmlns:a16="http://schemas.microsoft.com/office/drawing/2014/main" id="{B7AD56EF-7D85-ABD7-3149-F14469512B3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8679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5C06F-545C-6CBC-472A-6B25A3767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0DEA7-B68A-E795-2A9B-71B84A0F0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DDBE26-66BB-397F-CB4B-8527089FE31D}"/>
              </a:ext>
            </a:extLst>
          </p:cNvPr>
          <p:cNvSpPr>
            <a:spLocks noGrp="1"/>
          </p:cNvSpPr>
          <p:nvPr>
            <p:ph type="body" idx="1"/>
          </p:nvPr>
        </p:nvSpPr>
        <p:spPr>
          <a:xfrm>
            <a:off x="680720" y="4721186"/>
            <a:ext cx="5445760" cy="4472702"/>
          </a:xfrm>
          <a:prstGeom prst="rect">
            <a:avLst/>
          </a:prstGeom>
        </p:spPr>
        <p:txBody>
          <a:bodyPr/>
          <a:lstStyle/>
          <a:p>
            <a:r>
              <a:rPr lang="en-AU" dirty="0"/>
              <a:t>Now, record a final note using the reflection sheet.</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latin typeface="Arial (Body)"/>
                <a:ea typeface="+mn-ea"/>
                <a:cs typeface="Arial" panose="020B0604020202020204" pitchFamily="34" charset="0"/>
              </a:rPr>
              <a:t>If you have any queries about the design of quality supervised assessments, please </a:t>
            </a:r>
            <a:r>
              <a:rPr lang="en-US" sz="1200" b="0" dirty="0">
                <a:effectLst/>
                <a:latin typeface="Arial" panose="020B0604020202020204" pitchFamily="34" charset="0"/>
                <a:cs typeface="Arial" panose="020B0604020202020204" pitchFamily="34" charset="0"/>
              </a:rPr>
              <a:t>email australiancurriculum@qcaa.qld.edu.au.</a:t>
            </a:r>
          </a:p>
        </p:txBody>
      </p:sp>
      <p:sp>
        <p:nvSpPr>
          <p:cNvPr id="4" name="Slide Number Placeholder 3">
            <a:extLst>
              <a:ext uri="{FF2B5EF4-FFF2-40B4-BE49-F238E27FC236}">
                <a16:creationId xmlns:a16="http://schemas.microsoft.com/office/drawing/2014/main" id="{8DA77C47-7042-C0CD-5B7F-09E99DB5689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5867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0" indent="-17144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26</a:t>
            </a:fld>
            <a:endParaRPr lang="en-AU" dirty="0"/>
          </a:p>
        </p:txBody>
      </p:sp>
    </p:spTree>
    <p:extLst>
      <p:ext uri="{BB962C8B-B14F-4D97-AF65-F5344CB8AC3E}">
        <p14:creationId xmlns:p14="http://schemas.microsoft.com/office/powerpoint/2010/main" val="2000588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dirty="0"/>
          </a:p>
        </p:txBody>
      </p:sp>
    </p:spTree>
    <p:extLst>
      <p:ext uri="{BB962C8B-B14F-4D97-AF65-F5344CB8AC3E}">
        <p14:creationId xmlns:p14="http://schemas.microsoft.com/office/powerpoint/2010/main" val="3920105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28</a:t>
            </a:fld>
            <a:endParaRPr lang="en-AU" dirty="0"/>
          </a:p>
        </p:txBody>
      </p:sp>
    </p:spTree>
    <p:extLst>
      <p:ext uri="{BB962C8B-B14F-4D97-AF65-F5344CB8AC3E}">
        <p14:creationId xmlns:p14="http://schemas.microsoft.com/office/powerpoint/2010/main" val="248842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D254-D303-D090-E256-591D3EEB7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D7DF8-F82C-2FA5-C8A7-31645A39B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484F4-D33B-B438-AEF4-8D563B34F5B9}"/>
              </a:ext>
            </a:extLst>
          </p:cNvPr>
          <p:cNvSpPr>
            <a:spLocks noGrp="1"/>
          </p:cNvSpPr>
          <p:nvPr>
            <p:ph type="body" idx="1"/>
          </p:nvPr>
        </p:nvSpPr>
        <p:spPr/>
        <p:txBody>
          <a:bodyPr/>
          <a:lstStyle/>
          <a:p>
            <a:pPr marL="0" indent="0">
              <a:buFont typeface="Arial" panose="020B0604020202020204" pitchFamily="34" charset="0"/>
              <a:buNone/>
            </a:pPr>
            <a:r>
              <a:rPr lang="en-US" sz="1200" dirty="0"/>
              <a:t>This presentation helps teachers </a:t>
            </a:r>
            <a:r>
              <a:rPr lang="en-US" sz="1200" b="0" kern="1200" dirty="0" err="1">
                <a:solidFill>
                  <a:schemeClr val="tx1"/>
                </a:solidFill>
                <a:effectLst/>
                <a:latin typeface="Arial (Body)"/>
                <a:ea typeface="+mn-ea"/>
                <a:cs typeface="Arial" panose="020B0604020202020204" pitchFamily="34" charset="0"/>
              </a:rPr>
              <a:t>analyse</a:t>
            </a:r>
            <a:r>
              <a:rPr lang="en-US" sz="1200" b="0" kern="1200" dirty="0">
                <a:solidFill>
                  <a:schemeClr val="tx1"/>
                </a:solidFill>
                <a:effectLst/>
                <a:latin typeface="Arial (Body)"/>
                <a:ea typeface="+mn-ea"/>
                <a:cs typeface="Arial" panose="020B0604020202020204" pitchFamily="34" charset="0"/>
              </a:rPr>
              <a:t> and </a:t>
            </a:r>
            <a:r>
              <a:rPr lang="en-US" sz="1200" dirty="0"/>
              <a:t>create questions in quality supervised assessments that are aligned with the Australian Curriculum v9.0: Mathematics.</a:t>
            </a:r>
          </a:p>
        </p:txBody>
      </p:sp>
      <p:sp>
        <p:nvSpPr>
          <p:cNvPr id="4" name="Slide Number Placeholder 3">
            <a:extLst>
              <a:ext uri="{FF2B5EF4-FFF2-40B4-BE49-F238E27FC236}">
                <a16:creationId xmlns:a16="http://schemas.microsoft.com/office/drawing/2014/main" id="{EBFBD225-8256-7E6D-7ED1-362BC862A59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642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cs typeface="Arial" panose="020B0604020202020204" pitchFamily="34" charset="0"/>
              </a:rPr>
              <a:t>Acknowledgment of Country</a:t>
            </a:r>
          </a:p>
          <a:p>
            <a:pPr marL="171450" indent="-171450">
              <a:buFont typeface="Arial" panose="020B0604020202020204" pitchFamily="34" charset="0"/>
              <a:buChar char="•"/>
            </a:pPr>
            <a:r>
              <a:rPr lang="en-US" sz="1200" i="1" dirty="0">
                <a:latin typeface="+mn-lt"/>
              </a:rPr>
              <a:t>Schools should use protocols and acknowledgment used in their own context.</a:t>
            </a:r>
            <a:endParaRPr lang="en-US" sz="1200" i="1" dirty="0">
              <a:latin typeface="+mn-lt"/>
              <a:cs typeface="Calibri"/>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94925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Read the learning goal and success criteria to frame the learning within this presentation.</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dirty="0"/>
          </a:p>
        </p:txBody>
      </p:sp>
    </p:spTree>
    <p:extLst>
      <p:ext uri="{BB962C8B-B14F-4D97-AF65-F5344CB8AC3E}">
        <p14:creationId xmlns:p14="http://schemas.microsoft.com/office/powerpoint/2010/main" val="254084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06E0E-D0EF-7671-E108-2E0B9868F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BB0BF-A45D-67A2-DBAD-2D1814934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7B181-9DCB-AF1F-B1BE-FA81D41BB555}"/>
              </a:ext>
            </a:extLst>
          </p:cNvPr>
          <p:cNvSpPr>
            <a:spLocks noGrp="1"/>
          </p:cNvSpPr>
          <p:nvPr>
            <p:ph type="body" idx="1"/>
          </p:nvPr>
        </p:nvSpPr>
        <p:spPr/>
        <p:txBody>
          <a:bodyPr/>
          <a:lstStyle/>
          <a:p>
            <a:pPr marL="0" indent="0">
              <a:buFont typeface="Arial" panose="020B0604020202020204" pitchFamily="34" charset="0"/>
              <a:buNone/>
            </a:pPr>
            <a:r>
              <a:rPr lang="en-US" dirty="0"/>
              <a:t>The session is guided by the question on the screen.</a:t>
            </a:r>
          </a:p>
          <a:p>
            <a:pPr marL="0" indent="0">
              <a:buFont typeface="Arial" panose="020B0604020202020204" pitchFamily="34" charset="0"/>
              <a:buNone/>
            </a:pPr>
            <a:r>
              <a:rPr lang="en-AU" sz="1200" kern="1200" dirty="0">
                <a:solidFill>
                  <a:schemeClr val="tx1"/>
                </a:solidFill>
                <a:effectLst/>
                <a:latin typeface="Arial (Body)"/>
                <a:ea typeface="+mn-ea"/>
                <a:cs typeface="+mn-cs"/>
              </a:rPr>
              <a:t>Throughout this session, use the reflection sheet to capture key messages or insights that resonate with you and strategies to support your growing understanding and guide your next steps.</a:t>
            </a:r>
            <a:endParaRPr lang="en-US" dirty="0"/>
          </a:p>
        </p:txBody>
      </p:sp>
      <p:sp>
        <p:nvSpPr>
          <p:cNvPr id="4" name="Slide Number Placeholder 3">
            <a:extLst>
              <a:ext uri="{FF2B5EF4-FFF2-40B4-BE49-F238E27FC236}">
                <a16:creationId xmlns:a16="http://schemas.microsoft.com/office/drawing/2014/main" id="{E91C7BEF-0417-6CA5-4600-0842018B5816}"/>
              </a:ext>
            </a:extLst>
          </p:cNvPr>
          <p:cNvSpPr>
            <a:spLocks noGrp="1"/>
          </p:cNvSpPr>
          <p:nvPr>
            <p:ph type="sldNum" sz="quarter" idx="5"/>
          </p:nvPr>
        </p:nvSpPr>
        <p:spPr/>
        <p:txBody>
          <a:bodyPr/>
          <a:lstStyle/>
          <a:p>
            <a:pPr marL="0" marR="0" lvl="0" indent="0" algn="r" defTabSz="93104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31042" rtl="0" eaLnBrk="1" fontAlgn="base" latinLnBrk="0" hangingPunct="1">
                <a:lnSpc>
                  <a:spcPct val="100000"/>
                </a:lnSpc>
                <a:spcBef>
                  <a:spcPct val="50000"/>
                </a:spcBef>
                <a:spcAft>
                  <a:spcPct val="0"/>
                </a:spcAft>
                <a:buClrTx/>
                <a:buSzTx/>
                <a:buFontTx/>
                <a:buNone/>
                <a:tabLst/>
                <a:defRPr/>
              </a:pPr>
              <a:t>6</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4638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AE1E-D8DA-FB1C-02ED-D2170AC51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13CA2-AC4D-7BB4-30AB-8D9E47A32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411350-93E1-500E-B26F-3041399D922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Last session we learnt </a:t>
            </a:r>
            <a:r>
              <a:rPr lang="en-US" dirty="0"/>
              <a:t>the QCAA standards elaborations can been used to create questions with different levels of complexity and familiarity for a quality supervised assessment.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Table 1 links achievement standards, content descriptions, and mathematical proficiencies.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baseline="0" dirty="0">
                <a:latin typeface="Arial" panose="020B0604020202020204" pitchFamily="34" charset="0"/>
                <a:cs typeface="Arial" panose="020B0604020202020204" pitchFamily="34" charset="0"/>
              </a:rPr>
              <a:t>Table 2 defines the degree of difficulty qualifiers.</a:t>
            </a:r>
          </a:p>
        </p:txBody>
      </p:sp>
      <p:sp>
        <p:nvSpPr>
          <p:cNvPr id="4" name="Slide Number Placeholder 3">
            <a:extLst>
              <a:ext uri="{FF2B5EF4-FFF2-40B4-BE49-F238E27FC236}">
                <a16:creationId xmlns:a16="http://schemas.microsoft.com/office/drawing/2014/main" id="{ED6D0582-F2B4-113D-0BAE-612CB98406B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7</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1884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744538"/>
            <a:ext cx="6624637" cy="37258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We considered </a:t>
            </a:r>
            <a:r>
              <a:rPr lang="en-US" dirty="0"/>
              <a:t>the attributes of quality assessment in question design, to ensure the questions are valid, accessible and reliable.</a:t>
            </a:r>
            <a:endParaRPr lang="en-US"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8</a:t>
            </a:fld>
            <a:endParaRPr kumimoji="0" lang="en-AU"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8122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D46F8-7F74-9310-7846-E05BF10B1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7C7CB-E421-CB24-E10F-CC496B035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009A9-4B0A-1F26-2FEC-7F25B4EE8E10}"/>
              </a:ext>
            </a:extLst>
          </p:cNvPr>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also learnt that when creating questions, there are three key factors to consider:</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achievement standard and content descriptions </a:t>
            </a:r>
            <a:r>
              <a:rPr lang="en-US" b="0" dirty="0">
                <a:latin typeface="Arial" panose="020B0604020202020204" pitchFamily="34" charset="0"/>
                <a:cs typeface="Arial" panose="020B0604020202020204" pitchFamily="34" charset="0"/>
              </a:rPr>
              <a:t>— we need to identify </a:t>
            </a:r>
            <a:r>
              <a:rPr lang="en-US" dirty="0">
                <a:latin typeface="Arial" panose="020B0604020202020204" pitchFamily="34" charset="0"/>
                <a:cs typeface="Arial" panose="020B0604020202020204" pitchFamily="34" charset="0"/>
              </a:rPr>
              <a:t>the aspects that are the focus of the assessment item, as outlined in the school’s curriculum and assessment plan</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mathematical proficiencies </a:t>
            </a:r>
            <a:r>
              <a:rPr lang="en-US" b="0" dirty="0">
                <a:latin typeface="Arial" panose="020B0604020202020204" pitchFamily="34" charset="0"/>
                <a:cs typeface="Arial" panose="020B0604020202020204" pitchFamily="34" charset="0"/>
              </a:rPr>
              <a:t>— these are embedded </a:t>
            </a:r>
            <a:r>
              <a:rPr lang="en-US" dirty="0">
                <a:latin typeface="Arial" panose="020B0604020202020204" pitchFamily="34" charset="0"/>
                <a:cs typeface="Arial" panose="020B0604020202020204" pitchFamily="34" charset="0"/>
              </a:rPr>
              <a:t>in the curriculum content. The </a:t>
            </a:r>
            <a:r>
              <a:rPr lang="en-US" dirty="0"/>
              <a:t>proficiencies and curriculum content help determine the level of </a:t>
            </a:r>
            <a:r>
              <a:rPr lang="en-US" dirty="0">
                <a:latin typeface="Arial" panose="020B0604020202020204" pitchFamily="34" charset="0"/>
                <a:cs typeface="Arial" panose="020B0604020202020204" pitchFamily="34" charset="0"/>
              </a:rPr>
              <a:t>complexity when designing questions</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learning experiences and assumed knowledge </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it is important to reflect </a:t>
            </a:r>
            <a:r>
              <a:rPr lang="en-US" dirty="0">
                <a:latin typeface="Arial" panose="020B0604020202020204" pitchFamily="34" charset="0"/>
                <a:cs typeface="Arial" panose="020B0604020202020204" pitchFamily="34" charset="0"/>
              </a:rPr>
              <a:t>on prior learning experiences and assumed knowledge from earlier units and years. This reflection helps establish the level of familiarity of questions. It also helps ensure questions are age-appropriate and aligned with year-level expectations.</a:t>
            </a:r>
          </a:p>
        </p:txBody>
      </p:sp>
      <p:sp>
        <p:nvSpPr>
          <p:cNvPr id="4" name="Slide Number Placeholder 3">
            <a:extLst>
              <a:ext uri="{FF2B5EF4-FFF2-40B4-BE49-F238E27FC236}">
                <a16:creationId xmlns:a16="http://schemas.microsoft.com/office/drawing/2014/main" id="{93699ACE-F7EB-9238-D209-009358CF8F77}"/>
              </a:ext>
            </a:extLst>
          </p:cNvPr>
          <p:cNvSpPr>
            <a:spLocks noGrp="1"/>
          </p:cNvSpPr>
          <p:nvPr>
            <p:ph type="sldNum" sz="quarter" idx="5"/>
          </p:nvPr>
        </p:nvSpPr>
        <p:spPr/>
        <p:txBody>
          <a:bodyPr/>
          <a:lstStyle/>
          <a:p>
            <a:pPr marL="0" marR="0" lvl="0" indent="0" algn="r" defTabSz="966612"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66612" rtl="0" eaLnBrk="1" fontAlgn="base" latinLnBrk="0" hangingPunct="1">
                <a:lnSpc>
                  <a:spcPct val="100000"/>
                </a:lnSpc>
                <a:spcBef>
                  <a:spcPct val="50000"/>
                </a:spcBef>
                <a:spcAft>
                  <a:spcPct val="0"/>
                </a:spcAft>
                <a:buClrTx/>
                <a:buSzTx/>
                <a:buFontTx/>
                <a:buNone/>
                <a:tabLst/>
                <a:defRPr/>
              </a:pPr>
              <a:t>9</a:t>
            </a:fld>
            <a:endParaRPr kumimoji="0" lang="en-AU"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7395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instagram.com/myqce/" TargetMode="External"/><Relationship Id="rId13" Type="http://schemas.openxmlformats.org/officeDocument/2006/relationships/hyperlink" Target="https://www.linkedin.com/company/queensland-curriculum-and-assessment-authority" TargetMode="External"/><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image" Target="../media/image16.svg"/><Relationship Id="rId10" Type="http://schemas.openxmlformats.org/officeDocument/2006/relationships/hyperlink" Target="http://www.facebook.com/qcaa.qld.edu.au" TargetMode="External"/><Relationship Id="rId4" Type="http://schemas.openxmlformats.org/officeDocument/2006/relationships/image" Target="../media/image15.png"/><Relationship Id="rId9" Type="http://schemas.openxmlformats.org/officeDocument/2006/relationships/hyperlink" Target="http://www.youtube.com/user/TheQCAA"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hyperlink" Target="https://www.qcaa.qld.edu.au/copyright"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332344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cial media link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378DCD-66B7-228F-19B2-E050CBD37310}"/>
              </a:ext>
            </a:extLst>
          </p:cNvPr>
          <p:cNvSpPr/>
          <p:nvPr userDrawn="1"/>
        </p:nvSpPr>
        <p:spPr>
          <a:xfrm>
            <a:off x="327025" y="771549"/>
            <a:ext cx="8497888" cy="40322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a:extLst>
              <a:ext uri="{FF2B5EF4-FFF2-40B4-BE49-F238E27FC236}">
                <a16:creationId xmlns:a16="http://schemas.microsoft.com/office/drawing/2014/main" id="{4C1C9293-24AC-E49E-B041-7B1411C1780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58065" y="2014620"/>
            <a:ext cx="360000" cy="360000"/>
          </a:xfrm>
          <a:prstGeom prst="rect">
            <a:avLst/>
          </a:prstGeom>
        </p:spPr>
      </p:pic>
      <p:pic>
        <p:nvPicPr>
          <p:cNvPr id="10" name="Graphic 9">
            <a:extLst>
              <a:ext uri="{FF2B5EF4-FFF2-40B4-BE49-F238E27FC236}">
                <a16:creationId xmlns:a16="http://schemas.microsoft.com/office/drawing/2014/main" id="{8E9FF785-17C2-1A9B-B1AD-781AA06621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6267" y="2014620"/>
            <a:ext cx="360000" cy="360000"/>
          </a:xfrm>
          <a:prstGeom prst="rect">
            <a:avLst/>
          </a:prstGeom>
        </p:spPr>
      </p:pic>
      <p:pic>
        <p:nvPicPr>
          <p:cNvPr id="8" name="Graphic 7">
            <a:extLst>
              <a:ext uri="{FF2B5EF4-FFF2-40B4-BE49-F238E27FC236}">
                <a16:creationId xmlns:a16="http://schemas.microsoft.com/office/drawing/2014/main" id="{22346FAB-BD6E-D321-504E-5E9B00B1024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966267" y="2862525"/>
            <a:ext cx="369386" cy="342000"/>
          </a:xfrm>
          <a:prstGeom prst="rect">
            <a:avLst/>
          </a:prstGeom>
        </p:spPr>
      </p:pic>
      <p:sp>
        <p:nvSpPr>
          <p:cNvPr id="32" name="Instagram link">
            <a:hlinkClick r:id="rId8"/>
            <a:extLst>
              <a:ext uri="{FF2B5EF4-FFF2-40B4-BE49-F238E27FC236}">
                <a16:creationId xmlns:a16="http://schemas.microsoft.com/office/drawing/2014/main" id="{35E6734F-D876-AE6F-115E-9D0DC30BF080}"/>
              </a:ext>
            </a:extLst>
          </p:cNvPr>
          <p:cNvSpPr/>
          <p:nvPr userDrawn="1"/>
        </p:nvSpPr>
        <p:spPr bwMode="auto">
          <a:xfrm>
            <a:off x="5289134" y="2891434"/>
            <a:ext cx="2772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36" name="Youtube link">
            <a:hlinkClick r:id="rId9"/>
            <a:extLst>
              <a:ext uri="{FF2B5EF4-FFF2-40B4-BE49-F238E27FC236}">
                <a16:creationId xmlns:a16="http://schemas.microsoft.com/office/drawing/2014/main" id="{7E843EAA-0903-0733-0BCE-201F775C2E1E}"/>
              </a:ext>
            </a:extLst>
          </p:cNvPr>
          <p:cNvSpPr/>
          <p:nvPr userDrawn="1"/>
        </p:nvSpPr>
        <p:spPr bwMode="auto">
          <a:xfrm>
            <a:off x="5289134" y="2037945"/>
            <a:ext cx="2772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60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38" name="Facebook link">
            <a:hlinkClick r:id="rId10"/>
            <a:extLst>
              <a:ext uri="{FF2B5EF4-FFF2-40B4-BE49-F238E27FC236}">
                <a16:creationId xmlns:a16="http://schemas.microsoft.com/office/drawing/2014/main" id="{5C90698B-2182-57C4-C8E5-9E003E9EF4B3}"/>
              </a:ext>
            </a:extLst>
          </p:cNvPr>
          <p:cNvSpPr/>
          <p:nvPr userDrawn="1"/>
        </p:nvSpPr>
        <p:spPr bwMode="auto">
          <a:xfrm>
            <a:off x="904875" y="2037945"/>
            <a:ext cx="2880000" cy="31335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360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bg1"/>
              </a:solidFill>
              <a:effectLst/>
              <a:latin typeface="Arial" charset="0"/>
            </a:endParaRPr>
          </a:p>
        </p:txBody>
      </p:sp>
      <p:sp>
        <p:nvSpPr>
          <p:cNvPr id="11" name="Title 1">
            <a:extLst>
              <a:ext uri="{FF2B5EF4-FFF2-40B4-BE49-F238E27FC236}">
                <a16:creationId xmlns:a16="http://schemas.microsoft.com/office/drawing/2014/main" id="{56439257-56A9-D0AD-0AA1-2DF3B6BE9CD7}"/>
              </a:ext>
            </a:extLst>
          </p:cNvPr>
          <p:cNvSpPr txBox="1">
            <a:spLocks/>
          </p:cNvSpPr>
          <p:nvPr userDrawn="1"/>
        </p:nvSpPr>
        <p:spPr>
          <a:xfrm>
            <a:off x="327025" y="274637"/>
            <a:ext cx="8497888" cy="36000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lnSpc>
                <a:spcPct val="100000"/>
              </a:lnSpc>
              <a:spcAft>
                <a:spcPts val="0"/>
              </a:spcAft>
            </a:pPr>
            <a:r>
              <a:rPr lang="en-US" dirty="0">
                <a:solidFill>
                  <a:schemeClr val="tx1"/>
                </a:solidFill>
              </a:rPr>
              <a:t>Follow us</a:t>
            </a:r>
            <a:endParaRPr lang="en-AU" dirty="0">
              <a:solidFill>
                <a:schemeClr val="tx1"/>
              </a:solidFill>
            </a:endParaRPr>
          </a:p>
        </p:txBody>
      </p:sp>
      <p:sp>
        <p:nvSpPr>
          <p:cNvPr id="31" name="Instagram - text">
            <a:extLst>
              <a:ext uri="{FF2B5EF4-FFF2-40B4-BE49-F238E27FC236}">
                <a16:creationId xmlns:a16="http://schemas.microsoft.com/office/drawing/2014/main" id="{39A88CFB-FAD9-9418-DA1E-1A342D750305}"/>
              </a:ext>
            </a:extLst>
          </p:cNvPr>
          <p:cNvSpPr/>
          <p:nvPr userDrawn="1"/>
        </p:nvSpPr>
        <p:spPr>
          <a:xfrm>
            <a:off x="5870701" y="2913054"/>
            <a:ext cx="1851913" cy="261610"/>
          </a:xfrm>
          <a:prstGeom prst="rect">
            <a:avLst/>
          </a:prstGeom>
        </p:spPr>
        <p:txBody>
          <a:bodyPr wrap="none" lIns="0">
            <a:spAutoFit/>
          </a:bodyPr>
          <a:lstStyle/>
          <a:p>
            <a:pPr algn="l"/>
            <a:r>
              <a:rPr lang="en-AU" sz="1100" dirty="0">
                <a:solidFill>
                  <a:schemeClr val="bg1"/>
                </a:solidFill>
              </a:rPr>
              <a:t>www.instagram.com/myqce</a:t>
            </a:r>
          </a:p>
        </p:txBody>
      </p:sp>
      <p:sp>
        <p:nvSpPr>
          <p:cNvPr id="37" name="Facebook - text">
            <a:extLst>
              <a:ext uri="{FF2B5EF4-FFF2-40B4-BE49-F238E27FC236}">
                <a16:creationId xmlns:a16="http://schemas.microsoft.com/office/drawing/2014/main" id="{2C22EDC1-71CC-13CB-9926-9C241BB9B079}"/>
              </a:ext>
            </a:extLst>
          </p:cNvPr>
          <p:cNvSpPr/>
          <p:nvPr userDrawn="1"/>
        </p:nvSpPr>
        <p:spPr>
          <a:xfrm>
            <a:off x="1483371" y="2063815"/>
            <a:ext cx="2449710" cy="261610"/>
          </a:xfrm>
          <a:prstGeom prst="rect">
            <a:avLst/>
          </a:prstGeom>
        </p:spPr>
        <p:txBody>
          <a:bodyPr wrap="none" lIns="0">
            <a:spAutoFit/>
          </a:bodyPr>
          <a:lstStyle/>
          <a:p>
            <a:pPr algn="l"/>
            <a:r>
              <a:rPr lang="en-AU" sz="1100" dirty="0">
                <a:solidFill>
                  <a:schemeClr val="bg1"/>
                </a:solidFill>
              </a:rPr>
              <a:t>www.facebook.com/qcaa.qld.edu.au</a:t>
            </a:r>
          </a:p>
        </p:txBody>
      </p:sp>
      <p:sp>
        <p:nvSpPr>
          <p:cNvPr id="35" name="Youtube - text">
            <a:extLst>
              <a:ext uri="{FF2B5EF4-FFF2-40B4-BE49-F238E27FC236}">
                <a16:creationId xmlns:a16="http://schemas.microsoft.com/office/drawing/2014/main" id="{FC0A7A83-F610-77D6-DF50-70B395D0D148}"/>
              </a:ext>
            </a:extLst>
          </p:cNvPr>
          <p:cNvSpPr/>
          <p:nvPr userDrawn="1"/>
        </p:nvSpPr>
        <p:spPr>
          <a:xfrm>
            <a:off x="5870701" y="2063815"/>
            <a:ext cx="2240357" cy="261610"/>
          </a:xfrm>
          <a:prstGeom prst="rect">
            <a:avLst/>
          </a:prstGeom>
        </p:spPr>
        <p:txBody>
          <a:bodyPr wrap="none" lIns="0">
            <a:spAutoFit/>
          </a:bodyPr>
          <a:lstStyle/>
          <a:p>
            <a:pPr algn="l"/>
            <a:r>
              <a:rPr lang="en-AU" sz="1100" dirty="0">
                <a:solidFill>
                  <a:schemeClr val="bg1"/>
                </a:solidFill>
              </a:rPr>
              <a:t>www.youtube.com/user/TheQCAA</a:t>
            </a:r>
            <a:endParaRPr lang="en-AU" sz="1050" dirty="0">
              <a:solidFill>
                <a:schemeClr val="bg1"/>
              </a:solidFill>
            </a:endParaRPr>
          </a:p>
        </p:txBody>
      </p:sp>
      <p:sp>
        <p:nvSpPr>
          <p:cNvPr id="33" name="Linkedin - text">
            <a:extLst>
              <a:ext uri="{FF2B5EF4-FFF2-40B4-BE49-F238E27FC236}">
                <a16:creationId xmlns:a16="http://schemas.microsoft.com/office/drawing/2014/main" id="{18A402FA-F295-AD3B-7266-8BB1BEE10AD0}"/>
              </a:ext>
            </a:extLst>
          </p:cNvPr>
          <p:cNvSpPr/>
          <p:nvPr userDrawn="1"/>
        </p:nvSpPr>
        <p:spPr>
          <a:xfrm>
            <a:off x="1483371" y="2856406"/>
            <a:ext cx="2781964" cy="374906"/>
          </a:xfrm>
          <a:prstGeom prst="rect">
            <a:avLst/>
          </a:prstGeom>
        </p:spPr>
        <p:txBody>
          <a:bodyPr wrap="square" lIns="0" tIns="0" bIns="36000" anchor="ctr" anchorCtr="0">
            <a:spAutoFit/>
          </a:bodyPr>
          <a:lstStyle/>
          <a:p>
            <a:pPr algn="l"/>
            <a:r>
              <a:rPr lang="en-AU" sz="1100" dirty="0">
                <a:solidFill>
                  <a:schemeClr val="bg1"/>
                </a:solidFill>
              </a:rPr>
              <a:t>www.linkedin.com/company/queensland-curriculum-and-assessment-authority</a:t>
            </a:r>
          </a:p>
        </p:txBody>
      </p:sp>
      <p:pic>
        <p:nvPicPr>
          <p:cNvPr id="14" name="Graphic 13">
            <a:extLst>
              <a:ext uri="{FF2B5EF4-FFF2-40B4-BE49-F238E27FC236}">
                <a16:creationId xmlns:a16="http://schemas.microsoft.com/office/drawing/2014/main" id="{71232729-FF9F-BFFB-1761-A332A8E224C6}"/>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5358065" y="2863859"/>
            <a:ext cx="360000" cy="360000"/>
          </a:xfrm>
          <a:prstGeom prst="rect">
            <a:avLst/>
          </a:prstGeom>
        </p:spPr>
      </p:pic>
      <p:sp>
        <p:nvSpPr>
          <p:cNvPr id="34" name="Linkedin link">
            <a:hlinkClick r:id="rId13"/>
            <a:extLst>
              <a:ext uri="{FF2B5EF4-FFF2-40B4-BE49-F238E27FC236}">
                <a16:creationId xmlns:a16="http://schemas.microsoft.com/office/drawing/2014/main" id="{04EFE384-B007-544D-A837-5D6EDFE3A21C}"/>
              </a:ext>
            </a:extLst>
          </p:cNvPr>
          <p:cNvSpPr/>
          <p:nvPr userDrawn="1"/>
        </p:nvSpPr>
        <p:spPr bwMode="auto">
          <a:xfrm>
            <a:off x="904875" y="2832109"/>
            <a:ext cx="3190043" cy="4320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dirty="0">
              <a:ln>
                <a:noFill/>
              </a:ln>
              <a:solidFill>
                <a:schemeClr val="accent1"/>
              </a:solidFill>
              <a:effectLst/>
              <a:latin typeface="Arial" charset="0"/>
            </a:endParaRPr>
          </a:p>
        </p:txBody>
      </p:sp>
    </p:spTree>
    <p:extLst>
      <p:ext uri="{BB962C8B-B14F-4D97-AF65-F5344CB8AC3E}">
        <p14:creationId xmlns:p14="http://schemas.microsoft.com/office/powerpoint/2010/main" val="496647718"/>
      </p:ext>
    </p:extLst>
  </p:cSld>
  <p:clrMapOvr>
    <a:masterClrMapping/>
  </p:clrMapOvr>
  <p:extLst>
    <p:ext uri="{DCECCB84-F9BA-43D5-87BE-67443E8EF086}">
      <p15:sldGuideLst xmlns:p15="http://schemas.microsoft.com/office/powerpoint/2012/main">
        <p15:guide id="1" orient="horz" pos="173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fore you start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hasCustomPrompt="1"/>
          </p:nvPr>
        </p:nvSpPr>
        <p:spPr>
          <a:xfrm>
            <a:off x="327025" y="274637"/>
            <a:ext cx="8496000" cy="720000"/>
          </a:xfrm>
        </p:spPr>
        <p:txBody>
          <a:bodyPr>
            <a:noAutofit/>
          </a:bodyPr>
          <a:lstStyle>
            <a:lvl1pPr>
              <a:lnSpc>
                <a:spcPct val="100000"/>
              </a:lnSpc>
              <a:defRPr sz="2000" b="0"/>
            </a:lvl1pPr>
          </a:lstStyle>
          <a:p>
            <a:r>
              <a:rPr lang="en-US" dirty="0"/>
              <a:t>Enter introductory paragraph.</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2955925" y="1331999"/>
            <a:ext cx="5867099" cy="3255975"/>
          </a:xfrm>
        </p:spPr>
        <p:txBody>
          <a:bodyPr>
            <a:normAutofit/>
          </a:bodyPr>
          <a:lstStyle>
            <a:lvl1pPr>
              <a:spcBef>
                <a:spcPts val="600"/>
              </a:spcBef>
              <a:defRPr sz="2000">
                <a:latin typeface="Arial" panose="020B0604020202020204" pitchFamily="34" charset="0"/>
                <a:cs typeface="Arial" panose="020B0604020202020204" pitchFamily="34" charset="0"/>
              </a:defRPr>
            </a:lvl1pPr>
            <a:lvl2pPr marL="205200" indent="-360000">
              <a:spcBef>
                <a:spcPts val="600"/>
              </a:spcBef>
              <a:buFont typeface="+mj-lt"/>
              <a:buAutoNum type="arabicPeriod"/>
              <a:defRPr sz="2000">
                <a:latin typeface="Arial" panose="020B0604020202020204" pitchFamily="34" charset="0"/>
                <a:cs typeface="Arial" panose="020B0604020202020204" pitchFamily="34" charset="0"/>
              </a:defRPr>
            </a:lvl2pPr>
            <a:lvl3pPr marL="720000" indent="-360000">
              <a:spcBef>
                <a:spcPts val="600"/>
              </a:spcBef>
              <a:buFont typeface="+mj-lt"/>
              <a:buAutoNum type="alphaLcPeriod"/>
              <a:defRPr sz="2000">
                <a:latin typeface="Arial" panose="020B0604020202020204" pitchFamily="34" charset="0"/>
                <a:cs typeface="Arial" panose="020B0604020202020204" pitchFamily="34" charset="0"/>
              </a:defRPr>
            </a:lvl3pPr>
            <a:lvl4pPr marL="1080000" indent="-360000">
              <a:spcBef>
                <a:spcPts val="600"/>
              </a:spcBef>
              <a:buFont typeface="+mj-lt"/>
              <a:buAutoNum type="romanLcPeriod"/>
              <a:defRPr sz="2000">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785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274637"/>
            <a:ext cx="4912797" cy="392594"/>
          </a:xfrm>
        </p:spPr>
        <p:txBody>
          <a:bodyPr/>
          <a:lstStyle>
            <a:lvl1pPr>
              <a:defRPr>
                <a:solidFill>
                  <a:schemeClr val="tx1"/>
                </a:solidFill>
              </a:defRPr>
            </a:lvl1pPr>
          </a:lstStyle>
          <a:p>
            <a:r>
              <a:rPr lang="en-US" dirty="0"/>
              <a:t>Acknowledgment of Country</a:t>
            </a:r>
            <a:endParaRPr lang="en-AU" dirty="0"/>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dirty="0">
                <a:solidFill>
                  <a:schemeClr val="tx1"/>
                </a:solidFill>
              </a:rPr>
              <a:t>QCAA acknowledges the Traditional Owners and Traditional Custodians of the lands on which we meet today.</a:t>
            </a:r>
          </a:p>
          <a:p>
            <a:pPr lvl="0"/>
            <a:r>
              <a:rPr lang="en-US" sz="1700" dirty="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dirty="0">
                <a:solidFill>
                  <a:schemeClr val="tx1"/>
                </a:solidFill>
              </a:rPr>
              <a:t>We thank them for sharing their cultures and spiritualities and recognise the important contribution of this knowledge to our understanding of this place we call home.</a:t>
            </a:r>
          </a:p>
          <a:p>
            <a:pPr lvl="0"/>
            <a:r>
              <a:rPr lang="en-US" sz="1050" dirty="0">
                <a:solidFill>
                  <a:schemeClr val="tx1"/>
                </a:solidFill>
              </a:rPr>
              <a:t>Artwork ‘Growth through Learning’ by Chern’ee, Brooke and Jesse Sutton, Kalkadoon.</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09465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earning goal, Success criter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A15BC-58DD-5206-C507-F94FF55D2CEA}"/>
              </a:ext>
            </a:extLst>
          </p:cNvPr>
          <p:cNvSpPr>
            <a:spLocks noGrp="1"/>
          </p:cNvSpPr>
          <p:nvPr>
            <p:ph type="title" hasCustomPrompt="1"/>
          </p:nvPr>
        </p:nvSpPr>
        <p:spPr>
          <a:xfrm>
            <a:off x="4571999" y="274637"/>
            <a:ext cx="4251025" cy="360000"/>
          </a:xfrm>
        </p:spPr>
        <p:txBody>
          <a:bodyPr/>
          <a:lstStyle>
            <a:lvl1pPr>
              <a:defRPr/>
            </a:lvl1pPr>
          </a:lstStyle>
          <a:p>
            <a:r>
              <a:rPr lang="en-US" dirty="0"/>
              <a:t>Success criteria</a:t>
            </a:r>
            <a:endParaRPr lang="en-AU" dirty="0"/>
          </a:p>
        </p:txBody>
      </p:sp>
      <p:sp>
        <p:nvSpPr>
          <p:cNvPr id="4" name="Text Placeholder 3">
            <a:extLst>
              <a:ext uri="{FF2B5EF4-FFF2-40B4-BE49-F238E27FC236}">
                <a16:creationId xmlns:a16="http://schemas.microsoft.com/office/drawing/2014/main" id="{46D1ABD5-4A20-10C3-0AF1-7E8769F3D510}"/>
              </a:ext>
            </a:extLst>
          </p:cNvPr>
          <p:cNvSpPr>
            <a:spLocks noGrp="1"/>
          </p:cNvSpPr>
          <p:nvPr>
            <p:ph type="body" sz="quarter" idx="10" hasCustomPrompt="1"/>
          </p:nvPr>
        </p:nvSpPr>
        <p:spPr>
          <a:xfrm>
            <a:off x="327025" y="274637"/>
            <a:ext cx="3740150" cy="360000"/>
          </a:xfrm>
        </p:spPr>
        <p:txBody>
          <a:bodyPr>
            <a:normAutofit/>
          </a:bodyPr>
          <a:lstStyle>
            <a:lvl1pPr>
              <a:defRPr sz="2400" b="1"/>
            </a:lvl1pPr>
          </a:lstStyle>
          <a:p>
            <a:pPr lvl="0"/>
            <a:r>
              <a:rPr lang="en-US" dirty="0"/>
              <a:t>Learning goal</a:t>
            </a:r>
            <a:endParaRPr lang="en-AU" dirty="0"/>
          </a:p>
        </p:txBody>
      </p:sp>
      <p:sp>
        <p:nvSpPr>
          <p:cNvPr id="9" name="Text Placeholder 8">
            <a:extLst>
              <a:ext uri="{FF2B5EF4-FFF2-40B4-BE49-F238E27FC236}">
                <a16:creationId xmlns:a16="http://schemas.microsoft.com/office/drawing/2014/main" id="{900763A8-B150-BBFF-AE44-7348658000D5}"/>
              </a:ext>
            </a:extLst>
          </p:cNvPr>
          <p:cNvSpPr>
            <a:spLocks noGrp="1"/>
          </p:cNvSpPr>
          <p:nvPr>
            <p:ph type="body" sz="quarter" idx="11"/>
          </p:nvPr>
        </p:nvSpPr>
        <p:spPr>
          <a:xfrm>
            <a:off x="323850" y="771525"/>
            <a:ext cx="3743325" cy="331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a:extLst>
              <a:ext uri="{FF2B5EF4-FFF2-40B4-BE49-F238E27FC236}">
                <a16:creationId xmlns:a16="http://schemas.microsoft.com/office/drawing/2014/main" id="{04501167-8118-C700-E354-BE1CD7A235A5}"/>
              </a:ext>
            </a:extLst>
          </p:cNvPr>
          <p:cNvSpPr>
            <a:spLocks noGrp="1"/>
          </p:cNvSpPr>
          <p:nvPr>
            <p:ph type="body" sz="quarter" idx="12"/>
          </p:nvPr>
        </p:nvSpPr>
        <p:spPr>
          <a:xfrm>
            <a:off x="4572000" y="771525"/>
            <a:ext cx="4252913" cy="331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02928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dirty="0"/>
              <a:t>               </a:t>
            </a:r>
            <a:r>
              <a:rPr lang="en-US" sz="1400" dirty="0"/>
              <a:t>© State of Queensland (QCAA) </a:t>
            </a:r>
            <a:r>
              <a:rPr lang="en-AU" sz="1400" dirty="0"/>
              <a:t>2021</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(QCAA)</a:t>
            </a:r>
            <a:r>
              <a:rPr lang="en-AU" sz="1400" dirty="0"/>
              <a:t> 2021 </a:t>
            </a:r>
            <a:r>
              <a:rPr lang="en-AU" sz="1400" spc="-20" dirty="0">
                <a:hlinkClick r:id="rId3"/>
              </a:rPr>
              <a:t>www.qcaa.qld.edu.au/copyright</a:t>
            </a:r>
            <a:r>
              <a:rPr lang="en-AU" sz="1400" spc="-20" dirty="0"/>
              <a:t> </a:t>
            </a:r>
            <a:endParaRPr lang="en-AU" sz="1400" dirty="0"/>
          </a:p>
          <a:p>
            <a:pPr>
              <a:lnSpc>
                <a:spcPct val="110000"/>
              </a:lnSpc>
            </a:pPr>
            <a:r>
              <a:rPr lang="en-US" sz="1400" dirty="0"/>
              <a:t>Other copyright material in this presentation is listed on the previous slide/s. </a:t>
            </a:r>
            <a:endParaRPr lang="en-US" dirty="0"/>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0.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9.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400" y="4662000"/>
            <a:ext cx="2512800" cy="246011"/>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0000" y="4453200"/>
            <a:ext cx="466725" cy="219075"/>
          </a:xfrm>
          <a:prstGeom prst="rect">
            <a:avLst/>
          </a:prstGeom>
        </p:spPr>
      </p:pic>
      <p:sp>
        <p:nvSpPr>
          <p:cNvPr id="2" name="Title Placeholder 1"/>
          <p:cNvSpPr>
            <a:spLocks noGrp="1"/>
          </p:cNvSpPr>
          <p:nvPr userDrawn="1">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userDrawn="1">
            <p:ph type="body" idx="1"/>
          </p:nvPr>
        </p:nvSpPr>
        <p:spPr>
          <a:xfrm>
            <a:off x="223200" y="3853587"/>
            <a:ext cx="8596800" cy="702000"/>
          </a:xfrm>
          <a:prstGeom prst="rect">
            <a:avLst/>
          </a:prstGeom>
        </p:spPr>
        <p:txBody>
          <a:bodyPr vert="horz" lIns="91440" tIns="45720" rIns="91440" bIns="45720" rtlCol="0">
            <a:normAutofit/>
          </a:bodyPr>
          <a:lstStyle/>
          <a:p>
            <a:pPr lvl="0"/>
            <a:r>
              <a:rPr lang="en-US" dirty="0"/>
              <a:t>Click to edit Master text styles</a:t>
            </a:r>
            <a:endParaRPr lang="en-AU" dirty="0"/>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69"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Graphic 5" descr="Sticker of ACiQ v9.0">
            <a:extLst>
              <a:ext uri="{FF2B5EF4-FFF2-40B4-BE49-F238E27FC236}">
                <a16:creationId xmlns:a16="http://schemas.microsoft.com/office/drawing/2014/main" id="{F1F6DE8A-D936-4E2B-F784-9387B0606583}"/>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240" r:id="rId1"/>
    <p:sldLayoutId id="2147484143" r:id="rId2"/>
    <p:sldLayoutId id="2147484072" r:id="rId3"/>
    <p:sldLayoutId id="2147484082" r:id="rId4"/>
    <p:sldLayoutId id="2147484218" r:id="rId5"/>
    <p:sldLayoutId id="2147484074" r:id="rId6"/>
    <p:sldLayoutId id="2147484077" r:id="rId7"/>
    <p:sldLayoutId id="2147484140" r:id="rId8"/>
    <p:sldLayoutId id="2147484272" r:id="rId9"/>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hyperlink" Target="https://www.qcaa.qld.edu.au/p-10/aciq/version-9/learning-areas/p-10-mathematics/p-10-mathematics-assessment-resource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www.qcaa.qld.edu.au/p-10/aciq/version-9/learning-areas/p-10-mathematics/p-10-mathematics-assessment-resource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7.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50.svg"/></Relationships>
</file>

<file path=ppt/slides/_rels/slide26.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hyperlink" Target="http://www.qcaa.qld.edu.au/copyrigh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52C8-63EF-6369-E03B-F0A5D5C047ED}"/>
              </a:ext>
            </a:extLst>
          </p:cNvPr>
          <p:cNvSpPr>
            <a:spLocks noGrp="1"/>
          </p:cNvSpPr>
          <p:nvPr>
            <p:ph type="title"/>
          </p:nvPr>
        </p:nvSpPr>
        <p:spPr>
          <a:xfrm>
            <a:off x="327025" y="274637"/>
            <a:ext cx="8421439" cy="830997"/>
          </a:xfrm>
        </p:spPr>
        <p:txBody>
          <a:bodyPr wrap="square">
            <a:spAutoFit/>
          </a:bodyPr>
          <a:lstStyle/>
          <a:p>
            <a:r>
              <a:rPr lang="en-AU" sz="1800" dirty="0"/>
              <a:t>This presentation is part of the</a:t>
            </a:r>
            <a:r>
              <a:rPr lang="en-US" sz="1800" i="1" dirty="0">
                <a:solidFill>
                  <a:srgbClr val="000000"/>
                </a:solidFill>
              </a:rPr>
              <a:t> Creating questions for quality Mathematics assessment — Australian Curriculum v9.0</a:t>
            </a:r>
            <a:r>
              <a:rPr lang="en-AU" sz="1800" i="1" dirty="0">
                <a:solidFill>
                  <a:srgbClr val="000000"/>
                </a:solidFill>
              </a:rPr>
              <a:t> </a:t>
            </a:r>
            <a:r>
              <a:rPr lang="en-AU" sz="1800" dirty="0">
                <a:solidFill>
                  <a:srgbClr val="000000"/>
                </a:solidFill>
              </a:rPr>
              <a:t>toolkit</a:t>
            </a:r>
            <a:r>
              <a:rPr lang="en-AU" sz="1800" dirty="0"/>
              <a:t>. The toolkit contains guidance and additional resources.</a:t>
            </a:r>
          </a:p>
        </p:txBody>
      </p:sp>
      <p:sp>
        <p:nvSpPr>
          <p:cNvPr id="3" name="Content Placeholder 2">
            <a:extLst>
              <a:ext uri="{FF2B5EF4-FFF2-40B4-BE49-F238E27FC236}">
                <a16:creationId xmlns:a16="http://schemas.microsoft.com/office/drawing/2014/main" id="{51E97A88-5699-24B0-5B7A-34693BE5E7F5}"/>
              </a:ext>
            </a:extLst>
          </p:cNvPr>
          <p:cNvSpPr>
            <a:spLocks noGrp="1"/>
          </p:cNvSpPr>
          <p:nvPr>
            <p:ph idx="1"/>
          </p:nvPr>
        </p:nvSpPr>
        <p:spPr>
          <a:xfrm>
            <a:off x="2955925" y="1275606"/>
            <a:ext cx="5792539" cy="3315267"/>
          </a:xfrm>
        </p:spPr>
        <p:txBody>
          <a:bodyPr wrap="square">
            <a:spAutoFit/>
          </a:bodyPr>
          <a:lstStyle/>
          <a:p>
            <a:pPr marL="342900" indent="-342900">
              <a:lnSpc>
                <a:spcPct val="105000"/>
              </a:lnSpc>
              <a:spcBef>
                <a:spcPts val="1200"/>
              </a:spcBef>
              <a:spcAft>
                <a:spcPts val="600"/>
              </a:spcAft>
              <a:buFont typeface="+mj-lt"/>
              <a:buAutoNum type="arabicPeriod"/>
            </a:pPr>
            <a:r>
              <a:rPr lang="en-US" sz="1600" dirty="0"/>
              <a:t>Read </a:t>
            </a:r>
            <a:r>
              <a:rPr lang="en-US" sz="1600" i="1" dirty="0">
                <a:solidFill>
                  <a:srgbClr val="000000"/>
                </a:solidFill>
              </a:rPr>
              <a:t>Creating questions for quality Mathematics assessment — Australian Curriculum v9.0: Guide</a:t>
            </a:r>
            <a:r>
              <a:rPr lang="en-US" sz="1600" dirty="0">
                <a:solidFill>
                  <a:srgbClr val="000000"/>
                </a:solidFill>
              </a:rPr>
              <a:t>, which</a:t>
            </a:r>
            <a:r>
              <a:rPr lang="en-US" sz="1600" dirty="0"/>
              <a:t> provides the context and purpose of the toolkit.</a:t>
            </a:r>
          </a:p>
          <a:p>
            <a:pPr marL="342900" indent="-342900">
              <a:lnSpc>
                <a:spcPct val="105000"/>
              </a:lnSpc>
              <a:buFont typeface="+mj-lt"/>
              <a:buAutoNum type="arabicPeriod"/>
            </a:pPr>
            <a:r>
              <a:rPr lang="en-US" sz="1600" dirty="0"/>
              <a:t>Check the Session 2 information in </a:t>
            </a:r>
            <a:r>
              <a:rPr lang="en-US" sz="1600" i="1" dirty="0">
                <a:solidFill>
                  <a:srgbClr val="000000"/>
                </a:solidFill>
              </a:rPr>
              <a:t>Creating questions for quality Mathematics assessment — Australian Curriculum v9.0: Guide </a:t>
            </a:r>
            <a:r>
              <a:rPr lang="en-US" sz="1600" dirty="0"/>
              <a:t>and the notes section of this slide deck. Each slide may include additional information in the notes section to support understanding and scripting for facilitators (use Normal view).</a:t>
            </a:r>
          </a:p>
          <a:p>
            <a:pPr marL="342900" indent="-342900">
              <a:lnSpc>
                <a:spcPct val="105000"/>
              </a:lnSpc>
              <a:buFont typeface="+mj-lt"/>
              <a:buAutoNum type="arabicPeriod"/>
            </a:pPr>
            <a:r>
              <a:rPr lang="en-US" sz="1600" dirty="0"/>
              <a:t>Document reflections and strategies using </a:t>
            </a:r>
            <a:r>
              <a:rPr lang="en-US" sz="1600" i="1" dirty="0">
                <a:solidFill>
                  <a:srgbClr val="000000"/>
                </a:solidFill>
              </a:rPr>
              <a:t>Creating questions for quality Mathematics assessment — Australian Curriculum v9.0: Reflection sheet</a:t>
            </a:r>
            <a:r>
              <a:rPr lang="en-US" sz="1600" dirty="0"/>
              <a:t>.</a:t>
            </a:r>
          </a:p>
        </p:txBody>
      </p:sp>
      <p:sp>
        <p:nvSpPr>
          <p:cNvPr id="6" name="Oval 5">
            <a:extLst>
              <a:ext uri="{FF2B5EF4-FFF2-40B4-BE49-F238E27FC236}">
                <a16:creationId xmlns:a16="http://schemas.microsoft.com/office/drawing/2014/main" id="{F7A0400C-DBB8-451F-8F29-EB73AEB70300}"/>
              </a:ext>
            </a:extLst>
          </p:cNvPr>
          <p:cNvSpPr/>
          <p:nvPr/>
        </p:nvSpPr>
        <p:spPr>
          <a:xfrm>
            <a:off x="329569" y="1403455"/>
            <a:ext cx="2160968" cy="2205054"/>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50000"/>
              </a:spcBef>
              <a:spcAft>
                <a:spcPct val="0"/>
              </a:spcAft>
              <a:defRPr kern="1200">
                <a:solidFill>
                  <a:schemeClr val="lt1"/>
                </a:solidFill>
                <a:latin typeface="+mn-lt"/>
                <a:ea typeface="+mn-ea"/>
                <a:cs typeface="+mn-cs"/>
              </a:defRPr>
            </a:lvl1pPr>
            <a:lvl2pPr marL="457200" algn="l" rtl="0" fontAlgn="base">
              <a:spcBef>
                <a:spcPct val="50000"/>
              </a:spcBef>
              <a:spcAft>
                <a:spcPct val="0"/>
              </a:spcAft>
              <a:defRPr kern="1200">
                <a:solidFill>
                  <a:schemeClr val="lt1"/>
                </a:solidFill>
                <a:latin typeface="+mn-lt"/>
                <a:ea typeface="+mn-ea"/>
                <a:cs typeface="+mn-cs"/>
              </a:defRPr>
            </a:lvl2pPr>
            <a:lvl3pPr marL="914400" algn="l" rtl="0" fontAlgn="base">
              <a:spcBef>
                <a:spcPct val="50000"/>
              </a:spcBef>
              <a:spcAft>
                <a:spcPct val="0"/>
              </a:spcAft>
              <a:defRPr kern="1200">
                <a:solidFill>
                  <a:schemeClr val="lt1"/>
                </a:solidFill>
                <a:latin typeface="+mn-lt"/>
                <a:ea typeface="+mn-ea"/>
                <a:cs typeface="+mn-cs"/>
              </a:defRPr>
            </a:lvl3pPr>
            <a:lvl4pPr marL="1371600" algn="l" rtl="0" fontAlgn="base">
              <a:spcBef>
                <a:spcPct val="50000"/>
              </a:spcBef>
              <a:spcAft>
                <a:spcPct val="0"/>
              </a:spcAft>
              <a:defRPr kern="1200">
                <a:solidFill>
                  <a:schemeClr val="lt1"/>
                </a:solidFill>
                <a:latin typeface="+mn-lt"/>
                <a:ea typeface="+mn-ea"/>
                <a:cs typeface="+mn-cs"/>
              </a:defRPr>
            </a:lvl4pPr>
            <a:lvl5pPr marL="1828800" algn="l"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AU" sz="2800" b="1" dirty="0">
                <a:solidFill>
                  <a:schemeClr val="bg2"/>
                </a:solidFill>
              </a:rPr>
              <a:t>Before you start</a:t>
            </a:r>
          </a:p>
        </p:txBody>
      </p:sp>
    </p:spTree>
    <p:extLst>
      <p:ext uri="{BB962C8B-B14F-4D97-AF65-F5344CB8AC3E}">
        <p14:creationId xmlns:p14="http://schemas.microsoft.com/office/powerpoint/2010/main" val="205026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9F0B-02DE-086D-A1A5-0AD14B02561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4990640-46AB-62C2-CF73-9366C83DB5B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7659" y="869040"/>
            <a:ext cx="4035050" cy="285483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25F57B-9E46-E855-AC99-65F941C9DF91}"/>
              </a:ext>
            </a:extLst>
          </p:cNvPr>
          <p:cNvSpPr>
            <a:spLocks noGrp="1"/>
          </p:cNvSpPr>
          <p:nvPr>
            <p:ph type="title"/>
          </p:nvPr>
        </p:nvSpPr>
        <p:spPr/>
        <p:txBody>
          <a:bodyPr/>
          <a:lstStyle/>
          <a:p>
            <a:r>
              <a:rPr lang="en-US" dirty="0"/>
              <a:t>Resources to support complexity and familiarity </a:t>
            </a:r>
            <a:endParaRPr lang="en-AU" dirty="0"/>
          </a:p>
        </p:txBody>
      </p:sp>
      <p:pic>
        <p:nvPicPr>
          <p:cNvPr id="11" name="Picture 10">
            <a:extLst>
              <a:ext uri="{FF2B5EF4-FFF2-40B4-BE49-F238E27FC236}">
                <a16:creationId xmlns:a16="http://schemas.microsoft.com/office/drawing/2014/main" id="{BDD6EA04-D54E-D29E-60A4-46FA1DA3D2C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787540" y="871314"/>
            <a:ext cx="4036318" cy="285029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1B8D5BE7-8F56-8139-C46F-90BD9F33971C}"/>
              </a:ext>
            </a:extLst>
          </p:cNvPr>
          <p:cNvSpPr txBox="1"/>
          <p:nvPr/>
        </p:nvSpPr>
        <p:spPr>
          <a:xfrm>
            <a:off x="1115616" y="3865133"/>
            <a:ext cx="2592288" cy="369332"/>
          </a:xfrm>
          <a:prstGeom prst="rect">
            <a:avLst/>
          </a:prstGeom>
          <a:noFill/>
        </p:spPr>
        <p:txBody>
          <a:bodyPr wrap="square">
            <a:spAutoFit/>
          </a:bodyPr>
          <a:lstStyle/>
          <a:p>
            <a:r>
              <a:rPr lang="en-AU" dirty="0"/>
              <a:t>Downloadable template </a:t>
            </a:r>
          </a:p>
        </p:txBody>
      </p:sp>
      <p:sp>
        <p:nvSpPr>
          <p:cNvPr id="13" name="TextBox 12">
            <a:extLst>
              <a:ext uri="{FF2B5EF4-FFF2-40B4-BE49-F238E27FC236}">
                <a16:creationId xmlns:a16="http://schemas.microsoft.com/office/drawing/2014/main" id="{96AD4A43-5536-3F63-D8B3-D6EAA5AF70EB}"/>
              </a:ext>
            </a:extLst>
          </p:cNvPr>
          <p:cNvSpPr txBox="1"/>
          <p:nvPr/>
        </p:nvSpPr>
        <p:spPr>
          <a:xfrm>
            <a:off x="5851519" y="3861515"/>
            <a:ext cx="1908359" cy="369332"/>
          </a:xfrm>
          <a:prstGeom prst="rect">
            <a:avLst/>
          </a:prstGeom>
          <a:noFill/>
        </p:spPr>
        <p:txBody>
          <a:bodyPr wrap="square">
            <a:spAutoFit/>
          </a:bodyPr>
          <a:lstStyle/>
          <a:p>
            <a:r>
              <a:rPr lang="en-AU" dirty="0"/>
              <a:t>Year 2 example </a:t>
            </a:r>
          </a:p>
        </p:txBody>
      </p:sp>
      <p:pic>
        <p:nvPicPr>
          <p:cNvPr id="3" name="Graphic 2">
            <a:extLst>
              <a:ext uri="{FF2B5EF4-FFF2-40B4-BE49-F238E27FC236}">
                <a16:creationId xmlns:a16="http://schemas.microsoft.com/office/drawing/2014/main" id="{9BA95483-1202-829E-DE99-376BADE50F9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3145492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AC867-2437-253A-F5E2-1E5F9E551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05990F-6B96-5D80-CF0C-60992DDF4995}"/>
              </a:ext>
            </a:extLst>
          </p:cNvPr>
          <p:cNvSpPr>
            <a:spLocks noGrp="1"/>
          </p:cNvSpPr>
          <p:nvPr>
            <p:ph type="title"/>
          </p:nvPr>
        </p:nvSpPr>
        <p:spPr/>
        <p:txBody>
          <a:bodyPr/>
          <a:lstStyle/>
          <a:p>
            <a:r>
              <a:rPr lang="en-AU" dirty="0"/>
              <a:t>Downloadable template</a:t>
            </a:r>
          </a:p>
        </p:txBody>
      </p:sp>
      <p:pic>
        <p:nvPicPr>
          <p:cNvPr id="12" name="Picture 11">
            <a:extLst>
              <a:ext uri="{FF2B5EF4-FFF2-40B4-BE49-F238E27FC236}">
                <a16:creationId xmlns:a16="http://schemas.microsoft.com/office/drawing/2014/main" id="{1618979A-C2E9-1818-EA0A-D7C99C478FE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98499" y="1120790"/>
            <a:ext cx="4549337" cy="3218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02BD0E9-DC4A-9438-FFA8-106903A9C2C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79877" y="404100"/>
            <a:ext cx="2450942" cy="568547"/>
          </a:xfrm>
          <a:prstGeom prst="rect">
            <a:avLst/>
          </a:prstGeom>
        </p:spPr>
      </p:pic>
      <p:sp>
        <p:nvSpPr>
          <p:cNvPr id="8" name="Oval 7">
            <a:extLst>
              <a:ext uri="{FF2B5EF4-FFF2-40B4-BE49-F238E27FC236}">
                <a16:creationId xmlns:a16="http://schemas.microsoft.com/office/drawing/2014/main" id="{FF6BE9F2-6B1E-4CA8-5722-8E70A3736B16}"/>
              </a:ext>
            </a:extLst>
          </p:cNvPr>
          <p:cNvSpPr/>
          <p:nvPr/>
        </p:nvSpPr>
        <p:spPr>
          <a:xfrm>
            <a:off x="2226735" y="2967533"/>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5</a:t>
            </a:r>
          </a:p>
        </p:txBody>
      </p:sp>
      <p:sp>
        <p:nvSpPr>
          <p:cNvPr id="9" name="Oval 8">
            <a:extLst>
              <a:ext uri="{FF2B5EF4-FFF2-40B4-BE49-F238E27FC236}">
                <a16:creationId xmlns:a16="http://schemas.microsoft.com/office/drawing/2014/main" id="{0008E8F6-3308-89F0-FD91-FD5AD8E6E1B9}"/>
              </a:ext>
            </a:extLst>
          </p:cNvPr>
          <p:cNvSpPr/>
          <p:nvPr/>
        </p:nvSpPr>
        <p:spPr>
          <a:xfrm>
            <a:off x="2226746" y="1456514"/>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1</a:t>
            </a:r>
          </a:p>
        </p:txBody>
      </p:sp>
      <p:sp>
        <p:nvSpPr>
          <p:cNvPr id="10" name="Oval 9">
            <a:extLst>
              <a:ext uri="{FF2B5EF4-FFF2-40B4-BE49-F238E27FC236}">
                <a16:creationId xmlns:a16="http://schemas.microsoft.com/office/drawing/2014/main" id="{93FC026F-1EEF-EB09-E192-B469D2753DFA}"/>
              </a:ext>
            </a:extLst>
          </p:cNvPr>
          <p:cNvSpPr/>
          <p:nvPr/>
        </p:nvSpPr>
        <p:spPr>
          <a:xfrm>
            <a:off x="2226746" y="1708505"/>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2</a:t>
            </a:r>
          </a:p>
        </p:txBody>
      </p:sp>
      <p:sp>
        <p:nvSpPr>
          <p:cNvPr id="11" name="Oval 10">
            <a:extLst>
              <a:ext uri="{FF2B5EF4-FFF2-40B4-BE49-F238E27FC236}">
                <a16:creationId xmlns:a16="http://schemas.microsoft.com/office/drawing/2014/main" id="{4AA1382C-FFA6-4FA9-4FCE-5263A8407EBF}"/>
              </a:ext>
            </a:extLst>
          </p:cNvPr>
          <p:cNvSpPr/>
          <p:nvPr/>
        </p:nvSpPr>
        <p:spPr>
          <a:xfrm>
            <a:off x="2234540" y="1971412"/>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3</a:t>
            </a:r>
          </a:p>
        </p:txBody>
      </p:sp>
      <p:sp>
        <p:nvSpPr>
          <p:cNvPr id="13" name="Oval 12">
            <a:extLst>
              <a:ext uri="{FF2B5EF4-FFF2-40B4-BE49-F238E27FC236}">
                <a16:creationId xmlns:a16="http://schemas.microsoft.com/office/drawing/2014/main" id="{05032B67-A172-9113-3E7C-382300C66798}"/>
              </a:ext>
            </a:extLst>
          </p:cNvPr>
          <p:cNvSpPr/>
          <p:nvPr/>
        </p:nvSpPr>
        <p:spPr>
          <a:xfrm>
            <a:off x="2226746" y="2235316"/>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4</a:t>
            </a:r>
          </a:p>
        </p:txBody>
      </p:sp>
      <p:sp>
        <p:nvSpPr>
          <p:cNvPr id="14" name="Oval 13">
            <a:extLst>
              <a:ext uri="{FF2B5EF4-FFF2-40B4-BE49-F238E27FC236}">
                <a16:creationId xmlns:a16="http://schemas.microsoft.com/office/drawing/2014/main" id="{B8010A54-0DA5-50C2-2EE8-7445F504EB2B}"/>
              </a:ext>
            </a:extLst>
          </p:cNvPr>
          <p:cNvSpPr/>
          <p:nvPr/>
        </p:nvSpPr>
        <p:spPr>
          <a:xfrm>
            <a:off x="2226735" y="3734635"/>
            <a:ext cx="249228" cy="251991"/>
          </a:xfrm>
          <a:prstGeom prst="ellipse">
            <a:avLst/>
          </a:prstGeom>
          <a:solidFill>
            <a:schemeClr val="bg1"/>
          </a:solid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6</a:t>
            </a:r>
          </a:p>
        </p:txBody>
      </p:sp>
      <p:pic>
        <p:nvPicPr>
          <p:cNvPr id="4" name="Graphic 3">
            <a:extLst>
              <a:ext uri="{FF2B5EF4-FFF2-40B4-BE49-F238E27FC236}">
                <a16:creationId xmlns:a16="http://schemas.microsoft.com/office/drawing/2014/main" id="{FD7D7885-C4DB-DD0C-FD4B-5AA32A2E8CF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174517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365C-4DE0-6208-F0F9-33DCF48BA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C73A5-47A6-55F3-FFE0-92B5A56DB3F0}"/>
              </a:ext>
            </a:extLst>
          </p:cNvPr>
          <p:cNvSpPr>
            <a:spLocks noGrp="1"/>
          </p:cNvSpPr>
          <p:nvPr>
            <p:ph type="title"/>
          </p:nvPr>
        </p:nvSpPr>
        <p:spPr/>
        <p:txBody>
          <a:bodyPr/>
          <a:lstStyle/>
          <a:p>
            <a:r>
              <a:rPr lang="en-AU" dirty="0"/>
              <a:t>Steps for creating questions</a:t>
            </a:r>
          </a:p>
        </p:txBody>
      </p:sp>
      <p:sp>
        <p:nvSpPr>
          <p:cNvPr id="15" name="Rectangle 14">
            <a:extLst>
              <a:ext uri="{FF2B5EF4-FFF2-40B4-BE49-F238E27FC236}">
                <a16:creationId xmlns:a16="http://schemas.microsoft.com/office/drawing/2014/main" id="{40E904B4-2F92-8433-F8F2-A4DF1077A62B}"/>
              </a:ext>
            </a:extLst>
          </p:cNvPr>
          <p:cNvSpPr/>
          <p:nvPr/>
        </p:nvSpPr>
        <p:spPr>
          <a:xfrm>
            <a:off x="4654250" y="972171"/>
            <a:ext cx="4168775" cy="1484433"/>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756000" indent="-756000">
              <a:lnSpc>
                <a:spcPct val="110000"/>
              </a:lnSpc>
              <a:spcBef>
                <a:spcPts val="500"/>
              </a:spcBef>
              <a:spcAft>
                <a:spcPts val="500"/>
              </a:spcAft>
              <a:tabLst>
                <a:tab pos="756000" algn="l"/>
              </a:tabLst>
            </a:pPr>
            <a:r>
              <a:rPr lang="en-AU"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1:</a:t>
            </a:r>
            <a:r>
              <a:rPr lang="en-AU"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Identify the aspect/s of the achievement standard that are </a:t>
            </a:r>
            <a:b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focus of the assessment. </a:t>
            </a:r>
            <a:b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will be identified in planning documents.</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70E0C68-FFD6-5D6B-FEF7-F87A4A85CE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7430" y="977556"/>
            <a:ext cx="4157861" cy="294172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 name="Graphic 3">
            <a:extLst>
              <a:ext uri="{FF2B5EF4-FFF2-40B4-BE49-F238E27FC236}">
                <a16:creationId xmlns:a16="http://schemas.microsoft.com/office/drawing/2014/main" id="{131BAB10-1F55-CB39-545E-CD0906AA595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3207736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81D6-C723-233B-FC0A-D66FC5E96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588CD0-9BC4-9D9B-58E5-8575DB9A690D}"/>
              </a:ext>
            </a:extLst>
          </p:cNvPr>
          <p:cNvSpPr>
            <a:spLocks noGrp="1"/>
          </p:cNvSpPr>
          <p:nvPr>
            <p:ph type="title"/>
          </p:nvPr>
        </p:nvSpPr>
        <p:spPr/>
        <p:txBody>
          <a:bodyPr/>
          <a:lstStyle/>
          <a:p>
            <a:r>
              <a:rPr lang="en-AU" dirty="0"/>
              <a:t>Steps for creating questions</a:t>
            </a:r>
          </a:p>
        </p:txBody>
      </p:sp>
      <p:sp>
        <p:nvSpPr>
          <p:cNvPr id="8" name="Rectangle 7">
            <a:extLst>
              <a:ext uri="{FF2B5EF4-FFF2-40B4-BE49-F238E27FC236}">
                <a16:creationId xmlns:a16="http://schemas.microsoft.com/office/drawing/2014/main" id="{08D1B5A6-16F3-01B0-0C1E-66D854BD859B}"/>
              </a:ext>
            </a:extLst>
          </p:cNvPr>
          <p:cNvSpPr/>
          <p:nvPr/>
        </p:nvSpPr>
        <p:spPr>
          <a:xfrm>
            <a:off x="4650310" y="987573"/>
            <a:ext cx="4168775" cy="2700000"/>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756000" indent="-756000">
              <a:lnSpc>
                <a:spcPct val="110000"/>
              </a:lnSpc>
              <a:spcBef>
                <a:spcPts val="500"/>
              </a:spcBef>
              <a:spcAft>
                <a:spcPts val="500"/>
              </a:spcAft>
              <a:tabLst>
                <a:tab pos="756000" algn="l"/>
              </a:tabLst>
            </a:pPr>
            <a:r>
              <a:rPr lang="en-AU"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2: 	</a:t>
            </a:r>
            <a:r>
              <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Use</a:t>
            </a:r>
            <a:r>
              <a:rPr lang="en-AU" sz="1600" dirty="0">
                <a:effectLst/>
                <a:latin typeface="Arial" panose="020B0604020202020204" pitchFamily="34" charset="0"/>
                <a:ea typeface="Arial" panose="020B0604020202020204" pitchFamily="34" charset="0"/>
                <a:cs typeface="Times New Roman" panose="02020603050405020304" pitchFamily="18" charset="0"/>
              </a:rPr>
              <a:t> </a:t>
            </a:r>
            <a:r>
              <a:rPr lang="en-AU" sz="1600" u="none" strike="noStrike" dirty="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QCAA Mathematics standards elaborations</a:t>
            </a:r>
            <a:r>
              <a:rPr lang="en-AU" sz="1600" dirty="0">
                <a:effectLst/>
                <a:latin typeface="Arial" panose="020B0604020202020204" pitchFamily="34" charset="0"/>
                <a:ea typeface="Arial" panose="020B0604020202020204" pitchFamily="34" charset="0"/>
                <a:cs typeface="Times New Roman" panose="02020603050405020304" pitchFamily="18" charset="0"/>
              </a:rPr>
              <a:t> </a:t>
            </a:r>
            <a:r>
              <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(Notes section — Table 1) to locate the achievement standard aspects, related content descriptions, examples of evidence and mathematical proficiencies.</a:t>
            </a:r>
          </a:p>
          <a:p>
            <a:pPr marL="756000" indent="-756000">
              <a:lnSpc>
                <a:spcPct val="110000"/>
              </a:lnSpc>
              <a:spcBef>
                <a:spcPts val="500"/>
              </a:spcBef>
              <a:spcAft>
                <a:spcPts val="500"/>
              </a:spcAft>
              <a:tabLst>
                <a:tab pos="756000" algn="l"/>
              </a:tabLst>
            </a:pPr>
            <a:r>
              <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	Record the information in the table provided. This helps determine the degree of complexity.</a:t>
            </a:r>
            <a:endParaRPr lang="en-AU"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DA35314-8F64-F0BA-E19A-7978ECDAA5D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3809" y="982069"/>
            <a:ext cx="4145102" cy="2932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 name="Graphic 3">
            <a:extLst>
              <a:ext uri="{FF2B5EF4-FFF2-40B4-BE49-F238E27FC236}">
                <a16:creationId xmlns:a16="http://schemas.microsoft.com/office/drawing/2014/main" id="{52CF1E2C-129D-7788-F327-4777EF85F78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33083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7A69D-A57C-E3A6-7B90-8AA3BCE09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0341A-C818-7476-A865-9EB6C6107CE3}"/>
              </a:ext>
            </a:extLst>
          </p:cNvPr>
          <p:cNvSpPr>
            <a:spLocks noGrp="1"/>
          </p:cNvSpPr>
          <p:nvPr>
            <p:ph type="title"/>
          </p:nvPr>
        </p:nvSpPr>
        <p:spPr/>
        <p:txBody>
          <a:bodyPr/>
          <a:lstStyle/>
          <a:p>
            <a:r>
              <a:rPr lang="en-AU" dirty="0"/>
              <a:t>Steps for creating questions</a:t>
            </a:r>
          </a:p>
        </p:txBody>
      </p:sp>
      <p:sp>
        <p:nvSpPr>
          <p:cNvPr id="10" name="Rectangle 9">
            <a:extLst>
              <a:ext uri="{FF2B5EF4-FFF2-40B4-BE49-F238E27FC236}">
                <a16:creationId xmlns:a16="http://schemas.microsoft.com/office/drawing/2014/main" id="{01DABBF3-39B2-41A3-3C1A-545A12D4C5CE}"/>
              </a:ext>
            </a:extLst>
          </p:cNvPr>
          <p:cNvSpPr/>
          <p:nvPr/>
        </p:nvSpPr>
        <p:spPr>
          <a:xfrm>
            <a:off x="4650308" y="987574"/>
            <a:ext cx="4168775" cy="1512168"/>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756000" indent="-756000">
              <a:lnSpc>
                <a:spcPct val="110000"/>
              </a:lnSpc>
              <a:spcBef>
                <a:spcPts val="500"/>
              </a:spcBef>
              <a:spcAft>
                <a:spcPts val="500"/>
              </a:spcAft>
              <a:tabLst>
                <a:tab pos="756000" algn="l"/>
              </a:tabLst>
            </a:pPr>
            <a:r>
              <a:rPr lang="en-AU"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3:</a:t>
            </a:r>
            <a: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Refer to planning documents to consider the students’ learning experiences and assumed knowledge. This helps determine the degree of familiarity.</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8CE787A-58A4-7529-298E-91A09D809A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3809" y="982069"/>
            <a:ext cx="4145102" cy="2932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3" name="Graphic 2">
            <a:extLst>
              <a:ext uri="{FF2B5EF4-FFF2-40B4-BE49-F238E27FC236}">
                <a16:creationId xmlns:a16="http://schemas.microsoft.com/office/drawing/2014/main" id="{7923D401-E822-157B-1871-660F9AC515A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6948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E17E7-6B76-B4CC-3BBA-CE17EB6EB2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47E64-E784-90D4-934E-3E328DF1B0A2}"/>
              </a:ext>
            </a:extLst>
          </p:cNvPr>
          <p:cNvSpPr>
            <a:spLocks noGrp="1"/>
          </p:cNvSpPr>
          <p:nvPr>
            <p:ph type="title"/>
          </p:nvPr>
        </p:nvSpPr>
        <p:spPr/>
        <p:txBody>
          <a:bodyPr/>
          <a:lstStyle/>
          <a:p>
            <a:r>
              <a:rPr lang="en-AU" dirty="0"/>
              <a:t>Steps for creating questions</a:t>
            </a:r>
          </a:p>
        </p:txBody>
      </p:sp>
      <p:sp>
        <p:nvSpPr>
          <p:cNvPr id="8" name="Rectangle 7">
            <a:extLst>
              <a:ext uri="{FF2B5EF4-FFF2-40B4-BE49-F238E27FC236}">
                <a16:creationId xmlns:a16="http://schemas.microsoft.com/office/drawing/2014/main" id="{4757A71A-2C1D-0915-55B3-6562BF24F446}"/>
              </a:ext>
            </a:extLst>
          </p:cNvPr>
          <p:cNvSpPr/>
          <p:nvPr/>
        </p:nvSpPr>
        <p:spPr>
          <a:xfrm>
            <a:off x="4650308" y="987574"/>
            <a:ext cx="4168775" cy="2700000"/>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756000" indent="-756000">
              <a:lnSpc>
                <a:spcPct val="110000"/>
              </a:lnSpc>
              <a:spcBef>
                <a:spcPts val="500"/>
              </a:spcBef>
              <a:spcAft>
                <a:spcPts val="500"/>
              </a:spcAft>
              <a:tabLst>
                <a:tab pos="756000" algn="l"/>
              </a:tabLst>
            </a:pPr>
            <a:r>
              <a:rPr lang="en-AU"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4:</a:t>
            </a:r>
            <a:r>
              <a:rPr lang="en-AU"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Apply the descriptions from the </a:t>
            </a:r>
            <a:r>
              <a:rPr lang="en-AU" sz="1600" u="none" strike="noStrike" dirty="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QCAA Mathematics standards elaborations</a:t>
            </a:r>
            <a:r>
              <a:rPr lang="en-AU" sz="1600" dirty="0">
                <a:effectLst/>
                <a:latin typeface="Arial" panose="020B0604020202020204" pitchFamily="34" charset="0"/>
                <a:ea typeface="Arial" panose="020B0604020202020204" pitchFamily="34" charset="0"/>
                <a:cs typeface="Times New Roman" panose="02020603050405020304" pitchFamily="18" charset="0"/>
              </a:rPr>
              <a:t> </a:t>
            </a:r>
            <a:r>
              <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(Notes section — Table 2) to the identified curriculum content and student learning experiences to create </a:t>
            </a:r>
            <a:br>
              <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br>
            <a:r>
              <a:rPr lang="en-AU" sz="16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your questions.</a:t>
            </a:r>
          </a:p>
          <a:p>
            <a:pPr marL="756000" indent="-756000">
              <a:lnSpc>
                <a:spcPct val="110000"/>
              </a:lnSpc>
              <a:spcBef>
                <a:spcPts val="500"/>
              </a:spcBef>
              <a:spcAft>
                <a:spcPts val="500"/>
              </a:spcAft>
              <a:tabLst>
                <a:tab pos="756000" algn="l"/>
              </a:tabLst>
            </a:pPr>
            <a:r>
              <a:rPr lang="en-AU"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5:</a:t>
            </a:r>
            <a:r>
              <a:rPr lang="en-AU"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Record questions and annotations in the table provided.</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9AE6684-5694-7FD9-6FC7-6C2924F7677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3809" y="982069"/>
            <a:ext cx="4145102" cy="2932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 name="Graphic 3">
            <a:extLst>
              <a:ext uri="{FF2B5EF4-FFF2-40B4-BE49-F238E27FC236}">
                <a16:creationId xmlns:a16="http://schemas.microsoft.com/office/drawing/2014/main" id="{E65EE4A0-8D6E-2F28-8E3C-F607EFBC280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214511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C2008-0BE9-E02E-E5B8-5AAD548BA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9CC9F-BF2D-659F-8AF1-8B03D59B2CB7}"/>
              </a:ext>
            </a:extLst>
          </p:cNvPr>
          <p:cNvSpPr>
            <a:spLocks noGrp="1"/>
          </p:cNvSpPr>
          <p:nvPr>
            <p:ph type="title"/>
          </p:nvPr>
        </p:nvSpPr>
        <p:spPr/>
        <p:txBody>
          <a:bodyPr/>
          <a:lstStyle/>
          <a:p>
            <a:r>
              <a:rPr lang="en-AU" dirty="0"/>
              <a:t>Steps for creating questions</a:t>
            </a:r>
          </a:p>
        </p:txBody>
      </p:sp>
      <p:sp>
        <p:nvSpPr>
          <p:cNvPr id="9" name="Rectangle 8">
            <a:extLst>
              <a:ext uri="{FF2B5EF4-FFF2-40B4-BE49-F238E27FC236}">
                <a16:creationId xmlns:a16="http://schemas.microsoft.com/office/drawing/2014/main" id="{80B7A9E5-1A23-77A9-4382-1C81C051C01C}"/>
              </a:ext>
            </a:extLst>
          </p:cNvPr>
          <p:cNvSpPr/>
          <p:nvPr/>
        </p:nvSpPr>
        <p:spPr>
          <a:xfrm>
            <a:off x="4650308" y="987574"/>
            <a:ext cx="4168775" cy="1775668"/>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756000" indent="-756000">
              <a:lnSpc>
                <a:spcPct val="110000"/>
              </a:lnSpc>
              <a:spcBef>
                <a:spcPts val="500"/>
              </a:spcBef>
              <a:spcAft>
                <a:spcPts val="500"/>
              </a:spcAft>
              <a:tabLst>
                <a:tab pos="756000" algn="l"/>
              </a:tabLst>
            </a:pPr>
            <a:r>
              <a:rPr lang="en-AU"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Step 6:</a:t>
            </a:r>
            <a: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Engage in professional conversations to ensure there is </a:t>
            </a:r>
            <a:b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shared understanding across </a:t>
            </a:r>
            <a:b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teaching team. Review the questions to enhance validity, accessibility and reliability.</a:t>
            </a:r>
            <a:endParaRPr lang="en-AU"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77E82A9-C584-2F14-3847-8FCA9BE3BB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43809" y="982069"/>
            <a:ext cx="4145102" cy="293270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 name="Graphic 3">
            <a:extLst>
              <a:ext uri="{FF2B5EF4-FFF2-40B4-BE49-F238E27FC236}">
                <a16:creationId xmlns:a16="http://schemas.microsoft.com/office/drawing/2014/main" id="{4B5A5531-E4DD-4794-7F28-18CF4DB229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63239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2A50DF-B90B-FBC8-2612-8DD1DBD31CC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58747" y="771551"/>
            <a:ext cx="4189717" cy="2808311"/>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BAE0072-7924-CC8B-182D-34EC2779595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468327" y="1143222"/>
            <a:ext cx="4226618" cy="2973299"/>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D69E07AD-29A6-DBDF-12B2-F0D90CDA595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58975" y="1499831"/>
            <a:ext cx="4218705" cy="2964405"/>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454157F-C5F1-926E-BA56-0319DB6C85B1}"/>
              </a:ext>
            </a:extLst>
          </p:cNvPr>
          <p:cNvSpPr>
            <a:spLocks noGrp="1"/>
          </p:cNvSpPr>
          <p:nvPr>
            <p:ph type="title"/>
          </p:nvPr>
        </p:nvSpPr>
        <p:spPr/>
        <p:txBody>
          <a:bodyPr>
            <a:normAutofit/>
          </a:bodyPr>
          <a:lstStyle/>
          <a:p>
            <a:r>
              <a:rPr lang="en-AU" dirty="0">
                <a:effectLst/>
                <a:latin typeface="Arial" panose="020B0604020202020204" pitchFamily="34" charset="0"/>
                <a:ea typeface="SimHei" panose="02010609060101010101" pitchFamily="49" charset="-122"/>
                <a:cs typeface="Times New Roman" panose="02020603050405020304" pitchFamily="18" charset="0"/>
              </a:rPr>
              <a:t>Year level example resources</a:t>
            </a:r>
            <a:endParaRPr lang="en-AU" dirty="0"/>
          </a:p>
        </p:txBody>
      </p:sp>
      <p:pic>
        <p:nvPicPr>
          <p:cNvPr id="3" name="Graphic 2">
            <a:extLst>
              <a:ext uri="{FF2B5EF4-FFF2-40B4-BE49-F238E27FC236}">
                <a16:creationId xmlns:a16="http://schemas.microsoft.com/office/drawing/2014/main" id="{DCF4809B-D37B-C596-9CBC-EF5D15DDDE0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43829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F0C0B-53FE-9E3E-7857-D72CD014C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5D06A8-7B7E-FC8B-373C-26EE926D239F}"/>
              </a:ext>
            </a:extLst>
          </p:cNvPr>
          <p:cNvSpPr>
            <a:spLocks noGrp="1"/>
          </p:cNvSpPr>
          <p:nvPr>
            <p:ph type="title"/>
          </p:nvPr>
        </p:nvSpPr>
        <p:spPr/>
        <p:txBody>
          <a:bodyPr/>
          <a:lstStyle/>
          <a:p>
            <a:r>
              <a:rPr lang="en-AU" dirty="0"/>
              <a:t>Year 2 example using the steps for creating questions</a:t>
            </a:r>
          </a:p>
        </p:txBody>
      </p:sp>
      <p:grpSp>
        <p:nvGrpSpPr>
          <p:cNvPr id="11" name="Group 10">
            <a:extLst>
              <a:ext uri="{FF2B5EF4-FFF2-40B4-BE49-F238E27FC236}">
                <a16:creationId xmlns:a16="http://schemas.microsoft.com/office/drawing/2014/main" id="{32E20E00-59F6-7F02-60DC-E8016792FFED}"/>
              </a:ext>
            </a:extLst>
          </p:cNvPr>
          <p:cNvGrpSpPr/>
          <p:nvPr/>
        </p:nvGrpSpPr>
        <p:grpSpPr>
          <a:xfrm>
            <a:off x="296640" y="1115797"/>
            <a:ext cx="8526385" cy="1888001"/>
            <a:chOff x="296640" y="1115797"/>
            <a:chExt cx="8595840" cy="1910187"/>
          </a:xfrm>
        </p:grpSpPr>
        <p:pic>
          <p:nvPicPr>
            <p:cNvPr id="9" name="Picture 8" descr="A close-up of a math chart&#10;&#10;AI-generated content may be incorrect.">
              <a:extLst>
                <a:ext uri="{FF2B5EF4-FFF2-40B4-BE49-F238E27FC236}">
                  <a16:creationId xmlns:a16="http://schemas.microsoft.com/office/drawing/2014/main" id="{35349B7A-C4BF-5047-3CFB-5B3A87AA68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96640" y="1115797"/>
              <a:ext cx="8595840" cy="191018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972EC2D0-6649-D3B3-237B-3E1E1398C778}"/>
                </a:ext>
              </a:extLst>
            </p:cNvPr>
            <p:cNvSpPr/>
            <p:nvPr/>
          </p:nvSpPr>
          <p:spPr>
            <a:xfrm>
              <a:off x="8316416" y="1115797"/>
              <a:ext cx="576064" cy="231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3" name="Graphic 2">
            <a:extLst>
              <a:ext uri="{FF2B5EF4-FFF2-40B4-BE49-F238E27FC236}">
                <a16:creationId xmlns:a16="http://schemas.microsoft.com/office/drawing/2014/main" id="{9E1E456F-974E-CA97-FE31-F4BBA592998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138392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D95B5-DE05-831D-7023-8902EF986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B9E46-1B5B-F097-2FD9-484D4373A202}"/>
              </a:ext>
            </a:extLst>
          </p:cNvPr>
          <p:cNvSpPr>
            <a:spLocks noGrp="1"/>
          </p:cNvSpPr>
          <p:nvPr>
            <p:ph type="title"/>
          </p:nvPr>
        </p:nvSpPr>
        <p:spPr/>
        <p:txBody>
          <a:bodyPr/>
          <a:lstStyle/>
          <a:p>
            <a:r>
              <a:rPr lang="en-AU" dirty="0"/>
              <a:t>Year 2 example using the steps for creating questions</a:t>
            </a:r>
          </a:p>
        </p:txBody>
      </p:sp>
      <p:pic>
        <p:nvPicPr>
          <p:cNvPr id="6" name="Picture 5">
            <a:extLst>
              <a:ext uri="{FF2B5EF4-FFF2-40B4-BE49-F238E27FC236}">
                <a16:creationId xmlns:a16="http://schemas.microsoft.com/office/drawing/2014/main" id="{C8497614-9F49-4A73-C613-24FE506873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000" y="792017"/>
            <a:ext cx="8496000" cy="2828346"/>
          </a:xfrm>
          <a:prstGeom prst="rect">
            <a:avLst/>
          </a:prstGeom>
          <a:effectLst>
            <a:outerShdw blurRad="50800" dist="38100" dir="2700000" algn="tl" rotWithShape="0">
              <a:prstClr val="black">
                <a:alpha val="40000"/>
              </a:prstClr>
            </a:outerShdw>
          </a:effectLst>
        </p:spPr>
      </p:pic>
      <p:pic>
        <p:nvPicPr>
          <p:cNvPr id="3" name="Graphic 2">
            <a:extLst>
              <a:ext uri="{FF2B5EF4-FFF2-40B4-BE49-F238E27FC236}">
                <a16:creationId xmlns:a16="http://schemas.microsoft.com/office/drawing/2014/main" id="{2E79F03B-F312-CBEB-3190-2953607B70B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4192954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52C8-63EF-6369-E03B-F0A5D5C047ED}"/>
              </a:ext>
            </a:extLst>
          </p:cNvPr>
          <p:cNvSpPr>
            <a:spLocks noGrp="1"/>
          </p:cNvSpPr>
          <p:nvPr>
            <p:ph type="title" idx="4294967295"/>
          </p:nvPr>
        </p:nvSpPr>
        <p:spPr>
          <a:xfrm>
            <a:off x="329569" y="306388"/>
            <a:ext cx="8490904" cy="720725"/>
          </a:xfrm>
        </p:spPr>
        <p:txBody>
          <a:bodyPr>
            <a:noAutofit/>
          </a:bodyPr>
          <a:lstStyle/>
          <a:p>
            <a:pPr fontAlgn="auto">
              <a:lnSpc>
                <a:spcPct val="110000"/>
              </a:lnSpc>
              <a:spcAft>
                <a:spcPts val="0"/>
              </a:spcAft>
            </a:pPr>
            <a:r>
              <a:rPr lang="en-US" sz="1800" b="0" dirty="0">
                <a:solidFill>
                  <a:srgbClr val="000000"/>
                </a:solidFill>
                <a:latin typeface="Arial"/>
              </a:rPr>
              <a:t>Look for activity icons. Throughout this presentation, icons are used to indicate different activities, groupings and available resources.</a:t>
            </a:r>
          </a:p>
        </p:txBody>
      </p:sp>
      <p:sp>
        <p:nvSpPr>
          <p:cNvPr id="4" name="Oval 3">
            <a:extLst>
              <a:ext uri="{FF2B5EF4-FFF2-40B4-BE49-F238E27FC236}">
                <a16:creationId xmlns:a16="http://schemas.microsoft.com/office/drawing/2014/main" id="{F2BC8C36-8547-F9C7-75B3-6FBD1B175AC8}"/>
              </a:ext>
            </a:extLst>
          </p:cNvPr>
          <p:cNvSpPr/>
          <p:nvPr/>
        </p:nvSpPr>
        <p:spPr>
          <a:xfrm>
            <a:off x="329569" y="1403455"/>
            <a:ext cx="2160968" cy="2205054"/>
          </a:xfrm>
          <a:prstGeom prst="ellipse">
            <a:avLst/>
          </a:prstGeom>
          <a:no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AU"/>
            </a:defPPr>
            <a:lvl1pPr algn="l" rtl="0" fontAlgn="base">
              <a:spcBef>
                <a:spcPct val="50000"/>
              </a:spcBef>
              <a:spcAft>
                <a:spcPct val="0"/>
              </a:spcAft>
              <a:defRPr kern="1200">
                <a:solidFill>
                  <a:schemeClr val="lt1"/>
                </a:solidFill>
                <a:latin typeface="+mn-lt"/>
                <a:ea typeface="+mn-ea"/>
                <a:cs typeface="+mn-cs"/>
              </a:defRPr>
            </a:lvl1pPr>
            <a:lvl2pPr marL="457200" algn="l" rtl="0" fontAlgn="base">
              <a:spcBef>
                <a:spcPct val="50000"/>
              </a:spcBef>
              <a:spcAft>
                <a:spcPct val="0"/>
              </a:spcAft>
              <a:defRPr kern="1200">
                <a:solidFill>
                  <a:schemeClr val="lt1"/>
                </a:solidFill>
                <a:latin typeface="+mn-lt"/>
                <a:ea typeface="+mn-ea"/>
                <a:cs typeface="+mn-cs"/>
              </a:defRPr>
            </a:lvl2pPr>
            <a:lvl3pPr marL="914400" algn="l" rtl="0" fontAlgn="base">
              <a:spcBef>
                <a:spcPct val="50000"/>
              </a:spcBef>
              <a:spcAft>
                <a:spcPct val="0"/>
              </a:spcAft>
              <a:defRPr kern="1200">
                <a:solidFill>
                  <a:schemeClr val="lt1"/>
                </a:solidFill>
                <a:latin typeface="+mn-lt"/>
                <a:ea typeface="+mn-ea"/>
                <a:cs typeface="+mn-cs"/>
              </a:defRPr>
            </a:lvl3pPr>
            <a:lvl4pPr marL="1371600" algn="l" rtl="0" fontAlgn="base">
              <a:spcBef>
                <a:spcPct val="50000"/>
              </a:spcBef>
              <a:spcAft>
                <a:spcPct val="0"/>
              </a:spcAft>
              <a:defRPr kern="1200">
                <a:solidFill>
                  <a:schemeClr val="lt1"/>
                </a:solidFill>
                <a:latin typeface="+mn-lt"/>
                <a:ea typeface="+mn-ea"/>
                <a:cs typeface="+mn-cs"/>
              </a:defRPr>
            </a:lvl4pPr>
            <a:lvl5pPr marL="1828800" algn="l" rtl="0" fontAlgn="base">
              <a:spcBef>
                <a:spcPct val="5000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AU" sz="2800" b="1" dirty="0">
                <a:solidFill>
                  <a:schemeClr val="bg2"/>
                </a:solidFill>
              </a:rPr>
              <a:t>Before you start</a:t>
            </a:r>
          </a:p>
        </p:txBody>
      </p:sp>
      <p:pic>
        <p:nvPicPr>
          <p:cNvPr id="3" name="Picture 2" descr="A drawing of a person with a cloud above their head&#10;&#10;Description automatically generated">
            <a:extLst>
              <a:ext uri="{FF2B5EF4-FFF2-40B4-BE49-F238E27FC236}">
                <a16:creationId xmlns:a16="http://schemas.microsoft.com/office/drawing/2014/main" id="{94523765-7281-3394-BC2A-88B2FC5467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2975" y="1954121"/>
            <a:ext cx="1040063" cy="1040064"/>
          </a:xfrm>
          <a:prstGeom prst="rect">
            <a:avLst/>
          </a:prstGeom>
        </p:spPr>
      </p:pic>
      <p:sp>
        <p:nvSpPr>
          <p:cNvPr id="5" name="TextBox 4">
            <a:extLst>
              <a:ext uri="{FF2B5EF4-FFF2-40B4-BE49-F238E27FC236}">
                <a16:creationId xmlns:a16="http://schemas.microsoft.com/office/drawing/2014/main" id="{91955BAF-0CD9-8150-CB77-7EB781470E86}"/>
              </a:ext>
            </a:extLst>
          </p:cNvPr>
          <p:cNvSpPr txBox="1"/>
          <p:nvPr/>
        </p:nvSpPr>
        <p:spPr>
          <a:xfrm>
            <a:off x="3094223" y="3085022"/>
            <a:ext cx="1376298"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Reflection document</a:t>
            </a:r>
          </a:p>
        </p:txBody>
      </p:sp>
      <p:sp>
        <p:nvSpPr>
          <p:cNvPr id="6" name="TextBox 5">
            <a:extLst>
              <a:ext uri="{FF2B5EF4-FFF2-40B4-BE49-F238E27FC236}">
                <a16:creationId xmlns:a16="http://schemas.microsoft.com/office/drawing/2014/main" id="{29C173D6-04DD-5620-3061-2C60AD0B22CA}"/>
              </a:ext>
            </a:extLst>
          </p:cNvPr>
          <p:cNvSpPr txBox="1"/>
          <p:nvPr/>
        </p:nvSpPr>
        <p:spPr>
          <a:xfrm>
            <a:off x="4489158" y="3076864"/>
            <a:ext cx="1376299"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mn-ea"/>
                <a:cs typeface="+mn-cs"/>
              </a:rPr>
              <a:t>Pause and reflect</a:t>
            </a:r>
          </a:p>
        </p:txBody>
      </p:sp>
      <p:sp>
        <p:nvSpPr>
          <p:cNvPr id="7" name="TextBox 6">
            <a:extLst>
              <a:ext uri="{FF2B5EF4-FFF2-40B4-BE49-F238E27FC236}">
                <a16:creationId xmlns:a16="http://schemas.microsoft.com/office/drawing/2014/main" id="{30B0A323-E4AD-23A8-5F81-AECD570EF98E}"/>
              </a:ext>
            </a:extLst>
          </p:cNvPr>
          <p:cNvSpPr txBox="1"/>
          <p:nvPr/>
        </p:nvSpPr>
        <p:spPr>
          <a:xfrm>
            <a:off x="5884094" y="3058875"/>
            <a:ext cx="1376298"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Group discussion</a:t>
            </a:r>
          </a:p>
        </p:txBody>
      </p:sp>
      <p:pic>
        <p:nvPicPr>
          <p:cNvPr id="8" name="Picture 7" descr="A group of people talking&#10;&#10;AI-generated content may be incorrect.">
            <a:extLst>
              <a:ext uri="{FF2B5EF4-FFF2-40B4-BE49-F238E27FC236}">
                <a16:creationId xmlns:a16="http://schemas.microsoft.com/office/drawing/2014/main" id="{F7F745E2-8842-55D2-27F2-80C067EC1B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2898" y="1953269"/>
            <a:ext cx="1070763" cy="1040916"/>
          </a:xfrm>
          <a:prstGeom prst="rect">
            <a:avLst/>
          </a:prstGeom>
        </p:spPr>
      </p:pic>
      <p:pic>
        <p:nvPicPr>
          <p:cNvPr id="9" name="Graphic 8" descr="Orange circle icon: Make a note">
            <a:extLst>
              <a:ext uri="{FF2B5EF4-FFF2-40B4-BE49-F238E27FC236}">
                <a16:creationId xmlns:a16="http://schemas.microsoft.com/office/drawing/2014/main" id="{CB1551CD-E03B-C299-DCCA-AAB60F5A0B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4344" y="1955414"/>
            <a:ext cx="1038771" cy="1038771"/>
          </a:xfrm>
          <a:prstGeom prst="rect">
            <a:avLst/>
          </a:prstGeom>
        </p:spPr>
      </p:pic>
      <p:sp>
        <p:nvSpPr>
          <p:cNvPr id="10" name="TextBox 9">
            <a:extLst>
              <a:ext uri="{FF2B5EF4-FFF2-40B4-BE49-F238E27FC236}">
                <a16:creationId xmlns:a16="http://schemas.microsoft.com/office/drawing/2014/main" id="{0301EAB5-2613-371E-E3E5-61515ED40B23}"/>
              </a:ext>
            </a:extLst>
          </p:cNvPr>
          <p:cNvSpPr txBox="1"/>
          <p:nvPr/>
        </p:nvSpPr>
        <p:spPr>
          <a:xfrm>
            <a:off x="7279030" y="3089990"/>
            <a:ext cx="1376298" cy="584775"/>
          </a:xfrm>
          <a:prstGeom prst="rect">
            <a:avLst/>
          </a:prstGeom>
          <a:noFill/>
        </p:spPr>
        <p:txBody>
          <a:bodyPr wrap="square">
            <a:spAutoFit/>
          </a:bodyPr>
          <a:lstStyle/>
          <a:p>
            <a:pPr algn="ctr">
              <a:spcBef>
                <a:spcPts val="0"/>
              </a:spcBef>
            </a:pPr>
            <a:r>
              <a:rPr lang="en-US" sz="1600" dirty="0"/>
              <a:t>Hands-on </a:t>
            </a:r>
          </a:p>
          <a:p>
            <a:pPr algn="ctr">
              <a:spcBef>
                <a:spcPts val="0"/>
              </a:spcBef>
            </a:pPr>
            <a:r>
              <a:rPr lang="en-US" sz="1600" dirty="0"/>
              <a:t>activity</a:t>
            </a:r>
          </a:p>
        </p:txBody>
      </p:sp>
      <p:pic>
        <p:nvPicPr>
          <p:cNvPr id="11" name="Graphic 11">
            <a:extLst>
              <a:ext uri="{FF2B5EF4-FFF2-40B4-BE49-F238E27FC236}">
                <a16:creationId xmlns:a16="http://schemas.microsoft.com/office/drawing/2014/main" id="{00AB5461-A4E1-3538-C15D-924AE92C549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463520" y="1955414"/>
            <a:ext cx="1038771" cy="1038771"/>
          </a:xfrm>
          <a:prstGeom prst="rect">
            <a:avLst/>
          </a:prstGeom>
        </p:spPr>
      </p:pic>
    </p:spTree>
    <p:extLst>
      <p:ext uri="{BB962C8B-B14F-4D97-AF65-F5344CB8AC3E}">
        <p14:creationId xmlns:p14="http://schemas.microsoft.com/office/powerpoint/2010/main" val="923049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F0771-520F-4BE4-7FB3-27A2E5FF139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D3D6E2F-AE42-F5A4-7D7C-83211C1FC9E7}"/>
              </a:ext>
            </a:extLst>
          </p:cNvPr>
          <p:cNvPicPr>
            <a:picLocks noChangeAspect="1"/>
          </p:cNvPicPr>
          <p:nvPr/>
        </p:nvPicPr>
        <p:blipFill>
          <a:blip r:embed="rId3" cstate="screen">
            <a:extLst>
              <a:ext uri="{28A0092B-C50C-407E-A947-70E740481C1C}">
                <a14:useLocalDpi xmlns:a14="http://schemas.microsoft.com/office/drawing/2010/main"/>
              </a:ext>
            </a:extLst>
          </a:blip>
          <a:srcRect l="768" t="990" r="768" b="990"/>
          <a:stretch/>
        </p:blipFill>
        <p:spPr>
          <a:xfrm>
            <a:off x="2616449" y="915566"/>
            <a:ext cx="3911101" cy="3312368"/>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1654ECB2-9FD9-6D88-E256-64DEB8AD1E90}"/>
              </a:ext>
            </a:extLst>
          </p:cNvPr>
          <p:cNvSpPr>
            <a:spLocks noGrp="1"/>
          </p:cNvSpPr>
          <p:nvPr>
            <p:ph type="title"/>
          </p:nvPr>
        </p:nvSpPr>
        <p:spPr/>
        <p:txBody>
          <a:bodyPr/>
          <a:lstStyle/>
          <a:p>
            <a:r>
              <a:rPr lang="en-AU" dirty="0"/>
              <a:t>Year 2 example using the steps for creating questions</a:t>
            </a:r>
          </a:p>
        </p:txBody>
      </p:sp>
      <p:pic>
        <p:nvPicPr>
          <p:cNvPr id="4" name="Graphic 3">
            <a:extLst>
              <a:ext uri="{FF2B5EF4-FFF2-40B4-BE49-F238E27FC236}">
                <a16:creationId xmlns:a16="http://schemas.microsoft.com/office/drawing/2014/main" id="{D85FCFDF-C16F-98CD-8E68-A5C3886E716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1336483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FA859-3DDE-FE21-31F6-88C9193EF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5A94E-1BB5-795F-FE32-C62069F51D89}"/>
              </a:ext>
            </a:extLst>
          </p:cNvPr>
          <p:cNvSpPr>
            <a:spLocks noGrp="1"/>
          </p:cNvSpPr>
          <p:nvPr>
            <p:ph type="title"/>
          </p:nvPr>
        </p:nvSpPr>
        <p:spPr/>
        <p:txBody>
          <a:bodyPr>
            <a:noAutofit/>
          </a:bodyPr>
          <a:lstStyle/>
          <a:p>
            <a:r>
              <a:rPr lang="en-US" dirty="0"/>
              <a:t>Year level examples</a:t>
            </a:r>
            <a:endParaRPr lang="en-AU" dirty="0"/>
          </a:p>
        </p:txBody>
      </p:sp>
      <p:sp>
        <p:nvSpPr>
          <p:cNvPr id="3" name="Content Placeholder 2">
            <a:extLst>
              <a:ext uri="{FF2B5EF4-FFF2-40B4-BE49-F238E27FC236}">
                <a16:creationId xmlns:a16="http://schemas.microsoft.com/office/drawing/2014/main" id="{2CB571C9-DFE6-24C5-C642-3508689D39EA}"/>
              </a:ext>
            </a:extLst>
          </p:cNvPr>
          <p:cNvSpPr>
            <a:spLocks noGrp="1"/>
          </p:cNvSpPr>
          <p:nvPr>
            <p:ph idx="1"/>
          </p:nvPr>
        </p:nvSpPr>
        <p:spPr/>
        <p:txBody>
          <a:bodyPr/>
          <a:lstStyle/>
          <a:p>
            <a:pPr fontAlgn="auto">
              <a:spcAft>
                <a:spcPts val="0"/>
              </a:spcAft>
            </a:pPr>
            <a:r>
              <a:rPr lang="en-AU" b="1" dirty="0">
                <a:solidFill>
                  <a:schemeClr val="accent3"/>
                </a:solidFill>
              </a:rPr>
              <a:t>In a moment …</a:t>
            </a:r>
          </a:p>
          <a:p>
            <a:r>
              <a:rPr lang="en-US" dirty="0"/>
              <a:t>Use relevant year level example resources to:</a:t>
            </a:r>
          </a:p>
          <a:p>
            <a:pPr marL="396000" indent="-396000">
              <a:buFont typeface="+mj-lt"/>
              <a:buAutoNum type="arabicPeriod"/>
            </a:pPr>
            <a:r>
              <a:rPr lang="en-US" dirty="0"/>
              <a:t>examine the steps for creating questions</a:t>
            </a:r>
          </a:p>
          <a:p>
            <a:pPr marL="396000" indent="-396000">
              <a:buFont typeface="+mj-lt"/>
              <a:buAutoNum type="arabicPeriod"/>
            </a:pPr>
            <a:r>
              <a:rPr lang="en-US" dirty="0"/>
              <a:t>reflect on the example questions and annotations</a:t>
            </a:r>
          </a:p>
          <a:p>
            <a:pPr marL="396000" indent="-396000">
              <a:buFont typeface="+mj-lt"/>
              <a:buAutoNum type="arabicPeriod"/>
            </a:pPr>
            <a:r>
              <a:rPr lang="en-US" dirty="0"/>
              <a:t>identify adjustments you would make for students in your context.</a:t>
            </a:r>
          </a:p>
          <a:p>
            <a:pPr>
              <a:spcBef>
                <a:spcPts val="1200"/>
              </a:spcBef>
            </a:pPr>
            <a:r>
              <a:rPr lang="en-US" b="1" dirty="0">
                <a:solidFill>
                  <a:schemeClr val="accent3"/>
                </a:solidFill>
              </a:rPr>
              <a:t>Then, </a:t>
            </a:r>
            <a:r>
              <a:rPr lang="en-US" dirty="0"/>
              <a:t>if working in a group, discuss your findings.</a:t>
            </a:r>
          </a:p>
          <a:p>
            <a:endParaRPr lang="en-AU" dirty="0"/>
          </a:p>
        </p:txBody>
      </p:sp>
      <p:pic>
        <p:nvPicPr>
          <p:cNvPr id="4" name="Graphic 3">
            <a:extLst>
              <a:ext uri="{FF2B5EF4-FFF2-40B4-BE49-F238E27FC236}">
                <a16:creationId xmlns:a16="http://schemas.microsoft.com/office/drawing/2014/main" id="{3105BB97-3325-3AC3-1359-4811FE50F8B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20000" y="3888000"/>
            <a:ext cx="906209" cy="906209"/>
          </a:xfrm>
          <a:prstGeom prst="rect">
            <a:avLst/>
          </a:prstGeom>
        </p:spPr>
      </p:pic>
    </p:spTree>
    <p:extLst>
      <p:ext uri="{BB962C8B-B14F-4D97-AF65-F5344CB8AC3E}">
        <p14:creationId xmlns:p14="http://schemas.microsoft.com/office/powerpoint/2010/main" val="2256239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6C2F9-D34C-13B1-47F5-692F10B12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8B46A-99DC-EBD8-8A12-71EA2BFFA5FF}"/>
              </a:ext>
            </a:extLst>
          </p:cNvPr>
          <p:cNvSpPr>
            <a:spLocks noGrp="1"/>
          </p:cNvSpPr>
          <p:nvPr>
            <p:ph type="title"/>
          </p:nvPr>
        </p:nvSpPr>
        <p:spPr/>
        <p:txBody>
          <a:bodyPr>
            <a:noAutofit/>
          </a:bodyPr>
          <a:lstStyle/>
          <a:p>
            <a:r>
              <a:rPr lang="en-US" dirty="0"/>
              <a:t>Creating your own questions</a:t>
            </a:r>
            <a:endParaRPr lang="en-AU" dirty="0"/>
          </a:p>
        </p:txBody>
      </p:sp>
      <p:sp>
        <p:nvSpPr>
          <p:cNvPr id="3" name="Content Placeholder 2">
            <a:extLst>
              <a:ext uri="{FF2B5EF4-FFF2-40B4-BE49-F238E27FC236}">
                <a16:creationId xmlns:a16="http://schemas.microsoft.com/office/drawing/2014/main" id="{C45741B7-FA10-FC4E-62EA-0B5A309D0CDD}"/>
              </a:ext>
            </a:extLst>
          </p:cNvPr>
          <p:cNvSpPr>
            <a:spLocks noGrp="1"/>
          </p:cNvSpPr>
          <p:nvPr>
            <p:ph idx="1"/>
          </p:nvPr>
        </p:nvSpPr>
        <p:spPr/>
        <p:txBody>
          <a:bodyPr/>
          <a:lstStyle/>
          <a:p>
            <a:pPr fontAlgn="auto">
              <a:spcAft>
                <a:spcPts val="0"/>
              </a:spcAft>
            </a:pPr>
            <a:r>
              <a:rPr lang="en-AU" b="1" dirty="0">
                <a:solidFill>
                  <a:schemeClr val="accent3"/>
                </a:solidFill>
              </a:rPr>
              <a:t>In a moment …</a:t>
            </a:r>
          </a:p>
          <a:p>
            <a:r>
              <a:rPr lang="en-US" dirty="0"/>
              <a:t>Open the </a:t>
            </a:r>
            <a:r>
              <a:rPr lang="en-US" i="1" dirty="0"/>
              <a:t>Using complexity and familiarity to create questions</a:t>
            </a:r>
            <a:br>
              <a:rPr lang="en-US" i="1" dirty="0"/>
            </a:br>
            <a:r>
              <a:rPr lang="en-US" dirty="0"/>
              <a:t>template, and:</a:t>
            </a:r>
          </a:p>
          <a:p>
            <a:pPr marL="396000" indent="-396000">
              <a:buFont typeface="+mj-lt"/>
              <a:buAutoNum type="arabicPeriod"/>
            </a:pPr>
            <a:r>
              <a:rPr lang="en-US" dirty="0"/>
              <a:t>follow the steps outlined</a:t>
            </a:r>
          </a:p>
          <a:p>
            <a:pPr marL="396000" indent="-396000">
              <a:buFont typeface="+mj-lt"/>
              <a:buAutoNum type="arabicPeriod"/>
            </a:pPr>
            <a:r>
              <a:rPr lang="en-US" dirty="0"/>
              <a:t>create questions for your year level.</a:t>
            </a:r>
          </a:p>
          <a:p>
            <a:pPr>
              <a:spcBef>
                <a:spcPts val="1200"/>
              </a:spcBef>
            </a:pPr>
            <a:r>
              <a:rPr lang="en-US" b="1" dirty="0">
                <a:solidFill>
                  <a:schemeClr val="accent3"/>
                </a:solidFill>
              </a:rPr>
              <a:t>Then, </a:t>
            </a:r>
            <a:r>
              <a:rPr lang="en-US" dirty="0"/>
              <a:t>engage in professional conversations.</a:t>
            </a:r>
            <a:endParaRPr lang="en-AU" dirty="0"/>
          </a:p>
        </p:txBody>
      </p:sp>
      <p:pic>
        <p:nvPicPr>
          <p:cNvPr id="5" name="Graphic 3">
            <a:extLst>
              <a:ext uri="{FF2B5EF4-FFF2-40B4-BE49-F238E27FC236}">
                <a16:creationId xmlns:a16="http://schemas.microsoft.com/office/drawing/2014/main" id="{520587EB-93EE-0960-FEF1-A565BAAE979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20000" y="3888000"/>
            <a:ext cx="906209" cy="906209"/>
          </a:xfrm>
          <a:prstGeom prst="rect">
            <a:avLst/>
          </a:prstGeom>
        </p:spPr>
      </p:pic>
    </p:spTree>
    <p:extLst>
      <p:ext uri="{BB962C8B-B14F-4D97-AF65-F5344CB8AC3E}">
        <p14:creationId xmlns:p14="http://schemas.microsoft.com/office/powerpoint/2010/main" val="427285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EC6FEA0D-F52D-FC0C-8FF2-68DC51402E9C}"/>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2111684-5104-A0C9-128C-1FF2F6BE4FD3}"/>
              </a:ext>
            </a:extLst>
          </p:cNvPr>
          <p:cNvGrpSpPr/>
          <p:nvPr/>
        </p:nvGrpSpPr>
        <p:grpSpPr>
          <a:xfrm>
            <a:off x="741602" y="2067694"/>
            <a:ext cx="7660797" cy="741680"/>
            <a:chOff x="785932" y="1483359"/>
            <a:chExt cx="7660797" cy="741680"/>
          </a:xfrm>
          <a:noFill/>
        </p:grpSpPr>
        <p:sp>
          <p:nvSpPr>
            <p:cNvPr id="7" name="Rectangle 6">
              <a:extLst>
                <a:ext uri="{FF2B5EF4-FFF2-40B4-BE49-F238E27FC236}">
                  <a16:creationId xmlns:a16="http://schemas.microsoft.com/office/drawing/2014/main" id="{7A16A7FB-E702-0AD6-00EE-18952DEC1BD6}"/>
                </a:ext>
              </a:extLst>
            </p:cNvPr>
            <p:cNvSpPr/>
            <p:nvPr/>
          </p:nvSpPr>
          <p:spPr>
            <a:xfrm>
              <a:off x="785932" y="1483359"/>
              <a:ext cx="7660797" cy="741680"/>
            </a:xfrm>
            <a:prstGeom prst="rect">
              <a:avLst/>
            </a:prstGeom>
            <a:grpFill/>
            <a:ln w="28575">
              <a:solidFill>
                <a:schemeClr val="bg1"/>
              </a:solidFill>
            </a:ln>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F5265D0-9A09-854B-5079-3D8F0BEF4873}"/>
                </a:ext>
              </a:extLst>
            </p:cNvPr>
            <p:cNvSpPr txBox="1"/>
            <p:nvPr/>
          </p:nvSpPr>
          <p:spPr>
            <a:xfrm>
              <a:off x="785932" y="1483359"/>
              <a:ext cx="7660797" cy="741680"/>
            </a:xfrm>
            <a:prstGeom prst="rect">
              <a:avLst/>
            </a:prstGeom>
            <a:solidFill>
              <a:schemeClr val="accent1">
                <a:lumMod val="20000"/>
                <a:lumOff val="80000"/>
              </a:schemeClr>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marL="0" marR="0" lvl="0" indent="0" algn="ctr" defTabSz="889000" rtl="0" eaLnBrk="1" fontAlgn="base" latinLnBrk="0" hangingPunct="1">
                <a:lnSpc>
                  <a:spcPct val="90000"/>
                </a:lnSpc>
                <a:spcBef>
                  <a:spcPct val="0"/>
                </a:spcBef>
                <a:spcAft>
                  <a:spcPct val="350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can we apply understanding of complexity and familiarity </a:t>
              </a:r>
              <a:b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analyse and create questions in Mathematics? </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2" name="Title 4">
            <a:extLst>
              <a:ext uri="{FF2B5EF4-FFF2-40B4-BE49-F238E27FC236}">
                <a16:creationId xmlns:a16="http://schemas.microsoft.com/office/drawing/2014/main" id="{ED5C26DC-965F-2D4A-FB21-A74CC0ED96C6}"/>
              </a:ext>
            </a:extLst>
          </p:cNvPr>
          <p:cNvSpPr>
            <a:spLocks noGrp="1"/>
          </p:cNvSpPr>
          <p:nvPr>
            <p:ph type="title"/>
          </p:nvPr>
        </p:nvSpPr>
        <p:spPr>
          <a:xfrm>
            <a:off x="327025" y="274637"/>
            <a:ext cx="8496000" cy="360000"/>
          </a:xfrm>
        </p:spPr>
        <p:txBody>
          <a:bodyPr/>
          <a:lstStyle/>
          <a:p>
            <a:r>
              <a:rPr lang="en-AU" dirty="0"/>
              <a:t>Guiding question</a:t>
            </a:r>
          </a:p>
        </p:txBody>
      </p:sp>
      <p:pic>
        <p:nvPicPr>
          <p:cNvPr id="3" name="Graphic 2">
            <a:extLst>
              <a:ext uri="{FF2B5EF4-FFF2-40B4-BE49-F238E27FC236}">
                <a16:creationId xmlns:a16="http://schemas.microsoft.com/office/drawing/2014/main" id="{E4133580-C6A3-5A0B-3254-22EE65F367A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20000" y="3888000"/>
            <a:ext cx="900000" cy="900000"/>
          </a:xfrm>
          <a:prstGeom prst="rect">
            <a:avLst/>
          </a:prstGeom>
        </p:spPr>
      </p:pic>
    </p:spTree>
    <p:extLst>
      <p:ext uri="{BB962C8B-B14F-4D97-AF65-F5344CB8AC3E}">
        <p14:creationId xmlns:p14="http://schemas.microsoft.com/office/powerpoint/2010/main" val="1533107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2FB07-D36E-EB3E-3EF6-10228F7426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8ED04-9465-ECD5-786A-19DE3E706A69}"/>
              </a:ext>
            </a:extLst>
          </p:cNvPr>
          <p:cNvSpPr>
            <a:spLocks noGrp="1"/>
          </p:cNvSpPr>
          <p:nvPr>
            <p:ph type="title"/>
          </p:nvPr>
        </p:nvSpPr>
        <p:spPr/>
        <p:txBody>
          <a:bodyPr>
            <a:normAutofit/>
          </a:bodyPr>
          <a:lstStyle/>
          <a:p>
            <a:r>
              <a:rPr lang="en-AU" dirty="0"/>
              <a:t>Success criteria</a:t>
            </a:r>
          </a:p>
        </p:txBody>
      </p:sp>
      <p:sp>
        <p:nvSpPr>
          <p:cNvPr id="5" name="Text Placeholder 4">
            <a:extLst>
              <a:ext uri="{FF2B5EF4-FFF2-40B4-BE49-F238E27FC236}">
                <a16:creationId xmlns:a16="http://schemas.microsoft.com/office/drawing/2014/main" id="{0C5FB5A8-A0D1-6375-748E-A447793B2611}"/>
              </a:ext>
            </a:extLst>
          </p:cNvPr>
          <p:cNvSpPr>
            <a:spLocks noGrp="1"/>
          </p:cNvSpPr>
          <p:nvPr>
            <p:ph type="body" sz="quarter" idx="10"/>
          </p:nvPr>
        </p:nvSpPr>
        <p:spPr/>
        <p:txBody>
          <a:bodyPr>
            <a:normAutofit lnSpcReduction="10000"/>
          </a:bodyPr>
          <a:lstStyle/>
          <a:p>
            <a:r>
              <a:rPr lang="en-AU" dirty="0"/>
              <a:t>Learning goal</a:t>
            </a:r>
          </a:p>
        </p:txBody>
      </p:sp>
      <p:sp>
        <p:nvSpPr>
          <p:cNvPr id="11" name="Text Placeholder 5">
            <a:extLst>
              <a:ext uri="{FF2B5EF4-FFF2-40B4-BE49-F238E27FC236}">
                <a16:creationId xmlns:a16="http://schemas.microsoft.com/office/drawing/2014/main" id="{515DA8B6-328D-CD76-78B1-62B40F9D490B}"/>
              </a:ext>
            </a:extLst>
          </p:cNvPr>
          <p:cNvSpPr>
            <a:spLocks noGrp="1"/>
          </p:cNvSpPr>
          <p:nvPr>
            <p:ph type="body" sz="quarter" idx="11"/>
          </p:nvPr>
        </p:nvSpPr>
        <p:spPr>
          <a:xfrm>
            <a:off x="323851" y="771525"/>
            <a:ext cx="3528070" cy="3313113"/>
          </a:xfrm>
        </p:spPr>
        <p:txBody>
          <a:bodyPr>
            <a:normAutofit/>
          </a:bodyPr>
          <a:lstStyle/>
          <a:p>
            <a:r>
              <a:rPr lang="en-US" dirty="0"/>
              <a:t>To apply practical strategies </a:t>
            </a:r>
            <a:br>
              <a:rPr lang="en-US" dirty="0"/>
            </a:br>
            <a:r>
              <a:rPr lang="en-US" dirty="0"/>
              <a:t>for analysing and creating questions in quality supervised assessments that are aligned with the Australian Curriculum v9.0: Mathematics.</a:t>
            </a:r>
          </a:p>
          <a:p>
            <a:endParaRPr lang="en-AU" dirty="0"/>
          </a:p>
          <a:p>
            <a:endParaRPr lang="en-AU" dirty="0"/>
          </a:p>
        </p:txBody>
      </p:sp>
      <p:sp>
        <p:nvSpPr>
          <p:cNvPr id="12" name="Text Placeholder 6">
            <a:extLst>
              <a:ext uri="{FF2B5EF4-FFF2-40B4-BE49-F238E27FC236}">
                <a16:creationId xmlns:a16="http://schemas.microsoft.com/office/drawing/2014/main" id="{E638FFE9-BA9F-BCAF-CF9D-373A3FB4012E}"/>
              </a:ext>
            </a:extLst>
          </p:cNvPr>
          <p:cNvSpPr>
            <a:spLocks noGrp="1"/>
          </p:cNvSpPr>
          <p:nvPr>
            <p:ph type="body" sz="quarter" idx="12"/>
          </p:nvPr>
        </p:nvSpPr>
        <p:spPr>
          <a:xfrm>
            <a:off x="4572000" y="771525"/>
            <a:ext cx="4252913" cy="3888457"/>
          </a:xfrm>
        </p:spPr>
        <p:txBody>
          <a:bodyPr>
            <a:normAutofit/>
          </a:bodyPr>
          <a:lstStyle/>
          <a:p>
            <a:r>
              <a:rPr lang="en-AU" dirty="0">
                <a:latin typeface="Arial"/>
                <a:cs typeface="Arial"/>
              </a:rPr>
              <a:t>You will know you are successful when you can:</a:t>
            </a:r>
          </a:p>
          <a:p>
            <a:pPr marL="342900" indent="-342900" eaLnBrk="0" fontAlgn="base" hangingPunct="0">
              <a:spcAft>
                <a:spcPct val="0"/>
              </a:spcAft>
              <a:buFont typeface="Arial" panose="020B0604020202020204" pitchFamily="34" charset="0"/>
              <a:buChar char="•"/>
              <a:defRPr/>
            </a:pPr>
            <a:r>
              <a:rPr lang="en-US" dirty="0"/>
              <a:t>use QCAA resources </a:t>
            </a:r>
            <a:br>
              <a:rPr lang="en-US" dirty="0"/>
            </a:br>
            <a:r>
              <a:rPr lang="en-US" dirty="0"/>
              <a:t>to guide question design</a:t>
            </a:r>
          </a:p>
          <a:p>
            <a:pPr marL="342900" indent="-342900" eaLnBrk="0" fontAlgn="base" hangingPunct="0">
              <a:spcAft>
                <a:spcPct val="0"/>
              </a:spcAft>
              <a:buFont typeface="Arial" panose="020B0604020202020204" pitchFamily="34" charset="0"/>
              <a:buChar char="•"/>
              <a:defRPr/>
            </a:pPr>
            <a:r>
              <a:rPr lang="en-US" dirty="0"/>
              <a:t>apply understanding of complexity and familiarity descriptors to analyse and create questions</a:t>
            </a:r>
          </a:p>
          <a:p>
            <a:pPr marL="342900" indent="-342900" eaLnBrk="0" fontAlgn="base" hangingPunct="0">
              <a:spcAft>
                <a:spcPct val="0"/>
              </a:spcAft>
              <a:buFont typeface="Arial" panose="020B0604020202020204" pitchFamily="34" charset="0"/>
              <a:buChar char="•"/>
              <a:defRPr/>
            </a:pPr>
            <a:r>
              <a:rPr lang="en-US" dirty="0"/>
              <a:t>review and refine questions </a:t>
            </a:r>
            <a:br>
              <a:rPr lang="en-US" dirty="0"/>
            </a:br>
            <a:r>
              <a:rPr lang="en-US" dirty="0"/>
              <a:t>for validity, accessibility, </a:t>
            </a:r>
            <a:br>
              <a:rPr lang="en-US" dirty="0"/>
            </a:br>
            <a:r>
              <a:rPr lang="en-US" dirty="0"/>
              <a:t>and reliability</a:t>
            </a:r>
            <a:r>
              <a:rPr lang="en-US" dirty="0">
                <a:solidFill>
                  <a:srgbClr val="000000"/>
                </a:solidFill>
              </a:rPr>
              <a:t>.</a:t>
            </a:r>
          </a:p>
          <a:p>
            <a:endParaRPr lang="en-AU" dirty="0"/>
          </a:p>
        </p:txBody>
      </p:sp>
      <p:cxnSp>
        <p:nvCxnSpPr>
          <p:cNvPr id="13" name="Straight Connector 12">
            <a:extLst>
              <a:ext uri="{FF2B5EF4-FFF2-40B4-BE49-F238E27FC236}">
                <a16:creationId xmlns:a16="http://schemas.microsoft.com/office/drawing/2014/main" id="{3CA7AB43-2500-6D1C-8782-69947D910883}"/>
              </a:ext>
            </a:extLst>
          </p:cNvPr>
          <p:cNvCxnSpPr>
            <a:cxnSpLocks/>
          </p:cNvCxnSpPr>
          <p:nvPr/>
        </p:nvCxnSpPr>
        <p:spPr bwMode="auto">
          <a:xfrm>
            <a:off x="4211960" y="807256"/>
            <a:ext cx="0" cy="3528987"/>
          </a:xfrm>
          <a:prstGeom prst="line">
            <a:avLst/>
          </a:prstGeom>
          <a:noFill/>
          <a:ln w="22225"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38734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5424-B7CE-9FC5-5199-CF0E5136FA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480E2B-74BD-371A-D417-221C84953461}"/>
              </a:ext>
            </a:extLst>
          </p:cNvPr>
          <p:cNvSpPr>
            <a:spLocks noGrp="1"/>
          </p:cNvSpPr>
          <p:nvPr>
            <p:ph type="title"/>
          </p:nvPr>
        </p:nvSpPr>
        <p:spPr/>
        <p:txBody>
          <a:bodyPr/>
          <a:lstStyle/>
          <a:p>
            <a:r>
              <a:rPr lang="en-AU" dirty="0"/>
              <a:t>Reflect on your learning</a:t>
            </a:r>
          </a:p>
        </p:txBody>
      </p:sp>
      <p:sp>
        <p:nvSpPr>
          <p:cNvPr id="11" name="Content Placeholder 10">
            <a:extLst>
              <a:ext uri="{FF2B5EF4-FFF2-40B4-BE49-F238E27FC236}">
                <a16:creationId xmlns:a16="http://schemas.microsoft.com/office/drawing/2014/main" id="{5FA6BA65-8F72-C21E-E959-E9E919DAB683}"/>
              </a:ext>
            </a:extLst>
          </p:cNvPr>
          <p:cNvSpPr>
            <a:spLocks noGrp="1"/>
          </p:cNvSpPr>
          <p:nvPr>
            <p:ph idx="1"/>
          </p:nvPr>
        </p:nvSpPr>
        <p:spPr>
          <a:xfrm>
            <a:off x="327025" y="771550"/>
            <a:ext cx="8277423" cy="3708000"/>
          </a:xfrm>
        </p:spPr>
        <p:txBody>
          <a:bodyPr/>
          <a:lstStyle/>
          <a:p>
            <a:r>
              <a:rPr lang="en-AU" b="1" dirty="0">
                <a:solidFill>
                  <a:schemeClr val="accent3"/>
                </a:solidFill>
              </a:rPr>
              <a:t>In a moment …</a:t>
            </a:r>
          </a:p>
          <a:p>
            <a:pPr lvl="0">
              <a:lnSpc>
                <a:spcPct val="110000"/>
              </a:lnSpc>
            </a:pPr>
            <a:r>
              <a:rPr lang="en-AU" b="0" dirty="0"/>
              <a:t>Document your final reflections and strategies for future reference</a:t>
            </a:r>
            <a:r>
              <a:rPr lang="en-AU" sz="1400" b="0" dirty="0"/>
              <a:t> </a:t>
            </a:r>
            <a:r>
              <a:rPr lang="en-AU" b="0" dirty="0"/>
              <a:t>using the reflection sheet.</a:t>
            </a:r>
          </a:p>
          <a:p>
            <a:r>
              <a:rPr lang="en-AU" sz="1600" dirty="0"/>
              <a:t> </a:t>
            </a:r>
            <a:endParaRPr lang="en-AU" dirty="0"/>
          </a:p>
        </p:txBody>
      </p:sp>
      <p:pic>
        <p:nvPicPr>
          <p:cNvPr id="6" name="Graphic 1">
            <a:extLst>
              <a:ext uri="{FF2B5EF4-FFF2-40B4-BE49-F238E27FC236}">
                <a16:creationId xmlns:a16="http://schemas.microsoft.com/office/drawing/2014/main" id="{46B2E989-1818-80EC-3A5D-9A13CFBC19F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888000"/>
            <a:ext cx="906209" cy="906209"/>
          </a:xfrm>
          <a:prstGeom prst="rect">
            <a:avLst/>
          </a:prstGeom>
        </p:spPr>
      </p:pic>
      <p:pic>
        <p:nvPicPr>
          <p:cNvPr id="8" name="Graphic 7">
            <a:extLst>
              <a:ext uri="{FF2B5EF4-FFF2-40B4-BE49-F238E27FC236}">
                <a16:creationId xmlns:a16="http://schemas.microsoft.com/office/drawing/2014/main" id="{5C018168-CDFB-AF31-72CB-F4CF98EF745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948264" y="3888000"/>
            <a:ext cx="906209" cy="906209"/>
          </a:xfrm>
          <a:prstGeom prst="rect">
            <a:avLst/>
          </a:prstGeom>
        </p:spPr>
      </p:pic>
    </p:spTree>
    <p:extLst>
      <p:ext uri="{BB962C8B-B14F-4D97-AF65-F5344CB8AC3E}">
        <p14:creationId xmlns:p14="http://schemas.microsoft.com/office/powerpoint/2010/main" val="2814875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400" dirty="0"/>
              <a:t>Third-party copyright material, and QCAA material not covered by the CC BY licence is listed below:</a:t>
            </a:r>
          </a:p>
          <a:p>
            <a:pPr marL="288000" indent="-288000" fontAlgn="auto">
              <a:spcAft>
                <a:spcPts val="0"/>
              </a:spcAft>
              <a:buFont typeface="+mj-lt"/>
              <a:buAutoNum type="arabicPeriod"/>
            </a:pPr>
            <a:r>
              <a:rPr lang="en-US" sz="14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400" dirty="0"/>
              <a:t>Acknowledgment of Country artwork (2023) ‘Growth through Learning’ by Chern’ee, Brooke and Jesse Sutton, Kalkadoon. </a:t>
            </a:r>
            <a:r>
              <a:rPr lang="en-US" sz="1400" dirty="0">
                <a:hlinkClick r:id="rId3"/>
              </a:rPr>
              <a:t>www.cherneesutton.com.au</a:t>
            </a:r>
            <a:endParaRPr lang="en-US" sz="1400" dirty="0"/>
          </a:p>
          <a:p>
            <a:pPr marL="288000" indent="-288000">
              <a:buFont typeface="+mj-lt"/>
              <a:buAutoNum type="arabicPeriod"/>
            </a:pPr>
            <a:r>
              <a:rPr lang="en-AU" sz="1400" dirty="0">
                <a:solidFill>
                  <a:srgbClr val="111111"/>
                </a:solidFill>
                <a:ea typeface="Times New Roman" panose="02020603050405020304" pitchFamily="18" charset="0"/>
              </a:rPr>
              <a:t>Unless otherwise indicated, material from Australian Curriculum is © ACARA 2010–present, licensed </a:t>
            </a:r>
            <a:br>
              <a:rPr lang="en-AU" sz="1400" dirty="0">
                <a:solidFill>
                  <a:srgbClr val="111111"/>
                </a:solidFill>
                <a:ea typeface="Times New Roman" panose="02020603050405020304" pitchFamily="18" charset="0"/>
              </a:rPr>
            </a:br>
            <a:r>
              <a:rPr lang="en-AU" sz="1400" u="sng" dirty="0">
                <a:solidFill>
                  <a:srgbClr val="2D7FF9"/>
                </a:solidFill>
                <a:ea typeface="Times New Roman" panose="02020603050405020304" pitchFamily="18" charset="0"/>
                <a:hlinkClick r:id="rId4"/>
              </a:rPr>
              <a:t>CC BY 4.0</a:t>
            </a:r>
            <a:r>
              <a:rPr lang="en-AU" sz="1400" dirty="0">
                <a:solidFill>
                  <a:srgbClr val="111111"/>
                </a:solidFill>
                <a:ea typeface="Times New Roman" panose="02020603050405020304" pitchFamily="18" charset="0"/>
              </a:rPr>
              <a:t>. For the latest information and additional terms of use, see the </a:t>
            </a:r>
            <a:r>
              <a:rPr lang="en-AU" sz="1400" u="sng" dirty="0">
                <a:solidFill>
                  <a:srgbClr val="2D7FF9"/>
                </a:solidFill>
                <a:ea typeface="Times New Roman" panose="02020603050405020304" pitchFamily="18" charset="0"/>
                <a:hlinkClick r:id="rId5"/>
              </a:rPr>
              <a:t>Australian Curriculum website</a:t>
            </a:r>
            <a:r>
              <a:rPr lang="en-AU" sz="1400" dirty="0">
                <a:solidFill>
                  <a:srgbClr val="111111"/>
                </a:solidFill>
                <a:ea typeface="Times New Roman" panose="02020603050405020304" pitchFamily="18" charset="0"/>
              </a:rPr>
              <a:t> and its </a:t>
            </a:r>
            <a:r>
              <a:rPr lang="en-AU" sz="1400" u="sng" dirty="0">
                <a:solidFill>
                  <a:srgbClr val="2D7FF9"/>
                </a:solidFill>
                <a:ea typeface="Times New Roman" panose="02020603050405020304" pitchFamily="18" charset="0"/>
                <a:hlinkClick r:id="rId6"/>
              </a:rPr>
              <a:t>copyright notice</a:t>
            </a:r>
            <a:r>
              <a:rPr lang="en-US" sz="1400" dirty="0"/>
              <a:t>.</a:t>
            </a:r>
          </a:p>
          <a:p>
            <a:pPr marL="288000" indent="-288000" fontAlgn="auto">
              <a:spcAft>
                <a:spcPts val="0"/>
              </a:spcAft>
              <a:buFont typeface="+mj-lt"/>
              <a:buAutoNum type="arabicPeriod"/>
            </a:pPr>
            <a:r>
              <a:rPr lang="en-US" sz="1400" dirty="0"/>
              <a:t>Student and staff images have been used with permission.</a:t>
            </a:r>
          </a:p>
        </p:txBody>
      </p:sp>
    </p:spTree>
    <p:extLst>
      <p:ext uri="{BB962C8B-B14F-4D97-AF65-F5344CB8AC3E}">
        <p14:creationId xmlns:p14="http://schemas.microsoft.com/office/powerpoint/2010/main" val="124075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2026</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2026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dirty="0"/>
              <a:t>Copyright notice</a:t>
            </a:r>
          </a:p>
        </p:txBody>
      </p:sp>
    </p:spTree>
    <p:extLst>
      <p:ext uri="{BB962C8B-B14F-4D97-AF65-F5344CB8AC3E}">
        <p14:creationId xmlns:p14="http://schemas.microsoft.com/office/powerpoint/2010/main" val="193892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09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A3F4-290C-2161-BF8A-828D6B1E45A7}"/>
            </a:ext>
          </a:extLst>
        </p:cNvPr>
        <p:cNvGrpSpPr/>
        <p:nvPr/>
      </p:nvGrpSpPr>
      <p:grpSpPr>
        <a:xfrm>
          <a:off x="0" y="0"/>
          <a:ext cx="0" cy="0"/>
          <a:chOff x="0" y="0"/>
          <a:chExt cx="0" cy="0"/>
        </a:xfrm>
      </p:grpSpPr>
      <p:sp>
        <p:nvSpPr>
          <p:cNvPr id="4" name="Vertical Text Placeholder 3">
            <a:extLst>
              <a:ext uri="{FF2B5EF4-FFF2-40B4-BE49-F238E27FC236}">
                <a16:creationId xmlns:a16="http://schemas.microsoft.com/office/drawing/2014/main" id="{378BB135-4B41-3611-D9CC-B7F1752A8823}"/>
              </a:ext>
            </a:extLst>
          </p:cNvPr>
          <p:cNvSpPr>
            <a:spLocks noGrp="1"/>
          </p:cNvSpPr>
          <p:nvPr>
            <p:ph type="body" orient="vert" sz="quarter" idx="10"/>
          </p:nvPr>
        </p:nvSpPr>
        <p:spPr/>
        <p:txBody>
          <a:bodyPr/>
          <a:lstStyle/>
          <a:p>
            <a:r>
              <a:rPr lang="en-AU" dirty="0"/>
              <a:t>251561</a:t>
            </a:r>
          </a:p>
        </p:txBody>
      </p:sp>
      <p:sp>
        <p:nvSpPr>
          <p:cNvPr id="11" name="Subtitle 2">
            <a:extLst>
              <a:ext uri="{FF2B5EF4-FFF2-40B4-BE49-F238E27FC236}">
                <a16:creationId xmlns:a16="http://schemas.microsoft.com/office/drawing/2014/main" id="{33FDEE70-5E99-60DA-7F95-241614B7EA29}"/>
              </a:ext>
            </a:extLst>
          </p:cNvPr>
          <p:cNvSpPr>
            <a:spLocks noGrp="1"/>
          </p:cNvSpPr>
          <p:nvPr>
            <p:ph type="subTitle" idx="1"/>
          </p:nvPr>
        </p:nvSpPr>
        <p:spPr>
          <a:xfrm>
            <a:off x="223589" y="4155926"/>
            <a:ext cx="8596561" cy="398941"/>
          </a:xfrm>
        </p:spPr>
        <p:txBody>
          <a:bodyPr/>
          <a:lstStyle/>
          <a:p>
            <a:r>
              <a:rPr lang="en-US" b="0" dirty="0"/>
              <a:t>Using complexity and familiarity </a:t>
            </a:r>
            <a:r>
              <a:rPr lang="en-US" b="0"/>
              <a:t>in assessment </a:t>
            </a:r>
            <a:r>
              <a:rPr lang="en-US" b="0" dirty="0"/>
              <a:t>for Prep–Year 6</a:t>
            </a:r>
          </a:p>
        </p:txBody>
      </p:sp>
      <p:sp>
        <p:nvSpPr>
          <p:cNvPr id="8" name="Title 1">
            <a:extLst>
              <a:ext uri="{FF2B5EF4-FFF2-40B4-BE49-F238E27FC236}">
                <a16:creationId xmlns:a16="http://schemas.microsoft.com/office/drawing/2014/main" id="{22355E93-9FFC-7E9C-6444-32B91DF661AA}"/>
              </a:ext>
            </a:extLst>
          </p:cNvPr>
          <p:cNvSpPr>
            <a:spLocks noGrp="1"/>
          </p:cNvSpPr>
          <p:nvPr>
            <p:ph type="ctrTitle"/>
          </p:nvPr>
        </p:nvSpPr>
        <p:spPr>
          <a:xfrm>
            <a:off x="216371" y="2892777"/>
            <a:ext cx="8603779" cy="1296256"/>
          </a:xfrm>
        </p:spPr>
        <p:txBody>
          <a:bodyPr>
            <a:normAutofit/>
          </a:bodyPr>
          <a:lstStyle/>
          <a:p>
            <a:r>
              <a:rPr lang="en-US" sz="2800" dirty="0"/>
              <a:t>Applying practical strategies to analyse and create questions in Mathematics</a:t>
            </a:r>
            <a:endParaRPr lang="en-AU" dirty="0"/>
          </a:p>
        </p:txBody>
      </p:sp>
    </p:spTree>
    <p:extLst>
      <p:ext uri="{BB962C8B-B14F-4D97-AF65-F5344CB8AC3E}">
        <p14:creationId xmlns:p14="http://schemas.microsoft.com/office/powerpoint/2010/main" val="66137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dirty="0"/>
              <a:t>Acknowledgment of Country</a:t>
            </a:r>
          </a:p>
        </p:txBody>
      </p:sp>
    </p:spTree>
    <p:extLst>
      <p:ext uri="{BB962C8B-B14F-4D97-AF65-F5344CB8AC3E}">
        <p14:creationId xmlns:p14="http://schemas.microsoft.com/office/powerpoint/2010/main" val="177309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E5CBF1-B647-389D-81AA-EE0069F84CE9}"/>
              </a:ext>
            </a:extLst>
          </p:cNvPr>
          <p:cNvSpPr>
            <a:spLocks noGrp="1"/>
          </p:cNvSpPr>
          <p:nvPr>
            <p:ph type="title"/>
          </p:nvPr>
        </p:nvSpPr>
        <p:spPr/>
        <p:txBody>
          <a:bodyPr>
            <a:normAutofit/>
          </a:bodyPr>
          <a:lstStyle/>
          <a:p>
            <a:r>
              <a:rPr lang="en-AU" dirty="0"/>
              <a:t>Success criteria</a:t>
            </a:r>
          </a:p>
        </p:txBody>
      </p:sp>
      <p:sp>
        <p:nvSpPr>
          <p:cNvPr id="5" name="Text Placeholder 4">
            <a:extLst>
              <a:ext uri="{FF2B5EF4-FFF2-40B4-BE49-F238E27FC236}">
                <a16:creationId xmlns:a16="http://schemas.microsoft.com/office/drawing/2014/main" id="{5FAF3F6D-8B6D-4628-DCBE-216A15179FD4}"/>
              </a:ext>
            </a:extLst>
          </p:cNvPr>
          <p:cNvSpPr>
            <a:spLocks noGrp="1"/>
          </p:cNvSpPr>
          <p:nvPr>
            <p:ph type="body" sz="quarter" idx="10"/>
          </p:nvPr>
        </p:nvSpPr>
        <p:spPr/>
        <p:txBody>
          <a:bodyPr>
            <a:normAutofit lnSpcReduction="10000"/>
          </a:bodyPr>
          <a:lstStyle/>
          <a:p>
            <a:r>
              <a:rPr lang="en-AU" dirty="0"/>
              <a:t>Learning goal</a:t>
            </a:r>
          </a:p>
        </p:txBody>
      </p:sp>
      <p:sp>
        <p:nvSpPr>
          <p:cNvPr id="6" name="Text Placeholder 5">
            <a:extLst>
              <a:ext uri="{FF2B5EF4-FFF2-40B4-BE49-F238E27FC236}">
                <a16:creationId xmlns:a16="http://schemas.microsoft.com/office/drawing/2014/main" id="{2AC061AB-02E5-9062-1BC3-D4390F68AD53}"/>
              </a:ext>
            </a:extLst>
          </p:cNvPr>
          <p:cNvSpPr>
            <a:spLocks noGrp="1"/>
          </p:cNvSpPr>
          <p:nvPr>
            <p:ph type="body" sz="quarter" idx="11"/>
          </p:nvPr>
        </p:nvSpPr>
        <p:spPr>
          <a:xfrm>
            <a:off x="323851" y="771525"/>
            <a:ext cx="3528070" cy="3313113"/>
          </a:xfrm>
        </p:spPr>
        <p:txBody>
          <a:bodyPr>
            <a:normAutofit/>
          </a:bodyPr>
          <a:lstStyle/>
          <a:p>
            <a:r>
              <a:rPr lang="en-US" dirty="0"/>
              <a:t>To apply practical strategies </a:t>
            </a:r>
            <a:br>
              <a:rPr lang="en-US" dirty="0"/>
            </a:br>
            <a:r>
              <a:rPr lang="en-US" dirty="0"/>
              <a:t>for analysing and creating questions in quality supervised assessments that are aligned with the Australian Curriculum v9.0: Mathematics.</a:t>
            </a:r>
          </a:p>
          <a:p>
            <a:endParaRPr lang="en-AU" dirty="0"/>
          </a:p>
          <a:p>
            <a:endParaRPr lang="en-AU" dirty="0"/>
          </a:p>
        </p:txBody>
      </p:sp>
      <p:sp>
        <p:nvSpPr>
          <p:cNvPr id="7" name="Text Placeholder 6">
            <a:extLst>
              <a:ext uri="{FF2B5EF4-FFF2-40B4-BE49-F238E27FC236}">
                <a16:creationId xmlns:a16="http://schemas.microsoft.com/office/drawing/2014/main" id="{94EE9CBD-C278-6758-A0CC-9A3CE03D7301}"/>
              </a:ext>
            </a:extLst>
          </p:cNvPr>
          <p:cNvSpPr>
            <a:spLocks noGrp="1"/>
          </p:cNvSpPr>
          <p:nvPr>
            <p:ph type="body" sz="quarter" idx="12"/>
          </p:nvPr>
        </p:nvSpPr>
        <p:spPr>
          <a:xfrm>
            <a:off x="4572000" y="771525"/>
            <a:ext cx="4252913" cy="3888457"/>
          </a:xfrm>
        </p:spPr>
        <p:txBody>
          <a:bodyPr>
            <a:normAutofit/>
          </a:bodyPr>
          <a:lstStyle/>
          <a:p>
            <a:r>
              <a:rPr lang="en-AU" dirty="0">
                <a:latin typeface="Arial"/>
                <a:cs typeface="Arial"/>
              </a:rPr>
              <a:t>You will know you are successful when you can:</a:t>
            </a:r>
          </a:p>
          <a:p>
            <a:pPr marL="342900" indent="-342900" eaLnBrk="0" fontAlgn="base" hangingPunct="0">
              <a:spcAft>
                <a:spcPct val="0"/>
              </a:spcAft>
              <a:buFont typeface="Arial" panose="020B0604020202020204" pitchFamily="34" charset="0"/>
              <a:buChar char="•"/>
              <a:defRPr/>
            </a:pPr>
            <a:r>
              <a:rPr lang="en-US" dirty="0"/>
              <a:t>use QCAA resources </a:t>
            </a:r>
            <a:br>
              <a:rPr lang="en-US" dirty="0"/>
            </a:br>
            <a:r>
              <a:rPr lang="en-US" dirty="0"/>
              <a:t>to guide question design</a:t>
            </a:r>
          </a:p>
          <a:p>
            <a:pPr marL="342900" indent="-342900" eaLnBrk="0" fontAlgn="base" hangingPunct="0">
              <a:spcAft>
                <a:spcPct val="0"/>
              </a:spcAft>
              <a:buFont typeface="Arial" panose="020B0604020202020204" pitchFamily="34" charset="0"/>
              <a:buChar char="•"/>
              <a:defRPr/>
            </a:pPr>
            <a:r>
              <a:rPr lang="en-US" dirty="0"/>
              <a:t>apply understanding of complexity and familiarity descriptors to analyse and create questions</a:t>
            </a:r>
          </a:p>
          <a:p>
            <a:pPr marL="342900" indent="-342900" eaLnBrk="0" fontAlgn="base" hangingPunct="0">
              <a:spcAft>
                <a:spcPct val="0"/>
              </a:spcAft>
              <a:buFont typeface="Arial" panose="020B0604020202020204" pitchFamily="34" charset="0"/>
              <a:buChar char="•"/>
              <a:defRPr/>
            </a:pPr>
            <a:r>
              <a:rPr lang="en-US" dirty="0"/>
              <a:t>review and refine questions </a:t>
            </a:r>
            <a:br>
              <a:rPr lang="en-US" dirty="0"/>
            </a:br>
            <a:r>
              <a:rPr lang="en-US" dirty="0"/>
              <a:t>for validity, accessibility, </a:t>
            </a:r>
            <a:br>
              <a:rPr lang="en-US" dirty="0"/>
            </a:br>
            <a:r>
              <a:rPr lang="en-US" dirty="0"/>
              <a:t>and reliability</a:t>
            </a:r>
            <a:r>
              <a:rPr lang="en-US" dirty="0">
                <a:solidFill>
                  <a:srgbClr val="000000"/>
                </a:solidFill>
              </a:rPr>
              <a:t>.</a:t>
            </a:r>
          </a:p>
          <a:p>
            <a:endParaRPr lang="en-AU" dirty="0"/>
          </a:p>
        </p:txBody>
      </p:sp>
      <p:cxnSp>
        <p:nvCxnSpPr>
          <p:cNvPr id="2" name="Straight Connector 1">
            <a:extLst>
              <a:ext uri="{FF2B5EF4-FFF2-40B4-BE49-F238E27FC236}">
                <a16:creationId xmlns:a16="http://schemas.microsoft.com/office/drawing/2014/main" id="{BF2CAF06-AD3E-53CE-1B7E-F5FB4ACA3F1E}"/>
              </a:ext>
            </a:extLst>
          </p:cNvPr>
          <p:cNvCxnSpPr>
            <a:cxnSpLocks/>
          </p:cNvCxnSpPr>
          <p:nvPr/>
        </p:nvCxnSpPr>
        <p:spPr bwMode="auto">
          <a:xfrm>
            <a:off x="4211960" y="807256"/>
            <a:ext cx="0" cy="3528987"/>
          </a:xfrm>
          <a:prstGeom prst="line">
            <a:avLst/>
          </a:prstGeom>
          <a:noFill/>
          <a:ln w="22225" cap="flat" cmpd="sng" algn="ctr">
            <a:solidFill>
              <a:srgbClr val="D52B1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289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7896DEA-D5A6-D189-076D-0680B76A8F7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009AF44-F65B-81E4-9F78-5D71E7B1807D}"/>
              </a:ext>
            </a:extLst>
          </p:cNvPr>
          <p:cNvGrpSpPr/>
          <p:nvPr/>
        </p:nvGrpSpPr>
        <p:grpSpPr>
          <a:xfrm>
            <a:off x="741602" y="2067694"/>
            <a:ext cx="7660797" cy="741680"/>
            <a:chOff x="785932" y="1483359"/>
            <a:chExt cx="7660797" cy="741680"/>
          </a:xfrm>
          <a:noFill/>
        </p:grpSpPr>
        <p:sp>
          <p:nvSpPr>
            <p:cNvPr id="7" name="Rectangle 6">
              <a:extLst>
                <a:ext uri="{FF2B5EF4-FFF2-40B4-BE49-F238E27FC236}">
                  <a16:creationId xmlns:a16="http://schemas.microsoft.com/office/drawing/2014/main" id="{4445EE1C-CDFC-8A46-3799-C2477157DE4B}"/>
                </a:ext>
              </a:extLst>
            </p:cNvPr>
            <p:cNvSpPr/>
            <p:nvPr/>
          </p:nvSpPr>
          <p:spPr>
            <a:xfrm>
              <a:off x="785932" y="1483359"/>
              <a:ext cx="7660797" cy="741680"/>
            </a:xfrm>
            <a:prstGeom prst="rect">
              <a:avLst/>
            </a:prstGeom>
            <a:grpFill/>
            <a:ln w="28575">
              <a:solidFill>
                <a:schemeClr val="bg1"/>
              </a:solidFill>
            </a:ln>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39878D14-FE10-6FA3-11A9-29A3B8A0D064}"/>
                </a:ext>
              </a:extLst>
            </p:cNvPr>
            <p:cNvSpPr txBox="1"/>
            <p:nvPr/>
          </p:nvSpPr>
          <p:spPr>
            <a:xfrm>
              <a:off x="785932" y="1483359"/>
              <a:ext cx="7660797" cy="741680"/>
            </a:xfrm>
            <a:prstGeom prst="rect">
              <a:avLst/>
            </a:prstGeom>
            <a:solidFill>
              <a:schemeClr val="accent1">
                <a:lumMod val="20000"/>
                <a:lumOff val="80000"/>
              </a:schemeClr>
            </a:solidFill>
            <a:ln w="28575">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50400" tIns="50800" rIns="50800" bIns="50800" numCol="1" spcCol="1270" anchor="ctr" anchorCtr="0">
              <a:noAutofit/>
            </a:bodyPr>
            <a:lstStyle/>
            <a:p>
              <a:pPr lvl="0" algn="ctr" defTabSz="889000">
                <a:lnSpc>
                  <a:spcPct val="90000"/>
                </a:lnSpc>
                <a:spcBef>
                  <a:spcPct val="0"/>
                </a:spcBef>
                <a:spcAft>
                  <a:spcPct val="35000"/>
                </a:spcAft>
                <a:defRPr/>
              </a:pPr>
              <a:r>
                <a:rPr lang="en-GB" dirty="0">
                  <a:solidFill>
                    <a:schemeClr val="tx1"/>
                  </a:solidFill>
                </a:rPr>
                <a:t>How can we apply our understanding of complexity and familiarity </a:t>
              </a:r>
              <a:br>
                <a:rPr lang="en-GB" dirty="0">
                  <a:solidFill>
                    <a:schemeClr val="tx1"/>
                  </a:solidFill>
                </a:rPr>
              </a:br>
              <a:r>
                <a:rPr lang="en-GB" dirty="0">
                  <a:solidFill>
                    <a:schemeClr val="tx1"/>
                  </a:solidFill>
                </a:rPr>
                <a:t>to analyse and create questions in Mathematics? </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2" name="Title 4">
            <a:extLst>
              <a:ext uri="{FF2B5EF4-FFF2-40B4-BE49-F238E27FC236}">
                <a16:creationId xmlns:a16="http://schemas.microsoft.com/office/drawing/2014/main" id="{F326A263-CAD0-AA1B-F565-20611EEDB8C5}"/>
              </a:ext>
            </a:extLst>
          </p:cNvPr>
          <p:cNvSpPr>
            <a:spLocks noGrp="1"/>
          </p:cNvSpPr>
          <p:nvPr>
            <p:ph type="title"/>
          </p:nvPr>
        </p:nvSpPr>
        <p:spPr>
          <a:xfrm>
            <a:off x="327025" y="274637"/>
            <a:ext cx="8496000" cy="360000"/>
          </a:xfrm>
        </p:spPr>
        <p:txBody>
          <a:bodyPr/>
          <a:lstStyle/>
          <a:p>
            <a:r>
              <a:rPr lang="en-AU" dirty="0"/>
              <a:t>Guiding question</a:t>
            </a:r>
          </a:p>
        </p:txBody>
      </p:sp>
      <p:pic>
        <p:nvPicPr>
          <p:cNvPr id="3" name="Graphic 2">
            <a:extLst>
              <a:ext uri="{FF2B5EF4-FFF2-40B4-BE49-F238E27FC236}">
                <a16:creationId xmlns:a16="http://schemas.microsoft.com/office/drawing/2014/main" id="{D73F86DB-58EF-7D25-FDFA-21B148C364B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777743"/>
            <a:ext cx="906209" cy="906209"/>
          </a:xfrm>
          <a:prstGeom prst="rect">
            <a:avLst/>
          </a:prstGeom>
        </p:spPr>
      </p:pic>
    </p:spTree>
    <p:extLst>
      <p:ext uri="{BB962C8B-B14F-4D97-AF65-F5344CB8AC3E}">
        <p14:creationId xmlns:p14="http://schemas.microsoft.com/office/powerpoint/2010/main" val="341663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6222D-65D9-2727-103F-4D6CCBEC3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9599F-EA46-2D04-EC93-0E36F2556011}"/>
              </a:ext>
            </a:extLst>
          </p:cNvPr>
          <p:cNvSpPr>
            <a:spLocks noGrp="1"/>
          </p:cNvSpPr>
          <p:nvPr>
            <p:ph type="title"/>
          </p:nvPr>
        </p:nvSpPr>
        <p:spPr/>
        <p:txBody>
          <a:bodyPr>
            <a:normAutofit/>
          </a:bodyPr>
          <a:lstStyle/>
          <a:p>
            <a:r>
              <a:rPr lang="en-AU" dirty="0"/>
              <a:t>Review our previous learning</a:t>
            </a:r>
          </a:p>
        </p:txBody>
      </p:sp>
      <p:pic>
        <p:nvPicPr>
          <p:cNvPr id="7" name="Graphic 6">
            <a:extLst>
              <a:ext uri="{FF2B5EF4-FFF2-40B4-BE49-F238E27FC236}">
                <a16:creationId xmlns:a16="http://schemas.microsoft.com/office/drawing/2014/main" id="{C2749F72-6A55-B7BF-2F40-FF13BF9D8A9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17391" y="3777743"/>
            <a:ext cx="906209" cy="906209"/>
          </a:xfrm>
          <a:prstGeom prst="rect">
            <a:avLst/>
          </a:prstGeom>
        </p:spPr>
      </p:pic>
      <p:pic>
        <p:nvPicPr>
          <p:cNvPr id="3" name="Picture 2">
            <a:extLst>
              <a:ext uri="{FF2B5EF4-FFF2-40B4-BE49-F238E27FC236}">
                <a16:creationId xmlns:a16="http://schemas.microsoft.com/office/drawing/2014/main" id="{9A95448C-599E-E67D-FC3F-973920D2485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585917" y="842481"/>
            <a:ext cx="2496499" cy="358327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0A96F13A-EC86-10DE-9900-2B9B6D91AA6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69400" y="842481"/>
            <a:ext cx="2496499" cy="3583270"/>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DC9B60B4-41B7-B53A-82A0-B3B07DF4788F}"/>
              </a:ext>
            </a:extLst>
          </p:cNvPr>
          <p:cNvSpPr/>
          <p:nvPr/>
        </p:nvSpPr>
        <p:spPr>
          <a:xfrm>
            <a:off x="3621981" y="2077560"/>
            <a:ext cx="842161" cy="360000"/>
          </a:xfrm>
          <a:prstGeom prst="rect">
            <a:avLst/>
          </a:prstGeom>
          <a:solidFill>
            <a:srgbClr val="C8DDF2"/>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Table 1</a:t>
            </a:r>
            <a:endParaRPr kumimoji="0" lang="en-AU"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3" name="Straight Arrow Connector 12">
            <a:extLst>
              <a:ext uri="{FF2B5EF4-FFF2-40B4-BE49-F238E27FC236}">
                <a16:creationId xmlns:a16="http://schemas.microsoft.com/office/drawing/2014/main" id="{8CA3BB60-9283-FBBD-3AEC-55560FC517CD}"/>
              </a:ext>
            </a:extLst>
          </p:cNvPr>
          <p:cNvCxnSpPr>
            <a:cxnSpLocks/>
          </p:cNvCxnSpPr>
          <p:nvPr/>
        </p:nvCxnSpPr>
        <p:spPr>
          <a:xfrm flipH="1">
            <a:off x="3059832" y="2257560"/>
            <a:ext cx="547989"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E9931DA-766E-A11A-1D6F-CF8583C688F2}"/>
              </a:ext>
            </a:extLst>
          </p:cNvPr>
          <p:cNvSpPr/>
          <p:nvPr/>
        </p:nvSpPr>
        <p:spPr>
          <a:xfrm>
            <a:off x="7434391" y="2077560"/>
            <a:ext cx="842161" cy="360000"/>
          </a:xfrm>
          <a:prstGeom prst="rect">
            <a:avLst/>
          </a:prstGeom>
          <a:solidFill>
            <a:srgbClr val="C8DDF2"/>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tIns="72000" bIns="108000" rtlCol="0" anchor="t" anchorCtr="0"/>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Table 2</a:t>
            </a:r>
            <a:endParaRPr kumimoji="0" lang="en-AU" sz="16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5" name="Straight Arrow Connector 14">
            <a:extLst>
              <a:ext uri="{FF2B5EF4-FFF2-40B4-BE49-F238E27FC236}">
                <a16:creationId xmlns:a16="http://schemas.microsoft.com/office/drawing/2014/main" id="{8E2957F8-4DBF-77F9-4D33-C56FB818147D}"/>
              </a:ext>
            </a:extLst>
          </p:cNvPr>
          <p:cNvCxnSpPr>
            <a:cxnSpLocks/>
          </p:cNvCxnSpPr>
          <p:nvPr/>
        </p:nvCxnSpPr>
        <p:spPr>
          <a:xfrm flipH="1">
            <a:off x="6876256" y="2257560"/>
            <a:ext cx="558135"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4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8CF36-1A9A-4ED7-AF6D-2F5AF79CA40C}"/>
              </a:ext>
            </a:extLst>
          </p:cNvPr>
          <p:cNvSpPr>
            <a:spLocks noGrp="1"/>
          </p:cNvSpPr>
          <p:nvPr>
            <p:ph type="title"/>
          </p:nvPr>
        </p:nvSpPr>
        <p:spPr/>
        <p:txBody>
          <a:bodyPr anchor="t">
            <a:noAutofit/>
          </a:bodyPr>
          <a:lstStyle/>
          <a:p>
            <a:r>
              <a:rPr lang="en-AU" dirty="0"/>
              <a:t>Review our previous learning</a:t>
            </a:r>
            <a:endParaRPr lang="en-AU" b="1" dirty="0"/>
          </a:p>
        </p:txBody>
      </p:sp>
      <p:graphicFrame>
        <p:nvGraphicFramePr>
          <p:cNvPr id="6" name="Content Placeholder 2">
            <a:extLst>
              <a:ext uri="{FF2B5EF4-FFF2-40B4-BE49-F238E27FC236}">
                <a16:creationId xmlns:a16="http://schemas.microsoft.com/office/drawing/2014/main" id="{E472CB8F-BCBB-998F-BF0A-0C4F20069405}"/>
              </a:ext>
            </a:extLst>
          </p:cNvPr>
          <p:cNvGraphicFramePr>
            <a:graphicFrameLocks noGrp="1"/>
          </p:cNvGraphicFramePr>
          <p:nvPr>
            <p:ph idx="1"/>
            <p:extLst>
              <p:ext uri="{D42A27DB-BD31-4B8C-83A1-F6EECF244321}">
                <p14:modId xmlns:p14="http://schemas.microsoft.com/office/powerpoint/2010/main" val="3759826927"/>
              </p:ext>
            </p:extLst>
          </p:nvPr>
        </p:nvGraphicFramePr>
        <p:xfrm>
          <a:off x="320975" y="843558"/>
          <a:ext cx="8493125" cy="3616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467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9ED7B-EC3C-A22D-A24F-564C577FA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1BA67-1C3A-B92E-8F8D-5CB6FE46C584}"/>
              </a:ext>
            </a:extLst>
          </p:cNvPr>
          <p:cNvSpPr>
            <a:spLocks noGrp="1"/>
          </p:cNvSpPr>
          <p:nvPr>
            <p:ph type="title"/>
          </p:nvPr>
        </p:nvSpPr>
        <p:spPr>
          <a:solidFill>
            <a:schemeClr val="bg1"/>
          </a:solidFill>
        </p:spPr>
        <p:txBody>
          <a:bodyPr/>
          <a:lstStyle/>
          <a:p>
            <a:r>
              <a:rPr lang="en-AU" dirty="0"/>
              <a:t>Review our previous learning</a:t>
            </a:r>
          </a:p>
        </p:txBody>
      </p:sp>
      <p:sp>
        <p:nvSpPr>
          <p:cNvPr id="3" name="Content Placeholder 2">
            <a:extLst>
              <a:ext uri="{FF2B5EF4-FFF2-40B4-BE49-F238E27FC236}">
                <a16:creationId xmlns:a16="http://schemas.microsoft.com/office/drawing/2014/main" id="{F078D7FD-6566-D19E-97B2-162F82E0232E}"/>
              </a:ext>
            </a:extLst>
          </p:cNvPr>
          <p:cNvSpPr>
            <a:spLocks noGrp="1"/>
          </p:cNvSpPr>
          <p:nvPr>
            <p:ph idx="1"/>
          </p:nvPr>
        </p:nvSpPr>
        <p:spPr/>
        <p:txBody>
          <a:bodyPr vert="horz" lIns="0" tIns="0" rIns="0" bIns="0" rtlCol="0" anchor="t">
            <a:normAutofit/>
          </a:bodyPr>
          <a:lstStyle/>
          <a:p>
            <a:r>
              <a:rPr lang="en-AU" dirty="0">
                <a:ea typeface="Arial" panose="020B0604020202020204" pitchFamily="34" charset="0"/>
              </a:rPr>
              <a:t>When creating questions using the QCAA standards elaborations, </a:t>
            </a:r>
            <a:br>
              <a:rPr lang="en-AU" dirty="0">
                <a:ea typeface="Arial" panose="020B0604020202020204" pitchFamily="34" charset="0"/>
              </a:rPr>
            </a:br>
            <a:r>
              <a:rPr lang="en-AU" dirty="0">
                <a:ea typeface="Arial" panose="020B0604020202020204" pitchFamily="34" charset="0"/>
              </a:rPr>
              <a:t>it is important to consider:</a:t>
            </a:r>
          </a:p>
          <a:p>
            <a:endParaRPr lang="en-AU" dirty="0"/>
          </a:p>
          <a:p>
            <a:endParaRPr lang="en-AU" dirty="0"/>
          </a:p>
          <a:p>
            <a:pPr marL="342884" indent="-342884">
              <a:buFont typeface="Arial" panose="020B0604020202020204" pitchFamily="34" charset="0"/>
              <a:buChar char="•"/>
            </a:pPr>
            <a:endParaRPr lang="en-AU" dirty="0"/>
          </a:p>
          <a:p>
            <a:pPr marL="342884" indent="-342884">
              <a:buFont typeface="Arial" panose="020B0604020202020204" pitchFamily="34" charset="0"/>
              <a:buChar char="•"/>
            </a:pPr>
            <a:endParaRPr lang="en-AU" dirty="0"/>
          </a:p>
          <a:p>
            <a:endParaRPr lang="en-AU" dirty="0"/>
          </a:p>
          <a:p>
            <a:pPr marL="342884" indent="-342884">
              <a:buFont typeface="Arial" panose="020B0604020202020204" pitchFamily="34" charset="0"/>
              <a:buChar char="•"/>
            </a:pPr>
            <a:endParaRPr lang="en-AU" dirty="0"/>
          </a:p>
          <a:p>
            <a:endParaRPr lang="en-AU" dirty="0"/>
          </a:p>
        </p:txBody>
      </p:sp>
      <p:graphicFrame>
        <p:nvGraphicFramePr>
          <p:cNvPr id="5" name="Diagram 4">
            <a:extLst>
              <a:ext uri="{FF2B5EF4-FFF2-40B4-BE49-F238E27FC236}">
                <a16:creationId xmlns:a16="http://schemas.microsoft.com/office/drawing/2014/main" id="{5017C0CE-4AFB-F965-8EF1-8D724136DC09}"/>
              </a:ext>
            </a:extLst>
          </p:cNvPr>
          <p:cNvGraphicFramePr/>
          <p:nvPr>
            <p:extLst>
              <p:ext uri="{D42A27DB-BD31-4B8C-83A1-F6EECF244321}">
                <p14:modId xmlns:p14="http://schemas.microsoft.com/office/powerpoint/2010/main" val="678347678"/>
              </p:ext>
            </p:extLst>
          </p:nvPr>
        </p:nvGraphicFramePr>
        <p:xfrm>
          <a:off x="624786" y="1083509"/>
          <a:ext cx="7894429" cy="2976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26366AF-8120-E654-E5C5-F93548EE5A50}"/>
              </a:ext>
            </a:extLst>
          </p:cNvPr>
          <p:cNvSpPr txBox="1"/>
          <p:nvPr/>
        </p:nvSpPr>
        <p:spPr>
          <a:xfrm>
            <a:off x="5355891" y="3329782"/>
            <a:ext cx="1428601" cy="369332"/>
          </a:xfrm>
          <a:prstGeom prst="rect">
            <a:avLst/>
          </a:prstGeom>
          <a:noFill/>
        </p:spPr>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charset="0"/>
                <a:ea typeface="Arial" panose="020B0604020202020204" pitchFamily="34" charset="0"/>
                <a:cs typeface="+mn-cs"/>
              </a:rPr>
              <a:t>familiarity</a:t>
            </a:r>
            <a:endParaRPr kumimoji="0" lang="en-AU" sz="1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2598432C-D3DC-B8CC-B665-4E9055633396}"/>
              </a:ext>
            </a:extLst>
          </p:cNvPr>
          <p:cNvSpPr txBox="1"/>
          <p:nvPr/>
        </p:nvSpPr>
        <p:spPr>
          <a:xfrm>
            <a:off x="2593247" y="3329782"/>
            <a:ext cx="1508485" cy="369332"/>
          </a:xfrm>
          <a:prstGeom prst="rect">
            <a:avLst/>
          </a:prstGeom>
          <a:noFill/>
        </p:spPr>
        <p:txBody>
          <a:bodyPr wrap="square">
            <a:spAutoFit/>
          </a:bodyPr>
          <a:lstStyle/>
          <a:p>
            <a:pPr marL="0" marR="0" lvl="0" indent="0" algn="l" defTabSz="914378" rtl="0" eaLnBrk="1" fontAlgn="base" latinLnBrk="0" hangingPunct="1">
              <a:lnSpc>
                <a:spcPct val="100000"/>
              </a:lnSpc>
              <a:spcBef>
                <a:spcPct val="50000"/>
              </a:spcBef>
              <a:spcAft>
                <a:spcPct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charset="0"/>
                <a:ea typeface="Arial" panose="020B0604020202020204" pitchFamily="34" charset="0"/>
                <a:cs typeface="+mn-cs"/>
              </a:rPr>
              <a:t>complexity</a:t>
            </a:r>
            <a:endParaRPr kumimoji="0" lang="en-AU" sz="18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8549640"/>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64040186-FA2A-4C13-9D3E-8DA3FCEA16D1}"/>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iQ_v9.0_widescreen_ppt_16x9_CC_BY_v25_nv.potx" id="{11155731-E599-4F2E-9B93-468A8BD23AEA}" vid="{D691B294-D0F6-42B9-A264-81E5EC4CEBDD}"/>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Importance xmlns="1aeb0db8-a023-4f83-a675-fc900e5c4eb0" xsi:nil="true"/>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20" ma:contentTypeDescription="Create a new document." ma:contentTypeScope="" ma:versionID="362dd6777467b5ab1b5574c5f0456714">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9b776ede4d04c0005c8903bd86ccc936"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element ref="ns2:Importan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Importance" ma:index="27" nillable="true" ma:displayName="Importance" ma:format="Dropdown" ma:internalName="Importanc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5DEBD03-5E9C-40A0-804B-944DDB9E62A1}">
  <ds:schemaRefs>
    <ds:schemaRef ds:uri="20c994ed-66fc-4ee5-8ec1-3b2cc50edcb4"/>
    <ds:schemaRef ds:uri="http://schemas.microsoft.com/office/infopath/2007/PartnerControl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ac92f0a8-4fbb-4e0a-8c5c-346c8475d8c3"/>
    <ds:schemaRef ds:uri="http://purl.org/dc/dcmitype/"/>
    <ds:schemaRef ds:uri="1aeb0db8-a023-4f83-a675-fc900e5c4eb0"/>
    <ds:schemaRef ds:uri="70d7b946-3027-4b33-9e00-b894cda58cf9"/>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49165873-4559-4E14-AD3B-2B281CC0C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eb0db8-a023-4f83-a675-fc900e5c4eb0"/>
    <ds:schemaRef ds:uri="70d7b946-3027-4b33-9e00-b894cda58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ACiQ_v9.0_widescreen_ppt_16x9_CC_BY (1)</Template>
  <TotalTime>9192</TotalTime>
  <Words>2306</Words>
  <Application>Microsoft Office PowerPoint</Application>
  <PresentationFormat>On-screen Show (16:9)</PresentationFormat>
  <Paragraphs>206</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Arial (Body)</vt:lpstr>
      <vt:lpstr>Calibri</vt:lpstr>
      <vt:lpstr>Courier New</vt:lpstr>
      <vt:lpstr>Times New Roman</vt:lpstr>
      <vt:lpstr>Wingdings</vt:lpstr>
      <vt:lpstr>QCAA title slides</vt:lpstr>
      <vt:lpstr>QCAA content</vt:lpstr>
      <vt:lpstr>This presentation is part of the Creating questions for quality Mathematics assessment — Australian Curriculum v9.0 toolkit. The toolkit contains guidance and additional resources.</vt:lpstr>
      <vt:lpstr>Look for activity icons. Throughout this presentation, icons are used to indicate different activities, groupings and available resources.</vt:lpstr>
      <vt:lpstr>Applying practical strategies to analyse and create questions in Mathematics</vt:lpstr>
      <vt:lpstr>Acknowledgment of Country</vt:lpstr>
      <vt:lpstr>Success criteria</vt:lpstr>
      <vt:lpstr>Guiding question</vt:lpstr>
      <vt:lpstr>Review our previous learning</vt:lpstr>
      <vt:lpstr>Review our previous learning</vt:lpstr>
      <vt:lpstr>Review our previous learning</vt:lpstr>
      <vt:lpstr>Resources to support complexity and familiarity </vt:lpstr>
      <vt:lpstr>Downloadable template</vt:lpstr>
      <vt:lpstr>Steps for creating questions</vt:lpstr>
      <vt:lpstr>Steps for creating questions</vt:lpstr>
      <vt:lpstr>Steps for creating questions</vt:lpstr>
      <vt:lpstr>Steps for creating questions</vt:lpstr>
      <vt:lpstr>Steps for creating questions</vt:lpstr>
      <vt:lpstr>Year level example resources</vt:lpstr>
      <vt:lpstr>Year 2 example using the steps for creating questions</vt:lpstr>
      <vt:lpstr>Year 2 example using the steps for creating questions</vt:lpstr>
      <vt:lpstr>Year 2 example using the steps for creating questions</vt:lpstr>
      <vt:lpstr>Year level examples</vt:lpstr>
      <vt:lpstr>Creating your own questions</vt:lpstr>
      <vt:lpstr>Guiding question</vt:lpstr>
      <vt:lpstr>Success criteria</vt:lpstr>
      <vt:lpstr>Reflect on your learning</vt:lpstr>
      <vt:lpstr>Acknowledgments</vt:lpstr>
      <vt:lpstr>Copyright notice</vt:lpstr>
      <vt:lpstr>PowerPoint Presentation</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practical strategies to analyse and create questions in Mathematics: Using complexity and familiarity in assessment for Prep–Year 6</dc:title>
  <dc:creator>Queensland Curriculum and Assessment Authority</dc:creator>
  <cp:revision>306</cp:revision>
  <dcterms:created xsi:type="dcterms:W3CDTF">2025-05-23T01:46:52Z</dcterms:created>
  <dcterms:modified xsi:type="dcterms:W3CDTF">2026-03-25T03:59:27Z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