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90" r:id="rId5"/>
    <p:sldMasterId id="2147484070" r:id="rId6"/>
    <p:sldMasterId id="2147484236" r:id="rId7"/>
    <p:sldMasterId id="2147484220" r:id="rId8"/>
  </p:sldMasterIdLst>
  <p:notesMasterIdLst>
    <p:notesMasterId r:id="rId28"/>
  </p:notesMasterIdLst>
  <p:handoutMasterIdLst>
    <p:handoutMasterId r:id="rId29"/>
  </p:handoutMasterIdLst>
  <p:sldIdLst>
    <p:sldId id="5138" r:id="rId9"/>
    <p:sldId id="5141" r:id="rId10"/>
    <p:sldId id="340" r:id="rId11"/>
    <p:sldId id="325" r:id="rId12"/>
    <p:sldId id="5407" r:id="rId13"/>
    <p:sldId id="3289" r:id="rId14"/>
    <p:sldId id="4702" r:id="rId15"/>
    <p:sldId id="5358" r:id="rId16"/>
    <p:sldId id="5422" r:id="rId17"/>
    <p:sldId id="5423" r:id="rId18"/>
    <p:sldId id="4715" r:id="rId19"/>
    <p:sldId id="4977" r:id="rId20"/>
    <p:sldId id="5419" r:id="rId21"/>
    <p:sldId id="5424" r:id="rId22"/>
    <p:sldId id="4974" r:id="rId23"/>
    <p:sldId id="5420" r:id="rId24"/>
    <p:sldId id="5139" r:id="rId25"/>
    <p:sldId id="5140" r:id="rId26"/>
    <p:sldId id="307" r:id="rId27"/>
  </p:sldIdLst>
  <p:sldSz cx="9144000" cy="5143500" type="screen16x9"/>
  <p:notesSz cx="6807200" cy="9939338"/>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20F580E6-E20A-4079-B6AC-2AEC96F20CD5}">
          <p14:sldIdLst>
            <p14:sldId id="5138"/>
            <p14:sldId id="5141"/>
            <p14:sldId id="340"/>
          </p14:sldIdLst>
        </p14:section>
        <p14:section name="Structure of the SEs" id="{B2E97D83-D711-4028-B721-F4D6FCC5BE00}">
          <p14:sldIdLst>
            <p14:sldId id="325"/>
          </p14:sldIdLst>
        </p14:section>
        <p14:section name="Unpacking features" id="{17F2698D-F055-45A5-BF56-3AB119192F3C}">
          <p14:sldIdLst>
            <p14:sldId id="5407"/>
            <p14:sldId id="3289"/>
            <p14:sldId id="4702"/>
            <p14:sldId id="5358"/>
            <p14:sldId id="5422"/>
            <p14:sldId id="5423"/>
            <p14:sldId id="4715"/>
            <p14:sldId id="4977"/>
          </p14:sldIdLst>
        </p14:section>
        <p14:section name="Conclusion" id="{37E21C9C-F4E3-493D-AE00-2511C8618B71}">
          <p14:sldIdLst>
            <p14:sldId id="5419"/>
            <p14:sldId id="5424"/>
            <p14:sldId id="4974"/>
            <p14:sldId id="5420"/>
            <p14:sldId id="5139"/>
            <p14:sldId id="5140"/>
            <p14:sldId id="307"/>
          </p14:sldIdLst>
        </p14:section>
      </p14:sectionLst>
    </p:ext>
    <p:ext uri="{EFAFB233-063F-42B5-8137-9DF3F51BA10A}">
      <p15:sldGuideLst xmlns:p15="http://schemas.microsoft.com/office/powerpoint/2012/main">
        <p15:guide id="1" orient="horz" pos="378">
          <p15:clr>
            <a:srgbClr val="A4A3A4"/>
          </p15:clr>
        </p15:guide>
        <p15:guide id="4" orient="horz" pos="531">
          <p15:clr>
            <a:srgbClr val="A4A3A4"/>
          </p15:clr>
        </p15:guide>
        <p15:guide id="5"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860015-DD0A-E845-F92C-4F43D4613FAD}" name="Niza Villanueva" initials="NV" userId="S::Niza.Villanueva@qcaa.qld.edu.au::1483ef76-3754-4f81-b8f0-91b8182cdca2" providerId="AD"/>
  <p188:author id="{8863F22E-8E5B-DCEA-1B51-7ABE0C6702CD}" name="Shannyn McSweeney" initials="SM" userId="S::Shannyn.McSweeney@qcaa.qld.edu.au::305e6775-da44-41fe-a46a-e3cddad11a43" providerId="AD"/>
  <p188:author id="{B2CBCC4C-97F8-B3DC-092B-B7F81086C02C}" name="Abigail Twyman" initials="AT" userId="S::Abigail.Twyman@qcaa.qld.edu.au::1ea4a562-6aa1-4c73-b697-9a4558e9d5ca" providerId="AD"/>
  <p188:author id="{88476E5C-C103-23AC-3AF1-8456CB6A2C01}" name="Libby Foley" initials="LF" userId="S::Libby.Foley@qcaa.qld.edu.au::f12997a7-0d3c-4ec7-905b-3fdc1d6f0c64" providerId="AD"/>
  <p188:author id="{332758B5-4F3D-B105-6AAA-F2C07433EB11}" name="Abigail Twyman" initials="AT" userId="S::abigail.twyman@qcaa.qld.edu.au::1ea4a562-6aa1-4c73-b697-9a4558e9d5ca" providerId="AD"/>
  <p188:author id="{0B85F3C3-07D4-0CCB-FE47-6F1C7D0C1CFE}" name="Sally Birks" initials="SB" userId="S::Sally.Birks@qcaa.qld.edu.au::d1862d59-30ea-4582-88e9-f9ef45d9f0bb" providerId="AD"/>
  <p188:author id="{8954B2D2-7D03-4586-7E5B-A0A577D80876}" name="Ivan Tuniy" initials="IT" userId="S::Ivan.Tuniy@qcaa.qld.edu.au::8ca9580f-343a-4ec9-8924-8ceb67675273" providerId="AD"/>
  <p188:author id="{E72DF1D3-75F4-9E81-A514-84AA82C155BA}" name="Kate Lyons" initials="KL" userId="S::Kate.Lyons@qcaa.qld.edu.au::14c29a04-c7b7-4dd4-a08a-718ebfdeaa8c" providerId="AD"/>
  <p188:author id="{191FE3E5-A7DA-D983-B1A3-D954B6EFDD89}" name="David Madden" initials="DM" userId="S::David.Madden@qcaa.qld.edu.au::5cc290d7-8371-4a7c-9a44-93a73785ea97" providerId="AD"/>
  <p188:author id="{32E785E8-2E80-3656-F342-4FF5F66CB362}" name="Ursula Cleary" initials="UC" userId="S::Ursula.Cleary@qcaa.qld.edu.au::55c872d9-db80-4f92-a8a4-3220fb363a53" providerId="AD"/>
  <p188:author id="{F0FC33F6-BAF9-6C4E-8789-B835B2171B0A}" name="Courtney Wiemann" initials="CW" userId="S::Courtney.Wiemann@qcaa.qld.edu.au::dda7d68b-69dd-4ef7-b561-da9345f187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lena Bond" initials="HB" lastIdx="1" clrIdx="0">
    <p:extLst>
      <p:ext uri="{19B8F6BF-5375-455C-9EA6-DF929625EA0E}">
        <p15:presenceInfo xmlns:p15="http://schemas.microsoft.com/office/powerpoint/2012/main" userId="S-1-5-21-2406935999-1983212525-3895035740-37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DDF2"/>
    <a:srgbClr val="B3B3B3"/>
    <a:srgbClr val="C8DEF2"/>
    <a:srgbClr val="FBE4D3"/>
    <a:srgbClr val="D6EBAD"/>
    <a:srgbClr val="C1F0FF"/>
    <a:srgbClr val="FFFFFF"/>
    <a:srgbClr val="92BCE5"/>
    <a:srgbClr val="E0ECF8"/>
    <a:srgbClr val="EAF2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65548" autoAdjust="0"/>
  </p:normalViewPr>
  <p:slideViewPr>
    <p:cSldViewPr>
      <p:cViewPr varScale="1">
        <p:scale>
          <a:sx n="147" d="100"/>
          <a:sy n="147" d="100"/>
        </p:scale>
        <p:origin x="672" y="120"/>
      </p:cViewPr>
      <p:guideLst>
        <p:guide orient="horz" pos="378"/>
        <p:guide orient="horz" pos="531"/>
        <p:guide pos="2880"/>
      </p:guideLst>
    </p:cSldViewPr>
  </p:slideViewPr>
  <p:outlineViewPr>
    <p:cViewPr>
      <p:scale>
        <a:sx n="33" d="100"/>
        <a:sy n="33" d="100"/>
      </p:scale>
      <p:origin x="0" y="-3768"/>
    </p:cViewPr>
  </p:outlineViewPr>
  <p:notesTextViewPr>
    <p:cViewPr>
      <p:scale>
        <a:sx n="125" d="100"/>
        <a:sy n="125" d="100"/>
      </p:scale>
      <p:origin x="0" y="0"/>
    </p:cViewPr>
  </p:notesTextViewPr>
  <p:sorterViewPr>
    <p:cViewPr>
      <p:scale>
        <a:sx n="100" d="100"/>
        <a:sy n="100" d="100"/>
      </p:scale>
      <p:origin x="0" y="-1752"/>
    </p:cViewPr>
  </p:sorterViewPr>
  <p:notesViewPr>
    <p:cSldViewPr>
      <p:cViewPr>
        <p:scale>
          <a:sx n="100" d="100"/>
          <a:sy n="100" d="100"/>
        </p:scale>
        <p:origin x="2414" y="-1301"/>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bby Foley" userId="f12997a7-0d3c-4ec7-905b-3fdc1d6f0c64" providerId="ADAL" clId="{5E928C9C-2F31-4ECE-8E24-F158C1F4ACA7}"/>
    <pc:docChg chg="undo custSel modSld">
      <pc:chgData name="Libby Foley" userId="f12997a7-0d3c-4ec7-905b-3fdc1d6f0c64" providerId="ADAL" clId="{5E928C9C-2F31-4ECE-8E24-F158C1F4ACA7}" dt="2026-03-19T23:06:57.345" v="30" actId="20577"/>
      <pc:docMkLst>
        <pc:docMk/>
      </pc:docMkLst>
      <pc:sldChg chg="modNotesTx">
        <pc:chgData name="Libby Foley" userId="f12997a7-0d3c-4ec7-905b-3fdc1d6f0c64" providerId="ADAL" clId="{5E928C9C-2F31-4ECE-8E24-F158C1F4ACA7}" dt="2026-03-19T23:06:57.345" v="30" actId="20577"/>
        <pc:sldMkLst>
          <pc:docMk/>
          <pc:sldMk cId="2858018985" sldId="5422"/>
        </pc:sldMkLst>
      </pc:sldChg>
    </pc:docChg>
  </pc:docChgLst>
  <pc:docChgLst>
    <pc:chgData name="David Madden" userId="5cc290d7-8371-4a7c-9a44-93a73785ea97" providerId="ADAL" clId="{D77F7394-78E7-4B9E-BDDF-082A15118EED}"/>
    <pc:docChg chg="undo custSel modSld">
      <pc:chgData name="David Madden" userId="5cc290d7-8371-4a7c-9a44-93a73785ea97" providerId="ADAL" clId="{D77F7394-78E7-4B9E-BDDF-082A15118EED}" dt="2026-03-18T06:16:39.901" v="462" actId="6549"/>
      <pc:docMkLst>
        <pc:docMk/>
      </pc:docMkLst>
      <pc:sldChg chg="modNotesTx">
        <pc:chgData name="David Madden" userId="5cc290d7-8371-4a7c-9a44-93a73785ea97" providerId="ADAL" clId="{D77F7394-78E7-4B9E-BDDF-082A15118EED}" dt="2026-03-18T06:16:12.788" v="436" actId="6549"/>
        <pc:sldMkLst>
          <pc:docMk/>
          <pc:sldMk cId="1829834371" sldId="4977"/>
        </pc:sldMkLst>
      </pc:sldChg>
      <pc:sldChg chg="modSp mod modNotesTx">
        <pc:chgData name="David Madden" userId="5cc290d7-8371-4a7c-9a44-93a73785ea97" providerId="ADAL" clId="{D77F7394-78E7-4B9E-BDDF-082A15118EED}" dt="2026-03-18T06:11:17.033" v="429" actId="14100"/>
        <pc:sldMkLst>
          <pc:docMk/>
          <pc:sldMk cId="4249227487" sldId="5358"/>
        </pc:sldMkLst>
        <pc:spChg chg="mod">
          <ac:chgData name="David Madden" userId="5cc290d7-8371-4a7c-9a44-93a73785ea97" providerId="ADAL" clId="{D77F7394-78E7-4B9E-BDDF-082A15118EED}" dt="2026-03-18T06:02:01.025" v="129" actId="20577"/>
          <ac:spMkLst>
            <pc:docMk/>
            <pc:sldMk cId="4249227487" sldId="5358"/>
            <ac:spMk id="2" creationId="{D050315F-549F-A96E-91DE-C93DE3347044}"/>
          </ac:spMkLst>
        </pc:spChg>
        <pc:spChg chg="mod">
          <ac:chgData name="David Madden" userId="5cc290d7-8371-4a7c-9a44-93a73785ea97" providerId="ADAL" clId="{D77F7394-78E7-4B9E-BDDF-082A15118EED}" dt="2026-03-18T05:59:33.825" v="5" actId="1076"/>
          <ac:spMkLst>
            <pc:docMk/>
            <pc:sldMk cId="4249227487" sldId="5358"/>
            <ac:spMk id="8" creationId="{B1C28811-BFAB-0212-09F9-5F142072C935}"/>
          </ac:spMkLst>
        </pc:spChg>
        <pc:spChg chg="mod">
          <ac:chgData name="David Madden" userId="5cc290d7-8371-4a7c-9a44-93a73785ea97" providerId="ADAL" clId="{D77F7394-78E7-4B9E-BDDF-082A15118EED}" dt="2026-03-18T06:11:17.033" v="429" actId="14100"/>
          <ac:spMkLst>
            <pc:docMk/>
            <pc:sldMk cId="4249227487" sldId="5358"/>
            <ac:spMk id="14" creationId="{719378C3-3387-8C00-5F1B-7B7C8534D462}"/>
          </ac:spMkLst>
        </pc:spChg>
      </pc:sldChg>
      <pc:sldChg chg="modSp mod">
        <pc:chgData name="David Madden" userId="5cc290d7-8371-4a7c-9a44-93a73785ea97" providerId="ADAL" clId="{D77F7394-78E7-4B9E-BDDF-082A15118EED}" dt="2026-03-18T06:10:24.661" v="416" actId="6549"/>
        <pc:sldMkLst>
          <pc:docMk/>
          <pc:sldMk cId="2858018985" sldId="5422"/>
        </pc:sldMkLst>
        <pc:spChg chg="mod">
          <ac:chgData name="David Madden" userId="5cc290d7-8371-4a7c-9a44-93a73785ea97" providerId="ADAL" clId="{D77F7394-78E7-4B9E-BDDF-082A15118EED}" dt="2026-03-18T06:10:24.661" v="416" actId="6549"/>
          <ac:spMkLst>
            <pc:docMk/>
            <pc:sldMk cId="2858018985" sldId="5422"/>
            <ac:spMk id="2" creationId="{417B87EE-27BA-46AC-8310-053084A88709}"/>
          </ac:spMkLst>
        </pc:spChg>
      </pc:sldChg>
      <pc:sldChg chg="modSp mod modNotesTx">
        <pc:chgData name="David Madden" userId="5cc290d7-8371-4a7c-9a44-93a73785ea97" providerId="ADAL" clId="{D77F7394-78E7-4B9E-BDDF-082A15118EED}" dt="2026-03-18T06:10:40.690" v="423" actId="6549"/>
        <pc:sldMkLst>
          <pc:docMk/>
          <pc:sldMk cId="2261614723" sldId="5423"/>
        </pc:sldMkLst>
        <pc:spChg chg="mod">
          <ac:chgData name="David Madden" userId="5cc290d7-8371-4a7c-9a44-93a73785ea97" providerId="ADAL" clId="{D77F7394-78E7-4B9E-BDDF-082A15118EED}" dt="2026-03-18T06:10:19.759" v="415" actId="6549"/>
          <ac:spMkLst>
            <pc:docMk/>
            <pc:sldMk cId="2261614723" sldId="5423"/>
            <ac:spMk id="2" creationId="{35B8C5DE-A345-7C05-6B19-B753DD4F5B51}"/>
          </ac:spMkLst>
        </pc:spChg>
      </pc:sldChg>
      <pc:sldChg chg="modSp mod">
        <pc:chgData name="David Madden" userId="5cc290d7-8371-4a7c-9a44-93a73785ea97" providerId="ADAL" clId="{D77F7394-78E7-4B9E-BDDF-082A15118EED}" dt="2026-03-18T06:16:39.901" v="462" actId="6549"/>
        <pc:sldMkLst>
          <pc:docMk/>
          <pc:sldMk cId="2858655477" sldId="5424"/>
        </pc:sldMkLst>
        <pc:spChg chg="mod">
          <ac:chgData name="David Madden" userId="5cc290d7-8371-4a7c-9a44-93a73785ea97" providerId="ADAL" clId="{D77F7394-78E7-4B9E-BDDF-082A15118EED}" dt="2026-03-18T06:16:39.901" v="462" actId="6549"/>
          <ac:spMkLst>
            <pc:docMk/>
            <pc:sldMk cId="2858655477" sldId="5424"/>
            <ac:spMk id="3" creationId="{2F11DF15-F3F4-98DA-B714-A5BB9FADBCA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25/03/2026</a:t>
            </a:fld>
            <a:endParaRPr lang="en-AU" dirty="0"/>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dirty="0"/>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dirty="0"/>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25/03/2026</a:t>
            </a:fld>
            <a:endParaRPr lang="en-AU" dirty="0"/>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pPr lvl="0"/>
            <a:endParaRPr lang="en-AU" noProof="0" dirty="0"/>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dirty="0"/>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dirty="0"/>
          </a:p>
        </p:txBody>
      </p:sp>
      <p:sp>
        <p:nvSpPr>
          <p:cNvPr id="8" name="Notes Placeholder 7">
            <a:extLst>
              <a:ext uri="{FF2B5EF4-FFF2-40B4-BE49-F238E27FC236}">
                <a16:creationId xmlns:a16="http://schemas.microsoft.com/office/drawing/2014/main" id="{8DD038EF-48E1-72A9-BA49-CC43A7E18DC6}"/>
              </a:ext>
            </a:extLst>
          </p:cNvPr>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0" indent="-180000" algn="l" rtl="0" eaLnBrk="0" fontAlgn="base" hangingPunct="0">
      <a:spcBef>
        <a:spcPct val="30000"/>
      </a:spcBef>
      <a:spcAft>
        <a:spcPct val="0"/>
      </a:spcAft>
      <a:buFont typeface="Arial" panose="020B0604020202020204" pitchFamily="34" charset="0"/>
      <a:buChar char="•"/>
      <a:defRPr sz="1200" kern="1200">
        <a:solidFill>
          <a:schemeClr val="tx1"/>
        </a:solidFill>
        <a:latin typeface="+mn-lt"/>
        <a:ea typeface="+mn-ea"/>
        <a:cs typeface="+mn-cs"/>
      </a:defRPr>
    </a:lvl2pPr>
    <a:lvl3pPr marL="360000" indent="-180000" algn="l" rtl="0" eaLnBrk="0" fontAlgn="base" hangingPunct="0">
      <a:spcBef>
        <a:spcPct val="30000"/>
      </a:spcBef>
      <a:spcAft>
        <a:spcPct val="0"/>
      </a:spcAft>
      <a:buFont typeface="Courier New" panose="02070309020205020404" pitchFamily="49" charset="0"/>
      <a:buChar char="-"/>
      <a:defRPr sz="1200" kern="1200">
        <a:solidFill>
          <a:schemeClr val="tx1"/>
        </a:solidFill>
        <a:latin typeface="+mn-lt"/>
        <a:ea typeface="+mn-ea"/>
        <a:cs typeface="+mn-cs"/>
      </a:defRPr>
    </a:lvl3pPr>
    <a:lvl4pPr marL="540000" indent="-180000" algn="l" rtl="0" eaLnBrk="0" fontAlgn="base" hangingPunct="0">
      <a:spcBef>
        <a:spcPct val="30000"/>
      </a:spcBef>
      <a:spcAft>
        <a:spcPct val="0"/>
      </a:spcAft>
      <a:buFont typeface="Wingdings" panose="05000000000000000000" pitchFamily="2" charset="2"/>
      <a:buChar char="§"/>
      <a:defRPr sz="1200" kern="1200">
        <a:solidFill>
          <a:schemeClr val="tx1"/>
        </a:solidFill>
        <a:latin typeface="+mn-lt"/>
        <a:ea typeface="+mn-ea"/>
        <a:cs typeface="+mn-cs"/>
      </a:defRPr>
    </a:lvl4pPr>
    <a:lvl5pPr marL="720000" indent="-180000" algn="l" rtl="0" eaLnBrk="0" fontAlgn="base" hangingPunct="0">
      <a:spcBef>
        <a:spcPct val="30000"/>
      </a:spcBef>
      <a:spcAft>
        <a:spcPct val="0"/>
      </a:spcAft>
      <a:buFont typeface="Courier New" panose="02070309020205020404" pitchFamily="49" charset="0"/>
      <a:buChar char="o"/>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v9.australiancurriculum.edu.au/help/learning-areas/understanding-the-learning-area"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qcaa.qld.edu.au/p-10/aciq/version-9/learning-areas/p-10-mathematics/p-10-mathematics-assessment-resource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qcaa.qld.edu.au/p-10/aciq/version-9/learning-areas/p-10-mathematics/p-10-mathematics-assessment-resourc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v9.australiancurriculum.edu.au/help/learning-areas/understanding-the-learning-are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8D254-D303-D090-E256-591D3EEB77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7D7DF8-F82C-2FA5-C8A7-31645A39B1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9484F4-D33B-B438-AEF4-8D563B34F5B9}"/>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mn-lt"/>
              </a:rPr>
              <a:t>This presentation can be used by teachers to build understanding of the QCAA standards elaborations resources for the Australian Curriculum v9.0: Mathematics.</a:t>
            </a:r>
            <a:endParaRPr lang="en-US" sz="1200" b="0" dirty="0">
              <a:effectLst/>
              <a:latin typeface="+mn-lt"/>
              <a:cs typeface="Arial" panose="020B0604020202020204" pitchFamily="34" charset="0"/>
            </a:endParaRPr>
          </a:p>
        </p:txBody>
      </p:sp>
      <p:sp>
        <p:nvSpPr>
          <p:cNvPr id="4" name="Slide Number Placeholder 3">
            <a:extLst>
              <a:ext uri="{FF2B5EF4-FFF2-40B4-BE49-F238E27FC236}">
                <a16:creationId xmlns:a16="http://schemas.microsoft.com/office/drawing/2014/main" id="{EBFBD225-8256-7E6D-7ED1-362BC862A59F}"/>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6429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A766D-145A-8883-2663-F84309DE53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DCDC68-B9BA-B073-9971-E6117FE5AF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06FA59-96E5-108C-4346-6BF88D4D5C5D}"/>
              </a:ext>
            </a:extLst>
          </p:cNvPr>
          <p:cNvSpPr>
            <a:spLocks noGrp="1"/>
          </p:cNvSpPr>
          <p:nvPr>
            <p:ph type="body" idx="1"/>
          </p:nvPr>
        </p:nvSpPr>
        <p:spPr/>
        <p:txBody>
          <a:bodyPr/>
          <a:lstStyle/>
          <a:p>
            <a:pPr marL="0" indent="0">
              <a:buFont typeface="Arial" panose="020B0604020202020204" pitchFamily="34" charset="0"/>
              <a:buNone/>
            </a:pPr>
            <a:r>
              <a:rPr lang="en-US" sz="1200" dirty="0"/>
              <a:t>The terms describing the degree of difficulty are used when the evidence comes from multiple closed, short response items, typically found in supervised assessments and examinations. The degree of difficulty is described in terms of complexity and familiarity.</a:t>
            </a:r>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100" b="1" i="0" kern="1200" dirty="0">
                <a:solidFill>
                  <a:srgbClr val="000000"/>
                </a:solidFill>
                <a:effectLst/>
                <a:latin typeface="Arial" panose="020B0604020202020204" pitchFamily="34" charset="0"/>
                <a:ea typeface="+mn-ea"/>
                <a:cs typeface="Arial" panose="020B0604020202020204" pitchFamily="34" charset="0"/>
              </a:rPr>
              <a:t>Source: </a:t>
            </a:r>
            <a:r>
              <a:rPr lang="en-AU" sz="1100" b="0" i="0" kern="1200" dirty="0">
                <a:solidFill>
                  <a:srgbClr val="000000"/>
                </a:solidFill>
                <a:effectLst/>
                <a:latin typeface="Arial" panose="020B0604020202020204" pitchFamily="34" charset="0"/>
                <a:ea typeface="+mn-ea"/>
                <a:cs typeface="Arial" panose="020B0604020202020204" pitchFamily="34" charset="0"/>
              </a:rPr>
              <a:t>https://v9.australiancurriculum.edu.au/teacher-resources/understand-this-learning-area/mathematics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100" b="0" i="0" kern="1200" dirty="0">
                <a:solidFill>
                  <a:srgbClr val="000000"/>
                </a:solidFill>
                <a:effectLst/>
                <a:latin typeface="Arial" panose="020B0604020202020204" pitchFamily="34" charset="0"/>
                <a:ea typeface="+mn-ea"/>
                <a:cs typeface="Arial" panose="020B0604020202020204" pitchFamily="34" charset="0"/>
              </a:rPr>
              <a:t>www.qcaa.qld.edu.au/p-10/aciq/version-9/learning-areas/p-10-mathematics/p-10-mathematics-assessment-resources</a:t>
            </a:r>
          </a:p>
          <a:p>
            <a:endParaRPr lang="en-AU" dirty="0"/>
          </a:p>
        </p:txBody>
      </p:sp>
      <p:sp>
        <p:nvSpPr>
          <p:cNvPr id="4" name="Slide Number Placeholder 3">
            <a:extLst>
              <a:ext uri="{FF2B5EF4-FFF2-40B4-BE49-F238E27FC236}">
                <a16:creationId xmlns:a16="http://schemas.microsoft.com/office/drawing/2014/main" id="{08057A85-53A8-5D99-665D-9979D51E8DBD}"/>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10</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51457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spc="-20" dirty="0">
                <a:latin typeface="Arial" panose="020B0604020202020204" pitchFamily="34" charset="0"/>
                <a:cs typeface="Arial" panose="020B0604020202020204" pitchFamily="34" charset="0"/>
              </a:rPr>
              <a:t>The P-10 Mathematics level descriptions ‘provide an overview of the learning that students should experience in each year’ (ACARA, 2010–present) and echo the rationale of the Mathematics curriculum. </a:t>
            </a:r>
          </a:p>
          <a:p>
            <a:pPr marL="0" lvl="0" indent="0">
              <a:buFont typeface="Arial" panose="020B0604020202020204" pitchFamily="34" charset="0"/>
              <a:buNone/>
            </a:pPr>
            <a:r>
              <a:rPr lang="en-US" sz="1200" spc="-20" dirty="0">
                <a:latin typeface="Arial" panose="020B0604020202020204" pitchFamily="34" charset="0"/>
                <a:cs typeface="Arial" panose="020B0604020202020204" pitchFamily="34" charset="0"/>
              </a:rPr>
              <a:t>ACARA has identified the importance of </a:t>
            </a:r>
            <a:r>
              <a:rPr lang="en-US" sz="1200" b="1" i="0" spc="-20" dirty="0">
                <a:latin typeface="Arial" panose="020B0604020202020204" pitchFamily="34" charset="0"/>
                <a:cs typeface="Arial" panose="020B0604020202020204" pitchFamily="34" charset="0"/>
              </a:rPr>
              <a:t>proficiency in mathematics </a:t>
            </a:r>
            <a:r>
              <a:rPr lang="en-US" sz="1200" spc="-20" dirty="0">
                <a:latin typeface="Arial" panose="020B0604020202020204" pitchFamily="34" charset="0"/>
                <a:cs typeface="Arial" panose="020B0604020202020204" pitchFamily="34" charset="0"/>
              </a:rPr>
              <a:t>as it ‘enables students to respond to </a:t>
            </a:r>
            <a:r>
              <a:rPr lang="en-US" sz="1200" b="1" spc="-20" dirty="0">
                <a:latin typeface="Arial" panose="020B0604020202020204" pitchFamily="34" charset="0"/>
                <a:cs typeface="Arial" panose="020B0604020202020204" pitchFamily="34" charset="0"/>
              </a:rPr>
              <a:t>familiar and unfamiliar situations </a:t>
            </a:r>
            <a:r>
              <a:rPr lang="en-US" sz="1200" spc="-20" dirty="0">
                <a:latin typeface="Arial" panose="020B0604020202020204" pitchFamily="34" charset="0"/>
                <a:cs typeface="Arial" panose="020B0604020202020204" pitchFamily="34" charset="0"/>
              </a:rPr>
              <a:t>by employing mathematical strategies to make informed decisions and solve problems efficiently’ (ACARA, 2010–present</a:t>
            </a:r>
            <a:r>
              <a:rPr lang="en-US" sz="1200" b="0" spc="-20" dirty="0">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sz="1200" b="1" dirty="0">
              <a:solidFill>
                <a:srgbClr val="00000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b="1" dirty="0">
                <a:solidFill>
                  <a:srgbClr val="000000"/>
                </a:solidFill>
                <a:latin typeface="Arial" panose="020B0604020202020204" pitchFamily="34" charset="0"/>
                <a:cs typeface="Arial" panose="020B0604020202020204" pitchFamily="34" charset="0"/>
              </a:rPr>
              <a:t>Source: </a:t>
            </a:r>
            <a:r>
              <a:rPr lang="en-AU" sz="1200" dirty="0">
                <a:effectLst/>
                <a:latin typeface="Segoe UI" panose="020B0502040204020203" pitchFamily="34" charset="0"/>
                <a:hlinkClick r:id="rId3"/>
              </a:rPr>
              <a:t>https://v9.australiancurriculum.edu.au/help/learning-areas/understanding-the-learning-area</a:t>
            </a:r>
            <a:endParaRPr lang="en-AU" sz="1200" b="1" dirty="0">
              <a:solidFill>
                <a:srgbClr val="00000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dirty="0">
                <a:solidFill>
                  <a:srgbClr val="000000"/>
                </a:solidFill>
                <a:latin typeface="Arial" panose="020B0604020202020204" pitchFamily="34" charset="0"/>
                <a:cs typeface="Arial" panose="020B0604020202020204" pitchFamily="34" charset="0"/>
              </a:rPr>
              <a:t>ACARA, 2010–present, https://v9.australiancurriculum.edu.au/f-10-curriculum/learning-areas/mathematics/foundation-year_year-1_year-2_year-3_year-4_year-5_year-6_year-7_year-8_year-9_year-10?view=quick&amp;detailed-content-descriptions=0&amp;hide-ccp=0&amp;hide-gc=0&amp;side-by-side=1&amp;strands-start-index=0 </a:t>
            </a:r>
          </a:p>
          <a:p>
            <a:pPr marL="0" indent="0">
              <a:buFont typeface="Arial" panose="020B0604020202020204" pitchFamily="34" charset="0"/>
              <a:buNone/>
            </a:pPr>
            <a:endParaRPr lang="en-AU" b="0" dirty="0">
              <a:latin typeface="Arial" panose="020B0604020202020204" pitchFamily="34" charset="0"/>
              <a:cs typeface="Arial" panose="020B0604020202020204" pitchFamily="34" charset="0"/>
            </a:endParaRPr>
          </a:p>
          <a:p>
            <a:pPr marL="457200" lvl="1" indent="0">
              <a:buFont typeface="Calibri" panose="020F0502020204030204" pitchFamily="34" charset="0"/>
              <a:buNone/>
            </a:pPr>
            <a:endParaRPr lang="en-AU" b="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b="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11</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65925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baseline="0" dirty="0">
                <a:latin typeface="Arial" panose="020B0604020202020204" pitchFamily="34" charset="0"/>
                <a:cs typeface="Arial" panose="020B0604020202020204" pitchFamily="34" charset="0"/>
              </a:rPr>
              <a:t>Table 2 in the Notes section of the standard elaborations defines the degree of difficulty terms </a:t>
            </a:r>
            <a:r>
              <a:rPr lang="en-US" sz="1200" b="0" baseline="0" dirty="0">
                <a:latin typeface="Arial" panose="020B0604020202020204" pitchFamily="34" charset="0"/>
                <a:cs typeface="Arial" panose="020B0604020202020204" pitchFamily="34" charset="0"/>
                <a:sym typeface="Symbol" panose="05050102010706020507" pitchFamily="18" charset="2"/>
              </a:rPr>
              <a:t>—</a:t>
            </a:r>
            <a:r>
              <a:rPr lang="en-US" sz="1200" b="0" baseline="0" dirty="0">
                <a:latin typeface="Arial" panose="020B0604020202020204" pitchFamily="34" charset="0"/>
                <a:cs typeface="Arial" panose="020B0604020202020204" pitchFamily="34" charset="0"/>
              </a:rPr>
              <a:t> </a:t>
            </a:r>
            <a:r>
              <a:rPr lang="en-US" sz="1200" b="0" i="1" baseline="0" dirty="0">
                <a:latin typeface="Arial" panose="020B0604020202020204" pitchFamily="34" charset="0"/>
                <a:cs typeface="Arial" panose="020B0604020202020204" pitchFamily="34" charset="0"/>
              </a:rPr>
              <a:t>simple familiar</a:t>
            </a:r>
            <a:r>
              <a:rPr lang="en-US" sz="1200" b="0" i="0" baseline="0" dirty="0">
                <a:latin typeface="Arial" panose="020B0604020202020204" pitchFamily="34" charset="0"/>
                <a:cs typeface="Arial" panose="020B0604020202020204" pitchFamily="34" charset="0"/>
              </a:rPr>
              <a:t>, </a:t>
            </a:r>
            <a:r>
              <a:rPr lang="en-US" sz="1200" b="0" i="1" baseline="0" dirty="0">
                <a:latin typeface="Arial" panose="020B0604020202020204" pitchFamily="34" charset="0"/>
                <a:cs typeface="Arial" panose="020B0604020202020204" pitchFamily="34" charset="0"/>
              </a:rPr>
              <a:t>complex familiar </a:t>
            </a:r>
            <a:r>
              <a:rPr lang="en-US" sz="1200" b="0" baseline="0" dirty="0">
                <a:latin typeface="Arial" panose="020B0604020202020204" pitchFamily="34" charset="0"/>
                <a:cs typeface="Arial" panose="020B0604020202020204" pitchFamily="34" charset="0"/>
              </a:rPr>
              <a:t>and </a:t>
            </a:r>
            <a:r>
              <a:rPr lang="en-US" sz="1200" b="0" i="1" baseline="0" dirty="0">
                <a:latin typeface="Arial" panose="020B0604020202020204" pitchFamily="34" charset="0"/>
                <a:cs typeface="Arial" panose="020B0604020202020204" pitchFamily="34" charset="0"/>
              </a:rPr>
              <a:t>complex unfamiliar</a:t>
            </a:r>
            <a:r>
              <a:rPr lang="en-US" sz="1200" b="0" baseline="0" dirty="0">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baseline="0" dirty="0">
                <a:latin typeface="Arial" panose="020B0604020202020204" pitchFamily="34" charset="0"/>
                <a:cs typeface="Arial" panose="020B0604020202020204" pitchFamily="34" charset="0"/>
              </a:rPr>
              <a:t>These terms are usually used for supervised assessments and examinations.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baseline="0" dirty="0">
                <a:latin typeface="Arial" panose="020B0604020202020204" pitchFamily="34" charset="0"/>
                <a:cs typeface="Arial" panose="020B0604020202020204" pitchFamily="34" charset="0"/>
              </a:rPr>
              <a:t>The descriptions of complexity and familiarity used in the Prep–Year 10 standards elaborations align with the way these terms are defined in the QCAA’s senior Mathematics syllabuses.</a:t>
            </a:r>
          </a:p>
          <a:p>
            <a:pPr marL="0" indent="0">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12</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19725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key message from this presentation is that using the QCAA standards elaborations ensures valid, reliable, and comparable assessment decisions.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13</a:t>
            </a:fld>
            <a:endParaRPr lang="en-AU" dirty="0"/>
          </a:p>
        </p:txBody>
      </p:sp>
    </p:spTree>
    <p:extLst>
      <p:ext uri="{BB962C8B-B14F-4D97-AF65-F5344CB8AC3E}">
        <p14:creationId xmlns:p14="http://schemas.microsoft.com/office/powerpoint/2010/main" val="2831915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07504-A828-D0CB-A946-8E07DC4BA2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DEDFFB-0C86-1152-4A4A-A87AC8A480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9C611C-AAFC-35FA-DA43-5715005082F6}"/>
              </a:ext>
            </a:extLst>
          </p:cNvPr>
          <p:cNvSpPr>
            <a:spLocks noGrp="1"/>
          </p:cNvSpPr>
          <p:nvPr>
            <p:ph type="body" idx="1"/>
          </p:nvPr>
        </p:nvSpPr>
        <p:spPr/>
        <p:txBody>
          <a:bodyPr/>
          <a:lstStyle/>
          <a:p>
            <a:r>
              <a:rPr lang="en-US" dirty="0"/>
              <a:t>Another key message is that the Mathematics standards elaborations contain particular features that support the design and implementation of assessment in Mathematics.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A7686A2C-7F7E-3763-EDBD-4A1850237665}"/>
              </a:ext>
            </a:extLst>
          </p:cNvPr>
          <p:cNvSpPr>
            <a:spLocks noGrp="1"/>
          </p:cNvSpPr>
          <p:nvPr>
            <p:ph type="sldNum" sz="quarter" idx="5"/>
          </p:nvPr>
        </p:nvSpPr>
        <p:spPr/>
        <p:txBody>
          <a:bodyPr/>
          <a:lstStyle/>
          <a:p>
            <a:pPr>
              <a:defRPr/>
            </a:pPr>
            <a:fld id="{7DC8D554-20BD-45E3-8F8F-C854CD9EEC52}" type="slidenum">
              <a:rPr lang="en-AU" smtClean="0"/>
              <a:pPr>
                <a:defRPr/>
              </a:pPr>
              <a:t>14</a:t>
            </a:fld>
            <a:endParaRPr lang="en-AU" dirty="0"/>
          </a:p>
        </p:txBody>
      </p:sp>
    </p:spTree>
    <p:extLst>
      <p:ext uri="{BB962C8B-B14F-4D97-AF65-F5344CB8AC3E}">
        <p14:creationId xmlns:p14="http://schemas.microsoft.com/office/powerpoint/2010/main" val="3419744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Now consider an action or next step to apply your learning.</a:t>
            </a:r>
          </a:p>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How will you use the standards elaborations in your next assessment task?</a:t>
            </a:r>
          </a:p>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Which feature will most influence your design decisions?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dirty="0">
                <a:latin typeface="Arial" panose="020B0604020202020204" pitchFamily="34" charset="0"/>
                <a:cs typeface="Arial" panose="020B0604020202020204" pitchFamily="34" charset="0"/>
              </a:rPr>
              <a:t>You may choose to further explore the QCAA standards elaborations by downloading relevant year level resources from </a:t>
            </a:r>
            <a:r>
              <a:rPr lang="en-US" dirty="0"/>
              <a:t>the </a:t>
            </a:r>
            <a:r>
              <a:rPr lang="en-US" sz="1200" b="0" i="0" kern="1200" dirty="0">
                <a:solidFill>
                  <a:schemeClr val="tx1"/>
                </a:solidFill>
                <a:effectLst/>
                <a:latin typeface="+mn-lt"/>
                <a:ea typeface="+mn-ea"/>
                <a:cs typeface="+mn-cs"/>
              </a:rPr>
              <a:t>P–10 Mathematics assessment resources page: </a:t>
            </a:r>
            <a:r>
              <a:rPr lang="en-AU" dirty="0">
                <a:hlinkClick r:id="rId3"/>
              </a:rPr>
              <a:t>https://www.qcaa.qld.edu.au/p-10/aciq/version-9/learning-areas/p-10-mathematics/p-10-mathematics-assessment-resources</a:t>
            </a:r>
            <a:r>
              <a:rPr lang="en-AU" dirty="0"/>
              <a:t>.</a:t>
            </a:r>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15</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26753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017CA-730D-7B6C-5F81-F8415653A3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6FAE09-934B-A0B4-93FC-78C3E9080C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B1C95C-0026-1E32-AC8B-30C88692C1A6}"/>
              </a:ext>
            </a:extLst>
          </p:cNvPr>
          <p:cNvSpPr>
            <a:spLocks noGrp="1"/>
          </p:cNvSpPr>
          <p:nvPr>
            <p:ph type="body" idx="1"/>
          </p:nvPr>
        </p:nvSpPr>
        <p:spPr/>
        <p:txBody>
          <a:bodyPr/>
          <a:lstStyle/>
          <a:p>
            <a:pPr marL="0" indent="0">
              <a:spcBef>
                <a:spcPts val="0"/>
              </a:spcBef>
              <a:buFont typeface="Arial" pitchFamily="34" charset="0"/>
              <a:buNone/>
              <a:defRPr/>
            </a:pPr>
            <a:r>
              <a:rPr lang="en-US" sz="1200" kern="1200" dirty="0">
                <a:solidFill>
                  <a:srgbClr val="000000"/>
                </a:solidFill>
                <a:latin typeface="Arial (Body)"/>
                <a:ea typeface="+mn-ea"/>
                <a:cs typeface="Arial"/>
              </a:rPr>
              <a:t>Review the learning goal and success criteria.</a:t>
            </a:r>
          </a:p>
        </p:txBody>
      </p:sp>
      <p:sp>
        <p:nvSpPr>
          <p:cNvPr id="4" name="Slide Number Placeholder 3">
            <a:extLst>
              <a:ext uri="{FF2B5EF4-FFF2-40B4-BE49-F238E27FC236}">
                <a16:creationId xmlns:a16="http://schemas.microsoft.com/office/drawing/2014/main" id="{B20B7D77-654F-98F7-AD78-498B15AB1207}"/>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16</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50477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0" indent="-17144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17</a:t>
            </a:fld>
            <a:endParaRPr lang="en-AU" dirty="0"/>
          </a:p>
        </p:txBody>
      </p:sp>
    </p:spTree>
    <p:extLst>
      <p:ext uri="{BB962C8B-B14F-4D97-AF65-F5344CB8AC3E}">
        <p14:creationId xmlns:p14="http://schemas.microsoft.com/office/powerpoint/2010/main" val="2000588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18</a:t>
            </a:fld>
            <a:endParaRPr lang="en-AU" dirty="0"/>
          </a:p>
        </p:txBody>
      </p:sp>
    </p:spTree>
    <p:extLst>
      <p:ext uri="{BB962C8B-B14F-4D97-AF65-F5344CB8AC3E}">
        <p14:creationId xmlns:p14="http://schemas.microsoft.com/office/powerpoint/2010/main" val="3920105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720" y="4721186"/>
            <a:ext cx="5445760" cy="4472702"/>
          </a:xfrm>
          <a:prstGeom prst="rect">
            <a:avLst/>
          </a:prstGeom>
        </p:spPr>
        <p:txBody>
          <a:bodyPr/>
          <a:lstStyle/>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19</a:t>
            </a:fld>
            <a:endParaRPr lang="en-AU" dirty="0"/>
          </a:p>
        </p:txBody>
      </p:sp>
    </p:spTree>
    <p:extLst>
      <p:ext uri="{BB962C8B-B14F-4D97-AF65-F5344CB8AC3E}">
        <p14:creationId xmlns:p14="http://schemas.microsoft.com/office/powerpoint/2010/main" val="2488429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mn-lt"/>
                <a:cs typeface="Arial" panose="020B0604020202020204" pitchFamily="34" charset="0"/>
              </a:rPr>
              <a:t>Acknowledgment of Country</a:t>
            </a:r>
          </a:p>
          <a:p>
            <a:pPr marL="171450" indent="-171450">
              <a:buFont typeface="Arial" panose="020B0604020202020204" pitchFamily="34" charset="0"/>
              <a:buChar char="•"/>
            </a:pPr>
            <a:r>
              <a:rPr lang="en-US" sz="1200" i="1" dirty="0">
                <a:latin typeface="+mn-lt"/>
              </a:rPr>
              <a:t>Schools should use protocols and acknowledgment used in their own context.</a:t>
            </a:r>
            <a:endParaRPr lang="en-US" sz="1200" i="1" dirty="0">
              <a:latin typeface="+mn-lt"/>
              <a:cs typeface="Calibri"/>
            </a:endParaRP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94925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Read the learning goal and success criteria to frame the learning within this presentation.</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a:t>
            </a:fld>
            <a:endParaRPr lang="en-AU" dirty="0"/>
          </a:p>
        </p:txBody>
      </p:sp>
    </p:spTree>
    <p:extLst>
      <p:ext uri="{BB962C8B-B14F-4D97-AF65-F5344CB8AC3E}">
        <p14:creationId xmlns:p14="http://schemas.microsoft.com/office/powerpoint/2010/main" val="2540846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To support teachers in designing quality assessment, the QCAA created standards elaborations (SEs). These resources connect curriculum to evidence in assessment.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The SEs can be used to:</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make consistent and comparable judgments, on a five-point scale, about the evidence of learning in a folio of student work across a year/band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develop task-specific standards (or marking guides) for individual assessment tasks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quality assure planning documents to ensure coverage of the achievement standard across a year/band.</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They can be found under the </a:t>
            </a:r>
            <a:r>
              <a:rPr lang="en-US" i="1" dirty="0"/>
              <a:t>Standards elaborations </a:t>
            </a:r>
            <a:r>
              <a:rPr lang="en-US" dirty="0"/>
              <a:t>accordion on the QCAA’s </a:t>
            </a:r>
            <a:r>
              <a:rPr lang="en-US" sz="1200" b="0" i="0" kern="1200" dirty="0">
                <a:solidFill>
                  <a:schemeClr val="tx1"/>
                </a:solidFill>
                <a:effectLst/>
                <a:latin typeface="+mn-lt"/>
                <a:ea typeface="+mn-ea"/>
                <a:cs typeface="+mn-cs"/>
              </a:rPr>
              <a:t>P–10 Mathematics assessment resources page: </a:t>
            </a:r>
            <a:r>
              <a:rPr lang="en-AU" dirty="0">
                <a:hlinkClick r:id="rId3"/>
              </a:rPr>
              <a:t>https://www.qcaa.qld.edu.au/p-10/aciq/version-9/learning-areas/p-10-mathematics/p-10-mathematics-assessment-resources</a:t>
            </a:r>
            <a:r>
              <a:rPr lang="en-AU" dirty="0"/>
              <a:t>.</a:t>
            </a:r>
          </a:p>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The Mathematics standards elaborations contains a Notes section which provides additional </a:t>
            </a:r>
            <a:r>
              <a:rPr lang="en-US" sz="1200">
                <a:latin typeface="Arial" panose="020B0604020202020204" pitchFamily="34" charset="0"/>
                <a:cs typeface="Arial" panose="020B0604020202020204" pitchFamily="34" charset="0"/>
              </a:rPr>
              <a:t>information that </a:t>
            </a:r>
            <a:r>
              <a:rPr lang="en-US" sz="1200" dirty="0">
                <a:latin typeface="Arial" panose="020B0604020202020204" pitchFamily="34" charset="0"/>
                <a:cs typeface="Arial" panose="020B0604020202020204" pitchFamily="34" charset="0"/>
              </a:rPr>
              <a:t>can be used by teachers to design and construct quality assessment tasks and marking guides</a:t>
            </a:r>
            <a:r>
              <a:rPr lang="en-US" sz="1200" b="0" baseline="0" dirty="0">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ts val="600"/>
              </a:spcBef>
              <a:spcAft>
                <a:spcPts val="600"/>
              </a:spcAft>
              <a:buClrTx/>
              <a:buSzTx/>
              <a:buFont typeface="Arial" panose="020B0604020202020204" pitchFamily="34" charset="0"/>
              <a:buNone/>
              <a:tabLst>
                <a:tab pos="180340" algn="l"/>
              </a:tabLst>
              <a:defRPr/>
            </a:pPr>
            <a:endParaRPr lang="en-US" sz="1200" b="0" i="0" kern="1200" dirty="0">
              <a:solidFill>
                <a:srgbClr val="000000"/>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a:t>
            </a:fld>
            <a:endParaRPr kumimoji="0" lang="en-AU"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33513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06325-E364-DEDB-9C00-698358C97C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214E14-9847-54DD-8938-C7F94662B7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57E39A-9D71-AB33-0475-55AB56E97710}"/>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The Mathematics standards elaborations have been organised using the mathematical proficiencies: understanding, fluency, reasoning and problem-solving.</a:t>
            </a:r>
          </a:p>
          <a:p>
            <a:pPr marL="0" indent="0">
              <a:buFont typeface="Arial" panose="020B0604020202020204" pitchFamily="34" charset="0"/>
              <a:buNone/>
            </a:pPr>
            <a:r>
              <a:rPr lang="en-US" dirty="0"/>
              <a:t>This is because the curriculum emphasises the importance of proficiency in mathematics.</a:t>
            </a:r>
          </a:p>
          <a:p>
            <a:endParaRPr lang="en-AU" dirty="0"/>
          </a:p>
        </p:txBody>
      </p:sp>
      <p:sp>
        <p:nvSpPr>
          <p:cNvPr id="4" name="Slide Number Placeholder 3">
            <a:extLst>
              <a:ext uri="{FF2B5EF4-FFF2-40B4-BE49-F238E27FC236}">
                <a16:creationId xmlns:a16="http://schemas.microsoft.com/office/drawing/2014/main" id="{E2E1BBE0-EF4D-B70A-37E2-589335B632C0}"/>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5</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0958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spc="-20" dirty="0">
                <a:latin typeface="Arial" panose="020B0604020202020204" pitchFamily="34" charset="0"/>
                <a:cs typeface="Arial" panose="020B0604020202020204" pitchFamily="34" charset="0"/>
              </a:rPr>
              <a:t>On the screen is a statement from the Australian Curriculum v9.0: Mathematics rationale.</a:t>
            </a:r>
          </a:p>
          <a:p>
            <a:pPr marL="0" indent="0">
              <a:buFont typeface="Arial" panose="020B0604020202020204" pitchFamily="34" charset="0"/>
              <a:buNone/>
            </a:pPr>
            <a:r>
              <a:rPr lang="en-US" sz="1200" spc="-20" dirty="0">
                <a:latin typeface="Arial" panose="020B0604020202020204" pitchFamily="34" charset="0"/>
                <a:cs typeface="Arial" panose="020B0604020202020204" pitchFamily="34" charset="0"/>
              </a:rPr>
              <a:t>The rationale ‘describes the importance of the learning area, and how students will benefit from its study’ (ACARA, 2010–present).</a:t>
            </a:r>
          </a:p>
          <a:p>
            <a:pPr marL="0" indent="0">
              <a:buFont typeface="Arial" panose="020B0604020202020204" pitchFamily="34" charset="0"/>
              <a:buNone/>
            </a:pPr>
            <a:r>
              <a:rPr lang="en-US" sz="1200" dirty="0"/>
              <a:t>The Mathematics curriculum emphasises that Mathematics ‘provides students with learning opportunities to develop </a:t>
            </a:r>
            <a:r>
              <a:rPr lang="en-US" sz="1200" b="1" dirty="0"/>
              <a:t>mathematical proficiency</a:t>
            </a:r>
            <a:r>
              <a:rPr lang="en-US" sz="1200" dirty="0"/>
              <a:t>, including a sound understanding of and fluency with the concepts, skills, procedures and processes needed to interpret contexts, choose ways to approach situations using Mathematics, and to reason and solve problems arising from these situations’ (ACARA, 2010–present).</a:t>
            </a:r>
          </a:p>
          <a:p>
            <a:pPr marL="0" indent="0">
              <a:buFont typeface="Arial" panose="020B0604020202020204" pitchFamily="34" charset="0"/>
              <a:buNone/>
            </a:pPr>
            <a:r>
              <a:rPr lang="en-US" sz="1200" dirty="0"/>
              <a:t>The proficiencies of understanding, fluency, reasoning and problem-solving describe </a:t>
            </a:r>
            <a:r>
              <a:rPr lang="en-US" sz="1200" i="1" dirty="0"/>
              <a:t>how</a:t>
            </a:r>
            <a:r>
              <a:rPr lang="en-US" sz="1200" dirty="0"/>
              <a:t> content is explored or developed; that is, the thinking and doing of mathematics.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sz="1200" b="1" dirty="0">
              <a:solidFill>
                <a:srgbClr val="00000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1" i="0" kern="1200" dirty="0">
                <a:solidFill>
                  <a:srgbClr val="000000"/>
                </a:solidFill>
                <a:effectLst/>
                <a:latin typeface="Arial" panose="020B0604020202020204" pitchFamily="34" charset="0"/>
                <a:ea typeface="+mn-ea"/>
                <a:cs typeface="Arial" panose="020B0604020202020204" pitchFamily="34" charset="0"/>
              </a:rPr>
              <a:t>Source: </a:t>
            </a:r>
            <a:r>
              <a:rPr lang="en-AU" sz="1200" dirty="0">
                <a:effectLst/>
                <a:latin typeface="Segoe UI" panose="020B0502040204020203" pitchFamily="34" charset="0"/>
                <a:hlinkClick r:id="rId3"/>
              </a:rPr>
              <a:t>https://v9.australiancurriculum.edu.au/help/learning-areas/understanding-the-learning-area</a:t>
            </a:r>
            <a:endParaRPr lang="en-AU" sz="1200" dirty="0">
              <a:effectLst/>
              <a:latin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0" i="0" kern="1200" dirty="0">
                <a:solidFill>
                  <a:srgbClr val="000000"/>
                </a:solidFill>
                <a:effectLst/>
                <a:latin typeface="Arial" panose="020B0604020202020204" pitchFamily="34" charset="0"/>
                <a:ea typeface="+mn-ea"/>
                <a:cs typeface="Arial" panose="020B0604020202020204" pitchFamily="34" charset="0"/>
              </a:rPr>
              <a:t>https://v9.australiancurriculum.edu.au/teacher-resources/understand-this-learning-area/mathematics  </a:t>
            </a:r>
          </a:p>
          <a:p>
            <a:pPr marL="457200" lvl="1" indent="0">
              <a:buFont typeface="Calibri" panose="020F0502020204030204" pitchFamily="34" charset="0"/>
              <a:buNone/>
            </a:pPr>
            <a:endParaRPr lang="en-AU" b="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b="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6</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20114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Table 1 in the Notes section sh</a:t>
            </a:r>
            <a:r>
              <a:rPr lang="en-US" dirty="0"/>
              <a:t>ows how aspects of the Australian Curriculum achievement standard can be demonstrated as evidence and related to the mathematical proficiencies.</a:t>
            </a:r>
            <a:endParaRPr lang="en-US"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This is an important consideration when designing quality assessment tasks and marking guides.</a:t>
            </a:r>
          </a:p>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Teachers can use Table 1 to identify which proficiency aligns with an identified aspect of the achievement standard.</a:t>
            </a: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sz="1100" b="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7</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16194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0520A-4FA5-1632-11CF-2FF19E448F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DFC11C-79D3-8B39-05DB-A834F816B9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3FFCD8-4F71-D4CF-B613-D81676319B15}"/>
              </a:ext>
            </a:extLst>
          </p:cNvPr>
          <p:cNvSpPr>
            <a:spLocks noGrp="1"/>
          </p:cNvSpPr>
          <p:nvPr>
            <p:ph type="body" idx="1"/>
          </p:nvPr>
        </p:nvSpPr>
        <p:spPr/>
        <p:txBody>
          <a:bodyPr/>
          <a:lstStyle/>
          <a:p>
            <a:pPr marL="0" indent="0">
              <a:buFont typeface="Arial" panose="020B0604020202020204" pitchFamily="34" charset="0"/>
              <a:buNone/>
            </a:pPr>
            <a:r>
              <a:rPr lang="en-US" sz="1200" dirty="0"/>
              <a:t>The standards elaborations describe student work across a 5-point scale (e.g. A–E) using language that supports teachers in making consistent and comparable judgments about how well students have demonstrated what they know, understand and can do.</a:t>
            </a:r>
          </a:p>
          <a:p>
            <a:pPr marL="0" indent="0">
              <a:buFont typeface="Arial" panose="020B0604020202020204" pitchFamily="34" charset="0"/>
              <a:buNone/>
            </a:pPr>
            <a:r>
              <a:rPr lang="en-US" sz="1200" dirty="0"/>
              <a:t>In Mathematics, the standards elaborations describe: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discernable differences in quality using qualifiers such as </a:t>
            </a:r>
            <a:r>
              <a:rPr lang="en-US" sz="1200" i="1" dirty="0"/>
              <a:t>accurate </a:t>
            </a:r>
            <a:r>
              <a:rPr lang="en-US" sz="1200" i="0" dirty="0"/>
              <a:t>and</a:t>
            </a:r>
            <a:r>
              <a:rPr lang="en-US" sz="1200" dirty="0"/>
              <a:t> </a:t>
            </a:r>
            <a:r>
              <a:rPr lang="en-US" sz="1200" i="1" dirty="0"/>
              <a:t>consistent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differences in the degree of difficulty using the terms </a:t>
            </a:r>
            <a:r>
              <a:rPr lang="en-US" sz="1200" i="1" dirty="0"/>
              <a:t>simple/complex</a:t>
            </a:r>
            <a:r>
              <a:rPr lang="en-US" sz="1200" dirty="0"/>
              <a:t> and </a:t>
            </a:r>
            <a:r>
              <a:rPr lang="en-US" sz="1200" i="1" dirty="0"/>
              <a:t>familiar/unfamiliar</a:t>
            </a:r>
            <a:r>
              <a:rPr lang="en-US" sz="1200" dirty="0"/>
              <a:t>.</a:t>
            </a:r>
          </a:p>
        </p:txBody>
      </p:sp>
      <p:sp>
        <p:nvSpPr>
          <p:cNvPr id="4" name="Slide Number Placeholder 3">
            <a:extLst>
              <a:ext uri="{FF2B5EF4-FFF2-40B4-BE49-F238E27FC236}">
                <a16:creationId xmlns:a16="http://schemas.microsoft.com/office/drawing/2014/main" id="{366B4E8A-6FC5-D8A7-7F88-36373A99A70D}"/>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E361B3FB-0A39-425D-8C57-51EE5D5F8B08}"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8</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56987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95B18-36B8-A248-5D66-4A2766BA2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1313C1-DD62-DD4E-1705-B1A7AB75C4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C5C03F-1499-3D2C-3EE4-CC6D038E0195}"/>
              </a:ext>
            </a:extLst>
          </p:cNvPr>
          <p:cNvSpPr>
            <a:spLocks noGrp="1"/>
          </p:cNvSpPr>
          <p:nvPr>
            <p:ph type="body" idx="1"/>
          </p:nvPr>
        </p:nvSpPr>
        <p:spPr/>
        <p:txBody>
          <a:bodyPr/>
          <a:lstStyle/>
          <a:p>
            <a:pPr marL="0" indent="0">
              <a:buFont typeface="Arial" panose="020B0604020202020204" pitchFamily="34" charset="0"/>
              <a:buNone/>
            </a:pPr>
            <a:r>
              <a:rPr lang="en-US" sz="1200" dirty="0"/>
              <a:t>The degree of quality qualifiers are used when the evidence comes from open-ended, extended response items, typically found in projects.</a:t>
            </a:r>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100" b="1" i="0" kern="1200" dirty="0">
                <a:solidFill>
                  <a:srgbClr val="000000"/>
                </a:solidFill>
                <a:effectLst/>
                <a:latin typeface="Arial" panose="020B0604020202020204" pitchFamily="34" charset="0"/>
                <a:ea typeface="+mn-ea"/>
                <a:cs typeface="Arial" panose="020B0604020202020204" pitchFamily="34" charset="0"/>
              </a:rPr>
              <a:t>Source: </a:t>
            </a:r>
            <a:r>
              <a:rPr lang="en-AU" sz="1100" b="0" i="0" kern="1200" dirty="0">
                <a:solidFill>
                  <a:srgbClr val="000000"/>
                </a:solidFill>
                <a:effectLst/>
                <a:latin typeface="Arial" panose="020B0604020202020204" pitchFamily="34" charset="0"/>
                <a:ea typeface="+mn-ea"/>
                <a:cs typeface="Arial" panose="020B0604020202020204" pitchFamily="34" charset="0"/>
              </a:rPr>
              <a:t>https://v9.australiancurriculum.edu.au/teacher-resources/understand-this-learning-area/mathematics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100" b="0" i="0" kern="1200" dirty="0">
                <a:solidFill>
                  <a:srgbClr val="000000"/>
                </a:solidFill>
                <a:effectLst/>
                <a:latin typeface="Arial" panose="020B0604020202020204" pitchFamily="34" charset="0"/>
                <a:ea typeface="+mn-ea"/>
                <a:cs typeface="Arial" panose="020B0604020202020204" pitchFamily="34" charset="0"/>
              </a:rPr>
              <a:t>www.qcaa.qld.edu.au/p-10/aciq/version-9/learning-areas/p-10-mathematics/p-10-mathematics-assessment-resources</a:t>
            </a:r>
          </a:p>
          <a:p>
            <a:endParaRPr lang="en-AU" dirty="0"/>
          </a:p>
        </p:txBody>
      </p:sp>
      <p:sp>
        <p:nvSpPr>
          <p:cNvPr id="4" name="Slide Number Placeholder 3">
            <a:extLst>
              <a:ext uri="{FF2B5EF4-FFF2-40B4-BE49-F238E27FC236}">
                <a16:creationId xmlns:a16="http://schemas.microsoft.com/office/drawing/2014/main" id="{F9906F2D-A0B0-875D-360B-3171C0295291}"/>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9</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697968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s://www.instagram.com/myqce/" TargetMode="External"/><Relationship Id="rId13" Type="http://schemas.openxmlformats.org/officeDocument/2006/relationships/hyperlink" Target="https://www.linkedin.com/company/queensland-curriculum-and-assessment-authority" TargetMode="External"/><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7.png"/><Relationship Id="rId11" Type="http://schemas.openxmlformats.org/officeDocument/2006/relationships/image" Target="../media/image19.png"/><Relationship Id="rId5" Type="http://schemas.openxmlformats.org/officeDocument/2006/relationships/image" Target="../media/image16.svg"/><Relationship Id="rId10" Type="http://schemas.openxmlformats.org/officeDocument/2006/relationships/hyperlink" Target="http://www.facebook.com/qcaa.qld.edu.au" TargetMode="External"/><Relationship Id="rId4" Type="http://schemas.openxmlformats.org/officeDocument/2006/relationships/image" Target="../media/image15.png"/><Relationship Id="rId9" Type="http://schemas.openxmlformats.org/officeDocument/2006/relationships/hyperlink" Target="http://www.youtube.com/user/TheQCAA"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hyperlink" Target="https://www.qcaa.qld.edu.au/copyright"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achers">
    <p:spTree>
      <p:nvGrpSpPr>
        <p:cNvPr id="1" name=""/>
        <p:cNvGrpSpPr/>
        <p:nvPr/>
      </p:nvGrpSpPr>
      <p:grpSpPr>
        <a:xfrm>
          <a:off x="0" y="0"/>
          <a:ext cx="0" cy="0"/>
          <a:chOff x="0" y="0"/>
          <a:chExt cx="0" cy="0"/>
        </a:xfrm>
      </p:grpSpPr>
      <p:pic>
        <p:nvPicPr>
          <p:cNvPr id="4" name="Picture 3" descr="A group of people sitting at tables&#10;&#10;Description automatically generated with medium confidence">
            <a:extLst>
              <a:ext uri="{FF2B5EF4-FFF2-40B4-BE49-F238E27FC236}">
                <a16:creationId xmlns:a16="http://schemas.microsoft.com/office/drawing/2014/main" id="{46330B5D-27FD-0374-AFD4-165DC3D0C1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9512" y="-2463"/>
            <a:ext cx="8964000" cy="3204000"/>
          </a:xfrm>
          <a:prstGeom prst="rect">
            <a:avLst/>
          </a:prstGeom>
        </p:spPr>
      </p:pic>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cxnSp>
        <p:nvCxnSpPr>
          <p:cNvPr id="7" name="Straight Connector 6">
            <a:extLst>
              <a:ext uri="{FF2B5EF4-FFF2-40B4-BE49-F238E27FC236}">
                <a16:creationId xmlns:a16="http://schemas.microsoft.com/office/drawing/2014/main" id="{AF4FE5B6-3B6E-42B3-AEA6-BF85105B7E73}"/>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7">
            <a:extLst>
              <a:ext uri="{FF2B5EF4-FFF2-40B4-BE49-F238E27FC236}">
                <a16:creationId xmlns:a16="http://schemas.microsoft.com/office/drawing/2014/main" id="{18CC1C0E-F26E-BE22-09B3-E38E64F36DDD}"/>
              </a:ext>
            </a:extLst>
          </p:cNvPr>
          <p:cNvSpPr/>
          <p:nvPr userDrawn="1"/>
        </p:nvSpPr>
        <p:spPr>
          <a:xfrm>
            <a:off x="-304" y="195486"/>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Sticker of ACiQv9.0">
            <a:extLst>
              <a:ext uri="{FF2B5EF4-FFF2-40B4-BE49-F238E27FC236}">
                <a16:creationId xmlns:a16="http://schemas.microsoft.com/office/drawing/2014/main" id="{1D5B7FC7-677A-61D6-74B1-5717EA8414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9928" y="220230"/>
            <a:ext cx="1439339" cy="335366"/>
          </a:xfrm>
          <a:prstGeom prst="rect">
            <a:avLst/>
          </a:prstGeom>
        </p:spPr>
      </p:pic>
    </p:spTree>
    <p:extLst>
      <p:ext uri="{BB962C8B-B14F-4D97-AF65-F5344CB8AC3E}">
        <p14:creationId xmlns:p14="http://schemas.microsoft.com/office/powerpoint/2010/main" val="3323449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a:xfrm>
            <a:off x="323850" y="842962"/>
            <a:ext cx="8485188" cy="3604837"/>
          </a:xfrm>
        </p:spPr>
        <p:txBody>
          <a:bodyPr/>
          <a:lstStyle>
            <a:lvl1pPr>
              <a:defRPr>
                <a:solidFill>
                  <a:schemeClr val="tx2"/>
                </a:solidFill>
              </a:defRPr>
            </a:lvl1pPr>
            <a:lvl2pPr marL="360000" marR="0" indent="-360000" algn="l" defTabSz="914400" rtl="0" eaLnBrk="0" fontAlgn="base" latinLnBrk="0" hangingPunct="0">
              <a:lnSpc>
                <a:spcPct val="100000"/>
              </a:lnSpc>
              <a:spcBef>
                <a:spcPts val="600"/>
              </a:spcBef>
              <a:spcAft>
                <a:spcPct val="0"/>
              </a:spcAft>
              <a:buClrTx/>
              <a:buSzTx/>
              <a:buFontTx/>
              <a:buChar char="•"/>
              <a:tabLst/>
              <a:defRPr>
                <a:solidFill>
                  <a:schemeClr val="tx2"/>
                </a:solidFill>
              </a:defRPr>
            </a:lvl2pPr>
            <a:lvl3pPr marL="756000" indent="-396000">
              <a:defRPr>
                <a:solidFill>
                  <a:schemeClr val="tx2"/>
                </a:solidFill>
              </a:defRPr>
            </a:lvl3pPr>
            <a:lvl4pPr marL="1044000" indent="-288000" algn="l">
              <a:spcBef>
                <a:spcPts val="600"/>
              </a:spcBef>
              <a:buSzPct val="75000"/>
              <a:buFont typeface="Wingdings" pitchFamily="2" charset="2"/>
              <a:buChar char="§"/>
              <a:defRPr>
                <a:solidFill>
                  <a:schemeClr val="tx2"/>
                </a:solidFill>
              </a:defRPr>
            </a:lvl4pPr>
            <a:lvl5pPr marL="1368000" indent="-324000">
              <a:spcBef>
                <a:spcPts val="600"/>
              </a:spcBef>
              <a:defRPr sz="2800">
                <a:solidFill>
                  <a:schemeClr val="tx2"/>
                </a:solidFill>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AU"/>
          </a:p>
        </p:txBody>
      </p:sp>
    </p:spTree>
    <p:extLst>
      <p:ext uri="{BB962C8B-B14F-4D97-AF65-F5344CB8AC3E}">
        <p14:creationId xmlns:p14="http://schemas.microsoft.com/office/powerpoint/2010/main" val="599290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ment of Country: Growth through Learnin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875A55-C2B1-B33E-1759-D70FFB534D47}"/>
              </a:ext>
            </a:extLst>
          </p:cNvPr>
          <p:cNvSpPr txBox="1"/>
          <p:nvPr userDrawn="1"/>
        </p:nvSpPr>
        <p:spPr>
          <a:xfrm>
            <a:off x="326819" y="771525"/>
            <a:ext cx="4677229" cy="4108817"/>
          </a:xfrm>
          <a:prstGeom prst="rect">
            <a:avLst/>
          </a:prstGeom>
          <a:noFill/>
          <a:ln>
            <a:noFill/>
          </a:ln>
        </p:spPr>
        <p:txBody>
          <a:bodyPr wrap="square" lIns="0" tIns="0" rIns="0" bIns="0" rtlCol="0">
            <a:spAutoFit/>
          </a:bodyPr>
          <a:lstStyle/>
          <a:p>
            <a:pPr lvl="0"/>
            <a:r>
              <a:rPr lang="en-US" sz="1600" dirty="0">
                <a:solidFill>
                  <a:schemeClr val="tx1"/>
                </a:solidFill>
              </a:rPr>
              <a:t>The QCAA acknowledges the Traditional Owners </a:t>
            </a:r>
            <a:br>
              <a:rPr lang="en-US" sz="1600" dirty="0">
                <a:solidFill>
                  <a:schemeClr val="tx1"/>
                </a:solidFill>
              </a:rPr>
            </a:br>
            <a:r>
              <a:rPr lang="en-US" sz="1600" dirty="0">
                <a:solidFill>
                  <a:schemeClr val="tx1"/>
                </a:solidFill>
              </a:rPr>
              <a:t>and Traditional Custodians of the lands on which we meet today.</a:t>
            </a:r>
          </a:p>
          <a:p>
            <a:pPr lvl="0"/>
            <a:r>
              <a:rPr lang="en-US" sz="1600" dirty="0">
                <a:solidFill>
                  <a:schemeClr val="tx1"/>
                </a:solidFill>
              </a:rPr>
              <a:t>We pay our respects to their Elders and their descendants, who continue cultural and spiritual connections to Country, and we extend that respect to Aboriginal people and Torres Strait Islander people here today.</a:t>
            </a:r>
          </a:p>
          <a:p>
            <a:pPr lvl="0">
              <a:spcAft>
                <a:spcPts val="0"/>
              </a:spcAft>
            </a:pPr>
            <a:r>
              <a:rPr lang="en-US" sz="1600" dirty="0">
                <a:solidFill>
                  <a:schemeClr val="tx1"/>
                </a:solidFill>
              </a:rPr>
              <a:t>We thank them for sharing their cultures and spiritualities and recognise the important contribution of this knowledge to our </a:t>
            </a:r>
            <a:br>
              <a:rPr lang="en-US" sz="1600" dirty="0">
                <a:solidFill>
                  <a:schemeClr val="tx1"/>
                </a:solidFill>
              </a:rPr>
            </a:br>
            <a:r>
              <a:rPr lang="en-US" sz="1600" dirty="0">
                <a:solidFill>
                  <a:schemeClr val="tx1"/>
                </a:solidFill>
              </a:rPr>
              <a:t>understanding of this place we call home.</a:t>
            </a:r>
          </a:p>
          <a:p>
            <a:pPr lvl="0">
              <a:spcAft>
                <a:spcPts val="0"/>
              </a:spcAft>
            </a:pPr>
            <a:endParaRPr lang="en-US" sz="1600" dirty="0">
              <a:solidFill>
                <a:schemeClr val="tx1"/>
              </a:solidFill>
            </a:endParaRPr>
          </a:p>
          <a:p>
            <a:pPr lvl="0">
              <a:spcBef>
                <a:spcPts val="1800"/>
              </a:spcBef>
            </a:pPr>
            <a:r>
              <a:rPr lang="en-US" sz="1000" dirty="0">
                <a:solidFill>
                  <a:schemeClr val="tx1"/>
                </a:solidFill>
              </a:rPr>
              <a:t>Artwork ‘Growth through Learning’ by Chern’ee, Brooke and Jesse Sutton, Kalkadoon.</a:t>
            </a:r>
          </a:p>
        </p:txBody>
      </p:sp>
      <p:pic>
        <p:nvPicPr>
          <p:cNvPr id="4" name="Picture 3" descr="A colorful art piece with a flower&#10;&#10;Description automatically generated with medium confidence">
            <a:extLst>
              <a:ext uri="{FF2B5EF4-FFF2-40B4-BE49-F238E27FC236}">
                <a16:creationId xmlns:a16="http://schemas.microsoft.com/office/drawing/2014/main" id="{545B9814-EEE4-60C2-E2BF-7D0FB75FEA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31373" y="50400"/>
            <a:ext cx="3814946" cy="5093100"/>
          </a:xfrm>
          <a:prstGeom prst="rect">
            <a:avLst/>
          </a:prstGeom>
        </p:spPr>
      </p:pic>
      <p:sp>
        <p:nvSpPr>
          <p:cNvPr id="2" name="Title 1">
            <a:extLst>
              <a:ext uri="{FF2B5EF4-FFF2-40B4-BE49-F238E27FC236}">
                <a16:creationId xmlns:a16="http://schemas.microsoft.com/office/drawing/2014/main" id="{900EE0E9-74A9-643F-FD10-63D3003BFC14}"/>
              </a:ext>
            </a:extLst>
          </p:cNvPr>
          <p:cNvSpPr txBox="1">
            <a:spLocks/>
          </p:cNvSpPr>
          <p:nvPr userDrawn="1"/>
        </p:nvSpPr>
        <p:spPr>
          <a:xfrm>
            <a:off x="327025" y="274637"/>
            <a:ext cx="8497888" cy="36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lnSpc>
                <a:spcPct val="100000"/>
              </a:lnSpc>
              <a:spcAft>
                <a:spcPts val="0"/>
              </a:spcAft>
            </a:pPr>
            <a:r>
              <a:rPr lang="en-US" dirty="0"/>
              <a:t>Acknowledgment of Country</a:t>
            </a:r>
            <a:endParaRPr lang="en-AU" dirty="0"/>
          </a:p>
        </p:txBody>
      </p:sp>
    </p:spTree>
    <p:extLst>
      <p:ext uri="{BB962C8B-B14F-4D97-AF65-F5344CB8AC3E}">
        <p14:creationId xmlns:p14="http://schemas.microsoft.com/office/powerpoint/2010/main" val="9206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1B2B2C6E-7AAE-6CC0-1CC3-285B8E9CADB2}"/>
              </a:ext>
            </a:extLst>
          </p:cNvPr>
          <p:cNvSpPr>
            <a:spLocks noGrp="1"/>
          </p:cNvSpPr>
          <p:nvPr>
            <p:ph type="pic" sz="quarter" idx="10" hasCustomPrompt="1"/>
          </p:nvPr>
        </p:nvSpPr>
        <p:spPr>
          <a:xfrm>
            <a:off x="7924913" y="3903775"/>
            <a:ext cx="900000" cy="900000"/>
          </a:xfrm>
        </p:spPr>
        <p:txBody>
          <a:bodyPr>
            <a:normAutofit/>
          </a:bodyPr>
          <a:lstStyle>
            <a:lvl1pPr>
              <a:defRPr sz="1000"/>
            </a:lvl1pPr>
          </a:lstStyle>
          <a:p>
            <a:r>
              <a:rPr lang="en-AU" dirty="0"/>
              <a:t>Icon</a:t>
            </a:r>
          </a:p>
        </p:txBody>
      </p:sp>
    </p:spTree>
    <p:extLst>
      <p:ext uri="{BB962C8B-B14F-4D97-AF65-F5344CB8AC3E}">
        <p14:creationId xmlns:p14="http://schemas.microsoft.com/office/powerpoint/2010/main" val="3976862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ocial media links">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378DCD-66B7-228F-19B2-E050CBD37310}"/>
              </a:ext>
            </a:extLst>
          </p:cNvPr>
          <p:cNvSpPr/>
          <p:nvPr userDrawn="1"/>
        </p:nvSpPr>
        <p:spPr>
          <a:xfrm>
            <a:off x="327025" y="771549"/>
            <a:ext cx="8497888" cy="40322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Graphic 14">
            <a:extLst>
              <a:ext uri="{FF2B5EF4-FFF2-40B4-BE49-F238E27FC236}">
                <a16:creationId xmlns:a16="http://schemas.microsoft.com/office/drawing/2014/main" id="{4C1C9293-24AC-E49E-B041-7B1411C178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58065" y="2014620"/>
            <a:ext cx="360000" cy="360000"/>
          </a:xfrm>
          <a:prstGeom prst="rect">
            <a:avLst/>
          </a:prstGeom>
        </p:spPr>
      </p:pic>
      <p:pic>
        <p:nvPicPr>
          <p:cNvPr id="10" name="Graphic 9">
            <a:extLst>
              <a:ext uri="{FF2B5EF4-FFF2-40B4-BE49-F238E27FC236}">
                <a16:creationId xmlns:a16="http://schemas.microsoft.com/office/drawing/2014/main" id="{8E9FF785-17C2-1A9B-B1AD-781AA06621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66267" y="2014620"/>
            <a:ext cx="360000" cy="360000"/>
          </a:xfrm>
          <a:prstGeom prst="rect">
            <a:avLst/>
          </a:prstGeom>
        </p:spPr>
      </p:pic>
      <p:pic>
        <p:nvPicPr>
          <p:cNvPr id="8" name="Graphic 7">
            <a:extLst>
              <a:ext uri="{FF2B5EF4-FFF2-40B4-BE49-F238E27FC236}">
                <a16:creationId xmlns:a16="http://schemas.microsoft.com/office/drawing/2014/main" id="{22346FAB-BD6E-D321-504E-5E9B00B1024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966267" y="2862525"/>
            <a:ext cx="369386" cy="342000"/>
          </a:xfrm>
          <a:prstGeom prst="rect">
            <a:avLst/>
          </a:prstGeom>
        </p:spPr>
      </p:pic>
      <p:sp>
        <p:nvSpPr>
          <p:cNvPr id="32" name="Instagram link">
            <a:hlinkClick r:id="rId8"/>
            <a:extLst>
              <a:ext uri="{FF2B5EF4-FFF2-40B4-BE49-F238E27FC236}">
                <a16:creationId xmlns:a16="http://schemas.microsoft.com/office/drawing/2014/main" id="{35E6734F-D876-AE6F-115E-9D0DC30BF080}"/>
              </a:ext>
            </a:extLst>
          </p:cNvPr>
          <p:cNvSpPr/>
          <p:nvPr userDrawn="1"/>
        </p:nvSpPr>
        <p:spPr bwMode="auto">
          <a:xfrm>
            <a:off x="5289134" y="2891434"/>
            <a:ext cx="2772000" cy="31335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bg1"/>
              </a:solidFill>
              <a:effectLst/>
              <a:latin typeface="Arial" charset="0"/>
            </a:endParaRPr>
          </a:p>
        </p:txBody>
      </p:sp>
      <p:sp>
        <p:nvSpPr>
          <p:cNvPr id="36" name="Youtube link">
            <a:hlinkClick r:id="rId9"/>
            <a:extLst>
              <a:ext uri="{FF2B5EF4-FFF2-40B4-BE49-F238E27FC236}">
                <a16:creationId xmlns:a16="http://schemas.microsoft.com/office/drawing/2014/main" id="{7E843EAA-0903-0733-0BCE-201F775C2E1E}"/>
              </a:ext>
            </a:extLst>
          </p:cNvPr>
          <p:cNvSpPr/>
          <p:nvPr userDrawn="1"/>
        </p:nvSpPr>
        <p:spPr bwMode="auto">
          <a:xfrm>
            <a:off x="5289134" y="2037945"/>
            <a:ext cx="2772000" cy="31335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360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bg1"/>
              </a:solidFill>
              <a:effectLst/>
              <a:latin typeface="Arial" charset="0"/>
            </a:endParaRPr>
          </a:p>
        </p:txBody>
      </p:sp>
      <p:sp>
        <p:nvSpPr>
          <p:cNvPr id="38" name="Facebook link">
            <a:hlinkClick r:id="rId10"/>
            <a:extLst>
              <a:ext uri="{FF2B5EF4-FFF2-40B4-BE49-F238E27FC236}">
                <a16:creationId xmlns:a16="http://schemas.microsoft.com/office/drawing/2014/main" id="{5C90698B-2182-57C4-C8E5-9E003E9EF4B3}"/>
              </a:ext>
            </a:extLst>
          </p:cNvPr>
          <p:cNvSpPr/>
          <p:nvPr userDrawn="1"/>
        </p:nvSpPr>
        <p:spPr bwMode="auto">
          <a:xfrm>
            <a:off x="904875" y="2037945"/>
            <a:ext cx="2880000" cy="31335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bg1"/>
              </a:solidFill>
              <a:effectLst/>
              <a:latin typeface="Arial" charset="0"/>
            </a:endParaRPr>
          </a:p>
        </p:txBody>
      </p:sp>
      <p:sp>
        <p:nvSpPr>
          <p:cNvPr id="11" name="Title 1">
            <a:extLst>
              <a:ext uri="{FF2B5EF4-FFF2-40B4-BE49-F238E27FC236}">
                <a16:creationId xmlns:a16="http://schemas.microsoft.com/office/drawing/2014/main" id="{56439257-56A9-D0AD-0AA1-2DF3B6BE9CD7}"/>
              </a:ext>
            </a:extLst>
          </p:cNvPr>
          <p:cNvSpPr txBox="1">
            <a:spLocks/>
          </p:cNvSpPr>
          <p:nvPr userDrawn="1"/>
        </p:nvSpPr>
        <p:spPr>
          <a:xfrm>
            <a:off x="327025" y="274637"/>
            <a:ext cx="8497888" cy="360000"/>
          </a:xfrm>
          <a:prstGeom prst="rect">
            <a:avLst/>
          </a:prstGeom>
          <a:noFill/>
        </p:spPr>
        <p:txBody>
          <a:bodyPr vert="horz" lIns="0" tIns="0" rIns="0" bIns="0" rtlCol="0" anchor="t" anchorCtr="0">
            <a:no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lnSpc>
                <a:spcPct val="100000"/>
              </a:lnSpc>
              <a:spcAft>
                <a:spcPts val="0"/>
              </a:spcAft>
            </a:pPr>
            <a:r>
              <a:rPr lang="en-US" dirty="0">
                <a:solidFill>
                  <a:schemeClr val="tx1"/>
                </a:solidFill>
              </a:rPr>
              <a:t>Follow us</a:t>
            </a:r>
            <a:endParaRPr lang="en-AU" dirty="0">
              <a:solidFill>
                <a:schemeClr val="tx1"/>
              </a:solidFill>
            </a:endParaRPr>
          </a:p>
        </p:txBody>
      </p:sp>
      <p:sp>
        <p:nvSpPr>
          <p:cNvPr id="31" name="Instagram - text">
            <a:extLst>
              <a:ext uri="{FF2B5EF4-FFF2-40B4-BE49-F238E27FC236}">
                <a16:creationId xmlns:a16="http://schemas.microsoft.com/office/drawing/2014/main" id="{39A88CFB-FAD9-9418-DA1E-1A342D750305}"/>
              </a:ext>
            </a:extLst>
          </p:cNvPr>
          <p:cNvSpPr/>
          <p:nvPr userDrawn="1"/>
        </p:nvSpPr>
        <p:spPr>
          <a:xfrm>
            <a:off x="5870701" y="2913054"/>
            <a:ext cx="1851913" cy="261610"/>
          </a:xfrm>
          <a:prstGeom prst="rect">
            <a:avLst/>
          </a:prstGeom>
        </p:spPr>
        <p:txBody>
          <a:bodyPr wrap="none" lIns="0">
            <a:spAutoFit/>
          </a:bodyPr>
          <a:lstStyle/>
          <a:p>
            <a:pPr algn="l"/>
            <a:r>
              <a:rPr lang="en-AU" sz="1100" dirty="0">
                <a:solidFill>
                  <a:schemeClr val="bg1"/>
                </a:solidFill>
              </a:rPr>
              <a:t>www.instagram.com/myqce</a:t>
            </a:r>
          </a:p>
        </p:txBody>
      </p:sp>
      <p:sp>
        <p:nvSpPr>
          <p:cNvPr id="37" name="Facebook - text">
            <a:extLst>
              <a:ext uri="{FF2B5EF4-FFF2-40B4-BE49-F238E27FC236}">
                <a16:creationId xmlns:a16="http://schemas.microsoft.com/office/drawing/2014/main" id="{2C22EDC1-71CC-13CB-9926-9C241BB9B079}"/>
              </a:ext>
            </a:extLst>
          </p:cNvPr>
          <p:cNvSpPr/>
          <p:nvPr userDrawn="1"/>
        </p:nvSpPr>
        <p:spPr>
          <a:xfrm>
            <a:off x="1483371" y="2063815"/>
            <a:ext cx="2449710" cy="261610"/>
          </a:xfrm>
          <a:prstGeom prst="rect">
            <a:avLst/>
          </a:prstGeom>
        </p:spPr>
        <p:txBody>
          <a:bodyPr wrap="none" lIns="0">
            <a:spAutoFit/>
          </a:bodyPr>
          <a:lstStyle/>
          <a:p>
            <a:pPr algn="l"/>
            <a:r>
              <a:rPr lang="en-AU" sz="1100" dirty="0">
                <a:solidFill>
                  <a:schemeClr val="bg1"/>
                </a:solidFill>
              </a:rPr>
              <a:t>www.facebook.com/qcaa.qld.edu.au</a:t>
            </a:r>
          </a:p>
        </p:txBody>
      </p:sp>
      <p:sp>
        <p:nvSpPr>
          <p:cNvPr id="35" name="Youtube - text">
            <a:extLst>
              <a:ext uri="{FF2B5EF4-FFF2-40B4-BE49-F238E27FC236}">
                <a16:creationId xmlns:a16="http://schemas.microsoft.com/office/drawing/2014/main" id="{FC0A7A83-F610-77D6-DF50-70B395D0D148}"/>
              </a:ext>
            </a:extLst>
          </p:cNvPr>
          <p:cNvSpPr/>
          <p:nvPr userDrawn="1"/>
        </p:nvSpPr>
        <p:spPr>
          <a:xfrm>
            <a:off x="5870701" y="2063815"/>
            <a:ext cx="2240357" cy="261610"/>
          </a:xfrm>
          <a:prstGeom prst="rect">
            <a:avLst/>
          </a:prstGeom>
        </p:spPr>
        <p:txBody>
          <a:bodyPr wrap="none" lIns="0">
            <a:spAutoFit/>
          </a:bodyPr>
          <a:lstStyle/>
          <a:p>
            <a:pPr algn="l"/>
            <a:r>
              <a:rPr lang="en-AU" sz="1100" dirty="0">
                <a:solidFill>
                  <a:schemeClr val="bg1"/>
                </a:solidFill>
              </a:rPr>
              <a:t>www.youtube.com/user/TheQCAA</a:t>
            </a:r>
            <a:endParaRPr lang="en-AU" sz="1050" dirty="0">
              <a:solidFill>
                <a:schemeClr val="bg1"/>
              </a:solidFill>
            </a:endParaRPr>
          </a:p>
        </p:txBody>
      </p:sp>
      <p:sp>
        <p:nvSpPr>
          <p:cNvPr id="33" name="Linkedin - text">
            <a:extLst>
              <a:ext uri="{FF2B5EF4-FFF2-40B4-BE49-F238E27FC236}">
                <a16:creationId xmlns:a16="http://schemas.microsoft.com/office/drawing/2014/main" id="{18A402FA-F295-AD3B-7266-8BB1BEE10AD0}"/>
              </a:ext>
            </a:extLst>
          </p:cNvPr>
          <p:cNvSpPr/>
          <p:nvPr userDrawn="1"/>
        </p:nvSpPr>
        <p:spPr>
          <a:xfrm>
            <a:off x="1483371" y="2856406"/>
            <a:ext cx="2781964" cy="374906"/>
          </a:xfrm>
          <a:prstGeom prst="rect">
            <a:avLst/>
          </a:prstGeom>
        </p:spPr>
        <p:txBody>
          <a:bodyPr wrap="square" lIns="0" tIns="0" bIns="36000" anchor="ctr" anchorCtr="0">
            <a:spAutoFit/>
          </a:bodyPr>
          <a:lstStyle/>
          <a:p>
            <a:pPr algn="l"/>
            <a:r>
              <a:rPr lang="en-AU" sz="1100" dirty="0">
                <a:solidFill>
                  <a:schemeClr val="bg1"/>
                </a:solidFill>
              </a:rPr>
              <a:t>www.linkedin.com/company/queensland-curriculum-and-assessment-authority</a:t>
            </a:r>
          </a:p>
        </p:txBody>
      </p:sp>
      <p:pic>
        <p:nvPicPr>
          <p:cNvPr id="14" name="Graphic 13">
            <a:extLst>
              <a:ext uri="{FF2B5EF4-FFF2-40B4-BE49-F238E27FC236}">
                <a16:creationId xmlns:a16="http://schemas.microsoft.com/office/drawing/2014/main" id="{71232729-FF9F-BFFB-1761-A332A8E224C6}"/>
              </a:ext>
            </a:extLst>
          </p:cNvPr>
          <p:cNvPicPr>
            <a:picLocks noChangeAspect="1"/>
          </p:cNvPicPr>
          <p:nvPr userDrawn="1"/>
        </p:nvPicPr>
        <p:blipFill>
          <a:blip r:embed="rId11">
            <a:extLst>
              <a:ext uri="{96DAC541-7B7A-43D3-8B79-37D633B846F1}">
                <asvg:svgBlip xmlns:asvg="http://schemas.microsoft.com/office/drawing/2016/SVG/main" r:embed="rId12"/>
              </a:ext>
            </a:extLst>
          </a:blip>
          <a:srcRect/>
          <a:stretch/>
        </p:blipFill>
        <p:spPr>
          <a:xfrm>
            <a:off x="5358065" y="2863859"/>
            <a:ext cx="360000" cy="360000"/>
          </a:xfrm>
          <a:prstGeom prst="rect">
            <a:avLst/>
          </a:prstGeom>
        </p:spPr>
      </p:pic>
      <p:sp>
        <p:nvSpPr>
          <p:cNvPr id="34" name="Linkedin link">
            <a:hlinkClick r:id="rId13"/>
            <a:extLst>
              <a:ext uri="{FF2B5EF4-FFF2-40B4-BE49-F238E27FC236}">
                <a16:creationId xmlns:a16="http://schemas.microsoft.com/office/drawing/2014/main" id="{04EFE384-B007-544D-A837-5D6EDFE3A21C}"/>
              </a:ext>
            </a:extLst>
          </p:cNvPr>
          <p:cNvSpPr/>
          <p:nvPr userDrawn="1"/>
        </p:nvSpPr>
        <p:spPr bwMode="auto">
          <a:xfrm>
            <a:off x="904875" y="2832109"/>
            <a:ext cx="3190043" cy="4320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accent1"/>
              </a:solidFill>
              <a:effectLst/>
              <a:latin typeface="Arial" charset="0"/>
            </a:endParaRPr>
          </a:p>
        </p:txBody>
      </p:sp>
    </p:spTree>
    <p:extLst>
      <p:ext uri="{BB962C8B-B14F-4D97-AF65-F5344CB8AC3E}">
        <p14:creationId xmlns:p14="http://schemas.microsoft.com/office/powerpoint/2010/main" val="3129700084"/>
      </p:ext>
    </p:extLst>
  </p:cSld>
  <p:clrMapOvr>
    <a:masterClrMapping/>
  </p:clrMapOvr>
  <p:extLst>
    <p:ext uri="{DCECCB84-F9BA-43D5-87BE-67443E8EF086}">
      <p15:sldGuideLst xmlns:p15="http://schemas.microsoft.com/office/powerpoint/2012/main">
        <p15:guide id="1" orient="horz" pos="173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300"/>
              </a:spcBef>
              <a:defRPr>
                <a:latin typeface="Arial" panose="020B0604020202020204" pitchFamily="34" charset="0"/>
                <a:cs typeface="Arial" panose="020B0604020202020204" pitchFamily="34" charset="0"/>
              </a:defRPr>
            </a:lvl2pPr>
            <a:lvl3pPr>
              <a:spcBef>
                <a:spcPts val="300"/>
              </a:spcBef>
              <a:defRPr>
                <a:latin typeface="Arial" panose="020B0604020202020204" pitchFamily="34" charset="0"/>
                <a:cs typeface="Arial" panose="020B0604020202020204" pitchFamily="34" charset="0"/>
              </a:defRPr>
            </a:lvl3pPr>
            <a:lvl4pPr>
              <a:spcBef>
                <a:spcPts val="300"/>
              </a:spcBef>
              <a:defRPr>
                <a:latin typeface="Arial" panose="020B0604020202020204" pitchFamily="34" charset="0"/>
                <a:cs typeface="Arial" panose="020B0604020202020204" pitchFamily="34" charset="0"/>
              </a:defRPr>
            </a:lvl4pPr>
            <a:lvl5pPr>
              <a:spcBef>
                <a:spcPts val="3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17381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marL="205200" indent="-360000">
              <a:spcBef>
                <a:spcPts val="300"/>
              </a:spcBef>
              <a:buFont typeface="+mj-lt"/>
              <a:buAutoNum type="arabicPeriod"/>
              <a:defRPr>
                <a:latin typeface="Arial" panose="020B0604020202020204" pitchFamily="34" charset="0"/>
                <a:cs typeface="Arial" panose="020B0604020202020204" pitchFamily="34" charset="0"/>
              </a:defRPr>
            </a:lvl2pPr>
            <a:lvl3pPr marL="720000" indent="-360000">
              <a:spcBef>
                <a:spcPts val="300"/>
              </a:spcBef>
              <a:buFont typeface="+mj-lt"/>
              <a:buAutoNum type="alphaLcPeriod"/>
              <a:defRPr>
                <a:latin typeface="Arial" panose="020B0604020202020204" pitchFamily="34" charset="0"/>
                <a:cs typeface="Arial" panose="020B0604020202020204" pitchFamily="34" charset="0"/>
              </a:defRPr>
            </a:lvl3pPr>
            <a:lvl4pPr marL="1080000" indent="-360000">
              <a:spcBef>
                <a:spcPts val="300"/>
              </a:spcBef>
              <a:buFont typeface="+mj-lt"/>
              <a:buAutoNum type="romanLcPeriod"/>
              <a:defRPr>
                <a:latin typeface="Arial" panose="020B0604020202020204" pitchFamily="34" charset="0"/>
                <a:cs typeface="Arial" panose="020B0604020202020204" pitchFamily="34" charset="0"/>
              </a:defRPr>
            </a:lvl4pPr>
            <a:lvl5pPr marL="1080000">
              <a:defRPr/>
            </a:lvl5pPr>
            <a:lvl6pPr marL="1080000">
              <a:defRPr/>
            </a:lvl6pPr>
            <a:lvl7pPr marL="1080000">
              <a:defRPr/>
            </a:lvl7pPr>
            <a:lvl8pPr marL="1080000">
              <a:defRPr/>
            </a:lvl8pPr>
            <a:lvl9pPr marL="108000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4610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Learning goal, Success criter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A15BC-58DD-5206-C507-F94FF55D2CEA}"/>
              </a:ext>
            </a:extLst>
          </p:cNvPr>
          <p:cNvSpPr>
            <a:spLocks noGrp="1"/>
          </p:cNvSpPr>
          <p:nvPr>
            <p:ph type="title" hasCustomPrompt="1"/>
          </p:nvPr>
        </p:nvSpPr>
        <p:spPr>
          <a:xfrm>
            <a:off x="4571999" y="274637"/>
            <a:ext cx="4251025" cy="360000"/>
          </a:xfrm>
        </p:spPr>
        <p:txBody>
          <a:bodyPr/>
          <a:lstStyle>
            <a:lvl1pPr>
              <a:defRPr/>
            </a:lvl1pPr>
          </a:lstStyle>
          <a:p>
            <a:r>
              <a:rPr lang="en-US" dirty="0"/>
              <a:t>Success criteria</a:t>
            </a:r>
            <a:endParaRPr lang="en-AU" dirty="0"/>
          </a:p>
        </p:txBody>
      </p:sp>
      <p:sp>
        <p:nvSpPr>
          <p:cNvPr id="4" name="Text Placeholder 3">
            <a:extLst>
              <a:ext uri="{FF2B5EF4-FFF2-40B4-BE49-F238E27FC236}">
                <a16:creationId xmlns:a16="http://schemas.microsoft.com/office/drawing/2014/main" id="{46D1ABD5-4A20-10C3-0AF1-7E8769F3D510}"/>
              </a:ext>
            </a:extLst>
          </p:cNvPr>
          <p:cNvSpPr>
            <a:spLocks noGrp="1"/>
          </p:cNvSpPr>
          <p:nvPr>
            <p:ph type="body" sz="quarter" idx="10" hasCustomPrompt="1"/>
          </p:nvPr>
        </p:nvSpPr>
        <p:spPr>
          <a:xfrm>
            <a:off x="327025" y="274637"/>
            <a:ext cx="3740150" cy="360000"/>
          </a:xfrm>
        </p:spPr>
        <p:txBody>
          <a:bodyPr>
            <a:normAutofit/>
          </a:bodyPr>
          <a:lstStyle>
            <a:lvl1pPr>
              <a:defRPr sz="2400" b="1"/>
            </a:lvl1pPr>
          </a:lstStyle>
          <a:p>
            <a:pPr lvl="0"/>
            <a:r>
              <a:rPr lang="en-US" dirty="0"/>
              <a:t>Learning goal</a:t>
            </a:r>
            <a:endParaRPr lang="en-AU" dirty="0"/>
          </a:p>
        </p:txBody>
      </p:sp>
      <p:sp>
        <p:nvSpPr>
          <p:cNvPr id="9" name="Text Placeholder 8">
            <a:extLst>
              <a:ext uri="{FF2B5EF4-FFF2-40B4-BE49-F238E27FC236}">
                <a16:creationId xmlns:a16="http://schemas.microsoft.com/office/drawing/2014/main" id="{900763A8-B150-BBFF-AE44-7348658000D5}"/>
              </a:ext>
            </a:extLst>
          </p:cNvPr>
          <p:cNvSpPr>
            <a:spLocks noGrp="1"/>
          </p:cNvSpPr>
          <p:nvPr>
            <p:ph type="body" sz="quarter" idx="11"/>
          </p:nvPr>
        </p:nvSpPr>
        <p:spPr>
          <a:xfrm>
            <a:off x="323850" y="771525"/>
            <a:ext cx="3743325" cy="33131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Text Placeholder 12">
            <a:extLst>
              <a:ext uri="{FF2B5EF4-FFF2-40B4-BE49-F238E27FC236}">
                <a16:creationId xmlns:a16="http://schemas.microsoft.com/office/drawing/2014/main" id="{04501167-8118-C700-E354-BE1CD7A235A5}"/>
              </a:ext>
            </a:extLst>
          </p:cNvPr>
          <p:cNvSpPr>
            <a:spLocks noGrp="1"/>
          </p:cNvSpPr>
          <p:nvPr>
            <p:ph type="body" sz="quarter" idx="12"/>
          </p:nvPr>
        </p:nvSpPr>
        <p:spPr>
          <a:xfrm>
            <a:off x="4572000" y="771525"/>
            <a:ext cx="4252913" cy="33131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402928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p:nvPr>
        </p:nvSpPr>
        <p:spPr>
          <a:xfrm>
            <a:off x="327025" y="771551"/>
            <a:ext cx="4168775"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p:nvPr>
        </p:nvSpPr>
        <p:spPr>
          <a:xfrm>
            <a:off x="4648200" y="771551"/>
            <a:ext cx="4244280"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616846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dirty="0"/>
              <a:t>Click to edit Master title style</a:t>
            </a:r>
            <a:endParaRPr lang="en-AU" dirty="0"/>
          </a:p>
        </p:txBody>
      </p:sp>
    </p:spTree>
    <p:extLst>
      <p:ext uri="{BB962C8B-B14F-4D97-AF65-F5344CB8AC3E}">
        <p14:creationId xmlns:p14="http://schemas.microsoft.com/office/powerpoint/2010/main" val="1453835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680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6627-21F8-4718-89AD-405F31E788E9}"/>
              </a:ext>
            </a:extLst>
          </p:cNvPr>
          <p:cNvSpPr>
            <a:spLocks noGrp="1"/>
          </p:cNvSpPr>
          <p:nvPr>
            <p:ph type="title"/>
          </p:nvPr>
        </p:nvSpPr>
        <p:spPr>
          <a:xfrm>
            <a:off x="1836000" y="3476625"/>
            <a:ext cx="5472000" cy="535284"/>
          </a:xfrm>
        </p:spPr>
        <p:txBody>
          <a:bodyPr anchor="b">
            <a:normAutofit/>
          </a:bodyPr>
          <a:lstStyle>
            <a:lvl1pPr>
              <a:defRPr sz="2000"/>
            </a:lvl1pPr>
          </a:lstStyle>
          <a:p>
            <a:r>
              <a:rPr lang="en-US" dirty="0"/>
              <a:t>Click to edit Master title style</a:t>
            </a:r>
            <a:endParaRPr lang="en-AU" dirty="0"/>
          </a:p>
        </p:txBody>
      </p:sp>
      <p:sp>
        <p:nvSpPr>
          <p:cNvPr id="3" name="Picture Placeholder 2">
            <a:extLst>
              <a:ext uri="{FF2B5EF4-FFF2-40B4-BE49-F238E27FC236}">
                <a16:creationId xmlns:a16="http://schemas.microsoft.com/office/drawing/2014/main" id="{47EAF3C9-D700-4112-AB6F-DAF7AC89A489}"/>
              </a:ext>
            </a:extLst>
          </p:cNvPr>
          <p:cNvSpPr>
            <a:spLocks noGrp="1"/>
          </p:cNvSpPr>
          <p:nvPr>
            <p:ph type="pic" idx="1"/>
          </p:nvPr>
        </p:nvSpPr>
        <p:spPr>
          <a:xfrm>
            <a:off x="1836000" y="352425"/>
            <a:ext cx="5472000" cy="30575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FDF3B5A1-D087-4D9B-943C-388FCFF03DD4}"/>
              </a:ext>
            </a:extLst>
          </p:cNvPr>
          <p:cNvSpPr>
            <a:spLocks noGrp="1"/>
          </p:cNvSpPr>
          <p:nvPr>
            <p:ph type="body" sz="half" idx="2"/>
          </p:nvPr>
        </p:nvSpPr>
        <p:spPr>
          <a:xfrm>
            <a:off x="1836000" y="4019550"/>
            <a:ext cx="5472000" cy="468312"/>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039280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4A1A62DA-5614-4A9F-B103-C2F53BF002CD}"/>
              </a:ext>
            </a:extLst>
          </p:cNvPr>
          <p:cNvSpPr>
            <a:spLocks noGrp="1"/>
          </p:cNvSpPr>
          <p:nvPr>
            <p:ph sz="quarter" idx="11" hasCustomPrompt="1"/>
          </p:nvPr>
        </p:nvSpPr>
        <p:spPr>
          <a:xfrm>
            <a:off x="323528" y="843558"/>
            <a:ext cx="8496000" cy="3644305"/>
          </a:xfrm>
        </p:spPr>
        <p:txBody>
          <a:bodyPr>
            <a:normAutofit/>
          </a:bodyPr>
          <a:lstStyle>
            <a:lvl1pPr>
              <a:defRPr sz="1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a:lnSpc>
                <a:spcPct val="110000"/>
              </a:lnSpc>
              <a:spcAft>
                <a:spcPts val="0"/>
              </a:spcAft>
            </a:pPr>
            <a:r>
              <a:rPr lang="en-US" sz="1200" dirty="0"/>
              <a:t>               </a:t>
            </a:r>
            <a:r>
              <a:rPr lang="en-US" sz="1400" dirty="0"/>
              <a:t>© State of Queensland (QCAA) </a:t>
            </a:r>
            <a:r>
              <a:rPr lang="en-AU" sz="1400" dirty="0"/>
              <a:t>2021</a:t>
            </a:r>
          </a:p>
          <a:p>
            <a:pPr>
              <a:lnSpc>
                <a:spcPct val="110000"/>
              </a:lnSpc>
            </a:pPr>
            <a:r>
              <a:rPr lang="en-AU" sz="1400" b="1" spc="-20" dirty="0"/>
              <a:t>Licence</a:t>
            </a:r>
            <a:r>
              <a:rPr lang="en-AU" sz="1400" spc="-20" dirty="0"/>
              <a:t>: </a:t>
            </a:r>
            <a:r>
              <a:rPr lang="en-AU" sz="1400" spc="-20" dirty="0">
                <a:hlinkClick r:id="rId2"/>
              </a:rPr>
              <a:t>https://creativecommons.org/licenses/by/4.0</a:t>
            </a:r>
            <a:r>
              <a:rPr lang="en-AU" sz="1400" spc="-20" dirty="0"/>
              <a:t> </a:t>
            </a:r>
            <a:r>
              <a:rPr lang="en-AU" sz="1400" b="1" spc="-20" dirty="0">
                <a:solidFill>
                  <a:schemeClr val="tx2">
                    <a:lumMod val="50000"/>
                    <a:lumOff val="50000"/>
                  </a:schemeClr>
                </a:solidFill>
              </a:rPr>
              <a:t>|</a:t>
            </a:r>
            <a:r>
              <a:rPr lang="en-AU" sz="1400" spc="-20" dirty="0"/>
              <a:t> </a:t>
            </a:r>
            <a:r>
              <a:rPr lang="en-AU" sz="1400" b="1" spc="-20" dirty="0"/>
              <a:t>Copyright notice:</a:t>
            </a:r>
            <a:r>
              <a:rPr lang="en-AU" sz="1400" spc="-20" dirty="0"/>
              <a:t> </a:t>
            </a:r>
            <a:r>
              <a:rPr lang="en-AU" sz="1400" spc="-20" dirty="0">
                <a:hlinkClick r:id="rId3"/>
              </a:rPr>
              <a:t>www.qcaa.qld.edu.au/copyright</a:t>
            </a:r>
            <a:r>
              <a:rPr lang="en-AU" sz="1400" spc="-20" dirty="0"/>
              <a:t> — lists the full terms and conditions, which specify certain exceptions to the licence. </a:t>
            </a:r>
            <a:r>
              <a:rPr lang="en-AU" sz="1400" b="1" spc="-20" dirty="0">
                <a:solidFill>
                  <a:schemeClr val="tx2">
                    <a:lumMod val="50000"/>
                    <a:lumOff val="50000"/>
                  </a:schemeClr>
                </a:solidFill>
              </a:rPr>
              <a:t>|</a:t>
            </a:r>
            <a:r>
              <a:rPr lang="en-AU" sz="1400" spc="-20" dirty="0"/>
              <a:t> </a:t>
            </a:r>
            <a:br>
              <a:rPr lang="en-AU" sz="1400" spc="-20" dirty="0"/>
            </a:br>
            <a:r>
              <a:rPr lang="en-US" sz="1400" b="1" dirty="0"/>
              <a:t>Attribution </a:t>
            </a:r>
            <a:r>
              <a:rPr lang="en-US" sz="1400" dirty="0"/>
              <a:t>(include the link): ©</a:t>
            </a:r>
            <a:r>
              <a:rPr lang="en-AU" sz="1400" dirty="0"/>
              <a:t> </a:t>
            </a:r>
            <a:r>
              <a:rPr lang="en-US" sz="1400" dirty="0"/>
              <a:t>State</a:t>
            </a:r>
            <a:r>
              <a:rPr lang="en-AU" sz="1400" dirty="0"/>
              <a:t> </a:t>
            </a:r>
            <a:r>
              <a:rPr lang="en-US" sz="1400" dirty="0"/>
              <a:t>of</a:t>
            </a:r>
            <a:r>
              <a:rPr lang="en-AU" sz="1400" dirty="0"/>
              <a:t> </a:t>
            </a:r>
            <a:r>
              <a:rPr lang="en-US" sz="1400" dirty="0"/>
              <a:t>Queensland</a:t>
            </a:r>
            <a:r>
              <a:rPr lang="en-AU" sz="1400" dirty="0"/>
              <a:t> </a:t>
            </a:r>
            <a:r>
              <a:rPr lang="en-US" sz="1400" dirty="0"/>
              <a:t>(QCAA)</a:t>
            </a:r>
            <a:r>
              <a:rPr lang="en-AU" sz="1400" dirty="0"/>
              <a:t> 2021 </a:t>
            </a:r>
            <a:r>
              <a:rPr lang="en-AU" sz="1400" spc="-20" dirty="0">
                <a:hlinkClick r:id="rId3"/>
              </a:rPr>
              <a:t>www.qcaa.qld.edu.au/copyright</a:t>
            </a:r>
            <a:r>
              <a:rPr lang="en-AU" sz="1400" spc="-20" dirty="0"/>
              <a:t> </a:t>
            </a:r>
            <a:endParaRPr lang="en-AU" sz="1400" dirty="0"/>
          </a:p>
          <a:p>
            <a:pPr>
              <a:lnSpc>
                <a:spcPct val="110000"/>
              </a:lnSpc>
            </a:pPr>
            <a:r>
              <a:rPr lang="en-US" sz="1400" dirty="0"/>
              <a:t>Other copyright material in this presentation is listed on the previous slide/s. </a:t>
            </a:r>
            <a:endParaRPr lang="en-US" dirty="0"/>
          </a:p>
        </p:txBody>
      </p:sp>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dirty="0"/>
              <a:t>Copyright notice</a:t>
            </a:r>
            <a:endParaRPr lang="en-AU" dirty="0"/>
          </a:p>
        </p:txBody>
      </p:sp>
      <p:pic>
        <p:nvPicPr>
          <p:cNvPr id="4" name="Picture 3">
            <a:hlinkClick r:id="rId4"/>
            <a:extLst>
              <a:ext uri="{FF2B5EF4-FFF2-40B4-BE49-F238E27FC236}">
                <a16:creationId xmlns:a16="http://schemas.microsoft.com/office/drawing/2014/main" id="{70247D21-6793-4DFC-A2F4-2109C47AFB3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21240" y="771550"/>
            <a:ext cx="576000" cy="275357"/>
          </a:xfrm>
          <a:prstGeom prst="rect">
            <a:avLst/>
          </a:prstGeom>
        </p:spPr>
      </p:pic>
    </p:spTree>
    <p:extLst>
      <p:ext uri="{BB962C8B-B14F-4D97-AF65-F5344CB8AC3E}">
        <p14:creationId xmlns:p14="http://schemas.microsoft.com/office/powerpoint/2010/main" val="1121674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10.sv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9.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13.xml"/><Relationship Id="rId4" Type="http://schemas.openxmlformats.org/officeDocument/2006/relationships/image" Target="../media/image10.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Graphic 15" descr="Queensland Curriculum and Assessment Authority (QCAA) logo">
            <a:extLst>
              <a:ext uri="{FF2B5EF4-FFF2-40B4-BE49-F238E27FC236}">
                <a16:creationId xmlns:a16="http://schemas.microsoft.com/office/drawing/2014/main" id="{CD62BAD7-D57D-ADDC-D07F-F936C29602B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2400" y="4662000"/>
            <a:ext cx="2512800" cy="246011"/>
          </a:xfrm>
          <a:prstGeom prst="rect">
            <a:avLst/>
          </a:prstGeom>
        </p:spPr>
      </p:pic>
      <p:pic>
        <p:nvPicPr>
          <p:cNvPr id="14" name="Graphic 13" descr="Creative Commons licence icons (CC BY)">
            <a:extLst>
              <a:ext uri="{FF2B5EF4-FFF2-40B4-BE49-F238E27FC236}">
                <a16:creationId xmlns:a16="http://schemas.microsoft.com/office/drawing/2014/main" id="{1177EBBF-AC38-EB20-6E6C-EBFEC57928E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70000" y="4453200"/>
            <a:ext cx="466725" cy="219075"/>
          </a:xfrm>
          <a:prstGeom prst="rect">
            <a:avLst/>
          </a:prstGeom>
        </p:spPr>
      </p:pic>
      <p:sp>
        <p:nvSpPr>
          <p:cNvPr id="2" name="Title Placeholder 1"/>
          <p:cNvSpPr>
            <a:spLocks noGrp="1"/>
          </p:cNvSpPr>
          <p:nvPr userDrawn="1">
            <p:ph type="title"/>
          </p:nvPr>
        </p:nvSpPr>
        <p:spPr>
          <a:xfrm>
            <a:off x="216000" y="2573100"/>
            <a:ext cx="8596800" cy="1296000"/>
          </a:xfrm>
          <a:prstGeom prst="rect">
            <a:avLst/>
          </a:prstGeom>
        </p:spPr>
        <p:txBody>
          <a:bodyPr vert="horz" lIns="91440" tIns="45720" rIns="91440" bIns="45720" rtlCol="0" anchor="b">
            <a:normAutofit/>
          </a:bodyPr>
          <a:lstStyle/>
          <a:p>
            <a:r>
              <a:rPr lang="en-US"/>
              <a:t>Click to edit Master title style</a:t>
            </a:r>
            <a:endParaRPr lang="en-AU" dirty="0"/>
          </a:p>
        </p:txBody>
      </p:sp>
      <p:sp>
        <p:nvSpPr>
          <p:cNvPr id="3" name="Text Placeholder 2"/>
          <p:cNvSpPr>
            <a:spLocks noGrp="1"/>
          </p:cNvSpPr>
          <p:nvPr userDrawn="1">
            <p:ph type="body" idx="1"/>
          </p:nvPr>
        </p:nvSpPr>
        <p:spPr>
          <a:xfrm>
            <a:off x="223200" y="3853587"/>
            <a:ext cx="8596800" cy="702000"/>
          </a:xfrm>
          <a:prstGeom prst="rect">
            <a:avLst/>
          </a:prstGeom>
        </p:spPr>
        <p:txBody>
          <a:bodyPr vert="horz" lIns="91440" tIns="45720" rIns="91440" bIns="45720" rtlCol="0">
            <a:normAutofit/>
          </a:bodyPr>
          <a:lstStyle/>
          <a:p>
            <a:pPr lvl="0"/>
            <a:r>
              <a:rPr lang="en-US" dirty="0"/>
              <a:t>Click to edit Master text styles</a:t>
            </a:r>
            <a:endParaRPr lang="en-AU" dirty="0"/>
          </a:p>
        </p:txBody>
      </p:sp>
      <p:pic>
        <p:nvPicPr>
          <p:cNvPr id="9" name="Graphic 8" descr="QCAA tagline: For all Queensland schools">
            <a:extLst>
              <a:ext uri="{FF2B5EF4-FFF2-40B4-BE49-F238E27FC236}">
                <a16:creationId xmlns:a16="http://schemas.microsoft.com/office/drawing/2014/main" id="{BE30692F-F357-2C3F-1A9C-FEFE5B40E904}"/>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20272" y="4770000"/>
            <a:ext cx="1800000" cy="140118"/>
          </a:xfrm>
          <a:prstGeom prst="rect">
            <a:avLst/>
          </a:prstGeom>
        </p:spPr>
      </p:pic>
    </p:spTree>
    <p:extLst>
      <p:ext uri="{BB962C8B-B14F-4D97-AF65-F5344CB8AC3E}">
        <p14:creationId xmlns:p14="http://schemas.microsoft.com/office/powerpoint/2010/main" val="976081414"/>
      </p:ext>
    </p:extLst>
  </p:cSld>
  <p:clrMap bg1="lt1" tx1="dk1" bg2="lt2" tx2="dk2" accent1="accent1" accent2="accent2" accent3="accent3" accent4="accent4" accent5="accent5" accent6="accent6" hlink="hlink" folHlink="folHlink"/>
  <p:sldLayoutIdLst>
    <p:sldLayoutId id="2147484169" r:id="rId1"/>
  </p:sldLayoutIdLst>
  <p:txStyles>
    <p:titleStyle>
      <a:lvl1pPr algn="l" defTabSz="914400" rtl="0" eaLnBrk="1" latinLnBrk="0" hangingPunct="1">
        <a:spcBef>
          <a:spcPct val="0"/>
        </a:spcBef>
        <a:buNone/>
        <a:defRPr sz="2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0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orient="horz" pos="3091" userDrawn="1">
          <p15:clr>
            <a:srgbClr val="F26B43"/>
          </p15:clr>
        </p15:guide>
        <p15:guide id="3" pos="204" userDrawn="1">
          <p15:clr>
            <a:srgbClr val="F26B43"/>
          </p15:clr>
        </p15:guide>
        <p15:guide id="4" pos="5556" userDrawn="1">
          <p15:clr>
            <a:srgbClr val="F26B43"/>
          </p15:clr>
        </p15:guide>
        <p15:guide id="5" orient="horz" pos="2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Graphic 5" descr="Sticker of ACiQ v9.0">
            <a:extLst>
              <a:ext uri="{FF2B5EF4-FFF2-40B4-BE49-F238E27FC236}">
                <a16:creationId xmlns:a16="http://schemas.microsoft.com/office/drawing/2014/main" id="{F1F6DE8A-D936-4E2B-F784-9387B0606583}"/>
              </a:ext>
            </a:extLst>
          </p:cNvPr>
          <p:cNvPicPr>
            <a:picLocks noChangeAspect="1"/>
          </p:cNvPicPr>
          <p:nvPr userDrawn="1"/>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45195" y="78339"/>
            <a:ext cx="849600" cy="188634"/>
          </a:xfrm>
          <a:prstGeom prst="rect">
            <a:avLst/>
          </a:prstGeom>
        </p:spPr>
      </p:pic>
    </p:spTree>
    <p:extLst>
      <p:ext uri="{BB962C8B-B14F-4D97-AF65-F5344CB8AC3E}">
        <p14:creationId xmlns:p14="http://schemas.microsoft.com/office/powerpoint/2010/main" val="2647280507"/>
      </p:ext>
    </p:extLst>
  </p:cSld>
  <p:clrMap bg1="lt1" tx1="dk1" bg2="lt2" tx2="dk2" accent1="accent1" accent2="accent2" accent3="accent3" accent4="accent4" accent5="accent5" accent6="accent6" hlink="hlink" folHlink="folHlink"/>
  <p:sldLayoutIdLst>
    <p:sldLayoutId id="2147484072" r:id="rId1"/>
    <p:sldLayoutId id="2147484082" r:id="rId2"/>
    <p:sldLayoutId id="2147484218" r:id="rId3"/>
    <p:sldLayoutId id="2147484074" r:id="rId4"/>
    <p:sldLayoutId id="2147484076" r:id="rId5"/>
    <p:sldLayoutId id="2147484077" r:id="rId6"/>
    <p:sldLayoutId id="2147484079" r:id="rId7"/>
    <p:sldLayoutId id="2147484140" r:id="rId8"/>
    <p:sldLayoutId id="2147484170" r:id="rId9"/>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userDrawn="1">
          <p15:clr>
            <a:srgbClr val="F26B43"/>
          </p15:clr>
        </p15:guide>
        <p15:guide id="2" pos="2880" userDrawn="1">
          <p15:clr>
            <a:srgbClr val="F26B43"/>
          </p15:clr>
        </p15:guide>
        <p15:guide id="3" pos="204" userDrawn="1">
          <p15:clr>
            <a:srgbClr val="F26B43"/>
          </p15:clr>
        </p15:guide>
        <p15:guide id="4" pos="5559" userDrawn="1">
          <p15:clr>
            <a:srgbClr val="F26B43"/>
          </p15:clr>
        </p15:guide>
        <p15:guide id="5" orient="horz" pos="3091" userDrawn="1">
          <p15:clr>
            <a:srgbClr val="F26B43"/>
          </p15:clr>
        </p15:guide>
        <p15:guide id="6" orient="horz" pos="1620" userDrawn="1">
          <p15:clr>
            <a:srgbClr val="F26B43"/>
          </p15:clr>
        </p15:guide>
        <p15:guide id="7" orient="horz" pos="486" userDrawn="1">
          <p15:clr>
            <a:srgbClr val="F26B43"/>
          </p15:clr>
        </p15:guide>
        <p15:guide id="8" orient="horz" pos="29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403222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4720737"/>
      </p:ext>
    </p:extLst>
  </p:cSld>
  <p:clrMap bg1="lt1" tx1="dk1" bg2="lt2" tx2="dk2" accent1="accent1" accent2="accent2" accent3="accent3" accent4="accent4" accent5="accent5" accent6="accent6" hlink="hlink" folHlink="folHlink"/>
  <p:sldLayoutIdLst>
    <p:sldLayoutId id="2147484237" r:id="rId1"/>
    <p:sldLayoutId id="2147484256" r:id="rId2"/>
  </p:sldLayoutIdLst>
  <p:txStyles>
    <p:titleStyle>
      <a:lvl1pPr algn="l" defTabSz="914400" rtl="0" eaLnBrk="1" latinLnBrk="0" hangingPunct="1">
        <a:lnSpc>
          <a:spcPct val="10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p15:clr>
            <a:srgbClr val="F26B43"/>
          </p15:clr>
        </p15:guide>
        <p15:guide id="3" pos="204">
          <p15:clr>
            <a:srgbClr val="F26B43"/>
          </p15:clr>
        </p15:guide>
        <p15:guide id="4" pos="5559">
          <p15:clr>
            <a:srgbClr val="F26B43"/>
          </p15:clr>
        </p15:guide>
        <p15:guide id="6" orient="horz" pos="1620">
          <p15:clr>
            <a:srgbClr val="F26B43"/>
          </p15:clr>
        </p15:guide>
        <p15:guide id="7" orient="horz" pos="486">
          <p15:clr>
            <a:srgbClr val="F26B43"/>
          </p15:clr>
        </p15:guide>
        <p15:guide id="9" orient="horz" pos="192">
          <p15:clr>
            <a:srgbClr val="F26B43"/>
          </p15:clr>
        </p15:guide>
        <p15:guide id="10" orient="horz" pos="302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Graphic 5" descr="Sticker of ACiQ v9.0">
            <a:extLst>
              <a:ext uri="{FF2B5EF4-FFF2-40B4-BE49-F238E27FC236}">
                <a16:creationId xmlns:a16="http://schemas.microsoft.com/office/drawing/2014/main" id="{F1F6DE8A-D936-4E2B-F784-9387B0606583}"/>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45195" y="78339"/>
            <a:ext cx="849600" cy="188634"/>
          </a:xfrm>
          <a:prstGeom prst="rect">
            <a:avLst/>
          </a:prstGeom>
        </p:spPr>
      </p:pic>
    </p:spTree>
    <p:extLst>
      <p:ext uri="{BB962C8B-B14F-4D97-AF65-F5344CB8AC3E}">
        <p14:creationId xmlns:p14="http://schemas.microsoft.com/office/powerpoint/2010/main" val="3590417530"/>
      </p:ext>
    </p:extLst>
  </p:cSld>
  <p:clrMap bg1="lt1" tx1="dk1" bg2="lt2" tx2="dk2" accent1="accent1" accent2="accent2" accent3="accent3" accent4="accent4" accent5="accent5" accent6="accent6" hlink="hlink" folHlink="folHlink"/>
  <p:sldLayoutIdLst>
    <p:sldLayoutId id="2147484235" r:id="rId1"/>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p15:clr>
            <a:srgbClr val="F26B43"/>
          </p15:clr>
        </p15:guide>
        <p15:guide id="2" pos="2880">
          <p15:clr>
            <a:srgbClr val="F26B43"/>
          </p15:clr>
        </p15:guide>
        <p15:guide id="3" pos="204">
          <p15:clr>
            <a:srgbClr val="F26B43"/>
          </p15:clr>
        </p15:guide>
        <p15:guide id="4" pos="5559">
          <p15:clr>
            <a:srgbClr val="F26B43"/>
          </p15:clr>
        </p15:guide>
        <p15:guide id="5" orient="horz" pos="3091">
          <p15:clr>
            <a:srgbClr val="F26B43"/>
          </p15:clr>
        </p15:guide>
        <p15:guide id="6" orient="horz" pos="1620">
          <p15:clr>
            <a:srgbClr val="F26B43"/>
          </p15:clr>
        </p15:guide>
        <p15:guide id="7" orient="horz" pos="486">
          <p15:clr>
            <a:srgbClr val="F26B43"/>
          </p15:clr>
        </p15:guide>
        <p15:guide id="8" orient="horz" pos="29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v9.australiancurriculum.edu.au/f-10-curriculum/learning-areas/mathematics/foundation-year_year-1_year-2_year-3_year-4_year-5_year-6_year-7_year-8_year-9_year-10?view=quick&amp;detailed-content-descriptions=0&amp;hide-ccp=0&amp;hide-gc=0&amp;side-by-side=1&amp;strands-start-index=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2.sv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cherneesutton.com.a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australiancurriculum.edu.au/copyright-and-terms-of-use" TargetMode="External"/><Relationship Id="rId5" Type="http://schemas.openxmlformats.org/officeDocument/2006/relationships/hyperlink" Target="https://www.australiancurriculum.edu.au/" TargetMode="External"/><Relationship Id="rId4" Type="http://schemas.openxmlformats.org/officeDocument/2006/relationships/hyperlink" Target="https://creativecommons.org/licenses/by/4.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hyperlink" Target="http://www.qcaa.qld.edu.au/copyright"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sv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2.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hyperlink" Target="https://v9.australiancurriculum.edu.au/teacher-resources/understand-this-learning-area/mathematic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2.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A3F4-290C-2161-BF8A-828D6B1E45A7}"/>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22355E93-9FFC-7E9C-6444-32B91DF661AA}"/>
              </a:ext>
            </a:extLst>
          </p:cNvPr>
          <p:cNvSpPr>
            <a:spLocks noGrp="1"/>
          </p:cNvSpPr>
          <p:nvPr>
            <p:ph type="ctrTitle"/>
          </p:nvPr>
        </p:nvSpPr>
        <p:spPr>
          <a:xfrm>
            <a:off x="215900" y="2859782"/>
            <a:ext cx="8604250" cy="1296988"/>
          </a:xfrm>
        </p:spPr>
        <p:txBody>
          <a:bodyPr>
            <a:normAutofit/>
          </a:bodyPr>
          <a:lstStyle/>
          <a:p>
            <a:r>
              <a:rPr lang="en-US" dirty="0"/>
              <a:t>Understanding the Mathematics standards elaborations</a:t>
            </a:r>
            <a:endParaRPr lang="en-AU" dirty="0"/>
          </a:p>
        </p:txBody>
      </p:sp>
      <p:sp>
        <p:nvSpPr>
          <p:cNvPr id="11" name="Subtitle 2">
            <a:extLst>
              <a:ext uri="{FF2B5EF4-FFF2-40B4-BE49-F238E27FC236}">
                <a16:creationId xmlns:a16="http://schemas.microsoft.com/office/drawing/2014/main" id="{33FDEE70-5E99-60DA-7F95-241614B7EA29}"/>
              </a:ext>
            </a:extLst>
          </p:cNvPr>
          <p:cNvSpPr>
            <a:spLocks noGrp="1"/>
          </p:cNvSpPr>
          <p:nvPr>
            <p:ph type="subTitle" idx="1"/>
          </p:nvPr>
        </p:nvSpPr>
        <p:spPr>
          <a:xfrm>
            <a:off x="223838" y="4140895"/>
            <a:ext cx="8596312" cy="701675"/>
          </a:xfrm>
        </p:spPr>
        <p:txBody>
          <a:bodyPr/>
          <a:lstStyle/>
          <a:p>
            <a:r>
              <a:rPr lang="en-US" dirty="0"/>
              <a:t>Quality assessment design for Prep–Year 10</a:t>
            </a:r>
          </a:p>
        </p:txBody>
      </p:sp>
      <p:sp>
        <p:nvSpPr>
          <p:cNvPr id="4" name="Vertical Text Placeholder 3">
            <a:extLst>
              <a:ext uri="{FF2B5EF4-FFF2-40B4-BE49-F238E27FC236}">
                <a16:creationId xmlns:a16="http://schemas.microsoft.com/office/drawing/2014/main" id="{378BB135-4B41-3611-D9CC-B7F1752A8823}"/>
              </a:ext>
            </a:extLst>
          </p:cNvPr>
          <p:cNvSpPr>
            <a:spLocks noGrp="1"/>
          </p:cNvSpPr>
          <p:nvPr>
            <p:ph type="body" orient="vert" sz="quarter" idx="10"/>
          </p:nvPr>
        </p:nvSpPr>
        <p:spPr>
          <a:xfrm rot="10800000">
            <a:off x="8705031" y="3734138"/>
            <a:ext cx="144015" cy="618004"/>
          </a:xfrm>
        </p:spPr>
        <p:txBody>
          <a:bodyPr/>
          <a:lstStyle/>
          <a:p>
            <a:r>
              <a:rPr lang="en-AU"/>
              <a:t>251559</a:t>
            </a:r>
            <a:endParaRPr lang="en-AU" dirty="0"/>
          </a:p>
          <a:p>
            <a:endParaRPr lang="en-AU" dirty="0"/>
          </a:p>
        </p:txBody>
      </p:sp>
    </p:spTree>
    <p:extLst>
      <p:ext uri="{BB962C8B-B14F-4D97-AF65-F5344CB8AC3E}">
        <p14:creationId xmlns:p14="http://schemas.microsoft.com/office/powerpoint/2010/main" val="661371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2891F-AB98-B57F-5065-79C3890CA75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6E98B0-4008-FEAE-2EA8-6C757BD766E8}"/>
              </a:ext>
            </a:extLst>
          </p:cNvPr>
          <p:cNvSpPr>
            <a:spLocks noGrp="1"/>
          </p:cNvSpPr>
          <p:nvPr>
            <p:ph idx="1"/>
          </p:nvPr>
        </p:nvSpPr>
        <p:spPr/>
        <p:txBody>
          <a:bodyPr vert="horz" lIns="0" tIns="0" rIns="0" bIns="0" rtlCol="0" anchor="t">
            <a:normAutofit/>
          </a:bodyPr>
          <a:lstStyle/>
          <a:p>
            <a:endParaRPr lang="en-AU" dirty="0"/>
          </a:p>
          <a:p>
            <a:endParaRPr lang="en-AU" dirty="0"/>
          </a:p>
          <a:p>
            <a:pPr marL="342892" indent="-342892">
              <a:buFont typeface="Arial" panose="020B0604020202020204" pitchFamily="34" charset="0"/>
              <a:buChar char="•"/>
            </a:pPr>
            <a:endParaRPr lang="en-AU" dirty="0"/>
          </a:p>
          <a:p>
            <a:pPr marL="342892" indent="-342892">
              <a:buFont typeface="Arial" panose="020B0604020202020204" pitchFamily="34" charset="0"/>
              <a:buChar char="•"/>
            </a:pPr>
            <a:endParaRPr lang="en-AU" dirty="0"/>
          </a:p>
          <a:p>
            <a:endParaRPr lang="en-AU" dirty="0"/>
          </a:p>
          <a:p>
            <a:pPr marL="342892" indent="-342892">
              <a:buFont typeface="Arial" panose="020B0604020202020204" pitchFamily="34" charset="0"/>
              <a:buChar char="•"/>
            </a:pPr>
            <a:endParaRPr lang="en-AU" dirty="0"/>
          </a:p>
          <a:p>
            <a:endParaRPr lang="en-AU" dirty="0"/>
          </a:p>
        </p:txBody>
      </p:sp>
      <p:pic>
        <p:nvPicPr>
          <p:cNvPr id="5" name="Picture 4">
            <a:extLst>
              <a:ext uri="{FF2B5EF4-FFF2-40B4-BE49-F238E27FC236}">
                <a16:creationId xmlns:a16="http://schemas.microsoft.com/office/drawing/2014/main" id="{D9200608-6ED1-271C-026F-F6098248813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20975" y="1635646"/>
            <a:ext cx="8488168" cy="1859365"/>
          </a:xfrm>
          <a:prstGeom prst="rect">
            <a:avLst/>
          </a:prstGeom>
        </p:spPr>
      </p:pic>
      <p:sp>
        <p:nvSpPr>
          <p:cNvPr id="2" name="Title 1">
            <a:extLst>
              <a:ext uri="{FF2B5EF4-FFF2-40B4-BE49-F238E27FC236}">
                <a16:creationId xmlns:a16="http://schemas.microsoft.com/office/drawing/2014/main" id="{35B8C5DE-A345-7C05-6B19-B753DD4F5B51}"/>
              </a:ext>
            </a:extLst>
          </p:cNvPr>
          <p:cNvSpPr>
            <a:spLocks noGrp="1"/>
          </p:cNvSpPr>
          <p:nvPr>
            <p:ph type="title"/>
          </p:nvPr>
        </p:nvSpPr>
        <p:spPr>
          <a:solidFill>
            <a:schemeClr val="bg1"/>
          </a:solidFill>
        </p:spPr>
        <p:txBody>
          <a:bodyPr>
            <a:noAutofit/>
          </a:bodyPr>
          <a:lstStyle/>
          <a:p>
            <a:r>
              <a:rPr lang="en-US" dirty="0"/>
              <a:t>Degree of difficulty</a:t>
            </a:r>
            <a:endParaRPr lang="en-AU" dirty="0"/>
          </a:p>
        </p:txBody>
      </p:sp>
      <p:sp>
        <p:nvSpPr>
          <p:cNvPr id="19" name="Rectangle: Rounded Corners 18">
            <a:extLst>
              <a:ext uri="{FF2B5EF4-FFF2-40B4-BE49-F238E27FC236}">
                <a16:creationId xmlns:a16="http://schemas.microsoft.com/office/drawing/2014/main" id="{B477A018-4C8E-5F5C-80FB-5D6E05A97DAD}"/>
              </a:ext>
            </a:extLst>
          </p:cNvPr>
          <p:cNvSpPr/>
          <p:nvPr/>
        </p:nvSpPr>
        <p:spPr>
          <a:xfrm>
            <a:off x="1043608" y="2730653"/>
            <a:ext cx="7704854" cy="760498"/>
          </a:xfrm>
          <a:prstGeom prst="roundRect">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261614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47681-BFB3-4D4A-A5E2-2CA19512BF17}"/>
              </a:ext>
            </a:extLst>
          </p:cNvPr>
          <p:cNvSpPr>
            <a:spLocks noGrp="1"/>
          </p:cNvSpPr>
          <p:nvPr>
            <p:ph type="title"/>
          </p:nvPr>
        </p:nvSpPr>
        <p:spPr/>
        <p:txBody>
          <a:bodyPr/>
          <a:lstStyle/>
          <a:p>
            <a:r>
              <a:rPr lang="en-AU" dirty="0"/>
              <a:t>Familiar and unfamiliar situations in the curriculum</a:t>
            </a:r>
          </a:p>
        </p:txBody>
      </p:sp>
      <p:sp>
        <p:nvSpPr>
          <p:cNvPr id="6" name="TextBox 5">
            <a:extLst>
              <a:ext uri="{FF2B5EF4-FFF2-40B4-BE49-F238E27FC236}">
                <a16:creationId xmlns:a16="http://schemas.microsoft.com/office/drawing/2014/main" id="{656191ED-CE85-0276-17E8-C6FDC24A14F3}"/>
              </a:ext>
            </a:extLst>
          </p:cNvPr>
          <p:cNvSpPr txBox="1"/>
          <p:nvPr/>
        </p:nvSpPr>
        <p:spPr>
          <a:xfrm>
            <a:off x="327023" y="1131590"/>
            <a:ext cx="8495999" cy="2446824"/>
          </a:xfrm>
          <a:prstGeom prst="rect">
            <a:avLst/>
          </a:prstGeom>
          <a:ln>
            <a:no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378"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Level description</a:t>
            </a:r>
          </a:p>
          <a:p>
            <a:pPr marL="0" marR="0" lvl="0" indent="0" algn="l" defTabSz="914378"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 Year __, learning in Mathematics builds on each student’s prior learning and experiences. Students engage in a range of approaches to learning and doing mathematics that develop their understanding of and fluency with concepts, procedures and processes by making connections, reasoning, problem-solving and practice. </a:t>
            </a:r>
            <a:r>
              <a:rPr kumimoji="0" lang="en-US" sz="1800" b="0" i="0" u="none" strike="noStrike" kern="1200" cap="none" spc="0" normalizeH="0" baseline="0" noProof="0" dirty="0">
                <a:ln>
                  <a:noFill/>
                </a:ln>
                <a:solidFill>
                  <a:srgbClr val="000000"/>
                </a:solidFill>
                <a:effectLst/>
                <a:highlight>
                  <a:srgbClr val="C2D9F0"/>
                </a:highlight>
                <a:uLnTx/>
                <a:uFillTx/>
                <a:latin typeface="Arial" panose="020B0604020202020204" pitchFamily="34" charset="0"/>
                <a:ea typeface="+mn-ea"/>
                <a:cs typeface="Arial" panose="020B0604020202020204" pitchFamily="34" charset="0"/>
              </a:rPr>
              <a:t>Proficiency in mathematics enables students to respond to familiar and unfamiliar situations</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by employing mathematical strategies to make informed decisions and solve problems efficiently.</a:t>
            </a:r>
          </a:p>
        </p:txBody>
      </p:sp>
      <p:sp>
        <p:nvSpPr>
          <p:cNvPr id="3" name="TextBox 2">
            <a:extLst>
              <a:ext uri="{FF2B5EF4-FFF2-40B4-BE49-F238E27FC236}">
                <a16:creationId xmlns:a16="http://schemas.microsoft.com/office/drawing/2014/main" id="{B9A25BDD-958B-5A08-2895-25CD418E8A10}"/>
              </a:ext>
            </a:extLst>
          </p:cNvPr>
          <p:cNvSpPr txBox="1"/>
          <p:nvPr/>
        </p:nvSpPr>
        <p:spPr>
          <a:xfrm>
            <a:off x="324001" y="4299942"/>
            <a:ext cx="7128320" cy="218521"/>
          </a:xfrm>
          <a:prstGeom prst="rect">
            <a:avLst/>
          </a:prstGeom>
          <a:noFill/>
        </p:spPr>
        <p:txBody>
          <a:bodyPr wrap="square" lIns="0" tIns="0" rIns="0" bIns="0" rtlCol="0">
            <a:spAutoFit/>
          </a:bodyPr>
          <a:lstStyle/>
          <a:p>
            <a:pPr marL="0" marR="0" lvl="0" indent="0" algn="l" defTabSz="914378" rtl="0" eaLnBrk="1" fontAlgn="base" latinLnBrk="0" hangingPunct="1">
              <a:lnSpc>
                <a:spcPct val="100000"/>
              </a:lnSpc>
              <a:spcBef>
                <a:spcPct val="50000"/>
              </a:spcBef>
              <a:spcAft>
                <a:spcPct val="0"/>
              </a:spcAft>
              <a:buClrTx/>
              <a:buSzTx/>
              <a:buFontTx/>
              <a:buNone/>
              <a:tabLst/>
              <a:defRPr/>
            </a:pPr>
            <a:r>
              <a:rPr kumimoji="0" lang="en-AU" sz="710" i="0" u="none" strike="noStrike" kern="1200" cap="none" spc="0" normalizeH="0" baseline="0" noProof="0" dirty="0">
                <a:ln>
                  <a:noFill/>
                </a:ln>
                <a:solidFill>
                  <a:srgbClr val="000000"/>
                </a:solidFill>
                <a:effectLst/>
                <a:uLnTx/>
                <a:uFillTx/>
                <a:latin typeface="Arial"/>
                <a:ea typeface="+mn-ea"/>
                <a:cs typeface="Arial"/>
              </a:rPr>
              <a:t>Source: </a:t>
            </a:r>
            <a:r>
              <a:rPr kumimoji="0" lang="en-AU" sz="710" b="0" i="0" u="none" strike="noStrike" kern="1200" cap="none" spc="0" normalizeH="0" baseline="0" noProof="0" dirty="0">
                <a:ln>
                  <a:noFill/>
                </a:ln>
                <a:solidFill>
                  <a:srgbClr val="000000"/>
                </a:solidFill>
                <a:effectLst/>
                <a:uLnTx/>
                <a:uFillTx/>
                <a:latin typeface="Arial" charset="0"/>
                <a:ea typeface="+mn-ea"/>
                <a:cs typeface="+mn-cs"/>
              </a:rPr>
              <a:t>Quoted verbatim from ACARA, 2010 to present, </a:t>
            </a:r>
            <a:r>
              <a:rPr kumimoji="0" lang="en-AU" sz="710" b="0" i="0" u="none" strike="noStrike" kern="1200" cap="none" spc="0" normalizeH="0" baseline="0" noProof="0" dirty="0">
                <a:ln>
                  <a:noFill/>
                </a:ln>
                <a:solidFill>
                  <a:srgbClr val="0000FF"/>
                </a:solidFill>
                <a:effectLst/>
                <a:uLnTx/>
                <a:uFillTx/>
                <a:latin typeface="Arial" panose="020B0604020202020204" pitchFamily="34" charset="0"/>
                <a:ea typeface="Arial" panose="020B0604020202020204" pitchFamily="34" charset="0"/>
                <a:cs typeface="+mn-cs"/>
                <a:hlinkClick r:id="rId3"/>
              </a:rPr>
              <a:t>https://v9.australiancurriculum.edu.au/f-10-curriculum/learning-areas/mathematics/foundation-year_year-1_year-2_year-3_year-4_year-5_year-6_year-7_year-8_year-9_year-10?view=quick&amp;detailed-content-descriptions=0&amp;hide-ccp=0&amp;hide-gc=0&amp;side-by-side=1&amp;strands-start-index=0</a:t>
            </a:r>
            <a:endParaRPr kumimoji="0" lang="en-AU" sz="71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0974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9C5F0-91D6-EFCC-FE5C-83C4600C578D}"/>
              </a:ext>
            </a:extLst>
          </p:cNvPr>
          <p:cNvSpPr>
            <a:spLocks noGrp="1"/>
          </p:cNvSpPr>
          <p:nvPr>
            <p:ph type="title"/>
          </p:nvPr>
        </p:nvSpPr>
        <p:spPr/>
        <p:txBody>
          <a:bodyPr>
            <a:normAutofit/>
          </a:bodyPr>
          <a:lstStyle/>
          <a:p>
            <a:r>
              <a:rPr lang="en-AU" dirty="0"/>
              <a:t>Table 2 </a:t>
            </a:r>
            <a:r>
              <a:rPr lang="en-AU" dirty="0">
                <a:sym typeface="Symbol" panose="05050102010706020507" pitchFamily="18" charset="2"/>
              </a:rPr>
              <a:t>— understanding complexity and familiarity</a:t>
            </a:r>
            <a:endParaRPr lang="en-AU" dirty="0"/>
          </a:p>
        </p:txBody>
      </p:sp>
      <p:pic>
        <p:nvPicPr>
          <p:cNvPr id="12" name="Picture 11">
            <a:extLst>
              <a:ext uri="{FF2B5EF4-FFF2-40B4-BE49-F238E27FC236}">
                <a16:creationId xmlns:a16="http://schemas.microsoft.com/office/drawing/2014/main" id="{2D3B4A3A-23E9-A62A-06CA-5A6FB68BAEA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259632" y="915567"/>
            <a:ext cx="2697963" cy="3872434"/>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96289C8F-B85C-2084-9CDE-9321C8453B03}"/>
              </a:ext>
            </a:extLst>
          </p:cNvPr>
          <p:cNvSpPr/>
          <p:nvPr/>
        </p:nvSpPr>
        <p:spPr>
          <a:xfrm>
            <a:off x="4580633" y="1059582"/>
            <a:ext cx="4023815" cy="906209"/>
          </a:xfrm>
          <a:prstGeom prst="rect">
            <a:avLst/>
          </a:prstGeom>
          <a:solidFill>
            <a:srgbClr val="C8DDF2"/>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tIns="72000" bIns="108000" rtlCol="0" anchor="t" anchorCtr="0"/>
          <a:lstStyle/>
          <a:p>
            <a:r>
              <a:rPr lang="en-US" sz="1600" b="0" i="0" dirty="0">
                <a:solidFill>
                  <a:schemeClr val="tx1"/>
                </a:solidFill>
                <a:effectLst/>
              </a:rPr>
              <a:t>Table 2 in the Notes section defines terms for degree of difficulty (simple familiar, complex familiar, complex unfamiliar).</a:t>
            </a:r>
          </a:p>
        </p:txBody>
      </p:sp>
      <p:cxnSp>
        <p:nvCxnSpPr>
          <p:cNvPr id="5" name="Straight Arrow Connector 4">
            <a:extLst>
              <a:ext uri="{FF2B5EF4-FFF2-40B4-BE49-F238E27FC236}">
                <a16:creationId xmlns:a16="http://schemas.microsoft.com/office/drawing/2014/main" id="{5C1F69D5-1868-277A-147F-3CA6EA75D828}"/>
              </a:ext>
            </a:extLst>
          </p:cNvPr>
          <p:cNvCxnSpPr>
            <a:cxnSpLocks/>
          </p:cNvCxnSpPr>
          <p:nvPr/>
        </p:nvCxnSpPr>
        <p:spPr>
          <a:xfrm flipH="1">
            <a:off x="3696634" y="1512686"/>
            <a:ext cx="803358" cy="0"/>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78308F69-6C8C-B1D0-E432-1CA7C8153ED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920000" y="3888000"/>
            <a:ext cx="900000" cy="900000"/>
          </a:xfrm>
          <a:prstGeom prst="rect">
            <a:avLst/>
          </a:prstGeom>
        </p:spPr>
      </p:pic>
    </p:spTree>
    <p:extLst>
      <p:ext uri="{BB962C8B-B14F-4D97-AF65-F5344CB8AC3E}">
        <p14:creationId xmlns:p14="http://schemas.microsoft.com/office/powerpoint/2010/main" val="1829834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839-2A48-53F2-18BB-354585729897}"/>
              </a:ext>
            </a:extLst>
          </p:cNvPr>
          <p:cNvSpPr>
            <a:spLocks noGrp="1"/>
          </p:cNvSpPr>
          <p:nvPr>
            <p:ph type="title"/>
          </p:nvPr>
        </p:nvSpPr>
        <p:spPr/>
        <p:txBody>
          <a:bodyPr/>
          <a:lstStyle/>
          <a:p>
            <a:r>
              <a:rPr lang="en-AU" dirty="0"/>
              <a:t>Key messages</a:t>
            </a:r>
          </a:p>
        </p:txBody>
      </p:sp>
      <p:sp>
        <p:nvSpPr>
          <p:cNvPr id="3" name="Content Placeholder 2">
            <a:extLst>
              <a:ext uri="{FF2B5EF4-FFF2-40B4-BE49-F238E27FC236}">
                <a16:creationId xmlns:a16="http://schemas.microsoft.com/office/drawing/2014/main" id="{DEEDBAB4-0BCC-BF77-8E22-08208DFF7829}"/>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Standards elaborations can be used to:  </a:t>
            </a:r>
          </a:p>
          <a:p>
            <a:pPr marL="846900" lvl="2" indent="-342900">
              <a:buFont typeface="Symbol" panose="05050102010706020507" pitchFamily="18" charset="2"/>
              <a:buChar char="-"/>
            </a:pPr>
            <a:r>
              <a:rPr lang="en-US" dirty="0"/>
              <a:t>make consistent and comparable judgments about a folio of student work </a:t>
            </a:r>
          </a:p>
          <a:p>
            <a:pPr marL="846900" lvl="2" indent="-342900">
              <a:buFont typeface="Symbol" panose="05050102010706020507" pitchFamily="18" charset="2"/>
              <a:buChar char="-"/>
            </a:pPr>
            <a:r>
              <a:rPr lang="en-US" dirty="0"/>
              <a:t>develop task-specific standards for individual assessment tasks</a:t>
            </a:r>
          </a:p>
          <a:p>
            <a:pPr marL="846900" lvl="2" indent="-342900">
              <a:buFont typeface="Symbol" panose="05050102010706020507" pitchFamily="18" charset="2"/>
              <a:buChar char="-"/>
            </a:pPr>
            <a:r>
              <a:rPr lang="en-US" dirty="0"/>
              <a:t>quality assure planning documents to ensure coverage of the achievement standard across a year/band.</a:t>
            </a:r>
          </a:p>
        </p:txBody>
      </p:sp>
    </p:spTree>
    <p:extLst>
      <p:ext uri="{BB962C8B-B14F-4D97-AF65-F5344CB8AC3E}">
        <p14:creationId xmlns:p14="http://schemas.microsoft.com/office/powerpoint/2010/main" val="1278279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524A8-D405-6D35-FF8B-CE9C19186A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29EA20-0196-BA74-3972-E594A5D5FB22}"/>
              </a:ext>
            </a:extLst>
          </p:cNvPr>
          <p:cNvSpPr>
            <a:spLocks noGrp="1"/>
          </p:cNvSpPr>
          <p:nvPr>
            <p:ph type="title"/>
          </p:nvPr>
        </p:nvSpPr>
        <p:spPr/>
        <p:txBody>
          <a:bodyPr/>
          <a:lstStyle/>
          <a:p>
            <a:r>
              <a:rPr lang="en-AU" dirty="0"/>
              <a:t>Key messages</a:t>
            </a:r>
          </a:p>
        </p:txBody>
      </p:sp>
      <p:sp>
        <p:nvSpPr>
          <p:cNvPr id="3" name="Content Placeholder 2">
            <a:extLst>
              <a:ext uri="{FF2B5EF4-FFF2-40B4-BE49-F238E27FC236}">
                <a16:creationId xmlns:a16="http://schemas.microsoft.com/office/drawing/2014/main" id="{2F11DF15-F3F4-98DA-B714-A5BB9FADBCA2}"/>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The Mathematics standards elaborations: </a:t>
            </a:r>
          </a:p>
          <a:p>
            <a:pPr marL="846900" lvl="2" indent="-342900">
              <a:buFont typeface="Symbol" panose="05050102010706020507" pitchFamily="18" charset="2"/>
              <a:buChar char="-"/>
            </a:pPr>
            <a:r>
              <a:rPr lang="en-US" dirty="0"/>
              <a:t>are organised according to the mathematical proficiencies</a:t>
            </a:r>
          </a:p>
          <a:p>
            <a:pPr marL="846900" lvl="2" indent="-342900">
              <a:buFont typeface="Symbol" panose="05050102010706020507" pitchFamily="18" charset="2"/>
              <a:buChar char="-"/>
            </a:pPr>
            <a:r>
              <a:rPr lang="en-US" dirty="0"/>
              <a:t>use terms that describe degree of quality and degree of difficulty.</a:t>
            </a:r>
          </a:p>
          <a:p>
            <a:pPr marL="342900" indent="-342900">
              <a:buFont typeface="Arial" panose="020B0604020202020204" pitchFamily="34" charset="0"/>
              <a:buChar char="•"/>
            </a:pPr>
            <a:r>
              <a:rPr lang="en-US" dirty="0"/>
              <a:t>Table 1 links achievement standards, content descriptions, </a:t>
            </a:r>
            <a:br>
              <a:rPr lang="en-US" dirty="0"/>
            </a:br>
            <a:r>
              <a:rPr lang="en-US" dirty="0"/>
              <a:t>and mathematical proficiencies. </a:t>
            </a:r>
          </a:p>
          <a:p>
            <a:pPr marL="342900" indent="-342900">
              <a:buFont typeface="Arial" panose="020B0604020202020204" pitchFamily="34" charset="0"/>
              <a:buChar char="•"/>
            </a:pPr>
            <a:r>
              <a:rPr lang="en-US" dirty="0"/>
              <a:t>Table 2 defines the terms used to describe degree </a:t>
            </a:r>
            <a:r>
              <a:rPr lang="en-US"/>
              <a:t>of difficulty.</a:t>
            </a:r>
            <a:endParaRPr lang="en-US" dirty="0"/>
          </a:p>
        </p:txBody>
      </p:sp>
    </p:spTree>
    <p:extLst>
      <p:ext uri="{BB962C8B-B14F-4D97-AF65-F5344CB8AC3E}">
        <p14:creationId xmlns:p14="http://schemas.microsoft.com/office/powerpoint/2010/main" val="2858655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3F46A-8F70-4408-8D1C-DC9DDBC0D351}"/>
              </a:ext>
            </a:extLst>
          </p:cNvPr>
          <p:cNvSpPr>
            <a:spLocks noGrp="1"/>
          </p:cNvSpPr>
          <p:nvPr>
            <p:ph type="title"/>
          </p:nvPr>
        </p:nvSpPr>
        <p:spPr/>
        <p:txBody>
          <a:bodyPr>
            <a:noAutofit/>
          </a:bodyPr>
          <a:lstStyle/>
          <a:p>
            <a:r>
              <a:rPr lang="en-US" dirty="0"/>
              <a:t>Reflect and apply</a:t>
            </a:r>
            <a:endParaRPr lang="en-AU" dirty="0"/>
          </a:p>
        </p:txBody>
      </p:sp>
      <p:sp>
        <p:nvSpPr>
          <p:cNvPr id="3" name="Content Placeholder 2">
            <a:extLst>
              <a:ext uri="{FF2B5EF4-FFF2-40B4-BE49-F238E27FC236}">
                <a16:creationId xmlns:a16="http://schemas.microsoft.com/office/drawing/2014/main" id="{1A0B4CF2-017F-47FE-8F10-5B2BF8FC9881}"/>
              </a:ext>
            </a:extLst>
          </p:cNvPr>
          <p:cNvSpPr>
            <a:spLocks noGrp="1"/>
          </p:cNvSpPr>
          <p:nvPr>
            <p:ph idx="1"/>
          </p:nvPr>
        </p:nvSpPr>
        <p:spPr>
          <a:xfrm>
            <a:off x="327025" y="771550"/>
            <a:ext cx="7917383" cy="3708000"/>
          </a:xfrm>
        </p:spPr>
        <p:txBody>
          <a:bodyPr/>
          <a:lstStyle/>
          <a:p>
            <a:pPr fontAlgn="auto">
              <a:spcAft>
                <a:spcPts val="0"/>
              </a:spcAft>
            </a:pPr>
            <a:r>
              <a:rPr lang="en-AU" b="1" dirty="0">
                <a:solidFill>
                  <a:schemeClr val="accent3"/>
                </a:solidFill>
              </a:rPr>
              <a:t>Consider:</a:t>
            </a:r>
          </a:p>
          <a:p>
            <a:pPr marL="342900" indent="-342900">
              <a:lnSpc>
                <a:spcPct val="110000"/>
              </a:lnSpc>
              <a:buFont typeface="Arial" panose="020B0604020202020204" pitchFamily="34" charset="0"/>
              <a:buChar char="•"/>
            </a:pPr>
            <a:r>
              <a:rPr lang="en-US" dirty="0"/>
              <a:t>How will you use the standards elaborations in </a:t>
            </a:r>
            <a:r>
              <a:rPr lang="en-US"/>
              <a:t>your next assessment </a:t>
            </a:r>
            <a:r>
              <a:rPr lang="en-US" dirty="0"/>
              <a:t>task?</a:t>
            </a:r>
          </a:p>
          <a:p>
            <a:pPr marL="342900" indent="-342900">
              <a:lnSpc>
                <a:spcPct val="110000"/>
              </a:lnSpc>
              <a:spcAft>
                <a:spcPts val="600"/>
              </a:spcAft>
              <a:buFont typeface="Arial" panose="020B0604020202020204" pitchFamily="34" charset="0"/>
              <a:buChar char="•"/>
            </a:pPr>
            <a:r>
              <a:rPr lang="en-US" dirty="0"/>
              <a:t>Which feature will most influence your design decisions?</a:t>
            </a:r>
            <a:endParaRPr lang="en-AU" dirty="0"/>
          </a:p>
        </p:txBody>
      </p:sp>
      <p:pic>
        <p:nvPicPr>
          <p:cNvPr id="4" name="Graphic 3">
            <a:extLst>
              <a:ext uri="{FF2B5EF4-FFF2-40B4-BE49-F238E27FC236}">
                <a16:creationId xmlns:a16="http://schemas.microsoft.com/office/drawing/2014/main" id="{7EA0F2DC-59DE-78A5-0DF7-79A5A48E1FD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920000" y="3888000"/>
            <a:ext cx="900000" cy="900000"/>
          </a:xfrm>
          <a:prstGeom prst="rect">
            <a:avLst/>
          </a:prstGeom>
        </p:spPr>
      </p:pic>
    </p:spTree>
    <p:extLst>
      <p:ext uri="{BB962C8B-B14F-4D97-AF65-F5344CB8AC3E}">
        <p14:creationId xmlns:p14="http://schemas.microsoft.com/office/powerpoint/2010/main" val="3741155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3D937-6B6A-CF5A-EED3-6EC57BD3168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89ACB20-4355-BAEB-D871-E8D32E898DE0}"/>
              </a:ext>
            </a:extLst>
          </p:cNvPr>
          <p:cNvSpPr>
            <a:spLocks noGrp="1"/>
          </p:cNvSpPr>
          <p:nvPr>
            <p:ph type="title"/>
          </p:nvPr>
        </p:nvSpPr>
        <p:spPr/>
        <p:txBody>
          <a:bodyPr>
            <a:normAutofit/>
          </a:bodyPr>
          <a:lstStyle/>
          <a:p>
            <a:r>
              <a:rPr lang="en-AU" dirty="0"/>
              <a:t>Success criteria</a:t>
            </a:r>
          </a:p>
        </p:txBody>
      </p:sp>
      <p:sp>
        <p:nvSpPr>
          <p:cNvPr id="5" name="Text Placeholder 4">
            <a:extLst>
              <a:ext uri="{FF2B5EF4-FFF2-40B4-BE49-F238E27FC236}">
                <a16:creationId xmlns:a16="http://schemas.microsoft.com/office/drawing/2014/main" id="{AA5E17F1-4AA1-4F8D-0A42-01D019014C4E}"/>
              </a:ext>
            </a:extLst>
          </p:cNvPr>
          <p:cNvSpPr>
            <a:spLocks noGrp="1"/>
          </p:cNvSpPr>
          <p:nvPr>
            <p:ph type="body" sz="quarter" idx="10"/>
          </p:nvPr>
        </p:nvSpPr>
        <p:spPr/>
        <p:txBody>
          <a:bodyPr>
            <a:normAutofit lnSpcReduction="10000"/>
          </a:bodyPr>
          <a:lstStyle/>
          <a:p>
            <a:r>
              <a:rPr lang="en-AU" dirty="0"/>
              <a:t>Learning goal</a:t>
            </a:r>
          </a:p>
        </p:txBody>
      </p:sp>
      <p:sp>
        <p:nvSpPr>
          <p:cNvPr id="6" name="Text Placeholder 5">
            <a:extLst>
              <a:ext uri="{FF2B5EF4-FFF2-40B4-BE49-F238E27FC236}">
                <a16:creationId xmlns:a16="http://schemas.microsoft.com/office/drawing/2014/main" id="{C32DD4AC-8DCF-51F0-F5B8-012FC7D1EB4F}"/>
              </a:ext>
            </a:extLst>
          </p:cNvPr>
          <p:cNvSpPr>
            <a:spLocks noGrp="1"/>
          </p:cNvSpPr>
          <p:nvPr>
            <p:ph type="body" sz="quarter" idx="11"/>
          </p:nvPr>
        </p:nvSpPr>
        <p:spPr/>
        <p:txBody>
          <a:bodyPr/>
          <a:lstStyle/>
          <a:p>
            <a:r>
              <a:rPr lang="en-US" dirty="0"/>
              <a:t>To understand how the QCAA Mathematics standards elaborations support the design and construction of quality assessment that is aligned with the Australian Curriculum v9.0.</a:t>
            </a:r>
          </a:p>
          <a:p>
            <a:endParaRPr lang="en-AU" dirty="0"/>
          </a:p>
        </p:txBody>
      </p:sp>
      <p:sp>
        <p:nvSpPr>
          <p:cNvPr id="7" name="Text Placeholder 6">
            <a:extLst>
              <a:ext uri="{FF2B5EF4-FFF2-40B4-BE49-F238E27FC236}">
                <a16:creationId xmlns:a16="http://schemas.microsoft.com/office/drawing/2014/main" id="{F9379FF8-FF38-8F12-A770-3926B52DADB1}"/>
              </a:ext>
            </a:extLst>
          </p:cNvPr>
          <p:cNvSpPr>
            <a:spLocks noGrp="1"/>
          </p:cNvSpPr>
          <p:nvPr>
            <p:ph type="body" sz="quarter" idx="12"/>
          </p:nvPr>
        </p:nvSpPr>
        <p:spPr>
          <a:xfrm>
            <a:off x="4572000" y="771525"/>
            <a:ext cx="4252913" cy="4097338"/>
          </a:xfrm>
        </p:spPr>
        <p:txBody>
          <a:bodyPr>
            <a:normAutofit/>
          </a:bodyPr>
          <a:lstStyle/>
          <a:p>
            <a:r>
              <a:rPr lang="en-AU" dirty="0">
                <a:latin typeface="Arial"/>
                <a:cs typeface="Arial"/>
              </a:rPr>
              <a:t>You will know you are successful when you can:</a:t>
            </a:r>
          </a:p>
          <a:p>
            <a:pPr marL="342900" indent="-342900" eaLnBrk="0" fontAlgn="base" hangingPunct="0">
              <a:spcAft>
                <a:spcPct val="0"/>
              </a:spcAft>
              <a:buFont typeface="Arial" panose="020B0604020202020204" pitchFamily="34" charset="0"/>
              <a:buChar char="•"/>
              <a:defRPr/>
            </a:pPr>
            <a:r>
              <a:rPr lang="en-US" dirty="0">
                <a:solidFill>
                  <a:srgbClr val="000000"/>
                </a:solidFill>
              </a:rPr>
              <a:t>describe the purpose and features of the standards elaborations</a:t>
            </a:r>
          </a:p>
          <a:p>
            <a:pPr marL="342900" indent="-342900" eaLnBrk="0" fontAlgn="base" hangingPunct="0">
              <a:spcAft>
                <a:spcPct val="0"/>
              </a:spcAft>
              <a:buFont typeface="Arial" panose="020B0604020202020204" pitchFamily="34" charset="0"/>
              <a:buChar char="•"/>
              <a:defRPr/>
            </a:pPr>
            <a:r>
              <a:rPr lang="en-US" dirty="0">
                <a:solidFill>
                  <a:srgbClr val="000000"/>
                </a:solidFill>
              </a:rPr>
              <a:t>explain how the elaborations support alignment between curriculum and assessment</a:t>
            </a:r>
          </a:p>
          <a:p>
            <a:pPr marL="342900" indent="-342900" eaLnBrk="0" fontAlgn="base" hangingPunct="0">
              <a:spcAft>
                <a:spcPct val="0"/>
              </a:spcAft>
              <a:buFont typeface="Arial" panose="020B0604020202020204" pitchFamily="34" charset="0"/>
              <a:buChar char="•"/>
              <a:defRPr/>
            </a:pPr>
            <a:r>
              <a:rPr lang="en-US" dirty="0">
                <a:solidFill>
                  <a:srgbClr val="000000"/>
                </a:solidFill>
              </a:rPr>
              <a:t>apply the features of the elaborations to design or evaluate quality assessment tasks or marking guides.</a:t>
            </a:r>
          </a:p>
        </p:txBody>
      </p:sp>
      <p:cxnSp>
        <p:nvCxnSpPr>
          <p:cNvPr id="2" name="Straight Connector 1">
            <a:extLst>
              <a:ext uri="{FF2B5EF4-FFF2-40B4-BE49-F238E27FC236}">
                <a16:creationId xmlns:a16="http://schemas.microsoft.com/office/drawing/2014/main" id="{7CE6D429-7DF9-F6D4-7B85-3ECA87CFF907}"/>
              </a:ext>
            </a:extLst>
          </p:cNvPr>
          <p:cNvCxnSpPr>
            <a:cxnSpLocks/>
          </p:cNvCxnSpPr>
          <p:nvPr/>
        </p:nvCxnSpPr>
        <p:spPr bwMode="auto">
          <a:xfrm>
            <a:off x="4283968" y="807256"/>
            <a:ext cx="0" cy="3528987"/>
          </a:xfrm>
          <a:prstGeom prst="line">
            <a:avLst/>
          </a:prstGeom>
          <a:noFill/>
          <a:ln w="22225" cap="flat" cmpd="sng" algn="ctr">
            <a:solidFill>
              <a:srgbClr val="D52B1E"/>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46694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Acknowledgments</a:t>
            </a:r>
          </a:p>
        </p:txBody>
      </p:sp>
      <p:sp>
        <p:nvSpPr>
          <p:cNvPr id="3" name="Content Placeholder 2"/>
          <p:cNvSpPr>
            <a:spLocks noGrp="1"/>
          </p:cNvSpPr>
          <p:nvPr>
            <p:ph idx="1"/>
          </p:nvPr>
        </p:nvSpPr>
        <p:spPr/>
        <p:txBody>
          <a:bodyPr>
            <a:noAutofit/>
          </a:bodyPr>
          <a:lstStyle/>
          <a:p>
            <a:pPr fontAlgn="auto">
              <a:lnSpc>
                <a:spcPct val="110000"/>
              </a:lnSpc>
              <a:spcAft>
                <a:spcPts val="0"/>
              </a:spcAft>
            </a:pPr>
            <a:r>
              <a:rPr lang="en-US" sz="1400" dirty="0"/>
              <a:t>Third-party copyright material, and QCAA material not covered by the CC BY licence is listed below:</a:t>
            </a:r>
          </a:p>
          <a:p>
            <a:pPr marL="288000" indent="-288000" fontAlgn="auto">
              <a:spcAft>
                <a:spcPts val="0"/>
              </a:spcAft>
              <a:buFont typeface="+mj-lt"/>
              <a:buAutoNum type="arabicPeriod"/>
            </a:pPr>
            <a:r>
              <a:rPr lang="en-US" sz="1400" dirty="0">
                <a:solidFill>
                  <a:srgbClr val="111111"/>
                </a:solidFill>
                <a:ea typeface="Times New Roman" panose="02020603050405020304" pitchFamily="18" charset="0"/>
              </a:rPr>
              <a:t>Queensland Government coat of arms, and the QCAA and QSA trademarks may not be reproduced without permission.</a:t>
            </a:r>
          </a:p>
          <a:p>
            <a:pPr marL="288000" indent="-288000">
              <a:buFont typeface="+mj-lt"/>
              <a:buAutoNum type="arabicPeriod"/>
            </a:pPr>
            <a:r>
              <a:rPr lang="en-US" sz="1400" dirty="0"/>
              <a:t>Acknowledgment of Country artwork (2023) ‘Growth through Learning’ by Chern’ee, Brooke and Jesse Sutton, Kalkadoon. </a:t>
            </a:r>
            <a:r>
              <a:rPr lang="en-US" sz="1400" dirty="0">
                <a:hlinkClick r:id="rId3"/>
              </a:rPr>
              <a:t>www.cherneesutton.com.au</a:t>
            </a:r>
            <a:endParaRPr lang="en-US" sz="1400" dirty="0"/>
          </a:p>
          <a:p>
            <a:pPr marL="288000" indent="-288000">
              <a:buFont typeface="+mj-lt"/>
              <a:buAutoNum type="arabicPeriod"/>
            </a:pPr>
            <a:r>
              <a:rPr lang="en-AU" sz="1400" dirty="0">
                <a:solidFill>
                  <a:srgbClr val="111111"/>
                </a:solidFill>
                <a:ea typeface="Times New Roman" panose="02020603050405020304" pitchFamily="18" charset="0"/>
              </a:rPr>
              <a:t>Unless otherwise indicated, material from Australian Curriculum is © ACARA 2010–present, licensed </a:t>
            </a:r>
            <a:br>
              <a:rPr lang="en-AU" sz="1400" dirty="0">
                <a:solidFill>
                  <a:srgbClr val="111111"/>
                </a:solidFill>
                <a:ea typeface="Times New Roman" panose="02020603050405020304" pitchFamily="18" charset="0"/>
              </a:rPr>
            </a:br>
            <a:r>
              <a:rPr lang="en-AU" sz="1400" u="sng" dirty="0">
                <a:solidFill>
                  <a:srgbClr val="2D7FF9"/>
                </a:solidFill>
                <a:ea typeface="Times New Roman" panose="02020603050405020304" pitchFamily="18" charset="0"/>
                <a:hlinkClick r:id="rId4"/>
              </a:rPr>
              <a:t>CC BY 4.0</a:t>
            </a:r>
            <a:r>
              <a:rPr lang="en-AU" sz="1400" dirty="0">
                <a:solidFill>
                  <a:srgbClr val="111111"/>
                </a:solidFill>
                <a:ea typeface="Times New Roman" panose="02020603050405020304" pitchFamily="18" charset="0"/>
              </a:rPr>
              <a:t>. For the latest information and additional terms of use, see the </a:t>
            </a:r>
            <a:r>
              <a:rPr lang="en-AU" sz="1400" u="sng" dirty="0">
                <a:solidFill>
                  <a:srgbClr val="2D7FF9"/>
                </a:solidFill>
                <a:ea typeface="Times New Roman" panose="02020603050405020304" pitchFamily="18" charset="0"/>
                <a:hlinkClick r:id="rId5"/>
              </a:rPr>
              <a:t>Australian Curriculum website</a:t>
            </a:r>
            <a:r>
              <a:rPr lang="en-AU" sz="1400" dirty="0">
                <a:solidFill>
                  <a:srgbClr val="111111"/>
                </a:solidFill>
                <a:ea typeface="Times New Roman" panose="02020603050405020304" pitchFamily="18" charset="0"/>
              </a:rPr>
              <a:t> and its </a:t>
            </a:r>
            <a:r>
              <a:rPr lang="en-AU" sz="1400" u="sng" dirty="0">
                <a:solidFill>
                  <a:srgbClr val="2D7FF9"/>
                </a:solidFill>
                <a:ea typeface="Times New Roman" panose="02020603050405020304" pitchFamily="18" charset="0"/>
                <a:hlinkClick r:id="rId6"/>
              </a:rPr>
              <a:t>copyright notice</a:t>
            </a:r>
            <a:r>
              <a:rPr lang="en-US" sz="1400" dirty="0"/>
              <a:t>.</a:t>
            </a:r>
          </a:p>
          <a:p>
            <a:pPr marL="288000" indent="-288000" fontAlgn="auto">
              <a:spcAft>
                <a:spcPts val="0"/>
              </a:spcAft>
              <a:buFont typeface="+mj-lt"/>
              <a:buAutoNum type="arabicPeriod"/>
            </a:pPr>
            <a:r>
              <a:rPr lang="en-US" sz="1400" dirty="0"/>
              <a:t>Student and staff images have been used with permission.</a:t>
            </a:r>
          </a:p>
        </p:txBody>
      </p:sp>
    </p:spTree>
    <p:extLst>
      <p:ext uri="{BB962C8B-B14F-4D97-AF65-F5344CB8AC3E}">
        <p14:creationId xmlns:p14="http://schemas.microsoft.com/office/powerpoint/2010/main" val="124075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E40473FA-EE1A-4320-9E4F-EE3F779A53CD}"/>
              </a:ext>
            </a:extLst>
          </p:cNvPr>
          <p:cNvSpPr>
            <a:spLocks noGrp="1"/>
          </p:cNvSpPr>
          <p:nvPr>
            <p:ph sz="quarter" idx="11"/>
          </p:nvPr>
        </p:nvSpPr>
        <p:spPr/>
        <p:txBody>
          <a:bodyPr/>
          <a:lstStyle/>
          <a:p>
            <a:pPr>
              <a:spcBef>
                <a:spcPts val="0"/>
              </a:spcBef>
              <a:spcAft>
                <a:spcPts val="0"/>
              </a:spcAft>
            </a:pPr>
            <a:endParaRPr lang="en-US" sz="300" dirty="0"/>
          </a:p>
          <a:p>
            <a:pPr>
              <a:lnSpc>
                <a:spcPct val="110000"/>
              </a:lnSpc>
              <a:spcBef>
                <a:spcPts val="0"/>
              </a:spcBef>
              <a:spcAft>
                <a:spcPts val="0"/>
              </a:spcAft>
            </a:pPr>
            <a:r>
              <a:rPr lang="en-US" sz="1200" dirty="0"/>
              <a:t>                </a:t>
            </a:r>
            <a:r>
              <a:rPr lang="en-US" dirty="0"/>
              <a:t>© State of Queensland (QCAA) </a:t>
            </a:r>
            <a:r>
              <a:rPr lang="en-AU" dirty="0"/>
              <a:t>2026</a:t>
            </a:r>
          </a:p>
          <a:p>
            <a:pPr>
              <a:lnSpc>
                <a:spcPct val="110000"/>
              </a:lnSpc>
            </a:pPr>
            <a:r>
              <a:rPr lang="en-AU" b="1" spc="-20" dirty="0"/>
              <a:t>Licence</a:t>
            </a:r>
            <a:r>
              <a:rPr lang="en-AU" spc="-20" dirty="0"/>
              <a:t>: </a:t>
            </a:r>
            <a:r>
              <a:rPr lang="en-AU" spc="-20" dirty="0">
                <a:hlinkClick r:id="rId3"/>
              </a:rPr>
              <a:t>https://creativecommons.org/licenses/by/4.0</a:t>
            </a:r>
            <a:r>
              <a:rPr lang="en-AU" spc="-20" dirty="0"/>
              <a:t> </a:t>
            </a:r>
            <a:r>
              <a:rPr lang="en-AU" b="1" spc="-20" dirty="0">
                <a:solidFill>
                  <a:schemeClr val="tx2">
                    <a:lumMod val="50000"/>
                    <a:lumOff val="50000"/>
                  </a:schemeClr>
                </a:solidFill>
              </a:rPr>
              <a:t>|</a:t>
            </a:r>
            <a:r>
              <a:rPr lang="en-AU" spc="-20" dirty="0"/>
              <a:t> </a:t>
            </a:r>
            <a:r>
              <a:rPr lang="en-AU" b="1" spc="-20" dirty="0"/>
              <a:t>Copyright notice:</a:t>
            </a:r>
            <a:r>
              <a:rPr lang="en-AU" spc="-20" dirty="0"/>
              <a:t> </a:t>
            </a:r>
            <a:r>
              <a:rPr lang="en-AU" spc="-20" dirty="0">
                <a:hlinkClick r:id="rId4"/>
              </a:rPr>
              <a:t>www.qcaa.qld.edu.au/copyright</a:t>
            </a:r>
            <a:r>
              <a:rPr lang="en-AU" spc="-20" dirty="0"/>
              <a:t> — lists the full terms and conditions, which specify certain exceptions to the licence. </a:t>
            </a:r>
            <a:r>
              <a:rPr lang="en-AU" b="1" spc="-20" dirty="0">
                <a:solidFill>
                  <a:schemeClr val="tx2">
                    <a:lumMod val="50000"/>
                    <a:lumOff val="50000"/>
                  </a:schemeClr>
                </a:solidFill>
              </a:rPr>
              <a:t>|</a:t>
            </a:r>
            <a:r>
              <a:rPr lang="en-AU" spc="-20" dirty="0"/>
              <a:t> </a:t>
            </a:r>
            <a:br>
              <a:rPr lang="en-AU" spc="-20" dirty="0"/>
            </a:br>
            <a:r>
              <a:rPr lang="en-US" b="1" dirty="0"/>
              <a:t>Attribution </a:t>
            </a:r>
            <a:r>
              <a:rPr lang="en-US" dirty="0"/>
              <a:t>(include the link): ©</a:t>
            </a:r>
            <a:r>
              <a:rPr lang="en-AU" dirty="0"/>
              <a:t> </a:t>
            </a:r>
            <a:r>
              <a:rPr lang="en-US" dirty="0"/>
              <a:t>State</a:t>
            </a:r>
            <a:r>
              <a:rPr lang="en-AU" dirty="0"/>
              <a:t> </a:t>
            </a:r>
            <a:r>
              <a:rPr lang="en-US" dirty="0"/>
              <a:t>of</a:t>
            </a:r>
            <a:r>
              <a:rPr lang="en-AU" dirty="0"/>
              <a:t> </a:t>
            </a:r>
            <a:r>
              <a:rPr lang="en-US" dirty="0"/>
              <a:t>Queensland</a:t>
            </a:r>
            <a:r>
              <a:rPr lang="en-AU" dirty="0"/>
              <a:t> </a:t>
            </a:r>
            <a:r>
              <a:rPr lang="en-US" dirty="0"/>
              <a:t>(QCAA)</a:t>
            </a:r>
            <a:r>
              <a:rPr lang="en-AU" dirty="0"/>
              <a:t> 2026 </a:t>
            </a:r>
            <a:r>
              <a:rPr lang="en-AU" spc="-20" dirty="0">
                <a:hlinkClick r:id="rId4"/>
              </a:rPr>
              <a:t>www.qcaa.qld.edu.au/copyright</a:t>
            </a:r>
            <a:r>
              <a:rPr lang="en-AU" spc="-20" dirty="0"/>
              <a:t>.</a:t>
            </a:r>
            <a:endParaRPr lang="en-AU" dirty="0"/>
          </a:p>
          <a:p>
            <a:pPr>
              <a:lnSpc>
                <a:spcPct val="110000"/>
              </a:lnSpc>
            </a:pPr>
            <a:r>
              <a:rPr lang="en-US" dirty="0"/>
              <a:t>Other copyright material in this presentation is listed on the previous slide/s. </a:t>
            </a:r>
          </a:p>
          <a:p>
            <a:endParaRPr lang="en-AU" dirty="0"/>
          </a:p>
        </p:txBody>
      </p:sp>
      <p:sp>
        <p:nvSpPr>
          <p:cNvPr id="4" name="Title 3">
            <a:extLst>
              <a:ext uri="{FF2B5EF4-FFF2-40B4-BE49-F238E27FC236}">
                <a16:creationId xmlns:a16="http://schemas.microsoft.com/office/drawing/2014/main" id="{0FC6D5B4-B9BA-480D-89D9-C2B466E545DF}"/>
              </a:ext>
            </a:extLst>
          </p:cNvPr>
          <p:cNvSpPr>
            <a:spLocks noGrp="1"/>
          </p:cNvSpPr>
          <p:nvPr>
            <p:ph type="title"/>
          </p:nvPr>
        </p:nvSpPr>
        <p:spPr/>
        <p:txBody>
          <a:bodyPr/>
          <a:lstStyle/>
          <a:p>
            <a:r>
              <a:rPr lang="en-AU" dirty="0"/>
              <a:t>Copyright notice</a:t>
            </a:r>
          </a:p>
        </p:txBody>
      </p:sp>
    </p:spTree>
    <p:extLst>
      <p:ext uri="{BB962C8B-B14F-4D97-AF65-F5344CB8AC3E}">
        <p14:creationId xmlns:p14="http://schemas.microsoft.com/office/powerpoint/2010/main" val="1938929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3093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3098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E5CBF1-B647-389D-81AA-EE0069F84CE9}"/>
              </a:ext>
            </a:extLst>
          </p:cNvPr>
          <p:cNvSpPr>
            <a:spLocks noGrp="1"/>
          </p:cNvSpPr>
          <p:nvPr>
            <p:ph type="title"/>
          </p:nvPr>
        </p:nvSpPr>
        <p:spPr/>
        <p:txBody>
          <a:bodyPr>
            <a:normAutofit/>
          </a:bodyPr>
          <a:lstStyle/>
          <a:p>
            <a:r>
              <a:rPr lang="en-AU" dirty="0"/>
              <a:t>Success criteria</a:t>
            </a:r>
          </a:p>
        </p:txBody>
      </p:sp>
      <p:sp>
        <p:nvSpPr>
          <p:cNvPr id="5" name="Text Placeholder 4">
            <a:extLst>
              <a:ext uri="{FF2B5EF4-FFF2-40B4-BE49-F238E27FC236}">
                <a16:creationId xmlns:a16="http://schemas.microsoft.com/office/drawing/2014/main" id="{5FAF3F6D-8B6D-4628-DCBE-216A15179FD4}"/>
              </a:ext>
            </a:extLst>
          </p:cNvPr>
          <p:cNvSpPr>
            <a:spLocks noGrp="1"/>
          </p:cNvSpPr>
          <p:nvPr>
            <p:ph type="body" sz="quarter" idx="10"/>
          </p:nvPr>
        </p:nvSpPr>
        <p:spPr/>
        <p:txBody>
          <a:bodyPr>
            <a:normAutofit lnSpcReduction="10000"/>
          </a:bodyPr>
          <a:lstStyle/>
          <a:p>
            <a:r>
              <a:rPr lang="en-AU" dirty="0"/>
              <a:t>Learning goal</a:t>
            </a:r>
          </a:p>
        </p:txBody>
      </p:sp>
      <p:sp>
        <p:nvSpPr>
          <p:cNvPr id="6" name="Text Placeholder 5">
            <a:extLst>
              <a:ext uri="{FF2B5EF4-FFF2-40B4-BE49-F238E27FC236}">
                <a16:creationId xmlns:a16="http://schemas.microsoft.com/office/drawing/2014/main" id="{2AC061AB-02E5-9062-1BC3-D4390F68AD53}"/>
              </a:ext>
            </a:extLst>
          </p:cNvPr>
          <p:cNvSpPr>
            <a:spLocks noGrp="1"/>
          </p:cNvSpPr>
          <p:nvPr>
            <p:ph type="body" sz="quarter" idx="11"/>
          </p:nvPr>
        </p:nvSpPr>
        <p:spPr/>
        <p:txBody>
          <a:bodyPr/>
          <a:lstStyle/>
          <a:p>
            <a:r>
              <a:rPr lang="en-US" dirty="0"/>
              <a:t>To understand how the QCAA Mathematics standards elaborations support the design and construction of quality assessment that is aligned with the Australian Curriculum v9.0.</a:t>
            </a:r>
          </a:p>
          <a:p>
            <a:endParaRPr lang="en-AU" dirty="0"/>
          </a:p>
        </p:txBody>
      </p:sp>
      <p:sp>
        <p:nvSpPr>
          <p:cNvPr id="7" name="Text Placeholder 6">
            <a:extLst>
              <a:ext uri="{FF2B5EF4-FFF2-40B4-BE49-F238E27FC236}">
                <a16:creationId xmlns:a16="http://schemas.microsoft.com/office/drawing/2014/main" id="{94EE9CBD-C278-6758-A0CC-9A3CE03D7301}"/>
              </a:ext>
            </a:extLst>
          </p:cNvPr>
          <p:cNvSpPr>
            <a:spLocks noGrp="1"/>
          </p:cNvSpPr>
          <p:nvPr>
            <p:ph type="body" sz="quarter" idx="12"/>
          </p:nvPr>
        </p:nvSpPr>
        <p:spPr>
          <a:xfrm>
            <a:off x="4572000" y="771525"/>
            <a:ext cx="4252913" cy="4097338"/>
          </a:xfrm>
        </p:spPr>
        <p:txBody>
          <a:bodyPr>
            <a:normAutofit/>
          </a:bodyPr>
          <a:lstStyle/>
          <a:p>
            <a:r>
              <a:rPr lang="en-AU" dirty="0">
                <a:latin typeface="Arial"/>
                <a:cs typeface="Arial"/>
              </a:rPr>
              <a:t>You will know you are successful when you can:</a:t>
            </a:r>
          </a:p>
          <a:p>
            <a:pPr marL="342900" indent="-342900" eaLnBrk="0" fontAlgn="base" hangingPunct="0">
              <a:spcAft>
                <a:spcPct val="0"/>
              </a:spcAft>
              <a:buFont typeface="Arial" panose="020B0604020202020204" pitchFamily="34" charset="0"/>
              <a:buChar char="•"/>
              <a:defRPr/>
            </a:pPr>
            <a:r>
              <a:rPr lang="en-US" dirty="0">
                <a:solidFill>
                  <a:srgbClr val="000000"/>
                </a:solidFill>
              </a:rPr>
              <a:t>describe the purpose and features of the standards elaborations</a:t>
            </a:r>
          </a:p>
          <a:p>
            <a:pPr marL="342900" indent="-342900" eaLnBrk="0" fontAlgn="base" hangingPunct="0">
              <a:spcAft>
                <a:spcPct val="0"/>
              </a:spcAft>
              <a:buFont typeface="Arial" panose="020B0604020202020204" pitchFamily="34" charset="0"/>
              <a:buChar char="•"/>
              <a:defRPr/>
            </a:pPr>
            <a:r>
              <a:rPr lang="en-US" dirty="0">
                <a:solidFill>
                  <a:srgbClr val="000000"/>
                </a:solidFill>
              </a:rPr>
              <a:t>explain how the elaborations support alignment between curriculum and assessment</a:t>
            </a:r>
          </a:p>
          <a:p>
            <a:pPr marL="342900" indent="-342900" eaLnBrk="0" fontAlgn="base" hangingPunct="0">
              <a:spcAft>
                <a:spcPct val="0"/>
              </a:spcAft>
              <a:buFont typeface="Arial" panose="020B0604020202020204" pitchFamily="34" charset="0"/>
              <a:buChar char="•"/>
              <a:defRPr/>
            </a:pPr>
            <a:r>
              <a:rPr lang="en-US" dirty="0">
                <a:solidFill>
                  <a:srgbClr val="000000"/>
                </a:solidFill>
              </a:rPr>
              <a:t>apply the features of the elaborations to design or evaluate quality assessment tasks or marking guides.</a:t>
            </a:r>
          </a:p>
          <a:p>
            <a:endParaRPr lang="en-AU" dirty="0"/>
          </a:p>
        </p:txBody>
      </p:sp>
      <p:cxnSp>
        <p:nvCxnSpPr>
          <p:cNvPr id="2" name="Straight Connector 1">
            <a:extLst>
              <a:ext uri="{FF2B5EF4-FFF2-40B4-BE49-F238E27FC236}">
                <a16:creationId xmlns:a16="http://schemas.microsoft.com/office/drawing/2014/main" id="{BF2CAF06-AD3E-53CE-1B7E-F5FB4ACA3F1E}"/>
              </a:ext>
            </a:extLst>
          </p:cNvPr>
          <p:cNvCxnSpPr>
            <a:cxnSpLocks/>
          </p:cNvCxnSpPr>
          <p:nvPr/>
        </p:nvCxnSpPr>
        <p:spPr bwMode="auto">
          <a:xfrm>
            <a:off x="4283968" y="807256"/>
            <a:ext cx="0" cy="3528987"/>
          </a:xfrm>
          <a:prstGeom prst="line">
            <a:avLst/>
          </a:prstGeom>
          <a:noFill/>
          <a:ln w="22225" cap="flat" cmpd="sng" algn="ctr">
            <a:solidFill>
              <a:srgbClr val="D52B1E"/>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2891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349EE3-266C-55AC-92C3-E06320C530A7}"/>
              </a:ext>
            </a:extLst>
          </p:cNvPr>
          <p:cNvSpPr>
            <a:spLocks noGrp="1"/>
          </p:cNvSpPr>
          <p:nvPr>
            <p:ph type="title"/>
          </p:nvPr>
        </p:nvSpPr>
        <p:spPr/>
        <p:txBody>
          <a:bodyPr/>
          <a:lstStyle/>
          <a:p>
            <a:r>
              <a:rPr lang="en-AU" dirty="0"/>
              <a:t>Mathematics standards elaborations</a:t>
            </a:r>
          </a:p>
        </p:txBody>
      </p:sp>
      <p:pic>
        <p:nvPicPr>
          <p:cNvPr id="2" name="Graphic 1">
            <a:extLst>
              <a:ext uri="{FF2B5EF4-FFF2-40B4-BE49-F238E27FC236}">
                <a16:creationId xmlns:a16="http://schemas.microsoft.com/office/drawing/2014/main" id="{3589B95E-11B1-F9B4-EE1E-D367A6F8226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920000" y="3888000"/>
            <a:ext cx="900000" cy="900000"/>
          </a:xfrm>
          <a:prstGeom prst="rect">
            <a:avLst/>
          </a:prstGeom>
        </p:spPr>
      </p:pic>
      <p:grpSp>
        <p:nvGrpSpPr>
          <p:cNvPr id="8" name="Group 7">
            <a:extLst>
              <a:ext uri="{FF2B5EF4-FFF2-40B4-BE49-F238E27FC236}">
                <a16:creationId xmlns:a16="http://schemas.microsoft.com/office/drawing/2014/main" id="{75EC03FD-8E47-A962-0F7A-DC656F63079D}"/>
              </a:ext>
            </a:extLst>
          </p:cNvPr>
          <p:cNvGrpSpPr/>
          <p:nvPr/>
        </p:nvGrpSpPr>
        <p:grpSpPr>
          <a:xfrm>
            <a:off x="737466" y="771550"/>
            <a:ext cx="7157899" cy="3854137"/>
            <a:chOff x="326609" y="656827"/>
            <a:chExt cx="7586866" cy="4085112"/>
          </a:xfrm>
        </p:grpSpPr>
        <p:pic>
          <p:nvPicPr>
            <p:cNvPr id="9" name="Picture 8">
              <a:extLst>
                <a:ext uri="{FF2B5EF4-FFF2-40B4-BE49-F238E27FC236}">
                  <a16:creationId xmlns:a16="http://schemas.microsoft.com/office/drawing/2014/main" id="{F70671AC-BABA-75CA-D9B9-86B97779D38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26609" y="656827"/>
              <a:ext cx="2736304" cy="3927467"/>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3F4F1B50-69A8-E280-382D-39B91B0C03CE}"/>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441305" y="814909"/>
              <a:ext cx="2736000" cy="3927030"/>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E932BA3A-6204-92DE-57BF-FDC007DBB94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97051" y="1275606"/>
              <a:ext cx="3816424" cy="2689911"/>
            </a:xfrm>
            <a:prstGeom prst="rect">
              <a:avLst/>
            </a:prstGeom>
            <a:ln>
              <a:solidFill>
                <a:schemeClr val="bg1">
                  <a:lumMod val="65000"/>
                </a:schemeClr>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466195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A5E79-FD48-7C56-0010-0BFAB014ED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C10BD9-5F4C-AFBE-0CC2-52BA8C3A2CC6}"/>
              </a:ext>
            </a:extLst>
          </p:cNvPr>
          <p:cNvSpPr>
            <a:spLocks noGrp="1"/>
          </p:cNvSpPr>
          <p:nvPr>
            <p:ph type="title"/>
          </p:nvPr>
        </p:nvSpPr>
        <p:spPr>
          <a:solidFill>
            <a:schemeClr val="bg1"/>
          </a:solidFill>
        </p:spPr>
        <p:txBody>
          <a:bodyPr>
            <a:noAutofit/>
          </a:bodyPr>
          <a:lstStyle/>
          <a:p>
            <a:r>
              <a:rPr lang="en-AU" dirty="0"/>
              <a:t>Mathematical proficiencies</a:t>
            </a:r>
          </a:p>
        </p:txBody>
      </p:sp>
      <p:pic>
        <p:nvPicPr>
          <p:cNvPr id="10" name="Picture 9">
            <a:extLst>
              <a:ext uri="{FF2B5EF4-FFF2-40B4-BE49-F238E27FC236}">
                <a16:creationId xmlns:a16="http://schemas.microsoft.com/office/drawing/2014/main" id="{9CC3C83F-258E-183A-EC5C-0B6D0075451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259632" y="879974"/>
            <a:ext cx="6377650" cy="3491976"/>
          </a:xfrm>
          <a:prstGeom prst="rect">
            <a:avLst/>
          </a:prstGeom>
          <a:effectLst>
            <a:outerShdw blurRad="50800" dist="38100" dir="2700000" algn="tl" rotWithShape="0">
              <a:prstClr val="black">
                <a:alpha val="40000"/>
              </a:prstClr>
            </a:outerShdw>
          </a:effectLst>
        </p:spPr>
      </p:pic>
      <p:sp>
        <p:nvSpPr>
          <p:cNvPr id="4" name="Rectangle: Rounded Corners 3">
            <a:extLst>
              <a:ext uri="{FF2B5EF4-FFF2-40B4-BE49-F238E27FC236}">
                <a16:creationId xmlns:a16="http://schemas.microsoft.com/office/drawing/2014/main" id="{3D708422-7FD2-AC9F-5F67-23FF748CCBAD}"/>
              </a:ext>
            </a:extLst>
          </p:cNvPr>
          <p:cNvSpPr/>
          <p:nvPr/>
        </p:nvSpPr>
        <p:spPr>
          <a:xfrm>
            <a:off x="1279839" y="1275606"/>
            <a:ext cx="524838" cy="3096344"/>
          </a:xfrm>
          <a:prstGeom prst="round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solidFill>
                  <a:srgbClr val="FFFFFF"/>
                </a:solidFill>
              </a:ln>
              <a:solidFill>
                <a:srgbClr val="FFFFFF"/>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A3457939-AE33-0C20-3A62-42E0EB6C7EE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920000" y="3888000"/>
            <a:ext cx="900000" cy="900000"/>
          </a:xfrm>
          <a:prstGeom prst="rect">
            <a:avLst/>
          </a:prstGeom>
        </p:spPr>
      </p:pic>
    </p:spTree>
    <p:extLst>
      <p:ext uri="{BB962C8B-B14F-4D97-AF65-F5344CB8AC3E}">
        <p14:creationId xmlns:p14="http://schemas.microsoft.com/office/powerpoint/2010/main" val="1120729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47681-BFB3-4D4A-A5E2-2CA19512BF17}"/>
              </a:ext>
            </a:extLst>
          </p:cNvPr>
          <p:cNvSpPr>
            <a:spLocks noGrp="1"/>
          </p:cNvSpPr>
          <p:nvPr>
            <p:ph type="title"/>
          </p:nvPr>
        </p:nvSpPr>
        <p:spPr/>
        <p:txBody>
          <a:bodyPr/>
          <a:lstStyle/>
          <a:p>
            <a:r>
              <a:rPr lang="en-AU" dirty="0"/>
              <a:t>Proficiencies in the Mathematics curriculum</a:t>
            </a:r>
          </a:p>
        </p:txBody>
      </p:sp>
      <p:sp>
        <p:nvSpPr>
          <p:cNvPr id="6" name="TextBox 5">
            <a:extLst>
              <a:ext uri="{FF2B5EF4-FFF2-40B4-BE49-F238E27FC236}">
                <a16:creationId xmlns:a16="http://schemas.microsoft.com/office/drawing/2014/main" id="{656191ED-CE85-0276-17E8-C6FDC24A14F3}"/>
              </a:ext>
            </a:extLst>
          </p:cNvPr>
          <p:cNvSpPr txBox="1"/>
          <p:nvPr/>
        </p:nvSpPr>
        <p:spPr>
          <a:xfrm>
            <a:off x="326725" y="1625337"/>
            <a:ext cx="8490549" cy="1944000"/>
          </a:xfrm>
          <a:prstGeom prst="rect">
            <a:avLst/>
          </a:prstGeom>
          <a:ln>
            <a:no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378"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Proficiency in mathematics</a:t>
            </a:r>
          </a:p>
          <a:p>
            <a:pPr marL="0" marR="0" lvl="0" indent="0" algn="l" defTabSz="914378"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Mathematics provides students with learning opportunities to develop </a:t>
            </a:r>
            <a:r>
              <a:rPr kumimoji="0" lang="en-US" sz="1800" b="0" i="0" u="none" strike="noStrike" kern="1200" cap="none" spc="0" normalizeH="0" baseline="0" noProof="0" dirty="0">
                <a:ln>
                  <a:noFill/>
                </a:ln>
                <a:solidFill>
                  <a:srgbClr val="000000"/>
                </a:solidFill>
                <a:effectLst/>
                <a:highlight>
                  <a:srgbClr val="C2D9F0"/>
                </a:highlight>
                <a:uLnTx/>
                <a:uFillTx/>
                <a:latin typeface="Arial" panose="020B0604020202020204" pitchFamily="34" charset="0"/>
                <a:ea typeface="+mn-ea"/>
                <a:cs typeface="Arial" panose="020B0604020202020204" pitchFamily="34" charset="0"/>
              </a:rPr>
              <a:t>mathematical proficiency</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including a sound </a:t>
            </a:r>
            <a:r>
              <a:rPr kumimoji="0" lang="en-US" sz="1800" b="0" i="0" u="none" strike="noStrike" kern="1200" cap="none" spc="0" normalizeH="0" baseline="0" noProof="0" dirty="0">
                <a:ln>
                  <a:noFill/>
                </a:ln>
                <a:solidFill>
                  <a:srgbClr val="000000"/>
                </a:solidFill>
                <a:effectLst/>
                <a:highlight>
                  <a:srgbClr val="C2D9F0"/>
                </a:highlight>
                <a:uLnTx/>
                <a:uFillTx/>
                <a:latin typeface="Arial" panose="020B0604020202020204" pitchFamily="34" charset="0"/>
                <a:ea typeface="+mn-ea"/>
                <a:cs typeface="Arial" panose="020B0604020202020204" pitchFamily="34" charset="0"/>
              </a:rPr>
              <a:t>understanding</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of and </a:t>
            </a:r>
            <a:r>
              <a:rPr kumimoji="0" lang="en-US" sz="1800" b="0" i="0" u="none" strike="noStrike" kern="1200" cap="none" spc="0" normalizeH="0" baseline="0" noProof="0" dirty="0">
                <a:ln>
                  <a:noFill/>
                </a:ln>
                <a:solidFill>
                  <a:srgbClr val="000000"/>
                </a:solidFill>
                <a:effectLst/>
                <a:highlight>
                  <a:srgbClr val="C2D9F0"/>
                </a:highlight>
                <a:uLnTx/>
                <a:uFillTx/>
                <a:latin typeface="Arial" panose="020B0604020202020204" pitchFamily="34" charset="0"/>
                <a:ea typeface="+mn-ea"/>
                <a:cs typeface="Arial" panose="020B0604020202020204" pitchFamily="34" charset="0"/>
              </a:rPr>
              <a:t>fluency</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with the concepts, skills, procedures and processes needed to interpret contexts, choose ways to approach situations using mathematics, and to </a:t>
            </a:r>
            <a:r>
              <a:rPr kumimoji="0" lang="en-US" sz="1800" b="0" i="0" u="none" strike="noStrike" kern="1200" cap="none" spc="0" normalizeH="0" baseline="0" noProof="0" dirty="0">
                <a:ln>
                  <a:noFill/>
                </a:ln>
                <a:solidFill>
                  <a:srgbClr val="000000"/>
                </a:solidFill>
                <a:effectLst/>
                <a:highlight>
                  <a:srgbClr val="C2D9F0"/>
                </a:highlight>
                <a:uLnTx/>
                <a:uFillTx/>
                <a:latin typeface="Arial" panose="020B0604020202020204" pitchFamily="34" charset="0"/>
                <a:ea typeface="+mn-ea"/>
                <a:cs typeface="Arial" panose="020B0604020202020204" pitchFamily="34" charset="0"/>
              </a:rPr>
              <a:t>reason</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and </a:t>
            </a:r>
            <a:r>
              <a:rPr kumimoji="0" lang="en-US" sz="1800" b="0" i="0" u="none" strike="noStrike" kern="1200" cap="none" spc="0" normalizeH="0" baseline="0" noProof="0" dirty="0">
                <a:ln>
                  <a:noFill/>
                </a:ln>
                <a:solidFill>
                  <a:srgbClr val="000000"/>
                </a:solidFill>
                <a:effectLst/>
                <a:highlight>
                  <a:srgbClr val="C2D9F0"/>
                </a:highlight>
                <a:uLnTx/>
                <a:uFillTx/>
                <a:latin typeface="Arial" panose="020B0604020202020204" pitchFamily="34" charset="0"/>
                <a:ea typeface="+mn-ea"/>
                <a:cs typeface="Arial" panose="020B0604020202020204" pitchFamily="34" charset="0"/>
              </a:rPr>
              <a:t>solve problems</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arising from these situations. </a:t>
            </a:r>
          </a:p>
        </p:txBody>
      </p:sp>
      <p:sp>
        <p:nvSpPr>
          <p:cNvPr id="4" name="Text Placeholder 6">
            <a:extLst>
              <a:ext uri="{FF2B5EF4-FFF2-40B4-BE49-F238E27FC236}">
                <a16:creationId xmlns:a16="http://schemas.microsoft.com/office/drawing/2014/main" id="{FBDE9DE8-9E49-7E07-9570-A3F1B0BD7F69}"/>
              </a:ext>
            </a:extLst>
          </p:cNvPr>
          <p:cNvSpPr txBox="1">
            <a:spLocks/>
          </p:cNvSpPr>
          <p:nvPr/>
        </p:nvSpPr>
        <p:spPr>
          <a:xfrm>
            <a:off x="319004" y="4452412"/>
            <a:ext cx="8496300" cy="136116"/>
          </a:xfrm>
          <a:prstGeom prst="rect">
            <a:avLst/>
          </a:prstGeom>
        </p:spPr>
        <p:txBody>
          <a:bodyPr lIns="0" tIns="0" rIns="0" bIns="0"/>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AU" sz="71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a:t>
            </a:r>
            <a:r>
              <a:rPr kumimoji="0" lang="en-AU" sz="71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Quoted verbatim from ACARA, 2010 to present, </a:t>
            </a:r>
            <a:r>
              <a:rPr kumimoji="0" lang="en-AU" sz="710" b="0" i="0" u="none" strike="noStrike" kern="1200" cap="none" spc="0" normalizeH="0" baseline="0" noProof="0" dirty="0">
                <a:ln>
                  <a:noFill/>
                </a:ln>
                <a:solidFill>
                  <a:srgbClr val="000000"/>
                </a:solidFill>
                <a:effectLst/>
                <a:uLnTx/>
                <a:uFillTx/>
                <a:latin typeface="Arial"/>
                <a:ea typeface="+mn-ea"/>
                <a:cs typeface="Arial"/>
                <a:hlinkClick r:id="rId3"/>
              </a:rPr>
              <a:t>https://v9.australiancurriculum.edu.au/teacher-resources/understand-this-learning-area/mathematics</a:t>
            </a:r>
            <a:r>
              <a:rPr kumimoji="0" lang="en-AU" sz="710" b="0" i="0" u="none" strike="noStrike" kern="1200" cap="none" spc="0" normalizeH="0" baseline="0" noProof="0" dirty="0">
                <a:ln>
                  <a:noFill/>
                </a:ln>
                <a:solidFill>
                  <a:srgbClr val="000000"/>
                </a:solidFill>
                <a:effectLst/>
                <a:uLnTx/>
                <a:uFillTx/>
                <a:latin typeface="Arial"/>
                <a:ea typeface="+mn-ea"/>
                <a:cs typeface="Arial"/>
              </a:rPr>
              <a:t> </a:t>
            </a:r>
            <a:endParaRPr kumimoji="0" lang="en-AU" sz="71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19017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9C5F0-91D6-EFCC-FE5C-83C4600C578D}"/>
              </a:ext>
            </a:extLst>
          </p:cNvPr>
          <p:cNvSpPr>
            <a:spLocks noGrp="1"/>
          </p:cNvSpPr>
          <p:nvPr>
            <p:ph type="title"/>
          </p:nvPr>
        </p:nvSpPr>
        <p:spPr/>
        <p:txBody>
          <a:bodyPr>
            <a:normAutofit/>
          </a:bodyPr>
          <a:lstStyle/>
          <a:p>
            <a:r>
              <a:rPr lang="en-AU" dirty="0"/>
              <a:t>Table 1 </a:t>
            </a:r>
            <a:r>
              <a:rPr lang="en-AU" dirty="0">
                <a:sym typeface="Symbol" panose="05050102010706020507" pitchFamily="18" charset="2"/>
              </a:rPr>
              <a:t>— understanding proficiencies</a:t>
            </a:r>
            <a:endParaRPr lang="en-AU" dirty="0"/>
          </a:p>
        </p:txBody>
      </p:sp>
      <p:pic>
        <p:nvPicPr>
          <p:cNvPr id="9" name="Picture 8">
            <a:extLst>
              <a:ext uri="{FF2B5EF4-FFF2-40B4-BE49-F238E27FC236}">
                <a16:creationId xmlns:a16="http://schemas.microsoft.com/office/drawing/2014/main" id="{80E28A86-C338-B548-3AB3-957F60BBA33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70074" y="915566"/>
            <a:ext cx="2382726" cy="3419970"/>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B82B1B0F-F487-35EA-87D1-D5CA5F17D38C}"/>
              </a:ext>
            </a:extLst>
          </p:cNvPr>
          <p:cNvSpPr/>
          <p:nvPr/>
        </p:nvSpPr>
        <p:spPr>
          <a:xfrm>
            <a:off x="3953355" y="1203598"/>
            <a:ext cx="4244280" cy="648072"/>
          </a:xfrm>
          <a:prstGeom prst="rect">
            <a:avLst/>
          </a:prstGeom>
          <a:solidFill>
            <a:srgbClr val="C8DDF2"/>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tIns="72000" bIns="108000" rtlCol="0" anchor="t" anchorCtr="0"/>
          <a:lstStyle/>
          <a:p>
            <a:r>
              <a:rPr lang="en-US" sz="1600" b="0" i="0" dirty="0">
                <a:solidFill>
                  <a:schemeClr val="tx1"/>
                </a:solidFill>
                <a:effectLst/>
              </a:rPr>
              <a:t>Table 1 links achievement standards, content descriptions and mathematical proficiencies.</a:t>
            </a:r>
            <a:endParaRPr lang="en-AU" sz="1600" dirty="0">
              <a:solidFill>
                <a:schemeClr val="tx1"/>
              </a:solidFill>
            </a:endParaRPr>
          </a:p>
        </p:txBody>
      </p:sp>
      <p:cxnSp>
        <p:nvCxnSpPr>
          <p:cNvPr id="7" name="Straight Arrow Connector 6">
            <a:extLst>
              <a:ext uri="{FF2B5EF4-FFF2-40B4-BE49-F238E27FC236}">
                <a16:creationId xmlns:a16="http://schemas.microsoft.com/office/drawing/2014/main" id="{9B7C0602-817F-A44C-209A-01B800A8BD60}"/>
              </a:ext>
            </a:extLst>
          </p:cNvPr>
          <p:cNvCxnSpPr>
            <a:cxnSpLocks/>
          </p:cNvCxnSpPr>
          <p:nvPr/>
        </p:nvCxnSpPr>
        <p:spPr>
          <a:xfrm flipH="1">
            <a:off x="3140555" y="1563638"/>
            <a:ext cx="639357" cy="707627"/>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572CE0CE-D7B7-0908-B0DA-C4CD0D1A5DD4}"/>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920000" y="3888000"/>
            <a:ext cx="900000" cy="900000"/>
          </a:xfrm>
          <a:prstGeom prst="rect">
            <a:avLst/>
          </a:prstGeom>
        </p:spPr>
      </p:pic>
    </p:spTree>
    <p:extLst>
      <p:ext uri="{BB962C8B-B14F-4D97-AF65-F5344CB8AC3E}">
        <p14:creationId xmlns:p14="http://schemas.microsoft.com/office/powerpoint/2010/main" val="3689078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2FB94-3FE3-A047-9C65-BD951F67D722}"/>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7201614-8504-7A3C-7E15-A32A1CC6C150}"/>
              </a:ext>
            </a:extLst>
          </p:cNvPr>
          <p:cNvSpPr>
            <a:spLocks noGrp="1"/>
          </p:cNvSpPr>
          <p:nvPr>
            <p:ph idx="1"/>
          </p:nvPr>
        </p:nvSpPr>
        <p:spPr/>
        <p:txBody>
          <a:bodyPr>
            <a:normAutofit/>
          </a:bodyPr>
          <a:lstStyle/>
          <a:p>
            <a:pPr marL="342900" indent="-342900">
              <a:buFont typeface="Arial" panose="020B0604020202020204" pitchFamily="34" charset="0"/>
              <a:buChar char="•"/>
            </a:pPr>
            <a:endParaRPr lang="en-AU" dirty="0"/>
          </a:p>
          <a:p>
            <a:endParaRPr lang="en-US" dirty="0"/>
          </a:p>
          <a:p>
            <a:endParaRPr lang="en-AU" dirty="0"/>
          </a:p>
        </p:txBody>
      </p:sp>
      <p:pic>
        <p:nvPicPr>
          <p:cNvPr id="3" name="Picture 2">
            <a:extLst>
              <a:ext uri="{FF2B5EF4-FFF2-40B4-BE49-F238E27FC236}">
                <a16:creationId xmlns:a16="http://schemas.microsoft.com/office/drawing/2014/main" id="{F15F3F83-AF21-3D7B-A683-9FA662F9CE4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15815" y="1642067"/>
            <a:ext cx="8488168" cy="1859365"/>
          </a:xfrm>
          <a:prstGeom prst="rect">
            <a:avLst/>
          </a:prstGeom>
        </p:spPr>
      </p:pic>
      <p:sp>
        <p:nvSpPr>
          <p:cNvPr id="2" name="Title 1">
            <a:extLst>
              <a:ext uri="{FF2B5EF4-FFF2-40B4-BE49-F238E27FC236}">
                <a16:creationId xmlns:a16="http://schemas.microsoft.com/office/drawing/2014/main" id="{D050315F-549F-A96E-91DE-C93DE3347044}"/>
              </a:ext>
            </a:extLst>
          </p:cNvPr>
          <p:cNvSpPr>
            <a:spLocks noGrp="1"/>
          </p:cNvSpPr>
          <p:nvPr>
            <p:ph type="title"/>
          </p:nvPr>
        </p:nvSpPr>
        <p:spPr/>
        <p:txBody>
          <a:bodyPr anchor="t">
            <a:normAutofit/>
          </a:bodyPr>
          <a:lstStyle/>
          <a:p>
            <a:r>
              <a:rPr lang="en-AU" dirty="0"/>
              <a:t>Describing work across a 5-point scale</a:t>
            </a:r>
          </a:p>
        </p:txBody>
      </p:sp>
      <p:sp>
        <p:nvSpPr>
          <p:cNvPr id="6" name="Rectangle: Rounded Corners 5">
            <a:extLst>
              <a:ext uri="{FF2B5EF4-FFF2-40B4-BE49-F238E27FC236}">
                <a16:creationId xmlns:a16="http://schemas.microsoft.com/office/drawing/2014/main" id="{0EE60E80-2247-C8C8-6DFA-44B2C704F47F}"/>
              </a:ext>
            </a:extLst>
          </p:cNvPr>
          <p:cNvSpPr/>
          <p:nvPr/>
        </p:nvSpPr>
        <p:spPr>
          <a:xfrm>
            <a:off x="2564467" y="2785486"/>
            <a:ext cx="921691" cy="167264"/>
          </a:xfrm>
          <a:prstGeom prst="round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B1C28811-BFAB-0212-09F9-5F142072C935}"/>
              </a:ext>
            </a:extLst>
          </p:cNvPr>
          <p:cNvSpPr txBox="1">
            <a:spLocks/>
          </p:cNvSpPr>
          <p:nvPr/>
        </p:nvSpPr>
        <p:spPr>
          <a:xfrm>
            <a:off x="3505200" y="3714848"/>
            <a:ext cx="1869095" cy="330654"/>
          </a:xfrm>
          <a:prstGeom prst="rect">
            <a:avLst/>
          </a:prstGeom>
          <a:solidFill>
            <a:srgbClr val="C8DDF2"/>
          </a:solidFill>
        </p:spPr>
        <p:txBody>
          <a:bodyPr vert="horz" wrap="square" lIns="54000" tIns="54000" rIns="54000" bIns="54000" rtlCol="0" anchor="ctr" anchorCtr="0">
            <a:sp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16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degree of difficulty</a:t>
            </a:r>
          </a:p>
        </p:txBody>
      </p:sp>
      <p:sp>
        <p:nvSpPr>
          <p:cNvPr id="10" name="Rectangle: Rounded Corners 9">
            <a:extLst>
              <a:ext uri="{FF2B5EF4-FFF2-40B4-BE49-F238E27FC236}">
                <a16:creationId xmlns:a16="http://schemas.microsoft.com/office/drawing/2014/main" id="{4C78CDC0-D7A3-424C-37B2-CA3CA58B4F3C}"/>
              </a:ext>
            </a:extLst>
          </p:cNvPr>
          <p:cNvSpPr/>
          <p:nvPr/>
        </p:nvSpPr>
        <p:spPr>
          <a:xfrm>
            <a:off x="5720006" y="2218276"/>
            <a:ext cx="395052" cy="113872"/>
          </a:xfrm>
          <a:prstGeom prst="round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Title 1">
            <a:extLst>
              <a:ext uri="{FF2B5EF4-FFF2-40B4-BE49-F238E27FC236}">
                <a16:creationId xmlns:a16="http://schemas.microsoft.com/office/drawing/2014/main" id="{719378C3-3387-8C00-5F1B-7B7C8534D462}"/>
              </a:ext>
            </a:extLst>
          </p:cNvPr>
          <p:cNvSpPr txBox="1">
            <a:spLocks/>
          </p:cNvSpPr>
          <p:nvPr/>
        </p:nvSpPr>
        <p:spPr>
          <a:xfrm>
            <a:off x="6649194" y="1016960"/>
            <a:ext cx="947142" cy="330654"/>
          </a:xfrm>
          <a:prstGeom prst="rect">
            <a:avLst/>
          </a:prstGeom>
          <a:solidFill>
            <a:srgbClr val="C8DEF2"/>
          </a:solidFill>
        </p:spPr>
        <p:txBody>
          <a:bodyPr vert="horz" wrap="square" lIns="54000" tIns="54000" rIns="54000" bIns="54000" rtlCol="0" anchor="ctr" anchorCtr="0">
            <a:sp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en-AU" sz="16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qualifier</a:t>
            </a:r>
          </a:p>
        </p:txBody>
      </p:sp>
      <p:cxnSp>
        <p:nvCxnSpPr>
          <p:cNvPr id="9" name="Straight Arrow Connector 8">
            <a:extLst>
              <a:ext uri="{FF2B5EF4-FFF2-40B4-BE49-F238E27FC236}">
                <a16:creationId xmlns:a16="http://schemas.microsoft.com/office/drawing/2014/main" id="{C432A44F-C35F-CEF7-543D-62B346CE2366}"/>
              </a:ext>
            </a:extLst>
          </p:cNvPr>
          <p:cNvCxnSpPr>
            <a:cxnSpLocks/>
          </p:cNvCxnSpPr>
          <p:nvPr/>
        </p:nvCxnSpPr>
        <p:spPr>
          <a:xfrm flipH="1">
            <a:off x="6134100" y="1347614"/>
            <a:ext cx="1030188" cy="932036"/>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8C42754F-82D9-DC2A-5DF7-3BC77BDD005C}"/>
              </a:ext>
            </a:extLst>
          </p:cNvPr>
          <p:cNvCxnSpPr>
            <a:cxnSpLocks/>
          </p:cNvCxnSpPr>
          <p:nvPr/>
        </p:nvCxnSpPr>
        <p:spPr>
          <a:xfrm flipH="1" flipV="1">
            <a:off x="3505200" y="2952750"/>
            <a:ext cx="706760" cy="762098"/>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227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E1E5D-D1DA-1EC0-D1B8-BAEC9AD0AF7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337D73-79C8-26F9-97D7-37A9B1078620}"/>
              </a:ext>
            </a:extLst>
          </p:cNvPr>
          <p:cNvSpPr>
            <a:spLocks noGrp="1"/>
          </p:cNvSpPr>
          <p:nvPr>
            <p:ph idx="1"/>
          </p:nvPr>
        </p:nvSpPr>
        <p:spPr>
          <a:xfrm>
            <a:off x="327025" y="771550"/>
            <a:ext cx="8496000" cy="3708000"/>
          </a:xfrm>
        </p:spPr>
        <p:txBody>
          <a:bodyPr vert="horz" lIns="0" tIns="0" rIns="0" bIns="0" rtlCol="0" anchor="t">
            <a:normAutofit/>
          </a:bodyPr>
          <a:lstStyle/>
          <a:p>
            <a:endParaRPr lang="en-AU" dirty="0"/>
          </a:p>
          <a:p>
            <a:endParaRPr lang="en-AU" dirty="0"/>
          </a:p>
          <a:p>
            <a:endParaRPr lang="en-AU" dirty="0"/>
          </a:p>
          <a:p>
            <a:endParaRPr lang="en-AU" dirty="0"/>
          </a:p>
          <a:p>
            <a:endParaRPr lang="en-AU" dirty="0"/>
          </a:p>
          <a:p>
            <a:endParaRPr lang="en-AU" dirty="0"/>
          </a:p>
          <a:p>
            <a:endParaRPr lang="en-AU" dirty="0"/>
          </a:p>
        </p:txBody>
      </p:sp>
      <p:sp>
        <p:nvSpPr>
          <p:cNvPr id="10" name="Content Placeholder 2">
            <a:extLst>
              <a:ext uri="{FF2B5EF4-FFF2-40B4-BE49-F238E27FC236}">
                <a16:creationId xmlns:a16="http://schemas.microsoft.com/office/drawing/2014/main" id="{A240B04F-108F-8959-0197-9B2ACD03BEA7}"/>
              </a:ext>
            </a:extLst>
          </p:cNvPr>
          <p:cNvSpPr txBox="1">
            <a:spLocks/>
          </p:cNvSpPr>
          <p:nvPr/>
        </p:nvSpPr>
        <p:spPr>
          <a:xfrm>
            <a:off x="327025" y="771550"/>
            <a:ext cx="7485335" cy="3708000"/>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endParaRPr lang="en-AU" dirty="0"/>
          </a:p>
        </p:txBody>
      </p:sp>
      <p:sp>
        <p:nvSpPr>
          <p:cNvPr id="2" name="Title 1">
            <a:extLst>
              <a:ext uri="{FF2B5EF4-FFF2-40B4-BE49-F238E27FC236}">
                <a16:creationId xmlns:a16="http://schemas.microsoft.com/office/drawing/2014/main" id="{417B87EE-27BA-46AC-8310-053084A88709}"/>
              </a:ext>
            </a:extLst>
          </p:cNvPr>
          <p:cNvSpPr>
            <a:spLocks noGrp="1"/>
          </p:cNvSpPr>
          <p:nvPr>
            <p:ph type="title"/>
          </p:nvPr>
        </p:nvSpPr>
        <p:spPr>
          <a:xfrm>
            <a:off x="327025" y="274637"/>
            <a:ext cx="8496000" cy="360000"/>
          </a:xfrm>
          <a:solidFill>
            <a:schemeClr val="bg1"/>
          </a:solidFill>
        </p:spPr>
        <p:txBody>
          <a:bodyPr>
            <a:noAutofit/>
          </a:bodyPr>
          <a:lstStyle/>
          <a:p>
            <a:r>
              <a:rPr lang="en-US" dirty="0"/>
              <a:t>Degree of quality</a:t>
            </a:r>
            <a:endParaRPr lang="en-AU" dirty="0"/>
          </a:p>
        </p:txBody>
      </p:sp>
      <p:pic>
        <p:nvPicPr>
          <p:cNvPr id="5" name="Picture 4">
            <a:extLst>
              <a:ext uri="{FF2B5EF4-FFF2-40B4-BE49-F238E27FC236}">
                <a16:creationId xmlns:a16="http://schemas.microsoft.com/office/drawing/2014/main" id="{070253D1-0F67-D0E7-DD8F-B119DFA69D8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20975" y="1635646"/>
            <a:ext cx="8488168" cy="1859365"/>
          </a:xfrm>
          <a:prstGeom prst="rect">
            <a:avLst/>
          </a:prstGeom>
        </p:spPr>
      </p:pic>
      <p:sp>
        <p:nvSpPr>
          <p:cNvPr id="19" name="Rectangle: Rounded Corners 18">
            <a:extLst>
              <a:ext uri="{FF2B5EF4-FFF2-40B4-BE49-F238E27FC236}">
                <a16:creationId xmlns:a16="http://schemas.microsoft.com/office/drawing/2014/main" id="{5F11C422-9C3B-E096-FB9E-FA63301FEEE1}"/>
              </a:ext>
            </a:extLst>
          </p:cNvPr>
          <p:cNvSpPr/>
          <p:nvPr/>
        </p:nvSpPr>
        <p:spPr>
          <a:xfrm>
            <a:off x="1043608" y="2154589"/>
            <a:ext cx="7704854" cy="607528"/>
          </a:xfrm>
          <a:prstGeom prst="roundRect">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858018985"/>
      </p:ext>
    </p:extLst>
  </p:cSld>
  <p:clrMapOvr>
    <a:masterClrMapping/>
  </p:clrMapOvr>
</p:sld>
</file>

<file path=ppt/theme/theme1.xml><?xml version="1.0" encoding="utf-8"?>
<a:theme xmlns:a="http://schemas.openxmlformats.org/drawingml/2006/main" name="QCAA title slides">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iQ_v9.0_widescreen_ppt_16x9_CC_BY_v25_nv.potx" id="{11155731-E599-4F2E-9B93-468A8BD23AEA}" vid="{64040186-FA2A-4C13-9D3E-8DA3FCEA16D1}"/>
    </a:ext>
  </a:extLst>
</a:theme>
</file>

<file path=ppt/theme/theme2.xml><?xml version="1.0" encoding="utf-8"?>
<a:theme xmlns:a="http://schemas.openxmlformats.org/drawingml/2006/main" name="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iQ_v9.0_widescreen_ppt_16x9_CC_BY_v25_nv.potx" id="{11155731-E599-4F2E-9B93-468A8BD23AEA}" vid="{D691B294-D0F6-42B9-A264-81E5EC4CEBDD}"/>
    </a:ext>
  </a:extLst>
</a:theme>
</file>

<file path=ppt/theme/theme3.xml><?xml version="1.0" encoding="utf-8"?>
<a:theme xmlns:a="http://schemas.openxmlformats.org/drawingml/2006/main" name="2_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descreen_ppt_16x9_CC_BY_v86_nv.potx" id="{8D4EA98E-C2A2-4CBD-9D30-4CFA96577AD0}" vid="{70885F26-E61B-4909-A752-A3D8382002C7}"/>
    </a:ext>
  </a:extLst>
</a:theme>
</file>

<file path=ppt/theme/theme4.xml><?xml version="1.0" encoding="utf-8"?>
<a:theme xmlns:a="http://schemas.openxmlformats.org/drawingml/2006/main" name="1_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iQ_v9.0_widescreen_ppt_16x9_CC_BY_v25_nv.potx" id="{11155731-E599-4F2E-9B93-468A8BD23AEA}" vid="{D691B294-D0F6-42B9-A264-81E5EC4CEBDD}"/>
    </a:ext>
  </a:extLst>
</a:theme>
</file>

<file path=ppt/theme/theme5.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aeb0db8-a023-4f83-a675-fc900e5c4eb0">
      <Terms xmlns="http://schemas.microsoft.com/office/infopath/2007/PartnerControls"/>
    </lcf76f155ced4ddcb4097134ff3c332f>
    <TaxCatchAll xmlns="70d7b946-3027-4b33-9e00-b894cda58cf9" xsi:nil="true"/>
    <Importance xmlns="1aeb0db8-a023-4f83-a675-fc900e5c4eb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5BDE2E028BB54FA59D70F05D0F50EA" ma:contentTypeVersion="20" ma:contentTypeDescription="Create a new document." ma:contentTypeScope="" ma:versionID="362dd6777467b5ab1b5574c5f0456714">
  <xsd:schema xmlns:xsd="http://www.w3.org/2001/XMLSchema" xmlns:xs="http://www.w3.org/2001/XMLSchema" xmlns:p="http://schemas.microsoft.com/office/2006/metadata/properties" xmlns:ns2="1aeb0db8-a023-4f83-a675-fc900e5c4eb0" xmlns:ns3="70d7b946-3027-4b33-9e00-b894cda58cf9" targetNamespace="http://schemas.microsoft.com/office/2006/metadata/properties" ma:root="true" ma:fieldsID="9b776ede4d04c0005c8903bd86ccc936" ns2:_="" ns3:_="">
    <xsd:import namespace="1aeb0db8-a023-4f83-a675-fc900e5c4eb0"/>
    <xsd:import namespace="70d7b946-3027-4b33-9e00-b894cda58c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element ref="ns2:Importan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eb0db8-a023-4f83-a675-fc900e5c4e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2c4c05-e133-4f8d-bdce-5ffb582b20b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element name="Importance" ma:index="27" nillable="true" ma:displayName="Importance" ma:format="Dropdown" ma:internalName="Importance"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0d7b946-3027-4b33-9e00-b894cda58cf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dbbd0b1-ed4b-48c8-b662-ab8d617ded48}" ma:internalName="TaxCatchAll" ma:showField="CatchAllData" ma:web="70d7b946-3027-4b33-9e00-b894cda58c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A5DEBD03-5E9C-40A0-804B-944DDB9E62A1}">
  <ds:schemaRefs>
    <ds:schemaRef ds:uri="http://purl.org/dc/elements/1.1/"/>
    <ds:schemaRef ds:uri="http://schemas.microsoft.com/office/2006/metadata/properties"/>
    <ds:schemaRef ds:uri="1aeb0db8-a023-4f83-a675-fc900e5c4eb0"/>
    <ds:schemaRef ds:uri="http://purl.org/dc/terms/"/>
    <ds:schemaRef ds:uri="70d7b946-3027-4b33-9e00-b894cda58cf9"/>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3.xml><?xml version="1.0" encoding="utf-8"?>
<ds:datastoreItem xmlns:ds="http://schemas.openxmlformats.org/officeDocument/2006/customXml" ds:itemID="{3686669D-7D1C-451B-ADD0-DC5386CD70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eb0db8-a023-4f83-a675-fc900e5c4eb0"/>
    <ds:schemaRef ds:uri="70d7b946-3027-4b33-9e00-b894cda58c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0EB03FA-64B5-490B-A173-1B58C836D18A}">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ACiQ_v9.0_widescreen_ppt_16x9_CC_BY (1)</Template>
  <TotalTime>9490</TotalTime>
  <Words>1892</Words>
  <Application>Microsoft Office PowerPoint</Application>
  <PresentationFormat>On-screen Show (16:9)</PresentationFormat>
  <Paragraphs>143</Paragraphs>
  <Slides>19</Slides>
  <Notes>19</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19</vt:i4>
      </vt:variant>
    </vt:vector>
  </HeadingPairs>
  <TitlesOfParts>
    <vt:vector size="31" baseType="lpstr">
      <vt:lpstr>Arial</vt:lpstr>
      <vt:lpstr>Arial (Body)</vt:lpstr>
      <vt:lpstr>Calibri</vt:lpstr>
      <vt:lpstr>Courier New</vt:lpstr>
      <vt:lpstr>Segoe UI</vt:lpstr>
      <vt:lpstr>Symbol</vt:lpstr>
      <vt:lpstr>Times New Roman</vt:lpstr>
      <vt:lpstr>Wingdings</vt:lpstr>
      <vt:lpstr>QCAA title slides</vt:lpstr>
      <vt:lpstr>QCAA content</vt:lpstr>
      <vt:lpstr>2_QCAA content</vt:lpstr>
      <vt:lpstr>1_QCAA content</vt:lpstr>
      <vt:lpstr>Understanding the Mathematics standards elaborations</vt:lpstr>
      <vt:lpstr>PowerPoint Presentation</vt:lpstr>
      <vt:lpstr>Success criteria</vt:lpstr>
      <vt:lpstr>Mathematics standards elaborations</vt:lpstr>
      <vt:lpstr>Mathematical proficiencies</vt:lpstr>
      <vt:lpstr>Proficiencies in the Mathematics curriculum</vt:lpstr>
      <vt:lpstr>Table 1 — understanding proficiencies</vt:lpstr>
      <vt:lpstr>Describing work across a 5-point scale</vt:lpstr>
      <vt:lpstr>Degree of quality</vt:lpstr>
      <vt:lpstr>Degree of difficulty</vt:lpstr>
      <vt:lpstr>Familiar and unfamiliar situations in the curriculum</vt:lpstr>
      <vt:lpstr>Table 2 — understanding complexity and familiarity</vt:lpstr>
      <vt:lpstr>Key messages</vt:lpstr>
      <vt:lpstr>Key messages</vt:lpstr>
      <vt:lpstr>Reflect and apply</vt:lpstr>
      <vt:lpstr>Success criteria</vt:lpstr>
      <vt:lpstr>Acknowledgments</vt:lpstr>
      <vt:lpstr>Copyright notice</vt:lpstr>
      <vt:lpstr>PowerPoint Presentation</vt:lpstr>
    </vt:vector>
  </TitlesOfParts>
  <Company>QCAA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Mathematics standards elaborations: Quality assessment design for Prep–Year 10</dc:title>
  <dc:creator>Queensland Curriculum and Assessment Authority</dc:creator>
  <cp:lastModifiedBy>David O'Malley</cp:lastModifiedBy>
  <cp:revision>269</cp:revision>
  <dcterms:created xsi:type="dcterms:W3CDTF">2025-05-23T01:46:52Z</dcterms:created>
  <dcterms:modified xsi:type="dcterms:W3CDTF">2026-03-25T05:27:53Z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0x0101001F5BDE2E028BB54FA59D70F05D0F50EA</vt:lpwstr>
  </property>
  <property fmtid="{D5CDD505-2E9C-101B-9397-08002B2CF9AE}" pid="7" name="MediaServiceImageTags">
    <vt:lpwstr/>
  </property>
</Properties>
</file>