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16" r:id="rId5"/>
    <p:sldMasterId id="2147484221" r:id="rId6"/>
  </p:sldMasterIdLst>
  <p:notesMasterIdLst>
    <p:notesMasterId r:id="rId29"/>
  </p:notesMasterIdLst>
  <p:handoutMasterIdLst>
    <p:handoutMasterId r:id="rId30"/>
  </p:handoutMasterIdLst>
  <p:sldIdLst>
    <p:sldId id="501" r:id="rId7"/>
    <p:sldId id="502" r:id="rId8"/>
    <p:sldId id="528" r:id="rId9"/>
    <p:sldId id="505" r:id="rId10"/>
    <p:sldId id="371" r:id="rId11"/>
    <p:sldId id="525" r:id="rId12"/>
    <p:sldId id="509" r:id="rId13"/>
    <p:sldId id="334" r:id="rId14"/>
    <p:sldId id="478" r:id="rId15"/>
    <p:sldId id="329" r:id="rId16"/>
    <p:sldId id="326" r:id="rId17"/>
    <p:sldId id="447" r:id="rId18"/>
    <p:sldId id="510" r:id="rId19"/>
    <p:sldId id="511" r:id="rId20"/>
    <p:sldId id="529" r:id="rId21"/>
    <p:sldId id="449" r:id="rId22"/>
    <p:sldId id="526" r:id="rId23"/>
    <p:sldId id="369" r:id="rId24"/>
    <p:sldId id="370" r:id="rId25"/>
    <p:sldId id="512" r:id="rId26"/>
    <p:sldId id="405" r:id="rId27"/>
    <p:sldId id="283" r:id="rId28"/>
  </p:sldIdLst>
  <p:sldSz cx="9144000" cy="6858000" type="screen4x3"/>
  <p:notesSz cx="6805613"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75">
          <p15:clr>
            <a:srgbClr val="A4A3A4"/>
          </p15:clr>
        </p15:guide>
        <p15:guide id="5" orient="horz" pos="845">
          <p15:clr>
            <a:srgbClr val="A4A3A4"/>
          </p15:clr>
        </p15:guide>
        <p15:guide id="6" orient="horz" pos="3974">
          <p15:clr>
            <a:srgbClr val="A4A3A4"/>
          </p15:clr>
        </p15:guide>
        <p15:guide id="7" pos="113">
          <p15:clr>
            <a:srgbClr val="A4A3A4"/>
          </p15:clr>
        </p15:guide>
        <p15:guide id="8" pos="5556">
          <p15:clr>
            <a:srgbClr val="A4A3A4"/>
          </p15:clr>
        </p15:guide>
        <p15:guide id="9" pos="204">
          <p15:clr>
            <a:srgbClr val="A4A3A4"/>
          </p15:clr>
        </p15:guide>
        <p15:guide id="10" pos="52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E785E8-2E80-3656-F342-4FF5F66CB362}" name="Ursula Cleary" initials="UC" userId="S::Ursula.Cleary@qcaa.qld.edu.au::55c872d9-db80-4f92-a8a4-3220fb363a53" providerId="AD"/>
  <p188:author id="{DC649DFD-2C0F-CABA-B7DC-AFE79CF9C743}" name="Amandine Coquiere" initials="AC" userId="S::Amandine.Coquiere@qcaa.qld.edu.au::39fe9436-840d-45d6-9286-ee4d8e41bd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Queensland Curriculum and Assessment Authority" initials="NVGD" lastIdx="4" clrIdx="0"/>
  <p:cmAuthor id="7" name="Rachelle Willington" initials="RW" lastIdx="28" clrIdx="7">
    <p:extLst>
      <p:ext uri="{19B8F6BF-5375-455C-9EA6-DF929625EA0E}">
        <p15:presenceInfo xmlns:p15="http://schemas.microsoft.com/office/powerpoint/2012/main" userId="S::Rachelle.Willington@qcaa.qld.edu.au::acf22d5f-7945-471c-a697-22ad84275b5f" providerId="AD"/>
      </p:ext>
    </p:extLst>
  </p:cmAuthor>
  <p:cmAuthor id="1" name="Niza Villanueva" initials="NV" lastIdx="2" clrIdx="1"/>
  <p:cmAuthor id="8" name="Luna Pendragon" initials="LP" lastIdx="5" clrIdx="8">
    <p:extLst>
      <p:ext uri="{19B8F6BF-5375-455C-9EA6-DF929625EA0E}">
        <p15:presenceInfo xmlns:p15="http://schemas.microsoft.com/office/powerpoint/2012/main" userId="S::Luna.Pendragon@qcaa.qld.edu.au::805c6c5e-2b13-45db-a6a4-e4f1326843b7" providerId="AD"/>
      </p:ext>
    </p:extLst>
  </p:cmAuthor>
  <p:cmAuthor id="2" name="Helena Bond" initials="HB" lastIdx="7" clrIdx="2"/>
  <p:cmAuthor id="9" name="Taylor Donnelly" initials="TD" lastIdx="4" clrIdx="9">
    <p:extLst>
      <p:ext uri="{19B8F6BF-5375-455C-9EA6-DF929625EA0E}">
        <p15:presenceInfo xmlns:p15="http://schemas.microsoft.com/office/powerpoint/2012/main" userId="S::Taylor.Donnelly@qcaa.qld.edu.au::2f172d5a-e8b1-4be1-90d7-be2a1d9f93f6" providerId="AD"/>
      </p:ext>
    </p:extLst>
  </p:cmAuthor>
  <p:cmAuthor id="3" name="Amandine Coquiere" initials="AC" lastIdx="39" clrIdx="3">
    <p:extLst>
      <p:ext uri="{19B8F6BF-5375-455C-9EA6-DF929625EA0E}">
        <p15:presenceInfo xmlns:p15="http://schemas.microsoft.com/office/powerpoint/2012/main" userId="S::Amandine.Coquiere@qcaa.qld.edu.au::39fe9436-840d-45d6-9286-ee4d8e41bddb" providerId="AD"/>
      </p:ext>
    </p:extLst>
  </p:cmAuthor>
  <p:cmAuthor id="4" name="Alison Scott" initials="AS" lastIdx="3" clrIdx="4">
    <p:extLst>
      <p:ext uri="{19B8F6BF-5375-455C-9EA6-DF929625EA0E}">
        <p15:presenceInfo xmlns:p15="http://schemas.microsoft.com/office/powerpoint/2012/main" userId="S::Alison.Scott@qcaa.qld.edu.au::ef947b8b-1725-4591-a6a8-f8a9c588b314" providerId="AD"/>
      </p:ext>
    </p:extLst>
  </p:cmAuthor>
  <p:cmAuthor id="5" name="Kirsty Morrison" initials="KM [2]" lastIdx="8" clrIdx="5">
    <p:extLst>
      <p:ext uri="{19B8F6BF-5375-455C-9EA6-DF929625EA0E}">
        <p15:presenceInfo xmlns:p15="http://schemas.microsoft.com/office/powerpoint/2012/main" userId="S::Kirsty.Morrison@qcaa.qld.edu.au::4506f4d7-45ce-4903-942d-146f25eccce2" providerId="AD"/>
      </p:ext>
    </p:extLst>
  </p:cmAuthor>
  <p:cmAuthor id="6" name="Zoe Yule" initials="ZY" lastIdx="12" clrIdx="6">
    <p:extLst>
      <p:ext uri="{19B8F6BF-5375-455C-9EA6-DF929625EA0E}">
        <p15:presenceInfo xmlns:p15="http://schemas.microsoft.com/office/powerpoint/2012/main" userId="S::Zoe.Yule@qcaa.qld.edu.au::ea218523-7aaf-4f68-858e-01429e8e8c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B73"/>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71210" autoAdjust="0"/>
  </p:normalViewPr>
  <p:slideViewPr>
    <p:cSldViewPr>
      <p:cViewPr varScale="1">
        <p:scale>
          <a:sx n="81" d="100"/>
          <a:sy n="81" d="100"/>
        </p:scale>
        <p:origin x="2358" y="84"/>
      </p:cViewPr>
      <p:guideLst>
        <p:guide orient="horz" pos="413"/>
        <p:guide orient="horz" pos="4128"/>
        <p:guide orient="horz" pos="3158"/>
        <p:guide orient="horz" pos="3475"/>
        <p:guide orient="horz" pos="845"/>
        <p:guide orient="horz" pos="3974"/>
        <p:guide pos="113"/>
        <p:guide pos="5556"/>
        <p:guide pos="204"/>
        <p:guide pos="528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4002"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2/10/2024</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2/10/2024</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qcaa.qld.edu.au/pd-events/request-pd"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0" dirty="0">
                <a:solidFill>
                  <a:schemeClr val="tx1"/>
                </a:solidFill>
                <a:latin typeface="Arial" pitchFamily="34" charset="0"/>
                <a:cs typeface="Arial" pitchFamily="34" charset="0"/>
              </a:rPr>
              <a:t>This presentation supports understanding of the Australian Curriculum Version 9.0: Languages Prep*–Year 10. It gives insight into the position of Languages within the Australian Curriculum and the structure of the Languages learning area. </a:t>
            </a:r>
          </a:p>
          <a:p>
            <a:pPr marL="0">
              <a:lnSpc>
                <a:spcPct val="100000"/>
              </a:lnSpc>
              <a:spcBef>
                <a:spcPts val="0"/>
              </a:spcBef>
            </a:pPr>
            <a:endParaRPr lang="en-US" sz="1100" b="0" dirty="0">
              <a:solidFill>
                <a:schemeClr val="tx1"/>
              </a:solidFill>
              <a:latin typeface="Arial" pitchFamily="34" charset="0"/>
              <a:cs typeface="Arial" pitchFamily="34" charset="0"/>
            </a:endParaRPr>
          </a:p>
          <a:p>
            <a:pPr>
              <a:spcBef>
                <a:spcPts val="0"/>
              </a:spcBef>
            </a:pPr>
            <a:r>
              <a:rPr lang="en-US" sz="1100" b="0" dirty="0">
                <a:solidFill>
                  <a:schemeClr val="tx1"/>
                </a:solidFill>
                <a:latin typeface="Arial" pitchFamily="34" charset="0"/>
                <a:cs typeface="Arial" pitchFamily="34" charset="0"/>
              </a:rPr>
              <a:t>You can use this presentation in your organisation as the basis for professional learning about the Languages curriculum. It includes information</a:t>
            </a:r>
            <a:r>
              <a:rPr lang="en-US" sz="1100" b="0" baseline="0" dirty="0">
                <a:solidFill>
                  <a:schemeClr val="tx1"/>
                </a:solidFill>
                <a:latin typeface="Arial" pitchFamily="34" charset="0"/>
                <a:cs typeface="Arial" pitchFamily="34" charset="0"/>
              </a:rPr>
              <a:t> about the key aspects of the curriculum, as well as activities for becoming familiar with the curriculum. An icon in the bottom-right corner of a slide identifies opportunities for activities. Presenters are encouraged to tailor this presentation to suit the needs of their audience.</a:t>
            </a:r>
          </a:p>
          <a:p>
            <a:pPr marL="0">
              <a:lnSpc>
                <a:spcPct val="100000"/>
              </a:lnSpc>
              <a:spcBef>
                <a:spcPts val="0"/>
              </a:spcBef>
            </a:pPr>
            <a:endParaRPr lang="en-US" sz="1100" b="0" baseline="0" dirty="0">
              <a:solidFill>
                <a:schemeClr val="tx1"/>
              </a:solidFill>
              <a:latin typeface="Arial" pitchFamily="34" charset="0"/>
              <a:cs typeface="Arial" pitchFamily="34" charset="0"/>
            </a:endParaRPr>
          </a:p>
          <a:p>
            <a:pPr>
              <a:spcBef>
                <a:spcPts val="0"/>
              </a:spcBef>
            </a:pPr>
            <a:r>
              <a:rPr lang="en-US" sz="1100" b="0" baseline="0" dirty="0">
                <a:solidFill>
                  <a:schemeClr val="tx1"/>
                </a:solidFill>
                <a:latin typeface="Arial"/>
                <a:cs typeface="Arial"/>
              </a:rPr>
              <a:t>Presenters are encouraged to view the first section (Languages learning area information) along with their language-specific curricula. The other sections can be deleted if necessary.</a:t>
            </a:r>
            <a:r>
              <a:rPr lang="en-US" sz="1100" dirty="0">
                <a:latin typeface="Arial"/>
                <a:cs typeface="Arial"/>
              </a:rPr>
              <a:t> </a:t>
            </a:r>
            <a:endParaRPr lang="en-US" sz="1100" b="0" baseline="0" dirty="0">
              <a:solidFill>
                <a:schemeClr val="tx1"/>
              </a:solidFill>
              <a:latin typeface="Arial" pitchFamily="34" charset="0"/>
              <a:cs typeface="Arial" pitchFamily="34" charset="0"/>
            </a:endParaRPr>
          </a:p>
          <a:p>
            <a:pPr marL="0">
              <a:lnSpc>
                <a:spcPct val="100000"/>
              </a:lnSpc>
              <a:spcBef>
                <a:spcPts val="0"/>
              </a:spcBef>
            </a:pPr>
            <a:endParaRPr lang="en-US" sz="1100" b="0" baseline="0" dirty="0">
              <a:latin typeface="Arial" pitchFamily="34" charset="0"/>
              <a:cs typeface="Arial" pitchFamily="34" charset="0"/>
            </a:endParaRPr>
          </a:p>
          <a:p>
            <a:pPr>
              <a:spcBef>
                <a:spcPts val="0"/>
              </a:spcBef>
            </a:pPr>
            <a:r>
              <a:rPr lang="en-US" sz="1100" b="0" baseline="0" dirty="0">
                <a:latin typeface="Arial" pitchFamily="34" charset="0"/>
                <a:cs typeface="Arial" pitchFamily="34" charset="0"/>
              </a:rPr>
              <a:t>The Australian Curriculum content referred to in this presentation is available from:</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Australian Curriculum, Assessment and Reporting Authority (ACARA) 2022, </a:t>
            </a:r>
            <a:r>
              <a:rPr lang="en-US" sz="1100" b="0" i="1" dirty="0">
                <a:latin typeface="Arial" pitchFamily="34" charset="0"/>
                <a:cs typeface="Arial" pitchFamily="34" charset="0"/>
              </a:rPr>
              <a:t>Australian Curriculum Version 9</a:t>
            </a:r>
            <a:r>
              <a:rPr lang="en-US" sz="1100" b="0" dirty="0">
                <a:latin typeface="Arial" pitchFamily="34" charset="0"/>
                <a:cs typeface="Arial" pitchFamily="34" charset="0"/>
              </a:rPr>
              <a:t> </a:t>
            </a:r>
            <a:r>
              <a:rPr lang="en-US" sz="1100" b="0" i="1" dirty="0">
                <a:latin typeface="Arial" pitchFamily="34" charset="0"/>
                <a:cs typeface="Arial" pitchFamily="34" charset="0"/>
              </a:rPr>
              <a:t>Foundation to Year 10</a:t>
            </a:r>
            <a:r>
              <a:rPr lang="en-US" sz="1100" b="0" dirty="0">
                <a:latin typeface="Arial" pitchFamily="34" charset="0"/>
                <a:cs typeface="Arial" pitchFamily="34" charset="0"/>
              </a:rPr>
              <a:t>, </a:t>
            </a:r>
            <a:r>
              <a:rPr lang="en-US" sz="1100" b="0" u="sng" dirty="0">
                <a:latin typeface="Arial" pitchFamily="34" charset="0"/>
                <a:cs typeface="Arial" pitchFamily="34" charset="0"/>
              </a:rPr>
              <a:t>https://v9.australiancurriculum.edu.au/.</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solidFill>
                  <a:schemeClr val="tx1"/>
                </a:solidFill>
                <a:latin typeface="Arial" pitchFamily="34" charset="0"/>
                <a:cs typeface="Arial" pitchFamily="34" charset="0"/>
              </a:rPr>
              <a:t>*Prep (P) in Queensland is the Foundation Year (F) of the Australian Curriculum and refers to the year before Year 1. Children beginning Prep in January are required to be five years of age by 30 June. </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dirty="0"/>
          </a:p>
        </p:txBody>
      </p:sp>
    </p:spTree>
    <p:extLst>
      <p:ext uri="{BB962C8B-B14F-4D97-AF65-F5344CB8AC3E}">
        <p14:creationId xmlns:p14="http://schemas.microsoft.com/office/powerpoint/2010/main" val="47466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aseline="0" dirty="0">
                <a:latin typeface="Arial" panose="020B0604020202020204" pitchFamily="34" charset="0"/>
                <a:cs typeface="Arial" panose="020B0604020202020204" pitchFamily="34" charset="0"/>
              </a:rPr>
              <a:t>Each sequence of learning </a:t>
            </a:r>
            <a:r>
              <a:rPr lang="en-AU" sz="1100" dirty="0">
                <a:latin typeface="Arial" panose="020B0604020202020204" pitchFamily="34" charset="0"/>
                <a:cs typeface="Arial" panose="020B0604020202020204" pitchFamily="34" charset="0"/>
              </a:rPr>
              <a:t>provides</a:t>
            </a:r>
            <a:r>
              <a:rPr lang="en-AU" sz="1100" baseline="0" dirty="0">
                <a:latin typeface="Arial" panose="020B0604020202020204" pitchFamily="34" charset="0"/>
                <a:cs typeface="Arial" panose="020B0604020202020204" pitchFamily="34" charset="0"/>
              </a:rPr>
              <a:t> the </a:t>
            </a:r>
            <a:r>
              <a:rPr lang="en-US" sz="1100" b="0" baseline="0" dirty="0">
                <a:latin typeface="Arial" panose="020B0604020202020204" pitchFamily="34" charset="0"/>
                <a:cs typeface="Arial" panose="020B0604020202020204" pitchFamily="34" charset="0"/>
              </a:rPr>
              <a:t>c</a:t>
            </a:r>
            <a:r>
              <a:rPr lang="en-US" sz="1100" b="0" dirty="0">
                <a:latin typeface="Arial" panose="020B0604020202020204" pitchFamily="34" charset="0"/>
                <a:cs typeface="Arial" panose="020B0604020202020204" pitchFamily="34" charset="0"/>
              </a:rPr>
              <a:t>urriculum content and achievement standards.</a:t>
            </a:r>
            <a:r>
              <a:rPr lang="en-US" sz="1100" b="0" baseline="0" dirty="0">
                <a:latin typeface="Arial" panose="020B0604020202020204" pitchFamily="34" charset="0"/>
                <a:cs typeface="Arial" panose="020B0604020202020204" pitchFamily="34" charset="0"/>
              </a:rPr>
              <a:t> </a:t>
            </a:r>
            <a:endParaRPr lang="en-AU"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It is important to note that the sequences of learning begin at different entry points — either Prep or Year 7. </a:t>
            </a:r>
          </a:p>
          <a:p>
            <a:pPr marL="0" lvl="0">
              <a:lnSpc>
                <a:spcPct val="100000"/>
              </a:lnSpc>
              <a:spcBef>
                <a:spcPts val="0"/>
              </a:spcBef>
            </a:pPr>
            <a:endParaRPr lang="en-US" sz="1100" b="0" dirty="0">
              <a:latin typeface="Arial" panose="020B0604020202020204" pitchFamily="34" charset="0"/>
              <a:cs typeface="Arial" panose="020B0604020202020204" pitchFamily="34" charset="0"/>
            </a:endParaRPr>
          </a:p>
          <a:p>
            <a:pPr marL="0" lvl="0" indent="-342900">
              <a:lnSpc>
                <a:spcPct val="100000"/>
              </a:lnSpc>
              <a:spcBef>
                <a:spcPts val="0"/>
              </a:spcBef>
              <a:buFont typeface="Arial" pitchFamily="34" charset="0"/>
              <a:buChar char="•"/>
            </a:pPr>
            <a:r>
              <a:rPr lang="en-US" sz="1100" b="1" dirty="0">
                <a:latin typeface="Arial" panose="020B0604020202020204" pitchFamily="34" charset="0"/>
                <a:cs typeface="Arial" panose="020B0604020202020204" pitchFamily="34" charset="0"/>
              </a:rPr>
              <a:t>Sequence</a:t>
            </a:r>
            <a:r>
              <a:rPr lang="en-US" sz="1100" b="1" baseline="0" dirty="0">
                <a:latin typeface="Arial" panose="020B0604020202020204" pitchFamily="34" charset="0"/>
                <a:cs typeface="Arial" panose="020B0604020202020204" pitchFamily="34" charset="0"/>
              </a:rPr>
              <a:t> of learning: </a:t>
            </a:r>
            <a:r>
              <a:rPr lang="en-US" sz="1100" b="1" dirty="0">
                <a:latin typeface="Arial" panose="020B0604020202020204" pitchFamily="34" charset="0"/>
                <a:cs typeface="Arial" panose="020B0604020202020204" pitchFamily="34" charset="0"/>
              </a:rPr>
              <a:t>Prep–Year 10</a:t>
            </a:r>
          </a:p>
          <a:p>
            <a:pPr marL="457200" marR="0" lvl="2" indent="-171450" algn="l" defTabSz="914400" rtl="0" eaLnBrk="0" fontAlgn="base" latinLnBrk="0" hangingPunct="0">
              <a:lnSpc>
                <a:spcPct val="100000"/>
              </a:lnSpc>
              <a:spcBef>
                <a:spcPts val="0"/>
              </a:spcBef>
              <a:spcAft>
                <a:spcPct val="0"/>
              </a:spcAft>
              <a:buClrTx/>
              <a:buSzTx/>
              <a:buFontTx/>
              <a:buChar char="-"/>
              <a:tabLst/>
              <a:defRPr/>
            </a:pPr>
            <a:r>
              <a:rPr lang="en-US" sz="1100" b="0" dirty="0">
                <a:latin typeface="Arial" panose="020B0604020202020204" pitchFamily="34" charset="0"/>
                <a:cs typeface="Arial" panose="020B0604020202020204" pitchFamily="34" charset="0"/>
              </a:rPr>
              <a:t>Year: Prep</a:t>
            </a:r>
          </a:p>
          <a:p>
            <a:pPr marL="457200" marR="0" lvl="2" indent="-171450" algn="l" defTabSz="914400" rtl="0" eaLnBrk="0" fontAlgn="base" latinLnBrk="0" hangingPunct="0">
              <a:lnSpc>
                <a:spcPct val="100000"/>
              </a:lnSpc>
              <a:spcBef>
                <a:spcPts val="0"/>
              </a:spcBef>
              <a:spcAft>
                <a:spcPct val="0"/>
              </a:spcAft>
              <a:buClrTx/>
              <a:buSzTx/>
              <a:buFontTx/>
              <a:buChar char="-"/>
              <a:tabLst/>
              <a:defRPr/>
            </a:pPr>
            <a:r>
              <a:rPr lang="en-US" sz="1100" b="0" dirty="0">
                <a:latin typeface="Arial" panose="020B0604020202020204" pitchFamily="34" charset="0"/>
                <a:cs typeface="Arial" panose="020B0604020202020204" pitchFamily="34" charset="0"/>
              </a:rPr>
              <a:t>Bands: Years 1–</a:t>
            </a:r>
            <a:r>
              <a:rPr lang="en-US" sz="1100" b="0" baseline="0" dirty="0">
                <a:latin typeface="Arial" panose="020B0604020202020204" pitchFamily="34" charset="0"/>
                <a:cs typeface="Arial" panose="020B0604020202020204" pitchFamily="34" charset="0"/>
              </a:rPr>
              <a:t> 2, Years 3</a:t>
            </a:r>
            <a:r>
              <a:rPr lang="en-US" sz="1100" b="0" dirty="0">
                <a:latin typeface="Arial" panose="020B0604020202020204" pitchFamily="34" charset="0"/>
                <a:cs typeface="Arial" panose="020B0604020202020204" pitchFamily="34" charset="0"/>
              </a:rPr>
              <a:t>–</a:t>
            </a:r>
            <a:r>
              <a:rPr lang="en-US" sz="1100" b="0" baseline="0" dirty="0">
                <a:latin typeface="Arial" panose="020B0604020202020204" pitchFamily="34" charset="0"/>
                <a:cs typeface="Arial" panose="020B0604020202020204" pitchFamily="34" charset="0"/>
              </a:rPr>
              <a:t>4, Years 5</a:t>
            </a:r>
            <a:r>
              <a:rPr lang="en-US" sz="1100" b="0" dirty="0">
                <a:latin typeface="Arial" panose="020B0604020202020204" pitchFamily="34" charset="0"/>
                <a:cs typeface="Arial" panose="020B0604020202020204" pitchFamily="34" charset="0"/>
              </a:rPr>
              <a:t>–</a:t>
            </a:r>
            <a:r>
              <a:rPr lang="en-US" sz="1100" b="0" baseline="0" dirty="0">
                <a:latin typeface="Arial" panose="020B0604020202020204" pitchFamily="34" charset="0"/>
                <a:cs typeface="Arial" panose="020B0604020202020204" pitchFamily="34" charset="0"/>
              </a:rPr>
              <a:t>6, Years 7</a:t>
            </a:r>
            <a:r>
              <a:rPr lang="en-US" sz="1100" b="0" dirty="0">
                <a:latin typeface="Arial" panose="020B0604020202020204" pitchFamily="34" charset="0"/>
                <a:cs typeface="Arial" panose="020B0604020202020204" pitchFamily="34" charset="0"/>
              </a:rPr>
              <a:t>–</a:t>
            </a:r>
            <a:r>
              <a:rPr lang="en-US" sz="1100" b="0" baseline="0" dirty="0">
                <a:latin typeface="Arial" panose="020B0604020202020204" pitchFamily="34" charset="0"/>
                <a:cs typeface="Arial" panose="020B0604020202020204" pitchFamily="34" charset="0"/>
              </a:rPr>
              <a:t>8, Years 9</a:t>
            </a:r>
            <a:r>
              <a:rPr lang="en-US" sz="1100" b="0" dirty="0">
                <a:latin typeface="Arial" panose="020B0604020202020204" pitchFamily="34" charset="0"/>
                <a:cs typeface="Arial" panose="020B0604020202020204" pitchFamily="34" charset="0"/>
              </a:rPr>
              <a:t>–</a:t>
            </a:r>
            <a:r>
              <a:rPr lang="en-US" sz="1100" b="0" baseline="0" dirty="0">
                <a:latin typeface="Arial" panose="020B0604020202020204" pitchFamily="34" charset="0"/>
                <a:cs typeface="Arial" panose="020B0604020202020204" pitchFamily="34" charset="0"/>
              </a:rPr>
              <a:t>10</a:t>
            </a:r>
            <a:endParaRPr lang="en-US" sz="1100" b="0" dirty="0">
              <a:latin typeface="Arial" panose="020B0604020202020204" pitchFamily="34" charset="0"/>
              <a:cs typeface="Arial" panose="020B0604020202020204" pitchFamily="34" charset="0"/>
            </a:endParaRPr>
          </a:p>
          <a:p>
            <a:pPr marL="0" lvl="1" indent="-171450">
              <a:lnSpc>
                <a:spcPct val="100000"/>
              </a:lnSpc>
              <a:spcBef>
                <a:spcPts val="0"/>
              </a:spcBef>
              <a:buFontTx/>
              <a:buChar char="-"/>
            </a:pPr>
            <a:endParaRPr lang="en-US" sz="1100" b="0" dirty="0">
              <a:latin typeface="Arial" panose="020B0604020202020204" pitchFamily="34" charset="0"/>
              <a:cs typeface="Arial" panose="020B0604020202020204" pitchFamily="34" charset="0"/>
            </a:endParaRPr>
          </a:p>
          <a:p>
            <a:pPr marL="0" marR="0" lvl="0" indent="-3429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1" dirty="0">
                <a:latin typeface="Arial" panose="020B0604020202020204" pitchFamily="34" charset="0"/>
                <a:cs typeface="Arial" panose="020B0604020202020204" pitchFamily="34" charset="0"/>
              </a:rPr>
              <a:t>Sequence</a:t>
            </a:r>
            <a:r>
              <a:rPr lang="en-US" sz="1100" b="1" baseline="0" dirty="0">
                <a:latin typeface="Arial" panose="020B0604020202020204" pitchFamily="34" charset="0"/>
                <a:cs typeface="Arial" panose="020B0604020202020204" pitchFamily="34" charset="0"/>
              </a:rPr>
              <a:t> of learning: </a:t>
            </a:r>
            <a:r>
              <a:rPr lang="en-US" sz="1100" b="1" dirty="0">
                <a:latin typeface="Arial" panose="020B0604020202020204" pitchFamily="34" charset="0"/>
                <a:cs typeface="Arial" panose="020B0604020202020204" pitchFamily="34" charset="0"/>
              </a:rPr>
              <a:t>Years 7–10 (Year 7 entry)</a:t>
            </a:r>
          </a:p>
          <a:p>
            <a:pPr marL="457200" marR="0" lvl="2" indent="-171450" algn="l" defTabSz="914400" rtl="0" eaLnBrk="0" fontAlgn="base" latinLnBrk="0" hangingPunct="0">
              <a:lnSpc>
                <a:spcPct val="100000"/>
              </a:lnSpc>
              <a:spcBef>
                <a:spcPts val="0"/>
              </a:spcBef>
              <a:spcAft>
                <a:spcPct val="0"/>
              </a:spcAft>
              <a:buClrTx/>
              <a:buSzTx/>
              <a:buFontTx/>
              <a:buChar char="-"/>
              <a:tabLst/>
              <a:defRPr/>
            </a:pPr>
            <a:r>
              <a:rPr lang="en-US" sz="1100" b="0" dirty="0">
                <a:latin typeface="Arial" panose="020B0604020202020204" pitchFamily="34" charset="0"/>
                <a:cs typeface="Arial" panose="020B0604020202020204" pitchFamily="34" charset="0"/>
              </a:rPr>
              <a:t>Bands: </a:t>
            </a:r>
            <a:r>
              <a:rPr lang="en-US" sz="1100" b="0" baseline="0" dirty="0">
                <a:latin typeface="Arial" panose="020B0604020202020204" pitchFamily="34" charset="0"/>
                <a:cs typeface="Arial" panose="020B0604020202020204" pitchFamily="34" charset="0"/>
              </a:rPr>
              <a:t>Years 7</a:t>
            </a:r>
            <a:r>
              <a:rPr lang="en-US" sz="1100" b="0" dirty="0">
                <a:latin typeface="Arial" panose="020B0604020202020204" pitchFamily="34" charset="0"/>
                <a:cs typeface="Arial" panose="020B0604020202020204" pitchFamily="34" charset="0"/>
              </a:rPr>
              <a:t>–</a:t>
            </a:r>
            <a:r>
              <a:rPr lang="en-US" sz="1100" b="0" baseline="0" dirty="0">
                <a:latin typeface="Arial" panose="020B0604020202020204" pitchFamily="34" charset="0"/>
                <a:cs typeface="Arial" panose="020B0604020202020204" pitchFamily="34" charset="0"/>
              </a:rPr>
              <a:t>8, Years 9</a:t>
            </a:r>
            <a:r>
              <a:rPr lang="en-US" sz="1100" b="0" dirty="0">
                <a:latin typeface="Arial" panose="020B0604020202020204" pitchFamily="34" charset="0"/>
                <a:cs typeface="Arial" panose="020B0604020202020204" pitchFamily="34" charset="0"/>
              </a:rPr>
              <a:t>–</a:t>
            </a:r>
            <a:r>
              <a:rPr lang="en-US" sz="1100" b="0" baseline="0" dirty="0">
                <a:latin typeface="Arial" panose="020B0604020202020204" pitchFamily="34" charset="0"/>
                <a:cs typeface="Arial" panose="020B0604020202020204" pitchFamily="34" charset="0"/>
              </a:rPr>
              <a:t>10.</a:t>
            </a:r>
            <a:endParaRPr lang="en-AU" sz="1100" b="0" dirty="0">
              <a:latin typeface="Arial" pitchFamily="34" charset="0"/>
              <a:cs typeface="Arial" pitchFamily="34" charset="0"/>
            </a:endParaRPr>
          </a:p>
          <a:p>
            <a:pPr marL="0" lvl="0">
              <a:lnSpc>
                <a:spcPct val="100000"/>
              </a:lnSpc>
              <a:spcBef>
                <a:spcPts val="0"/>
              </a:spcBef>
            </a:pPr>
            <a:endParaRPr lang="en-AU" sz="1100" b="0" dirty="0">
              <a:latin typeface="Arial" pitchFamily="34" charset="0"/>
              <a:cs typeface="Arial" pitchFamily="34" charset="0"/>
            </a:endParaRPr>
          </a:p>
          <a:p>
            <a:pPr>
              <a:spcBef>
                <a:spcPts val="0"/>
              </a:spcBef>
            </a:pPr>
            <a:endParaRPr lang="en-AU" sz="1100" b="0" dirty="0">
              <a:latin typeface="Arial" pitchFamily="34" charset="0"/>
              <a:cs typeface="Arial" pitchFamily="34" charset="0"/>
            </a:endParaRPr>
          </a:p>
          <a:p>
            <a:pPr lvl="0">
              <a:spcBef>
                <a:spcPts val="0"/>
              </a:spcBef>
            </a:pPr>
            <a:r>
              <a:rPr lang="en-US" sz="1100" b="1" u="none" dirty="0">
                <a:latin typeface="Arial" pitchFamily="34" charset="0"/>
                <a:cs typeface="Arial" pitchFamily="34" charset="0"/>
              </a:rPr>
              <a:t>Suggested activities</a:t>
            </a:r>
          </a:p>
          <a:p>
            <a:pPr marL="0" indent="0">
              <a:spcBef>
                <a:spcPts val="0"/>
              </a:spcBef>
              <a:buFont typeface="+mj-lt"/>
              <a:buNone/>
            </a:pPr>
            <a:endParaRPr lang="en-US" sz="1100" b="1" u="none" kern="1200" dirty="0">
              <a:solidFill>
                <a:schemeClr val="tx1"/>
              </a:solidFill>
              <a:effectLst/>
              <a:latin typeface="Arial" pitchFamily="34" charset="0"/>
              <a:ea typeface="+mn-ea"/>
              <a:cs typeface="Arial" pitchFamily="34" charset="0"/>
            </a:endParaRPr>
          </a:p>
          <a:p>
            <a:pPr marL="228600" indent="-228600">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What are the implications of the banded</a:t>
            </a:r>
            <a:r>
              <a:rPr lang="en-AU" sz="1100" kern="1200" baseline="0" dirty="0">
                <a:solidFill>
                  <a:schemeClr val="tx1"/>
                </a:solidFill>
                <a:effectLst/>
                <a:latin typeface="Arial" pitchFamily="34" charset="0"/>
                <a:ea typeface="+mn-ea"/>
                <a:cs typeface="Arial" pitchFamily="34" charset="0"/>
              </a:rPr>
              <a:t> curriculum </a:t>
            </a:r>
            <a:r>
              <a:rPr lang="en-AU" sz="1100" kern="1200" dirty="0">
                <a:solidFill>
                  <a:schemeClr val="tx1"/>
                </a:solidFill>
                <a:effectLst/>
                <a:latin typeface="Arial" pitchFamily="34" charset="0"/>
                <a:ea typeface="+mn-ea"/>
                <a:cs typeface="Arial" pitchFamily="34" charset="0"/>
              </a:rPr>
              <a:t>for the planning of your teaching, learning and assessment program?</a:t>
            </a:r>
            <a:endParaRPr lang="en-AU" sz="1100" b="0" kern="1200" dirty="0">
              <a:solidFill>
                <a:schemeClr val="tx1"/>
              </a:solidFill>
              <a:effectLst/>
              <a:latin typeface="Arial" pitchFamily="34" charset="0"/>
              <a:ea typeface="+mn-ea"/>
              <a:cs typeface="Arial" pitchFamily="34" charset="0"/>
            </a:endParaRP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lang="en-AU" sz="1100" b="0" kern="1200" dirty="0">
                <a:solidFill>
                  <a:schemeClr val="tx1"/>
                </a:solidFill>
                <a:effectLst/>
                <a:latin typeface="Arial" pitchFamily="34" charset="0"/>
                <a:ea typeface="+mn-ea"/>
                <a:cs typeface="Arial" pitchFamily="34" charset="0"/>
              </a:rPr>
              <a:t>What are the implications for teaching and learning programs when you have students starting a new language in Year 7 when you have students who have prior learning of that language</a:t>
            </a:r>
            <a:r>
              <a:rPr lang="en-AU" sz="1100" b="0" kern="1200" baseline="0" dirty="0">
                <a:solidFill>
                  <a:schemeClr val="tx1"/>
                </a:solidFill>
                <a:effectLst/>
                <a:latin typeface="Arial" pitchFamily="34" charset="0"/>
                <a:ea typeface="+mn-ea"/>
                <a:cs typeface="Arial" pitchFamily="34" charset="0"/>
              </a:rPr>
              <a:t>? </a:t>
            </a:r>
            <a:endParaRPr lang="en-US" sz="1100" b="0" dirty="0">
              <a:latin typeface="Arial" pitchFamily="34" charset="0"/>
              <a:cs typeface="Arial" pitchFamily="34" charset="0"/>
            </a:endParaRPr>
          </a:p>
          <a:p>
            <a:pPr marL="0" indent="0">
              <a:spcBef>
                <a:spcPts val="0"/>
              </a:spcBef>
              <a:buFont typeface="+mj-lt"/>
              <a:buNone/>
            </a:pPr>
            <a:endParaRPr lang="en-US"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10</a:t>
            </a:fld>
            <a:endParaRPr lang="en-AU" sz="1000" dirty="0"/>
          </a:p>
        </p:txBody>
      </p:sp>
    </p:spTree>
    <p:extLst>
      <p:ext uri="{BB962C8B-B14F-4D97-AF65-F5344CB8AC3E}">
        <p14:creationId xmlns:p14="http://schemas.microsoft.com/office/powerpoint/2010/main" val="99013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rPr>
              <a:t>Each level description:</a:t>
            </a:r>
            <a:r>
              <a:rPr lang="en-US" sz="1100" b="0" i="0" dirty="0">
                <a:solidFill>
                  <a:srgbClr val="444444"/>
                </a:solidFill>
                <a:effectLst/>
                <a:latin typeface="Arial" panose="020B0604020202020204" pitchFamily="34" charset="0"/>
              </a:rPr>
              <a:t>​</a:t>
            </a:r>
          </a:p>
          <a:p>
            <a:pPr algn="l" rtl="0" fontAlgn="base"/>
            <a:r>
              <a:rPr lang="en-US" sz="1100" b="0" i="0" dirty="0">
                <a:solidFill>
                  <a:srgbClr val="444444"/>
                </a:solidFill>
                <a:effectLst/>
                <a:latin typeface="Arial" panose="020B0604020202020204" pitchFamily="34" charset="0"/>
              </a:rPr>
              <a:t>​</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dirty="0">
                <a:latin typeface="Arial" pitchFamily="34" charset="0"/>
                <a:cs typeface="Arial" pitchFamily="34" charset="0"/>
              </a:rPr>
              <a:t>highlights the interrelatedness of the strands </a:t>
            </a:r>
            <a:r>
              <a:rPr lang="en-US" sz="1100" baseline="0" dirty="0">
                <a:latin typeface="Arial" pitchFamily="34" charset="0"/>
                <a:cs typeface="Arial" pitchFamily="34" charset="0"/>
              </a:rPr>
              <a:t>for each year or band of years</a:t>
            </a:r>
            <a:endParaRPr lang="en-US" sz="1100" dirty="0">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100" dirty="0">
                <a:latin typeface="Arial" pitchFamily="34" charset="0"/>
                <a:cs typeface="Arial" pitchFamily="34" charset="0"/>
              </a:rPr>
              <a:t>provides information about skills, contexts of interaction and texts students may engage with.</a:t>
            </a:r>
          </a:p>
          <a:p>
            <a:pPr marL="285750" indent="-285750" algn="l" rtl="0" fontAlgn="base">
              <a:buFont typeface="Arial" panose="020B0604020202020204" pitchFamily="34" charset="0"/>
              <a:buChar char="•"/>
            </a:pPr>
            <a:endParaRPr lang="en-US" sz="1800" b="0" i="0" u="none" strike="noStrike" dirty="0">
              <a:solidFill>
                <a:srgbClr val="444444"/>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3443911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pPr marL="0" lvl="0">
              <a:lnSpc>
                <a:spcPct val="100000"/>
              </a:lnSpc>
              <a:spcBef>
                <a:spcPts val="0"/>
              </a:spcBef>
            </a:pPr>
            <a:r>
              <a:rPr lang="en-AU" sz="1100" dirty="0">
                <a:latin typeface="Arial" panose="020B0604020202020204" pitchFamily="34" charset="0"/>
                <a:cs typeface="Arial" panose="020B0604020202020204" pitchFamily="34" charset="0"/>
              </a:rPr>
              <a:t>Context statements </a:t>
            </a:r>
            <a:r>
              <a:rPr lang="en-US" sz="1100" b="0" dirty="0">
                <a:latin typeface="Arial" pitchFamily="34" charset="0"/>
                <a:cs typeface="Arial" pitchFamily="34" charset="0"/>
              </a:rPr>
              <a:t>identify the contextual focus for a language in relation to its place in Australia and in the world, as well as</a:t>
            </a:r>
            <a:r>
              <a:rPr lang="en-US" sz="1100" b="0" baseline="0" dirty="0">
                <a:latin typeface="Arial" pitchFamily="34" charset="0"/>
                <a:cs typeface="Arial" pitchFamily="34" charset="0"/>
              </a:rPr>
              <a:t> </a:t>
            </a:r>
            <a:r>
              <a:rPr lang="en-US" sz="1100" b="0" dirty="0">
                <a:latin typeface="Arial" pitchFamily="34" charset="0"/>
                <a:cs typeface="Arial" pitchFamily="34" charset="0"/>
              </a:rPr>
              <a:t>the nature of language learning and diversity of student learners.</a:t>
            </a:r>
            <a:endParaRPr lang="en-AU" sz="1100" b="0" dirty="0">
              <a:latin typeface="Arial" pitchFamily="34" charset="0"/>
              <a:cs typeface="Arial" pitchFamily="34" charset="0"/>
            </a:endParaRPr>
          </a:p>
          <a:p>
            <a:pPr marL="0" lvl="0">
              <a:lnSpc>
                <a:spcPct val="100000"/>
              </a:lnSpc>
              <a:spcBef>
                <a:spcPts val="0"/>
              </a:spcBef>
            </a:pPr>
            <a:endParaRPr lang="en-AU" sz="1100" b="0" dirty="0">
              <a:latin typeface="Arial" pitchFamily="34" charset="0"/>
              <a:cs typeface="Arial" pitchFamily="34" charset="0"/>
            </a:endParaRPr>
          </a:p>
          <a:p>
            <a:pPr marL="0" lvl="0">
              <a:lnSpc>
                <a:spcPct val="100000"/>
              </a:lnSpc>
              <a:spcBef>
                <a:spcPts val="0"/>
              </a:spcBef>
            </a:pPr>
            <a:r>
              <a:rPr lang="en-AU" sz="1100" b="0" dirty="0">
                <a:latin typeface="Arial" pitchFamily="34" charset="0"/>
                <a:cs typeface="Arial" pitchFamily="34" charset="0"/>
              </a:rPr>
              <a:t>Context statements</a:t>
            </a:r>
            <a:r>
              <a:rPr lang="en-AU" sz="1100" b="0" baseline="0" dirty="0">
                <a:latin typeface="Arial" pitchFamily="34" charset="0"/>
                <a:cs typeface="Arial" pitchFamily="34" charset="0"/>
              </a:rPr>
              <a:t> for languages are available from:</a:t>
            </a:r>
            <a:endParaRPr lang="en-AU" sz="1100" b="0" dirty="0">
              <a:latin typeface="Arial" pitchFamily="34" charset="0"/>
              <a:cs typeface="Arial" pitchFamily="34" charset="0"/>
            </a:endParaRPr>
          </a:p>
          <a:p>
            <a:pPr marL="0" lvl="0">
              <a:spcBef>
                <a:spcPts val="0"/>
              </a:spcBef>
            </a:pPr>
            <a:endParaRPr lang="en-US" sz="1100" b="0" dirty="0">
              <a:latin typeface="Arial" panose="020B0604020202020204" pitchFamily="34" charset="0"/>
              <a:cs typeface="Arial" panose="020B0604020202020204" pitchFamily="34" charset="0"/>
            </a:endParaRPr>
          </a:p>
          <a:p>
            <a:pPr marL="0" lvl="0" indent="-342900">
              <a:spcBef>
                <a:spcPts val="0"/>
              </a:spcBef>
              <a:buFont typeface="Arial" pitchFamily="34" charset="0"/>
              <a:buChar char="•"/>
            </a:pPr>
            <a:r>
              <a:rPr lang="en-US" sz="1100" b="0" dirty="0">
                <a:latin typeface="Arial" panose="020B0604020202020204" pitchFamily="34" charset="0"/>
                <a:cs typeface="Arial" panose="020B0604020202020204" pitchFamily="34" charset="0"/>
              </a:rPr>
              <a:t>Auslan </a:t>
            </a:r>
            <a:r>
              <a:rPr lang="en-US" sz="1100" b="0" u="sng" dirty="0">
                <a:latin typeface="Arial" panose="020B0604020202020204" pitchFamily="34" charset="0"/>
                <a:cs typeface="Arial" panose="020B0604020202020204" pitchFamily="34" charset="0"/>
              </a:rPr>
              <a:t>https://v9.australiancurriculum.edu.au/teacher-resources/understand-this-learning-area/languages#auslan </a:t>
            </a:r>
          </a:p>
          <a:p>
            <a:pPr marL="0" lvl="0" indent="-342900">
              <a:spcBef>
                <a:spcPts val="0"/>
              </a:spcBef>
              <a:buFont typeface="Arial" pitchFamily="34" charset="0"/>
              <a:buChar char="•"/>
            </a:pPr>
            <a:r>
              <a:rPr lang="en-US" sz="1100" b="0" dirty="0">
                <a:latin typeface="Arial" panose="020B0604020202020204" pitchFamily="34" charset="0"/>
                <a:cs typeface="Arial" panose="020B0604020202020204" pitchFamily="34" charset="0"/>
              </a:rPr>
              <a:t>Chinese </a:t>
            </a:r>
            <a:r>
              <a:rPr lang="en-US" sz="1100" b="0" u="sng" dirty="0">
                <a:latin typeface="Arial" panose="020B0604020202020204" pitchFamily="34" charset="0"/>
                <a:cs typeface="Arial" panose="020B0604020202020204" pitchFamily="34" charset="0"/>
              </a:rPr>
              <a:t>https://v9.australiancurriculum.edu.au/teacher-resources/understand-this-learning-area/languages#chinese/</a:t>
            </a:r>
          </a:p>
          <a:p>
            <a:pPr marL="0" lvl="0" indent="-342900">
              <a:spcBef>
                <a:spcPts val="0"/>
              </a:spcBef>
              <a:buFont typeface="Arial" pitchFamily="34" charset="0"/>
              <a:buChar char="•"/>
            </a:pPr>
            <a:r>
              <a:rPr lang="en-US" sz="1100" b="0" dirty="0">
                <a:latin typeface="Arial" panose="020B0604020202020204" pitchFamily="34" charset="0"/>
                <a:cs typeface="Arial" panose="020B0604020202020204" pitchFamily="34" charset="0"/>
              </a:rPr>
              <a:t>Framework for Aboriginal Languages and Torres Strait Islander Languages </a:t>
            </a:r>
            <a:br>
              <a:rPr lang="en-US" sz="1100" b="0" dirty="0">
                <a:latin typeface="Arial" panose="020B0604020202020204" pitchFamily="34" charset="0"/>
                <a:cs typeface="Arial" panose="020B0604020202020204" pitchFamily="34" charset="0"/>
              </a:rPr>
            </a:br>
            <a:r>
              <a:rPr lang="en-US" sz="1100" b="0" dirty="0">
                <a:latin typeface="Arial" panose="020B0604020202020204" pitchFamily="34" charset="0"/>
                <a:cs typeface="Arial" panose="020B0604020202020204" pitchFamily="34" charset="0"/>
              </a:rPr>
              <a:t>         </a:t>
            </a:r>
            <a:r>
              <a:rPr lang="en-US" sz="1100" b="0" u="sng" dirty="0">
                <a:latin typeface="Arial" panose="020B0604020202020204" pitchFamily="34" charset="0"/>
                <a:cs typeface="Arial" panose="020B0604020202020204" pitchFamily="34" charset="0"/>
              </a:rPr>
              <a:t>https://v9.australiancurriculum.edu.au/teacher-resources/understand-this-learning-area/languages#framework-for-aboriginal-languages-and-torres-strait-islander-languages</a:t>
            </a:r>
          </a:p>
          <a:p>
            <a:pPr marL="0" lvl="0" indent="-342900">
              <a:spcBef>
                <a:spcPts val="0"/>
              </a:spcBef>
              <a:buFont typeface="Arial" pitchFamily="34" charset="0"/>
              <a:buChar char="•"/>
            </a:pPr>
            <a:r>
              <a:rPr lang="en-US" sz="1100" b="0" dirty="0">
                <a:latin typeface="Arial" panose="020B0604020202020204" pitchFamily="34" charset="0"/>
                <a:cs typeface="Arial" panose="020B0604020202020204" pitchFamily="34" charset="0"/>
              </a:rPr>
              <a:t>French </a:t>
            </a:r>
            <a:r>
              <a:rPr lang="en-US" sz="1100" b="0" u="sng" dirty="0">
                <a:latin typeface="Arial" panose="020B0604020202020204" pitchFamily="34" charset="0"/>
                <a:cs typeface="Arial" panose="020B0604020202020204" pitchFamily="34" charset="0"/>
              </a:rPr>
              <a:t>https://v9.australiancurriculum.edu.au/teacher-resources/understand-this-learning-area/languages#french/</a:t>
            </a:r>
          </a:p>
          <a:p>
            <a:pPr marL="0" lvl="0" indent="-342900">
              <a:spcBef>
                <a:spcPts val="0"/>
              </a:spcBef>
              <a:buFont typeface="Arial" pitchFamily="34" charset="0"/>
              <a:buChar char="•"/>
            </a:pPr>
            <a:r>
              <a:rPr lang="en-US" sz="1100" b="0" u="none" dirty="0">
                <a:latin typeface="Arial" panose="020B0604020202020204" pitchFamily="34" charset="0"/>
                <a:cs typeface="Arial" panose="020B0604020202020204" pitchFamily="34" charset="0"/>
              </a:rPr>
              <a:t>German </a:t>
            </a:r>
            <a:r>
              <a:rPr lang="en-US" sz="1100" b="0" u="sng" dirty="0">
                <a:latin typeface="Arial" panose="020B0604020202020204" pitchFamily="34" charset="0"/>
                <a:cs typeface="Arial" panose="020B0604020202020204" pitchFamily="34" charset="0"/>
              </a:rPr>
              <a:t>https://v9.australiancurriculum.edu.au/teacher-resources/understand-this-learning-area/languages#german/</a:t>
            </a:r>
          </a:p>
          <a:p>
            <a:pPr marL="0" marR="0" lvl="0" indent="-3429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0" dirty="0"/>
              <a:t>Indonesian</a:t>
            </a:r>
            <a:r>
              <a:rPr lang="en-US" sz="1100" b="0" u="none" dirty="0">
                <a:latin typeface="Arial" panose="020B0604020202020204" pitchFamily="34" charset="0"/>
                <a:cs typeface="Arial" panose="020B0604020202020204" pitchFamily="34" charset="0"/>
              </a:rPr>
              <a:t> </a:t>
            </a:r>
            <a:r>
              <a:rPr lang="en-US" sz="1100" b="0" u="sng" dirty="0">
                <a:latin typeface="Arial" panose="020B0604020202020204" pitchFamily="34" charset="0"/>
                <a:cs typeface="Arial" panose="020B0604020202020204" pitchFamily="34" charset="0"/>
              </a:rPr>
              <a:t>https://v9.australiancurriculum.edu.au/teacher-resources/understand-this-learning-area/languages#</a:t>
            </a:r>
            <a:r>
              <a:rPr lang="en-US" sz="1100" b="0" u="sng" dirty="0"/>
              <a:t>indonesian</a:t>
            </a:r>
            <a:r>
              <a:rPr lang="en-US" sz="1100" b="0" u="sng" dirty="0">
                <a:latin typeface="Arial" panose="020B0604020202020204" pitchFamily="34" charset="0"/>
                <a:cs typeface="Arial" panose="020B0604020202020204" pitchFamily="34" charset="0"/>
              </a:rPr>
              <a:t>/</a:t>
            </a:r>
          </a:p>
          <a:p>
            <a:pPr marL="0" lvl="0" indent="-342900">
              <a:spcBef>
                <a:spcPts val="0"/>
              </a:spcBef>
              <a:buFont typeface="Arial" pitchFamily="34" charset="0"/>
              <a:buChar char="•"/>
            </a:pPr>
            <a:r>
              <a:rPr lang="en-US" sz="1100" b="0" dirty="0">
                <a:latin typeface="Arial" panose="020B0604020202020204" pitchFamily="34" charset="0"/>
                <a:cs typeface="Arial" panose="020B0604020202020204" pitchFamily="34" charset="0"/>
              </a:rPr>
              <a:t>Italian </a:t>
            </a:r>
            <a:r>
              <a:rPr lang="en-US" sz="1100" b="0" u="sng" dirty="0">
                <a:latin typeface="Arial" panose="020B0604020202020204" pitchFamily="34" charset="0"/>
                <a:cs typeface="Arial" panose="020B0604020202020204" pitchFamily="34" charset="0"/>
              </a:rPr>
              <a:t>https://v9.australiancurriculum.edu.au/teacher-resources/understand-this-learning-area/languages#italian/</a:t>
            </a:r>
          </a:p>
          <a:p>
            <a:pPr marL="0" lvl="0" indent="-342900">
              <a:spcBef>
                <a:spcPts val="0"/>
              </a:spcBef>
              <a:buFont typeface="Arial" pitchFamily="34" charset="0"/>
              <a:buChar char="•"/>
            </a:pPr>
            <a:r>
              <a:rPr lang="en-US" sz="1100" b="0" dirty="0">
                <a:latin typeface="Arial" panose="020B0604020202020204" pitchFamily="34" charset="0"/>
                <a:cs typeface="Arial" panose="020B0604020202020204" pitchFamily="34" charset="0"/>
              </a:rPr>
              <a:t>Japanese </a:t>
            </a:r>
            <a:r>
              <a:rPr lang="en-US" sz="1100" b="0" u="sng" dirty="0">
                <a:latin typeface="Arial" panose="020B0604020202020204" pitchFamily="34" charset="0"/>
                <a:cs typeface="Arial" panose="020B0604020202020204" pitchFamily="34" charset="0"/>
              </a:rPr>
              <a:t>https://v9.australiancurriculum.edu.au/teacher-resources/understand-this-learning-area/languages#japanese/</a:t>
            </a:r>
          </a:p>
          <a:p>
            <a:pPr marL="0" marR="0" lvl="0" indent="-3429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0" dirty="0">
                <a:latin typeface="Arial" panose="020B0604020202020204" pitchFamily="34" charset="0"/>
                <a:cs typeface="Arial" panose="020B0604020202020204" pitchFamily="34" charset="0"/>
              </a:rPr>
              <a:t>Spanish </a:t>
            </a:r>
            <a:r>
              <a:rPr lang="en-US" sz="1100" b="0" u="sng" dirty="0">
                <a:latin typeface="Arial" panose="020B0604020202020204" pitchFamily="34" charset="0"/>
                <a:cs typeface="Arial" panose="020B0604020202020204" pitchFamily="34" charset="0"/>
              </a:rPr>
              <a:t>https://v9.australiancurriculum.edu.au/teacher-resources/understand-this-learning-area/languages#spanish/</a:t>
            </a:r>
          </a:p>
          <a:p>
            <a:pPr marL="0" indent="0">
              <a:lnSpc>
                <a:spcPct val="100000"/>
              </a:lnSpc>
              <a:spcBef>
                <a:spcPts val="0"/>
              </a:spcBef>
              <a:buFont typeface="Arial" panose="020B0604020202020204" pitchFamily="34" charset="0"/>
              <a:buNone/>
            </a:pPr>
            <a:endParaRPr lang="en-AU" sz="1100" b="1" dirty="0">
              <a:latin typeface="Arial" pitchFamily="34" charset="0"/>
              <a:cs typeface="Arial" pitchFamily="34" charset="0"/>
            </a:endParaRPr>
          </a:p>
          <a:p>
            <a:pPr marL="0" lvl="0">
              <a:lnSpc>
                <a:spcPct val="100000"/>
              </a:lnSpc>
              <a:spcBef>
                <a:spcPts val="0"/>
              </a:spcBef>
            </a:pPr>
            <a:r>
              <a:rPr lang="en-AU" sz="1100" b="1" dirty="0">
                <a:latin typeface="Arial" pitchFamily="34" charset="0"/>
                <a:cs typeface="Arial" pitchFamily="34" charset="0"/>
              </a:rPr>
              <a:t>Suggested activity</a:t>
            </a:r>
          </a:p>
          <a:p>
            <a:pPr marL="0" lvl="0" indent="0">
              <a:lnSpc>
                <a:spcPct val="100000"/>
              </a:lnSpc>
              <a:spcBef>
                <a:spcPts val="0"/>
              </a:spcBef>
              <a:buFont typeface="+mj-lt"/>
              <a:buNone/>
            </a:pPr>
            <a:endParaRPr lang="en-AU" sz="1100" b="0" baseline="0" dirty="0">
              <a:latin typeface="Arial" pitchFamily="34" charset="0"/>
              <a:cs typeface="Arial" pitchFamily="34" charset="0"/>
            </a:endParaRPr>
          </a:p>
          <a:p>
            <a:pPr marL="0" lvl="0" indent="0">
              <a:lnSpc>
                <a:spcPct val="100000"/>
              </a:lnSpc>
              <a:spcBef>
                <a:spcPts val="0"/>
              </a:spcBef>
              <a:buFont typeface="+mj-lt"/>
              <a:buNone/>
            </a:pPr>
            <a:r>
              <a:rPr lang="en-AU" sz="1100" b="0" baseline="0" dirty="0">
                <a:latin typeface="Arial" pitchFamily="34" charset="0"/>
                <a:cs typeface="Arial" pitchFamily="34" charset="0"/>
              </a:rPr>
              <a:t>Select a language and read the context statement. How does it inform teaching, learning and assessment?</a:t>
            </a:r>
          </a:p>
          <a:p>
            <a:pPr marL="0" lvl="0">
              <a:lnSpc>
                <a:spcPct val="100000"/>
              </a:lnSpc>
              <a:spcBef>
                <a:spcPts val="0"/>
              </a:spcBef>
            </a:pP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3699560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dirty="0">
                <a:latin typeface="Arial" pitchFamily="34" charset="0"/>
                <a:cs typeface="Arial" pitchFamily="34" charset="0"/>
              </a:rPr>
              <a:t>The content descriptions specify the knowledge, understanding and skills young people are expected to learn and teachers are expected to teach across the years of schooling.</a:t>
            </a:r>
          </a:p>
          <a:p>
            <a:pPr marL="0" indent="0">
              <a:lnSpc>
                <a:spcPct val="100000"/>
              </a:lnSpc>
              <a:spcBef>
                <a:spcPts val="0"/>
              </a:spcBef>
            </a:pPr>
            <a:endParaRPr lang="en-AU" sz="1100" dirty="0">
              <a:latin typeface="Arial" pitchFamily="34" charset="0"/>
              <a:cs typeface="Arial" pitchFamily="34" charset="0"/>
            </a:endParaRPr>
          </a:p>
          <a:p>
            <a:pPr marL="0" lvl="0">
              <a:lnSpc>
                <a:spcPct val="100000"/>
              </a:lnSpc>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1" dirty="0">
                <a:latin typeface="Arial" pitchFamily="34" charset="0"/>
                <a:cs typeface="Arial" pitchFamily="34" charset="0"/>
              </a:rPr>
              <a:t>The content elaborations are not a mandatory aspect of the curriculum and as such are not required to be taught</a:t>
            </a:r>
            <a:r>
              <a:rPr lang="en-US" sz="1100" b="0" dirty="0">
                <a:latin typeface="Arial" pitchFamily="34" charset="0"/>
                <a:cs typeface="Arial" pitchFamily="34" charset="0"/>
              </a:rPr>
              <a:t>. </a:t>
            </a:r>
            <a:endParaRPr lang="en-US" sz="1100" dirty="0">
              <a:latin typeface="Arial" pitchFamily="34" charset="0"/>
              <a:cs typeface="Arial" pitchFamily="34" charset="0"/>
            </a:endParaRPr>
          </a:p>
          <a:p>
            <a:pPr>
              <a:spcBef>
                <a:spcPts val="0"/>
              </a:spcBef>
            </a:pPr>
            <a:endParaRPr lang="en-AU" sz="1100" u="none" dirty="0">
              <a:latin typeface="Arial" pitchFamily="34" charset="0"/>
              <a:cs typeface="Arial" pitchFamily="34" charset="0"/>
            </a:endParaRPr>
          </a:p>
          <a:p>
            <a:pPr marL="0" indent="0">
              <a:spcBef>
                <a:spcPts val="0"/>
              </a:spcBef>
            </a:pPr>
            <a:r>
              <a:rPr lang="en-AU" sz="1100" b="1" u="none" dirty="0">
                <a:latin typeface="Arial" pitchFamily="34" charset="0"/>
                <a:cs typeface="Arial" pitchFamily="34" charset="0"/>
              </a:rPr>
              <a:t>Suggested activity</a:t>
            </a:r>
          </a:p>
          <a:p>
            <a:pPr marL="0" lvl="0" indent="0">
              <a:spcBef>
                <a:spcPts val="0"/>
              </a:spcBef>
              <a:buFont typeface="+mj-lt"/>
              <a:buNone/>
            </a:pPr>
            <a:endParaRPr lang="en-AU" sz="1100" b="1" u="none"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kern="1200" dirty="0">
                <a:solidFill>
                  <a:schemeClr val="tx1"/>
                </a:solidFill>
                <a:effectLst/>
                <a:latin typeface="Arial" pitchFamily="34" charset="0"/>
                <a:ea typeface="+mn-ea"/>
                <a:cs typeface="Arial" pitchFamily="34" charset="0"/>
              </a:rPr>
              <a:t>Use the Australian Curriculum: Languages to build an understanding of the sequence of content of the curriculum across year levels: </a:t>
            </a:r>
            <a:r>
              <a:rPr lang="en-AU" sz="1100" b="0" u="sng" baseline="0" dirty="0">
                <a:solidFill>
                  <a:schemeClr val="tx1"/>
                </a:solidFill>
                <a:latin typeface="Arial" pitchFamily="34" charset="0"/>
                <a:cs typeface="Arial" pitchFamily="34" charset="0"/>
              </a:rPr>
              <a:t>https://v9.australiancurriculum.edu.au/teacher-resources/understand-this-learning-area/languages/.</a:t>
            </a:r>
            <a:endParaRPr lang="en-AU" sz="1100" kern="1200" dirty="0">
              <a:solidFill>
                <a:schemeClr val="tx1"/>
              </a:solidFill>
              <a:effectLst/>
              <a:latin typeface="Arial" pitchFamily="34" charset="0"/>
              <a:ea typeface="+mn-ea"/>
              <a:cs typeface="Arial"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dirty="0">
                <a:solidFill>
                  <a:schemeClr val="tx1"/>
                </a:solidFill>
                <a:effectLst/>
                <a:latin typeface="Arial" pitchFamily="34" charset="0"/>
                <a:ea typeface="+mn-ea"/>
                <a:cs typeface="Arial" pitchFamily="34" charset="0"/>
              </a:rPr>
              <a:t>Within the Australian Curriculum: Languages, select a year-level/band for one of the languages and read the content descriptions.</a:t>
            </a:r>
            <a:endParaRPr lang="en-US" sz="1100" b="0" u="none" kern="1200" baseline="0" dirty="0">
              <a:solidFill>
                <a:schemeClr val="tx1"/>
              </a:solidFill>
              <a:effectLst/>
              <a:latin typeface="Arial" pitchFamily="34" charset="0"/>
              <a:ea typeface="+mn-ea"/>
              <a:cs typeface="Arial"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baseline="0" dirty="0">
                <a:solidFill>
                  <a:schemeClr val="tx1"/>
                </a:solidFill>
                <a:effectLst/>
                <a:latin typeface="Arial" pitchFamily="34" charset="0"/>
                <a:ea typeface="+mn-ea"/>
                <a:cs typeface="Arial" pitchFamily="34" charset="0"/>
              </a:rPr>
              <a:t>C</a:t>
            </a:r>
            <a:r>
              <a:rPr lang="en-AU" sz="1100" kern="1200" dirty="0">
                <a:solidFill>
                  <a:schemeClr val="tx1"/>
                </a:solidFill>
                <a:effectLst/>
                <a:latin typeface="Arial" pitchFamily="34" charset="0"/>
                <a:ea typeface="+mn-ea"/>
                <a:cs typeface="Arial" pitchFamily="34" charset="0"/>
              </a:rPr>
              <a:t>onsider the content descriptions for the year level/band before and following the selected band.</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dirty="0">
                <a:solidFill>
                  <a:schemeClr val="tx1"/>
                </a:solidFill>
                <a:effectLst/>
                <a:latin typeface="Arial" pitchFamily="34" charset="0"/>
                <a:ea typeface="+mn-ea"/>
                <a:cs typeface="Arial" pitchFamily="34" charset="0"/>
              </a:rPr>
              <a:t>In a small group, discuss how the curriculum develops in increasing complexity of cognition and skills across the bands.</a:t>
            </a:r>
          </a:p>
          <a:p>
            <a:pPr marL="0" indent="0"/>
            <a:endParaRPr lang="en-AU"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3482535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nSpc>
                <a:spcPct val="100000"/>
              </a:lnSpc>
              <a:spcBef>
                <a:spcPts val="0"/>
              </a:spcBef>
            </a:pPr>
            <a:r>
              <a:rPr lang="en-US" sz="1100" b="0" baseline="0" dirty="0">
                <a:latin typeface="Arial" pitchFamily="34" charset="0"/>
                <a:cs typeface="Arial" pitchFamily="34" charset="0"/>
              </a:rPr>
              <a:t>The curriculum is </a:t>
            </a:r>
            <a:r>
              <a:rPr lang="en-US" sz="1100" b="0" baseline="0" dirty="0" err="1">
                <a:latin typeface="Arial" pitchFamily="34" charset="0"/>
                <a:cs typeface="Arial" pitchFamily="34" charset="0"/>
              </a:rPr>
              <a:t>organised</a:t>
            </a:r>
            <a:r>
              <a:rPr lang="en-US" sz="1100" b="0" baseline="0" dirty="0">
                <a:latin typeface="Arial" pitchFamily="34" charset="0"/>
                <a:cs typeface="Arial" pitchFamily="34" charset="0"/>
              </a:rPr>
              <a:t> under two interrelated strands</a:t>
            </a:r>
            <a:r>
              <a:rPr lang="en-US" sz="1100" b="0" dirty="0">
                <a:latin typeface="Arial" pitchFamily="34" charset="0"/>
                <a:cs typeface="Arial" pitchFamily="34" charset="0"/>
              </a:rPr>
              <a:t>:</a:t>
            </a:r>
          </a:p>
          <a:p>
            <a:pPr marL="0" lvl="0">
              <a:lnSpc>
                <a:spcPct val="100000"/>
              </a:lnSpc>
              <a:spcBef>
                <a:spcPts val="0"/>
              </a:spcBef>
            </a:pPr>
            <a:endParaRPr lang="en-US" sz="1100" b="0" dirty="0">
              <a:latin typeface="Arial" pitchFamily="34" charset="0"/>
              <a:cs typeface="Arial" pitchFamily="34" charset="0"/>
            </a:endParaRPr>
          </a:p>
          <a:p>
            <a:pPr marL="0" lvl="0" indent="-171450">
              <a:lnSpc>
                <a:spcPct val="100000"/>
              </a:lnSpc>
              <a:spcBef>
                <a:spcPts val="0"/>
              </a:spcBef>
              <a:buFont typeface="Arial" panose="020B0604020202020204" pitchFamily="34" charset="0"/>
              <a:buChar char="•"/>
            </a:pPr>
            <a:r>
              <a:rPr lang="en-US" sz="1100" b="0" dirty="0">
                <a:solidFill>
                  <a:schemeClr val="tx1"/>
                </a:solidFill>
                <a:latin typeface="Arial" pitchFamily="34" charset="0"/>
                <a:cs typeface="Arial" pitchFamily="34" charset="0"/>
              </a:rPr>
              <a:t>Communicating </a:t>
            </a:r>
            <a:r>
              <a:rPr lang="en-AU" sz="1100" b="0" i="0" u="none" strike="noStrike" baseline="0" dirty="0">
                <a:solidFill>
                  <a:srgbClr val="000000"/>
                </a:solidFill>
                <a:latin typeface="Arial" panose="020B0604020202020204" pitchFamily="34" charset="0"/>
                <a:cs typeface="Arial" panose="020B0604020202020204" pitchFamily="34" charset="0"/>
              </a:rPr>
              <a:t>meaning in the language </a:t>
            </a:r>
            <a:endParaRPr lang="en-US" sz="1100" b="0" dirty="0">
              <a:solidFill>
                <a:schemeClr val="tx1"/>
              </a:solidFill>
              <a:latin typeface="Arial" pitchFamily="34" charset="0"/>
              <a:cs typeface="Arial" pitchFamily="34" charset="0"/>
            </a:endParaRPr>
          </a:p>
          <a:p>
            <a:pPr marL="0" lvl="0" indent="-171450">
              <a:lnSpc>
                <a:spcPct val="100000"/>
              </a:lnSpc>
              <a:spcBef>
                <a:spcPts val="0"/>
              </a:spcBef>
              <a:buFont typeface="Arial" panose="020B0604020202020204" pitchFamily="34" charset="0"/>
              <a:buChar char="•"/>
            </a:pPr>
            <a:r>
              <a:rPr lang="en-US" sz="1100" b="0" dirty="0">
                <a:solidFill>
                  <a:schemeClr val="tx1"/>
                </a:solidFill>
                <a:latin typeface="Arial" pitchFamily="34" charset="0"/>
                <a:cs typeface="Arial" pitchFamily="34" charset="0"/>
              </a:rPr>
              <a:t>Understanding </a:t>
            </a:r>
            <a:r>
              <a:rPr lang="en-AU" sz="1100" b="0" i="0" u="none" strike="noStrike" baseline="0" dirty="0">
                <a:solidFill>
                  <a:srgbClr val="000000"/>
                </a:solidFill>
                <a:latin typeface="Arial" panose="020B0604020202020204" pitchFamily="34" charset="0"/>
                <a:cs typeface="Arial" panose="020B0604020202020204" pitchFamily="34" charset="0"/>
              </a:rPr>
              <a:t>language and culture. </a:t>
            </a:r>
            <a:endParaRPr lang="en-US" sz="1100" b="0" dirty="0">
              <a:solidFill>
                <a:schemeClr val="tx1"/>
              </a:solidFill>
              <a:latin typeface="Arial" pitchFamily="34" charset="0"/>
              <a:cs typeface="Arial" pitchFamily="34" charset="0"/>
            </a:endParaRPr>
          </a:p>
          <a:p>
            <a:pPr marL="0" lvl="0" indent="0">
              <a:lnSpc>
                <a:spcPct val="100000"/>
              </a:lnSpc>
              <a:spcBef>
                <a:spcPts val="0"/>
              </a:spcBef>
              <a:buFont typeface="+mj-lt"/>
              <a:buNone/>
            </a:pPr>
            <a:endParaRPr lang="en-US" sz="1100" b="0" dirty="0">
              <a:solidFill>
                <a:schemeClr val="tx1"/>
              </a:solidFill>
              <a:latin typeface="Arial" pitchFamily="34" charset="0"/>
              <a:cs typeface="Arial" pitchFamily="34" charset="0"/>
            </a:endParaRPr>
          </a:p>
          <a:p>
            <a:pPr marL="0">
              <a:lnSpc>
                <a:spcPct val="100000"/>
              </a:lnSpc>
              <a:spcBef>
                <a:spcPts val="0"/>
              </a:spcBef>
            </a:pPr>
            <a:r>
              <a:rPr lang="en-AU" sz="1100" u="none" dirty="0">
                <a:latin typeface="Arial" pitchFamily="34" charset="0"/>
                <a:cs typeface="Arial" pitchFamily="34" charset="0"/>
              </a:rPr>
              <a:t>Under each strand, curriculum is </a:t>
            </a:r>
            <a:r>
              <a:rPr lang="en-AU" sz="1100" u="none" dirty="0" err="1">
                <a:latin typeface="Arial" pitchFamily="34" charset="0"/>
                <a:cs typeface="Arial" pitchFamily="34" charset="0"/>
              </a:rPr>
              <a:t>organi</a:t>
            </a:r>
            <a:r>
              <a:rPr lang="en-US" sz="1100" b="0" dirty="0">
                <a:latin typeface="Arial" pitchFamily="34" charset="0"/>
                <a:cs typeface="Arial" pitchFamily="34" charset="0"/>
              </a:rPr>
              <a:t>sed into sub-strands</a:t>
            </a:r>
            <a:r>
              <a:rPr lang="en-US" sz="1100" b="0" baseline="0" dirty="0">
                <a:latin typeface="Arial" pitchFamily="34" charset="0"/>
                <a:cs typeface="Arial" pitchFamily="34" charset="0"/>
              </a:rPr>
              <a:t>. </a:t>
            </a:r>
            <a:endParaRPr lang="en-US" sz="1100" b="0" dirty="0">
              <a:latin typeface="Arial" pitchFamily="34" charset="0"/>
              <a:cs typeface="Arial" pitchFamily="34" charset="0"/>
            </a:endParaRPr>
          </a:p>
          <a:p>
            <a:pPr marL="0" lvl="0" indent="0">
              <a:spcBef>
                <a:spcPts val="0"/>
              </a:spcBef>
              <a:buFontTx/>
              <a:buNone/>
            </a:pPr>
            <a:r>
              <a:rPr lang="en-US" sz="1100" b="0" dirty="0">
                <a:latin typeface="Arial" pitchFamily="34" charset="0"/>
                <a:cs typeface="Arial" pitchFamily="34" charset="0"/>
              </a:rPr>
              <a:t>The sub-strands for</a:t>
            </a:r>
            <a:r>
              <a:rPr lang="en-US" sz="1100" b="1" dirty="0">
                <a:latin typeface="Arial" pitchFamily="34" charset="0"/>
                <a:cs typeface="Arial" pitchFamily="34" charset="0"/>
              </a:rPr>
              <a:t> </a:t>
            </a:r>
            <a:r>
              <a:rPr lang="en-US" sz="1100" b="0" dirty="0">
                <a:latin typeface="Arial" pitchFamily="34" charset="0"/>
                <a:cs typeface="Arial" pitchFamily="34" charset="0"/>
              </a:rPr>
              <a:t>Communicating </a:t>
            </a:r>
            <a:r>
              <a:rPr lang="en-AU" sz="1100" b="0" dirty="0">
                <a:latin typeface="Arial" panose="020B0604020202020204" pitchFamily="34" charset="0"/>
                <a:cs typeface="Arial" panose="020B0604020202020204" pitchFamily="34" charset="0"/>
              </a:rPr>
              <a:t>meaning in the language are:</a:t>
            </a:r>
            <a:endParaRPr lang="en-AU" sz="1100" b="0" i="0" u="none" strike="noStrik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100" b="0" i="0" u="none" strike="noStrike" baseline="0" dirty="0">
                <a:solidFill>
                  <a:srgbClr val="000000"/>
                </a:solidFill>
                <a:latin typeface="Arial" panose="020B0604020202020204" pitchFamily="34" charset="0"/>
                <a:cs typeface="Arial" panose="020B0604020202020204" pitchFamily="34" charset="0"/>
              </a:rPr>
              <a:t>Interacting in the language </a:t>
            </a:r>
            <a:r>
              <a:rPr lang="en-US" sz="1100" b="0" i="0" u="none" strike="noStrike" baseline="0" dirty="0">
                <a:solidFill>
                  <a:srgbClr val="000000"/>
                </a:solidFill>
                <a:latin typeface="Arial" panose="020B0604020202020204" pitchFamily="34" charset="0"/>
                <a:cs typeface="Arial" panose="020B0604020202020204" pitchFamily="34" charset="0"/>
              </a:rPr>
              <a:t>	</a:t>
            </a:r>
          </a:p>
          <a:p>
            <a:pPr marL="171450" lvl="0" indent="-171450">
              <a:spcBef>
                <a:spcPts val="0"/>
              </a:spcBef>
              <a:buFont typeface="Arial" panose="020B0604020202020204" pitchFamily="34" charset="0"/>
              <a:buChar char="•"/>
            </a:pPr>
            <a:r>
              <a:rPr lang="en-US" sz="1100" b="0" i="0" dirty="0">
                <a:solidFill>
                  <a:schemeClr val="tx1"/>
                </a:solidFill>
                <a:latin typeface="Arial" pitchFamily="34" charset="0"/>
                <a:cs typeface="Arial" pitchFamily="34" charset="0"/>
              </a:rPr>
              <a:t>Mediating meaning in and between languages</a:t>
            </a:r>
          </a:p>
          <a:p>
            <a:pPr marL="171450" lvl="0" indent="-171450">
              <a:spcBef>
                <a:spcPts val="0"/>
              </a:spcBef>
              <a:buFont typeface="Arial" panose="020B0604020202020204" pitchFamily="34" charset="0"/>
              <a:buChar char="•"/>
            </a:pPr>
            <a:r>
              <a:rPr lang="en-US" sz="1100" b="0" i="0" dirty="0">
                <a:solidFill>
                  <a:schemeClr val="tx1"/>
                </a:solidFill>
                <a:latin typeface="Arial" pitchFamily="34" charset="0"/>
                <a:cs typeface="Arial" pitchFamily="34" charset="0"/>
              </a:rPr>
              <a:t>Creating text in the language.</a:t>
            </a:r>
            <a:r>
              <a:rPr lang="en-US" sz="1100" b="0" i="0" u="none" strike="noStrike" baseline="0" dirty="0">
                <a:solidFill>
                  <a:srgbClr val="000000"/>
                </a:solidFill>
                <a:latin typeface="Arial" panose="020B0604020202020204" pitchFamily="34" charset="0"/>
                <a:cs typeface="Arial" panose="020B0604020202020204" pitchFamily="34" charset="0"/>
              </a:rPr>
              <a:t>	</a:t>
            </a:r>
          </a:p>
          <a:p>
            <a:pPr marL="0" lvl="0" indent="0">
              <a:spcBef>
                <a:spcPts val="0"/>
              </a:spcBef>
              <a:buFontTx/>
              <a:buNone/>
            </a:pPr>
            <a:endParaRPr lang="en-US" sz="1100" b="1" dirty="0">
              <a:latin typeface="Arial" pitchFamily="34" charset="0"/>
              <a:cs typeface="Arial" pitchFamily="34" charset="0"/>
            </a:endParaRPr>
          </a:p>
          <a:p>
            <a:pPr marL="0" lvl="0" indent="0">
              <a:spcBef>
                <a:spcPts val="0"/>
              </a:spcBef>
              <a:buFontTx/>
              <a:buNone/>
            </a:pPr>
            <a:r>
              <a:rPr lang="en-US" sz="1100" b="0" dirty="0">
                <a:latin typeface="Arial" pitchFamily="34" charset="0"/>
                <a:cs typeface="Arial" pitchFamily="34" charset="0"/>
              </a:rPr>
              <a:t>The sub-strands for Understanding </a:t>
            </a:r>
            <a:r>
              <a:rPr lang="en-AU" sz="1100" b="0" i="0" u="none" strike="noStrike" baseline="0" dirty="0">
                <a:solidFill>
                  <a:srgbClr val="000000"/>
                </a:solidFill>
                <a:latin typeface="Arial" panose="020B0604020202020204" pitchFamily="34" charset="0"/>
                <a:cs typeface="Arial" panose="020B0604020202020204" pitchFamily="34" charset="0"/>
              </a:rPr>
              <a:t>language and culture are:</a:t>
            </a:r>
            <a:endParaRPr lang="en-US" sz="1100" b="0" dirty="0">
              <a:latin typeface="Arial" pitchFamily="34" charset="0"/>
              <a:cs typeface="Arial" pitchFamily="34" charset="0"/>
            </a:endParaRPr>
          </a:p>
          <a:p>
            <a:pPr marL="171450" lvl="0" indent="-171450">
              <a:spcBef>
                <a:spcPts val="0"/>
              </a:spcBef>
              <a:buFont typeface="Arial" panose="020B0604020202020204" pitchFamily="34" charset="0"/>
              <a:buChar char="•"/>
            </a:pPr>
            <a:r>
              <a:rPr lang="en-US" sz="1100" b="0" i="0" dirty="0">
                <a:solidFill>
                  <a:schemeClr val="tx1"/>
                </a:solidFill>
                <a:latin typeface="Arial" pitchFamily="34" charset="0"/>
                <a:cs typeface="Arial" pitchFamily="34" charset="0"/>
              </a:rPr>
              <a:t>Understanding systems of language</a:t>
            </a:r>
            <a:r>
              <a:rPr lang="en-US" sz="1100" b="0" i="0" u="none" strike="noStrike" baseline="0" dirty="0">
                <a:solidFill>
                  <a:srgbClr val="000000"/>
                </a:solidFill>
                <a:latin typeface="Arial" panose="020B0604020202020204" pitchFamily="34" charset="0"/>
                <a:cs typeface="Arial" panose="020B0604020202020204" pitchFamily="34" charset="0"/>
              </a:rPr>
              <a:t>. </a:t>
            </a:r>
            <a:endParaRPr lang="en-AU" sz="1100" b="0" i="0" u="none" strike="noStrik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cs typeface="Arial" panose="020B0604020202020204" pitchFamily="34" charset="0"/>
              </a:rPr>
              <a:t>Understanding the interrelationship of language and culture.</a:t>
            </a:r>
          </a:p>
          <a:p>
            <a:pPr marL="171450" indent="-171450">
              <a:buFont typeface="Arial" panose="020B0604020202020204" pitchFamily="34" charset="0"/>
              <a:buChar char="•"/>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0" i="0" u="none" strike="noStrike" baseline="0" dirty="0">
                <a:solidFill>
                  <a:srgbClr val="000000"/>
                </a:solidFill>
                <a:latin typeface="Arial" panose="020B0604020202020204" pitchFamily="34" charset="0"/>
                <a:cs typeface="Arial" panose="020B0604020202020204" pitchFamily="34" charset="0"/>
              </a:rPr>
              <a:t>*Note that for Auslan and the Framework for Aboriginal Languages and Torres Strait Islander Languages, this sub-strand is named ‘Understanding the interrelationship of language, culture and identity’.</a:t>
            </a:r>
          </a:p>
          <a:p>
            <a:pPr lvl="0">
              <a:spcBef>
                <a:spcPts val="0"/>
              </a:spcBef>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Information on</a:t>
            </a:r>
            <a:r>
              <a:rPr lang="en-US" sz="1100" b="0" baseline="0" dirty="0">
                <a:latin typeface="Arial" pitchFamily="34" charset="0"/>
                <a:cs typeface="Arial" pitchFamily="34" charset="0"/>
              </a:rPr>
              <a:t> strands and sub-strands is available from: </a:t>
            </a:r>
            <a:r>
              <a:rPr lang="en-AU" sz="1100" b="0" u="sng" baseline="0" dirty="0">
                <a:solidFill>
                  <a:schemeClr val="tx1"/>
                </a:solidFill>
                <a:latin typeface="Arial" pitchFamily="34" charset="0"/>
                <a:cs typeface="Arial" pitchFamily="34" charset="0"/>
              </a:rPr>
              <a:t>https://v9.australiancurriculum.edu.au/teacher-resources/understand-this-learning-area/languages/.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pPr lvl="0">
              <a:spcBef>
                <a:spcPts val="0"/>
              </a:spcBef>
            </a:pPr>
            <a:r>
              <a:rPr lang="en-US" sz="1100" b="1" u="none" dirty="0">
                <a:latin typeface="Arial" pitchFamily="34" charset="0"/>
                <a:cs typeface="Arial" pitchFamily="34" charset="0"/>
              </a:rPr>
              <a:t>Suggested activities</a:t>
            </a:r>
          </a:p>
          <a:p>
            <a:pPr marL="0" lvl="0" indent="0">
              <a:spcBef>
                <a:spcPts val="0"/>
              </a:spcBef>
              <a:buFont typeface="+mj-lt"/>
              <a:buNone/>
            </a:pPr>
            <a:endParaRPr lang="en-US" sz="1100" b="1" u="none" kern="1200" dirty="0">
              <a:solidFill>
                <a:schemeClr val="tx1"/>
              </a:solidFill>
              <a:effectLst/>
              <a:latin typeface="Arial" pitchFamily="34" charset="0"/>
              <a:ea typeface="+mn-ea"/>
              <a:cs typeface="Arial" pitchFamily="34" charset="0"/>
            </a:endParaRPr>
          </a:p>
          <a:p>
            <a:pPr marL="228600" lvl="0" indent="-228600">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What is the relationship between the strands of Languages?</a:t>
            </a:r>
          </a:p>
          <a:p>
            <a:pPr marL="228600" lvl="0" indent="-228600">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Prepare a brief statement/overview that would help you describe the strands to a parent group.</a:t>
            </a:r>
          </a:p>
          <a:p>
            <a:pPr marL="0" lvl="0">
              <a:lnSpc>
                <a:spcPct val="100000"/>
              </a:lnSpc>
              <a:spcBef>
                <a:spcPts val="0"/>
              </a:spcBef>
            </a:pPr>
            <a:endParaRPr lang="en-US" sz="1100" b="0" dirty="0">
              <a:latin typeface="Arial" pitchFamily="34" charset="0"/>
              <a:cs typeface="Arial" pitchFamily="34" charset="0"/>
            </a:endParaRPr>
          </a:p>
          <a:p>
            <a:pPr mar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14</a:t>
            </a:fld>
            <a:endParaRPr lang="en-AU" sz="1000" dirty="0"/>
          </a:p>
        </p:txBody>
      </p:sp>
    </p:spTree>
    <p:extLst>
      <p:ext uri="{BB962C8B-B14F-4D97-AF65-F5344CB8AC3E}">
        <p14:creationId xmlns:p14="http://schemas.microsoft.com/office/powerpoint/2010/main" val="672200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The achievement standard is a statement of what students should know and be able to do at the end of the band.</a:t>
            </a:r>
            <a:r>
              <a:rPr lang="en-US" sz="1100" b="0" baseline="0" dirty="0">
                <a:latin typeface="Arial" pitchFamily="34" charset="0"/>
                <a:cs typeface="Arial" pitchFamily="34" charset="0"/>
              </a:rPr>
              <a:t> </a:t>
            </a:r>
            <a:r>
              <a:rPr lang="en-AU" sz="1100" b="0" i="0" u="none" strike="noStrike" kern="1200" baseline="0" dirty="0">
                <a:solidFill>
                  <a:schemeClr val="tx1"/>
                </a:solidFill>
                <a:latin typeface="Arial" pitchFamily="34" charset="0"/>
                <a:ea typeface="+mn-ea"/>
                <a:cs typeface="Arial" pitchFamily="34" charset="0"/>
              </a:rPr>
              <a:t>In Languages, the first paragraph of the achievement standard relates to Communicating meaning in the language and the second paragraph relates to Understanding language and culture.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9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3249638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pPr marL="0" indent="0">
              <a:lnSpc>
                <a:spcPct val="100000"/>
              </a:lnSpc>
              <a:spcBef>
                <a:spcPts val="0"/>
              </a:spcBef>
            </a:pPr>
            <a:r>
              <a:rPr lang="en-AU" sz="1100" b="1" u="none" dirty="0">
                <a:latin typeface="Arial" pitchFamily="34" charset="0"/>
                <a:cs typeface="Arial" pitchFamily="34" charset="0"/>
              </a:rPr>
              <a:t>Suggested activities</a:t>
            </a:r>
          </a:p>
          <a:p>
            <a:pPr marL="0" indent="0">
              <a:lnSpc>
                <a:spcPct val="100000"/>
              </a:lnSpc>
              <a:spcBef>
                <a:spcPts val="0"/>
              </a:spcBef>
            </a:pPr>
            <a:endParaRPr lang="en-AU" sz="1100" b="1" u="none" dirty="0">
              <a:effectLst/>
              <a:latin typeface="Arial" pitchFamily="34" charset="0"/>
              <a:ea typeface="Arial" panose="020B0604020202020204" pitchFamily="34" charset="0"/>
              <a:cs typeface="Arial" pitchFamily="34" charset="0"/>
            </a:endParaRPr>
          </a:p>
          <a:p>
            <a:pPr marL="0" indent="0">
              <a:lnSpc>
                <a:spcPct val="100000"/>
              </a:lnSpc>
              <a:spcBef>
                <a:spcPts val="0"/>
              </a:spcBef>
            </a:pPr>
            <a:r>
              <a:rPr lang="en-AU" sz="1100" dirty="0">
                <a:effectLst/>
                <a:latin typeface="Arial" panose="020B0604020202020204" pitchFamily="34" charset="0"/>
                <a:ea typeface="Arial" panose="020B0604020202020204" pitchFamily="34" charset="0"/>
                <a:cs typeface="Times New Roman" panose="02020603050405020304" pitchFamily="18" charset="0"/>
              </a:rPr>
              <a:t>Partner with a colleague and complete the following activities:</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200"/>
              </a:spcBef>
              <a:spcAft>
                <a:spcPts val="200"/>
              </a:spcAft>
              <a:buClrTx/>
              <a:buSzTx/>
              <a:buFont typeface="+mj-lt"/>
              <a:buAutoNum type="arabicPeriod"/>
              <a:tabLst>
                <a:tab pos="457200" algn="l"/>
              </a:tabLst>
              <a:defRPr/>
            </a:pPr>
            <a:r>
              <a:rPr lang="en-AU" sz="1100" dirty="0">
                <a:effectLst/>
                <a:latin typeface="Arial" panose="020B0604020202020204" pitchFamily="34" charset="0"/>
                <a:ea typeface="Arial" panose="020B0604020202020204" pitchFamily="34" charset="0"/>
                <a:cs typeface="Times New Roman" panose="02020603050405020304" pitchFamily="18" charset="0"/>
              </a:rPr>
              <a:t>Using the Australian Curriculum: Languages, discuss how the evidence that students need to provide of what they know and can do increases in complexity across year levels. </a:t>
            </a:r>
            <a:r>
              <a:rPr lang="en-AU" sz="1100" b="0" u="sng" baseline="0" dirty="0">
                <a:solidFill>
                  <a:schemeClr val="tx1"/>
                </a:solidFill>
                <a:latin typeface="Arial" pitchFamily="34" charset="0"/>
                <a:cs typeface="Arial" pitchFamily="34" charset="0"/>
              </a:rPr>
              <a:t>https://v9.australiancurriculum.edu.au/teacher-resources/understand-this-learning-area/languages/.</a:t>
            </a:r>
          </a:p>
          <a:p>
            <a:pPr marL="342900" lvl="0" indent="-342900">
              <a:lnSpc>
                <a:spcPct val="110000"/>
              </a:lnSpc>
              <a:spcBef>
                <a:spcPts val="200"/>
              </a:spcBef>
              <a:spcAft>
                <a:spcPts val="200"/>
              </a:spcAft>
              <a:buFont typeface="+mj-lt"/>
              <a:buAutoNum type="arabicPeriod"/>
              <a:tabLst>
                <a:tab pos="457200" algn="l"/>
              </a:tabLst>
            </a:pPr>
            <a:r>
              <a:rPr lang="en-AU" sz="1100" dirty="0">
                <a:effectLst/>
                <a:latin typeface="Arial" panose="020B0604020202020204" pitchFamily="34" charset="0"/>
                <a:ea typeface="Arial" panose="020B0604020202020204" pitchFamily="34" charset="0"/>
                <a:cs typeface="Times New Roman" panose="02020603050405020304" pitchFamily="18" charset="0"/>
              </a:rPr>
              <a:t>For a given year level, map the achievement standard to the content descriptions.</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9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2645263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Arial" pitchFamily="34" charset="0"/>
                <a:cs typeface="Arial" pitchFamily="34" charset="0"/>
              </a:rPr>
              <a:t>The</a:t>
            </a:r>
            <a:r>
              <a:rPr lang="en-AU" sz="1100" b="0" i="0" baseline="0" dirty="0">
                <a:latin typeface="Arial" pitchFamily="34" charset="0"/>
                <a:cs typeface="Arial" pitchFamily="34" charset="0"/>
              </a:rPr>
              <a:t> key connections help teachers identify the links to the other dimensions for the Australian Curriculum, including the general capabilities, cross-curriculum priorities and other learning areas to assist teachers to make connections in their planning for student learning.</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baseline="0" dirty="0">
                <a:latin typeface="Arial" pitchFamily="34" charset="0"/>
                <a:cs typeface="Arial" pitchFamily="34" charset="0"/>
              </a:rPr>
              <a:t>The key connections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https://v9.australiancurriculum.edu.au/teacher-resources/understand-this-learning-area/languages/.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i="0" baseline="0" dirty="0">
              <a:latin typeface="Arial" pitchFamily="34" charset="0"/>
              <a:cs typeface="Arial" pitchFamily="34" charset="0"/>
            </a:endParaRPr>
          </a:p>
          <a:p>
            <a:pPr marL="0" lvl="0">
              <a:lnSpc>
                <a:spcPct val="100000"/>
              </a:lnSpc>
              <a:spcBef>
                <a:spcPts val="0"/>
              </a:spcBef>
            </a:pPr>
            <a:r>
              <a:rPr lang="en-US" sz="1100" b="1" i="0" u="none" dirty="0">
                <a:latin typeface="Arial" pitchFamily="34" charset="0"/>
                <a:cs typeface="Arial" pitchFamily="34" charset="0"/>
              </a:rPr>
              <a:t>Suggested activities</a:t>
            </a:r>
          </a:p>
          <a:p>
            <a:pPr marL="228600" lvl="0" indent="-228600">
              <a:lnSpc>
                <a:spcPct val="100000"/>
              </a:lnSpc>
              <a:spcBef>
                <a:spcPts val="0"/>
              </a:spcBef>
              <a:buFont typeface="+mj-lt"/>
              <a:buAutoNum type="arabicPeriod"/>
            </a:pPr>
            <a:r>
              <a:rPr lang="en-AU" sz="1100" i="0" kern="1200" dirty="0">
                <a:solidFill>
                  <a:schemeClr val="tx1"/>
                </a:solidFill>
                <a:effectLst/>
                <a:latin typeface="Arial" pitchFamily="34" charset="0"/>
                <a:ea typeface="+mn-ea"/>
                <a:cs typeface="Arial" pitchFamily="34" charset="0"/>
              </a:rPr>
              <a:t>Read the key connections section relating to other learning areas. Partner with a colleague to discuss the following questions:</a:t>
            </a:r>
          </a:p>
          <a:p>
            <a:pPr marL="685800" lvl="1" indent="-228600">
              <a:lnSpc>
                <a:spcPct val="100000"/>
              </a:lnSpc>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Which learning areas does the Languages curriculum have key connections to?</a:t>
            </a:r>
          </a:p>
          <a:p>
            <a:pPr marL="685800" lvl="1" indent="-228600">
              <a:lnSpc>
                <a:spcPct val="100000"/>
              </a:lnSpc>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Why are these connections important? What important contribution do they make to a student’s education?</a:t>
            </a:r>
          </a:p>
          <a:p>
            <a:pPr marL="0" lvl="0" indent="0">
              <a:lnSpc>
                <a:spcPct val="100000"/>
              </a:lnSpc>
              <a:spcBef>
                <a:spcPts val="0"/>
              </a:spcBef>
              <a:buFont typeface="+mj-lt"/>
              <a:buNone/>
            </a:pPr>
            <a:r>
              <a:rPr lang="en-AU" sz="1100" i="0" kern="1200" dirty="0">
                <a:solidFill>
                  <a:schemeClr val="tx1"/>
                </a:solidFill>
                <a:effectLst/>
                <a:latin typeface="Arial" pitchFamily="34" charset="0"/>
                <a:ea typeface="+mn-ea"/>
                <a:cs typeface="Arial" pitchFamily="34" charset="0"/>
              </a:rPr>
              <a:t>2.    Create a concept map showing the connections between other learning areas.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25747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a:cs typeface="Arial"/>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support students to be successful learners ― literacy, numeracy, </a:t>
            </a:r>
            <a:r>
              <a:rPr lang="en-AU" sz="1100" dirty="0">
                <a:latin typeface="Arial"/>
                <a:cs typeface="Arial"/>
              </a:rPr>
              <a:t>digital literacy</a:t>
            </a:r>
            <a:r>
              <a:rPr lang="en-AU" sz="1100" kern="1200" dirty="0">
                <a:solidFill>
                  <a:schemeClr val="tx1"/>
                </a:solidFill>
                <a:effectLst/>
                <a:latin typeface="Arial"/>
                <a:cs typeface="Arial"/>
              </a:rPr>
              <a:t>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b="0" i="0" u="none" strike="noStrike" dirty="0">
                <a:solidFill>
                  <a:srgbClr val="000000"/>
                </a:solidFill>
                <a:effectLst/>
                <a:latin typeface="Arial" panose="020B0604020202020204" pitchFamily="34" charset="0"/>
              </a:rPr>
              <a:t>Continua of learning have been developed for each capability to describe the relevant knowledge, understanding and skills at particular points of schooling</a:t>
            </a:r>
            <a:r>
              <a:rPr lang="en-AU" sz="1100" kern="1200" dirty="0">
                <a:solidFill>
                  <a:schemeClr val="tx1"/>
                </a:solidFill>
                <a:effectLst/>
                <a:latin typeface="Arial" pitchFamily="34" charset="0"/>
                <a:ea typeface="+mn-ea"/>
                <a:cs typeface="Arial" pitchFamily="34" charset="0"/>
              </a:rPr>
              <a:t>, w</a:t>
            </a:r>
            <a:r>
              <a:rPr lang="en-AU" sz="1100" b="0" i="0" u="none" strike="noStrike" dirty="0">
                <a:solidFill>
                  <a:srgbClr val="000000"/>
                </a:solidFill>
                <a:effectLst/>
                <a:latin typeface="Arial" panose="020B0604020202020204" pitchFamily="34" charset="0"/>
              </a:rPr>
              <a:t>hile the literacy and numeracy general capabilities have n</a:t>
            </a:r>
            <a:r>
              <a:rPr lang="en-US" sz="1100" b="0" i="0" u="none" strike="noStrike" dirty="0" err="1">
                <a:solidFill>
                  <a:srgbClr val="000000"/>
                </a:solidFill>
                <a:effectLst/>
                <a:latin typeface="Arial" panose="020B0604020202020204" pitchFamily="34" charset="0"/>
              </a:rPr>
              <a:t>ational</a:t>
            </a:r>
            <a:r>
              <a:rPr lang="en-US" sz="1100" b="0" i="0" u="none" strike="noStrike" dirty="0">
                <a:solidFill>
                  <a:srgbClr val="000000"/>
                </a:solidFill>
                <a:effectLst/>
                <a:latin typeface="Arial" panose="020B0604020202020204" pitchFamily="34" charset="0"/>
              </a:rPr>
              <a:t> learning progressions that describe the skills, understandings and capabilities that students typically acquire as their proficiency increases in a particular aspect of the curriculum over time.</a:t>
            </a:r>
            <a:r>
              <a:rPr lang="en-AU" sz="1100" b="0" i="0" u="none" strike="noStrike" dirty="0">
                <a:solidFill>
                  <a:srgbClr val="000000"/>
                </a:solidFill>
                <a:effectLst/>
                <a:latin typeface="Arial" panose="020B0604020202020204" pitchFamily="34" charset="0"/>
              </a:rPr>
              <a:t> </a:t>
            </a:r>
          </a:p>
          <a:p>
            <a:pPr>
              <a:spcBef>
                <a:spcPts val="0"/>
              </a:spcBef>
            </a:pPr>
            <a:endParaRPr lang="en-US" sz="1100" dirty="0">
              <a:latin typeface="Arial" pitchFamily="34" charset="0"/>
              <a:cs typeface="Arial" pitchFamily="34" charset="0"/>
            </a:endParaRPr>
          </a:p>
          <a:p>
            <a:pPr marL="0">
              <a:spcBef>
                <a:spcPts val="0"/>
              </a:spcBef>
            </a:pPr>
            <a:r>
              <a:rPr lang="en-US" sz="1100" b="0" dirty="0">
                <a:solidFill>
                  <a:schemeClr val="tx1"/>
                </a:solidFill>
                <a:latin typeface="Arial"/>
                <a:cs typeface="Arial"/>
              </a:rPr>
              <a:t>The content</a:t>
            </a:r>
            <a:r>
              <a:rPr lang="en-US" sz="1100" b="0" baseline="0" dirty="0">
                <a:solidFill>
                  <a:schemeClr val="tx1"/>
                </a:solidFill>
                <a:latin typeface="Arial"/>
                <a:cs typeface="Arial"/>
              </a:rPr>
              <a:t> outlined in the g</a:t>
            </a:r>
            <a:r>
              <a:rPr lang="en-US" sz="1100" b="0" dirty="0">
                <a:solidFill>
                  <a:schemeClr val="tx1"/>
                </a:solidFill>
                <a:latin typeface="Arial"/>
                <a:cs typeface="Arial"/>
              </a:rPr>
              <a:t>eneral capabilities' continua/progressions</a:t>
            </a:r>
            <a:r>
              <a:rPr lang="en-US" sz="1100" b="0" baseline="0" dirty="0">
                <a:solidFill>
                  <a:schemeClr val="tx1"/>
                </a:solidFill>
                <a:latin typeface="Arial"/>
                <a:cs typeface="Arial"/>
              </a:rPr>
              <a:t> is </a:t>
            </a:r>
            <a:r>
              <a:rPr lang="en-US" sz="1100" b="0" dirty="0">
                <a:solidFill>
                  <a:schemeClr val="tx1"/>
                </a:solidFill>
                <a:latin typeface="Arial"/>
                <a:cs typeface="Arial"/>
              </a:rPr>
              <a:t>embedded in the content descriptions</a:t>
            </a:r>
            <a:r>
              <a:rPr lang="en-US" sz="1100" b="0" baseline="0" dirty="0">
                <a:solidFill>
                  <a:schemeClr val="tx1"/>
                </a:solidFill>
                <a:latin typeface="Arial"/>
                <a:cs typeface="Arial"/>
              </a:rPr>
              <a:t> for each learning area, </a:t>
            </a:r>
            <a:r>
              <a:rPr lang="en-AU" sz="1100" b="0" dirty="0">
                <a:solidFill>
                  <a:schemeClr val="tx1"/>
                </a:solidFill>
                <a:latin typeface="Arial"/>
                <a:cs typeface="Arial"/>
              </a:rPr>
              <a:t>where appropriate. The </a:t>
            </a:r>
            <a:r>
              <a:rPr lang="en-AU" sz="1100" b="0" baseline="0" dirty="0">
                <a:solidFill>
                  <a:schemeClr val="tx1"/>
                </a:solidFill>
                <a:latin typeface="Arial"/>
                <a:cs typeface="Arial"/>
              </a:rPr>
              <a:t>icons shown on this slide are used to identify where the general capabilities are embedded in content descriptions.</a:t>
            </a:r>
            <a:r>
              <a:rPr lang="en-AU" sz="1100" dirty="0">
                <a:latin typeface="Arial"/>
                <a:cs typeface="Arial"/>
              </a:rPr>
              <a:t> </a:t>
            </a:r>
            <a:endParaRPr lang="en-AU" sz="1100" b="0" baseline="0" dirty="0">
              <a:solidFill>
                <a:schemeClr val="tx1"/>
              </a:solidFill>
              <a:latin typeface="Arial" pitchFamily="34" charset="0"/>
              <a:cs typeface="Arial" pitchFamily="34" charset="0"/>
            </a:endParaRP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a:cs typeface="Arial"/>
              </a:rPr>
              <a:t>A summary of</a:t>
            </a:r>
            <a:r>
              <a:rPr lang="en-AU" sz="1100" b="0" baseline="0" dirty="0">
                <a:latin typeface="Arial"/>
                <a:cs typeface="Arial"/>
              </a:rPr>
              <a:t> the focus of each of the general capabilities in the Languages learning area is available from: </a:t>
            </a:r>
            <a:r>
              <a:rPr lang="en-AU" sz="1100" b="0" u="sng" baseline="0" dirty="0">
                <a:solidFill>
                  <a:schemeClr val="tx1"/>
                </a:solidFill>
                <a:latin typeface="Arial" pitchFamily="34" charset="0"/>
                <a:cs typeface="Arial" pitchFamily="34" charset="0"/>
              </a:rPr>
              <a:t>https://v9.australiancurriculum.edu.au/teacher-resources/understand-this-learning-area/languages/.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 section relating to the general capabilities. Partner with a colleague to discuss the following questions:</a:t>
            </a:r>
          </a:p>
          <a:p>
            <a:pPr marL="0" indent="0">
              <a:lnSpc>
                <a:spcPct val="100000"/>
              </a:lnSpc>
              <a:spcBef>
                <a:spcPts val="0"/>
              </a:spcBef>
              <a:buFont typeface="+mj-lt"/>
              <a:buNone/>
            </a:pPr>
            <a:endParaRPr lang="en-AU" sz="1100" b="0" i="0" u="none" strike="noStrike"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Arial" panose="020B0604020202020204" pitchFamily="34" charset="0"/>
              <a:buChar cha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general capabilities are there key connections?</a:t>
            </a:r>
            <a:r>
              <a:rPr lang="en-AU" sz="1100" kern="1200" baseline="0" dirty="0">
                <a:solidFill>
                  <a:schemeClr val="tx1"/>
                </a:solidFill>
                <a:effectLst/>
                <a:latin typeface="Arial" pitchFamily="34" charset="0"/>
                <a:ea typeface="+mn-ea"/>
                <a:cs typeface="Arial" pitchFamily="34" charset="0"/>
              </a:rPr>
              <a: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could you embed</a:t>
            </a:r>
            <a:r>
              <a:rPr lang="en-AU" sz="1100" kern="1200" baseline="0" dirty="0">
                <a:solidFill>
                  <a:schemeClr val="tx1"/>
                </a:solidFill>
                <a:effectLst/>
                <a:latin typeface="Arial" pitchFamily="34" charset="0"/>
                <a:ea typeface="+mn-ea"/>
                <a:cs typeface="Arial" pitchFamily="34" charset="0"/>
              </a:rPr>
              <a:t> the general capabilities authentically into your teaching and learning programs?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18</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Explicit teaching of the priorities may be incorporated in teaching and learning activities where appropriate. </a:t>
            </a:r>
          </a:p>
          <a:p>
            <a:pPr marL="0">
              <a:spcBef>
                <a:spcPts val="0"/>
              </a:spcBef>
            </a:pPr>
            <a:endParaRPr lang="en-AU" sz="1100" b="0" dirty="0">
              <a:solidFill>
                <a:schemeClr val="tx1"/>
              </a:solidFill>
              <a:latin typeface="Arial" pitchFamily="34" charset="0"/>
              <a:cs typeface="Arial" pitchFamily="34"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activity</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connections’ section relating to the cross-curriculum priorities. Partner with a colleague to discuss the following questions: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marR="0" lvl="1" indent="-2286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cross-curriculum priorities are there key connections?</a:t>
            </a:r>
            <a:r>
              <a:rPr lang="en-AU" sz="1100" kern="1200" baseline="0" dirty="0">
                <a:solidFill>
                  <a:schemeClr val="tx1"/>
                </a:solidFill>
                <a:effectLst/>
                <a:latin typeface="Arial" pitchFamily="34" charset="0"/>
                <a:ea typeface="+mn-ea"/>
                <a:cs typeface="Arial" pitchFamily="34" charset="0"/>
              </a:rPr>
              <a:t> </a:t>
            </a:r>
          </a:p>
          <a:p>
            <a:pPr marL="228600" lvl="1"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are the cross-curriculum priorities reflected in your teaching and learning programs?</a:t>
            </a:r>
          </a:p>
          <a:p>
            <a:pPr marL="0">
              <a:spcBef>
                <a:spcPts val="0"/>
              </a:spcBef>
            </a:pP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19</a:t>
            </a:fld>
            <a:endParaRPr lang="en-AU" sz="1000"/>
          </a:p>
        </p:txBody>
      </p:sp>
    </p:spTree>
    <p:extLst>
      <p:ext uri="{BB962C8B-B14F-4D97-AF65-F5344CB8AC3E}">
        <p14:creationId xmlns:p14="http://schemas.microsoft.com/office/powerpoint/2010/main" val="68393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Arial" pitchFamily="34" charset="0"/>
                <a:cs typeface="Arial" pitchFamily="34" charset="0"/>
              </a:rPr>
              <a:t>This presentation aims to:</a:t>
            </a:r>
          </a:p>
          <a:p>
            <a:pPr marL="0" indent="0">
              <a:spcBef>
                <a:spcPts val="0"/>
              </a:spcBef>
              <a:defRPr/>
            </a:pPr>
            <a:endParaRPr lang="en-AU" sz="1100" dirty="0">
              <a:latin typeface="Arial" pitchFamily="34" charset="0"/>
              <a:cs typeface="Arial" pitchFamily="34" charset="0"/>
            </a:endParaRP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build understanding of the Australian Curriculum, with</a:t>
            </a:r>
            <a:r>
              <a:rPr lang="en-AU" sz="1100" baseline="0" dirty="0">
                <a:solidFill>
                  <a:schemeClr val="tx1"/>
                </a:solidFill>
                <a:latin typeface="Arial" pitchFamily="34" charset="0"/>
                <a:cs typeface="Arial" pitchFamily="34" charset="0"/>
              </a:rPr>
              <a:t> particular reference to the </a:t>
            </a:r>
            <a:r>
              <a:rPr lang="en-AU" sz="1100" dirty="0">
                <a:solidFill>
                  <a:schemeClr val="tx1"/>
                </a:solidFill>
                <a:latin typeface="Arial" pitchFamily="34" charset="0"/>
                <a:cs typeface="Arial" pitchFamily="34" charset="0"/>
              </a:rPr>
              <a:t>Languages curriculum</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provide an overview of the structure of the Languages</a:t>
            </a:r>
            <a:r>
              <a:rPr lang="en-AU" sz="1100" baseline="0" dirty="0">
                <a:solidFill>
                  <a:schemeClr val="tx1"/>
                </a:solidFill>
                <a:latin typeface="Arial" pitchFamily="34" charset="0"/>
                <a:cs typeface="Arial" pitchFamily="34" charset="0"/>
              </a:rPr>
              <a:t> </a:t>
            </a:r>
            <a:r>
              <a:rPr lang="en-AU" sz="1100" dirty="0">
                <a:solidFill>
                  <a:schemeClr val="tx1"/>
                </a:solidFill>
                <a:latin typeface="Arial" pitchFamily="34" charset="0"/>
                <a:cs typeface="Arial" pitchFamily="34" charset="0"/>
              </a:rPr>
              <a:t>learning area, including the curric</a:t>
            </a:r>
            <a:r>
              <a:rPr lang="en-AU" sz="1100" baseline="0" dirty="0">
                <a:solidFill>
                  <a:schemeClr val="tx1"/>
                </a:solidFill>
                <a:latin typeface="Arial" pitchFamily="34" charset="0"/>
                <a:cs typeface="Arial" pitchFamily="34" charset="0"/>
              </a:rPr>
              <a:t>ulum content and achievement standards</a:t>
            </a:r>
            <a:r>
              <a:rPr lang="en-AU" sz="1100" dirty="0">
                <a:solidFill>
                  <a:schemeClr val="tx1"/>
                </a:solidFill>
                <a:latin typeface="Arial" pitchFamily="34" charset="0"/>
                <a:cs typeface="Arial" pitchFamily="34" charset="0"/>
              </a:rPr>
              <a:t>.</a:t>
            </a:r>
          </a:p>
          <a:p>
            <a:pPr marL="0"/>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2</a:t>
            </a:fld>
            <a:endParaRPr lang="en-AU" sz="1000" dirty="0"/>
          </a:p>
        </p:txBody>
      </p:sp>
    </p:spTree>
    <p:extLst>
      <p:ext uri="{BB962C8B-B14F-4D97-AF65-F5344CB8AC3E}">
        <p14:creationId xmlns:p14="http://schemas.microsoft.com/office/powerpoint/2010/main" val="3598738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i="0" u="none" dirty="0">
                <a:latin typeface="Arial" pitchFamily="34" charset="0"/>
                <a:cs typeface="Arial" pitchFamily="34" charset="0"/>
              </a:rPr>
              <a:t>More information</a:t>
            </a:r>
            <a:r>
              <a:rPr lang="en-AU" sz="1100" i="0" u="none" baseline="0" dirty="0">
                <a:latin typeface="Arial" pitchFamily="34" charset="0"/>
                <a:cs typeface="Arial" pitchFamily="34" charset="0"/>
              </a:rPr>
              <a:t> about the implementation of the Australian Curriculum in Queensland is available on the QCAA website. A one-page overview of the Australian Curriculum: Languages can be accessed through </a:t>
            </a:r>
            <a:r>
              <a:rPr lang="en-AU" sz="1100" i="0" u="sng" baseline="0" dirty="0">
                <a:latin typeface="Arial" pitchFamily="34" charset="0"/>
                <a:cs typeface="Arial" pitchFamily="34" charset="0"/>
              </a:rPr>
              <a:t>https://www.qcaa.qld.edu.au/p-10/aciq/version-9/learning-areas/p-10-languages/</a:t>
            </a:r>
            <a:r>
              <a:rPr lang="en-AU" sz="1100" i="0" u="none" baseline="0" dirty="0">
                <a:latin typeface="Arial" pitchFamily="34" charset="0"/>
                <a:cs typeface="Arial" pitchFamily="34" charset="0"/>
              </a:rPr>
              <a:t>.</a:t>
            </a:r>
          </a:p>
          <a:p>
            <a:pPr lvl="0">
              <a:spcBef>
                <a:spcPts val="0"/>
              </a:spcBef>
            </a:pPr>
            <a:endParaRPr lang="en-AU" sz="1100" i="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i="0" kern="1200" dirty="0">
                <a:solidFill>
                  <a:schemeClr val="tx1"/>
                </a:solidFill>
                <a:effectLst/>
                <a:latin typeface="Arial" pitchFamily="34" charset="0"/>
                <a:ea typeface="+mn-ea"/>
                <a:cs typeface="Arial" pitchFamily="34" charset="0"/>
              </a:rPr>
              <a:t>Send any further questions to: </a:t>
            </a:r>
            <a:r>
              <a:rPr lang="en-AU" sz="1100" i="0" u="none" kern="1200" dirty="0">
                <a:solidFill>
                  <a:schemeClr val="tx1"/>
                </a:solidFill>
                <a:effectLst/>
                <a:latin typeface="Arial" pitchFamily="34" charset="0"/>
                <a:ea typeface="+mn-ea"/>
                <a:cs typeface="Arial" pitchFamily="34" charset="0"/>
                <a:hlinkClick r:id="rId3"/>
              </a:rPr>
              <a:t>australiancurriculum@qcaa.qld.edu.au</a:t>
            </a:r>
            <a:r>
              <a:rPr lang="en-AU" sz="1100" i="0" u="none" kern="1200" dirty="0">
                <a:solidFill>
                  <a:schemeClr val="tx1"/>
                </a:solidFill>
                <a:effectLst/>
                <a:latin typeface="Arial" pitchFamily="34" charset="0"/>
                <a:ea typeface="+mn-ea"/>
                <a:cs typeface="Arial" pitchFamily="34" charset="0"/>
              </a:rPr>
              <a:t>.</a:t>
            </a:r>
            <a:endParaRPr lang="en-AU" sz="1100" i="0" u="none" baseline="0" dirty="0">
              <a:latin typeface="Arial" pitchFamily="34" charset="0"/>
              <a:cs typeface="Arial" pitchFamily="34" charset="0"/>
            </a:endParaRPr>
          </a:p>
          <a:p>
            <a:pPr>
              <a:spcBef>
                <a:spcPts val="0"/>
              </a:spcBef>
            </a:pPr>
            <a:endParaRPr lang="en-AU" sz="1100" i="0" kern="1200" dirty="0">
              <a:solidFill>
                <a:schemeClr val="tx1"/>
              </a:solidFill>
              <a:effectLst/>
              <a:latin typeface="Arial" pitchFamily="34" charset="0"/>
              <a:ea typeface="+mn-ea"/>
              <a:cs typeface="Arial" pitchFamily="34" charset="0"/>
            </a:endParaRPr>
          </a:p>
          <a:p>
            <a:pPr>
              <a:spcBef>
                <a:spcPts val="0"/>
              </a:spcBef>
            </a:pPr>
            <a:r>
              <a:rPr lang="en-AU" sz="1100" i="0" kern="1200" dirty="0">
                <a:solidFill>
                  <a:schemeClr val="tx1"/>
                </a:solidFill>
                <a:effectLst/>
                <a:latin typeface="Arial" pitchFamily="34" charset="0"/>
                <a:ea typeface="+mn-ea"/>
                <a:cs typeface="Arial" pitchFamily="34" charset="0"/>
              </a:rPr>
              <a:t>Information</a:t>
            </a:r>
            <a:r>
              <a:rPr lang="en-AU" sz="1100" i="0" kern="1200" baseline="0" dirty="0">
                <a:solidFill>
                  <a:schemeClr val="tx1"/>
                </a:solidFill>
                <a:effectLst/>
                <a:latin typeface="Arial" pitchFamily="34" charset="0"/>
                <a:ea typeface="+mn-ea"/>
                <a:cs typeface="Arial" pitchFamily="34" charset="0"/>
              </a:rPr>
              <a:t> about r</a:t>
            </a:r>
            <a:r>
              <a:rPr lang="en-AU" sz="1100" i="0" kern="1200" dirty="0">
                <a:solidFill>
                  <a:schemeClr val="tx1"/>
                </a:solidFill>
                <a:effectLst/>
                <a:latin typeface="Arial" pitchFamily="34" charset="0"/>
                <a:ea typeface="+mn-ea"/>
                <a:cs typeface="Arial" pitchFamily="34" charset="0"/>
              </a:rPr>
              <a:t>equests for further professional learning is available from: </a:t>
            </a:r>
            <a:r>
              <a:rPr lang="en-AU" sz="1100" i="0" u="none" kern="1200" dirty="0">
                <a:solidFill>
                  <a:schemeClr val="tx1"/>
                </a:solidFill>
                <a:effectLst/>
                <a:latin typeface="Arial" pitchFamily="34" charset="0"/>
                <a:ea typeface="+mn-ea"/>
                <a:cs typeface="Arial" pitchFamily="34" charset="0"/>
                <a:hlinkClick r:id="rId4"/>
              </a:rPr>
              <a:t>www.qcaa.qld.edu.au/pd-events/request-pd</a:t>
            </a:r>
            <a:r>
              <a:rPr lang="en-AU" sz="1100" i="0" u="none" kern="1200" dirty="0">
                <a:solidFill>
                  <a:schemeClr val="tx1"/>
                </a:solidFill>
                <a:effectLst/>
                <a:latin typeface="Arial" pitchFamily="34" charset="0"/>
                <a:ea typeface="+mn-ea"/>
                <a:cs typeface="Arial" pitchFamily="34" charset="0"/>
              </a:rPr>
              <a:t>.</a:t>
            </a:r>
          </a:p>
          <a:p>
            <a:pPr>
              <a:spcBef>
                <a:spcPts val="0"/>
              </a:spcBef>
            </a:pPr>
            <a:r>
              <a:rPr lang="en-AU" sz="1100" b="1" i="0" u="none" kern="1200" dirty="0">
                <a:solidFill>
                  <a:schemeClr val="tx1"/>
                </a:solidFill>
                <a:effectLst/>
                <a:latin typeface="Arial" pitchFamily="34" charset="0"/>
                <a:ea typeface="+mn-ea"/>
                <a:cs typeface="Arial" pitchFamily="34" charset="0"/>
              </a:rPr>
              <a:t> </a:t>
            </a:r>
            <a:endParaRPr lang="en-AU" sz="1100" i="0" u="none" kern="1200" dirty="0">
              <a:solidFill>
                <a:schemeClr val="tx1"/>
              </a:solidFill>
              <a:effectLst/>
              <a:latin typeface="Arial" pitchFamily="34" charset="0"/>
              <a:ea typeface="+mn-ea"/>
              <a:cs typeface="Arial" pitchFamily="34" charset="0"/>
            </a:endParaRPr>
          </a:p>
          <a:p>
            <a:pPr>
              <a:spcBef>
                <a:spcPts val="0"/>
              </a:spcBef>
            </a:pPr>
            <a:r>
              <a:rPr lang="en-AU" sz="1100" b="1" i="0" u="none" kern="1200" dirty="0">
                <a:solidFill>
                  <a:schemeClr val="tx1"/>
                </a:solidFill>
                <a:effectLst/>
                <a:latin typeface="Arial" pitchFamily="34" charset="0"/>
                <a:ea typeface="+mn-ea"/>
                <a:cs typeface="Arial" pitchFamily="34" charset="0"/>
              </a:rPr>
              <a:t>Suggested activity</a:t>
            </a:r>
          </a:p>
          <a:p>
            <a:pPr marL="0" indent="0">
              <a:spcBef>
                <a:spcPts val="0"/>
              </a:spcBef>
              <a:buFont typeface="+mj-lt"/>
              <a:buNone/>
            </a:pPr>
            <a:r>
              <a:rPr lang="en-AU" sz="1100" b="0" i="0" u="none" kern="1200" dirty="0">
                <a:solidFill>
                  <a:schemeClr val="tx1"/>
                </a:solidFill>
                <a:effectLst/>
                <a:latin typeface="Arial" pitchFamily="34" charset="0"/>
                <a:ea typeface="+mn-ea"/>
                <a:cs typeface="Arial" pitchFamily="34" charset="0"/>
              </a:rPr>
              <a:t>Partner with a colleague to discuss the following questions:</a:t>
            </a:r>
          </a:p>
          <a:p>
            <a:pPr marL="628650" lvl="1"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What did I learn?</a:t>
            </a:r>
          </a:p>
          <a:p>
            <a:pPr marL="628650" lvl="1"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What was confirmed?</a:t>
            </a:r>
          </a:p>
          <a:p>
            <a:pPr marL="628650" lvl="1"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What was new?</a:t>
            </a:r>
          </a:p>
          <a:p>
            <a:pPr marL="628650" lvl="1"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What challenged my thinking?</a:t>
            </a:r>
          </a:p>
          <a:p>
            <a:pPr marL="628650" lvl="1"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What else do I need to do?</a:t>
            </a:r>
          </a:p>
          <a:p>
            <a:pPr marL="628650" lvl="1"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AU" sz="1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16871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2037533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222370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pPr marL="0" lvl="0">
              <a:spcBef>
                <a:spcPts val="0"/>
              </a:spcBef>
            </a:pPr>
            <a:r>
              <a:rPr lang="en-US" sz="1100" b="0" dirty="0">
                <a:latin typeface="Arial" panose="020B0604020202020204" pitchFamily="34" charset="0"/>
                <a:cs typeface="Arial" panose="020B0604020202020204" pitchFamily="34" charset="0"/>
              </a:rPr>
              <a:t>This presentation is only focusing on the nine languages that QCAA offers language-specific resources for.</a:t>
            </a:r>
          </a:p>
          <a:p>
            <a:pPr marL="0" lvl="0" indent="-342900">
              <a:spcBef>
                <a:spcPts val="0"/>
              </a:spcBef>
              <a:buFont typeface="Arial" pitchFamily="34" charset="0"/>
              <a:buChar char="•"/>
            </a:pPr>
            <a:r>
              <a:rPr lang="en-US" sz="1100" b="0" dirty="0">
                <a:latin typeface="Arial" panose="020B0604020202020204" pitchFamily="34" charset="0"/>
                <a:cs typeface="Arial" panose="020B0604020202020204" pitchFamily="34" charset="0"/>
              </a:rPr>
              <a:t>Auslan </a:t>
            </a:r>
            <a:r>
              <a:rPr lang="en-US" sz="1100" b="0" u="sng" dirty="0">
                <a:latin typeface="Arial" panose="020B0604020202020204" pitchFamily="34" charset="0"/>
                <a:cs typeface="Arial" panose="020B0604020202020204" pitchFamily="34" charset="0"/>
              </a:rPr>
              <a:t>https://v9.australiancurriculum.edu.au/teacher-resources/understand-this-learning-area/languages#auslan </a:t>
            </a:r>
          </a:p>
          <a:p>
            <a:pPr marL="0" lvl="0" indent="-342900">
              <a:spcBef>
                <a:spcPts val="0"/>
              </a:spcBef>
              <a:buFont typeface="Arial" pitchFamily="34" charset="0"/>
              <a:buChar char="•"/>
            </a:pPr>
            <a:r>
              <a:rPr lang="en-US" sz="1100" b="0" dirty="0">
                <a:latin typeface="Arial" panose="020B0604020202020204" pitchFamily="34" charset="0"/>
                <a:cs typeface="Arial" panose="020B0604020202020204" pitchFamily="34" charset="0"/>
              </a:rPr>
              <a:t>Chinese </a:t>
            </a:r>
            <a:r>
              <a:rPr lang="en-US" sz="1100" b="0" u="sng" dirty="0">
                <a:latin typeface="Arial" panose="020B0604020202020204" pitchFamily="34" charset="0"/>
                <a:cs typeface="Arial" panose="020B0604020202020204" pitchFamily="34" charset="0"/>
              </a:rPr>
              <a:t>https://v9.australiancurriculum.edu.au/teacher-resources/understand-this-learning-area/languages#chinese/</a:t>
            </a:r>
          </a:p>
          <a:p>
            <a:pPr marL="0" lvl="0" indent="-342900">
              <a:spcBef>
                <a:spcPts val="0"/>
              </a:spcBef>
              <a:buFont typeface="Arial" pitchFamily="34" charset="0"/>
              <a:buChar char="•"/>
            </a:pPr>
            <a:r>
              <a:rPr lang="en-US" sz="1100" b="0" dirty="0">
                <a:latin typeface="Arial" panose="020B0604020202020204" pitchFamily="34" charset="0"/>
                <a:cs typeface="Arial" panose="020B0604020202020204" pitchFamily="34" charset="0"/>
              </a:rPr>
              <a:t>Framework for Aboriginal Languages and Torres Strait Islander Languages </a:t>
            </a:r>
            <a:br>
              <a:rPr lang="en-US" sz="1100" b="0" dirty="0">
                <a:latin typeface="Arial" panose="020B0604020202020204" pitchFamily="34" charset="0"/>
                <a:cs typeface="Arial" panose="020B0604020202020204" pitchFamily="34" charset="0"/>
              </a:rPr>
            </a:br>
            <a:r>
              <a:rPr lang="en-US" sz="1100" b="0" dirty="0">
                <a:latin typeface="Arial" panose="020B0604020202020204" pitchFamily="34" charset="0"/>
                <a:cs typeface="Arial" panose="020B0604020202020204" pitchFamily="34" charset="0"/>
              </a:rPr>
              <a:t>         </a:t>
            </a:r>
            <a:r>
              <a:rPr lang="en-US" sz="1100" b="0" u="sng" dirty="0">
                <a:latin typeface="Arial" panose="020B0604020202020204" pitchFamily="34" charset="0"/>
                <a:cs typeface="Arial" panose="020B0604020202020204" pitchFamily="34" charset="0"/>
              </a:rPr>
              <a:t>https://v9.australiancurriculum.edu.au/teacher-resources/understand-this-learning-area/languages#framework-for-aboriginal-languages-and-torres-strait-islander-languages</a:t>
            </a:r>
          </a:p>
          <a:p>
            <a:pPr marL="0" lvl="0" indent="-342900">
              <a:spcBef>
                <a:spcPts val="0"/>
              </a:spcBef>
              <a:buFont typeface="Arial" pitchFamily="34" charset="0"/>
              <a:buChar char="•"/>
            </a:pPr>
            <a:r>
              <a:rPr lang="en-US" sz="1100" b="0" dirty="0">
                <a:latin typeface="Arial" panose="020B0604020202020204" pitchFamily="34" charset="0"/>
                <a:cs typeface="Arial" panose="020B0604020202020204" pitchFamily="34" charset="0"/>
              </a:rPr>
              <a:t>French </a:t>
            </a:r>
            <a:r>
              <a:rPr lang="en-US" sz="1100" b="0" u="sng" dirty="0">
                <a:latin typeface="Arial" panose="020B0604020202020204" pitchFamily="34" charset="0"/>
                <a:cs typeface="Arial" panose="020B0604020202020204" pitchFamily="34" charset="0"/>
              </a:rPr>
              <a:t>https://v9.australiancurriculum.edu.au/teacher-resources/understand-this-learning-area/languages#french/</a:t>
            </a:r>
          </a:p>
          <a:p>
            <a:pPr marL="0" lvl="0" indent="-342900">
              <a:spcBef>
                <a:spcPts val="0"/>
              </a:spcBef>
              <a:buFont typeface="Arial" pitchFamily="34" charset="0"/>
              <a:buChar char="•"/>
            </a:pPr>
            <a:r>
              <a:rPr lang="en-US" sz="1100" b="0" u="none" dirty="0">
                <a:latin typeface="Arial" panose="020B0604020202020204" pitchFamily="34" charset="0"/>
                <a:cs typeface="Arial" panose="020B0604020202020204" pitchFamily="34" charset="0"/>
              </a:rPr>
              <a:t>German </a:t>
            </a:r>
            <a:r>
              <a:rPr lang="en-US" sz="1100" b="0" u="sng" dirty="0">
                <a:latin typeface="Arial" panose="020B0604020202020204" pitchFamily="34" charset="0"/>
                <a:cs typeface="Arial" panose="020B0604020202020204" pitchFamily="34" charset="0"/>
              </a:rPr>
              <a:t>https://v9.australiancurriculum.edu.au/teacher-resources/understand-this-learning-area/languages#german/</a:t>
            </a:r>
          </a:p>
          <a:p>
            <a:pPr marL="0" marR="0" lvl="0" indent="-3429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0" dirty="0"/>
              <a:t>Indonesian</a:t>
            </a:r>
            <a:r>
              <a:rPr lang="en-US" sz="1100" b="0" u="none" dirty="0">
                <a:latin typeface="Arial" panose="020B0604020202020204" pitchFamily="34" charset="0"/>
                <a:cs typeface="Arial" panose="020B0604020202020204" pitchFamily="34" charset="0"/>
              </a:rPr>
              <a:t> </a:t>
            </a:r>
            <a:r>
              <a:rPr lang="en-US" sz="1100" b="0" u="sng" dirty="0">
                <a:latin typeface="Arial" panose="020B0604020202020204" pitchFamily="34" charset="0"/>
                <a:cs typeface="Arial" panose="020B0604020202020204" pitchFamily="34" charset="0"/>
              </a:rPr>
              <a:t>https://v9.australiancurriculum.edu.au/teacher-resources/understand-this-learning-area/languages#</a:t>
            </a:r>
            <a:r>
              <a:rPr lang="en-US" sz="1100" b="0" u="sng" dirty="0"/>
              <a:t>indonesian</a:t>
            </a:r>
            <a:r>
              <a:rPr lang="en-US" sz="1100" b="0" u="sng" dirty="0">
                <a:latin typeface="Arial" panose="020B0604020202020204" pitchFamily="34" charset="0"/>
                <a:cs typeface="Arial" panose="020B0604020202020204" pitchFamily="34" charset="0"/>
              </a:rPr>
              <a:t>/</a:t>
            </a:r>
          </a:p>
          <a:p>
            <a:pPr marL="0" lvl="0" indent="-342900">
              <a:spcBef>
                <a:spcPts val="0"/>
              </a:spcBef>
              <a:buFont typeface="Arial" pitchFamily="34" charset="0"/>
              <a:buChar char="•"/>
            </a:pPr>
            <a:r>
              <a:rPr lang="en-US" sz="1100" b="0" dirty="0">
                <a:latin typeface="Arial" panose="020B0604020202020204" pitchFamily="34" charset="0"/>
                <a:cs typeface="Arial" panose="020B0604020202020204" pitchFamily="34" charset="0"/>
              </a:rPr>
              <a:t>Italian </a:t>
            </a:r>
            <a:r>
              <a:rPr lang="en-US" sz="1100" b="0" u="sng" dirty="0">
                <a:latin typeface="Arial" panose="020B0604020202020204" pitchFamily="34" charset="0"/>
                <a:cs typeface="Arial" panose="020B0604020202020204" pitchFamily="34" charset="0"/>
              </a:rPr>
              <a:t>https://v9.australiancurriculum.edu.au/teacher-resources/understand-this-learning-area/languages#italian/</a:t>
            </a:r>
          </a:p>
          <a:p>
            <a:pPr marL="0" lvl="0" indent="-342900">
              <a:spcBef>
                <a:spcPts val="0"/>
              </a:spcBef>
              <a:buFont typeface="Arial" pitchFamily="34" charset="0"/>
              <a:buChar char="•"/>
            </a:pPr>
            <a:r>
              <a:rPr lang="en-US" sz="1100" b="0" dirty="0">
                <a:latin typeface="Arial" panose="020B0604020202020204" pitchFamily="34" charset="0"/>
                <a:cs typeface="Arial" panose="020B0604020202020204" pitchFamily="34" charset="0"/>
              </a:rPr>
              <a:t>Japanese </a:t>
            </a:r>
            <a:r>
              <a:rPr lang="en-US" sz="1100" b="0" u="sng" dirty="0">
                <a:latin typeface="Arial" panose="020B0604020202020204" pitchFamily="34" charset="0"/>
                <a:cs typeface="Arial" panose="020B0604020202020204" pitchFamily="34" charset="0"/>
              </a:rPr>
              <a:t>https://v9.australiancurriculum.edu.au/teacher-resources/understand-this-learning-area/languages#japanese/</a:t>
            </a:r>
          </a:p>
          <a:p>
            <a:pPr marL="0" marR="0" lvl="0" indent="-3429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0" dirty="0">
                <a:latin typeface="Arial" panose="020B0604020202020204" pitchFamily="34" charset="0"/>
                <a:cs typeface="Arial" panose="020B0604020202020204" pitchFamily="34" charset="0"/>
              </a:rPr>
              <a:t>Spanish </a:t>
            </a:r>
            <a:r>
              <a:rPr lang="en-US" sz="1100" b="0" u="sng" dirty="0">
                <a:latin typeface="Arial" panose="020B0604020202020204" pitchFamily="34" charset="0"/>
                <a:cs typeface="Arial" panose="020B0604020202020204" pitchFamily="34" charset="0"/>
              </a:rPr>
              <a:t>https://v9.australiancurriculum.edu.au/teacher-resources/understand-this-learning-area/languages#spanish/</a:t>
            </a: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US" sz="1100" b="0" u="sng" dirty="0">
              <a:latin typeface="Arial" panose="020B0604020202020204" pitchFamily="34" charset="0"/>
              <a:cs typeface="Arial" panose="020B0604020202020204" pitchFamily="34" charset="0"/>
            </a:endParaRPr>
          </a:p>
          <a:p>
            <a:pPr marL="0" lvl="0" indent="0">
              <a:spcBef>
                <a:spcPts val="0"/>
              </a:spcBef>
              <a:buFont typeface="Arial" pitchFamily="34" charset="0"/>
              <a:buNone/>
            </a:pPr>
            <a:r>
              <a:rPr lang="en-US" sz="1100" b="0" u="none" dirty="0">
                <a:latin typeface="Arial" panose="020B0604020202020204" pitchFamily="34" charset="0"/>
                <a:cs typeface="Arial" panose="020B0604020202020204" pitchFamily="34" charset="0"/>
              </a:rPr>
              <a:t>Other languages are available on the Australian Curriculum website.</a:t>
            </a:r>
          </a:p>
          <a:p>
            <a:pPr marL="0" lvl="0" indent="-342900">
              <a:spcBef>
                <a:spcPts val="0"/>
              </a:spcBef>
              <a:buFont typeface="Arial" pitchFamily="34" charset="0"/>
              <a:buChar char="•"/>
            </a:pPr>
            <a:endParaRPr lang="en-US" sz="1100" b="1" dirty="0">
              <a:latin typeface="Arial" panose="020B0604020202020204" pitchFamily="34" charset="0"/>
              <a:cs typeface="Arial" panose="020B0604020202020204" pitchFamily="34" charset="0"/>
            </a:endParaRPr>
          </a:p>
          <a:p>
            <a:pPr marL="0" lvl="0" indent="0">
              <a:spcBef>
                <a:spcPts val="0"/>
              </a:spcBef>
              <a:buFont typeface="Arial" pitchFamily="34" charset="0"/>
              <a:buNone/>
            </a:pPr>
            <a:r>
              <a:rPr lang="en-US" sz="1100" b="0" dirty="0">
                <a:latin typeface="Arial" panose="020B0604020202020204" pitchFamily="34" charset="0"/>
                <a:cs typeface="Arial" panose="020B0604020202020204" pitchFamily="34" charset="0"/>
              </a:rPr>
              <a:t>Currently, this is only for second language learners.</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260773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baseline="0">
                <a:latin typeface="Arial" pitchFamily="34" charset="0"/>
                <a:cs typeface="Arial" pitchFamily="34" charset="0"/>
              </a:rPr>
              <a:t>,</a:t>
            </a:r>
            <a:r>
              <a:rPr lang="en-AU" sz="1100">
                <a:latin typeface="Arial" pitchFamily="34" charset="0"/>
                <a:cs typeface="Arial" pitchFamily="34" charset="0"/>
              </a:rPr>
              <a:t> students </a:t>
            </a:r>
            <a:r>
              <a:rPr lang="en-AU" sz="1100" dirty="0">
                <a:latin typeface="Arial" pitchFamily="34" charset="0"/>
                <a:cs typeface="Arial" pitchFamily="34" charset="0"/>
              </a:rPr>
              <a:t>and parents with access to the </a:t>
            </a:r>
            <a:r>
              <a:rPr lang="en-AU" sz="1100">
                <a:latin typeface="Arial" pitchFamily="34" charset="0"/>
                <a:cs typeface="Arial" pitchFamily="34" charset="0"/>
              </a:rPr>
              <a:t>same content </a:t>
            </a:r>
            <a:r>
              <a:rPr lang="en-AU" sz="1100" dirty="0">
                <a:latin typeface="Arial" pitchFamily="34" charset="0"/>
                <a:cs typeface="Arial" pitchFamily="34" charset="0"/>
              </a:rPr>
              <a:t>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the </a:t>
            </a:r>
            <a:r>
              <a:rPr lang="en-AU" sz="1100" b="0" baseline="0" dirty="0">
                <a:latin typeface="Arial" pitchFamily="34" charset="0"/>
                <a:cs typeface="Arial" pitchFamily="34" charset="0"/>
              </a:rPr>
              <a:t>Languages learning area.</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4</a:t>
            </a:fld>
            <a:endParaRPr lang="en-AU" sz="1000" dirty="0"/>
          </a:p>
        </p:txBody>
      </p:sp>
    </p:spTree>
    <p:extLst>
      <p:ext uri="{BB962C8B-B14F-4D97-AF65-F5344CB8AC3E}">
        <p14:creationId xmlns:p14="http://schemas.microsoft.com/office/powerpoint/2010/main" val="384372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content and achievement standards are supported by additional information that describes the:</a:t>
            </a:r>
          </a:p>
          <a:p>
            <a:pPr lvl="0">
              <a:spcBef>
                <a:spcPts val="0"/>
              </a:spcBef>
            </a:pPr>
            <a:endParaRPr lang="en-AU" sz="1100" u="none" baseline="0" dirty="0">
              <a:latin typeface="Arial" pitchFamily="34" charset="0"/>
              <a:cs typeface="Arial" pitchFamily="34" charset="0"/>
            </a:endParaRPr>
          </a:p>
          <a:p>
            <a:pPr marL="342900" lvl="0" indent="-342900">
              <a:lnSpc>
                <a:spcPct val="110000"/>
              </a:lnSpc>
              <a:spcAft>
                <a:spcPts val="600"/>
              </a:spcAft>
              <a:buFont typeface="Symbol" panose="05050102010706020507" pitchFamily="18" charset="2"/>
              <a:buChar char=""/>
            </a:pPr>
            <a:r>
              <a:rPr lang="en-AU"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curriculum intent (rationale) </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Symbol" panose="05050102010706020507" pitchFamily="18" charset="2"/>
              <a:buChar char=""/>
            </a:pPr>
            <a:r>
              <a:rPr lang="en-AU"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aims of learning (aims) </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Symbol" panose="05050102010706020507" pitchFamily="18" charset="2"/>
              <a:buChar char=""/>
            </a:pPr>
            <a:r>
              <a:rPr lang="en-AU"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key considerations when planning learning experiences that are unique to the learning area of Languages</a:t>
            </a:r>
          </a:p>
          <a:p>
            <a:pPr marL="342900" lvl="0" indent="-342900">
              <a:lnSpc>
                <a:spcPct val="110000"/>
              </a:lnSpc>
              <a:spcAft>
                <a:spcPts val="600"/>
              </a:spcAft>
              <a:buFont typeface="Symbol" panose="05050102010706020507" pitchFamily="18" charset="2"/>
              <a:buChar char=""/>
            </a:pPr>
            <a:r>
              <a:rPr lang="en-AU"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key connections with the other dimensions for the Australian Curriculum including the general capabilities, cross-curriculum priorities and other learning areas</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Symbol" panose="05050102010706020507" pitchFamily="18" charset="2"/>
              <a:buChar char=""/>
            </a:pPr>
            <a:r>
              <a:rPr lang="en-AU"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organising structure and focus for the learning at specific year levels including the level descriptions, achievement standards and the curriculum content.</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lvl="0">
              <a:spcBef>
                <a:spcPts val="0"/>
              </a:spcBef>
            </a:pPr>
            <a:endParaRPr lang="en-AU" sz="1100" u="none" baseline="0" dirty="0">
              <a:latin typeface="Arial" pitchFamily="34" charset="0"/>
              <a:cs typeface="Arial" pitchFamily="34" charset="0"/>
            </a:endParaRPr>
          </a:p>
          <a:p>
            <a:pPr lvl="0">
              <a:spcBef>
                <a:spcPts val="0"/>
              </a:spcBef>
            </a:pPr>
            <a:r>
              <a:rPr lang="en-US" sz="1100" u="none" baseline="0" dirty="0">
                <a:latin typeface="Arial" pitchFamily="34" charset="0"/>
                <a:cs typeface="Arial" pitchFamily="34" charset="0"/>
              </a:rPr>
              <a:t>The Australian Curriculum: Languages is presented in two-year band levels from Year 1 to Year 10, with Prep presented as a single year level.</a:t>
            </a:r>
            <a:endParaRPr lang="en-AU" sz="1100" u="none" baseline="0" dirty="0">
              <a:latin typeface="Arial" pitchFamily="34" charset="0"/>
              <a:cs typeface="Arial" pitchFamily="34" charset="0"/>
            </a:endParaRPr>
          </a:p>
          <a:p>
            <a:pPr lvl="0">
              <a:spcBef>
                <a:spcPts val="0"/>
              </a:spcBef>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p>
          <a:p>
            <a:pPr marL="0" lvl="0">
              <a:spcBef>
                <a:spcPts val="0"/>
              </a:spcBef>
            </a:pPr>
            <a:endParaRPr lang="en-AU" sz="1100" u="none" baseline="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5</a:t>
            </a:fld>
            <a:endParaRPr lang="en-AU" sz="1000" dirty="0"/>
          </a:p>
        </p:txBody>
      </p:sp>
    </p:spTree>
    <p:extLst>
      <p:ext uri="{BB962C8B-B14F-4D97-AF65-F5344CB8AC3E}">
        <p14:creationId xmlns:p14="http://schemas.microsoft.com/office/powerpoint/2010/main" val="2240775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0000"/>
              </a:lnSpc>
              <a:spcAft>
                <a:spcPts val="600"/>
              </a:spcAft>
              <a:buFont typeface="Symbol" panose="05050102010706020507" pitchFamily="18" charset="2"/>
              <a:buNone/>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The rationale defines the learning area and describes the importance of the learning area within the curriculum.</a:t>
            </a:r>
          </a:p>
          <a:p>
            <a:pPr marL="0" lvl="0" indent="0">
              <a:lnSpc>
                <a:spcPct val="110000"/>
              </a:lnSpc>
              <a:spcAft>
                <a:spcPts val="600"/>
              </a:spcAft>
              <a:buFont typeface="Symbol" panose="05050102010706020507" pitchFamily="18" charset="2"/>
              <a:buNone/>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10000"/>
              </a:lnSpc>
              <a:spcAft>
                <a:spcPts val="600"/>
              </a:spcAft>
              <a:buFont typeface="Symbol" panose="05050102010706020507" pitchFamily="18" charset="2"/>
              <a:buNone/>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The Languages rationale promotes: </a:t>
            </a:r>
          </a:p>
          <a:p>
            <a:pPr marL="171450" lvl="0" indent="-171450">
              <a:lnSpc>
                <a:spcPct val="110000"/>
              </a:lnSpc>
              <a:spcAft>
                <a:spcPts val="600"/>
              </a:spcAft>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communication skills</a:t>
            </a:r>
          </a:p>
          <a:p>
            <a:pPr marL="171450" lvl="0" indent="-171450">
              <a:lnSpc>
                <a:spcPct val="110000"/>
              </a:lnSpc>
              <a:spcAft>
                <a:spcPts val="600"/>
              </a:spcAft>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literacy skills in their first and additional languages</a:t>
            </a:r>
          </a:p>
          <a:p>
            <a:pPr marL="171450" lvl="0" indent="-171450">
              <a:lnSpc>
                <a:spcPct val="110000"/>
              </a:lnSpc>
              <a:spcAft>
                <a:spcPts val="600"/>
              </a:spcAft>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intercultural capabilities</a:t>
            </a:r>
          </a:p>
          <a:p>
            <a:pPr marL="171450" lvl="0" indent="-171450">
              <a:lnSpc>
                <a:spcPct val="110000"/>
              </a:lnSpc>
              <a:spcAft>
                <a:spcPts val="600"/>
              </a:spcAft>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understanding of, and respect for, diversity and difference and an openness to different experiences and perspectives</a:t>
            </a:r>
          </a:p>
          <a:p>
            <a:pPr marL="171450" lvl="0" indent="-171450">
              <a:lnSpc>
                <a:spcPct val="110000"/>
              </a:lnSpc>
              <a:spcAft>
                <a:spcPts val="600"/>
              </a:spcAft>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understanding and appreciation of how culture shapes world views and extends their understanding of themselves, their own heritage, values, culture and identity</a:t>
            </a:r>
          </a:p>
          <a:p>
            <a:pPr marL="171450" lvl="0" indent="-171450">
              <a:lnSpc>
                <a:spcPct val="110000"/>
              </a:lnSpc>
              <a:spcAft>
                <a:spcPts val="600"/>
              </a:spcAft>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critical and creative thinking.</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10000"/>
              </a:lnSpc>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full rationale is available from: </a:t>
            </a:r>
            <a:r>
              <a:rPr lang="en-AU" sz="1100" b="0" u="sng" dirty="0">
                <a:effectLst/>
                <a:latin typeface="Arial" panose="020B0604020202020204" pitchFamily="34" charset="0"/>
                <a:ea typeface="Times New Roman" panose="02020603050405020304" pitchFamily="18" charset="0"/>
                <a:cs typeface="Times New Roman" panose="02020603050405020304" pitchFamily="18" charset="0"/>
              </a:rPr>
              <a:t>https://v9.australiancurriculum.edu.au/teacher-resources/understand-this-learning-area/languages/.</a:t>
            </a:r>
          </a:p>
          <a:p>
            <a:pPr>
              <a:lnSpc>
                <a:spcPct val="11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10000"/>
              </a:lnSpc>
            </a:pPr>
            <a:r>
              <a:rPr lang="en-AU"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activity</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p>
            <a:pPr marL="0" lvl="0" indent="0">
              <a:lnSpc>
                <a:spcPct val="110000"/>
              </a:lnSpc>
              <a:spcAft>
                <a:spcPts val="600"/>
              </a:spcAft>
              <a:buFont typeface="+mj-lt"/>
              <a:buNone/>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full rationale. Partner with a colleague to discuss the following questions:</a:t>
            </a:r>
          </a:p>
          <a:p>
            <a:pPr marL="228600" indent="-228600">
              <a:lnSpc>
                <a:spcPct val="110000"/>
              </a:lnSpc>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What were the key aspects of the rationale? </a:t>
            </a:r>
          </a:p>
          <a:p>
            <a:pPr marL="228600" indent="-228600">
              <a:lnSpc>
                <a:spcPct val="110000"/>
              </a:lnSpc>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Why is the learning area important? What important contribution does the learning make to a student’s education?</a:t>
            </a:r>
          </a:p>
          <a:p>
            <a:pPr marL="228600" indent="-228600">
              <a:lnSpc>
                <a:spcPct val="110000"/>
              </a:lnSpc>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Which aspects of this rationale matched your current understanding of the learning area? Which aspects were new understandings?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2802995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US" sz="1100" b="0" dirty="0">
                <a:solidFill>
                  <a:schemeClr val="tx1"/>
                </a:solidFill>
                <a:latin typeface="Arial" pitchFamily="34" charset="0"/>
                <a:cs typeface="Arial" pitchFamily="34" charset="0"/>
              </a:rPr>
              <a:t>The aims flow logically from the rationale and identify the major learning that students will be able to demonstrate as a result of being taught the curriculum.</a:t>
            </a:r>
            <a:endParaRPr lang="en-AU" sz="1100" dirty="0">
              <a:latin typeface="Arial" panose="020B0604020202020204" pitchFamily="34" charset="0"/>
              <a:cs typeface="Arial" panose="020B0604020202020204" pitchFamily="34" charset="0"/>
            </a:endParaRPr>
          </a:p>
          <a:p>
            <a:pPr marL="0">
              <a:lnSpc>
                <a:spcPct val="100000"/>
              </a:lnSpc>
              <a:spcBef>
                <a:spcPts val="0"/>
              </a:spcBef>
            </a:pPr>
            <a:endParaRPr lang="en-AU" sz="1100" b="0" dirty="0">
              <a:solidFill>
                <a:schemeClr val="tx1"/>
              </a:solidFill>
              <a:latin typeface="Arial" pitchFamily="34" charset="0"/>
              <a:cs typeface="Arial" pitchFamily="34" charset="0"/>
            </a:endParaRPr>
          </a:p>
          <a:p>
            <a:pPr marL="0">
              <a:lnSpc>
                <a:spcPct val="100000"/>
              </a:lnSpc>
              <a:spcBef>
                <a:spcPts val="0"/>
              </a:spcBef>
            </a:pPr>
            <a:r>
              <a:rPr lang="en-AU" sz="1100" b="0" dirty="0">
                <a:solidFill>
                  <a:schemeClr val="tx1"/>
                </a:solidFill>
                <a:latin typeface="Arial" pitchFamily="34" charset="0"/>
                <a:cs typeface="Arial" pitchFamily="34" charset="0"/>
              </a:rPr>
              <a:t>The Languages learning</a:t>
            </a:r>
            <a:r>
              <a:rPr lang="en-AU" sz="1100" b="0" baseline="0" dirty="0">
                <a:solidFill>
                  <a:schemeClr val="tx1"/>
                </a:solidFill>
                <a:latin typeface="Arial" pitchFamily="34" charset="0"/>
                <a:cs typeface="Arial" pitchFamily="34" charset="0"/>
              </a:rPr>
              <a:t> area aims to develop the knowledge, understanding and skills </a:t>
            </a:r>
            <a:r>
              <a:rPr lang="en-AU" sz="1100" dirty="0">
                <a:latin typeface="Arial" pitchFamily="34" charset="0"/>
                <a:cs typeface="Arial" pitchFamily="34" charset="0"/>
              </a:rPr>
              <a:t>to enable students to</a:t>
            </a:r>
            <a:r>
              <a:rPr lang="en-AU" sz="1100" b="0" baseline="0" dirty="0">
                <a:solidFill>
                  <a:schemeClr val="tx1"/>
                </a:solidFill>
                <a:latin typeface="Arial" pitchFamily="34" charset="0"/>
                <a:cs typeface="Arial" pitchFamily="34" charset="0"/>
              </a:rPr>
              <a:t>:</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kern="1200" dirty="0">
                <a:solidFill>
                  <a:schemeClr val="tx1"/>
                </a:solidFill>
                <a:effectLst/>
                <a:latin typeface="Arial" panose="020B0604020202020204" pitchFamily="34" charset="0"/>
                <a:ea typeface="+mn-ea"/>
                <a:cs typeface="Arial" panose="020B0604020202020204" pitchFamily="34" charset="0"/>
              </a:rPr>
              <a:t>understand themselves as communicators</a:t>
            </a:r>
          </a:p>
          <a:p>
            <a:pPr marL="171450" indent="-171450">
              <a:lnSpc>
                <a:spcPct val="100000"/>
              </a:lnSpc>
              <a:spcBef>
                <a:spcPts val="0"/>
              </a:spcBef>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communicate in the target language</a:t>
            </a:r>
          </a:p>
          <a:p>
            <a:pPr marL="171450" indent="-171450">
              <a:lnSpc>
                <a:spcPct val="100000"/>
              </a:lnSpc>
              <a:spcBef>
                <a:spcPts val="0"/>
              </a:spcBef>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understand language, culture and learning and their relationship, and thereby develop an intercultural capability in communication.</a:t>
            </a:r>
          </a:p>
          <a:p>
            <a:pPr marL="0">
              <a:lnSpc>
                <a:spcPct val="100000"/>
              </a:lnSpc>
              <a:spcBef>
                <a:spcPts val="0"/>
              </a:spcBef>
            </a:pPr>
            <a:endParaRPr lang="en-AU" sz="1100" b="0" dirty="0">
              <a:solidFill>
                <a:schemeClr val="tx1"/>
              </a:solidFill>
              <a:latin typeface="Arial" pitchFamily="34" charset="0"/>
              <a:cs typeface="Arial" pitchFamily="34" charset="0"/>
            </a:endParaRPr>
          </a:p>
          <a:p>
            <a:pPr marL="0" indent="0">
              <a:lnSpc>
                <a:spcPct val="100000"/>
              </a:lnSpc>
              <a:spcBef>
                <a:spcPts val="0"/>
              </a:spcBef>
              <a:buFont typeface="Arial" panose="020B0604020202020204" pitchFamily="34" charset="0"/>
              <a:buNone/>
            </a:pPr>
            <a:r>
              <a:rPr lang="en-AU" sz="1100" b="0" i="0" kern="1200" dirty="0">
                <a:solidFill>
                  <a:schemeClr val="tx1"/>
                </a:solidFill>
                <a:effectLst/>
                <a:latin typeface="Arial" panose="020B0604020202020204" pitchFamily="34" charset="0"/>
                <a:ea typeface="+mn-ea"/>
                <a:cs typeface="Arial" panose="020B0604020202020204" pitchFamily="34" charset="0"/>
              </a:rPr>
              <a:t>These three aims are interrelated and provide the basis for the two organising strands: communicating and understanding. The three aims are common to all languages.</a:t>
            </a:r>
          </a:p>
          <a:p>
            <a:pPr marL="0">
              <a:lnSpc>
                <a:spcPct val="100000"/>
              </a:lnSpc>
              <a:spcBef>
                <a:spcPts val="0"/>
              </a:spcBef>
            </a:pPr>
            <a:endParaRPr lang="en-AU" sz="1100" b="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solidFill>
                  <a:schemeClr val="tx1"/>
                </a:solidFill>
                <a:latin typeface="Arial" pitchFamily="34" charset="0"/>
                <a:cs typeface="Arial" pitchFamily="34" charset="0"/>
              </a:rPr>
              <a:t>The full aims are available</a:t>
            </a:r>
            <a:r>
              <a:rPr lang="en-AU" sz="1100" b="0" baseline="0" dirty="0">
                <a:solidFill>
                  <a:schemeClr val="tx1"/>
                </a:solidFill>
                <a:latin typeface="Arial" pitchFamily="34" charset="0"/>
                <a:cs typeface="Arial" pitchFamily="34" charset="0"/>
              </a:rPr>
              <a:t> from</a:t>
            </a:r>
            <a:r>
              <a:rPr lang="en-AU" sz="1100" baseline="0" dirty="0">
                <a:solidFill>
                  <a:schemeClr val="tx1"/>
                </a:solidFill>
                <a:latin typeface="Arial" pitchFamily="34" charset="0"/>
                <a:cs typeface="Arial" pitchFamily="34" charset="0"/>
              </a:rPr>
              <a:t>: </a:t>
            </a:r>
            <a:r>
              <a:rPr lang="en-AU" sz="1100" b="0" u="sng" baseline="0" dirty="0">
                <a:solidFill>
                  <a:schemeClr val="tx1"/>
                </a:solidFill>
                <a:latin typeface="Arial" pitchFamily="34" charset="0"/>
                <a:cs typeface="Arial" pitchFamily="34" charset="0"/>
              </a:rPr>
              <a:t>https://v9.australiancurriculum.edu.au/teacher-resources/understand-this-learning-area/languages/.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1" i="0" u="none" dirty="0">
              <a:solidFill>
                <a:schemeClr val="tx1"/>
              </a:solidFill>
              <a:latin typeface="Arial" pitchFamily="34" charset="0"/>
              <a:cs typeface="Arial" pitchFamily="34" charset="0"/>
            </a:endParaRPr>
          </a:p>
          <a:p>
            <a:pPr marL="0">
              <a:lnSpc>
                <a:spcPct val="100000"/>
              </a:lnSpc>
              <a:spcBef>
                <a:spcPts val="0"/>
              </a:spcBef>
            </a:pPr>
            <a:r>
              <a:rPr lang="en-AU" sz="1100" b="1" i="0" u="none" dirty="0">
                <a:solidFill>
                  <a:schemeClr val="tx1"/>
                </a:solidFill>
                <a:latin typeface="Arial" pitchFamily="34" charset="0"/>
                <a:cs typeface="Arial" pitchFamily="34" charset="0"/>
              </a:rPr>
              <a:t>Suggested</a:t>
            </a:r>
            <a:r>
              <a:rPr lang="en-AU" sz="1100" b="1" i="0" u="none" baseline="0" dirty="0">
                <a:solidFill>
                  <a:schemeClr val="tx1"/>
                </a:solidFill>
                <a:latin typeface="Arial" pitchFamily="34" charset="0"/>
                <a:cs typeface="Arial" pitchFamily="34" charset="0"/>
              </a:rPr>
              <a:t> activities</a:t>
            </a:r>
          </a:p>
          <a:p>
            <a:pPr marL="0">
              <a:lnSpc>
                <a:spcPct val="100000"/>
              </a:lnSpc>
              <a:spcBef>
                <a:spcPts val="0"/>
              </a:spcBef>
            </a:pPr>
            <a:endParaRPr lang="en-AU" sz="1100" b="0" i="0" u="sng" baseline="0" dirty="0">
              <a:solidFill>
                <a:schemeClr val="tx1"/>
              </a:solidFill>
              <a:latin typeface="Arial" pitchFamily="34" charset="0"/>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Prepare a brief statement/overview that would help you describe the aims of the learning area to a parent group.</a:t>
            </a:r>
          </a:p>
          <a:p>
            <a:pPr marL="0" lvl="0" indent="-228600">
              <a:lnSpc>
                <a:spcPct val="100000"/>
              </a:lnSpc>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Identify two or three big ideas in the aims. How do they inform:</a:t>
            </a:r>
          </a:p>
          <a:p>
            <a:pPr marL="45720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understanding of the learning area?</a:t>
            </a:r>
          </a:p>
          <a:p>
            <a:pPr marL="45720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what is valued in the Australian Curriculum for the learning area?</a:t>
            </a:r>
          </a:p>
          <a:p>
            <a:pPr marL="45720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teaching and learning approaches?</a:t>
            </a:r>
          </a:p>
          <a:p>
            <a:pPr marL="0">
              <a:lnSpc>
                <a:spcPct val="100000"/>
              </a:lnSpc>
              <a:spcBef>
                <a:spcPts val="0"/>
              </a:spcBef>
            </a:pPr>
            <a:endParaRPr lang="en-AU" sz="950" b="0" i="1" baseline="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7</a:t>
            </a:fld>
            <a:endParaRPr lang="en-AU" sz="1000" dirty="0"/>
          </a:p>
        </p:txBody>
      </p:sp>
    </p:spTree>
    <p:extLst>
      <p:ext uri="{BB962C8B-B14F-4D97-AF65-F5344CB8AC3E}">
        <p14:creationId xmlns:p14="http://schemas.microsoft.com/office/powerpoint/2010/main" val="3151375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Arial" pitchFamily="34" charset="0"/>
                <a:cs typeface="Arial" pitchFamily="34" charset="0"/>
              </a:rPr>
              <a:t>The</a:t>
            </a:r>
            <a:r>
              <a:rPr lang="en-AU" sz="1100" b="0" i="0" baseline="0" dirty="0">
                <a:latin typeface="Arial" pitchFamily="34" charset="0"/>
                <a:cs typeface="Arial" pitchFamily="34" charset="0"/>
              </a:rPr>
              <a:t> key considerations provide a </a:t>
            </a:r>
            <a:r>
              <a:rPr lang="en-AU" sz="1100" b="0" i="0" dirty="0">
                <a:latin typeface="Arial" pitchFamily="34" charset="0"/>
                <a:cs typeface="Arial" pitchFamily="34" charset="0"/>
              </a:rPr>
              <a:t>brief overview of how the Australian</a:t>
            </a:r>
            <a:r>
              <a:rPr lang="en-AU" sz="1100" b="0" i="0" baseline="0" dirty="0">
                <a:latin typeface="Arial" pitchFamily="34" charset="0"/>
                <a:cs typeface="Arial" pitchFamily="34" charset="0"/>
              </a:rPr>
              <a:t> </a:t>
            </a:r>
            <a:r>
              <a:rPr lang="en-AU" sz="1100" b="0" i="0" dirty="0">
                <a:latin typeface="Arial" pitchFamily="34" charset="0"/>
                <a:cs typeface="Arial" pitchFamily="34" charset="0"/>
              </a:rPr>
              <a:t>Curriculum can accommodate particular approaches to teaching and assessment in Languages.</a:t>
            </a:r>
            <a:endParaRPr lang="en-US" sz="1100" b="0" i="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i="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Arial" pitchFamily="34" charset="0"/>
                <a:cs typeface="Arial" pitchFamily="34" charset="0"/>
              </a:rPr>
              <a:t>The Australian Curriculum: Languages emphasises the importance of providing learning</a:t>
            </a:r>
            <a:r>
              <a:rPr lang="en-AU" sz="1100" b="0" i="0" baseline="0" dirty="0">
                <a:latin typeface="Arial" pitchFamily="34" charset="0"/>
                <a:cs typeface="Arial" pitchFamily="34" charset="0"/>
              </a:rPr>
              <a:t> </a:t>
            </a:r>
            <a:r>
              <a:rPr lang="en-AU" sz="1100" b="0" i="0" dirty="0">
                <a:latin typeface="Arial" pitchFamily="34" charset="0"/>
                <a:cs typeface="Arial" pitchFamily="34" charset="0"/>
              </a:rPr>
              <a:t>opportunities for students to:</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dirty="0">
                <a:latin typeface="Arial" pitchFamily="34" charset="0"/>
                <a:cs typeface="Arial" pitchFamily="34" charset="0"/>
              </a:rPr>
              <a:t>have flexible entry points to P–10 and Years 7–10 sequences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rPr>
              <a:t>reflect on, explore and discuss ideas in English</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rPr>
              <a:t>develop skills in listening, speaking, reading, viewing and writing</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rPr>
              <a:t>be exposed to different types of texts.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1100" b="0" i="0" u="none" strike="noStrike" baseline="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100" b="0" i="0" baseline="0" dirty="0">
                <a:latin typeface="Arial" pitchFamily="34" charset="0"/>
                <a:cs typeface="Arial" pitchFamily="34" charset="0"/>
              </a:rPr>
              <a:t>This section also supports teachers to consider:</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baseline="0" dirty="0">
                <a:latin typeface="Arial" pitchFamily="34" charset="0"/>
                <a:cs typeface="Arial" pitchFamily="34" charset="0"/>
              </a:rPr>
              <a:t>protocols for engaging in First Nations Australians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baseline="0" dirty="0">
                <a:latin typeface="Arial" pitchFamily="34" charset="0"/>
                <a:cs typeface="Arial" pitchFamily="34" charset="0"/>
              </a:rPr>
              <a:t>inclusive practices that are relevant to the students’ needs.</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i="0" baseline="0" dirty="0">
              <a:latin typeface="Arial" pitchFamily="34" charset="0"/>
              <a:cs typeface="Arial" pitchFamily="34" charset="0"/>
            </a:endParaRPr>
          </a:p>
          <a:p>
            <a:pPr marL="0" lvl="0">
              <a:lnSpc>
                <a:spcPct val="100000"/>
              </a:lnSpc>
              <a:spcBef>
                <a:spcPts val="0"/>
              </a:spcBef>
            </a:pPr>
            <a:r>
              <a:rPr lang="en-US" sz="1100" b="1" i="0" u="none" dirty="0">
                <a:latin typeface="Arial" pitchFamily="34" charset="0"/>
                <a:cs typeface="Arial" pitchFamily="34" charset="0"/>
              </a:rPr>
              <a:t>Suggested activity</a:t>
            </a:r>
          </a:p>
          <a:p>
            <a:pPr marL="0" lvl="0" indent="0">
              <a:lnSpc>
                <a:spcPct val="100000"/>
              </a:lnSpc>
              <a:spcBef>
                <a:spcPts val="0"/>
              </a:spcBef>
              <a:buFont typeface="+mj-lt"/>
              <a:buNone/>
            </a:pPr>
            <a:r>
              <a:rPr lang="en-AU" sz="1100" i="0" kern="1200" dirty="0">
                <a:solidFill>
                  <a:schemeClr val="tx1"/>
                </a:solidFill>
                <a:effectLst/>
                <a:latin typeface="Arial" pitchFamily="34" charset="0"/>
                <a:ea typeface="+mn-ea"/>
                <a:cs typeface="Arial" pitchFamily="34" charset="0"/>
              </a:rPr>
              <a:t>How are the key considerations reflected in your Languages program?</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575388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pPr marL="0" lvl="0">
              <a:spcBef>
                <a:spcPts val="0"/>
              </a:spcBef>
            </a:pPr>
            <a:r>
              <a:rPr lang="en-US" sz="1100" b="0" dirty="0">
                <a:latin typeface="Arial" panose="020B0604020202020204" pitchFamily="34" charset="0"/>
                <a:cs typeface="Arial" panose="020B0604020202020204" pitchFamily="34" charset="0"/>
              </a:rPr>
              <a:t>Most subjects have two sequences of </a:t>
            </a:r>
            <a:r>
              <a:rPr lang="en-US" sz="1100" b="0">
                <a:latin typeface="Arial" panose="020B0604020202020204" pitchFamily="34" charset="0"/>
                <a:cs typeface="Arial" panose="020B0604020202020204" pitchFamily="34" charset="0"/>
              </a:rPr>
              <a:t>learning:</a:t>
            </a:r>
            <a:endParaRPr lang="en-US" sz="1100" b="0" dirty="0">
              <a:latin typeface="Arial" panose="020B0604020202020204" pitchFamily="34" charset="0"/>
              <a:cs typeface="Arial" panose="020B0604020202020204" pitchFamily="34" charset="0"/>
            </a:endParaRPr>
          </a:p>
          <a:p>
            <a:pPr marL="0" lvl="0" indent="-342900">
              <a:spcBef>
                <a:spcPts val="0"/>
              </a:spcBef>
              <a:buFont typeface="Arial" pitchFamily="34" charset="0"/>
              <a:buChar char="•"/>
            </a:pPr>
            <a:r>
              <a:rPr lang="en-US" sz="1100" b="0" dirty="0">
                <a:latin typeface="Arial" panose="020B0604020202020204" pitchFamily="34" charset="0"/>
                <a:cs typeface="Arial" panose="020B0604020202020204" pitchFamily="34" charset="0"/>
              </a:rPr>
              <a:t>Prep–Year 10</a:t>
            </a:r>
          </a:p>
          <a:p>
            <a:pPr marL="0" lvl="0" indent="-342900">
              <a:spcBef>
                <a:spcPts val="0"/>
              </a:spcBef>
              <a:buFont typeface="Arial" pitchFamily="34" charset="0"/>
              <a:buChar char="•"/>
            </a:pPr>
            <a:r>
              <a:rPr lang="en-US" sz="1100" b="0" dirty="0">
                <a:latin typeface="Arial" panose="020B0604020202020204" pitchFamily="34" charset="0"/>
                <a:cs typeface="Arial" panose="020B0604020202020204" pitchFamily="34" charset="0"/>
              </a:rPr>
              <a:t>Years 7–10 (Year 7 entry).</a:t>
            </a:r>
          </a:p>
          <a:p>
            <a:pPr marL="0" lvl="0" indent="0">
              <a:spcBef>
                <a:spcPts val="0"/>
              </a:spcBef>
              <a:buFont typeface="Arial" pitchFamily="34" charset="0"/>
              <a:buNone/>
            </a:pPr>
            <a:endParaRPr lang="en-US" sz="1100" b="0" dirty="0">
              <a:latin typeface="Arial" panose="020B0604020202020204" pitchFamily="34" charset="0"/>
              <a:cs typeface="Arial" panose="020B0604020202020204" pitchFamily="34" charset="0"/>
            </a:endParaRPr>
          </a:p>
          <a:p>
            <a:pPr marL="0" lvl="0" indent="0">
              <a:spcBef>
                <a:spcPts val="0"/>
              </a:spcBef>
              <a:buFont typeface="Arial" pitchFamily="34" charset="0"/>
              <a:buNone/>
            </a:pPr>
            <a:r>
              <a:rPr lang="en-US" sz="1100" b="0" dirty="0">
                <a:latin typeface="Arial" panose="020B0604020202020204" pitchFamily="34" charset="0"/>
                <a:cs typeface="Arial" panose="020B0604020202020204" pitchFamily="34" charset="0"/>
              </a:rPr>
              <a:t>The Framework for Aboriginal Languages and Torres Strait Islander Languages only has a P–10 sequence.</a:t>
            </a:r>
          </a:p>
          <a:p>
            <a:pPr marL="0" lvl="0" indent="-171450">
              <a:spcBef>
                <a:spcPts val="0"/>
              </a:spcBef>
              <a:buFontTx/>
              <a:buChar char="-"/>
            </a:pPr>
            <a:endParaRPr lang="en-US" sz="1100" b="0" dirty="0">
              <a:latin typeface="Arial" panose="020B0604020202020204" pitchFamily="34" charset="0"/>
              <a:cs typeface="Arial" panose="020B0604020202020204" pitchFamily="34" charset="0"/>
            </a:endParaRPr>
          </a:p>
          <a:p>
            <a:pPr marL="0" lvl="0">
              <a:spcBef>
                <a:spcPts val="0"/>
              </a:spcBef>
            </a:pPr>
            <a:r>
              <a:rPr lang="en-AU" sz="1100" b="1" dirty="0">
                <a:latin typeface="Arial" pitchFamily="34" charset="0"/>
                <a:cs typeface="Arial" pitchFamily="34" charset="0"/>
              </a:rPr>
              <a:t>Suggested activity</a:t>
            </a:r>
          </a:p>
          <a:p>
            <a:pPr marL="0" lvl="0" indent="0">
              <a:spcBef>
                <a:spcPts val="0"/>
              </a:spcBef>
              <a:buNone/>
            </a:pPr>
            <a:endParaRPr lang="en-AU" sz="1100" b="0" baseline="0" dirty="0">
              <a:latin typeface="Arial" pitchFamily="34" charset="0"/>
              <a:cs typeface="Arial" pitchFamily="34" charset="0"/>
            </a:endParaRPr>
          </a:p>
          <a:p>
            <a:pPr marL="0" lvl="0" indent="0">
              <a:spcBef>
                <a:spcPts val="0"/>
              </a:spcBef>
              <a:buNone/>
            </a:pPr>
            <a:r>
              <a:rPr lang="en-AU" sz="1100" b="0" baseline="0" dirty="0">
                <a:latin typeface="Arial" pitchFamily="34" charset="0"/>
                <a:cs typeface="Arial" pitchFamily="34" charset="0"/>
              </a:rPr>
              <a:t>Select a language and identify the sequences of learning within it.  </a:t>
            </a:r>
          </a:p>
          <a:p>
            <a:pPr marL="0" lvl="0" indent="-228600">
              <a:spcBef>
                <a:spcPts val="0"/>
              </a:spcBef>
              <a:buAutoNum type="arabicPeriod"/>
            </a:pPr>
            <a:endParaRPr lang="en-AU" sz="1100" b="0" baseline="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2332986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qcaa.qld.edu.au/copyright"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
        <p:nvSpPr>
          <p:cNvPr id="6" name="Vertical Text Placeholder 5">
            <a:extLst>
              <a:ext uri="{FF2B5EF4-FFF2-40B4-BE49-F238E27FC236}">
                <a16:creationId xmlns:a16="http://schemas.microsoft.com/office/drawing/2014/main" id="{728DF3DE-E3B0-4050-9742-3B142F9A43D7}"/>
              </a:ext>
            </a:extLst>
          </p:cNvPr>
          <p:cNvSpPr>
            <a:spLocks noGrp="1"/>
          </p:cNvSpPr>
          <p:nvPr>
            <p:ph type="body" orient="vert" sz="quarter" idx="10" hasCustomPrompt="1"/>
          </p:nvPr>
        </p:nvSpPr>
        <p:spPr>
          <a:xfrm rot="10800000">
            <a:off x="8705031" y="5373215"/>
            <a:ext cx="144015" cy="618004"/>
          </a:xfrm>
        </p:spPr>
        <p:txBody>
          <a:bodyPr vert="eaVert">
            <a:noAutofit/>
          </a:bodyPr>
          <a:lstStyle>
            <a:lvl1pPr>
              <a:spcBef>
                <a:spcPts val="0"/>
              </a:spcBef>
              <a:defRPr sz="500" b="0">
                <a:solidFill>
                  <a:srgbClr val="808080"/>
                </a:solidFill>
              </a:defRPr>
            </a:lvl1pPr>
          </a:lstStyle>
          <a:p>
            <a:pPr lvl="0"/>
            <a:r>
              <a:rPr lang="en-US" dirty="0"/>
              <a:t>Job number</a:t>
            </a:r>
            <a:endParaRPr lang="en-AU" dirty="0"/>
          </a:p>
        </p:txBody>
      </p:sp>
    </p:spTree>
    <p:extLst>
      <p:ext uri="{BB962C8B-B14F-4D97-AF65-F5344CB8AC3E}">
        <p14:creationId xmlns:p14="http://schemas.microsoft.com/office/powerpoint/2010/main" val="328127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42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B01D-014F-4403-BB69-4BD63F949E36}"/>
              </a:ext>
            </a:extLst>
          </p:cNvPr>
          <p:cNvSpPr>
            <a:spLocks noGrp="1"/>
          </p:cNvSpPr>
          <p:nvPr>
            <p:ph type="title"/>
          </p:nvPr>
        </p:nvSpPr>
        <p:spPr>
          <a:xfrm>
            <a:off x="324000" y="457200"/>
            <a:ext cx="2949575" cy="116280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AD11412-B7A9-4E11-8543-A620FD9BDFDE}"/>
              </a:ext>
            </a:extLst>
          </p:cNvPr>
          <p:cNvSpPr>
            <a:spLocks noGrp="1"/>
          </p:cNvSpPr>
          <p:nvPr>
            <p:ph idx="1"/>
          </p:nvPr>
        </p:nvSpPr>
        <p:spPr>
          <a:xfrm>
            <a:off x="3419872" y="457201"/>
            <a:ext cx="5400278" cy="5568950"/>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0A0BDD00-C62C-4186-9CD0-6F4B4D6F34B5}"/>
              </a:ext>
            </a:extLst>
          </p:cNvPr>
          <p:cNvSpPr>
            <a:spLocks noGrp="1"/>
          </p:cNvSpPr>
          <p:nvPr>
            <p:ph type="body" sz="half" idx="2"/>
          </p:nvPr>
        </p:nvSpPr>
        <p:spPr>
          <a:xfrm>
            <a:off x="324000" y="1638300"/>
            <a:ext cx="2949575" cy="4387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892170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443C-6426-4918-8F62-8F6B8828A952}"/>
              </a:ext>
            </a:extLst>
          </p:cNvPr>
          <p:cNvSpPr>
            <a:spLocks noGrp="1"/>
          </p:cNvSpPr>
          <p:nvPr>
            <p:ph type="title"/>
          </p:nvPr>
        </p:nvSpPr>
        <p:spPr>
          <a:xfrm>
            <a:off x="1835696" y="4802400"/>
            <a:ext cx="5486400" cy="565200"/>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36528084-EA62-4576-AD10-81C0A1B2BA6E}"/>
              </a:ext>
            </a:extLst>
          </p:cNvPr>
          <p:cNvSpPr>
            <a:spLocks noGrp="1"/>
          </p:cNvSpPr>
          <p:nvPr>
            <p:ph type="pic" idx="1"/>
          </p:nvPr>
        </p:nvSpPr>
        <p:spPr>
          <a:xfrm>
            <a:off x="1835696" y="61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9F627F-16B5-4412-BF83-20C7F132FEC4}"/>
              </a:ext>
            </a:extLst>
          </p:cNvPr>
          <p:cNvSpPr>
            <a:spLocks noGrp="1"/>
          </p:cNvSpPr>
          <p:nvPr>
            <p:ph type="body" sz="half" idx="2"/>
          </p:nvPr>
        </p:nvSpPr>
        <p:spPr>
          <a:xfrm>
            <a:off x="1835696" y="5367600"/>
            <a:ext cx="5486400" cy="662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513862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8D3A82-C098-4F12-9711-3E2DACD04627}"/>
              </a:ext>
            </a:extLst>
          </p:cNvPr>
          <p:cNvSpPr>
            <a:spLocks noGrp="1"/>
          </p:cNvSpPr>
          <p:nvPr>
            <p:ph idx="1"/>
          </p:nvPr>
        </p:nvSpPr>
        <p:spPr>
          <a:xfrm>
            <a:off x="322562" y="1003588"/>
            <a:ext cx="8496000" cy="4746856"/>
          </a:xfrm>
        </p:spPr>
        <p:txBody>
          <a:bodyPr/>
          <a:lstStyle>
            <a:lvl1pPr>
              <a:defRPr/>
            </a:lvl1pPr>
          </a:lstStyle>
          <a:p>
            <a:pPr>
              <a:spcBef>
                <a:spcPts val="0"/>
              </a:spcBef>
              <a:spcAft>
                <a:spcPts val="0"/>
              </a:spcAft>
            </a:pPr>
            <a:endParaRPr lang="en-US" sz="300" dirty="0"/>
          </a:p>
          <a:p>
            <a:pPr>
              <a:lnSpc>
                <a:spcPct val="110000"/>
              </a:lnSpc>
              <a:spcAft>
                <a:spcPts val="0"/>
              </a:spcAft>
            </a:pPr>
            <a:r>
              <a:rPr lang="en-US" sz="1200" dirty="0"/>
              <a:t>                </a:t>
            </a:r>
            <a:r>
              <a:rPr lang="en-US" sz="1400" dirty="0"/>
              <a:t>© State of Queensland (QCAA) </a:t>
            </a:r>
            <a:r>
              <a:rPr lang="en-AU" sz="1400" dirty="0"/>
              <a:t>[Year]</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4"/>
              </a:rPr>
              <a:t>QCAA</a:t>
            </a:r>
            <a:r>
              <a:rPr lang="en-US" sz="1400" dirty="0"/>
              <a:t>)</a:t>
            </a:r>
            <a:r>
              <a:rPr lang="en-AU" sz="1400" dirty="0"/>
              <a:t> [Year]</a:t>
            </a:r>
          </a:p>
          <a:p>
            <a:pPr>
              <a:lnSpc>
                <a:spcPct val="110000"/>
              </a:lnSpc>
            </a:pPr>
            <a:r>
              <a:rPr lang="en-US" sz="1400" dirty="0"/>
              <a:t>Other copyright material in this presentation is listed on the previous slide/s.</a:t>
            </a:r>
          </a:p>
        </p:txBody>
      </p:sp>
      <p:sp>
        <p:nvSpPr>
          <p:cNvPr id="2" name="Title 1">
            <a:extLst>
              <a:ext uri="{FF2B5EF4-FFF2-40B4-BE49-F238E27FC236}">
                <a16:creationId xmlns:a16="http://schemas.microsoft.com/office/drawing/2014/main" id="{D5CBD354-2728-4CD0-940A-2079EC442899}"/>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3"/>
            <a:extLst>
              <a:ext uri="{FF2B5EF4-FFF2-40B4-BE49-F238E27FC236}">
                <a16:creationId xmlns:a16="http://schemas.microsoft.com/office/drawing/2014/main" id="{98A1B688-C4B5-46E4-900D-CD4D229CF9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1003588"/>
            <a:ext cx="624841" cy="298705"/>
          </a:xfrm>
          <a:prstGeom prst="rect">
            <a:avLst/>
          </a:prstGeom>
        </p:spPr>
      </p:pic>
    </p:spTree>
    <p:extLst>
      <p:ext uri="{BB962C8B-B14F-4D97-AF65-F5344CB8AC3E}">
        <p14:creationId xmlns:p14="http://schemas.microsoft.com/office/powerpoint/2010/main" val="755091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60327-8F12-459E-99F0-886510C0A241}"/>
              </a:ext>
            </a:extLst>
          </p:cNvPr>
          <p:cNvSpPr>
            <a:spLocks noGrp="1"/>
          </p:cNvSpPr>
          <p:nvPr>
            <p:ph type="title" orient="vert"/>
          </p:nvPr>
        </p:nvSpPr>
        <p:spPr>
          <a:xfrm>
            <a:off x="324000" y="260352"/>
            <a:ext cx="8493125" cy="442800"/>
          </a:xfrm>
        </p:spPr>
        <p:txBody>
          <a:bodyPr vert="horz"/>
          <a:lstStyle/>
          <a:p>
            <a:r>
              <a:rPr lang="en-US" dirty="0"/>
              <a:t>Click to edit Master title style</a:t>
            </a:r>
            <a:endParaRPr lang="en-AU" dirty="0"/>
          </a:p>
        </p:txBody>
      </p:sp>
      <p:grpSp>
        <p:nvGrpSpPr>
          <p:cNvPr id="8" name="Group 7">
            <a:extLst>
              <a:ext uri="{FF2B5EF4-FFF2-40B4-BE49-F238E27FC236}">
                <a16:creationId xmlns:a16="http://schemas.microsoft.com/office/drawing/2014/main" id="{A74703E3-E5F0-4A98-8153-BEC485068FC6}"/>
              </a:ext>
            </a:extLst>
          </p:cNvPr>
          <p:cNvGrpSpPr/>
          <p:nvPr userDrawn="1"/>
        </p:nvGrpSpPr>
        <p:grpSpPr>
          <a:xfrm>
            <a:off x="6614784" y="3590400"/>
            <a:ext cx="1946367" cy="1511343"/>
            <a:chOff x="6542776" y="3438000"/>
            <a:chExt cx="1946367" cy="1511343"/>
          </a:xfrm>
        </p:grpSpPr>
        <p:sp>
          <p:nvSpPr>
            <p:cNvPr id="9" name="Instagram - text">
              <a:extLst>
                <a:ext uri="{FF2B5EF4-FFF2-40B4-BE49-F238E27FC236}">
                  <a16:creationId xmlns:a16="http://schemas.microsoft.com/office/drawing/2014/main" id="{9999D394-EA36-4BEB-9832-0232775F7321}"/>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10" name="Instagram link">
              <a:hlinkClick r:id="rId2"/>
              <a:extLst>
                <a:ext uri="{FF2B5EF4-FFF2-40B4-BE49-F238E27FC236}">
                  <a16:creationId xmlns:a16="http://schemas.microsoft.com/office/drawing/2014/main" id="{8FC2F2E0-304A-4AFA-8159-0D6FC5057F56}"/>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1" name="Instagram - logo">
              <a:extLst>
                <a:ext uri="{FF2B5EF4-FFF2-40B4-BE49-F238E27FC236}">
                  <a16:creationId xmlns:a16="http://schemas.microsoft.com/office/drawing/2014/main" id="{D825775D-95C4-4C86-9D85-E501437A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12" name="Group 11">
            <a:extLst>
              <a:ext uri="{FF2B5EF4-FFF2-40B4-BE49-F238E27FC236}">
                <a16:creationId xmlns:a16="http://schemas.microsoft.com/office/drawing/2014/main" id="{338E8E6B-469D-4878-BF89-C199EE7D78E2}"/>
              </a:ext>
            </a:extLst>
          </p:cNvPr>
          <p:cNvGrpSpPr/>
          <p:nvPr userDrawn="1"/>
        </p:nvGrpSpPr>
        <p:grpSpPr>
          <a:xfrm>
            <a:off x="3158657" y="3590400"/>
            <a:ext cx="3093612" cy="1647184"/>
            <a:chOff x="3158657" y="3590400"/>
            <a:chExt cx="3093612" cy="1647184"/>
          </a:xfrm>
        </p:grpSpPr>
        <p:sp>
          <p:nvSpPr>
            <p:cNvPr id="13" name="Linkedin - text">
              <a:extLst>
                <a:ext uri="{FF2B5EF4-FFF2-40B4-BE49-F238E27FC236}">
                  <a16:creationId xmlns:a16="http://schemas.microsoft.com/office/drawing/2014/main" id="{FD8FB8DE-B66F-4A8B-A7FB-D0A13FE6B635}"/>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14" name="Linkedin link">
              <a:hlinkClick r:id="rId4"/>
              <a:extLst>
                <a:ext uri="{FF2B5EF4-FFF2-40B4-BE49-F238E27FC236}">
                  <a16:creationId xmlns:a16="http://schemas.microsoft.com/office/drawing/2014/main" id="{410D41BF-3A49-407F-98F6-A3093C3D2E51}"/>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5" name="Linkedin - logo">
              <a:extLst>
                <a:ext uri="{FF2B5EF4-FFF2-40B4-BE49-F238E27FC236}">
                  <a16:creationId xmlns:a16="http://schemas.microsoft.com/office/drawing/2014/main" id="{45C80BD7-AE56-408E-AAB9-71569145F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6" name="Group 15">
            <a:extLst>
              <a:ext uri="{FF2B5EF4-FFF2-40B4-BE49-F238E27FC236}">
                <a16:creationId xmlns:a16="http://schemas.microsoft.com/office/drawing/2014/main" id="{2D3F7DC9-C305-4A07-BE48-568A67B57746}"/>
              </a:ext>
            </a:extLst>
          </p:cNvPr>
          <p:cNvGrpSpPr/>
          <p:nvPr userDrawn="1"/>
        </p:nvGrpSpPr>
        <p:grpSpPr>
          <a:xfrm>
            <a:off x="627845" y="3590400"/>
            <a:ext cx="2129109" cy="1511343"/>
            <a:chOff x="555837" y="3438000"/>
            <a:chExt cx="2129109" cy="1511343"/>
          </a:xfrm>
        </p:grpSpPr>
        <p:sp>
          <p:nvSpPr>
            <p:cNvPr id="17" name="Pinterest - text">
              <a:extLst>
                <a:ext uri="{FF2B5EF4-FFF2-40B4-BE49-F238E27FC236}">
                  <a16:creationId xmlns:a16="http://schemas.microsoft.com/office/drawing/2014/main" id="{16C5CFF2-626F-4810-9C79-4CE6D263B43A}"/>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8" name="Pinterest link">
              <a:hlinkClick r:id="rId6"/>
              <a:extLst>
                <a:ext uri="{FF2B5EF4-FFF2-40B4-BE49-F238E27FC236}">
                  <a16:creationId xmlns:a16="http://schemas.microsoft.com/office/drawing/2014/main" id="{E63A2244-B469-4CDE-B65B-E7844ABEC917}"/>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9" name="Pinterest - logo">
              <a:extLst>
                <a:ext uri="{FF2B5EF4-FFF2-40B4-BE49-F238E27FC236}">
                  <a16:creationId xmlns:a16="http://schemas.microsoft.com/office/drawing/2014/main" id="{5C92A07E-A1A7-4736-BA4B-11A77BA98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20" name="Group 19">
            <a:extLst>
              <a:ext uri="{FF2B5EF4-FFF2-40B4-BE49-F238E27FC236}">
                <a16:creationId xmlns:a16="http://schemas.microsoft.com/office/drawing/2014/main" id="{DB485D01-4C61-467D-8EDE-4ECB1ABE37B8}"/>
              </a:ext>
            </a:extLst>
          </p:cNvPr>
          <p:cNvGrpSpPr/>
          <p:nvPr userDrawn="1"/>
        </p:nvGrpSpPr>
        <p:grpSpPr>
          <a:xfrm>
            <a:off x="6421622" y="1689378"/>
            <a:ext cx="2332690" cy="1508531"/>
            <a:chOff x="6349614" y="1536978"/>
            <a:chExt cx="2332690" cy="1508531"/>
          </a:xfrm>
        </p:grpSpPr>
        <p:sp>
          <p:nvSpPr>
            <p:cNvPr id="21" name="Youtube - text">
              <a:extLst>
                <a:ext uri="{FF2B5EF4-FFF2-40B4-BE49-F238E27FC236}">
                  <a16:creationId xmlns:a16="http://schemas.microsoft.com/office/drawing/2014/main" id="{442047F7-F36C-491B-8CA1-FE7C65116019}"/>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22" name="Youtube link">
              <a:hlinkClick r:id="rId8"/>
              <a:extLst>
                <a:ext uri="{FF2B5EF4-FFF2-40B4-BE49-F238E27FC236}">
                  <a16:creationId xmlns:a16="http://schemas.microsoft.com/office/drawing/2014/main" id="{6B930CD1-DC71-467C-B939-FA530DC08C16}"/>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3" name="Youtube - logo">
              <a:extLst>
                <a:ext uri="{FF2B5EF4-FFF2-40B4-BE49-F238E27FC236}">
                  <a16:creationId xmlns:a16="http://schemas.microsoft.com/office/drawing/2014/main" id="{9B3C9FFB-BDEA-49BE-B132-18F245976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24" name="Group 23">
            <a:extLst>
              <a:ext uri="{FF2B5EF4-FFF2-40B4-BE49-F238E27FC236}">
                <a16:creationId xmlns:a16="http://schemas.microsoft.com/office/drawing/2014/main" id="{9996878D-B17A-462D-8DB6-40C2DBF9682F}"/>
              </a:ext>
            </a:extLst>
          </p:cNvPr>
          <p:cNvGrpSpPr/>
          <p:nvPr userDrawn="1"/>
        </p:nvGrpSpPr>
        <p:grpSpPr>
          <a:xfrm>
            <a:off x="3896588" y="1689378"/>
            <a:ext cx="1617751" cy="1508531"/>
            <a:chOff x="3824580" y="1536978"/>
            <a:chExt cx="1617751" cy="1508531"/>
          </a:xfrm>
        </p:grpSpPr>
        <p:sp>
          <p:nvSpPr>
            <p:cNvPr id="25" name="Twitter - text">
              <a:extLst>
                <a:ext uri="{FF2B5EF4-FFF2-40B4-BE49-F238E27FC236}">
                  <a16:creationId xmlns:a16="http://schemas.microsoft.com/office/drawing/2014/main" id="{3D70B4E7-406C-4AA2-8838-803FFAEA72FF}"/>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6" name="Twitter link">
              <a:hlinkClick r:id="rId10"/>
              <a:extLst>
                <a:ext uri="{FF2B5EF4-FFF2-40B4-BE49-F238E27FC236}">
                  <a16:creationId xmlns:a16="http://schemas.microsoft.com/office/drawing/2014/main" id="{2F3BE1CB-6102-4D55-A01F-094029C2C82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7" name="Twitter - logo">
              <a:extLst>
                <a:ext uri="{FF2B5EF4-FFF2-40B4-BE49-F238E27FC236}">
                  <a16:creationId xmlns:a16="http://schemas.microsoft.com/office/drawing/2014/main" id="{045C397B-BAC8-49BA-B1FD-11924B127D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8" name="Group 27">
            <a:extLst>
              <a:ext uri="{FF2B5EF4-FFF2-40B4-BE49-F238E27FC236}">
                <a16:creationId xmlns:a16="http://schemas.microsoft.com/office/drawing/2014/main" id="{BD37DDB1-461E-4A7B-AAE9-E38B087A52C7}"/>
              </a:ext>
            </a:extLst>
          </p:cNvPr>
          <p:cNvGrpSpPr/>
          <p:nvPr userDrawn="1"/>
        </p:nvGrpSpPr>
        <p:grpSpPr>
          <a:xfrm>
            <a:off x="467544" y="1683840"/>
            <a:ext cx="2449710" cy="1514069"/>
            <a:chOff x="395536" y="1531440"/>
            <a:chExt cx="2449710" cy="1514069"/>
          </a:xfrm>
        </p:grpSpPr>
        <p:sp>
          <p:nvSpPr>
            <p:cNvPr id="29" name="Facebook - text">
              <a:extLst>
                <a:ext uri="{FF2B5EF4-FFF2-40B4-BE49-F238E27FC236}">
                  <a16:creationId xmlns:a16="http://schemas.microsoft.com/office/drawing/2014/main" id="{85990461-FE93-4A48-B09E-277EF6F66C65}"/>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30" name="Facebook link">
              <a:hlinkClick r:id="rId12"/>
              <a:extLst>
                <a:ext uri="{FF2B5EF4-FFF2-40B4-BE49-F238E27FC236}">
                  <a16:creationId xmlns:a16="http://schemas.microsoft.com/office/drawing/2014/main" id="{DF64D181-84DF-4C68-8412-CAF72463E481}"/>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6BC433C7-5DDC-4EA1-81FE-9FE73BD900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353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A6843D-4CF7-44BD-8DF5-8CF069B31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3" y="1"/>
            <a:ext cx="9143999" cy="6857999"/>
          </a:xfrm>
          <a:prstGeom prst="rect">
            <a:avLst/>
          </a:prstGeom>
        </p:spPr>
      </p:pic>
      <p:grpSp>
        <p:nvGrpSpPr>
          <p:cNvPr id="2" name="Group 1">
            <a:extLst>
              <a:ext uri="{FF2B5EF4-FFF2-40B4-BE49-F238E27FC236}">
                <a16:creationId xmlns:a16="http://schemas.microsoft.com/office/drawing/2014/main" id="{C107CC6E-D83B-4867-8CFE-FFF1E22BED27}"/>
              </a:ext>
            </a:extLst>
          </p:cNvPr>
          <p:cNvGrpSpPr/>
          <p:nvPr userDrawn="1"/>
        </p:nvGrpSpPr>
        <p:grpSpPr>
          <a:xfrm>
            <a:off x="8205788" y="64799"/>
            <a:ext cx="932836" cy="218569"/>
            <a:chOff x="8205788" y="64799"/>
            <a:chExt cx="932836" cy="218569"/>
          </a:xfrm>
        </p:grpSpPr>
        <p:sp>
          <p:nvSpPr>
            <p:cNvPr id="13" name="Rectangle 12">
              <a:extLst>
                <a:ext uri="{FF2B5EF4-FFF2-40B4-BE49-F238E27FC236}">
                  <a16:creationId xmlns:a16="http://schemas.microsoft.com/office/drawing/2014/main" id="{82A34E36-4551-4643-B3C4-B6C825F9213B}"/>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38A5C9DA-B4C4-40F8-994F-C89D0B7D13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grpSp>
      <p:sp>
        <p:nvSpPr>
          <p:cNvPr id="5" name="Rectangle 4">
            <a:extLst>
              <a:ext uri="{FF2B5EF4-FFF2-40B4-BE49-F238E27FC236}">
                <a16:creationId xmlns:a16="http://schemas.microsoft.com/office/drawing/2014/main" id="{739FF634-5515-4CD6-A1CC-6D495E868EE8}"/>
              </a:ext>
            </a:extLst>
          </p:cNvPr>
          <p:cNvSpPr/>
          <p:nvPr userDrawn="1"/>
        </p:nvSpPr>
        <p:spPr>
          <a:xfrm>
            <a:off x="6438900" y="6603999"/>
            <a:ext cx="2597596" cy="127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9C37C62-A70A-4AAE-9E72-70267CA10716}"/>
              </a:ext>
            </a:extLst>
          </p:cNvPr>
          <p:cNvSpPr/>
          <p:nvPr userDrawn="1"/>
        </p:nvSpPr>
        <p:spPr>
          <a:xfrm>
            <a:off x="5580112" y="6554494"/>
            <a:ext cx="3528392" cy="215444"/>
          </a:xfrm>
          <a:prstGeom prst="rect">
            <a:avLst/>
          </a:prstGeom>
        </p:spPr>
        <p:txBody>
          <a:bodyPr wrap="square">
            <a:spAutoFit/>
          </a:bodyPr>
          <a:lstStyle/>
          <a:p>
            <a:pPr algn="r"/>
            <a:r>
              <a:rPr lang="en-US" sz="800" i="0" dirty="0">
                <a:solidFill>
                  <a:schemeClr val="tx1"/>
                </a:solidFill>
              </a:rPr>
              <a:t>Image: </a:t>
            </a:r>
            <a:r>
              <a:rPr lang="en-US" sz="800" i="1" dirty="0" err="1">
                <a:solidFill>
                  <a:schemeClr val="tx1"/>
                </a:solidFill>
              </a:rPr>
              <a:t>Ee</a:t>
            </a:r>
            <a:r>
              <a:rPr lang="en-US" sz="800" i="1" dirty="0">
                <a:solidFill>
                  <a:schemeClr val="tx1"/>
                </a:solidFill>
              </a:rPr>
              <a:t> </a:t>
            </a:r>
            <a:r>
              <a:rPr lang="en-US" sz="800" i="1" dirty="0" err="1">
                <a:solidFill>
                  <a:schemeClr val="tx1"/>
                </a:solidFill>
              </a:rPr>
              <a:t>Lah</a:t>
            </a:r>
            <a:r>
              <a:rPr lang="en-US" sz="800" i="1" dirty="0">
                <a:solidFill>
                  <a:schemeClr val="tx1"/>
                </a:solidFill>
              </a:rPr>
              <a:t> </a:t>
            </a:r>
            <a:r>
              <a:rPr lang="en-US" sz="800" i="1" dirty="0" err="1">
                <a:solidFill>
                  <a:schemeClr val="tx1"/>
                </a:solidFill>
              </a:rPr>
              <a:t>Roo</a:t>
            </a:r>
            <a:r>
              <a:rPr lang="en-US" sz="800" i="1" dirty="0">
                <a:solidFill>
                  <a:schemeClr val="tx1"/>
                </a:solidFill>
              </a:rPr>
              <a:t> — Long time ago</a:t>
            </a:r>
            <a:r>
              <a:rPr lang="en-US" sz="800" dirty="0">
                <a:solidFill>
                  <a:schemeClr val="tx1"/>
                </a:solidFill>
              </a:rPr>
              <a:t> by </a:t>
            </a:r>
            <a:r>
              <a:rPr lang="en-US" sz="800" dirty="0" err="1">
                <a:solidFill>
                  <a:schemeClr val="tx1"/>
                </a:solidFill>
              </a:rPr>
              <a:t>Kargun</a:t>
            </a:r>
            <a:r>
              <a:rPr lang="en-US" sz="800" dirty="0">
                <a:solidFill>
                  <a:schemeClr val="tx1"/>
                </a:solidFill>
              </a:rPr>
              <a:t> Fogarty</a:t>
            </a:r>
          </a:p>
        </p:txBody>
      </p:sp>
    </p:spTree>
    <p:extLst>
      <p:ext uri="{BB962C8B-B14F-4D97-AF65-F5344CB8AC3E}">
        <p14:creationId xmlns:p14="http://schemas.microsoft.com/office/powerpoint/2010/main" val="369010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3410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lvl2pPr marL="144000" indent="-504000">
              <a:buFont typeface="+mj-lt"/>
              <a:buAutoNum type="arabicPeriod"/>
              <a:defRPr/>
            </a:lvl2pPr>
            <a:lvl3pPr marL="1008000" indent="-504000">
              <a:buFont typeface="+mj-lt"/>
              <a:buAutoNum type="alphaLcPeriod"/>
              <a:defRPr/>
            </a:lvl3pPr>
            <a:lvl4pPr marL="1512000" indent="-504000">
              <a:buFont typeface="+mj-lt"/>
              <a:buAutoNum type="romanLcPeriod"/>
              <a:defRPr/>
            </a:lvl4pPr>
            <a:lvl5pPr marL="1512000" indent="0">
              <a:buFontTx/>
              <a:buNone/>
              <a:defRPr/>
            </a:lvl5pPr>
            <a:lvl6pPr marL="1512000">
              <a:defRPr/>
            </a:lvl6pPr>
            <a:lvl7pPr marL="1512000">
              <a:defRPr/>
            </a:lvl7pPr>
            <a:lvl8pPr marL="1512000">
              <a:defRPr/>
            </a:lvl8pPr>
            <a:lvl9pPr marL="1512000">
              <a:defRPr/>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Tree>
    <p:extLst>
      <p:ext uri="{BB962C8B-B14F-4D97-AF65-F5344CB8AC3E}">
        <p14:creationId xmlns:p14="http://schemas.microsoft.com/office/powerpoint/2010/main" val="318263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B463-DAF6-4D43-BAEB-39FE3A480A33}"/>
              </a:ext>
            </a:extLst>
          </p:cNvPr>
          <p:cNvSpPr>
            <a:spLocks noGrp="1"/>
          </p:cNvSpPr>
          <p:nvPr>
            <p:ph type="title"/>
          </p:nvPr>
        </p:nvSpPr>
        <p:spPr/>
        <p:txBody>
          <a:bodyPr/>
          <a:lstStyle/>
          <a:p>
            <a:r>
              <a:rPr lang="en-US"/>
              <a:t>Click to edit Master title style</a:t>
            </a:r>
            <a:endParaRPr lang="en-AU"/>
          </a:p>
        </p:txBody>
      </p:sp>
      <p:sp>
        <p:nvSpPr>
          <p:cNvPr id="4" name="Content Placeholder 3">
            <a:extLst>
              <a:ext uri="{FF2B5EF4-FFF2-40B4-BE49-F238E27FC236}">
                <a16:creationId xmlns:a16="http://schemas.microsoft.com/office/drawing/2014/main" id="{3D7E151C-E910-4339-915B-E1F0F8F93FAD}"/>
              </a:ext>
            </a:extLst>
          </p:cNvPr>
          <p:cNvSpPr>
            <a:spLocks noGrp="1"/>
          </p:cNvSpPr>
          <p:nvPr>
            <p:ph sz="quarter" idx="10"/>
          </p:nvPr>
        </p:nvSpPr>
        <p:spPr>
          <a:xfrm>
            <a:off x="323850" y="986400"/>
            <a:ext cx="8496300" cy="388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a:extLst>
              <a:ext uri="{FF2B5EF4-FFF2-40B4-BE49-F238E27FC236}">
                <a16:creationId xmlns:a16="http://schemas.microsoft.com/office/drawing/2014/main" id="{4157E500-BE44-4553-8232-50381D460A30}"/>
              </a:ext>
            </a:extLst>
          </p:cNvPr>
          <p:cNvSpPr>
            <a:spLocks noGrp="1"/>
          </p:cNvSpPr>
          <p:nvPr>
            <p:ph type="body" sz="quarter" idx="11" hasCustomPrompt="1"/>
          </p:nvPr>
        </p:nvSpPr>
        <p:spPr>
          <a:xfrm>
            <a:off x="323850" y="5014800"/>
            <a:ext cx="8493125" cy="1081087"/>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36995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4D98-5D0F-44D3-9E8D-B820012C1EE3}"/>
              </a:ext>
            </a:extLst>
          </p:cNvPr>
          <p:cNvSpPr>
            <a:spLocks noGrp="1"/>
          </p:cNvSpPr>
          <p:nvPr>
            <p:ph type="title"/>
          </p:nvPr>
        </p:nvSpPr>
        <p:spPr>
          <a:xfrm>
            <a:off x="323850" y="259200"/>
            <a:ext cx="8496300" cy="439200"/>
          </a:xfrm>
        </p:spPr>
        <p:txBody>
          <a:bodyPr anchor="t" anchorCtr="0">
            <a:normAutofit/>
          </a:bodyPr>
          <a:lstStyle>
            <a:lvl1pPr>
              <a:defRPr sz="3200"/>
            </a:lvl1pPr>
          </a:lstStyle>
          <a:p>
            <a:r>
              <a:rPr lang="en-US" dirty="0"/>
              <a:t>Click to edit Master title style</a:t>
            </a:r>
            <a:endParaRPr lang="en-AU" dirty="0"/>
          </a:p>
        </p:txBody>
      </p:sp>
      <p:sp>
        <p:nvSpPr>
          <p:cNvPr id="10" name="Content Placeholder 9">
            <a:extLst>
              <a:ext uri="{FF2B5EF4-FFF2-40B4-BE49-F238E27FC236}">
                <a16:creationId xmlns:a16="http://schemas.microsoft.com/office/drawing/2014/main" id="{056B0066-27FE-4B68-A0C5-D7ED5D856BFF}"/>
              </a:ext>
            </a:extLst>
          </p:cNvPr>
          <p:cNvSpPr>
            <a:spLocks noGrp="1"/>
          </p:cNvSpPr>
          <p:nvPr>
            <p:ph sz="quarter" idx="10" hasCustomPrompt="1"/>
          </p:nvPr>
        </p:nvSpPr>
        <p:spPr>
          <a:xfrm>
            <a:off x="323850" y="986400"/>
            <a:ext cx="4176000" cy="3888000"/>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2" name="Content Placeholder 11">
            <a:extLst>
              <a:ext uri="{FF2B5EF4-FFF2-40B4-BE49-F238E27FC236}">
                <a16:creationId xmlns:a16="http://schemas.microsoft.com/office/drawing/2014/main" id="{D89D19B9-B1E9-42C9-8958-F294507420E4}"/>
              </a:ext>
            </a:extLst>
          </p:cNvPr>
          <p:cNvSpPr>
            <a:spLocks noGrp="1"/>
          </p:cNvSpPr>
          <p:nvPr>
            <p:ph sz="quarter" idx="11" hasCustomPrompt="1"/>
          </p:nvPr>
        </p:nvSpPr>
        <p:spPr>
          <a:xfrm>
            <a:off x="4643438" y="986400"/>
            <a:ext cx="4176712" cy="3887788"/>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4" name="Text Placeholder 13">
            <a:extLst>
              <a:ext uri="{FF2B5EF4-FFF2-40B4-BE49-F238E27FC236}">
                <a16:creationId xmlns:a16="http://schemas.microsoft.com/office/drawing/2014/main" id="{AD4FDBA1-3798-4314-8A2A-1615CDE044FA}"/>
              </a:ext>
            </a:extLst>
          </p:cNvPr>
          <p:cNvSpPr>
            <a:spLocks noGrp="1"/>
          </p:cNvSpPr>
          <p:nvPr>
            <p:ph type="body" sz="quarter" idx="12" hasCustomPrompt="1"/>
          </p:nvPr>
        </p:nvSpPr>
        <p:spPr>
          <a:xfrm>
            <a:off x="323850" y="5013324"/>
            <a:ext cx="4176713"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
        <p:nvSpPr>
          <p:cNvPr id="16" name="Text Placeholder 15">
            <a:extLst>
              <a:ext uri="{FF2B5EF4-FFF2-40B4-BE49-F238E27FC236}">
                <a16:creationId xmlns:a16="http://schemas.microsoft.com/office/drawing/2014/main" id="{F69B29AB-4698-4029-975C-947309EBBA24}"/>
              </a:ext>
            </a:extLst>
          </p:cNvPr>
          <p:cNvSpPr>
            <a:spLocks noGrp="1"/>
          </p:cNvSpPr>
          <p:nvPr>
            <p:ph type="body" sz="quarter" idx="13" hasCustomPrompt="1"/>
          </p:nvPr>
        </p:nvSpPr>
        <p:spPr>
          <a:xfrm>
            <a:off x="4643438" y="5013324"/>
            <a:ext cx="4176712"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73007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0529-0081-43C8-A5E4-B1B1B1ADA8A1}"/>
              </a:ext>
            </a:extLst>
          </p:cNvPr>
          <p:cNvSpPr>
            <a:spLocks noGrp="1"/>
          </p:cNvSpPr>
          <p:nvPr>
            <p:ph type="title"/>
          </p:nvPr>
        </p:nvSpPr>
        <p:spPr>
          <a:xfrm>
            <a:off x="324000" y="260352"/>
            <a:ext cx="8493125" cy="44132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27D6E1-90D9-4C14-98B0-8B6F0A63125E}"/>
              </a:ext>
            </a:extLst>
          </p:cNvPr>
          <p:cNvSpPr>
            <a:spLocks noGrp="1"/>
          </p:cNvSpPr>
          <p:nvPr>
            <p:ph sz="half" idx="1"/>
          </p:nvPr>
        </p:nvSpPr>
        <p:spPr>
          <a:xfrm>
            <a:off x="323850"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CD892803-2A38-4FDE-9F84-A7652374AF14}"/>
              </a:ext>
            </a:extLst>
          </p:cNvPr>
          <p:cNvSpPr>
            <a:spLocks noGrp="1"/>
          </p:cNvSpPr>
          <p:nvPr>
            <p:ph sz="half" idx="2"/>
          </p:nvPr>
        </p:nvSpPr>
        <p:spPr>
          <a:xfrm>
            <a:off x="4641125"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5162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E42-004F-4B06-A1D3-AFE0664D8E62}"/>
              </a:ext>
            </a:extLst>
          </p:cNvPr>
          <p:cNvSpPr>
            <a:spLocks noGrp="1"/>
          </p:cNvSpPr>
          <p:nvPr>
            <p:ph type="title"/>
          </p:nvPr>
        </p:nvSpPr>
        <p:spPr>
          <a:xfrm>
            <a:off x="324000" y="259200"/>
            <a:ext cx="8496300" cy="1144800"/>
          </a:xfrm>
        </p:spPr>
        <p:txBody>
          <a:bodyPr anchor="t" anchorCtr="0"/>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02E98B9-A02F-42CE-AC2A-24B4B888845B}"/>
              </a:ext>
            </a:extLst>
          </p:cNvPr>
          <p:cNvSpPr>
            <a:spLocks noGrp="1"/>
          </p:cNvSpPr>
          <p:nvPr>
            <p:ph type="body" idx="1"/>
          </p:nvPr>
        </p:nvSpPr>
        <p:spPr>
          <a:xfrm>
            <a:off x="323999"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0FB50D-C8C8-4D42-9A51-58318B404B8E}"/>
              </a:ext>
            </a:extLst>
          </p:cNvPr>
          <p:cNvSpPr>
            <a:spLocks noGrp="1"/>
          </p:cNvSpPr>
          <p:nvPr>
            <p:ph sz="half" idx="2"/>
          </p:nvPr>
        </p:nvSpPr>
        <p:spPr>
          <a:xfrm>
            <a:off x="323999"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3ADCA897-E19F-4469-BD33-F65B33BF913C}"/>
              </a:ext>
            </a:extLst>
          </p:cNvPr>
          <p:cNvSpPr>
            <a:spLocks noGrp="1"/>
          </p:cNvSpPr>
          <p:nvPr>
            <p:ph type="body" sz="quarter" idx="3"/>
          </p:nvPr>
        </p:nvSpPr>
        <p:spPr>
          <a:xfrm>
            <a:off x="4644300"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D4CD22-0403-4E0F-A612-8E1B7DC59310}"/>
              </a:ext>
            </a:extLst>
          </p:cNvPr>
          <p:cNvSpPr>
            <a:spLocks noGrp="1"/>
          </p:cNvSpPr>
          <p:nvPr>
            <p:ph sz="quarter" idx="4"/>
          </p:nvPr>
        </p:nvSpPr>
        <p:spPr>
          <a:xfrm>
            <a:off x="4644300"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78926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EA0B-33FE-4187-9E04-175214002D32}"/>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678336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6.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file01\data\D_CIS\B_Curriculum_Support\U_Publishing\QCAA\web\_pending\170019_Learning_area_ppt_hpe\images\QCAA_WESTMAC_20140428_0173_Webshot.jpg">
            <a:extLst>
              <a:ext uri="{FF2B5EF4-FFF2-40B4-BE49-F238E27FC236}">
                <a16:creationId xmlns:a16="http://schemas.microsoft.com/office/drawing/2014/main" id="{A16CF4FE-C4BB-49CE-9129-9FDB3A55551B}"/>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23" t="16287" r="1" b="14616"/>
          <a:stretch/>
        </p:blipFill>
        <p:spPr bwMode="auto">
          <a:xfrm>
            <a:off x="179388" y="0"/>
            <a:ext cx="8964612" cy="431046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13" name="Picture 12">
            <a:extLst>
              <a:ext uri="{FF2B5EF4-FFF2-40B4-BE49-F238E27FC236}">
                <a16:creationId xmlns:a16="http://schemas.microsoft.com/office/drawing/2014/main" id="{1B74C976-E9DD-44A6-92D6-B5FC432929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4" name="Picture 13">
            <a:extLst>
              <a:ext uri="{FF2B5EF4-FFF2-40B4-BE49-F238E27FC236}">
                <a16:creationId xmlns:a16="http://schemas.microsoft.com/office/drawing/2014/main" id="{DA2681B1-7C47-4140-AB5A-22BA9B5BEC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grpSp>
        <p:nvGrpSpPr>
          <p:cNvPr id="15" name="Group 14">
            <a:extLst>
              <a:ext uri="{FF2B5EF4-FFF2-40B4-BE49-F238E27FC236}">
                <a16:creationId xmlns:a16="http://schemas.microsoft.com/office/drawing/2014/main" id="{A70E9F71-B707-404A-8777-70209A8ADE14}"/>
              </a:ext>
            </a:extLst>
          </p:cNvPr>
          <p:cNvGrpSpPr/>
          <p:nvPr userDrawn="1"/>
        </p:nvGrpSpPr>
        <p:grpSpPr>
          <a:xfrm>
            <a:off x="-304" y="259200"/>
            <a:ext cx="1818000" cy="396000"/>
            <a:chOff x="-304" y="259200"/>
            <a:chExt cx="1818000" cy="396000"/>
          </a:xfrm>
        </p:grpSpPr>
        <p:sp>
          <p:nvSpPr>
            <p:cNvPr id="16" name="Rectangle 15">
              <a:extLst>
                <a:ext uri="{FF2B5EF4-FFF2-40B4-BE49-F238E27FC236}">
                  <a16:creationId xmlns:a16="http://schemas.microsoft.com/office/drawing/2014/main" id="{4196CBB8-4863-4263-AA94-B9B6D544E869}"/>
                </a:ext>
              </a:extLst>
            </p:cNvPr>
            <p:cNvSpPr/>
            <p:nvPr userDrawn="1"/>
          </p:nvSpPr>
          <p:spPr>
            <a:xfrm>
              <a:off x="-304" y="259200"/>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descr="Sticker of ACiQv9.0">
              <a:extLst>
                <a:ext uri="{FF2B5EF4-FFF2-40B4-BE49-F238E27FC236}">
                  <a16:creationId xmlns:a16="http://schemas.microsoft.com/office/drawing/2014/main" id="{F49B528C-EA5D-4940-994E-E5859679F23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9148" y="270780"/>
              <a:ext cx="1439339" cy="335366"/>
            </a:xfrm>
            <a:prstGeom prst="rect">
              <a:avLst/>
            </a:prstGeom>
          </p:spPr>
        </p:pic>
      </p:grpSp>
    </p:spTree>
    <p:extLst>
      <p:ext uri="{BB962C8B-B14F-4D97-AF65-F5344CB8AC3E}">
        <p14:creationId xmlns:p14="http://schemas.microsoft.com/office/powerpoint/2010/main" val="1172944852"/>
      </p:ext>
    </p:extLst>
  </p:cSld>
  <p:clrMap bg1="lt1" tx1="dk1" bg2="lt2" tx2="dk2" accent1="accent1" accent2="accent2" accent3="accent3" accent4="accent4" accent5="accent5" accent6="accent6" hlink="hlink" folHlink="folHlink"/>
  <p:sldLayoutIdLst>
    <p:sldLayoutId id="2147484217"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ticker of ACiQv9.0">
            <a:extLst>
              <a:ext uri="{FF2B5EF4-FFF2-40B4-BE49-F238E27FC236}">
                <a16:creationId xmlns:a16="http://schemas.microsoft.com/office/drawing/2014/main" id="{6353513C-E44E-4DE1-831B-0D4077B5F7E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
        <p:nvSpPr>
          <p:cNvPr id="2" name="Title Placeholder 1">
            <a:extLst>
              <a:ext uri="{FF2B5EF4-FFF2-40B4-BE49-F238E27FC236}">
                <a16:creationId xmlns:a16="http://schemas.microsoft.com/office/drawing/2014/main" id="{4FA221A5-3A24-4682-94E1-ADEB28C3A184}"/>
              </a:ext>
            </a:extLst>
          </p:cNvPr>
          <p:cNvSpPr>
            <a:spLocks noGrp="1"/>
          </p:cNvSpPr>
          <p:nvPr>
            <p:ph type="title"/>
          </p:nvPr>
        </p:nvSpPr>
        <p:spPr>
          <a:xfrm>
            <a:off x="324000" y="260352"/>
            <a:ext cx="8493125" cy="441323"/>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E9BCF79-D13E-4044-8725-FD11724F9825}"/>
              </a:ext>
            </a:extLst>
          </p:cNvPr>
          <p:cNvSpPr>
            <a:spLocks noGrp="1"/>
          </p:cNvSpPr>
          <p:nvPr>
            <p:ph type="body" idx="1"/>
          </p:nvPr>
        </p:nvSpPr>
        <p:spPr>
          <a:xfrm>
            <a:off x="324000" y="986401"/>
            <a:ext cx="8493125" cy="50397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Straight Connector 6">
            <a:extLst>
              <a:ext uri="{FF2B5EF4-FFF2-40B4-BE49-F238E27FC236}">
                <a16:creationId xmlns:a16="http://schemas.microsoft.com/office/drawing/2014/main" id="{A92F2AC6-7651-4B76-943F-6AF98A8F136A}"/>
              </a:ext>
            </a:extLst>
          </p:cNvPr>
          <p:cNvCxnSpPr/>
          <p:nvPr userDrawn="1"/>
        </p:nvCxnSpPr>
        <p:spPr bwMode="auto">
          <a:xfrm>
            <a:off x="0" y="25200"/>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BFC40A60-1024-425F-9F73-A3763B51DCF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2" name="Picture 11">
            <a:extLst>
              <a:ext uri="{FF2B5EF4-FFF2-40B4-BE49-F238E27FC236}">
                <a16:creationId xmlns:a16="http://schemas.microsoft.com/office/drawing/2014/main" id="{7D88438D-D3AE-459F-AF60-F5DD12139FC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spTree>
    <p:extLst>
      <p:ext uri="{BB962C8B-B14F-4D97-AF65-F5344CB8AC3E}">
        <p14:creationId xmlns:p14="http://schemas.microsoft.com/office/powerpoint/2010/main" val="2887064345"/>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2880">
          <p15:clr>
            <a:srgbClr val="F26B43"/>
          </p15:clr>
        </p15:guide>
        <p15:guide id="3" pos="5556">
          <p15:clr>
            <a:srgbClr val="F26B43"/>
          </p15:clr>
        </p15:guide>
        <p15:guide id="4" pos="204">
          <p15:clr>
            <a:srgbClr val="F26B43"/>
          </p15:clr>
        </p15:guide>
        <p15:guide id="5" orient="horz" pos="3838">
          <p15:clr>
            <a:srgbClr val="F26B43"/>
          </p15:clr>
        </p15:guide>
        <p15:guide id="6" orient="horz" pos="4154">
          <p15:clr>
            <a:srgbClr val="F26B43"/>
          </p15:clr>
        </p15:guide>
        <p15:guide id="7" orient="horz" pos="4138">
          <p15:clr>
            <a:srgbClr val="F26B43"/>
          </p15:clr>
        </p15:guide>
        <p15:guide id="8" orient="horz" pos="39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8" Type="http://schemas.openxmlformats.org/officeDocument/2006/relationships/hyperlink" Target="https://www.australiancurriculum.edu.au/copyright-and-terms-of-use" TargetMode="External"/><Relationship Id="rId3" Type="http://schemas.openxmlformats.org/officeDocument/2006/relationships/hyperlink" Target="https://creativecommons.org/licenses/by/4.0" TargetMode="External"/><Relationship Id="rId7" Type="http://schemas.openxmlformats.org/officeDocument/2006/relationships/hyperlink" Target="https://www.australiancurriculum.edu.au/"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www.qcaa.qld.edu.au/copyright" TargetMode="External"/><Relationship Id="rId4" Type="http://schemas.openxmlformats.org/officeDocument/2006/relationships/hyperlink" Target="https://www.qcaa.qld.edu.au/copyright" TargetMode="External"/><Relationship Id="rId9" Type="http://schemas.openxmlformats.org/officeDocument/2006/relationships/hyperlink" Target="mailto:copyright@acara.edu.a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australiancurriculum.edu.au/f-10-curriculum/general-capabilities/" TargetMode="External"/><Relationship Id="rId3" Type="http://schemas.openxmlformats.org/officeDocument/2006/relationships/customXml" Target="../ink/ink1.xml"/><Relationship Id="rId7" Type="http://schemas.openxmlformats.org/officeDocument/2006/relationships/hyperlink" Target="https://v9.australiancurriculum.edu.au/help/website-tou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30.png"/></Relationships>
</file>

<file path=ppt/slides/_rels/slide5.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language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languag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v9.australiancurriculum.edu.au/teacher-resources/understand-this-learning-area/languag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Languages</a:t>
            </a:r>
            <a:endParaRPr lang="en-AU" dirty="0"/>
          </a:p>
        </p:txBody>
      </p:sp>
      <p:sp>
        <p:nvSpPr>
          <p:cNvPr id="6" name="Subtitle 5"/>
          <p:cNvSpPr>
            <a:spLocks noGrp="1"/>
          </p:cNvSpPr>
          <p:nvPr>
            <p:ph type="subTitle" idx="1"/>
          </p:nvPr>
        </p:nvSpPr>
        <p:spPr>
          <a:xfrm>
            <a:off x="647032" y="5137200"/>
            <a:ext cx="8057999" cy="935956"/>
          </a:xfrm>
        </p:spPr>
        <p:txBody>
          <a:bodyPr/>
          <a:lstStyle/>
          <a:p>
            <a:r>
              <a:rPr lang="en-US" dirty="0"/>
              <a:t>Prep–Year 10 Australian Curriculum Version 9.0</a:t>
            </a:r>
          </a:p>
          <a:p>
            <a:r>
              <a:rPr lang="en-US" dirty="0"/>
              <a:t>Learning area overview</a:t>
            </a:r>
            <a:endParaRPr lang="en-AU" dirty="0"/>
          </a:p>
        </p:txBody>
      </p:sp>
      <p:sp>
        <p:nvSpPr>
          <p:cNvPr id="3" name="Vertical Text Placeholder 2">
            <a:extLst>
              <a:ext uri="{FF2B5EF4-FFF2-40B4-BE49-F238E27FC236}">
                <a16:creationId xmlns:a16="http://schemas.microsoft.com/office/drawing/2014/main" id="{03C37F48-C6AD-426A-83EF-93BE17D86154}"/>
              </a:ext>
            </a:extLst>
          </p:cNvPr>
          <p:cNvSpPr>
            <a:spLocks noGrp="1"/>
          </p:cNvSpPr>
          <p:nvPr>
            <p:ph type="body" orient="vert" sz="quarter" idx="10"/>
          </p:nvPr>
        </p:nvSpPr>
        <p:spPr/>
        <p:txBody>
          <a:bodyPr/>
          <a:lstStyle/>
          <a:p>
            <a:r>
              <a:rPr lang="en-AU" dirty="0"/>
              <a:t>240915</a:t>
            </a:r>
          </a:p>
        </p:txBody>
      </p:sp>
      <p:sp>
        <p:nvSpPr>
          <p:cNvPr id="2" name="Rectangle 1"/>
          <p:cNvSpPr/>
          <p:nvPr/>
        </p:nvSpPr>
        <p:spPr>
          <a:xfrm>
            <a:off x="323850" y="5157192"/>
            <a:ext cx="215702" cy="792088"/>
          </a:xfrm>
          <a:prstGeom prst="rect">
            <a:avLst/>
          </a:prstGeom>
          <a:solidFill>
            <a:srgbClr val="9F2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6538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FA37DDF-4B38-43BB-AAED-CEF9683075B9}"/>
              </a:ext>
            </a:extLst>
          </p:cNvPr>
          <p:cNvSpPr txBox="1"/>
          <p:nvPr/>
        </p:nvSpPr>
        <p:spPr>
          <a:xfrm>
            <a:off x="107504" y="6588661"/>
            <a:ext cx="8820980" cy="261610"/>
          </a:xfrm>
          <a:prstGeom prst="rect">
            <a:avLst/>
          </a:prstGeom>
          <a:noFill/>
        </p:spPr>
        <p:txBody>
          <a:bodyPr wrap="square" rtlCol="0">
            <a:spAutoFit/>
          </a:bodyPr>
          <a:lstStyle/>
          <a:p>
            <a:r>
              <a:rPr lang="en-AU" sz="1100" dirty="0">
                <a:solidFill>
                  <a:schemeClr val="bg1">
                    <a:lumMod val="50000"/>
                  </a:schemeClr>
                </a:solidFill>
              </a:rPr>
              <a:t>Languages</a:t>
            </a:r>
          </a:p>
        </p:txBody>
      </p:sp>
      <p:pic>
        <p:nvPicPr>
          <p:cNvPr id="3" name="Picture 2">
            <a:extLst>
              <a:ext uri="{FF2B5EF4-FFF2-40B4-BE49-F238E27FC236}">
                <a16:creationId xmlns:a16="http://schemas.microsoft.com/office/drawing/2014/main" id="{3181566E-B1B1-4C02-981D-C10B17FBFA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9" r="-769"/>
          <a:stretch/>
        </p:blipFill>
        <p:spPr>
          <a:xfrm>
            <a:off x="316730" y="844959"/>
            <a:ext cx="1908000" cy="5168081"/>
          </a:xfrm>
          <a:prstGeom prst="rect">
            <a:avLst/>
          </a:prstGeom>
        </p:spPr>
      </p:pic>
      <p:pic>
        <p:nvPicPr>
          <p:cNvPr id="9" name="Picture 8">
            <a:extLst>
              <a:ext uri="{FF2B5EF4-FFF2-40B4-BE49-F238E27FC236}">
                <a16:creationId xmlns:a16="http://schemas.microsoft.com/office/drawing/2014/main" id="{E689C666-0FE3-4383-9CEE-D4FDB85D8E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123269"/>
            <a:ext cx="1165230" cy="1197657"/>
          </a:xfrm>
          <a:prstGeom prst="rect">
            <a:avLst/>
          </a:prstGeom>
        </p:spPr>
      </p:pic>
      <p:sp>
        <p:nvSpPr>
          <p:cNvPr id="2" name="Title 1">
            <a:extLst>
              <a:ext uri="{FF2B5EF4-FFF2-40B4-BE49-F238E27FC236}">
                <a16:creationId xmlns:a16="http://schemas.microsoft.com/office/drawing/2014/main" id="{5B89F8EB-E4C7-4E31-9D7B-AA85D8125BCF}"/>
              </a:ext>
            </a:extLst>
          </p:cNvPr>
          <p:cNvSpPr>
            <a:spLocks noGrp="1"/>
          </p:cNvSpPr>
          <p:nvPr>
            <p:ph type="title"/>
          </p:nvPr>
        </p:nvSpPr>
        <p:spPr/>
        <p:txBody>
          <a:bodyPr/>
          <a:lstStyle/>
          <a:p>
            <a:r>
              <a:rPr lang="en-AU" dirty="0"/>
              <a:t>Year/banded curriculum</a:t>
            </a:r>
          </a:p>
        </p:txBody>
      </p:sp>
      <p:sp>
        <p:nvSpPr>
          <p:cNvPr id="7" name="Content Placeholder 2">
            <a:extLst>
              <a:ext uri="{FF2B5EF4-FFF2-40B4-BE49-F238E27FC236}">
                <a16:creationId xmlns:a16="http://schemas.microsoft.com/office/drawing/2014/main" id="{CFEFE5F1-80A6-4A4E-A6DF-32F0E165B949}"/>
              </a:ext>
            </a:extLst>
          </p:cNvPr>
          <p:cNvSpPr>
            <a:spLocks noGrp="1"/>
          </p:cNvSpPr>
          <p:nvPr>
            <p:ph idx="1"/>
          </p:nvPr>
        </p:nvSpPr>
        <p:spPr>
          <a:xfrm>
            <a:off x="2627784" y="986401"/>
            <a:ext cx="6189341" cy="5039749"/>
          </a:xfrm>
        </p:spPr>
        <p:txBody>
          <a:bodyPr/>
          <a:lstStyle/>
          <a:p>
            <a:pPr lvl="0">
              <a:spcBef>
                <a:spcPts val="600"/>
              </a:spcBef>
            </a:pPr>
            <a:r>
              <a:rPr lang="en-US" sz="2800" b="0" dirty="0"/>
              <a:t>Each year/band includes the </a:t>
            </a:r>
            <a:br>
              <a:rPr lang="en-US" sz="2800" b="0" dirty="0"/>
            </a:br>
            <a:r>
              <a:rPr lang="en-US" sz="2800" b="0" dirty="0"/>
              <a:t>following structural components:</a:t>
            </a:r>
          </a:p>
          <a:p>
            <a:pPr marL="360000" lvl="0" indent="-360000">
              <a:spcBef>
                <a:spcPts val="600"/>
              </a:spcBef>
              <a:buFont typeface="Arial" panose="020B0604020202020204" pitchFamily="34" charset="0"/>
              <a:buChar char="•"/>
            </a:pPr>
            <a:r>
              <a:rPr lang="en-US" sz="2800" b="0" dirty="0"/>
              <a:t>level description</a:t>
            </a:r>
          </a:p>
          <a:p>
            <a:pPr marL="360000" lvl="0" indent="-360000">
              <a:spcBef>
                <a:spcPts val="600"/>
              </a:spcBef>
              <a:buFont typeface="Arial" panose="020B0604020202020204" pitchFamily="34" charset="0"/>
              <a:buChar char="•"/>
            </a:pPr>
            <a:r>
              <a:rPr lang="en-US" sz="2800" b="0" dirty="0"/>
              <a:t>curriculum content</a:t>
            </a:r>
          </a:p>
          <a:p>
            <a:pPr marL="360000" lvl="0" indent="-360000">
              <a:spcBef>
                <a:spcPts val="600"/>
              </a:spcBef>
              <a:buFont typeface="Arial" panose="020B0604020202020204" pitchFamily="34" charset="0"/>
              <a:buChar char="•"/>
            </a:pPr>
            <a:r>
              <a:rPr lang="en-US" sz="2800" b="0" dirty="0"/>
              <a:t>achievement standard.</a:t>
            </a:r>
          </a:p>
          <a:p>
            <a:pPr marL="285750" lvl="0" indent="-285750">
              <a:buFont typeface="Arial" panose="020B0604020202020204" pitchFamily="34" charset="0"/>
              <a:buChar char="•"/>
            </a:pPr>
            <a:endParaRPr lang="en-US" sz="2400" b="0" dirty="0"/>
          </a:p>
          <a:p>
            <a:pPr lvl="0"/>
            <a:r>
              <a:rPr lang="en-US" sz="2800" b="0" dirty="0"/>
              <a:t>The curriculum is developmentally sequenced across bands.</a:t>
            </a:r>
          </a:p>
        </p:txBody>
      </p:sp>
    </p:spTree>
    <p:extLst>
      <p:ext uri="{BB962C8B-B14F-4D97-AF65-F5344CB8AC3E}">
        <p14:creationId xmlns:p14="http://schemas.microsoft.com/office/powerpoint/2010/main" val="25763968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6836-256F-4DEB-9D18-2040079E148B}"/>
              </a:ext>
            </a:extLst>
          </p:cNvPr>
          <p:cNvSpPr>
            <a:spLocks noGrp="1"/>
          </p:cNvSpPr>
          <p:nvPr>
            <p:ph type="title"/>
          </p:nvPr>
        </p:nvSpPr>
        <p:spPr/>
        <p:txBody>
          <a:bodyPr/>
          <a:lstStyle/>
          <a:p>
            <a:r>
              <a:rPr lang="en-AU" dirty="0"/>
              <a:t>Level description</a:t>
            </a:r>
          </a:p>
        </p:txBody>
      </p:sp>
      <p:sp>
        <p:nvSpPr>
          <p:cNvPr id="4" name="Content Placeholder 1">
            <a:extLst>
              <a:ext uri="{FF2B5EF4-FFF2-40B4-BE49-F238E27FC236}">
                <a16:creationId xmlns:a16="http://schemas.microsoft.com/office/drawing/2014/main" id="{F10F5DD3-F3D0-472C-B2A8-95EADC188D44}"/>
              </a:ext>
            </a:extLst>
          </p:cNvPr>
          <p:cNvSpPr txBox="1">
            <a:spLocks/>
          </p:cNvSpPr>
          <p:nvPr/>
        </p:nvSpPr>
        <p:spPr>
          <a:xfrm>
            <a:off x="324000" y="986401"/>
            <a:ext cx="8493125" cy="5039749"/>
          </a:xfrm>
          <a:prstGeom prst="rect">
            <a:avLst/>
          </a:prstGeom>
        </p:spPr>
        <p:txBody>
          <a:bodyPr>
            <a:normAutofit fontScale="325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5500" b="1" dirty="0"/>
              <a:t>Chinese</a:t>
            </a:r>
          </a:p>
          <a:p>
            <a:pPr fontAlgn="auto">
              <a:spcAft>
                <a:spcPts val="0"/>
              </a:spcAft>
            </a:pPr>
            <a:r>
              <a:rPr lang="en-AU" sz="5500" b="1" dirty="0"/>
              <a:t>Years 1 and 2 </a:t>
            </a:r>
          </a:p>
          <a:p>
            <a:pPr fontAlgn="auto">
              <a:spcAft>
                <a:spcPts val="0"/>
              </a:spcAft>
            </a:pPr>
            <a:endParaRPr lang="en-AU" sz="4500" b="1" dirty="0"/>
          </a:p>
          <a:p>
            <a:pPr fontAlgn="auto">
              <a:spcAft>
                <a:spcPts val="0"/>
              </a:spcAft>
            </a:pPr>
            <a:r>
              <a:rPr lang="en-US" sz="4900" dirty="0"/>
              <a:t>In Years 1 and 2, Chinese language learning builds on each student’s prior learning and experiences with language. Students continue to communicate and work in collaboration with peers and teachers through purposeful and structured activities involving listening, speaking and viewing. They interact in Chinese to share information about themselves and their immediate environments using play-based and action-related learning. In informal settings, they use local and digital resources to explore Chinese-speaking communities in Australia, China and diverse locations. They continue to receive extensive support through modelling, scaffolding, repetition and reinforcement.</a:t>
            </a:r>
          </a:p>
          <a:p>
            <a:pPr fontAlgn="auto">
              <a:spcAft>
                <a:spcPts val="0"/>
              </a:spcAft>
            </a:pPr>
            <a:endParaRPr lang="en-US" sz="4900" dirty="0"/>
          </a:p>
          <a:p>
            <a:pPr fontAlgn="auto">
              <a:spcAft>
                <a:spcPts val="0"/>
              </a:spcAft>
            </a:pPr>
            <a:r>
              <a:rPr lang="en-US" sz="4900" dirty="0"/>
              <a:t>Students </a:t>
            </a:r>
            <a:r>
              <a:rPr lang="en-US" sz="4900" dirty="0" err="1"/>
              <a:t>recognise</a:t>
            </a:r>
            <a:r>
              <a:rPr lang="en-US" sz="4900" dirty="0"/>
              <a:t> key words and phrases, imitate language gestures and pronunciation, and use modelled language to communicate with others. They transition from spoken to written language using common characters, and understand that Pinyin uses the Roman alphabet to represent the sounds of characters. They create simple imaginative and informative texts that may include pictorial representations, words and short statements. They collaborate and respond to spoken, written and multimodal texts that may include conversations, songs and rhymes, picture and story books, animated cartoons, films and performances. They notice that languages contain words which have been borrowed from another language, and that there are similarities and differences between Chinese language and culture(s) and their own.</a:t>
            </a:r>
            <a:endParaRPr lang="en-AU" sz="4900" dirty="0"/>
          </a:p>
        </p:txBody>
      </p:sp>
    </p:spTree>
    <p:extLst>
      <p:ext uri="{BB962C8B-B14F-4D97-AF65-F5344CB8AC3E}">
        <p14:creationId xmlns:p14="http://schemas.microsoft.com/office/powerpoint/2010/main" val="377220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6588661"/>
            <a:ext cx="8820980" cy="261610"/>
          </a:xfrm>
          <a:prstGeom prst="rect">
            <a:avLst/>
          </a:prstGeom>
          <a:noFill/>
        </p:spPr>
        <p:txBody>
          <a:bodyPr wrap="square" rtlCol="0">
            <a:spAutoFit/>
          </a:bodyPr>
          <a:lstStyle/>
          <a:p>
            <a:r>
              <a:rPr lang="en-AU" sz="1100" dirty="0">
                <a:solidFill>
                  <a:schemeClr val="bg1">
                    <a:lumMod val="50000"/>
                  </a:schemeClr>
                </a:solidFill>
              </a:rPr>
              <a:t>Languages</a:t>
            </a:r>
          </a:p>
        </p:txBody>
      </p:sp>
      <p:pic>
        <p:nvPicPr>
          <p:cNvPr id="6" name="Picture 5">
            <a:extLst>
              <a:ext uri="{FF2B5EF4-FFF2-40B4-BE49-F238E27FC236}">
                <a16:creationId xmlns:a16="http://schemas.microsoft.com/office/drawing/2014/main" id="{5CB50316-115C-4868-B59B-259E9F04CB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123269"/>
            <a:ext cx="1165230" cy="1197657"/>
          </a:xfrm>
          <a:prstGeom prst="rect">
            <a:avLst/>
          </a:prstGeom>
        </p:spPr>
      </p:pic>
      <p:sp>
        <p:nvSpPr>
          <p:cNvPr id="2" name="Title 1">
            <a:extLst>
              <a:ext uri="{FF2B5EF4-FFF2-40B4-BE49-F238E27FC236}">
                <a16:creationId xmlns:a16="http://schemas.microsoft.com/office/drawing/2014/main" id="{DD0ABA46-C327-40C5-B571-96491AA99923}"/>
              </a:ext>
            </a:extLst>
          </p:cNvPr>
          <p:cNvSpPr>
            <a:spLocks noGrp="1"/>
          </p:cNvSpPr>
          <p:nvPr>
            <p:ph type="title"/>
          </p:nvPr>
        </p:nvSpPr>
        <p:spPr/>
        <p:txBody>
          <a:bodyPr/>
          <a:lstStyle/>
          <a:p>
            <a:r>
              <a:rPr lang="en-AU" dirty="0"/>
              <a:t>Context statement </a:t>
            </a:r>
          </a:p>
        </p:txBody>
      </p:sp>
      <p:sp>
        <p:nvSpPr>
          <p:cNvPr id="7" name="Content Placeholder 2">
            <a:extLst>
              <a:ext uri="{FF2B5EF4-FFF2-40B4-BE49-F238E27FC236}">
                <a16:creationId xmlns:a16="http://schemas.microsoft.com/office/drawing/2014/main" id="{D20FA09B-2EF6-47D9-95B7-2330A04D75FA}"/>
              </a:ext>
            </a:extLst>
          </p:cNvPr>
          <p:cNvSpPr>
            <a:spLocks noGrp="1"/>
          </p:cNvSpPr>
          <p:nvPr>
            <p:ph idx="1"/>
          </p:nvPr>
        </p:nvSpPr>
        <p:spPr/>
        <p:txBody>
          <a:bodyPr/>
          <a:lstStyle/>
          <a:p>
            <a:pPr lvl="0"/>
            <a:r>
              <a:rPr lang="en-US" sz="2800" b="0" dirty="0"/>
              <a:t>For each language, a context statement describes:</a:t>
            </a:r>
          </a:p>
          <a:p>
            <a:pPr marL="342900" lvl="0" indent="-342900">
              <a:buFont typeface="Arial" pitchFamily="34" charset="0"/>
              <a:buChar char="•"/>
            </a:pPr>
            <a:r>
              <a:rPr lang="en-US" sz="2800" b="0" dirty="0"/>
              <a:t>the place of the language and culture in Australia and in the world</a:t>
            </a:r>
          </a:p>
          <a:p>
            <a:pPr marL="342900" lvl="0" indent="-342900">
              <a:buFont typeface="Arial" pitchFamily="34" charset="0"/>
              <a:buChar char="•"/>
            </a:pPr>
            <a:r>
              <a:rPr lang="en-US" sz="2800" b="0" dirty="0"/>
              <a:t>the place of the language in Australian education</a:t>
            </a:r>
          </a:p>
          <a:p>
            <a:pPr marL="342900" lvl="0" indent="-342900">
              <a:buFont typeface="Arial" pitchFamily="34" charset="0"/>
              <a:buChar char="•"/>
            </a:pPr>
            <a:r>
              <a:rPr lang="en-US" sz="2800" b="0" dirty="0"/>
              <a:t>the nature of language learning</a:t>
            </a:r>
          </a:p>
          <a:p>
            <a:pPr marL="342900" lvl="0" indent="-342900">
              <a:buFont typeface="Arial" pitchFamily="34" charset="0"/>
              <a:buChar char="•"/>
            </a:pPr>
            <a:r>
              <a:rPr lang="en-US" sz="2800" b="0" dirty="0"/>
              <a:t>the diversity of learners of the language.</a:t>
            </a:r>
          </a:p>
        </p:txBody>
      </p:sp>
    </p:spTree>
    <p:extLst>
      <p:ext uri="{BB962C8B-B14F-4D97-AF65-F5344CB8AC3E}">
        <p14:creationId xmlns:p14="http://schemas.microsoft.com/office/powerpoint/2010/main" val="265040458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4CBD786-9C49-449D-9DD7-AA91933590DB}"/>
              </a:ext>
            </a:extLst>
          </p:cNvPr>
          <p:cNvSpPr txBox="1"/>
          <p:nvPr/>
        </p:nvSpPr>
        <p:spPr>
          <a:xfrm>
            <a:off x="107504" y="6588661"/>
            <a:ext cx="8820980" cy="261610"/>
          </a:xfrm>
          <a:prstGeom prst="rect">
            <a:avLst/>
          </a:prstGeom>
          <a:noFill/>
        </p:spPr>
        <p:txBody>
          <a:bodyPr wrap="square" rtlCol="0">
            <a:spAutoFit/>
          </a:bodyPr>
          <a:lstStyle/>
          <a:p>
            <a:r>
              <a:rPr lang="en-AU" sz="1100" dirty="0">
                <a:solidFill>
                  <a:schemeClr val="bg1">
                    <a:lumMod val="50000"/>
                  </a:schemeClr>
                </a:solidFill>
              </a:rPr>
              <a:t>Languages</a:t>
            </a:r>
          </a:p>
        </p:txBody>
      </p:sp>
      <p:sp>
        <p:nvSpPr>
          <p:cNvPr id="2" name="Title 1">
            <a:extLst>
              <a:ext uri="{FF2B5EF4-FFF2-40B4-BE49-F238E27FC236}">
                <a16:creationId xmlns:a16="http://schemas.microsoft.com/office/drawing/2014/main" id="{3BFDB379-EEE5-40C7-83E9-5B6E23D311D6}"/>
              </a:ext>
            </a:extLst>
          </p:cNvPr>
          <p:cNvSpPr>
            <a:spLocks noGrp="1"/>
          </p:cNvSpPr>
          <p:nvPr>
            <p:ph type="title"/>
          </p:nvPr>
        </p:nvSpPr>
        <p:spPr/>
        <p:txBody>
          <a:bodyPr/>
          <a:lstStyle/>
          <a:p>
            <a:r>
              <a:rPr lang="en-AU" dirty="0"/>
              <a:t>Curriculum content</a:t>
            </a:r>
          </a:p>
        </p:txBody>
      </p:sp>
      <p:graphicFrame>
        <p:nvGraphicFramePr>
          <p:cNvPr id="9" name="Content Placeholder 11">
            <a:extLst>
              <a:ext uri="{FF2B5EF4-FFF2-40B4-BE49-F238E27FC236}">
                <a16:creationId xmlns:a16="http://schemas.microsoft.com/office/drawing/2014/main" id="{B2B865B1-4458-48AC-9560-C5299EB20C82}"/>
              </a:ext>
            </a:extLst>
          </p:cNvPr>
          <p:cNvGraphicFramePr>
            <a:graphicFrameLocks/>
          </p:cNvGraphicFramePr>
          <p:nvPr>
            <p:extLst>
              <p:ext uri="{D42A27DB-BD31-4B8C-83A1-F6EECF244321}">
                <p14:modId xmlns:p14="http://schemas.microsoft.com/office/powerpoint/2010/main" val="474911021"/>
              </p:ext>
            </p:extLst>
          </p:nvPr>
        </p:nvGraphicFramePr>
        <p:xfrm>
          <a:off x="355846" y="1412776"/>
          <a:ext cx="8123906" cy="4908149"/>
        </p:xfrm>
        <a:graphic>
          <a:graphicData uri="http://schemas.openxmlformats.org/drawingml/2006/table">
            <a:tbl>
              <a:tblPr firstRow="1" firstCol="1" bandRow="1"/>
              <a:tblGrid>
                <a:gridCol w="4061953">
                  <a:extLst>
                    <a:ext uri="{9D8B030D-6E8A-4147-A177-3AD203B41FA5}">
                      <a16:colId xmlns:a16="http://schemas.microsoft.com/office/drawing/2014/main" val="2739066391"/>
                    </a:ext>
                  </a:extLst>
                </a:gridCol>
                <a:gridCol w="4061953">
                  <a:extLst>
                    <a:ext uri="{9D8B030D-6E8A-4147-A177-3AD203B41FA5}">
                      <a16:colId xmlns:a16="http://schemas.microsoft.com/office/drawing/2014/main" val="687112640"/>
                    </a:ext>
                  </a:extLst>
                </a:gridCol>
              </a:tblGrid>
              <a:tr h="353033">
                <a:tc gridSpan="2">
                  <a:txBody>
                    <a:bodyPr/>
                    <a:lstStyle/>
                    <a:p>
                      <a:pPr marL="71755" algn="l">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Communicating meaning in French</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808184"/>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129996394"/>
                  </a:ext>
                </a:extLst>
              </a:tr>
              <a:tr h="353033">
                <a:tc gridSpan="2">
                  <a:txBody>
                    <a:bodyPr/>
                    <a:lstStyle/>
                    <a:p>
                      <a:pPr marL="71755" algn="l">
                        <a:lnSpc>
                          <a:spcPct val="110000"/>
                        </a:lnSpc>
                        <a:spcAft>
                          <a:spcPts val="0"/>
                        </a:spcAft>
                      </a:pPr>
                      <a:r>
                        <a:rPr lang="en-AU"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Interacting in French</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3194753450"/>
                  </a:ext>
                </a:extLst>
              </a:tr>
              <a:tr h="353033">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description</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elaborations</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0294559"/>
                  </a:ext>
                </a:extLst>
              </a:tr>
              <a:tr h="3849050">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interact with others using modelled language to exchange information in familiar contexts about self and personal world</a:t>
                      </a:r>
                    </a:p>
                    <a:p>
                      <a:pPr marL="71755">
                        <a:lnSpc>
                          <a:spcPct val="100000"/>
                        </a:lnSpc>
                        <a:spcAft>
                          <a:spcPts val="1800"/>
                        </a:spcAft>
                      </a:pPr>
                      <a:r>
                        <a:rPr lang="en-US" sz="1800" dirty="0">
                          <a:effectLst/>
                          <a:latin typeface="Arial"/>
                          <a:ea typeface="Times New Roman" panose="02020603050405020304" pitchFamily="18" charset="0"/>
                          <a:cs typeface="Times New Roman"/>
                        </a:rPr>
                        <a:t>AC9LF8EC01</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357505" indent="-285750">
                        <a:lnSpc>
                          <a:spcPct val="100000"/>
                        </a:lnSpc>
                        <a:spcAft>
                          <a:spcPts val="1200"/>
                        </a:spcAft>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exchanging greetings, wishes and thanks, adjusting language to suit the situation such as Bonjour, la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classe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Salut, Marianne,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ça</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va</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Bonsoir, Madame Legrand, comment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allez-vous</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Bonne fête, Solange! Merci bien,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Maman</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p>
                    <a:p>
                      <a:pPr marL="357505" indent="-285750">
                        <a:lnSpc>
                          <a:spcPct val="100000"/>
                        </a:lnSpc>
                        <a:spcAft>
                          <a:spcPts val="1200"/>
                        </a:spcAft>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introducing and describing self and others, for example, Je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m’appelle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Marc; Je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te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présente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mon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oncle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Voici</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ma petite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sœur</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Eliane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Je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m’appelle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Sophie,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j’ai</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les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yeux</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bleus,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j’aime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le sport ...</a:t>
                      </a:r>
                    </a:p>
                    <a:p>
                      <a:pPr marL="357505" indent="-285750">
                        <a:lnSpc>
                          <a:spcPct val="100000"/>
                        </a:lnSpc>
                        <a:spcAft>
                          <a:spcPts val="1200"/>
                        </a:spcAft>
                        <a:buFont typeface="Arial" panose="020B0604020202020204" pitchFamily="34" charset="0"/>
                        <a:buChar char="•"/>
                      </a:pPr>
                      <a:r>
                        <a:rPr lang="fr-FR" sz="1000" dirty="0" err="1">
                          <a:effectLst/>
                          <a:latin typeface="Arial" panose="020B0604020202020204" pitchFamily="34" charset="0"/>
                          <a:ea typeface="Times New Roman" panose="02020603050405020304" pitchFamily="18" charset="0"/>
                          <a:cs typeface="Times New Roman" panose="02020603050405020304" pitchFamily="18" charset="0"/>
                        </a:rPr>
                        <a:t>stating</a:t>
                      </a:r>
                      <a:r>
                        <a:rPr lang="fr-FR" sz="1000" dirty="0">
                          <a:effectLst/>
                          <a:latin typeface="Arial" panose="020B0604020202020204" pitchFamily="34" charset="0"/>
                          <a:ea typeface="Times New Roman" panose="02020603050405020304" pitchFamily="18" charset="0"/>
                          <a:cs typeface="Times New Roman" panose="02020603050405020304" pitchFamily="18" charset="0"/>
                        </a:rPr>
                        <a:t> likes, dislikes and </a:t>
                      </a:r>
                      <a:r>
                        <a:rPr lang="fr-FR" sz="1000" dirty="0" err="1">
                          <a:effectLst/>
                          <a:latin typeface="Arial" panose="020B0604020202020204" pitchFamily="34" charset="0"/>
                          <a:ea typeface="Times New Roman" panose="02020603050405020304" pitchFamily="18" charset="0"/>
                          <a:cs typeface="Times New Roman" panose="02020603050405020304" pitchFamily="18" charset="0"/>
                        </a:rPr>
                        <a:t>preferences</a:t>
                      </a:r>
                      <a:r>
                        <a:rPr lang="fr-FR" sz="1000" dirty="0">
                          <a:effectLst/>
                          <a:latin typeface="Arial" panose="020B0604020202020204" pitchFamily="34" charset="0"/>
                          <a:ea typeface="Times New Roman" panose="02020603050405020304" pitchFamily="18" charset="0"/>
                          <a:cs typeface="Times New Roman" panose="02020603050405020304" pitchFamily="18" charset="0"/>
                        </a:rPr>
                        <a:t>, for </a:t>
                      </a:r>
                      <a:r>
                        <a:rPr lang="fr-FR" sz="1000" dirty="0" err="1">
                          <a:effectLst/>
                          <a:latin typeface="Arial" panose="020B0604020202020204" pitchFamily="34" charset="0"/>
                          <a:ea typeface="Times New Roman" panose="02020603050405020304" pitchFamily="18" charset="0"/>
                          <a:cs typeface="Times New Roman" panose="02020603050405020304" pitchFamily="18" charset="0"/>
                        </a:rPr>
                        <a:t>example</a:t>
                      </a:r>
                      <a:r>
                        <a:rPr lang="fr-FR" sz="1000" dirty="0">
                          <a:effectLst/>
                          <a:latin typeface="Arial" panose="020B0604020202020204" pitchFamily="34" charset="0"/>
                          <a:ea typeface="Times New Roman" panose="02020603050405020304" pitchFamily="18" charset="0"/>
                          <a:cs typeface="Times New Roman" panose="02020603050405020304" pitchFamily="18" charset="0"/>
                        </a:rPr>
                        <a:t>, J’aime bien le fromage mais je n’aime pas le yaourt; Je déteste les prunes mais j’adore les pruneaux ...</a:t>
                      </a:r>
                    </a:p>
                    <a:p>
                      <a:pPr marL="357505" indent="-285750">
                        <a:lnSpc>
                          <a:spcPct val="100000"/>
                        </a:lnSpc>
                        <a:spcAft>
                          <a:spcPts val="1200"/>
                        </a:spcAft>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comparing routines, interests and leisure activities, using language associated with time, frequency and location such as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Lundi</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après-midi, je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fais</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du foot; Le weekend, je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joue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aux jeux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vidéos</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L’hiver</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je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fais</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du ski;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L’été</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on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va</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souvent</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à la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plage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p>
                    <a:p>
                      <a:pPr marL="357505" indent="-285750">
                        <a:lnSpc>
                          <a:spcPct val="100000"/>
                        </a:lnSpc>
                        <a:spcAft>
                          <a:spcPts val="1200"/>
                        </a:spcAft>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describing aspects of their own lifestyles such as surf lifesaving, school camps, excursions and music events that may interest young learners of their own age in French-speaking environments</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8204523"/>
                  </a:ext>
                </a:extLst>
              </a:tr>
            </a:tbl>
          </a:graphicData>
        </a:graphic>
      </p:graphicFrame>
      <p:sp>
        <p:nvSpPr>
          <p:cNvPr id="11" name="TextBox 10">
            <a:extLst>
              <a:ext uri="{FF2B5EF4-FFF2-40B4-BE49-F238E27FC236}">
                <a16:creationId xmlns:a16="http://schemas.microsoft.com/office/drawing/2014/main" id="{2B05F155-6365-4B36-AC7C-DE792F45C91D}"/>
              </a:ext>
            </a:extLst>
          </p:cNvPr>
          <p:cNvSpPr txBox="1"/>
          <p:nvPr/>
        </p:nvSpPr>
        <p:spPr>
          <a:xfrm>
            <a:off x="324000" y="701675"/>
            <a:ext cx="8054378" cy="646331"/>
          </a:xfrm>
          <a:prstGeom prst="rect">
            <a:avLst/>
          </a:prstGeom>
          <a:noFill/>
        </p:spPr>
        <p:txBody>
          <a:bodyPr wrap="square" rtlCol="0">
            <a:spAutoFit/>
          </a:bodyPr>
          <a:lstStyle/>
          <a:p>
            <a:r>
              <a:rPr lang="en-AU" b="1" dirty="0"/>
              <a:t>Years 7 and 8</a:t>
            </a:r>
          </a:p>
          <a:p>
            <a:pPr>
              <a:spcBef>
                <a:spcPts val="0"/>
              </a:spcBef>
            </a:pPr>
            <a:r>
              <a:rPr lang="en-AU" b="1" dirty="0"/>
              <a:t>French</a:t>
            </a:r>
          </a:p>
        </p:txBody>
      </p:sp>
      <p:pic>
        <p:nvPicPr>
          <p:cNvPr id="8" name="Picture 7">
            <a:extLst>
              <a:ext uri="{FF2B5EF4-FFF2-40B4-BE49-F238E27FC236}">
                <a16:creationId xmlns:a16="http://schemas.microsoft.com/office/drawing/2014/main" id="{4CCDC06A-69CF-4821-9CA9-9CBA5D043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5641352"/>
            <a:ext cx="661174" cy="679574"/>
          </a:xfrm>
          <a:prstGeom prst="rect">
            <a:avLst/>
          </a:prstGeom>
        </p:spPr>
      </p:pic>
    </p:spTree>
    <p:extLst>
      <p:ext uri="{BB962C8B-B14F-4D97-AF65-F5344CB8AC3E}">
        <p14:creationId xmlns:p14="http://schemas.microsoft.com/office/powerpoint/2010/main" val="241061059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57C3-5C4A-4225-8BCF-012BD7F9D171}"/>
              </a:ext>
            </a:extLst>
          </p:cNvPr>
          <p:cNvSpPr>
            <a:spLocks noGrp="1"/>
          </p:cNvSpPr>
          <p:nvPr>
            <p:ph type="title"/>
          </p:nvPr>
        </p:nvSpPr>
        <p:spPr/>
        <p:txBody>
          <a:bodyPr/>
          <a:lstStyle/>
          <a:p>
            <a:r>
              <a:rPr lang="en-AU" dirty="0"/>
              <a:t>Strands and sub-strands</a:t>
            </a:r>
          </a:p>
        </p:txBody>
      </p:sp>
      <p:graphicFrame>
        <p:nvGraphicFramePr>
          <p:cNvPr id="8" name="Content Placeholder 3">
            <a:extLst>
              <a:ext uri="{FF2B5EF4-FFF2-40B4-BE49-F238E27FC236}">
                <a16:creationId xmlns:a16="http://schemas.microsoft.com/office/drawing/2014/main" id="{57D1E5AD-5C52-458C-8C4F-90877EA162B7}"/>
              </a:ext>
            </a:extLst>
          </p:cNvPr>
          <p:cNvGraphicFramePr>
            <a:graphicFrameLocks noGrp="1"/>
          </p:cNvGraphicFramePr>
          <p:nvPr>
            <p:ph idx="4294967295"/>
            <p:extLst>
              <p:ext uri="{D42A27DB-BD31-4B8C-83A1-F6EECF244321}">
                <p14:modId xmlns:p14="http://schemas.microsoft.com/office/powerpoint/2010/main" val="1541222643"/>
              </p:ext>
            </p:extLst>
          </p:nvPr>
        </p:nvGraphicFramePr>
        <p:xfrm>
          <a:off x="356544" y="1319213"/>
          <a:ext cx="8496944" cy="3048688"/>
        </p:xfrm>
        <a:graphic>
          <a:graphicData uri="http://schemas.openxmlformats.org/drawingml/2006/table">
            <a:tbl>
              <a:tblPr firstRow="1" bandRow="1">
                <a:tableStyleId>{5940675A-B579-460E-94D1-54222C63F5DA}</a:tableStyleId>
              </a:tblPr>
              <a:tblGrid>
                <a:gridCol w="1535070">
                  <a:extLst>
                    <a:ext uri="{9D8B030D-6E8A-4147-A177-3AD203B41FA5}">
                      <a16:colId xmlns:a16="http://schemas.microsoft.com/office/drawing/2014/main" val="20000"/>
                    </a:ext>
                  </a:extLst>
                </a:gridCol>
                <a:gridCol w="3480937">
                  <a:extLst>
                    <a:ext uri="{9D8B030D-6E8A-4147-A177-3AD203B41FA5}">
                      <a16:colId xmlns:a16="http://schemas.microsoft.com/office/drawing/2014/main" val="20001"/>
                    </a:ext>
                  </a:extLst>
                </a:gridCol>
                <a:gridCol w="3480937">
                  <a:extLst>
                    <a:ext uri="{9D8B030D-6E8A-4147-A177-3AD203B41FA5}">
                      <a16:colId xmlns:a16="http://schemas.microsoft.com/office/drawing/2014/main" val="20002"/>
                    </a:ext>
                  </a:extLst>
                </a:gridCol>
              </a:tblGrid>
              <a:tr h="363773">
                <a:tc>
                  <a:txBody>
                    <a:bodyPr/>
                    <a:lstStyle/>
                    <a:p>
                      <a:endParaRPr lang="en-AU" sz="2000" b="1" dirty="0">
                        <a:solidFill>
                          <a:srgbClr val="000000"/>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r>
                        <a:rPr lang="en-AU" sz="2000" b="1" dirty="0">
                          <a:solidFill>
                            <a:schemeClr val="bg1"/>
                          </a:solidFill>
                          <a:latin typeface="Arial" panose="020B0604020202020204" pitchFamily="34" charset="0"/>
                          <a:cs typeface="Arial" panose="020B0604020202020204" pitchFamily="34" charset="0"/>
                        </a:rPr>
                        <a:t>Strands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solidFill>
                        <a:srgbClr val="B5B5B5"/>
                      </a:solidFill>
                    </a:lnT>
                    <a:lnB w="12700" cap="flat" cmpd="sng" algn="ctr">
                      <a:solidFill>
                        <a:schemeClr val="accent1">
                          <a:lumMod val="20000"/>
                          <a:lumOff val="80000"/>
                        </a:schemeClr>
                      </a:solidFill>
                      <a:prstDash val="solid"/>
                      <a:round/>
                      <a:headEnd type="none" w="med" len="med"/>
                      <a:tailEnd type="none" w="med" len="med"/>
                    </a:lnB>
                    <a:solidFill>
                      <a:schemeClr val="bg1">
                        <a:lumMod val="65000"/>
                      </a:schemeClr>
                    </a:solidFill>
                  </a:tcPr>
                </a:tc>
                <a:tc hMerge="1">
                  <a:txBody>
                    <a:bodyPr/>
                    <a:lstStyle/>
                    <a:p>
                      <a:endParaRPr lang="en-AU" dirty="0"/>
                    </a:p>
                  </a:txBody>
                  <a:tcPr/>
                </a:tc>
                <a:extLst>
                  <a:ext uri="{0D108BD9-81ED-4DB2-BD59-A6C34878D82A}">
                    <a16:rowId xmlns:a16="http://schemas.microsoft.com/office/drawing/2014/main" val="10000"/>
                  </a:ext>
                </a:extLst>
              </a:tr>
              <a:tr h="531669">
                <a:tc>
                  <a:txBody>
                    <a:bodyPr/>
                    <a:lstStyle/>
                    <a:p>
                      <a:endParaRPr lang="en-AU"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D52B1E"/>
                      </a:solidFill>
                      <a:prstDash val="solid"/>
                      <a:round/>
                      <a:headEnd type="none" w="med" len="med"/>
                      <a:tailEnd type="none" w="med" len="med"/>
                    </a:lnB>
                  </a:tcPr>
                </a:tc>
                <a:tc>
                  <a:txBody>
                    <a:bodyPr/>
                    <a:lstStyle/>
                    <a:p>
                      <a:pPr algn="ctr"/>
                      <a:r>
                        <a:rPr lang="en-AU" sz="1600" b="1" dirty="0">
                          <a:solidFill>
                            <a:schemeClr val="bg1"/>
                          </a:solidFill>
                          <a:latin typeface="Arial" panose="020B0604020202020204" pitchFamily="34" charset="0"/>
                          <a:cs typeface="Arial" panose="020B0604020202020204" pitchFamily="34" charset="0"/>
                        </a:rPr>
                        <a:t>Communicating meaning </a:t>
                      </a:r>
                      <a:br>
                        <a:rPr lang="en-AU" sz="1600" b="1" dirty="0">
                          <a:solidFill>
                            <a:schemeClr val="bg1"/>
                          </a:solidFill>
                          <a:latin typeface="Arial" panose="020B0604020202020204" pitchFamily="34" charset="0"/>
                          <a:cs typeface="Arial" panose="020B0604020202020204" pitchFamily="34" charset="0"/>
                        </a:rPr>
                      </a:br>
                      <a:r>
                        <a:rPr lang="en-AU" sz="1600" b="1" dirty="0">
                          <a:solidFill>
                            <a:schemeClr val="bg1"/>
                          </a:solidFill>
                          <a:latin typeface="Arial" panose="020B0604020202020204" pitchFamily="34" charset="0"/>
                          <a:cs typeface="Arial" panose="020B0604020202020204" pitchFamily="34" charset="0"/>
                        </a:rPr>
                        <a:t>in [Language]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65000"/>
                      </a:schemeClr>
                    </a:solidFill>
                  </a:tcPr>
                </a:tc>
                <a:tc>
                  <a:txBody>
                    <a:bodyPr/>
                    <a:lstStyle/>
                    <a:p>
                      <a:pPr algn="ctr"/>
                      <a:r>
                        <a:rPr lang="en-AU" sz="1600" b="1" dirty="0">
                          <a:solidFill>
                            <a:schemeClr val="bg1"/>
                          </a:solidFill>
                          <a:latin typeface="Arial" panose="020B0604020202020204" pitchFamily="34" charset="0"/>
                          <a:cs typeface="Arial" panose="020B0604020202020204" pitchFamily="34" charset="0"/>
                        </a:rPr>
                        <a:t>Understanding language </a:t>
                      </a:r>
                      <a:br>
                        <a:rPr lang="en-AU" sz="1600" b="1" dirty="0">
                          <a:solidFill>
                            <a:schemeClr val="bg1"/>
                          </a:solidFill>
                          <a:latin typeface="Arial" panose="020B0604020202020204" pitchFamily="34" charset="0"/>
                          <a:cs typeface="Arial" panose="020B0604020202020204" pitchFamily="34" charset="0"/>
                        </a:rPr>
                      </a:br>
                      <a:r>
                        <a:rPr lang="en-AU" sz="1600" b="1" dirty="0">
                          <a:solidFill>
                            <a:schemeClr val="bg1"/>
                          </a:solidFill>
                          <a:latin typeface="Arial" panose="020B0604020202020204" pitchFamily="34" charset="0"/>
                          <a:cs typeface="Arial" panose="020B0604020202020204" pitchFamily="34" charset="0"/>
                        </a:rPr>
                        <a:t>and culture</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587634">
                <a:tc rowSpan="3">
                  <a:txBody>
                    <a:bodyPr/>
                    <a:lstStyle/>
                    <a:p>
                      <a:r>
                        <a:rPr lang="en-AU" sz="1800" b="1" dirty="0">
                          <a:latin typeface="Arial" panose="020B0604020202020204" pitchFamily="34" charset="0"/>
                          <a:cs typeface="Arial" panose="020B0604020202020204" pitchFamily="34" charset="0"/>
                        </a:rPr>
                        <a:t>Sub-strands</a:t>
                      </a:r>
                      <a:endParaRPr lang="en-AU" sz="1800" b="1" i="0" dirty="0">
                        <a:latin typeface="Arial" panose="020B0604020202020204" pitchFamily="34" charset="0"/>
                        <a:cs typeface="Arial" panose="020B0604020202020204" pitchFamily="34" charset="0"/>
                      </a:endParaRPr>
                    </a:p>
                  </a:txBody>
                  <a:tcPr>
                    <a:lnL w="12700" cmpd="sng">
                      <a:solidFill>
                        <a:srgbClr val="B5B5B5"/>
                      </a:solidFill>
                    </a:lnL>
                    <a:lnR w="12700" cap="flat" cmpd="sng" algn="ctr">
                      <a:solidFill>
                        <a:schemeClr val="accent1"/>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c>
                  <a:txBody>
                    <a:bodyPr/>
                    <a:lstStyle/>
                    <a:p>
                      <a:r>
                        <a:rPr lang="en-AU" sz="1800" dirty="0">
                          <a:effectLst/>
                          <a:latin typeface="Arial" panose="020B0604020202020204" pitchFamily="34" charset="0"/>
                          <a:cs typeface="Arial" panose="020B0604020202020204" pitchFamily="34" charset="0"/>
                        </a:rPr>
                        <a:t>Interacting in [Language]</a:t>
                      </a:r>
                      <a:endParaRPr lang="en-AU" sz="1800" i="0" dirty="0">
                        <a:effectLst/>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1800" dirty="0">
                          <a:effectLst/>
                          <a:latin typeface="Arial" panose="020B0604020202020204" pitchFamily="34" charset="0"/>
                          <a:cs typeface="Arial" panose="020B0604020202020204" pitchFamily="34" charset="0"/>
                        </a:rPr>
                        <a:t>Understanding systems of language</a:t>
                      </a:r>
                      <a:endParaRPr lang="en-AU" sz="1800" i="0" dirty="0">
                        <a:effectLst/>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694372">
                <a:tc vMerge="1">
                  <a:txBody>
                    <a:bodyPr/>
                    <a:lstStyle/>
                    <a:p>
                      <a:endParaRPr lang="en-AU" dirty="0"/>
                    </a:p>
                  </a:txBody>
                  <a:tcPr/>
                </a:tc>
                <a:tc>
                  <a:txBody>
                    <a:bodyPr/>
                    <a:lstStyle/>
                    <a:p>
                      <a:r>
                        <a:rPr lang="en-US" sz="1800" dirty="0">
                          <a:effectLst/>
                          <a:latin typeface="Arial" panose="020B0604020202020204" pitchFamily="34" charset="0"/>
                          <a:cs typeface="Arial" panose="020B0604020202020204" pitchFamily="34" charset="0"/>
                        </a:rPr>
                        <a:t>Mediating meaning in and between languages</a:t>
                      </a:r>
                      <a:endParaRPr lang="en-AU" sz="1800" i="0" dirty="0">
                        <a:effectLst/>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r>
                        <a:rPr lang="en-US" sz="1800" dirty="0">
                          <a:effectLst/>
                          <a:latin typeface="Arial" panose="020B0604020202020204" pitchFamily="34" charset="0"/>
                          <a:cs typeface="Arial" panose="020B0604020202020204" pitchFamily="34" charset="0"/>
                        </a:rPr>
                        <a:t>Understanding the interrelationship of language and culture*</a:t>
                      </a:r>
                      <a:endParaRPr lang="en-AU" sz="1800" i="0" dirty="0">
                        <a:effectLst/>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738876">
                <a:tc vMerge="1">
                  <a:txBody>
                    <a:bodyPr/>
                    <a:lstStyle/>
                    <a:p>
                      <a:endParaRPr lang="en-AU" dirty="0"/>
                    </a:p>
                  </a:txBody>
                  <a:tcPr/>
                </a:tc>
                <a:tc>
                  <a:txBody>
                    <a:bodyPr/>
                    <a:lstStyle/>
                    <a:p>
                      <a:r>
                        <a:rPr lang="en-US" sz="1800" dirty="0">
                          <a:effectLst/>
                          <a:latin typeface="Arial" panose="020B0604020202020204" pitchFamily="34" charset="0"/>
                          <a:cs typeface="Arial" panose="020B0604020202020204" pitchFamily="34" charset="0"/>
                        </a:rPr>
                        <a:t>Creating text in [Language]</a:t>
                      </a:r>
                      <a:endParaRPr lang="en-AU" sz="1800" i="0" dirty="0">
                        <a:effectLst/>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lang="en-AU" sz="1800" i="0" dirty="0">
                        <a:effectLst/>
                      </a:endParaRPr>
                    </a:p>
                  </a:txBody>
                  <a:tcPr>
                    <a:lnL w="12700" cmpd="sng">
                      <a:solidFill>
                        <a:srgbClr val="B5B5B5"/>
                      </a:solidFill>
                    </a:lnL>
                    <a:lnR w="19050" cap="flat" cmpd="sng" algn="ctr">
                      <a:solidFill>
                        <a:schemeClr val="bg2"/>
                      </a:solidFill>
                      <a:prstDash val="solid"/>
                      <a:round/>
                      <a:headEnd type="none" w="med" len="med"/>
                      <a:tailEnd type="none" w="med" len="med"/>
                    </a:lnR>
                    <a:lnT w="12700" cmpd="sng">
                      <a:solidFill>
                        <a:srgbClr val="B5B5B5"/>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84505CA4-7B10-4D9A-9E38-41C509562C92}"/>
              </a:ext>
            </a:extLst>
          </p:cNvPr>
          <p:cNvSpPr txBox="1"/>
          <p:nvPr/>
        </p:nvSpPr>
        <p:spPr>
          <a:xfrm>
            <a:off x="107504" y="6588661"/>
            <a:ext cx="8820980" cy="261610"/>
          </a:xfrm>
          <a:prstGeom prst="rect">
            <a:avLst/>
          </a:prstGeom>
          <a:noFill/>
        </p:spPr>
        <p:txBody>
          <a:bodyPr wrap="square" rtlCol="0">
            <a:spAutoFit/>
          </a:bodyPr>
          <a:lstStyle/>
          <a:p>
            <a:r>
              <a:rPr lang="en-AU" sz="1100" dirty="0">
                <a:solidFill>
                  <a:schemeClr val="bg1">
                    <a:lumMod val="50000"/>
                  </a:schemeClr>
                </a:solidFill>
              </a:rPr>
              <a:t>Languages</a:t>
            </a:r>
          </a:p>
        </p:txBody>
      </p:sp>
      <p:pic>
        <p:nvPicPr>
          <p:cNvPr id="6" name="Picture 5">
            <a:extLst>
              <a:ext uri="{FF2B5EF4-FFF2-40B4-BE49-F238E27FC236}">
                <a16:creationId xmlns:a16="http://schemas.microsoft.com/office/drawing/2014/main" id="{DA65E11E-1EA6-4BFF-8556-A8DEA06492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123269"/>
            <a:ext cx="1165230" cy="1197657"/>
          </a:xfrm>
          <a:prstGeom prst="rect">
            <a:avLst/>
          </a:prstGeom>
        </p:spPr>
      </p:pic>
    </p:spTree>
    <p:extLst>
      <p:ext uri="{BB962C8B-B14F-4D97-AF65-F5344CB8AC3E}">
        <p14:creationId xmlns:p14="http://schemas.microsoft.com/office/powerpoint/2010/main" val="19236270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7504" y="6588661"/>
            <a:ext cx="8820980" cy="261610"/>
          </a:xfrm>
          <a:prstGeom prst="rect">
            <a:avLst/>
          </a:prstGeom>
          <a:noFill/>
        </p:spPr>
        <p:txBody>
          <a:bodyPr wrap="square" rtlCol="0">
            <a:spAutoFit/>
          </a:bodyPr>
          <a:lstStyle/>
          <a:p>
            <a:r>
              <a:rPr lang="en-AU" sz="1100" dirty="0">
                <a:solidFill>
                  <a:schemeClr val="bg1">
                    <a:lumMod val="50000"/>
                  </a:schemeClr>
                </a:solidFill>
              </a:rPr>
              <a:t>Languages</a:t>
            </a:r>
          </a:p>
        </p:txBody>
      </p:sp>
      <p:sp>
        <p:nvSpPr>
          <p:cNvPr id="2" name="Title 1">
            <a:extLst>
              <a:ext uri="{FF2B5EF4-FFF2-40B4-BE49-F238E27FC236}">
                <a16:creationId xmlns:a16="http://schemas.microsoft.com/office/drawing/2014/main" id="{BBC9BD9D-C82A-40DC-B3D7-95FE1A9A4CFA}"/>
              </a:ext>
            </a:extLst>
          </p:cNvPr>
          <p:cNvSpPr>
            <a:spLocks noGrp="1"/>
          </p:cNvSpPr>
          <p:nvPr>
            <p:ph type="title"/>
          </p:nvPr>
        </p:nvSpPr>
        <p:spPr/>
        <p:txBody>
          <a:bodyPr/>
          <a:lstStyle/>
          <a:p>
            <a:r>
              <a:rPr lang="en-AU" dirty="0"/>
              <a:t>Achievement standards</a:t>
            </a:r>
          </a:p>
        </p:txBody>
      </p:sp>
      <p:sp>
        <p:nvSpPr>
          <p:cNvPr id="3" name="Content Placeholder 2">
            <a:extLst>
              <a:ext uri="{FF2B5EF4-FFF2-40B4-BE49-F238E27FC236}">
                <a16:creationId xmlns:a16="http://schemas.microsoft.com/office/drawing/2014/main" id="{07CA3D00-5649-4C3E-A7F8-40628000270C}"/>
              </a:ext>
            </a:extLst>
          </p:cNvPr>
          <p:cNvSpPr>
            <a:spLocks noGrp="1"/>
          </p:cNvSpPr>
          <p:nvPr>
            <p:ph idx="1"/>
          </p:nvPr>
        </p:nvSpPr>
        <p:spPr>
          <a:xfrm>
            <a:off x="107504" y="986401"/>
            <a:ext cx="8820980" cy="5039749"/>
          </a:xfrm>
        </p:spPr>
        <p:txBody>
          <a:bodyPr>
            <a:noAutofit/>
          </a:bodyPr>
          <a:lstStyle/>
          <a:p>
            <a:r>
              <a:rPr lang="en-US" sz="1800" dirty="0"/>
              <a:t>By the end of Year 8, students use Japanese language to interact and collaborate with others, and to share information and plan activities in familiar contexts. They respond to others’ contributions, and </a:t>
            </a:r>
            <a:r>
              <a:rPr lang="en-US" sz="1800" dirty="0" err="1"/>
              <a:t>recognise</a:t>
            </a:r>
            <a:r>
              <a:rPr lang="en-US" sz="1800" dirty="0"/>
              <a:t> familiar gestures, questions and instructions in exchanges. They locate and respond to information in texts and use non-verbal, visual and contextual cues to help make meaning. They respond in Japanese or English, and demonstrate understanding of context, purpose and audience in texts. They use familiar language, and modelled sentence and grammatical structures to create texts, and demonstrate understanding of how some language reflects cultural practices. They use some familiar katakana and kanji, and hiragana, with support.</a:t>
            </a:r>
          </a:p>
          <a:p>
            <a:endParaRPr lang="en-US" sz="1800" dirty="0"/>
          </a:p>
          <a:p>
            <a:r>
              <a:rPr lang="en-US" sz="1800" dirty="0"/>
              <a:t>Students approximate Japanese sound patterns, intonation and rhythms, and </a:t>
            </a:r>
            <a:r>
              <a:rPr lang="en-US" sz="1800" dirty="0" err="1"/>
              <a:t>recognise</a:t>
            </a:r>
            <a:r>
              <a:rPr lang="en-US" sz="1800" dirty="0"/>
              <a:t> the relationship between spoken and written forms. They demonstrate understanding that Japanese has conventions and rules for scripts, non-verbal, spoken and written communication. They comment on aspects of Japanese and English language structures and features, using metalanguage. They demonstrate awareness that the Japanese language is connected with culture and identity, and how this is reflected in their own language(s), culture(s) and identity.</a:t>
            </a:r>
            <a:endParaRPr lang="en-AU" sz="1800" dirty="0"/>
          </a:p>
        </p:txBody>
      </p:sp>
      <p:sp>
        <p:nvSpPr>
          <p:cNvPr id="5" name="Left Arrow 4"/>
          <p:cNvSpPr/>
          <p:nvPr/>
        </p:nvSpPr>
        <p:spPr bwMode="auto">
          <a:xfrm>
            <a:off x="4139952" y="1053155"/>
            <a:ext cx="4769935" cy="794802"/>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117475" marR="0" algn="l" defTabSz="914400" rtl="0" eaLnBrk="1" fontAlgn="base" latinLnBrk="0" hangingPunct="1">
              <a:lnSpc>
                <a:spcPct val="100000"/>
              </a:lnSpc>
              <a:spcBef>
                <a:spcPct val="50000"/>
              </a:spcBef>
              <a:spcAft>
                <a:spcPct val="0"/>
              </a:spcAft>
              <a:buClrTx/>
              <a:buSzTx/>
              <a:buFontTx/>
              <a:buNone/>
              <a:tabLst/>
            </a:pPr>
            <a:r>
              <a:rPr lang="en-AU" sz="2000" dirty="0"/>
              <a:t>Communicating meaning in Japanese</a:t>
            </a:r>
            <a:endParaRPr kumimoji="0" lang="en-AU" sz="2000" b="0" i="0" u="none" strike="noStrike" cap="none" normalizeH="0" baseline="0" dirty="0">
              <a:ln>
                <a:noFill/>
              </a:ln>
              <a:solidFill>
                <a:schemeClr val="tx1"/>
              </a:solidFill>
              <a:effectLst/>
            </a:endParaRPr>
          </a:p>
        </p:txBody>
      </p:sp>
      <p:sp>
        <p:nvSpPr>
          <p:cNvPr id="7" name="Left Arrow 6"/>
          <p:cNvSpPr/>
          <p:nvPr/>
        </p:nvSpPr>
        <p:spPr bwMode="auto">
          <a:xfrm>
            <a:off x="4343508" y="3789040"/>
            <a:ext cx="4572000" cy="1406188"/>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288000" marR="0" algn="l" defTabSz="914400" rtl="0" eaLnBrk="1" fontAlgn="base" latinLnBrk="0" hangingPunct="1">
              <a:lnSpc>
                <a:spcPct val="100000"/>
              </a:lnSpc>
              <a:spcBef>
                <a:spcPct val="50000"/>
              </a:spcBef>
              <a:spcAft>
                <a:spcPct val="0"/>
              </a:spcAft>
              <a:buClrTx/>
              <a:buSzTx/>
              <a:buFontTx/>
              <a:buNone/>
              <a:tabLst/>
            </a:pPr>
            <a:r>
              <a:rPr lang="en-AU" sz="2000" dirty="0"/>
              <a:t>Understanding language and culture</a:t>
            </a:r>
            <a:endParaRPr kumimoji="0" lang="en-AU"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2168485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7504" y="6588661"/>
            <a:ext cx="8820980" cy="261610"/>
          </a:xfrm>
          <a:prstGeom prst="rect">
            <a:avLst/>
          </a:prstGeom>
          <a:noFill/>
        </p:spPr>
        <p:txBody>
          <a:bodyPr wrap="square" rtlCol="0">
            <a:spAutoFit/>
          </a:bodyPr>
          <a:lstStyle/>
          <a:p>
            <a:r>
              <a:rPr lang="en-AU" sz="1100" dirty="0">
                <a:solidFill>
                  <a:schemeClr val="bg1">
                    <a:lumMod val="50000"/>
                  </a:schemeClr>
                </a:solidFill>
              </a:rPr>
              <a:t>Languages</a:t>
            </a:r>
          </a:p>
        </p:txBody>
      </p:sp>
      <p:pic>
        <p:nvPicPr>
          <p:cNvPr id="8" name="Picture 7">
            <a:extLst>
              <a:ext uri="{FF2B5EF4-FFF2-40B4-BE49-F238E27FC236}">
                <a16:creationId xmlns:a16="http://schemas.microsoft.com/office/drawing/2014/main" id="{0DEA8788-8FBE-4644-8121-60F2C5F49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123269"/>
            <a:ext cx="1165230" cy="1197657"/>
          </a:xfrm>
          <a:prstGeom prst="rect">
            <a:avLst/>
          </a:prstGeom>
        </p:spPr>
      </p:pic>
      <p:sp>
        <p:nvSpPr>
          <p:cNvPr id="2" name="Title 1">
            <a:extLst>
              <a:ext uri="{FF2B5EF4-FFF2-40B4-BE49-F238E27FC236}">
                <a16:creationId xmlns:a16="http://schemas.microsoft.com/office/drawing/2014/main" id="{BBC9BD9D-C82A-40DC-B3D7-95FE1A9A4CFA}"/>
              </a:ext>
            </a:extLst>
          </p:cNvPr>
          <p:cNvSpPr>
            <a:spLocks noGrp="1"/>
          </p:cNvSpPr>
          <p:nvPr>
            <p:ph type="title"/>
          </p:nvPr>
        </p:nvSpPr>
        <p:spPr/>
        <p:txBody>
          <a:bodyPr/>
          <a:lstStyle/>
          <a:p>
            <a:r>
              <a:rPr lang="en-AU" dirty="0"/>
              <a:t>Achievement standards</a:t>
            </a:r>
          </a:p>
        </p:txBody>
      </p:sp>
      <p:sp>
        <p:nvSpPr>
          <p:cNvPr id="3" name="Content Placeholder 2">
            <a:extLst>
              <a:ext uri="{FF2B5EF4-FFF2-40B4-BE49-F238E27FC236}">
                <a16:creationId xmlns:a16="http://schemas.microsoft.com/office/drawing/2014/main" id="{07CA3D00-5649-4C3E-A7F8-40628000270C}"/>
              </a:ext>
            </a:extLst>
          </p:cNvPr>
          <p:cNvSpPr>
            <a:spLocks noGrp="1"/>
          </p:cNvSpPr>
          <p:nvPr>
            <p:ph idx="1"/>
          </p:nvPr>
        </p:nvSpPr>
        <p:spPr/>
        <p:txBody>
          <a:bodyPr>
            <a:normAutofit fontScale="62500" lnSpcReduction="20000"/>
          </a:bodyPr>
          <a:lstStyle/>
          <a:p>
            <a:pPr>
              <a:lnSpc>
                <a:spcPct val="120000"/>
              </a:lnSpc>
            </a:pPr>
            <a:r>
              <a:rPr lang="en-US" dirty="0"/>
              <a:t>By the end of Year 10, students initiate and sustain Italian language to exchange and compare ideas and experiences about their own and others’ personal world. They communicate using non-verbal, spoken and written language to collaborate, plan and reflect on activities and events. They interpret and </a:t>
            </a:r>
            <a:r>
              <a:rPr lang="en-US" dirty="0" err="1"/>
              <a:t>analyse</a:t>
            </a:r>
            <a:r>
              <a:rPr lang="en-US" dirty="0"/>
              <a:t> information and ideas in texts and demonstrate understanding of different perspectives. They </a:t>
            </a:r>
            <a:r>
              <a:rPr lang="en-US" dirty="0" err="1"/>
              <a:t>synthesise</a:t>
            </a:r>
            <a:r>
              <a:rPr lang="en-US" dirty="0"/>
              <a:t> information and respond in Italian or English, adjusting language to convey meaning and to suit context, purpose and audience. They use structures and features of spoken and written Italian to create texts.</a:t>
            </a:r>
          </a:p>
          <a:p>
            <a:pPr>
              <a:lnSpc>
                <a:spcPct val="120000"/>
              </a:lnSpc>
            </a:pPr>
            <a:endParaRPr lang="en-US" dirty="0"/>
          </a:p>
          <a:p>
            <a:pPr>
              <a:lnSpc>
                <a:spcPct val="120000"/>
              </a:lnSpc>
            </a:pPr>
            <a:r>
              <a:rPr lang="en-US" dirty="0"/>
              <a:t>Students apply features of the Italian sound system to enhance fluency and demonstrate understanding of the sound system in spoken exchanges. They select and apply knowledge of language conventions, structures and features to interact, make meaning and create texts. They support discussion of structures and features of texts, using metalanguage. They reflect on their own language use and cultural identity, and draw on their experience of learning Italian, to discuss how this learning influences their ideas and ways of communicating.</a:t>
            </a:r>
            <a:endParaRPr lang="en-AU" dirty="0"/>
          </a:p>
        </p:txBody>
      </p:sp>
      <p:sp>
        <p:nvSpPr>
          <p:cNvPr id="5" name="Left Arrow 4"/>
          <p:cNvSpPr/>
          <p:nvPr/>
        </p:nvSpPr>
        <p:spPr bwMode="auto">
          <a:xfrm>
            <a:off x="4337886" y="1053155"/>
            <a:ext cx="4572000" cy="794802"/>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117475" marR="0" algn="l" defTabSz="914400" rtl="0" eaLnBrk="1" fontAlgn="base" latinLnBrk="0" hangingPunct="1">
              <a:lnSpc>
                <a:spcPct val="100000"/>
              </a:lnSpc>
              <a:spcBef>
                <a:spcPct val="50000"/>
              </a:spcBef>
              <a:spcAft>
                <a:spcPct val="0"/>
              </a:spcAft>
              <a:buClrTx/>
              <a:buSzTx/>
              <a:buFontTx/>
              <a:buNone/>
              <a:tabLst/>
            </a:pPr>
            <a:r>
              <a:rPr lang="en-AU" sz="2000" dirty="0"/>
              <a:t>Communicating meaning in Italian </a:t>
            </a:r>
            <a:endParaRPr kumimoji="0" lang="en-AU" sz="2000" b="0" i="0" u="none" strike="noStrike" cap="none" normalizeH="0" baseline="0" dirty="0">
              <a:ln>
                <a:noFill/>
              </a:ln>
              <a:solidFill>
                <a:schemeClr val="tx1"/>
              </a:solidFill>
              <a:effectLst/>
            </a:endParaRPr>
          </a:p>
        </p:txBody>
      </p:sp>
      <p:sp>
        <p:nvSpPr>
          <p:cNvPr id="7" name="Left Arrow 6"/>
          <p:cNvSpPr/>
          <p:nvPr/>
        </p:nvSpPr>
        <p:spPr bwMode="auto">
          <a:xfrm>
            <a:off x="4343508" y="3789040"/>
            <a:ext cx="4572000" cy="1406188"/>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288000" marR="0" algn="l" defTabSz="914400" rtl="0" eaLnBrk="1" fontAlgn="base" latinLnBrk="0" hangingPunct="1">
              <a:lnSpc>
                <a:spcPct val="100000"/>
              </a:lnSpc>
              <a:spcBef>
                <a:spcPct val="50000"/>
              </a:spcBef>
              <a:spcAft>
                <a:spcPct val="0"/>
              </a:spcAft>
              <a:buClrTx/>
              <a:buSzTx/>
              <a:buFontTx/>
              <a:buNone/>
              <a:tabLst/>
            </a:pPr>
            <a:r>
              <a:rPr lang="en-AU" sz="2000" dirty="0"/>
              <a:t>Understanding language and culture</a:t>
            </a:r>
            <a:endParaRPr kumimoji="0" lang="en-AU"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5394873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2A2739-3B46-4BCF-A3E0-69A61C02D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123269"/>
            <a:ext cx="1165230" cy="1197657"/>
          </a:xfrm>
          <a:prstGeom prst="rect">
            <a:avLst/>
          </a:prstGeom>
        </p:spPr>
      </p:pic>
      <p:sp>
        <p:nvSpPr>
          <p:cNvPr id="2" name="Title 1">
            <a:extLst>
              <a:ext uri="{FF2B5EF4-FFF2-40B4-BE49-F238E27FC236}">
                <a16:creationId xmlns:a16="http://schemas.microsoft.com/office/drawing/2014/main" id="{DF6E015E-A3D8-41C9-B578-779A27B40872}"/>
              </a:ext>
            </a:extLst>
          </p:cNvPr>
          <p:cNvSpPr>
            <a:spLocks noGrp="1"/>
          </p:cNvSpPr>
          <p:nvPr>
            <p:ph type="title"/>
          </p:nvPr>
        </p:nvSpPr>
        <p:spPr/>
        <p:txBody>
          <a:bodyPr/>
          <a:lstStyle/>
          <a:p>
            <a:r>
              <a:rPr lang="en-AU" dirty="0"/>
              <a:t>Key connections</a:t>
            </a:r>
          </a:p>
        </p:txBody>
      </p:sp>
      <p:sp>
        <p:nvSpPr>
          <p:cNvPr id="3" name="Content Placeholder 2">
            <a:extLst>
              <a:ext uri="{FF2B5EF4-FFF2-40B4-BE49-F238E27FC236}">
                <a16:creationId xmlns:a16="http://schemas.microsoft.com/office/drawing/2014/main" id="{4AE40CE7-858F-40FB-8FFD-88E59EEB6014}"/>
              </a:ext>
            </a:extLst>
          </p:cNvPr>
          <p:cNvSpPr>
            <a:spLocks noGrp="1"/>
          </p:cNvSpPr>
          <p:nvPr>
            <p:ph idx="1"/>
          </p:nvPr>
        </p:nvSpPr>
        <p:spPr/>
        <p:txBody>
          <a:bodyPr/>
          <a:lstStyle/>
          <a:p>
            <a:pPr lvl="0">
              <a:spcBef>
                <a:spcPts val="600"/>
              </a:spcBef>
            </a:pPr>
            <a:r>
              <a:rPr lang="en-AU" dirty="0"/>
              <a:t>Identify the connections with the other dimensions for the Australian Curriculum including:</a:t>
            </a:r>
          </a:p>
          <a:p>
            <a:pPr marL="360000" lvl="0" indent="-360000">
              <a:spcBef>
                <a:spcPts val="600"/>
              </a:spcBef>
              <a:buFont typeface="Arial" panose="020B0604020202020204" pitchFamily="34" charset="0"/>
              <a:buChar char="•"/>
            </a:pPr>
            <a:r>
              <a:rPr lang="en-US" dirty="0"/>
              <a:t>the general capabilities</a:t>
            </a:r>
          </a:p>
          <a:p>
            <a:pPr marL="360000" lvl="0" indent="-360000">
              <a:spcBef>
                <a:spcPts val="600"/>
              </a:spcBef>
              <a:buFont typeface="Arial" panose="020B0604020202020204" pitchFamily="34" charset="0"/>
              <a:buChar char="•"/>
            </a:pPr>
            <a:r>
              <a:rPr lang="en-US" dirty="0"/>
              <a:t>the cross-curriculum priorities</a:t>
            </a:r>
          </a:p>
          <a:p>
            <a:pPr marL="360000" lvl="0" indent="-360000">
              <a:spcBef>
                <a:spcPts val="600"/>
              </a:spcBef>
              <a:buFont typeface="Arial" panose="020B0604020202020204" pitchFamily="34" charset="0"/>
              <a:buChar char="•"/>
            </a:pPr>
            <a:r>
              <a:rPr lang="en-US" dirty="0"/>
              <a:t>other learning areas within the Australian Curriculum.</a:t>
            </a:r>
          </a:p>
          <a:p>
            <a:endParaRPr lang="en-AU" dirty="0"/>
          </a:p>
        </p:txBody>
      </p:sp>
    </p:spTree>
    <p:extLst>
      <p:ext uri="{BB962C8B-B14F-4D97-AF65-F5344CB8AC3E}">
        <p14:creationId xmlns:p14="http://schemas.microsoft.com/office/powerpoint/2010/main" val="2739746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0709" y="1556792"/>
            <a:ext cx="80251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spcBef>
                <a:spcPts val="600"/>
              </a:spcBef>
              <a:defRPr/>
            </a:pPr>
            <a:r>
              <a:rPr lang="en-US" sz="2400" b="0">
                <a:latin typeface="Arial" panose="020B0604020202020204" pitchFamily="34" charset="0"/>
                <a:ea typeface="+mn-ea"/>
                <a:cs typeface="Arial" panose="020B0604020202020204" pitchFamily="34" charset="0"/>
              </a:rPr>
              <a:t>Critical and creative thinking </a:t>
            </a:r>
            <a:r>
              <a:rPr lang="en-US" sz="2400" dirty="0">
                <a:latin typeface="Arial" panose="020B0604020202020204" pitchFamily="34" charset="0"/>
                <a:ea typeface="+mn-ea"/>
                <a:cs typeface="Arial" panose="020B0604020202020204" pitchFamily="34" charset="0"/>
              </a:rPr>
              <a:t>	</a:t>
            </a:r>
            <a:r>
              <a:rPr lang="en-US" sz="2400">
                <a:latin typeface="Arial" panose="020B0604020202020204" pitchFamily="34" charset="0"/>
                <a:ea typeface="+mn-ea"/>
                <a:cs typeface="Arial" panose="020B0604020202020204" pitchFamily="34" charset="0"/>
              </a:rPr>
              <a:t> </a:t>
            </a:r>
          </a:p>
          <a:p>
            <a:pPr defTabSz="361950">
              <a:spcBef>
                <a:spcPts val="600"/>
              </a:spcBef>
              <a:defRPr/>
            </a:pPr>
            <a:r>
              <a:rPr lang="en-US" sz="2400" b="0">
                <a:latin typeface="Arial" panose="020B0604020202020204" pitchFamily="34" charset="0"/>
                <a:ea typeface="+mn-ea"/>
                <a:cs typeface="Arial" panose="020B0604020202020204" pitchFamily="34" charset="0"/>
              </a:rPr>
              <a:t>Digital literacy </a:t>
            </a:r>
          </a:p>
          <a:p>
            <a:pPr defTabSz="361950">
              <a:spcBef>
                <a:spcPts val="600"/>
              </a:spcBef>
              <a:defRPr/>
            </a:pPr>
            <a:r>
              <a:rPr lang="en-US" sz="2400" b="0">
                <a:latin typeface="Arial" panose="020B0604020202020204" pitchFamily="34" charset="0"/>
                <a:ea typeface="+mn-ea"/>
                <a:cs typeface="Arial" panose="020B0604020202020204" pitchFamily="34" charset="0"/>
              </a:rPr>
              <a:t>Ethical understanding</a:t>
            </a:r>
          </a:p>
          <a:p>
            <a:pPr defTabSz="361950">
              <a:spcBef>
                <a:spcPts val="600"/>
              </a:spcBef>
              <a:defRPr/>
            </a:pPr>
            <a:r>
              <a:rPr lang="en-US" sz="2400" b="0">
                <a:latin typeface="Arial" panose="020B0604020202020204" pitchFamily="34" charset="0"/>
                <a:ea typeface="+mn-ea"/>
                <a:cs typeface="Arial" panose="020B0604020202020204" pitchFamily="34" charset="0"/>
              </a:rPr>
              <a:t>Intercultural understanding</a:t>
            </a:r>
            <a:endParaRPr lang="en-US" sz="240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Literacy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Numeracy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Personal </a:t>
            </a:r>
            <a:r>
              <a:rPr lang="en-US" sz="2400" b="0" dirty="0">
                <a:latin typeface="Arial" panose="020B0604020202020204" pitchFamily="34" charset="0"/>
                <a:ea typeface="+mn-ea"/>
                <a:cs typeface="Arial" panose="020B0604020202020204" pitchFamily="34" charset="0"/>
              </a:rPr>
              <a:t>and social capability</a:t>
            </a: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324000" y="260352"/>
            <a:ext cx="8493125" cy="1067668"/>
          </a:xfrm>
        </p:spPr>
        <p:txBody>
          <a:bodyPr vert="horz" lIns="0" tIns="0" rIns="0" bIns="0" rtlCol="0" anchor="t">
            <a:noAutofit/>
          </a:bodyPr>
          <a:lstStyle/>
          <a:p>
            <a:r>
              <a:rPr lang="en-AU" dirty="0"/>
              <a:t>Three-dimensional curriculum: </a:t>
            </a:r>
            <a:br>
              <a:rPr lang="en-AU" dirty="0"/>
            </a:br>
            <a:r>
              <a:rPr lang="en-AU" dirty="0"/>
              <a:t>General capabilities</a:t>
            </a:r>
            <a:endParaRPr lang="en-US" dirty="0"/>
          </a:p>
        </p:txBody>
      </p:sp>
      <p:pic>
        <p:nvPicPr>
          <p:cNvPr id="21" name="Picture 20">
            <a:extLst>
              <a:ext uri="{FF2B5EF4-FFF2-40B4-BE49-F238E27FC236}">
                <a16:creationId xmlns:a16="http://schemas.microsoft.com/office/drawing/2014/main" id="{325D76A1-EB51-452E-BF51-335A52832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2" name="Group 1">
            <a:extLst>
              <a:ext uri="{FF2B5EF4-FFF2-40B4-BE49-F238E27FC236}">
                <a16:creationId xmlns:a16="http://schemas.microsoft.com/office/drawing/2014/main" id="{7A5C612F-3F81-45D8-B196-2EDD22BBDF2C}"/>
              </a:ext>
            </a:extLst>
          </p:cNvPr>
          <p:cNvGrpSpPr/>
          <p:nvPr/>
        </p:nvGrpSpPr>
        <p:grpSpPr>
          <a:xfrm>
            <a:off x="360807" y="1583521"/>
            <a:ext cx="333375" cy="3011880"/>
            <a:chOff x="360807" y="1583521"/>
            <a:chExt cx="333375" cy="3011880"/>
          </a:xfrm>
        </p:grpSpPr>
        <p:pic>
          <p:nvPicPr>
            <p:cNvPr id="5" name="Picture 4">
              <a:extLst>
                <a:ext uri="{FF2B5EF4-FFF2-40B4-BE49-F238E27FC236}">
                  <a16:creationId xmlns:a16="http://schemas.microsoft.com/office/drawing/2014/main" id="{5FC70941-3355-4974-912F-1A7A9A8212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807" y="1583521"/>
              <a:ext cx="333375" cy="333375"/>
            </a:xfrm>
            <a:prstGeom prst="rect">
              <a:avLst/>
            </a:prstGeom>
          </p:spPr>
        </p:pic>
        <p:pic>
          <p:nvPicPr>
            <p:cNvPr id="7" name="Picture 6">
              <a:extLst>
                <a:ext uri="{FF2B5EF4-FFF2-40B4-BE49-F238E27FC236}">
                  <a16:creationId xmlns:a16="http://schemas.microsoft.com/office/drawing/2014/main" id="{27B0E49F-5EF3-4409-B929-4444FA7A8C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0807" y="2029938"/>
              <a:ext cx="333375" cy="333375"/>
            </a:xfrm>
            <a:prstGeom prst="rect">
              <a:avLst/>
            </a:prstGeom>
          </p:spPr>
        </p:pic>
        <p:pic>
          <p:nvPicPr>
            <p:cNvPr id="9" name="Picture 8">
              <a:extLst>
                <a:ext uri="{FF2B5EF4-FFF2-40B4-BE49-F238E27FC236}">
                  <a16:creationId xmlns:a16="http://schemas.microsoft.com/office/drawing/2014/main" id="{D3977E21-2FFF-4FEF-9C20-0BA51A7B8B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0807" y="2476355"/>
              <a:ext cx="333375" cy="333375"/>
            </a:xfrm>
            <a:prstGeom prst="rect">
              <a:avLst/>
            </a:prstGeom>
          </p:spPr>
        </p:pic>
        <p:pic>
          <p:nvPicPr>
            <p:cNvPr id="11" name="Picture 10">
              <a:extLst>
                <a:ext uri="{FF2B5EF4-FFF2-40B4-BE49-F238E27FC236}">
                  <a16:creationId xmlns:a16="http://schemas.microsoft.com/office/drawing/2014/main" id="{15220F77-2AD9-44EF-81DE-50D12BE286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0807" y="2922772"/>
              <a:ext cx="333375" cy="333375"/>
            </a:xfrm>
            <a:prstGeom prst="rect">
              <a:avLst/>
            </a:prstGeom>
          </p:spPr>
        </p:pic>
        <p:pic>
          <p:nvPicPr>
            <p:cNvPr id="13" name="Picture 12">
              <a:extLst>
                <a:ext uri="{FF2B5EF4-FFF2-40B4-BE49-F238E27FC236}">
                  <a16:creationId xmlns:a16="http://schemas.microsoft.com/office/drawing/2014/main" id="{1AA807DF-0DB5-4A25-9B06-C54F2787EB9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0807" y="3369189"/>
              <a:ext cx="333375" cy="333375"/>
            </a:xfrm>
            <a:prstGeom prst="rect">
              <a:avLst/>
            </a:prstGeom>
          </p:spPr>
        </p:pic>
        <p:pic>
          <p:nvPicPr>
            <p:cNvPr id="23" name="Picture 22">
              <a:extLst>
                <a:ext uri="{FF2B5EF4-FFF2-40B4-BE49-F238E27FC236}">
                  <a16:creationId xmlns:a16="http://schemas.microsoft.com/office/drawing/2014/main" id="{F717F726-6843-4231-A2EE-3CABE70ADFB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0807" y="3815606"/>
              <a:ext cx="333375" cy="333375"/>
            </a:xfrm>
            <a:prstGeom prst="rect">
              <a:avLst/>
            </a:prstGeom>
          </p:spPr>
        </p:pic>
        <p:pic>
          <p:nvPicPr>
            <p:cNvPr id="25" name="Picture 24">
              <a:extLst>
                <a:ext uri="{FF2B5EF4-FFF2-40B4-BE49-F238E27FC236}">
                  <a16:creationId xmlns:a16="http://schemas.microsoft.com/office/drawing/2014/main" id="{F7959587-9C15-4612-B64F-4001B1BA80B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60807" y="4262026"/>
              <a:ext cx="333375" cy="333375"/>
            </a:xfrm>
            <a:prstGeom prst="rect">
              <a:avLst/>
            </a:prstGeom>
          </p:spPr>
        </p:pic>
      </p:grpSp>
    </p:spTree>
    <p:extLst>
      <p:ext uri="{BB962C8B-B14F-4D97-AF65-F5344CB8AC3E}">
        <p14:creationId xmlns:p14="http://schemas.microsoft.com/office/powerpoint/2010/main" val="393818687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32414" y="1517850"/>
            <a:ext cx="891158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lnSpc>
                <a:spcPct val="150000"/>
              </a:lnSpc>
              <a:spcBef>
                <a:spcPts val="0"/>
              </a:spcBef>
              <a:defRPr/>
            </a:pPr>
            <a:r>
              <a:rPr lang="en-US" sz="2400" b="0" dirty="0">
                <a:latin typeface="Arial" panose="020B0604020202020204" pitchFamily="34" charset="0"/>
                <a:ea typeface="+mn-ea"/>
                <a:cs typeface="Arial" panose="020B0604020202020204" pitchFamily="34" charset="0"/>
              </a:rPr>
              <a:t>	  Aboriginal and Torres Strait Islander histories and cultures</a:t>
            </a:r>
            <a:br>
              <a:rPr lang="en-US" sz="2400" b="0" dirty="0">
                <a:latin typeface="Arial" panose="020B0604020202020204" pitchFamily="34" charset="0"/>
                <a:ea typeface="+mn-ea"/>
                <a:cs typeface="Arial" panose="020B0604020202020204" pitchFamily="34" charset="0"/>
              </a:rPr>
            </a:br>
            <a:r>
              <a:rPr lang="en-US" sz="2400" b="0" dirty="0">
                <a:latin typeface="Arial" panose="020B0604020202020204" pitchFamily="34" charset="0"/>
                <a:ea typeface="+mn-ea"/>
                <a:cs typeface="Arial" panose="020B0604020202020204" pitchFamily="34" charset="0"/>
              </a:rPr>
              <a:t>	  Asia and Australia’s engagement with Asia</a:t>
            </a:r>
            <a:br>
              <a:rPr lang="en-US" sz="2400" b="0" dirty="0">
                <a:latin typeface="Arial" panose="020B0604020202020204" pitchFamily="34" charset="0"/>
                <a:ea typeface="+mn-ea"/>
                <a:cs typeface="Arial" panose="020B0604020202020204" pitchFamily="34" charset="0"/>
              </a:rPr>
            </a:br>
            <a:r>
              <a:rPr lang="en-US" sz="2400" b="0" dirty="0">
                <a:latin typeface="Arial" panose="020B0604020202020204" pitchFamily="34" charset="0"/>
                <a:ea typeface="+mn-ea"/>
                <a:cs typeface="Arial" panose="020B0604020202020204" pitchFamily="34" charset="0"/>
              </a:rPr>
              <a:t>	  Sustainability</a:t>
            </a:r>
          </a:p>
          <a:p>
            <a:pPr defTabSz="361950">
              <a:lnSpc>
                <a:spcPct val="150000"/>
              </a:lnSpc>
              <a:spcBef>
                <a:spcPts val="0"/>
              </a:spcBef>
              <a:defRPr/>
            </a:pPr>
            <a:endParaRPr lang="en-US" sz="2400" b="0" dirty="0">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1FC4EBDD-8FD4-4EBF-AAC5-7299B667F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123269"/>
            <a:ext cx="1165230" cy="1197657"/>
          </a:xfrm>
          <a:prstGeom prst="rect">
            <a:avLst/>
          </a:prstGeom>
        </p:spPr>
      </p:pic>
      <p:sp>
        <p:nvSpPr>
          <p:cNvPr id="2" name="Title 1">
            <a:extLst>
              <a:ext uri="{FF2B5EF4-FFF2-40B4-BE49-F238E27FC236}">
                <a16:creationId xmlns:a16="http://schemas.microsoft.com/office/drawing/2014/main" id="{3CF5C374-C7F9-4962-8834-5BBD7CC47087}"/>
              </a:ext>
            </a:extLst>
          </p:cNvPr>
          <p:cNvSpPr>
            <a:spLocks noGrp="1"/>
          </p:cNvSpPr>
          <p:nvPr>
            <p:ph type="title"/>
          </p:nvPr>
        </p:nvSpPr>
        <p:spPr/>
        <p:txBody>
          <a:bodyPr>
            <a:noAutofit/>
          </a:bodyPr>
          <a:lstStyle/>
          <a:p>
            <a:br>
              <a:rPr lang="en-AU" dirty="0"/>
            </a:br>
            <a:r>
              <a:rPr lang="en-AU" dirty="0"/>
              <a:t>Three-dimensional curriculum: </a:t>
            </a:r>
            <a:br>
              <a:rPr lang="en-AU" dirty="0"/>
            </a:br>
            <a:r>
              <a:rPr lang="en-AU" dirty="0"/>
              <a:t>Cross-curriculum priorities</a:t>
            </a:r>
          </a:p>
        </p:txBody>
      </p:sp>
      <p:grpSp>
        <p:nvGrpSpPr>
          <p:cNvPr id="9" name="Group 8">
            <a:extLst>
              <a:ext uri="{FF2B5EF4-FFF2-40B4-BE49-F238E27FC236}">
                <a16:creationId xmlns:a16="http://schemas.microsoft.com/office/drawing/2014/main" id="{6E185934-F30E-421A-B15C-3CF54A01B931}"/>
              </a:ext>
            </a:extLst>
          </p:cNvPr>
          <p:cNvGrpSpPr/>
          <p:nvPr/>
        </p:nvGrpSpPr>
        <p:grpSpPr>
          <a:xfrm>
            <a:off x="355247" y="1700808"/>
            <a:ext cx="333376" cy="1431149"/>
            <a:chOff x="-333376" y="1684493"/>
            <a:chExt cx="333376" cy="1431149"/>
          </a:xfrm>
        </p:grpSpPr>
        <p:pic>
          <p:nvPicPr>
            <p:cNvPr id="10" name="Picture 9">
              <a:extLst>
                <a:ext uri="{FF2B5EF4-FFF2-40B4-BE49-F238E27FC236}">
                  <a16:creationId xmlns:a16="http://schemas.microsoft.com/office/drawing/2014/main" id="{250E63C2-E151-4E47-B0A9-74EB9DD11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6" y="2233380"/>
              <a:ext cx="333375" cy="333375"/>
            </a:xfrm>
            <a:prstGeom prst="rect">
              <a:avLst/>
            </a:prstGeom>
          </p:spPr>
        </p:pic>
        <p:pic>
          <p:nvPicPr>
            <p:cNvPr id="11" name="Picture 10">
              <a:extLst>
                <a:ext uri="{FF2B5EF4-FFF2-40B4-BE49-F238E27FC236}">
                  <a16:creationId xmlns:a16="http://schemas.microsoft.com/office/drawing/2014/main" id="{54C6EF6D-DB65-4D64-9F16-FA1F935C1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1684493"/>
              <a:ext cx="333375" cy="333375"/>
            </a:xfrm>
            <a:prstGeom prst="rect">
              <a:avLst/>
            </a:prstGeom>
          </p:spPr>
        </p:pic>
        <p:pic>
          <p:nvPicPr>
            <p:cNvPr id="12" name="Picture 11">
              <a:extLst>
                <a:ext uri="{FF2B5EF4-FFF2-40B4-BE49-F238E27FC236}">
                  <a16:creationId xmlns:a16="http://schemas.microsoft.com/office/drawing/2014/main" id="{8F5772D3-C179-4741-8FC5-AA943F0368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6" y="2782267"/>
              <a:ext cx="333375" cy="333375"/>
            </a:xfrm>
            <a:prstGeom prst="rect">
              <a:avLst/>
            </a:prstGeom>
          </p:spPr>
        </p:pic>
      </p:grpSp>
    </p:spTree>
    <p:extLst>
      <p:ext uri="{BB962C8B-B14F-4D97-AF65-F5344CB8AC3E}">
        <p14:creationId xmlns:p14="http://schemas.microsoft.com/office/powerpoint/2010/main" val="17332798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806B1E-034F-9242-A70C-8CA9DB242AB4}"/>
              </a:ext>
            </a:extLst>
          </p:cNvPr>
          <p:cNvSpPr txBox="1"/>
          <p:nvPr/>
        </p:nvSpPr>
        <p:spPr>
          <a:xfrm>
            <a:off x="3674918" y="2514600"/>
            <a:ext cx="1828800" cy="1828800"/>
          </a:xfrm>
          <a:prstGeom prst="rect">
            <a:avLst/>
          </a:prstGeom>
          <a:noFill/>
        </p:spPr>
        <p:txBody>
          <a:bodyPr wrap="square" rtlCol="0">
            <a:spAutoFit/>
          </a:bodyPr>
          <a:lstStyle/>
          <a:p>
            <a:pPr algn="l"/>
            <a:endParaRPr lang="en-US" dirty="0"/>
          </a:p>
        </p:txBody>
      </p:sp>
      <p:sp>
        <p:nvSpPr>
          <p:cNvPr id="9" name="TextBox 8">
            <a:extLst>
              <a:ext uri="{FF2B5EF4-FFF2-40B4-BE49-F238E27FC236}">
                <a16:creationId xmlns:a16="http://schemas.microsoft.com/office/drawing/2014/main" id="{520EBF17-FACE-514E-B823-A18B7050F3A6}"/>
              </a:ext>
            </a:extLst>
          </p:cNvPr>
          <p:cNvSpPr txBox="1"/>
          <p:nvPr/>
        </p:nvSpPr>
        <p:spPr>
          <a:xfrm>
            <a:off x="3674918" y="2514600"/>
            <a:ext cx="1828800" cy="1828800"/>
          </a:xfrm>
          <a:prstGeom prst="rect">
            <a:avLst/>
          </a:prstGeom>
          <a:noFill/>
        </p:spPr>
        <p:txBody>
          <a:bodyPr wrap="square" rtlCol="0">
            <a:spAutoFit/>
          </a:bodyPr>
          <a:lstStyle/>
          <a:p>
            <a:pPr algn="l"/>
            <a:endParaRPr lang="en-US" dirty="0"/>
          </a:p>
        </p:txBody>
      </p:sp>
      <p:sp>
        <p:nvSpPr>
          <p:cNvPr id="8" name="TextBox 7">
            <a:extLst>
              <a:ext uri="{FF2B5EF4-FFF2-40B4-BE49-F238E27FC236}">
                <a16:creationId xmlns:a16="http://schemas.microsoft.com/office/drawing/2014/main" id="{A6591F6E-988A-4255-8DFC-8F3AEEB0FA13}"/>
              </a:ext>
            </a:extLst>
          </p:cNvPr>
          <p:cNvSpPr txBox="1"/>
          <p:nvPr/>
        </p:nvSpPr>
        <p:spPr>
          <a:xfrm>
            <a:off x="107504" y="6588661"/>
            <a:ext cx="8820980" cy="261610"/>
          </a:xfrm>
          <a:prstGeom prst="rect">
            <a:avLst/>
          </a:prstGeom>
          <a:noFill/>
        </p:spPr>
        <p:txBody>
          <a:bodyPr wrap="square" rtlCol="0">
            <a:spAutoFit/>
          </a:bodyPr>
          <a:lstStyle/>
          <a:p>
            <a:r>
              <a:rPr lang="en-AU" sz="1100" dirty="0">
                <a:solidFill>
                  <a:schemeClr val="bg1">
                    <a:lumMod val="50000"/>
                  </a:schemeClr>
                </a:solidFill>
              </a:rPr>
              <a:t>Languages learning area</a:t>
            </a:r>
          </a:p>
        </p:txBody>
      </p:sp>
      <p:sp>
        <p:nvSpPr>
          <p:cNvPr id="3" name="Title 2">
            <a:extLst>
              <a:ext uri="{FF2B5EF4-FFF2-40B4-BE49-F238E27FC236}">
                <a16:creationId xmlns:a16="http://schemas.microsoft.com/office/drawing/2014/main" id="{42BED65D-328D-45ED-971B-AC0D1C3A4B7B}"/>
              </a:ext>
            </a:extLst>
          </p:cNvPr>
          <p:cNvSpPr>
            <a:spLocks noGrp="1"/>
          </p:cNvSpPr>
          <p:nvPr>
            <p:ph type="title"/>
          </p:nvPr>
        </p:nvSpPr>
        <p:spPr/>
        <p:txBody>
          <a:bodyPr/>
          <a:lstStyle/>
          <a:p>
            <a:r>
              <a:rPr lang="en-AU" dirty="0"/>
              <a:t>Learning goals</a:t>
            </a:r>
          </a:p>
        </p:txBody>
      </p:sp>
      <p:sp>
        <p:nvSpPr>
          <p:cNvPr id="10" name="Content Placeholder 2">
            <a:extLst>
              <a:ext uri="{FF2B5EF4-FFF2-40B4-BE49-F238E27FC236}">
                <a16:creationId xmlns:a16="http://schemas.microsoft.com/office/drawing/2014/main" id="{9A6ECD2F-F9E2-4878-BA03-32AF99784FAB}"/>
              </a:ext>
            </a:extLst>
          </p:cNvPr>
          <p:cNvSpPr>
            <a:spLocks noGrp="1"/>
          </p:cNvSpPr>
          <p:nvPr>
            <p:ph idx="1"/>
          </p:nvPr>
        </p:nvSpPr>
        <p:spPr/>
        <p:txBody>
          <a:bodyPr>
            <a:normAutofit/>
          </a:bodyPr>
          <a:lstStyle/>
          <a:p>
            <a:pPr marL="0" indent="0">
              <a:spcBef>
                <a:spcPct val="30000"/>
              </a:spcBef>
              <a:defRPr/>
            </a:pPr>
            <a:r>
              <a:rPr lang="en-AU" dirty="0">
                <a:solidFill>
                  <a:schemeClr val="tx2"/>
                </a:solidFill>
              </a:rPr>
              <a:t>This</a:t>
            </a:r>
            <a:r>
              <a:rPr lang="en-AU" dirty="0"/>
              <a:t> </a:t>
            </a:r>
            <a:r>
              <a:rPr lang="en-AU" dirty="0">
                <a:solidFill>
                  <a:schemeClr val="tx2"/>
                </a:solidFill>
              </a:rPr>
              <a:t>presentation aims to:</a:t>
            </a:r>
          </a:p>
          <a:p>
            <a:pPr marL="360000" indent="-360000">
              <a:spcBef>
                <a:spcPts val="600"/>
              </a:spcBef>
              <a:buFont typeface="Arial" panose="020B0604020202020204" pitchFamily="34" charset="0"/>
              <a:buChar char="•"/>
              <a:defRPr/>
            </a:pPr>
            <a:r>
              <a:rPr lang="en-AU" dirty="0">
                <a:solidFill>
                  <a:schemeClr val="tx2"/>
                </a:solidFill>
              </a:rPr>
              <a:t>build understanding of the Australian Curriculum Version 9.0: Languages</a:t>
            </a:r>
          </a:p>
          <a:p>
            <a:pPr marL="360000" indent="-360000">
              <a:spcBef>
                <a:spcPts val="600"/>
              </a:spcBef>
              <a:buFont typeface="Arial" panose="020B0604020202020204" pitchFamily="34" charset="0"/>
              <a:buChar char="•"/>
              <a:defRPr/>
            </a:pPr>
            <a:r>
              <a:rPr lang="en-AU" dirty="0">
                <a:solidFill>
                  <a:schemeClr val="tx2"/>
                </a:solidFill>
              </a:rPr>
              <a:t>provide an overview of the structure of the Languages learning area.</a:t>
            </a:r>
          </a:p>
        </p:txBody>
      </p:sp>
    </p:spTree>
    <p:extLst>
      <p:ext uri="{BB962C8B-B14F-4D97-AF65-F5344CB8AC3E}">
        <p14:creationId xmlns:p14="http://schemas.microsoft.com/office/powerpoint/2010/main" val="2534615221"/>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07D053-D2D7-478C-A985-408509F34695}"/>
              </a:ext>
            </a:extLst>
          </p:cNvPr>
          <p:cNvSpPr txBox="1"/>
          <p:nvPr/>
        </p:nvSpPr>
        <p:spPr>
          <a:xfrm>
            <a:off x="107504" y="6588661"/>
            <a:ext cx="8820980" cy="261610"/>
          </a:xfrm>
          <a:prstGeom prst="rect">
            <a:avLst/>
          </a:prstGeom>
          <a:noFill/>
        </p:spPr>
        <p:txBody>
          <a:bodyPr wrap="square" rtlCol="0">
            <a:spAutoFit/>
          </a:bodyPr>
          <a:lstStyle/>
          <a:p>
            <a:r>
              <a:rPr lang="en-AU" sz="1100" dirty="0">
                <a:solidFill>
                  <a:schemeClr val="bg1">
                    <a:lumMod val="50000"/>
                  </a:schemeClr>
                </a:solidFill>
              </a:rPr>
              <a:t>Languages</a:t>
            </a:r>
          </a:p>
        </p:txBody>
      </p:sp>
      <p:pic>
        <p:nvPicPr>
          <p:cNvPr id="9" name="Picture 8">
            <a:extLst>
              <a:ext uri="{FF2B5EF4-FFF2-40B4-BE49-F238E27FC236}">
                <a16:creationId xmlns:a16="http://schemas.microsoft.com/office/drawing/2014/main" id="{6497E769-0FA4-4880-A4F0-8C17BEA85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123269"/>
            <a:ext cx="1165230" cy="1197657"/>
          </a:xfrm>
          <a:prstGeom prst="rect">
            <a:avLst/>
          </a:prstGeom>
        </p:spPr>
      </p:pic>
      <p:sp>
        <p:nvSpPr>
          <p:cNvPr id="2" name="Title 1">
            <a:extLst>
              <a:ext uri="{FF2B5EF4-FFF2-40B4-BE49-F238E27FC236}">
                <a16:creationId xmlns:a16="http://schemas.microsoft.com/office/drawing/2014/main" id="{C930906E-5611-4D4A-8F08-CCEE631B7315}"/>
              </a:ext>
            </a:extLst>
          </p:cNvPr>
          <p:cNvSpPr>
            <a:spLocks noGrp="1"/>
          </p:cNvSpPr>
          <p:nvPr>
            <p:ph type="title"/>
          </p:nvPr>
        </p:nvSpPr>
        <p:spPr/>
        <p:txBody>
          <a:bodyPr/>
          <a:lstStyle/>
          <a:p>
            <a:r>
              <a:rPr lang="en-AU" dirty="0"/>
              <a:t>Find out more</a:t>
            </a:r>
          </a:p>
        </p:txBody>
      </p:sp>
      <p:sp>
        <p:nvSpPr>
          <p:cNvPr id="10" name="Content Placeholder 2">
            <a:extLst>
              <a:ext uri="{FF2B5EF4-FFF2-40B4-BE49-F238E27FC236}">
                <a16:creationId xmlns:a16="http://schemas.microsoft.com/office/drawing/2014/main" id="{B284D0E3-5D0C-4CC3-9386-753C09304B88}"/>
              </a:ext>
            </a:extLst>
          </p:cNvPr>
          <p:cNvSpPr>
            <a:spLocks noGrp="1"/>
          </p:cNvSpPr>
          <p:nvPr>
            <p:ph idx="4294967295"/>
          </p:nvPr>
        </p:nvSpPr>
        <p:spPr>
          <a:xfrm>
            <a:off x="324000" y="985838"/>
            <a:ext cx="8169125" cy="504031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ea typeface="+mj-ea"/>
              </a:rPr>
              <a:t>Find out more on the QCAA Australian Curriculum </a:t>
            </a:r>
            <a:br>
              <a:rPr kumimoji="0" lang="en-US" sz="2800" b="0" i="0" u="none" strike="noStrike" kern="0" cap="none" spc="0" normalizeH="0" baseline="0" noProof="0" dirty="0">
                <a:ln>
                  <a:noFill/>
                </a:ln>
                <a:solidFill>
                  <a:schemeClr val="tx1"/>
                </a:solidFill>
                <a:effectLst/>
                <a:uLnTx/>
                <a:uFillTx/>
                <a:ea typeface="+mj-ea"/>
              </a:rPr>
            </a:br>
            <a:r>
              <a:rPr kumimoji="0" lang="en-US" sz="2800" b="0" i="0" u="none" strike="noStrike" kern="0" cap="none" spc="0" normalizeH="0" baseline="0" noProof="0" dirty="0">
                <a:ln>
                  <a:noFill/>
                </a:ln>
                <a:solidFill>
                  <a:schemeClr val="tx1"/>
                </a:solidFill>
                <a:effectLst/>
                <a:uLnTx/>
                <a:uFillTx/>
                <a:ea typeface="+mj-ea"/>
              </a:rPr>
              <a:t>webpage.</a:t>
            </a:r>
          </a:p>
        </p:txBody>
      </p:sp>
      <p:pic>
        <p:nvPicPr>
          <p:cNvPr id="4" name="Picture 3" descr="A close-up of a document&#10;&#10;Description automatically generated">
            <a:extLst>
              <a:ext uri="{FF2B5EF4-FFF2-40B4-BE49-F238E27FC236}">
                <a16:creationId xmlns:a16="http://schemas.microsoft.com/office/drawing/2014/main" id="{8B930575-B306-144B-C056-94D74BDF32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8375" y="1661052"/>
            <a:ext cx="3087250" cy="4365098"/>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8969229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0A796FD1-E694-4A7A-8E5A-CCB6786CBAD2}"/>
              </a:ext>
            </a:extLst>
          </p:cNvPr>
          <p:cNvSpPr>
            <a:spLocks noGrp="1"/>
          </p:cNvSpPr>
          <p:nvPr>
            <p:ph idx="1"/>
          </p:nvPr>
        </p:nvSpPr>
        <p:spPr/>
        <p:txBody>
          <a:bodyPr>
            <a:normAutofit lnSpcReduction="10000"/>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2022</a:t>
            </a:r>
          </a:p>
          <a:p>
            <a:pPr>
              <a:lnSpc>
                <a:spcPct val="110000"/>
              </a:lnSpc>
            </a:pPr>
            <a:r>
              <a:rPr lang="en-AU" sz="1400" b="1" spc="-20" dirty="0"/>
              <a:t>Licence:</a:t>
            </a:r>
            <a:r>
              <a:rPr lang="en-AU" sz="1400" spc="-20" dirty="0"/>
              <a:t> </a:t>
            </a:r>
            <a:r>
              <a:rPr lang="en-AU" sz="1400" spc="-20" dirty="0">
                <a:hlinkClick r:id="rId3"/>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4"/>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5"/>
              </a:rPr>
              <a:t>QCAA</a:t>
            </a:r>
            <a:r>
              <a:rPr lang="en-US" sz="1400" dirty="0"/>
              <a:t>)</a:t>
            </a:r>
            <a:r>
              <a:rPr lang="en-AU" sz="1400" dirty="0"/>
              <a:t> 2022’ — please include the link to our copyright notice.</a:t>
            </a:r>
          </a:p>
          <a:p>
            <a:pPr>
              <a:lnSpc>
                <a:spcPct val="110000"/>
              </a:lnSpc>
            </a:pPr>
            <a:r>
              <a:rPr lang="en-US" sz="1400" dirty="0"/>
              <a:t>Other copyright material in this publication is listed below:</a:t>
            </a:r>
          </a:p>
          <a:p>
            <a:pPr marL="228600" lvl="0" indent="-228600">
              <a:buFont typeface="+mj-lt"/>
              <a:buAutoNum type="arabicPeriod"/>
            </a:pPr>
            <a:r>
              <a:rPr lang="en-AU" sz="1400" dirty="0">
                <a:solidFill>
                  <a:srgbClr val="000000"/>
                </a:solidFill>
                <a:effectLst/>
                <a:ea typeface="Times New Roman" panose="02020603050405020304" pitchFamily="18" charset="0"/>
              </a:rPr>
              <a:t>P</a:t>
            </a:r>
            <a:r>
              <a:rPr lang="en-AU" sz="1400" dirty="0">
                <a:solidFill>
                  <a:srgbClr val="111111"/>
                </a:solidFill>
                <a:effectLst/>
                <a:ea typeface="Times New Roman" panose="02020603050405020304" pitchFamily="18" charset="0"/>
              </a:rPr>
              <a:t>hotograph/s of staff and students used with permission.</a:t>
            </a:r>
          </a:p>
          <a:p>
            <a:pPr marL="230400" indent="-230400" fontAlgn="auto">
              <a:spcAft>
                <a:spcPts val="0"/>
              </a:spcAft>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r>
              <a:rPr lang="en-AU" sz="1400" u="sng" dirty="0">
                <a:solidFill>
                  <a:srgbClr val="2D7FF9"/>
                </a:solidFill>
                <a:ea typeface="Times New Roman" panose="02020603050405020304" pitchFamily="18" charset="0"/>
                <a:hlinkClick r:id="rId6"/>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7"/>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8"/>
              </a:rPr>
              <a:t>copyright notice</a:t>
            </a:r>
            <a:r>
              <a:rPr lang="en-US" sz="1400" dirty="0"/>
              <a:t>.</a:t>
            </a:r>
          </a:p>
          <a:p>
            <a:pPr marL="230400" indent="-230400" fontAlgn="auto">
              <a:spcAft>
                <a:spcPts val="0"/>
              </a:spcAft>
              <a:buFont typeface="+mj-lt"/>
              <a:buAutoNum type="arabicPeriod"/>
            </a:pPr>
            <a:r>
              <a:rPr lang="en-US" sz="1400" dirty="0">
                <a:solidFill>
                  <a:srgbClr val="000000"/>
                </a:solidFill>
              </a:rPr>
              <a:t>The three-dimensional curriculum diagram is 'Excluded Material' used under the terms of the Australian Curriculum and its copyright notice and is not modified. © Australian Curriculum, Assessment and Reporting Authority (ACARA) 2009 to present, unless otherwise indicated. </a:t>
            </a:r>
          </a:p>
          <a:p>
            <a:pPr marL="263525" fontAlgn="auto">
              <a:spcAft>
                <a:spcPts val="0"/>
              </a:spcAft>
            </a:pPr>
            <a:r>
              <a:rPr lang="en-US" sz="1400" dirty="0">
                <a:solidFill>
                  <a:srgbClr val="000000"/>
                </a:solidFill>
              </a:rPr>
              <a:t>You may view, download, display, print, reproduce (such as by making photocopies) and distribute these Excluded Materials in unaltered form only for your personal, non-commercial educational purposes or for the non-commercial educational purposes of your </a:t>
            </a:r>
            <a:r>
              <a:rPr lang="en-US" sz="1400" dirty="0" err="1">
                <a:solidFill>
                  <a:srgbClr val="000000"/>
                </a:solidFill>
              </a:rPr>
              <a:t>organisation</a:t>
            </a:r>
            <a:r>
              <a:rPr lang="en-US" sz="1400" dirty="0">
                <a:solidFill>
                  <a:srgbClr val="000000"/>
                </a:solidFill>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400" dirty="0" err="1">
                <a:solidFill>
                  <a:srgbClr val="000000"/>
                </a:solidFill>
              </a:rPr>
              <a:t>licence</a:t>
            </a:r>
            <a:r>
              <a:rPr lang="en-US" sz="1400" dirty="0">
                <a:solidFill>
                  <a:srgbClr val="000000"/>
                </a:solidFill>
              </a:rPr>
              <a:t> any of these materials to others. Apart from any uses permitted under the Copyright Act 1968 (</a:t>
            </a:r>
            <a:r>
              <a:rPr lang="en-US" sz="1400" dirty="0" err="1">
                <a:solidFill>
                  <a:srgbClr val="000000"/>
                </a:solidFill>
              </a:rPr>
              <a:t>Cth</a:t>
            </a:r>
            <a:r>
              <a:rPr lang="en-US" sz="1400" dirty="0">
                <a:solidFill>
                  <a:srgbClr val="000000"/>
                </a:solidFill>
              </a:rPr>
              <a:t>), and those explicitly granted above, all other rights are reserved by ACARA. If you want to use such material in a manner that is outside this restrictive </a:t>
            </a:r>
            <a:r>
              <a:rPr lang="en-US" sz="1400" dirty="0" err="1">
                <a:solidFill>
                  <a:srgbClr val="000000"/>
                </a:solidFill>
              </a:rPr>
              <a:t>licence</a:t>
            </a:r>
            <a:r>
              <a:rPr lang="en-US" sz="1400" dirty="0">
                <a:solidFill>
                  <a:srgbClr val="000000"/>
                </a:solidFill>
              </a:rPr>
              <a:t>, you must request permission from ACARA by emailing (</a:t>
            </a:r>
            <a:r>
              <a:rPr lang="en-US" sz="1400" dirty="0">
                <a:solidFill>
                  <a:srgbClr val="000000"/>
                </a:solidFill>
                <a:hlinkClick r:id="rId9">
                  <a:extLst>
                    <a:ext uri="{A12FA001-AC4F-418D-AE19-62706E023703}">
                      <ahyp:hlinkClr xmlns:ahyp="http://schemas.microsoft.com/office/drawing/2018/hyperlinkcolor" val="tx"/>
                    </a:ext>
                  </a:extLst>
                </a:hlinkClick>
              </a:rPr>
              <a:t>copyright@acara.edu.</a:t>
            </a:r>
            <a:r>
              <a:rPr lang="en-US" sz="1400">
                <a:solidFill>
                  <a:srgbClr val="000000"/>
                </a:solidFill>
                <a:hlinkClick r:id="rId9">
                  <a:extLst>
                    <a:ext uri="{A12FA001-AC4F-418D-AE19-62706E023703}">
                      <ahyp:hlinkClr xmlns:ahyp="http://schemas.microsoft.com/office/drawing/2018/hyperlinkcolor" val="tx"/>
                    </a:ext>
                  </a:extLst>
                </a:hlinkClick>
              </a:rPr>
              <a:t>au</a:t>
            </a:r>
            <a:r>
              <a:rPr lang="en-US" sz="1400">
                <a:solidFill>
                  <a:srgbClr val="000000"/>
                </a:solidFill>
              </a:rPr>
              <a:t>). </a:t>
            </a:r>
            <a:endParaRPr lang="en-AU" sz="1400" dirty="0">
              <a:solidFill>
                <a:srgbClr val="000000"/>
              </a:solidFill>
            </a:endParaRPr>
          </a:p>
          <a:p>
            <a:pPr marL="230400" indent="-230400" fontAlgn="auto">
              <a:spcAft>
                <a:spcPts val="0"/>
              </a:spcAft>
              <a:buFont typeface="+mj-lt"/>
              <a:buAutoNum type="arabicPeriod"/>
            </a:pPr>
            <a:endParaRPr lang="en-US" sz="1400" dirty="0"/>
          </a:p>
          <a:p>
            <a:pPr>
              <a:lnSpc>
                <a:spcPct val="110000"/>
              </a:lnSpc>
            </a:pPr>
            <a:endParaRPr lang="en-AU" sz="1200" dirty="0"/>
          </a:p>
        </p:txBody>
      </p:sp>
      <p:sp>
        <p:nvSpPr>
          <p:cNvPr id="4" name="Title 3">
            <a:extLst>
              <a:ext uri="{FF2B5EF4-FFF2-40B4-BE49-F238E27FC236}">
                <a16:creationId xmlns:a16="http://schemas.microsoft.com/office/drawing/2014/main" id="{0D5A3BFA-AE46-4D37-8E47-27521C841DD2}"/>
              </a:ext>
            </a:extLst>
          </p:cNvPr>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2937255020"/>
      </p:ext>
    </p:extLst>
  </p:cSld>
  <p:clrMapOvr>
    <a:masterClrMapping/>
  </p:clrMapOvr>
  <mc:AlternateContent xmlns:mc="http://schemas.openxmlformats.org/markup-compatibility/2006" xmlns:p14="http://schemas.microsoft.com/office/powerpoint/2010/main">
    <mc:Choice Requires="p14">
      <p:transition spd="slow" p14:dur="2000" advTm="3228"/>
    </mc:Choice>
    <mc:Fallback xmlns="">
      <p:transition spd="slow" advTm="322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DFC682-159B-48F9-AC4C-DB4FD729DE9E}"/>
              </a:ext>
            </a:extLst>
          </p:cNvPr>
          <p:cNvSpPr>
            <a:spLocks noGrp="1"/>
          </p:cNvSpPr>
          <p:nvPr>
            <p:ph type="title" orient="vert"/>
          </p:nvPr>
        </p:nvSpPr>
        <p:spPr/>
        <p:txBody>
          <a:bodyPr/>
          <a:lstStyle/>
          <a:p>
            <a:r>
              <a:rPr lang="en-AU" dirty="0"/>
              <a:t>QCAA social media</a:t>
            </a:r>
          </a:p>
        </p:txBody>
      </p:sp>
    </p:spTree>
    <p:extLst>
      <p:ext uri="{BB962C8B-B14F-4D97-AF65-F5344CB8AC3E}">
        <p14:creationId xmlns:p14="http://schemas.microsoft.com/office/powerpoint/2010/main" val="369181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220680-D8CF-4914-9A8C-3AF8A5D98226}"/>
              </a:ext>
            </a:extLst>
          </p:cNvPr>
          <p:cNvSpPr>
            <a:spLocks noGrp="1"/>
          </p:cNvSpPr>
          <p:nvPr>
            <p:ph sz="half" idx="2"/>
          </p:nvPr>
        </p:nvSpPr>
        <p:spPr>
          <a:xfrm>
            <a:off x="4931718" y="1502539"/>
            <a:ext cx="3744416" cy="3537119"/>
          </a:xfrm>
        </p:spPr>
        <p:txBody>
          <a:bodyPr>
            <a:normAutofit/>
          </a:bodyPr>
          <a:lstStyle/>
          <a:p>
            <a:pPr marL="342900" lvl="0" indent="-342900">
              <a:buFont typeface="Arial" pitchFamily="34" charset="0"/>
              <a:buChar char="•"/>
            </a:pPr>
            <a:r>
              <a:rPr lang="en-US" sz="2800" b="0" dirty="0"/>
              <a:t>German</a:t>
            </a:r>
            <a:endParaRPr lang="en-US" sz="2800" b="0" dirty="0">
              <a:solidFill>
                <a:schemeClr val="accent1">
                  <a:lumMod val="60000"/>
                  <a:lumOff val="40000"/>
                </a:schemeClr>
              </a:solidFill>
            </a:endParaRPr>
          </a:p>
          <a:p>
            <a:pPr marL="342900" lvl="0" indent="-342900">
              <a:buFont typeface="Arial" pitchFamily="34" charset="0"/>
              <a:buChar char="•"/>
            </a:pPr>
            <a:r>
              <a:rPr lang="en-US" sz="2800" b="0" dirty="0"/>
              <a:t>Indonesian</a:t>
            </a:r>
          </a:p>
          <a:p>
            <a:pPr marL="342900" lvl="0" indent="-342900">
              <a:buFont typeface="Arial" pitchFamily="34" charset="0"/>
              <a:buChar char="•"/>
            </a:pPr>
            <a:r>
              <a:rPr lang="en-US" sz="2800" b="0" dirty="0"/>
              <a:t>Italian</a:t>
            </a:r>
          </a:p>
          <a:p>
            <a:pPr marL="342900" lvl="0" indent="-342900">
              <a:buFont typeface="Arial" pitchFamily="34" charset="0"/>
              <a:buChar char="•"/>
            </a:pPr>
            <a:r>
              <a:rPr lang="en-US" sz="2800" b="0" dirty="0"/>
              <a:t>Japanese</a:t>
            </a:r>
          </a:p>
          <a:p>
            <a:pPr marL="342900" lvl="0" indent="-342900">
              <a:buFont typeface="Arial" pitchFamily="34" charset="0"/>
              <a:buChar char="•"/>
            </a:pPr>
            <a:r>
              <a:rPr lang="en-US" sz="2800" b="0" dirty="0"/>
              <a:t>Spanish</a:t>
            </a:r>
          </a:p>
          <a:p>
            <a:pPr marL="342900" lvl="0" indent="-342900">
              <a:buFont typeface="Arial" pitchFamily="34" charset="0"/>
              <a:buChar char="•"/>
            </a:pPr>
            <a:endParaRPr lang="en-US" sz="2800" b="0" dirty="0">
              <a:solidFill>
                <a:schemeClr val="accent1">
                  <a:lumMod val="60000"/>
                  <a:lumOff val="40000"/>
                </a:schemeClr>
              </a:solidFill>
            </a:endParaRPr>
          </a:p>
          <a:p>
            <a:pPr marL="342900" lvl="0" indent="-342900">
              <a:buFont typeface="Arial" pitchFamily="34" charset="0"/>
              <a:buChar char="•"/>
            </a:pPr>
            <a:endParaRPr lang="en-AU" kern="0" dirty="0">
              <a:solidFill>
                <a:schemeClr val="accent1">
                  <a:lumMod val="60000"/>
                  <a:lumOff val="40000"/>
                </a:schemeClr>
              </a:solidFill>
            </a:endParaRPr>
          </a:p>
          <a:p>
            <a:endParaRPr lang="en-AU" dirty="0"/>
          </a:p>
        </p:txBody>
      </p:sp>
      <p:sp>
        <p:nvSpPr>
          <p:cNvPr id="4" name="TextBox 3"/>
          <p:cNvSpPr txBox="1"/>
          <p:nvPr/>
        </p:nvSpPr>
        <p:spPr>
          <a:xfrm>
            <a:off x="107504" y="6588661"/>
            <a:ext cx="8820980" cy="261610"/>
          </a:xfrm>
          <a:prstGeom prst="rect">
            <a:avLst/>
          </a:prstGeom>
          <a:noFill/>
        </p:spPr>
        <p:txBody>
          <a:bodyPr wrap="square" rtlCol="0">
            <a:spAutoFit/>
          </a:bodyPr>
          <a:lstStyle/>
          <a:p>
            <a:r>
              <a:rPr lang="en-AU" sz="1100" dirty="0">
                <a:solidFill>
                  <a:schemeClr val="bg1">
                    <a:lumMod val="50000"/>
                  </a:schemeClr>
                </a:solidFill>
              </a:rPr>
              <a:t>Languages</a:t>
            </a:r>
          </a:p>
        </p:txBody>
      </p:sp>
      <p:sp>
        <p:nvSpPr>
          <p:cNvPr id="2" name="Title 1">
            <a:extLst>
              <a:ext uri="{FF2B5EF4-FFF2-40B4-BE49-F238E27FC236}">
                <a16:creationId xmlns:a16="http://schemas.microsoft.com/office/drawing/2014/main" id="{EDB28515-E7DA-4FC4-BBED-C18294798AB7}"/>
              </a:ext>
            </a:extLst>
          </p:cNvPr>
          <p:cNvSpPr>
            <a:spLocks noGrp="1"/>
          </p:cNvSpPr>
          <p:nvPr>
            <p:ph type="title"/>
          </p:nvPr>
        </p:nvSpPr>
        <p:spPr/>
        <p:txBody>
          <a:bodyPr/>
          <a:lstStyle/>
          <a:p>
            <a:r>
              <a:rPr lang="en-AU" dirty="0"/>
              <a:t>Languages</a:t>
            </a:r>
          </a:p>
        </p:txBody>
      </p:sp>
      <p:sp>
        <p:nvSpPr>
          <p:cNvPr id="6" name="Content Placeholder 2">
            <a:extLst>
              <a:ext uri="{FF2B5EF4-FFF2-40B4-BE49-F238E27FC236}">
                <a16:creationId xmlns:a16="http://schemas.microsoft.com/office/drawing/2014/main" id="{A39D9DF2-9A44-4CB5-85C0-75F4053849DD}"/>
              </a:ext>
            </a:extLst>
          </p:cNvPr>
          <p:cNvSpPr>
            <a:spLocks noGrp="1"/>
          </p:cNvSpPr>
          <p:nvPr>
            <p:ph sz="half" idx="1"/>
          </p:nvPr>
        </p:nvSpPr>
        <p:spPr>
          <a:xfrm>
            <a:off x="467866" y="1502539"/>
            <a:ext cx="4248150" cy="4329207"/>
          </a:xfrm>
        </p:spPr>
        <p:txBody>
          <a:bodyPr>
            <a:normAutofit/>
          </a:bodyPr>
          <a:lstStyle/>
          <a:p>
            <a:pPr marL="342900" lvl="0" indent="-342900">
              <a:buFont typeface="Arial" pitchFamily="34" charset="0"/>
              <a:buChar char="•"/>
            </a:pPr>
            <a:r>
              <a:rPr lang="en-US" sz="2800" b="0" dirty="0">
                <a:solidFill>
                  <a:schemeClr val="tx2"/>
                </a:solidFill>
              </a:rPr>
              <a:t>Auslan</a:t>
            </a:r>
          </a:p>
          <a:p>
            <a:pPr marL="342900" lvl="0" indent="-342900">
              <a:buFont typeface="Arial" pitchFamily="34" charset="0"/>
              <a:buChar char="•"/>
            </a:pPr>
            <a:r>
              <a:rPr lang="en-US" sz="2800" b="0" dirty="0"/>
              <a:t>Chinese</a:t>
            </a:r>
          </a:p>
          <a:p>
            <a:pPr marL="342900" lvl="0" indent="-342900">
              <a:buFont typeface="Arial" pitchFamily="34" charset="0"/>
              <a:buChar char="•"/>
            </a:pPr>
            <a:r>
              <a:rPr lang="en-US" sz="2800" b="0" dirty="0">
                <a:latin typeface="Arial" panose="020B0604020202020204" pitchFamily="34" charset="0"/>
                <a:cs typeface="Arial" panose="020B0604020202020204" pitchFamily="34" charset="0"/>
              </a:rPr>
              <a:t>Framework for Aboriginal Languages and Torres Strait Islander Languages</a:t>
            </a:r>
          </a:p>
          <a:p>
            <a:pPr marL="342900" indent="-342900">
              <a:buFont typeface="Arial" pitchFamily="34" charset="0"/>
              <a:buChar char="•"/>
            </a:pPr>
            <a:r>
              <a:rPr lang="en-US" sz="2800" b="0" dirty="0"/>
              <a:t>French</a:t>
            </a:r>
            <a:r>
              <a:rPr lang="en-US" sz="2800" b="0" dirty="0">
                <a:latin typeface="Arial" panose="020B0604020202020204" pitchFamily="34" charset="0"/>
                <a:cs typeface="Arial" panose="020B0604020202020204" pitchFamily="34" charset="0"/>
              </a:rPr>
              <a:t> </a:t>
            </a:r>
            <a:endParaRPr lang="en-US" sz="2800" b="0" dirty="0"/>
          </a:p>
        </p:txBody>
      </p:sp>
    </p:spTree>
    <p:extLst>
      <p:ext uri="{BB962C8B-B14F-4D97-AF65-F5344CB8AC3E}">
        <p14:creationId xmlns:p14="http://schemas.microsoft.com/office/powerpoint/2010/main" val="2062569401"/>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1010D4-2185-4369-B02B-31986820DCFC}"/>
              </a:ext>
            </a:extLst>
          </p:cNvPr>
          <p:cNvSpPr>
            <a:spLocks noGrp="1"/>
          </p:cNvSpPr>
          <p:nvPr>
            <p:ph idx="1"/>
          </p:nvPr>
        </p:nvSpPr>
        <p:spPr/>
        <p:txBody>
          <a:bodyPr/>
          <a:lstStyle/>
          <a:p>
            <a:pPr>
              <a:spcBef>
                <a:spcPts val="600"/>
              </a:spcBef>
            </a:pPr>
            <a:r>
              <a:rPr lang="en-AU" sz="2800" b="0" dirty="0"/>
              <a:t>The Australian Curriculum is a three-dimensional curriculum made up of:</a:t>
            </a:r>
          </a:p>
          <a:p>
            <a:pPr marL="360000" indent="-360000">
              <a:spcBef>
                <a:spcPts val="600"/>
              </a:spcBef>
              <a:buFont typeface="Arial" pitchFamily="34" charset="0"/>
              <a:buChar char="•"/>
              <a:defRPr/>
            </a:pPr>
            <a:r>
              <a:rPr lang="en-AU" sz="2800" b="0" dirty="0"/>
              <a:t>learning areas </a:t>
            </a:r>
          </a:p>
          <a:p>
            <a:pPr marL="360000" indent="-360000">
              <a:spcBef>
                <a:spcPts val="600"/>
              </a:spcBef>
              <a:buFont typeface="Arial" pitchFamily="34" charset="0"/>
              <a:buChar char="•"/>
              <a:defRPr/>
            </a:pPr>
            <a:r>
              <a:rPr lang="en-AU" sz="2800" b="0" dirty="0"/>
              <a:t>general capabilities </a:t>
            </a:r>
          </a:p>
          <a:p>
            <a:pPr marL="360000" indent="-360000">
              <a:spcBef>
                <a:spcPts val="600"/>
              </a:spcBef>
              <a:buFont typeface="Arial" pitchFamily="34" charset="0"/>
              <a:buChar char="•"/>
              <a:defRPr/>
            </a:pPr>
            <a:r>
              <a:rPr lang="en-AU" sz="2800" b="0" dirty="0"/>
              <a:t>cross-curriculum</a:t>
            </a:r>
            <a:br>
              <a:rPr lang="en-AU" sz="2800" b="0" dirty="0"/>
            </a:br>
            <a:r>
              <a:rPr lang="en-AU" sz="2800" b="0" dirty="0"/>
              <a:t>priorities. </a:t>
            </a:r>
          </a:p>
          <a:p>
            <a:endParaRPr lang="en-AU" dirty="0"/>
          </a:p>
        </p:txBody>
      </p:sp>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a16="http://schemas.microsoft.com/office/drawing/2014/main" id="{731D3F7A-242E-AE4E-9140-37A56A96BD40}"/>
                  </a:ext>
                </a:extLst>
              </p:cNvPr>
              <p:cNvPicPr/>
              <p:nvPr/>
            </p:nvPicPr>
            <p:blipFill>
              <a:blip r:embed="rId5"/>
              <a:stretch>
                <a:fillRect/>
              </a:stretch>
            </p:blipFill>
            <p:spPr>
              <a:xfrm>
                <a:off x="7111951" y="1645480"/>
                <a:ext cx="193320" cy="63859"/>
              </a:xfrm>
              <a:prstGeom prst="rect">
                <a:avLst/>
              </a:prstGeom>
            </p:spPr>
          </p:pic>
        </mc:Fallback>
      </mc:AlternateContent>
      <p:sp>
        <p:nvSpPr>
          <p:cNvPr id="8" name="TextBox 7">
            <a:extLst>
              <a:ext uri="{FF2B5EF4-FFF2-40B4-BE49-F238E27FC236}">
                <a16:creationId xmlns:a16="http://schemas.microsoft.com/office/drawing/2014/main" id="{9D4B43AD-0AD1-47A9-98E1-433568B76FF3}"/>
              </a:ext>
            </a:extLst>
          </p:cNvPr>
          <p:cNvSpPr txBox="1"/>
          <p:nvPr/>
        </p:nvSpPr>
        <p:spPr>
          <a:xfrm>
            <a:off x="107504" y="6588661"/>
            <a:ext cx="8820980" cy="261610"/>
          </a:xfrm>
          <a:prstGeom prst="rect">
            <a:avLst/>
          </a:prstGeom>
          <a:noFill/>
        </p:spPr>
        <p:txBody>
          <a:bodyPr wrap="square" rtlCol="0">
            <a:spAutoFit/>
          </a:bodyPr>
          <a:lstStyle/>
          <a:p>
            <a:r>
              <a:rPr lang="en-AU" sz="1100" dirty="0">
                <a:solidFill>
                  <a:schemeClr val="bg1">
                    <a:lumMod val="50000"/>
                  </a:schemeClr>
                </a:solidFill>
              </a:rPr>
              <a:t>Languages learning area</a:t>
            </a:r>
          </a:p>
        </p:txBody>
      </p:sp>
      <p:sp>
        <p:nvSpPr>
          <p:cNvPr id="2" name="Title 1">
            <a:extLst>
              <a:ext uri="{FF2B5EF4-FFF2-40B4-BE49-F238E27FC236}">
                <a16:creationId xmlns:a16="http://schemas.microsoft.com/office/drawing/2014/main" id="{E5289FCB-B802-49D7-A05B-7562A7B2C58F}"/>
              </a:ext>
            </a:extLst>
          </p:cNvPr>
          <p:cNvSpPr>
            <a:spLocks noGrp="1"/>
          </p:cNvSpPr>
          <p:nvPr>
            <p:ph type="title"/>
          </p:nvPr>
        </p:nvSpPr>
        <p:spPr/>
        <p:txBody>
          <a:bodyPr/>
          <a:lstStyle/>
          <a:p>
            <a:r>
              <a:rPr lang="en-AU" dirty="0"/>
              <a:t>Three-dimensional curriculum</a:t>
            </a:r>
          </a:p>
        </p:txBody>
      </p:sp>
      <p:pic>
        <p:nvPicPr>
          <p:cNvPr id="10" name="Picture 9">
            <a:extLst>
              <a:ext uri="{FF2B5EF4-FFF2-40B4-BE49-F238E27FC236}">
                <a16:creationId xmlns:a16="http://schemas.microsoft.com/office/drawing/2014/main" id="{03F7A7C2-AEBC-4E59-8E5D-DFF575666DB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87169" y="2934735"/>
            <a:ext cx="5324875" cy="2993683"/>
          </a:xfrm>
          <a:prstGeom prst="rect">
            <a:avLst/>
          </a:prstGeom>
        </p:spPr>
      </p:pic>
      <p:sp>
        <p:nvSpPr>
          <p:cNvPr id="9" name="TextBox 8">
            <a:extLst>
              <a:ext uri="{FF2B5EF4-FFF2-40B4-BE49-F238E27FC236}">
                <a16:creationId xmlns:a16="http://schemas.microsoft.com/office/drawing/2014/main" id="{57E7DD10-4CBB-4014-840F-C2C20FBDBA7C}"/>
              </a:ext>
            </a:extLst>
          </p:cNvPr>
          <p:cNvSpPr txBox="1"/>
          <p:nvPr/>
        </p:nvSpPr>
        <p:spPr>
          <a:xfrm>
            <a:off x="324000" y="5987059"/>
            <a:ext cx="7108766" cy="215444"/>
          </a:xfrm>
          <a:prstGeom prst="rect">
            <a:avLst/>
          </a:prstGeom>
          <a:noFill/>
        </p:spPr>
        <p:txBody>
          <a:bodyPr wrap="square">
            <a:spAutoFit/>
          </a:bodyPr>
          <a:lstStyle/>
          <a:p>
            <a:r>
              <a:rPr lang="en-US" sz="800" dirty="0">
                <a:effectLst/>
                <a:latin typeface="Arial" panose="020B0604020202020204" pitchFamily="34" charset="0"/>
                <a:cs typeface="Arial" panose="020B0604020202020204" pitchFamily="34" charset="0"/>
              </a:rPr>
              <a:t>ACARA image from Summary overview (video): </a:t>
            </a:r>
            <a:r>
              <a:rPr lang="en-US" sz="800" dirty="0">
                <a:effectLst/>
                <a:latin typeface="Arial" panose="020B0604020202020204" pitchFamily="34" charset="0"/>
                <a:cs typeface="Arial" panose="020B0604020202020204" pitchFamily="34" charset="0"/>
                <a:hlinkClick r:id="rId7"/>
              </a:rPr>
              <a:t>https://v9.australiancurriculum.edu.au/help/website-tour</a:t>
            </a:r>
            <a:r>
              <a:rPr lang="en-AU" sz="800" dirty="0">
                <a:latin typeface="Arial" panose="020B0604020202020204" pitchFamily="34" charset="0"/>
                <a:cs typeface="Arial" panose="020B0604020202020204" pitchFamily="34" charset="0"/>
              </a:rPr>
              <a:t>.</a:t>
            </a:r>
            <a:r>
              <a:rPr lang="en-AU" sz="800" dirty="0">
                <a:latin typeface="Arial" panose="020B0604020202020204" pitchFamily="34" charset="0"/>
                <a:cs typeface="Arial" panose="020B0604020202020204" pitchFamily="34" charset="0"/>
                <a:hlinkClick r:id="rId8"/>
              </a:rPr>
              <a:t> </a:t>
            </a:r>
            <a:r>
              <a:rPr lang="en-AU" sz="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04754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9CDC038-F7E2-471A-A08E-789A72B040F0}"/>
              </a:ext>
            </a:extLst>
          </p:cNvPr>
          <p:cNvSpPr txBox="1"/>
          <p:nvPr/>
        </p:nvSpPr>
        <p:spPr>
          <a:xfrm>
            <a:off x="107504" y="6588661"/>
            <a:ext cx="8820980" cy="261610"/>
          </a:xfrm>
          <a:prstGeom prst="rect">
            <a:avLst/>
          </a:prstGeom>
          <a:noFill/>
        </p:spPr>
        <p:txBody>
          <a:bodyPr wrap="square" rtlCol="0">
            <a:spAutoFit/>
          </a:bodyPr>
          <a:lstStyle/>
          <a:p>
            <a:r>
              <a:rPr lang="en-AU" sz="1100" dirty="0">
                <a:solidFill>
                  <a:schemeClr val="bg1">
                    <a:lumMod val="50000"/>
                  </a:schemeClr>
                </a:solidFill>
              </a:rPr>
              <a:t>Languages learning area</a:t>
            </a:r>
          </a:p>
        </p:txBody>
      </p:sp>
      <p:sp>
        <p:nvSpPr>
          <p:cNvPr id="2" name="Title 1">
            <a:extLst>
              <a:ext uri="{FF2B5EF4-FFF2-40B4-BE49-F238E27FC236}">
                <a16:creationId xmlns:a16="http://schemas.microsoft.com/office/drawing/2014/main" id="{B4ECC0CA-7804-4647-8B09-519F3458E3E5}"/>
              </a:ext>
            </a:extLst>
          </p:cNvPr>
          <p:cNvSpPr>
            <a:spLocks noGrp="1"/>
          </p:cNvSpPr>
          <p:nvPr>
            <p:ph type="title"/>
          </p:nvPr>
        </p:nvSpPr>
        <p:spPr/>
        <p:txBody>
          <a:bodyPr/>
          <a:lstStyle/>
          <a:p>
            <a:r>
              <a:rPr lang="en-US" dirty="0"/>
              <a:t>Structure of the Languages learning area</a:t>
            </a:r>
            <a:endParaRPr lang="en-AU" dirty="0"/>
          </a:p>
        </p:txBody>
      </p:sp>
      <p:sp>
        <p:nvSpPr>
          <p:cNvPr id="3" name="Content Placeholder 2">
            <a:extLst>
              <a:ext uri="{FF2B5EF4-FFF2-40B4-BE49-F238E27FC236}">
                <a16:creationId xmlns:a16="http://schemas.microsoft.com/office/drawing/2014/main" id="{03614B8B-D7A7-4247-B595-99E56976BF4C}"/>
              </a:ext>
            </a:extLst>
          </p:cNvPr>
          <p:cNvSpPr>
            <a:spLocks noGrp="1"/>
          </p:cNvSpPr>
          <p:nvPr>
            <p:ph sz="quarter" idx="10"/>
          </p:nvPr>
        </p:nvSpPr>
        <p:spPr>
          <a:xfrm>
            <a:off x="323850" y="986400"/>
            <a:ext cx="8496300" cy="4890872"/>
          </a:xfrm>
        </p:spPr>
        <p:txBody>
          <a:bodyPr>
            <a:normAutofit fontScale="92500" lnSpcReduction="10000"/>
          </a:bodyPr>
          <a:lstStyle/>
          <a:p>
            <a:pPr marL="360000" lvl="0" indent="-360000" defTabSz="361950">
              <a:spcBef>
                <a:spcPts val="600"/>
              </a:spcBef>
              <a:buFont typeface="Arial" pitchFamily="34" charset="0"/>
              <a:buChar char="•"/>
              <a:defRPr/>
            </a:pPr>
            <a:r>
              <a:rPr lang="en-AU" b="0" dirty="0"/>
              <a:t>Introduction</a:t>
            </a:r>
          </a:p>
          <a:p>
            <a:pPr marL="360000" lvl="0" indent="-360000" defTabSz="361950">
              <a:spcBef>
                <a:spcPts val="600"/>
              </a:spcBef>
              <a:buFont typeface="Arial" pitchFamily="34" charset="0"/>
              <a:buChar char="•"/>
              <a:defRPr/>
            </a:pPr>
            <a:r>
              <a:rPr lang="en-AU" b="0" dirty="0"/>
              <a:t>Rationale</a:t>
            </a:r>
          </a:p>
          <a:p>
            <a:pPr marL="360000" lvl="0" indent="-360000" defTabSz="361950">
              <a:spcBef>
                <a:spcPts val="600"/>
              </a:spcBef>
              <a:buFont typeface="Arial" pitchFamily="34" charset="0"/>
              <a:buChar char="•"/>
              <a:defRPr/>
            </a:pPr>
            <a:r>
              <a:rPr lang="en-AU" b="0" dirty="0"/>
              <a:t>Aims</a:t>
            </a:r>
          </a:p>
          <a:p>
            <a:pPr marL="360000" indent="-360000" defTabSz="361950">
              <a:spcBef>
                <a:spcPts val="600"/>
              </a:spcBef>
              <a:buFont typeface="Arial" pitchFamily="34" charset="0"/>
              <a:buChar char="•"/>
              <a:defRPr/>
            </a:pPr>
            <a:r>
              <a:rPr lang="en-AU" b="0" dirty="0">
                <a:solidFill>
                  <a:srgbClr val="000000"/>
                </a:solidFill>
              </a:rPr>
              <a:t>Structure</a:t>
            </a:r>
          </a:p>
          <a:p>
            <a:pPr marL="792000" lvl="1" indent="-396000" defTabSz="361950">
              <a:spcBef>
                <a:spcPts val="600"/>
              </a:spcBef>
              <a:buFont typeface="Arial" pitchFamily="34" charset="0"/>
              <a:buChar char="−"/>
              <a:defRPr/>
            </a:pPr>
            <a:r>
              <a:rPr lang="en-AU" b="0" dirty="0">
                <a:solidFill>
                  <a:srgbClr val="000000"/>
                </a:solidFill>
              </a:rPr>
              <a:t>Year/banded curriculum*</a:t>
            </a:r>
          </a:p>
          <a:p>
            <a:pPr marL="792000" lvl="1" indent="-396000" defTabSz="361950">
              <a:spcBef>
                <a:spcPts val="600"/>
              </a:spcBef>
              <a:buFont typeface="Arial" pitchFamily="34" charset="0"/>
              <a:buChar char="−"/>
              <a:defRPr/>
            </a:pPr>
            <a:r>
              <a:rPr lang="en-AU" b="0" dirty="0">
                <a:solidFill>
                  <a:schemeClr val="tx1"/>
                </a:solidFill>
              </a:rPr>
              <a:t>Achievement standards</a:t>
            </a:r>
          </a:p>
          <a:p>
            <a:pPr marL="792000" lvl="1" indent="-396000" defTabSz="361950">
              <a:spcBef>
                <a:spcPts val="600"/>
              </a:spcBef>
              <a:buFont typeface="Arial" pitchFamily="34" charset="0"/>
              <a:buChar char="−"/>
              <a:defRPr/>
            </a:pPr>
            <a:r>
              <a:rPr lang="en-AU" b="0" dirty="0">
                <a:solidFill>
                  <a:schemeClr val="tx1"/>
                </a:solidFill>
              </a:rPr>
              <a:t>Curriculum content</a:t>
            </a:r>
          </a:p>
          <a:p>
            <a:pPr marL="360000" indent="-360000" defTabSz="361950">
              <a:spcBef>
                <a:spcPts val="600"/>
              </a:spcBef>
              <a:buFont typeface="Arial" pitchFamily="34" charset="0"/>
              <a:buChar char="•"/>
              <a:defRPr/>
            </a:pPr>
            <a:r>
              <a:rPr lang="en-AU" b="0" dirty="0">
                <a:solidFill>
                  <a:srgbClr val="000000"/>
                </a:solidFill>
              </a:rPr>
              <a:t>Key considerations</a:t>
            </a:r>
          </a:p>
          <a:p>
            <a:pPr marL="360000" indent="-360000" defTabSz="361950">
              <a:spcBef>
                <a:spcPts val="600"/>
              </a:spcBef>
              <a:buFont typeface="Arial" pitchFamily="34" charset="0"/>
              <a:buChar char="•"/>
              <a:defRPr/>
            </a:pPr>
            <a:r>
              <a:rPr lang="en-AU" b="0" dirty="0">
                <a:solidFill>
                  <a:srgbClr val="000000"/>
                </a:solidFill>
              </a:rPr>
              <a:t>Key connections</a:t>
            </a:r>
          </a:p>
          <a:p>
            <a:pPr defTabSz="361950">
              <a:spcBef>
                <a:spcPts val="600"/>
              </a:spcBef>
              <a:defRPr/>
            </a:pPr>
            <a:endParaRPr lang="en-AU" sz="1000" b="0" dirty="0">
              <a:solidFill>
                <a:schemeClr val="tx1"/>
              </a:solidFill>
              <a:latin typeface="+mn-lt"/>
            </a:endParaRPr>
          </a:p>
          <a:p>
            <a:pPr lvl="1" indent="0" defTabSz="361950">
              <a:spcBef>
                <a:spcPts val="0"/>
              </a:spcBef>
              <a:buNone/>
              <a:defRPr/>
            </a:pPr>
            <a:r>
              <a:rPr lang="en-AU" sz="2800" b="0" dirty="0">
                <a:solidFill>
                  <a:schemeClr val="tx1"/>
                </a:solidFill>
              </a:rPr>
              <a:t>*</a:t>
            </a:r>
            <a:r>
              <a:rPr lang="en-AU" sz="1600" b="0" dirty="0">
                <a:solidFill>
                  <a:schemeClr val="tx1"/>
                </a:solidFill>
              </a:rPr>
              <a:t>The Australian Curriculum: Languages is presented in two-year band levels from Year 1 to Year 10, with Prep presented in a single year level</a:t>
            </a:r>
          </a:p>
          <a:p>
            <a:endParaRPr lang="en-AU" dirty="0"/>
          </a:p>
        </p:txBody>
      </p:sp>
      <p:sp>
        <p:nvSpPr>
          <p:cNvPr id="4" name="Text Placeholder 3">
            <a:extLst>
              <a:ext uri="{FF2B5EF4-FFF2-40B4-BE49-F238E27FC236}">
                <a16:creationId xmlns:a16="http://schemas.microsoft.com/office/drawing/2014/main" id="{D24292D9-FA77-475B-9042-934F4718449C}"/>
              </a:ext>
            </a:extLst>
          </p:cNvPr>
          <p:cNvSpPr>
            <a:spLocks noGrp="1"/>
          </p:cNvSpPr>
          <p:nvPr>
            <p:ph type="body" sz="quarter" idx="11"/>
          </p:nvPr>
        </p:nvSpPr>
        <p:spPr>
          <a:xfrm>
            <a:off x="323850" y="5975702"/>
            <a:ext cx="8493125" cy="261610"/>
          </a:xfrm>
        </p:spPr>
        <p:txBody>
          <a:bodyPr/>
          <a:lstStyle/>
          <a:p>
            <a:r>
              <a:rPr lang="en-AU" sz="800" b="1" dirty="0"/>
              <a:t>Source: </a:t>
            </a:r>
            <a:r>
              <a:rPr lang="en-AU" sz="800" dirty="0">
                <a:hlinkClick r:id="rId3"/>
              </a:rPr>
              <a:t>https://v9.australiancurriculum.edu.au/teacher-resources/understand-this-learning-area</a:t>
            </a:r>
            <a:r>
              <a:rPr lang="en-AU" sz="800">
                <a:hlinkClick r:id="rId3"/>
              </a:rPr>
              <a:t>/languages</a:t>
            </a:r>
            <a:r>
              <a:rPr lang="en-AU" sz="800"/>
              <a:t>. </a:t>
            </a:r>
            <a:endParaRPr lang="en-AU" sz="800" dirty="0"/>
          </a:p>
        </p:txBody>
      </p:sp>
    </p:spTree>
    <p:extLst>
      <p:ext uri="{BB962C8B-B14F-4D97-AF65-F5344CB8AC3E}">
        <p14:creationId xmlns:p14="http://schemas.microsoft.com/office/powerpoint/2010/main" val="118407856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F1AD0A-C379-44A7-ACF7-49EAF1AE5F5B}"/>
              </a:ext>
            </a:extLst>
          </p:cNvPr>
          <p:cNvSpPr>
            <a:spLocks noGrp="1"/>
          </p:cNvSpPr>
          <p:nvPr>
            <p:ph type="title"/>
          </p:nvPr>
        </p:nvSpPr>
        <p:spPr/>
        <p:txBody>
          <a:bodyPr/>
          <a:lstStyle/>
          <a:p>
            <a:r>
              <a:rPr lang="en-AU" dirty="0"/>
              <a:t>Rationale</a:t>
            </a:r>
          </a:p>
        </p:txBody>
      </p:sp>
      <p:sp>
        <p:nvSpPr>
          <p:cNvPr id="2" name="Content Placeholder 1">
            <a:extLst>
              <a:ext uri="{FF2B5EF4-FFF2-40B4-BE49-F238E27FC236}">
                <a16:creationId xmlns:a16="http://schemas.microsoft.com/office/drawing/2014/main" id="{4E33F535-E7C2-4A5C-BDC1-4DD379FD60C2}"/>
              </a:ext>
            </a:extLst>
          </p:cNvPr>
          <p:cNvSpPr>
            <a:spLocks noGrp="1"/>
          </p:cNvSpPr>
          <p:nvPr>
            <p:ph idx="1"/>
          </p:nvPr>
        </p:nvSpPr>
        <p:spPr>
          <a:xfrm>
            <a:off x="324000" y="986402"/>
            <a:ext cx="8493125" cy="3378702"/>
          </a:xfrm>
        </p:spPr>
        <p:txBody>
          <a:bodyPr>
            <a:noAutofit/>
          </a:bodyPr>
          <a:lstStyle/>
          <a:p>
            <a:pPr>
              <a:spcAft>
                <a:spcPts val="1200"/>
              </a:spcAft>
            </a:pPr>
            <a:r>
              <a:rPr lang="en-US" sz="2000" b="0" i="0" dirty="0">
                <a:solidFill>
                  <a:srgbClr val="000000"/>
                </a:solidFill>
                <a:effectLst/>
              </a:rPr>
              <a:t>‘Communication is a human imperative. Irrespective of which language, communication involves interaction to convey meaning as well as imagination, creativity and a broad understanding of ourselves and others. Language learning provides the opportunity for students to engage with the linguistic and cultural diversity of the world and its peoples, and reflect on their experience in various aspects of social life, including their own participation and ways of being in the world.’</a:t>
            </a:r>
            <a:endParaRPr lang="en-US" sz="2000" dirty="0">
              <a:solidFill>
                <a:srgbClr val="000000"/>
              </a:solidFill>
              <a:latin typeface="Roboto" panose="02000000000000000000" pitchFamily="2" charset="0"/>
            </a:endParaRPr>
          </a:p>
          <a:p>
            <a:pPr>
              <a:spcAft>
                <a:spcPts val="1200"/>
              </a:spcAft>
            </a:pPr>
            <a:r>
              <a:rPr lang="en-US" sz="800" dirty="0">
                <a:solidFill>
                  <a:srgbClr val="000000"/>
                </a:solidFill>
              </a:rPr>
              <a:t>Extract from languages rationale quoted verbatim and unaltered from ACARA,  </a:t>
            </a:r>
            <a:r>
              <a:rPr lang="en-US" sz="800" dirty="0">
                <a:solidFill>
                  <a:srgbClr val="000000"/>
                </a:solidFill>
                <a:hlinkClick r:id="rId3"/>
              </a:rPr>
              <a:t>https://v9.australiancurriculum.edu.au/teacher-resources/understand-this-learning-area/languages</a:t>
            </a:r>
            <a:r>
              <a:rPr lang="en-US" sz="800" dirty="0">
                <a:solidFill>
                  <a:srgbClr val="000000"/>
                </a:solidFill>
              </a:rPr>
              <a:t>. </a:t>
            </a:r>
            <a:endParaRPr lang="en-US" sz="2000" dirty="0"/>
          </a:p>
          <a:p>
            <a:r>
              <a:rPr lang="en-US" sz="2000" dirty="0"/>
              <a:t>This learning area rationale is complemented by language-specific rationales.</a:t>
            </a:r>
          </a:p>
          <a:p>
            <a:endParaRPr lang="en-AU" dirty="0"/>
          </a:p>
          <a:p>
            <a:endParaRPr lang="en-AU" dirty="0"/>
          </a:p>
        </p:txBody>
      </p:sp>
      <p:pic>
        <p:nvPicPr>
          <p:cNvPr id="18" name="Picture 17">
            <a:extLst>
              <a:ext uri="{FF2B5EF4-FFF2-40B4-BE49-F238E27FC236}">
                <a16:creationId xmlns:a16="http://schemas.microsoft.com/office/drawing/2014/main" id="{08FBD6C5-8D61-E27F-0E5C-CD6BBC08C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123269"/>
            <a:ext cx="1165230" cy="1197657"/>
          </a:xfrm>
          <a:prstGeom prst="rect">
            <a:avLst/>
          </a:prstGeom>
        </p:spPr>
      </p:pic>
    </p:spTree>
    <p:extLst>
      <p:ext uri="{BB962C8B-B14F-4D97-AF65-F5344CB8AC3E}">
        <p14:creationId xmlns:p14="http://schemas.microsoft.com/office/powerpoint/2010/main" val="4096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137B-F467-46B9-B9E6-25338EBFDBDE}"/>
              </a:ext>
            </a:extLst>
          </p:cNvPr>
          <p:cNvSpPr txBox="1"/>
          <p:nvPr/>
        </p:nvSpPr>
        <p:spPr>
          <a:xfrm>
            <a:off x="107504" y="6588661"/>
            <a:ext cx="8820980" cy="261610"/>
          </a:xfrm>
          <a:prstGeom prst="rect">
            <a:avLst/>
          </a:prstGeom>
          <a:noFill/>
        </p:spPr>
        <p:txBody>
          <a:bodyPr wrap="square" rtlCol="0">
            <a:spAutoFit/>
          </a:bodyPr>
          <a:lstStyle/>
          <a:p>
            <a:r>
              <a:rPr lang="en-AU" sz="1100" dirty="0">
                <a:solidFill>
                  <a:schemeClr val="bg1">
                    <a:lumMod val="50000"/>
                  </a:schemeClr>
                </a:solidFill>
              </a:rPr>
              <a:t>Languages learning area</a:t>
            </a:r>
          </a:p>
        </p:txBody>
      </p:sp>
      <p:pic>
        <p:nvPicPr>
          <p:cNvPr id="7" name="Picture 6">
            <a:extLst>
              <a:ext uri="{FF2B5EF4-FFF2-40B4-BE49-F238E27FC236}">
                <a16:creationId xmlns:a16="http://schemas.microsoft.com/office/drawing/2014/main" id="{46DB26AE-567D-49EB-AA84-F986B3D63B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123269"/>
            <a:ext cx="1165230" cy="1197657"/>
          </a:xfrm>
          <a:prstGeom prst="rect">
            <a:avLst/>
          </a:prstGeom>
        </p:spPr>
      </p:pic>
      <p:sp>
        <p:nvSpPr>
          <p:cNvPr id="2" name="Title 1">
            <a:extLst>
              <a:ext uri="{FF2B5EF4-FFF2-40B4-BE49-F238E27FC236}">
                <a16:creationId xmlns:a16="http://schemas.microsoft.com/office/drawing/2014/main" id="{B1191691-2CC4-48B5-9177-018FB6048A55}"/>
              </a:ext>
            </a:extLst>
          </p:cNvPr>
          <p:cNvSpPr>
            <a:spLocks noGrp="1"/>
          </p:cNvSpPr>
          <p:nvPr>
            <p:ph type="title"/>
          </p:nvPr>
        </p:nvSpPr>
        <p:spPr/>
        <p:txBody>
          <a:bodyPr/>
          <a:lstStyle/>
          <a:p>
            <a:r>
              <a:rPr lang="en-AU"/>
              <a:t>Aims</a:t>
            </a:r>
            <a:endParaRPr lang="en-AU" dirty="0"/>
          </a:p>
        </p:txBody>
      </p:sp>
      <p:sp>
        <p:nvSpPr>
          <p:cNvPr id="9" name="Content Placeholder 2">
            <a:extLst>
              <a:ext uri="{FF2B5EF4-FFF2-40B4-BE49-F238E27FC236}">
                <a16:creationId xmlns:a16="http://schemas.microsoft.com/office/drawing/2014/main" id="{1E613162-F622-4031-8D98-ECED81B785E2}"/>
              </a:ext>
            </a:extLst>
          </p:cNvPr>
          <p:cNvSpPr>
            <a:spLocks noGrp="1"/>
          </p:cNvSpPr>
          <p:nvPr>
            <p:ph idx="1"/>
          </p:nvPr>
        </p:nvSpPr>
        <p:spPr>
          <a:xfrm>
            <a:off x="324000" y="986401"/>
            <a:ext cx="8493125" cy="3450711"/>
          </a:xfrm>
        </p:spPr>
        <p:txBody>
          <a:bodyPr>
            <a:normAutofit/>
          </a:bodyPr>
          <a:lstStyle/>
          <a:p>
            <a:pPr algn="l"/>
            <a:r>
              <a:rPr lang="en-US" sz="2000" dirty="0">
                <a:solidFill>
                  <a:srgbClr val="000000"/>
                </a:solidFill>
                <a:effectLst/>
              </a:rPr>
              <a:t>‘The 3 interrelated aims of Languages are to develop knowledge, understanding and skills to ensure students: </a:t>
            </a:r>
          </a:p>
          <a:p>
            <a:pPr marL="342900" indent="-342900" algn="l">
              <a:buFont typeface="Arial" panose="020B0604020202020204" pitchFamily="34" charset="0"/>
              <a:buChar char="•"/>
            </a:pPr>
            <a:r>
              <a:rPr lang="en-US" sz="2000" b="0" i="0" dirty="0">
                <a:solidFill>
                  <a:srgbClr val="000000"/>
                </a:solidFill>
                <a:effectLst/>
              </a:rPr>
              <a:t>develop linguistic competence </a:t>
            </a:r>
            <a:endParaRPr lang="en-US" sz="2000" dirty="0">
              <a:solidFill>
                <a:srgbClr val="000000"/>
              </a:solidFill>
            </a:endParaRPr>
          </a:p>
          <a:p>
            <a:pPr marL="342900" indent="-342900" algn="l">
              <a:buFont typeface="Arial" panose="020B0604020202020204" pitchFamily="34" charset="0"/>
              <a:buChar char="•"/>
            </a:pPr>
            <a:r>
              <a:rPr lang="en-US" sz="2000" b="0" i="0" dirty="0">
                <a:solidFill>
                  <a:srgbClr val="000000"/>
                </a:solidFill>
                <a:effectLst/>
              </a:rPr>
              <a:t>understand language and culture, and their relationship, and thereby develop an intercultural capability in communication</a:t>
            </a:r>
          </a:p>
          <a:p>
            <a:pPr marL="342900" indent="-342900" algn="l">
              <a:spcAft>
                <a:spcPts val="1200"/>
              </a:spcAft>
              <a:buFont typeface="Arial" panose="020B0604020202020204" pitchFamily="34" charset="0"/>
              <a:buChar char="•"/>
            </a:pPr>
            <a:r>
              <a:rPr lang="en-US" sz="2000" b="0" i="0" dirty="0">
                <a:solidFill>
                  <a:srgbClr val="000000"/>
                </a:solidFill>
                <a:effectLst/>
              </a:rPr>
              <a:t>understand themselves as communicators.’ </a:t>
            </a:r>
            <a:endParaRPr lang="en-US" sz="1100" dirty="0">
              <a:solidFill>
                <a:srgbClr val="000000"/>
              </a:solidFill>
            </a:endParaRPr>
          </a:p>
          <a:p>
            <a:pPr>
              <a:spcAft>
                <a:spcPts val="1200"/>
              </a:spcAft>
            </a:pPr>
            <a:r>
              <a:rPr lang="en-US" sz="800" dirty="0">
                <a:solidFill>
                  <a:srgbClr val="000000"/>
                </a:solidFill>
              </a:rPr>
              <a:t>Languages aims quoted verbatim and unaltered from ACARA,  </a:t>
            </a:r>
            <a:r>
              <a:rPr lang="en-US" sz="800" dirty="0">
                <a:solidFill>
                  <a:srgbClr val="000000"/>
                </a:solidFill>
                <a:hlinkClick r:id="rId4"/>
              </a:rPr>
              <a:t>https://v9.australiancurriculum.edu.au/teacher-resources/understand-this-learning-area/languages</a:t>
            </a:r>
            <a:r>
              <a:rPr lang="en-US" sz="800" dirty="0">
                <a:solidFill>
                  <a:srgbClr val="000000"/>
                </a:solidFill>
              </a:rPr>
              <a:t>. </a:t>
            </a:r>
            <a:endParaRPr lang="en-US" sz="800" b="0" i="0" dirty="0">
              <a:solidFill>
                <a:srgbClr val="000000"/>
              </a:solidFill>
              <a:effectLst/>
            </a:endParaRPr>
          </a:p>
          <a:p>
            <a:pPr lvl="0">
              <a:spcBef>
                <a:spcPts val="600"/>
              </a:spcBef>
              <a:spcAft>
                <a:spcPts val="1200"/>
              </a:spcAft>
            </a:pPr>
            <a:r>
              <a:rPr lang="en-US" sz="2000" b="0" dirty="0"/>
              <a:t>These learning area aims are complemented with language-specific aims.</a:t>
            </a:r>
            <a:endParaRPr lang="en-AU" sz="2000" b="0" dirty="0"/>
          </a:p>
          <a:p>
            <a:pPr lvl="0"/>
            <a:endParaRPr lang="en-AU" sz="2400" b="0" dirty="0"/>
          </a:p>
        </p:txBody>
      </p:sp>
    </p:spTree>
    <p:extLst>
      <p:ext uri="{BB962C8B-B14F-4D97-AF65-F5344CB8AC3E}">
        <p14:creationId xmlns:p14="http://schemas.microsoft.com/office/powerpoint/2010/main" val="389340128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BBAD46-9F8E-4542-9285-BB5A67A510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123269"/>
            <a:ext cx="1165230" cy="1197657"/>
          </a:xfrm>
          <a:prstGeom prst="rect">
            <a:avLst/>
          </a:prstGeom>
        </p:spPr>
      </p:pic>
      <p:sp>
        <p:nvSpPr>
          <p:cNvPr id="2" name="Title 1">
            <a:extLst>
              <a:ext uri="{FF2B5EF4-FFF2-40B4-BE49-F238E27FC236}">
                <a16:creationId xmlns:a16="http://schemas.microsoft.com/office/drawing/2014/main" id="{769963F1-709A-4142-ADF1-2B7F8E7B54DC}"/>
              </a:ext>
            </a:extLst>
          </p:cNvPr>
          <p:cNvSpPr>
            <a:spLocks noGrp="1"/>
          </p:cNvSpPr>
          <p:nvPr>
            <p:ph type="title"/>
          </p:nvPr>
        </p:nvSpPr>
        <p:spPr/>
        <p:txBody>
          <a:bodyPr/>
          <a:lstStyle/>
          <a:p>
            <a:r>
              <a:rPr lang="en-AU" dirty="0"/>
              <a:t>Key considerations</a:t>
            </a:r>
          </a:p>
        </p:txBody>
      </p:sp>
      <p:sp>
        <p:nvSpPr>
          <p:cNvPr id="3" name="Content Placeholder 2">
            <a:extLst>
              <a:ext uri="{FF2B5EF4-FFF2-40B4-BE49-F238E27FC236}">
                <a16:creationId xmlns:a16="http://schemas.microsoft.com/office/drawing/2014/main" id="{C40855DC-10C1-4FF0-8965-46C95732DC85}"/>
              </a:ext>
            </a:extLst>
          </p:cNvPr>
          <p:cNvSpPr>
            <a:spLocks noGrp="1"/>
          </p:cNvSpPr>
          <p:nvPr>
            <p:ph idx="1"/>
          </p:nvPr>
        </p:nvSpPr>
        <p:spPr/>
        <p:txBody>
          <a:bodyPr>
            <a:normAutofit/>
          </a:bodyPr>
          <a:lstStyle/>
          <a:p>
            <a:pPr marL="360000" marR="0" lvl="0" indent="-360000" algn="l" defTabSz="914400" rtl="0" eaLnBrk="0" fontAlgn="base" latinLnBrk="0" hangingPunct="0">
              <a:lnSpc>
                <a:spcPct val="100000"/>
              </a:lnSpc>
              <a:spcAft>
                <a:spcPct val="0"/>
              </a:spcAft>
              <a:buClrTx/>
              <a:buSzTx/>
              <a:buFont typeface="Arial" panose="020B0604020202020204" pitchFamily="34" charset="0"/>
              <a:buChar char="•"/>
              <a:tabLst/>
              <a:defRPr/>
            </a:pPr>
            <a:r>
              <a:rPr lang="en-US" dirty="0">
                <a:latin typeface="Arial" pitchFamily="34" charset="0"/>
                <a:cs typeface="Arial" pitchFamily="34" charset="0"/>
              </a:rPr>
              <a:t>F</a:t>
            </a:r>
            <a:r>
              <a:rPr lang="en-US" b="0" i="0" dirty="0">
                <a:latin typeface="Arial" pitchFamily="34" charset="0"/>
                <a:cs typeface="Arial" pitchFamily="34" charset="0"/>
              </a:rPr>
              <a:t>lexible entry points </a:t>
            </a:r>
          </a:p>
          <a:p>
            <a:pPr marL="360000" marR="0" lvl="0" indent="-360000" algn="l" defTabSz="914400" rtl="0" eaLnBrk="0" fontAlgn="base" latinLnBrk="0" hangingPunct="0">
              <a:lnSpc>
                <a:spcPct val="100000"/>
              </a:lnSpc>
              <a:spcAft>
                <a:spcPct val="0"/>
              </a:spcAft>
              <a:buClrTx/>
              <a:buSzTx/>
              <a:buFont typeface="Arial" panose="020B0604020202020204" pitchFamily="34" charset="0"/>
              <a:buChar char="•"/>
              <a:tabLst/>
              <a:defRPr/>
            </a:pPr>
            <a:r>
              <a:rPr lang="en-US" dirty="0"/>
              <a:t>Use of English</a:t>
            </a:r>
          </a:p>
          <a:p>
            <a:pPr marL="360000" marR="0" lvl="0" indent="-360000" algn="l" defTabSz="914400" rtl="0" eaLnBrk="0" fontAlgn="base" latinLnBrk="0" hangingPunct="0">
              <a:lnSpc>
                <a:spcPct val="100000"/>
              </a:lnSpc>
              <a:spcAft>
                <a:spcPct val="0"/>
              </a:spcAft>
              <a:buClrTx/>
              <a:buSzTx/>
              <a:buFont typeface="Arial" panose="020B0604020202020204" pitchFamily="34" charset="0"/>
              <a:buChar char="•"/>
              <a:tabLst/>
              <a:defRPr/>
            </a:pPr>
            <a:r>
              <a:rPr lang="en-US" dirty="0"/>
              <a:t>Macro skills</a:t>
            </a:r>
          </a:p>
          <a:p>
            <a:pPr marL="360000" marR="0" lvl="0" indent="-360000" algn="l" defTabSz="914400" rtl="0" eaLnBrk="0" fontAlgn="base" latinLnBrk="0" hangingPunct="0">
              <a:lnSpc>
                <a:spcPct val="100000"/>
              </a:lnSpc>
              <a:spcAft>
                <a:spcPct val="0"/>
              </a:spcAft>
              <a:buClrTx/>
              <a:buSzTx/>
              <a:buFont typeface="Arial" panose="020B0604020202020204" pitchFamily="34" charset="0"/>
              <a:buChar char="•"/>
              <a:tabLst/>
              <a:defRPr/>
            </a:pPr>
            <a:r>
              <a:rPr lang="en-US" dirty="0"/>
              <a:t>Texts</a:t>
            </a:r>
          </a:p>
          <a:p>
            <a:pPr marL="360000" marR="0" lvl="0" indent="-360000" algn="l" defTabSz="914400" rtl="0" eaLnBrk="0" fontAlgn="base" latinLnBrk="0" hangingPunct="0">
              <a:lnSpc>
                <a:spcPct val="100000"/>
              </a:lnSpc>
              <a:spcAft>
                <a:spcPct val="0"/>
              </a:spcAft>
              <a:buClrTx/>
              <a:buSzTx/>
              <a:buFont typeface="Arial" panose="020B0604020202020204" pitchFamily="34" charset="0"/>
              <a:buChar char="•"/>
              <a:tabLst/>
              <a:defRPr/>
            </a:pPr>
            <a:r>
              <a:rPr lang="en-AU" dirty="0"/>
              <a:t>Protocols for engaging First Nations Australians</a:t>
            </a:r>
          </a:p>
          <a:p>
            <a:pPr marL="360000" lvl="0" indent="-360000">
              <a:buFont typeface="Arial" panose="020B0604020202020204" pitchFamily="34" charset="0"/>
              <a:buChar char="•"/>
            </a:pPr>
            <a:r>
              <a:rPr lang="en-AU" dirty="0"/>
              <a:t>Meeting the needs of diverse learners</a:t>
            </a:r>
          </a:p>
          <a:p>
            <a:endParaRPr lang="en-AU" dirty="0"/>
          </a:p>
        </p:txBody>
      </p:sp>
    </p:spTree>
    <p:extLst>
      <p:ext uri="{BB962C8B-B14F-4D97-AF65-F5344CB8AC3E}">
        <p14:creationId xmlns:p14="http://schemas.microsoft.com/office/powerpoint/2010/main" val="287930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6588661"/>
            <a:ext cx="8820980" cy="261610"/>
          </a:xfrm>
          <a:prstGeom prst="rect">
            <a:avLst/>
          </a:prstGeom>
          <a:noFill/>
        </p:spPr>
        <p:txBody>
          <a:bodyPr wrap="square" rtlCol="0">
            <a:spAutoFit/>
          </a:bodyPr>
          <a:lstStyle/>
          <a:p>
            <a:r>
              <a:rPr lang="en-AU" sz="1100" dirty="0">
                <a:solidFill>
                  <a:schemeClr val="bg1">
                    <a:lumMod val="50000"/>
                  </a:schemeClr>
                </a:solidFill>
              </a:rPr>
              <a:t>Languages</a:t>
            </a:r>
          </a:p>
        </p:txBody>
      </p:sp>
      <p:pic>
        <p:nvPicPr>
          <p:cNvPr id="6" name="Picture 5">
            <a:extLst>
              <a:ext uri="{FF2B5EF4-FFF2-40B4-BE49-F238E27FC236}">
                <a16:creationId xmlns:a16="http://schemas.microsoft.com/office/drawing/2014/main" id="{6DF2B44B-946F-4C51-92E6-04A589A753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123269"/>
            <a:ext cx="1165230" cy="1197657"/>
          </a:xfrm>
          <a:prstGeom prst="rect">
            <a:avLst/>
          </a:prstGeom>
        </p:spPr>
      </p:pic>
      <p:sp>
        <p:nvSpPr>
          <p:cNvPr id="2" name="Title 1">
            <a:extLst>
              <a:ext uri="{FF2B5EF4-FFF2-40B4-BE49-F238E27FC236}">
                <a16:creationId xmlns:a16="http://schemas.microsoft.com/office/drawing/2014/main" id="{CB2FFFF8-DA92-439A-A84C-3B6DCA63D72A}"/>
              </a:ext>
            </a:extLst>
          </p:cNvPr>
          <p:cNvSpPr>
            <a:spLocks noGrp="1"/>
          </p:cNvSpPr>
          <p:nvPr>
            <p:ph type="title"/>
          </p:nvPr>
        </p:nvSpPr>
        <p:spPr/>
        <p:txBody>
          <a:bodyPr/>
          <a:lstStyle/>
          <a:p>
            <a:r>
              <a:rPr lang="en-AU" dirty="0"/>
              <a:t>Sequences of learning</a:t>
            </a:r>
          </a:p>
        </p:txBody>
      </p:sp>
      <p:sp>
        <p:nvSpPr>
          <p:cNvPr id="7" name="Content Placeholder 2">
            <a:extLst>
              <a:ext uri="{FF2B5EF4-FFF2-40B4-BE49-F238E27FC236}">
                <a16:creationId xmlns:a16="http://schemas.microsoft.com/office/drawing/2014/main" id="{C1ECDC4D-553B-45DD-818F-EBE29A04DF40}"/>
              </a:ext>
            </a:extLst>
          </p:cNvPr>
          <p:cNvSpPr>
            <a:spLocks noGrp="1"/>
          </p:cNvSpPr>
          <p:nvPr>
            <p:ph idx="1"/>
          </p:nvPr>
        </p:nvSpPr>
        <p:spPr/>
        <p:txBody>
          <a:bodyPr/>
          <a:lstStyle/>
          <a:p>
            <a:pPr lvl="0"/>
            <a:r>
              <a:rPr lang="en-US" sz="2800" b="0" dirty="0"/>
              <a:t>The Australian Curriculum identifies two sequences of learning for most languages:</a:t>
            </a:r>
          </a:p>
          <a:p>
            <a:pPr marL="342900" indent="-342900">
              <a:spcBef>
                <a:spcPts val="600"/>
              </a:spcBef>
              <a:buFont typeface="Arial" pitchFamily="34" charset="0"/>
              <a:buChar char="•"/>
            </a:pPr>
            <a:r>
              <a:rPr lang="en-US" sz="2800" b="0" dirty="0"/>
              <a:t>Prep–Year 10</a:t>
            </a:r>
          </a:p>
          <a:p>
            <a:pPr marL="342900" lvl="0" indent="-342900">
              <a:spcBef>
                <a:spcPts val="600"/>
              </a:spcBef>
              <a:buFont typeface="Arial" pitchFamily="34" charset="0"/>
              <a:buChar char="•"/>
            </a:pPr>
            <a:r>
              <a:rPr lang="en-US" sz="2800" b="0" dirty="0"/>
              <a:t>Years 7–10 (Year 7 entry). </a:t>
            </a:r>
          </a:p>
          <a:p>
            <a:pPr lvl="0"/>
            <a:endParaRPr lang="en-US" sz="2800" b="0" dirty="0"/>
          </a:p>
          <a:p>
            <a:pPr lvl="0"/>
            <a:r>
              <a:rPr lang="en-US" sz="2800" b="0" dirty="0"/>
              <a:t>Curriculum content and achievement standards are provided through each sequence of learning.</a:t>
            </a:r>
          </a:p>
        </p:txBody>
      </p:sp>
    </p:spTree>
    <p:extLst>
      <p:ext uri="{BB962C8B-B14F-4D97-AF65-F5344CB8AC3E}">
        <p14:creationId xmlns:p14="http://schemas.microsoft.com/office/powerpoint/2010/main" val="22078797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theme/theme1.xml><?xml version="1.0" encoding="utf-8"?>
<a:theme xmlns:a="http://schemas.openxmlformats.org/drawingml/2006/main" name="Reading">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standard_4x3_CC_BY_v9_nv.potx" id="{E9948D09-D97E-452D-A6CB-250278484E9D}" vid="{7DBF47A7-AA55-47B4-A7B4-50ADB209EF16}"/>
    </a:ext>
  </a:extLst>
</a:theme>
</file>

<file path=ppt/theme/theme2.xml><?xml version="1.0" encoding="utf-8"?>
<a:theme xmlns:a="http://schemas.openxmlformats.org/drawingml/2006/main" name="1_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tandard_4x3_CC_BY_v20_nv_ACiQv9.0Example_v4_nv.potx" id="{C7C62E54-70F0-4961-A790-C895E60F680F}" vid="{3DAF17FF-07F7-4CCA-993D-4E0DC2F186C1}"/>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2" ma:contentTypeDescription="Create a new document." ma:contentTypeScope="" ma:versionID="f5f9bc9206002354e90a44b73e942e90">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fc8cccd7347fa73b817960662aa3facd"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E5AA0220-E171-4C5A-AD21-F8AB72DB92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994ed-66fc-4ee5-8ec1-3b2cc50edcb4"/>
    <ds:schemaRef ds:uri="ac92f0a8-4fbb-4e0a-8c5c-346c8475d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A5DEBD03-5E9C-40A0-804B-944DDB9E62A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c92f0a8-4fbb-4e0a-8c5c-346c8475d8c3"/>
    <ds:schemaRef ds:uri="http://purl.org/dc/elements/1.1/"/>
    <ds:schemaRef ds:uri="http://schemas.microsoft.com/office/2006/metadata/properties"/>
    <ds:schemaRef ds:uri="20c994ed-66fc-4ee5-8ec1-3b2cc50edcb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powerpoint_standard_4x3_CC_BY</Template>
  <TotalTime>0</TotalTime>
  <Words>4956</Words>
  <Application>Microsoft Office PowerPoint</Application>
  <PresentationFormat>On-screen Show (4:3)</PresentationFormat>
  <Paragraphs>421</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Roboto</vt:lpstr>
      <vt:lpstr>Symbol</vt:lpstr>
      <vt:lpstr>Times New Roman</vt:lpstr>
      <vt:lpstr>Reading</vt:lpstr>
      <vt:lpstr>1_QCAA content</vt:lpstr>
      <vt:lpstr>Languages</vt:lpstr>
      <vt:lpstr>Learning goals</vt:lpstr>
      <vt:lpstr>Languages</vt:lpstr>
      <vt:lpstr>Three-dimensional curriculum</vt:lpstr>
      <vt:lpstr>Structure of the Languages learning area</vt:lpstr>
      <vt:lpstr>Rationale</vt:lpstr>
      <vt:lpstr>Aims</vt:lpstr>
      <vt:lpstr>Key considerations</vt:lpstr>
      <vt:lpstr>Sequences of learning</vt:lpstr>
      <vt:lpstr>Year/banded curriculum</vt:lpstr>
      <vt:lpstr>Level description</vt:lpstr>
      <vt:lpstr>Context statement </vt:lpstr>
      <vt:lpstr>Curriculum content</vt:lpstr>
      <vt:lpstr>Strands and sub-strands</vt:lpstr>
      <vt:lpstr>Achievement standards</vt:lpstr>
      <vt:lpstr>Achievement standards</vt:lpstr>
      <vt:lpstr>Key connections</vt:lpstr>
      <vt:lpstr>Three-dimensional curriculum:  General capabilities</vt:lpstr>
      <vt:lpstr> Three-dimensional curriculum:  Cross-curriculum priorities</vt:lpstr>
      <vt:lpstr>Find out more</vt:lpstr>
      <vt:lpstr>Acknowledgments</vt:lpstr>
      <vt:lpstr>QCAA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Languages Learning area overview presentation</dc:title>
  <dc:creator>Queensland Curriculum &amp; Assessmemt Authority;Amandine Coquiere</dc:creator>
  <cp:lastModifiedBy>Amandine Coquiere</cp:lastModifiedBy>
  <cp:revision>124</cp:revision>
  <cp:lastPrinted>2020-03-04T01:44:12Z</cp:lastPrinted>
  <dcterms:created xsi:type="dcterms:W3CDTF">2021-09-20T03:54:40Z</dcterms:created>
  <dcterms:modified xsi:type="dcterms:W3CDTF">2024-10-02T00:46:02Z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0x0101007A0F8BB8914DC54A8D1CA4EE81651D54</vt:lpwstr>
  </property>
</Properties>
</file>