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0" r:id="rId5"/>
    <p:sldMasterId id="2147484317" r:id="rId6"/>
  </p:sldMasterIdLst>
  <p:notesMasterIdLst>
    <p:notesMasterId r:id="rId65"/>
  </p:notesMasterIdLst>
  <p:handoutMasterIdLst>
    <p:handoutMasterId r:id="rId66"/>
  </p:handoutMasterIdLst>
  <p:sldIdLst>
    <p:sldId id="3248" r:id="rId7"/>
    <p:sldId id="320" r:id="rId8"/>
    <p:sldId id="3253" r:id="rId9"/>
    <p:sldId id="3480" r:id="rId10"/>
    <p:sldId id="3995" r:id="rId11"/>
    <p:sldId id="3596" r:id="rId12"/>
    <p:sldId id="3598" r:id="rId13"/>
    <p:sldId id="3599" r:id="rId14"/>
    <p:sldId id="3600" r:id="rId15"/>
    <p:sldId id="4002" r:id="rId16"/>
    <p:sldId id="4003" r:id="rId17"/>
    <p:sldId id="4004" r:id="rId18"/>
    <p:sldId id="4005" r:id="rId19"/>
    <p:sldId id="3996" r:id="rId20"/>
    <p:sldId id="4006" r:id="rId21"/>
    <p:sldId id="4501" r:id="rId22"/>
    <p:sldId id="4010" r:id="rId23"/>
    <p:sldId id="4009" r:id="rId24"/>
    <p:sldId id="335" r:id="rId25"/>
    <p:sldId id="274" r:id="rId26"/>
    <p:sldId id="4011" r:id="rId27"/>
    <p:sldId id="4012" r:id="rId28"/>
    <p:sldId id="3277" r:id="rId29"/>
    <p:sldId id="3276" r:id="rId30"/>
    <p:sldId id="4000" r:id="rId31"/>
    <p:sldId id="4013" r:id="rId32"/>
    <p:sldId id="4014" r:id="rId33"/>
    <p:sldId id="4515" r:id="rId34"/>
    <p:sldId id="3354" r:id="rId35"/>
    <p:sldId id="3359" r:id="rId36"/>
    <p:sldId id="3355" r:id="rId37"/>
    <p:sldId id="3360" r:id="rId38"/>
    <p:sldId id="3358" r:id="rId39"/>
    <p:sldId id="3356" r:id="rId40"/>
    <p:sldId id="3357" r:id="rId41"/>
    <p:sldId id="4516" r:id="rId42"/>
    <p:sldId id="4015" r:id="rId43"/>
    <p:sldId id="4517" r:id="rId44"/>
    <p:sldId id="3997" r:id="rId45"/>
    <p:sldId id="4016" r:id="rId46"/>
    <p:sldId id="3291" r:id="rId47"/>
    <p:sldId id="3369" r:id="rId48"/>
    <p:sldId id="3334" r:id="rId49"/>
    <p:sldId id="3542" r:id="rId50"/>
    <p:sldId id="3333" r:id="rId51"/>
    <p:sldId id="4018" r:id="rId52"/>
    <p:sldId id="4518" r:id="rId53"/>
    <p:sldId id="3362" r:id="rId54"/>
    <p:sldId id="3998" r:id="rId55"/>
    <p:sldId id="3616" r:id="rId56"/>
    <p:sldId id="3586" r:id="rId57"/>
    <p:sldId id="3587" r:id="rId58"/>
    <p:sldId id="4001" r:id="rId59"/>
    <p:sldId id="3456" r:id="rId60"/>
    <p:sldId id="2909" r:id="rId61"/>
    <p:sldId id="2910" r:id="rId62"/>
    <p:sldId id="2913" r:id="rId63"/>
    <p:sldId id="307" r:id="rId64"/>
  </p:sldIdLst>
  <p:sldSz cx="9144000" cy="5143500" type="screen16x9"/>
  <p:notesSz cx="6807200" cy="9939338"/>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8">
          <p15:clr>
            <a:srgbClr val="A4A3A4"/>
          </p15:clr>
        </p15:guide>
        <p15:guide id="4" orient="horz" pos="531">
          <p15:clr>
            <a:srgbClr val="A4A3A4"/>
          </p15:clr>
        </p15:guide>
        <p15:guide id="5"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CF0603-301D-0CB5-1AC6-8C3FF145D6F9}" name="Deanne Johnston" initials="DJ" userId="S::Deanne.Johnston@qcaa.qld.edu.au::2887a3d6-fa86-47b9-9c51-a4898d891af6" providerId="AD"/>
  <p188:author id="{39BE801D-83DD-1303-AA87-457EFC765601}" name="Alison Scott" initials="AS" userId="S::Alison.Scott@qcaa.qld.edu.au::ef947b8b-1725-4591-a6a8-f8a9c588b314" providerId="AD"/>
  <p188:author id="{8608FB21-30BF-05EA-C72E-7A14CACA637D}" name="IT" initials="IT" userId="IT" providerId="None"/>
  <p188:author id="{8863F22E-8E5B-DCEA-1B51-7ABE0C6702CD}" name="Shannyn McSweeney" initials="SM" userId="S::Shannyn.McSweeney@qcaa.qld.edu.au::305e6775-da44-41fe-a46a-e3cddad11a43" providerId="AD"/>
  <p188:author id="{EF4A442F-5CE6-4EB1-3200-F51E13A08EB4}" name="Sharon Ponting" initials="SP" userId="S::Sharon.Ponting@qcaa.qld.edu.au::23d499be-2eba-4ac1-bb19-bddb77f5dc58" providerId="AD"/>
  <p188:author id="{21782760-39C4-DAD3-5607-978623972DBE}" name="Daphne Gillies" initials="DG" userId="S::Daphne.Gillies@qcaa.qld.edu.au::606166fb-9a49-47d6-b323-b2049e6ec60a" providerId="AD"/>
  <p188:author id="{A2AA436B-1829-136B-D14B-155239C67989}" name="Nikki Patton" initials="NP" userId="S::Nikki.Patton@qcaa.qld.edu.au::6cf95a0d-1d52-42d8-9035-3b7c1a6b5217" providerId="AD"/>
  <p188:author id="{F7057770-4DFB-8161-03FA-FE0869493ED4}" name="Luna Pendragon" initials="LP" userId="S::Luna.Pendragon@qcaa.qld.edu.au::805c6c5e-2b13-45db-a6a4-e4f1326843b7" providerId="AD"/>
  <p188:author id="{A8E56179-FF19-F50F-D399-BED3978072C8}" name="Lindsay Williams" initials="LW" userId="S::Lindsay.Williams@qcaa.qld.edu.au::cace4d2d-ab4f-420c-9cf9-a49a1b5bb980" providerId="AD"/>
  <p188:author id="{5191657A-6F77-E087-7C39-A7CA4B8F81E5}" name="Katherine Capper" initials="KC" userId="S::Katherine.Capper@qcaa.qld.edu.au::56791b1a-5b9b-47d5-b55c-12ccd9aba2e4" providerId="AD"/>
  <p188:author id="{FEAAA197-8B59-6344-3F0F-537B8463D84D}" name="Joanne Gordon" initials="JG" userId="S::joanne.gordon@qcaa.qld.edu.au::6afa9311-7999-4e60-9be7-dc8a6a2fec73" providerId="AD"/>
  <p188:author id="{663AE7A2-5CB6-83FB-9D15-1219A8786F4C}" name="Virginia Ayliffe" initials="VA" userId="S::Virginia.Ayliffe@qcaa.qld.edu.au::e01ca961-4ba5-41cd-950f-fe5fcff6f38f" providerId="AD"/>
  <p188:author id="{E0E14BA9-63B7-D387-4A3F-AF01C5BAC9AD}" name="Virginia Ayliffe" initials="VA" userId="S::virginia.ayliffe@qcaa.qld.edu.au::e01ca961-4ba5-41cd-950f-fe5fcff6f38f" providerId="AD"/>
  <p188:author id="{EAAB17B3-48E6-B61A-BBE6-9E66D1517A2D}" name="Lindsay Williams" initials="LW" userId="S::lindsay.williams@qcaa.qld.edu.au::cace4d2d-ab4f-420c-9cf9-a49a1b5bb980" providerId="AD"/>
  <p188:author id="{402DE1B5-0962-1ED5-0931-B8987B30AB50}" name="Kirsty Morrison" initials="KM" userId="S::Kirsty.Morrison@qcaa.qld.edu.au::4506f4d7-45ce-4903-942d-146f25eccce2" providerId="AD"/>
  <p188:author id="{9E92F8D1-5E96-F716-22A2-9EDD5EB87855}" name="Deanne Johnston" initials="DJ" userId="S::deanne.johnston@qcaa.qld.edu.au::2887a3d6-fa86-47b9-9c51-a4898d891af6" providerId="AD"/>
  <p188:author id="{85FA1ED9-08E7-BB19-58E5-80DAA4D3D1DE}" name="Lyn Sherington" initials="LS" userId="S::Lyn.Sherington@qcaa.qld.edu.au::29ed855b-79e5-42c3-beb6-6123ab6e8032" providerId="AD"/>
  <p188:author id="{82C53ADF-F7EE-AD0B-FB86-2327D8D1A3B3}" name="Bonnie Becker" initials="BB" userId="S::Bonnie.Becker@qcaa.qld.edu.au::100c094b-2a68-4ca6-b126-19655934ac00" providerId="AD"/>
  <p188:author id="{30EB34E2-8CB2-2D3A-A024-E53E92FE93A1}" name="Lindsay Williams" initials="LW" userId="56182f69db810768" providerId="Windows Live"/>
  <p188:author id="{191FE3E5-A7DA-D983-B1A3-D954B6EFDD89}" name="David Madden" initials="DM" userId="S::David.Madden@qcaa.qld.edu.au::5cc290d7-8371-4a7c-9a44-93a73785ea97" providerId="AD"/>
  <p188:author id="{32E785E8-2E80-3656-F342-4FF5F66CB362}" name="Ursula Cleary" initials="UC" userId="S::Ursula.Cleary@qcaa.qld.edu.au::55c872d9-db80-4f92-a8a4-3220fb363a53" providerId="AD"/>
  <p188:author id="{3C092CED-6BD5-D2D6-C5F0-CAE6036CB81C}" name="Phoebe McDonald" initials="PM" userId="S::Phoebe.McDonald@qcaa.qld.edu.au::cb88d1b1-b471-4348-91c2-b3843b6d923d" providerId="AD"/>
  <p188:author id="{6A9A00F5-C49A-7E6B-A24A-0C850FF796A5}" name="CMED" initials="CM" userId="CMED" providerId="None"/>
  <p188:author id="{DC649DFD-2C0F-CABA-B7DC-AFE79CF9C743}" name="Amandine Coquiere" initials="AC" userId="S::Amandine.Coquiere@qcaa.qld.edu.au::39fe9436-840d-45d6-9286-ee4d8e41bdd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a Bond" initials="HB" lastIdx="1" clrIdx="0">
    <p:extLst>
      <p:ext uri="{19B8F6BF-5375-455C-9EA6-DF929625EA0E}">
        <p15:presenceInfo xmlns:p15="http://schemas.microsoft.com/office/powerpoint/2012/main" userId="S-1-5-21-2406935999-1983212525-3895035740-3768" providerId="AD"/>
      </p:ext>
    </p:extLst>
  </p:cmAuthor>
  <p:cmAuthor id="2" name="Virginia Ayliffe" initials="VA" lastIdx="1" clrIdx="1">
    <p:extLst>
      <p:ext uri="{19B8F6BF-5375-455C-9EA6-DF929625EA0E}">
        <p15:presenceInfo xmlns:p15="http://schemas.microsoft.com/office/powerpoint/2012/main" userId="S::Virginia.Ayliffe@qcaa.qld.edu.au::e01ca961-4ba5-41cd-950f-fe5fcff6f3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A23"/>
    <a:srgbClr val="00B5D1"/>
    <a:srgbClr val="D6E9E3"/>
    <a:srgbClr val="007852"/>
    <a:srgbClr val="99CC33"/>
    <a:srgbClr val="21578A"/>
    <a:srgbClr val="FF66FF"/>
    <a:srgbClr val="90ABC4"/>
    <a:srgbClr val="FFFF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73796" autoAdjust="0"/>
  </p:normalViewPr>
  <p:slideViewPr>
    <p:cSldViewPr snapToGrid="0">
      <p:cViewPr varScale="1">
        <p:scale>
          <a:sx n="151" d="100"/>
          <a:sy n="151" d="100"/>
        </p:scale>
        <p:origin x="234" y="144"/>
      </p:cViewPr>
      <p:guideLst>
        <p:guide orient="horz" pos="378"/>
        <p:guide orient="horz" pos="531"/>
        <p:guide pos="2880"/>
      </p:guideLst>
    </p:cSldViewPr>
  </p:slideViewPr>
  <p:notesTextViewPr>
    <p:cViewPr>
      <p:scale>
        <a:sx n="1" d="1"/>
        <a:sy n="1" d="1"/>
      </p:scale>
      <p:origin x="0" y="0"/>
    </p:cViewPr>
  </p:notesTextViewPr>
  <p:notesViewPr>
    <p:cSldViewPr snapToGrid="0">
      <p:cViewPr varScale="1">
        <p:scale>
          <a:sx n="80" d="100"/>
          <a:sy n="80" d="100"/>
        </p:scale>
        <p:origin x="4014" y="9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a:ln>
          <a:solidFill>
            <a:schemeClr val="accent2"/>
          </a:solidFill>
        </a:ln>
      </dgm:spPr>
      <dgm:t>
        <a:bodyPr/>
        <a:lstStyle/>
        <a:p>
          <a:r>
            <a:rPr lang="en-AU" sz="2200" b="1" dirty="0">
              <a:solidFill>
                <a:schemeClr val="bg1"/>
              </a:solidFill>
              <a:latin typeface="Arial" panose="020B0604020202020204" pitchFamily="34" charset="0"/>
              <a:cs typeface="Arial" panose="020B0604020202020204" pitchFamily="34" charset="0"/>
            </a:rPr>
            <a:t>Introduction to the Australian Curriculum v9.0: History </a:t>
          </a:r>
        </a:p>
      </dgm:t>
    </dgm:pt>
    <dgm:pt modelId="{77600CAF-6817-4891-A844-F1719C006935}" type="parTrans" cxnId="{695C9EB5-7FDD-471B-A62F-E9C08B014B0C}">
      <dgm:prSet/>
      <dgm:spPr/>
      <dgm:t>
        <a:bodyPr/>
        <a:lstStyle/>
        <a:p>
          <a:endParaRPr lang="en-AU" b="1">
            <a:solidFill>
              <a:schemeClr val="tx1"/>
            </a:solidFill>
          </a:endParaRPr>
        </a:p>
      </dgm:t>
    </dgm:pt>
    <dgm:pt modelId="{013ADA1D-EC20-4176-9B25-26BBE06E1CB3}" type="sibTrans" cxnId="{695C9EB5-7FDD-471B-A62F-E9C08B014B0C}">
      <dgm:prSet/>
      <dgm:spPr>
        <a:solidFill>
          <a:schemeClr val="accent1"/>
        </a:solidFill>
        <a:ln>
          <a:noFill/>
        </a:ln>
      </dgm:spPr>
      <dgm:t>
        <a:bodyPr/>
        <a:lstStyle/>
        <a:p>
          <a:endParaRPr lang="en-AU" b="1">
            <a:solidFill>
              <a:schemeClr val="tx1"/>
            </a:solidFill>
          </a:endParaRPr>
        </a:p>
      </dgm:t>
    </dgm:pt>
    <dgm:pt modelId="{C9579BD8-3CE3-414F-8149-A8CD2BAE7E27}">
      <dgm:prSet phldrT="[Text]" custT="1"/>
      <dgm:spPr/>
      <dgm:t>
        <a:bodyPr/>
        <a:lstStyle/>
        <a:p>
          <a:r>
            <a:rPr lang="en-AU" sz="2200" b="1" dirty="0">
              <a:solidFill>
                <a:schemeClr val="tx1"/>
              </a:solidFill>
              <a:latin typeface="Arial" panose="020B0604020202020204" pitchFamily="34" charset="0"/>
              <a:cs typeface="Arial" panose="020B0604020202020204" pitchFamily="34" charset="0"/>
            </a:rPr>
            <a:t>Understand this learning area and subject</a:t>
          </a:r>
        </a:p>
      </dgm:t>
    </dgm:pt>
    <dgm:pt modelId="{A9A1BD00-0A66-4D80-9098-82DF9B569F19}" type="parTrans" cxnId="{BF310A84-CE40-4352-A100-4152E37D695F}">
      <dgm:prSet/>
      <dgm:spPr/>
      <dgm:t>
        <a:bodyPr/>
        <a:lstStyle/>
        <a:p>
          <a:endParaRPr lang="en-AU" b="1">
            <a:solidFill>
              <a:schemeClr val="tx1"/>
            </a:solidFill>
          </a:endParaRPr>
        </a:p>
      </dgm:t>
    </dgm:pt>
    <dgm:pt modelId="{091E35A9-9B48-49BE-9F27-60D16CA6FBD0}" type="sibTrans" cxnId="{BF310A84-CE40-4352-A100-4152E37D695F}">
      <dgm:prSet/>
      <dgm:spPr/>
      <dgm:t>
        <a:bodyPr/>
        <a:lstStyle/>
        <a:p>
          <a:endParaRPr lang="en-AU" b="1">
            <a:solidFill>
              <a:schemeClr val="tx1"/>
            </a:solidFill>
          </a:endParaRPr>
        </a:p>
      </dgm:t>
    </dgm:pt>
    <dgm:pt modelId="{3BF33863-8035-4F31-9530-9D5FF1AAE7CB}">
      <dgm:prSet phldrT="[Text]" custT="1"/>
      <dgm:spPr/>
      <dgm:t>
        <a:bodyPr/>
        <a:lstStyle/>
        <a:p>
          <a:r>
            <a:rPr lang="en-AU" sz="2200" b="1" dirty="0">
              <a:solidFill>
                <a:schemeClr val="bg1"/>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b="1">
            <a:solidFill>
              <a:schemeClr val="tx1"/>
            </a:solidFill>
          </a:endParaRPr>
        </a:p>
      </dgm:t>
    </dgm:pt>
    <dgm:pt modelId="{E7746A12-0E9C-4382-A0A9-792DBE40F2C8}" type="sibTrans" cxnId="{ADBDBDE6-47A4-4F69-B605-331A444482D9}">
      <dgm:prSet/>
      <dgm:spPr/>
      <dgm:t>
        <a:bodyPr/>
        <a:lstStyle/>
        <a:p>
          <a:endParaRPr lang="en-AU" b="1">
            <a:solidFill>
              <a:schemeClr val="tx1"/>
            </a:solidFill>
          </a:endParaRPr>
        </a:p>
      </dgm:t>
    </dgm:pt>
    <dgm:pt modelId="{C534991B-63B5-4AB9-B516-98B50F14B63E}">
      <dgm:prSet custT="1"/>
      <dgm:spPr/>
      <dgm:t>
        <a:bodyPr/>
        <a:lstStyle/>
        <a:p>
          <a:r>
            <a:rPr lang="en-AU" sz="2200" b="1" dirty="0">
              <a:solidFill>
                <a:schemeClr val="tx1"/>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b="1">
            <a:solidFill>
              <a:schemeClr val="tx1"/>
            </a:solidFill>
          </a:endParaRPr>
        </a:p>
      </dgm:t>
    </dgm:pt>
    <dgm:pt modelId="{6616058F-5699-454C-94D2-6BBF45BE2150}" type="sibTrans" cxnId="{01F42A2C-E987-4A5E-B119-75F289D36BD6}">
      <dgm:prSet/>
      <dgm:spPr/>
      <dgm:t>
        <a:bodyPr/>
        <a:lstStyle/>
        <a:p>
          <a:endParaRPr lang="en-AU" b="1">
            <a:solidFill>
              <a:schemeClr val="tx1"/>
            </a:solidFill>
          </a:endParaRPr>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custScaleY="91576">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a:solidFill>
          <a:schemeClr val="accent2"/>
        </a:solidFill>
        <a:ln>
          <a:solidFill>
            <a:schemeClr val="accent2"/>
          </a:solidFill>
        </a:ln>
      </dgm:spPr>
      <dgm:t>
        <a:bodyPr/>
        <a:lstStyle/>
        <a:p>
          <a:r>
            <a:rPr lang="en-AU" sz="2200" b="1" dirty="0">
              <a:solidFill>
                <a:schemeClr val="bg1"/>
              </a:solidFill>
              <a:latin typeface="Arial" panose="020B0604020202020204" pitchFamily="34" charset="0"/>
              <a:cs typeface="Arial" panose="020B0604020202020204" pitchFamily="34" charset="0"/>
            </a:rPr>
            <a:t>Introduction to the Australian Curriculum v9.0: History </a:t>
          </a:r>
        </a:p>
      </dgm:t>
    </dgm:pt>
    <dgm:pt modelId="{77600CAF-6817-4891-A844-F1719C006935}" type="parTrans" cxnId="{695C9EB5-7FDD-471B-A62F-E9C08B014B0C}">
      <dgm:prSet/>
      <dgm:spPr/>
      <dgm:t>
        <a:bodyPr/>
        <a:lstStyle/>
        <a:p>
          <a:endParaRPr lang="en-AU"/>
        </a:p>
      </dgm:t>
    </dgm:pt>
    <dgm:pt modelId="{013ADA1D-EC20-4176-9B25-26BBE06E1CB3}" type="sibTrans" cxnId="{695C9EB5-7FDD-471B-A62F-E9C08B014B0C}">
      <dgm:prSet/>
      <dgm:spPr>
        <a:solidFill>
          <a:schemeClr val="accent1"/>
        </a:solidFill>
        <a:ln>
          <a:noFill/>
        </a:ln>
      </dgm:spPr>
      <dgm:t>
        <a:bodyPr/>
        <a:lstStyle/>
        <a:p>
          <a:endParaRPr lang="en-AU"/>
        </a:p>
      </dgm:t>
    </dgm:pt>
    <dgm:pt modelId="{C9579BD8-3CE3-414F-8149-A8CD2BAE7E27}">
      <dgm:prSet phldrT="[Text]" custT="1"/>
      <dgm:spPr>
        <a:solidFill>
          <a:schemeClr val="bg1">
            <a:lumMod val="95000"/>
          </a:schemeClr>
        </a:solidFill>
      </dgm:spPr>
      <dgm:t>
        <a:bodyPr/>
        <a:lstStyle/>
        <a:p>
          <a:r>
            <a:rPr lang="en-AU" sz="2200" b="1" dirty="0">
              <a:solidFill>
                <a:schemeClr val="bg1">
                  <a:lumMod val="85000"/>
                </a:schemeClr>
              </a:solidFill>
              <a:latin typeface="Arial" panose="020B0604020202020204" pitchFamily="34" charset="0"/>
              <a:cs typeface="Arial" panose="020B0604020202020204" pitchFamily="34" charset="0"/>
            </a:rPr>
            <a:t>Understand this learning area and subject</a:t>
          </a:r>
        </a:p>
      </dgm:t>
    </dgm:pt>
    <dgm:pt modelId="{A9A1BD00-0A66-4D80-9098-82DF9B569F19}" type="parTrans" cxnId="{BF310A84-CE40-4352-A100-4152E37D695F}">
      <dgm:prSet/>
      <dgm:spPr/>
      <dgm:t>
        <a:bodyPr/>
        <a:lstStyle/>
        <a:p>
          <a:endParaRPr lang="en-AU"/>
        </a:p>
      </dgm:t>
    </dgm:pt>
    <dgm:pt modelId="{091E35A9-9B48-49BE-9F27-60D16CA6FBD0}" type="sibTrans" cxnId="{BF310A84-CE40-4352-A100-4152E37D695F}">
      <dgm:prSet/>
      <dgm:spPr/>
      <dgm:t>
        <a:bodyPr/>
        <a:lstStyle/>
        <a:p>
          <a:endParaRPr lang="en-AU"/>
        </a:p>
      </dgm:t>
    </dgm:pt>
    <dgm:pt modelId="{3BF33863-8035-4F31-9530-9D5FF1AAE7CB}">
      <dgm:prSet phldrT="[Text]" custT="1"/>
      <dgm:spPr>
        <a:solidFill>
          <a:schemeClr val="bg1">
            <a:lumMod val="95000"/>
          </a:schemeClr>
        </a:solidFill>
        <a:ln>
          <a:solidFill>
            <a:schemeClr val="bg1">
              <a:lumMod val="95000"/>
            </a:schemeClr>
          </a:solidFill>
        </a:ln>
      </dgm:spPr>
      <dgm:t>
        <a:bodyPr/>
        <a:lstStyle/>
        <a:p>
          <a:r>
            <a:rPr lang="en-AU" sz="2200" b="1" dirty="0">
              <a:solidFill>
                <a:schemeClr val="bg1">
                  <a:lumMod val="85000"/>
                </a:schemeClr>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a:p>
      </dgm:t>
    </dgm:pt>
    <dgm:pt modelId="{E7746A12-0E9C-4382-A0A9-792DBE40F2C8}" type="sibTrans" cxnId="{ADBDBDE6-47A4-4F69-B605-331A444482D9}">
      <dgm:prSet/>
      <dgm:spPr/>
      <dgm:t>
        <a:bodyPr/>
        <a:lstStyle/>
        <a:p>
          <a:endParaRPr lang="en-AU"/>
        </a:p>
      </dgm:t>
    </dgm:pt>
    <dgm:pt modelId="{C534991B-63B5-4AB9-B516-98B50F14B63E}">
      <dgm:prSet custT="1"/>
      <dgm:spPr>
        <a:solidFill>
          <a:schemeClr val="bg1">
            <a:lumMod val="95000"/>
          </a:schemeClr>
        </a:solidFill>
      </dgm:spPr>
      <dgm:t>
        <a:bodyPr/>
        <a:lstStyle/>
        <a:p>
          <a:r>
            <a:rPr lang="en-AU" sz="2200" b="1">
              <a:solidFill>
                <a:schemeClr val="bg1">
                  <a:lumMod val="85000"/>
                </a:schemeClr>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a:p>
      </dgm:t>
    </dgm:pt>
    <dgm:pt modelId="{6616058F-5699-454C-94D2-6BBF45BE2150}" type="sibTrans" cxnId="{01F42A2C-E987-4A5E-B119-75F289D36BD6}">
      <dgm:prSet/>
      <dgm:spPr/>
      <dgm:t>
        <a:bodyPr/>
        <a:lstStyle/>
        <a:p>
          <a:endParaRPr lang="en-AU"/>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custScaleY="100833">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a:solidFill>
          <a:schemeClr val="bg1"/>
        </a:solidFill>
        <a:ln>
          <a:solidFill>
            <a:schemeClr val="accent2"/>
          </a:solidFill>
        </a:ln>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a:ln>
          <a:solidFill>
            <a:schemeClr val="bg1">
              <a:lumMod val="95000"/>
            </a:schemeClr>
          </a:solidFill>
        </a:ln>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a:ln>
          <a:solidFill>
            <a:schemeClr val="bg1">
              <a:lumMod val="95000"/>
            </a:schemeClr>
          </a:solidFill>
        </a:ln>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a:ln>
          <a:solidFill>
            <a:schemeClr val="bg1">
              <a:lumMod val="95000"/>
            </a:schemeClr>
          </a:solidFill>
        </a:ln>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a:solidFill>
          <a:schemeClr val="bg1">
            <a:lumMod val="95000"/>
          </a:schemeClr>
        </a:solidFill>
        <a:ln>
          <a:solidFill>
            <a:schemeClr val="bg1">
              <a:lumMod val="95000"/>
            </a:schemeClr>
          </a:solidFill>
        </a:ln>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Introduction to Australian Curriculum v9.0: History </a:t>
          </a:r>
        </a:p>
      </dgm:t>
    </dgm:pt>
    <dgm:pt modelId="{77600CAF-6817-4891-A844-F1719C006935}" type="parTrans" cxnId="{695C9EB5-7FDD-471B-A62F-E9C08B014B0C}">
      <dgm:prSet/>
      <dgm:spPr/>
      <dgm:t>
        <a:bodyPr/>
        <a:lstStyle/>
        <a:p>
          <a:endParaRPr lang="en-AU"/>
        </a:p>
      </dgm:t>
    </dgm:pt>
    <dgm:pt modelId="{013ADA1D-EC20-4176-9B25-26BBE06E1CB3}" type="sibTrans" cxnId="{695C9EB5-7FDD-471B-A62F-E9C08B014B0C}">
      <dgm:prSet/>
      <dgm:spPr>
        <a:solidFill>
          <a:schemeClr val="accent1"/>
        </a:solidFill>
        <a:ln>
          <a:noFill/>
        </a:ln>
      </dgm:spPr>
      <dgm:t>
        <a:bodyPr/>
        <a:lstStyle/>
        <a:p>
          <a:endParaRPr lang="en-AU"/>
        </a:p>
      </dgm:t>
    </dgm:pt>
    <dgm:pt modelId="{C9579BD8-3CE3-414F-8149-A8CD2BAE7E27}">
      <dgm:prSet phldrT="[Text]" custT="1"/>
      <dgm:spPr>
        <a:solidFill>
          <a:schemeClr val="accent3"/>
        </a:solidFill>
        <a:ln>
          <a:solidFill>
            <a:schemeClr val="accent3"/>
          </a:solidFill>
        </a:ln>
      </dgm:spPr>
      <dgm:t>
        <a:bodyPr/>
        <a:lstStyle/>
        <a:p>
          <a:r>
            <a:rPr lang="en-AU" sz="2400" b="1" dirty="0">
              <a:solidFill>
                <a:schemeClr val="tx1"/>
              </a:solidFill>
              <a:latin typeface="Arial" panose="020B0604020202020204" pitchFamily="34" charset="0"/>
              <a:cs typeface="Arial" panose="020B0604020202020204" pitchFamily="34" charset="0"/>
            </a:rPr>
            <a:t>Understand this learning area and subject</a:t>
          </a:r>
        </a:p>
      </dgm:t>
    </dgm:pt>
    <dgm:pt modelId="{A9A1BD00-0A66-4D80-9098-82DF9B569F19}" type="parTrans" cxnId="{BF310A84-CE40-4352-A100-4152E37D695F}">
      <dgm:prSet/>
      <dgm:spPr/>
      <dgm:t>
        <a:bodyPr/>
        <a:lstStyle/>
        <a:p>
          <a:endParaRPr lang="en-AU"/>
        </a:p>
      </dgm:t>
    </dgm:pt>
    <dgm:pt modelId="{091E35A9-9B48-49BE-9F27-60D16CA6FBD0}" type="sibTrans" cxnId="{BF310A84-CE40-4352-A100-4152E37D695F}">
      <dgm:prSet/>
      <dgm:spPr/>
      <dgm:t>
        <a:bodyPr/>
        <a:lstStyle/>
        <a:p>
          <a:endParaRPr lang="en-AU"/>
        </a:p>
      </dgm:t>
    </dgm:pt>
    <dgm:pt modelId="{3BF33863-8035-4F31-9530-9D5FF1AAE7CB}">
      <dgm:prSet phldrT="[Text]" custT="1"/>
      <dgm:spPr>
        <a:solidFill>
          <a:schemeClr val="bg1">
            <a:lumMod val="95000"/>
          </a:schemeClr>
        </a:solidFill>
        <a:ln>
          <a:solidFill>
            <a:schemeClr val="bg1">
              <a:lumMod val="95000"/>
            </a:schemeClr>
          </a:solidFill>
        </a:ln>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a:p>
      </dgm:t>
    </dgm:pt>
    <dgm:pt modelId="{E7746A12-0E9C-4382-A0A9-792DBE40F2C8}" type="sibTrans" cxnId="{ADBDBDE6-47A4-4F69-B605-331A444482D9}">
      <dgm:prSet/>
      <dgm:spPr/>
      <dgm:t>
        <a:bodyPr/>
        <a:lstStyle/>
        <a:p>
          <a:endParaRPr lang="en-AU"/>
        </a:p>
      </dgm:t>
    </dgm:pt>
    <dgm:pt modelId="{C534991B-63B5-4AB9-B516-98B50F14B63E}">
      <dgm:prSet custT="1"/>
      <dgm:spPr>
        <a:solidFill>
          <a:schemeClr val="bg1">
            <a:lumMod val="95000"/>
          </a:schemeClr>
        </a:solidFill>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a:p>
      </dgm:t>
    </dgm:pt>
    <dgm:pt modelId="{6616058F-5699-454C-94D2-6BBF45BE2150}" type="sibTrans" cxnId="{01F42A2C-E987-4A5E-B119-75F289D36BD6}">
      <dgm:prSet/>
      <dgm:spPr/>
      <dgm:t>
        <a:bodyPr/>
        <a:lstStyle/>
        <a:p>
          <a:endParaRPr lang="en-AU"/>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custScaleY="93290">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a:solidFill>
          <a:schemeClr val="bg1"/>
        </a:solidFill>
        <a:ln>
          <a:solidFill>
            <a:schemeClr val="bg1">
              <a:lumMod val="95000"/>
            </a:schemeClr>
          </a:solidFill>
        </a:ln>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a:ln>
          <a:solidFill>
            <a:schemeClr val="accent3"/>
          </a:solidFill>
        </a:ln>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a:ln>
          <a:solidFill>
            <a:schemeClr val="bg1">
              <a:lumMod val="95000"/>
            </a:schemeClr>
          </a:solidFill>
        </a:ln>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a:ln>
          <a:solidFill>
            <a:schemeClr val="bg1">
              <a:lumMod val="95000"/>
            </a:schemeClr>
          </a:solidFill>
        </a:ln>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F38162-AB43-4DED-B461-8EA103DB9DA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915F564C-2128-4FA8-9C57-DE2E0C3848D3}">
      <dgm:prSet phldrT="[Text]" custT="1"/>
      <dgm:spPr>
        <a:solidFill>
          <a:schemeClr val="accent1"/>
        </a:solidFill>
      </dgm:spPr>
      <dgm:t>
        <a:bodyPr/>
        <a:lstStyle/>
        <a:p>
          <a:pPr>
            <a:buFont typeface="Arial" panose="020B0604020202020204" pitchFamily="34" charset="0"/>
            <a:buNone/>
          </a:pPr>
          <a:r>
            <a:rPr lang="en-AU" sz="1800" dirty="0">
              <a:latin typeface="Arial" panose="020B0604020202020204" pitchFamily="34" charset="0"/>
              <a:cs typeface="Arial" panose="020B0604020202020204" pitchFamily="34" charset="0"/>
            </a:rPr>
            <a:t>Protocols for</a:t>
          </a: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 engaging</a:t>
          </a: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 First Nations Australians</a:t>
          </a:r>
        </a:p>
      </dgm:t>
    </dgm:pt>
    <dgm:pt modelId="{DD42E407-A1BC-45EF-A470-6BD32F66B158}" type="parTrans" cxnId="{ECF743E6-D672-49FC-A998-0F8EEF2CA2D1}">
      <dgm:prSet/>
      <dgm:spPr/>
      <dgm:t>
        <a:bodyPr/>
        <a:lstStyle/>
        <a:p>
          <a:endParaRPr lang="en-AU"/>
        </a:p>
      </dgm:t>
    </dgm:pt>
    <dgm:pt modelId="{C1C6D898-38D9-4359-8D36-31C3505AD901}" type="sibTrans" cxnId="{ECF743E6-D672-49FC-A998-0F8EEF2CA2D1}">
      <dgm:prSet/>
      <dgm:spPr/>
      <dgm:t>
        <a:bodyPr/>
        <a:lstStyle/>
        <a:p>
          <a:endParaRPr lang="en-AU"/>
        </a:p>
      </dgm:t>
    </dgm:pt>
    <dgm:pt modelId="{F2C403A7-500D-4404-B8D1-56BF2B3E202C}">
      <dgm:prSet custT="1"/>
      <dgm:spPr>
        <a:solidFill>
          <a:schemeClr val="bg1">
            <a:lumMod val="50000"/>
          </a:schemeClr>
        </a:solidFill>
      </dgm:spPr>
      <dgm:t>
        <a:bodyPr/>
        <a:lstStyle/>
        <a:p>
          <a:r>
            <a:rPr lang="en-AU" sz="1800">
              <a:latin typeface="Arial" panose="020B0604020202020204" pitchFamily="34" charset="0"/>
              <a:cs typeface="Arial" panose="020B0604020202020204" pitchFamily="34" charset="0"/>
            </a:rPr>
            <a:t>Meeting the </a:t>
          </a:r>
          <a:br>
            <a:rPr lang="en-AU" sz="1800">
              <a:latin typeface="Arial" panose="020B0604020202020204" pitchFamily="34" charset="0"/>
              <a:cs typeface="Arial" panose="020B0604020202020204" pitchFamily="34" charset="0"/>
            </a:rPr>
          </a:br>
          <a:r>
            <a:rPr lang="en-AU" sz="1800">
              <a:latin typeface="Arial" panose="020B0604020202020204" pitchFamily="34" charset="0"/>
              <a:cs typeface="Arial" panose="020B0604020202020204" pitchFamily="34" charset="0"/>
            </a:rPr>
            <a:t>needs of diverse learners</a:t>
          </a:r>
        </a:p>
      </dgm:t>
    </dgm:pt>
    <dgm:pt modelId="{C47F8255-B722-4F90-99FC-DFD69C4E8CC6}" type="parTrans" cxnId="{A71E99EC-11A0-4F9A-8C8C-2BC5762AD081}">
      <dgm:prSet/>
      <dgm:spPr/>
      <dgm:t>
        <a:bodyPr/>
        <a:lstStyle/>
        <a:p>
          <a:endParaRPr lang="en-AU"/>
        </a:p>
      </dgm:t>
    </dgm:pt>
    <dgm:pt modelId="{70767030-0760-4A03-B14B-BE604603456D}" type="sibTrans" cxnId="{A71E99EC-11A0-4F9A-8C8C-2BC5762AD081}">
      <dgm:prSet/>
      <dgm:spPr/>
      <dgm:t>
        <a:bodyPr/>
        <a:lstStyle/>
        <a:p>
          <a:endParaRPr lang="en-AU"/>
        </a:p>
      </dgm:t>
    </dgm:pt>
    <dgm:pt modelId="{1EAB7D7D-156D-429C-B929-F2918D4F22A0}" type="pres">
      <dgm:prSet presAssocID="{71F38162-AB43-4DED-B461-8EA103DB9DA2}" presName="diagram" presStyleCnt="0">
        <dgm:presLayoutVars>
          <dgm:dir/>
          <dgm:resizeHandles val="exact"/>
        </dgm:presLayoutVars>
      </dgm:prSet>
      <dgm:spPr/>
    </dgm:pt>
    <dgm:pt modelId="{42D3E881-578D-450F-A48E-80156C91C12B}" type="pres">
      <dgm:prSet presAssocID="{915F564C-2128-4FA8-9C57-DE2E0C3848D3}" presName="node" presStyleLbl="node1" presStyleIdx="0" presStyleCnt="2">
        <dgm:presLayoutVars>
          <dgm:bulletEnabled val="1"/>
        </dgm:presLayoutVars>
      </dgm:prSet>
      <dgm:spPr/>
    </dgm:pt>
    <dgm:pt modelId="{7D0F9A4E-FCA9-4C2D-A9D1-4BF1F658D3F5}" type="pres">
      <dgm:prSet presAssocID="{C1C6D898-38D9-4359-8D36-31C3505AD901}" presName="sibTrans" presStyleCnt="0"/>
      <dgm:spPr/>
    </dgm:pt>
    <dgm:pt modelId="{D499A672-6A21-44E1-B5BA-AB78CBA4534E}" type="pres">
      <dgm:prSet presAssocID="{F2C403A7-500D-4404-B8D1-56BF2B3E202C}" presName="node" presStyleLbl="node1" presStyleIdx="1" presStyleCnt="2">
        <dgm:presLayoutVars>
          <dgm:bulletEnabled val="1"/>
        </dgm:presLayoutVars>
      </dgm:prSet>
      <dgm:spPr/>
    </dgm:pt>
  </dgm:ptLst>
  <dgm:cxnLst>
    <dgm:cxn modelId="{B59BE198-DB46-4476-977B-F310E9F8D331}" type="presOf" srcId="{71F38162-AB43-4DED-B461-8EA103DB9DA2}" destId="{1EAB7D7D-156D-429C-B929-F2918D4F22A0}" srcOrd="0" destOrd="0" presId="urn:microsoft.com/office/officeart/2005/8/layout/default"/>
    <dgm:cxn modelId="{9C6A4AAD-3556-48DA-8C62-A92419E76BAF}" type="presOf" srcId="{915F564C-2128-4FA8-9C57-DE2E0C3848D3}" destId="{42D3E881-578D-450F-A48E-80156C91C12B}" srcOrd="0" destOrd="0" presId="urn:microsoft.com/office/officeart/2005/8/layout/default"/>
    <dgm:cxn modelId="{2183AEC0-F6EA-4478-AF1F-F40C37AEA71E}" type="presOf" srcId="{F2C403A7-500D-4404-B8D1-56BF2B3E202C}" destId="{D499A672-6A21-44E1-B5BA-AB78CBA4534E}" srcOrd="0" destOrd="0" presId="urn:microsoft.com/office/officeart/2005/8/layout/default"/>
    <dgm:cxn modelId="{ECF743E6-D672-49FC-A998-0F8EEF2CA2D1}" srcId="{71F38162-AB43-4DED-B461-8EA103DB9DA2}" destId="{915F564C-2128-4FA8-9C57-DE2E0C3848D3}" srcOrd="0" destOrd="0" parTransId="{DD42E407-A1BC-45EF-A470-6BD32F66B158}" sibTransId="{C1C6D898-38D9-4359-8D36-31C3505AD901}"/>
    <dgm:cxn modelId="{A71E99EC-11A0-4F9A-8C8C-2BC5762AD081}" srcId="{71F38162-AB43-4DED-B461-8EA103DB9DA2}" destId="{F2C403A7-500D-4404-B8D1-56BF2B3E202C}" srcOrd="1" destOrd="0" parTransId="{C47F8255-B722-4F90-99FC-DFD69C4E8CC6}" sibTransId="{70767030-0760-4A03-B14B-BE604603456D}"/>
    <dgm:cxn modelId="{1B973690-9CCC-4D77-BD40-3B7F7F9EF106}" type="presParOf" srcId="{1EAB7D7D-156D-429C-B929-F2918D4F22A0}" destId="{42D3E881-578D-450F-A48E-80156C91C12B}" srcOrd="0" destOrd="0" presId="urn:microsoft.com/office/officeart/2005/8/layout/default"/>
    <dgm:cxn modelId="{7C88C84E-D44E-44D6-B6E0-9B26D390C2E1}" type="presParOf" srcId="{1EAB7D7D-156D-429C-B929-F2918D4F22A0}" destId="{7D0F9A4E-FCA9-4C2D-A9D1-4BF1F658D3F5}" srcOrd="1" destOrd="0" presId="urn:microsoft.com/office/officeart/2005/8/layout/default"/>
    <dgm:cxn modelId="{FA850DCE-63C4-41F0-8C24-5003B26333F6}" type="presParOf" srcId="{1EAB7D7D-156D-429C-B929-F2918D4F22A0}" destId="{D499A672-6A21-44E1-B5BA-AB78CBA4534E}"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F38162-AB43-4DED-B461-8EA103DB9DA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8EE63679-94E8-4672-882F-B6B648C20C11}">
      <dgm:prSet phldrT="[Text]" custT="1"/>
      <dgm:spPr>
        <a:solidFill>
          <a:schemeClr val="bg2"/>
        </a:solidFill>
        <a:ln>
          <a:noFill/>
        </a:ln>
      </dgm:spPr>
      <dgm:t>
        <a:bodyPr/>
        <a:lstStyle/>
        <a:p>
          <a:pPr>
            <a:buFont typeface="Arial" panose="020B0604020202020204" pitchFamily="34" charset="0"/>
            <a:buNone/>
          </a:pPr>
          <a:r>
            <a:rPr lang="en-AU" sz="1800">
              <a:latin typeface="Arial" panose="020B0604020202020204" pitchFamily="34" charset="0"/>
              <a:cs typeface="Arial" panose="020B0604020202020204" pitchFamily="34" charset="0"/>
            </a:rPr>
            <a:t>Learning </a:t>
          </a:r>
          <a:br>
            <a:rPr lang="en-AU" sz="1800">
              <a:latin typeface="Arial" panose="020B0604020202020204" pitchFamily="34" charset="0"/>
              <a:cs typeface="Arial" panose="020B0604020202020204" pitchFamily="34" charset="0"/>
            </a:rPr>
          </a:br>
          <a:r>
            <a:rPr lang="en-AU" sz="1800">
              <a:latin typeface="Arial" panose="020B0604020202020204" pitchFamily="34" charset="0"/>
              <a:cs typeface="Arial" panose="020B0604020202020204" pitchFamily="34" charset="0"/>
            </a:rPr>
            <a:t>areas</a:t>
          </a:r>
        </a:p>
      </dgm:t>
    </dgm:pt>
    <dgm:pt modelId="{D1F1884A-08DD-4D77-9C3B-7C1760DFDB2E}" type="parTrans" cxnId="{735BA46B-33A3-4407-A1A0-FC2B0F4F9B96}">
      <dgm:prSet/>
      <dgm:spPr/>
      <dgm:t>
        <a:bodyPr/>
        <a:lstStyle/>
        <a:p>
          <a:endParaRPr lang="en-AU"/>
        </a:p>
      </dgm:t>
    </dgm:pt>
    <dgm:pt modelId="{3D7BB8A0-CDFB-4385-9FBF-0798C3B8A21E}" type="sibTrans" cxnId="{735BA46B-33A3-4407-A1A0-FC2B0F4F9B96}">
      <dgm:prSet/>
      <dgm:spPr/>
      <dgm:t>
        <a:bodyPr/>
        <a:lstStyle/>
        <a:p>
          <a:endParaRPr lang="en-AU"/>
        </a:p>
      </dgm:t>
    </dgm:pt>
    <dgm:pt modelId="{EEC711A1-4835-4B7B-BBE2-ECFEBB5D6A54}">
      <dgm:prSet phldrT="[Text]" custT="1"/>
      <dgm:spPr>
        <a:solidFill>
          <a:schemeClr val="bg2"/>
        </a:solidFill>
        <a:ln>
          <a:noFill/>
        </a:ln>
      </dgm:spPr>
      <dgm:t>
        <a:bodyPr/>
        <a:lstStyle/>
        <a:p>
          <a:pPr>
            <a:buFont typeface="Arial" panose="020B0604020202020204" pitchFamily="34" charset="0"/>
            <a:buNone/>
          </a:pPr>
          <a:r>
            <a:rPr lang="en-AU" sz="1800">
              <a:latin typeface="Arial" panose="020B0604020202020204" pitchFamily="34" charset="0"/>
              <a:cs typeface="Arial" panose="020B0604020202020204" pitchFamily="34" charset="0"/>
            </a:rPr>
            <a:t>General capabilities</a:t>
          </a:r>
        </a:p>
      </dgm:t>
    </dgm:pt>
    <dgm:pt modelId="{248ABEEC-3898-49B0-9E7A-8DC4F829AA71}" type="parTrans" cxnId="{7B91CD95-2654-4944-B136-FA573266FB01}">
      <dgm:prSet/>
      <dgm:spPr/>
      <dgm:t>
        <a:bodyPr/>
        <a:lstStyle/>
        <a:p>
          <a:endParaRPr lang="en-AU"/>
        </a:p>
      </dgm:t>
    </dgm:pt>
    <dgm:pt modelId="{A456F4F3-CB99-401A-92DE-1045FBC16557}" type="sibTrans" cxnId="{7B91CD95-2654-4944-B136-FA573266FB01}">
      <dgm:prSet/>
      <dgm:spPr/>
      <dgm:t>
        <a:bodyPr/>
        <a:lstStyle/>
        <a:p>
          <a:endParaRPr lang="en-AU"/>
        </a:p>
      </dgm:t>
    </dgm:pt>
    <dgm:pt modelId="{94FD5EE6-C7FA-443A-9E4E-9C2879FD4542}">
      <dgm:prSet phldrT="[Text]" custT="1"/>
      <dgm:spPr>
        <a:solidFill>
          <a:schemeClr val="bg2"/>
        </a:solidFill>
        <a:ln>
          <a:noFill/>
        </a:ln>
      </dgm:spPr>
      <dgm:t>
        <a:bodyPr/>
        <a:lstStyle/>
        <a:p>
          <a:r>
            <a:rPr lang="en-AU" sz="1800">
              <a:latin typeface="Arial" panose="020B0604020202020204" pitchFamily="34" charset="0"/>
              <a:cs typeface="Arial" panose="020B0604020202020204" pitchFamily="34" charset="0"/>
            </a:rPr>
            <a:t>Cross-curriculum priorities</a:t>
          </a:r>
        </a:p>
      </dgm:t>
    </dgm:pt>
    <dgm:pt modelId="{4B3CC968-8D21-491A-AF51-A7A8BD9BA104}" type="parTrans" cxnId="{EDE266D2-73E9-4AA6-ACD2-6AD4CEB2FA77}">
      <dgm:prSet/>
      <dgm:spPr/>
      <dgm:t>
        <a:bodyPr/>
        <a:lstStyle/>
        <a:p>
          <a:endParaRPr lang="en-AU"/>
        </a:p>
      </dgm:t>
    </dgm:pt>
    <dgm:pt modelId="{56E0A329-E2AD-4BEA-B737-4F69ECB4E53A}" type="sibTrans" cxnId="{EDE266D2-73E9-4AA6-ACD2-6AD4CEB2FA77}">
      <dgm:prSet/>
      <dgm:spPr/>
      <dgm:t>
        <a:bodyPr/>
        <a:lstStyle/>
        <a:p>
          <a:endParaRPr lang="en-AU"/>
        </a:p>
      </dgm:t>
    </dgm:pt>
    <dgm:pt modelId="{1EAB7D7D-156D-429C-B929-F2918D4F22A0}" type="pres">
      <dgm:prSet presAssocID="{71F38162-AB43-4DED-B461-8EA103DB9DA2}" presName="diagram" presStyleCnt="0">
        <dgm:presLayoutVars>
          <dgm:dir/>
          <dgm:resizeHandles val="exact"/>
        </dgm:presLayoutVars>
      </dgm:prSet>
      <dgm:spPr/>
    </dgm:pt>
    <dgm:pt modelId="{D1A6491B-1EC0-4182-B02B-47DB17374771}" type="pres">
      <dgm:prSet presAssocID="{8EE63679-94E8-4672-882F-B6B648C20C11}" presName="node" presStyleLbl="node1" presStyleIdx="0" presStyleCnt="3" custLinFactNeighborX="-38349" custLinFactNeighborY="-25187">
        <dgm:presLayoutVars>
          <dgm:bulletEnabled val="1"/>
        </dgm:presLayoutVars>
      </dgm:prSet>
      <dgm:spPr/>
    </dgm:pt>
    <dgm:pt modelId="{F3831389-AFD2-4657-A0C2-DB8B4C7D9E0C}" type="pres">
      <dgm:prSet presAssocID="{3D7BB8A0-CDFB-4385-9FBF-0798C3B8A21E}" presName="sibTrans" presStyleCnt="0"/>
      <dgm:spPr/>
    </dgm:pt>
    <dgm:pt modelId="{B8EBEBC6-420B-45B0-8DD8-7EDE40EB59A7}" type="pres">
      <dgm:prSet presAssocID="{EEC711A1-4835-4B7B-BBE2-ECFEBB5D6A54}" presName="node" presStyleLbl="node1" presStyleIdx="1" presStyleCnt="3" custLinFactNeighborX="-36616" custLinFactNeighborY="-9063">
        <dgm:presLayoutVars>
          <dgm:bulletEnabled val="1"/>
        </dgm:presLayoutVars>
      </dgm:prSet>
      <dgm:spPr/>
    </dgm:pt>
    <dgm:pt modelId="{D70BAEED-46B5-4500-91DB-9D85B7C23AC4}" type="pres">
      <dgm:prSet presAssocID="{A456F4F3-CB99-401A-92DE-1045FBC16557}" presName="sibTrans" presStyleCnt="0"/>
      <dgm:spPr/>
    </dgm:pt>
    <dgm:pt modelId="{6BDEAF27-992D-4C9A-8A9F-470C777CC828}" type="pres">
      <dgm:prSet presAssocID="{94FD5EE6-C7FA-443A-9E4E-9C2879FD4542}" presName="node" presStyleLbl="node1" presStyleIdx="2" presStyleCnt="3" custLinFactNeighborX="-38663" custLinFactNeighborY="-18290">
        <dgm:presLayoutVars>
          <dgm:bulletEnabled val="1"/>
        </dgm:presLayoutVars>
      </dgm:prSet>
      <dgm:spPr/>
    </dgm:pt>
  </dgm:ptLst>
  <dgm:cxnLst>
    <dgm:cxn modelId="{3000E028-6734-4A35-8B5C-FDD882C00986}" type="presOf" srcId="{EEC711A1-4835-4B7B-BBE2-ECFEBB5D6A54}" destId="{B8EBEBC6-420B-45B0-8DD8-7EDE40EB59A7}" srcOrd="0" destOrd="0" presId="urn:microsoft.com/office/officeart/2005/8/layout/default"/>
    <dgm:cxn modelId="{735BA46B-33A3-4407-A1A0-FC2B0F4F9B96}" srcId="{71F38162-AB43-4DED-B461-8EA103DB9DA2}" destId="{8EE63679-94E8-4672-882F-B6B648C20C11}" srcOrd="0" destOrd="0" parTransId="{D1F1884A-08DD-4D77-9C3B-7C1760DFDB2E}" sibTransId="{3D7BB8A0-CDFB-4385-9FBF-0798C3B8A21E}"/>
    <dgm:cxn modelId="{7B91CD95-2654-4944-B136-FA573266FB01}" srcId="{71F38162-AB43-4DED-B461-8EA103DB9DA2}" destId="{EEC711A1-4835-4B7B-BBE2-ECFEBB5D6A54}" srcOrd="1" destOrd="0" parTransId="{248ABEEC-3898-49B0-9E7A-8DC4F829AA71}" sibTransId="{A456F4F3-CB99-401A-92DE-1045FBC16557}"/>
    <dgm:cxn modelId="{B59BE198-DB46-4476-977B-F310E9F8D331}" type="presOf" srcId="{71F38162-AB43-4DED-B461-8EA103DB9DA2}" destId="{1EAB7D7D-156D-429C-B929-F2918D4F22A0}" srcOrd="0" destOrd="0" presId="urn:microsoft.com/office/officeart/2005/8/layout/default"/>
    <dgm:cxn modelId="{3329EBAD-31F0-4D68-B01F-DE406F3AC408}" type="presOf" srcId="{94FD5EE6-C7FA-443A-9E4E-9C2879FD4542}" destId="{6BDEAF27-992D-4C9A-8A9F-470C777CC828}" srcOrd="0" destOrd="0" presId="urn:microsoft.com/office/officeart/2005/8/layout/default"/>
    <dgm:cxn modelId="{FCA404B4-9FAD-4F0C-8AD9-637E5B451D34}" type="presOf" srcId="{8EE63679-94E8-4672-882F-B6B648C20C11}" destId="{D1A6491B-1EC0-4182-B02B-47DB17374771}" srcOrd="0" destOrd="0" presId="urn:microsoft.com/office/officeart/2005/8/layout/default"/>
    <dgm:cxn modelId="{EDE266D2-73E9-4AA6-ACD2-6AD4CEB2FA77}" srcId="{71F38162-AB43-4DED-B461-8EA103DB9DA2}" destId="{94FD5EE6-C7FA-443A-9E4E-9C2879FD4542}" srcOrd="2" destOrd="0" parTransId="{4B3CC968-8D21-491A-AF51-A7A8BD9BA104}" sibTransId="{56E0A329-E2AD-4BEA-B737-4F69ECB4E53A}"/>
    <dgm:cxn modelId="{433D1485-167B-4944-B470-A80754B50EC5}" type="presParOf" srcId="{1EAB7D7D-156D-429C-B929-F2918D4F22A0}" destId="{D1A6491B-1EC0-4182-B02B-47DB17374771}" srcOrd="0" destOrd="0" presId="urn:microsoft.com/office/officeart/2005/8/layout/default"/>
    <dgm:cxn modelId="{8A07FD2F-1762-488D-B185-FD012748D4BD}" type="presParOf" srcId="{1EAB7D7D-156D-429C-B929-F2918D4F22A0}" destId="{F3831389-AFD2-4657-A0C2-DB8B4C7D9E0C}" srcOrd="1" destOrd="0" presId="urn:microsoft.com/office/officeart/2005/8/layout/default"/>
    <dgm:cxn modelId="{5DCACCC9-A199-4779-9325-B029A9D2E145}" type="presParOf" srcId="{1EAB7D7D-156D-429C-B929-F2918D4F22A0}" destId="{B8EBEBC6-420B-45B0-8DD8-7EDE40EB59A7}" srcOrd="2" destOrd="0" presId="urn:microsoft.com/office/officeart/2005/8/layout/default"/>
    <dgm:cxn modelId="{27FD63A5-934D-46BB-82CD-A8DCD1C78942}" type="presParOf" srcId="{1EAB7D7D-156D-429C-B929-F2918D4F22A0}" destId="{D70BAEED-46B5-4500-91DB-9D85B7C23AC4}" srcOrd="3" destOrd="0" presId="urn:microsoft.com/office/officeart/2005/8/layout/default"/>
    <dgm:cxn modelId="{91250DDF-BEB8-4DE9-8730-F04694CEE29D}" type="presParOf" srcId="{1EAB7D7D-156D-429C-B929-F2918D4F22A0}" destId="{6BDEAF27-992D-4C9A-8A9F-470C777CC828}"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F38162-AB43-4DED-B461-8EA103DB9DA2}"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AU"/>
        </a:p>
      </dgm:t>
    </dgm:pt>
    <dgm:pt modelId="{8EE63679-94E8-4672-882F-B6B648C20C11}">
      <dgm:prSet phldrT="[Text]" custT="1"/>
      <dgm:spPr>
        <a:solidFill>
          <a:srgbClr val="E2231A"/>
        </a:solidFill>
        <a:ln w="12700" cap="flat" cmpd="sng" algn="ctr">
          <a:solidFill>
            <a:srgbClr val="E2231A"/>
          </a:solidFill>
          <a:prstDash val="solid"/>
          <a:miter lim="800000"/>
        </a:ln>
        <a:effectLst/>
        <a:scene3d>
          <a:camera prst="orthographicFront"/>
          <a:lightRig rig="threePt" dir="t"/>
        </a:scene3d>
        <a:sp3d/>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Font typeface="Arial" panose="020B0604020202020204" pitchFamily="34" charset="0"/>
            <a:buNone/>
          </a:pPr>
          <a:r>
            <a:rPr lang="en-AU" sz="1800" kern="1200" dirty="0">
              <a:solidFill>
                <a:srgbClr val="FFFFFF"/>
              </a:solidFill>
              <a:latin typeface="Arial" panose="020B0604020202020204" pitchFamily="34" charset="0"/>
              <a:ea typeface="+mn-ea"/>
              <a:cs typeface="Arial" panose="020B0604020202020204" pitchFamily="34" charset="0"/>
            </a:rPr>
            <a:t>Inquiry questions</a:t>
          </a:r>
        </a:p>
      </dgm:t>
    </dgm:pt>
    <dgm:pt modelId="{D1F1884A-08DD-4D77-9C3B-7C1760DFDB2E}" type="parTrans" cxnId="{735BA46B-33A3-4407-A1A0-FC2B0F4F9B96}">
      <dgm:prSet/>
      <dgm:spPr/>
      <dgm:t>
        <a:bodyPr/>
        <a:lstStyle/>
        <a:p>
          <a:endParaRPr lang="en-AU"/>
        </a:p>
      </dgm:t>
    </dgm:pt>
    <dgm:pt modelId="{3D7BB8A0-CDFB-4385-9FBF-0798C3B8A21E}" type="sibTrans" cxnId="{735BA46B-33A3-4407-A1A0-FC2B0F4F9B96}">
      <dgm:prSet/>
      <dgm:spPr/>
      <dgm:t>
        <a:bodyPr/>
        <a:lstStyle/>
        <a:p>
          <a:endParaRPr lang="en-AU"/>
        </a:p>
      </dgm:t>
    </dgm:pt>
    <dgm:pt modelId="{EEC711A1-4835-4B7B-BBE2-ECFEBB5D6A54}">
      <dgm:prSet phldrT="[Text]" custT="1"/>
      <dgm:spPr>
        <a:solidFill>
          <a:srgbClr val="E2231A"/>
        </a:solidFill>
        <a:ln w="12700" cap="flat" cmpd="sng" algn="ctr">
          <a:solidFill>
            <a:srgbClr val="E2231A"/>
          </a:solidFill>
          <a:prstDash val="solid"/>
          <a:miter lim="800000"/>
        </a:ln>
        <a:effectLst/>
        <a:scene3d>
          <a:camera prst="orthographicFront"/>
          <a:lightRig rig="threePt" dir="t"/>
        </a:scene3d>
        <a:sp3d/>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Font typeface="Arial" panose="020B0604020202020204" pitchFamily="34" charset="0"/>
            <a:buNone/>
          </a:pPr>
          <a:r>
            <a:rPr lang="en-AU" sz="1800" kern="1200" dirty="0">
              <a:solidFill>
                <a:srgbClr val="FFFFFF"/>
              </a:solidFill>
              <a:latin typeface="Arial" panose="020B0604020202020204" pitchFamily="34" charset="0"/>
              <a:ea typeface="+mn-ea"/>
              <a:cs typeface="Arial" panose="020B0604020202020204" pitchFamily="34" charset="0"/>
            </a:rPr>
            <a:t>Historical sources</a:t>
          </a:r>
        </a:p>
      </dgm:t>
    </dgm:pt>
    <dgm:pt modelId="{248ABEEC-3898-49B0-9E7A-8DC4F829AA71}" type="parTrans" cxnId="{7B91CD95-2654-4944-B136-FA573266FB01}">
      <dgm:prSet/>
      <dgm:spPr/>
      <dgm:t>
        <a:bodyPr/>
        <a:lstStyle/>
        <a:p>
          <a:endParaRPr lang="en-AU"/>
        </a:p>
      </dgm:t>
    </dgm:pt>
    <dgm:pt modelId="{A456F4F3-CB99-401A-92DE-1045FBC16557}" type="sibTrans" cxnId="{7B91CD95-2654-4944-B136-FA573266FB01}">
      <dgm:prSet/>
      <dgm:spPr/>
      <dgm:t>
        <a:bodyPr/>
        <a:lstStyle/>
        <a:p>
          <a:endParaRPr lang="en-AU"/>
        </a:p>
      </dgm:t>
    </dgm:pt>
    <dgm:pt modelId="{94FD5EE6-C7FA-443A-9E4E-9C2879FD4542}">
      <dgm:prSet phldrT="[Text]" custT="1"/>
      <dgm:spPr>
        <a:solidFill>
          <a:srgbClr val="E2231A"/>
        </a:solidFill>
        <a:ln w="12700" cap="flat" cmpd="sng" algn="ctr">
          <a:solidFill>
            <a:srgbClr val="E2231A"/>
          </a:solidFill>
          <a:prstDash val="solid"/>
          <a:miter lim="800000"/>
        </a:ln>
        <a:effectLst/>
        <a:scene3d>
          <a:camera prst="orthographicFront"/>
          <a:lightRig rig="threePt" dir="t"/>
        </a:scene3d>
        <a:sp3d/>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Font typeface="Arial" panose="020B0604020202020204" pitchFamily="34" charset="0"/>
            <a:buNone/>
          </a:pPr>
          <a:r>
            <a:rPr lang="en-AU" sz="1800" kern="1200" dirty="0">
              <a:solidFill>
                <a:srgbClr val="FFFFFF"/>
              </a:solidFill>
              <a:latin typeface="Arial" panose="020B0604020202020204" pitchFamily="34" charset="0"/>
              <a:ea typeface="+mn-ea"/>
              <a:cs typeface="Arial" panose="020B0604020202020204" pitchFamily="34" charset="0"/>
            </a:rPr>
            <a:t>Australian history within a world history approach</a:t>
          </a:r>
        </a:p>
      </dgm:t>
    </dgm:pt>
    <dgm:pt modelId="{4B3CC968-8D21-491A-AF51-A7A8BD9BA104}" type="parTrans" cxnId="{EDE266D2-73E9-4AA6-ACD2-6AD4CEB2FA77}">
      <dgm:prSet/>
      <dgm:spPr/>
      <dgm:t>
        <a:bodyPr/>
        <a:lstStyle/>
        <a:p>
          <a:endParaRPr lang="en-AU"/>
        </a:p>
      </dgm:t>
    </dgm:pt>
    <dgm:pt modelId="{56E0A329-E2AD-4BEA-B737-4F69ECB4E53A}" type="sibTrans" cxnId="{EDE266D2-73E9-4AA6-ACD2-6AD4CEB2FA77}">
      <dgm:prSet/>
      <dgm:spPr/>
      <dgm:t>
        <a:bodyPr/>
        <a:lstStyle/>
        <a:p>
          <a:endParaRPr lang="en-AU"/>
        </a:p>
      </dgm:t>
    </dgm:pt>
    <dgm:pt modelId="{915F564C-2128-4FA8-9C57-DE2E0C3848D3}">
      <dgm:prSet phldrT="[Text]" custT="1"/>
      <dgm:spPr>
        <a:scene3d>
          <a:camera prst="orthographicFront"/>
          <a:lightRig rig="flat" dir="t"/>
        </a:scene3d>
        <a:sp3d prstMaterial="plastic">
          <a:bevelB w="88900" h="31750" prst="angle"/>
        </a:sp3d>
      </dgm:spPr>
      <dgm:t>
        <a:bodyPr/>
        <a:lstStyle/>
        <a:p>
          <a:pPr>
            <a:buFont typeface="Arial" panose="020B0604020202020204" pitchFamily="34" charset="0"/>
            <a:buNone/>
          </a:pPr>
          <a:r>
            <a:rPr lang="en-AU" sz="1800" dirty="0">
              <a:latin typeface="Arial" panose="020B0604020202020204" pitchFamily="34" charset="0"/>
              <a:cs typeface="Arial" panose="020B0604020202020204" pitchFamily="34" charset="0"/>
            </a:rPr>
            <a:t>Protocols for</a:t>
          </a: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 engaging</a:t>
          </a: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 First Nations Australians</a:t>
          </a:r>
        </a:p>
      </dgm:t>
    </dgm:pt>
    <dgm:pt modelId="{DD42E407-A1BC-45EF-A470-6BD32F66B158}" type="parTrans" cxnId="{ECF743E6-D672-49FC-A998-0F8EEF2CA2D1}">
      <dgm:prSet/>
      <dgm:spPr/>
      <dgm:t>
        <a:bodyPr/>
        <a:lstStyle/>
        <a:p>
          <a:endParaRPr lang="en-AU"/>
        </a:p>
      </dgm:t>
    </dgm:pt>
    <dgm:pt modelId="{C1C6D898-38D9-4359-8D36-31C3505AD901}" type="sibTrans" cxnId="{ECF743E6-D672-49FC-A998-0F8EEF2CA2D1}">
      <dgm:prSet/>
      <dgm:spPr/>
      <dgm:t>
        <a:bodyPr/>
        <a:lstStyle/>
        <a:p>
          <a:endParaRPr lang="en-AU"/>
        </a:p>
      </dgm:t>
    </dgm:pt>
    <dgm:pt modelId="{F2C403A7-500D-4404-B8D1-56BF2B3E202C}">
      <dgm:prSet custT="1"/>
      <dgm:spPr>
        <a:scene3d>
          <a:camera prst="orthographicFront"/>
          <a:lightRig rig="flat" dir="t"/>
        </a:scene3d>
        <a:sp3d prstMaterial="plastic">
          <a:bevelB w="88900" h="31750" prst="angle"/>
        </a:sp3d>
      </dgm:spPr>
      <dgm:t>
        <a:bodyPr/>
        <a:lstStyle/>
        <a:p>
          <a:r>
            <a:rPr lang="en-AU" sz="1800" dirty="0">
              <a:latin typeface="Arial" panose="020B0604020202020204" pitchFamily="34" charset="0"/>
              <a:cs typeface="Arial" panose="020B0604020202020204" pitchFamily="34" charset="0"/>
            </a:rPr>
            <a:t>Meeting the </a:t>
          </a: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needs of diverse learners</a:t>
          </a:r>
        </a:p>
      </dgm:t>
    </dgm:pt>
    <dgm:pt modelId="{C47F8255-B722-4F90-99FC-DFD69C4E8CC6}" type="parTrans" cxnId="{A71E99EC-11A0-4F9A-8C8C-2BC5762AD081}">
      <dgm:prSet/>
      <dgm:spPr/>
      <dgm:t>
        <a:bodyPr/>
        <a:lstStyle/>
        <a:p>
          <a:endParaRPr lang="en-AU"/>
        </a:p>
      </dgm:t>
    </dgm:pt>
    <dgm:pt modelId="{70767030-0760-4A03-B14B-BE604603456D}" type="sibTrans" cxnId="{A71E99EC-11A0-4F9A-8C8C-2BC5762AD081}">
      <dgm:prSet/>
      <dgm:spPr/>
      <dgm:t>
        <a:bodyPr/>
        <a:lstStyle/>
        <a:p>
          <a:endParaRPr lang="en-AU"/>
        </a:p>
      </dgm:t>
    </dgm:pt>
    <dgm:pt modelId="{1EAB7D7D-156D-429C-B929-F2918D4F22A0}" type="pres">
      <dgm:prSet presAssocID="{71F38162-AB43-4DED-B461-8EA103DB9DA2}" presName="diagram" presStyleCnt="0">
        <dgm:presLayoutVars>
          <dgm:dir/>
          <dgm:resizeHandles val="exact"/>
        </dgm:presLayoutVars>
      </dgm:prSet>
      <dgm:spPr/>
    </dgm:pt>
    <dgm:pt modelId="{D1A6491B-1EC0-4182-B02B-47DB17374771}" type="pres">
      <dgm:prSet presAssocID="{8EE63679-94E8-4672-882F-B6B648C20C11}" presName="node" presStyleLbl="node1" presStyleIdx="0" presStyleCnt="5" custLinFactNeighborX="-55154">
        <dgm:presLayoutVars>
          <dgm:bulletEnabled val="1"/>
        </dgm:presLayoutVars>
      </dgm:prSet>
      <dgm:spPr>
        <a:xfrm>
          <a:off x="0" y="415542"/>
          <a:ext cx="2486858" cy="1492114"/>
        </a:xfrm>
        <a:prstGeom prst="rect">
          <a:avLst/>
        </a:prstGeom>
      </dgm:spPr>
    </dgm:pt>
    <dgm:pt modelId="{F3831389-AFD2-4657-A0C2-DB8B4C7D9E0C}" type="pres">
      <dgm:prSet presAssocID="{3D7BB8A0-CDFB-4385-9FBF-0798C3B8A21E}" presName="sibTrans" presStyleCnt="0"/>
      <dgm:spPr/>
    </dgm:pt>
    <dgm:pt modelId="{B8EBEBC6-420B-45B0-8DD8-7EDE40EB59A7}" type="pres">
      <dgm:prSet presAssocID="{EEC711A1-4835-4B7B-BBE2-ECFEBB5D6A54}" presName="node" presStyleLbl="node1" presStyleIdx="1" presStyleCnt="5">
        <dgm:presLayoutVars>
          <dgm:bulletEnabled val="1"/>
        </dgm:presLayoutVars>
      </dgm:prSet>
      <dgm:spPr>
        <a:xfrm>
          <a:off x="2735543" y="415542"/>
          <a:ext cx="2486858" cy="1492114"/>
        </a:xfrm>
        <a:prstGeom prst="rect">
          <a:avLst/>
        </a:prstGeom>
      </dgm:spPr>
    </dgm:pt>
    <dgm:pt modelId="{D70BAEED-46B5-4500-91DB-9D85B7C23AC4}" type="pres">
      <dgm:prSet presAssocID="{A456F4F3-CB99-401A-92DE-1045FBC16557}" presName="sibTrans" presStyleCnt="0"/>
      <dgm:spPr/>
    </dgm:pt>
    <dgm:pt modelId="{6BDEAF27-992D-4C9A-8A9F-470C777CC828}" type="pres">
      <dgm:prSet presAssocID="{94FD5EE6-C7FA-443A-9E4E-9C2879FD4542}" presName="node" presStyleLbl="node1" presStyleIdx="2" presStyleCnt="5">
        <dgm:presLayoutVars>
          <dgm:bulletEnabled val="1"/>
        </dgm:presLayoutVars>
      </dgm:prSet>
      <dgm:spPr>
        <a:xfrm>
          <a:off x="5471087" y="415542"/>
          <a:ext cx="2486858" cy="1492114"/>
        </a:xfrm>
        <a:prstGeom prst="rect">
          <a:avLst/>
        </a:prstGeom>
      </dgm:spPr>
    </dgm:pt>
    <dgm:pt modelId="{B8E18F68-4A68-4A95-8450-EA91816639B0}" type="pres">
      <dgm:prSet presAssocID="{56E0A329-E2AD-4BEA-B737-4F69ECB4E53A}" presName="sibTrans" presStyleCnt="0"/>
      <dgm:spPr/>
    </dgm:pt>
    <dgm:pt modelId="{42D3E881-578D-450F-A48E-80156C91C12B}" type="pres">
      <dgm:prSet presAssocID="{915F564C-2128-4FA8-9C57-DE2E0C3848D3}" presName="node" presStyleLbl="node1" presStyleIdx="3" presStyleCnt="5">
        <dgm:presLayoutVars>
          <dgm:bulletEnabled val="1"/>
        </dgm:presLayoutVars>
      </dgm:prSet>
      <dgm:spPr/>
    </dgm:pt>
    <dgm:pt modelId="{7D0F9A4E-FCA9-4C2D-A9D1-4BF1F658D3F5}" type="pres">
      <dgm:prSet presAssocID="{C1C6D898-38D9-4359-8D36-31C3505AD901}" presName="sibTrans" presStyleCnt="0"/>
      <dgm:spPr/>
    </dgm:pt>
    <dgm:pt modelId="{D499A672-6A21-44E1-B5BA-AB78CBA4534E}" type="pres">
      <dgm:prSet presAssocID="{F2C403A7-500D-4404-B8D1-56BF2B3E202C}" presName="node" presStyleLbl="node1" presStyleIdx="4" presStyleCnt="5">
        <dgm:presLayoutVars>
          <dgm:bulletEnabled val="1"/>
        </dgm:presLayoutVars>
      </dgm:prSet>
      <dgm:spPr/>
    </dgm:pt>
  </dgm:ptLst>
  <dgm:cxnLst>
    <dgm:cxn modelId="{3000E028-6734-4A35-8B5C-FDD882C00986}" type="presOf" srcId="{EEC711A1-4835-4B7B-BBE2-ECFEBB5D6A54}" destId="{B8EBEBC6-420B-45B0-8DD8-7EDE40EB59A7}" srcOrd="0" destOrd="0" presId="urn:microsoft.com/office/officeart/2005/8/layout/default"/>
    <dgm:cxn modelId="{735BA46B-33A3-4407-A1A0-FC2B0F4F9B96}" srcId="{71F38162-AB43-4DED-B461-8EA103DB9DA2}" destId="{8EE63679-94E8-4672-882F-B6B648C20C11}" srcOrd="0" destOrd="0" parTransId="{D1F1884A-08DD-4D77-9C3B-7C1760DFDB2E}" sibTransId="{3D7BB8A0-CDFB-4385-9FBF-0798C3B8A21E}"/>
    <dgm:cxn modelId="{7B91CD95-2654-4944-B136-FA573266FB01}" srcId="{71F38162-AB43-4DED-B461-8EA103DB9DA2}" destId="{EEC711A1-4835-4B7B-BBE2-ECFEBB5D6A54}" srcOrd="1" destOrd="0" parTransId="{248ABEEC-3898-49B0-9E7A-8DC4F829AA71}" sibTransId="{A456F4F3-CB99-401A-92DE-1045FBC16557}"/>
    <dgm:cxn modelId="{B59BE198-DB46-4476-977B-F310E9F8D331}" type="presOf" srcId="{71F38162-AB43-4DED-B461-8EA103DB9DA2}" destId="{1EAB7D7D-156D-429C-B929-F2918D4F22A0}" srcOrd="0" destOrd="0" presId="urn:microsoft.com/office/officeart/2005/8/layout/default"/>
    <dgm:cxn modelId="{9C6A4AAD-3556-48DA-8C62-A92419E76BAF}" type="presOf" srcId="{915F564C-2128-4FA8-9C57-DE2E0C3848D3}" destId="{42D3E881-578D-450F-A48E-80156C91C12B}" srcOrd="0" destOrd="0" presId="urn:microsoft.com/office/officeart/2005/8/layout/default"/>
    <dgm:cxn modelId="{3329EBAD-31F0-4D68-B01F-DE406F3AC408}" type="presOf" srcId="{94FD5EE6-C7FA-443A-9E4E-9C2879FD4542}" destId="{6BDEAF27-992D-4C9A-8A9F-470C777CC828}" srcOrd="0" destOrd="0" presId="urn:microsoft.com/office/officeart/2005/8/layout/default"/>
    <dgm:cxn modelId="{FCA404B4-9FAD-4F0C-8AD9-637E5B451D34}" type="presOf" srcId="{8EE63679-94E8-4672-882F-B6B648C20C11}" destId="{D1A6491B-1EC0-4182-B02B-47DB17374771}" srcOrd="0" destOrd="0" presId="urn:microsoft.com/office/officeart/2005/8/layout/default"/>
    <dgm:cxn modelId="{2183AEC0-F6EA-4478-AF1F-F40C37AEA71E}" type="presOf" srcId="{F2C403A7-500D-4404-B8D1-56BF2B3E202C}" destId="{D499A672-6A21-44E1-B5BA-AB78CBA4534E}" srcOrd="0" destOrd="0" presId="urn:microsoft.com/office/officeart/2005/8/layout/default"/>
    <dgm:cxn modelId="{EDE266D2-73E9-4AA6-ACD2-6AD4CEB2FA77}" srcId="{71F38162-AB43-4DED-B461-8EA103DB9DA2}" destId="{94FD5EE6-C7FA-443A-9E4E-9C2879FD4542}" srcOrd="2" destOrd="0" parTransId="{4B3CC968-8D21-491A-AF51-A7A8BD9BA104}" sibTransId="{56E0A329-E2AD-4BEA-B737-4F69ECB4E53A}"/>
    <dgm:cxn modelId="{ECF743E6-D672-49FC-A998-0F8EEF2CA2D1}" srcId="{71F38162-AB43-4DED-B461-8EA103DB9DA2}" destId="{915F564C-2128-4FA8-9C57-DE2E0C3848D3}" srcOrd="3" destOrd="0" parTransId="{DD42E407-A1BC-45EF-A470-6BD32F66B158}" sibTransId="{C1C6D898-38D9-4359-8D36-31C3505AD901}"/>
    <dgm:cxn modelId="{A71E99EC-11A0-4F9A-8C8C-2BC5762AD081}" srcId="{71F38162-AB43-4DED-B461-8EA103DB9DA2}" destId="{F2C403A7-500D-4404-B8D1-56BF2B3E202C}" srcOrd="4" destOrd="0" parTransId="{C47F8255-B722-4F90-99FC-DFD69C4E8CC6}" sibTransId="{70767030-0760-4A03-B14B-BE604603456D}"/>
    <dgm:cxn modelId="{433D1485-167B-4944-B470-A80754B50EC5}" type="presParOf" srcId="{1EAB7D7D-156D-429C-B929-F2918D4F22A0}" destId="{D1A6491B-1EC0-4182-B02B-47DB17374771}" srcOrd="0" destOrd="0" presId="urn:microsoft.com/office/officeart/2005/8/layout/default"/>
    <dgm:cxn modelId="{8A07FD2F-1762-488D-B185-FD012748D4BD}" type="presParOf" srcId="{1EAB7D7D-156D-429C-B929-F2918D4F22A0}" destId="{F3831389-AFD2-4657-A0C2-DB8B4C7D9E0C}" srcOrd="1" destOrd="0" presId="urn:microsoft.com/office/officeart/2005/8/layout/default"/>
    <dgm:cxn modelId="{5DCACCC9-A199-4779-9325-B029A9D2E145}" type="presParOf" srcId="{1EAB7D7D-156D-429C-B929-F2918D4F22A0}" destId="{B8EBEBC6-420B-45B0-8DD8-7EDE40EB59A7}" srcOrd="2" destOrd="0" presId="urn:microsoft.com/office/officeart/2005/8/layout/default"/>
    <dgm:cxn modelId="{27FD63A5-934D-46BB-82CD-A8DCD1C78942}" type="presParOf" srcId="{1EAB7D7D-156D-429C-B929-F2918D4F22A0}" destId="{D70BAEED-46B5-4500-91DB-9D85B7C23AC4}" srcOrd="3" destOrd="0" presId="urn:microsoft.com/office/officeart/2005/8/layout/default"/>
    <dgm:cxn modelId="{91250DDF-BEB8-4DE9-8730-F04694CEE29D}" type="presParOf" srcId="{1EAB7D7D-156D-429C-B929-F2918D4F22A0}" destId="{6BDEAF27-992D-4C9A-8A9F-470C777CC828}" srcOrd="4" destOrd="0" presId="urn:microsoft.com/office/officeart/2005/8/layout/default"/>
    <dgm:cxn modelId="{FDAB2005-88D0-46DF-988D-780D5BECA441}" type="presParOf" srcId="{1EAB7D7D-156D-429C-B929-F2918D4F22A0}" destId="{B8E18F68-4A68-4A95-8450-EA91816639B0}" srcOrd="5" destOrd="0" presId="urn:microsoft.com/office/officeart/2005/8/layout/default"/>
    <dgm:cxn modelId="{1B973690-9CCC-4D77-BD40-3B7F7F9EF106}" type="presParOf" srcId="{1EAB7D7D-156D-429C-B929-F2918D4F22A0}" destId="{42D3E881-578D-450F-A48E-80156C91C12B}" srcOrd="6" destOrd="0" presId="urn:microsoft.com/office/officeart/2005/8/layout/default"/>
    <dgm:cxn modelId="{7C88C84E-D44E-44D6-B6E0-9B26D390C2E1}" type="presParOf" srcId="{1EAB7D7D-156D-429C-B929-F2918D4F22A0}" destId="{7D0F9A4E-FCA9-4C2D-A9D1-4BF1F658D3F5}" srcOrd="7" destOrd="0" presId="urn:microsoft.com/office/officeart/2005/8/layout/default"/>
    <dgm:cxn modelId="{FA850DCE-63C4-41F0-8C24-5003B26333F6}" type="presParOf" srcId="{1EAB7D7D-156D-429C-B929-F2918D4F22A0}" destId="{D499A672-6A21-44E1-B5BA-AB78CBA4534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a:solidFill>
          <a:schemeClr val="bg1">
            <a:lumMod val="95000"/>
          </a:schemeClr>
        </a:solidFill>
        <a:ln>
          <a:solidFill>
            <a:schemeClr val="bg1">
              <a:lumMod val="95000"/>
            </a:schemeClr>
          </a:solidFill>
        </a:ln>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Introduction to Australian Curriculum v9.0: History </a:t>
          </a:r>
        </a:p>
      </dgm:t>
    </dgm:pt>
    <dgm:pt modelId="{77600CAF-6817-4891-A844-F1719C006935}" type="parTrans" cxnId="{695C9EB5-7FDD-471B-A62F-E9C08B014B0C}">
      <dgm:prSet/>
      <dgm:spPr/>
      <dgm:t>
        <a:bodyPr/>
        <a:lstStyle/>
        <a:p>
          <a:endParaRPr lang="en-AU"/>
        </a:p>
      </dgm:t>
    </dgm:pt>
    <dgm:pt modelId="{013ADA1D-EC20-4176-9B25-26BBE06E1CB3}" type="sibTrans" cxnId="{695C9EB5-7FDD-471B-A62F-E9C08B014B0C}">
      <dgm:prSet/>
      <dgm:spPr>
        <a:solidFill>
          <a:schemeClr val="accent1"/>
        </a:solidFill>
        <a:ln>
          <a:noFill/>
        </a:ln>
      </dgm:spPr>
      <dgm:t>
        <a:bodyPr/>
        <a:lstStyle/>
        <a:p>
          <a:endParaRPr lang="en-AU"/>
        </a:p>
      </dgm:t>
    </dgm:pt>
    <dgm:pt modelId="{C9579BD8-3CE3-414F-8149-A8CD2BAE7E27}">
      <dgm:prSet phldrT="[Text]" custT="1"/>
      <dgm:spPr>
        <a:solidFill>
          <a:schemeClr val="bg1">
            <a:lumMod val="95000"/>
          </a:schemeClr>
        </a:solidFill>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Understand this learning area and subject</a:t>
          </a:r>
        </a:p>
      </dgm:t>
    </dgm:pt>
    <dgm:pt modelId="{A9A1BD00-0A66-4D80-9098-82DF9B569F19}" type="parTrans" cxnId="{BF310A84-CE40-4352-A100-4152E37D695F}">
      <dgm:prSet/>
      <dgm:spPr/>
      <dgm:t>
        <a:bodyPr/>
        <a:lstStyle/>
        <a:p>
          <a:endParaRPr lang="en-AU"/>
        </a:p>
      </dgm:t>
    </dgm:pt>
    <dgm:pt modelId="{091E35A9-9B48-49BE-9F27-60D16CA6FBD0}" type="sibTrans" cxnId="{BF310A84-CE40-4352-A100-4152E37D695F}">
      <dgm:prSet/>
      <dgm:spPr/>
      <dgm:t>
        <a:bodyPr/>
        <a:lstStyle/>
        <a:p>
          <a:endParaRPr lang="en-AU"/>
        </a:p>
      </dgm:t>
    </dgm:pt>
    <dgm:pt modelId="{3BF33863-8035-4F31-9530-9D5FF1AAE7CB}">
      <dgm:prSet phldrT="[Text]" custT="1"/>
      <dgm:spPr>
        <a:solidFill>
          <a:schemeClr val="bg1">
            <a:lumMod val="95000"/>
          </a:schemeClr>
        </a:solidFill>
        <a:ln>
          <a:solidFill>
            <a:schemeClr val="bg1">
              <a:lumMod val="95000"/>
            </a:schemeClr>
          </a:solidFill>
        </a:ln>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a:p>
      </dgm:t>
    </dgm:pt>
    <dgm:pt modelId="{E7746A12-0E9C-4382-A0A9-792DBE40F2C8}" type="sibTrans" cxnId="{ADBDBDE6-47A4-4F69-B605-331A444482D9}">
      <dgm:prSet/>
      <dgm:spPr/>
      <dgm:t>
        <a:bodyPr/>
        <a:lstStyle/>
        <a:p>
          <a:endParaRPr lang="en-AU"/>
        </a:p>
      </dgm:t>
    </dgm:pt>
    <dgm:pt modelId="{C534991B-63B5-4AB9-B516-98B50F14B63E}">
      <dgm:prSet custT="1"/>
      <dgm:spPr>
        <a:solidFill>
          <a:schemeClr val="accent4"/>
        </a:solidFill>
      </dgm:spPr>
      <dgm:t>
        <a:bodyPr/>
        <a:lstStyle/>
        <a:p>
          <a:r>
            <a:rPr lang="en-AU" sz="2400" b="1" dirty="0">
              <a:solidFill>
                <a:schemeClr val="tx1"/>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a:p>
      </dgm:t>
    </dgm:pt>
    <dgm:pt modelId="{6616058F-5699-454C-94D2-6BBF45BE2150}" type="sibTrans" cxnId="{01F42A2C-E987-4A5E-B119-75F289D36BD6}">
      <dgm:prSet/>
      <dgm:spPr/>
      <dgm:t>
        <a:bodyPr/>
        <a:lstStyle/>
        <a:p>
          <a:endParaRPr lang="en-AU"/>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custScaleY="93290">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a:solidFill>
          <a:schemeClr val="bg1"/>
        </a:solidFill>
        <a:ln>
          <a:solidFill>
            <a:schemeClr val="bg1">
              <a:lumMod val="85000"/>
            </a:schemeClr>
          </a:solidFill>
        </a:ln>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a:ln>
          <a:solidFill>
            <a:schemeClr val="bg1">
              <a:lumMod val="85000"/>
            </a:schemeClr>
          </a:solidFill>
        </a:ln>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a:ln>
          <a:solidFill>
            <a:schemeClr val="accent4"/>
          </a:solidFill>
        </a:ln>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a:ln>
          <a:solidFill>
            <a:schemeClr val="bg1">
              <a:lumMod val="85000"/>
            </a:schemeClr>
          </a:solidFill>
        </a:ln>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a:solidFill>
          <a:schemeClr val="bg1">
            <a:lumMod val="95000"/>
          </a:schemeClr>
        </a:solidFill>
        <a:ln>
          <a:solidFill>
            <a:schemeClr val="bg1">
              <a:lumMod val="95000"/>
            </a:schemeClr>
          </a:solidFill>
        </a:ln>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Introduction to Australian Curriculum v9.0: History</a:t>
          </a:r>
        </a:p>
      </dgm:t>
    </dgm:pt>
    <dgm:pt modelId="{77600CAF-6817-4891-A844-F1719C006935}" type="parTrans" cxnId="{695C9EB5-7FDD-471B-A62F-E9C08B014B0C}">
      <dgm:prSet/>
      <dgm:spPr/>
      <dgm:t>
        <a:bodyPr/>
        <a:lstStyle/>
        <a:p>
          <a:endParaRPr lang="en-AU"/>
        </a:p>
      </dgm:t>
    </dgm:pt>
    <dgm:pt modelId="{013ADA1D-EC20-4176-9B25-26BBE06E1CB3}" type="sibTrans" cxnId="{695C9EB5-7FDD-471B-A62F-E9C08B014B0C}">
      <dgm:prSet/>
      <dgm:spPr>
        <a:solidFill>
          <a:schemeClr val="accent1"/>
        </a:solidFill>
        <a:ln>
          <a:noFill/>
        </a:ln>
      </dgm:spPr>
      <dgm:t>
        <a:bodyPr/>
        <a:lstStyle/>
        <a:p>
          <a:endParaRPr lang="en-AU"/>
        </a:p>
      </dgm:t>
    </dgm:pt>
    <dgm:pt modelId="{C9579BD8-3CE3-414F-8149-A8CD2BAE7E27}">
      <dgm:prSet phldrT="[Text]" custT="1"/>
      <dgm:spPr>
        <a:solidFill>
          <a:schemeClr val="bg1">
            <a:lumMod val="95000"/>
          </a:schemeClr>
        </a:solidFill>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Understand this learning area and subject</a:t>
          </a:r>
        </a:p>
      </dgm:t>
    </dgm:pt>
    <dgm:pt modelId="{A9A1BD00-0A66-4D80-9098-82DF9B569F19}" type="parTrans" cxnId="{BF310A84-CE40-4352-A100-4152E37D695F}">
      <dgm:prSet/>
      <dgm:spPr/>
      <dgm:t>
        <a:bodyPr/>
        <a:lstStyle/>
        <a:p>
          <a:endParaRPr lang="en-AU"/>
        </a:p>
      </dgm:t>
    </dgm:pt>
    <dgm:pt modelId="{091E35A9-9B48-49BE-9F27-60D16CA6FBD0}" type="sibTrans" cxnId="{BF310A84-CE40-4352-A100-4152E37D695F}">
      <dgm:prSet/>
      <dgm:spPr/>
      <dgm:t>
        <a:bodyPr/>
        <a:lstStyle/>
        <a:p>
          <a:endParaRPr lang="en-AU"/>
        </a:p>
      </dgm:t>
    </dgm:pt>
    <dgm:pt modelId="{3BF33863-8035-4F31-9530-9D5FF1AAE7CB}">
      <dgm:prSet phldrT="[Text]" custT="1"/>
      <dgm:spPr>
        <a:solidFill>
          <a:schemeClr val="accent5"/>
        </a:solidFill>
        <a:ln>
          <a:solidFill>
            <a:schemeClr val="accent5"/>
          </a:solidFill>
        </a:ln>
      </dgm:spPr>
      <dgm:t>
        <a:bodyPr/>
        <a:lstStyle/>
        <a:p>
          <a:r>
            <a:rPr lang="en-AU" sz="2400" b="1" dirty="0">
              <a:solidFill>
                <a:schemeClr val="bg1"/>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a:p>
      </dgm:t>
    </dgm:pt>
    <dgm:pt modelId="{E7746A12-0E9C-4382-A0A9-792DBE40F2C8}" type="sibTrans" cxnId="{ADBDBDE6-47A4-4F69-B605-331A444482D9}">
      <dgm:prSet/>
      <dgm:spPr/>
      <dgm:t>
        <a:bodyPr/>
        <a:lstStyle/>
        <a:p>
          <a:endParaRPr lang="en-AU"/>
        </a:p>
      </dgm:t>
    </dgm:pt>
    <dgm:pt modelId="{C534991B-63B5-4AB9-B516-98B50F14B63E}">
      <dgm:prSet custT="1"/>
      <dgm:spPr>
        <a:solidFill>
          <a:schemeClr val="bg1">
            <a:lumMod val="95000"/>
          </a:schemeClr>
        </a:solidFill>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a:p>
      </dgm:t>
    </dgm:pt>
    <dgm:pt modelId="{6616058F-5699-454C-94D2-6BBF45BE2150}" type="sibTrans" cxnId="{01F42A2C-E987-4A5E-B119-75F289D36BD6}">
      <dgm:prSet/>
      <dgm:spPr/>
      <dgm:t>
        <a:bodyPr/>
        <a:lstStyle/>
        <a:p>
          <a:endParaRPr lang="en-AU"/>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custScaleY="103233">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a:solidFill>
          <a:schemeClr val="bg1"/>
        </a:solidFill>
        <a:ln>
          <a:solidFill>
            <a:schemeClr val="bg1">
              <a:lumMod val="95000"/>
            </a:schemeClr>
          </a:solidFill>
        </a:ln>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a:ln>
          <a:solidFill>
            <a:schemeClr val="bg1">
              <a:lumMod val="95000"/>
            </a:schemeClr>
          </a:solidFill>
        </a:ln>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a:ln>
          <a:solidFill>
            <a:schemeClr val="bg1">
              <a:lumMod val="95000"/>
            </a:schemeClr>
          </a:solidFill>
        </a:ln>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a:ln>
          <a:solidFill>
            <a:schemeClr val="accent5"/>
          </a:solidFill>
        </a:ln>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309131"/>
          <a:ext cx="8026074" cy="522441"/>
        </a:xfrm>
        <a:prstGeom prst="rect">
          <a:avLst/>
        </a:prstGeom>
        <a:solidFill>
          <a:schemeClr val="accent2">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Introduction to the Australian Curriculum v9.0: History </a:t>
          </a:r>
        </a:p>
      </dsp:txBody>
      <dsp:txXfrm>
        <a:off x="420654" y="309131"/>
        <a:ext cx="8026074" cy="522441"/>
      </dsp:txXfrm>
    </dsp:sp>
    <dsp:sp modelId="{9C1F023F-615C-455B-A577-4CEC728F60A4}">
      <dsp:nvSpPr>
        <dsp:cNvPr id="0" name=""/>
        <dsp:cNvSpPr/>
      </dsp:nvSpPr>
      <dsp:spPr>
        <a:xfrm>
          <a:off x="64092" y="213789"/>
          <a:ext cx="713125" cy="71312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tx1"/>
              </a:solidFill>
              <a:latin typeface="Arial" panose="020B0604020202020204" pitchFamily="34" charset="0"/>
              <a:cs typeface="Arial" panose="020B0604020202020204" pitchFamily="34" charset="0"/>
            </a:rPr>
            <a:t>Understand this learning area and subject</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tx1"/>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282725"/>
          <a:ext cx="8026074" cy="575252"/>
        </a:xfrm>
        <a:prstGeom prst="rect">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Introduction to the Australian Curriculum v9.0: History </a:t>
          </a:r>
        </a:p>
      </dsp:txBody>
      <dsp:txXfrm>
        <a:off x="420654" y="282725"/>
        <a:ext cx="8026074" cy="575252"/>
      </dsp:txXfrm>
    </dsp:sp>
    <dsp:sp modelId="{9C1F023F-615C-455B-A577-4CEC728F60A4}">
      <dsp:nvSpPr>
        <dsp:cNvPr id="0" name=""/>
        <dsp:cNvSpPr/>
      </dsp:nvSpPr>
      <dsp:spPr>
        <a:xfrm>
          <a:off x="64092" y="213789"/>
          <a:ext cx="713125" cy="713125"/>
        </a:xfrm>
        <a:prstGeom prst="ellipse">
          <a:avLst/>
        </a:prstGeom>
        <a:solidFill>
          <a:schemeClr val="bg1"/>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lumMod val="85000"/>
                </a:schemeClr>
              </a:solidFill>
              <a:latin typeface="Arial" panose="020B0604020202020204" pitchFamily="34" charset="0"/>
              <a:cs typeface="Arial" panose="020B0604020202020204" pitchFamily="34" charset="0"/>
            </a:rPr>
            <a:t>Understand this learning area and subject</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a:solidFill>
                <a:schemeClr val="bg1">
                  <a:lumMod val="85000"/>
                </a:schemeClr>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lumMod val="85000"/>
                </a:schemeClr>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304242"/>
          <a:ext cx="8026074" cy="532219"/>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Introduction to Australian Curriculum v9.0: History </a:t>
          </a:r>
        </a:p>
      </dsp:txBody>
      <dsp:txXfrm>
        <a:off x="420654" y="304242"/>
        <a:ext cx="8026074" cy="532219"/>
      </dsp:txXfrm>
    </dsp:sp>
    <dsp:sp modelId="{9C1F023F-615C-455B-A577-4CEC728F60A4}">
      <dsp:nvSpPr>
        <dsp:cNvPr id="0" name=""/>
        <dsp:cNvSpPr/>
      </dsp:nvSpPr>
      <dsp:spPr>
        <a:xfrm>
          <a:off x="64092" y="213789"/>
          <a:ext cx="713125" cy="713125"/>
        </a:xfrm>
        <a:prstGeom prst="ellipse">
          <a:avLst/>
        </a:prstGeom>
        <a:solidFill>
          <a:schemeClr val="bg1"/>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tx1"/>
              </a:solidFill>
              <a:latin typeface="Arial" panose="020B0604020202020204" pitchFamily="34" charset="0"/>
              <a:cs typeface="Arial" panose="020B0604020202020204" pitchFamily="34" charset="0"/>
            </a:rPr>
            <a:t>Understand this learning area and subject</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3E881-578D-450F-A48E-80156C91C12B}">
      <dsp:nvSpPr>
        <dsp:cNvPr id="0" name=""/>
        <dsp:cNvSpPr/>
      </dsp:nvSpPr>
      <dsp:spPr>
        <a:xfrm>
          <a:off x="971" y="895428"/>
          <a:ext cx="3788572" cy="2273143"/>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dirty="0">
              <a:latin typeface="Arial" panose="020B0604020202020204" pitchFamily="34" charset="0"/>
              <a:cs typeface="Arial" panose="020B0604020202020204" pitchFamily="34" charset="0"/>
            </a:rPr>
            <a:t>Protocols for</a:t>
          </a:r>
          <a:br>
            <a:rPr lang="en-AU" sz="1800" kern="1200" dirty="0">
              <a:latin typeface="Arial" panose="020B0604020202020204" pitchFamily="34" charset="0"/>
              <a:cs typeface="Arial" panose="020B0604020202020204" pitchFamily="34" charset="0"/>
            </a:rPr>
          </a:br>
          <a:r>
            <a:rPr lang="en-AU" sz="1800" kern="1200" dirty="0">
              <a:latin typeface="Arial" panose="020B0604020202020204" pitchFamily="34" charset="0"/>
              <a:cs typeface="Arial" panose="020B0604020202020204" pitchFamily="34" charset="0"/>
            </a:rPr>
            <a:t> engaging</a:t>
          </a:r>
          <a:br>
            <a:rPr lang="en-AU" sz="1800" kern="1200" dirty="0">
              <a:latin typeface="Arial" panose="020B0604020202020204" pitchFamily="34" charset="0"/>
              <a:cs typeface="Arial" panose="020B0604020202020204" pitchFamily="34" charset="0"/>
            </a:rPr>
          </a:br>
          <a:r>
            <a:rPr lang="en-AU" sz="1800" kern="1200" dirty="0">
              <a:latin typeface="Arial" panose="020B0604020202020204" pitchFamily="34" charset="0"/>
              <a:cs typeface="Arial" panose="020B0604020202020204" pitchFamily="34" charset="0"/>
            </a:rPr>
            <a:t> First Nations Australians</a:t>
          </a:r>
        </a:p>
      </dsp:txBody>
      <dsp:txXfrm>
        <a:off x="971" y="895428"/>
        <a:ext cx="3788572" cy="2273143"/>
      </dsp:txXfrm>
    </dsp:sp>
    <dsp:sp modelId="{D499A672-6A21-44E1-B5BA-AB78CBA4534E}">
      <dsp:nvSpPr>
        <dsp:cNvPr id="0" name=""/>
        <dsp:cNvSpPr/>
      </dsp:nvSpPr>
      <dsp:spPr>
        <a:xfrm>
          <a:off x="4168401" y="895428"/>
          <a:ext cx="3788572" cy="2273143"/>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Meeting the </a:t>
          </a:r>
          <a:br>
            <a:rPr lang="en-AU" sz="1800" kern="1200">
              <a:latin typeface="Arial" panose="020B0604020202020204" pitchFamily="34" charset="0"/>
              <a:cs typeface="Arial" panose="020B0604020202020204" pitchFamily="34" charset="0"/>
            </a:rPr>
          </a:br>
          <a:r>
            <a:rPr lang="en-AU" sz="1800" kern="1200">
              <a:latin typeface="Arial" panose="020B0604020202020204" pitchFamily="34" charset="0"/>
              <a:cs typeface="Arial" panose="020B0604020202020204" pitchFamily="34" charset="0"/>
            </a:rPr>
            <a:t>needs of diverse learners</a:t>
          </a:r>
        </a:p>
      </dsp:txBody>
      <dsp:txXfrm>
        <a:off x="4168401" y="895428"/>
        <a:ext cx="3788572" cy="22731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6491B-1EC0-4182-B02B-47DB17374771}">
      <dsp:nvSpPr>
        <dsp:cNvPr id="0" name=""/>
        <dsp:cNvSpPr/>
      </dsp:nvSpPr>
      <dsp:spPr>
        <a:xfrm>
          <a:off x="0" y="0"/>
          <a:ext cx="1840955" cy="1104573"/>
        </a:xfrm>
        <a:prstGeom prst="rect">
          <a:avLst/>
        </a:prstGeom>
        <a:solidFill>
          <a:schemeClr val="bg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a:latin typeface="Arial" panose="020B0604020202020204" pitchFamily="34" charset="0"/>
              <a:cs typeface="Arial" panose="020B0604020202020204" pitchFamily="34" charset="0"/>
            </a:rPr>
            <a:t>Learning </a:t>
          </a:r>
          <a:br>
            <a:rPr lang="en-AU" sz="1800" kern="1200">
              <a:latin typeface="Arial" panose="020B0604020202020204" pitchFamily="34" charset="0"/>
              <a:cs typeface="Arial" panose="020B0604020202020204" pitchFamily="34" charset="0"/>
            </a:rPr>
          </a:br>
          <a:r>
            <a:rPr lang="en-AU" sz="1800" kern="1200">
              <a:latin typeface="Arial" panose="020B0604020202020204" pitchFamily="34" charset="0"/>
              <a:cs typeface="Arial" panose="020B0604020202020204" pitchFamily="34" charset="0"/>
            </a:rPr>
            <a:t>areas</a:t>
          </a:r>
        </a:p>
      </dsp:txBody>
      <dsp:txXfrm>
        <a:off x="0" y="0"/>
        <a:ext cx="1840955" cy="1104573"/>
      </dsp:txXfrm>
    </dsp:sp>
    <dsp:sp modelId="{B8EBEBC6-420B-45B0-8DD8-7EDE40EB59A7}">
      <dsp:nvSpPr>
        <dsp:cNvPr id="0" name=""/>
        <dsp:cNvSpPr/>
      </dsp:nvSpPr>
      <dsp:spPr>
        <a:xfrm>
          <a:off x="0" y="1188835"/>
          <a:ext cx="1840955" cy="1104573"/>
        </a:xfrm>
        <a:prstGeom prst="rect">
          <a:avLst/>
        </a:prstGeom>
        <a:solidFill>
          <a:schemeClr val="bg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a:latin typeface="Arial" panose="020B0604020202020204" pitchFamily="34" charset="0"/>
              <a:cs typeface="Arial" panose="020B0604020202020204" pitchFamily="34" charset="0"/>
            </a:rPr>
            <a:t>General capabilities</a:t>
          </a:r>
        </a:p>
      </dsp:txBody>
      <dsp:txXfrm>
        <a:off x="0" y="1188835"/>
        <a:ext cx="1840955" cy="1104573"/>
      </dsp:txXfrm>
    </dsp:sp>
    <dsp:sp modelId="{6BDEAF27-992D-4C9A-8A9F-470C777CC828}">
      <dsp:nvSpPr>
        <dsp:cNvPr id="0" name=""/>
        <dsp:cNvSpPr/>
      </dsp:nvSpPr>
      <dsp:spPr>
        <a:xfrm>
          <a:off x="0" y="2375585"/>
          <a:ext cx="1840955" cy="1104573"/>
        </a:xfrm>
        <a:prstGeom prst="rect">
          <a:avLst/>
        </a:prstGeom>
        <a:solidFill>
          <a:schemeClr val="bg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Cross-curriculum priorities</a:t>
          </a:r>
        </a:p>
      </dsp:txBody>
      <dsp:txXfrm>
        <a:off x="0" y="2375585"/>
        <a:ext cx="1840955" cy="11045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6491B-1EC0-4182-B02B-47DB17374771}">
      <dsp:nvSpPr>
        <dsp:cNvPr id="0" name=""/>
        <dsp:cNvSpPr/>
      </dsp:nvSpPr>
      <dsp:spPr>
        <a:xfrm>
          <a:off x="0" y="415542"/>
          <a:ext cx="2486858" cy="1492114"/>
        </a:xfrm>
        <a:prstGeom prst="rect">
          <a:avLst/>
        </a:prstGeom>
        <a:solidFill>
          <a:srgbClr val="E2231A"/>
        </a:solidFill>
        <a:ln w="12700" cap="flat" cmpd="sng" algn="ctr">
          <a:solidFill>
            <a:srgbClr val="E2231A"/>
          </a:solidFill>
          <a:prstDash val="solid"/>
          <a:miter lim="800000"/>
        </a:ln>
        <a:effectLst/>
        <a:scene3d>
          <a:camera prst="orthographicFront"/>
          <a:lightRig rig="threePt" dir="t"/>
        </a:scene3d>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dirty="0">
              <a:solidFill>
                <a:srgbClr val="FFFFFF"/>
              </a:solidFill>
              <a:latin typeface="Arial" panose="020B0604020202020204" pitchFamily="34" charset="0"/>
              <a:ea typeface="+mn-ea"/>
              <a:cs typeface="Arial" panose="020B0604020202020204" pitchFamily="34" charset="0"/>
            </a:rPr>
            <a:t>Inquiry questions</a:t>
          </a:r>
        </a:p>
      </dsp:txBody>
      <dsp:txXfrm>
        <a:off x="0" y="415542"/>
        <a:ext cx="2486858" cy="1492114"/>
      </dsp:txXfrm>
    </dsp:sp>
    <dsp:sp modelId="{B8EBEBC6-420B-45B0-8DD8-7EDE40EB59A7}">
      <dsp:nvSpPr>
        <dsp:cNvPr id="0" name=""/>
        <dsp:cNvSpPr/>
      </dsp:nvSpPr>
      <dsp:spPr>
        <a:xfrm>
          <a:off x="2735543" y="415542"/>
          <a:ext cx="2486858" cy="1492114"/>
        </a:xfrm>
        <a:prstGeom prst="rect">
          <a:avLst/>
        </a:prstGeom>
        <a:solidFill>
          <a:srgbClr val="E2231A"/>
        </a:solidFill>
        <a:ln w="12700" cap="flat" cmpd="sng" algn="ctr">
          <a:solidFill>
            <a:srgbClr val="E2231A"/>
          </a:solidFill>
          <a:prstDash val="solid"/>
          <a:miter lim="800000"/>
        </a:ln>
        <a:effectLst/>
        <a:scene3d>
          <a:camera prst="orthographicFront"/>
          <a:lightRig rig="threePt" dir="t"/>
        </a:scene3d>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dirty="0">
              <a:solidFill>
                <a:srgbClr val="FFFFFF"/>
              </a:solidFill>
              <a:latin typeface="Arial" panose="020B0604020202020204" pitchFamily="34" charset="0"/>
              <a:ea typeface="+mn-ea"/>
              <a:cs typeface="Arial" panose="020B0604020202020204" pitchFamily="34" charset="0"/>
            </a:rPr>
            <a:t>Historical sources</a:t>
          </a:r>
        </a:p>
      </dsp:txBody>
      <dsp:txXfrm>
        <a:off x="2735543" y="415542"/>
        <a:ext cx="2486858" cy="1492114"/>
      </dsp:txXfrm>
    </dsp:sp>
    <dsp:sp modelId="{6BDEAF27-992D-4C9A-8A9F-470C777CC828}">
      <dsp:nvSpPr>
        <dsp:cNvPr id="0" name=""/>
        <dsp:cNvSpPr/>
      </dsp:nvSpPr>
      <dsp:spPr>
        <a:xfrm>
          <a:off x="5471087" y="415542"/>
          <a:ext cx="2486858" cy="1492114"/>
        </a:xfrm>
        <a:prstGeom prst="rect">
          <a:avLst/>
        </a:prstGeom>
        <a:solidFill>
          <a:srgbClr val="E2231A"/>
        </a:solidFill>
        <a:ln w="12700" cap="flat" cmpd="sng" algn="ctr">
          <a:solidFill>
            <a:srgbClr val="E2231A"/>
          </a:solidFill>
          <a:prstDash val="solid"/>
          <a:miter lim="800000"/>
        </a:ln>
        <a:effectLst/>
        <a:scene3d>
          <a:camera prst="orthographicFront"/>
          <a:lightRig rig="threePt" dir="t"/>
        </a:scene3d>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dirty="0">
              <a:solidFill>
                <a:srgbClr val="FFFFFF"/>
              </a:solidFill>
              <a:latin typeface="Arial" panose="020B0604020202020204" pitchFamily="34" charset="0"/>
              <a:ea typeface="+mn-ea"/>
              <a:cs typeface="Arial" panose="020B0604020202020204" pitchFamily="34" charset="0"/>
            </a:rPr>
            <a:t>Australian history within a world history approach</a:t>
          </a:r>
        </a:p>
      </dsp:txBody>
      <dsp:txXfrm>
        <a:off x="5471087" y="415542"/>
        <a:ext cx="2486858" cy="1492114"/>
      </dsp:txXfrm>
    </dsp:sp>
    <dsp:sp modelId="{42D3E881-578D-450F-A48E-80156C91C12B}">
      <dsp:nvSpPr>
        <dsp:cNvPr id="0" name=""/>
        <dsp:cNvSpPr/>
      </dsp:nvSpPr>
      <dsp:spPr>
        <a:xfrm>
          <a:off x="1367771" y="2156342"/>
          <a:ext cx="2486858" cy="149211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dirty="0">
              <a:latin typeface="Arial" panose="020B0604020202020204" pitchFamily="34" charset="0"/>
              <a:cs typeface="Arial" panose="020B0604020202020204" pitchFamily="34" charset="0"/>
            </a:rPr>
            <a:t>Protocols for</a:t>
          </a:r>
          <a:br>
            <a:rPr lang="en-AU" sz="1800" kern="1200" dirty="0">
              <a:latin typeface="Arial" panose="020B0604020202020204" pitchFamily="34" charset="0"/>
              <a:cs typeface="Arial" panose="020B0604020202020204" pitchFamily="34" charset="0"/>
            </a:rPr>
          </a:br>
          <a:r>
            <a:rPr lang="en-AU" sz="1800" kern="1200" dirty="0">
              <a:latin typeface="Arial" panose="020B0604020202020204" pitchFamily="34" charset="0"/>
              <a:cs typeface="Arial" panose="020B0604020202020204" pitchFamily="34" charset="0"/>
            </a:rPr>
            <a:t> engaging</a:t>
          </a:r>
          <a:br>
            <a:rPr lang="en-AU" sz="1800" kern="1200" dirty="0">
              <a:latin typeface="Arial" panose="020B0604020202020204" pitchFamily="34" charset="0"/>
              <a:cs typeface="Arial" panose="020B0604020202020204" pitchFamily="34" charset="0"/>
            </a:rPr>
          </a:br>
          <a:r>
            <a:rPr lang="en-AU" sz="1800" kern="1200" dirty="0">
              <a:latin typeface="Arial" panose="020B0604020202020204" pitchFamily="34" charset="0"/>
              <a:cs typeface="Arial" panose="020B0604020202020204" pitchFamily="34" charset="0"/>
            </a:rPr>
            <a:t> First Nations Australians</a:t>
          </a:r>
        </a:p>
      </dsp:txBody>
      <dsp:txXfrm>
        <a:off x="1367771" y="2156342"/>
        <a:ext cx="2486858" cy="1492114"/>
      </dsp:txXfrm>
    </dsp:sp>
    <dsp:sp modelId="{D499A672-6A21-44E1-B5BA-AB78CBA4534E}">
      <dsp:nvSpPr>
        <dsp:cNvPr id="0" name=""/>
        <dsp:cNvSpPr/>
      </dsp:nvSpPr>
      <dsp:spPr>
        <a:xfrm>
          <a:off x="4103315" y="2156342"/>
          <a:ext cx="2486858" cy="149211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latin typeface="Arial" panose="020B0604020202020204" pitchFamily="34" charset="0"/>
              <a:cs typeface="Arial" panose="020B0604020202020204" pitchFamily="34" charset="0"/>
            </a:rPr>
            <a:t>Meeting the </a:t>
          </a:r>
          <a:br>
            <a:rPr lang="en-AU" sz="1800" kern="1200" dirty="0">
              <a:latin typeface="Arial" panose="020B0604020202020204" pitchFamily="34" charset="0"/>
              <a:cs typeface="Arial" panose="020B0604020202020204" pitchFamily="34" charset="0"/>
            </a:rPr>
          </a:br>
          <a:r>
            <a:rPr lang="en-AU" sz="1800" kern="1200" dirty="0">
              <a:latin typeface="Arial" panose="020B0604020202020204" pitchFamily="34" charset="0"/>
              <a:cs typeface="Arial" panose="020B0604020202020204" pitchFamily="34" charset="0"/>
            </a:rPr>
            <a:t>needs of diverse learners</a:t>
          </a:r>
        </a:p>
      </dsp:txBody>
      <dsp:txXfrm>
        <a:off x="4103315" y="2156342"/>
        <a:ext cx="2486858" cy="14921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304242"/>
          <a:ext cx="8026074" cy="532219"/>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Introduction to Australian Curriculum v9.0: History </a:t>
          </a:r>
        </a:p>
      </dsp:txBody>
      <dsp:txXfrm>
        <a:off x="420654" y="304242"/>
        <a:ext cx="8026074" cy="532219"/>
      </dsp:txXfrm>
    </dsp:sp>
    <dsp:sp modelId="{9C1F023F-615C-455B-A577-4CEC728F60A4}">
      <dsp:nvSpPr>
        <dsp:cNvPr id="0" name=""/>
        <dsp:cNvSpPr/>
      </dsp:nvSpPr>
      <dsp:spPr>
        <a:xfrm>
          <a:off x="64092" y="213789"/>
          <a:ext cx="713125" cy="713125"/>
        </a:xfrm>
        <a:prstGeom prst="ellipse">
          <a:avLst/>
        </a:prstGeom>
        <a:solidFill>
          <a:schemeClr val="bg1"/>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Understand this learning area and subject</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tx1"/>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275879"/>
          <a:ext cx="8026074" cy="588944"/>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Introduction to Australian Curriculum v9.0: History</a:t>
          </a:r>
        </a:p>
      </dsp:txBody>
      <dsp:txXfrm>
        <a:off x="420654" y="275879"/>
        <a:ext cx="8026074" cy="588944"/>
      </dsp:txXfrm>
    </dsp:sp>
    <dsp:sp modelId="{9C1F023F-615C-455B-A577-4CEC728F60A4}">
      <dsp:nvSpPr>
        <dsp:cNvPr id="0" name=""/>
        <dsp:cNvSpPr/>
      </dsp:nvSpPr>
      <dsp:spPr>
        <a:xfrm>
          <a:off x="64092" y="213789"/>
          <a:ext cx="713125" cy="713125"/>
        </a:xfrm>
        <a:prstGeom prst="ellipse">
          <a:avLst/>
        </a:prstGeom>
        <a:solidFill>
          <a:schemeClr val="bg1"/>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Understand this learning area and subject</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accent5"/>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40"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27/09/2024</a:t>
            </a:fld>
            <a:endParaRPr lang="en-AU"/>
          </a:p>
        </p:txBody>
      </p:sp>
      <p:sp>
        <p:nvSpPr>
          <p:cNvPr id="4" name="Footer Placeholder 3"/>
          <p:cNvSpPr>
            <a:spLocks noGrp="1"/>
          </p:cNvSpPr>
          <p:nvPr>
            <p:ph type="ftr" sz="quarter" idx="2"/>
          </p:nvPr>
        </p:nvSpPr>
        <p:spPr>
          <a:xfrm>
            <a:off x="2" y="9440648"/>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40" y="9440648"/>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40"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27/09/2024</a:t>
            </a:fld>
            <a:endParaRPr lang="en-AU"/>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2" y="9440648"/>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40" y="9440648"/>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9.australiancurriculum.edu.au/help/website-tou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v9.australiancurriculum.edu.au/help/website-tou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v9.australiancurriculum.edu.au/help/website-tou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v9.australiancurriculum.edu.au/help/website-tou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This presentation is designed to introduce curriculum leaders and teachers to the Australian Curriculum Version 9.0: History — Years 7‒10.</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1754819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This is an overview of the organisation of all Learning areas in the Australian Curriculum Version 8.4 compared with Version 9.0, with the main changes noted.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The following slides show the organisation as it applies specifically to the HASS learning area, and the the subject, History.</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a:t>
            </a:r>
            <a:r>
              <a:rPr lang="en-AU" dirty="0">
                <a:latin typeface="Arial" panose="020B0604020202020204" pitchFamily="34" charset="0"/>
                <a:cs typeface="Arial" panose="020B0604020202020204" pitchFamily="34" charset="0"/>
              </a:rPr>
              <a:t> Image created in house using SmartArt. Adapted from https://v9.australiancurriculum.edu.au/teacher-resources/understand-this-learning-area/humanities-and-social-sciences</a:t>
            </a: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10</a:t>
            </a:fld>
            <a:endParaRPr lang="en-AU"/>
          </a:p>
        </p:txBody>
      </p:sp>
    </p:spTree>
    <p:extLst>
      <p:ext uri="{BB962C8B-B14F-4D97-AF65-F5344CB8AC3E}">
        <p14:creationId xmlns:p14="http://schemas.microsoft.com/office/powerpoint/2010/main" val="1775344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B1DFC-8EC7-1056-7CC0-5E9E628D48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7EE39E-D23F-F55D-0437-EDB8771BF0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EA18BA-49CD-E57B-047A-4D7C7B180523}"/>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0" dirty="0">
                <a:latin typeface="Arial" panose="020B0604020202020204" pitchFamily="34" charset="0"/>
                <a:cs typeface="Arial" panose="020B0604020202020204" pitchFamily="34" charset="0"/>
              </a:rPr>
              <a:t>In the HASS learning area, there is a two-tier structure.</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from</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AU" b="0" dirty="0">
                <a:latin typeface="Arial" panose="020B0604020202020204" pitchFamily="34" charset="0"/>
                <a:cs typeface="Arial" panose="020B0604020202020204" pitchFamily="34" charset="0"/>
              </a:rPr>
              <a:t>https://v9.australiancurriculum.edu.au/teacher-resources/understand-this-learning-area/humanities-and-social-sciences.</a:t>
            </a:r>
          </a:p>
          <a:p>
            <a:pPr>
              <a:defRPr/>
            </a:pPr>
            <a:endParaRPr lang="en-AU" sz="1200" dirty="0">
              <a:solidFill>
                <a:schemeClr val="tx1"/>
              </a:solidFill>
              <a:latin typeface="Arial" panose="020B0604020202020204" pitchFamily="34" charset="0"/>
              <a:cs typeface="Arial" panose="020B0604020202020204" pitchFamily="34" charset="0"/>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D3755C7-7D2D-4B19-9717-1121FDE1CE3F}"/>
              </a:ext>
            </a:extLst>
          </p:cNvPr>
          <p:cNvSpPr>
            <a:spLocks noGrp="1"/>
          </p:cNvSpPr>
          <p:nvPr>
            <p:ph type="sldNum" sz="quarter" idx="5"/>
          </p:nvPr>
        </p:nvSpPr>
        <p:spPr/>
        <p:txBody>
          <a:bodyPr/>
          <a:lstStyle/>
          <a:p>
            <a:pPr>
              <a:defRPr/>
            </a:pPr>
            <a:fld id="{7DC8D554-20BD-45E3-8F8F-C854CD9EEC52}" type="slidenum">
              <a:rPr lang="en-AU" smtClean="0"/>
              <a:pPr>
                <a:defRPr/>
              </a:pPr>
              <a:t>11</a:t>
            </a:fld>
            <a:endParaRPr lang="en-AU"/>
          </a:p>
        </p:txBody>
      </p:sp>
    </p:spTree>
    <p:extLst>
      <p:ext uri="{BB962C8B-B14F-4D97-AF65-F5344CB8AC3E}">
        <p14:creationId xmlns:p14="http://schemas.microsoft.com/office/powerpoint/2010/main" val="4238655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Symbol" panose="05050102010706020507" pitchFamily="18" charset="2"/>
              <a:buNone/>
              <a:tabLst/>
              <a:defRPr/>
            </a:pPr>
            <a:r>
              <a:rPr lang="en-AU" b="0" dirty="0">
                <a:latin typeface="Arial" panose="020B0604020202020204" pitchFamily="34" charset="0"/>
                <a:cs typeface="Arial" panose="020B0604020202020204" pitchFamily="34" charset="0"/>
              </a:rPr>
              <a:t>The first tier for the HASS learning area is called </a:t>
            </a:r>
            <a:r>
              <a:rPr lang="en-AU" b="1" i="0" dirty="0">
                <a:latin typeface="Arial" panose="020B0604020202020204" pitchFamily="34" charset="0"/>
                <a:cs typeface="Arial" panose="020B0604020202020204" pitchFamily="34" charset="0"/>
              </a:rPr>
              <a:t>Understand this learning area</a:t>
            </a:r>
            <a:r>
              <a:rPr lang="en-AU" b="0" i="0" dirty="0">
                <a:latin typeface="Arial" panose="020B0604020202020204" pitchFamily="34" charset="0"/>
                <a:cs typeface="Arial" panose="020B0604020202020204" pitchFamily="34" charset="0"/>
              </a:rPr>
              <a:t>. It outlines </a:t>
            </a:r>
            <a:r>
              <a:rPr lang="en-AU" b="0" dirty="0">
                <a:latin typeface="Arial" panose="020B0604020202020204" pitchFamily="34" charset="0"/>
                <a:cs typeface="Arial" panose="020B0604020202020204" pitchFamily="34" charset="0"/>
              </a:rPr>
              <a:t>guiding principles of the HASS learning area and provides context for each of the subjects that sit within HASS.</a:t>
            </a:r>
          </a:p>
          <a:p>
            <a:pPr marL="0" marR="0" lvl="0" indent="0" algn="l" defTabSz="914400" rtl="0" eaLnBrk="0" fontAlgn="base" latinLnBrk="0" hangingPunct="0">
              <a:lnSpc>
                <a:spcPct val="100000"/>
              </a:lnSpc>
              <a:spcBef>
                <a:spcPct val="30000"/>
              </a:spcBef>
              <a:spcAft>
                <a:spcPct val="0"/>
              </a:spcAft>
              <a:buClrTx/>
              <a:buSzTx/>
              <a:buFont typeface="Symbol" panose="05050102010706020507" pitchFamily="18" charset="2"/>
              <a:buNone/>
              <a:tabLst/>
              <a:defRPr/>
            </a:pPr>
            <a:r>
              <a:rPr lang="en-AU" sz="1200" kern="1200" dirty="0">
                <a:solidFill>
                  <a:schemeClr val="tx1"/>
                </a:solidFill>
                <a:latin typeface="Arial" panose="020B0604020202020204" pitchFamily="34" charset="0"/>
                <a:ea typeface="+mn-ea"/>
                <a:cs typeface="Arial" panose="020B0604020202020204" pitchFamily="34" charset="0"/>
              </a:rPr>
              <a:t>In red, Key considerations and Key connections are new additions in the Australian Curriculum Version 9.0 for HASS.</a:t>
            </a:r>
            <a:r>
              <a:rPr lang="en-AU" dirty="0">
                <a:latin typeface="Arial" panose="020B0604020202020204" pitchFamily="34" charset="0"/>
                <a:cs typeface="Arial" panose="020B0604020202020204" pitchFamily="34" charset="0"/>
              </a:rPr>
              <a:t> </a:t>
            </a: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Symbol" panose="05050102010706020507" pitchFamily="18" charset="2"/>
              <a:buNone/>
              <a:tabLst/>
              <a:defRPr/>
            </a:pPr>
            <a:endPar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https://v9.australiancurriculum.edu.au/teacher-resources/understand-this-learning-area/humanities-and-social-sciences.</a:t>
            </a:r>
            <a:endParaRPr lang="en-AU" sz="1200" dirty="0">
              <a:solidFill>
                <a:schemeClr val="tx1"/>
              </a:solidFill>
              <a:latin typeface="Arial" panose="020B0604020202020204" pitchFamily="34" charset="0"/>
              <a:cs typeface="Arial" panose="020B0604020202020204" pitchFamily="34" charset="0"/>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12</a:t>
            </a:fld>
            <a:endParaRPr lang="en-AU"/>
          </a:p>
        </p:txBody>
      </p:sp>
    </p:spTree>
    <p:extLst>
      <p:ext uri="{BB962C8B-B14F-4D97-AF65-F5344CB8AC3E}">
        <p14:creationId xmlns:p14="http://schemas.microsoft.com/office/powerpoint/2010/main" val="1147181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BB65F-D1F5-9C4B-0078-2F78AEEAC0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41E7D5-2664-EA42-5B8B-18879A080C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05DB4D-B319-EFF5-FB4F-AA990B73E177}"/>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0" dirty="0">
                <a:latin typeface="Arial" panose="020B0604020202020204" pitchFamily="34" charset="0"/>
                <a:cs typeface="Arial" panose="020B0604020202020204" pitchFamily="34" charset="0"/>
              </a:rPr>
              <a:t>In the second tier is information about the subject, in this case History. </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i="0" dirty="0">
                <a:latin typeface="Arial" panose="020B0604020202020204" pitchFamily="34" charset="0"/>
                <a:cs typeface="Arial" panose="020B0604020202020204" pitchFamily="34" charset="0"/>
              </a:rPr>
              <a:t>Understand this subject </a:t>
            </a:r>
            <a:r>
              <a:rPr lang="en-AU" dirty="0">
                <a:latin typeface="Arial" panose="020B0604020202020204" pitchFamily="34" charset="0"/>
                <a:cs typeface="Arial" panose="020B0604020202020204" pitchFamily="34" charset="0"/>
              </a:rPr>
              <a:t>provides detail of the intent of the subject </a:t>
            </a:r>
            <a:r>
              <a:rPr lang="en-AU" b="0" dirty="0">
                <a:latin typeface="Arial" panose="020B0604020202020204" pitchFamily="34" charset="0"/>
                <a:cs typeface="Arial" panose="020B0604020202020204" pitchFamily="34" charset="0"/>
              </a:rPr>
              <a:t>History</a:t>
            </a:r>
            <a:r>
              <a:rPr lang="en-AU" dirty="0">
                <a:latin typeface="Arial" panose="020B0604020202020204" pitchFamily="34" charset="0"/>
                <a:cs typeface="Arial" panose="020B0604020202020204" pitchFamily="34" charset="0"/>
              </a:rPr>
              <a:t> and a snapshot of the structure. In red is a new section, Key considerations, which includes those considerations specific to the subject, </a:t>
            </a:r>
            <a:r>
              <a:rPr lang="en-AU" b="0" dirty="0">
                <a:latin typeface="Arial" panose="020B0604020202020204" pitchFamily="34" charset="0"/>
                <a:cs typeface="Arial" panose="020B0604020202020204" pitchFamily="34" charset="0"/>
              </a:rPr>
              <a:t>History.</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i="0" dirty="0">
                <a:latin typeface="Arial" panose="020B0604020202020204" pitchFamily="34" charset="0"/>
                <a:cs typeface="Arial" panose="020B0604020202020204" pitchFamily="34" charset="0"/>
              </a:rPr>
              <a:t>Curriculum elements </a:t>
            </a:r>
            <a:r>
              <a:rPr lang="en-AU" i="0" dirty="0">
                <a:latin typeface="Arial" panose="020B0604020202020204" pitchFamily="34" charset="0"/>
                <a:cs typeface="Arial" panose="020B0604020202020204" pitchFamily="34" charset="0"/>
              </a:rPr>
              <a:t>provides the</a:t>
            </a:r>
            <a:r>
              <a:rPr lang="en-AU" dirty="0">
                <a:latin typeface="Arial" panose="020B0604020202020204" pitchFamily="34" charset="0"/>
                <a:cs typeface="Arial" panose="020B0604020202020204" pitchFamily="34" charset="0"/>
              </a:rPr>
              <a:t> content required in </a:t>
            </a:r>
            <a:r>
              <a:rPr lang="en-AU" b="0" dirty="0">
                <a:latin typeface="Arial" panose="020B0604020202020204" pitchFamily="34" charset="0"/>
                <a:cs typeface="Arial" panose="020B0604020202020204" pitchFamily="34" charset="0"/>
              </a:rPr>
              <a:t>History</a:t>
            </a:r>
            <a:r>
              <a:rPr lang="en-AU" dirty="0">
                <a:latin typeface="Arial" panose="020B0604020202020204" pitchFamily="34" charset="0"/>
                <a:cs typeface="Arial" panose="020B0604020202020204" pitchFamily="34" charset="0"/>
              </a:rPr>
              <a:t>, including the achievement standards and content descriptions.</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from</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AU" b="0" dirty="0">
                <a:latin typeface="Arial" panose="020B0604020202020204" pitchFamily="34" charset="0"/>
                <a:cs typeface="Arial" panose="020B0604020202020204" pitchFamily="34" charset="0"/>
              </a:rPr>
              <a:t>https://v9.australiancurriculum.edu.au/teacher-resources/understand-this-learning-area/humanities-and-social-sciences.</a:t>
            </a:r>
          </a:p>
          <a:p>
            <a:pPr>
              <a:defRPr/>
            </a:pPr>
            <a:endParaRPr lang="en-AU" sz="1200" dirty="0">
              <a:solidFill>
                <a:schemeClr val="tx1"/>
              </a:solidFill>
              <a:latin typeface="Arial" panose="020B0604020202020204" pitchFamily="34" charset="0"/>
              <a:cs typeface="Arial" panose="020B0604020202020204" pitchFamily="34" charset="0"/>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4761424-787E-808F-BA95-D504B29A06C8}"/>
              </a:ext>
            </a:extLst>
          </p:cNvPr>
          <p:cNvSpPr>
            <a:spLocks noGrp="1"/>
          </p:cNvSpPr>
          <p:nvPr>
            <p:ph type="sldNum" sz="quarter" idx="5"/>
          </p:nvPr>
        </p:nvSpPr>
        <p:spPr/>
        <p:txBody>
          <a:bodyPr/>
          <a:lstStyle/>
          <a:p>
            <a:pPr>
              <a:defRPr/>
            </a:pPr>
            <a:fld id="{7DC8D554-20BD-45E3-8F8F-C854CD9EEC52}" type="slidenum">
              <a:rPr lang="en-AU" smtClean="0"/>
              <a:pPr>
                <a:defRPr/>
              </a:pPr>
              <a:t>13</a:t>
            </a:fld>
            <a:endParaRPr lang="en-AU"/>
          </a:p>
        </p:txBody>
      </p:sp>
    </p:spTree>
    <p:extLst>
      <p:ext uri="{BB962C8B-B14F-4D97-AF65-F5344CB8AC3E}">
        <p14:creationId xmlns:p14="http://schemas.microsoft.com/office/powerpoint/2010/main" val="2781553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14</a:t>
            </a:fld>
            <a:endParaRPr lang="en-AU"/>
          </a:p>
        </p:txBody>
      </p:sp>
    </p:spTree>
    <p:extLst>
      <p:ext uri="{BB962C8B-B14F-4D97-AF65-F5344CB8AC3E}">
        <p14:creationId xmlns:p14="http://schemas.microsoft.com/office/powerpoint/2010/main" val="2415265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45863-A5AF-833F-BE77-282D674742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832220-D83C-90CE-EAF9-F1D88C0C8C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71950E-7512-8CC1-759F-26D898BFF902}"/>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In Version 9 t</a:t>
            </a:r>
            <a:r>
              <a:rPr lang="en-AU" sz="1200" i="0" kern="1200" dirty="0">
                <a:solidFill>
                  <a:schemeClr val="tx1"/>
                </a:solidFill>
                <a:effectLst/>
                <a:latin typeface="Arial" panose="020B0604020202020204" pitchFamily="34" charset="0"/>
                <a:cs typeface="Arial" panose="020B0604020202020204" pitchFamily="34" charset="0"/>
              </a:rPr>
              <a:t>he</a:t>
            </a:r>
            <a:r>
              <a:rPr lang="en-AU" sz="1200" dirty="0">
                <a:solidFill>
                  <a:schemeClr val="tx1"/>
                </a:solidFill>
                <a:latin typeface="Arial" panose="020B0604020202020204" pitchFamily="34" charset="0"/>
                <a:cs typeface="Arial" panose="020B0604020202020204" pitchFamily="34" charset="0"/>
              </a:rPr>
              <a:t> introduction includes information about the 5 subjects that comprise the HASS learning area:</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solidFill>
                  <a:schemeClr val="tx1"/>
                </a:solidFill>
                <a:latin typeface="Arial" panose="020B0604020202020204" pitchFamily="34" charset="0"/>
                <a:cs typeface="Arial" panose="020B0604020202020204" pitchFamily="34" charset="0"/>
              </a:rPr>
              <a:t>P–6 HASS</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solidFill>
                  <a:schemeClr val="tx1"/>
                </a:solidFill>
                <a:latin typeface="Arial" panose="020B0604020202020204" pitchFamily="34" charset="0"/>
                <a:cs typeface="Arial" panose="020B0604020202020204" pitchFamily="34" charset="0"/>
              </a:rPr>
              <a:t>Civics and Citizenship</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solidFill>
                  <a:schemeClr val="tx1"/>
                </a:solidFill>
                <a:latin typeface="Arial" panose="020B0604020202020204" pitchFamily="34" charset="0"/>
                <a:cs typeface="Arial" panose="020B0604020202020204" pitchFamily="34" charset="0"/>
              </a:rPr>
              <a:t>Economics and Business</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solidFill>
                  <a:schemeClr val="tx1"/>
                </a:solidFill>
                <a:latin typeface="Arial" panose="020B0604020202020204" pitchFamily="34" charset="0"/>
                <a:cs typeface="Arial" panose="020B0604020202020204" pitchFamily="34" charset="0"/>
              </a:rPr>
              <a:t>Geography</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solidFill>
                  <a:schemeClr val="tx1"/>
                </a:solidFill>
                <a:latin typeface="Arial" panose="020B0604020202020204" pitchFamily="34" charset="0"/>
                <a:cs typeface="Arial" panose="020B0604020202020204" pitchFamily="34" charset="0"/>
              </a:rPr>
              <a:t>History.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The rationale and aims capture the intent of teaching HASS and inform teachers’ planning in a school context. </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from</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AU" b="0" dirty="0">
                <a:latin typeface="Arial" panose="020B0604020202020204" pitchFamily="34" charset="0"/>
                <a:cs typeface="Arial" panose="020B0604020202020204" pitchFamily="34" charset="0"/>
              </a:rPr>
              <a:t>https://v9.australiancurriculum.edu.au/teacher-resources/understand-this-learning-area/humanities-and-social-sciences.</a:t>
            </a:r>
          </a:p>
          <a:p>
            <a:pPr>
              <a:defRPr/>
            </a:pPr>
            <a:endParaRPr lang="en-AU" sz="1200" dirty="0">
              <a:solidFill>
                <a:schemeClr val="tx1"/>
              </a:solidFill>
              <a:latin typeface="Arial" panose="020B0604020202020204" pitchFamily="34" charset="0"/>
              <a:cs typeface="Arial" panose="020B0604020202020204" pitchFamily="34" charset="0"/>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5A9F012-5ED6-490F-2389-AFD5E5AAE963}"/>
              </a:ext>
            </a:extLst>
          </p:cNvPr>
          <p:cNvSpPr>
            <a:spLocks noGrp="1"/>
          </p:cNvSpPr>
          <p:nvPr>
            <p:ph type="sldNum" sz="quarter" idx="5"/>
          </p:nvPr>
        </p:nvSpPr>
        <p:spPr/>
        <p:txBody>
          <a:bodyPr/>
          <a:lstStyle/>
          <a:p>
            <a:pPr>
              <a:defRPr/>
            </a:pPr>
            <a:fld id="{7DC8D554-20BD-45E3-8F8F-C854CD9EEC52}" type="slidenum">
              <a:rPr lang="en-AU" smtClean="0"/>
              <a:pPr>
                <a:defRPr/>
              </a:pPr>
              <a:t>15</a:t>
            </a:fld>
            <a:endParaRPr lang="en-AU"/>
          </a:p>
        </p:txBody>
      </p:sp>
    </p:spTree>
    <p:extLst>
      <p:ext uri="{BB962C8B-B14F-4D97-AF65-F5344CB8AC3E}">
        <p14:creationId xmlns:p14="http://schemas.microsoft.com/office/powerpoint/2010/main" val="1586080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a:t>
            </a:r>
            <a:r>
              <a:rPr lang="en-AU" dirty="0">
                <a:latin typeface="Arial" panose="020B0604020202020204" pitchFamily="34" charset="0"/>
                <a:cs typeface="Arial" panose="020B0604020202020204" pitchFamily="34" charset="0"/>
              </a:rPr>
              <a:t>he introduction in </a:t>
            </a:r>
            <a:r>
              <a:rPr lang="en-AU" b="1" i="0" dirty="0">
                <a:latin typeface="Arial" panose="020B0604020202020204" pitchFamily="34" charset="0"/>
                <a:cs typeface="Arial" panose="020B0604020202020204" pitchFamily="34" charset="0"/>
              </a:rPr>
              <a:t>Understand this learning area </a:t>
            </a:r>
            <a:r>
              <a:rPr lang="en-AU" dirty="0">
                <a:latin typeface="Arial" panose="020B0604020202020204" pitchFamily="34" charset="0"/>
                <a:cs typeface="Arial" panose="020B0604020202020204" pitchFamily="34" charset="0"/>
              </a:rPr>
              <a:t>also describes the learning entitlement in HASS.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16</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02768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D528A-C4E2-AEC5-82EF-B6287B0C01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D54A54-2038-3BC5-EB95-FBEC8F35B2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805865-F7C7-63C1-0E0D-E894B3E188FD}"/>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The section on structure includes information about the strands and sub-strands in the HASS learning area.</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https://v9.australiancurriculum.edu.au/teacher-resources/understand-this-learning-area/humanities-and-social-sciences.</a:t>
            </a:r>
          </a:p>
          <a:p>
            <a:pPr>
              <a:defRPr/>
            </a:pPr>
            <a:endParaRPr lang="en-AU" sz="1200" dirty="0">
              <a:solidFill>
                <a:schemeClr val="tx1"/>
              </a:solidFill>
              <a:latin typeface="Arial" panose="020B0604020202020204" pitchFamily="34" charset="0"/>
              <a:cs typeface="Arial" panose="020B0604020202020204" pitchFamily="34" charset="0"/>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0C800F8-3B83-0E8F-ABD1-E30586CF17C8}"/>
              </a:ext>
            </a:extLst>
          </p:cNvPr>
          <p:cNvSpPr>
            <a:spLocks noGrp="1"/>
          </p:cNvSpPr>
          <p:nvPr>
            <p:ph type="sldNum" sz="quarter" idx="5"/>
          </p:nvPr>
        </p:nvSpPr>
        <p:spPr/>
        <p:txBody>
          <a:bodyPr/>
          <a:lstStyle/>
          <a:p>
            <a:pPr>
              <a:defRPr/>
            </a:pPr>
            <a:fld id="{7DC8D554-20BD-45E3-8F8F-C854CD9EEC52}" type="slidenum">
              <a:rPr lang="en-AU" smtClean="0"/>
              <a:pPr>
                <a:defRPr/>
              </a:pPr>
              <a:t>17</a:t>
            </a:fld>
            <a:endParaRPr lang="en-AU"/>
          </a:p>
        </p:txBody>
      </p:sp>
    </p:spTree>
    <p:extLst>
      <p:ext uri="{BB962C8B-B14F-4D97-AF65-F5344CB8AC3E}">
        <p14:creationId xmlns:p14="http://schemas.microsoft.com/office/powerpoint/2010/main" val="3801232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4B399-9694-A0AC-B6E5-59B4BCC997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0808D2-42DB-9F9B-EFE2-B5FFCC2A41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5F109F-63F6-E680-1F32-A95507D12363}"/>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dirty="0">
                <a:latin typeface="Arial" panose="020B0604020202020204" pitchFamily="34" charset="0"/>
                <a:cs typeface="Arial" panose="020B0604020202020204" pitchFamily="34" charset="0"/>
              </a:rPr>
              <a:t>In HASS in Version 9.0, all subjects continue to be </a:t>
            </a:r>
            <a:r>
              <a:rPr lang="en-US" b="0" dirty="0" err="1">
                <a:latin typeface="Arial" panose="020B0604020202020204" pitchFamily="34" charset="0"/>
                <a:cs typeface="Arial" panose="020B0604020202020204" pitchFamily="34" charset="0"/>
              </a:rPr>
              <a:t>organised</a:t>
            </a:r>
            <a:r>
              <a:rPr lang="en-US" b="0" dirty="0">
                <a:latin typeface="Arial" panose="020B0604020202020204" pitchFamily="34" charset="0"/>
                <a:cs typeface="Arial" panose="020B0604020202020204" pitchFamily="34" charset="0"/>
              </a:rPr>
              <a:t> through strands and sub-strands. The two, interrelated strands in Version 9.0</a:t>
            </a:r>
            <a:r>
              <a:rPr lang="en-AU" b="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are: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dirty="0">
              <a:latin typeface="Arial" panose="020B0604020202020204" pitchFamily="34" charset="0"/>
              <a:cs typeface="Arial" panose="020B0604020202020204" pitchFamily="34" charset="0"/>
            </a:endParaRP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1" i="0" dirty="0">
                <a:latin typeface="Arial" panose="020B0604020202020204" pitchFamily="34" charset="0"/>
                <a:cs typeface="Arial" panose="020B0604020202020204" pitchFamily="34" charset="0"/>
              </a:rPr>
              <a:t>Knowledge and understanding</a:t>
            </a:r>
            <a:r>
              <a:rPr lang="en-AU" b="0" dirty="0">
                <a:latin typeface="Arial" panose="020B0604020202020204" pitchFamily="34" charset="0"/>
                <a:cs typeface="Arial" panose="020B0604020202020204" pitchFamily="34" charset="0"/>
              </a:rPr>
              <a:t> and</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1" i="0" dirty="0">
                <a:latin typeface="Arial" panose="020B0604020202020204" pitchFamily="34" charset="0"/>
                <a:cs typeface="Arial" panose="020B0604020202020204" pitchFamily="34" charset="0"/>
              </a:rPr>
              <a:t>Skills</a:t>
            </a:r>
            <a:r>
              <a:rPr lang="en-AU" b="0" dirty="0">
                <a:latin typeface="Arial" panose="020B0604020202020204" pitchFamily="34" charset="0"/>
                <a:cs typeface="Arial" panose="020B0604020202020204" pitchFamily="34" charset="0"/>
              </a:rPr>
              <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This is a small change from Version 8.4. Inquiry is now incorporated into the sub-strands as a skill.</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1" dirty="0">
              <a:solidFill>
                <a:srgbClr val="000000"/>
              </a:solidFill>
              <a:effectLs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US" b="0" i="0" dirty="0">
              <a:solidFill>
                <a:srgbClr val="000000"/>
              </a:solidFill>
              <a:effectLst/>
              <a:latin typeface="Arial" panose="020B0604020202020204" pitchFamily="34" charset="0"/>
              <a:cs typeface="Arial" panose="020B0604020202020204" pitchFamily="34" charset="0"/>
            </a:endParaRPr>
          </a:p>
          <a:p>
            <a:pPr algn="l"/>
            <a:endParaRPr lang="en-US" b="0" i="0" dirty="0">
              <a:solidFill>
                <a:srgbClr val="000000"/>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586E460-B042-5455-0825-BBA2E014902E}"/>
              </a:ext>
            </a:extLst>
          </p:cNvPr>
          <p:cNvSpPr>
            <a:spLocks noGrp="1"/>
          </p:cNvSpPr>
          <p:nvPr>
            <p:ph type="sldNum" sz="quarter" idx="5"/>
          </p:nvPr>
        </p:nvSpPr>
        <p:spPr/>
        <p:txBody>
          <a:bodyPr/>
          <a:lstStyle/>
          <a:p>
            <a:pPr>
              <a:defRPr/>
            </a:pPr>
            <a:fld id="{7DC8D554-20BD-45E3-8F8F-C854CD9EEC52}" type="slidenum">
              <a:rPr lang="en-AU" smtClean="0"/>
              <a:pPr>
                <a:defRPr/>
              </a:pPr>
              <a:t>18</a:t>
            </a:fld>
            <a:endParaRPr lang="en-AU"/>
          </a:p>
        </p:txBody>
      </p:sp>
    </p:spTree>
    <p:extLst>
      <p:ext uri="{BB962C8B-B14F-4D97-AF65-F5344CB8AC3E}">
        <p14:creationId xmlns:p14="http://schemas.microsoft.com/office/powerpoint/2010/main" val="2586096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baseline="0" dirty="0">
                <a:solidFill>
                  <a:srgbClr val="000000"/>
                </a:solidFill>
                <a:latin typeface="Arial" panose="020B0604020202020204" pitchFamily="34" charset="0"/>
                <a:cs typeface="Arial" panose="020B0604020202020204" pitchFamily="34" charset="0"/>
              </a:rPr>
              <a:t>The Knowledge and understanding strand in the v9.0 HASS learning area contains varying numbers of sub-strands depending on the subject.</a:t>
            </a:r>
          </a:p>
          <a:p>
            <a:r>
              <a:rPr lang="en-US" sz="1100" b="0" i="0" u="none" strike="noStrike" baseline="0" dirty="0">
                <a:solidFill>
                  <a:srgbClr val="000000"/>
                </a:solidFill>
                <a:latin typeface="Arial" panose="020B0604020202020204" pitchFamily="34" charset="0"/>
                <a:cs typeface="Arial" panose="020B0604020202020204" pitchFamily="34" charset="0"/>
              </a:rPr>
              <a:t>For example, there are different requirements across the subjects regarding what sub-strands are expected to be studied in a school’s program. </a:t>
            </a:r>
          </a:p>
          <a:p>
            <a:r>
              <a:rPr lang="en-US" sz="1100" b="0" i="0" u="none" strike="noStrike" baseline="0" dirty="0">
                <a:solidFill>
                  <a:srgbClr val="000000"/>
                </a:solidFill>
                <a:latin typeface="Arial" panose="020B0604020202020204" pitchFamily="34" charset="0"/>
                <a:cs typeface="Arial" panose="020B0604020202020204" pitchFamily="34" charset="0"/>
              </a:rPr>
              <a:t>It is important to note that in</a:t>
            </a:r>
            <a:r>
              <a:rPr lang="en-US" sz="1100" b="1" i="0" u="none" strike="noStrike" baseline="0" dirty="0">
                <a:solidFill>
                  <a:srgbClr val="000000"/>
                </a:solidFill>
                <a:latin typeface="Arial" panose="020B0604020202020204" pitchFamily="34" charset="0"/>
                <a:cs typeface="Arial" panose="020B0604020202020204" pitchFamily="34" charset="0"/>
              </a:rPr>
              <a:t> History </a:t>
            </a:r>
            <a:r>
              <a:rPr lang="en-US" sz="1100" b="0" i="0" u="none" strike="noStrike" baseline="0" dirty="0">
                <a:solidFill>
                  <a:srgbClr val="000000"/>
                </a:solidFill>
                <a:latin typeface="Arial" panose="020B0604020202020204" pitchFamily="34" charset="0"/>
                <a:cs typeface="Arial" panose="020B0604020202020204" pitchFamily="34" charset="0"/>
              </a:rPr>
              <a:t>the number of sub-strands varies across the year levels, and only some of these sub-strands are expected to be studied. </a:t>
            </a:r>
          </a:p>
          <a:p>
            <a:pPr marL="0" indent="0">
              <a:buFont typeface="Arial" panose="020B0604020202020204" pitchFamily="34" charset="0"/>
              <a:buNone/>
            </a:pPr>
            <a:endParaRPr lang="en-US" sz="1100" b="0" i="0" u="none" strike="noStrike" baseline="0" dirty="0">
              <a:solidFill>
                <a:srgbClr val="0000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Adapted from https://v9.australiancurriculum.edu.au/teacher-resources/understand-this-learning-area/humanities-and-social-sciences. Image created in house using SmartArt </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19</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2769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Arial" panose="020B0604020202020204" pitchFamily="34" charset="0"/>
                <a:cs typeface="Arial" panose="020B0604020202020204" pitchFamily="34" charset="0"/>
              </a:rPr>
              <a:t>Acknowledgment of Country</a:t>
            </a:r>
          </a:p>
          <a:p>
            <a:endParaRPr lang="en-AU"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QCAA acknowledges the Traditional Owners and Traditional Custodians of the lands on which we meet today.</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We pay our respects to their Elders and their descendants, who continue cultural and spiritual connections to Country, and we extend that respect to Aboriginal people and Torres Strait Islander people here today.</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We thank them for sharing their cultures and spiritualities and </a:t>
            </a:r>
            <a:r>
              <a:rPr lang="en-US" sz="1200" dirty="0" err="1">
                <a:latin typeface="Arial" panose="020B0604020202020204" pitchFamily="34" charset="0"/>
                <a:cs typeface="Arial" panose="020B0604020202020204" pitchFamily="34" charset="0"/>
              </a:rPr>
              <a:t>recognise</a:t>
            </a:r>
            <a:r>
              <a:rPr lang="en-US" sz="1200" dirty="0">
                <a:latin typeface="Arial" panose="020B0604020202020204" pitchFamily="34" charset="0"/>
                <a:cs typeface="Arial" panose="020B0604020202020204" pitchFamily="34" charset="0"/>
              </a:rPr>
              <a:t> the important contribution of this knowledge to our understanding of this place we call home.</a:t>
            </a:r>
          </a:p>
          <a:p>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9339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100" b="0" dirty="0">
                <a:latin typeface="Arial" panose="020B0604020202020204" pitchFamily="34" charset="0"/>
                <a:cs typeface="Arial" panose="020B0604020202020204" pitchFamily="34" charset="0"/>
              </a:rPr>
              <a:t>Strands are organised into sub-strands depending on the subject.</a:t>
            </a:r>
          </a:p>
          <a:p>
            <a:pPr marL="0" indent="0">
              <a:buFont typeface="Arial" panose="020B0604020202020204" pitchFamily="34" charset="0"/>
              <a:buNone/>
            </a:pPr>
            <a:r>
              <a:rPr lang="en-AU" sz="1100" b="0" dirty="0">
                <a:latin typeface="Arial" panose="020B0604020202020204" pitchFamily="34" charset="0"/>
                <a:cs typeface="Arial" panose="020B0604020202020204" pitchFamily="34" charset="0"/>
              </a:rPr>
              <a:t>For example, there is now a consistent number of sub-strands in the Skills strand across the suite of Years 7‒10 HASS subjects. </a:t>
            </a:r>
            <a:endParaRPr lang="en-AU" sz="1100" b="0" strike="sngStrike"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1100" b="0" dirty="0">
                <a:latin typeface="Arial" panose="020B0604020202020204" pitchFamily="34" charset="0"/>
                <a:cs typeface="Arial" panose="020B0604020202020204" pitchFamily="34" charset="0"/>
              </a:rPr>
              <a:t>In each HASS subject, there are </a:t>
            </a:r>
            <a:r>
              <a:rPr lang="en-AU" sz="1100" b="1" dirty="0">
                <a:latin typeface="Arial" panose="020B0604020202020204" pitchFamily="34" charset="0"/>
                <a:cs typeface="Arial" panose="020B0604020202020204" pitchFamily="34" charset="0"/>
              </a:rPr>
              <a:t>four</a:t>
            </a:r>
            <a:r>
              <a:rPr lang="en-AU" sz="1100" b="0" dirty="0">
                <a:latin typeface="Arial" panose="020B0604020202020204" pitchFamily="34" charset="0"/>
                <a:cs typeface="Arial" panose="020B0604020202020204" pitchFamily="34" charset="0"/>
              </a:rPr>
              <a:t> Skills sub-strands. These vary depending on the nature of the subject; however, there are certain skills, Questioning and researching and Communicating, that are common to all subjects.</a:t>
            </a:r>
          </a:p>
          <a:p>
            <a:pPr marL="0" indent="0">
              <a:buFont typeface="Arial" panose="020B0604020202020204" pitchFamily="34" charset="0"/>
              <a:buNone/>
            </a:pPr>
            <a:r>
              <a:rPr lang="en-AU" sz="1100" b="0" dirty="0">
                <a:latin typeface="Arial" panose="020B0604020202020204" pitchFamily="34" charset="0"/>
                <a:cs typeface="Arial" panose="020B0604020202020204" pitchFamily="34" charset="0"/>
              </a:rPr>
              <a:t>In addition, there are some similarities in the grouping of cognitions in the second and third skills sub-strands. </a:t>
            </a:r>
          </a:p>
          <a:p>
            <a:pPr marL="0" indent="0">
              <a:buFont typeface="Arial" panose="020B0604020202020204" pitchFamily="34" charset="0"/>
              <a:buNone/>
            </a:pPr>
            <a:endParaRPr lang="en-AU"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61041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126B1-4AF5-6BB9-20FB-113BC63E56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93EE6A-EF2B-C988-80EE-512658BB5B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5FAF4C-D1B5-1667-333C-28AAB93959DB}"/>
              </a:ext>
            </a:extLst>
          </p:cNvPr>
          <p:cNvSpPr>
            <a:spLocks noGrp="1"/>
          </p:cNvSpPr>
          <p:nvPr>
            <p:ph type="body" idx="1"/>
          </p:nvPr>
        </p:nvSpPr>
        <p:spPr/>
        <p:txBody>
          <a:bodyPr/>
          <a:lstStyle/>
          <a:p>
            <a:pPr marL="0" indent="0">
              <a:buFont typeface="Arial" panose="020B0604020202020204" pitchFamily="34" charset="0"/>
              <a:buNone/>
              <a:defRPr/>
            </a:pPr>
            <a:r>
              <a:rPr lang="en-AU" dirty="0">
                <a:latin typeface="Arial" panose="020B0604020202020204" pitchFamily="34" charset="0"/>
                <a:cs typeface="Arial" panose="020B0604020202020204" pitchFamily="34" charset="0"/>
              </a:rPr>
              <a:t>The final section of </a:t>
            </a:r>
            <a:r>
              <a:rPr lang="en-AU" b="1" i="0" dirty="0">
                <a:latin typeface="Arial" panose="020B0604020202020204" pitchFamily="34" charset="0"/>
                <a:cs typeface="Arial" panose="020B0604020202020204" pitchFamily="34" charset="0"/>
              </a:rPr>
              <a:t>Understand this learning area </a:t>
            </a:r>
            <a:r>
              <a:rPr lang="en-AU" i="0" dirty="0">
                <a:latin typeface="Arial" panose="020B0604020202020204" pitchFamily="34" charset="0"/>
                <a:cs typeface="Arial" panose="020B0604020202020204" pitchFamily="34" charset="0"/>
              </a:rPr>
              <a:t>includes the key considerations, key connections and resources that </a:t>
            </a:r>
            <a:r>
              <a:rPr lang="en-AU" dirty="0">
                <a:latin typeface="Arial" panose="020B0604020202020204" pitchFamily="34" charset="0"/>
                <a:cs typeface="Arial" panose="020B0604020202020204" pitchFamily="34" charset="0"/>
              </a:rPr>
              <a:t>provide further support and advice for teachers when planning for Version 9.0 in HASS. </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https://v9.australiancurriculum.edu.au/teacher-resources/understand-this-learning-area/humanities-and-social-sciences.</a:t>
            </a:r>
          </a:p>
          <a:p>
            <a:pPr>
              <a:defRPr/>
            </a:pPr>
            <a:endParaRPr lang="en-AU" sz="1200" dirty="0">
              <a:solidFill>
                <a:schemeClr val="tx1"/>
              </a:solidFill>
              <a:latin typeface="Arial" panose="020B0604020202020204" pitchFamily="34" charset="0"/>
              <a:cs typeface="Arial" panose="020B0604020202020204" pitchFamily="34" charset="0"/>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27FFD84-5CA8-B79A-C20A-5B2B06A2E355}"/>
              </a:ext>
            </a:extLst>
          </p:cNvPr>
          <p:cNvSpPr>
            <a:spLocks noGrp="1"/>
          </p:cNvSpPr>
          <p:nvPr>
            <p:ph type="sldNum" sz="quarter" idx="5"/>
          </p:nvPr>
        </p:nvSpPr>
        <p:spPr/>
        <p:txBody>
          <a:bodyPr/>
          <a:lstStyle/>
          <a:p>
            <a:pPr>
              <a:defRPr/>
            </a:pPr>
            <a:fld id="{7DC8D554-20BD-45E3-8F8F-C854CD9EEC52}" type="slidenum">
              <a:rPr lang="en-AU" smtClean="0"/>
              <a:pPr>
                <a:defRPr/>
              </a:pPr>
              <a:t>21</a:t>
            </a:fld>
            <a:endParaRPr lang="en-AU"/>
          </a:p>
        </p:txBody>
      </p:sp>
    </p:spTree>
    <p:extLst>
      <p:ext uri="{BB962C8B-B14F-4D97-AF65-F5344CB8AC3E}">
        <p14:creationId xmlns:p14="http://schemas.microsoft.com/office/powerpoint/2010/main" val="1001617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4C341-1C92-7F20-C887-ADC44FEC03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4641EF-486E-BE03-A077-98BAF704D7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E919AC-B450-7C8A-8811-CF84BFAD9CE3}"/>
              </a:ext>
            </a:extLst>
          </p:cNvPr>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key considerations is a new section in v9.0 consistent across all learning areas. </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There are two new considerations in all learning areas which are Protocols for engaging First Nations Australians and Meeting the needs of diverse learners.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Subject-specific key considerations for </a:t>
            </a:r>
            <a:r>
              <a:rPr lang="en-AU" sz="1200" dirty="0">
                <a:solidFill>
                  <a:schemeClr val="tx1"/>
                </a:solidFill>
                <a:latin typeface="Arial" panose="020B0604020202020204" pitchFamily="34" charset="0"/>
                <a:cs typeface="Arial" panose="020B0604020202020204" pitchFamily="34" charset="0"/>
              </a:rPr>
              <a:t>History</a:t>
            </a:r>
            <a:r>
              <a:rPr lang="en-AU" dirty="0">
                <a:latin typeface="Arial" panose="020B0604020202020204" pitchFamily="34" charset="0"/>
                <a:cs typeface="Arial" panose="020B0604020202020204" pitchFamily="34" charset="0"/>
              </a:rPr>
              <a:t> will be discussed later. </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Source:</a:t>
            </a:r>
            <a:r>
              <a:rPr lang="en-AU" dirty="0">
                <a:latin typeface="Arial" panose="020B0604020202020204" pitchFamily="34" charset="0"/>
                <a:cs typeface="Arial" panose="020B0604020202020204" pitchFamily="34" charset="0"/>
              </a:rPr>
              <a:t> </a:t>
            </a:r>
            <a:r>
              <a:rPr lang="en-AU" sz="1200" b="0" dirty="0">
                <a:latin typeface="Arial" panose="020B0604020202020204" pitchFamily="34" charset="0"/>
                <a:cs typeface="Arial" panose="020B0604020202020204" pitchFamily="34" charset="0"/>
              </a:rPr>
              <a:t>Image created in house using SmartArt based on</a:t>
            </a:r>
            <a:r>
              <a:rPr lang="en-AU" dirty="0">
                <a:latin typeface="Arial" panose="020B0604020202020204" pitchFamily="34" charset="0"/>
                <a:cs typeface="Arial" panose="020B0604020202020204" pitchFamily="34" charset="0"/>
              </a:rPr>
              <a:t> </a:t>
            </a:r>
            <a:r>
              <a:rPr lang="en-AU" b="0" dirty="0">
                <a:latin typeface="Arial" panose="020B0604020202020204" pitchFamily="34" charset="0"/>
                <a:cs typeface="Arial" panose="020B0604020202020204" pitchFamily="34" charset="0"/>
              </a:rPr>
              <a:t>https://v9.australiancurriculum.edu.au/teacher-resources/understand-this-learning-area/humanities-and-social-sciences.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dirty="0">
              <a:solidFill>
                <a:srgbClr val="444444"/>
              </a:solidFill>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2E196D9-D418-54E9-4449-1B1AE2DE8182}"/>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98087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key connections in the curriculum support teachers to integrate HASS with other learning areas, embed relevant general capabilities and provide possible contexts for learning through the cross-curriculum priorities.</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This integration can </a:t>
            </a:r>
            <a:r>
              <a:rPr lang="en-AU" dirty="0">
                <a:latin typeface="Arial" panose="020B0604020202020204" pitchFamily="34" charset="0"/>
                <a:cs typeface="Arial" panose="020B0604020202020204" pitchFamily="34" charset="0"/>
              </a:rPr>
              <a:t>enrich and deepen student engagement with learning area content. </a:t>
            </a:r>
            <a:endParaRPr lang="en-AU"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These connections should only be considered when they provide appropriate and authentic opportunities to strengthen learning area content. </a:t>
            </a:r>
          </a:p>
          <a:p>
            <a:pPr marL="0" indent="0">
              <a:buFont typeface="Arial" panose="020B0604020202020204" pitchFamily="34" charset="0"/>
              <a:buNone/>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23</a:t>
            </a:fld>
            <a:endParaRPr lang="en-AU"/>
          </a:p>
        </p:txBody>
      </p:sp>
    </p:spTree>
    <p:extLst>
      <p:ext uri="{BB962C8B-B14F-4D97-AF65-F5344CB8AC3E}">
        <p14:creationId xmlns:p14="http://schemas.microsoft.com/office/powerpoint/2010/main" val="3368100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QCAA has resources that identify the connections the Australian Curriculum has made between learning areas and the general capabilities. </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general capability level overviews provide an overview of where each general capability can be developed or applied in the content descriptions of the learning areas. For example, the general capability Level 5 and Level 6 align with Years 7–10 learning areas. </a:t>
            </a:r>
          </a:p>
          <a:p>
            <a:pPr marL="0" indent="0">
              <a:buFont typeface="Arial" panose="020B0604020202020204" pitchFamily="34" charset="0"/>
              <a:buNone/>
            </a:pPr>
            <a:endParaRPr lang="en-AU"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continua resources are available for the general capabilities: </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critical and creative thinking</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digital literacy</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ethical understanding</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intercultural understanding and, </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personal and social capability. </a:t>
            </a:r>
          </a:p>
          <a:p>
            <a:pPr marL="0" indent="0">
              <a:buFont typeface="Arial" panose="020B0604020202020204" pitchFamily="34" charset="0"/>
              <a:buNone/>
            </a:pPr>
            <a:endParaRPr lang="en-AU"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There are resources available that provide a sequence of learning for the capability from Level 1 to Level 6. This can be helpful for teachers when catering for students with diverse needs.</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QCAA has advice documents to support teachers to use the Literacy and Numeracy progressions. These progressions provide observable indicators of increasing complexity in literacy and numeracy which can help teachers to develop targeted teaching and learning programs for students who are working at, above and below year-level expectations. </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These resources can support teaching teams to interrogate connections between the general capabilities and the learning area content in more detail.</a:t>
            </a: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24</a:t>
            </a:fld>
            <a:endParaRPr lang="en-AU"/>
          </a:p>
        </p:txBody>
      </p:sp>
    </p:spTree>
    <p:extLst>
      <p:ext uri="{BB962C8B-B14F-4D97-AF65-F5344CB8AC3E}">
        <p14:creationId xmlns:p14="http://schemas.microsoft.com/office/powerpoint/2010/main" val="3332606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QCAA has resources to support</a:t>
            </a:r>
            <a:r>
              <a:rPr lang="en-US" b="0" i="0" dirty="0">
                <a:solidFill>
                  <a:srgbClr val="000000"/>
                </a:solidFill>
                <a:effectLst/>
                <a:latin typeface="Arial" panose="020B0604020202020204" pitchFamily="34" charset="0"/>
                <a:cs typeface="Arial" panose="020B0604020202020204" pitchFamily="34" charset="0"/>
              </a:rPr>
              <a:t> schools with understanding how to connect the curriculum with cross-curriculum priorities.</a:t>
            </a:r>
          </a:p>
          <a:p>
            <a:pPr marL="0" indent="0">
              <a:buFont typeface="Arial" panose="020B0604020202020204" pitchFamily="34" charset="0"/>
              <a:buNone/>
            </a:pPr>
            <a:r>
              <a:rPr lang="en-US" sz="1200" kern="1200" dirty="0">
                <a:solidFill>
                  <a:schemeClr val="tx1"/>
                </a:solidFill>
                <a:effectLst/>
                <a:latin typeface="Arial" panose="020B0604020202020204" pitchFamily="34" charset="0"/>
                <a:ea typeface="+mn-ea"/>
                <a:cs typeface="Arial" panose="020B0604020202020204" pitchFamily="34" charset="0"/>
              </a:rPr>
              <a:t>Cross-curriculum priorities are incorporated through learning area content, in ways that are appropriate and authentic. The resources provide an overview of, as well as mapping across learning area and/or subject content descriptions and achievement standards to identify connections to each of the cross-curriculum priorities.</a:t>
            </a:r>
            <a:r>
              <a:rPr lang="en-US" sz="1200" b="0" i="0" u="none" strike="noStrike" dirty="0">
                <a:solidFill>
                  <a:srgbClr val="000000"/>
                </a:solidFill>
                <a:effectLst/>
                <a:latin typeface="Arial" panose="020B0604020202020204" pitchFamily="34" charset="0"/>
                <a:cs typeface="Arial" panose="020B0604020202020204" pitchFamily="34" charset="0"/>
              </a:rPr>
              <a:t> </a:t>
            </a:r>
            <a:r>
              <a:rPr lang="en-US" sz="1200" b="0" i="0" dirty="0">
                <a:solidFill>
                  <a:srgbClr val="000000"/>
                </a:solidFill>
                <a:effectLst/>
                <a:latin typeface="Arial" panose="020B0604020202020204" pitchFamily="34" charset="0"/>
                <a:cs typeface="Arial" panose="020B0604020202020204" pitchFamily="34" charset="0"/>
              </a:rPr>
              <a:t>​</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 </a:t>
            </a: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25</a:t>
            </a:fld>
            <a:endParaRPr lang="en-AU"/>
          </a:p>
        </p:txBody>
      </p:sp>
    </p:spTree>
    <p:extLst>
      <p:ext uri="{BB962C8B-B14F-4D97-AF65-F5344CB8AC3E}">
        <p14:creationId xmlns:p14="http://schemas.microsoft.com/office/powerpoint/2010/main" val="1430273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F4DC8-1BAC-6E25-10F1-58C19A7B59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004EFC-4442-139C-C8E1-24687AE07A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656234-5A63-AC16-034F-EDC6C68CBDCE}"/>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The subject organisation varies slightly from the </a:t>
            </a:r>
            <a:r>
              <a:rPr lang="en-AU" b="1" i="0" dirty="0">
                <a:latin typeface="Arial" panose="020B0604020202020204" pitchFamily="34" charset="0"/>
                <a:cs typeface="Arial" panose="020B0604020202020204" pitchFamily="34" charset="0"/>
              </a:rPr>
              <a:t>Understand this learning area </a:t>
            </a:r>
            <a:r>
              <a:rPr lang="en-AU" b="0" dirty="0">
                <a:latin typeface="Arial" panose="020B0604020202020204" pitchFamily="34" charset="0"/>
                <a:cs typeface="Arial" panose="020B0604020202020204" pitchFamily="34" charset="0"/>
              </a:rPr>
              <a:t>section of the curriculum.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The subject-specific rationale and aims capture the intent of teaching </a:t>
            </a:r>
            <a:r>
              <a:rPr lang="en-AU" sz="1200" dirty="0">
                <a:solidFill>
                  <a:schemeClr val="tx1"/>
                </a:solidFill>
                <a:latin typeface="Arial" panose="020B0604020202020204" pitchFamily="34" charset="0"/>
                <a:cs typeface="Arial" panose="020B0604020202020204" pitchFamily="34" charset="0"/>
              </a:rPr>
              <a:t>History</a:t>
            </a:r>
            <a:r>
              <a:rPr lang="en-AU" b="0" dirty="0">
                <a:latin typeface="Arial" panose="020B0604020202020204" pitchFamily="34" charset="0"/>
                <a:cs typeface="Arial" panose="020B0604020202020204" pitchFamily="34" charset="0"/>
              </a:rPr>
              <a:t> and inform teachers’ planning in a school context. For example, </a:t>
            </a:r>
            <a:r>
              <a:rPr lang="en-AU" sz="1200" dirty="0">
                <a:solidFill>
                  <a:schemeClr val="tx1"/>
                </a:solidFill>
                <a:latin typeface="Arial" panose="020B0604020202020204" pitchFamily="34" charset="0"/>
                <a:cs typeface="Arial" panose="020B0604020202020204" pitchFamily="34" charset="0"/>
              </a:rPr>
              <a:t>History</a:t>
            </a:r>
            <a:r>
              <a:rPr lang="en-US" b="0" dirty="0">
                <a:latin typeface="Arial" panose="020B0604020202020204" pitchFamily="34" charset="0"/>
                <a:cs typeface="Arial" panose="020B0604020202020204" pitchFamily="34" charset="0"/>
              </a:rPr>
              <a:t> </a:t>
            </a:r>
            <a:r>
              <a:rPr lang="en-US" b="0" i="0" dirty="0">
                <a:solidFill>
                  <a:srgbClr val="000000"/>
                </a:solidFill>
                <a:effectLst/>
                <a:latin typeface="Arial" panose="020B0604020202020204" pitchFamily="34" charset="0"/>
                <a:cs typeface="Arial" panose="020B0604020202020204" pitchFamily="34" charset="0"/>
              </a:rPr>
              <a:t>is a disciplined process of inquiry into the past that develops students’ knowledge, curiosity and imagination about the past. It helps students appreciate how the world and its people and environments have changed, as well as the significant continuities that exist to the present day.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https://v9.australiancurriculum.edu.au/teacher-resources/understand-this-learning-area/humanities-and-social-sciences.</a:t>
            </a:r>
            <a:endParaRPr lang="en-AU" sz="1200" dirty="0">
              <a:solidFill>
                <a:schemeClr val="tx1"/>
              </a:solidFill>
              <a:latin typeface="Arial" panose="020B0604020202020204" pitchFamily="34" charset="0"/>
              <a:cs typeface="Arial" panose="020B0604020202020204" pitchFamily="34" charset="0"/>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274A92A-4465-813A-48DD-BD61B327386B}"/>
              </a:ext>
            </a:extLst>
          </p:cNvPr>
          <p:cNvSpPr>
            <a:spLocks noGrp="1"/>
          </p:cNvSpPr>
          <p:nvPr>
            <p:ph type="sldNum" sz="quarter" idx="5"/>
          </p:nvPr>
        </p:nvSpPr>
        <p:spPr/>
        <p:txBody>
          <a:bodyPr/>
          <a:lstStyle/>
          <a:p>
            <a:pPr>
              <a:defRPr/>
            </a:pPr>
            <a:fld id="{7DC8D554-20BD-45E3-8F8F-C854CD9EEC52}" type="slidenum">
              <a:rPr lang="en-AU" smtClean="0"/>
              <a:pPr>
                <a:defRPr/>
              </a:pPr>
              <a:t>26</a:t>
            </a:fld>
            <a:endParaRPr lang="en-AU"/>
          </a:p>
        </p:txBody>
      </p:sp>
    </p:spTree>
    <p:extLst>
      <p:ext uri="{BB962C8B-B14F-4D97-AF65-F5344CB8AC3E}">
        <p14:creationId xmlns:p14="http://schemas.microsoft.com/office/powerpoint/2010/main" val="1158109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8BBE2-1D2F-206A-50D7-5B597A7FA8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94E356-1693-75FC-4B83-3AB83754B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AB2AF6-B0D1-BC2E-01BC-CC74AF1EDECA}"/>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0" dirty="0">
                <a:latin typeface="Arial" panose="020B0604020202020204" pitchFamily="34" charset="0"/>
                <a:cs typeface="Arial" panose="020B0604020202020204" pitchFamily="34" charset="0"/>
              </a:rPr>
              <a:t>While there are some consistent structural elements across the learning area (e.g. strands for Knowledge and understanding, and Skills) schools also need to consider the structure of the sub-strands for each subject.</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https://v9.australiancurriculum.edu.au/teacher-resources/understand-this-learning-area/humanities-and-social-sciences.</a:t>
            </a:r>
          </a:p>
          <a:p>
            <a:pPr>
              <a:defRPr/>
            </a:pPr>
            <a:endParaRPr lang="en-AU" sz="1200" dirty="0">
              <a:solidFill>
                <a:schemeClr val="tx1"/>
              </a:solidFill>
              <a:latin typeface="Arial" panose="020B0604020202020204" pitchFamily="34" charset="0"/>
              <a:cs typeface="Arial" panose="020B0604020202020204" pitchFamily="34" charset="0"/>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81A705A-52F3-0C75-E042-E37BCF5D2D27}"/>
              </a:ext>
            </a:extLst>
          </p:cNvPr>
          <p:cNvSpPr>
            <a:spLocks noGrp="1"/>
          </p:cNvSpPr>
          <p:nvPr>
            <p:ph type="sldNum" sz="quarter" idx="5"/>
          </p:nvPr>
        </p:nvSpPr>
        <p:spPr/>
        <p:txBody>
          <a:bodyPr/>
          <a:lstStyle/>
          <a:p>
            <a:pPr>
              <a:defRPr/>
            </a:pPr>
            <a:fld id="{7DC8D554-20BD-45E3-8F8F-C854CD9EEC52}" type="slidenum">
              <a:rPr lang="en-AU" smtClean="0"/>
              <a:pPr>
                <a:defRPr/>
              </a:pPr>
              <a:t>27</a:t>
            </a:fld>
            <a:endParaRPr lang="en-AU"/>
          </a:p>
        </p:txBody>
      </p:sp>
    </p:spTree>
    <p:extLst>
      <p:ext uri="{BB962C8B-B14F-4D97-AF65-F5344CB8AC3E}">
        <p14:creationId xmlns:p14="http://schemas.microsoft.com/office/powerpoint/2010/main" val="3680215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sz="1100" b="0" i="0" u="none" strike="noStrike" baseline="0" dirty="0">
                <a:solidFill>
                  <a:srgbClr val="000000"/>
                </a:solidFill>
                <a:latin typeface="Arial" panose="020B0604020202020204" pitchFamily="34" charset="0"/>
                <a:cs typeface="Arial" panose="020B0604020202020204" pitchFamily="34" charset="0"/>
              </a:rPr>
              <a:t>The Knowledge and understanding sub-strands for History have undergone significant revision. </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sz="1100" b="0" i="0" u="none" strike="noStrike" baseline="0" dirty="0">
                <a:solidFill>
                  <a:srgbClr val="000000"/>
                </a:solidFill>
                <a:latin typeface="Arial" panose="020B0604020202020204" pitchFamily="34" charset="0"/>
                <a:cs typeface="Arial" panose="020B0604020202020204" pitchFamily="34" charset="0"/>
              </a:rPr>
              <a:t>Firstly, there has been a change in the nomenclature for History, from ‘depth studies’ in Version 8.4 to ‘sub-strands’ in Version 9.0 of the curriculum. </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sz="1100" b="0" i="0" u="none" strike="noStrike" baseline="0" dirty="0">
                <a:solidFill>
                  <a:srgbClr val="000000"/>
                </a:solidFill>
                <a:latin typeface="Arial" panose="020B0604020202020204" pitchFamily="34" charset="0"/>
                <a:cs typeface="Arial" panose="020B0604020202020204" pitchFamily="34" charset="0"/>
              </a:rPr>
              <a:t>In History, some sub-strands are expected to be studied, and these are indicated in </a:t>
            </a:r>
            <a:r>
              <a:rPr lang="en-US" sz="1100" b="1" i="0" u="none" strike="noStrike" baseline="0" dirty="0">
                <a:solidFill>
                  <a:srgbClr val="000000"/>
                </a:solidFill>
                <a:latin typeface="Arial" panose="020B0604020202020204" pitchFamily="34" charset="0"/>
                <a:cs typeface="Arial" panose="020B0604020202020204" pitchFamily="34" charset="0"/>
              </a:rPr>
              <a:t>bold</a:t>
            </a:r>
            <a:r>
              <a:rPr lang="en-US" sz="1100" b="0" i="0" u="none" strike="noStrike" baseline="0" dirty="0">
                <a:solidFill>
                  <a:srgbClr val="000000"/>
                </a:solidFill>
                <a:latin typeface="Arial" panose="020B0604020202020204" pitchFamily="34" charset="0"/>
                <a:cs typeface="Arial" panose="020B0604020202020204" pitchFamily="34" charset="0"/>
              </a:rPr>
              <a:t>, while others are optional. </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sz="1100" b="0" i="0" u="none" strike="noStrike" baseline="0" dirty="0">
                <a:solidFill>
                  <a:srgbClr val="000000"/>
                </a:solidFill>
                <a:latin typeface="Arial" panose="020B0604020202020204" pitchFamily="34" charset="0"/>
                <a:cs typeface="Arial" panose="020B0604020202020204" pitchFamily="34" charset="0"/>
              </a:rPr>
              <a:t>In Version 9.0 of the History curriculum, at least two sub-strands are taught in each year level. This represents a significant reduction from Version 8.4 of the curriculum that required teaching an overview and three depth studies each year.</a:t>
            </a:r>
          </a:p>
          <a:p>
            <a:pPr marL="0" indent="0">
              <a:buFont typeface="Arial" panose="020B0604020202020204" pitchFamily="34" charset="0"/>
              <a:buNone/>
            </a:pPr>
            <a:endParaRPr lang="en-US" sz="1100" b="1" i="0" u="none" strike="noStrike" baseline="0" dirty="0">
              <a:solidFill>
                <a:srgbClr val="00000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100" b="1" dirty="0">
                <a:latin typeface="Arial" panose="020B0604020202020204" pitchFamily="34" charset="0"/>
                <a:cs typeface="Arial" panose="020B0604020202020204" pitchFamily="34" charset="0"/>
              </a:rPr>
              <a:t>Source: </a:t>
            </a:r>
            <a:r>
              <a:rPr lang="en-AU" sz="1100" b="0" dirty="0">
                <a:latin typeface="Arial" panose="020B0604020202020204" pitchFamily="34" charset="0"/>
                <a:cs typeface="Arial" panose="020B0604020202020204" pitchFamily="34" charset="0"/>
              </a:rPr>
              <a:t>Adapted from https://v9.australiancurriculum.edu.au/teacher-resources/understand-this-learning-area/humanities-and-social-sciences. Image created in house using SmartArt. </a:t>
            </a:r>
          </a:p>
          <a:p>
            <a:pPr marL="0" indent="0">
              <a:buFont typeface="Arial" panose="020B0604020202020204" pitchFamily="34" charset="0"/>
              <a:buNone/>
            </a:pPr>
            <a:endParaRPr lang="en-US" sz="1100" b="1" i="0" u="none" strike="noStrike" baseline="0" dirty="0">
              <a:solidFill>
                <a:srgbClr val="000000"/>
              </a:solidFill>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28</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715003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100" b="0" i="0" u="none" strike="noStrike" baseline="0" dirty="0">
                <a:solidFill>
                  <a:srgbClr val="000000"/>
                </a:solidFill>
                <a:latin typeface="Arial" panose="020B0604020202020204" pitchFamily="34" charset="0"/>
                <a:cs typeface="Arial" panose="020B0604020202020204" pitchFamily="34" charset="0"/>
              </a:rPr>
              <a:t>In Year 7, both sub-strands are expected to be studied. Schools may choose the order in which the sub-strands are taught. </a:t>
            </a:r>
            <a:endParaRPr lang="en-US" sz="1100" b="1" i="0" u="none" strike="noStrike" baseline="0" dirty="0">
              <a:solidFill>
                <a:srgbClr val="00000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b="1" i="0" u="none" strike="noStrike" baseline="0" dirty="0">
                <a:solidFill>
                  <a:srgbClr val="000000"/>
                </a:solidFill>
                <a:latin typeface="Arial" panose="020B0604020202020204" pitchFamily="34" charset="0"/>
                <a:cs typeface="Arial" panose="020B0604020202020204" pitchFamily="34" charset="0"/>
              </a:rPr>
              <a:t>Deep time history of Australia </a:t>
            </a:r>
            <a:r>
              <a:rPr lang="en-US" sz="1100" b="0" i="0" u="none" strike="noStrike" baseline="0" dirty="0">
                <a:solidFill>
                  <a:srgbClr val="000000"/>
                </a:solidFill>
                <a:latin typeface="Arial" panose="020B0604020202020204" pitchFamily="34" charset="0"/>
                <a:cs typeface="Arial" panose="020B0604020202020204" pitchFamily="34" charset="0"/>
              </a:rPr>
              <a:t>is a new sub-strand in Version 9.0 of the History curriculum. </a:t>
            </a:r>
          </a:p>
          <a:p>
            <a:pPr marL="0" indent="0">
              <a:buFont typeface="Arial" panose="020B0604020202020204" pitchFamily="34" charset="0"/>
              <a:buNone/>
            </a:pPr>
            <a:r>
              <a:rPr lang="en-US" sz="1100" b="1" i="0" u="none" strike="noStrike" baseline="0" dirty="0">
                <a:solidFill>
                  <a:srgbClr val="000000"/>
                </a:solidFill>
                <a:latin typeface="Arial" panose="020B0604020202020204" pitchFamily="34" charset="0"/>
                <a:cs typeface="Arial" panose="020B0604020202020204" pitchFamily="34" charset="0"/>
              </a:rPr>
              <a:t>The ancient world </a:t>
            </a:r>
            <a:r>
              <a:rPr lang="en-US" sz="1100" b="0" i="0" u="none" strike="noStrike" baseline="0" dirty="0">
                <a:solidFill>
                  <a:srgbClr val="000000"/>
                </a:solidFill>
                <a:latin typeface="Arial" panose="020B0604020202020204" pitchFamily="34" charset="0"/>
                <a:cs typeface="Arial" panose="020B0604020202020204" pitchFamily="34" charset="0"/>
              </a:rPr>
              <a:t>sub-strand includes some topic choices. </a:t>
            </a:r>
          </a:p>
          <a:p>
            <a:pPr marL="0" indent="0">
              <a:buFont typeface="Arial" panose="020B0604020202020204" pitchFamily="34" charset="0"/>
              <a:buNone/>
            </a:pPr>
            <a:endParaRPr lang="en-US" sz="1100" b="0" i="0" u="none" strike="noStrike" baseline="0" dirty="0">
              <a:solidFill>
                <a:srgbClr val="00000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100" b="1" dirty="0">
                <a:latin typeface="Arial" panose="020B0604020202020204" pitchFamily="34" charset="0"/>
                <a:cs typeface="Arial" panose="020B0604020202020204" pitchFamily="34" charset="0"/>
              </a:rPr>
              <a:t>Source: </a:t>
            </a:r>
            <a:r>
              <a:rPr lang="en-AU" sz="1100" b="0" dirty="0">
                <a:latin typeface="Arial" panose="020B0604020202020204" pitchFamily="34" charset="0"/>
                <a:cs typeface="Arial" panose="020B0604020202020204" pitchFamily="34" charset="0"/>
              </a:rPr>
              <a:t>Adapted from https://v9.australiancurriculum.edu.au/teacher-resources/understand-this-learning-area/humanities-and-social-sciences. Image created in house using SmartArt. </a:t>
            </a:r>
          </a:p>
          <a:p>
            <a:pPr marL="0" indent="0">
              <a:buFont typeface="Arial" panose="020B0604020202020204" pitchFamily="34" charset="0"/>
              <a:buNone/>
            </a:pPr>
            <a:endParaRPr lang="en-US" sz="1100" b="1" i="0" u="none" strike="noStrike" baseline="0" dirty="0">
              <a:solidFill>
                <a:srgbClr val="000000"/>
              </a:solidFill>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29</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18531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a:t>
            </a:fld>
            <a:endParaRPr lang="en-AU"/>
          </a:p>
        </p:txBody>
      </p:sp>
    </p:spTree>
    <p:extLst>
      <p:ext uri="{BB962C8B-B14F-4D97-AF65-F5344CB8AC3E}">
        <p14:creationId xmlns:p14="http://schemas.microsoft.com/office/powerpoint/2010/main" val="3726215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b="0" i="0" u="none" strike="noStrike" baseline="0" dirty="0">
                <a:solidFill>
                  <a:srgbClr val="000000"/>
                </a:solidFill>
                <a:latin typeface="Arial" panose="020B0604020202020204" pitchFamily="34" charset="0"/>
                <a:cs typeface="Arial" panose="020B0604020202020204" pitchFamily="34" charset="0"/>
              </a:rPr>
              <a:t>One topic is selected as the focus for learning in </a:t>
            </a:r>
            <a:r>
              <a:rPr lang="en-US" sz="1100" b="1" i="0" u="none" strike="noStrike" baseline="0" dirty="0">
                <a:solidFill>
                  <a:srgbClr val="000000"/>
                </a:solidFill>
                <a:latin typeface="Arial" panose="020B0604020202020204" pitchFamily="34" charset="0"/>
                <a:cs typeface="Arial" panose="020B0604020202020204" pitchFamily="34" charset="0"/>
              </a:rPr>
              <a:t>The ancient world </a:t>
            </a:r>
            <a:r>
              <a:rPr lang="en-US" sz="1100" b="0" i="0" u="none" strike="noStrike" baseline="0" dirty="0">
                <a:solidFill>
                  <a:srgbClr val="000000"/>
                </a:solidFill>
                <a:latin typeface="Arial" panose="020B0604020202020204" pitchFamily="34" charset="0"/>
                <a:cs typeface="Arial" panose="020B0604020202020204" pitchFamily="34" charset="0"/>
              </a:rPr>
              <a:t>sub-strand. The topic choices are:</a:t>
            </a:r>
          </a:p>
          <a:p>
            <a:pPr marL="252000" lvl="0" indent="-252000">
              <a:buFont typeface="Arial" panose="020B0604020202020204" pitchFamily="34" charset="0"/>
              <a:buChar char="•"/>
            </a:pPr>
            <a:r>
              <a:rPr lang="it-IT" sz="1100" b="0" i="0" u="none" strike="noStrike" baseline="0" dirty="0">
                <a:solidFill>
                  <a:srgbClr val="000000"/>
                </a:solidFill>
                <a:latin typeface="Arial" panose="020B0604020202020204" pitchFamily="34" charset="0"/>
                <a:cs typeface="Arial" panose="020B0604020202020204" pitchFamily="34" charset="0"/>
              </a:rPr>
              <a:t>Greece</a:t>
            </a:r>
          </a:p>
          <a:p>
            <a:pPr marL="252000" lvl="0" indent="-252000">
              <a:buFont typeface="Arial" panose="020B0604020202020204" pitchFamily="34" charset="0"/>
              <a:buChar char="•"/>
            </a:pPr>
            <a:r>
              <a:rPr lang="it-IT" sz="1100" b="0" i="0" u="none" strike="noStrike" baseline="0" dirty="0">
                <a:solidFill>
                  <a:srgbClr val="000000"/>
                </a:solidFill>
                <a:latin typeface="Arial" panose="020B0604020202020204" pitchFamily="34" charset="0"/>
                <a:cs typeface="Arial" panose="020B0604020202020204" pitchFamily="34" charset="0"/>
              </a:rPr>
              <a:t>Rome</a:t>
            </a:r>
          </a:p>
          <a:p>
            <a:pPr marL="252000" lvl="0" indent="-252000">
              <a:buFont typeface="Arial" panose="020B0604020202020204" pitchFamily="34" charset="0"/>
              <a:buChar char="•"/>
            </a:pPr>
            <a:r>
              <a:rPr lang="it-IT" sz="1100" b="0" i="0" u="none" strike="noStrike" baseline="0" dirty="0">
                <a:solidFill>
                  <a:srgbClr val="000000"/>
                </a:solidFill>
                <a:latin typeface="Arial" panose="020B0604020202020204" pitchFamily="34" charset="0"/>
                <a:cs typeface="Arial" panose="020B0604020202020204" pitchFamily="34" charset="0"/>
              </a:rPr>
              <a:t>Egypt</a:t>
            </a:r>
          </a:p>
          <a:p>
            <a:pPr marL="252000" lvl="0" indent="-252000">
              <a:buFont typeface="Arial" panose="020B0604020202020204" pitchFamily="34" charset="0"/>
              <a:buChar char="•"/>
            </a:pPr>
            <a:r>
              <a:rPr lang="it-IT" sz="1100" b="0" i="0" u="none" strike="noStrike" baseline="0" dirty="0">
                <a:solidFill>
                  <a:srgbClr val="000000"/>
                </a:solidFill>
                <a:latin typeface="Arial" panose="020B0604020202020204" pitchFamily="34" charset="0"/>
                <a:cs typeface="Arial" panose="020B0604020202020204" pitchFamily="34" charset="0"/>
              </a:rPr>
              <a:t>India</a:t>
            </a:r>
          </a:p>
          <a:p>
            <a:pPr marL="252000" lvl="0" indent="-252000">
              <a:buFont typeface="Arial" panose="020B0604020202020204" pitchFamily="34" charset="0"/>
              <a:buChar char="•"/>
            </a:pPr>
            <a:r>
              <a:rPr lang="it-IT" sz="1100" b="0" i="0" u="none" strike="noStrike" baseline="0" dirty="0">
                <a:solidFill>
                  <a:srgbClr val="000000"/>
                </a:solidFill>
                <a:latin typeface="Arial" panose="020B0604020202020204" pitchFamily="34" charset="0"/>
                <a:cs typeface="Arial" panose="020B0604020202020204" pitchFamily="34" charset="0"/>
              </a:rPr>
              <a:t>China.</a:t>
            </a:r>
          </a:p>
          <a:p>
            <a:pPr marL="0" indent="0">
              <a:buFont typeface="Arial" panose="020B0604020202020204" pitchFamily="34" charset="0"/>
              <a:buNone/>
            </a:pPr>
            <a:r>
              <a:rPr lang="en-US" sz="1100" b="0" i="0" u="none" strike="noStrike" baseline="0" dirty="0">
                <a:solidFill>
                  <a:srgbClr val="000000"/>
                </a:solidFill>
                <a:latin typeface="Arial" panose="020B0604020202020204" pitchFamily="34" charset="0"/>
                <a:cs typeface="Arial" panose="020B0604020202020204" pitchFamily="34" charset="0"/>
              </a:rPr>
              <a:t>The 6 Knowledge and understanding content descriptions for </a:t>
            </a:r>
            <a:r>
              <a:rPr lang="en-US" sz="1100" b="1" i="0" u="none" strike="noStrike" baseline="0" dirty="0">
                <a:solidFill>
                  <a:srgbClr val="000000"/>
                </a:solidFill>
                <a:latin typeface="Arial" panose="020B0604020202020204" pitchFamily="34" charset="0"/>
                <a:cs typeface="Arial" panose="020B0604020202020204" pitchFamily="34" charset="0"/>
              </a:rPr>
              <a:t>The ancient world </a:t>
            </a:r>
            <a:r>
              <a:rPr lang="en-US" sz="1100" b="0" i="0" u="none" strike="noStrike" baseline="0" dirty="0">
                <a:solidFill>
                  <a:srgbClr val="000000"/>
                </a:solidFill>
                <a:latin typeface="Arial" panose="020B0604020202020204" pitchFamily="34" charset="0"/>
                <a:cs typeface="Arial" panose="020B0604020202020204" pitchFamily="34" charset="0"/>
              </a:rPr>
              <a:t>sub-strand are applied to the chosen ancient society.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100" b="0" i="0" u="none" strike="noStrike" baseline="0" dirty="0">
                <a:solidFill>
                  <a:srgbClr val="000000"/>
                </a:solidFill>
                <a:latin typeface="Arial" panose="020B0604020202020204" pitchFamily="34" charset="0"/>
                <a:cs typeface="Arial" panose="020B0604020202020204" pitchFamily="34" charset="0"/>
              </a:rPr>
              <a:t>In Version 8.4 of the curriculum, two of these ancient world topics were taught as depth studies. The transition to Version 9.0 of the curriculum is an opportunity to select the most suitable topic for your students to build their historical skills and gain an appreciation and understanding of the ancient world. When making these topic decisions, schools should consider the balance and range of topics across Years 7‒10 History.</a:t>
            </a:r>
          </a:p>
          <a:p>
            <a:pPr marL="0" indent="0">
              <a:buFont typeface="Arial" panose="020B0604020202020204" pitchFamily="34" charset="0"/>
              <a:buNone/>
            </a:pPr>
            <a:endParaRPr lang="en-US" sz="1100" b="1" i="0" u="none" strike="noStrike" baseline="0" dirty="0">
              <a:solidFill>
                <a:srgbClr val="00000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100" b="1" dirty="0">
                <a:latin typeface="Arial" panose="020B0604020202020204" pitchFamily="34" charset="0"/>
                <a:cs typeface="Arial" panose="020B0604020202020204" pitchFamily="34" charset="0"/>
              </a:rPr>
              <a:t>Source: </a:t>
            </a:r>
            <a:r>
              <a:rPr lang="en-AU" sz="1100" b="0" dirty="0">
                <a:latin typeface="Arial" panose="020B0604020202020204" pitchFamily="34" charset="0"/>
                <a:cs typeface="Arial" panose="020B0604020202020204" pitchFamily="34" charset="0"/>
              </a:rPr>
              <a:t>Adapted from https://v9.australiancurriculum.edu.au/teacher-resources/understand-this-learning-area/humanities-and-social-sciences. Image created in house using SmartArt. </a:t>
            </a:r>
          </a:p>
          <a:p>
            <a:pPr marL="0" indent="0">
              <a:buFont typeface="Arial" panose="020B0604020202020204" pitchFamily="34" charset="0"/>
              <a:buNone/>
            </a:pPr>
            <a:endParaRPr lang="en-US" sz="1100" b="1" i="0" u="none" strike="noStrike" baseline="0" dirty="0">
              <a:solidFill>
                <a:srgbClr val="000000"/>
              </a:solidFill>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40168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b="0" i="0" u="none" strike="noStrike" baseline="0" dirty="0">
                <a:solidFill>
                  <a:srgbClr val="000000"/>
                </a:solidFill>
                <a:latin typeface="Arial" panose="020B0604020202020204" pitchFamily="34" charset="0"/>
                <a:cs typeface="Arial" panose="020B0604020202020204" pitchFamily="34" charset="0"/>
              </a:rPr>
              <a:t>In Year 8, three sub-strands are available for study, and students are expected to study at least </a:t>
            </a:r>
            <a:r>
              <a:rPr lang="en-US" sz="1100" b="1" i="0" u="none" strike="noStrike" baseline="0" dirty="0">
                <a:solidFill>
                  <a:srgbClr val="000000"/>
                </a:solidFill>
                <a:latin typeface="Arial" panose="020B0604020202020204" pitchFamily="34" charset="0"/>
                <a:cs typeface="Arial" panose="020B0604020202020204" pitchFamily="34" charset="0"/>
              </a:rPr>
              <a:t>two sub-strands</a:t>
            </a:r>
            <a:r>
              <a:rPr lang="en-US" sz="1100" b="0" i="0" u="none" strike="noStrike" baseline="0" dirty="0">
                <a:solidFill>
                  <a:srgbClr val="000000"/>
                </a:solidFill>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sz="1100" b="0" i="0" u="none" strike="noStrike" baseline="0" dirty="0">
                <a:solidFill>
                  <a:srgbClr val="000000"/>
                </a:solidFill>
                <a:latin typeface="Arial" panose="020B0604020202020204" pitchFamily="34" charset="0"/>
                <a:cs typeface="Arial" panose="020B0604020202020204" pitchFamily="34" charset="0"/>
              </a:rPr>
              <a:t>One of these is </a:t>
            </a:r>
            <a:r>
              <a:rPr lang="en-US" sz="1100" b="1" i="0" u="none" strike="noStrike" baseline="0" dirty="0">
                <a:solidFill>
                  <a:srgbClr val="000000"/>
                </a:solidFill>
                <a:latin typeface="Arial" panose="020B0604020202020204" pitchFamily="34" charset="0"/>
                <a:cs typeface="Arial" panose="020B0604020202020204" pitchFamily="34" charset="0"/>
              </a:rPr>
              <a:t>Medieval Europe and the early modern world</a:t>
            </a:r>
            <a:r>
              <a:rPr lang="en-US" sz="1100" b="0" i="0" u="none" strike="noStrike" baseline="0" dirty="0">
                <a:solidFill>
                  <a:srgbClr val="000000"/>
                </a:solidFill>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sz="1100" b="0" i="0" u="none" strike="noStrike" baseline="0" dirty="0">
                <a:solidFill>
                  <a:srgbClr val="000000"/>
                </a:solidFill>
                <a:latin typeface="Arial" panose="020B0604020202020204" pitchFamily="34" charset="0"/>
                <a:cs typeface="Arial" panose="020B0604020202020204" pitchFamily="34" charset="0"/>
              </a:rPr>
              <a:t>Schools then </a:t>
            </a:r>
            <a:r>
              <a:rPr lang="en-US" sz="1100" b="1" i="0" u="none" strike="noStrike" baseline="0" dirty="0">
                <a:solidFill>
                  <a:srgbClr val="000000"/>
                </a:solidFill>
                <a:latin typeface="Arial" panose="020B0604020202020204" pitchFamily="34" charset="0"/>
                <a:cs typeface="Arial" panose="020B0604020202020204" pitchFamily="34" charset="0"/>
              </a:rPr>
              <a:t>choose one of the other two sub-strands</a:t>
            </a:r>
            <a:r>
              <a:rPr lang="en-US" sz="1100" b="0" i="0" u="none" strike="noStrike" baseline="0" dirty="0">
                <a:solidFill>
                  <a:srgbClr val="000000"/>
                </a:solidFill>
                <a:latin typeface="Arial" panose="020B0604020202020204" pitchFamily="34" charset="0"/>
                <a:cs typeface="Arial" panose="020B0604020202020204" pitchFamily="34" charset="0"/>
              </a:rPr>
              <a:t>, Empires and expansions or Asia-Pacific world. </a:t>
            </a:r>
          </a:p>
          <a:p>
            <a:pPr marL="0" indent="0">
              <a:buFont typeface="Arial" panose="020B0604020202020204" pitchFamily="34" charset="0"/>
              <a:buNone/>
            </a:pPr>
            <a:endParaRPr lang="en-US" sz="1100" b="1" i="0" u="none" strike="noStrike" baseline="0" dirty="0">
              <a:solidFill>
                <a:srgbClr val="00000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100" b="1" dirty="0">
                <a:latin typeface="Arial" panose="020B0604020202020204" pitchFamily="34" charset="0"/>
                <a:cs typeface="Arial" panose="020B0604020202020204" pitchFamily="34" charset="0"/>
              </a:rPr>
              <a:t>Source: </a:t>
            </a:r>
            <a:r>
              <a:rPr lang="en-AU" sz="1100" b="0" dirty="0">
                <a:latin typeface="Arial" panose="020B0604020202020204" pitchFamily="34" charset="0"/>
                <a:cs typeface="Arial" panose="020B0604020202020204" pitchFamily="34" charset="0"/>
              </a:rPr>
              <a:t>Adapted from https://v9.australiancurriculum.edu.au/teacher-resources/understand-this-learning-area/humanities-and-social-sciences. Image created in house using SmartArt. </a:t>
            </a:r>
          </a:p>
          <a:p>
            <a:pPr marL="0" indent="0">
              <a:buFont typeface="Arial" panose="020B0604020202020204" pitchFamily="34" charset="0"/>
              <a:buNone/>
            </a:pPr>
            <a:endParaRPr lang="en-US" sz="1100" b="1" i="0" u="none" strike="noStrike" baseline="0" dirty="0">
              <a:solidFill>
                <a:srgbClr val="000000"/>
              </a:solidFill>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81110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u="none" strike="noStrike" baseline="0" dirty="0">
                <a:solidFill>
                  <a:srgbClr val="000000"/>
                </a:solidFill>
                <a:latin typeface="Arial" panose="020B0604020202020204" pitchFamily="34" charset="0"/>
                <a:cs typeface="Arial" panose="020B0604020202020204" pitchFamily="34" charset="0"/>
              </a:rPr>
              <a:t>For the </a:t>
            </a:r>
            <a:r>
              <a:rPr lang="en-US" sz="1200" b="1" i="0" dirty="0">
                <a:solidFill>
                  <a:srgbClr val="000000"/>
                </a:solidFill>
                <a:effectLst/>
                <a:latin typeface="Arial" panose="020B0604020202020204" pitchFamily="34" charset="0"/>
                <a:cs typeface="Arial" panose="020B0604020202020204" pitchFamily="34" charset="0"/>
              </a:rPr>
              <a:t>Medieval Europe and the early modern world </a:t>
            </a:r>
            <a:r>
              <a:rPr lang="en-US" sz="1200" b="0" i="0" dirty="0">
                <a:solidFill>
                  <a:srgbClr val="000000"/>
                </a:solidFill>
                <a:effectLst/>
                <a:latin typeface="Arial" panose="020B0604020202020204" pitchFamily="34" charset="0"/>
                <a:cs typeface="Arial" panose="020B0604020202020204" pitchFamily="34" charset="0"/>
              </a:rPr>
              <a:t>sub-strand, schools select at least one topic from: </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dirty="0">
                <a:solidFill>
                  <a:srgbClr val="000000"/>
                </a:solidFill>
                <a:effectLst/>
                <a:latin typeface="Arial" panose="020B0604020202020204" pitchFamily="34" charset="0"/>
                <a:cs typeface="Arial" panose="020B0604020202020204" pitchFamily="34" charset="0"/>
              </a:rPr>
              <a:t>Medieval Europe</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dirty="0">
                <a:solidFill>
                  <a:srgbClr val="000000"/>
                </a:solidFill>
                <a:effectLst/>
                <a:latin typeface="Arial" panose="020B0604020202020204" pitchFamily="34" charset="0"/>
                <a:cs typeface="Arial" panose="020B0604020202020204" pitchFamily="34" charset="0"/>
              </a:rPr>
              <a:t>The Renaissance</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dirty="0">
                <a:solidFill>
                  <a:srgbClr val="000000"/>
                </a:solidFill>
                <a:effectLst/>
                <a:latin typeface="Arial" panose="020B0604020202020204" pitchFamily="34" charset="0"/>
                <a:cs typeface="Arial" panose="020B0604020202020204" pitchFamily="34" charset="0"/>
              </a:rPr>
              <a:t>The emergence of the modern world.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dirty="0">
                <a:solidFill>
                  <a:srgbClr val="000000"/>
                </a:solidFill>
                <a:effectLst/>
                <a:latin typeface="Arial" panose="020B0604020202020204" pitchFamily="34" charset="0"/>
                <a:cs typeface="Arial" panose="020B0604020202020204" pitchFamily="34" charset="0"/>
              </a:rPr>
              <a:t>Schools may already be teaching aspects of ‘Medieval Europe’ or ‘The Renaissance’ in their Version 8.4 programs. ‘The emergence of the modern world’ is a new topic.</a:t>
            </a:r>
          </a:p>
          <a:p>
            <a:pPr marL="0" indent="0">
              <a:buFont typeface="Arial" panose="020B0604020202020204" pitchFamily="34" charset="0"/>
              <a:buNone/>
            </a:pPr>
            <a:endParaRPr lang="en-US" sz="1200" b="1" i="0" u="none" strike="noStrike" baseline="0" dirty="0">
              <a:solidFill>
                <a:srgbClr val="00000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Adapted from https://v9.australiancurriculum.edu.au/teacher-resources/understand-this-learning-area/humanities-and-social-sciences. Image created in house using SmartArt.</a:t>
            </a:r>
          </a:p>
          <a:p>
            <a:pPr marL="0" indent="0">
              <a:buFont typeface="Arial" panose="020B0604020202020204" pitchFamily="34" charset="0"/>
              <a:buNone/>
            </a:pPr>
            <a:endParaRPr lang="en-US" sz="1100" b="1" i="0" u="none" strike="noStrike" baseline="0" dirty="0">
              <a:solidFill>
                <a:srgbClr val="000000"/>
              </a:solidFill>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80404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dirty="0">
                <a:solidFill>
                  <a:srgbClr val="000000"/>
                </a:solidFill>
                <a:effectLst/>
                <a:latin typeface="Arial" panose="020B0604020202020204" pitchFamily="34" charset="0"/>
                <a:cs typeface="Arial" panose="020B0604020202020204" pitchFamily="34" charset="0"/>
              </a:rPr>
              <a:t>Students are then expected to study </a:t>
            </a:r>
            <a:r>
              <a:rPr lang="en-US" sz="1200" b="1" i="0" dirty="0">
                <a:solidFill>
                  <a:srgbClr val="000000"/>
                </a:solidFill>
                <a:effectLst/>
                <a:latin typeface="Arial" panose="020B0604020202020204" pitchFamily="34" charset="0"/>
                <a:cs typeface="Arial" panose="020B0604020202020204" pitchFamily="34" charset="0"/>
              </a:rPr>
              <a:t>at least one topic from </a:t>
            </a:r>
            <a:r>
              <a:rPr lang="en-US" sz="1200" b="1" i="0" u="sng" dirty="0">
                <a:solidFill>
                  <a:srgbClr val="000000"/>
                </a:solidFill>
                <a:effectLst/>
                <a:latin typeface="Arial" panose="020B0604020202020204" pitchFamily="34" charset="0"/>
                <a:cs typeface="Arial" panose="020B0604020202020204" pitchFamily="34" charset="0"/>
              </a:rPr>
              <a:t>either</a:t>
            </a:r>
            <a:r>
              <a:rPr lang="en-US" sz="1200" b="1" i="0" dirty="0">
                <a:solidFill>
                  <a:srgbClr val="000000"/>
                </a:solidFill>
                <a:effectLst/>
                <a:latin typeface="Arial" panose="020B0604020202020204" pitchFamily="34" charset="0"/>
                <a:cs typeface="Arial" panose="020B0604020202020204" pitchFamily="34" charset="0"/>
              </a:rPr>
              <a:t> of the other 2 sub-strands</a:t>
            </a:r>
            <a:r>
              <a:rPr lang="en-US" sz="1200" b="0" i="0" dirty="0">
                <a:solidFill>
                  <a:srgbClr val="000000"/>
                </a:solidFill>
                <a:effectLst/>
                <a:latin typeface="Arial" panose="020B0604020202020204" pitchFamily="34" charset="0"/>
                <a:cs typeface="Arial" panose="020B0604020202020204" pitchFamily="34" charset="0"/>
              </a:rPr>
              <a:t>. The topic choices available are shown on the slide. </a:t>
            </a:r>
            <a:endParaRPr lang="en-US" sz="1200" b="1" i="0" u="none" strike="noStrike" baseline="0" dirty="0">
              <a:solidFill>
                <a:srgbClr val="00000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1200"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Adapted from https://v9.australiancurriculum.edu.au/teacher-resources/understand-this-learning-area/humanities-and-social-sciences. Image created in house using SmartArt.</a:t>
            </a:r>
          </a:p>
          <a:p>
            <a:pPr marL="0" indent="0">
              <a:buFont typeface="Arial" panose="020B0604020202020204" pitchFamily="34" charset="0"/>
              <a:buNone/>
            </a:pPr>
            <a:endParaRPr lang="en-US" sz="1100" b="1" i="0" u="none" strike="noStrike" baseline="0" dirty="0">
              <a:solidFill>
                <a:srgbClr val="000000"/>
              </a:solidFill>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33</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186593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baseline="0" dirty="0">
                <a:solidFill>
                  <a:srgbClr val="000000"/>
                </a:solidFill>
                <a:latin typeface="Arial" panose="020B0604020202020204" pitchFamily="34" charset="0"/>
                <a:cs typeface="Arial" panose="020B0604020202020204" pitchFamily="34" charset="0"/>
              </a:rPr>
              <a:t>In Year 9, four sub-strands are available for study. </a:t>
            </a:r>
          </a:p>
          <a:p>
            <a:pPr marL="0" indent="0">
              <a:buFont typeface="Arial" panose="020B0604020202020204" pitchFamily="34" charset="0"/>
              <a:buNone/>
            </a:pPr>
            <a:r>
              <a:rPr lang="en-US" sz="1200" b="0" i="0" u="none" strike="noStrike" baseline="0" dirty="0">
                <a:solidFill>
                  <a:srgbClr val="000000"/>
                </a:solidFill>
                <a:effectLst/>
                <a:latin typeface="Arial" panose="020B0604020202020204" pitchFamily="34" charset="0"/>
                <a:cs typeface="Arial" panose="020B0604020202020204" pitchFamily="34" charset="0"/>
              </a:rPr>
              <a:t>S</a:t>
            </a:r>
            <a:r>
              <a:rPr lang="en-US" sz="1200" b="0" i="0" dirty="0">
                <a:solidFill>
                  <a:srgbClr val="000000"/>
                </a:solidFill>
                <a:effectLst/>
                <a:latin typeface="Arial" panose="020B0604020202020204" pitchFamily="34" charset="0"/>
                <a:cs typeface="Arial" panose="020B0604020202020204" pitchFamily="34" charset="0"/>
              </a:rPr>
              <a:t>tudents are expected to study the two sub-strands in bold: </a:t>
            </a:r>
          </a:p>
          <a:p>
            <a:pPr marL="252000" indent="-252000">
              <a:buFont typeface="Arial" panose="020B0604020202020204" pitchFamily="34" charset="0"/>
              <a:buChar char="•"/>
            </a:pPr>
            <a:r>
              <a:rPr lang="en-US" sz="1200" b="0" i="0" dirty="0">
                <a:solidFill>
                  <a:srgbClr val="000000"/>
                </a:solidFill>
                <a:effectLst/>
                <a:latin typeface="Arial" panose="020B0604020202020204" pitchFamily="34" charset="0"/>
                <a:cs typeface="Arial" panose="020B0604020202020204" pitchFamily="34" charset="0"/>
              </a:rPr>
              <a:t>Making and transforming the Australian nation (1750–1914) and </a:t>
            </a:r>
          </a:p>
          <a:p>
            <a:pPr marL="252000" indent="-252000">
              <a:buFont typeface="Arial" panose="020B0604020202020204" pitchFamily="34" charset="0"/>
              <a:buChar char="•"/>
            </a:pPr>
            <a:r>
              <a:rPr lang="en-US" sz="1200" b="0" i="0" dirty="0">
                <a:solidFill>
                  <a:srgbClr val="000000"/>
                </a:solidFill>
                <a:effectLst/>
                <a:latin typeface="Arial" panose="020B0604020202020204" pitchFamily="34" charset="0"/>
                <a:cs typeface="Arial" panose="020B0604020202020204" pitchFamily="34" charset="0"/>
              </a:rPr>
              <a:t>First World War (1914–1918)</a:t>
            </a:r>
            <a:r>
              <a:rPr lang="en-US" sz="1200" b="0" i="1" dirty="0">
                <a:solidFill>
                  <a:srgbClr val="000000"/>
                </a:solidFill>
                <a:effectLst/>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sz="1200" b="0" i="0" dirty="0">
                <a:solidFill>
                  <a:srgbClr val="000000"/>
                </a:solidFill>
                <a:effectLst/>
                <a:latin typeface="Arial" panose="020B0604020202020204" pitchFamily="34" charset="0"/>
                <a:cs typeface="Arial" panose="020B0604020202020204" pitchFamily="34" charset="0"/>
              </a:rPr>
              <a:t>The Industrial Revolution and movement of peoples (1750–1900)</a:t>
            </a:r>
            <a:r>
              <a:rPr lang="en-US" sz="1200" b="0" i="1" dirty="0">
                <a:solidFill>
                  <a:srgbClr val="000000"/>
                </a:solidFill>
                <a:effectLst/>
                <a:latin typeface="Arial" panose="020B0604020202020204" pitchFamily="34" charset="0"/>
                <a:cs typeface="Arial" panose="020B0604020202020204" pitchFamily="34" charset="0"/>
              </a:rPr>
              <a:t> </a:t>
            </a:r>
            <a:r>
              <a:rPr lang="en-US" sz="1200" b="0" i="0" dirty="0">
                <a:solidFill>
                  <a:srgbClr val="000000"/>
                </a:solidFill>
                <a:effectLst/>
                <a:latin typeface="Arial" panose="020B0604020202020204" pitchFamily="34" charset="0"/>
                <a:cs typeface="Arial" panose="020B0604020202020204" pitchFamily="34" charset="0"/>
              </a:rPr>
              <a:t>and the Asia and the World (1750–1914) sub-strands</a:t>
            </a:r>
            <a:r>
              <a:rPr lang="en-US" sz="1200" b="0" i="1" dirty="0">
                <a:solidFill>
                  <a:srgbClr val="000000"/>
                </a:solidFill>
                <a:effectLst/>
                <a:latin typeface="Arial" panose="020B0604020202020204" pitchFamily="34" charset="0"/>
                <a:cs typeface="Arial" panose="020B0604020202020204" pitchFamily="34" charset="0"/>
              </a:rPr>
              <a:t> </a:t>
            </a:r>
            <a:r>
              <a:rPr lang="en-US" sz="1200" b="0" i="0" dirty="0">
                <a:solidFill>
                  <a:srgbClr val="000000"/>
                </a:solidFill>
                <a:effectLst/>
                <a:latin typeface="Arial" panose="020B0604020202020204" pitchFamily="34" charset="0"/>
                <a:cs typeface="Arial" panose="020B0604020202020204" pitchFamily="34" charset="0"/>
              </a:rPr>
              <a:t>may be studied as additional options</a:t>
            </a:r>
            <a:r>
              <a:rPr lang="en-US" sz="1200" b="0" i="1" dirty="0">
                <a:solidFill>
                  <a:srgbClr val="000000"/>
                </a:solidFill>
                <a:effectLst/>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sz="1200" b="0" i="0" u="none" strike="noStrike" baseline="0" dirty="0">
                <a:solidFill>
                  <a:srgbClr val="000000"/>
                </a:solidFill>
                <a:effectLst/>
                <a:latin typeface="Arial" panose="020B0604020202020204" pitchFamily="34" charset="0"/>
                <a:cs typeface="Arial" panose="020B0604020202020204" pitchFamily="34" charset="0"/>
              </a:rPr>
              <a:t>There are </a:t>
            </a:r>
            <a:r>
              <a:rPr lang="en-US" sz="1200" b="1" i="0" u="none" strike="noStrike" baseline="0" dirty="0">
                <a:solidFill>
                  <a:srgbClr val="000000"/>
                </a:solidFill>
                <a:effectLst/>
                <a:latin typeface="Arial" panose="020B0604020202020204" pitchFamily="34" charset="0"/>
                <a:cs typeface="Arial" panose="020B0604020202020204" pitchFamily="34" charset="0"/>
              </a:rPr>
              <a:t>no topics </a:t>
            </a:r>
            <a:r>
              <a:rPr lang="en-US" sz="1200" b="0" i="0" u="none" strike="noStrike" baseline="0" dirty="0">
                <a:solidFill>
                  <a:srgbClr val="000000"/>
                </a:solidFill>
                <a:effectLst/>
                <a:latin typeface="Arial" panose="020B0604020202020204" pitchFamily="34" charset="0"/>
                <a:cs typeface="Arial" panose="020B0604020202020204" pitchFamily="34" charset="0"/>
              </a:rPr>
              <a:t>within the Knowledge and understanding sub-strands for Year 9. Each sub-strand has its own set of specific content descriptions associated with that sub-strand.</a:t>
            </a:r>
          </a:p>
          <a:p>
            <a:pPr marL="0" indent="0">
              <a:buFont typeface="Arial" panose="020B0604020202020204" pitchFamily="34" charset="0"/>
              <a:buNone/>
            </a:pPr>
            <a:r>
              <a:rPr lang="en-US" sz="1200" b="0" i="0" u="none" strike="noStrike" baseline="0" dirty="0">
                <a:solidFill>
                  <a:srgbClr val="000000"/>
                </a:solidFill>
                <a:effectLst/>
                <a:latin typeface="Arial" panose="020B0604020202020204" pitchFamily="34" charset="0"/>
                <a:cs typeface="Arial" panose="020B0604020202020204" pitchFamily="34" charset="0"/>
              </a:rPr>
              <a:t>Aspects of the Version 8.4 depth studies ‘Movements of people’ and ‘Industrial Revolution’ have been incorporated into one optional sub-strand. The Version 8.4 depth study ‘Progressive ideas and movements’ is not a Version 9.0 sub-strand. </a:t>
            </a:r>
            <a:endParaRPr lang="en-US" sz="1200" b="1" i="0" u="none" strike="noStrike" baseline="0" dirty="0">
              <a:solidFill>
                <a:srgbClr val="00000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1200"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Adapted from https://v9.australiancurriculum.edu.au/teacher-resources/understand-this-learning-area/humanities-and-social-sciences. Image created in house using SmartArt.</a:t>
            </a:r>
          </a:p>
          <a:p>
            <a:pPr marL="0" indent="0">
              <a:buFont typeface="Arial" panose="020B0604020202020204" pitchFamily="34" charset="0"/>
              <a:buNone/>
            </a:pPr>
            <a:endParaRPr lang="en-US" sz="1100" b="1" i="0" u="none" strike="noStrike" baseline="0" dirty="0">
              <a:solidFill>
                <a:srgbClr val="000000"/>
              </a:solidFill>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886325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baseline="0" dirty="0">
                <a:solidFill>
                  <a:srgbClr val="000000"/>
                </a:solidFill>
                <a:latin typeface="Arial" panose="020B0604020202020204" pitchFamily="34" charset="0"/>
                <a:cs typeface="Arial" panose="020B0604020202020204" pitchFamily="34" charset="0"/>
              </a:rPr>
              <a:t>In Year 10, three sub-strands are available for study. </a:t>
            </a:r>
          </a:p>
          <a:p>
            <a:pPr marL="0" indent="0">
              <a:buFont typeface="Arial" panose="020B0604020202020204" pitchFamily="34" charset="0"/>
              <a:buNone/>
            </a:pPr>
            <a:r>
              <a:rPr lang="en-US" sz="1200" b="0" i="0" u="none" strike="noStrike" baseline="0" dirty="0">
                <a:solidFill>
                  <a:srgbClr val="000000"/>
                </a:solidFill>
                <a:effectLst/>
                <a:latin typeface="Arial" panose="020B0604020202020204" pitchFamily="34" charset="0"/>
                <a:cs typeface="Arial" panose="020B0604020202020204" pitchFamily="34" charset="0"/>
              </a:rPr>
              <a:t>S</a:t>
            </a:r>
            <a:r>
              <a:rPr lang="en-US" sz="1200" b="0" i="0" dirty="0">
                <a:solidFill>
                  <a:srgbClr val="000000"/>
                </a:solidFill>
                <a:effectLst/>
                <a:latin typeface="Arial" panose="020B0604020202020204" pitchFamily="34" charset="0"/>
                <a:cs typeface="Arial" panose="020B0604020202020204" pitchFamily="34" charset="0"/>
              </a:rPr>
              <a:t>tudents are expected to study two sub-strands in bold: </a:t>
            </a:r>
          </a:p>
          <a:p>
            <a:pPr marL="252000" indent="-252000">
              <a:buFont typeface="Arial" panose="020B0604020202020204" pitchFamily="34" charset="0"/>
              <a:buChar char="•"/>
            </a:pPr>
            <a:r>
              <a:rPr lang="en-US" sz="1200" b="0" i="0" dirty="0">
                <a:solidFill>
                  <a:srgbClr val="000000"/>
                </a:solidFill>
                <a:effectLst/>
                <a:latin typeface="Arial" panose="020B0604020202020204" pitchFamily="34" charset="0"/>
                <a:cs typeface="Arial" panose="020B0604020202020204" pitchFamily="34" charset="0"/>
              </a:rPr>
              <a:t>Second World War and </a:t>
            </a:r>
          </a:p>
          <a:p>
            <a:pPr marL="252000" indent="-252000">
              <a:buFont typeface="Arial" panose="020B0604020202020204" pitchFamily="34" charset="0"/>
              <a:buChar char="•"/>
            </a:pPr>
            <a:r>
              <a:rPr lang="en-US" sz="1200" b="0" i="0" dirty="0">
                <a:solidFill>
                  <a:srgbClr val="000000"/>
                </a:solidFill>
                <a:effectLst/>
                <a:latin typeface="Arial" panose="020B0604020202020204" pitchFamily="34" charset="0"/>
                <a:cs typeface="Arial" panose="020B0604020202020204" pitchFamily="34" charset="0"/>
              </a:rPr>
              <a:t>Building Modern Australia. </a:t>
            </a:r>
          </a:p>
          <a:p>
            <a:pPr marL="0" indent="0">
              <a:buFont typeface="Arial" panose="020B0604020202020204" pitchFamily="34" charset="0"/>
              <a:buNone/>
            </a:pPr>
            <a:r>
              <a:rPr lang="en-US" sz="1200" b="0" i="0" dirty="0">
                <a:solidFill>
                  <a:srgbClr val="000000"/>
                </a:solidFill>
                <a:effectLst/>
                <a:latin typeface="Arial" panose="020B0604020202020204" pitchFamily="34" charset="0"/>
                <a:cs typeface="Arial" panose="020B0604020202020204" pitchFamily="34" charset="0"/>
              </a:rPr>
              <a:t>The </a:t>
            </a:r>
            <a:r>
              <a:rPr lang="en-US" sz="1200" b="0" i="0" dirty="0" err="1">
                <a:solidFill>
                  <a:srgbClr val="000000"/>
                </a:solidFill>
                <a:effectLst/>
                <a:latin typeface="Arial" panose="020B0604020202020204" pitchFamily="34" charset="0"/>
                <a:cs typeface="Arial" panose="020B0604020202020204" pitchFamily="34" charset="0"/>
              </a:rPr>
              <a:t>globalising</a:t>
            </a:r>
            <a:r>
              <a:rPr lang="en-US" sz="1200" b="0" i="0" dirty="0">
                <a:solidFill>
                  <a:srgbClr val="000000"/>
                </a:solidFill>
                <a:effectLst/>
                <a:latin typeface="Arial" panose="020B0604020202020204" pitchFamily="34" charset="0"/>
                <a:cs typeface="Arial" panose="020B0604020202020204" pitchFamily="34" charset="0"/>
              </a:rPr>
              <a:t> world is a sub-strand that may be studied as an additional option.</a:t>
            </a:r>
          </a:p>
          <a:p>
            <a:pPr marL="0" indent="0">
              <a:buFont typeface="Arial" panose="020B0604020202020204" pitchFamily="34" charset="0"/>
              <a:buNone/>
            </a:pPr>
            <a:r>
              <a:rPr lang="en-US" sz="1200" b="0" i="0" u="none" strike="noStrike" baseline="0" dirty="0">
                <a:solidFill>
                  <a:srgbClr val="000000"/>
                </a:solidFill>
                <a:latin typeface="Arial" panose="020B0604020202020204" pitchFamily="34" charset="0"/>
                <a:cs typeface="Arial" panose="020B0604020202020204" pitchFamily="34" charset="0"/>
              </a:rPr>
              <a:t>As for Year 9, in Year 10, </a:t>
            </a:r>
            <a:r>
              <a:rPr lang="en-US" sz="1200" b="0" i="0" u="none" strike="noStrike" baseline="0" dirty="0">
                <a:solidFill>
                  <a:srgbClr val="000000"/>
                </a:solidFill>
                <a:effectLst/>
                <a:latin typeface="Arial" panose="020B0604020202020204" pitchFamily="34" charset="0"/>
                <a:cs typeface="Arial" panose="020B0604020202020204" pitchFamily="34" charset="0"/>
              </a:rPr>
              <a:t>there are </a:t>
            </a:r>
            <a:r>
              <a:rPr lang="en-US" sz="1200" b="1" i="0" u="none" strike="noStrike" baseline="0" dirty="0">
                <a:solidFill>
                  <a:srgbClr val="000000"/>
                </a:solidFill>
                <a:effectLst/>
                <a:latin typeface="Arial" panose="020B0604020202020204" pitchFamily="34" charset="0"/>
                <a:cs typeface="Arial" panose="020B0604020202020204" pitchFamily="34" charset="0"/>
              </a:rPr>
              <a:t>no topics </a:t>
            </a:r>
            <a:r>
              <a:rPr lang="en-US" sz="1200" b="0" i="0" u="none" strike="noStrike" baseline="0" dirty="0">
                <a:solidFill>
                  <a:srgbClr val="000000"/>
                </a:solidFill>
                <a:effectLst/>
                <a:latin typeface="Arial" panose="020B0604020202020204" pitchFamily="34" charset="0"/>
                <a:cs typeface="Arial" panose="020B0604020202020204" pitchFamily="34" charset="0"/>
              </a:rPr>
              <a:t>to select within the sub-strands.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u="none" strike="noStrike" baseline="0" dirty="0">
                <a:solidFill>
                  <a:srgbClr val="000000"/>
                </a:solidFill>
                <a:effectLst/>
                <a:latin typeface="Arial" panose="020B0604020202020204" pitchFamily="34" charset="0"/>
                <a:cs typeface="Arial" panose="020B0604020202020204" pitchFamily="34" charset="0"/>
              </a:rPr>
              <a:t>The Version 8.4 depth studies ‘Rights and freedoms’ ‘Popular culture’, ‘Migration experiences’ and ‘The environment ‘ are not in Version 9.0 of the History curriculum, but aspects of the content has been included in the sub-strands </a:t>
            </a:r>
            <a:r>
              <a:rPr lang="en-US" sz="1200" b="0" i="0" u="none" strike="noStrike" baseline="0">
                <a:solidFill>
                  <a:srgbClr val="000000"/>
                </a:solidFill>
                <a:effectLst/>
                <a:latin typeface="Arial" panose="020B0604020202020204" pitchFamily="34" charset="0"/>
                <a:cs typeface="Arial" panose="020B0604020202020204" pitchFamily="34" charset="0"/>
              </a:rPr>
              <a:t>Building modern </a:t>
            </a:r>
            <a:r>
              <a:rPr lang="en-US" sz="1200" b="0" i="0" u="none" strike="noStrike" baseline="0" dirty="0">
                <a:solidFill>
                  <a:srgbClr val="000000"/>
                </a:solidFill>
                <a:effectLst/>
                <a:latin typeface="Arial" panose="020B0604020202020204" pitchFamily="34" charset="0"/>
                <a:cs typeface="Arial" panose="020B0604020202020204" pitchFamily="34" charset="0"/>
              </a:rPr>
              <a:t>Australia and The </a:t>
            </a:r>
            <a:r>
              <a:rPr lang="en-US" sz="1200" b="0" i="0" u="none" strike="noStrike" baseline="0" dirty="0" err="1">
                <a:solidFill>
                  <a:srgbClr val="000000"/>
                </a:solidFill>
                <a:effectLst/>
                <a:latin typeface="Arial" panose="020B0604020202020204" pitchFamily="34" charset="0"/>
                <a:cs typeface="Arial" panose="020B0604020202020204" pitchFamily="34" charset="0"/>
              </a:rPr>
              <a:t>globalising</a:t>
            </a:r>
            <a:r>
              <a:rPr lang="en-US" sz="1200" b="0" i="0" u="none" strike="noStrike" baseline="0" dirty="0">
                <a:solidFill>
                  <a:srgbClr val="000000"/>
                </a:solidFill>
                <a:effectLst/>
                <a:latin typeface="Arial" panose="020B0604020202020204" pitchFamily="34" charset="0"/>
                <a:cs typeface="Arial" panose="020B0604020202020204" pitchFamily="34" charset="0"/>
              </a:rPr>
              <a:t> world.</a:t>
            </a:r>
          </a:p>
          <a:p>
            <a:pPr marL="0" indent="0">
              <a:buFont typeface="Arial" panose="020B0604020202020204" pitchFamily="34" charset="0"/>
              <a:buNone/>
            </a:pPr>
            <a:endParaRPr lang="en-US" sz="1200" b="0" i="0" u="none" strike="noStrike" baseline="0" dirty="0">
              <a:solidFill>
                <a:srgbClr val="00000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Adapted from https://v9.australiancurriculum.edu.au/teacher-resources/understand-this-learning-area/humanities-and-social-sciences. Image created in house using SmartArt.</a:t>
            </a:r>
          </a:p>
          <a:p>
            <a:pPr marL="0" indent="0">
              <a:buFont typeface="Arial" panose="020B0604020202020204" pitchFamily="34" charset="0"/>
              <a:buNone/>
            </a:pPr>
            <a:endParaRPr lang="en-US" sz="1100" b="1" i="0" u="none" strike="noStrike" baseline="0" dirty="0">
              <a:solidFill>
                <a:srgbClr val="000000"/>
              </a:solidFill>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35</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879349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sz="1100" b="0" i="0" dirty="0">
                <a:latin typeface="Arial" panose="020B0604020202020204" pitchFamily="34" charset="0"/>
                <a:cs typeface="Arial" panose="020B0604020202020204" pitchFamily="34" charset="0"/>
              </a:rPr>
              <a:t>The structure of the History Skills strand has changed from five sub-strands to four. </a:t>
            </a:r>
            <a:r>
              <a:rPr lang="en-AU" sz="1100" b="0" dirty="0">
                <a:latin typeface="Arial" panose="020B0604020202020204" pitchFamily="34" charset="0"/>
                <a:cs typeface="Arial" panose="020B0604020202020204" pitchFamily="34" charset="0"/>
              </a:rPr>
              <a:t>Highlighted in red are the revised Skills sub-strands for History.</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sz="1100" b="0" i="0" dirty="0">
                <a:latin typeface="Arial" panose="020B0604020202020204" pitchFamily="34" charset="0"/>
                <a:cs typeface="Arial" panose="020B0604020202020204" pitchFamily="34" charset="0"/>
              </a:rPr>
              <a:t>Although Chronology, terms and concepts is no longer a stand-alone skill in Version 9.0, this has been incorporated into the sub-strand of Historical perspectives and interpretations when students describe causes and effects and explain changes and continuities. </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sz="1100" b="0" i="0" dirty="0">
                <a:latin typeface="Arial" panose="020B0604020202020204" pitchFamily="34" charset="0"/>
                <a:cs typeface="Arial" panose="020B0604020202020204" pitchFamily="34" charset="0"/>
              </a:rPr>
              <a:t>The Questioning and researching sub-strand is a refinement of the related skill in Version 8.4. Students still develop historical questions to inform historical inquiries and locate sources to use in inquiries. </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sz="1100" b="0" i="0" dirty="0">
                <a:latin typeface="Arial" panose="020B0604020202020204" pitchFamily="34" charset="0"/>
                <a:cs typeface="Arial" panose="020B0604020202020204" pitchFamily="34" charset="0"/>
              </a:rPr>
              <a:t>Using historical sources is again a refinement of the related skill in Version 8.4 with some expansion of the skills to be developed.</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sz="1100" b="0" i="0" dirty="0">
                <a:latin typeface="Arial" panose="020B0604020202020204" pitchFamily="34" charset="0"/>
                <a:cs typeface="Arial" panose="020B0604020202020204" pitchFamily="34" charset="0"/>
              </a:rPr>
              <a:t>There is a greater degree of change in the Historical perspectives and interpretations, which is discussed later in the presentation. </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sz="1100" b="0" i="0" dirty="0">
                <a:latin typeface="Arial" panose="020B0604020202020204" pitchFamily="34" charset="0"/>
                <a:cs typeface="Arial" panose="020B0604020202020204" pitchFamily="34" charset="0"/>
              </a:rPr>
              <a:t>There are small refinements to the Communicating skill in Version 9.0.</a:t>
            </a:r>
          </a:p>
          <a:p>
            <a:pPr marL="628650" lvl="1" indent="-171450">
              <a:buFont typeface="Arial" panose="020B0604020202020204" pitchFamily="34" charset="0"/>
              <a:buChar char="‒"/>
            </a:pPr>
            <a:endParaRPr lang="en-AU"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36</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300828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19E04-9ECC-4789-50BC-8FB9E40D51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6B690F-6F63-7180-AB0A-CB855E1967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E72098-FAE4-A578-74EC-60C80DACD483}"/>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dirty="0">
                <a:latin typeface="Arial" panose="020B0604020202020204" pitchFamily="34" charset="0"/>
                <a:cs typeface="Arial" panose="020B0604020202020204" pitchFamily="34" charset="0"/>
              </a:rPr>
              <a:t>The final section of </a:t>
            </a:r>
            <a:r>
              <a:rPr lang="en-AU" b="1" dirty="0">
                <a:latin typeface="Arial" panose="020B0604020202020204" pitchFamily="34" charset="0"/>
                <a:cs typeface="Arial" panose="020B0604020202020204" pitchFamily="34" charset="0"/>
              </a:rPr>
              <a:t>Understand this subject </a:t>
            </a:r>
            <a:r>
              <a:rPr lang="en-AU" dirty="0">
                <a:latin typeface="Arial" panose="020B0604020202020204" pitchFamily="34" charset="0"/>
                <a:cs typeface="Arial" panose="020B0604020202020204" pitchFamily="34" charset="0"/>
              </a:rPr>
              <a:t>provides further support and advice for teachers when planning for version 9 in History.</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https://v9.australiancurriculum.edu.au/teacher-resources/understand-this-learning-area</a:t>
            </a:r>
            <a:r>
              <a:rPr lang="en-AU" b="0">
                <a:latin typeface="Arial" panose="020B0604020202020204" pitchFamily="34" charset="0"/>
                <a:cs typeface="Arial" panose="020B0604020202020204" pitchFamily="34" charset="0"/>
              </a:rPr>
              <a:t>/humanities-and-social-sciences.</a:t>
            </a:r>
            <a:endParaRPr lang="en-AU" b="0" dirty="0">
              <a:latin typeface="Arial" panose="020B0604020202020204" pitchFamily="34" charset="0"/>
              <a:cs typeface="Arial" panose="020B0604020202020204" pitchFamily="34" charset="0"/>
            </a:endParaRPr>
          </a:p>
          <a:p>
            <a:pPr>
              <a:defRPr/>
            </a:pPr>
            <a:endParaRPr lang="en-AU" sz="1200" dirty="0">
              <a:solidFill>
                <a:schemeClr val="tx1"/>
              </a:solidFill>
              <a:latin typeface="Arial" panose="020B0604020202020204" pitchFamily="34" charset="0"/>
              <a:cs typeface="Arial" panose="020B0604020202020204" pitchFamily="34" charset="0"/>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FC218A2-BEF7-EB61-9653-5ACE2DD5A218}"/>
              </a:ext>
            </a:extLst>
          </p:cNvPr>
          <p:cNvSpPr>
            <a:spLocks noGrp="1"/>
          </p:cNvSpPr>
          <p:nvPr>
            <p:ph type="sldNum" sz="quarter" idx="5"/>
          </p:nvPr>
        </p:nvSpPr>
        <p:spPr/>
        <p:txBody>
          <a:bodyPr/>
          <a:lstStyle/>
          <a:p>
            <a:pPr>
              <a:defRPr/>
            </a:pPr>
            <a:fld id="{7DC8D554-20BD-45E3-8F8F-C854CD9EEC52}" type="slidenum">
              <a:rPr lang="en-AU" smtClean="0"/>
              <a:pPr>
                <a:defRPr/>
              </a:pPr>
              <a:t>37</a:t>
            </a:fld>
            <a:endParaRPr lang="en-AU"/>
          </a:p>
        </p:txBody>
      </p:sp>
    </p:spTree>
    <p:extLst>
      <p:ext uri="{BB962C8B-B14F-4D97-AF65-F5344CB8AC3E}">
        <p14:creationId xmlns:p14="http://schemas.microsoft.com/office/powerpoint/2010/main" val="9902875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AU" dirty="0">
                <a:latin typeface="Arial" panose="020B0604020202020204" pitchFamily="34" charset="0"/>
                <a:cs typeface="Arial" panose="020B0604020202020204" pitchFamily="34" charset="0"/>
              </a:rPr>
              <a:t>On screen are the key considerations that inform teaching and learning in History. </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dirty="0">
                <a:latin typeface="Arial" panose="020B0604020202020204" pitchFamily="34" charset="0"/>
                <a:cs typeface="Arial" panose="020B0604020202020204" pitchFamily="34" charset="0"/>
              </a:rPr>
              <a:t>Inquiry as a pedagogical approach is valued across the HASS subjects. </a:t>
            </a:r>
            <a:r>
              <a:rPr lang="en-AU" b="1" dirty="0">
                <a:latin typeface="Arial" panose="020B0604020202020204" pitchFamily="34" charset="0"/>
                <a:cs typeface="Arial" panose="020B0604020202020204" pitchFamily="34" charset="0"/>
              </a:rPr>
              <a:t>Inquiry questions </a:t>
            </a:r>
            <a:r>
              <a:rPr lang="en-AU" dirty="0">
                <a:latin typeface="Arial" panose="020B0604020202020204" pitchFamily="34" charset="0"/>
                <a:cs typeface="Arial" panose="020B0604020202020204" pitchFamily="34" charset="0"/>
              </a:rPr>
              <a:t>provide a framework for developing students’ knowledge and understanding and skills. Teachers may develop inquiry questions to guide units of work, and several</a:t>
            </a:r>
            <a:r>
              <a:rPr lang="en-AU" b="0" dirty="0">
                <a:latin typeface="Arial" panose="020B0604020202020204" pitchFamily="34" charset="0"/>
                <a:cs typeface="Arial" panose="020B0604020202020204" pitchFamily="34" charset="0"/>
              </a:rPr>
              <a:t> inquiry questions are provided in the curriculum for each year level. These are examples only, but schools may find them useful for planning. In History, students also learn how to use and develop their own questions to guide historical inquiries. </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0" dirty="0">
                <a:latin typeface="Arial" panose="020B0604020202020204" pitchFamily="34" charset="0"/>
                <a:cs typeface="Arial" panose="020B0604020202020204" pitchFamily="34" charset="0"/>
              </a:rPr>
              <a:t>The use of </a:t>
            </a:r>
            <a:r>
              <a:rPr lang="en-AU" b="1" dirty="0">
                <a:latin typeface="Arial" panose="020B0604020202020204" pitchFamily="34" charset="0"/>
                <a:cs typeface="Arial" panose="020B0604020202020204" pitchFamily="34" charset="0"/>
              </a:rPr>
              <a:t>historical sources </a:t>
            </a:r>
            <a:r>
              <a:rPr lang="en-AU" b="0" dirty="0">
                <a:latin typeface="Arial" panose="020B0604020202020204" pitchFamily="34" charset="0"/>
                <a:cs typeface="Arial" panose="020B0604020202020204" pitchFamily="34" charset="0"/>
              </a:rPr>
              <a:t>is fundamental to the study of history. This key consideration includes a useful discussion of the importance of incorporating a range of primary and secondary sources when planning teaching and learning experiences for history. Students need to be explicitly taught the skills of using historical sources.  </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0" dirty="0">
                <a:latin typeface="Arial" panose="020B0604020202020204" pitchFamily="34" charset="0"/>
                <a:cs typeface="Arial" panose="020B0604020202020204" pitchFamily="34" charset="0"/>
              </a:rPr>
              <a:t>The study of </a:t>
            </a:r>
            <a:r>
              <a:rPr lang="en-AU" b="1" dirty="0">
                <a:latin typeface="Arial" panose="020B0604020202020204" pitchFamily="34" charset="0"/>
                <a:cs typeface="Arial" panose="020B0604020202020204" pitchFamily="34" charset="0"/>
              </a:rPr>
              <a:t>Australia’s national history is taught within the context of global developments</a:t>
            </a:r>
            <a:r>
              <a:rPr lang="en-AU" b="0" dirty="0">
                <a:latin typeface="Arial" panose="020B0604020202020204" pitchFamily="34" charset="0"/>
                <a:cs typeface="Arial" panose="020B0604020202020204" pitchFamily="34" charset="0"/>
              </a:rPr>
              <a:t>. When planning units of work, students should have the opportunity to consider how global developments have shaped and influenced national events. In addition to building their historical skills, students develop a breadth of historical knowledge and understanding across their studies of history in the middle years.  </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dirty="0">
                <a:latin typeface="Arial" panose="020B0604020202020204" pitchFamily="34" charset="0"/>
                <a:cs typeface="Arial" panose="020B0604020202020204" pitchFamily="34" charset="0"/>
              </a:rPr>
              <a:t>As explained previously, the two key considerations in grey are common to all HASS subjects and all learning areas.</a:t>
            </a:r>
            <a:endParaRPr lang="en-AU" b="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Source:</a:t>
            </a:r>
            <a:r>
              <a:rPr lang="en-AU" dirty="0">
                <a:latin typeface="Arial" panose="020B0604020202020204" pitchFamily="34" charset="0"/>
                <a:cs typeface="Arial" panose="020B0604020202020204" pitchFamily="34" charset="0"/>
              </a:rPr>
              <a:t> </a:t>
            </a:r>
            <a:r>
              <a:rPr lang="en-AU" sz="1200" b="0" dirty="0">
                <a:latin typeface="Arial" panose="020B0604020202020204" pitchFamily="34" charset="0"/>
                <a:cs typeface="Arial" panose="020B0604020202020204" pitchFamily="34" charset="0"/>
              </a:rPr>
              <a:t>Image created in house using SmartArt based on</a:t>
            </a:r>
            <a:r>
              <a:rPr lang="en-AU" dirty="0">
                <a:latin typeface="Arial" panose="020B0604020202020204" pitchFamily="34" charset="0"/>
                <a:cs typeface="Arial" panose="020B0604020202020204" pitchFamily="34" charset="0"/>
              </a:rPr>
              <a:t> https://v9.australiancurriculum.edu.au/teacher-resources/understand-this-learning-area/</a:t>
            </a:r>
            <a:r>
              <a:rPr lang="en-AU" b="0" dirty="0">
                <a:latin typeface="Arial" panose="020B0604020202020204" pitchFamily="34" charset="0"/>
                <a:cs typeface="Arial" panose="020B0604020202020204" pitchFamily="34" charset="0"/>
              </a:rPr>
              <a:t>humanities-and-social-sciences.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38</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53984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39</a:t>
            </a:fld>
            <a:endParaRPr lang="en-AU"/>
          </a:p>
        </p:txBody>
      </p:sp>
    </p:spTree>
    <p:extLst>
      <p:ext uri="{BB962C8B-B14F-4D97-AF65-F5344CB8AC3E}">
        <p14:creationId xmlns:p14="http://schemas.microsoft.com/office/powerpoint/2010/main" val="1861632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a:t>
            </a:fld>
            <a:endParaRPr lang="en-AU"/>
          </a:p>
        </p:txBody>
      </p:sp>
    </p:spTree>
    <p:extLst>
      <p:ext uri="{BB962C8B-B14F-4D97-AF65-F5344CB8AC3E}">
        <p14:creationId xmlns:p14="http://schemas.microsoft.com/office/powerpoint/2010/main" val="7308136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3072D-13D5-7A9A-57B5-98E4D01D2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5D7E18-F42F-3C39-2366-0573072262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AAB7A8-27C9-98E9-D384-DD0A9F8DE34A}"/>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trike="noStrike" dirty="0">
                <a:latin typeface="Arial" panose="020B0604020202020204" pitchFamily="34" charset="0"/>
                <a:cs typeface="Arial" panose="020B0604020202020204" pitchFamily="34" charset="0"/>
              </a:rPr>
              <a:t>The History le</a:t>
            </a:r>
            <a:r>
              <a:rPr lang="en-AU" dirty="0">
                <a:latin typeface="Arial" panose="020B0604020202020204" pitchFamily="34" charset="0"/>
                <a:cs typeface="Arial" panose="020B0604020202020204" pitchFamily="34" charset="0"/>
              </a:rPr>
              <a:t>vel description in the </a:t>
            </a:r>
            <a:r>
              <a:rPr lang="en-AU" b="1" i="0" dirty="0">
                <a:latin typeface="Arial" panose="020B0604020202020204" pitchFamily="34" charset="0"/>
                <a:cs typeface="Arial" panose="020B0604020202020204" pitchFamily="34" charset="0"/>
              </a:rPr>
              <a:t>Curriculum elements </a:t>
            </a:r>
            <a:r>
              <a:rPr lang="en-AU" dirty="0">
                <a:latin typeface="Arial" panose="020B0604020202020204" pitchFamily="34" charset="0"/>
                <a:cs typeface="Arial" panose="020B0604020202020204" pitchFamily="34" charset="0"/>
              </a:rPr>
              <a:t>section provides a high-level overview of the learning students should experience each year. The level description also provides some possible inquiry questions that teachers can use to structure their units of work. These are examples only. </a:t>
            </a:r>
          </a:p>
          <a:p>
            <a:pPr marL="0" indent="0">
              <a:buFont typeface="Arial" panose="020B0604020202020204" pitchFamily="34" charset="0"/>
              <a:buNone/>
              <a:defRPr/>
            </a:pPr>
            <a:r>
              <a:rPr lang="en-AU" dirty="0">
                <a:latin typeface="Arial" panose="020B0604020202020204" pitchFamily="34" charset="0"/>
                <a:cs typeface="Arial" panose="020B0604020202020204" pitchFamily="34" charset="0"/>
              </a:rPr>
              <a:t>In Queensland, the achievement standard represents </a:t>
            </a:r>
            <a:r>
              <a:rPr lang="en-AU" b="0" dirty="0">
                <a:latin typeface="Arial" panose="020B0604020202020204" pitchFamily="34" charset="0"/>
                <a:cs typeface="Arial" panose="020B0604020202020204" pitchFamily="34" charset="0"/>
              </a:rPr>
              <a:t>the C standard </a:t>
            </a:r>
            <a:r>
              <a:rPr lang="en-AU" dirty="0">
                <a:latin typeface="Arial" panose="020B0604020202020204" pitchFamily="34" charset="0"/>
                <a:cs typeface="Arial" panose="020B0604020202020204" pitchFamily="34" charset="0"/>
              </a:rPr>
              <a:t>(or equivalent).</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https://v9.australiancurriculum.edu.au/teacher-resources/understand-this-learning-area/humanities-and-social-sciences.</a:t>
            </a:r>
          </a:p>
          <a:p>
            <a:pPr>
              <a:defRPr/>
            </a:pPr>
            <a:endParaRPr lang="en-AU" sz="1200" dirty="0">
              <a:solidFill>
                <a:schemeClr val="tx1"/>
              </a:solidFill>
              <a:latin typeface="Arial" panose="020B0604020202020204" pitchFamily="34" charset="0"/>
              <a:cs typeface="Arial" panose="020B0604020202020204" pitchFamily="34" charset="0"/>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98A2374-2D1C-71D0-FE75-05578EBB686D}"/>
              </a:ext>
            </a:extLst>
          </p:cNvPr>
          <p:cNvSpPr>
            <a:spLocks noGrp="1"/>
          </p:cNvSpPr>
          <p:nvPr>
            <p:ph type="sldNum" sz="quarter" idx="5"/>
          </p:nvPr>
        </p:nvSpPr>
        <p:spPr/>
        <p:txBody>
          <a:bodyPr/>
          <a:lstStyle/>
          <a:p>
            <a:pPr>
              <a:defRPr/>
            </a:pPr>
            <a:fld id="{7DC8D554-20BD-45E3-8F8F-C854CD9EEC52}" type="slidenum">
              <a:rPr lang="en-AU" smtClean="0"/>
              <a:pPr>
                <a:defRPr/>
              </a:pPr>
              <a:t>40</a:t>
            </a:fld>
            <a:endParaRPr lang="en-AU"/>
          </a:p>
        </p:txBody>
      </p:sp>
    </p:spTree>
    <p:extLst>
      <p:ext uri="{BB962C8B-B14F-4D97-AF65-F5344CB8AC3E}">
        <p14:creationId xmlns:p14="http://schemas.microsoft.com/office/powerpoint/2010/main" val="21947649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i="0" dirty="0">
                <a:latin typeface="Arial" panose="020B0604020202020204" pitchFamily="34" charset="0"/>
                <a:cs typeface="Arial" panose="020B0604020202020204" pitchFamily="34" charset="0"/>
              </a:rPr>
              <a:t>The organisation of the achievement standards remains the same in Version 9.0 of the History curriculum.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i="0" dirty="0">
                <a:latin typeface="Arial" panose="020B0604020202020204" pitchFamily="34" charset="0"/>
                <a:cs typeface="Arial" panose="020B0604020202020204" pitchFamily="34" charset="0"/>
              </a:rPr>
              <a:t>The achievement standard for Year 7 History on the slide illustrates the same two-paragraph structure: Knowledge and understanding first, followed by a Skills paragraph. The wording within each paragraph has changed to align with revised content descriptions in Version 9.0 of the History curriculum.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The Knowledge and understanding paragraph in the achievement standards in History is structured according to the subject matter in the Knowledge and understanding content descriptions for each year level. </a:t>
            </a:r>
            <a:endParaRPr lang="en-AU" b="0" i="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i="0" dirty="0">
                <a:latin typeface="Arial" panose="020B0604020202020204" pitchFamily="34" charset="0"/>
                <a:cs typeface="Arial" panose="020B0604020202020204" pitchFamily="34" charset="0"/>
              </a:rPr>
              <a:t>Across the Humanities and Social Sciences subjects the achievement standards have been revised for all year levels.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i="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i="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i="0" dirty="0">
                <a:latin typeface="Arial" panose="020B0604020202020204" pitchFamily="34" charset="0"/>
                <a:cs typeface="Arial" panose="020B0604020202020204" pitchFamily="34" charset="0"/>
              </a:rPr>
              <a:t>Source: </a:t>
            </a:r>
            <a:r>
              <a:rPr lang="en-AU" b="0" i="0" dirty="0">
                <a:latin typeface="Arial" panose="020B0604020202020204" pitchFamily="34" charset="0"/>
                <a:cs typeface="Arial" panose="020B0604020202020204" pitchFamily="34" charset="0"/>
              </a:rPr>
              <a:t>https://v9.australiancurriculum.edu.au/f-10-curriculum/learning-areas/history-7-10/year-7?view=quick&amp;detailed-content-descriptions=0&amp;hide-ccp=0&amp;hide-gc=0&amp;side-by-side=1&amp;strands-start-index=0</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b="0"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b="0"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078052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The Skills paragraph does have a consistent structure across all year levels.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This example from Year 7 History illustrates how the four Skills sub-strands are used to organise this paragraph in the achievement standard. This model is replicated across the suite of HASS subjects.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https://v9.australiancurriculum.edu.au/f-10-curriculum/learning-areas/history-7-10/year-7?view=quick&amp;detailed-content-descriptions=0&amp;hide-ccp=0&amp;hide-gc=0&amp;side-by-side=1&amp;strands-start-index=0</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255731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sz="1800" dirty="0">
                <a:effectLst/>
                <a:latin typeface="Arial" panose="020B0604020202020204" pitchFamily="34" charset="0"/>
                <a:ea typeface="Calibri" panose="020F0502020204030204" pitchFamily="34" charset="0"/>
                <a:cs typeface="Arial" panose="020B0604020202020204" pitchFamily="34" charset="0"/>
              </a:rPr>
              <a:t>A close read of the language in the achievement standard in Versions 8.4 and 9.0 can help schools to identify things they need to think about when aligning programs to Version 9.0 of the History curriculum.</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sz="1200" b="0" dirty="0">
                <a:latin typeface="Arial" panose="020B0604020202020204" pitchFamily="34" charset="0"/>
                <a:cs typeface="Arial" panose="020B0604020202020204" pitchFamily="34" charset="0"/>
              </a:rPr>
              <a:t>For example, on screen is </a:t>
            </a:r>
            <a:r>
              <a:rPr lang="en-AU" b="0" dirty="0">
                <a:latin typeface="Arial" panose="020B0604020202020204" pitchFamily="34" charset="0"/>
                <a:cs typeface="Arial" panose="020B0604020202020204" pitchFamily="34" charset="0"/>
              </a:rPr>
              <a:t>the Year 7 History Knowledge and understanding paragraph that has been split up into separate sentences </a:t>
            </a:r>
            <a:r>
              <a:rPr lang="en-AU" sz="1200" b="0" dirty="0">
                <a:latin typeface="Arial" panose="020B0604020202020204" pitchFamily="34" charset="0"/>
                <a:cs typeface="Arial" panose="020B0604020202020204" pitchFamily="34" charset="0"/>
              </a:rPr>
              <a:t>to enable examination of the alignment, sentence by sentence. The following example shows how one sentence may be unpacked. </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sz="12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0" dirty="0">
                <a:latin typeface="Arial" panose="020B0604020202020204" pitchFamily="34" charset="0"/>
                <a:cs typeface="Arial" panose="020B0604020202020204" pitchFamily="34" charset="0"/>
              </a:rPr>
              <a:t>Start by identifying the cognitions used (in blue). In Version 8.4 students are required to ‘suggest’ reasons for change and continuity over time. In Version 9.0 students are required to ‘describe’, which is a different cognitive process. </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0" dirty="0">
                <a:latin typeface="Arial" panose="020B0604020202020204" pitchFamily="34" charset="0"/>
                <a:cs typeface="Arial" panose="020B0604020202020204" pitchFamily="34" charset="0"/>
              </a:rPr>
              <a:t>Next, both sentences still focus on the concept of changes and continuities (highlighted in orange). </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0" dirty="0">
                <a:latin typeface="Arial" panose="020B0604020202020204" pitchFamily="34" charset="0"/>
                <a:cs typeface="Arial" panose="020B0604020202020204" pitchFamily="34" charset="0"/>
              </a:rPr>
              <a:t>However, the specificity differs from Version 8.4 to Version 9.0 with some additions to the Version 9.0 sentence. Highlighted in green, students describe aspects related to changes and continuities that could be categorised as ‘social, religious, cultural, economic, environmental and/or political aspects’.  </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sz="1200" b="0" dirty="0">
                <a:latin typeface="Arial" panose="020B0604020202020204" pitchFamily="34" charset="0"/>
                <a:cs typeface="Arial" panose="020B0604020202020204" pitchFamily="34" charset="0"/>
              </a:rPr>
              <a:t>Identifying where there are differences in the cognitions or the specific focus in versions 8.4 and 9.0 of the achievement standards can be a useful way to identify new elements that need to be considered in planning for Version 9.0. </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sz="12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i="0" dirty="0">
                <a:latin typeface="Arial" panose="020B0604020202020204" pitchFamily="34" charset="0"/>
                <a:cs typeface="Arial" panose="020B0604020202020204" pitchFamily="34" charset="0"/>
              </a:rPr>
              <a:t>Source: </a:t>
            </a:r>
            <a:r>
              <a:rPr lang="en-AU" i="0" dirty="0">
                <a:latin typeface="Arial" panose="020B0604020202020204" pitchFamily="34" charset="0"/>
                <a:cs typeface="Arial" panose="020B0604020202020204" pitchFamily="34" charset="0"/>
              </a:rPr>
              <a:t>https://v9.australiancurriculum.edu.au/f-10-curriculum/learning-areas/history-7-10/year-7?view=quick&amp;detailed-content-descriptions=0&amp;hide-ccp=0&amp;hide-gc=0&amp;side-by-side=1&amp;strands-start-index=0</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43</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020247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AU" dirty="0">
                <a:latin typeface="Arial" panose="020B0604020202020204" pitchFamily="34" charset="0"/>
                <a:cs typeface="Arial" panose="020B0604020202020204" pitchFamily="34" charset="0"/>
              </a:rPr>
              <a:t>Another way schools can work through the changes to the History achievement standard is to use two different highlight colours to identify what has been added to the achievement standard.</a:t>
            </a:r>
          </a:p>
          <a:p>
            <a:pPr marL="0" indent="0">
              <a:buFont typeface="+mj-lt"/>
              <a:buNone/>
            </a:pPr>
            <a:r>
              <a:rPr lang="en-AU" dirty="0">
                <a:latin typeface="Arial" panose="020B0604020202020204" pitchFamily="34" charset="0"/>
                <a:cs typeface="Arial" panose="020B0604020202020204" pitchFamily="34" charset="0"/>
              </a:rPr>
              <a:t>Continuing with the Year 7 example, on the left, in orange shading, are those aspects from Version 8.4 that no longer appear in the Version 9.0 achievement standard. By examining content shaded in orange, schools can consider the implications for teaching and learning, and assessment.</a:t>
            </a:r>
          </a:p>
          <a:p>
            <a:pPr marL="0" indent="0">
              <a:buFont typeface="+mj-lt"/>
              <a:buNone/>
            </a:pPr>
            <a:r>
              <a:rPr lang="en-AU" dirty="0">
                <a:latin typeface="Arial" panose="020B0604020202020204" pitchFamily="34" charset="0"/>
                <a:cs typeface="Arial" panose="020B0604020202020204" pitchFamily="34" charset="0"/>
              </a:rPr>
              <a:t>On the right, shaded in blue, are those aspects that have been </a:t>
            </a:r>
            <a:r>
              <a:rPr lang="en-AU" b="0" dirty="0">
                <a:latin typeface="Arial" panose="020B0604020202020204" pitchFamily="34" charset="0"/>
                <a:cs typeface="Arial" panose="020B0604020202020204" pitchFamily="34" charset="0"/>
              </a:rPr>
              <a:t>added</a:t>
            </a:r>
            <a:r>
              <a:rPr lang="en-AU" dirty="0">
                <a:latin typeface="Arial" panose="020B0604020202020204" pitchFamily="34" charset="0"/>
                <a:cs typeface="Arial" panose="020B0604020202020204" pitchFamily="34" charset="0"/>
              </a:rPr>
              <a:t> in Version 9.0. </a:t>
            </a:r>
          </a:p>
          <a:p>
            <a:pPr marL="0" indent="0">
              <a:buFont typeface="+mj-lt"/>
              <a:buNone/>
            </a:pPr>
            <a:r>
              <a:rPr lang="en-AU" dirty="0">
                <a:latin typeface="Arial" panose="020B0604020202020204" pitchFamily="34" charset="0"/>
                <a:cs typeface="Arial" panose="020B0604020202020204" pitchFamily="34" charset="0"/>
              </a:rPr>
              <a:t>When reviewing teaching and learning programs, and assessment, these new aspects will need to be addressed.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i="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i="0" dirty="0">
                <a:latin typeface="Arial" panose="020B0604020202020204" pitchFamily="34" charset="0"/>
                <a:cs typeface="Arial" panose="020B0604020202020204" pitchFamily="34" charset="0"/>
              </a:rPr>
              <a:t>Source: </a:t>
            </a:r>
            <a:r>
              <a:rPr lang="en-AU" i="0" dirty="0">
                <a:latin typeface="Arial" panose="020B0604020202020204" pitchFamily="34" charset="0"/>
                <a:cs typeface="Arial" panose="020B0604020202020204" pitchFamily="34" charset="0"/>
              </a:rPr>
              <a:t>https://v9.australiancurriculum.edu.au/f-10-curriculum/learning-areas/history-7-10/year-7?view=quick&amp;detailed-content-descriptions=0&amp;hide-ccp=0&amp;hide-gc=0&amp;side-by-side=1&amp;strands-start-index=0</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029585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On the QCAA website, there is a resource illustrating the sequence of achievement standards from Years 7‒10. There is a similar resource for HASS in Prep–Year 6.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45</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629708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55C2C-7EC3-9FCB-A1E5-4B24398079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EDE575-2D61-DECE-EB0C-4235C8010D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57929A-F065-0356-B214-B7D9B4A3825A}"/>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dirty="0">
                <a:latin typeface="Arial" panose="020B0604020202020204" pitchFamily="34" charset="0"/>
                <a:cs typeface="Arial" panose="020B0604020202020204" pitchFamily="34" charset="0"/>
              </a:rPr>
              <a:t>The final section of </a:t>
            </a:r>
            <a:r>
              <a:rPr lang="en-US" b="1" i="0" dirty="0">
                <a:latin typeface="Arial" panose="020B0604020202020204" pitchFamily="34" charset="0"/>
                <a:cs typeface="Arial" panose="020B0604020202020204" pitchFamily="34" charset="0"/>
              </a:rPr>
              <a:t>Curriculum elements </a:t>
            </a:r>
            <a:r>
              <a:rPr lang="en-US" b="0" dirty="0">
                <a:latin typeface="Arial" panose="020B0604020202020204" pitchFamily="34" charset="0"/>
                <a:cs typeface="Arial" panose="020B0604020202020204" pitchFamily="34" charset="0"/>
              </a:rPr>
              <a:t>provides further information regarding </a:t>
            </a:r>
            <a:r>
              <a:rPr lang="en-AU" b="0" dirty="0">
                <a:latin typeface="Arial" panose="020B0604020202020204" pitchFamily="34" charset="0"/>
                <a:cs typeface="Arial" panose="020B0604020202020204" pitchFamily="34" charset="0"/>
              </a:rPr>
              <a:t>the content descriptions in the strands and sub-strands which inform teaching and learning and assessment.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Content descriptions specify the knowledge, understanding and skills that students learn and that teachers are expected to teach. The content elaborations provide optional examples of how to teach the content descriptions.</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https://v9.australiancurriculum.edu.au/teacher-resources/understand-this-learning-area/humanities-and-social-sciences.</a:t>
            </a:r>
          </a:p>
          <a:p>
            <a:pPr>
              <a:defRPr/>
            </a:pPr>
            <a:endParaRPr lang="en-AU" sz="1200" dirty="0">
              <a:solidFill>
                <a:schemeClr val="tx1"/>
              </a:solidFill>
              <a:latin typeface="Arial" panose="020B0604020202020204" pitchFamily="34" charset="0"/>
              <a:cs typeface="Arial" panose="020B0604020202020204" pitchFamily="34" charset="0"/>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0434218-F687-1D65-DA64-A35EAF3D04A7}"/>
              </a:ext>
            </a:extLst>
          </p:cNvPr>
          <p:cNvSpPr>
            <a:spLocks noGrp="1"/>
          </p:cNvSpPr>
          <p:nvPr>
            <p:ph type="sldNum" sz="quarter" idx="5"/>
          </p:nvPr>
        </p:nvSpPr>
        <p:spPr/>
        <p:txBody>
          <a:bodyPr/>
          <a:lstStyle/>
          <a:p>
            <a:pPr>
              <a:defRPr/>
            </a:pPr>
            <a:fld id="{7DC8D554-20BD-45E3-8F8F-C854CD9EEC52}" type="slidenum">
              <a:rPr lang="en-AU" smtClean="0"/>
              <a:pPr>
                <a:defRPr/>
              </a:pPr>
              <a:t>46</a:t>
            </a:fld>
            <a:endParaRPr lang="en-AU"/>
          </a:p>
        </p:txBody>
      </p:sp>
    </p:spTree>
    <p:extLst>
      <p:ext uri="{BB962C8B-B14F-4D97-AF65-F5344CB8AC3E}">
        <p14:creationId xmlns:p14="http://schemas.microsoft.com/office/powerpoint/2010/main" val="33861902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A summary of the changes to the content descriptions in Version 9.0 that is specific to History is available on the QCAA website. </a:t>
            </a: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47</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436299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As detailed earlier in the presentation, in History the most significant change is at the sub-strand level.</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Because two Knowledge and understanding sub-strands are taught each year in Version 9.0 (as compared to three depth studies and an overview each year in Version 8.4), the number of Knowledge and understanding content descriptions to be taught has reduced significantly.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For History, many of the Version 8.4 content descriptions have been refined or combined in Version 9.0. </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Where there is a topic choice within a sub-strand in Years 7 and 8, there is a set of common content descriptions that are applied to whichever topic is chosen for study.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48</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236784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49</a:t>
            </a:fld>
            <a:endParaRPr lang="en-AU"/>
          </a:p>
        </p:txBody>
      </p:sp>
    </p:spTree>
    <p:extLst>
      <p:ext uri="{BB962C8B-B14F-4D97-AF65-F5344CB8AC3E}">
        <p14:creationId xmlns:p14="http://schemas.microsoft.com/office/powerpoint/2010/main" val="3370609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a:t>
            </a:fld>
            <a:endParaRPr lang="en-AU"/>
          </a:p>
        </p:txBody>
      </p:sp>
    </p:spTree>
    <p:extLst>
      <p:ext uri="{BB962C8B-B14F-4D97-AF65-F5344CB8AC3E}">
        <p14:creationId xmlns:p14="http://schemas.microsoft.com/office/powerpoint/2010/main" val="12464980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Resources to support the Australian Curriculum Version 9.0 can be found within the Australian Curriculum in Queensland Version 9.0 webpages. </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These webpages only include resources that have been created or updated to align with Version 9.0. </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1200" dirty="0">
                <a:latin typeface="Arial" panose="020B0604020202020204" pitchFamily="34" charset="0"/>
                <a:cs typeface="Arial" panose="020B0604020202020204" pitchFamily="34" charset="0"/>
              </a:rPr>
              <a:t>Source: </a:t>
            </a:r>
            <a:r>
              <a:rPr lang="en-US" sz="1200" dirty="0">
                <a:effectLst/>
                <a:latin typeface="Arial" panose="020B0604020202020204" pitchFamily="34" charset="0"/>
                <a:cs typeface="Arial" panose="020B0604020202020204" pitchFamily="34" charset="0"/>
              </a:rPr>
              <a:t>Screenshot from QCAA website https://www.qcaa.qld.edu.au/p-10/aciq.</a:t>
            </a: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50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776628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Version 9.0 webpages support familiarisation with all three dimensions of the curriculum.</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Teachers can access advice and resources for their learning area and/or subject, </a:t>
            </a:r>
            <a:r>
              <a:rPr lang="en-AU" b="0" dirty="0">
                <a:latin typeface="Arial" panose="020B0604020202020204" pitchFamily="34" charset="0"/>
                <a:cs typeface="Arial" panose="020B0604020202020204" pitchFamily="34" charset="0"/>
              </a:rPr>
              <a:t>or</a:t>
            </a:r>
            <a:r>
              <a:rPr lang="en-AU" b="1"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the general capabilities, and the cross-curriculum priorities. </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Source: </a:t>
            </a:r>
            <a:r>
              <a:rPr lang="en-US" sz="1200" dirty="0">
                <a:effectLst/>
                <a:latin typeface="Arial" panose="020B0604020202020204" pitchFamily="34" charset="0"/>
                <a:cs typeface="Arial" panose="020B0604020202020204" pitchFamily="34" charset="0"/>
              </a:rPr>
              <a:t>Screenshot from QCAA website www.qcaa.qld.edu.au/p-10/aciq/version-9.</a:t>
            </a: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51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135858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a:latin typeface="Arial" panose="020B0604020202020204" pitchFamily="34" charset="0"/>
                <a:cs typeface="Arial" panose="020B0604020202020204" pitchFamily="34" charset="0"/>
              </a:rPr>
              <a:t>On screen is a snapshot of some of the History resources. These resources have been hyperlinked in the slide.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52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849396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53</a:t>
            </a:fld>
            <a:endParaRPr lang="en-AU"/>
          </a:p>
        </p:txBody>
      </p:sp>
    </p:spTree>
    <p:extLst>
      <p:ext uri="{BB962C8B-B14F-4D97-AF65-F5344CB8AC3E}">
        <p14:creationId xmlns:p14="http://schemas.microsoft.com/office/powerpoint/2010/main" val="37731965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cs typeface="Arial" panose="020B0604020202020204" pitchFamily="34" charset="0"/>
              </a:rPr>
              <a:t>If you have any queries regarding Australian Curriculum v9.0: History, please contact the K‒10 Curriculum and Assessment Branch.</a:t>
            </a:r>
          </a:p>
          <a:p>
            <a:pPr algn="l" rtl="0" fontAlgn="base"/>
            <a:br>
              <a:rPr lang="en-US" b="0" i="0" dirty="0">
                <a:solidFill>
                  <a:srgbClr val="000000"/>
                </a:solidFill>
                <a:effectLst/>
                <a:latin typeface="Arial" panose="020B0604020202020204" pitchFamily="34" charset="0"/>
                <a:cs typeface="Arial" panose="020B0604020202020204" pitchFamily="34" charset="0"/>
              </a:rPr>
            </a:br>
            <a:r>
              <a:rPr lang="en-US" b="0" i="0" dirty="0">
                <a:solidFill>
                  <a:srgbClr val="000000"/>
                </a:solidFill>
                <a:effectLst/>
                <a:latin typeface="Arial" panose="020B0604020202020204" pitchFamily="34" charset="0"/>
                <a:cs typeface="Arial" panose="020B0604020202020204" pitchFamily="34" charset="0"/>
              </a:rPr>
              <a:t>​</a:t>
            </a: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54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629857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55</a:t>
            </a:fld>
            <a:endParaRPr lang="en-AU"/>
          </a:p>
        </p:txBody>
      </p:sp>
    </p:spTree>
    <p:extLst>
      <p:ext uri="{BB962C8B-B14F-4D97-AF65-F5344CB8AC3E}">
        <p14:creationId xmlns:p14="http://schemas.microsoft.com/office/powerpoint/2010/main" val="41755080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56</a:t>
            </a:fld>
            <a:endParaRPr lang="en-AU"/>
          </a:p>
        </p:txBody>
      </p:sp>
    </p:spTree>
    <p:extLst>
      <p:ext uri="{BB962C8B-B14F-4D97-AF65-F5344CB8AC3E}">
        <p14:creationId xmlns:p14="http://schemas.microsoft.com/office/powerpoint/2010/main" val="20005880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57</a:t>
            </a:fld>
            <a:endParaRPr lang="en-AU"/>
          </a:p>
        </p:txBody>
      </p:sp>
    </p:spTree>
    <p:extLst>
      <p:ext uri="{BB962C8B-B14F-4D97-AF65-F5344CB8AC3E}">
        <p14:creationId xmlns:p14="http://schemas.microsoft.com/office/powerpoint/2010/main" val="2510268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cs typeface="Arial" panose="020B0604020202020204" pitchFamily="34" charset="0"/>
              </a:rPr>
              <a:t>If you don’t do so already, we recommend you follow QCAA on one or more social media platforms to stay in touch with us, and to find out about upcoming resources and professional learning.</a:t>
            </a: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58</a:t>
            </a:fld>
            <a:endParaRPr lang="en-AU"/>
          </a:p>
        </p:txBody>
      </p:sp>
    </p:spTree>
    <p:extLst>
      <p:ext uri="{BB962C8B-B14F-4D97-AF65-F5344CB8AC3E}">
        <p14:creationId xmlns:p14="http://schemas.microsoft.com/office/powerpoint/2010/main" val="3004321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US" sz="1200" dirty="0">
                <a:effectLst/>
                <a:latin typeface="Arial" panose="020B0604020202020204" pitchFamily="34" charset="0"/>
                <a:cs typeface="Arial" panose="020B0604020202020204" pitchFamily="34" charset="0"/>
              </a:rPr>
              <a:t>In the Australian Curriculum Version 9.0, </a:t>
            </a:r>
            <a:r>
              <a:rPr lang="en-AU" sz="1200" b="0" dirty="0">
                <a:latin typeface="Arial" panose="020B0604020202020204" pitchFamily="34" charset="0"/>
                <a:cs typeface="Arial" panose="020B0604020202020204" pitchFamily="34" charset="0"/>
              </a:rPr>
              <a:t>the three-dimensional interrelated structure has not changed as part of the review. The diagram visually represents these three dimensions.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1" dirty="0">
              <a:latin typeface="Arial" panose="020B0604020202020204" pitchFamily="34" charset="0"/>
              <a:cs typeface="Arial" panose="020B0604020202020204" pitchFamily="34" charset="0"/>
            </a:endParaRPr>
          </a:p>
          <a:p>
            <a:pPr>
              <a:spcBef>
                <a:spcPts val="0"/>
              </a:spcBef>
              <a:spcAft>
                <a:spcPts val="0"/>
              </a:spcAft>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Script and picture adapted (addition of labels) from video at </a:t>
            </a:r>
            <a:r>
              <a:rPr lang="en-AU" sz="1200" b="0" u="sng" dirty="0">
                <a:solidFill>
                  <a:schemeClr val="tx1"/>
                </a:solidFill>
                <a:latin typeface="Arial" panose="020B0604020202020204" pitchFamily="34" charset="0"/>
                <a:cs typeface="Arial" panose="020B0604020202020204" pitchFamily="34" charset="0"/>
              </a:rPr>
              <a:t>www.</a:t>
            </a:r>
            <a:r>
              <a:rPr lang="en-AU" sz="1200"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v9.australiancurriculum.edu.au/help/website-tour</a:t>
            </a:r>
            <a:r>
              <a:rPr lang="en-AU" sz="1200" u="sng" dirty="0">
                <a:solidFill>
                  <a:schemeClr val="tx1"/>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(time stamp 50 seconds).</a:t>
            </a:r>
            <a:endParaRPr lang="en-AU" sz="1200" b="1"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6</a:t>
            </a:fld>
            <a:endParaRPr lang="en-AU"/>
          </a:p>
        </p:txBody>
      </p:sp>
    </p:spTree>
    <p:extLst>
      <p:ext uri="{BB962C8B-B14F-4D97-AF65-F5344CB8AC3E}">
        <p14:creationId xmlns:p14="http://schemas.microsoft.com/office/powerpoint/2010/main" val="1895969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 Australian Curriculum consists of eight learning areas. History which is part of the Humanities and Social Sciences (HASS) learning area is indicated in red.</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endParaRPr lang="en-AU" sz="1200"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1" dirty="0">
              <a:latin typeface="Arial" panose="020B0604020202020204" pitchFamily="34" charset="0"/>
              <a:cs typeface="Arial" panose="020B0604020202020204" pitchFamily="34" charset="0"/>
            </a:endParaRPr>
          </a:p>
          <a:p>
            <a:pPr>
              <a:spcBef>
                <a:spcPts val="0"/>
              </a:spcBef>
              <a:spcAft>
                <a:spcPts val="0"/>
              </a:spcAft>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Script and picture adapted (addition of labels) from video at </a:t>
            </a:r>
            <a:r>
              <a:rPr lang="en-AU" sz="1200" b="0" u="sng" dirty="0">
                <a:solidFill>
                  <a:schemeClr val="tx1"/>
                </a:solidFill>
                <a:latin typeface="Arial" panose="020B0604020202020204" pitchFamily="34" charset="0"/>
                <a:cs typeface="Arial" panose="020B0604020202020204" pitchFamily="34" charset="0"/>
              </a:rPr>
              <a:t>www.</a:t>
            </a:r>
            <a:r>
              <a:rPr lang="en-AU" sz="1200"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v9.australiancurriculum.edu.au/help/website-tour</a:t>
            </a:r>
            <a:r>
              <a:rPr lang="en-AU" sz="1200" u="sng" dirty="0">
                <a:solidFill>
                  <a:schemeClr val="tx1"/>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(time stamp 50 seconds).</a:t>
            </a:r>
            <a:endParaRPr lang="en-AU" sz="1200" b="1"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7</a:t>
            </a:fld>
            <a:endParaRPr lang="en-AU"/>
          </a:p>
        </p:txBody>
      </p:sp>
    </p:spTree>
    <p:extLst>
      <p:ext uri="{BB962C8B-B14F-4D97-AF65-F5344CB8AC3E}">
        <p14:creationId xmlns:p14="http://schemas.microsoft.com/office/powerpoint/2010/main" val="1332276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There are seven general capabilities: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0" dirty="0">
              <a:latin typeface="Arial" panose="020B0604020202020204" pitchFamily="34" charset="0"/>
              <a:cs typeface="Arial" panose="020B0604020202020204" pitchFamily="34" charset="0"/>
            </a:endParaRP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Literacy</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Numeracy</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Digital literacy</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Critical and creative thinking</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Personal and social capability</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Intercultural understanding, and</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Ethical understanding.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0" dirty="0">
              <a:latin typeface="Arial" panose="020B0604020202020204" pitchFamily="34" charset="0"/>
              <a:cs typeface="Arial" panose="020B0604020202020204" pitchFamily="34" charset="0"/>
            </a:endParaRPr>
          </a:p>
          <a:p>
            <a:pPr marL="0" indent="0">
              <a:spcBef>
                <a:spcPts val="0"/>
              </a:spcBef>
              <a:spcAft>
                <a:spcPts val="0"/>
              </a:spcAft>
              <a:buFont typeface="Arial" panose="020B0604020202020204" pitchFamily="34" charset="0"/>
              <a:buNone/>
            </a:pPr>
            <a:r>
              <a:rPr lang="en-AU" sz="1200" b="0" dirty="0">
                <a:latin typeface="Arial" panose="020B0604020202020204" pitchFamily="34" charset="0"/>
                <a:cs typeface="Arial" panose="020B0604020202020204" pitchFamily="34" charset="0"/>
              </a:rPr>
              <a:t>As part of the review, the general capabilities have been refined. </a:t>
            </a:r>
          </a:p>
          <a:p>
            <a:pPr marL="0" indent="0">
              <a:spcBef>
                <a:spcPts val="0"/>
              </a:spcBef>
              <a:spcAft>
                <a:spcPts val="0"/>
              </a:spcAft>
              <a:buFont typeface="Arial" panose="020B0604020202020204" pitchFamily="34" charset="0"/>
              <a:buNone/>
            </a:pPr>
            <a:r>
              <a:rPr lang="en-AU" sz="1200" b="0" dirty="0">
                <a:latin typeface="Arial" panose="020B0604020202020204" pitchFamily="34" charset="0"/>
                <a:cs typeface="Arial" panose="020B0604020202020204" pitchFamily="34" charset="0"/>
              </a:rPr>
              <a:t>The Information, Communications and Technologies (ICT) </a:t>
            </a:r>
            <a:r>
              <a:rPr lang="en-US" sz="1200" b="0" dirty="0">
                <a:effectLst/>
                <a:latin typeface="Arial" panose="020B0604020202020204" pitchFamily="34" charset="0"/>
                <a:cs typeface="Arial" panose="020B0604020202020204" pitchFamily="34" charset="0"/>
              </a:rPr>
              <a:t>g</a:t>
            </a:r>
            <a:r>
              <a:rPr lang="en-US" sz="1200" dirty="0">
                <a:effectLst/>
                <a:latin typeface="Arial" panose="020B0604020202020204" pitchFamily="34" charset="0"/>
                <a:cs typeface="Arial" panose="020B0604020202020204" pitchFamily="34" charset="0"/>
              </a:rPr>
              <a:t>eneral capability in v8.4 has been renamed Digital literacy in v9.0 </a:t>
            </a:r>
            <a:r>
              <a:rPr lang="en-AU" sz="1200" b="0" dirty="0">
                <a:latin typeface="Arial" panose="020B0604020202020204" pitchFamily="34" charset="0"/>
                <a:cs typeface="Arial" panose="020B0604020202020204" pitchFamily="34" charset="0"/>
              </a:rPr>
              <a:t>to reflect current understandings in the field.</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 Literacy and Numeracy general capabilities are no longer continua. In v9.0 they are progressions representing the fine-grained indicators of the typical trajectory of literacy and numeracy development.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 remaining general capabilities have had refinements to elements, sub-elements and continua. </a:t>
            </a:r>
          </a:p>
          <a:p>
            <a:pPr>
              <a:spcBef>
                <a:spcPts val="0"/>
              </a:spcBef>
              <a:spcAft>
                <a:spcPts val="0"/>
              </a:spcAft>
            </a:pPr>
            <a:endParaRPr lang="en-AU" sz="1200" b="1" dirty="0">
              <a:latin typeface="Arial" panose="020B0604020202020204" pitchFamily="34" charset="0"/>
              <a:cs typeface="Arial" panose="020B0604020202020204" pitchFamily="34" charset="0"/>
            </a:endParaRPr>
          </a:p>
          <a:p>
            <a:pPr>
              <a:spcBef>
                <a:spcPts val="0"/>
              </a:spcBef>
              <a:spcAft>
                <a:spcPts val="0"/>
              </a:spcAft>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Script and picture adapted (addition of labels) from video at </a:t>
            </a:r>
            <a:r>
              <a:rPr lang="en-AU" sz="1200" b="0" u="sng" dirty="0">
                <a:solidFill>
                  <a:schemeClr val="tx1"/>
                </a:solidFill>
                <a:latin typeface="Arial" panose="020B0604020202020204" pitchFamily="34" charset="0"/>
                <a:cs typeface="Arial" panose="020B0604020202020204" pitchFamily="34" charset="0"/>
              </a:rPr>
              <a:t>www.</a:t>
            </a:r>
            <a:r>
              <a:rPr lang="en-AU" sz="1200"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v9.australiancurriculum.edu.au/help/website-tour</a:t>
            </a:r>
            <a:r>
              <a:rPr lang="en-AU" sz="1200" u="sng" dirty="0">
                <a:solidFill>
                  <a:schemeClr val="tx1"/>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(time stamp 50 seconds).</a:t>
            </a:r>
            <a:endParaRPr lang="en-AU" sz="1200"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0" dirty="0">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n-AU" sz="1200" b="1"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8</a:t>
            </a:fld>
            <a:endParaRPr lang="en-AU"/>
          </a:p>
        </p:txBody>
      </p:sp>
    </p:spTree>
    <p:extLst>
      <p:ext uri="{BB962C8B-B14F-4D97-AF65-F5344CB8AC3E}">
        <p14:creationId xmlns:p14="http://schemas.microsoft.com/office/powerpoint/2010/main" val="3551404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There are three cross-curriculum priorities:</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0" dirty="0">
              <a:latin typeface="Arial" panose="020B0604020202020204" pitchFamily="34" charset="0"/>
              <a:cs typeface="Arial" panose="020B0604020202020204" pitchFamily="34" charset="0"/>
            </a:endParaRP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Aboriginal and Torres Strait Islander Histories and Cultures</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Asia and Australia’s engagement with Asia, and </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Sustainability. </a:t>
            </a:r>
            <a:endParaRPr lang="en-AU" sz="1200"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1" dirty="0">
              <a:latin typeface="Arial" panose="020B0604020202020204" pitchFamily="34" charset="0"/>
              <a:cs typeface="Arial" panose="020B0604020202020204" pitchFamily="34" charset="0"/>
            </a:endParaRPr>
          </a:p>
          <a:p>
            <a:pPr>
              <a:spcBef>
                <a:spcPts val="0"/>
              </a:spcBef>
              <a:spcAft>
                <a:spcPts val="0"/>
              </a:spcAft>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Script and picture adapted (addition of labels) from video at </a:t>
            </a:r>
            <a:r>
              <a:rPr lang="en-AU" sz="1200" b="0" u="sng" dirty="0">
                <a:solidFill>
                  <a:schemeClr val="tx1"/>
                </a:solidFill>
                <a:latin typeface="Arial" panose="020B0604020202020204" pitchFamily="34" charset="0"/>
                <a:cs typeface="Arial" panose="020B0604020202020204" pitchFamily="34" charset="0"/>
              </a:rPr>
              <a:t>www.</a:t>
            </a:r>
            <a:r>
              <a:rPr lang="en-AU" sz="1200"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v9.australiancurriculum.edu.au/help/website-tour</a:t>
            </a:r>
            <a:r>
              <a:rPr lang="en-AU" sz="1200" u="sng" dirty="0">
                <a:solidFill>
                  <a:schemeClr val="tx1"/>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(time stamp 50 seconds).</a:t>
            </a:r>
            <a:endParaRPr lang="en-AU" sz="1200" b="1"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9</a:t>
            </a:fld>
            <a:endParaRPr lang="en-AU"/>
          </a:p>
        </p:txBody>
      </p:sp>
    </p:spTree>
    <p:extLst>
      <p:ext uri="{BB962C8B-B14F-4D97-AF65-F5344CB8AC3E}">
        <p14:creationId xmlns:p14="http://schemas.microsoft.com/office/powerpoint/2010/main" val="1072088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hyperlink" Target="https://www.qcaa.qld.edu.au/copyright"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twitter.com/QCAA_edu" TargetMode="External"/><Relationship Id="rId3" Type="http://schemas.openxmlformats.org/officeDocument/2006/relationships/image" Target="../media/image9.jpg"/><Relationship Id="rId7" Type="http://schemas.openxmlformats.org/officeDocument/2006/relationships/image" Target="../media/image11.jpg"/><Relationship Id="rId12" Type="http://schemas.openxmlformats.org/officeDocument/2006/relationships/image" Target="../media/image14.png"/><Relationship Id="rId2" Type="http://schemas.openxmlformats.org/officeDocument/2006/relationships/hyperlink" Target="https://www.instagram.com/myqce/" TargetMode="External"/><Relationship Id="rId1" Type="http://schemas.openxmlformats.org/officeDocument/2006/relationships/slideMaster" Target="../slideMasters/slideMaster1.xml"/><Relationship Id="rId6" Type="http://schemas.openxmlformats.org/officeDocument/2006/relationships/hyperlink" Target="http://www.youtube.com/user/TheQCAA" TargetMode="External"/><Relationship Id="rId11" Type="http://schemas.openxmlformats.org/officeDocument/2006/relationships/hyperlink" Target="http://www.facebook.com/qcaa.qld.edu.au" TargetMode="External"/><Relationship Id="rId5" Type="http://schemas.openxmlformats.org/officeDocument/2006/relationships/image" Target="../media/image10.jpg"/><Relationship Id="rId10" Type="http://schemas.openxmlformats.org/officeDocument/2006/relationships/image" Target="../media/image13.svg"/><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cknowledgment of Count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A0017-E93F-66A1-6916-4F80E150ECAD}"/>
              </a:ext>
            </a:extLst>
          </p:cNvPr>
          <p:cNvSpPr>
            <a:spLocks noGrp="1"/>
          </p:cNvSpPr>
          <p:nvPr>
            <p:ph type="title" hasCustomPrompt="1"/>
          </p:nvPr>
        </p:nvSpPr>
        <p:spPr>
          <a:xfrm>
            <a:off x="326819" y="378931"/>
            <a:ext cx="4912797" cy="392594"/>
          </a:xfrm>
        </p:spPr>
        <p:txBody>
          <a:bodyPr/>
          <a:lstStyle>
            <a:lvl1pPr>
              <a:defRPr>
                <a:solidFill>
                  <a:schemeClr val="tx1"/>
                </a:solidFill>
              </a:defRPr>
            </a:lvl1pPr>
          </a:lstStyle>
          <a:p>
            <a:r>
              <a:rPr lang="en-US" dirty="0"/>
              <a:t>Acknowledgment of Country</a:t>
            </a:r>
            <a:endParaRPr lang="en-AU" dirty="0"/>
          </a:p>
        </p:txBody>
      </p:sp>
      <p:sp>
        <p:nvSpPr>
          <p:cNvPr id="3" name="TextBox 2">
            <a:extLst>
              <a:ext uri="{FF2B5EF4-FFF2-40B4-BE49-F238E27FC236}">
                <a16:creationId xmlns:a16="http://schemas.microsoft.com/office/drawing/2014/main" id="{27875A55-C2B1-B33E-1759-D70FFB534D47}"/>
              </a:ext>
            </a:extLst>
          </p:cNvPr>
          <p:cNvSpPr txBox="1"/>
          <p:nvPr/>
        </p:nvSpPr>
        <p:spPr>
          <a:xfrm>
            <a:off x="326819" y="771525"/>
            <a:ext cx="5109277" cy="3643305"/>
          </a:xfrm>
          <a:prstGeom prst="rect">
            <a:avLst/>
          </a:prstGeom>
          <a:noFill/>
          <a:ln>
            <a:noFill/>
          </a:ln>
        </p:spPr>
        <p:txBody>
          <a:bodyPr wrap="square" lIns="0" tIns="0" rIns="0" bIns="0" rtlCol="0">
            <a:spAutoFit/>
          </a:bodyPr>
          <a:lstStyle/>
          <a:p>
            <a:pPr lvl="0"/>
            <a:r>
              <a:rPr lang="en-US" sz="1700" dirty="0">
                <a:solidFill>
                  <a:schemeClr val="tx1"/>
                </a:solidFill>
              </a:rPr>
              <a:t>QCAA acknowledges the Traditional Owners and Traditional Custodians of the lands on which we meet today.</a:t>
            </a:r>
          </a:p>
          <a:p>
            <a:pPr lvl="0"/>
            <a:r>
              <a:rPr lang="en-US" sz="1700" dirty="0">
                <a:solidFill>
                  <a:schemeClr val="tx1"/>
                </a:solidFill>
              </a:rPr>
              <a:t>We pay our respects to their Elders and their descendants, who continue cultural and spiritual connections to Country, and we extend that respect to Aboriginal people and Torres Strait Islander people here today.</a:t>
            </a:r>
          </a:p>
          <a:p>
            <a:pPr lvl="0"/>
            <a:r>
              <a:rPr lang="en-US" sz="1700" dirty="0">
                <a:solidFill>
                  <a:schemeClr val="tx1"/>
                </a:solidFill>
              </a:rPr>
              <a:t>We thank them for sharing their cultures and spiritualities and recognise the important contribution of this knowledge to our understanding of this place we call home.</a:t>
            </a:r>
          </a:p>
          <a:p>
            <a:pPr lvl="0"/>
            <a:r>
              <a:rPr lang="en-US" sz="1050" dirty="0">
                <a:solidFill>
                  <a:schemeClr val="tx1"/>
                </a:solidFill>
              </a:rPr>
              <a:t>Artwork ‘Growth through Learning’ by </a:t>
            </a:r>
            <a:r>
              <a:rPr lang="en-US" sz="1050" dirty="0" err="1">
                <a:solidFill>
                  <a:schemeClr val="tx1"/>
                </a:solidFill>
              </a:rPr>
              <a:t>Chern’ee</a:t>
            </a:r>
            <a:r>
              <a:rPr lang="en-US" sz="1050" dirty="0">
                <a:solidFill>
                  <a:schemeClr val="tx1"/>
                </a:solidFill>
              </a:rPr>
              <a:t>, Brooke and Jesse Sutton, </a:t>
            </a:r>
            <a:r>
              <a:rPr lang="en-US" sz="1050" dirty="0" err="1">
                <a:solidFill>
                  <a:schemeClr val="tx1"/>
                </a:solidFill>
              </a:rPr>
              <a:t>Kalkadoon</a:t>
            </a:r>
            <a:r>
              <a:rPr lang="en-US" sz="1050" dirty="0">
                <a:solidFill>
                  <a:schemeClr val="tx1"/>
                </a:solidFill>
              </a:rPr>
              <a:t>.</a:t>
            </a:r>
          </a:p>
        </p:txBody>
      </p:sp>
      <p:pic>
        <p:nvPicPr>
          <p:cNvPr id="4" name="Picture 3" descr="A colorful art piece with a flower&#10;&#10;Description automatically generated with medium confidence">
            <a:extLst>
              <a:ext uri="{FF2B5EF4-FFF2-40B4-BE49-F238E27FC236}">
                <a16:creationId xmlns:a16="http://schemas.microsoft.com/office/drawing/2014/main" id="{545B9814-EEE4-60C2-E2BF-7D0FB75FEA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1687" y="248603"/>
            <a:ext cx="3252940" cy="4339371"/>
          </a:xfrm>
          <a:prstGeom prst="rect">
            <a:avLst/>
          </a:prstGeom>
        </p:spPr>
      </p:pic>
    </p:spTree>
    <p:extLst>
      <p:ext uri="{BB962C8B-B14F-4D97-AF65-F5344CB8AC3E}">
        <p14:creationId xmlns:p14="http://schemas.microsoft.com/office/powerpoint/2010/main" val="3299453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9028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2793338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843558"/>
            <a:ext cx="8496000" cy="3644305"/>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nSpc>
                <a:spcPct val="110000"/>
              </a:lnSpc>
              <a:spcAft>
                <a:spcPts val="0"/>
              </a:spcAft>
            </a:pPr>
            <a:r>
              <a:rPr lang="en-US" sz="1200" dirty="0"/>
              <a:t>               </a:t>
            </a:r>
            <a:r>
              <a:rPr lang="en-US" sz="1400" dirty="0"/>
              <a:t>© State of Queensland (QCAA) </a:t>
            </a:r>
            <a:r>
              <a:rPr lang="en-AU" sz="1400" dirty="0"/>
              <a:t>2021</a:t>
            </a:r>
          </a:p>
          <a:p>
            <a:pPr>
              <a:lnSpc>
                <a:spcPct val="110000"/>
              </a:lnSpc>
            </a:pPr>
            <a:r>
              <a:rPr lang="en-AU" sz="1400" b="1" spc="-20" dirty="0"/>
              <a:t>Licence</a:t>
            </a:r>
            <a:r>
              <a:rPr lang="en-AU" sz="1400" spc="-20" dirty="0"/>
              <a:t>: </a:t>
            </a:r>
            <a:r>
              <a:rPr lang="en-AU" sz="1400" spc="-20" dirty="0">
                <a:hlinkClick r:id="rId2"/>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3"/>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 </a:t>
            </a:r>
            <a:r>
              <a:rPr lang="en-US" sz="1400" dirty="0"/>
              <a:t>(include the link):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(QCAA)</a:t>
            </a:r>
            <a:r>
              <a:rPr lang="en-AU" sz="1400" dirty="0"/>
              <a:t> 2021 </a:t>
            </a:r>
            <a:r>
              <a:rPr lang="en-AU" sz="1400" spc="-20" dirty="0">
                <a:hlinkClick r:id="rId3"/>
              </a:rPr>
              <a:t>www.qcaa.qld.edu.au/copyright</a:t>
            </a:r>
            <a:r>
              <a:rPr lang="en-AU" sz="1400" spc="-20" dirty="0"/>
              <a:t> </a:t>
            </a:r>
            <a:endParaRPr lang="en-AU" sz="1400" dirty="0"/>
          </a:p>
          <a:p>
            <a:pPr>
              <a:lnSpc>
                <a:spcPct val="110000"/>
              </a:lnSpc>
            </a:pPr>
            <a:r>
              <a:rPr lang="en-US" sz="1400" dirty="0"/>
              <a:t>Other copyright material in this presentation is listed on the previous slide/s. </a:t>
            </a:r>
            <a:endParaRPr lang="en-US" dirty="0"/>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dirty="0"/>
              <a:t>Copyright notice</a:t>
            </a:r>
            <a:endParaRPr lang="en-AU" dirty="0"/>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240" y="771550"/>
            <a:ext cx="576000" cy="275357"/>
          </a:xfrm>
          <a:prstGeom prst="rect">
            <a:avLst/>
          </a:prstGeom>
        </p:spPr>
      </p:pic>
      <p:pic>
        <p:nvPicPr>
          <p:cNvPr id="3" name="Picture 2">
            <a:hlinkClick r:id="rId4"/>
            <a:extLst>
              <a:ext uri="{FF2B5EF4-FFF2-40B4-BE49-F238E27FC236}">
                <a16:creationId xmlns:a16="http://schemas.microsoft.com/office/drawing/2014/main" id="{4C013217-1088-4EF3-D73E-F74384E6ADA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1369117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cial media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grpSp>
        <p:nvGrpSpPr>
          <p:cNvPr id="3" name="Group 2">
            <a:extLst>
              <a:ext uri="{FF2B5EF4-FFF2-40B4-BE49-F238E27FC236}">
                <a16:creationId xmlns:a16="http://schemas.microsoft.com/office/drawing/2014/main" id="{B9842DB0-82E7-41CA-BFFC-39A3D9AFFCBA}"/>
              </a:ext>
            </a:extLst>
          </p:cNvPr>
          <p:cNvGrpSpPr/>
          <p:nvPr/>
        </p:nvGrpSpPr>
        <p:grpSpPr>
          <a:xfrm>
            <a:off x="5098342" y="2787774"/>
            <a:ext cx="1946367" cy="1511343"/>
            <a:chOff x="6542776" y="3438000"/>
            <a:chExt cx="1946367" cy="1511343"/>
          </a:xfrm>
        </p:grpSpPr>
        <p:sp>
          <p:nvSpPr>
            <p:cNvPr id="4" name="Instagram - text">
              <a:extLst>
                <a:ext uri="{FF2B5EF4-FFF2-40B4-BE49-F238E27FC236}">
                  <a16:creationId xmlns:a16="http://schemas.microsoft.com/office/drawing/2014/main" id="{7BFCBED1-5FE7-4FC2-B17B-49EC7B63B7E5}"/>
                </a:ext>
              </a:extLst>
            </p:cNvPr>
            <p:cNvSpPr/>
            <p:nvPr/>
          </p:nvSpPr>
          <p:spPr>
            <a:xfrm>
              <a:off x="6542776" y="4653979"/>
              <a:ext cx="1946367" cy="261610"/>
            </a:xfrm>
            <a:prstGeom prst="rect">
              <a:avLst/>
            </a:prstGeom>
          </p:spPr>
          <p:txBody>
            <a:bodyPr wrap="none">
              <a:spAutoFit/>
            </a:bodyPr>
            <a:lstStyle/>
            <a:p>
              <a:pPr algn="ctr"/>
              <a:r>
                <a:rPr lang="en-AU" sz="1100" dirty="0"/>
                <a:t>www.instagram.com/myqce/</a:t>
              </a:r>
            </a:p>
          </p:txBody>
        </p:sp>
        <p:sp>
          <p:nvSpPr>
            <p:cNvPr id="5" name="Instagram link">
              <a:hlinkClick r:id="rId2"/>
              <a:extLst>
                <a:ext uri="{FF2B5EF4-FFF2-40B4-BE49-F238E27FC236}">
                  <a16:creationId xmlns:a16="http://schemas.microsoft.com/office/drawing/2014/main" id="{2906FBA8-6AAF-4054-B3C3-48B045FB8314}"/>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6" name="Instagram - logo">
              <a:extLst>
                <a:ext uri="{FF2B5EF4-FFF2-40B4-BE49-F238E27FC236}">
                  <a16:creationId xmlns:a16="http://schemas.microsoft.com/office/drawing/2014/main" id="{A7B8F419-98E5-4CF3-93B5-9EFE1D2E0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459" y="3438000"/>
              <a:ext cx="1143000" cy="1143000"/>
            </a:xfrm>
            <a:prstGeom prst="rect">
              <a:avLst/>
            </a:prstGeom>
          </p:spPr>
        </p:pic>
      </p:grpSp>
      <p:grpSp>
        <p:nvGrpSpPr>
          <p:cNvPr id="7" name="Group 6">
            <a:extLst>
              <a:ext uri="{FF2B5EF4-FFF2-40B4-BE49-F238E27FC236}">
                <a16:creationId xmlns:a16="http://schemas.microsoft.com/office/drawing/2014/main" id="{E5AFCB6F-4AC2-4F9A-890C-E72AE363CF38}"/>
              </a:ext>
            </a:extLst>
          </p:cNvPr>
          <p:cNvGrpSpPr/>
          <p:nvPr/>
        </p:nvGrpSpPr>
        <p:grpSpPr>
          <a:xfrm>
            <a:off x="1529435" y="2787774"/>
            <a:ext cx="3093612" cy="1647184"/>
            <a:chOff x="3158657" y="3590400"/>
            <a:chExt cx="3093612" cy="1647184"/>
          </a:xfrm>
        </p:grpSpPr>
        <p:sp>
          <p:nvSpPr>
            <p:cNvPr id="8" name="Linkedin - text">
              <a:extLst>
                <a:ext uri="{FF2B5EF4-FFF2-40B4-BE49-F238E27FC236}">
                  <a16:creationId xmlns:a16="http://schemas.microsoft.com/office/drawing/2014/main" id="{D76F360D-06C2-4CB4-BE27-74CFEFAEAF96}"/>
                </a:ext>
              </a:extLst>
            </p:cNvPr>
            <p:cNvSpPr/>
            <p:nvPr userDrawn="1"/>
          </p:nvSpPr>
          <p:spPr>
            <a:xfrm>
              <a:off x="3158657" y="4806379"/>
              <a:ext cx="3093612" cy="430887"/>
            </a:xfrm>
            <a:prstGeom prst="rect">
              <a:avLst/>
            </a:prstGeom>
          </p:spPr>
          <p:txBody>
            <a:bodyPr wrap="square">
              <a:spAutoFit/>
            </a:bodyPr>
            <a:lstStyle/>
            <a:p>
              <a:pPr algn="ctr"/>
              <a:r>
                <a:rPr lang="en-AU" sz="1100" dirty="0"/>
                <a:t>www.linkedin.com/company/queensland-curriculum-and-assessment-authority</a:t>
              </a:r>
            </a:p>
          </p:txBody>
        </p:sp>
        <p:sp>
          <p:nvSpPr>
            <p:cNvPr id="9" name="Linkedin link">
              <a:hlinkClick r:id="rId4"/>
              <a:extLst>
                <a:ext uri="{FF2B5EF4-FFF2-40B4-BE49-F238E27FC236}">
                  <a16:creationId xmlns:a16="http://schemas.microsoft.com/office/drawing/2014/main" id="{8C778D02-2D29-4E07-BF6E-45B1AD890BA0}"/>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0" name="Linkedin - logo">
              <a:extLst>
                <a:ext uri="{FF2B5EF4-FFF2-40B4-BE49-F238E27FC236}">
                  <a16:creationId xmlns:a16="http://schemas.microsoft.com/office/drawing/2014/main" id="{F77288E1-7901-4661-9541-018390BB7D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3963" y="3590400"/>
              <a:ext cx="1143000" cy="1143000"/>
            </a:xfrm>
            <a:prstGeom prst="rect">
              <a:avLst/>
            </a:prstGeom>
          </p:spPr>
        </p:pic>
      </p:grpSp>
      <p:grpSp>
        <p:nvGrpSpPr>
          <p:cNvPr id="15" name="Group 14">
            <a:extLst>
              <a:ext uri="{FF2B5EF4-FFF2-40B4-BE49-F238E27FC236}">
                <a16:creationId xmlns:a16="http://schemas.microsoft.com/office/drawing/2014/main" id="{EDE0F993-9A55-47FE-8180-76C17BEB6303}"/>
              </a:ext>
            </a:extLst>
          </p:cNvPr>
          <p:cNvGrpSpPr/>
          <p:nvPr/>
        </p:nvGrpSpPr>
        <p:grpSpPr>
          <a:xfrm>
            <a:off x="6402803" y="949948"/>
            <a:ext cx="2332690" cy="1508531"/>
            <a:chOff x="6349614" y="1536978"/>
            <a:chExt cx="2332690" cy="1508531"/>
          </a:xfrm>
        </p:grpSpPr>
        <p:sp>
          <p:nvSpPr>
            <p:cNvPr id="16" name="Youtube - text">
              <a:extLst>
                <a:ext uri="{FF2B5EF4-FFF2-40B4-BE49-F238E27FC236}">
                  <a16:creationId xmlns:a16="http://schemas.microsoft.com/office/drawing/2014/main" id="{9638510B-3C6B-4EA5-8FB4-DB5C472B037F}"/>
                </a:ext>
              </a:extLst>
            </p:cNvPr>
            <p:cNvSpPr/>
            <p:nvPr/>
          </p:nvSpPr>
          <p:spPr>
            <a:xfrm>
              <a:off x="6349614" y="2757804"/>
              <a:ext cx="2332690" cy="261610"/>
            </a:xfrm>
            <a:prstGeom prst="rect">
              <a:avLst/>
            </a:prstGeom>
          </p:spPr>
          <p:txBody>
            <a:bodyPr wrap="none">
              <a:spAutoFit/>
            </a:bodyPr>
            <a:lstStyle/>
            <a:p>
              <a:pPr algn="ctr"/>
              <a:r>
                <a:rPr lang="en-AU" sz="1100" dirty="0"/>
                <a:t>www.youtube.com/user/TheQCAA</a:t>
              </a:r>
              <a:endParaRPr lang="en-AU" sz="1050" dirty="0"/>
            </a:p>
          </p:txBody>
        </p:sp>
        <p:sp>
          <p:nvSpPr>
            <p:cNvPr id="17" name="Youtube link">
              <a:hlinkClick r:id="rId6"/>
              <a:extLst>
                <a:ext uri="{FF2B5EF4-FFF2-40B4-BE49-F238E27FC236}">
                  <a16:creationId xmlns:a16="http://schemas.microsoft.com/office/drawing/2014/main" id="{44047CBF-ABBB-4FB2-99E7-4C24B5C3894B}"/>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8" name="Youtube - logo">
              <a:extLst>
                <a:ext uri="{FF2B5EF4-FFF2-40B4-BE49-F238E27FC236}">
                  <a16:creationId xmlns:a16="http://schemas.microsoft.com/office/drawing/2014/main" id="{22232229-A391-468B-A285-9727EA637D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4459" y="1536978"/>
              <a:ext cx="1143000" cy="1143000"/>
            </a:xfrm>
            <a:prstGeom prst="rect">
              <a:avLst/>
            </a:prstGeom>
          </p:spPr>
        </p:pic>
      </p:grpSp>
      <p:grpSp>
        <p:nvGrpSpPr>
          <p:cNvPr id="19" name="Group 18">
            <a:extLst>
              <a:ext uri="{FF2B5EF4-FFF2-40B4-BE49-F238E27FC236}">
                <a16:creationId xmlns:a16="http://schemas.microsoft.com/office/drawing/2014/main" id="{BCC7ED7A-AF17-4DCF-B51E-27BA04AC23CD}"/>
              </a:ext>
            </a:extLst>
          </p:cNvPr>
          <p:cNvGrpSpPr/>
          <p:nvPr/>
        </p:nvGrpSpPr>
        <p:grpSpPr>
          <a:xfrm>
            <a:off x="3766942" y="949948"/>
            <a:ext cx="1617751" cy="1508531"/>
            <a:chOff x="3824580" y="1536978"/>
            <a:chExt cx="1617751" cy="1508531"/>
          </a:xfrm>
        </p:grpSpPr>
        <p:sp>
          <p:nvSpPr>
            <p:cNvPr id="20" name="Twitter - text">
              <a:extLst>
                <a:ext uri="{FF2B5EF4-FFF2-40B4-BE49-F238E27FC236}">
                  <a16:creationId xmlns:a16="http://schemas.microsoft.com/office/drawing/2014/main" id="{805D0B44-9EC2-43EF-B507-B033E1782A4E}"/>
                </a:ext>
              </a:extLst>
            </p:cNvPr>
            <p:cNvSpPr/>
            <p:nvPr/>
          </p:nvSpPr>
          <p:spPr>
            <a:xfrm>
              <a:off x="3824580" y="2757804"/>
              <a:ext cx="1617751" cy="261610"/>
            </a:xfrm>
            <a:prstGeom prst="rect">
              <a:avLst/>
            </a:prstGeom>
          </p:spPr>
          <p:txBody>
            <a:bodyPr wrap="none">
              <a:spAutoFit/>
            </a:bodyPr>
            <a:lstStyle/>
            <a:p>
              <a:pPr algn="ctr"/>
              <a:r>
                <a:rPr lang="en-AU" sz="1100" dirty="0"/>
                <a:t>twitter.com/</a:t>
              </a:r>
              <a:r>
                <a:rPr lang="en-AU" sz="1100" dirty="0" err="1"/>
                <a:t>QCAA_edu</a:t>
              </a:r>
              <a:endParaRPr lang="en-AU" sz="1050" dirty="0"/>
            </a:p>
          </p:txBody>
        </p:sp>
        <p:sp>
          <p:nvSpPr>
            <p:cNvPr id="21" name="Twitter link">
              <a:hlinkClick r:id="rId8"/>
              <a:extLst>
                <a:ext uri="{FF2B5EF4-FFF2-40B4-BE49-F238E27FC236}">
                  <a16:creationId xmlns:a16="http://schemas.microsoft.com/office/drawing/2014/main" id="{3D70D15A-F412-4879-9DF6-CB27185DA7D7}"/>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2" name="Twitter - logo">
              <a:extLst>
                <a:ext uri="{FF2B5EF4-FFF2-40B4-BE49-F238E27FC236}">
                  <a16:creationId xmlns:a16="http://schemas.microsoft.com/office/drawing/2014/main" id="{40F0136D-1770-49A8-9DFE-4F9A1005A38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4061955" y="1536978"/>
              <a:ext cx="1143000" cy="1143000"/>
            </a:xfrm>
            <a:prstGeom prst="rect">
              <a:avLst/>
            </a:prstGeom>
          </p:spPr>
        </p:pic>
      </p:grpSp>
      <p:grpSp>
        <p:nvGrpSpPr>
          <p:cNvPr id="23" name="Group 22">
            <a:extLst>
              <a:ext uri="{FF2B5EF4-FFF2-40B4-BE49-F238E27FC236}">
                <a16:creationId xmlns:a16="http://schemas.microsoft.com/office/drawing/2014/main" id="{8D860C4B-706C-4936-BB29-C9EF2A658636}"/>
              </a:ext>
            </a:extLst>
          </p:cNvPr>
          <p:cNvGrpSpPr/>
          <p:nvPr/>
        </p:nvGrpSpPr>
        <p:grpSpPr>
          <a:xfrm>
            <a:off x="356590" y="944410"/>
            <a:ext cx="2449710" cy="1514069"/>
            <a:chOff x="395536" y="1531440"/>
            <a:chExt cx="2449710" cy="1514069"/>
          </a:xfrm>
        </p:grpSpPr>
        <p:sp>
          <p:nvSpPr>
            <p:cNvPr id="24" name="Facebook - text">
              <a:extLst>
                <a:ext uri="{FF2B5EF4-FFF2-40B4-BE49-F238E27FC236}">
                  <a16:creationId xmlns:a16="http://schemas.microsoft.com/office/drawing/2014/main" id="{5E41EE10-8BCF-4426-B03F-640328CD54D2}"/>
                </a:ext>
              </a:extLst>
            </p:cNvPr>
            <p:cNvSpPr/>
            <p:nvPr/>
          </p:nvSpPr>
          <p:spPr>
            <a:xfrm>
              <a:off x="395536" y="2757804"/>
              <a:ext cx="2449710" cy="261610"/>
            </a:xfrm>
            <a:prstGeom prst="rect">
              <a:avLst/>
            </a:prstGeom>
          </p:spPr>
          <p:txBody>
            <a:bodyPr wrap="none">
              <a:spAutoFit/>
            </a:bodyPr>
            <a:lstStyle/>
            <a:p>
              <a:pPr algn="ctr"/>
              <a:r>
                <a:rPr lang="en-AU" sz="1100" dirty="0"/>
                <a:t>www.facebook.com/qcaa.qld.edu.au</a:t>
              </a:r>
            </a:p>
          </p:txBody>
        </p:sp>
        <p:sp>
          <p:nvSpPr>
            <p:cNvPr id="25" name="Facebook link">
              <a:hlinkClick r:id="rId11"/>
              <a:extLst>
                <a:ext uri="{FF2B5EF4-FFF2-40B4-BE49-F238E27FC236}">
                  <a16:creationId xmlns:a16="http://schemas.microsoft.com/office/drawing/2014/main" id="{AB5255CC-7F1B-4646-A621-C6ADFEC91873}"/>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6"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F49D6FBE-B18E-41A2-860A-5C64BE4149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47742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ading">
    <p:spTree>
      <p:nvGrpSpPr>
        <p:cNvPr id="1" name=""/>
        <p:cNvGrpSpPr/>
        <p:nvPr/>
      </p:nvGrpSpPr>
      <p:grpSpPr>
        <a:xfrm>
          <a:off x="0" y="0"/>
          <a:ext cx="0" cy="0"/>
          <a:chOff x="0" y="0"/>
          <a:chExt cx="0" cy="0"/>
        </a:xfrm>
      </p:grpSpPr>
      <p:pic>
        <p:nvPicPr>
          <p:cNvPr id="8" name="Picture 7" descr="A group of people sitting at tables&#10;&#10;Description automatically generated with medium confidence">
            <a:extLst>
              <a:ext uri="{FF2B5EF4-FFF2-40B4-BE49-F238E27FC236}">
                <a16:creationId xmlns:a16="http://schemas.microsoft.com/office/drawing/2014/main" id="{38BE0D84-BA55-9DAC-A27B-9B593E0CB9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79" t="26074" r="7479" b="27126"/>
          <a:stretch/>
        </p:blipFill>
        <p:spPr>
          <a:xfrm>
            <a:off x="179512" y="-2463"/>
            <a:ext cx="8964000" cy="3204000"/>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dirty="0"/>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dirty="0"/>
              <a:t>Job number</a:t>
            </a:r>
            <a:endParaRPr lang="en-AU" dirty="0"/>
          </a:p>
        </p:txBody>
      </p:sp>
      <p:cxnSp>
        <p:nvCxnSpPr>
          <p:cNvPr id="7" name="Straight Connector 6">
            <a:extLst>
              <a:ext uri="{FF2B5EF4-FFF2-40B4-BE49-F238E27FC236}">
                <a16:creationId xmlns:a16="http://schemas.microsoft.com/office/drawing/2014/main" id="{866A56FF-CC06-41AB-998C-3C2339FCAD1D}"/>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a:extLst>
              <a:ext uri="{FF2B5EF4-FFF2-40B4-BE49-F238E27FC236}">
                <a16:creationId xmlns:a16="http://schemas.microsoft.com/office/drawing/2014/main" id="{6C6F6769-C68E-514C-0DF5-5C8CAE710806}"/>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descr="Sticker of ACiQ v9.0">
            <a:extLst>
              <a:ext uri="{FF2B5EF4-FFF2-40B4-BE49-F238E27FC236}">
                <a16:creationId xmlns:a16="http://schemas.microsoft.com/office/drawing/2014/main" id="{28A824FF-8409-0A5E-4807-805CF02804A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850" y="230400"/>
            <a:ext cx="1411200" cy="313326"/>
          </a:xfrm>
          <a:prstGeom prst="rect">
            <a:avLst/>
          </a:prstGeom>
        </p:spPr>
      </p:pic>
    </p:spTree>
    <p:extLst>
      <p:ext uri="{BB962C8B-B14F-4D97-AF65-F5344CB8AC3E}">
        <p14:creationId xmlns:p14="http://schemas.microsoft.com/office/powerpoint/2010/main" val="4238886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sv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8" name="Straight Connector 7">
            <a:extLst>
              <a:ext uri="{FF2B5EF4-FFF2-40B4-BE49-F238E27FC236}">
                <a16:creationId xmlns:a16="http://schemas.microsoft.com/office/drawing/2014/main" id="{4D0BF760-AAB9-4C47-AD4D-CC50085FA7C6}"/>
              </a:ext>
            </a:extLst>
          </p:cNvPr>
          <p:cNvCxnSpPr/>
          <p:nvPr/>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Graphic 4" descr="Queensland Curriculum and Assessment Authority (QCAA) logo">
            <a:extLst>
              <a:ext uri="{FF2B5EF4-FFF2-40B4-BE49-F238E27FC236}">
                <a16:creationId xmlns:a16="http://schemas.microsoft.com/office/drawing/2014/main" id="{34113988-904E-481E-4EFC-2868C9A0E39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2400" y="4662000"/>
            <a:ext cx="2512800" cy="246011"/>
          </a:xfrm>
          <a:prstGeom prst="rect">
            <a:avLst/>
          </a:prstGeom>
        </p:spPr>
      </p:pic>
      <p:pic>
        <p:nvPicPr>
          <p:cNvPr id="7" name="Graphic 6" descr="QCAA tagline: For all Queensland schools">
            <a:extLst>
              <a:ext uri="{FF2B5EF4-FFF2-40B4-BE49-F238E27FC236}">
                <a16:creationId xmlns:a16="http://schemas.microsoft.com/office/drawing/2014/main" id="{A90FF297-BF21-E3A3-8A9E-6C84ECFAA44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20272" y="4770000"/>
            <a:ext cx="1800000" cy="140118"/>
          </a:xfrm>
          <a:prstGeom prst="rect">
            <a:avLst/>
          </a:prstGeom>
        </p:spPr>
      </p:pic>
      <p:pic>
        <p:nvPicPr>
          <p:cNvPr id="6" name="Graphic 5" descr="Sticker of ACiQ v9.0">
            <a:extLst>
              <a:ext uri="{FF2B5EF4-FFF2-40B4-BE49-F238E27FC236}">
                <a16:creationId xmlns:a16="http://schemas.microsoft.com/office/drawing/2014/main" id="{F1F6DE8A-D936-4E2B-F784-9387B060658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45195" y="78339"/>
            <a:ext cx="849600" cy="188634"/>
          </a:xfrm>
          <a:prstGeom prst="rect">
            <a:avLst/>
          </a:prstGeom>
        </p:spPr>
      </p:pic>
    </p:spTree>
    <p:extLst>
      <p:ext uri="{BB962C8B-B14F-4D97-AF65-F5344CB8AC3E}">
        <p14:creationId xmlns:p14="http://schemas.microsoft.com/office/powerpoint/2010/main" val="610758525"/>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8" r:id="rId3"/>
    <p:sldLayoutId id="2147484312" r:id="rId4"/>
    <p:sldLayoutId id="2147484313" r:id="rId5"/>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p15:clr>
            <a:srgbClr val="F26B43"/>
          </p15:clr>
        </p15:guide>
        <p15:guide id="2" pos="2880">
          <p15:clr>
            <a:srgbClr val="F26B43"/>
          </p15:clr>
        </p15:guide>
        <p15:guide id="4" pos="5559">
          <p15:clr>
            <a:srgbClr val="F26B43"/>
          </p15:clr>
        </p15:guide>
        <p15:guide id="7" orient="horz" pos="486">
          <p15:clr>
            <a:srgbClr val="F26B43"/>
          </p15:clr>
        </p15:guide>
        <p15:guide id="9" orient="horz" pos="1620" userDrawn="1">
          <p15:clr>
            <a:srgbClr val="F26B43"/>
          </p15:clr>
        </p15:guide>
        <p15:guide id="10" orient="horz" pos="3091" userDrawn="1">
          <p15:clr>
            <a:srgbClr val="F26B43"/>
          </p15:clr>
        </p15:guide>
        <p15:guide id="11" pos="204" userDrawn="1">
          <p15:clr>
            <a:srgbClr val="F26B43"/>
          </p15:clr>
        </p15:guide>
        <p15:guide id="12" pos="5556" userDrawn="1">
          <p15:clr>
            <a:srgbClr val="F26B43"/>
          </p15:clr>
        </p15:guide>
        <p15:guide id="13" orient="horz" pos="2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Graphic 15" descr="Queensland Curriculum and Assessment Authority (QCAA) logo">
            <a:extLst>
              <a:ext uri="{FF2B5EF4-FFF2-40B4-BE49-F238E27FC236}">
                <a16:creationId xmlns:a16="http://schemas.microsoft.com/office/drawing/2014/main" id="{CD62BAD7-D57D-ADDC-D07F-F936C29602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2400" y="4662000"/>
            <a:ext cx="2512800" cy="246011"/>
          </a:xfrm>
          <a:prstGeom prst="rect">
            <a:avLst/>
          </a:prstGeom>
        </p:spPr>
      </p:pic>
      <p:pic>
        <p:nvPicPr>
          <p:cNvPr id="14" name="Graphic 13" descr="Creative Commons licence icons (CC BY)">
            <a:extLst>
              <a:ext uri="{FF2B5EF4-FFF2-40B4-BE49-F238E27FC236}">
                <a16:creationId xmlns:a16="http://schemas.microsoft.com/office/drawing/2014/main" id="{1177EBBF-AC38-EB20-6E6C-EBFEC57928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0000" y="4453200"/>
            <a:ext cx="466725" cy="219075"/>
          </a:xfrm>
          <a:prstGeom prst="rect">
            <a:avLst/>
          </a:prstGeom>
        </p:spPr>
      </p:pic>
      <p:sp>
        <p:nvSpPr>
          <p:cNvPr id="2" name="Title Placeholder 1"/>
          <p:cNvSpPr>
            <a:spLocks noGrp="1"/>
          </p:cNvSpPr>
          <p:nvPr>
            <p:ph type="title"/>
          </p:nvPr>
        </p:nvSpPr>
        <p:spPr>
          <a:xfrm>
            <a:off x="216000" y="2573100"/>
            <a:ext cx="8596800" cy="1296000"/>
          </a:xfrm>
          <a:prstGeom prst="rect">
            <a:avLst/>
          </a:prstGeom>
        </p:spPr>
        <p:txBody>
          <a:bodyPr vert="horz" lIns="91440" tIns="45720" rIns="91440" bIns="45720" rtlCol="0" anchor="b">
            <a:normAutofit/>
          </a:bodyPr>
          <a:lstStyle/>
          <a:p>
            <a:r>
              <a:rPr lang="en-US"/>
              <a:t>Click to edit Master title style</a:t>
            </a:r>
            <a:endParaRPr lang="en-AU" dirty="0"/>
          </a:p>
        </p:txBody>
      </p:sp>
      <p:sp>
        <p:nvSpPr>
          <p:cNvPr id="3" name="Text Placeholder 2"/>
          <p:cNvSpPr>
            <a:spLocks noGrp="1"/>
          </p:cNvSpPr>
          <p:nvPr>
            <p:ph type="body" idx="1"/>
          </p:nvPr>
        </p:nvSpPr>
        <p:spPr>
          <a:xfrm>
            <a:off x="223200" y="3853587"/>
            <a:ext cx="8596800" cy="702000"/>
          </a:xfrm>
          <a:prstGeom prst="rect">
            <a:avLst/>
          </a:prstGeom>
        </p:spPr>
        <p:txBody>
          <a:bodyPr vert="horz" lIns="91440" tIns="45720" rIns="91440" bIns="45720" rtlCol="0">
            <a:normAutofit/>
          </a:bodyPr>
          <a:lstStyle/>
          <a:p>
            <a:pPr lvl="0"/>
            <a:r>
              <a:rPr lang="en-US" dirty="0"/>
              <a:t>Click to edit Master text styles</a:t>
            </a:r>
            <a:endParaRPr lang="en-AU" dirty="0"/>
          </a:p>
        </p:txBody>
      </p:sp>
      <p:pic>
        <p:nvPicPr>
          <p:cNvPr id="9" name="Graphic 8" descr="QCAA tagline: For all Queensland schools">
            <a:extLst>
              <a:ext uri="{FF2B5EF4-FFF2-40B4-BE49-F238E27FC236}">
                <a16:creationId xmlns:a16="http://schemas.microsoft.com/office/drawing/2014/main" id="{BE30692F-F357-2C3F-1A9C-FEFE5B40E9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20272" y="4770000"/>
            <a:ext cx="1800000" cy="140118"/>
          </a:xfrm>
          <a:prstGeom prst="rect">
            <a:avLst/>
          </a:prstGeom>
        </p:spPr>
      </p:pic>
    </p:spTree>
    <p:extLst>
      <p:ext uri="{BB962C8B-B14F-4D97-AF65-F5344CB8AC3E}">
        <p14:creationId xmlns:p14="http://schemas.microsoft.com/office/powerpoint/2010/main" val="1816504800"/>
      </p:ext>
    </p:extLst>
  </p:cSld>
  <p:clrMap bg1="lt1" tx1="dk1" bg2="lt2" tx2="dk2" accent1="accent1" accent2="accent2" accent3="accent3" accent4="accent4" accent5="accent5" accent6="accent6" hlink="hlink" folHlink="folHlink"/>
  <p:sldLayoutIdLst>
    <p:sldLayoutId id="2147484318" r:id="rId1"/>
  </p:sldLayoutIdLst>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0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orient="horz" pos="3091">
          <p15:clr>
            <a:srgbClr val="F26B43"/>
          </p15:clr>
        </p15:guide>
        <p15:guide id="3" pos="204">
          <p15:clr>
            <a:srgbClr val="F26B43"/>
          </p15:clr>
        </p15:guide>
        <p15:guide id="4" pos="5556">
          <p15:clr>
            <a:srgbClr val="F26B43"/>
          </p15:clr>
        </p15:guide>
        <p15:guide id="5" orient="horz" pos="2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v9.australiancurriculum.edu.au/teacher-resources/understand-this-learning-area/humanities-and-social-science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8.png"/><Relationship Id="rId7" Type="http://schemas.openxmlformats.org/officeDocument/2006/relationships/diagramColors" Target="../diagrams/colors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hyperlink" Target="https://v9.australiancurriculum.edu.au/help/website-tour"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qcaa.qld.edu.au/p-10/aciq/version-9/general-capabilities" TargetMode="Externa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qcaa.qld.edu.au/p-10/aciq/version-9/cross-curriculum-priorities" TargetMode="Externa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www.qcaa.qld.edu.au/downloads/aciqv9/humanities-and-social-sciences/curriculum/ac9_hass_geog_yr7-10_as_sequence.pdf"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s://www.qcaa.qld.edu.au/p-10/aciq"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qcaa.qld.edu.au/p-10/aciq/version-9/learning-areas/p-10-humanities-and-social-sciences/history"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www.qcaa.qld.edu.au/p-10/aciq/version-9/p10-planning-app" TargetMode="External"/><Relationship Id="rId5" Type="http://schemas.openxmlformats.org/officeDocument/2006/relationships/hyperlink" Target="https://www.qcaa.qld.edu.au/p-10/aciq/version-9/learning-areas/p-10-humanities-and-social-sciences/history/history-assessment-resources" TargetMode="External"/><Relationship Id="rId4" Type="http://schemas.openxmlformats.org/officeDocument/2006/relationships/hyperlink" Target="https://www.qcaa.qld.edu.au/p-10/aciq/version-9/learning-areas/p-10-humanities-and-social-sciences/history/history-planning-resources"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australiancurriculum@qcaa.qld.edu.au"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www.qcaa.qld.edu.au/"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docs.acara.edu.au/resources/The_Shape_of_the_Australian_Curriculum_v4.pdf"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http://www.cherneesutton.com.au/" TargetMode="External"/><Relationship Id="rId5" Type="http://schemas.openxmlformats.org/officeDocument/2006/relationships/hyperlink" Target="https://www.australiancurriculum.edu.au/copyright-and-terms-of-use" TargetMode="External"/><Relationship Id="rId4" Type="http://schemas.openxmlformats.org/officeDocument/2006/relationships/hyperlink" Target="https://www.australiancurriculum.edu.au/"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hyperlink" Target="http://www.qcaa.qld.edu.au/copyright"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v9.australiancurriculum.edu.au/help/website-tou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v9.australiancurriculum.edu.au/help/website-tou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v9.australiancurriculum.edu.au/help/website-tou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v9.australiancurriculum.edu.au/help/website-tou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80D79-C462-450E-BC47-579F0142FCBD}"/>
              </a:ext>
            </a:extLst>
          </p:cNvPr>
          <p:cNvSpPr>
            <a:spLocks noGrp="1"/>
          </p:cNvSpPr>
          <p:nvPr>
            <p:ph type="ctrTitle"/>
          </p:nvPr>
        </p:nvSpPr>
        <p:spPr/>
        <p:txBody>
          <a:bodyPr>
            <a:normAutofit/>
          </a:bodyPr>
          <a:lstStyle/>
          <a:p>
            <a:r>
              <a:rPr lang="en-AU" dirty="0"/>
              <a:t>Familiarisation and planning</a:t>
            </a:r>
          </a:p>
        </p:txBody>
      </p:sp>
      <p:sp>
        <p:nvSpPr>
          <p:cNvPr id="5" name="Subtitle 4">
            <a:extLst>
              <a:ext uri="{FF2B5EF4-FFF2-40B4-BE49-F238E27FC236}">
                <a16:creationId xmlns:a16="http://schemas.microsoft.com/office/drawing/2014/main" id="{2A8439A1-41B3-4705-A645-6FF117E1E473}"/>
              </a:ext>
            </a:extLst>
          </p:cNvPr>
          <p:cNvSpPr>
            <a:spLocks noGrp="1"/>
          </p:cNvSpPr>
          <p:nvPr>
            <p:ph type="subTitle" idx="1"/>
          </p:nvPr>
        </p:nvSpPr>
        <p:spPr/>
        <p:txBody>
          <a:bodyPr>
            <a:noAutofit/>
          </a:bodyPr>
          <a:lstStyle/>
          <a:p>
            <a:r>
              <a:rPr lang="en-AU" sz="2000" dirty="0"/>
              <a:t>Australian Curriculum v9.0: History — </a:t>
            </a:r>
            <a:r>
              <a:rPr lang="en-AU" sz="1800" dirty="0"/>
              <a:t>Years 7–10</a:t>
            </a:r>
          </a:p>
        </p:txBody>
      </p:sp>
      <p:sp>
        <p:nvSpPr>
          <p:cNvPr id="6" name="Vertical Text Placeholder 5">
            <a:extLst>
              <a:ext uri="{FF2B5EF4-FFF2-40B4-BE49-F238E27FC236}">
                <a16:creationId xmlns:a16="http://schemas.microsoft.com/office/drawing/2014/main" id="{D8F0ED69-6F0D-1EF2-7664-34DD5ADDD6CE}"/>
              </a:ext>
            </a:extLst>
          </p:cNvPr>
          <p:cNvSpPr>
            <a:spLocks noGrp="1"/>
          </p:cNvSpPr>
          <p:nvPr>
            <p:ph type="body" orient="vert" sz="quarter" idx="10"/>
          </p:nvPr>
        </p:nvSpPr>
        <p:spPr/>
        <p:txBody>
          <a:bodyPr/>
          <a:lstStyle/>
          <a:p>
            <a:r>
              <a:rPr lang="en-US" dirty="0"/>
              <a:t>240889</a:t>
            </a:r>
            <a:endParaRPr lang="en-AU" dirty="0"/>
          </a:p>
        </p:txBody>
      </p:sp>
    </p:spTree>
    <p:extLst>
      <p:ext uri="{BB962C8B-B14F-4D97-AF65-F5344CB8AC3E}">
        <p14:creationId xmlns:p14="http://schemas.microsoft.com/office/powerpoint/2010/main" val="409793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0B2BB5C-D705-0E4A-F646-C1D978D9FD04}"/>
              </a:ext>
            </a:extLst>
          </p:cNvPr>
          <p:cNvGrpSpPr/>
          <p:nvPr/>
        </p:nvGrpSpPr>
        <p:grpSpPr>
          <a:xfrm>
            <a:off x="6182111" y="616553"/>
            <a:ext cx="2634864" cy="4160659"/>
            <a:chOff x="5364088" y="541137"/>
            <a:chExt cx="2634864" cy="4160659"/>
          </a:xfrm>
        </p:grpSpPr>
        <p:sp>
          <p:nvSpPr>
            <p:cNvPr id="16" name="TextBox 15">
              <a:extLst>
                <a:ext uri="{FF2B5EF4-FFF2-40B4-BE49-F238E27FC236}">
                  <a16:creationId xmlns:a16="http://schemas.microsoft.com/office/drawing/2014/main" id="{264FA9F7-5A98-46F3-8B35-029E8AFD3653}"/>
                </a:ext>
              </a:extLst>
            </p:cNvPr>
            <p:cNvSpPr txBox="1"/>
            <p:nvPr/>
          </p:nvSpPr>
          <p:spPr>
            <a:xfrm>
              <a:off x="5364088" y="3170608"/>
              <a:ext cx="2634864" cy="1531188"/>
            </a:xfrm>
            <a:prstGeom prst="rect">
              <a:avLst/>
            </a:prstGeom>
            <a:solidFill>
              <a:schemeClr val="bg1"/>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47549CC9-7A47-4CEC-A8E7-BCAA41ED316E}"/>
                </a:ext>
              </a:extLst>
            </p:cNvPr>
            <p:cNvSpPr txBox="1"/>
            <p:nvPr/>
          </p:nvSpPr>
          <p:spPr>
            <a:xfrm>
              <a:off x="5364088" y="1012010"/>
              <a:ext cx="2634864" cy="2085186"/>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52000" indent="-25200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solidFill>
                    <a:schemeClr val="bg2"/>
                  </a:solidFill>
                  <a:latin typeface="Arial"/>
                  <a:cs typeface="Arial"/>
                </a:rPr>
                <a:t>Key considerations </a:t>
              </a:r>
              <a:endParaRPr lang="en-AU" sz="1100" b="1" dirty="0">
                <a:solidFill>
                  <a:schemeClr val="bg2"/>
                </a:solidFill>
                <a:cs typeface="Arial"/>
              </a:endParaRPr>
            </a:p>
            <a:p>
              <a:pPr marL="252000" indent="-252000">
                <a:buFont typeface="Arial" panose="020B0604020202020204" pitchFamily="34" charset="0"/>
                <a:buChar char="•"/>
              </a:pPr>
              <a:r>
                <a:rPr lang="en-AU" sz="1100" b="1" dirty="0">
                  <a:solidFill>
                    <a:schemeClr val="bg2"/>
                  </a:solidFill>
                  <a:latin typeface="Arial"/>
                  <a:cs typeface="Arial"/>
                </a:rPr>
                <a:t>Key connections </a:t>
              </a:r>
              <a:endParaRPr lang="en-AU" sz="1100" b="1" dirty="0">
                <a:solidFill>
                  <a:schemeClr val="bg2"/>
                </a:solidFill>
                <a:cs typeface="Arial"/>
              </a:endParaRPr>
            </a:p>
            <a:p>
              <a:pPr marL="252000" indent="-252000">
                <a:buFont typeface="Arial" panose="020B0604020202020204" pitchFamily="34" charset="0"/>
                <a:buChar char="•"/>
              </a:pPr>
              <a:r>
                <a:rPr lang="en-AU" sz="1100" dirty="0">
                  <a:latin typeface="Arial"/>
                  <a:cs typeface="Arial"/>
                </a:rPr>
                <a:t>Resources</a:t>
              </a:r>
            </a:p>
          </p:txBody>
        </p:sp>
        <p:sp>
          <p:nvSpPr>
            <p:cNvPr id="11" name="TextBox 10">
              <a:extLst>
                <a:ext uri="{FF2B5EF4-FFF2-40B4-BE49-F238E27FC236}">
                  <a16:creationId xmlns:a16="http://schemas.microsoft.com/office/drawing/2014/main" id="{57A96DA4-944E-439E-8CA8-B02C2EB0F096}"/>
                </a:ext>
              </a:extLst>
            </p:cNvPr>
            <p:cNvSpPr txBox="1"/>
            <p:nvPr/>
          </p:nvSpPr>
          <p:spPr>
            <a:xfrm>
              <a:off x="5845009" y="541137"/>
              <a:ext cx="1673021" cy="369332"/>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Version 9.0</a:t>
              </a:r>
            </a:p>
          </p:txBody>
        </p:sp>
      </p:grpSp>
      <p:grpSp>
        <p:nvGrpSpPr>
          <p:cNvPr id="5" name="Group 4">
            <a:extLst>
              <a:ext uri="{FF2B5EF4-FFF2-40B4-BE49-F238E27FC236}">
                <a16:creationId xmlns:a16="http://schemas.microsoft.com/office/drawing/2014/main" id="{E056D158-2DA2-E529-0537-A88828264576}"/>
              </a:ext>
            </a:extLst>
          </p:cNvPr>
          <p:cNvGrpSpPr/>
          <p:nvPr/>
        </p:nvGrpSpPr>
        <p:grpSpPr>
          <a:xfrm>
            <a:off x="3299434" y="616553"/>
            <a:ext cx="2634864" cy="4160659"/>
            <a:chOff x="713000" y="542021"/>
            <a:chExt cx="2634864" cy="3944476"/>
          </a:xfrm>
        </p:grpSpPr>
        <p:sp>
          <p:nvSpPr>
            <p:cNvPr id="4" name="TextBox 3">
              <a:extLst>
                <a:ext uri="{FF2B5EF4-FFF2-40B4-BE49-F238E27FC236}">
                  <a16:creationId xmlns:a16="http://schemas.microsoft.com/office/drawing/2014/main" id="{470622B5-508C-4BC4-96FA-32C72B41154A}"/>
                </a:ext>
              </a:extLst>
            </p:cNvPr>
            <p:cNvSpPr txBox="1"/>
            <p:nvPr/>
          </p:nvSpPr>
          <p:spPr>
            <a:xfrm>
              <a:off x="713000" y="1012010"/>
              <a:ext cx="2634864" cy="1612112"/>
            </a:xfrm>
            <a:prstGeom prst="rect">
              <a:avLst/>
            </a:prstGeom>
            <a:noFill/>
            <a:ln w="12700">
              <a:solidFill>
                <a:schemeClr val="accent1"/>
              </a:solidFill>
            </a:ln>
          </p:spPr>
          <p:txBody>
            <a:bodyPr wrap="square" rtlCol="0">
              <a:spAutoFit/>
            </a:bodyPr>
            <a:lstStyle/>
            <a:p>
              <a:r>
                <a:rPr lang="en-AU" sz="1100" b="1" dirty="0"/>
                <a:t>Understand how the learning area works</a:t>
              </a:r>
            </a:p>
            <a:p>
              <a:pPr marL="252000" indent="-252000">
                <a:buFont typeface="Arial" panose="020B0604020202020204" pitchFamily="34" charset="0"/>
                <a:buChar char="•"/>
              </a:pPr>
              <a:r>
                <a:rPr lang="en-AU" sz="1100" dirty="0"/>
                <a:t>Rationale</a:t>
              </a:r>
            </a:p>
            <a:p>
              <a:pPr marL="252000" indent="-252000">
                <a:buFont typeface="Arial" panose="020B0604020202020204" pitchFamily="34" charset="0"/>
                <a:buChar char="•"/>
              </a:pPr>
              <a:r>
                <a:rPr lang="en-AU" sz="1100" dirty="0"/>
                <a:t>Aims</a:t>
              </a:r>
            </a:p>
            <a:p>
              <a:pPr marL="252000" indent="-252000">
                <a:buFont typeface="Arial" panose="020B0604020202020204" pitchFamily="34" charset="0"/>
                <a:buChar char="•"/>
              </a:pPr>
              <a:r>
                <a:rPr lang="en-AU" sz="1100" strike="sngStrike" dirty="0">
                  <a:solidFill>
                    <a:schemeClr val="bg1">
                      <a:lumMod val="50000"/>
                    </a:schemeClr>
                  </a:solidFill>
                </a:rPr>
                <a:t>Key ideas</a:t>
              </a:r>
            </a:p>
            <a:p>
              <a:pPr marL="252000" indent="-252000">
                <a:buFont typeface="Arial" panose="020B0604020202020204" pitchFamily="34" charset="0"/>
                <a:buChar char="•"/>
              </a:pPr>
              <a:r>
                <a:rPr lang="en-AU" sz="1100" dirty="0"/>
                <a:t>Structure</a:t>
              </a:r>
            </a:p>
            <a:p>
              <a:pPr marL="252000" indent="-252000">
                <a:buFont typeface="Arial" panose="020B0604020202020204" pitchFamily="34" charset="0"/>
                <a:buChar char="•"/>
              </a:pPr>
              <a:r>
                <a:rPr lang="en-AU" sz="1100" dirty="0"/>
                <a:t>Resources (learning area specific)</a:t>
              </a:r>
              <a:endParaRPr lang="en-AU" sz="1100" b="1" dirty="0"/>
            </a:p>
          </p:txBody>
        </p:sp>
        <p:sp>
          <p:nvSpPr>
            <p:cNvPr id="13" name="TextBox 12">
              <a:extLst>
                <a:ext uri="{FF2B5EF4-FFF2-40B4-BE49-F238E27FC236}">
                  <a16:creationId xmlns:a16="http://schemas.microsoft.com/office/drawing/2014/main" id="{B6FD361E-DD92-4C9A-93AF-C6CA7E264307}"/>
                </a:ext>
              </a:extLst>
            </p:cNvPr>
            <p:cNvSpPr txBox="1"/>
            <p:nvPr/>
          </p:nvSpPr>
          <p:spPr>
            <a:xfrm>
              <a:off x="713000" y="2808500"/>
              <a:ext cx="2634864" cy="1677997"/>
            </a:xfrm>
            <a:prstGeom prst="rect">
              <a:avLst/>
            </a:prstGeom>
            <a:noFill/>
            <a:ln w="12700">
              <a:solidFill>
                <a:schemeClr val="accent1"/>
              </a:solidFill>
            </a:ln>
          </p:spPr>
          <p:txBody>
            <a:bodyPr wrap="square" rtlCol="0">
              <a:spAutoFit/>
            </a:bodyPr>
            <a:lstStyle/>
            <a:p>
              <a:r>
                <a:rPr lang="en-AU" sz="1100" b="1" dirty="0"/>
                <a:t>Learning area curriculum</a:t>
              </a:r>
            </a:p>
            <a:p>
              <a:pPr marL="252000" indent="-252000">
                <a:buFont typeface="Arial" panose="020B0604020202020204" pitchFamily="34" charset="0"/>
                <a:buChar char="•"/>
              </a:pPr>
              <a:r>
                <a:rPr lang="en-AU" sz="1100" strike="sngStrike" dirty="0">
                  <a:solidFill>
                    <a:schemeClr val="bg1">
                      <a:lumMod val="50000"/>
                    </a:schemeClr>
                  </a:solidFill>
                </a:rPr>
                <a:t>Year</a:t>
              </a:r>
              <a:r>
                <a:rPr lang="en-AU" sz="1100" dirty="0"/>
                <a:t> level description</a:t>
              </a:r>
            </a:p>
            <a:p>
              <a:pPr marL="252000" indent="-252000">
                <a:buFont typeface="Arial" panose="020B0604020202020204" pitchFamily="34" charset="0"/>
                <a:buChar char="•"/>
              </a:pPr>
              <a:r>
                <a:rPr lang="en-AU" sz="1100" dirty="0"/>
                <a:t>Achievement standard</a:t>
              </a:r>
            </a:p>
            <a:p>
              <a:pPr marL="252000" indent="-252000">
                <a:buFont typeface="Arial" panose="020B0604020202020204" pitchFamily="34" charset="0"/>
                <a:buChar char="•"/>
              </a:pPr>
              <a:r>
                <a:rPr lang="en-AU" sz="1100" dirty="0"/>
                <a:t>Strands and sub-strands</a:t>
              </a:r>
            </a:p>
            <a:p>
              <a:pPr marL="252000" indent="-252000">
                <a:buFont typeface="Arial" panose="020B0604020202020204" pitchFamily="34" charset="0"/>
                <a:buChar char="•"/>
              </a:pPr>
              <a:r>
                <a:rPr lang="en-AU" sz="1100" dirty="0"/>
                <a:t>Content descriptions</a:t>
              </a:r>
            </a:p>
            <a:p>
              <a:pPr marL="252000" indent="-252000">
                <a:buFont typeface="Arial" panose="020B0604020202020204" pitchFamily="34" charset="0"/>
                <a:buChar char="•"/>
              </a:pPr>
              <a:r>
                <a:rPr lang="en-AU" sz="1100" strike="sngStrike" dirty="0">
                  <a:solidFill>
                    <a:schemeClr val="bg1">
                      <a:lumMod val="50000"/>
                    </a:schemeClr>
                  </a:solidFill>
                </a:rPr>
                <a:t>Threads (learning area specific)</a:t>
              </a:r>
            </a:p>
            <a:p>
              <a:pPr marL="252000" indent="-252000">
                <a:buFont typeface="Arial" panose="020B0604020202020204" pitchFamily="34" charset="0"/>
                <a:buChar char="•"/>
              </a:pPr>
              <a:r>
                <a:rPr lang="en-AU" sz="1100" dirty="0"/>
                <a:t>Content elaborations </a:t>
              </a:r>
            </a:p>
          </p:txBody>
        </p:sp>
        <p:sp>
          <p:nvSpPr>
            <p:cNvPr id="14" name="TextBox 13">
              <a:extLst>
                <a:ext uri="{FF2B5EF4-FFF2-40B4-BE49-F238E27FC236}">
                  <a16:creationId xmlns:a16="http://schemas.microsoft.com/office/drawing/2014/main" id="{4A3CB019-867E-4E30-AB5D-CCE67EDC21A7}"/>
                </a:ext>
              </a:extLst>
            </p:cNvPr>
            <p:cNvSpPr txBox="1"/>
            <p:nvPr/>
          </p:nvSpPr>
          <p:spPr>
            <a:xfrm>
              <a:off x="1193921" y="542021"/>
              <a:ext cx="1673021" cy="369332"/>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Version 8.4</a:t>
              </a:r>
            </a:p>
          </p:txBody>
        </p:sp>
      </p:grpSp>
      <p:sp>
        <p:nvSpPr>
          <p:cNvPr id="7" name="Title 6">
            <a:extLst>
              <a:ext uri="{FF2B5EF4-FFF2-40B4-BE49-F238E27FC236}">
                <a16:creationId xmlns:a16="http://schemas.microsoft.com/office/drawing/2014/main" id="{2D5852B7-730A-1225-7631-8705E5759CD8}"/>
              </a:ext>
            </a:extLst>
          </p:cNvPr>
          <p:cNvSpPr>
            <a:spLocks noGrp="1"/>
          </p:cNvSpPr>
          <p:nvPr>
            <p:ph type="title"/>
          </p:nvPr>
        </p:nvSpPr>
        <p:spPr/>
        <p:txBody>
          <a:bodyPr>
            <a:normAutofit/>
          </a:bodyPr>
          <a:lstStyle/>
          <a:p>
            <a:r>
              <a:rPr lang="en-US" dirty="0"/>
              <a:t>Organisation of Learning areas and changes </a:t>
            </a:r>
            <a:endParaRPr lang="en-AU" dirty="0"/>
          </a:p>
        </p:txBody>
      </p:sp>
    </p:spTree>
    <p:extLst>
      <p:ext uri="{BB962C8B-B14F-4D97-AF65-F5344CB8AC3E}">
        <p14:creationId xmlns:p14="http://schemas.microsoft.com/office/powerpoint/2010/main" val="276756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E212B-416A-1444-7F83-312806C238ED}"/>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6D37ADB3-FCC7-B4F3-672E-7A7321FB0228}"/>
              </a:ext>
            </a:extLst>
          </p:cNvPr>
          <p:cNvGrpSpPr/>
          <p:nvPr/>
        </p:nvGrpSpPr>
        <p:grpSpPr>
          <a:xfrm>
            <a:off x="6182110" y="616553"/>
            <a:ext cx="2634865" cy="3578153"/>
            <a:chOff x="5364087" y="541137"/>
            <a:chExt cx="2634865" cy="3578153"/>
          </a:xfrm>
        </p:grpSpPr>
        <p:sp>
          <p:nvSpPr>
            <p:cNvPr id="16" name="TextBox 15">
              <a:extLst>
                <a:ext uri="{FF2B5EF4-FFF2-40B4-BE49-F238E27FC236}">
                  <a16:creationId xmlns:a16="http://schemas.microsoft.com/office/drawing/2014/main" id="{1ECD8E6B-26E9-91D2-CE95-4B912772A51A}"/>
                </a:ext>
              </a:extLst>
            </p:cNvPr>
            <p:cNvSpPr txBox="1"/>
            <p:nvPr/>
          </p:nvSpPr>
          <p:spPr>
            <a:xfrm>
              <a:off x="5364088" y="2588102"/>
              <a:ext cx="2634864" cy="1531188"/>
            </a:xfrm>
            <a:prstGeom prst="rect">
              <a:avLst/>
            </a:prstGeom>
            <a:noFill/>
            <a:ln w="12700">
              <a:solidFill>
                <a:schemeClr val="accent1"/>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2D2F6A99-12CF-9C8B-14BA-164DA6B347FE}"/>
                </a:ext>
              </a:extLst>
            </p:cNvPr>
            <p:cNvSpPr txBox="1"/>
            <p:nvPr/>
          </p:nvSpPr>
          <p:spPr>
            <a:xfrm>
              <a:off x="5364087" y="1247366"/>
              <a:ext cx="2634864" cy="1277273"/>
            </a:xfrm>
            <a:prstGeom prst="rect">
              <a:avLst/>
            </a:prstGeom>
            <a:noFill/>
            <a:ln w="12700">
              <a:solidFill>
                <a:schemeClr val="accent1"/>
              </a:solidFill>
            </a:ln>
          </p:spPr>
          <p:txBody>
            <a:bodyPr wrap="square" lIns="91440" tIns="45720" rIns="91440" bIns="45720" rtlCol="0" anchor="t">
              <a:spAutoFit/>
            </a:bodyPr>
            <a:lstStyle/>
            <a:p>
              <a:r>
                <a:rPr lang="en-AU" sz="1100" b="1" dirty="0">
                  <a:latin typeface="Arial"/>
                  <a:cs typeface="Arial"/>
                </a:rPr>
                <a:t>Understand this subject</a:t>
              </a: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solidFill>
                    <a:schemeClr val="bg2"/>
                  </a:solidFill>
                  <a:latin typeface="Arial"/>
                  <a:cs typeface="Arial"/>
                </a:rPr>
                <a:t>Key considerations </a:t>
              </a:r>
              <a:endParaRPr lang="en-AU" sz="1100" b="1" dirty="0">
                <a:solidFill>
                  <a:schemeClr val="bg2"/>
                </a:solidFill>
                <a:cs typeface="Arial"/>
              </a:endParaRPr>
            </a:p>
          </p:txBody>
        </p:sp>
        <p:sp>
          <p:nvSpPr>
            <p:cNvPr id="11" name="TextBox 10">
              <a:extLst>
                <a:ext uri="{FF2B5EF4-FFF2-40B4-BE49-F238E27FC236}">
                  <a16:creationId xmlns:a16="http://schemas.microsoft.com/office/drawing/2014/main" id="{F06C3D8B-0188-4877-1DA0-9EF201FF25DB}"/>
                </a:ext>
              </a:extLst>
            </p:cNvPr>
            <p:cNvSpPr txBox="1"/>
            <p:nvPr/>
          </p:nvSpPr>
          <p:spPr>
            <a:xfrm>
              <a:off x="5740132" y="541137"/>
              <a:ext cx="1882774" cy="64633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History</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grpSp>
        <p:nvGrpSpPr>
          <p:cNvPr id="7" name="Group 6">
            <a:extLst>
              <a:ext uri="{FF2B5EF4-FFF2-40B4-BE49-F238E27FC236}">
                <a16:creationId xmlns:a16="http://schemas.microsoft.com/office/drawing/2014/main" id="{8F5896C5-C045-A376-0238-5D0767109C9B}"/>
              </a:ext>
            </a:extLst>
          </p:cNvPr>
          <p:cNvGrpSpPr/>
          <p:nvPr/>
        </p:nvGrpSpPr>
        <p:grpSpPr>
          <a:xfrm>
            <a:off x="3251543" y="616553"/>
            <a:ext cx="2634864" cy="3060405"/>
            <a:chOff x="5364088" y="541137"/>
            <a:chExt cx="2634864" cy="3060405"/>
          </a:xfrm>
        </p:grpSpPr>
        <p:sp>
          <p:nvSpPr>
            <p:cNvPr id="9" name="TextBox 8">
              <a:extLst>
                <a:ext uri="{FF2B5EF4-FFF2-40B4-BE49-F238E27FC236}">
                  <a16:creationId xmlns:a16="http://schemas.microsoft.com/office/drawing/2014/main" id="{EB69988B-0F71-81E0-327B-323FA835F234}"/>
                </a:ext>
              </a:extLst>
            </p:cNvPr>
            <p:cNvSpPr txBox="1"/>
            <p:nvPr/>
          </p:nvSpPr>
          <p:spPr>
            <a:xfrm>
              <a:off x="5364088" y="1516356"/>
              <a:ext cx="2634864" cy="2085186"/>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52000" indent="-25200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solidFill>
                    <a:schemeClr val="bg2"/>
                  </a:solidFill>
                  <a:latin typeface="Arial"/>
                  <a:cs typeface="Arial"/>
                </a:rPr>
                <a:t>Key considerations </a:t>
              </a:r>
              <a:endParaRPr lang="en-AU" sz="1100" b="1" dirty="0">
                <a:solidFill>
                  <a:schemeClr val="bg2"/>
                </a:solidFill>
                <a:cs typeface="Arial"/>
              </a:endParaRPr>
            </a:p>
            <a:p>
              <a:pPr marL="252000" indent="-252000">
                <a:buFont typeface="Arial" panose="020B0604020202020204" pitchFamily="34" charset="0"/>
                <a:buChar char="•"/>
              </a:pPr>
              <a:r>
                <a:rPr lang="en-AU" sz="1100" b="1" dirty="0">
                  <a:solidFill>
                    <a:schemeClr val="bg2"/>
                  </a:solidFill>
                  <a:latin typeface="Arial"/>
                  <a:cs typeface="Arial"/>
                </a:rPr>
                <a:t>Key connections </a:t>
              </a:r>
              <a:endParaRPr lang="en-AU" sz="1100" b="1" dirty="0">
                <a:solidFill>
                  <a:schemeClr val="bg2"/>
                </a:solidFill>
                <a:cs typeface="Arial"/>
              </a:endParaRPr>
            </a:p>
            <a:p>
              <a:pPr marL="252000" indent="-252000">
                <a:buFont typeface="Arial" panose="020B0604020202020204" pitchFamily="34" charset="0"/>
                <a:buChar char="•"/>
              </a:pPr>
              <a:r>
                <a:rPr lang="en-AU" sz="1100" dirty="0">
                  <a:latin typeface="Arial"/>
                  <a:cs typeface="Arial"/>
                </a:rPr>
                <a:t>Resources</a:t>
              </a:r>
            </a:p>
          </p:txBody>
        </p:sp>
        <p:sp>
          <p:nvSpPr>
            <p:cNvPr id="10" name="TextBox 9">
              <a:extLst>
                <a:ext uri="{FF2B5EF4-FFF2-40B4-BE49-F238E27FC236}">
                  <a16:creationId xmlns:a16="http://schemas.microsoft.com/office/drawing/2014/main" id="{B230D965-47AF-B411-04A1-CD9914F6102A}"/>
                </a:ext>
              </a:extLst>
            </p:cNvPr>
            <p:cNvSpPr txBox="1"/>
            <p:nvPr/>
          </p:nvSpPr>
          <p:spPr>
            <a:xfrm>
              <a:off x="5364088" y="541137"/>
              <a:ext cx="2634863" cy="92333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Humanities and Social Sciences (HASS)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4" name="Title 3">
            <a:extLst>
              <a:ext uri="{FF2B5EF4-FFF2-40B4-BE49-F238E27FC236}">
                <a16:creationId xmlns:a16="http://schemas.microsoft.com/office/drawing/2014/main" id="{1A007EFF-C5BB-0BE9-1E7C-80C8CE0CBD64}"/>
              </a:ext>
            </a:extLst>
          </p:cNvPr>
          <p:cNvSpPr>
            <a:spLocks noGrp="1"/>
          </p:cNvSpPr>
          <p:nvPr>
            <p:ph type="title"/>
          </p:nvPr>
        </p:nvSpPr>
        <p:spPr/>
        <p:txBody>
          <a:bodyPr>
            <a:normAutofit/>
          </a:bodyPr>
          <a:lstStyle/>
          <a:p>
            <a:r>
              <a:rPr lang="en-US" dirty="0" err="1"/>
              <a:t>Organisation</a:t>
            </a:r>
            <a:r>
              <a:rPr lang="en-US" dirty="0"/>
              <a:t> of HASS learning area and changes</a:t>
            </a:r>
            <a:endParaRPr lang="en-AU" dirty="0"/>
          </a:p>
        </p:txBody>
      </p:sp>
    </p:spTree>
    <p:extLst>
      <p:ext uri="{BB962C8B-B14F-4D97-AF65-F5344CB8AC3E}">
        <p14:creationId xmlns:p14="http://schemas.microsoft.com/office/powerpoint/2010/main" val="320861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0B2BB5C-D705-0E4A-F646-C1D978D9FD04}"/>
              </a:ext>
            </a:extLst>
          </p:cNvPr>
          <p:cNvGrpSpPr/>
          <p:nvPr/>
        </p:nvGrpSpPr>
        <p:grpSpPr>
          <a:xfrm>
            <a:off x="6182110" y="616553"/>
            <a:ext cx="2634865" cy="3567239"/>
            <a:chOff x="5364087" y="541137"/>
            <a:chExt cx="2634865" cy="3567239"/>
          </a:xfrm>
        </p:grpSpPr>
        <p:sp>
          <p:nvSpPr>
            <p:cNvPr id="16" name="TextBox 15">
              <a:extLst>
                <a:ext uri="{FF2B5EF4-FFF2-40B4-BE49-F238E27FC236}">
                  <a16:creationId xmlns:a16="http://schemas.microsoft.com/office/drawing/2014/main" id="{264FA9F7-5A98-46F3-8B35-029E8AFD3653}"/>
                </a:ext>
              </a:extLst>
            </p:cNvPr>
            <p:cNvSpPr txBox="1"/>
            <p:nvPr/>
          </p:nvSpPr>
          <p:spPr>
            <a:xfrm>
              <a:off x="5364088" y="2577188"/>
              <a:ext cx="2634864" cy="1531188"/>
            </a:xfrm>
            <a:prstGeom prst="rect">
              <a:avLst/>
            </a:prstGeom>
            <a:noFill/>
            <a:ln w="12700">
              <a:solidFill>
                <a:schemeClr val="bg1">
                  <a:lumMod val="8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Curriculum elements</a:t>
              </a:r>
              <a:endParaRPr lang="en-AU" sz="1100" b="1" dirty="0">
                <a:solidFill>
                  <a:schemeClr val="bg1">
                    <a:lumMod val="85000"/>
                  </a:schemeClr>
                </a:solidFill>
                <a:cs typeface="Arial" charset="0"/>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Level description</a:t>
              </a:r>
            </a:p>
            <a:p>
              <a:pPr marL="252000" indent="-252000">
                <a:buFont typeface="Arial" panose="020B0604020202020204" pitchFamily="34" charset="0"/>
                <a:buChar char="•"/>
              </a:pPr>
              <a:r>
                <a:rPr lang="en-AU" sz="1100" dirty="0">
                  <a:solidFill>
                    <a:schemeClr val="bg1">
                      <a:lumMod val="85000"/>
                    </a:schemeClr>
                  </a:solidFill>
                  <a:latin typeface="Arial"/>
                  <a:cs typeface="Arial"/>
                </a:rPr>
                <a:t>Achievement standard</a:t>
              </a:r>
            </a:p>
            <a:p>
              <a:pPr marL="252000" indent="-252000">
                <a:buFont typeface="Arial" panose="020B0604020202020204" pitchFamily="34" charset="0"/>
                <a:buChar char="•"/>
              </a:pPr>
              <a:r>
                <a:rPr lang="en-AU" sz="1100" dirty="0">
                  <a:solidFill>
                    <a:schemeClr val="bg1">
                      <a:lumMod val="85000"/>
                    </a:schemeClr>
                  </a:solidFill>
                  <a:latin typeface="Arial"/>
                  <a:cs typeface="Arial"/>
                </a:rPr>
                <a:t>Strands and sub-strands</a:t>
              </a:r>
            </a:p>
            <a:p>
              <a:pPr marL="252000" indent="-252000">
                <a:buFont typeface="Arial" panose="020B0604020202020204" pitchFamily="34" charset="0"/>
                <a:buChar char="•"/>
              </a:pPr>
              <a:r>
                <a:rPr lang="en-AU" sz="1100" dirty="0">
                  <a:solidFill>
                    <a:schemeClr val="bg1">
                      <a:lumMod val="85000"/>
                    </a:schemeClr>
                  </a:solidFill>
                  <a:latin typeface="Arial"/>
                  <a:cs typeface="Arial"/>
                </a:rPr>
                <a:t>Content descriptions</a:t>
              </a:r>
            </a:p>
            <a:p>
              <a:pPr marL="252000" indent="-252000">
                <a:buFont typeface="Arial" panose="020B0604020202020204" pitchFamily="34" charset="0"/>
                <a:buChar char="•"/>
              </a:pPr>
              <a:r>
                <a:rPr lang="en-AU" sz="1100" dirty="0">
                  <a:solidFill>
                    <a:schemeClr val="bg1">
                      <a:lumMod val="85000"/>
                    </a:schemeClr>
                  </a:solidFill>
                  <a:latin typeface="Arial"/>
                  <a:cs typeface="Arial"/>
                </a:rPr>
                <a:t>Content elaborations </a:t>
              </a:r>
              <a:endParaRPr lang="en-AU" sz="1100" dirty="0">
                <a:solidFill>
                  <a:schemeClr val="bg1">
                    <a:lumMod val="85000"/>
                  </a:schemeClr>
                </a:solidFill>
                <a:cs typeface="Arial"/>
              </a:endParaRPr>
            </a:p>
          </p:txBody>
        </p:sp>
        <p:sp>
          <p:nvSpPr>
            <p:cNvPr id="2" name="TextBox 1">
              <a:extLst>
                <a:ext uri="{FF2B5EF4-FFF2-40B4-BE49-F238E27FC236}">
                  <a16:creationId xmlns:a16="http://schemas.microsoft.com/office/drawing/2014/main" id="{47549CC9-7A47-4CEC-A8E7-BCAA41ED316E}"/>
                </a:ext>
              </a:extLst>
            </p:cNvPr>
            <p:cNvSpPr txBox="1"/>
            <p:nvPr/>
          </p:nvSpPr>
          <p:spPr>
            <a:xfrm>
              <a:off x="5364087" y="1234804"/>
              <a:ext cx="2634864" cy="1277273"/>
            </a:xfrm>
            <a:prstGeom prst="rect">
              <a:avLst/>
            </a:prstGeom>
            <a:noFill/>
            <a:ln w="12700">
              <a:solidFill>
                <a:schemeClr val="bg1">
                  <a:lumMod val="8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Understand this subject</a:t>
              </a:r>
            </a:p>
            <a:p>
              <a:pPr marL="252000" indent="-252000">
                <a:buFont typeface="Arial" panose="020B0604020202020204" pitchFamily="34" charset="0"/>
                <a:buChar char="•"/>
              </a:pPr>
              <a:r>
                <a:rPr lang="en-AU" sz="1100" dirty="0">
                  <a:solidFill>
                    <a:schemeClr val="bg1">
                      <a:lumMod val="85000"/>
                    </a:schemeClr>
                  </a:solidFill>
                  <a:latin typeface="Arial"/>
                  <a:cs typeface="Arial"/>
                </a:rPr>
                <a:t>Rationale</a:t>
              </a:r>
            </a:p>
            <a:p>
              <a:pPr marL="252000" indent="-252000">
                <a:buFont typeface="Arial" panose="020B0604020202020204" pitchFamily="34" charset="0"/>
                <a:buChar char="•"/>
              </a:pPr>
              <a:r>
                <a:rPr lang="en-AU" sz="1100" dirty="0">
                  <a:solidFill>
                    <a:schemeClr val="bg1">
                      <a:lumMod val="85000"/>
                    </a:schemeClr>
                  </a:solidFill>
                  <a:latin typeface="Arial"/>
                  <a:cs typeface="Arial"/>
                </a:rPr>
                <a:t>Aims</a:t>
              </a:r>
            </a:p>
            <a:p>
              <a:pPr marL="252000" indent="-252000">
                <a:buFont typeface="Arial" panose="020B0604020202020204" pitchFamily="34" charset="0"/>
                <a:buChar char="•"/>
              </a:pPr>
              <a:r>
                <a:rPr lang="en-AU" sz="1100" dirty="0">
                  <a:solidFill>
                    <a:schemeClr val="bg1">
                      <a:lumMod val="85000"/>
                    </a:schemeClr>
                  </a:solidFill>
                  <a:latin typeface="Arial"/>
                  <a:cs typeface="Arial"/>
                </a:rPr>
                <a:t>Structure </a:t>
              </a:r>
            </a:p>
            <a:p>
              <a:pPr marL="252000" indent="-252000">
                <a:buFont typeface="Arial" panose="020B0604020202020204" pitchFamily="34" charset="0"/>
                <a:buChar char="•"/>
              </a:pPr>
              <a:r>
                <a:rPr lang="en-AU" sz="1100" b="1" dirty="0">
                  <a:solidFill>
                    <a:schemeClr val="bg1">
                      <a:lumMod val="85000"/>
                    </a:schemeClr>
                  </a:solidFill>
                  <a:latin typeface="Arial"/>
                  <a:cs typeface="Arial"/>
                </a:rPr>
                <a:t>Key considerations </a:t>
              </a:r>
              <a:endParaRPr lang="en-AU" sz="1100" b="1" dirty="0">
                <a:solidFill>
                  <a:schemeClr val="bg1">
                    <a:lumMod val="85000"/>
                  </a:schemeClr>
                </a:solidFill>
                <a:cs typeface="Arial"/>
              </a:endParaRPr>
            </a:p>
          </p:txBody>
        </p:sp>
        <p:sp>
          <p:nvSpPr>
            <p:cNvPr id="11" name="TextBox 10">
              <a:extLst>
                <a:ext uri="{FF2B5EF4-FFF2-40B4-BE49-F238E27FC236}">
                  <a16:creationId xmlns:a16="http://schemas.microsoft.com/office/drawing/2014/main" id="{57A96DA4-944E-439E-8CA8-B02C2EB0F096}"/>
                </a:ext>
              </a:extLst>
            </p:cNvPr>
            <p:cNvSpPr txBox="1"/>
            <p:nvPr/>
          </p:nvSpPr>
          <p:spPr>
            <a:xfrm>
              <a:off x="5740132" y="541137"/>
              <a:ext cx="1882774" cy="646331"/>
            </a:xfrm>
            <a:prstGeom prst="rect">
              <a:avLst/>
            </a:prstGeom>
            <a:solidFill>
              <a:schemeClr val="bg2">
                <a:alpha val="2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History</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grpSp>
        <p:nvGrpSpPr>
          <p:cNvPr id="7" name="Group 6">
            <a:extLst>
              <a:ext uri="{FF2B5EF4-FFF2-40B4-BE49-F238E27FC236}">
                <a16:creationId xmlns:a16="http://schemas.microsoft.com/office/drawing/2014/main" id="{0A27A5B8-91F1-DD60-0561-72BD2FD7F4FD}"/>
              </a:ext>
            </a:extLst>
          </p:cNvPr>
          <p:cNvGrpSpPr/>
          <p:nvPr/>
        </p:nvGrpSpPr>
        <p:grpSpPr>
          <a:xfrm>
            <a:off x="3251543" y="616553"/>
            <a:ext cx="2634864" cy="2797359"/>
            <a:chOff x="5364088" y="541137"/>
            <a:chExt cx="2634864" cy="2797359"/>
          </a:xfrm>
        </p:grpSpPr>
        <p:sp>
          <p:nvSpPr>
            <p:cNvPr id="9" name="TextBox 8">
              <a:extLst>
                <a:ext uri="{FF2B5EF4-FFF2-40B4-BE49-F238E27FC236}">
                  <a16:creationId xmlns:a16="http://schemas.microsoft.com/office/drawing/2014/main" id="{4347B208-1471-8E7E-5B55-3AD4BB317CD5}"/>
                </a:ext>
              </a:extLst>
            </p:cNvPr>
            <p:cNvSpPr txBox="1"/>
            <p:nvPr/>
          </p:nvSpPr>
          <p:spPr>
            <a:xfrm>
              <a:off x="5364088" y="1253310"/>
              <a:ext cx="2634864" cy="2085186"/>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52000" indent="-25200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solidFill>
                    <a:schemeClr val="bg2"/>
                  </a:solidFill>
                  <a:latin typeface="Arial"/>
                  <a:cs typeface="Arial"/>
                </a:rPr>
                <a:t>Key considerations </a:t>
              </a:r>
              <a:endParaRPr lang="en-AU" sz="1100" b="1" dirty="0">
                <a:solidFill>
                  <a:schemeClr val="bg2"/>
                </a:solidFill>
                <a:cs typeface="Arial"/>
              </a:endParaRPr>
            </a:p>
            <a:p>
              <a:pPr marL="252000" indent="-252000">
                <a:buFont typeface="Arial" panose="020B0604020202020204" pitchFamily="34" charset="0"/>
                <a:buChar char="•"/>
              </a:pPr>
              <a:r>
                <a:rPr lang="en-AU" sz="1100" b="1" dirty="0">
                  <a:solidFill>
                    <a:schemeClr val="bg2"/>
                  </a:solidFill>
                  <a:latin typeface="Arial"/>
                  <a:cs typeface="Arial"/>
                </a:rPr>
                <a:t>Key connections </a:t>
              </a:r>
              <a:endParaRPr lang="en-AU" sz="1100" b="1" dirty="0">
                <a:solidFill>
                  <a:schemeClr val="bg2"/>
                </a:solidFill>
                <a:cs typeface="Arial"/>
              </a:endParaRPr>
            </a:p>
            <a:p>
              <a:pPr marL="252000" indent="-252000">
                <a:buFont typeface="Arial" panose="020B0604020202020204" pitchFamily="34" charset="0"/>
                <a:buChar char="•"/>
              </a:pPr>
              <a:r>
                <a:rPr lang="en-AU" sz="1100" dirty="0">
                  <a:latin typeface="Arial"/>
                  <a:cs typeface="Arial"/>
                </a:rPr>
                <a:t>Resources</a:t>
              </a:r>
            </a:p>
          </p:txBody>
        </p:sp>
        <p:sp>
          <p:nvSpPr>
            <p:cNvPr id="10" name="TextBox 9">
              <a:extLst>
                <a:ext uri="{FF2B5EF4-FFF2-40B4-BE49-F238E27FC236}">
                  <a16:creationId xmlns:a16="http://schemas.microsoft.com/office/drawing/2014/main" id="{5DEDE8AE-0323-5034-C218-C493611C686F}"/>
                </a:ext>
              </a:extLst>
            </p:cNvPr>
            <p:cNvSpPr txBox="1"/>
            <p:nvPr/>
          </p:nvSpPr>
          <p:spPr>
            <a:xfrm>
              <a:off x="5845009" y="541137"/>
              <a:ext cx="1673021" cy="64633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HASS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4" name="Title 3">
            <a:extLst>
              <a:ext uri="{FF2B5EF4-FFF2-40B4-BE49-F238E27FC236}">
                <a16:creationId xmlns:a16="http://schemas.microsoft.com/office/drawing/2014/main" id="{57589AA3-D249-0E40-575F-34B473A05F8F}"/>
              </a:ext>
            </a:extLst>
          </p:cNvPr>
          <p:cNvSpPr>
            <a:spLocks noGrp="1"/>
          </p:cNvSpPr>
          <p:nvPr>
            <p:ph type="title"/>
          </p:nvPr>
        </p:nvSpPr>
        <p:spPr/>
        <p:txBody>
          <a:bodyPr>
            <a:normAutofit/>
          </a:bodyPr>
          <a:lstStyle/>
          <a:p>
            <a:r>
              <a:rPr lang="en-US" dirty="0" err="1"/>
              <a:t>Organisation</a:t>
            </a:r>
            <a:r>
              <a:rPr lang="en-US" dirty="0"/>
              <a:t> of HASS learning area and changes</a:t>
            </a:r>
            <a:endParaRPr lang="en-AU" dirty="0"/>
          </a:p>
        </p:txBody>
      </p:sp>
    </p:spTree>
    <p:extLst>
      <p:ext uri="{BB962C8B-B14F-4D97-AF65-F5344CB8AC3E}">
        <p14:creationId xmlns:p14="http://schemas.microsoft.com/office/powerpoint/2010/main" val="227250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2425F-1EC2-D85C-1238-0C8CD22BC123}"/>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C41949B6-51C2-66C0-360B-7EB26A3C7616}"/>
              </a:ext>
            </a:extLst>
          </p:cNvPr>
          <p:cNvGrpSpPr/>
          <p:nvPr/>
        </p:nvGrpSpPr>
        <p:grpSpPr>
          <a:xfrm>
            <a:off x="6182110" y="616553"/>
            <a:ext cx="2634865" cy="3576617"/>
            <a:chOff x="5364087" y="541137"/>
            <a:chExt cx="2634865" cy="3576617"/>
          </a:xfrm>
        </p:grpSpPr>
        <p:sp>
          <p:nvSpPr>
            <p:cNvPr id="16" name="TextBox 15">
              <a:extLst>
                <a:ext uri="{FF2B5EF4-FFF2-40B4-BE49-F238E27FC236}">
                  <a16:creationId xmlns:a16="http://schemas.microsoft.com/office/drawing/2014/main" id="{F0E8DEB2-F475-6FE4-C3BF-3684FAB68332}"/>
                </a:ext>
              </a:extLst>
            </p:cNvPr>
            <p:cNvSpPr txBox="1"/>
            <p:nvPr/>
          </p:nvSpPr>
          <p:spPr>
            <a:xfrm>
              <a:off x="5364088" y="2586566"/>
              <a:ext cx="2634864" cy="1531188"/>
            </a:xfrm>
            <a:prstGeom prst="rect">
              <a:avLst/>
            </a:prstGeom>
            <a:noFill/>
            <a:ln w="12700">
              <a:solidFill>
                <a:schemeClr val="accent1"/>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DB0010B1-4ADD-F6FA-C135-DFEBA0F769D2}"/>
                </a:ext>
              </a:extLst>
            </p:cNvPr>
            <p:cNvSpPr txBox="1"/>
            <p:nvPr/>
          </p:nvSpPr>
          <p:spPr>
            <a:xfrm>
              <a:off x="5364087" y="1247366"/>
              <a:ext cx="2634864" cy="1277273"/>
            </a:xfrm>
            <a:prstGeom prst="rect">
              <a:avLst/>
            </a:prstGeom>
            <a:noFill/>
            <a:ln w="12700">
              <a:solidFill>
                <a:schemeClr val="accent1"/>
              </a:solidFill>
            </a:ln>
          </p:spPr>
          <p:txBody>
            <a:bodyPr wrap="square" lIns="91440" tIns="45720" rIns="91440" bIns="45720" rtlCol="0" anchor="t">
              <a:spAutoFit/>
            </a:bodyPr>
            <a:lstStyle/>
            <a:p>
              <a:r>
                <a:rPr lang="en-AU" sz="1100" b="1" dirty="0">
                  <a:latin typeface="Arial"/>
                  <a:cs typeface="Arial"/>
                </a:rPr>
                <a:t>Understand this subject</a:t>
              </a: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solidFill>
                    <a:schemeClr val="bg2"/>
                  </a:solidFill>
                  <a:latin typeface="Arial"/>
                  <a:cs typeface="Arial"/>
                </a:rPr>
                <a:t>Key considerations </a:t>
              </a:r>
              <a:endParaRPr lang="en-AU" sz="1100" b="1" dirty="0">
                <a:solidFill>
                  <a:schemeClr val="bg2"/>
                </a:solidFill>
                <a:cs typeface="Arial"/>
              </a:endParaRPr>
            </a:p>
          </p:txBody>
        </p:sp>
        <p:sp>
          <p:nvSpPr>
            <p:cNvPr id="11" name="TextBox 10">
              <a:extLst>
                <a:ext uri="{FF2B5EF4-FFF2-40B4-BE49-F238E27FC236}">
                  <a16:creationId xmlns:a16="http://schemas.microsoft.com/office/drawing/2014/main" id="{9DE7C9F2-7E7C-77A5-E4B0-5D6537A71740}"/>
                </a:ext>
              </a:extLst>
            </p:cNvPr>
            <p:cNvSpPr txBox="1"/>
            <p:nvPr/>
          </p:nvSpPr>
          <p:spPr>
            <a:xfrm>
              <a:off x="5740132" y="541137"/>
              <a:ext cx="1882774" cy="64633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History</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grpSp>
        <p:nvGrpSpPr>
          <p:cNvPr id="7" name="Group 6">
            <a:extLst>
              <a:ext uri="{FF2B5EF4-FFF2-40B4-BE49-F238E27FC236}">
                <a16:creationId xmlns:a16="http://schemas.microsoft.com/office/drawing/2014/main" id="{EB38FCCF-823B-5637-BB11-CA823405FCC6}"/>
              </a:ext>
            </a:extLst>
          </p:cNvPr>
          <p:cNvGrpSpPr/>
          <p:nvPr/>
        </p:nvGrpSpPr>
        <p:grpSpPr>
          <a:xfrm>
            <a:off x="3251543" y="616553"/>
            <a:ext cx="2634864" cy="2797359"/>
            <a:chOff x="5364088" y="541137"/>
            <a:chExt cx="2634864" cy="2797359"/>
          </a:xfrm>
        </p:grpSpPr>
        <p:sp>
          <p:nvSpPr>
            <p:cNvPr id="9" name="TextBox 8">
              <a:extLst>
                <a:ext uri="{FF2B5EF4-FFF2-40B4-BE49-F238E27FC236}">
                  <a16:creationId xmlns:a16="http://schemas.microsoft.com/office/drawing/2014/main" id="{D3DF499F-55B4-4108-E528-9E1674718086}"/>
                </a:ext>
              </a:extLst>
            </p:cNvPr>
            <p:cNvSpPr txBox="1"/>
            <p:nvPr/>
          </p:nvSpPr>
          <p:spPr>
            <a:xfrm>
              <a:off x="5364088" y="1253310"/>
              <a:ext cx="2634864" cy="2085186"/>
            </a:xfrm>
            <a:prstGeom prst="rect">
              <a:avLst/>
            </a:prstGeom>
            <a:noFill/>
            <a:ln w="12700">
              <a:solidFill>
                <a:schemeClr val="bg1">
                  <a:lumMod val="95000"/>
                </a:schemeClr>
              </a:solidFill>
            </a:ln>
          </p:spPr>
          <p:txBody>
            <a:bodyPr wrap="square" lIns="91440" tIns="45720" rIns="91440" bIns="45720" rtlCol="0" anchor="t">
              <a:spAutoFit/>
            </a:bodyPr>
            <a:lstStyle/>
            <a:p>
              <a:r>
                <a:rPr lang="en-AU" sz="1100" b="1" dirty="0">
                  <a:solidFill>
                    <a:schemeClr val="bg1">
                      <a:lumMod val="75000"/>
                    </a:schemeClr>
                  </a:solidFill>
                  <a:latin typeface="Arial"/>
                  <a:cs typeface="Arial"/>
                </a:rPr>
                <a:t>Understand this learning area</a:t>
              </a:r>
            </a:p>
            <a:p>
              <a:pPr marL="252000" indent="-252000">
                <a:buFont typeface="Arial" panose="020B0604020202020204" pitchFamily="34" charset="0"/>
                <a:buChar char="•"/>
              </a:pPr>
              <a:r>
                <a:rPr lang="en-AU" sz="1100" dirty="0">
                  <a:solidFill>
                    <a:schemeClr val="bg1">
                      <a:lumMod val="75000"/>
                    </a:schemeClr>
                  </a:solidFill>
                  <a:latin typeface="Arial"/>
                  <a:cs typeface="Arial"/>
                </a:rPr>
                <a:t>Introduction </a:t>
              </a:r>
              <a:endParaRPr lang="en-AU" sz="1100" dirty="0">
                <a:solidFill>
                  <a:schemeClr val="bg1">
                    <a:lumMod val="75000"/>
                  </a:schemeClr>
                </a:solidFill>
                <a:cs typeface="Arial"/>
              </a:endParaRPr>
            </a:p>
            <a:p>
              <a:pPr marL="252000" indent="-252000">
                <a:buFont typeface="Arial" panose="020B0604020202020204" pitchFamily="34" charset="0"/>
                <a:buChar char="•"/>
              </a:pPr>
              <a:r>
                <a:rPr lang="en-AU" sz="1100" dirty="0">
                  <a:solidFill>
                    <a:schemeClr val="bg1">
                      <a:lumMod val="75000"/>
                    </a:schemeClr>
                  </a:solidFill>
                  <a:latin typeface="Arial"/>
                  <a:cs typeface="Arial"/>
                </a:rPr>
                <a:t>Rationale</a:t>
              </a:r>
            </a:p>
            <a:p>
              <a:pPr marL="252000" indent="-252000">
                <a:buFont typeface="Arial" panose="020B0604020202020204" pitchFamily="34" charset="0"/>
                <a:buChar char="•"/>
              </a:pPr>
              <a:r>
                <a:rPr lang="en-AU" sz="1100" dirty="0">
                  <a:solidFill>
                    <a:schemeClr val="bg1">
                      <a:lumMod val="75000"/>
                    </a:schemeClr>
                  </a:solidFill>
                  <a:latin typeface="Arial"/>
                  <a:cs typeface="Arial"/>
                </a:rPr>
                <a:t>Aims</a:t>
              </a:r>
            </a:p>
            <a:p>
              <a:pPr marL="252000" indent="-252000">
                <a:buFont typeface="Arial" panose="020B0604020202020204" pitchFamily="34" charset="0"/>
                <a:buChar char="•"/>
              </a:pPr>
              <a:r>
                <a:rPr lang="en-AU" sz="1100" dirty="0">
                  <a:solidFill>
                    <a:schemeClr val="bg1">
                      <a:lumMod val="75000"/>
                    </a:schemeClr>
                  </a:solidFill>
                  <a:latin typeface="Arial"/>
                  <a:cs typeface="Arial"/>
                </a:rPr>
                <a:t>Structure </a:t>
              </a:r>
            </a:p>
            <a:p>
              <a:pPr marL="252000" indent="-252000">
                <a:buFont typeface="Arial" panose="020B0604020202020204" pitchFamily="34" charset="0"/>
                <a:buChar char="•"/>
              </a:pPr>
              <a:r>
                <a:rPr lang="en-AU" sz="1100" b="1" dirty="0">
                  <a:solidFill>
                    <a:schemeClr val="bg1">
                      <a:lumMod val="75000"/>
                    </a:schemeClr>
                  </a:solidFill>
                  <a:latin typeface="Arial"/>
                  <a:cs typeface="Arial"/>
                </a:rPr>
                <a:t>Key considerations </a:t>
              </a:r>
              <a:endParaRPr lang="en-AU" sz="1100" b="1" dirty="0">
                <a:solidFill>
                  <a:schemeClr val="bg1">
                    <a:lumMod val="75000"/>
                  </a:schemeClr>
                </a:solidFill>
                <a:cs typeface="Arial"/>
              </a:endParaRPr>
            </a:p>
            <a:p>
              <a:pPr marL="252000" indent="-252000">
                <a:buFont typeface="Arial" panose="020B0604020202020204" pitchFamily="34" charset="0"/>
                <a:buChar char="•"/>
              </a:pPr>
              <a:r>
                <a:rPr lang="en-AU" sz="1100" b="1" dirty="0">
                  <a:solidFill>
                    <a:schemeClr val="bg1">
                      <a:lumMod val="75000"/>
                    </a:schemeClr>
                  </a:solidFill>
                  <a:latin typeface="Arial"/>
                  <a:cs typeface="Arial"/>
                </a:rPr>
                <a:t>Key connections </a:t>
              </a:r>
              <a:endParaRPr lang="en-AU" sz="1100" b="1" dirty="0">
                <a:solidFill>
                  <a:schemeClr val="bg1">
                    <a:lumMod val="75000"/>
                  </a:schemeClr>
                </a:solidFill>
                <a:cs typeface="Arial"/>
              </a:endParaRPr>
            </a:p>
            <a:p>
              <a:pPr marL="252000" indent="-252000">
                <a:buFont typeface="Arial" panose="020B0604020202020204" pitchFamily="34" charset="0"/>
                <a:buChar char="•"/>
              </a:pPr>
              <a:r>
                <a:rPr lang="en-AU" sz="1100" dirty="0">
                  <a:solidFill>
                    <a:schemeClr val="bg1">
                      <a:lumMod val="75000"/>
                    </a:schemeClr>
                  </a:solidFill>
                  <a:latin typeface="Arial"/>
                  <a:cs typeface="Arial"/>
                </a:rPr>
                <a:t>Resources</a:t>
              </a:r>
            </a:p>
          </p:txBody>
        </p:sp>
        <p:sp>
          <p:nvSpPr>
            <p:cNvPr id="10" name="TextBox 9">
              <a:extLst>
                <a:ext uri="{FF2B5EF4-FFF2-40B4-BE49-F238E27FC236}">
                  <a16:creationId xmlns:a16="http://schemas.microsoft.com/office/drawing/2014/main" id="{39C239F7-EB9D-D9AE-51D4-1B66045C0198}"/>
                </a:ext>
              </a:extLst>
            </p:cNvPr>
            <p:cNvSpPr txBox="1"/>
            <p:nvPr/>
          </p:nvSpPr>
          <p:spPr>
            <a:xfrm>
              <a:off x="5845009" y="541137"/>
              <a:ext cx="1673021" cy="646331"/>
            </a:xfrm>
            <a:prstGeom prst="rect">
              <a:avLst/>
            </a:prstGeom>
            <a:solidFill>
              <a:schemeClr val="bg2">
                <a:alpha val="20048"/>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HASS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4" name="Title 3">
            <a:extLst>
              <a:ext uri="{FF2B5EF4-FFF2-40B4-BE49-F238E27FC236}">
                <a16:creationId xmlns:a16="http://schemas.microsoft.com/office/drawing/2014/main" id="{C13D7742-C4E6-4377-0BCF-8C0E67AC8330}"/>
              </a:ext>
            </a:extLst>
          </p:cNvPr>
          <p:cNvSpPr>
            <a:spLocks noGrp="1"/>
          </p:cNvSpPr>
          <p:nvPr>
            <p:ph type="title"/>
          </p:nvPr>
        </p:nvSpPr>
        <p:spPr/>
        <p:txBody>
          <a:bodyPr>
            <a:normAutofit/>
          </a:bodyPr>
          <a:lstStyle/>
          <a:p>
            <a:r>
              <a:rPr lang="en-US" dirty="0" err="1"/>
              <a:t>Organisation</a:t>
            </a:r>
            <a:r>
              <a:rPr lang="en-US" dirty="0"/>
              <a:t> of History and changes</a:t>
            </a:r>
            <a:endParaRPr lang="en-AU" dirty="0"/>
          </a:p>
        </p:txBody>
      </p:sp>
    </p:spTree>
    <p:extLst>
      <p:ext uri="{BB962C8B-B14F-4D97-AF65-F5344CB8AC3E}">
        <p14:creationId xmlns:p14="http://schemas.microsoft.com/office/powerpoint/2010/main" val="375902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203208108"/>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630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9553C-F014-44FE-1651-568F6E07F4FC}"/>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E85680F8-9410-F941-B2E2-6555B1DDF72F}"/>
              </a:ext>
            </a:extLst>
          </p:cNvPr>
          <p:cNvGrpSpPr/>
          <p:nvPr/>
        </p:nvGrpSpPr>
        <p:grpSpPr>
          <a:xfrm>
            <a:off x="6182110" y="616553"/>
            <a:ext cx="2634865" cy="3578155"/>
            <a:chOff x="5364087" y="541137"/>
            <a:chExt cx="2634865" cy="3578155"/>
          </a:xfrm>
        </p:grpSpPr>
        <p:sp>
          <p:nvSpPr>
            <p:cNvPr id="16" name="TextBox 15">
              <a:extLst>
                <a:ext uri="{FF2B5EF4-FFF2-40B4-BE49-F238E27FC236}">
                  <a16:creationId xmlns:a16="http://schemas.microsoft.com/office/drawing/2014/main" id="{A72F4035-0E8F-956F-1B4D-7502B9791329}"/>
                </a:ext>
              </a:extLst>
            </p:cNvPr>
            <p:cNvSpPr txBox="1"/>
            <p:nvPr/>
          </p:nvSpPr>
          <p:spPr>
            <a:xfrm>
              <a:off x="5364088" y="2588104"/>
              <a:ext cx="2634864" cy="1531188"/>
            </a:xfrm>
            <a:prstGeom prst="rect">
              <a:avLst/>
            </a:prstGeom>
            <a:solidFill>
              <a:schemeClr val="bg2">
                <a:lumMod val="20000"/>
                <a:lumOff val="80000"/>
                <a:alpha val="20182"/>
              </a:schemeClr>
            </a:solidFill>
            <a:ln w="12700">
              <a:solidFill>
                <a:schemeClr val="bg1">
                  <a:lumMod val="8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Curriculum elements</a:t>
              </a:r>
              <a:endParaRPr lang="en-AU" sz="1100" b="1" dirty="0">
                <a:solidFill>
                  <a:schemeClr val="bg1">
                    <a:lumMod val="85000"/>
                  </a:schemeClr>
                </a:solidFill>
                <a:cs typeface="Arial" charset="0"/>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Level description</a:t>
              </a:r>
            </a:p>
            <a:p>
              <a:pPr marL="252000" indent="-252000">
                <a:buFont typeface="Arial" panose="020B0604020202020204" pitchFamily="34" charset="0"/>
                <a:buChar char="•"/>
              </a:pPr>
              <a:r>
                <a:rPr lang="en-AU" sz="1100" dirty="0">
                  <a:solidFill>
                    <a:schemeClr val="bg1">
                      <a:lumMod val="85000"/>
                    </a:schemeClr>
                  </a:solidFill>
                  <a:latin typeface="Arial"/>
                  <a:cs typeface="Arial"/>
                </a:rPr>
                <a:t>Achievement standard</a:t>
              </a:r>
            </a:p>
            <a:p>
              <a:pPr marL="252000" indent="-252000">
                <a:buFont typeface="Arial" panose="020B0604020202020204" pitchFamily="34" charset="0"/>
                <a:buChar char="•"/>
              </a:pPr>
              <a:r>
                <a:rPr lang="en-AU" sz="1100" dirty="0">
                  <a:solidFill>
                    <a:schemeClr val="bg1">
                      <a:lumMod val="85000"/>
                    </a:schemeClr>
                  </a:solidFill>
                  <a:latin typeface="Arial"/>
                  <a:cs typeface="Arial"/>
                </a:rPr>
                <a:t>Strands and sub-strands</a:t>
              </a:r>
            </a:p>
            <a:p>
              <a:pPr marL="252000" indent="-252000">
                <a:buFont typeface="Arial" panose="020B0604020202020204" pitchFamily="34" charset="0"/>
                <a:buChar char="•"/>
              </a:pPr>
              <a:r>
                <a:rPr lang="en-AU" sz="1100" dirty="0">
                  <a:solidFill>
                    <a:schemeClr val="bg1">
                      <a:lumMod val="85000"/>
                    </a:schemeClr>
                  </a:solidFill>
                  <a:latin typeface="Arial"/>
                  <a:cs typeface="Arial"/>
                </a:rPr>
                <a:t>Content descriptions</a:t>
              </a:r>
            </a:p>
            <a:p>
              <a:pPr marL="252000" indent="-252000">
                <a:buFont typeface="Arial" panose="020B0604020202020204" pitchFamily="34" charset="0"/>
                <a:buChar char="•"/>
              </a:pPr>
              <a:r>
                <a:rPr lang="en-AU" sz="1100" dirty="0">
                  <a:solidFill>
                    <a:schemeClr val="bg1">
                      <a:lumMod val="85000"/>
                    </a:schemeClr>
                  </a:solidFill>
                  <a:latin typeface="Arial"/>
                  <a:cs typeface="Arial"/>
                </a:rPr>
                <a:t>Content elaborations </a:t>
              </a:r>
              <a:endParaRPr lang="en-AU" sz="1100" dirty="0">
                <a:solidFill>
                  <a:schemeClr val="bg1">
                    <a:lumMod val="85000"/>
                  </a:schemeClr>
                </a:solidFill>
                <a:cs typeface="Arial"/>
              </a:endParaRPr>
            </a:p>
          </p:txBody>
        </p:sp>
        <p:sp>
          <p:nvSpPr>
            <p:cNvPr id="2" name="TextBox 1">
              <a:extLst>
                <a:ext uri="{FF2B5EF4-FFF2-40B4-BE49-F238E27FC236}">
                  <a16:creationId xmlns:a16="http://schemas.microsoft.com/office/drawing/2014/main" id="{56C2BD58-0F43-FFE6-3AF5-08F027577659}"/>
                </a:ext>
              </a:extLst>
            </p:cNvPr>
            <p:cNvSpPr txBox="1"/>
            <p:nvPr/>
          </p:nvSpPr>
          <p:spPr>
            <a:xfrm>
              <a:off x="5364087" y="1247360"/>
              <a:ext cx="2634864" cy="1277273"/>
            </a:xfrm>
            <a:prstGeom prst="rect">
              <a:avLst/>
            </a:prstGeom>
            <a:solidFill>
              <a:schemeClr val="bg2">
                <a:lumMod val="20000"/>
                <a:lumOff val="80000"/>
                <a:alpha val="19960"/>
              </a:schemeClr>
            </a:solidFill>
            <a:ln w="12700">
              <a:solidFill>
                <a:schemeClr val="bg1">
                  <a:lumMod val="8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Understand this subject</a:t>
              </a:r>
            </a:p>
            <a:p>
              <a:pPr marL="252000" indent="-252000">
                <a:buFont typeface="Arial" panose="020B0604020202020204" pitchFamily="34" charset="0"/>
                <a:buChar char="•"/>
              </a:pPr>
              <a:r>
                <a:rPr lang="en-AU" sz="1100" dirty="0">
                  <a:solidFill>
                    <a:schemeClr val="bg1">
                      <a:lumMod val="85000"/>
                    </a:schemeClr>
                  </a:solidFill>
                  <a:latin typeface="Arial"/>
                  <a:cs typeface="Arial"/>
                </a:rPr>
                <a:t>Rationale</a:t>
              </a:r>
            </a:p>
            <a:p>
              <a:pPr marL="252000" indent="-252000">
                <a:buFont typeface="Arial" panose="020B0604020202020204" pitchFamily="34" charset="0"/>
                <a:buChar char="•"/>
              </a:pPr>
              <a:r>
                <a:rPr lang="en-AU" sz="1100" dirty="0">
                  <a:solidFill>
                    <a:schemeClr val="bg1">
                      <a:lumMod val="85000"/>
                    </a:schemeClr>
                  </a:solidFill>
                  <a:latin typeface="Arial"/>
                  <a:cs typeface="Arial"/>
                </a:rPr>
                <a:t>Aims</a:t>
              </a:r>
            </a:p>
            <a:p>
              <a:pPr marL="252000" indent="-252000">
                <a:buFont typeface="Arial" panose="020B0604020202020204" pitchFamily="34" charset="0"/>
                <a:buChar char="•"/>
              </a:pPr>
              <a:r>
                <a:rPr lang="en-AU" sz="1100" dirty="0">
                  <a:solidFill>
                    <a:schemeClr val="bg1">
                      <a:lumMod val="85000"/>
                    </a:schemeClr>
                  </a:solidFill>
                  <a:latin typeface="Arial"/>
                  <a:cs typeface="Arial"/>
                </a:rPr>
                <a:t>Structure </a:t>
              </a:r>
            </a:p>
            <a:p>
              <a:pPr marL="252000" indent="-252000">
                <a:buFont typeface="Arial" panose="020B0604020202020204" pitchFamily="34" charset="0"/>
                <a:buChar char="•"/>
              </a:pPr>
              <a:r>
                <a:rPr lang="en-AU" sz="1100" b="1" dirty="0">
                  <a:solidFill>
                    <a:schemeClr val="bg1">
                      <a:lumMod val="85000"/>
                    </a:schemeClr>
                  </a:solidFill>
                  <a:latin typeface="Arial"/>
                  <a:cs typeface="Arial"/>
                </a:rPr>
                <a:t>Key considerations </a:t>
              </a:r>
              <a:endParaRPr lang="en-AU" sz="1100" b="1" dirty="0">
                <a:solidFill>
                  <a:schemeClr val="bg1">
                    <a:lumMod val="85000"/>
                  </a:schemeClr>
                </a:solidFill>
                <a:cs typeface="Arial"/>
              </a:endParaRPr>
            </a:p>
          </p:txBody>
        </p:sp>
        <p:sp>
          <p:nvSpPr>
            <p:cNvPr id="11" name="TextBox 10">
              <a:extLst>
                <a:ext uri="{FF2B5EF4-FFF2-40B4-BE49-F238E27FC236}">
                  <a16:creationId xmlns:a16="http://schemas.microsoft.com/office/drawing/2014/main" id="{E403319C-B970-9180-1B52-DEC1C4DB0100}"/>
                </a:ext>
              </a:extLst>
            </p:cNvPr>
            <p:cNvSpPr txBox="1"/>
            <p:nvPr/>
          </p:nvSpPr>
          <p:spPr>
            <a:xfrm>
              <a:off x="5740132" y="541137"/>
              <a:ext cx="1882774" cy="646331"/>
            </a:xfrm>
            <a:prstGeom prst="rect">
              <a:avLst/>
            </a:prstGeom>
            <a:solidFill>
              <a:schemeClr val="bg2">
                <a:alpha val="20284"/>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History</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grpSp>
        <p:nvGrpSpPr>
          <p:cNvPr id="7" name="Group 6">
            <a:extLst>
              <a:ext uri="{FF2B5EF4-FFF2-40B4-BE49-F238E27FC236}">
                <a16:creationId xmlns:a16="http://schemas.microsoft.com/office/drawing/2014/main" id="{C65C0B35-CF5C-65B1-B188-50A9B8515779}"/>
              </a:ext>
            </a:extLst>
          </p:cNvPr>
          <p:cNvGrpSpPr/>
          <p:nvPr/>
        </p:nvGrpSpPr>
        <p:grpSpPr>
          <a:xfrm>
            <a:off x="3251543" y="616553"/>
            <a:ext cx="2634864" cy="2797359"/>
            <a:chOff x="5364088" y="541137"/>
            <a:chExt cx="2634864" cy="2797359"/>
          </a:xfrm>
        </p:grpSpPr>
        <p:sp>
          <p:nvSpPr>
            <p:cNvPr id="9" name="TextBox 8">
              <a:extLst>
                <a:ext uri="{FF2B5EF4-FFF2-40B4-BE49-F238E27FC236}">
                  <a16:creationId xmlns:a16="http://schemas.microsoft.com/office/drawing/2014/main" id="{60E2E0C1-FD53-42CA-7E95-2D854B5DBA31}"/>
                </a:ext>
              </a:extLst>
            </p:cNvPr>
            <p:cNvSpPr txBox="1"/>
            <p:nvPr/>
          </p:nvSpPr>
          <p:spPr>
            <a:xfrm>
              <a:off x="5364088" y="1253310"/>
              <a:ext cx="2634864" cy="2085186"/>
            </a:xfrm>
            <a:prstGeom prst="rect">
              <a:avLst/>
            </a:prstGeom>
            <a:solidFill>
              <a:schemeClr val="bg2">
                <a:lumMod val="20000"/>
                <a:lumOff val="8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52000" indent="-25200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solidFill>
                    <a:schemeClr val="bg2"/>
                  </a:solidFill>
                  <a:latin typeface="Arial"/>
                  <a:cs typeface="Arial"/>
                </a:rPr>
                <a:t>Key considerations </a:t>
              </a:r>
              <a:endParaRPr lang="en-AU" sz="1100" b="1" dirty="0">
                <a:solidFill>
                  <a:schemeClr val="bg2"/>
                </a:solidFill>
                <a:cs typeface="Arial"/>
              </a:endParaRPr>
            </a:p>
            <a:p>
              <a:pPr marL="252000" indent="-252000">
                <a:buFont typeface="Arial" panose="020B0604020202020204" pitchFamily="34" charset="0"/>
                <a:buChar char="•"/>
              </a:pPr>
              <a:r>
                <a:rPr lang="en-AU" sz="1100" b="1" dirty="0">
                  <a:solidFill>
                    <a:schemeClr val="bg2"/>
                  </a:solidFill>
                  <a:latin typeface="Arial"/>
                  <a:cs typeface="Arial"/>
                </a:rPr>
                <a:t>Key connections </a:t>
              </a:r>
              <a:endParaRPr lang="en-AU" sz="1100" b="1" dirty="0">
                <a:solidFill>
                  <a:schemeClr val="bg2"/>
                </a:solidFill>
                <a:cs typeface="Arial"/>
              </a:endParaRPr>
            </a:p>
            <a:p>
              <a:pPr marL="252000" indent="-252000">
                <a:buFont typeface="Arial" panose="020B0604020202020204" pitchFamily="34" charset="0"/>
                <a:buChar char="•"/>
              </a:pPr>
              <a:r>
                <a:rPr lang="en-AU" sz="1100" dirty="0">
                  <a:latin typeface="Arial"/>
                  <a:cs typeface="Arial"/>
                </a:rPr>
                <a:t>Resources</a:t>
              </a:r>
            </a:p>
          </p:txBody>
        </p:sp>
        <p:sp>
          <p:nvSpPr>
            <p:cNvPr id="10" name="TextBox 9">
              <a:extLst>
                <a:ext uri="{FF2B5EF4-FFF2-40B4-BE49-F238E27FC236}">
                  <a16:creationId xmlns:a16="http://schemas.microsoft.com/office/drawing/2014/main" id="{5A8083A4-EE01-2F86-0CF9-AA1860B593FB}"/>
                </a:ext>
              </a:extLst>
            </p:cNvPr>
            <p:cNvSpPr txBox="1"/>
            <p:nvPr/>
          </p:nvSpPr>
          <p:spPr>
            <a:xfrm>
              <a:off x="5845009" y="541137"/>
              <a:ext cx="1673021" cy="64633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HASS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4" name="TextBox 3">
            <a:extLst>
              <a:ext uri="{FF2B5EF4-FFF2-40B4-BE49-F238E27FC236}">
                <a16:creationId xmlns:a16="http://schemas.microsoft.com/office/drawing/2014/main" id="{0F31DC80-F15B-0AF9-A984-F9A3A7C5358F}"/>
              </a:ext>
            </a:extLst>
          </p:cNvPr>
          <p:cNvSpPr txBox="1"/>
          <p:nvPr/>
        </p:nvSpPr>
        <p:spPr>
          <a:xfrm>
            <a:off x="3197486" y="1603646"/>
            <a:ext cx="2749028" cy="769441"/>
          </a:xfrm>
          <a:prstGeom prst="rect">
            <a:avLst/>
          </a:prstGeom>
          <a:solidFill>
            <a:schemeClr val="bg2"/>
          </a:solidFill>
          <a:ln w="12700">
            <a:noFill/>
          </a:ln>
          <a:effectLst/>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Introduction</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Rationale</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Aims</a:t>
            </a:r>
          </a:p>
        </p:txBody>
      </p:sp>
      <p:sp>
        <p:nvSpPr>
          <p:cNvPr id="5" name="Title 4">
            <a:extLst>
              <a:ext uri="{FF2B5EF4-FFF2-40B4-BE49-F238E27FC236}">
                <a16:creationId xmlns:a16="http://schemas.microsoft.com/office/drawing/2014/main" id="{236425E8-16DB-D551-CE9B-D1D31DECFCAB}"/>
              </a:ext>
            </a:extLst>
          </p:cNvPr>
          <p:cNvSpPr>
            <a:spLocks noGrp="1"/>
          </p:cNvSpPr>
          <p:nvPr>
            <p:ph type="title"/>
          </p:nvPr>
        </p:nvSpPr>
        <p:spPr/>
        <p:txBody>
          <a:bodyPr>
            <a:normAutofit/>
          </a:bodyPr>
          <a:lstStyle/>
          <a:p>
            <a:r>
              <a:rPr lang="en-US" dirty="0" err="1"/>
              <a:t>Organisation</a:t>
            </a:r>
            <a:r>
              <a:rPr lang="en-US" dirty="0"/>
              <a:t> of HASS learning area</a:t>
            </a:r>
            <a:endParaRPr lang="en-AU" dirty="0"/>
          </a:p>
        </p:txBody>
      </p:sp>
    </p:spTree>
    <p:extLst>
      <p:ext uri="{BB962C8B-B14F-4D97-AF65-F5344CB8AC3E}">
        <p14:creationId xmlns:p14="http://schemas.microsoft.com/office/powerpoint/2010/main" val="80502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C0F7E-3473-E32D-2665-CC385003D24C}"/>
              </a:ext>
            </a:extLst>
          </p:cNvPr>
          <p:cNvSpPr>
            <a:spLocks noGrp="1"/>
          </p:cNvSpPr>
          <p:nvPr>
            <p:ph type="title"/>
          </p:nvPr>
        </p:nvSpPr>
        <p:spPr/>
        <p:txBody>
          <a:bodyPr>
            <a:normAutofit/>
          </a:bodyPr>
          <a:lstStyle/>
          <a:p>
            <a:pPr fontAlgn="auto">
              <a:spcAft>
                <a:spcPts val="0"/>
              </a:spcAft>
            </a:pPr>
            <a:r>
              <a:rPr lang="en-US" dirty="0" err="1"/>
              <a:t>Organisation</a:t>
            </a:r>
            <a:r>
              <a:rPr lang="en-US" dirty="0"/>
              <a:t> of HASS learning area</a:t>
            </a:r>
          </a:p>
        </p:txBody>
      </p:sp>
      <p:pic>
        <p:nvPicPr>
          <p:cNvPr id="8" name="Picture 7">
            <a:extLst>
              <a:ext uri="{FF2B5EF4-FFF2-40B4-BE49-F238E27FC236}">
                <a16:creationId xmlns:a16="http://schemas.microsoft.com/office/drawing/2014/main" id="{D6408D84-B513-D77F-11DE-753067C5484A}"/>
              </a:ext>
            </a:extLst>
          </p:cNvPr>
          <p:cNvPicPr>
            <a:picLocks noChangeAspect="1"/>
          </p:cNvPicPr>
          <p:nvPr/>
        </p:nvPicPr>
        <p:blipFill>
          <a:blip r:embed="rId3"/>
          <a:stretch>
            <a:fillRect/>
          </a:stretch>
        </p:blipFill>
        <p:spPr>
          <a:xfrm>
            <a:off x="1206462" y="750279"/>
            <a:ext cx="6731071" cy="3590763"/>
          </a:xfrm>
          <a:prstGeom prst="rect">
            <a:avLst/>
          </a:prstGeom>
          <a:ln>
            <a:solidFill>
              <a:schemeClr val="accent1"/>
            </a:solidFill>
          </a:ln>
          <a:effectLst>
            <a:outerShdw blurRad="50800" dist="38100" dir="2700000" algn="tl" rotWithShape="0">
              <a:schemeClr val="accent1">
                <a:alpha val="40000"/>
              </a:schemeClr>
            </a:outerShdw>
          </a:effectLst>
        </p:spPr>
      </p:pic>
      <p:sp>
        <p:nvSpPr>
          <p:cNvPr id="9" name="TextBox 8">
            <a:extLst>
              <a:ext uri="{FF2B5EF4-FFF2-40B4-BE49-F238E27FC236}">
                <a16:creationId xmlns:a16="http://schemas.microsoft.com/office/drawing/2014/main" id="{830A6402-E2C9-A84B-20A0-28AC0AABE415}"/>
              </a:ext>
            </a:extLst>
          </p:cNvPr>
          <p:cNvSpPr txBox="1"/>
          <p:nvPr/>
        </p:nvSpPr>
        <p:spPr>
          <a:xfrm>
            <a:off x="229726" y="4456684"/>
            <a:ext cx="8684545" cy="215444"/>
          </a:xfrm>
          <a:prstGeom prst="rect">
            <a:avLst/>
          </a:prstGeom>
          <a:noFill/>
        </p:spPr>
        <p:txBody>
          <a:bodyPr wrap="square">
            <a:spAutoFit/>
          </a:bodyPr>
          <a:lstStyle/>
          <a:p>
            <a:r>
              <a:rPr lang="en-AU" sz="800" dirty="0"/>
              <a:t>Source: Quoted verbatim and unaltered from AC </a:t>
            </a:r>
            <a:r>
              <a:rPr lang="en-AU" sz="800" dirty="0">
                <a:hlinkClick r:id="rId4"/>
              </a:rPr>
              <a:t>https://v9.australiancurriculum.edu.au/teacher-resources/understand-this-learning-area/humanities-and-social-sciences</a:t>
            </a:r>
            <a:r>
              <a:rPr lang="en-AU" sz="800" dirty="0"/>
              <a:t> </a:t>
            </a:r>
          </a:p>
        </p:txBody>
      </p:sp>
    </p:spTree>
    <p:extLst>
      <p:ext uri="{BB962C8B-B14F-4D97-AF65-F5344CB8AC3E}">
        <p14:creationId xmlns:p14="http://schemas.microsoft.com/office/powerpoint/2010/main" val="42594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12042-D3D9-92F9-7AC0-0D430800F12B}"/>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BC5A4703-3DAF-FEEE-6910-0311A4FF6EA6}"/>
              </a:ext>
            </a:extLst>
          </p:cNvPr>
          <p:cNvGrpSpPr/>
          <p:nvPr/>
        </p:nvGrpSpPr>
        <p:grpSpPr>
          <a:xfrm>
            <a:off x="6182110" y="616553"/>
            <a:ext cx="2634865" cy="3592227"/>
            <a:chOff x="5364087" y="541137"/>
            <a:chExt cx="2634865" cy="3592227"/>
          </a:xfrm>
        </p:grpSpPr>
        <p:sp>
          <p:nvSpPr>
            <p:cNvPr id="16" name="TextBox 15">
              <a:extLst>
                <a:ext uri="{FF2B5EF4-FFF2-40B4-BE49-F238E27FC236}">
                  <a16:creationId xmlns:a16="http://schemas.microsoft.com/office/drawing/2014/main" id="{CB3B62BE-ED67-A3D0-E8B1-9B9B245E1E4E}"/>
                </a:ext>
              </a:extLst>
            </p:cNvPr>
            <p:cNvSpPr txBox="1"/>
            <p:nvPr/>
          </p:nvSpPr>
          <p:spPr>
            <a:xfrm>
              <a:off x="5364088" y="2602176"/>
              <a:ext cx="2634864" cy="1531188"/>
            </a:xfrm>
            <a:prstGeom prst="rect">
              <a:avLst/>
            </a:prstGeom>
            <a:solidFill>
              <a:schemeClr val="bg2">
                <a:lumMod val="20000"/>
                <a:lumOff val="80000"/>
                <a:alpha val="20182"/>
              </a:schemeClr>
            </a:solidFill>
            <a:ln w="12700">
              <a:solidFill>
                <a:schemeClr val="bg1">
                  <a:lumMod val="8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Curriculum elements</a:t>
              </a:r>
              <a:endParaRPr lang="en-AU" sz="1100" b="1" dirty="0">
                <a:solidFill>
                  <a:schemeClr val="bg1">
                    <a:lumMod val="85000"/>
                  </a:schemeClr>
                </a:solidFill>
                <a:cs typeface="Arial" charset="0"/>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Level description</a:t>
              </a:r>
            </a:p>
            <a:p>
              <a:pPr marL="252000" indent="-252000">
                <a:buFont typeface="Arial" panose="020B0604020202020204" pitchFamily="34" charset="0"/>
                <a:buChar char="•"/>
              </a:pPr>
              <a:r>
                <a:rPr lang="en-AU" sz="1100" dirty="0">
                  <a:solidFill>
                    <a:schemeClr val="bg1">
                      <a:lumMod val="85000"/>
                    </a:schemeClr>
                  </a:solidFill>
                  <a:latin typeface="Arial"/>
                  <a:cs typeface="Arial"/>
                </a:rPr>
                <a:t>Achievement standard</a:t>
              </a:r>
            </a:p>
            <a:p>
              <a:pPr marL="252000" indent="-252000">
                <a:buFont typeface="Arial" panose="020B0604020202020204" pitchFamily="34" charset="0"/>
                <a:buChar char="•"/>
              </a:pPr>
              <a:r>
                <a:rPr lang="en-AU" sz="1100" dirty="0">
                  <a:solidFill>
                    <a:schemeClr val="bg1">
                      <a:lumMod val="85000"/>
                    </a:schemeClr>
                  </a:solidFill>
                  <a:latin typeface="Arial"/>
                  <a:cs typeface="Arial"/>
                </a:rPr>
                <a:t>Strands and sub-strands</a:t>
              </a:r>
            </a:p>
            <a:p>
              <a:pPr marL="252000" indent="-252000">
                <a:buFont typeface="Arial" panose="020B0604020202020204" pitchFamily="34" charset="0"/>
                <a:buChar char="•"/>
              </a:pPr>
              <a:r>
                <a:rPr lang="en-AU" sz="1100" dirty="0">
                  <a:solidFill>
                    <a:schemeClr val="bg1">
                      <a:lumMod val="85000"/>
                    </a:schemeClr>
                  </a:solidFill>
                  <a:latin typeface="Arial"/>
                  <a:cs typeface="Arial"/>
                </a:rPr>
                <a:t>Content descriptions</a:t>
              </a:r>
            </a:p>
            <a:p>
              <a:pPr marL="252000" indent="-252000">
                <a:buFont typeface="Arial" panose="020B0604020202020204" pitchFamily="34" charset="0"/>
                <a:buChar char="•"/>
              </a:pPr>
              <a:r>
                <a:rPr lang="en-AU" sz="1100" dirty="0">
                  <a:solidFill>
                    <a:schemeClr val="bg1">
                      <a:lumMod val="85000"/>
                    </a:schemeClr>
                  </a:solidFill>
                  <a:latin typeface="Arial"/>
                  <a:cs typeface="Arial"/>
                </a:rPr>
                <a:t>Content elaborations </a:t>
              </a:r>
              <a:endParaRPr lang="en-AU" sz="1100" dirty="0">
                <a:solidFill>
                  <a:schemeClr val="bg1">
                    <a:lumMod val="85000"/>
                  </a:schemeClr>
                </a:solidFill>
                <a:cs typeface="Arial"/>
              </a:endParaRPr>
            </a:p>
          </p:txBody>
        </p:sp>
        <p:sp>
          <p:nvSpPr>
            <p:cNvPr id="2" name="TextBox 1">
              <a:extLst>
                <a:ext uri="{FF2B5EF4-FFF2-40B4-BE49-F238E27FC236}">
                  <a16:creationId xmlns:a16="http://schemas.microsoft.com/office/drawing/2014/main" id="{07AD1664-211A-6F59-D418-6CB601B49609}"/>
                </a:ext>
              </a:extLst>
            </p:cNvPr>
            <p:cNvSpPr txBox="1"/>
            <p:nvPr/>
          </p:nvSpPr>
          <p:spPr>
            <a:xfrm>
              <a:off x="5364087" y="1247366"/>
              <a:ext cx="2634864" cy="1277273"/>
            </a:xfrm>
            <a:prstGeom prst="rect">
              <a:avLst/>
            </a:prstGeom>
            <a:solidFill>
              <a:schemeClr val="bg2">
                <a:lumMod val="20000"/>
                <a:lumOff val="80000"/>
                <a:alpha val="19960"/>
              </a:schemeClr>
            </a:solidFill>
            <a:ln w="12700">
              <a:solidFill>
                <a:schemeClr val="bg1">
                  <a:lumMod val="8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Understand this subject</a:t>
              </a:r>
            </a:p>
            <a:p>
              <a:pPr marL="252000" indent="-252000">
                <a:buFont typeface="Arial" panose="020B0604020202020204" pitchFamily="34" charset="0"/>
                <a:buChar char="•"/>
              </a:pPr>
              <a:r>
                <a:rPr lang="en-AU" sz="1100" dirty="0">
                  <a:solidFill>
                    <a:schemeClr val="bg1">
                      <a:lumMod val="85000"/>
                    </a:schemeClr>
                  </a:solidFill>
                  <a:latin typeface="Arial"/>
                  <a:cs typeface="Arial"/>
                </a:rPr>
                <a:t>Rationale</a:t>
              </a:r>
            </a:p>
            <a:p>
              <a:pPr marL="252000" indent="-252000">
                <a:buFont typeface="Arial" panose="020B0604020202020204" pitchFamily="34" charset="0"/>
                <a:buChar char="•"/>
              </a:pPr>
              <a:r>
                <a:rPr lang="en-AU" sz="1100" dirty="0">
                  <a:solidFill>
                    <a:schemeClr val="bg1">
                      <a:lumMod val="85000"/>
                    </a:schemeClr>
                  </a:solidFill>
                  <a:latin typeface="Arial"/>
                  <a:cs typeface="Arial"/>
                </a:rPr>
                <a:t>Aims</a:t>
              </a:r>
            </a:p>
            <a:p>
              <a:pPr marL="252000" indent="-252000">
                <a:buFont typeface="Arial" panose="020B0604020202020204" pitchFamily="34" charset="0"/>
                <a:buChar char="•"/>
              </a:pPr>
              <a:r>
                <a:rPr lang="en-AU" sz="1100" dirty="0">
                  <a:solidFill>
                    <a:schemeClr val="bg1">
                      <a:lumMod val="85000"/>
                    </a:schemeClr>
                  </a:solidFill>
                  <a:latin typeface="Arial"/>
                  <a:cs typeface="Arial"/>
                </a:rPr>
                <a:t>Structure </a:t>
              </a:r>
            </a:p>
            <a:p>
              <a:pPr marL="252000" indent="-252000">
                <a:buFont typeface="Arial" panose="020B0604020202020204" pitchFamily="34" charset="0"/>
                <a:buChar char="•"/>
              </a:pPr>
              <a:r>
                <a:rPr lang="en-AU" sz="1100" b="1" dirty="0">
                  <a:solidFill>
                    <a:schemeClr val="bg1">
                      <a:lumMod val="85000"/>
                    </a:schemeClr>
                  </a:solidFill>
                  <a:latin typeface="Arial"/>
                  <a:cs typeface="Arial"/>
                </a:rPr>
                <a:t>Key considerations </a:t>
              </a:r>
              <a:endParaRPr lang="en-AU" sz="1100" b="1" dirty="0">
                <a:solidFill>
                  <a:schemeClr val="bg1">
                    <a:lumMod val="85000"/>
                  </a:schemeClr>
                </a:solidFill>
                <a:cs typeface="Arial"/>
              </a:endParaRPr>
            </a:p>
          </p:txBody>
        </p:sp>
        <p:sp>
          <p:nvSpPr>
            <p:cNvPr id="11" name="TextBox 10">
              <a:extLst>
                <a:ext uri="{FF2B5EF4-FFF2-40B4-BE49-F238E27FC236}">
                  <a16:creationId xmlns:a16="http://schemas.microsoft.com/office/drawing/2014/main" id="{FD5E7917-A78B-26C0-92AF-1541F1937E53}"/>
                </a:ext>
              </a:extLst>
            </p:cNvPr>
            <p:cNvSpPr txBox="1"/>
            <p:nvPr/>
          </p:nvSpPr>
          <p:spPr>
            <a:xfrm>
              <a:off x="5740132" y="541137"/>
              <a:ext cx="1882774" cy="646331"/>
            </a:xfrm>
            <a:prstGeom prst="rect">
              <a:avLst/>
            </a:prstGeom>
            <a:solidFill>
              <a:schemeClr val="bg2">
                <a:alpha val="20284"/>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History</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grpSp>
        <p:nvGrpSpPr>
          <p:cNvPr id="7" name="Group 6">
            <a:extLst>
              <a:ext uri="{FF2B5EF4-FFF2-40B4-BE49-F238E27FC236}">
                <a16:creationId xmlns:a16="http://schemas.microsoft.com/office/drawing/2014/main" id="{835BDA96-D2D7-D91F-6FFE-4A81FE26BBB1}"/>
              </a:ext>
            </a:extLst>
          </p:cNvPr>
          <p:cNvGrpSpPr/>
          <p:nvPr/>
        </p:nvGrpSpPr>
        <p:grpSpPr>
          <a:xfrm>
            <a:off x="3251543" y="616553"/>
            <a:ext cx="2634864" cy="2797359"/>
            <a:chOff x="5364088" y="541137"/>
            <a:chExt cx="2634864" cy="2797359"/>
          </a:xfrm>
        </p:grpSpPr>
        <p:sp>
          <p:nvSpPr>
            <p:cNvPr id="9" name="TextBox 8">
              <a:extLst>
                <a:ext uri="{FF2B5EF4-FFF2-40B4-BE49-F238E27FC236}">
                  <a16:creationId xmlns:a16="http://schemas.microsoft.com/office/drawing/2014/main" id="{8BE35A37-24CE-E374-7FFC-15F0C3F782FD}"/>
                </a:ext>
              </a:extLst>
            </p:cNvPr>
            <p:cNvSpPr txBox="1"/>
            <p:nvPr/>
          </p:nvSpPr>
          <p:spPr>
            <a:xfrm>
              <a:off x="5364088" y="1253310"/>
              <a:ext cx="2634864" cy="2085186"/>
            </a:xfrm>
            <a:prstGeom prst="rect">
              <a:avLst/>
            </a:prstGeom>
            <a:solidFill>
              <a:schemeClr val="bg2">
                <a:lumMod val="20000"/>
                <a:lumOff val="8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52000" indent="-25200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solidFill>
                    <a:schemeClr val="bg2"/>
                  </a:solidFill>
                  <a:latin typeface="Arial"/>
                  <a:cs typeface="Arial"/>
                </a:rPr>
                <a:t>Key considerations </a:t>
              </a:r>
              <a:endParaRPr lang="en-AU" sz="1100" b="1" dirty="0">
                <a:solidFill>
                  <a:schemeClr val="bg2"/>
                </a:solidFill>
                <a:cs typeface="Arial"/>
              </a:endParaRPr>
            </a:p>
            <a:p>
              <a:pPr marL="252000" indent="-252000">
                <a:buFont typeface="Arial" panose="020B0604020202020204" pitchFamily="34" charset="0"/>
                <a:buChar char="•"/>
              </a:pPr>
              <a:r>
                <a:rPr lang="en-AU" sz="1100" b="1" dirty="0">
                  <a:solidFill>
                    <a:schemeClr val="bg2"/>
                  </a:solidFill>
                  <a:latin typeface="Arial"/>
                  <a:cs typeface="Arial"/>
                </a:rPr>
                <a:t>Key connections </a:t>
              </a:r>
              <a:endParaRPr lang="en-AU" sz="1100" b="1" dirty="0">
                <a:solidFill>
                  <a:schemeClr val="bg2"/>
                </a:solidFill>
                <a:cs typeface="Arial"/>
              </a:endParaRPr>
            </a:p>
            <a:p>
              <a:pPr marL="252000" indent="-252000">
                <a:buFont typeface="Arial" panose="020B0604020202020204" pitchFamily="34" charset="0"/>
                <a:buChar char="•"/>
              </a:pPr>
              <a:r>
                <a:rPr lang="en-AU" sz="1100" dirty="0">
                  <a:latin typeface="Arial"/>
                  <a:cs typeface="Arial"/>
                </a:rPr>
                <a:t>Resources</a:t>
              </a:r>
            </a:p>
          </p:txBody>
        </p:sp>
        <p:sp>
          <p:nvSpPr>
            <p:cNvPr id="10" name="TextBox 9">
              <a:extLst>
                <a:ext uri="{FF2B5EF4-FFF2-40B4-BE49-F238E27FC236}">
                  <a16:creationId xmlns:a16="http://schemas.microsoft.com/office/drawing/2014/main" id="{300CE454-BCF4-0301-7938-46EE4506BFCA}"/>
                </a:ext>
              </a:extLst>
            </p:cNvPr>
            <p:cNvSpPr txBox="1"/>
            <p:nvPr/>
          </p:nvSpPr>
          <p:spPr>
            <a:xfrm>
              <a:off x="5845009" y="541137"/>
              <a:ext cx="1673021" cy="64633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HASS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4" name="TextBox 3">
            <a:extLst>
              <a:ext uri="{FF2B5EF4-FFF2-40B4-BE49-F238E27FC236}">
                <a16:creationId xmlns:a16="http://schemas.microsoft.com/office/drawing/2014/main" id="{8ECE9BB7-39F3-AF14-5A9A-8A872C17A609}"/>
              </a:ext>
            </a:extLst>
          </p:cNvPr>
          <p:cNvSpPr txBox="1"/>
          <p:nvPr/>
        </p:nvSpPr>
        <p:spPr>
          <a:xfrm>
            <a:off x="3197486" y="2330154"/>
            <a:ext cx="2749028" cy="261610"/>
          </a:xfrm>
          <a:prstGeom prst="rect">
            <a:avLst/>
          </a:prstGeom>
          <a:solidFill>
            <a:schemeClr val="bg2"/>
          </a:solidFill>
          <a:ln w="12700">
            <a:noFill/>
          </a:ln>
          <a:effectLst/>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rgbClr val="FFFFFF"/>
                </a:solidFill>
                <a:latin typeface="Arial"/>
                <a:cs typeface="Arial"/>
              </a:rPr>
              <a:t>Structure</a:t>
            </a:r>
            <a:endParaRPr kumimoji="0" lang="en-AU" sz="1100" b="1" i="0" u="none" strike="noStrike" kern="1200" cap="none" spc="0" normalizeH="0" baseline="0" noProof="0" dirty="0">
              <a:ln>
                <a:noFill/>
              </a:ln>
              <a:solidFill>
                <a:srgbClr val="FFFFFF"/>
              </a:solidFill>
              <a:effectLst/>
              <a:uLnTx/>
              <a:uFillTx/>
              <a:latin typeface="Arial"/>
              <a:ea typeface="+mn-ea"/>
              <a:cs typeface="Arial"/>
            </a:endParaRPr>
          </a:p>
        </p:txBody>
      </p:sp>
      <p:sp>
        <p:nvSpPr>
          <p:cNvPr id="5" name="Title 4">
            <a:extLst>
              <a:ext uri="{FF2B5EF4-FFF2-40B4-BE49-F238E27FC236}">
                <a16:creationId xmlns:a16="http://schemas.microsoft.com/office/drawing/2014/main" id="{DFBA7DD9-08DF-A7FC-1C61-E8EAC9510B8C}"/>
              </a:ext>
            </a:extLst>
          </p:cNvPr>
          <p:cNvSpPr>
            <a:spLocks noGrp="1"/>
          </p:cNvSpPr>
          <p:nvPr>
            <p:ph type="title"/>
          </p:nvPr>
        </p:nvSpPr>
        <p:spPr/>
        <p:txBody>
          <a:bodyPr>
            <a:normAutofit/>
          </a:bodyPr>
          <a:lstStyle/>
          <a:p>
            <a:r>
              <a:rPr lang="en-US" dirty="0" err="1"/>
              <a:t>Organisation</a:t>
            </a:r>
            <a:r>
              <a:rPr lang="en-US" dirty="0"/>
              <a:t> of HASS learning area</a:t>
            </a:r>
            <a:endParaRPr lang="en-AU" dirty="0"/>
          </a:p>
        </p:txBody>
      </p:sp>
    </p:spTree>
    <p:extLst>
      <p:ext uri="{BB962C8B-B14F-4D97-AF65-F5344CB8AC3E}">
        <p14:creationId xmlns:p14="http://schemas.microsoft.com/office/powerpoint/2010/main" val="10374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0F9B2-0781-A2B4-EA2B-AD639F72E3E4}"/>
            </a:ext>
          </a:extLst>
        </p:cNvPr>
        <p:cNvGrpSpPr/>
        <p:nvPr/>
      </p:nvGrpSpPr>
      <p:grpSpPr>
        <a:xfrm>
          <a:off x="0" y="0"/>
          <a:ext cx="0" cy="0"/>
          <a:chOff x="0" y="0"/>
          <a:chExt cx="0" cy="0"/>
        </a:xfrm>
      </p:grpSpPr>
      <p:sp>
        <p:nvSpPr>
          <p:cNvPr id="30722" name="Title 1">
            <a:extLst>
              <a:ext uri="{FF2B5EF4-FFF2-40B4-BE49-F238E27FC236}">
                <a16:creationId xmlns:a16="http://schemas.microsoft.com/office/drawing/2014/main" id="{2ED1D577-6FE1-4CD1-5825-DFD0FCB2863F}"/>
              </a:ext>
            </a:extLst>
          </p:cNvPr>
          <p:cNvSpPr>
            <a:spLocks noGrp="1"/>
          </p:cNvSpPr>
          <p:nvPr>
            <p:ph type="title"/>
          </p:nvPr>
        </p:nvSpPr>
        <p:spPr/>
        <p:txBody>
          <a:bodyPr>
            <a:noAutofit/>
          </a:bodyPr>
          <a:lstStyle/>
          <a:p>
            <a:pPr eaLnBrk="1" hangingPunct="1"/>
            <a:r>
              <a:rPr lang="en-AU" dirty="0"/>
              <a:t>Structure of </a:t>
            </a:r>
            <a:r>
              <a:rPr lang="en-AU" dirty="0">
                <a:solidFill>
                  <a:srgbClr val="000000"/>
                </a:solidFill>
              </a:rPr>
              <a:t>HASS learning area: s</a:t>
            </a:r>
            <a:r>
              <a:rPr lang="en-AU" dirty="0"/>
              <a:t>trands</a:t>
            </a:r>
          </a:p>
        </p:txBody>
      </p:sp>
      <p:sp>
        <p:nvSpPr>
          <p:cNvPr id="3" name="Content Placeholder 2">
            <a:extLst>
              <a:ext uri="{FF2B5EF4-FFF2-40B4-BE49-F238E27FC236}">
                <a16:creationId xmlns:a16="http://schemas.microsoft.com/office/drawing/2014/main" id="{9718B9A0-7B20-6278-8AB9-0B6C68EC41AF}"/>
              </a:ext>
            </a:extLst>
          </p:cNvPr>
          <p:cNvSpPr>
            <a:spLocks noGrp="1"/>
          </p:cNvSpPr>
          <p:nvPr>
            <p:ph idx="1"/>
          </p:nvPr>
        </p:nvSpPr>
        <p:spPr/>
        <p:txBody>
          <a:bodyPr/>
          <a:lstStyle/>
          <a:p>
            <a:endParaRPr lang="en-AU" dirty="0"/>
          </a:p>
          <a:p>
            <a:endParaRPr lang="en-AU" dirty="0"/>
          </a:p>
          <a:p>
            <a:endParaRPr lang="en-AU" sz="2800" dirty="0"/>
          </a:p>
          <a:p>
            <a:endParaRPr lang="en-AU" dirty="0"/>
          </a:p>
        </p:txBody>
      </p:sp>
      <p:graphicFrame>
        <p:nvGraphicFramePr>
          <p:cNvPr id="4" name="Content Placeholder 3">
            <a:extLst>
              <a:ext uri="{FF2B5EF4-FFF2-40B4-BE49-F238E27FC236}">
                <a16:creationId xmlns:a16="http://schemas.microsoft.com/office/drawing/2014/main" id="{75FAB622-389A-2D2B-70BB-9BC85DA3C5DF}"/>
              </a:ext>
            </a:extLst>
          </p:cNvPr>
          <p:cNvGraphicFramePr>
            <a:graphicFrameLocks/>
          </p:cNvGraphicFramePr>
          <p:nvPr>
            <p:extLst>
              <p:ext uri="{D42A27DB-BD31-4B8C-83A1-F6EECF244321}">
                <p14:modId xmlns:p14="http://schemas.microsoft.com/office/powerpoint/2010/main" val="719150137"/>
              </p:ext>
            </p:extLst>
          </p:nvPr>
        </p:nvGraphicFramePr>
        <p:xfrm>
          <a:off x="334962" y="760153"/>
          <a:ext cx="8009544" cy="1401405"/>
        </p:xfrm>
        <a:graphic>
          <a:graphicData uri="http://schemas.openxmlformats.org/drawingml/2006/table">
            <a:tbl>
              <a:tblPr firstRow="1" bandRow="1">
                <a:tableStyleId>{17292A2E-F333-43FB-9621-5CBBE7FDCDCB}</a:tableStyleId>
              </a:tblPr>
              <a:tblGrid>
                <a:gridCol w="4004772">
                  <a:extLst>
                    <a:ext uri="{9D8B030D-6E8A-4147-A177-3AD203B41FA5}">
                      <a16:colId xmlns:a16="http://schemas.microsoft.com/office/drawing/2014/main" val="20000"/>
                    </a:ext>
                  </a:extLst>
                </a:gridCol>
                <a:gridCol w="4004772">
                  <a:extLst>
                    <a:ext uri="{9D8B030D-6E8A-4147-A177-3AD203B41FA5}">
                      <a16:colId xmlns:a16="http://schemas.microsoft.com/office/drawing/2014/main" val="20001"/>
                    </a:ext>
                  </a:extLst>
                </a:gridCol>
              </a:tblGrid>
              <a:tr h="467135">
                <a:tc>
                  <a:txBody>
                    <a:bodyPr/>
                    <a:lstStyle/>
                    <a:p>
                      <a:r>
                        <a:rPr lang="en-AU" sz="2000" dirty="0">
                          <a:solidFill>
                            <a:schemeClr val="bg1"/>
                          </a:solidFill>
                          <a:latin typeface="Arial" panose="020B0604020202020204" pitchFamily="34" charset="0"/>
                          <a:cs typeface="Arial" panose="020B0604020202020204" pitchFamily="34" charset="0"/>
                        </a:rPr>
                        <a:t>Version 8.4</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2000" dirty="0">
                          <a:solidFill>
                            <a:schemeClr val="bg1"/>
                          </a:solidFill>
                          <a:latin typeface="Arial" panose="020B0604020202020204" pitchFamily="34" charset="0"/>
                          <a:cs typeface="Arial" panose="020B0604020202020204" pitchFamily="34" charset="0"/>
                        </a:rPr>
                        <a:t>Version 9.0</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467135">
                <a:tc>
                  <a:txBody>
                    <a:bodyPr/>
                    <a:lstStyle/>
                    <a:p>
                      <a:pPr marL="0" lvl="0" indent="0">
                        <a:buNone/>
                      </a:pPr>
                      <a:r>
                        <a:rPr lang="en-AU" sz="2000" b="0" i="0" u="none" strike="noStrike" noProof="0" dirty="0">
                          <a:solidFill>
                            <a:schemeClr val="tx1"/>
                          </a:solidFill>
                          <a:latin typeface="Arial" panose="020B0604020202020204" pitchFamily="34" charset="0"/>
                          <a:cs typeface="Arial" panose="020B0604020202020204" pitchFamily="34" charset="0"/>
                        </a:rPr>
                        <a:t>Knowledge and understanding</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indent="0">
                        <a:buFont typeface="Arial" panose="020B0604020202020204" pitchFamily="34" charset="0"/>
                        <a:buNone/>
                      </a:pPr>
                      <a:r>
                        <a:rPr lang="en-AU" sz="2000" dirty="0">
                          <a:solidFill>
                            <a:schemeClr val="tx1"/>
                          </a:solidFill>
                          <a:latin typeface="Arial" panose="020B0604020202020204" pitchFamily="34" charset="0"/>
                          <a:cs typeface="Arial" panose="020B0604020202020204" pitchFamily="34" charset="0"/>
                        </a:rPr>
                        <a:t>Knowledge and understanding</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46713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2000" strike="noStrike" dirty="0">
                          <a:solidFill>
                            <a:schemeClr val="tx1"/>
                          </a:solidFill>
                          <a:latin typeface="Arial" panose="020B0604020202020204" pitchFamily="34" charset="0"/>
                          <a:cs typeface="Arial" panose="020B0604020202020204" pitchFamily="34" charset="0"/>
                        </a:rPr>
                        <a:t>Inquiry and skills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2000" dirty="0">
                          <a:solidFill>
                            <a:schemeClr val="tx1"/>
                          </a:solidFill>
                          <a:latin typeface="Arial" panose="020B0604020202020204" pitchFamily="34" charset="0"/>
                          <a:cs typeface="Arial" panose="020B0604020202020204" pitchFamily="34" charset="0"/>
                        </a:rPr>
                        <a:t>Skills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5832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560F907-44EF-4C54-9FF6-49AA091CAE0E}"/>
              </a:ext>
            </a:extLst>
          </p:cNvPr>
          <p:cNvGraphicFramePr>
            <a:graphicFrameLocks noGrp="1"/>
          </p:cNvGraphicFramePr>
          <p:nvPr/>
        </p:nvGraphicFramePr>
        <p:xfrm>
          <a:off x="1385160" y="1108102"/>
          <a:ext cx="6373680" cy="3493800"/>
        </p:xfrm>
        <a:graphic>
          <a:graphicData uri="http://schemas.openxmlformats.org/drawingml/2006/table">
            <a:tbl>
              <a:tblPr firstRow="1" firstCol="1" bandRow="1"/>
              <a:tblGrid>
                <a:gridCol w="1465275">
                  <a:extLst>
                    <a:ext uri="{9D8B030D-6E8A-4147-A177-3AD203B41FA5}">
                      <a16:colId xmlns:a16="http://schemas.microsoft.com/office/drawing/2014/main" val="131586583"/>
                    </a:ext>
                  </a:extLst>
                </a:gridCol>
                <a:gridCol w="119430">
                  <a:extLst>
                    <a:ext uri="{9D8B030D-6E8A-4147-A177-3AD203B41FA5}">
                      <a16:colId xmlns:a16="http://schemas.microsoft.com/office/drawing/2014/main" val="363828347"/>
                    </a:ext>
                  </a:extLst>
                </a:gridCol>
                <a:gridCol w="1464840">
                  <a:extLst>
                    <a:ext uri="{9D8B030D-6E8A-4147-A177-3AD203B41FA5}">
                      <a16:colId xmlns:a16="http://schemas.microsoft.com/office/drawing/2014/main" val="1670693440"/>
                    </a:ext>
                  </a:extLst>
                </a:gridCol>
                <a:gridCol w="119430">
                  <a:extLst>
                    <a:ext uri="{9D8B030D-6E8A-4147-A177-3AD203B41FA5}">
                      <a16:colId xmlns:a16="http://schemas.microsoft.com/office/drawing/2014/main" val="2562216301"/>
                    </a:ext>
                  </a:extLst>
                </a:gridCol>
                <a:gridCol w="1465275">
                  <a:extLst>
                    <a:ext uri="{9D8B030D-6E8A-4147-A177-3AD203B41FA5}">
                      <a16:colId xmlns:a16="http://schemas.microsoft.com/office/drawing/2014/main" val="177975753"/>
                    </a:ext>
                  </a:extLst>
                </a:gridCol>
                <a:gridCol w="119430">
                  <a:extLst>
                    <a:ext uri="{9D8B030D-6E8A-4147-A177-3AD203B41FA5}">
                      <a16:colId xmlns:a16="http://schemas.microsoft.com/office/drawing/2014/main" val="118728569"/>
                    </a:ext>
                  </a:extLst>
                </a:gridCol>
                <a:gridCol w="1620000">
                  <a:extLst>
                    <a:ext uri="{9D8B030D-6E8A-4147-A177-3AD203B41FA5}">
                      <a16:colId xmlns:a16="http://schemas.microsoft.com/office/drawing/2014/main" val="177167726"/>
                    </a:ext>
                  </a:extLst>
                </a:gridCol>
              </a:tblGrid>
              <a:tr h="567000">
                <a:tc>
                  <a:txBody>
                    <a:bodyPr/>
                    <a:lstStyle/>
                    <a:p>
                      <a:pPr marR="99060" algn="ctr">
                        <a:lnSpc>
                          <a:spcPct val="110000"/>
                        </a:lnSpc>
                        <a:spcAft>
                          <a:spcPts val="600"/>
                        </a:spcAft>
                      </a:pPr>
                      <a:r>
                        <a:rPr lang="en-AU"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History</a:t>
                      </a:r>
                      <a:endParaRPr lang="en-AU"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endParaRPr lang="en-AU" sz="1400" dirty="0">
                        <a:solidFill>
                          <a:schemeClr val="tx1"/>
                        </a:solidFill>
                        <a:effectLst/>
                        <a:latin typeface="Arial"/>
                        <a:ea typeface="Times New Roman" panose="02020603050405020304" pitchFamily="18" charset="0"/>
                        <a:cs typeface="Arial"/>
                      </a:endParaRPr>
                    </a:p>
                  </a:txBody>
                  <a:tcPr marL="47015" marR="47015" marT="0" marB="0">
                    <a:lnL>
                      <a:noFill/>
                    </a:lnL>
                    <a:lnR>
                      <a:noFill/>
                    </a:lnR>
                    <a:lnT>
                      <a:noFill/>
                    </a:lnT>
                    <a:lnB>
                      <a:noFill/>
                    </a:lnB>
                  </a:tcPr>
                </a:tc>
                <a:tc>
                  <a:txBody>
                    <a:bodyPr/>
                    <a:lstStyle/>
                    <a:p>
                      <a:pPr algn="ctr">
                        <a:lnSpc>
                          <a:spcPct val="110000"/>
                        </a:lnSpc>
                        <a:spcAft>
                          <a:spcPts val="600"/>
                        </a:spcAft>
                      </a:pPr>
                      <a:r>
                        <a:rPr lang="en-AU"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Geography</a:t>
                      </a:r>
                      <a:endParaRPr lang="en-AU"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endParaRPr lang="en-AU" sz="1400" dirty="0">
                        <a:solidFill>
                          <a:schemeClr val="tx1"/>
                        </a:solidFill>
                        <a:effectLst/>
                        <a:latin typeface="Arial"/>
                        <a:ea typeface="Times New Roman" panose="02020603050405020304" pitchFamily="18" charset="0"/>
                        <a:cs typeface="Arial"/>
                      </a:endParaRPr>
                    </a:p>
                  </a:txBody>
                  <a:tcPr marL="47015" marR="47015" marT="0" marB="0">
                    <a:lnL>
                      <a:noFill/>
                    </a:lnL>
                    <a:lnR>
                      <a:noFill/>
                    </a:lnR>
                    <a:lnT>
                      <a:noFill/>
                    </a:lnT>
                    <a:lnB>
                      <a:noFill/>
                    </a:lnB>
                  </a:tcPr>
                </a:tc>
                <a:tc>
                  <a:txBody>
                    <a:bodyPr/>
                    <a:lstStyle/>
                    <a:p>
                      <a:pPr algn="ctr">
                        <a:lnSpc>
                          <a:spcPct val="110000"/>
                        </a:lnSpc>
                        <a:spcAft>
                          <a:spcPts val="600"/>
                        </a:spcAft>
                      </a:pPr>
                      <a:r>
                        <a:rPr lang="en-AU"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Civics and Citizenship</a:t>
                      </a:r>
                      <a:endParaRPr lang="en-AU"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endParaRPr lang="en-AU" sz="1400" dirty="0">
                        <a:effectLst/>
                        <a:latin typeface="Arial"/>
                        <a:ea typeface="Times New Roman" panose="02020603050405020304" pitchFamily="18" charset="0"/>
                        <a:cs typeface="Arial"/>
                      </a:endParaRPr>
                    </a:p>
                  </a:txBody>
                  <a:tcPr marL="47015" marR="47015" marT="0" marB="0">
                    <a:lnL>
                      <a:noFill/>
                    </a:lnL>
                    <a:lnR>
                      <a:noFill/>
                    </a:lnR>
                    <a:lnT>
                      <a:noFill/>
                    </a:lnT>
                    <a:lnB>
                      <a:noFill/>
                    </a:lnB>
                  </a:tcPr>
                </a:tc>
                <a:tc>
                  <a:txBody>
                    <a:bodyPr/>
                    <a:lstStyle/>
                    <a:p>
                      <a:pPr algn="ctr">
                        <a:lnSpc>
                          <a:spcPct val="110000"/>
                        </a:lnSpc>
                        <a:spcAft>
                          <a:spcPts val="600"/>
                        </a:spcAft>
                      </a:pPr>
                      <a:r>
                        <a:rPr lang="en-AU" sz="1400" b="1" dirty="0">
                          <a:solidFill>
                            <a:schemeClr val="bg1">
                              <a:lumMod val="75000"/>
                            </a:schemeClr>
                          </a:solidFill>
                          <a:effectLst/>
                          <a:latin typeface="Arial"/>
                          <a:ea typeface="Times New Roman" panose="02020603050405020304" pitchFamily="18" charset="0"/>
                          <a:cs typeface="Arial"/>
                        </a:rPr>
                        <a:t>Economics and Business</a:t>
                      </a:r>
                      <a:endParaRPr lang="en-AU" sz="1400" dirty="0">
                        <a:solidFill>
                          <a:schemeClr val="bg1">
                            <a:lumMod val="75000"/>
                          </a:schemeClr>
                        </a:solidFill>
                        <a:effectLst/>
                        <a:latin typeface="Arial"/>
                        <a:ea typeface="Times New Roman" panose="02020603050405020304" pitchFamily="18" charset="0"/>
                        <a:cs typeface="Arial"/>
                      </a:endParaRPr>
                    </a:p>
                  </a:txBody>
                  <a:tcPr marL="0" marR="0" marT="0" marB="0" anchor="ctr">
                    <a:lnL>
                      <a:noFill/>
                    </a:lnL>
                    <a:lnR>
                      <a:noFill/>
                    </a:lnR>
                    <a:lnT>
                      <a:noFill/>
                    </a:lnT>
                    <a:lnB>
                      <a:noFill/>
                    </a:lnB>
                    <a:solidFill>
                      <a:srgbClr val="E6E7E8"/>
                    </a:solidFill>
                  </a:tcPr>
                </a:tc>
                <a:extLst>
                  <a:ext uri="{0D108BD9-81ED-4DB2-BD59-A6C34878D82A}">
                    <a16:rowId xmlns:a16="http://schemas.microsoft.com/office/drawing/2014/main" val="2467951369"/>
                  </a:ext>
                </a:extLst>
              </a:tr>
              <a:tr h="731700">
                <a:tc>
                  <a:txBody>
                    <a:bodyPr/>
                    <a:lstStyle/>
                    <a:p>
                      <a:pPr marL="77470" marR="21590" algn="l">
                        <a:lnSpc>
                          <a:spcPct val="100000"/>
                        </a:lnSpc>
                        <a:spcAft>
                          <a:spcPts val="0"/>
                        </a:spcAft>
                      </a:pPr>
                      <a:r>
                        <a:rPr lang="en-AU" sz="1200" b="0" dirty="0">
                          <a:solidFill>
                            <a:schemeClr val="tx1"/>
                          </a:solidFill>
                          <a:effectLst/>
                          <a:latin typeface="Arial"/>
                          <a:ea typeface="Times New Roman" panose="02020603050405020304" pitchFamily="18" charset="0"/>
                          <a:cs typeface="Arial"/>
                        </a:rPr>
                        <a:t>Two to four </a:t>
                      </a:r>
                      <a:br>
                        <a:rPr lang="en-AU" sz="1200" b="0" dirty="0">
                          <a:solidFill>
                            <a:schemeClr val="tx1"/>
                          </a:solidFill>
                          <a:effectLst/>
                          <a:latin typeface="Arial"/>
                          <a:ea typeface="Times New Roman" panose="02020603050405020304" pitchFamily="18" charset="0"/>
                          <a:cs typeface="Arial"/>
                        </a:rPr>
                      </a:br>
                      <a:r>
                        <a:rPr lang="en-AU" sz="1200" b="0" dirty="0">
                          <a:solidFill>
                            <a:schemeClr val="tx1"/>
                          </a:solidFill>
                          <a:effectLst/>
                          <a:latin typeface="Arial"/>
                          <a:ea typeface="Times New Roman" panose="02020603050405020304" pitchFamily="18" charset="0"/>
                          <a:cs typeface="Arial"/>
                        </a:rPr>
                        <a:t>sub-strands per year level</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b="0" dirty="0">
                        <a:solidFill>
                          <a:schemeClr val="tx1"/>
                        </a:solidFill>
                        <a:effectLst/>
                        <a:latin typeface="Arial"/>
                        <a:ea typeface="Times New Roman" panose="02020603050405020304" pitchFamily="18" charset="0"/>
                        <a:cs typeface="Arial"/>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Two sub-strands per year level</a:t>
                      </a:r>
                      <a:endParaRPr lang="en-AU" sz="12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b="0" dirty="0">
                        <a:solidFill>
                          <a:schemeClr val="tx1"/>
                        </a:solidFill>
                        <a:effectLst/>
                        <a:latin typeface="Arial"/>
                        <a:ea typeface="Times New Roman" panose="02020603050405020304" pitchFamily="18" charset="0"/>
                        <a:cs typeface="Arial"/>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200" b="0" dirty="0">
                          <a:solidFill>
                            <a:schemeClr val="tx1"/>
                          </a:solidFill>
                          <a:effectLst/>
                          <a:latin typeface="Arial"/>
                          <a:ea typeface="Times New Roman" panose="02020603050405020304" pitchFamily="18" charset="0"/>
                          <a:cs typeface="Arial"/>
                        </a:rPr>
                        <a:t>Three sub-strands per year level</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b="0" dirty="0">
                        <a:effectLst/>
                        <a:latin typeface="Arial"/>
                        <a:ea typeface="Times New Roman" panose="02020603050405020304" pitchFamily="18" charset="0"/>
                        <a:cs typeface="Arial"/>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No sub-strands</a:t>
                      </a:r>
                      <a:endParaRPr lang="en-AU" sz="12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9710230"/>
                  </a:ext>
                </a:extLst>
              </a:tr>
              <a:tr h="731700">
                <a:tc>
                  <a:txBody>
                    <a:bodyPr/>
                    <a:lstStyle/>
                    <a:p>
                      <a:pPr marL="77470" marR="21590" algn="l">
                        <a:lnSpc>
                          <a:spcPct val="100000"/>
                        </a:lnSpc>
                        <a:spcAft>
                          <a:spcPts val="0"/>
                        </a:spcAft>
                      </a:pPr>
                      <a:r>
                        <a:rPr lang="en-AU" sz="1200" dirty="0">
                          <a:solidFill>
                            <a:schemeClr val="tx1"/>
                          </a:solidFill>
                          <a:effectLst/>
                          <a:latin typeface="Arial"/>
                          <a:ea typeface="Times New Roman" panose="02020603050405020304" pitchFamily="18" charset="0"/>
                          <a:cs typeface="Arial"/>
                        </a:rPr>
                        <a:t>Some sub-strands are required</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dirty="0">
                        <a:solidFill>
                          <a:schemeClr val="tx1"/>
                        </a:solidFill>
                        <a:effectLst/>
                        <a:latin typeface="Arial"/>
                        <a:ea typeface="Times New Roman" panose="02020603050405020304" pitchFamily="18" charset="0"/>
                        <a:cs typeface="Arial"/>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All sub-strands </a:t>
                      </a:r>
                      <a:br>
                        <a:rPr lang="en-AU"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en-AU"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are required</a:t>
                      </a:r>
                      <a:endParaRPr lang="en-AU"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dirty="0">
                        <a:solidFill>
                          <a:schemeClr val="tx1"/>
                        </a:solidFill>
                        <a:effectLst/>
                        <a:latin typeface="Arial"/>
                        <a:ea typeface="Times New Roman" panose="02020603050405020304" pitchFamily="18" charset="0"/>
                        <a:cs typeface="Arial"/>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200" dirty="0">
                          <a:solidFill>
                            <a:schemeClr val="tx1"/>
                          </a:solidFill>
                          <a:effectLst/>
                          <a:latin typeface="Arial"/>
                          <a:ea typeface="Times New Roman" panose="02020603050405020304" pitchFamily="18" charset="0"/>
                          <a:cs typeface="Arial"/>
                        </a:rPr>
                        <a:t>All sub-strands </a:t>
                      </a:r>
                      <a:br>
                        <a:rPr lang="en-AU" sz="1200" dirty="0">
                          <a:solidFill>
                            <a:schemeClr val="tx1"/>
                          </a:solidFill>
                          <a:effectLst/>
                          <a:latin typeface="Arial"/>
                          <a:ea typeface="Times New Roman" panose="02020603050405020304" pitchFamily="18" charset="0"/>
                          <a:cs typeface="Arial"/>
                        </a:rPr>
                      </a:br>
                      <a:r>
                        <a:rPr lang="en-AU" sz="1200" dirty="0">
                          <a:solidFill>
                            <a:schemeClr val="tx1"/>
                          </a:solidFill>
                          <a:effectLst/>
                          <a:latin typeface="Arial"/>
                          <a:ea typeface="Times New Roman" panose="02020603050405020304" pitchFamily="18" charset="0"/>
                          <a:cs typeface="Arial"/>
                        </a:rPr>
                        <a:t>are required</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dirty="0">
                        <a:effectLst/>
                        <a:latin typeface="Arial"/>
                        <a:ea typeface="Times New Roman" panose="02020603050405020304" pitchFamily="18" charset="0"/>
                        <a:cs typeface="Arial"/>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200" b="0" dirty="0">
                          <a:solidFill>
                            <a:schemeClr val="tx1"/>
                          </a:solidFill>
                          <a:effectLst/>
                          <a:latin typeface="Arial"/>
                          <a:ea typeface="Times New Roman" panose="02020603050405020304" pitchFamily="18" charset="0"/>
                          <a:cs typeface="Arial"/>
                        </a:rPr>
                        <a:t>All content descriptions in the strand are required</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9468061"/>
                  </a:ext>
                </a:extLst>
              </a:tr>
              <a:tr h="731700">
                <a:tc>
                  <a:txBody>
                    <a:bodyPr/>
                    <a:lstStyle/>
                    <a:p>
                      <a:pPr marL="77470" marR="21590" algn="l">
                        <a:lnSpc>
                          <a:spcPct val="100000"/>
                        </a:lnSpc>
                        <a:spcAft>
                          <a:spcPts val="0"/>
                        </a:spcAft>
                      </a:pPr>
                      <a:r>
                        <a:rPr lang="en-AU" sz="1200" dirty="0">
                          <a:solidFill>
                            <a:schemeClr val="tx1"/>
                          </a:solidFill>
                          <a:effectLst/>
                          <a:latin typeface="Arial"/>
                          <a:ea typeface="Times New Roman" panose="02020603050405020304" pitchFamily="18" charset="0"/>
                          <a:cs typeface="Arial"/>
                        </a:rPr>
                        <a:t>Selection of </a:t>
                      </a:r>
                      <a:br>
                        <a:rPr lang="en-AU" sz="1200" dirty="0">
                          <a:solidFill>
                            <a:schemeClr val="tx1"/>
                          </a:solidFill>
                          <a:effectLst/>
                          <a:latin typeface="Arial"/>
                          <a:ea typeface="Times New Roman" panose="02020603050405020304" pitchFamily="18" charset="0"/>
                          <a:cs typeface="Arial"/>
                        </a:rPr>
                      </a:br>
                      <a:r>
                        <a:rPr lang="en-AU" sz="1200" dirty="0">
                          <a:solidFill>
                            <a:schemeClr val="tx1"/>
                          </a:solidFill>
                          <a:effectLst/>
                          <a:latin typeface="Arial"/>
                          <a:ea typeface="Times New Roman" panose="02020603050405020304" pitchFamily="18" charset="0"/>
                          <a:cs typeface="Arial"/>
                        </a:rPr>
                        <a:t>topics within </a:t>
                      </a:r>
                      <a:br>
                        <a:rPr lang="en-AU" sz="1200" dirty="0">
                          <a:solidFill>
                            <a:schemeClr val="tx1"/>
                          </a:solidFill>
                          <a:effectLst/>
                          <a:latin typeface="Arial"/>
                          <a:ea typeface="Times New Roman" panose="02020603050405020304" pitchFamily="18" charset="0"/>
                          <a:cs typeface="Arial"/>
                        </a:rPr>
                      </a:br>
                      <a:r>
                        <a:rPr lang="en-AU" sz="1200" dirty="0">
                          <a:solidFill>
                            <a:schemeClr val="tx1"/>
                          </a:solidFill>
                          <a:effectLst/>
                          <a:latin typeface="Arial"/>
                          <a:ea typeface="Times New Roman" panose="02020603050405020304" pitchFamily="18" charset="0"/>
                          <a:cs typeface="Arial"/>
                        </a:rPr>
                        <a:t>each sub-strand</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5730" marR="596265" algn="l">
                        <a:lnSpc>
                          <a:spcPct val="100000"/>
                        </a:lnSpc>
                        <a:spcAft>
                          <a:spcPts val="0"/>
                        </a:spcAft>
                      </a:pPr>
                      <a:endParaRPr lang="en-AU" sz="1200" dirty="0">
                        <a:solidFill>
                          <a:schemeClr val="tx1"/>
                        </a:solidFill>
                        <a:effectLst/>
                        <a:latin typeface="Arial"/>
                        <a:ea typeface="Times New Roman" panose="02020603050405020304" pitchFamily="18" charset="0"/>
                        <a:cs typeface="Arial"/>
                      </a:endParaRPr>
                    </a:p>
                  </a:txBody>
                  <a:tcPr marL="0" marR="0" marT="0" marB="0" anchor="ctr">
                    <a:lnL>
                      <a:noFill/>
                    </a:lnL>
                    <a:lnR>
                      <a:noFill/>
                    </a:lnR>
                    <a:lnT>
                      <a:noFill/>
                    </a:lnT>
                    <a:lnB>
                      <a:noFill/>
                    </a:lnB>
                  </a:tcPr>
                </a:tc>
                <a:tc>
                  <a:txBody>
                    <a:bodyPr/>
                    <a:lstStyle/>
                    <a:p>
                      <a:pPr marL="125730" algn="l">
                        <a:lnSpc>
                          <a:spcPct val="100000"/>
                        </a:lnSpc>
                      </a:pP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tcPr>
                </a:tc>
                <a:tc>
                  <a:txBody>
                    <a:bodyPr/>
                    <a:lstStyle/>
                    <a:p>
                      <a:pPr marL="125730" algn="l">
                        <a:lnSpc>
                          <a:spcPct val="100000"/>
                        </a:lnSpc>
                      </a:pPr>
                      <a:endParaRPr lang="en-AU"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tcPr>
                </a:tc>
                <a:tc>
                  <a:txBody>
                    <a:bodyPr/>
                    <a:lstStyle/>
                    <a:p>
                      <a:pPr marL="125730" algn="l">
                        <a:lnSpc>
                          <a:spcPct val="100000"/>
                        </a:lnSpc>
                      </a:pP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84811820"/>
                  </a:ext>
                </a:extLst>
              </a:tr>
              <a:tr h="731700">
                <a:tc>
                  <a:txBody>
                    <a:bodyPr/>
                    <a:lstStyle/>
                    <a:p>
                      <a:pPr marL="77470" marR="21590" algn="l">
                        <a:lnSpc>
                          <a:spcPct val="100000"/>
                        </a:lnSpc>
                        <a:spcAft>
                          <a:spcPts val="0"/>
                        </a:spcAft>
                      </a:pPr>
                      <a:endParaRPr lang="en-AU" sz="1200" dirty="0">
                        <a:effectLst/>
                        <a:latin typeface="Arial"/>
                        <a:ea typeface="Times New Roman" panose="02020603050405020304" pitchFamily="18" charset="0"/>
                        <a:cs typeface="Arial"/>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125730" marR="596265" algn="l">
                        <a:lnSpc>
                          <a:spcPct val="100000"/>
                        </a:lnSpc>
                        <a:spcAft>
                          <a:spcPts val="0"/>
                        </a:spcAft>
                      </a:pPr>
                      <a:endParaRPr lang="en-AU" sz="1200" dirty="0">
                        <a:effectLst/>
                        <a:latin typeface="Arial"/>
                        <a:ea typeface="Times New Roman" panose="02020603050405020304" pitchFamily="18" charset="0"/>
                        <a:cs typeface="Arial"/>
                      </a:endParaRPr>
                    </a:p>
                  </a:txBody>
                  <a:tcPr marL="0" marR="0" marT="0" marB="0" anchor="ctr">
                    <a:lnL>
                      <a:noFill/>
                    </a:lnL>
                    <a:lnR>
                      <a:noFill/>
                    </a:lnR>
                    <a:lnT>
                      <a:noFill/>
                    </a:lnT>
                    <a:lnB>
                      <a:noFill/>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76907449"/>
                  </a:ext>
                </a:extLst>
              </a:tr>
            </a:tbl>
          </a:graphicData>
        </a:graphic>
      </p:graphicFrame>
      <p:sp>
        <p:nvSpPr>
          <p:cNvPr id="5" name="Title 4">
            <a:extLst>
              <a:ext uri="{FF2B5EF4-FFF2-40B4-BE49-F238E27FC236}">
                <a16:creationId xmlns:a16="http://schemas.microsoft.com/office/drawing/2014/main" id="{ADDE42B1-03ED-4743-9CE0-DE850A472A6C}"/>
              </a:ext>
            </a:extLst>
          </p:cNvPr>
          <p:cNvSpPr>
            <a:spLocks noGrp="1"/>
          </p:cNvSpPr>
          <p:nvPr>
            <p:ph type="title"/>
          </p:nvPr>
        </p:nvSpPr>
        <p:spPr/>
        <p:txBody>
          <a:bodyPr>
            <a:noAutofit/>
          </a:bodyPr>
          <a:lstStyle/>
          <a:p>
            <a:r>
              <a:rPr lang="en-AU" dirty="0"/>
              <a:t>Structure of Knowledge and understanding strand across the HASS learning area</a:t>
            </a:r>
          </a:p>
        </p:txBody>
      </p:sp>
      <p:grpSp>
        <p:nvGrpSpPr>
          <p:cNvPr id="9" name="Group 8">
            <a:extLst>
              <a:ext uri="{FF2B5EF4-FFF2-40B4-BE49-F238E27FC236}">
                <a16:creationId xmlns:a16="http://schemas.microsoft.com/office/drawing/2014/main" id="{953B8C47-4D2E-CEAA-267F-287390404DE8}"/>
              </a:ext>
            </a:extLst>
          </p:cNvPr>
          <p:cNvGrpSpPr/>
          <p:nvPr/>
        </p:nvGrpSpPr>
        <p:grpSpPr>
          <a:xfrm>
            <a:off x="6148873" y="1108102"/>
            <a:ext cx="1609967" cy="569869"/>
            <a:chOff x="4568878" y="834724"/>
            <a:chExt cx="1609967" cy="569869"/>
          </a:xfrm>
        </p:grpSpPr>
        <p:sp>
          <p:nvSpPr>
            <p:cNvPr id="4" name="Rectangle 3">
              <a:extLst>
                <a:ext uri="{FF2B5EF4-FFF2-40B4-BE49-F238E27FC236}">
                  <a16:creationId xmlns:a16="http://schemas.microsoft.com/office/drawing/2014/main" id="{F85590D3-7E55-BE19-F7A1-1A9DE1433B44}"/>
                </a:ext>
              </a:extLst>
            </p:cNvPr>
            <p:cNvSpPr/>
            <p:nvPr/>
          </p:nvSpPr>
          <p:spPr>
            <a:xfrm>
              <a:off x="4568878" y="834724"/>
              <a:ext cx="1609967" cy="56986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8EE0414-A49D-87F7-0327-E4853ED7727F}"/>
                </a:ext>
              </a:extLst>
            </p:cNvPr>
            <p:cNvSpPr txBox="1"/>
            <p:nvPr/>
          </p:nvSpPr>
          <p:spPr>
            <a:xfrm>
              <a:off x="4610095" y="858046"/>
              <a:ext cx="1528296" cy="52322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dirty="0">
                  <a:ln>
                    <a:noFill/>
                  </a:ln>
                  <a:solidFill>
                    <a:srgbClr val="FFFFFF">
                      <a:lumMod val="75000"/>
                    </a:srgbClr>
                  </a:solidFill>
                  <a:effectLst/>
                  <a:uLnTx/>
                  <a:uFillTx/>
                  <a:latin typeface="Arial" panose="020B0604020202020204" pitchFamily="34" charset="0"/>
                  <a:ea typeface="+mn-ea"/>
                  <a:cs typeface="Arial" panose="020B0604020202020204" pitchFamily="34" charset="0"/>
                </a:rPr>
                <a:t>Economics and Business v9.0</a:t>
              </a:r>
            </a:p>
          </p:txBody>
        </p:sp>
        <p:sp>
          <p:nvSpPr>
            <p:cNvPr id="3" name="Rectangle 2">
              <a:extLst>
                <a:ext uri="{FF2B5EF4-FFF2-40B4-BE49-F238E27FC236}">
                  <a16:creationId xmlns:a16="http://schemas.microsoft.com/office/drawing/2014/main" id="{76A3741C-846C-DAEC-0484-0BEC0C945091}"/>
                </a:ext>
              </a:extLst>
            </p:cNvPr>
            <p:cNvSpPr/>
            <p:nvPr/>
          </p:nvSpPr>
          <p:spPr>
            <a:xfrm>
              <a:off x="4568878" y="834724"/>
              <a:ext cx="1609967" cy="56986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F0748BB-8D92-3AC0-C47C-DEF7303336B0}"/>
                </a:ext>
              </a:extLst>
            </p:cNvPr>
            <p:cNvSpPr txBox="1"/>
            <p:nvPr/>
          </p:nvSpPr>
          <p:spPr>
            <a:xfrm>
              <a:off x="4610095" y="857356"/>
              <a:ext cx="1529754"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Economics and Business v9.0</a:t>
              </a:r>
            </a:p>
          </p:txBody>
        </p:sp>
      </p:grpSp>
    </p:spTree>
    <p:custDataLst>
      <p:tags r:id="rId1"/>
    </p:custDataLst>
    <p:extLst>
      <p:ext uri="{BB962C8B-B14F-4D97-AF65-F5344CB8AC3E}">
        <p14:creationId xmlns:p14="http://schemas.microsoft.com/office/powerpoint/2010/main" val="292223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28A6E-31F8-1E19-1108-2239360FEB2B}"/>
              </a:ext>
            </a:extLst>
          </p:cNvPr>
          <p:cNvSpPr>
            <a:spLocks noGrp="1"/>
          </p:cNvSpPr>
          <p:nvPr>
            <p:ph type="title"/>
          </p:nvPr>
        </p:nvSpPr>
        <p:spPr/>
        <p:txBody>
          <a:bodyPr>
            <a:normAutofit/>
          </a:bodyPr>
          <a:lstStyle/>
          <a:p>
            <a:r>
              <a:rPr lang="en-AU"/>
              <a:t>Acknowledgment of Country</a:t>
            </a:r>
          </a:p>
        </p:txBody>
      </p:sp>
    </p:spTree>
    <p:extLst>
      <p:ext uri="{BB962C8B-B14F-4D97-AF65-F5344CB8AC3E}">
        <p14:creationId xmlns:p14="http://schemas.microsoft.com/office/powerpoint/2010/main" val="232578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AU" dirty="0"/>
              <a:t>Structure of Skills strand across the HASS learning area</a:t>
            </a:r>
          </a:p>
        </p:txBody>
      </p:sp>
      <p:graphicFrame>
        <p:nvGraphicFramePr>
          <p:cNvPr id="5" name="Table 4">
            <a:extLst>
              <a:ext uri="{FF2B5EF4-FFF2-40B4-BE49-F238E27FC236}">
                <a16:creationId xmlns:a16="http://schemas.microsoft.com/office/drawing/2014/main" id="{10101FF1-095B-4F73-9724-3991BB292DDA}"/>
              </a:ext>
            </a:extLst>
          </p:cNvPr>
          <p:cNvGraphicFramePr>
            <a:graphicFrameLocks noGrp="1"/>
          </p:cNvGraphicFramePr>
          <p:nvPr/>
        </p:nvGraphicFramePr>
        <p:xfrm>
          <a:off x="1357312" y="834725"/>
          <a:ext cx="6358670" cy="3591000"/>
        </p:xfrm>
        <a:graphic>
          <a:graphicData uri="http://schemas.openxmlformats.org/drawingml/2006/table">
            <a:tbl>
              <a:tblPr firstRow="1" firstCol="1" bandRow="1"/>
              <a:tblGrid>
                <a:gridCol w="297000">
                  <a:extLst>
                    <a:ext uri="{9D8B030D-6E8A-4147-A177-3AD203B41FA5}">
                      <a16:colId xmlns:a16="http://schemas.microsoft.com/office/drawing/2014/main" val="4221191811"/>
                    </a:ext>
                  </a:extLst>
                </a:gridCol>
                <a:gridCol w="1431000">
                  <a:extLst>
                    <a:ext uri="{9D8B030D-6E8A-4147-A177-3AD203B41FA5}">
                      <a16:colId xmlns:a16="http://schemas.microsoft.com/office/drawing/2014/main" val="131586583"/>
                    </a:ext>
                  </a:extLst>
                </a:gridCol>
                <a:gridCol w="119430">
                  <a:extLst>
                    <a:ext uri="{9D8B030D-6E8A-4147-A177-3AD203B41FA5}">
                      <a16:colId xmlns:a16="http://schemas.microsoft.com/office/drawing/2014/main" val="2017139137"/>
                    </a:ext>
                  </a:extLst>
                </a:gridCol>
                <a:gridCol w="1431000">
                  <a:extLst>
                    <a:ext uri="{9D8B030D-6E8A-4147-A177-3AD203B41FA5}">
                      <a16:colId xmlns:a16="http://schemas.microsoft.com/office/drawing/2014/main" val="2833666530"/>
                    </a:ext>
                  </a:extLst>
                </a:gridCol>
                <a:gridCol w="119430">
                  <a:extLst>
                    <a:ext uri="{9D8B030D-6E8A-4147-A177-3AD203B41FA5}">
                      <a16:colId xmlns:a16="http://schemas.microsoft.com/office/drawing/2014/main" val="3905049107"/>
                    </a:ext>
                  </a:extLst>
                </a:gridCol>
                <a:gridCol w="1431000">
                  <a:extLst>
                    <a:ext uri="{9D8B030D-6E8A-4147-A177-3AD203B41FA5}">
                      <a16:colId xmlns:a16="http://schemas.microsoft.com/office/drawing/2014/main" val="4068111077"/>
                    </a:ext>
                  </a:extLst>
                </a:gridCol>
                <a:gridCol w="98810">
                  <a:extLst>
                    <a:ext uri="{9D8B030D-6E8A-4147-A177-3AD203B41FA5}">
                      <a16:colId xmlns:a16="http://schemas.microsoft.com/office/drawing/2014/main" val="1951256821"/>
                    </a:ext>
                  </a:extLst>
                </a:gridCol>
                <a:gridCol w="1431000">
                  <a:extLst>
                    <a:ext uri="{9D8B030D-6E8A-4147-A177-3AD203B41FA5}">
                      <a16:colId xmlns:a16="http://schemas.microsoft.com/office/drawing/2014/main" val="3042716594"/>
                    </a:ext>
                  </a:extLst>
                </a:gridCol>
              </a:tblGrid>
              <a:tr h="567000">
                <a:tc rowSpan="5">
                  <a:txBody>
                    <a:bodyPr/>
                    <a:lstStyle/>
                    <a:p>
                      <a:pPr marR="99060" algn="ctr">
                        <a:lnSpc>
                          <a:spcPct val="110000"/>
                        </a:lnSpc>
                        <a:spcAft>
                          <a:spcPts val="600"/>
                        </a:spcAft>
                      </a:pPr>
                      <a:r>
                        <a:rPr lang="en-AU" sz="12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Sub-strands  —</a:t>
                      </a:r>
                    </a:p>
                  </a:txBody>
                  <a:tcPr marL="0" marR="0" marT="0" marB="0" vert="vert27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99060" algn="ctr">
                        <a:lnSpc>
                          <a:spcPct val="110000"/>
                        </a:lnSpc>
                        <a:spcAft>
                          <a:spcPts val="600"/>
                        </a:spcAft>
                      </a:pPr>
                      <a:r>
                        <a:rPr lang="en-AU" sz="14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History</a:t>
                      </a:r>
                      <a:endParaRPr lang="en-AU"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4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AU"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lnTlToBr w="12700" cmpd="sng">
                      <a:noFill/>
                      <a:prstDash val="solid"/>
                    </a:lnTlToBr>
                    <a:lnBlToTr w="12700" cmpd="sng">
                      <a:noFill/>
                      <a:prstDash val="solid"/>
                    </a:lnBlToTr>
                    <a:noFill/>
                  </a:tcPr>
                </a:tc>
                <a:tc>
                  <a:txBody>
                    <a:bodyPr/>
                    <a:lstStyle/>
                    <a:p>
                      <a:pPr marR="99060" algn="ctr">
                        <a:lnSpc>
                          <a:spcPct val="110000"/>
                        </a:lnSpc>
                        <a:spcAft>
                          <a:spcPts val="600"/>
                        </a:spcAft>
                      </a:pPr>
                      <a:r>
                        <a:rPr lang="en-AU" sz="1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Geography</a:t>
                      </a:r>
                    </a:p>
                  </a:txBody>
                  <a:tcPr marL="47015" marR="47015" marT="0" marB="0" anchor="ctr">
                    <a:lnL>
                      <a:noFill/>
                    </a:lnL>
                    <a:lnR>
                      <a:noFill/>
                    </a:lnR>
                    <a:lnT>
                      <a:noFill/>
                    </a:lnT>
                    <a:lnB>
                      <a:noFill/>
                    </a:lnB>
                    <a:solidFill>
                      <a:srgbClr val="E6E7E8"/>
                    </a:solidFill>
                  </a:tcPr>
                </a:tc>
                <a:tc>
                  <a:txBody>
                    <a:bodyPr/>
                    <a:lstStyle/>
                    <a:p>
                      <a:pPr marR="99060" algn="ctr">
                        <a:lnSpc>
                          <a:spcPct val="110000"/>
                        </a:lnSpc>
                        <a:spcAft>
                          <a:spcPts val="600"/>
                        </a:spcAft>
                      </a:pPr>
                      <a:endParaRPr lang="en-AU" sz="1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lnTlToBr w="12700" cmpd="sng">
                      <a:noFill/>
                      <a:prstDash val="solid"/>
                    </a:lnTlToBr>
                    <a:lnBlToTr w="12700" cmpd="sng">
                      <a:noFill/>
                      <a:prstDash val="solid"/>
                    </a:lnBlToTr>
                    <a:noFill/>
                  </a:tcPr>
                </a:tc>
                <a:tc>
                  <a:txBody>
                    <a:bodyPr/>
                    <a:lstStyle/>
                    <a:p>
                      <a:pPr marR="99060" algn="ctr">
                        <a:lnSpc>
                          <a:spcPct val="110000"/>
                        </a:lnSpc>
                        <a:spcAft>
                          <a:spcPts val="600"/>
                        </a:spcAft>
                      </a:pPr>
                      <a:r>
                        <a:rPr lang="en-AU" sz="1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Civics and Citizenship</a:t>
                      </a:r>
                    </a:p>
                  </a:txBody>
                  <a:tcPr marL="0" marR="0" marT="0" marB="0" anchor="ctr">
                    <a:lnL>
                      <a:noFill/>
                    </a:lnL>
                    <a:lnR>
                      <a:noFill/>
                    </a:lnR>
                    <a:lnT>
                      <a:noFill/>
                    </a:lnT>
                    <a:lnB>
                      <a:noFill/>
                    </a:lnB>
                    <a:solidFill>
                      <a:srgbClr val="E6E7E8"/>
                    </a:solidFill>
                  </a:tcPr>
                </a:tc>
                <a:tc>
                  <a:txBody>
                    <a:bodyPr/>
                    <a:lstStyle/>
                    <a:p>
                      <a:pPr marR="99060" algn="ctr">
                        <a:lnSpc>
                          <a:spcPct val="110000"/>
                        </a:lnSpc>
                        <a:spcAft>
                          <a:spcPts val="600"/>
                        </a:spcAft>
                      </a:pPr>
                      <a:endParaRPr lang="en-AU" sz="1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92075" marR="99060" lvl="0" indent="0" algn="ctr" defTabSz="914400" rtl="0" eaLnBrk="1" fontAlgn="auto" latinLnBrk="0" hangingPunct="1">
                        <a:lnSpc>
                          <a:spcPct val="110000"/>
                        </a:lnSpc>
                        <a:spcBef>
                          <a:spcPts val="0"/>
                        </a:spcBef>
                        <a:spcAft>
                          <a:spcPts val="600"/>
                        </a:spcAft>
                        <a:buClrTx/>
                        <a:buSzTx/>
                        <a:buFontTx/>
                        <a:buNone/>
                        <a:tabLst/>
                        <a:defRPr/>
                      </a:pPr>
                      <a:r>
                        <a:rPr lang="en-AU" sz="14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Economics and Business</a:t>
                      </a:r>
                      <a:endParaRPr lang="en-AU"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E6E7E8"/>
                    </a:solidFill>
                  </a:tcPr>
                </a:tc>
                <a:extLst>
                  <a:ext uri="{0D108BD9-81ED-4DB2-BD59-A6C34878D82A}">
                    <a16:rowId xmlns:a16="http://schemas.microsoft.com/office/drawing/2014/main" val="2467951369"/>
                  </a:ext>
                </a:extLst>
              </a:tr>
              <a:tr h="864000">
                <a:tc vMerge="1">
                  <a:txBody>
                    <a:bodyPr/>
                    <a:lstStyle/>
                    <a:p>
                      <a:pPr marL="77470" marR="21590" algn="l">
                        <a:lnSpc>
                          <a:spcPct val="100000"/>
                        </a:lnSpc>
                        <a:spcAft>
                          <a:spcPts val="0"/>
                        </a:spcAft>
                      </a:pPr>
                      <a:endParaRPr lang="en-AU" sz="16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Questioning </a:t>
                      </a:r>
                      <a:br>
                        <a:rPr lang="en-AU" sz="12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en-AU" sz="12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and researching</a:t>
                      </a:r>
                      <a:endPar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Questioning </a:t>
                      </a:r>
                      <a:br>
                        <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and researching using geographical methods</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77470" marR="21590" algn="l">
                        <a:lnSpc>
                          <a:spcPct val="100000"/>
                        </a:lnSpc>
                        <a:spcAft>
                          <a:spcPts val="0"/>
                        </a:spcAft>
                      </a:pPr>
                      <a:endPar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Questioning </a:t>
                      </a:r>
                      <a:br>
                        <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and researching</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77470" marR="21590" algn="l">
                        <a:lnSpc>
                          <a:spcPct val="100000"/>
                        </a:lnSpc>
                        <a:spcAft>
                          <a:spcPts val="0"/>
                        </a:spcAft>
                      </a:pPr>
                      <a:endPar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7470" marR="21590" algn="l">
                        <a:lnSpc>
                          <a:spcPct val="100000"/>
                        </a:lnSpc>
                        <a:spcAft>
                          <a:spcPts val="0"/>
                        </a:spcAft>
                      </a:pPr>
                      <a:r>
                        <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Questioning </a:t>
                      </a:r>
                      <a:br>
                        <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en-AU"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and researching</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9710230"/>
                  </a:ext>
                </a:extLst>
              </a:tr>
              <a:tr h="864000">
                <a:tc vMerge="1">
                  <a:txBody>
                    <a:bodyPr/>
                    <a:lstStyle/>
                    <a:p>
                      <a:pPr marL="77470" marR="21590" algn="l">
                        <a:lnSpc>
                          <a:spcPct val="100000"/>
                        </a:lnSpc>
                        <a:spcAft>
                          <a:spcPts val="0"/>
                        </a:spcAft>
                      </a:pP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Using historical sources</a:t>
                      </a: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Interpreting </a:t>
                      </a:r>
                      <a:br>
                        <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and analysing geographical data </a:t>
                      </a:r>
                      <a:br>
                        <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and information</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7470" marR="21590" algn="l">
                        <a:lnSpc>
                          <a:spcPct val="100000"/>
                        </a:lnSpc>
                        <a:spcAft>
                          <a:spcPts val="0"/>
                        </a:spcAft>
                      </a:pP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U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Analysis, evaluation and interpretation</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7470" marR="21590" algn="l">
                        <a:lnSpc>
                          <a:spcPct val="100000"/>
                        </a:lnSpc>
                        <a:spcAft>
                          <a:spcPts val="0"/>
                        </a:spcAft>
                      </a:pPr>
                      <a:endParaRPr lang="en-U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7470" marR="21590" algn="l">
                        <a:lnSpc>
                          <a:spcPct val="100000"/>
                        </a:lnSpc>
                        <a:spcAft>
                          <a:spcPts val="0"/>
                        </a:spcAft>
                      </a:pPr>
                      <a:r>
                        <a:rPr lang="en-U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Interpreting </a:t>
                      </a:r>
                      <a:br>
                        <a:rPr lang="en-U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and analysing</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9468061"/>
                  </a:ext>
                </a:extLst>
              </a:tr>
              <a:tr h="648000">
                <a:tc vMerge="1">
                  <a:txBody>
                    <a:bodyPr/>
                    <a:lstStyle/>
                    <a:p>
                      <a:pPr marL="77470" marR="21590" algn="l">
                        <a:lnSpc>
                          <a:spcPct val="100000"/>
                        </a:lnSpc>
                        <a:spcAft>
                          <a:spcPts val="0"/>
                        </a:spcAft>
                      </a:pP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Historical perspectives and interpretations</a:t>
                      </a: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Concluding and decision-making</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7470" marR="21590" algn="l">
                        <a:lnSpc>
                          <a:spcPct val="100000"/>
                        </a:lnSpc>
                        <a:spcAft>
                          <a:spcPts val="0"/>
                        </a:spcAft>
                      </a:pP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Civic participation and decision-making</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7470" marR="21590" algn="l">
                        <a:lnSpc>
                          <a:spcPct val="100000"/>
                        </a:lnSpc>
                        <a:spcAft>
                          <a:spcPts val="0"/>
                        </a:spcAft>
                      </a:pP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7470" marR="21590" algn="l">
                        <a:lnSpc>
                          <a:spcPct val="100000"/>
                        </a:lnSpc>
                        <a:spcAft>
                          <a:spcPts val="0"/>
                        </a:spcAft>
                      </a:pPr>
                      <a:r>
                        <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Evaluating, concluding and decision-making</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4811820"/>
                  </a:ext>
                </a:extLst>
              </a:tr>
              <a:tr h="648000">
                <a:tc vMerge="1">
                  <a:txBody>
                    <a:bodyPr/>
                    <a:lstStyle/>
                    <a:p>
                      <a:pPr marL="77470" marR="21590" algn="l">
                        <a:lnSpc>
                          <a:spcPct val="100000"/>
                        </a:lnSpc>
                        <a:spcAft>
                          <a:spcPts val="0"/>
                        </a:spcAft>
                      </a:pP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Communicating</a:t>
                      </a: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5730" marR="596265" algn="l">
                        <a:lnSpc>
                          <a:spcPct val="100000"/>
                        </a:lnSpc>
                        <a:spcAft>
                          <a:spcPts val="0"/>
                        </a:spcAft>
                      </a:pPr>
                      <a:r>
                        <a:rPr lang="en-AU" sz="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Communicating</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7470" marR="21590" algn="l">
                        <a:lnSpc>
                          <a:spcPct val="100000"/>
                        </a:lnSpc>
                        <a:spcAft>
                          <a:spcPts val="0"/>
                        </a:spcAft>
                      </a:pP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Communicating</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7470" marR="21590" algn="l">
                        <a:lnSpc>
                          <a:spcPct val="100000"/>
                        </a:lnSpc>
                        <a:spcAft>
                          <a:spcPts val="0"/>
                        </a:spcAft>
                      </a:pPr>
                      <a:endPar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7470" marR="21590" algn="l">
                        <a:lnSpc>
                          <a:spcPct val="100000"/>
                        </a:lnSpc>
                        <a:spcAft>
                          <a:spcPts val="0"/>
                        </a:spcAft>
                      </a:pPr>
                      <a:r>
                        <a:rPr lang="en-AU"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Communicating</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690744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50475-49F2-D153-CD70-03DB1372AC6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9E6379A4-BB12-9E05-F25B-0225A2CFD5A3}"/>
              </a:ext>
            </a:extLst>
          </p:cNvPr>
          <p:cNvGrpSpPr/>
          <p:nvPr/>
        </p:nvGrpSpPr>
        <p:grpSpPr>
          <a:xfrm>
            <a:off x="6182110" y="616553"/>
            <a:ext cx="2634865" cy="3578126"/>
            <a:chOff x="5364087" y="541137"/>
            <a:chExt cx="2634865" cy="3578126"/>
          </a:xfrm>
        </p:grpSpPr>
        <p:sp>
          <p:nvSpPr>
            <p:cNvPr id="16" name="TextBox 15">
              <a:extLst>
                <a:ext uri="{FF2B5EF4-FFF2-40B4-BE49-F238E27FC236}">
                  <a16:creationId xmlns:a16="http://schemas.microsoft.com/office/drawing/2014/main" id="{FBFF50A5-84A2-D7EC-B63B-59B546FE056B}"/>
                </a:ext>
              </a:extLst>
            </p:cNvPr>
            <p:cNvSpPr txBox="1"/>
            <p:nvPr/>
          </p:nvSpPr>
          <p:spPr>
            <a:xfrm>
              <a:off x="5364088" y="2588075"/>
              <a:ext cx="2634864" cy="1531188"/>
            </a:xfrm>
            <a:prstGeom prst="rect">
              <a:avLst/>
            </a:prstGeom>
            <a:solidFill>
              <a:schemeClr val="bg2">
                <a:lumMod val="20000"/>
                <a:lumOff val="80000"/>
                <a:alpha val="20489"/>
              </a:schemeClr>
            </a:solidFill>
            <a:ln w="12700">
              <a:solidFill>
                <a:schemeClr val="bg1">
                  <a:lumMod val="8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Curriculum elements</a:t>
              </a:r>
              <a:endParaRPr lang="en-AU" sz="1100" b="1" dirty="0">
                <a:solidFill>
                  <a:schemeClr val="bg1">
                    <a:lumMod val="85000"/>
                  </a:schemeClr>
                </a:solidFill>
                <a:cs typeface="Arial" charset="0"/>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Level description</a:t>
              </a:r>
            </a:p>
            <a:p>
              <a:pPr marL="252000" indent="-252000">
                <a:buFont typeface="Arial" panose="020B0604020202020204" pitchFamily="34" charset="0"/>
                <a:buChar char="•"/>
              </a:pPr>
              <a:r>
                <a:rPr lang="en-AU" sz="1100" dirty="0">
                  <a:solidFill>
                    <a:schemeClr val="bg1">
                      <a:lumMod val="85000"/>
                    </a:schemeClr>
                  </a:solidFill>
                  <a:latin typeface="Arial"/>
                  <a:cs typeface="Arial"/>
                </a:rPr>
                <a:t>Achievement standard</a:t>
              </a:r>
            </a:p>
            <a:p>
              <a:pPr marL="252000" indent="-252000">
                <a:buFont typeface="Arial" panose="020B0604020202020204" pitchFamily="34" charset="0"/>
                <a:buChar char="•"/>
              </a:pPr>
              <a:r>
                <a:rPr lang="en-AU" sz="1100" dirty="0">
                  <a:solidFill>
                    <a:schemeClr val="bg1">
                      <a:lumMod val="85000"/>
                    </a:schemeClr>
                  </a:solidFill>
                  <a:latin typeface="Arial"/>
                  <a:cs typeface="Arial"/>
                </a:rPr>
                <a:t>Strands and sub-strands</a:t>
              </a:r>
            </a:p>
            <a:p>
              <a:pPr marL="252000" indent="-252000">
                <a:buFont typeface="Arial" panose="020B0604020202020204" pitchFamily="34" charset="0"/>
                <a:buChar char="•"/>
              </a:pPr>
              <a:r>
                <a:rPr lang="en-AU" sz="1100" dirty="0">
                  <a:solidFill>
                    <a:schemeClr val="bg1">
                      <a:lumMod val="85000"/>
                    </a:schemeClr>
                  </a:solidFill>
                  <a:latin typeface="Arial"/>
                  <a:cs typeface="Arial"/>
                </a:rPr>
                <a:t>Content descriptions</a:t>
              </a:r>
            </a:p>
            <a:p>
              <a:pPr marL="252000" indent="-252000">
                <a:buFont typeface="Arial" panose="020B0604020202020204" pitchFamily="34" charset="0"/>
                <a:buChar char="•"/>
              </a:pPr>
              <a:r>
                <a:rPr lang="en-AU" sz="1100" dirty="0">
                  <a:solidFill>
                    <a:schemeClr val="bg1">
                      <a:lumMod val="85000"/>
                    </a:schemeClr>
                  </a:solidFill>
                  <a:latin typeface="Arial"/>
                  <a:cs typeface="Arial"/>
                </a:rPr>
                <a:t>Content elaborations </a:t>
              </a:r>
              <a:endParaRPr lang="en-AU" sz="1100" dirty="0">
                <a:solidFill>
                  <a:schemeClr val="bg1">
                    <a:lumMod val="85000"/>
                  </a:schemeClr>
                </a:solidFill>
                <a:cs typeface="Arial"/>
              </a:endParaRPr>
            </a:p>
          </p:txBody>
        </p:sp>
        <p:sp>
          <p:nvSpPr>
            <p:cNvPr id="2" name="TextBox 1">
              <a:extLst>
                <a:ext uri="{FF2B5EF4-FFF2-40B4-BE49-F238E27FC236}">
                  <a16:creationId xmlns:a16="http://schemas.microsoft.com/office/drawing/2014/main" id="{5E4D9F64-6B85-A6A8-8400-FEE6AA5562E4}"/>
                </a:ext>
              </a:extLst>
            </p:cNvPr>
            <p:cNvSpPr txBox="1"/>
            <p:nvPr/>
          </p:nvSpPr>
          <p:spPr>
            <a:xfrm>
              <a:off x="5364087" y="1245691"/>
              <a:ext cx="2634864" cy="1277273"/>
            </a:xfrm>
            <a:prstGeom prst="rect">
              <a:avLst/>
            </a:prstGeom>
            <a:solidFill>
              <a:schemeClr val="bg2">
                <a:lumMod val="20000"/>
                <a:lumOff val="80000"/>
                <a:alpha val="20368"/>
              </a:schemeClr>
            </a:solidFill>
            <a:ln w="12700">
              <a:solidFill>
                <a:schemeClr val="bg1">
                  <a:lumMod val="8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Understand this subject</a:t>
              </a:r>
            </a:p>
            <a:p>
              <a:pPr marL="252000" indent="-252000">
                <a:buFont typeface="Arial" panose="020B0604020202020204" pitchFamily="34" charset="0"/>
                <a:buChar char="•"/>
              </a:pPr>
              <a:r>
                <a:rPr lang="en-AU" sz="1100" dirty="0">
                  <a:solidFill>
                    <a:schemeClr val="bg1">
                      <a:lumMod val="85000"/>
                    </a:schemeClr>
                  </a:solidFill>
                  <a:latin typeface="Arial"/>
                  <a:cs typeface="Arial"/>
                </a:rPr>
                <a:t>Rationale</a:t>
              </a:r>
            </a:p>
            <a:p>
              <a:pPr marL="252000" indent="-252000">
                <a:buFont typeface="Arial" panose="020B0604020202020204" pitchFamily="34" charset="0"/>
                <a:buChar char="•"/>
              </a:pPr>
              <a:r>
                <a:rPr lang="en-AU" sz="1100" dirty="0">
                  <a:solidFill>
                    <a:schemeClr val="bg1">
                      <a:lumMod val="85000"/>
                    </a:schemeClr>
                  </a:solidFill>
                  <a:latin typeface="Arial"/>
                  <a:cs typeface="Arial"/>
                </a:rPr>
                <a:t>Aims</a:t>
              </a:r>
            </a:p>
            <a:p>
              <a:pPr marL="252000" indent="-252000">
                <a:buFont typeface="Arial" panose="020B0604020202020204" pitchFamily="34" charset="0"/>
                <a:buChar char="•"/>
              </a:pPr>
              <a:r>
                <a:rPr lang="en-AU" sz="1100" dirty="0">
                  <a:solidFill>
                    <a:schemeClr val="bg1">
                      <a:lumMod val="85000"/>
                    </a:schemeClr>
                  </a:solidFill>
                  <a:latin typeface="Arial"/>
                  <a:cs typeface="Arial"/>
                </a:rPr>
                <a:t>Structure </a:t>
              </a:r>
            </a:p>
            <a:p>
              <a:pPr marL="252000" indent="-252000">
                <a:buFont typeface="Arial" panose="020B0604020202020204" pitchFamily="34" charset="0"/>
                <a:buChar char="•"/>
              </a:pPr>
              <a:r>
                <a:rPr lang="en-AU" sz="1100" b="1" dirty="0">
                  <a:solidFill>
                    <a:schemeClr val="bg1">
                      <a:lumMod val="85000"/>
                    </a:schemeClr>
                  </a:solidFill>
                  <a:latin typeface="Arial"/>
                  <a:cs typeface="Arial"/>
                </a:rPr>
                <a:t>Key considerations </a:t>
              </a:r>
              <a:endParaRPr lang="en-AU" sz="1100" b="1" dirty="0">
                <a:solidFill>
                  <a:schemeClr val="bg1">
                    <a:lumMod val="85000"/>
                  </a:schemeClr>
                </a:solidFill>
                <a:cs typeface="Arial"/>
              </a:endParaRPr>
            </a:p>
          </p:txBody>
        </p:sp>
        <p:sp>
          <p:nvSpPr>
            <p:cNvPr id="11" name="TextBox 10">
              <a:extLst>
                <a:ext uri="{FF2B5EF4-FFF2-40B4-BE49-F238E27FC236}">
                  <a16:creationId xmlns:a16="http://schemas.microsoft.com/office/drawing/2014/main" id="{19B40DC3-FF75-8E7B-10F9-16613134021C}"/>
                </a:ext>
              </a:extLst>
            </p:cNvPr>
            <p:cNvSpPr txBox="1"/>
            <p:nvPr/>
          </p:nvSpPr>
          <p:spPr>
            <a:xfrm>
              <a:off x="5740132" y="541137"/>
              <a:ext cx="1882774" cy="646331"/>
            </a:xfrm>
            <a:prstGeom prst="rect">
              <a:avLst/>
            </a:prstGeom>
            <a:solidFill>
              <a:schemeClr val="bg2">
                <a:alpha val="20284"/>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History</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grpSp>
        <p:nvGrpSpPr>
          <p:cNvPr id="7" name="Group 6">
            <a:extLst>
              <a:ext uri="{FF2B5EF4-FFF2-40B4-BE49-F238E27FC236}">
                <a16:creationId xmlns:a16="http://schemas.microsoft.com/office/drawing/2014/main" id="{F367FB52-412D-2C26-FEC0-C4A0B650A558}"/>
              </a:ext>
            </a:extLst>
          </p:cNvPr>
          <p:cNvGrpSpPr/>
          <p:nvPr/>
        </p:nvGrpSpPr>
        <p:grpSpPr>
          <a:xfrm>
            <a:off x="3251543" y="616553"/>
            <a:ext cx="2634864" cy="2797359"/>
            <a:chOff x="5364088" y="541137"/>
            <a:chExt cx="2634864" cy="2797359"/>
          </a:xfrm>
        </p:grpSpPr>
        <p:sp>
          <p:nvSpPr>
            <p:cNvPr id="9" name="TextBox 8">
              <a:extLst>
                <a:ext uri="{FF2B5EF4-FFF2-40B4-BE49-F238E27FC236}">
                  <a16:creationId xmlns:a16="http://schemas.microsoft.com/office/drawing/2014/main" id="{1F6EEA2A-008E-B6A4-6390-ACC29D076E44}"/>
                </a:ext>
              </a:extLst>
            </p:cNvPr>
            <p:cNvSpPr txBox="1"/>
            <p:nvPr/>
          </p:nvSpPr>
          <p:spPr>
            <a:xfrm>
              <a:off x="5364088" y="1253310"/>
              <a:ext cx="2634864" cy="2085186"/>
            </a:xfrm>
            <a:prstGeom prst="rect">
              <a:avLst/>
            </a:prstGeom>
            <a:solidFill>
              <a:schemeClr val="bg2">
                <a:lumMod val="60000"/>
                <a:lumOff val="40000"/>
                <a:alpha val="2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52000" indent="-25200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latin typeface="Arial"/>
                  <a:cs typeface="Arial"/>
                </a:rPr>
                <a:t>Key considerations </a:t>
              </a:r>
              <a:endParaRPr lang="en-AU" sz="1100" b="1" dirty="0">
                <a:cs typeface="Arial"/>
              </a:endParaRPr>
            </a:p>
            <a:p>
              <a:pPr marL="252000" indent="-252000">
                <a:buFont typeface="Arial" panose="020B0604020202020204" pitchFamily="34" charset="0"/>
                <a:buChar char="•"/>
              </a:pPr>
              <a:r>
                <a:rPr lang="en-AU" sz="1100" b="1" dirty="0">
                  <a:latin typeface="Arial"/>
                  <a:cs typeface="Arial"/>
                </a:rPr>
                <a:t>Key connections </a:t>
              </a:r>
              <a:endParaRPr lang="en-AU" sz="1100" b="1" dirty="0">
                <a:cs typeface="Arial"/>
              </a:endParaRPr>
            </a:p>
            <a:p>
              <a:pPr marL="252000" indent="-252000">
                <a:buFont typeface="Arial" panose="020B0604020202020204" pitchFamily="34" charset="0"/>
                <a:buChar char="•"/>
              </a:pPr>
              <a:r>
                <a:rPr lang="en-AU" sz="1100" dirty="0">
                  <a:latin typeface="Arial"/>
                  <a:cs typeface="Arial"/>
                </a:rPr>
                <a:t>Resources</a:t>
              </a:r>
            </a:p>
          </p:txBody>
        </p:sp>
        <p:sp>
          <p:nvSpPr>
            <p:cNvPr id="10" name="TextBox 9">
              <a:extLst>
                <a:ext uri="{FF2B5EF4-FFF2-40B4-BE49-F238E27FC236}">
                  <a16:creationId xmlns:a16="http://schemas.microsoft.com/office/drawing/2014/main" id="{C266FF9D-1551-A077-D32F-E51132DFE58E}"/>
                </a:ext>
              </a:extLst>
            </p:cNvPr>
            <p:cNvSpPr txBox="1"/>
            <p:nvPr/>
          </p:nvSpPr>
          <p:spPr>
            <a:xfrm>
              <a:off x="5845009" y="541137"/>
              <a:ext cx="1673021" cy="64633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HASS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4" name="TextBox 3">
            <a:extLst>
              <a:ext uri="{FF2B5EF4-FFF2-40B4-BE49-F238E27FC236}">
                <a16:creationId xmlns:a16="http://schemas.microsoft.com/office/drawing/2014/main" id="{33AB56AE-FDCC-716E-2C1C-821DA470BE67}"/>
              </a:ext>
            </a:extLst>
          </p:cNvPr>
          <p:cNvSpPr txBox="1"/>
          <p:nvPr/>
        </p:nvSpPr>
        <p:spPr>
          <a:xfrm>
            <a:off x="3194460" y="2647166"/>
            <a:ext cx="2749028" cy="769441"/>
          </a:xfrm>
          <a:prstGeom prst="rect">
            <a:avLst/>
          </a:prstGeom>
          <a:solidFill>
            <a:schemeClr val="bg2"/>
          </a:solidFill>
          <a:ln w="12700">
            <a:noFill/>
          </a:ln>
          <a:effectLst/>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Key con</a:t>
            </a:r>
            <a:r>
              <a:rPr lang="en-AU" sz="1100" b="1" dirty="0" err="1">
                <a:solidFill>
                  <a:srgbClr val="FFFFFF"/>
                </a:solidFill>
                <a:latin typeface="Arial"/>
                <a:cs typeface="Arial"/>
              </a:rPr>
              <a:t>siderations</a:t>
            </a:r>
            <a:endParaRPr lang="en-AU" sz="1100" b="1" dirty="0">
              <a:solidFill>
                <a:srgbClr val="FFFFFF"/>
              </a:solidFill>
              <a:latin typeface="Arial"/>
              <a:cs typeface="Arial"/>
            </a:endParaRP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Key connections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rgbClr val="FFFFFF"/>
                </a:solidFill>
                <a:latin typeface="Arial"/>
                <a:cs typeface="Arial"/>
              </a:rPr>
              <a:t>Resources</a:t>
            </a:r>
            <a:endParaRPr kumimoji="0" lang="en-AU" sz="1100" b="1" i="0" u="none" strike="noStrike" kern="1200" cap="none" spc="0" normalizeH="0" baseline="0" noProof="0" dirty="0">
              <a:ln>
                <a:noFill/>
              </a:ln>
              <a:solidFill>
                <a:srgbClr val="FFFFFF"/>
              </a:solidFill>
              <a:effectLst/>
              <a:uLnTx/>
              <a:uFillTx/>
              <a:latin typeface="Arial"/>
              <a:ea typeface="+mn-ea"/>
              <a:cs typeface="Arial"/>
            </a:endParaRPr>
          </a:p>
        </p:txBody>
      </p:sp>
      <p:sp>
        <p:nvSpPr>
          <p:cNvPr id="5" name="Title 4">
            <a:extLst>
              <a:ext uri="{FF2B5EF4-FFF2-40B4-BE49-F238E27FC236}">
                <a16:creationId xmlns:a16="http://schemas.microsoft.com/office/drawing/2014/main" id="{F0B3FEAA-7588-CA37-2BE4-191EE25D427E}"/>
              </a:ext>
            </a:extLst>
          </p:cNvPr>
          <p:cNvSpPr>
            <a:spLocks noGrp="1"/>
          </p:cNvSpPr>
          <p:nvPr>
            <p:ph type="title"/>
          </p:nvPr>
        </p:nvSpPr>
        <p:spPr/>
        <p:txBody>
          <a:bodyPr>
            <a:normAutofit/>
          </a:bodyPr>
          <a:lstStyle/>
          <a:p>
            <a:r>
              <a:rPr lang="en-US" dirty="0"/>
              <a:t>Organisation of HASS learning area</a:t>
            </a:r>
            <a:endParaRPr lang="en-AU" dirty="0"/>
          </a:p>
        </p:txBody>
      </p:sp>
    </p:spTree>
    <p:extLst>
      <p:ext uri="{BB962C8B-B14F-4D97-AF65-F5344CB8AC3E}">
        <p14:creationId xmlns:p14="http://schemas.microsoft.com/office/powerpoint/2010/main" val="417478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2C2DB-FF04-6746-92DA-85C78C3096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C4621A-734C-A2E6-C96D-4DDCCA7FB0D7}"/>
              </a:ext>
            </a:extLst>
          </p:cNvPr>
          <p:cNvSpPr>
            <a:spLocks noGrp="1"/>
          </p:cNvSpPr>
          <p:nvPr>
            <p:ph type="title"/>
          </p:nvPr>
        </p:nvSpPr>
        <p:spPr/>
        <p:txBody>
          <a:bodyPr/>
          <a:lstStyle/>
          <a:p>
            <a:r>
              <a:rPr lang="en-AU" dirty="0"/>
              <a:t>Key considerations for the HASS learning area</a:t>
            </a:r>
          </a:p>
        </p:txBody>
      </p:sp>
      <p:graphicFrame>
        <p:nvGraphicFramePr>
          <p:cNvPr id="5" name="Diagram 4">
            <a:extLst>
              <a:ext uri="{FF2B5EF4-FFF2-40B4-BE49-F238E27FC236}">
                <a16:creationId xmlns:a16="http://schemas.microsoft.com/office/drawing/2014/main" id="{2A8C463D-412E-2F1F-6B1D-B61B2B05677B}"/>
              </a:ext>
            </a:extLst>
          </p:cNvPr>
          <p:cNvGraphicFramePr/>
          <p:nvPr>
            <p:extLst>
              <p:ext uri="{D42A27DB-BD31-4B8C-83A1-F6EECF244321}">
                <p14:modId xmlns:p14="http://schemas.microsoft.com/office/powerpoint/2010/main" val="98879753"/>
              </p:ext>
            </p:extLst>
          </p:nvPr>
        </p:nvGraphicFramePr>
        <p:xfrm>
          <a:off x="596052" y="454637"/>
          <a:ext cx="795794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469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7353-0152-433C-B6D1-9A281A233D5D}"/>
              </a:ext>
            </a:extLst>
          </p:cNvPr>
          <p:cNvSpPr>
            <a:spLocks noGrp="1"/>
          </p:cNvSpPr>
          <p:nvPr>
            <p:ph type="title"/>
          </p:nvPr>
        </p:nvSpPr>
        <p:spPr/>
        <p:txBody>
          <a:bodyPr/>
          <a:lstStyle/>
          <a:p>
            <a:r>
              <a:rPr lang="en-AU"/>
              <a:t>Key connections</a:t>
            </a:r>
          </a:p>
        </p:txBody>
      </p:sp>
      <p:pic>
        <p:nvPicPr>
          <p:cNvPr id="3" name="Content Placeholder 5">
            <a:extLst>
              <a:ext uri="{FF2B5EF4-FFF2-40B4-BE49-F238E27FC236}">
                <a16:creationId xmlns:a16="http://schemas.microsoft.com/office/drawing/2014/main" id="{27410B82-414E-C06C-EDFA-D6DDA733D45E}"/>
              </a:ext>
            </a:extLst>
          </p:cNvPr>
          <p:cNvPicPr>
            <a:picLocks noGrp="1" noChangeAspect="1"/>
          </p:cNvPicPr>
          <p:nvPr>
            <p:ph idx="1"/>
          </p:nvPr>
        </p:nvPicPr>
        <p:blipFill rotWithShape="1">
          <a:blip r:embed="rId3"/>
          <a:stretch/>
        </p:blipFill>
        <p:spPr>
          <a:xfrm>
            <a:off x="2414203" y="771525"/>
            <a:ext cx="6056475" cy="3708400"/>
          </a:xfrm>
          <a:prstGeom prst="rect">
            <a:avLst/>
          </a:prstGeom>
          <a:ln>
            <a:noFill/>
          </a:ln>
          <a:effectLst/>
        </p:spPr>
      </p:pic>
      <p:graphicFrame>
        <p:nvGraphicFramePr>
          <p:cNvPr id="7" name="Diagram 6">
            <a:extLst>
              <a:ext uri="{FF2B5EF4-FFF2-40B4-BE49-F238E27FC236}">
                <a16:creationId xmlns:a16="http://schemas.microsoft.com/office/drawing/2014/main" id="{2554F53C-8571-4DC3-966A-4A334056A442}"/>
              </a:ext>
            </a:extLst>
          </p:cNvPr>
          <p:cNvGraphicFramePr/>
          <p:nvPr>
            <p:extLst>
              <p:ext uri="{D42A27DB-BD31-4B8C-83A1-F6EECF244321}">
                <p14:modId xmlns:p14="http://schemas.microsoft.com/office/powerpoint/2010/main" val="267743480"/>
              </p:ext>
            </p:extLst>
          </p:nvPr>
        </p:nvGraphicFramePr>
        <p:xfrm>
          <a:off x="327025" y="785037"/>
          <a:ext cx="3162984" cy="36824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 Placeholder 4">
            <a:extLst>
              <a:ext uri="{FF2B5EF4-FFF2-40B4-BE49-F238E27FC236}">
                <a16:creationId xmlns:a16="http://schemas.microsoft.com/office/drawing/2014/main" id="{A3ABDD1A-783F-862C-CF60-B067060FF7EE}"/>
              </a:ext>
            </a:extLst>
          </p:cNvPr>
          <p:cNvSpPr txBox="1">
            <a:spLocks/>
          </p:cNvSpPr>
          <p:nvPr/>
        </p:nvSpPr>
        <p:spPr>
          <a:xfrm>
            <a:off x="231499" y="4426672"/>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dirty="0"/>
              <a:t>Source: ACARA, </a:t>
            </a:r>
            <a:r>
              <a:rPr lang="en-AU" sz="900" dirty="0">
                <a:hlinkClick r:id="rId9"/>
              </a:rPr>
              <a:t>www.v9.australiancurriculum.edu.au/help/website-tour</a:t>
            </a:r>
            <a:r>
              <a:rPr lang="en-AU" sz="900" dirty="0"/>
              <a:t> </a:t>
            </a:r>
          </a:p>
        </p:txBody>
      </p:sp>
    </p:spTree>
    <p:extLst>
      <p:ext uri="{BB962C8B-B14F-4D97-AF65-F5344CB8AC3E}">
        <p14:creationId xmlns:p14="http://schemas.microsoft.com/office/powerpoint/2010/main" val="274128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D675A7-4C0B-8EF1-A83E-E739E5FDECB6}"/>
              </a:ext>
            </a:extLst>
          </p:cNvPr>
          <p:cNvPicPr>
            <a:picLocks noChangeAspect="1"/>
          </p:cNvPicPr>
          <p:nvPr/>
        </p:nvPicPr>
        <p:blipFill rotWithShape="1">
          <a:blip r:embed="rId3"/>
          <a:srcRect t="401" b="7861"/>
          <a:stretch/>
        </p:blipFill>
        <p:spPr>
          <a:xfrm>
            <a:off x="855827" y="986758"/>
            <a:ext cx="2327099" cy="2988081"/>
          </a:xfrm>
          <a:prstGeom prst="rect">
            <a:avLst/>
          </a:prstGeom>
          <a:ln>
            <a:solidFill>
              <a:schemeClr val="accent1"/>
            </a:solidFill>
          </a:ln>
          <a:effectLst>
            <a:outerShdw blurRad="50800" dist="38100" dir="2700000" algn="tl" rotWithShape="0">
              <a:schemeClr val="accent1">
                <a:alpha val="40000"/>
              </a:schemeClr>
            </a:outerShdw>
          </a:effectLst>
        </p:spPr>
      </p:pic>
      <p:sp>
        <p:nvSpPr>
          <p:cNvPr id="2" name="Title 1">
            <a:extLst>
              <a:ext uri="{FF2B5EF4-FFF2-40B4-BE49-F238E27FC236}">
                <a16:creationId xmlns:a16="http://schemas.microsoft.com/office/drawing/2014/main" id="{96D6A379-FD22-C242-15C2-595F81300CA3}"/>
              </a:ext>
            </a:extLst>
          </p:cNvPr>
          <p:cNvSpPr>
            <a:spLocks noGrp="1"/>
          </p:cNvSpPr>
          <p:nvPr>
            <p:ph type="title"/>
          </p:nvPr>
        </p:nvSpPr>
        <p:spPr/>
        <p:txBody>
          <a:bodyPr>
            <a:normAutofit/>
          </a:bodyPr>
          <a:lstStyle/>
          <a:p>
            <a:r>
              <a:rPr lang="en-AU"/>
              <a:t>General capabilities advice and resources</a:t>
            </a:r>
          </a:p>
        </p:txBody>
      </p:sp>
      <p:pic>
        <p:nvPicPr>
          <p:cNvPr id="4" name="Picture 3">
            <a:extLst>
              <a:ext uri="{FF2B5EF4-FFF2-40B4-BE49-F238E27FC236}">
                <a16:creationId xmlns:a16="http://schemas.microsoft.com/office/drawing/2014/main" id="{9967FB51-7196-4E7D-A9A2-8D208E119218}"/>
              </a:ext>
            </a:extLst>
          </p:cNvPr>
          <p:cNvPicPr>
            <a:picLocks noChangeAspect="1"/>
          </p:cNvPicPr>
          <p:nvPr/>
        </p:nvPicPr>
        <p:blipFill>
          <a:blip r:embed="rId4"/>
          <a:stretch>
            <a:fillRect/>
          </a:stretch>
        </p:blipFill>
        <p:spPr>
          <a:xfrm>
            <a:off x="3957602" y="1259028"/>
            <a:ext cx="4405216" cy="2443542"/>
          </a:xfrm>
          <a:prstGeom prst="rect">
            <a:avLst/>
          </a:prstGeom>
          <a:ln>
            <a:solidFill>
              <a:schemeClr val="accent1"/>
            </a:solidFill>
          </a:ln>
          <a:effectLst>
            <a:outerShdw blurRad="50800" dist="38100" dir="2700000" algn="tl" rotWithShape="0">
              <a:schemeClr val="accent1">
                <a:alpha val="40000"/>
              </a:schemeClr>
            </a:outerShdw>
          </a:effectLst>
        </p:spPr>
      </p:pic>
      <p:sp>
        <p:nvSpPr>
          <p:cNvPr id="10" name="TextBox 9">
            <a:extLst>
              <a:ext uri="{FF2B5EF4-FFF2-40B4-BE49-F238E27FC236}">
                <a16:creationId xmlns:a16="http://schemas.microsoft.com/office/drawing/2014/main" id="{92B105EC-822A-FD0B-7B77-9E916631008E}"/>
              </a:ext>
            </a:extLst>
          </p:cNvPr>
          <p:cNvSpPr txBox="1"/>
          <p:nvPr/>
        </p:nvSpPr>
        <p:spPr>
          <a:xfrm>
            <a:off x="327025" y="4229898"/>
            <a:ext cx="8035793" cy="246221"/>
          </a:xfrm>
          <a:prstGeom prst="rect">
            <a:avLst/>
          </a:prstGeom>
          <a:noFill/>
        </p:spPr>
        <p:txBody>
          <a:bodyPr wrap="square">
            <a:spAutoFit/>
          </a:bodyPr>
          <a:lstStyle/>
          <a:p>
            <a:r>
              <a:rPr lang="en-AU" sz="1000" dirty="0">
                <a:hlinkClick r:id="rId5"/>
              </a:rPr>
              <a:t>https://www.qcaa.qld.edu.au/p-10/aciq/version-9/general-capabilities</a:t>
            </a:r>
            <a:r>
              <a:rPr lang="en-AU" sz="1000" dirty="0"/>
              <a:t> </a:t>
            </a:r>
          </a:p>
        </p:txBody>
      </p:sp>
    </p:spTree>
    <p:extLst>
      <p:ext uri="{BB962C8B-B14F-4D97-AF65-F5344CB8AC3E}">
        <p14:creationId xmlns:p14="http://schemas.microsoft.com/office/powerpoint/2010/main" val="398931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6A379-FD22-C242-15C2-595F81300CA3}"/>
              </a:ext>
            </a:extLst>
          </p:cNvPr>
          <p:cNvSpPr>
            <a:spLocks noGrp="1"/>
          </p:cNvSpPr>
          <p:nvPr>
            <p:ph type="title"/>
          </p:nvPr>
        </p:nvSpPr>
        <p:spPr/>
        <p:txBody>
          <a:bodyPr>
            <a:normAutofit/>
          </a:bodyPr>
          <a:lstStyle/>
          <a:p>
            <a:r>
              <a:rPr lang="en-AU"/>
              <a:t>Cross-curriculum priorities advice and resources</a:t>
            </a:r>
          </a:p>
        </p:txBody>
      </p:sp>
      <p:pic>
        <p:nvPicPr>
          <p:cNvPr id="3" name="Content Placeholder 6">
            <a:extLst>
              <a:ext uri="{FF2B5EF4-FFF2-40B4-BE49-F238E27FC236}">
                <a16:creationId xmlns:a16="http://schemas.microsoft.com/office/drawing/2014/main" id="{4B1CBA53-1906-CC3A-8A23-EA8F077566AC}"/>
              </a:ext>
            </a:extLst>
          </p:cNvPr>
          <p:cNvPicPr>
            <a:picLocks noGrp="1" noChangeAspect="1"/>
          </p:cNvPicPr>
          <p:nvPr>
            <p:ph idx="1"/>
          </p:nvPr>
        </p:nvPicPr>
        <p:blipFill>
          <a:blip r:embed="rId3"/>
          <a:stretch>
            <a:fillRect/>
          </a:stretch>
        </p:blipFill>
        <p:spPr>
          <a:xfrm>
            <a:off x="2101247" y="788063"/>
            <a:ext cx="2360792" cy="3305880"/>
          </a:xfrm>
          <a:ln>
            <a:solidFill>
              <a:schemeClr val="accent1"/>
            </a:solidFill>
          </a:ln>
          <a:effectLst>
            <a:outerShdw blurRad="50800" dist="38100" dir="2700000" algn="tl" rotWithShape="0">
              <a:schemeClr val="accent1">
                <a:alpha val="40000"/>
              </a:schemeClr>
            </a:outerShdw>
          </a:effectLst>
        </p:spPr>
      </p:pic>
      <p:pic>
        <p:nvPicPr>
          <p:cNvPr id="6" name="Picture 5">
            <a:extLst>
              <a:ext uri="{FF2B5EF4-FFF2-40B4-BE49-F238E27FC236}">
                <a16:creationId xmlns:a16="http://schemas.microsoft.com/office/drawing/2014/main" id="{9CE0CBE0-BAE4-DB17-A5A9-DDABFB57A315}"/>
              </a:ext>
            </a:extLst>
          </p:cNvPr>
          <p:cNvPicPr>
            <a:picLocks noChangeAspect="1"/>
          </p:cNvPicPr>
          <p:nvPr/>
        </p:nvPicPr>
        <p:blipFill>
          <a:blip r:embed="rId4"/>
          <a:stretch>
            <a:fillRect/>
          </a:stretch>
        </p:blipFill>
        <p:spPr>
          <a:xfrm>
            <a:off x="4613353" y="788064"/>
            <a:ext cx="2360792" cy="3305880"/>
          </a:xfrm>
          <a:prstGeom prst="rect">
            <a:avLst/>
          </a:prstGeom>
          <a:ln>
            <a:solidFill>
              <a:schemeClr val="accent1"/>
            </a:solidFill>
          </a:ln>
          <a:effectLst>
            <a:outerShdw blurRad="50800" dist="38100" dir="2700000" algn="tl" rotWithShape="0">
              <a:schemeClr val="accent1">
                <a:alpha val="40000"/>
              </a:schemeClr>
            </a:outerShdw>
          </a:effectLst>
        </p:spPr>
      </p:pic>
      <p:sp>
        <p:nvSpPr>
          <p:cNvPr id="10" name="TextBox 9">
            <a:extLst>
              <a:ext uri="{FF2B5EF4-FFF2-40B4-BE49-F238E27FC236}">
                <a16:creationId xmlns:a16="http://schemas.microsoft.com/office/drawing/2014/main" id="{8B9EC554-B91E-B15B-28F9-6E8B1EB56D22}"/>
              </a:ext>
            </a:extLst>
          </p:cNvPr>
          <p:cNvSpPr txBox="1"/>
          <p:nvPr/>
        </p:nvSpPr>
        <p:spPr>
          <a:xfrm>
            <a:off x="417545" y="4345174"/>
            <a:ext cx="4585996" cy="246221"/>
          </a:xfrm>
          <a:prstGeom prst="rect">
            <a:avLst/>
          </a:prstGeom>
          <a:noFill/>
        </p:spPr>
        <p:txBody>
          <a:bodyPr wrap="square">
            <a:spAutoFit/>
          </a:bodyPr>
          <a:lstStyle/>
          <a:p>
            <a:r>
              <a:rPr lang="en-AU" sz="1000" dirty="0">
                <a:hlinkClick r:id="rId5"/>
              </a:rPr>
              <a:t>www.qcaa.qld.edu.au/p-10/aciq/version-9/cross-curriculum-priorities</a:t>
            </a:r>
            <a:r>
              <a:rPr lang="en-AU" sz="1000" dirty="0"/>
              <a:t> </a:t>
            </a:r>
          </a:p>
        </p:txBody>
      </p:sp>
    </p:spTree>
    <p:extLst>
      <p:ext uri="{BB962C8B-B14F-4D97-AF65-F5344CB8AC3E}">
        <p14:creationId xmlns:p14="http://schemas.microsoft.com/office/powerpoint/2010/main" val="6259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B3B01-CD3B-D9E0-94CB-03BEBC214587}"/>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88ECDB5D-0267-8AAC-9E82-EA7A0002F183}"/>
              </a:ext>
            </a:extLst>
          </p:cNvPr>
          <p:cNvGrpSpPr/>
          <p:nvPr/>
        </p:nvGrpSpPr>
        <p:grpSpPr>
          <a:xfrm>
            <a:off x="6182110" y="616553"/>
            <a:ext cx="2634865" cy="3587984"/>
            <a:chOff x="5364087" y="541137"/>
            <a:chExt cx="2634865" cy="3587984"/>
          </a:xfrm>
        </p:grpSpPr>
        <p:sp>
          <p:nvSpPr>
            <p:cNvPr id="16" name="TextBox 15">
              <a:extLst>
                <a:ext uri="{FF2B5EF4-FFF2-40B4-BE49-F238E27FC236}">
                  <a16:creationId xmlns:a16="http://schemas.microsoft.com/office/drawing/2014/main" id="{5367591B-5B3D-58C2-1089-8157B682B0E5}"/>
                </a:ext>
              </a:extLst>
            </p:cNvPr>
            <p:cNvSpPr txBox="1"/>
            <p:nvPr/>
          </p:nvSpPr>
          <p:spPr>
            <a:xfrm>
              <a:off x="5364088" y="2597933"/>
              <a:ext cx="2634864" cy="1531188"/>
            </a:xfrm>
            <a:prstGeom prst="rect">
              <a:avLst/>
            </a:prstGeom>
            <a:solidFill>
              <a:schemeClr val="bg2">
                <a:lumMod val="20000"/>
                <a:lumOff val="8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8C025B6B-8A5B-D2B5-10F4-B0FC1E4A05BB}"/>
                </a:ext>
              </a:extLst>
            </p:cNvPr>
            <p:cNvSpPr txBox="1"/>
            <p:nvPr/>
          </p:nvSpPr>
          <p:spPr>
            <a:xfrm>
              <a:off x="5364087" y="1247366"/>
              <a:ext cx="2634864" cy="1277273"/>
            </a:xfrm>
            <a:prstGeom prst="rect">
              <a:avLst/>
            </a:prstGeom>
            <a:solidFill>
              <a:schemeClr val="bg2">
                <a:lumMod val="20000"/>
                <a:lumOff val="8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subject</a:t>
              </a: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solidFill>
                    <a:schemeClr val="bg2"/>
                  </a:solidFill>
                  <a:latin typeface="Arial"/>
                  <a:cs typeface="Arial"/>
                </a:rPr>
                <a:t>Key considerations </a:t>
              </a:r>
              <a:endParaRPr lang="en-AU" sz="1100" b="1" dirty="0">
                <a:solidFill>
                  <a:schemeClr val="bg2"/>
                </a:solidFill>
                <a:cs typeface="Arial"/>
              </a:endParaRPr>
            </a:p>
          </p:txBody>
        </p:sp>
        <p:sp>
          <p:nvSpPr>
            <p:cNvPr id="11" name="TextBox 10">
              <a:extLst>
                <a:ext uri="{FF2B5EF4-FFF2-40B4-BE49-F238E27FC236}">
                  <a16:creationId xmlns:a16="http://schemas.microsoft.com/office/drawing/2014/main" id="{21ECFCDF-43BE-A134-1C76-82CEF79AA448}"/>
                </a:ext>
              </a:extLst>
            </p:cNvPr>
            <p:cNvSpPr txBox="1"/>
            <p:nvPr/>
          </p:nvSpPr>
          <p:spPr>
            <a:xfrm>
              <a:off x="5740132" y="541137"/>
              <a:ext cx="1882774" cy="64633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History</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grpSp>
        <p:nvGrpSpPr>
          <p:cNvPr id="7" name="Group 6">
            <a:extLst>
              <a:ext uri="{FF2B5EF4-FFF2-40B4-BE49-F238E27FC236}">
                <a16:creationId xmlns:a16="http://schemas.microsoft.com/office/drawing/2014/main" id="{2F6DF299-0B43-DF34-1896-FF1D5BD84627}"/>
              </a:ext>
            </a:extLst>
          </p:cNvPr>
          <p:cNvGrpSpPr/>
          <p:nvPr/>
        </p:nvGrpSpPr>
        <p:grpSpPr>
          <a:xfrm>
            <a:off x="3251543" y="616553"/>
            <a:ext cx="2634864" cy="2797359"/>
            <a:chOff x="5364088" y="541137"/>
            <a:chExt cx="2634864" cy="2797359"/>
          </a:xfrm>
        </p:grpSpPr>
        <p:sp>
          <p:nvSpPr>
            <p:cNvPr id="9" name="TextBox 8">
              <a:extLst>
                <a:ext uri="{FF2B5EF4-FFF2-40B4-BE49-F238E27FC236}">
                  <a16:creationId xmlns:a16="http://schemas.microsoft.com/office/drawing/2014/main" id="{E730086B-2D80-66AC-6532-C6A2D2140C11}"/>
                </a:ext>
              </a:extLst>
            </p:cNvPr>
            <p:cNvSpPr txBox="1"/>
            <p:nvPr/>
          </p:nvSpPr>
          <p:spPr>
            <a:xfrm>
              <a:off x="5364088" y="1253310"/>
              <a:ext cx="2634864" cy="2085186"/>
            </a:xfrm>
            <a:prstGeom prst="rect">
              <a:avLst/>
            </a:prstGeom>
            <a:solidFill>
              <a:schemeClr val="bg2">
                <a:lumMod val="20000"/>
                <a:lumOff val="80000"/>
                <a:alpha val="20000"/>
              </a:schemeClr>
            </a:solidFill>
            <a:ln w="12700">
              <a:solidFill>
                <a:schemeClr val="bg1">
                  <a:lumMod val="9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Understand this learning area</a:t>
              </a:r>
            </a:p>
            <a:p>
              <a:pPr marL="252000" indent="-252000">
                <a:buFont typeface="Arial" panose="020B0604020202020204" pitchFamily="34" charset="0"/>
                <a:buChar char="•"/>
              </a:pPr>
              <a:r>
                <a:rPr lang="en-AU" sz="1100" dirty="0">
                  <a:solidFill>
                    <a:schemeClr val="bg1">
                      <a:lumMod val="85000"/>
                    </a:schemeClr>
                  </a:solidFill>
                  <a:latin typeface="Arial"/>
                  <a:cs typeface="Arial"/>
                </a:rPr>
                <a:t>Introduction </a:t>
              </a:r>
              <a:endParaRPr lang="en-AU" sz="1100" dirty="0">
                <a:solidFill>
                  <a:schemeClr val="bg1">
                    <a:lumMod val="85000"/>
                  </a:schemeClr>
                </a:solidFill>
                <a:cs typeface="Arial"/>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Rationale</a:t>
              </a:r>
            </a:p>
            <a:p>
              <a:pPr marL="252000" indent="-252000">
                <a:buFont typeface="Arial" panose="020B0604020202020204" pitchFamily="34" charset="0"/>
                <a:buChar char="•"/>
              </a:pPr>
              <a:r>
                <a:rPr lang="en-AU" sz="1100" dirty="0">
                  <a:solidFill>
                    <a:schemeClr val="bg1">
                      <a:lumMod val="85000"/>
                    </a:schemeClr>
                  </a:solidFill>
                  <a:latin typeface="Arial"/>
                  <a:cs typeface="Arial"/>
                </a:rPr>
                <a:t>Aims</a:t>
              </a:r>
            </a:p>
            <a:p>
              <a:pPr marL="252000" indent="-252000">
                <a:buFont typeface="Arial" panose="020B0604020202020204" pitchFamily="34" charset="0"/>
                <a:buChar char="•"/>
              </a:pPr>
              <a:r>
                <a:rPr lang="en-AU" sz="1100" dirty="0">
                  <a:solidFill>
                    <a:schemeClr val="bg1">
                      <a:lumMod val="85000"/>
                    </a:schemeClr>
                  </a:solidFill>
                  <a:latin typeface="Arial"/>
                  <a:cs typeface="Arial"/>
                </a:rPr>
                <a:t>Structure </a:t>
              </a:r>
            </a:p>
            <a:p>
              <a:pPr marL="252000" indent="-252000">
                <a:buFont typeface="Arial" panose="020B0604020202020204" pitchFamily="34" charset="0"/>
                <a:buChar char="•"/>
              </a:pPr>
              <a:r>
                <a:rPr lang="en-AU" sz="1100" b="1" dirty="0">
                  <a:solidFill>
                    <a:schemeClr val="bg1">
                      <a:lumMod val="85000"/>
                    </a:schemeClr>
                  </a:solidFill>
                  <a:latin typeface="Arial"/>
                  <a:cs typeface="Arial"/>
                </a:rPr>
                <a:t>Key considerations </a:t>
              </a:r>
              <a:endParaRPr lang="en-AU" sz="1100" b="1" dirty="0">
                <a:solidFill>
                  <a:schemeClr val="bg1">
                    <a:lumMod val="85000"/>
                  </a:schemeClr>
                </a:solidFill>
                <a:cs typeface="Arial"/>
              </a:endParaRPr>
            </a:p>
            <a:p>
              <a:pPr marL="252000" indent="-252000">
                <a:buFont typeface="Arial" panose="020B0604020202020204" pitchFamily="34" charset="0"/>
                <a:buChar char="•"/>
              </a:pPr>
              <a:r>
                <a:rPr lang="en-AU" sz="1100" b="1" dirty="0">
                  <a:solidFill>
                    <a:schemeClr val="bg1">
                      <a:lumMod val="85000"/>
                    </a:schemeClr>
                  </a:solidFill>
                  <a:latin typeface="Arial"/>
                  <a:cs typeface="Arial"/>
                </a:rPr>
                <a:t>Key connections </a:t>
              </a:r>
              <a:endParaRPr lang="en-AU" sz="1100" b="1" dirty="0">
                <a:solidFill>
                  <a:schemeClr val="bg1">
                    <a:lumMod val="85000"/>
                  </a:schemeClr>
                </a:solidFill>
                <a:cs typeface="Arial"/>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Resources</a:t>
              </a:r>
            </a:p>
          </p:txBody>
        </p:sp>
        <p:sp>
          <p:nvSpPr>
            <p:cNvPr id="10" name="TextBox 9">
              <a:extLst>
                <a:ext uri="{FF2B5EF4-FFF2-40B4-BE49-F238E27FC236}">
                  <a16:creationId xmlns:a16="http://schemas.microsoft.com/office/drawing/2014/main" id="{778EC3A0-FDCC-484C-59DD-C4D2084BE04A}"/>
                </a:ext>
              </a:extLst>
            </p:cNvPr>
            <p:cNvSpPr txBox="1"/>
            <p:nvPr/>
          </p:nvSpPr>
          <p:spPr>
            <a:xfrm>
              <a:off x="5845009" y="541137"/>
              <a:ext cx="1673021" cy="646331"/>
            </a:xfrm>
            <a:prstGeom prst="rect">
              <a:avLst/>
            </a:prstGeom>
            <a:solidFill>
              <a:schemeClr val="bg2">
                <a:alpha val="2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HASS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4" name="TextBox 3">
            <a:extLst>
              <a:ext uri="{FF2B5EF4-FFF2-40B4-BE49-F238E27FC236}">
                <a16:creationId xmlns:a16="http://schemas.microsoft.com/office/drawing/2014/main" id="{7EFEBF19-7CE5-271F-B99E-05F338326AE5}"/>
              </a:ext>
            </a:extLst>
          </p:cNvPr>
          <p:cNvSpPr txBox="1"/>
          <p:nvPr/>
        </p:nvSpPr>
        <p:spPr>
          <a:xfrm>
            <a:off x="6125028" y="1579584"/>
            <a:ext cx="2749028" cy="515526"/>
          </a:xfrm>
          <a:prstGeom prst="rect">
            <a:avLst/>
          </a:prstGeom>
          <a:solidFill>
            <a:schemeClr val="bg2"/>
          </a:solidFill>
          <a:ln w="12700">
            <a:noFill/>
          </a:ln>
          <a:effectLst/>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rgbClr val="FFFFFF"/>
                </a:solidFill>
                <a:latin typeface="Arial"/>
                <a:cs typeface="Arial"/>
              </a:rPr>
              <a:t>Rationale</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Aims</a:t>
            </a:r>
          </a:p>
        </p:txBody>
      </p:sp>
      <p:sp>
        <p:nvSpPr>
          <p:cNvPr id="5" name="Title 4">
            <a:extLst>
              <a:ext uri="{FF2B5EF4-FFF2-40B4-BE49-F238E27FC236}">
                <a16:creationId xmlns:a16="http://schemas.microsoft.com/office/drawing/2014/main" id="{C64A7CE9-21CD-690E-5772-CFE0DA300DDF}"/>
              </a:ext>
            </a:extLst>
          </p:cNvPr>
          <p:cNvSpPr>
            <a:spLocks noGrp="1"/>
          </p:cNvSpPr>
          <p:nvPr>
            <p:ph type="title"/>
          </p:nvPr>
        </p:nvSpPr>
        <p:spPr/>
        <p:txBody>
          <a:bodyPr>
            <a:normAutofit/>
          </a:bodyPr>
          <a:lstStyle/>
          <a:p>
            <a:r>
              <a:rPr lang="en-AU" dirty="0"/>
              <a:t>Organisation of History</a:t>
            </a:r>
          </a:p>
        </p:txBody>
      </p:sp>
    </p:spTree>
    <p:extLst>
      <p:ext uri="{BB962C8B-B14F-4D97-AF65-F5344CB8AC3E}">
        <p14:creationId xmlns:p14="http://schemas.microsoft.com/office/powerpoint/2010/main" val="412365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ADB03-6E64-6826-76C3-D3B21304DBE8}"/>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8831A39-210F-E58B-5EB0-CA022ECC4292}"/>
              </a:ext>
            </a:extLst>
          </p:cNvPr>
          <p:cNvGrpSpPr/>
          <p:nvPr/>
        </p:nvGrpSpPr>
        <p:grpSpPr>
          <a:xfrm>
            <a:off x="6182110" y="625980"/>
            <a:ext cx="2634865" cy="3602051"/>
            <a:chOff x="5364087" y="541137"/>
            <a:chExt cx="2634865" cy="3602051"/>
          </a:xfrm>
        </p:grpSpPr>
        <p:sp>
          <p:nvSpPr>
            <p:cNvPr id="16" name="TextBox 15">
              <a:extLst>
                <a:ext uri="{FF2B5EF4-FFF2-40B4-BE49-F238E27FC236}">
                  <a16:creationId xmlns:a16="http://schemas.microsoft.com/office/drawing/2014/main" id="{BE48A125-A98B-388E-0D86-8A62BB1E139D}"/>
                </a:ext>
              </a:extLst>
            </p:cNvPr>
            <p:cNvSpPr txBox="1"/>
            <p:nvPr/>
          </p:nvSpPr>
          <p:spPr>
            <a:xfrm>
              <a:off x="5364088" y="2612000"/>
              <a:ext cx="2634864" cy="1531188"/>
            </a:xfrm>
            <a:prstGeom prst="rect">
              <a:avLst/>
            </a:prstGeom>
            <a:solidFill>
              <a:schemeClr val="bg2">
                <a:lumMod val="20000"/>
                <a:lumOff val="8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36896F4C-597B-6B1A-05DC-BBF2C9C05EC8}"/>
                </a:ext>
              </a:extLst>
            </p:cNvPr>
            <p:cNvSpPr txBox="1"/>
            <p:nvPr/>
          </p:nvSpPr>
          <p:spPr>
            <a:xfrm>
              <a:off x="5364087" y="1261432"/>
              <a:ext cx="2634864" cy="1277273"/>
            </a:xfrm>
            <a:prstGeom prst="rect">
              <a:avLst/>
            </a:prstGeom>
            <a:solidFill>
              <a:schemeClr val="bg2">
                <a:lumMod val="20000"/>
                <a:lumOff val="8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subject</a:t>
              </a: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solidFill>
                    <a:schemeClr val="bg2"/>
                  </a:solidFill>
                  <a:latin typeface="Arial"/>
                  <a:cs typeface="Arial"/>
                </a:rPr>
                <a:t>Key considerations </a:t>
              </a:r>
              <a:endParaRPr lang="en-AU" sz="1100" b="1" dirty="0">
                <a:solidFill>
                  <a:schemeClr val="bg2"/>
                </a:solidFill>
                <a:cs typeface="Arial"/>
              </a:endParaRPr>
            </a:p>
          </p:txBody>
        </p:sp>
        <p:sp>
          <p:nvSpPr>
            <p:cNvPr id="11" name="TextBox 10">
              <a:extLst>
                <a:ext uri="{FF2B5EF4-FFF2-40B4-BE49-F238E27FC236}">
                  <a16:creationId xmlns:a16="http://schemas.microsoft.com/office/drawing/2014/main" id="{B0551CD7-F153-8385-03C5-AEA704EE187B}"/>
                </a:ext>
              </a:extLst>
            </p:cNvPr>
            <p:cNvSpPr txBox="1"/>
            <p:nvPr/>
          </p:nvSpPr>
          <p:spPr>
            <a:xfrm>
              <a:off x="5740132" y="541137"/>
              <a:ext cx="1882774" cy="64633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History</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grpSp>
        <p:nvGrpSpPr>
          <p:cNvPr id="7" name="Group 6">
            <a:extLst>
              <a:ext uri="{FF2B5EF4-FFF2-40B4-BE49-F238E27FC236}">
                <a16:creationId xmlns:a16="http://schemas.microsoft.com/office/drawing/2014/main" id="{81C65259-6506-CF53-AAA5-FB57278F5E48}"/>
              </a:ext>
            </a:extLst>
          </p:cNvPr>
          <p:cNvGrpSpPr/>
          <p:nvPr/>
        </p:nvGrpSpPr>
        <p:grpSpPr>
          <a:xfrm>
            <a:off x="3251543" y="625980"/>
            <a:ext cx="2634864" cy="2797359"/>
            <a:chOff x="5364088" y="541137"/>
            <a:chExt cx="2634864" cy="2797359"/>
          </a:xfrm>
        </p:grpSpPr>
        <p:sp>
          <p:nvSpPr>
            <p:cNvPr id="9" name="TextBox 8">
              <a:extLst>
                <a:ext uri="{FF2B5EF4-FFF2-40B4-BE49-F238E27FC236}">
                  <a16:creationId xmlns:a16="http://schemas.microsoft.com/office/drawing/2014/main" id="{3FE7ED41-7EEF-201E-248C-5B3F17DBB13A}"/>
                </a:ext>
              </a:extLst>
            </p:cNvPr>
            <p:cNvSpPr txBox="1"/>
            <p:nvPr/>
          </p:nvSpPr>
          <p:spPr>
            <a:xfrm>
              <a:off x="5364088" y="1253310"/>
              <a:ext cx="2634864" cy="2085186"/>
            </a:xfrm>
            <a:prstGeom prst="rect">
              <a:avLst/>
            </a:prstGeom>
            <a:solidFill>
              <a:schemeClr val="bg2">
                <a:lumMod val="20000"/>
                <a:lumOff val="80000"/>
                <a:alpha val="20000"/>
              </a:schemeClr>
            </a:solidFill>
            <a:ln w="12700">
              <a:solidFill>
                <a:schemeClr val="bg1">
                  <a:lumMod val="9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Understand this learning area</a:t>
              </a:r>
            </a:p>
            <a:p>
              <a:pPr marL="252000" indent="-252000">
                <a:buFont typeface="Arial" panose="020B0604020202020204" pitchFamily="34" charset="0"/>
                <a:buChar char="•"/>
              </a:pPr>
              <a:r>
                <a:rPr lang="en-AU" sz="1100" dirty="0">
                  <a:solidFill>
                    <a:schemeClr val="bg1">
                      <a:lumMod val="85000"/>
                    </a:schemeClr>
                  </a:solidFill>
                  <a:latin typeface="Arial"/>
                  <a:cs typeface="Arial"/>
                </a:rPr>
                <a:t>Introduction </a:t>
              </a:r>
              <a:endParaRPr lang="en-AU" sz="1100" dirty="0">
                <a:solidFill>
                  <a:schemeClr val="bg1">
                    <a:lumMod val="85000"/>
                  </a:schemeClr>
                </a:solidFill>
                <a:cs typeface="Arial"/>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Rationale</a:t>
              </a:r>
            </a:p>
            <a:p>
              <a:pPr marL="252000" indent="-252000">
                <a:buFont typeface="Arial" panose="020B0604020202020204" pitchFamily="34" charset="0"/>
                <a:buChar char="•"/>
              </a:pPr>
              <a:r>
                <a:rPr lang="en-AU" sz="1100" dirty="0">
                  <a:solidFill>
                    <a:schemeClr val="bg1">
                      <a:lumMod val="85000"/>
                    </a:schemeClr>
                  </a:solidFill>
                  <a:latin typeface="Arial"/>
                  <a:cs typeface="Arial"/>
                </a:rPr>
                <a:t>Aims</a:t>
              </a:r>
            </a:p>
            <a:p>
              <a:pPr marL="252000" indent="-252000">
                <a:buFont typeface="Arial" panose="020B0604020202020204" pitchFamily="34" charset="0"/>
                <a:buChar char="•"/>
              </a:pPr>
              <a:r>
                <a:rPr lang="en-AU" sz="1100" dirty="0">
                  <a:solidFill>
                    <a:schemeClr val="bg1">
                      <a:lumMod val="85000"/>
                    </a:schemeClr>
                  </a:solidFill>
                  <a:latin typeface="Arial"/>
                  <a:cs typeface="Arial"/>
                </a:rPr>
                <a:t>Structure </a:t>
              </a:r>
            </a:p>
            <a:p>
              <a:pPr marL="252000" indent="-252000">
                <a:buFont typeface="Arial" panose="020B0604020202020204" pitchFamily="34" charset="0"/>
                <a:buChar char="•"/>
              </a:pPr>
              <a:r>
                <a:rPr lang="en-AU" sz="1100" b="1" dirty="0">
                  <a:solidFill>
                    <a:schemeClr val="bg1">
                      <a:lumMod val="85000"/>
                    </a:schemeClr>
                  </a:solidFill>
                  <a:latin typeface="Arial"/>
                  <a:cs typeface="Arial"/>
                </a:rPr>
                <a:t>Key considerations </a:t>
              </a:r>
              <a:endParaRPr lang="en-AU" sz="1100" b="1" dirty="0">
                <a:solidFill>
                  <a:schemeClr val="bg1">
                    <a:lumMod val="85000"/>
                  </a:schemeClr>
                </a:solidFill>
                <a:cs typeface="Arial"/>
              </a:endParaRPr>
            </a:p>
            <a:p>
              <a:pPr marL="252000" indent="-252000">
                <a:buFont typeface="Arial" panose="020B0604020202020204" pitchFamily="34" charset="0"/>
                <a:buChar char="•"/>
              </a:pPr>
              <a:r>
                <a:rPr lang="en-AU" sz="1100" b="1" dirty="0">
                  <a:solidFill>
                    <a:schemeClr val="bg1">
                      <a:lumMod val="85000"/>
                    </a:schemeClr>
                  </a:solidFill>
                  <a:latin typeface="Arial"/>
                  <a:cs typeface="Arial"/>
                </a:rPr>
                <a:t>Key connections </a:t>
              </a:r>
              <a:endParaRPr lang="en-AU" sz="1100" b="1" dirty="0">
                <a:solidFill>
                  <a:schemeClr val="bg1">
                    <a:lumMod val="85000"/>
                  </a:schemeClr>
                </a:solidFill>
                <a:cs typeface="Arial"/>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Resources</a:t>
              </a:r>
            </a:p>
          </p:txBody>
        </p:sp>
        <p:sp>
          <p:nvSpPr>
            <p:cNvPr id="10" name="TextBox 9">
              <a:extLst>
                <a:ext uri="{FF2B5EF4-FFF2-40B4-BE49-F238E27FC236}">
                  <a16:creationId xmlns:a16="http://schemas.microsoft.com/office/drawing/2014/main" id="{0A4F6C19-BC02-D01F-CA64-8824A31D9995}"/>
                </a:ext>
              </a:extLst>
            </p:cNvPr>
            <p:cNvSpPr txBox="1"/>
            <p:nvPr/>
          </p:nvSpPr>
          <p:spPr>
            <a:xfrm>
              <a:off x="5845009" y="541137"/>
              <a:ext cx="1673021" cy="646331"/>
            </a:xfrm>
            <a:prstGeom prst="rect">
              <a:avLst/>
            </a:prstGeom>
            <a:solidFill>
              <a:schemeClr val="bg2">
                <a:alpha val="2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HASS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4" name="TextBox 3">
            <a:extLst>
              <a:ext uri="{FF2B5EF4-FFF2-40B4-BE49-F238E27FC236}">
                <a16:creationId xmlns:a16="http://schemas.microsoft.com/office/drawing/2014/main" id="{03BEB400-5964-3967-A2AE-19B652C39718}"/>
              </a:ext>
            </a:extLst>
          </p:cNvPr>
          <p:cNvSpPr txBox="1"/>
          <p:nvPr/>
        </p:nvSpPr>
        <p:spPr>
          <a:xfrm>
            <a:off x="6125028" y="2133797"/>
            <a:ext cx="2749028" cy="261610"/>
          </a:xfrm>
          <a:prstGeom prst="rect">
            <a:avLst/>
          </a:prstGeom>
          <a:solidFill>
            <a:schemeClr val="bg2"/>
          </a:solidFill>
          <a:ln w="12700">
            <a:noFill/>
          </a:ln>
          <a:effectLst/>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rgbClr val="FFFFFF"/>
                </a:solidFill>
                <a:latin typeface="Arial"/>
                <a:cs typeface="Arial"/>
              </a:rPr>
              <a:t>Structure</a:t>
            </a:r>
          </a:p>
        </p:txBody>
      </p:sp>
      <p:sp>
        <p:nvSpPr>
          <p:cNvPr id="5" name="Title 4">
            <a:extLst>
              <a:ext uri="{FF2B5EF4-FFF2-40B4-BE49-F238E27FC236}">
                <a16:creationId xmlns:a16="http://schemas.microsoft.com/office/drawing/2014/main" id="{891EFD52-4C74-E4B0-B45B-DCAA87C420FD}"/>
              </a:ext>
            </a:extLst>
          </p:cNvPr>
          <p:cNvSpPr>
            <a:spLocks noGrp="1"/>
          </p:cNvSpPr>
          <p:nvPr>
            <p:ph type="title"/>
          </p:nvPr>
        </p:nvSpPr>
        <p:spPr/>
        <p:txBody>
          <a:bodyPr>
            <a:normAutofit/>
          </a:bodyPr>
          <a:lstStyle/>
          <a:p>
            <a:r>
              <a:rPr lang="en-AU" dirty="0"/>
              <a:t>Organisation of History</a:t>
            </a:r>
          </a:p>
        </p:txBody>
      </p:sp>
    </p:spTree>
    <p:extLst>
      <p:ext uri="{BB962C8B-B14F-4D97-AF65-F5344CB8AC3E}">
        <p14:creationId xmlns:p14="http://schemas.microsoft.com/office/powerpoint/2010/main" val="391415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8E35E-A71F-475A-A95B-4E8445C185C8}"/>
              </a:ext>
            </a:extLst>
          </p:cNvPr>
          <p:cNvSpPr>
            <a:spLocks noGrp="1"/>
          </p:cNvSpPr>
          <p:nvPr>
            <p:ph type="title"/>
          </p:nvPr>
        </p:nvSpPr>
        <p:spPr/>
        <p:txBody>
          <a:bodyPr/>
          <a:lstStyle/>
          <a:p>
            <a:r>
              <a:rPr lang="en-AU" dirty="0"/>
              <a:t>Knowledge and understanding sub-strands: History</a:t>
            </a:r>
          </a:p>
        </p:txBody>
      </p:sp>
      <p:sp>
        <p:nvSpPr>
          <p:cNvPr id="3" name="Content Placeholder 2">
            <a:extLst>
              <a:ext uri="{FF2B5EF4-FFF2-40B4-BE49-F238E27FC236}">
                <a16:creationId xmlns:a16="http://schemas.microsoft.com/office/drawing/2014/main" id="{1E53E0D5-8463-4798-BF44-56711DCD1717}"/>
              </a:ext>
            </a:extLst>
          </p:cNvPr>
          <p:cNvSpPr>
            <a:spLocks noGrp="1"/>
          </p:cNvSpPr>
          <p:nvPr>
            <p:ph idx="1"/>
          </p:nvPr>
        </p:nvSpPr>
        <p:spPr>
          <a:xfrm>
            <a:off x="327025" y="4393963"/>
            <a:ext cx="8496000" cy="195651"/>
          </a:xfrm>
        </p:spPr>
        <p:txBody>
          <a:bodyPr vert="horz" lIns="0" tIns="0" rIns="0" bIns="0" rtlCol="0" anchor="t">
            <a:normAutofit/>
          </a:bodyPr>
          <a:lstStyle/>
          <a:p>
            <a:r>
              <a:rPr lang="en-AU" sz="1200" b="1" i="1" dirty="0">
                <a:latin typeface="Arial"/>
                <a:cs typeface="Arial"/>
              </a:rPr>
              <a:t>*</a:t>
            </a:r>
            <a:r>
              <a:rPr lang="en-AU" sz="1200" b="1" dirty="0">
                <a:latin typeface="Arial"/>
                <a:cs typeface="Arial"/>
              </a:rPr>
              <a:t>Bold</a:t>
            </a:r>
            <a:r>
              <a:rPr lang="en-AU" sz="1200" dirty="0">
                <a:latin typeface="Arial"/>
                <a:cs typeface="Arial"/>
              </a:rPr>
              <a:t> titles indicate those sub-strands that are expected to be taught in the year level.</a:t>
            </a:r>
          </a:p>
        </p:txBody>
      </p:sp>
      <p:graphicFrame>
        <p:nvGraphicFramePr>
          <p:cNvPr id="8" name="Table 7">
            <a:extLst>
              <a:ext uri="{FF2B5EF4-FFF2-40B4-BE49-F238E27FC236}">
                <a16:creationId xmlns:a16="http://schemas.microsoft.com/office/drawing/2014/main" id="{3A30CA15-D9F5-485A-B628-7B6AE0DF9922}"/>
              </a:ext>
            </a:extLst>
          </p:cNvPr>
          <p:cNvGraphicFramePr>
            <a:graphicFrameLocks noGrp="1"/>
          </p:cNvGraphicFramePr>
          <p:nvPr>
            <p:extLst>
              <p:ext uri="{D42A27DB-BD31-4B8C-83A1-F6EECF244321}">
                <p14:modId xmlns:p14="http://schemas.microsoft.com/office/powerpoint/2010/main" val="3311273885"/>
              </p:ext>
            </p:extLst>
          </p:nvPr>
        </p:nvGraphicFramePr>
        <p:xfrm>
          <a:off x="1885085" y="826412"/>
          <a:ext cx="6931889" cy="3424194"/>
        </p:xfrm>
        <a:graphic>
          <a:graphicData uri="http://schemas.openxmlformats.org/drawingml/2006/table">
            <a:tbl>
              <a:tblPr firstRow="1" firstCol="1" bandRow="1"/>
              <a:tblGrid>
                <a:gridCol w="1593869">
                  <a:extLst>
                    <a:ext uri="{9D8B030D-6E8A-4147-A177-3AD203B41FA5}">
                      <a16:colId xmlns:a16="http://schemas.microsoft.com/office/drawing/2014/main" val="131586583"/>
                    </a:ext>
                  </a:extLst>
                </a:gridCol>
                <a:gridCol w="129911">
                  <a:extLst>
                    <a:ext uri="{9D8B030D-6E8A-4147-A177-3AD203B41FA5}">
                      <a16:colId xmlns:a16="http://schemas.microsoft.com/office/drawing/2014/main" val="363828347"/>
                    </a:ext>
                  </a:extLst>
                </a:gridCol>
                <a:gridCol w="1593396">
                  <a:extLst>
                    <a:ext uri="{9D8B030D-6E8A-4147-A177-3AD203B41FA5}">
                      <a16:colId xmlns:a16="http://schemas.microsoft.com/office/drawing/2014/main" val="1670693440"/>
                    </a:ext>
                  </a:extLst>
                </a:gridCol>
                <a:gridCol w="129911">
                  <a:extLst>
                    <a:ext uri="{9D8B030D-6E8A-4147-A177-3AD203B41FA5}">
                      <a16:colId xmlns:a16="http://schemas.microsoft.com/office/drawing/2014/main" val="2562216301"/>
                    </a:ext>
                  </a:extLst>
                </a:gridCol>
                <a:gridCol w="1593869">
                  <a:extLst>
                    <a:ext uri="{9D8B030D-6E8A-4147-A177-3AD203B41FA5}">
                      <a16:colId xmlns:a16="http://schemas.microsoft.com/office/drawing/2014/main" val="177975753"/>
                    </a:ext>
                  </a:extLst>
                </a:gridCol>
                <a:gridCol w="129911">
                  <a:extLst>
                    <a:ext uri="{9D8B030D-6E8A-4147-A177-3AD203B41FA5}">
                      <a16:colId xmlns:a16="http://schemas.microsoft.com/office/drawing/2014/main" val="118728569"/>
                    </a:ext>
                  </a:extLst>
                </a:gridCol>
                <a:gridCol w="1761022">
                  <a:extLst>
                    <a:ext uri="{9D8B030D-6E8A-4147-A177-3AD203B41FA5}">
                      <a16:colId xmlns:a16="http://schemas.microsoft.com/office/drawing/2014/main" val="177167726"/>
                    </a:ext>
                  </a:extLst>
                </a:gridCol>
              </a:tblGrid>
              <a:tr h="432048">
                <a:tc>
                  <a:txBody>
                    <a:bodyPr/>
                    <a:lstStyle/>
                    <a:p>
                      <a:pPr marR="99060" algn="ctr">
                        <a:lnSpc>
                          <a:spcPct val="110000"/>
                        </a:lnSpc>
                        <a:spcAft>
                          <a:spcPts val="600"/>
                        </a:spcAft>
                      </a:pPr>
                      <a:r>
                        <a:rPr lang="en-AU" sz="1500" b="1" dirty="0">
                          <a:effectLst/>
                          <a:latin typeface="Arial" panose="020B0604020202020204" pitchFamily="34" charset="0"/>
                          <a:ea typeface="Times New Roman" panose="02020603050405020304" pitchFamily="18" charset="0"/>
                          <a:cs typeface="Arial" panose="020B0604020202020204" pitchFamily="34" charset="0"/>
                        </a:rPr>
                        <a:t>Year 7</a:t>
                      </a:r>
                      <a:endParaRPr lang="en-AU"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500" b="1">
                          <a:effectLst/>
                          <a:latin typeface="Arial" panose="020B0604020202020204" pitchFamily="34" charset="0"/>
                          <a:ea typeface="Times New Roman" panose="02020603050405020304" pitchFamily="18" charset="0"/>
                          <a:cs typeface="Arial" panose="020B0604020202020204" pitchFamily="34" charset="0"/>
                        </a:rPr>
                        <a:t> </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Year 8</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500" b="1">
                          <a:effectLst/>
                          <a:latin typeface="Arial" panose="020B0604020202020204" pitchFamily="34" charset="0"/>
                          <a:ea typeface="Times New Roman" panose="02020603050405020304" pitchFamily="18" charset="0"/>
                          <a:cs typeface="Arial" panose="020B0604020202020204" pitchFamily="34" charset="0"/>
                        </a:rPr>
                        <a:t> </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Year 9</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500" b="1">
                          <a:effectLst/>
                          <a:latin typeface="Arial" panose="020B0604020202020204" pitchFamily="34" charset="0"/>
                          <a:ea typeface="Times New Roman" panose="02020603050405020304" pitchFamily="18" charset="0"/>
                          <a:cs typeface="Arial" panose="020B0604020202020204" pitchFamily="34" charset="0"/>
                        </a:rPr>
                        <a:t> </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Year 10</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E6E7E8"/>
                    </a:solidFill>
                  </a:tcPr>
                </a:tc>
                <a:extLst>
                  <a:ext uri="{0D108BD9-81ED-4DB2-BD59-A6C34878D82A}">
                    <a16:rowId xmlns:a16="http://schemas.microsoft.com/office/drawing/2014/main" val="2467951369"/>
                  </a:ext>
                </a:extLst>
              </a:tr>
              <a:tr h="731520">
                <a:tc>
                  <a:txBody>
                    <a:bodyPr/>
                    <a:lstStyle/>
                    <a:p>
                      <a:pPr marL="77470" marR="21590" algn="l">
                        <a:lnSpc>
                          <a:spcPct val="100000"/>
                        </a:lnSpc>
                        <a:spcAft>
                          <a:spcPts val="0"/>
                        </a:spcAft>
                      </a:pPr>
                      <a:r>
                        <a:rPr lang="en-AU" sz="1200" b="1">
                          <a:effectLst/>
                          <a:latin typeface="Arial" panose="020B0604020202020204" pitchFamily="34" charset="0"/>
                          <a:ea typeface="Times New Roman" panose="02020603050405020304" pitchFamily="18" charset="0"/>
                          <a:cs typeface="Arial" panose="020B0604020202020204" pitchFamily="34" charset="0"/>
                        </a:rPr>
                        <a:t>Deep time history of Australia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200" b="1">
                          <a:effectLst/>
                          <a:latin typeface="Arial" panose="020B0604020202020204" pitchFamily="34" charset="0"/>
                          <a:ea typeface="Times New Roman" panose="02020603050405020304" pitchFamily="18" charset="0"/>
                          <a:cs typeface="Arial" panose="020B0604020202020204" pitchFamily="34" charset="0"/>
                        </a:rPr>
                        <a:t>Medieval Europe and the early modern world</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200" b="1">
                          <a:effectLst/>
                          <a:latin typeface="Arial" panose="020B0604020202020204" pitchFamily="34" charset="0"/>
                          <a:ea typeface="Times New Roman" panose="02020603050405020304" pitchFamily="18" charset="0"/>
                          <a:cs typeface="Times New Roman" panose="02020603050405020304" pitchFamily="18" charset="0"/>
                        </a:rPr>
                        <a:t>Making and transforming the Australian nation (1750–1914)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200" b="1" dirty="0">
                          <a:effectLst/>
                          <a:latin typeface="Arial" panose="020B0604020202020204" pitchFamily="34" charset="0"/>
                          <a:ea typeface="Times New Roman" panose="02020603050405020304" pitchFamily="18" charset="0"/>
                          <a:cs typeface="Arial" panose="020B0604020202020204" pitchFamily="34" charset="0"/>
                        </a:rPr>
                        <a:t>Second World War</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9710230"/>
                  </a:ext>
                </a:extLst>
              </a:tr>
              <a:tr h="648000">
                <a:tc>
                  <a:txBody>
                    <a:bodyPr/>
                    <a:lstStyle/>
                    <a:p>
                      <a:pPr marL="77470" marR="21590" algn="l">
                        <a:lnSpc>
                          <a:spcPct val="100000"/>
                        </a:lnSpc>
                        <a:spcAft>
                          <a:spcPts val="0"/>
                        </a:spcAft>
                      </a:pPr>
                      <a:r>
                        <a:rPr lang="en-AU" sz="1200" b="1">
                          <a:effectLst/>
                          <a:latin typeface="Arial" panose="020B0604020202020204" pitchFamily="34" charset="0"/>
                          <a:ea typeface="Times New Roman" panose="02020603050405020304" pitchFamily="18" charset="0"/>
                          <a:cs typeface="Arial" panose="020B0604020202020204" pitchFamily="34" charset="0"/>
                        </a:rPr>
                        <a:t>The ancient world</a:t>
                      </a:r>
                      <a:endParaRPr lang="en-AU"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Empires and expansions</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200" b="1" dirty="0">
                          <a:effectLst/>
                          <a:latin typeface="Arial" panose="020B0604020202020204" pitchFamily="34" charset="0"/>
                          <a:ea typeface="Times New Roman" panose="02020603050405020304" pitchFamily="18" charset="0"/>
                          <a:cs typeface="Arial" panose="020B0604020202020204" pitchFamily="34" charset="0"/>
                        </a:rPr>
                        <a:t>First World War (1914–1918)</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200" b="1">
                          <a:effectLst/>
                          <a:latin typeface="Arial" panose="020B0604020202020204" pitchFamily="34" charset="0"/>
                          <a:ea typeface="Times New Roman" panose="02020603050405020304" pitchFamily="18" charset="0"/>
                          <a:cs typeface="Arial" panose="020B0604020202020204" pitchFamily="34" charset="0"/>
                        </a:rPr>
                        <a:t>Building modern Australia</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468061"/>
                  </a:ext>
                </a:extLst>
              </a:tr>
              <a:tr h="914400">
                <a:tc>
                  <a:txBody>
                    <a:bodyPr/>
                    <a:lstStyle/>
                    <a:p>
                      <a:pPr marL="77470" marR="21590"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effectLst/>
                          <a:latin typeface="Arial" panose="020B0604020202020204" pitchFamily="34" charset="0"/>
                          <a:ea typeface="Times New Roman" panose="02020603050405020304" pitchFamily="18" charset="0"/>
                          <a:cs typeface="Arial" panose="020B0604020202020204" pitchFamily="34" charset="0"/>
                        </a:rPr>
                        <a:t>Asia-Pacific world</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effectLst/>
                          <a:latin typeface="Arial" panose="020B0604020202020204" pitchFamily="34" charset="0"/>
                          <a:ea typeface="Times New Roman" panose="02020603050405020304" pitchFamily="18" charset="0"/>
                          <a:cs typeface="Arial" panose="020B0604020202020204" pitchFamily="34" charset="0"/>
                        </a:rPr>
                        <a:t>The Industrial Revolution and the movement of peoples (1750–1900)</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effectLst/>
                          <a:latin typeface="Arial" panose="020B0604020202020204" pitchFamily="34" charset="0"/>
                          <a:ea typeface="Times New Roman" panose="02020603050405020304" pitchFamily="18" charset="0"/>
                          <a:cs typeface="Arial" panose="020B0604020202020204" pitchFamily="34" charset="0"/>
                        </a:rPr>
                        <a:t>The globalising world</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811820"/>
                  </a:ext>
                </a:extLst>
              </a:tr>
              <a:tr h="698226">
                <a:tc>
                  <a:txBody>
                    <a:bodyPr/>
                    <a:lstStyle/>
                    <a:p>
                      <a:pPr marL="77470" marR="21590"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dirty="0">
                          <a:effectLst/>
                          <a:latin typeface="Arial" panose="020B0604020202020204" pitchFamily="34" charset="0"/>
                          <a:ea typeface="Times New Roman" panose="02020603050405020304" pitchFamily="18" charset="0"/>
                          <a:cs typeface="Times New Roman" panose="02020603050405020304" pitchFamily="18" charset="0"/>
                        </a:rPr>
                        <a:t>Asia and the world (1750–1914)</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04049183"/>
                  </a:ext>
                </a:extLst>
              </a:tr>
            </a:tbl>
          </a:graphicData>
        </a:graphic>
      </p:graphicFrame>
      <p:grpSp>
        <p:nvGrpSpPr>
          <p:cNvPr id="10" name="Group 9">
            <a:extLst>
              <a:ext uri="{FF2B5EF4-FFF2-40B4-BE49-F238E27FC236}">
                <a16:creationId xmlns:a16="http://schemas.microsoft.com/office/drawing/2014/main" id="{41ECBFA4-F942-DDCF-59A7-90806480CBB9}"/>
              </a:ext>
            </a:extLst>
          </p:cNvPr>
          <p:cNvGrpSpPr/>
          <p:nvPr/>
        </p:nvGrpSpPr>
        <p:grpSpPr>
          <a:xfrm>
            <a:off x="327025" y="826412"/>
            <a:ext cx="1404645" cy="3457487"/>
            <a:chOff x="603264" y="843007"/>
            <a:chExt cx="1404645" cy="448466"/>
          </a:xfrm>
        </p:grpSpPr>
        <p:sp>
          <p:nvSpPr>
            <p:cNvPr id="7" name="Rectangle 6">
              <a:extLst>
                <a:ext uri="{FF2B5EF4-FFF2-40B4-BE49-F238E27FC236}">
                  <a16:creationId xmlns:a16="http://schemas.microsoft.com/office/drawing/2014/main" id="{3DD8F143-B1CE-7857-4E75-B9D7F8496824}"/>
                </a:ext>
              </a:extLst>
            </p:cNvPr>
            <p:cNvSpPr/>
            <p:nvPr/>
          </p:nvSpPr>
          <p:spPr>
            <a:xfrm>
              <a:off x="603264" y="843007"/>
              <a:ext cx="1404645" cy="448466"/>
            </a:xfrm>
            <a:prstGeom prst="rect">
              <a:avLst/>
            </a:prstGeom>
            <a:solidFill>
              <a:srgbClr val="E2231A"/>
            </a:solidFill>
            <a:ln>
              <a:solidFill>
                <a:srgbClr val="E22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80F51D0-3216-B1B4-DB0F-12C525F60851}"/>
                </a:ext>
              </a:extLst>
            </p:cNvPr>
            <p:cNvSpPr txBox="1"/>
            <p:nvPr/>
          </p:nvSpPr>
          <p:spPr>
            <a:xfrm>
              <a:off x="603264" y="1034134"/>
              <a:ext cx="1404645" cy="3992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History v9.0</a:t>
              </a:r>
            </a:p>
          </p:txBody>
        </p:sp>
      </p:grpSp>
    </p:spTree>
    <p:extLst>
      <p:ext uri="{BB962C8B-B14F-4D97-AF65-F5344CB8AC3E}">
        <p14:creationId xmlns:p14="http://schemas.microsoft.com/office/powerpoint/2010/main" val="118912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8E35E-A71F-475A-A95B-4E8445C185C8}"/>
              </a:ext>
            </a:extLst>
          </p:cNvPr>
          <p:cNvSpPr>
            <a:spLocks noGrp="1"/>
          </p:cNvSpPr>
          <p:nvPr>
            <p:ph type="title"/>
          </p:nvPr>
        </p:nvSpPr>
        <p:spPr/>
        <p:txBody>
          <a:bodyPr/>
          <a:lstStyle/>
          <a:p>
            <a:r>
              <a:rPr lang="en-AU" dirty="0"/>
              <a:t>Knowledge and Understanding sub-strands: History</a:t>
            </a:r>
          </a:p>
        </p:txBody>
      </p:sp>
      <p:graphicFrame>
        <p:nvGraphicFramePr>
          <p:cNvPr id="8" name="Table 7">
            <a:extLst>
              <a:ext uri="{FF2B5EF4-FFF2-40B4-BE49-F238E27FC236}">
                <a16:creationId xmlns:a16="http://schemas.microsoft.com/office/drawing/2014/main" id="{3A30CA15-D9F5-485A-B628-7B6AE0DF9922}"/>
              </a:ext>
            </a:extLst>
          </p:cNvPr>
          <p:cNvGraphicFramePr>
            <a:graphicFrameLocks noGrp="1"/>
          </p:cNvGraphicFramePr>
          <p:nvPr>
            <p:extLst>
              <p:ext uri="{D42A27DB-BD31-4B8C-83A1-F6EECF244321}">
                <p14:modId xmlns:p14="http://schemas.microsoft.com/office/powerpoint/2010/main" val="2164126392"/>
              </p:ext>
            </p:extLst>
          </p:nvPr>
        </p:nvGraphicFramePr>
        <p:xfrm>
          <a:off x="1885085" y="826412"/>
          <a:ext cx="6931889" cy="3424194"/>
        </p:xfrm>
        <a:graphic>
          <a:graphicData uri="http://schemas.openxmlformats.org/drawingml/2006/table">
            <a:tbl>
              <a:tblPr firstRow="1" firstCol="1" bandRow="1"/>
              <a:tblGrid>
                <a:gridCol w="1593869">
                  <a:extLst>
                    <a:ext uri="{9D8B030D-6E8A-4147-A177-3AD203B41FA5}">
                      <a16:colId xmlns:a16="http://schemas.microsoft.com/office/drawing/2014/main" val="131586583"/>
                    </a:ext>
                  </a:extLst>
                </a:gridCol>
                <a:gridCol w="129911">
                  <a:extLst>
                    <a:ext uri="{9D8B030D-6E8A-4147-A177-3AD203B41FA5}">
                      <a16:colId xmlns:a16="http://schemas.microsoft.com/office/drawing/2014/main" val="363828347"/>
                    </a:ext>
                  </a:extLst>
                </a:gridCol>
                <a:gridCol w="1593396">
                  <a:extLst>
                    <a:ext uri="{9D8B030D-6E8A-4147-A177-3AD203B41FA5}">
                      <a16:colId xmlns:a16="http://schemas.microsoft.com/office/drawing/2014/main" val="1670693440"/>
                    </a:ext>
                  </a:extLst>
                </a:gridCol>
                <a:gridCol w="129911">
                  <a:extLst>
                    <a:ext uri="{9D8B030D-6E8A-4147-A177-3AD203B41FA5}">
                      <a16:colId xmlns:a16="http://schemas.microsoft.com/office/drawing/2014/main" val="2562216301"/>
                    </a:ext>
                  </a:extLst>
                </a:gridCol>
                <a:gridCol w="1593869">
                  <a:extLst>
                    <a:ext uri="{9D8B030D-6E8A-4147-A177-3AD203B41FA5}">
                      <a16:colId xmlns:a16="http://schemas.microsoft.com/office/drawing/2014/main" val="177975753"/>
                    </a:ext>
                  </a:extLst>
                </a:gridCol>
                <a:gridCol w="129911">
                  <a:extLst>
                    <a:ext uri="{9D8B030D-6E8A-4147-A177-3AD203B41FA5}">
                      <a16:colId xmlns:a16="http://schemas.microsoft.com/office/drawing/2014/main" val="118728569"/>
                    </a:ext>
                  </a:extLst>
                </a:gridCol>
                <a:gridCol w="1761022">
                  <a:extLst>
                    <a:ext uri="{9D8B030D-6E8A-4147-A177-3AD203B41FA5}">
                      <a16:colId xmlns:a16="http://schemas.microsoft.com/office/drawing/2014/main" val="177167726"/>
                    </a:ext>
                  </a:extLst>
                </a:gridCol>
              </a:tblGrid>
              <a:tr h="432048">
                <a:tc>
                  <a:txBody>
                    <a:bodyPr/>
                    <a:lstStyle/>
                    <a:p>
                      <a:pPr marR="99060" algn="ctr">
                        <a:lnSpc>
                          <a:spcPct val="110000"/>
                        </a:lnSpc>
                        <a:spcAft>
                          <a:spcPts val="600"/>
                        </a:spcAft>
                      </a:pPr>
                      <a:r>
                        <a:rPr lang="en-AU" sz="1500" b="1" dirty="0">
                          <a:effectLst/>
                          <a:latin typeface="Arial" panose="020B0604020202020204" pitchFamily="34" charset="0"/>
                          <a:ea typeface="Times New Roman" panose="02020603050405020304" pitchFamily="18" charset="0"/>
                          <a:cs typeface="Arial" panose="020B0604020202020204" pitchFamily="34" charset="0"/>
                        </a:rPr>
                        <a:t>Year 7</a:t>
                      </a:r>
                      <a:endParaRPr lang="en-AU"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chemeClr val="bg1">
                        <a:lumMod val="85000"/>
                      </a:schemeClr>
                    </a:solidFill>
                  </a:tcPr>
                </a:tc>
                <a:tc>
                  <a:txBody>
                    <a:bodyPr/>
                    <a:lstStyle/>
                    <a:p>
                      <a:pPr algn="ctr">
                        <a:lnSpc>
                          <a:spcPct val="110000"/>
                        </a:lnSpc>
                        <a:spcAft>
                          <a:spcPts val="600"/>
                        </a:spcAft>
                      </a:pPr>
                      <a:r>
                        <a:rPr lang="en-AU" sz="1500" b="1">
                          <a:effectLst/>
                          <a:latin typeface="Arial" panose="020B0604020202020204" pitchFamily="34" charset="0"/>
                          <a:ea typeface="Times New Roman" panose="02020603050405020304" pitchFamily="18" charset="0"/>
                          <a:cs typeface="Arial" panose="020B0604020202020204" pitchFamily="34" charset="0"/>
                        </a:rPr>
                        <a:t> </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Year 8</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Year 9</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Year 10</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E6E7E8"/>
                    </a:solidFill>
                  </a:tcPr>
                </a:tc>
                <a:extLst>
                  <a:ext uri="{0D108BD9-81ED-4DB2-BD59-A6C34878D82A}">
                    <a16:rowId xmlns:a16="http://schemas.microsoft.com/office/drawing/2014/main" val="2467951369"/>
                  </a:ext>
                </a:extLst>
              </a:tr>
              <a:tr h="731520">
                <a:tc>
                  <a:txBody>
                    <a:bodyPr/>
                    <a:lstStyle/>
                    <a:p>
                      <a:pPr marL="77470" marR="21590" algn="l">
                        <a:lnSpc>
                          <a:spcPct val="100000"/>
                        </a:lnSpc>
                        <a:spcAft>
                          <a:spcPts val="0"/>
                        </a:spcAft>
                      </a:pPr>
                      <a:r>
                        <a:rPr lang="en-AU" sz="1200" b="1">
                          <a:effectLst/>
                          <a:latin typeface="Arial" panose="020B0604020202020204" pitchFamily="34" charset="0"/>
                          <a:ea typeface="Times New Roman" panose="02020603050405020304" pitchFamily="18" charset="0"/>
                          <a:cs typeface="Arial" panose="020B0604020202020204" pitchFamily="34" charset="0"/>
                        </a:rPr>
                        <a:t>Deep time history of Australia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Medieval Europe and the early modern world</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rPr>
                        <a:t>Making and transforming the Australian nation (1750–1914)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200" b="1" dirty="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Second World War</a:t>
                      </a:r>
                      <a:endParaRPr lang="en-AU"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9710230"/>
                  </a:ext>
                </a:extLst>
              </a:tr>
              <a:tr h="648000">
                <a:tc>
                  <a:txBody>
                    <a:bodyPr/>
                    <a:lstStyle/>
                    <a:p>
                      <a:pPr marL="77470" marR="21590" algn="l">
                        <a:lnSpc>
                          <a:spcPct val="100000"/>
                        </a:lnSpc>
                        <a:spcAft>
                          <a:spcPts val="0"/>
                        </a:spcAft>
                      </a:pPr>
                      <a:r>
                        <a:rPr lang="en-AU" sz="1200" b="1">
                          <a:effectLst/>
                          <a:latin typeface="Arial" panose="020B0604020202020204" pitchFamily="34" charset="0"/>
                          <a:ea typeface="Times New Roman" panose="02020603050405020304" pitchFamily="18" charset="0"/>
                          <a:cs typeface="Arial" panose="020B0604020202020204" pitchFamily="34" charset="0"/>
                        </a:rPr>
                        <a:t>The ancient world</a:t>
                      </a:r>
                      <a:endParaRPr lang="en-AU"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Empires and expansions</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200" b="1" dirty="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First World War (1914–1918)</a:t>
                      </a:r>
                      <a:endParaRPr lang="en-AU"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Building modern Australia</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468061"/>
                  </a:ext>
                </a:extLst>
              </a:tr>
              <a:tr h="914400">
                <a:tc>
                  <a:txBody>
                    <a:bodyPr/>
                    <a:lstStyle/>
                    <a:p>
                      <a:pPr marL="77470" marR="21590"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Asia-Pacific world</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The Industrial Revolution and the movement of peoples (1750–1900)</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The globalising world</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811820"/>
                  </a:ext>
                </a:extLst>
              </a:tr>
              <a:tr h="698226">
                <a:tc>
                  <a:txBody>
                    <a:bodyPr/>
                    <a:lstStyle/>
                    <a:p>
                      <a:pPr marL="77470" marR="21590"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rPr>
                        <a:t>Asia and the world (1750–1914)</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endParaRPr lang="en-AU"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04049183"/>
                  </a:ext>
                </a:extLst>
              </a:tr>
            </a:tbl>
          </a:graphicData>
        </a:graphic>
      </p:graphicFrame>
      <p:grpSp>
        <p:nvGrpSpPr>
          <p:cNvPr id="10" name="Group 9">
            <a:extLst>
              <a:ext uri="{FF2B5EF4-FFF2-40B4-BE49-F238E27FC236}">
                <a16:creationId xmlns:a16="http://schemas.microsoft.com/office/drawing/2014/main" id="{41ECBFA4-F942-DDCF-59A7-90806480CBB9}"/>
              </a:ext>
            </a:extLst>
          </p:cNvPr>
          <p:cNvGrpSpPr/>
          <p:nvPr/>
        </p:nvGrpSpPr>
        <p:grpSpPr>
          <a:xfrm>
            <a:off x="327025" y="826412"/>
            <a:ext cx="1404645" cy="3457487"/>
            <a:chOff x="603264" y="843007"/>
            <a:chExt cx="1404645" cy="448466"/>
          </a:xfrm>
        </p:grpSpPr>
        <p:sp>
          <p:nvSpPr>
            <p:cNvPr id="7" name="Rectangle 6">
              <a:extLst>
                <a:ext uri="{FF2B5EF4-FFF2-40B4-BE49-F238E27FC236}">
                  <a16:creationId xmlns:a16="http://schemas.microsoft.com/office/drawing/2014/main" id="{3DD8F143-B1CE-7857-4E75-B9D7F8496824}"/>
                </a:ext>
              </a:extLst>
            </p:cNvPr>
            <p:cNvSpPr/>
            <p:nvPr/>
          </p:nvSpPr>
          <p:spPr>
            <a:xfrm>
              <a:off x="603264" y="843007"/>
              <a:ext cx="1404645" cy="448466"/>
            </a:xfrm>
            <a:prstGeom prst="rect">
              <a:avLst/>
            </a:prstGeom>
            <a:solidFill>
              <a:srgbClr val="E2231A"/>
            </a:solidFill>
            <a:ln>
              <a:solidFill>
                <a:srgbClr val="E22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80F51D0-3216-B1B4-DB0F-12C525F60851}"/>
                </a:ext>
              </a:extLst>
            </p:cNvPr>
            <p:cNvSpPr txBox="1"/>
            <p:nvPr/>
          </p:nvSpPr>
          <p:spPr>
            <a:xfrm>
              <a:off x="603264" y="1034134"/>
              <a:ext cx="1404645" cy="3992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History v9.0</a:t>
              </a:r>
            </a:p>
          </p:txBody>
        </p:sp>
      </p:grpSp>
      <p:sp>
        <p:nvSpPr>
          <p:cNvPr id="6" name="Content Placeholder 2">
            <a:extLst>
              <a:ext uri="{FF2B5EF4-FFF2-40B4-BE49-F238E27FC236}">
                <a16:creationId xmlns:a16="http://schemas.microsoft.com/office/drawing/2014/main" id="{83C3C8D2-F88E-0FE0-5481-9AB3220F195B}"/>
              </a:ext>
            </a:extLst>
          </p:cNvPr>
          <p:cNvSpPr txBox="1">
            <a:spLocks/>
          </p:cNvSpPr>
          <p:nvPr/>
        </p:nvSpPr>
        <p:spPr>
          <a:xfrm>
            <a:off x="327025" y="4393963"/>
            <a:ext cx="8496000" cy="195651"/>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1200" b="1" dirty="0">
                <a:latin typeface="Arial"/>
                <a:cs typeface="Arial"/>
              </a:rPr>
              <a:t>*Bold</a:t>
            </a:r>
            <a:r>
              <a:rPr lang="en-AU" sz="1200" dirty="0">
                <a:latin typeface="Arial"/>
                <a:cs typeface="Arial"/>
              </a:rPr>
              <a:t> titles indicate those sub-strands that are expected to be taught in the year level.</a:t>
            </a:r>
          </a:p>
        </p:txBody>
      </p:sp>
    </p:spTree>
    <p:extLst>
      <p:ext uri="{BB962C8B-B14F-4D97-AF65-F5344CB8AC3E}">
        <p14:creationId xmlns:p14="http://schemas.microsoft.com/office/powerpoint/2010/main" val="97356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FFEC3DD-59E6-1F47-ACA7-FBEEC766F1BF}"/>
              </a:ext>
            </a:extLst>
          </p:cNvPr>
          <p:cNvSpPr>
            <a:spLocks noGrp="1"/>
          </p:cNvSpPr>
          <p:nvPr>
            <p:ph idx="1"/>
          </p:nvPr>
        </p:nvSpPr>
        <p:spPr>
          <a:xfrm>
            <a:off x="327025" y="771550"/>
            <a:ext cx="3007580" cy="3708000"/>
          </a:xfrm>
        </p:spPr>
        <p:txBody>
          <a:bodyPr/>
          <a:lstStyle/>
          <a:p>
            <a:r>
              <a:rPr lang="en-AU" b="1" dirty="0"/>
              <a:t>Learning goal</a:t>
            </a:r>
          </a:p>
          <a:p>
            <a:r>
              <a:rPr lang="en-AU" dirty="0"/>
              <a:t>Understand the implications of changes in the Years 7–10 Australian Curriculum from v8.4 to v9.0: History for planning. </a:t>
            </a:r>
          </a:p>
        </p:txBody>
      </p:sp>
      <p:sp>
        <p:nvSpPr>
          <p:cNvPr id="5" name="Content Placeholder 4">
            <a:extLst>
              <a:ext uri="{FF2B5EF4-FFF2-40B4-BE49-F238E27FC236}">
                <a16:creationId xmlns:a16="http://schemas.microsoft.com/office/drawing/2014/main" id="{26024501-D1B4-56E3-A823-70EE324F9F29}"/>
              </a:ext>
            </a:extLst>
          </p:cNvPr>
          <p:cNvSpPr>
            <a:spLocks noGrp="1"/>
          </p:cNvSpPr>
          <p:nvPr>
            <p:ph sz="half" idx="4294967295"/>
          </p:nvPr>
        </p:nvSpPr>
        <p:spPr>
          <a:xfrm>
            <a:off x="4637088" y="771525"/>
            <a:ext cx="3715058" cy="3708400"/>
          </a:xfrm>
        </p:spPr>
        <p:txBody>
          <a:bodyPr>
            <a:normAutofit/>
          </a:bodyPr>
          <a:lstStyle/>
          <a:p>
            <a:r>
              <a:rPr lang="en-AU" b="1" dirty="0"/>
              <a:t>Success criteria</a:t>
            </a:r>
          </a:p>
          <a:p>
            <a:r>
              <a:rPr lang="en-AU" dirty="0"/>
              <a:t>You will know you are successful if you:</a:t>
            </a:r>
          </a:p>
          <a:p>
            <a:pPr marL="252000" indent="-252000">
              <a:buFont typeface="Arial" panose="020B0604020202020204" pitchFamily="34" charset="0"/>
              <a:buChar char="•"/>
            </a:pPr>
            <a:r>
              <a:rPr lang="en-AU" dirty="0">
                <a:ea typeface="Calibri" panose="020F0502020204030204" pitchFamily="34" charset="0"/>
              </a:rPr>
              <a:t>have</a:t>
            </a:r>
            <a:r>
              <a:rPr lang="en-AU" dirty="0">
                <a:effectLst/>
                <a:ea typeface="Calibri" panose="020F0502020204030204" pitchFamily="34" charset="0"/>
              </a:rPr>
              <a:t> more </a:t>
            </a:r>
            <a:r>
              <a:rPr lang="en-AU" b="1" dirty="0">
                <a:effectLst/>
                <a:ea typeface="Calibri" panose="020F0502020204030204" pitchFamily="34" charset="0"/>
              </a:rPr>
              <a:t>knowledge</a:t>
            </a:r>
            <a:r>
              <a:rPr lang="en-AU" dirty="0">
                <a:effectLst/>
                <a:ea typeface="Calibri" panose="020F0502020204030204" pitchFamily="34" charset="0"/>
              </a:rPr>
              <a:t> about the </a:t>
            </a:r>
            <a:r>
              <a:rPr lang="en-AU" b="1" dirty="0">
                <a:effectLst/>
                <a:ea typeface="Calibri" panose="020F0502020204030204" pitchFamily="34" charset="0"/>
              </a:rPr>
              <a:t>intent and structure </a:t>
            </a:r>
            <a:r>
              <a:rPr lang="en-AU" dirty="0">
                <a:effectLst/>
                <a:ea typeface="Calibri" panose="020F0502020204030204" pitchFamily="34" charset="0"/>
              </a:rPr>
              <a:t>of the Years 7–10 </a:t>
            </a:r>
            <a:r>
              <a:rPr lang="en-AU" dirty="0"/>
              <a:t>Australian Curriculum v9.0: History </a:t>
            </a:r>
            <a:endParaRPr lang="en-AU" dirty="0">
              <a:effectLst/>
              <a:ea typeface="Calibri" panose="020F0502020204030204" pitchFamily="34" charset="0"/>
            </a:endParaRPr>
          </a:p>
          <a:p>
            <a:pPr marL="252000" indent="-252000">
              <a:buFont typeface="Arial" panose="020B0604020202020204" pitchFamily="34" charset="0"/>
              <a:buChar char="•"/>
            </a:pPr>
            <a:r>
              <a:rPr lang="en-AU" dirty="0">
                <a:ea typeface="Calibri" panose="020F0502020204030204" pitchFamily="34" charset="0"/>
              </a:rPr>
              <a:t>can identify </a:t>
            </a:r>
            <a:r>
              <a:rPr lang="en-AU" b="1" dirty="0">
                <a:ea typeface="Calibri" panose="020F0502020204030204" pitchFamily="34" charset="0"/>
              </a:rPr>
              <a:t>actions for planning </a:t>
            </a:r>
            <a:r>
              <a:rPr lang="en-AU" dirty="0">
                <a:ea typeface="Calibri" panose="020F0502020204030204" pitchFamily="34" charset="0"/>
              </a:rPr>
              <a:t>in your school.</a:t>
            </a:r>
            <a:endParaRPr lang="en-AU" dirty="0">
              <a:effectLst/>
              <a:ea typeface="Calibri" panose="020F0502020204030204" pitchFamily="34" charset="0"/>
            </a:endParaRP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cxnSp>
        <p:nvCxnSpPr>
          <p:cNvPr id="6" name="Straight Connector 5">
            <a:extLst>
              <a:ext uri="{FF2B5EF4-FFF2-40B4-BE49-F238E27FC236}">
                <a16:creationId xmlns:a16="http://schemas.microsoft.com/office/drawing/2014/main" id="{91B22DF3-9CEB-F51F-F364-0A61CBD3DBC5}"/>
              </a:ext>
            </a:extLst>
          </p:cNvPr>
          <p:cNvCxnSpPr>
            <a:cxnSpLocks/>
          </p:cNvCxnSpPr>
          <p:nvPr/>
        </p:nvCxnSpPr>
        <p:spPr>
          <a:xfrm>
            <a:off x="3985846" y="771551"/>
            <a:ext cx="0" cy="347220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92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8E35E-A71F-475A-A95B-4E8445C185C8}"/>
              </a:ext>
            </a:extLst>
          </p:cNvPr>
          <p:cNvSpPr>
            <a:spLocks noGrp="1"/>
          </p:cNvSpPr>
          <p:nvPr>
            <p:ph type="title"/>
          </p:nvPr>
        </p:nvSpPr>
        <p:spPr/>
        <p:txBody>
          <a:bodyPr/>
          <a:lstStyle/>
          <a:p>
            <a:r>
              <a:rPr lang="en-AU" dirty="0"/>
              <a:t>Knowledge and understanding sub-strands: History</a:t>
            </a:r>
          </a:p>
        </p:txBody>
      </p:sp>
      <p:graphicFrame>
        <p:nvGraphicFramePr>
          <p:cNvPr id="8" name="Table 7">
            <a:extLst>
              <a:ext uri="{FF2B5EF4-FFF2-40B4-BE49-F238E27FC236}">
                <a16:creationId xmlns:a16="http://schemas.microsoft.com/office/drawing/2014/main" id="{3A30CA15-D9F5-485A-B628-7B6AE0DF9922}"/>
              </a:ext>
            </a:extLst>
          </p:cNvPr>
          <p:cNvGraphicFramePr>
            <a:graphicFrameLocks noGrp="1"/>
          </p:cNvGraphicFramePr>
          <p:nvPr>
            <p:extLst>
              <p:ext uri="{D42A27DB-BD31-4B8C-83A1-F6EECF244321}">
                <p14:modId xmlns:p14="http://schemas.microsoft.com/office/powerpoint/2010/main" val="466267297"/>
              </p:ext>
            </p:extLst>
          </p:nvPr>
        </p:nvGraphicFramePr>
        <p:xfrm>
          <a:off x="1885085" y="826412"/>
          <a:ext cx="6931889" cy="3424194"/>
        </p:xfrm>
        <a:graphic>
          <a:graphicData uri="http://schemas.openxmlformats.org/drawingml/2006/table">
            <a:tbl>
              <a:tblPr firstRow="1" firstCol="1" bandRow="1"/>
              <a:tblGrid>
                <a:gridCol w="1593869">
                  <a:extLst>
                    <a:ext uri="{9D8B030D-6E8A-4147-A177-3AD203B41FA5}">
                      <a16:colId xmlns:a16="http://schemas.microsoft.com/office/drawing/2014/main" val="131586583"/>
                    </a:ext>
                  </a:extLst>
                </a:gridCol>
                <a:gridCol w="129911">
                  <a:extLst>
                    <a:ext uri="{9D8B030D-6E8A-4147-A177-3AD203B41FA5}">
                      <a16:colId xmlns:a16="http://schemas.microsoft.com/office/drawing/2014/main" val="363828347"/>
                    </a:ext>
                  </a:extLst>
                </a:gridCol>
                <a:gridCol w="1593396">
                  <a:extLst>
                    <a:ext uri="{9D8B030D-6E8A-4147-A177-3AD203B41FA5}">
                      <a16:colId xmlns:a16="http://schemas.microsoft.com/office/drawing/2014/main" val="1670693440"/>
                    </a:ext>
                  </a:extLst>
                </a:gridCol>
                <a:gridCol w="129911">
                  <a:extLst>
                    <a:ext uri="{9D8B030D-6E8A-4147-A177-3AD203B41FA5}">
                      <a16:colId xmlns:a16="http://schemas.microsoft.com/office/drawing/2014/main" val="2562216301"/>
                    </a:ext>
                  </a:extLst>
                </a:gridCol>
                <a:gridCol w="1593869">
                  <a:extLst>
                    <a:ext uri="{9D8B030D-6E8A-4147-A177-3AD203B41FA5}">
                      <a16:colId xmlns:a16="http://schemas.microsoft.com/office/drawing/2014/main" val="177975753"/>
                    </a:ext>
                  </a:extLst>
                </a:gridCol>
                <a:gridCol w="129911">
                  <a:extLst>
                    <a:ext uri="{9D8B030D-6E8A-4147-A177-3AD203B41FA5}">
                      <a16:colId xmlns:a16="http://schemas.microsoft.com/office/drawing/2014/main" val="118728569"/>
                    </a:ext>
                  </a:extLst>
                </a:gridCol>
                <a:gridCol w="1761022">
                  <a:extLst>
                    <a:ext uri="{9D8B030D-6E8A-4147-A177-3AD203B41FA5}">
                      <a16:colId xmlns:a16="http://schemas.microsoft.com/office/drawing/2014/main" val="177167726"/>
                    </a:ext>
                  </a:extLst>
                </a:gridCol>
              </a:tblGrid>
              <a:tr h="432048">
                <a:tc>
                  <a:txBody>
                    <a:bodyPr/>
                    <a:lstStyle/>
                    <a:p>
                      <a:pPr marR="99060" algn="ctr">
                        <a:lnSpc>
                          <a:spcPct val="110000"/>
                        </a:lnSpc>
                        <a:spcAft>
                          <a:spcPts val="600"/>
                        </a:spcAft>
                      </a:pPr>
                      <a:r>
                        <a:rPr lang="en-AU" sz="1500" b="1" dirty="0">
                          <a:effectLst/>
                          <a:latin typeface="Arial" panose="020B0604020202020204" pitchFamily="34" charset="0"/>
                          <a:ea typeface="Times New Roman" panose="02020603050405020304" pitchFamily="18" charset="0"/>
                          <a:cs typeface="Arial" panose="020B0604020202020204" pitchFamily="34" charset="0"/>
                        </a:rPr>
                        <a:t>Year 7</a:t>
                      </a:r>
                      <a:endParaRPr lang="en-AU"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chemeClr val="bg1">
                        <a:lumMod val="85000"/>
                      </a:schemeClr>
                    </a:solidFill>
                  </a:tcPr>
                </a:tc>
                <a:tc>
                  <a:txBody>
                    <a:bodyPr/>
                    <a:lstStyle/>
                    <a:p>
                      <a:pPr algn="ctr">
                        <a:lnSpc>
                          <a:spcPct val="110000"/>
                        </a:lnSpc>
                        <a:spcAft>
                          <a:spcPts val="600"/>
                        </a:spcAft>
                      </a:pPr>
                      <a:r>
                        <a:rPr lang="en-AU" sz="1500" b="1">
                          <a:effectLst/>
                          <a:latin typeface="Arial" panose="020B0604020202020204" pitchFamily="34" charset="0"/>
                          <a:ea typeface="Times New Roman" panose="02020603050405020304" pitchFamily="18" charset="0"/>
                          <a:cs typeface="Arial" panose="020B0604020202020204" pitchFamily="34" charset="0"/>
                        </a:rPr>
                        <a:t> </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Year 8</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Year 9</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Year 10</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E6E7E8"/>
                    </a:solidFill>
                  </a:tcPr>
                </a:tc>
                <a:extLst>
                  <a:ext uri="{0D108BD9-81ED-4DB2-BD59-A6C34878D82A}">
                    <a16:rowId xmlns:a16="http://schemas.microsoft.com/office/drawing/2014/main" val="2467951369"/>
                  </a:ext>
                </a:extLst>
              </a:tr>
              <a:tr h="731520">
                <a:tc>
                  <a:txBody>
                    <a:bodyPr/>
                    <a:lstStyle/>
                    <a:p>
                      <a:pPr marL="77470" marR="21590" algn="l">
                        <a:lnSpc>
                          <a:spcPct val="100000"/>
                        </a:lnSpc>
                        <a:spcAft>
                          <a:spcPts val="0"/>
                        </a:spcAft>
                      </a:pPr>
                      <a:r>
                        <a:rPr lang="en-AU" sz="1200" b="1">
                          <a:effectLst/>
                          <a:latin typeface="Arial" panose="020B0604020202020204" pitchFamily="34" charset="0"/>
                          <a:ea typeface="Times New Roman" panose="02020603050405020304" pitchFamily="18" charset="0"/>
                          <a:cs typeface="Arial" panose="020B0604020202020204" pitchFamily="34" charset="0"/>
                        </a:rPr>
                        <a:t>Deep time history of Australia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Medieval Europe and the early modern world</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rPr>
                        <a:t>Making and transforming the Australian nation (1750–1914)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200" b="1" dirty="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Second World War</a:t>
                      </a:r>
                      <a:endParaRPr lang="en-AU"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9710230"/>
                  </a:ext>
                </a:extLst>
              </a:tr>
              <a:tr h="648000">
                <a:tc>
                  <a:txBody>
                    <a:bodyPr/>
                    <a:lstStyle/>
                    <a:p>
                      <a:pPr marL="77470" marR="21590" algn="l">
                        <a:lnSpc>
                          <a:spcPct val="100000"/>
                        </a:lnSpc>
                        <a:spcAft>
                          <a:spcPts val="0"/>
                        </a:spcAft>
                      </a:pPr>
                      <a:r>
                        <a:rPr lang="en-AU" sz="1200" b="1">
                          <a:effectLst/>
                          <a:latin typeface="Arial" panose="020B0604020202020204" pitchFamily="34" charset="0"/>
                          <a:ea typeface="Times New Roman" panose="02020603050405020304" pitchFamily="18" charset="0"/>
                          <a:cs typeface="Arial" panose="020B0604020202020204" pitchFamily="34" charset="0"/>
                        </a:rPr>
                        <a:t>The ancient world</a:t>
                      </a:r>
                      <a:endParaRPr lang="en-AU"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Empires and expansions</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200" b="1" dirty="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First World War (1914–1918)</a:t>
                      </a:r>
                      <a:endParaRPr lang="en-AU"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Building modern Australia</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468061"/>
                  </a:ext>
                </a:extLst>
              </a:tr>
              <a:tr h="914400">
                <a:tc>
                  <a:txBody>
                    <a:bodyPr/>
                    <a:lstStyle/>
                    <a:p>
                      <a:pPr marL="77470" marR="21590"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Asia-Pacific world</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The Industrial Revolution and the movement of peoples (1750–1900)</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The globalising world</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811820"/>
                  </a:ext>
                </a:extLst>
              </a:tr>
              <a:tr h="698226">
                <a:tc>
                  <a:txBody>
                    <a:bodyPr/>
                    <a:lstStyle/>
                    <a:p>
                      <a:pPr marL="77470" marR="21590"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rPr>
                        <a:t>Asia and the world (1750–1914)</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endParaRPr lang="en-AU"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04049183"/>
                  </a:ext>
                </a:extLst>
              </a:tr>
            </a:tbl>
          </a:graphicData>
        </a:graphic>
      </p:graphicFrame>
      <p:grpSp>
        <p:nvGrpSpPr>
          <p:cNvPr id="10" name="Group 9">
            <a:extLst>
              <a:ext uri="{FF2B5EF4-FFF2-40B4-BE49-F238E27FC236}">
                <a16:creationId xmlns:a16="http://schemas.microsoft.com/office/drawing/2014/main" id="{41ECBFA4-F942-DDCF-59A7-90806480CBB9}"/>
              </a:ext>
            </a:extLst>
          </p:cNvPr>
          <p:cNvGrpSpPr/>
          <p:nvPr/>
        </p:nvGrpSpPr>
        <p:grpSpPr>
          <a:xfrm>
            <a:off x="327025" y="826412"/>
            <a:ext cx="1404645" cy="3457487"/>
            <a:chOff x="603264" y="843007"/>
            <a:chExt cx="1404645" cy="448466"/>
          </a:xfrm>
        </p:grpSpPr>
        <p:sp>
          <p:nvSpPr>
            <p:cNvPr id="7" name="Rectangle 6">
              <a:extLst>
                <a:ext uri="{FF2B5EF4-FFF2-40B4-BE49-F238E27FC236}">
                  <a16:creationId xmlns:a16="http://schemas.microsoft.com/office/drawing/2014/main" id="{3DD8F143-B1CE-7857-4E75-B9D7F8496824}"/>
                </a:ext>
              </a:extLst>
            </p:cNvPr>
            <p:cNvSpPr/>
            <p:nvPr/>
          </p:nvSpPr>
          <p:spPr>
            <a:xfrm>
              <a:off x="603264" y="843007"/>
              <a:ext cx="1404645" cy="448466"/>
            </a:xfrm>
            <a:prstGeom prst="rect">
              <a:avLst/>
            </a:prstGeom>
            <a:solidFill>
              <a:srgbClr val="E2231A"/>
            </a:solidFill>
            <a:ln>
              <a:solidFill>
                <a:srgbClr val="E22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80F51D0-3216-B1B4-DB0F-12C525F60851}"/>
                </a:ext>
              </a:extLst>
            </p:cNvPr>
            <p:cNvSpPr txBox="1"/>
            <p:nvPr/>
          </p:nvSpPr>
          <p:spPr>
            <a:xfrm>
              <a:off x="603264" y="1034134"/>
              <a:ext cx="1404645" cy="3992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History v9.0</a:t>
              </a:r>
            </a:p>
          </p:txBody>
        </p:sp>
      </p:grpSp>
      <p:grpSp>
        <p:nvGrpSpPr>
          <p:cNvPr id="4" name="Group 3">
            <a:extLst>
              <a:ext uri="{FF2B5EF4-FFF2-40B4-BE49-F238E27FC236}">
                <a16:creationId xmlns:a16="http://schemas.microsoft.com/office/drawing/2014/main" id="{865A5243-6B1E-8D47-BB31-AE1913230F73}"/>
              </a:ext>
            </a:extLst>
          </p:cNvPr>
          <p:cNvGrpSpPr/>
          <p:nvPr/>
        </p:nvGrpSpPr>
        <p:grpSpPr>
          <a:xfrm>
            <a:off x="3635829" y="1383242"/>
            <a:ext cx="1992086" cy="1873784"/>
            <a:chOff x="5268685" y="590291"/>
            <a:chExt cx="2242457" cy="1873784"/>
          </a:xfrm>
        </p:grpSpPr>
        <p:sp>
          <p:nvSpPr>
            <p:cNvPr id="5" name="Callout: Left Arrow 4">
              <a:extLst>
                <a:ext uri="{FF2B5EF4-FFF2-40B4-BE49-F238E27FC236}">
                  <a16:creationId xmlns:a16="http://schemas.microsoft.com/office/drawing/2014/main" id="{52310B5A-BC6B-8222-A257-128B13993D4B}"/>
                </a:ext>
              </a:extLst>
            </p:cNvPr>
            <p:cNvSpPr/>
            <p:nvPr/>
          </p:nvSpPr>
          <p:spPr>
            <a:xfrm>
              <a:off x="5268685" y="590291"/>
              <a:ext cx="2242457" cy="1873784"/>
            </a:xfrm>
            <a:prstGeom prst="leftArrowCallout">
              <a:avLst>
                <a:gd name="adj1" fmla="val 18448"/>
                <a:gd name="adj2" fmla="val 17448"/>
                <a:gd name="adj3" fmla="val 17448"/>
                <a:gd name="adj4" fmla="val 73559"/>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6538289-65DA-46FC-2C87-6688E6BFBBFC}"/>
                </a:ext>
              </a:extLst>
            </p:cNvPr>
            <p:cNvSpPr txBox="1"/>
            <p:nvPr/>
          </p:nvSpPr>
          <p:spPr>
            <a:xfrm>
              <a:off x="5940499" y="614479"/>
              <a:ext cx="1570643" cy="1846659"/>
            </a:xfrm>
            <a:prstGeom prst="rect">
              <a:avLst/>
            </a:prstGeom>
            <a:noFill/>
          </p:spPr>
          <p:txBody>
            <a:bodyPr wrap="square" rtlCol="0">
              <a:spAutoFit/>
            </a:bodyPr>
            <a:lstStyle/>
            <a:p>
              <a:pPr marL="0" marR="0" lvl="1" indent="0" algn="l" defTabSz="914400" rtl="0" eaLnBrk="1" fontAlgn="base" latinLnBrk="0" hangingPunct="1">
                <a:lnSpc>
                  <a:spcPct val="100000"/>
                </a:lnSpc>
                <a:spcBef>
                  <a:spcPct val="50000"/>
                </a:spcBef>
                <a:spcAft>
                  <a:spcPct val="0"/>
                </a:spcAft>
                <a:buClrTx/>
                <a:buSzTx/>
                <a:buFontTx/>
                <a:buNone/>
                <a:tabLst/>
                <a:defRPr/>
              </a:pPr>
              <a:r>
                <a:rPr kumimoji="0" lang="it-IT"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Select one from the following:</a:t>
              </a:r>
            </a:p>
            <a:p>
              <a:pPr marL="252000" marR="0" lvl="1"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it-IT"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Greece</a:t>
              </a:r>
            </a:p>
            <a:p>
              <a:pPr marL="252000" marR="0" lvl="1"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it-IT"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Rome</a:t>
              </a:r>
            </a:p>
            <a:p>
              <a:pPr marL="252000" marR="0" lvl="1"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it-IT"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Egypt</a:t>
              </a:r>
            </a:p>
            <a:p>
              <a:pPr marL="252000" marR="0" lvl="1"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it-IT"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India</a:t>
              </a:r>
            </a:p>
            <a:p>
              <a:pPr marL="252000" marR="0" lvl="1"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it-IT"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China.</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sp>
        <p:nvSpPr>
          <p:cNvPr id="13" name="Content Placeholder 2">
            <a:extLst>
              <a:ext uri="{FF2B5EF4-FFF2-40B4-BE49-F238E27FC236}">
                <a16:creationId xmlns:a16="http://schemas.microsoft.com/office/drawing/2014/main" id="{46F609B0-0F00-4EA2-71BC-70EF3CDFBDEC}"/>
              </a:ext>
            </a:extLst>
          </p:cNvPr>
          <p:cNvSpPr>
            <a:spLocks noGrp="1"/>
          </p:cNvSpPr>
          <p:nvPr>
            <p:ph idx="1"/>
          </p:nvPr>
        </p:nvSpPr>
        <p:spPr>
          <a:xfrm>
            <a:off x="327025" y="4393963"/>
            <a:ext cx="8496000" cy="195651"/>
          </a:xfrm>
        </p:spPr>
        <p:txBody>
          <a:bodyPr vert="horz" lIns="0" tIns="0" rIns="0" bIns="0" rtlCol="0" anchor="t">
            <a:normAutofit/>
          </a:bodyPr>
          <a:lstStyle/>
          <a:p>
            <a:r>
              <a:rPr lang="en-AU" sz="1200" b="1" dirty="0">
                <a:latin typeface="Arial"/>
                <a:cs typeface="Arial"/>
              </a:rPr>
              <a:t>*Bold</a:t>
            </a:r>
            <a:r>
              <a:rPr lang="en-AU" sz="1200" dirty="0">
                <a:latin typeface="Arial"/>
                <a:cs typeface="Arial"/>
              </a:rPr>
              <a:t> titles indicate those sub-strands that are expected to be taught in the year level.</a:t>
            </a:r>
          </a:p>
        </p:txBody>
      </p:sp>
    </p:spTree>
    <p:extLst>
      <p:ext uri="{BB962C8B-B14F-4D97-AF65-F5344CB8AC3E}">
        <p14:creationId xmlns:p14="http://schemas.microsoft.com/office/powerpoint/2010/main" val="244302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8E35E-A71F-475A-A95B-4E8445C185C8}"/>
              </a:ext>
            </a:extLst>
          </p:cNvPr>
          <p:cNvSpPr>
            <a:spLocks noGrp="1"/>
          </p:cNvSpPr>
          <p:nvPr>
            <p:ph type="title"/>
          </p:nvPr>
        </p:nvSpPr>
        <p:spPr/>
        <p:txBody>
          <a:bodyPr/>
          <a:lstStyle/>
          <a:p>
            <a:r>
              <a:rPr lang="en-AU" dirty="0"/>
              <a:t>Knowledge and understanding sub-strands: History</a:t>
            </a:r>
          </a:p>
        </p:txBody>
      </p:sp>
      <p:graphicFrame>
        <p:nvGraphicFramePr>
          <p:cNvPr id="8" name="Table 7">
            <a:extLst>
              <a:ext uri="{FF2B5EF4-FFF2-40B4-BE49-F238E27FC236}">
                <a16:creationId xmlns:a16="http://schemas.microsoft.com/office/drawing/2014/main" id="{3A30CA15-D9F5-485A-B628-7B6AE0DF9922}"/>
              </a:ext>
            </a:extLst>
          </p:cNvPr>
          <p:cNvGraphicFramePr>
            <a:graphicFrameLocks noGrp="1"/>
          </p:cNvGraphicFramePr>
          <p:nvPr>
            <p:extLst>
              <p:ext uri="{D42A27DB-BD31-4B8C-83A1-F6EECF244321}">
                <p14:modId xmlns:p14="http://schemas.microsoft.com/office/powerpoint/2010/main" val="4185676433"/>
              </p:ext>
            </p:extLst>
          </p:nvPr>
        </p:nvGraphicFramePr>
        <p:xfrm>
          <a:off x="1885085" y="826412"/>
          <a:ext cx="6931889" cy="3424194"/>
        </p:xfrm>
        <a:graphic>
          <a:graphicData uri="http://schemas.openxmlformats.org/drawingml/2006/table">
            <a:tbl>
              <a:tblPr firstRow="1" firstCol="1" bandRow="1"/>
              <a:tblGrid>
                <a:gridCol w="1593869">
                  <a:extLst>
                    <a:ext uri="{9D8B030D-6E8A-4147-A177-3AD203B41FA5}">
                      <a16:colId xmlns:a16="http://schemas.microsoft.com/office/drawing/2014/main" val="131586583"/>
                    </a:ext>
                  </a:extLst>
                </a:gridCol>
                <a:gridCol w="129911">
                  <a:extLst>
                    <a:ext uri="{9D8B030D-6E8A-4147-A177-3AD203B41FA5}">
                      <a16:colId xmlns:a16="http://schemas.microsoft.com/office/drawing/2014/main" val="363828347"/>
                    </a:ext>
                  </a:extLst>
                </a:gridCol>
                <a:gridCol w="1593396">
                  <a:extLst>
                    <a:ext uri="{9D8B030D-6E8A-4147-A177-3AD203B41FA5}">
                      <a16:colId xmlns:a16="http://schemas.microsoft.com/office/drawing/2014/main" val="1670693440"/>
                    </a:ext>
                  </a:extLst>
                </a:gridCol>
                <a:gridCol w="129911">
                  <a:extLst>
                    <a:ext uri="{9D8B030D-6E8A-4147-A177-3AD203B41FA5}">
                      <a16:colId xmlns:a16="http://schemas.microsoft.com/office/drawing/2014/main" val="2562216301"/>
                    </a:ext>
                  </a:extLst>
                </a:gridCol>
                <a:gridCol w="1593869">
                  <a:extLst>
                    <a:ext uri="{9D8B030D-6E8A-4147-A177-3AD203B41FA5}">
                      <a16:colId xmlns:a16="http://schemas.microsoft.com/office/drawing/2014/main" val="177975753"/>
                    </a:ext>
                  </a:extLst>
                </a:gridCol>
                <a:gridCol w="129911">
                  <a:extLst>
                    <a:ext uri="{9D8B030D-6E8A-4147-A177-3AD203B41FA5}">
                      <a16:colId xmlns:a16="http://schemas.microsoft.com/office/drawing/2014/main" val="118728569"/>
                    </a:ext>
                  </a:extLst>
                </a:gridCol>
                <a:gridCol w="1761022">
                  <a:extLst>
                    <a:ext uri="{9D8B030D-6E8A-4147-A177-3AD203B41FA5}">
                      <a16:colId xmlns:a16="http://schemas.microsoft.com/office/drawing/2014/main" val="177167726"/>
                    </a:ext>
                  </a:extLst>
                </a:gridCol>
              </a:tblGrid>
              <a:tr h="432048">
                <a:tc>
                  <a:txBody>
                    <a:bodyPr/>
                    <a:lstStyle/>
                    <a:p>
                      <a:pPr marR="99060" algn="ctr">
                        <a:lnSpc>
                          <a:spcPct val="110000"/>
                        </a:lnSpc>
                        <a:spcAft>
                          <a:spcPts val="600"/>
                        </a:spcAft>
                      </a:pPr>
                      <a:r>
                        <a:rPr lang="en-AU" sz="1500" b="1" dirty="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Year 7</a:t>
                      </a:r>
                      <a:endParaRPr lang="en-AU" sz="15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500" b="1">
                          <a:effectLst/>
                          <a:latin typeface="Arial" panose="020B0604020202020204" pitchFamily="34" charset="0"/>
                          <a:ea typeface="Times New Roman" panose="02020603050405020304" pitchFamily="18" charset="0"/>
                          <a:cs typeface="Arial" panose="020B0604020202020204" pitchFamily="34" charset="0"/>
                        </a:rPr>
                        <a:t> </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Year 8</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chemeClr val="bg1">
                        <a:lumMod val="85000"/>
                      </a:schemeClr>
                    </a:solidFill>
                  </a:tcPr>
                </a:tc>
                <a:tc>
                  <a:txBody>
                    <a:bodyPr/>
                    <a:lstStyle/>
                    <a:p>
                      <a:pPr algn="ctr">
                        <a:lnSpc>
                          <a:spcPct val="110000"/>
                        </a:lnSpc>
                        <a:spcAft>
                          <a:spcPts val="600"/>
                        </a:spcAft>
                      </a:pPr>
                      <a:r>
                        <a:rPr lang="en-AU" sz="1500" b="1">
                          <a:effectLst/>
                          <a:latin typeface="Arial" panose="020B0604020202020204" pitchFamily="34" charset="0"/>
                          <a:ea typeface="Times New Roman" panose="02020603050405020304" pitchFamily="18" charset="0"/>
                          <a:cs typeface="Arial" panose="020B0604020202020204" pitchFamily="34" charset="0"/>
                        </a:rPr>
                        <a:t> </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Year 9</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Year 10</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E6E7E8"/>
                    </a:solidFill>
                  </a:tcPr>
                </a:tc>
                <a:extLst>
                  <a:ext uri="{0D108BD9-81ED-4DB2-BD59-A6C34878D82A}">
                    <a16:rowId xmlns:a16="http://schemas.microsoft.com/office/drawing/2014/main" val="2467951369"/>
                  </a:ext>
                </a:extLst>
              </a:tr>
              <a:tr h="731520">
                <a:tc>
                  <a:txBody>
                    <a:bodyPr/>
                    <a:lstStyle/>
                    <a:p>
                      <a:pPr marL="77470" marR="2159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Deep time history of Australia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200" b="1">
                          <a:effectLst/>
                          <a:latin typeface="Arial" panose="020B0604020202020204" pitchFamily="34" charset="0"/>
                          <a:ea typeface="Times New Roman" panose="02020603050405020304" pitchFamily="18" charset="0"/>
                          <a:cs typeface="Arial" panose="020B0604020202020204" pitchFamily="34" charset="0"/>
                        </a:rPr>
                        <a:t>Medieval Europe and the early modern world</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rPr>
                        <a:t>Making and transforming the Australian nation (1750–1914)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200" b="1" dirty="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Second World War</a:t>
                      </a:r>
                      <a:endParaRPr lang="en-AU"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9710230"/>
                  </a:ext>
                </a:extLst>
              </a:tr>
              <a:tr h="648000">
                <a:tc>
                  <a:txBody>
                    <a:bodyPr/>
                    <a:lstStyle/>
                    <a:p>
                      <a:pPr marL="77470" marR="2159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The ancient world</a:t>
                      </a:r>
                      <a:endParaRPr lang="en-AU" sz="1200" b="1">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Empires and expansions</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200" b="1" dirty="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First World War (1914–1918)</a:t>
                      </a:r>
                      <a:endParaRPr lang="en-AU"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Building modern Australia</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468061"/>
                  </a:ext>
                </a:extLst>
              </a:tr>
              <a:tr h="914400">
                <a:tc>
                  <a:txBody>
                    <a:bodyPr/>
                    <a:lstStyle/>
                    <a:p>
                      <a:pPr marL="77470" marR="21590"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effectLst/>
                          <a:latin typeface="Arial" panose="020B0604020202020204" pitchFamily="34" charset="0"/>
                          <a:ea typeface="Times New Roman" panose="02020603050405020304" pitchFamily="18" charset="0"/>
                          <a:cs typeface="Arial" panose="020B0604020202020204" pitchFamily="34" charset="0"/>
                        </a:rPr>
                        <a:t>Asia-Pacific world</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The Industrial Revolution and the movement of peoples (1750–1900)</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The globalising world</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811820"/>
                  </a:ext>
                </a:extLst>
              </a:tr>
              <a:tr h="698226">
                <a:tc>
                  <a:txBody>
                    <a:bodyPr/>
                    <a:lstStyle/>
                    <a:p>
                      <a:pPr marL="77470" marR="21590"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rPr>
                        <a:t>Asia and the world (1750–1914)</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endParaRPr lang="en-AU"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04049183"/>
                  </a:ext>
                </a:extLst>
              </a:tr>
            </a:tbl>
          </a:graphicData>
        </a:graphic>
      </p:graphicFrame>
      <p:grpSp>
        <p:nvGrpSpPr>
          <p:cNvPr id="10" name="Group 9">
            <a:extLst>
              <a:ext uri="{FF2B5EF4-FFF2-40B4-BE49-F238E27FC236}">
                <a16:creationId xmlns:a16="http://schemas.microsoft.com/office/drawing/2014/main" id="{41ECBFA4-F942-DDCF-59A7-90806480CBB9}"/>
              </a:ext>
            </a:extLst>
          </p:cNvPr>
          <p:cNvGrpSpPr/>
          <p:nvPr/>
        </p:nvGrpSpPr>
        <p:grpSpPr>
          <a:xfrm>
            <a:off x="327025" y="826412"/>
            <a:ext cx="1404645" cy="3457487"/>
            <a:chOff x="603264" y="843007"/>
            <a:chExt cx="1404645" cy="448466"/>
          </a:xfrm>
        </p:grpSpPr>
        <p:sp>
          <p:nvSpPr>
            <p:cNvPr id="7" name="Rectangle 6">
              <a:extLst>
                <a:ext uri="{FF2B5EF4-FFF2-40B4-BE49-F238E27FC236}">
                  <a16:creationId xmlns:a16="http://schemas.microsoft.com/office/drawing/2014/main" id="{3DD8F143-B1CE-7857-4E75-B9D7F8496824}"/>
                </a:ext>
              </a:extLst>
            </p:cNvPr>
            <p:cNvSpPr/>
            <p:nvPr/>
          </p:nvSpPr>
          <p:spPr>
            <a:xfrm>
              <a:off x="603264" y="843007"/>
              <a:ext cx="1404645" cy="448466"/>
            </a:xfrm>
            <a:prstGeom prst="rect">
              <a:avLst/>
            </a:prstGeom>
            <a:solidFill>
              <a:srgbClr val="E2231A"/>
            </a:solidFill>
            <a:ln>
              <a:solidFill>
                <a:srgbClr val="E22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80F51D0-3216-B1B4-DB0F-12C525F60851}"/>
                </a:ext>
              </a:extLst>
            </p:cNvPr>
            <p:cNvSpPr txBox="1"/>
            <p:nvPr/>
          </p:nvSpPr>
          <p:spPr>
            <a:xfrm>
              <a:off x="603264" y="1034134"/>
              <a:ext cx="1404645" cy="3992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History v9.0</a:t>
              </a:r>
            </a:p>
          </p:txBody>
        </p:sp>
      </p:grpSp>
      <p:sp>
        <p:nvSpPr>
          <p:cNvPr id="4" name="Content Placeholder 2">
            <a:extLst>
              <a:ext uri="{FF2B5EF4-FFF2-40B4-BE49-F238E27FC236}">
                <a16:creationId xmlns:a16="http://schemas.microsoft.com/office/drawing/2014/main" id="{A1C71EEE-5928-CB23-1411-8E1ABCB31024}"/>
              </a:ext>
            </a:extLst>
          </p:cNvPr>
          <p:cNvSpPr txBox="1">
            <a:spLocks/>
          </p:cNvSpPr>
          <p:nvPr/>
        </p:nvSpPr>
        <p:spPr>
          <a:xfrm>
            <a:off x="327025" y="4393963"/>
            <a:ext cx="8496000" cy="195651"/>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1200" b="1" dirty="0">
                <a:latin typeface="Arial"/>
                <a:cs typeface="Arial"/>
              </a:rPr>
              <a:t>*Bold</a:t>
            </a:r>
            <a:r>
              <a:rPr lang="en-AU" sz="1200" dirty="0">
                <a:latin typeface="Arial"/>
                <a:cs typeface="Arial"/>
              </a:rPr>
              <a:t> titles indicate those sub-strands that are expected to be taught in the year level.</a:t>
            </a:r>
          </a:p>
        </p:txBody>
      </p:sp>
    </p:spTree>
    <p:extLst>
      <p:ext uri="{BB962C8B-B14F-4D97-AF65-F5344CB8AC3E}">
        <p14:creationId xmlns:p14="http://schemas.microsoft.com/office/powerpoint/2010/main" val="93277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8E35E-A71F-475A-A95B-4E8445C185C8}"/>
              </a:ext>
            </a:extLst>
          </p:cNvPr>
          <p:cNvSpPr>
            <a:spLocks noGrp="1"/>
          </p:cNvSpPr>
          <p:nvPr>
            <p:ph type="title"/>
          </p:nvPr>
        </p:nvSpPr>
        <p:spPr/>
        <p:txBody>
          <a:bodyPr/>
          <a:lstStyle/>
          <a:p>
            <a:r>
              <a:rPr lang="en-AU" dirty="0"/>
              <a:t>Knowledge and understanding sub-strands: History</a:t>
            </a:r>
          </a:p>
        </p:txBody>
      </p:sp>
      <p:graphicFrame>
        <p:nvGraphicFramePr>
          <p:cNvPr id="8" name="Table 7">
            <a:extLst>
              <a:ext uri="{FF2B5EF4-FFF2-40B4-BE49-F238E27FC236}">
                <a16:creationId xmlns:a16="http://schemas.microsoft.com/office/drawing/2014/main" id="{3A30CA15-D9F5-485A-B628-7B6AE0DF9922}"/>
              </a:ext>
            </a:extLst>
          </p:cNvPr>
          <p:cNvGraphicFramePr>
            <a:graphicFrameLocks noGrp="1"/>
          </p:cNvGraphicFramePr>
          <p:nvPr>
            <p:extLst>
              <p:ext uri="{D42A27DB-BD31-4B8C-83A1-F6EECF244321}">
                <p14:modId xmlns:p14="http://schemas.microsoft.com/office/powerpoint/2010/main" val="3911611384"/>
              </p:ext>
            </p:extLst>
          </p:nvPr>
        </p:nvGraphicFramePr>
        <p:xfrm>
          <a:off x="1885085" y="826412"/>
          <a:ext cx="6931889" cy="3424194"/>
        </p:xfrm>
        <a:graphic>
          <a:graphicData uri="http://schemas.openxmlformats.org/drawingml/2006/table">
            <a:tbl>
              <a:tblPr firstRow="1" firstCol="1" bandRow="1"/>
              <a:tblGrid>
                <a:gridCol w="1593869">
                  <a:extLst>
                    <a:ext uri="{9D8B030D-6E8A-4147-A177-3AD203B41FA5}">
                      <a16:colId xmlns:a16="http://schemas.microsoft.com/office/drawing/2014/main" val="131586583"/>
                    </a:ext>
                  </a:extLst>
                </a:gridCol>
                <a:gridCol w="129911">
                  <a:extLst>
                    <a:ext uri="{9D8B030D-6E8A-4147-A177-3AD203B41FA5}">
                      <a16:colId xmlns:a16="http://schemas.microsoft.com/office/drawing/2014/main" val="363828347"/>
                    </a:ext>
                  </a:extLst>
                </a:gridCol>
                <a:gridCol w="1593396">
                  <a:extLst>
                    <a:ext uri="{9D8B030D-6E8A-4147-A177-3AD203B41FA5}">
                      <a16:colId xmlns:a16="http://schemas.microsoft.com/office/drawing/2014/main" val="1670693440"/>
                    </a:ext>
                  </a:extLst>
                </a:gridCol>
                <a:gridCol w="129911">
                  <a:extLst>
                    <a:ext uri="{9D8B030D-6E8A-4147-A177-3AD203B41FA5}">
                      <a16:colId xmlns:a16="http://schemas.microsoft.com/office/drawing/2014/main" val="2562216301"/>
                    </a:ext>
                  </a:extLst>
                </a:gridCol>
                <a:gridCol w="1593869">
                  <a:extLst>
                    <a:ext uri="{9D8B030D-6E8A-4147-A177-3AD203B41FA5}">
                      <a16:colId xmlns:a16="http://schemas.microsoft.com/office/drawing/2014/main" val="177975753"/>
                    </a:ext>
                  </a:extLst>
                </a:gridCol>
                <a:gridCol w="129911">
                  <a:extLst>
                    <a:ext uri="{9D8B030D-6E8A-4147-A177-3AD203B41FA5}">
                      <a16:colId xmlns:a16="http://schemas.microsoft.com/office/drawing/2014/main" val="118728569"/>
                    </a:ext>
                  </a:extLst>
                </a:gridCol>
                <a:gridCol w="1761022">
                  <a:extLst>
                    <a:ext uri="{9D8B030D-6E8A-4147-A177-3AD203B41FA5}">
                      <a16:colId xmlns:a16="http://schemas.microsoft.com/office/drawing/2014/main" val="177167726"/>
                    </a:ext>
                  </a:extLst>
                </a:gridCol>
              </a:tblGrid>
              <a:tr h="432048">
                <a:tc>
                  <a:txBody>
                    <a:bodyPr/>
                    <a:lstStyle/>
                    <a:p>
                      <a:pPr marR="99060" algn="ctr">
                        <a:lnSpc>
                          <a:spcPct val="110000"/>
                        </a:lnSpc>
                        <a:spcAft>
                          <a:spcPts val="600"/>
                        </a:spcAft>
                      </a:pPr>
                      <a:r>
                        <a:rPr lang="en-AU" sz="1500" b="1" dirty="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Year 7</a:t>
                      </a:r>
                      <a:endParaRPr lang="en-AU" sz="15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500" b="1">
                          <a:effectLst/>
                          <a:latin typeface="Arial" panose="020B0604020202020204" pitchFamily="34" charset="0"/>
                          <a:ea typeface="Times New Roman" panose="02020603050405020304" pitchFamily="18" charset="0"/>
                          <a:cs typeface="Arial" panose="020B0604020202020204" pitchFamily="34" charset="0"/>
                        </a:rPr>
                        <a:t> </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Year 8</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chemeClr val="bg1">
                        <a:lumMod val="85000"/>
                      </a:schemeClr>
                    </a:solidFill>
                  </a:tcPr>
                </a:tc>
                <a:tc>
                  <a:txBody>
                    <a:bodyPr/>
                    <a:lstStyle/>
                    <a:p>
                      <a:pPr algn="ctr">
                        <a:lnSpc>
                          <a:spcPct val="110000"/>
                        </a:lnSpc>
                        <a:spcAft>
                          <a:spcPts val="600"/>
                        </a:spcAft>
                      </a:pPr>
                      <a:r>
                        <a:rPr lang="en-AU" sz="1500" b="1">
                          <a:effectLst/>
                          <a:latin typeface="Arial" panose="020B0604020202020204" pitchFamily="34" charset="0"/>
                          <a:ea typeface="Times New Roman" panose="02020603050405020304" pitchFamily="18" charset="0"/>
                          <a:cs typeface="Arial" panose="020B0604020202020204" pitchFamily="34" charset="0"/>
                        </a:rPr>
                        <a:t> </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Year 9</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Year 10</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E6E7E8"/>
                    </a:solidFill>
                  </a:tcPr>
                </a:tc>
                <a:extLst>
                  <a:ext uri="{0D108BD9-81ED-4DB2-BD59-A6C34878D82A}">
                    <a16:rowId xmlns:a16="http://schemas.microsoft.com/office/drawing/2014/main" val="2467951369"/>
                  </a:ext>
                </a:extLst>
              </a:tr>
              <a:tr h="731520">
                <a:tc>
                  <a:txBody>
                    <a:bodyPr/>
                    <a:lstStyle/>
                    <a:p>
                      <a:pPr marL="77470" marR="2159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Deep time history of Australia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200" b="1">
                          <a:effectLst/>
                          <a:latin typeface="Arial" panose="020B0604020202020204" pitchFamily="34" charset="0"/>
                          <a:ea typeface="Times New Roman" panose="02020603050405020304" pitchFamily="18" charset="0"/>
                          <a:cs typeface="Arial" panose="020B0604020202020204" pitchFamily="34" charset="0"/>
                        </a:rPr>
                        <a:t>Medieval Europe and the early modern world</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rPr>
                        <a:t>Making and transforming the Australian nation (1750–1914)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200" b="1" dirty="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Second World War</a:t>
                      </a:r>
                      <a:endParaRPr lang="en-AU"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9710230"/>
                  </a:ext>
                </a:extLst>
              </a:tr>
              <a:tr h="648000">
                <a:tc>
                  <a:txBody>
                    <a:bodyPr/>
                    <a:lstStyle/>
                    <a:p>
                      <a:pPr marL="77470" marR="21590"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The ancient world</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Empires and expansions</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200" b="1" dirty="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First World War (1914–1918)</a:t>
                      </a:r>
                      <a:endParaRPr lang="en-AU"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Building modern Australia</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468061"/>
                  </a:ext>
                </a:extLst>
              </a:tr>
              <a:tr h="914400">
                <a:tc>
                  <a:txBody>
                    <a:bodyPr/>
                    <a:lstStyle/>
                    <a:p>
                      <a:pPr marL="77470" marR="21590"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effectLst/>
                          <a:latin typeface="Arial" panose="020B0604020202020204" pitchFamily="34" charset="0"/>
                          <a:ea typeface="Times New Roman" panose="02020603050405020304" pitchFamily="18" charset="0"/>
                          <a:cs typeface="Arial" panose="020B0604020202020204" pitchFamily="34" charset="0"/>
                        </a:rPr>
                        <a:t>Asia-Pacific world</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The Industrial Revolution and the movement of peoples (1750–1900)</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The globalising world</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811820"/>
                  </a:ext>
                </a:extLst>
              </a:tr>
              <a:tr h="698226">
                <a:tc>
                  <a:txBody>
                    <a:bodyPr/>
                    <a:lstStyle/>
                    <a:p>
                      <a:pPr marL="77470" marR="21590"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rPr>
                        <a:t>Asia and the world (1750–1914)</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endParaRPr lang="en-AU"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04049183"/>
                  </a:ext>
                </a:extLst>
              </a:tr>
            </a:tbl>
          </a:graphicData>
        </a:graphic>
      </p:graphicFrame>
      <p:grpSp>
        <p:nvGrpSpPr>
          <p:cNvPr id="10" name="Group 9">
            <a:extLst>
              <a:ext uri="{FF2B5EF4-FFF2-40B4-BE49-F238E27FC236}">
                <a16:creationId xmlns:a16="http://schemas.microsoft.com/office/drawing/2014/main" id="{41ECBFA4-F942-DDCF-59A7-90806480CBB9}"/>
              </a:ext>
            </a:extLst>
          </p:cNvPr>
          <p:cNvGrpSpPr/>
          <p:nvPr/>
        </p:nvGrpSpPr>
        <p:grpSpPr>
          <a:xfrm>
            <a:off x="327025" y="826412"/>
            <a:ext cx="1404645" cy="3457487"/>
            <a:chOff x="603264" y="843007"/>
            <a:chExt cx="1404645" cy="448466"/>
          </a:xfrm>
        </p:grpSpPr>
        <p:sp>
          <p:nvSpPr>
            <p:cNvPr id="7" name="Rectangle 6">
              <a:extLst>
                <a:ext uri="{FF2B5EF4-FFF2-40B4-BE49-F238E27FC236}">
                  <a16:creationId xmlns:a16="http://schemas.microsoft.com/office/drawing/2014/main" id="{3DD8F143-B1CE-7857-4E75-B9D7F8496824}"/>
                </a:ext>
              </a:extLst>
            </p:cNvPr>
            <p:cNvSpPr/>
            <p:nvPr/>
          </p:nvSpPr>
          <p:spPr>
            <a:xfrm>
              <a:off x="603264" y="843007"/>
              <a:ext cx="1404645" cy="448466"/>
            </a:xfrm>
            <a:prstGeom prst="rect">
              <a:avLst/>
            </a:prstGeom>
            <a:solidFill>
              <a:srgbClr val="E2231A"/>
            </a:solidFill>
            <a:ln>
              <a:solidFill>
                <a:srgbClr val="E22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80F51D0-3216-B1B4-DB0F-12C525F60851}"/>
                </a:ext>
              </a:extLst>
            </p:cNvPr>
            <p:cNvSpPr txBox="1"/>
            <p:nvPr/>
          </p:nvSpPr>
          <p:spPr>
            <a:xfrm>
              <a:off x="603264" y="1034134"/>
              <a:ext cx="1404645" cy="3992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History v9.0</a:t>
              </a:r>
            </a:p>
          </p:txBody>
        </p:sp>
      </p:grpSp>
      <p:grpSp>
        <p:nvGrpSpPr>
          <p:cNvPr id="14" name="Group 13">
            <a:extLst>
              <a:ext uri="{FF2B5EF4-FFF2-40B4-BE49-F238E27FC236}">
                <a16:creationId xmlns:a16="http://schemas.microsoft.com/office/drawing/2014/main" id="{31D5EC78-B1CB-A369-EF18-6047F5EED521}"/>
              </a:ext>
            </a:extLst>
          </p:cNvPr>
          <p:cNvGrpSpPr/>
          <p:nvPr/>
        </p:nvGrpSpPr>
        <p:grpSpPr>
          <a:xfrm>
            <a:off x="5156411" y="983170"/>
            <a:ext cx="3211286" cy="1708160"/>
            <a:chOff x="5267670" y="892894"/>
            <a:chExt cx="3211286" cy="1708160"/>
          </a:xfrm>
        </p:grpSpPr>
        <p:sp>
          <p:nvSpPr>
            <p:cNvPr id="5" name="Callout: Left Arrow 4">
              <a:extLst>
                <a:ext uri="{FF2B5EF4-FFF2-40B4-BE49-F238E27FC236}">
                  <a16:creationId xmlns:a16="http://schemas.microsoft.com/office/drawing/2014/main" id="{18A4128F-2FAB-CA43-0857-17FFBA3343B1}"/>
                </a:ext>
              </a:extLst>
            </p:cNvPr>
            <p:cNvSpPr/>
            <p:nvPr/>
          </p:nvSpPr>
          <p:spPr>
            <a:xfrm>
              <a:off x="5267670" y="892894"/>
              <a:ext cx="3211286" cy="1298395"/>
            </a:xfrm>
            <a:prstGeom prst="leftArrowCallout">
              <a:avLst>
                <a:gd name="adj1" fmla="val 21647"/>
                <a:gd name="adj2" fmla="val 16616"/>
                <a:gd name="adj3" fmla="val 20808"/>
                <a:gd name="adj4" fmla="val 87689"/>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2E4232F-BA86-C847-0C94-3CC5AF109CB5}"/>
                </a:ext>
              </a:extLst>
            </p:cNvPr>
            <p:cNvSpPr txBox="1"/>
            <p:nvPr/>
          </p:nvSpPr>
          <p:spPr>
            <a:xfrm>
              <a:off x="5693228" y="892894"/>
              <a:ext cx="2785727" cy="17081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200" b="1" i="0" u="none" strike="noStrike" kern="1200" cap="none" spc="0" normalizeH="0" baseline="0" noProof="0" dirty="0">
                  <a:ln>
                    <a:noFill/>
                  </a:ln>
                  <a:solidFill>
                    <a:srgbClr val="000000"/>
                  </a:solidFill>
                  <a:effectLst/>
                  <a:uLnTx/>
                  <a:uFillTx/>
                  <a:latin typeface="Arial" charset="0"/>
                  <a:ea typeface="+mn-ea"/>
                  <a:cs typeface="+mn-cs"/>
                </a:rPr>
                <a:t>Select one from the following:</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Arial" charset="0"/>
                  <a:ea typeface="+mn-ea"/>
                  <a:cs typeface="+mn-cs"/>
                </a:rPr>
                <a:t>Medieval Europe (c.590‒c.1500)</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Arial" charset="0"/>
                  <a:ea typeface="+mn-ea"/>
                  <a:cs typeface="+mn-cs"/>
                </a:rPr>
                <a:t>The Renaissance (c.1400‒c.1600)</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000000"/>
                  </a:solidFill>
                  <a:effectLst/>
                  <a:uLnTx/>
                  <a:uFillTx/>
                  <a:latin typeface="Arial" charset="0"/>
                  <a:ea typeface="+mn-ea"/>
                  <a:cs typeface="+mn-cs"/>
                </a:rPr>
                <a:t>The emergence of the modern world (c.1500‒1650)</a:t>
              </a:r>
            </a:p>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grpSp>
      <p:sp>
        <p:nvSpPr>
          <p:cNvPr id="11" name="Content Placeholder 2">
            <a:extLst>
              <a:ext uri="{FF2B5EF4-FFF2-40B4-BE49-F238E27FC236}">
                <a16:creationId xmlns:a16="http://schemas.microsoft.com/office/drawing/2014/main" id="{7EC41EFF-8397-98AB-6C95-749B2F0DA0CA}"/>
              </a:ext>
            </a:extLst>
          </p:cNvPr>
          <p:cNvSpPr>
            <a:spLocks noGrp="1"/>
          </p:cNvSpPr>
          <p:nvPr>
            <p:ph idx="1"/>
          </p:nvPr>
        </p:nvSpPr>
        <p:spPr>
          <a:xfrm>
            <a:off x="327025" y="4393963"/>
            <a:ext cx="8496000" cy="195651"/>
          </a:xfrm>
        </p:spPr>
        <p:txBody>
          <a:bodyPr vert="horz" lIns="0" tIns="0" rIns="0" bIns="0" rtlCol="0" anchor="t">
            <a:normAutofit/>
          </a:bodyPr>
          <a:lstStyle/>
          <a:p>
            <a:r>
              <a:rPr lang="en-AU" sz="1200" b="1" dirty="0">
                <a:latin typeface="Arial"/>
                <a:cs typeface="Arial"/>
              </a:rPr>
              <a:t>*Bold</a:t>
            </a:r>
            <a:r>
              <a:rPr lang="en-AU" sz="1200" dirty="0">
                <a:latin typeface="Arial"/>
                <a:cs typeface="Arial"/>
              </a:rPr>
              <a:t> titles indicate those sub-strands that are expected to be taught in the year level.</a:t>
            </a:r>
          </a:p>
        </p:txBody>
      </p:sp>
    </p:spTree>
    <p:extLst>
      <p:ext uri="{BB962C8B-B14F-4D97-AF65-F5344CB8AC3E}">
        <p14:creationId xmlns:p14="http://schemas.microsoft.com/office/powerpoint/2010/main" val="69829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8E35E-A71F-475A-A95B-4E8445C185C8}"/>
              </a:ext>
            </a:extLst>
          </p:cNvPr>
          <p:cNvSpPr>
            <a:spLocks noGrp="1"/>
          </p:cNvSpPr>
          <p:nvPr>
            <p:ph type="title"/>
          </p:nvPr>
        </p:nvSpPr>
        <p:spPr/>
        <p:txBody>
          <a:bodyPr/>
          <a:lstStyle/>
          <a:p>
            <a:r>
              <a:rPr lang="en-AU" dirty="0"/>
              <a:t>Knowledge and understanding sub-strands: History</a:t>
            </a:r>
          </a:p>
        </p:txBody>
      </p:sp>
      <p:graphicFrame>
        <p:nvGraphicFramePr>
          <p:cNvPr id="8" name="Table 7">
            <a:extLst>
              <a:ext uri="{FF2B5EF4-FFF2-40B4-BE49-F238E27FC236}">
                <a16:creationId xmlns:a16="http://schemas.microsoft.com/office/drawing/2014/main" id="{3A30CA15-D9F5-485A-B628-7B6AE0DF9922}"/>
              </a:ext>
            </a:extLst>
          </p:cNvPr>
          <p:cNvGraphicFramePr>
            <a:graphicFrameLocks noGrp="1"/>
          </p:cNvGraphicFramePr>
          <p:nvPr>
            <p:extLst>
              <p:ext uri="{D42A27DB-BD31-4B8C-83A1-F6EECF244321}">
                <p14:modId xmlns:p14="http://schemas.microsoft.com/office/powerpoint/2010/main" val="2279791664"/>
              </p:ext>
            </p:extLst>
          </p:nvPr>
        </p:nvGraphicFramePr>
        <p:xfrm>
          <a:off x="1885085" y="826412"/>
          <a:ext cx="6931889" cy="3424194"/>
        </p:xfrm>
        <a:graphic>
          <a:graphicData uri="http://schemas.openxmlformats.org/drawingml/2006/table">
            <a:tbl>
              <a:tblPr firstRow="1" firstCol="1" bandRow="1"/>
              <a:tblGrid>
                <a:gridCol w="1593869">
                  <a:extLst>
                    <a:ext uri="{9D8B030D-6E8A-4147-A177-3AD203B41FA5}">
                      <a16:colId xmlns:a16="http://schemas.microsoft.com/office/drawing/2014/main" val="131586583"/>
                    </a:ext>
                  </a:extLst>
                </a:gridCol>
                <a:gridCol w="129911">
                  <a:extLst>
                    <a:ext uri="{9D8B030D-6E8A-4147-A177-3AD203B41FA5}">
                      <a16:colId xmlns:a16="http://schemas.microsoft.com/office/drawing/2014/main" val="363828347"/>
                    </a:ext>
                  </a:extLst>
                </a:gridCol>
                <a:gridCol w="1593396">
                  <a:extLst>
                    <a:ext uri="{9D8B030D-6E8A-4147-A177-3AD203B41FA5}">
                      <a16:colId xmlns:a16="http://schemas.microsoft.com/office/drawing/2014/main" val="1670693440"/>
                    </a:ext>
                  </a:extLst>
                </a:gridCol>
                <a:gridCol w="129911">
                  <a:extLst>
                    <a:ext uri="{9D8B030D-6E8A-4147-A177-3AD203B41FA5}">
                      <a16:colId xmlns:a16="http://schemas.microsoft.com/office/drawing/2014/main" val="2562216301"/>
                    </a:ext>
                  </a:extLst>
                </a:gridCol>
                <a:gridCol w="1593869">
                  <a:extLst>
                    <a:ext uri="{9D8B030D-6E8A-4147-A177-3AD203B41FA5}">
                      <a16:colId xmlns:a16="http://schemas.microsoft.com/office/drawing/2014/main" val="177975753"/>
                    </a:ext>
                  </a:extLst>
                </a:gridCol>
                <a:gridCol w="129911">
                  <a:extLst>
                    <a:ext uri="{9D8B030D-6E8A-4147-A177-3AD203B41FA5}">
                      <a16:colId xmlns:a16="http://schemas.microsoft.com/office/drawing/2014/main" val="118728569"/>
                    </a:ext>
                  </a:extLst>
                </a:gridCol>
                <a:gridCol w="1761022">
                  <a:extLst>
                    <a:ext uri="{9D8B030D-6E8A-4147-A177-3AD203B41FA5}">
                      <a16:colId xmlns:a16="http://schemas.microsoft.com/office/drawing/2014/main" val="177167726"/>
                    </a:ext>
                  </a:extLst>
                </a:gridCol>
              </a:tblGrid>
              <a:tr h="432048">
                <a:tc>
                  <a:txBody>
                    <a:bodyPr/>
                    <a:lstStyle/>
                    <a:p>
                      <a:pPr marR="99060" algn="ctr">
                        <a:lnSpc>
                          <a:spcPct val="110000"/>
                        </a:lnSpc>
                        <a:spcAft>
                          <a:spcPts val="600"/>
                        </a:spcAft>
                      </a:pPr>
                      <a:r>
                        <a:rPr lang="en-AU" sz="1500" b="1" dirty="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Year 7</a:t>
                      </a:r>
                      <a:endParaRPr lang="en-AU" sz="15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500" b="1">
                          <a:effectLst/>
                          <a:latin typeface="Arial" panose="020B0604020202020204" pitchFamily="34" charset="0"/>
                          <a:ea typeface="Times New Roman" panose="02020603050405020304" pitchFamily="18" charset="0"/>
                          <a:cs typeface="Arial" panose="020B0604020202020204" pitchFamily="34" charset="0"/>
                        </a:rPr>
                        <a:t> </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Year 8</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chemeClr val="bg1">
                        <a:lumMod val="85000"/>
                      </a:schemeClr>
                    </a:solidFill>
                  </a:tcPr>
                </a:tc>
                <a:tc>
                  <a:txBody>
                    <a:bodyPr/>
                    <a:lstStyle/>
                    <a:p>
                      <a:pPr algn="ctr">
                        <a:lnSpc>
                          <a:spcPct val="110000"/>
                        </a:lnSpc>
                        <a:spcAft>
                          <a:spcPts val="600"/>
                        </a:spcAft>
                      </a:pPr>
                      <a:r>
                        <a:rPr lang="en-AU" sz="1500" b="1">
                          <a:effectLst/>
                          <a:latin typeface="Arial" panose="020B0604020202020204" pitchFamily="34" charset="0"/>
                          <a:ea typeface="Times New Roman" panose="02020603050405020304" pitchFamily="18" charset="0"/>
                          <a:cs typeface="Arial" panose="020B0604020202020204" pitchFamily="34" charset="0"/>
                        </a:rPr>
                        <a:t> </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Year 9</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Year 10</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E6E7E8"/>
                    </a:solidFill>
                  </a:tcPr>
                </a:tc>
                <a:extLst>
                  <a:ext uri="{0D108BD9-81ED-4DB2-BD59-A6C34878D82A}">
                    <a16:rowId xmlns:a16="http://schemas.microsoft.com/office/drawing/2014/main" val="2467951369"/>
                  </a:ext>
                </a:extLst>
              </a:tr>
              <a:tr h="731520">
                <a:tc>
                  <a:txBody>
                    <a:bodyPr/>
                    <a:lstStyle/>
                    <a:p>
                      <a:pPr marL="77470" marR="2159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Deep time history of Australia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200" b="1">
                          <a:effectLst/>
                          <a:latin typeface="Arial" panose="020B0604020202020204" pitchFamily="34" charset="0"/>
                          <a:ea typeface="Times New Roman" panose="02020603050405020304" pitchFamily="18" charset="0"/>
                          <a:cs typeface="Arial" panose="020B0604020202020204" pitchFamily="34" charset="0"/>
                        </a:rPr>
                        <a:t>Medieval Europe and the early modern world</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rPr>
                        <a:t>Making and transforming the Australian nation (1750–1914)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200" b="1" dirty="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Second World War</a:t>
                      </a:r>
                      <a:endParaRPr lang="en-AU"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9710230"/>
                  </a:ext>
                </a:extLst>
              </a:tr>
              <a:tr h="648000">
                <a:tc>
                  <a:txBody>
                    <a:bodyPr/>
                    <a:lstStyle/>
                    <a:p>
                      <a:pPr marL="77470" marR="21590"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The ancient world</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Empires and expansions</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200" b="1" dirty="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First World War (1914–1918)</a:t>
                      </a:r>
                      <a:endParaRPr lang="en-AU"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Building modern Australia</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468061"/>
                  </a:ext>
                </a:extLst>
              </a:tr>
              <a:tr h="914400">
                <a:tc>
                  <a:txBody>
                    <a:bodyPr/>
                    <a:lstStyle/>
                    <a:p>
                      <a:pPr marL="77470" marR="21590"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effectLst/>
                          <a:latin typeface="Arial" panose="020B0604020202020204" pitchFamily="34" charset="0"/>
                          <a:ea typeface="Times New Roman" panose="02020603050405020304" pitchFamily="18" charset="0"/>
                          <a:cs typeface="Arial" panose="020B0604020202020204" pitchFamily="34" charset="0"/>
                        </a:rPr>
                        <a:t>Asia-Pacific world</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The Industrial Revolution and the movement of peoples (1750–1900)</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The globalising world</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811820"/>
                  </a:ext>
                </a:extLst>
              </a:tr>
              <a:tr h="698226">
                <a:tc>
                  <a:txBody>
                    <a:bodyPr/>
                    <a:lstStyle/>
                    <a:p>
                      <a:pPr marL="77470" marR="21590" algn="l">
                        <a:lnSpc>
                          <a:spcPct val="100000"/>
                        </a:lnSpc>
                        <a:spcAft>
                          <a:spcPts val="0"/>
                        </a:spcAft>
                      </a:pP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tcPr>
                </a:tc>
                <a:tc>
                  <a:txBody>
                    <a:bodyPr/>
                    <a:lstStyle/>
                    <a:p>
                      <a:pPr marL="125730" marR="596265" algn="l">
                        <a:lnSpc>
                          <a:spcPct val="100000"/>
                        </a:lnSpc>
                        <a:spcAft>
                          <a:spcPts val="0"/>
                        </a:spcAft>
                      </a:pP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rPr>
                        <a:t>Asia and the world (1750–1914)</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endParaRPr lang="en-AU"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04049183"/>
                  </a:ext>
                </a:extLst>
              </a:tr>
            </a:tbl>
          </a:graphicData>
        </a:graphic>
      </p:graphicFrame>
      <p:grpSp>
        <p:nvGrpSpPr>
          <p:cNvPr id="10" name="Group 9">
            <a:extLst>
              <a:ext uri="{FF2B5EF4-FFF2-40B4-BE49-F238E27FC236}">
                <a16:creationId xmlns:a16="http://schemas.microsoft.com/office/drawing/2014/main" id="{41ECBFA4-F942-DDCF-59A7-90806480CBB9}"/>
              </a:ext>
            </a:extLst>
          </p:cNvPr>
          <p:cNvGrpSpPr/>
          <p:nvPr/>
        </p:nvGrpSpPr>
        <p:grpSpPr>
          <a:xfrm>
            <a:off x="327025" y="826412"/>
            <a:ext cx="1404645" cy="3457487"/>
            <a:chOff x="603264" y="843007"/>
            <a:chExt cx="1404645" cy="448466"/>
          </a:xfrm>
        </p:grpSpPr>
        <p:sp>
          <p:nvSpPr>
            <p:cNvPr id="7" name="Rectangle 6">
              <a:extLst>
                <a:ext uri="{FF2B5EF4-FFF2-40B4-BE49-F238E27FC236}">
                  <a16:creationId xmlns:a16="http://schemas.microsoft.com/office/drawing/2014/main" id="{3DD8F143-B1CE-7857-4E75-B9D7F8496824}"/>
                </a:ext>
              </a:extLst>
            </p:cNvPr>
            <p:cNvSpPr/>
            <p:nvPr/>
          </p:nvSpPr>
          <p:spPr>
            <a:xfrm>
              <a:off x="603264" y="843007"/>
              <a:ext cx="1404645" cy="448466"/>
            </a:xfrm>
            <a:prstGeom prst="rect">
              <a:avLst/>
            </a:prstGeom>
            <a:solidFill>
              <a:srgbClr val="E2231A"/>
            </a:solidFill>
            <a:ln>
              <a:solidFill>
                <a:srgbClr val="E22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80F51D0-3216-B1B4-DB0F-12C525F60851}"/>
                </a:ext>
              </a:extLst>
            </p:cNvPr>
            <p:cNvSpPr txBox="1"/>
            <p:nvPr/>
          </p:nvSpPr>
          <p:spPr>
            <a:xfrm>
              <a:off x="603264" y="1034134"/>
              <a:ext cx="1404645" cy="3992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History v9.0</a:t>
              </a:r>
            </a:p>
          </p:txBody>
        </p:sp>
      </p:grpSp>
      <p:grpSp>
        <p:nvGrpSpPr>
          <p:cNvPr id="14" name="Group 13">
            <a:extLst>
              <a:ext uri="{FF2B5EF4-FFF2-40B4-BE49-F238E27FC236}">
                <a16:creationId xmlns:a16="http://schemas.microsoft.com/office/drawing/2014/main" id="{31D5EC78-B1CB-A369-EF18-6047F5EED521}"/>
              </a:ext>
            </a:extLst>
          </p:cNvPr>
          <p:cNvGrpSpPr/>
          <p:nvPr/>
        </p:nvGrpSpPr>
        <p:grpSpPr>
          <a:xfrm>
            <a:off x="5274829" y="1545929"/>
            <a:ext cx="3211286" cy="1985159"/>
            <a:chOff x="5267670" y="892894"/>
            <a:chExt cx="3211286" cy="1985159"/>
          </a:xfrm>
        </p:grpSpPr>
        <p:sp>
          <p:nvSpPr>
            <p:cNvPr id="5" name="Callout: Left Arrow 4">
              <a:extLst>
                <a:ext uri="{FF2B5EF4-FFF2-40B4-BE49-F238E27FC236}">
                  <a16:creationId xmlns:a16="http://schemas.microsoft.com/office/drawing/2014/main" id="{18A4128F-2FAB-CA43-0857-17FFBA3343B1}"/>
                </a:ext>
              </a:extLst>
            </p:cNvPr>
            <p:cNvSpPr/>
            <p:nvPr/>
          </p:nvSpPr>
          <p:spPr>
            <a:xfrm>
              <a:off x="5267670" y="892894"/>
              <a:ext cx="3211286" cy="1595186"/>
            </a:xfrm>
            <a:prstGeom prst="leftArrowCallout">
              <a:avLst>
                <a:gd name="adj1" fmla="val 20906"/>
                <a:gd name="adj2" fmla="val 17494"/>
                <a:gd name="adj3" fmla="val 13399"/>
                <a:gd name="adj4" fmla="val 87689"/>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2E4232F-BA86-C847-0C94-3CC5AF109CB5}"/>
                </a:ext>
              </a:extLst>
            </p:cNvPr>
            <p:cNvSpPr txBox="1"/>
            <p:nvPr/>
          </p:nvSpPr>
          <p:spPr>
            <a:xfrm>
              <a:off x="5693228" y="892894"/>
              <a:ext cx="2785727" cy="198515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Select one topic from the following:</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Mongol Empire (c.1206–c.1368)</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Ottoman Empire (c.1299–c.1683)</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Vikings (c.790–c.1066)</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The Spanish conquest of the Americas (c.1492–c.1572)</a:t>
              </a:r>
            </a:p>
            <a:p>
              <a:pPr marL="285750" marR="0" lvl="0" indent="-28575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grpSp>
      <p:grpSp>
        <p:nvGrpSpPr>
          <p:cNvPr id="19" name="Group 18">
            <a:extLst>
              <a:ext uri="{FF2B5EF4-FFF2-40B4-BE49-F238E27FC236}">
                <a16:creationId xmlns:a16="http://schemas.microsoft.com/office/drawing/2014/main" id="{C95FB2DC-812F-B740-51DC-AFD5AD3C8EAE}"/>
              </a:ext>
            </a:extLst>
          </p:cNvPr>
          <p:cNvGrpSpPr/>
          <p:nvPr/>
        </p:nvGrpSpPr>
        <p:grpSpPr>
          <a:xfrm>
            <a:off x="176188" y="2494784"/>
            <a:ext cx="3389512" cy="1292662"/>
            <a:chOff x="113231" y="2494784"/>
            <a:chExt cx="3389512" cy="1292662"/>
          </a:xfrm>
        </p:grpSpPr>
        <p:sp>
          <p:nvSpPr>
            <p:cNvPr id="16" name="Callout: Left Arrow 15">
              <a:extLst>
                <a:ext uri="{FF2B5EF4-FFF2-40B4-BE49-F238E27FC236}">
                  <a16:creationId xmlns:a16="http://schemas.microsoft.com/office/drawing/2014/main" id="{DB1048B9-ED78-63AD-BE81-3B851A47D1D7}"/>
                </a:ext>
              </a:extLst>
            </p:cNvPr>
            <p:cNvSpPr/>
            <p:nvPr/>
          </p:nvSpPr>
          <p:spPr>
            <a:xfrm>
              <a:off x="141514" y="2494784"/>
              <a:ext cx="3361229" cy="1292662"/>
            </a:xfrm>
            <a:prstGeom prst="rightArrowCallout">
              <a:avLst>
                <a:gd name="adj1" fmla="val 30098"/>
                <a:gd name="adj2" fmla="val 22932"/>
                <a:gd name="adj3" fmla="val 17389"/>
                <a:gd name="adj4" fmla="val 87011"/>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70F13FF4-7E2B-A6C6-6199-BA77A42965E4}"/>
                </a:ext>
              </a:extLst>
            </p:cNvPr>
            <p:cNvSpPr txBox="1"/>
            <p:nvPr/>
          </p:nvSpPr>
          <p:spPr>
            <a:xfrm>
              <a:off x="113231" y="2494784"/>
              <a:ext cx="3142045" cy="129266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Select one topic from the following:</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Angkor/Khmer Empire (c.802–c.1431)</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Japan under the Shoguns (c.794–1867)</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Polynesian expansion across the Pacific (c.700–1756)</a:t>
              </a:r>
            </a:p>
          </p:txBody>
        </p:sp>
      </p:grpSp>
      <p:sp>
        <p:nvSpPr>
          <p:cNvPr id="15" name="Content Placeholder 2">
            <a:extLst>
              <a:ext uri="{FF2B5EF4-FFF2-40B4-BE49-F238E27FC236}">
                <a16:creationId xmlns:a16="http://schemas.microsoft.com/office/drawing/2014/main" id="{551C142A-7704-6507-617A-163B46D34B64}"/>
              </a:ext>
            </a:extLst>
          </p:cNvPr>
          <p:cNvSpPr>
            <a:spLocks noGrp="1"/>
          </p:cNvSpPr>
          <p:nvPr>
            <p:ph idx="1"/>
          </p:nvPr>
        </p:nvSpPr>
        <p:spPr>
          <a:xfrm>
            <a:off x="327025" y="4393963"/>
            <a:ext cx="8496000" cy="195651"/>
          </a:xfrm>
        </p:spPr>
        <p:txBody>
          <a:bodyPr vert="horz" lIns="0" tIns="0" rIns="0" bIns="0" rtlCol="0" anchor="t">
            <a:normAutofit/>
          </a:bodyPr>
          <a:lstStyle/>
          <a:p>
            <a:r>
              <a:rPr lang="en-AU" sz="1200" b="1" i="1" dirty="0">
                <a:latin typeface="Arial"/>
                <a:cs typeface="Arial"/>
              </a:rPr>
              <a:t>*</a:t>
            </a:r>
            <a:r>
              <a:rPr lang="en-AU" sz="1200" b="1" dirty="0">
                <a:latin typeface="Arial"/>
                <a:cs typeface="Arial"/>
              </a:rPr>
              <a:t>Bold</a:t>
            </a:r>
            <a:r>
              <a:rPr lang="en-AU" sz="1200" dirty="0">
                <a:latin typeface="Arial"/>
                <a:cs typeface="Arial"/>
              </a:rPr>
              <a:t> titles indicate those sub-strands that are expected to be taught in the year level.</a:t>
            </a:r>
          </a:p>
        </p:txBody>
      </p:sp>
    </p:spTree>
    <p:extLst>
      <p:ext uri="{BB962C8B-B14F-4D97-AF65-F5344CB8AC3E}">
        <p14:creationId xmlns:p14="http://schemas.microsoft.com/office/powerpoint/2010/main" val="213827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8E35E-A71F-475A-A95B-4E8445C185C8}"/>
              </a:ext>
            </a:extLst>
          </p:cNvPr>
          <p:cNvSpPr>
            <a:spLocks noGrp="1"/>
          </p:cNvSpPr>
          <p:nvPr>
            <p:ph type="title"/>
          </p:nvPr>
        </p:nvSpPr>
        <p:spPr/>
        <p:txBody>
          <a:bodyPr/>
          <a:lstStyle/>
          <a:p>
            <a:r>
              <a:rPr lang="en-AU" dirty="0"/>
              <a:t>Knowledge and understanding sub-strands: History</a:t>
            </a:r>
          </a:p>
        </p:txBody>
      </p:sp>
      <p:graphicFrame>
        <p:nvGraphicFramePr>
          <p:cNvPr id="8" name="Table 7">
            <a:extLst>
              <a:ext uri="{FF2B5EF4-FFF2-40B4-BE49-F238E27FC236}">
                <a16:creationId xmlns:a16="http://schemas.microsoft.com/office/drawing/2014/main" id="{3A30CA15-D9F5-485A-B628-7B6AE0DF9922}"/>
              </a:ext>
            </a:extLst>
          </p:cNvPr>
          <p:cNvGraphicFramePr>
            <a:graphicFrameLocks noGrp="1"/>
          </p:cNvGraphicFramePr>
          <p:nvPr>
            <p:extLst>
              <p:ext uri="{D42A27DB-BD31-4B8C-83A1-F6EECF244321}">
                <p14:modId xmlns:p14="http://schemas.microsoft.com/office/powerpoint/2010/main" val="1792221186"/>
              </p:ext>
            </p:extLst>
          </p:nvPr>
        </p:nvGraphicFramePr>
        <p:xfrm>
          <a:off x="1885085" y="826412"/>
          <a:ext cx="6931889" cy="3424194"/>
        </p:xfrm>
        <a:graphic>
          <a:graphicData uri="http://schemas.openxmlformats.org/drawingml/2006/table">
            <a:tbl>
              <a:tblPr firstRow="1" firstCol="1" bandRow="1"/>
              <a:tblGrid>
                <a:gridCol w="1593869">
                  <a:extLst>
                    <a:ext uri="{9D8B030D-6E8A-4147-A177-3AD203B41FA5}">
                      <a16:colId xmlns:a16="http://schemas.microsoft.com/office/drawing/2014/main" val="131586583"/>
                    </a:ext>
                  </a:extLst>
                </a:gridCol>
                <a:gridCol w="129911">
                  <a:extLst>
                    <a:ext uri="{9D8B030D-6E8A-4147-A177-3AD203B41FA5}">
                      <a16:colId xmlns:a16="http://schemas.microsoft.com/office/drawing/2014/main" val="363828347"/>
                    </a:ext>
                  </a:extLst>
                </a:gridCol>
                <a:gridCol w="1593396">
                  <a:extLst>
                    <a:ext uri="{9D8B030D-6E8A-4147-A177-3AD203B41FA5}">
                      <a16:colId xmlns:a16="http://schemas.microsoft.com/office/drawing/2014/main" val="1670693440"/>
                    </a:ext>
                  </a:extLst>
                </a:gridCol>
                <a:gridCol w="129911">
                  <a:extLst>
                    <a:ext uri="{9D8B030D-6E8A-4147-A177-3AD203B41FA5}">
                      <a16:colId xmlns:a16="http://schemas.microsoft.com/office/drawing/2014/main" val="2562216301"/>
                    </a:ext>
                  </a:extLst>
                </a:gridCol>
                <a:gridCol w="1593869">
                  <a:extLst>
                    <a:ext uri="{9D8B030D-6E8A-4147-A177-3AD203B41FA5}">
                      <a16:colId xmlns:a16="http://schemas.microsoft.com/office/drawing/2014/main" val="177975753"/>
                    </a:ext>
                  </a:extLst>
                </a:gridCol>
                <a:gridCol w="129911">
                  <a:extLst>
                    <a:ext uri="{9D8B030D-6E8A-4147-A177-3AD203B41FA5}">
                      <a16:colId xmlns:a16="http://schemas.microsoft.com/office/drawing/2014/main" val="118728569"/>
                    </a:ext>
                  </a:extLst>
                </a:gridCol>
                <a:gridCol w="1761022">
                  <a:extLst>
                    <a:ext uri="{9D8B030D-6E8A-4147-A177-3AD203B41FA5}">
                      <a16:colId xmlns:a16="http://schemas.microsoft.com/office/drawing/2014/main" val="177167726"/>
                    </a:ext>
                  </a:extLst>
                </a:gridCol>
              </a:tblGrid>
              <a:tr h="432048">
                <a:tc>
                  <a:txBody>
                    <a:bodyPr/>
                    <a:lstStyle/>
                    <a:p>
                      <a:pPr marR="99060" algn="ctr">
                        <a:lnSpc>
                          <a:spcPct val="110000"/>
                        </a:lnSpc>
                        <a:spcAft>
                          <a:spcPts val="600"/>
                        </a:spcAft>
                      </a:pPr>
                      <a:r>
                        <a:rPr lang="en-AU" sz="1500" b="1" dirty="0">
                          <a:effectLst/>
                          <a:latin typeface="Arial" panose="020B0604020202020204" pitchFamily="34" charset="0"/>
                          <a:ea typeface="Times New Roman" panose="02020603050405020304" pitchFamily="18" charset="0"/>
                          <a:cs typeface="Arial" panose="020B0604020202020204" pitchFamily="34" charset="0"/>
                        </a:rPr>
                        <a:t>Year 7</a:t>
                      </a:r>
                      <a:endParaRPr lang="en-AU"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500" b="1">
                          <a:effectLst/>
                          <a:latin typeface="Arial" panose="020B0604020202020204" pitchFamily="34" charset="0"/>
                          <a:ea typeface="Times New Roman" panose="02020603050405020304" pitchFamily="18" charset="0"/>
                          <a:cs typeface="Arial" panose="020B0604020202020204" pitchFamily="34" charset="0"/>
                        </a:rPr>
                        <a:t> </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Year 8</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500" b="1">
                          <a:effectLst/>
                          <a:latin typeface="Arial" panose="020B0604020202020204" pitchFamily="34" charset="0"/>
                          <a:ea typeface="Times New Roman" panose="02020603050405020304" pitchFamily="18" charset="0"/>
                          <a:cs typeface="Arial" panose="020B0604020202020204" pitchFamily="34" charset="0"/>
                        </a:rPr>
                        <a:t> </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Year 9</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chemeClr val="bg1">
                        <a:lumMod val="85000"/>
                      </a:schemeClr>
                    </a:solidFill>
                  </a:tcPr>
                </a:tc>
                <a:tc>
                  <a:txBody>
                    <a:bodyPr/>
                    <a:lstStyle/>
                    <a:p>
                      <a:pPr algn="ctr">
                        <a:lnSpc>
                          <a:spcPct val="110000"/>
                        </a:lnSpc>
                        <a:spcAft>
                          <a:spcPts val="600"/>
                        </a:spcAft>
                      </a:pPr>
                      <a:r>
                        <a:rPr lang="en-AU" sz="1500" b="1">
                          <a:effectLst/>
                          <a:latin typeface="Arial" panose="020B0604020202020204" pitchFamily="34" charset="0"/>
                          <a:ea typeface="Times New Roman" panose="02020603050405020304" pitchFamily="18" charset="0"/>
                          <a:cs typeface="Arial" panose="020B0604020202020204" pitchFamily="34" charset="0"/>
                        </a:rPr>
                        <a:t> </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Year 10</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E6E7E8"/>
                    </a:solidFill>
                  </a:tcPr>
                </a:tc>
                <a:extLst>
                  <a:ext uri="{0D108BD9-81ED-4DB2-BD59-A6C34878D82A}">
                    <a16:rowId xmlns:a16="http://schemas.microsoft.com/office/drawing/2014/main" val="2467951369"/>
                  </a:ext>
                </a:extLst>
              </a:tr>
              <a:tr h="731520">
                <a:tc>
                  <a:txBody>
                    <a:bodyPr/>
                    <a:lstStyle/>
                    <a:p>
                      <a:pPr marL="77470" marR="2159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Deep time history of Australia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Medieval Europe and the early modern world</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200" b="1">
                          <a:effectLst/>
                          <a:latin typeface="Arial" panose="020B0604020202020204" pitchFamily="34" charset="0"/>
                          <a:ea typeface="Times New Roman" panose="02020603050405020304" pitchFamily="18" charset="0"/>
                          <a:cs typeface="Times New Roman" panose="02020603050405020304" pitchFamily="18" charset="0"/>
                        </a:rPr>
                        <a:t>Making and transforming the Australian nation (1750–1914)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200" b="1" dirty="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Second World War</a:t>
                      </a:r>
                      <a:endParaRPr lang="en-AU"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9710230"/>
                  </a:ext>
                </a:extLst>
              </a:tr>
              <a:tr h="648000">
                <a:tc>
                  <a:txBody>
                    <a:bodyPr/>
                    <a:lstStyle/>
                    <a:p>
                      <a:pPr marL="77470" marR="21590"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The ancient world</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Empires and expansions</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200" b="1" dirty="0">
                          <a:effectLst/>
                          <a:latin typeface="Arial" panose="020B0604020202020204" pitchFamily="34" charset="0"/>
                          <a:ea typeface="Times New Roman" panose="02020603050405020304" pitchFamily="18" charset="0"/>
                          <a:cs typeface="Arial" panose="020B0604020202020204" pitchFamily="34" charset="0"/>
                        </a:rPr>
                        <a:t>First World War (1914–1918)</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Building modern Australia</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468061"/>
                  </a:ext>
                </a:extLst>
              </a:tr>
              <a:tr h="914400">
                <a:tc>
                  <a:txBody>
                    <a:bodyPr/>
                    <a:lstStyle/>
                    <a:p>
                      <a:pPr marL="77470" marR="21590"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Asia-Pacific world</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effectLst/>
                          <a:latin typeface="Arial" panose="020B0604020202020204" pitchFamily="34" charset="0"/>
                          <a:ea typeface="Times New Roman" panose="02020603050405020304" pitchFamily="18" charset="0"/>
                          <a:cs typeface="Arial" panose="020B0604020202020204" pitchFamily="34" charset="0"/>
                        </a:rPr>
                        <a:t>The Industrial Revolution and the movement of peoples (1750–1900)</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The globalising world</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811820"/>
                  </a:ext>
                </a:extLst>
              </a:tr>
              <a:tr h="698226">
                <a:tc>
                  <a:txBody>
                    <a:bodyPr/>
                    <a:lstStyle/>
                    <a:p>
                      <a:pPr marL="77470" marR="21590"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dirty="0">
                          <a:effectLst/>
                          <a:latin typeface="Arial" panose="020B0604020202020204" pitchFamily="34" charset="0"/>
                          <a:ea typeface="Times New Roman" panose="02020603050405020304" pitchFamily="18" charset="0"/>
                          <a:cs typeface="Times New Roman" panose="02020603050405020304" pitchFamily="18" charset="0"/>
                        </a:rPr>
                        <a:t>Asia and the world (1750–1914)</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04049183"/>
                  </a:ext>
                </a:extLst>
              </a:tr>
            </a:tbl>
          </a:graphicData>
        </a:graphic>
      </p:graphicFrame>
      <p:grpSp>
        <p:nvGrpSpPr>
          <p:cNvPr id="10" name="Group 9">
            <a:extLst>
              <a:ext uri="{FF2B5EF4-FFF2-40B4-BE49-F238E27FC236}">
                <a16:creationId xmlns:a16="http://schemas.microsoft.com/office/drawing/2014/main" id="{41ECBFA4-F942-DDCF-59A7-90806480CBB9}"/>
              </a:ext>
            </a:extLst>
          </p:cNvPr>
          <p:cNvGrpSpPr/>
          <p:nvPr/>
        </p:nvGrpSpPr>
        <p:grpSpPr>
          <a:xfrm>
            <a:off x="327025" y="826412"/>
            <a:ext cx="1404645" cy="3457487"/>
            <a:chOff x="603264" y="843007"/>
            <a:chExt cx="1404645" cy="448466"/>
          </a:xfrm>
        </p:grpSpPr>
        <p:sp>
          <p:nvSpPr>
            <p:cNvPr id="7" name="Rectangle 6">
              <a:extLst>
                <a:ext uri="{FF2B5EF4-FFF2-40B4-BE49-F238E27FC236}">
                  <a16:creationId xmlns:a16="http://schemas.microsoft.com/office/drawing/2014/main" id="{3DD8F143-B1CE-7857-4E75-B9D7F8496824}"/>
                </a:ext>
              </a:extLst>
            </p:cNvPr>
            <p:cNvSpPr/>
            <p:nvPr/>
          </p:nvSpPr>
          <p:spPr>
            <a:xfrm>
              <a:off x="603264" y="843007"/>
              <a:ext cx="1404645" cy="448466"/>
            </a:xfrm>
            <a:prstGeom prst="rect">
              <a:avLst/>
            </a:prstGeom>
            <a:solidFill>
              <a:srgbClr val="E2231A"/>
            </a:solidFill>
            <a:ln>
              <a:solidFill>
                <a:srgbClr val="E22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80F51D0-3216-B1B4-DB0F-12C525F60851}"/>
                </a:ext>
              </a:extLst>
            </p:cNvPr>
            <p:cNvSpPr txBox="1"/>
            <p:nvPr/>
          </p:nvSpPr>
          <p:spPr>
            <a:xfrm>
              <a:off x="603264" y="1034134"/>
              <a:ext cx="1404645" cy="3992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History v9.0</a:t>
              </a:r>
            </a:p>
          </p:txBody>
        </p:sp>
      </p:grpSp>
      <p:sp>
        <p:nvSpPr>
          <p:cNvPr id="6" name="Content Placeholder 2">
            <a:extLst>
              <a:ext uri="{FF2B5EF4-FFF2-40B4-BE49-F238E27FC236}">
                <a16:creationId xmlns:a16="http://schemas.microsoft.com/office/drawing/2014/main" id="{87E3417A-FE0F-7A4A-000D-C1DA147B3BF7}"/>
              </a:ext>
            </a:extLst>
          </p:cNvPr>
          <p:cNvSpPr>
            <a:spLocks noGrp="1"/>
          </p:cNvSpPr>
          <p:nvPr>
            <p:ph idx="1"/>
          </p:nvPr>
        </p:nvSpPr>
        <p:spPr>
          <a:xfrm>
            <a:off x="327025" y="4393963"/>
            <a:ext cx="8496000" cy="195651"/>
          </a:xfrm>
        </p:spPr>
        <p:txBody>
          <a:bodyPr vert="horz" lIns="0" tIns="0" rIns="0" bIns="0" rtlCol="0" anchor="t">
            <a:normAutofit/>
          </a:bodyPr>
          <a:lstStyle/>
          <a:p>
            <a:r>
              <a:rPr lang="en-AU" sz="1200" b="1" i="1" dirty="0">
                <a:latin typeface="Arial"/>
                <a:cs typeface="Arial"/>
              </a:rPr>
              <a:t>*</a:t>
            </a:r>
            <a:r>
              <a:rPr lang="en-AU" sz="1200" b="1" dirty="0">
                <a:latin typeface="Arial"/>
                <a:cs typeface="Arial"/>
              </a:rPr>
              <a:t>Bold</a:t>
            </a:r>
            <a:r>
              <a:rPr lang="en-AU" sz="1200" dirty="0">
                <a:latin typeface="Arial"/>
                <a:cs typeface="Arial"/>
              </a:rPr>
              <a:t> titles indicate those sub-strands that are expected to be taught in the year level.</a:t>
            </a:r>
          </a:p>
        </p:txBody>
      </p:sp>
    </p:spTree>
    <p:extLst>
      <p:ext uri="{BB962C8B-B14F-4D97-AF65-F5344CB8AC3E}">
        <p14:creationId xmlns:p14="http://schemas.microsoft.com/office/powerpoint/2010/main" val="199805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8E35E-A71F-475A-A95B-4E8445C185C8}"/>
              </a:ext>
            </a:extLst>
          </p:cNvPr>
          <p:cNvSpPr>
            <a:spLocks noGrp="1"/>
          </p:cNvSpPr>
          <p:nvPr>
            <p:ph type="title"/>
          </p:nvPr>
        </p:nvSpPr>
        <p:spPr/>
        <p:txBody>
          <a:bodyPr/>
          <a:lstStyle/>
          <a:p>
            <a:r>
              <a:rPr lang="en-AU" dirty="0"/>
              <a:t>Knowledge and understanding sub-strands: History</a:t>
            </a:r>
          </a:p>
        </p:txBody>
      </p:sp>
      <p:graphicFrame>
        <p:nvGraphicFramePr>
          <p:cNvPr id="8" name="Table 7">
            <a:extLst>
              <a:ext uri="{FF2B5EF4-FFF2-40B4-BE49-F238E27FC236}">
                <a16:creationId xmlns:a16="http://schemas.microsoft.com/office/drawing/2014/main" id="{3A30CA15-D9F5-485A-B628-7B6AE0DF9922}"/>
              </a:ext>
            </a:extLst>
          </p:cNvPr>
          <p:cNvGraphicFramePr>
            <a:graphicFrameLocks noGrp="1"/>
          </p:cNvGraphicFramePr>
          <p:nvPr>
            <p:extLst>
              <p:ext uri="{D42A27DB-BD31-4B8C-83A1-F6EECF244321}">
                <p14:modId xmlns:p14="http://schemas.microsoft.com/office/powerpoint/2010/main" val="407801222"/>
              </p:ext>
            </p:extLst>
          </p:nvPr>
        </p:nvGraphicFramePr>
        <p:xfrm>
          <a:off x="1885085" y="826412"/>
          <a:ext cx="6931889" cy="3424194"/>
        </p:xfrm>
        <a:graphic>
          <a:graphicData uri="http://schemas.openxmlformats.org/drawingml/2006/table">
            <a:tbl>
              <a:tblPr firstRow="1" firstCol="1" bandRow="1"/>
              <a:tblGrid>
                <a:gridCol w="1593869">
                  <a:extLst>
                    <a:ext uri="{9D8B030D-6E8A-4147-A177-3AD203B41FA5}">
                      <a16:colId xmlns:a16="http://schemas.microsoft.com/office/drawing/2014/main" val="131586583"/>
                    </a:ext>
                  </a:extLst>
                </a:gridCol>
                <a:gridCol w="129911">
                  <a:extLst>
                    <a:ext uri="{9D8B030D-6E8A-4147-A177-3AD203B41FA5}">
                      <a16:colId xmlns:a16="http://schemas.microsoft.com/office/drawing/2014/main" val="363828347"/>
                    </a:ext>
                  </a:extLst>
                </a:gridCol>
                <a:gridCol w="1593396">
                  <a:extLst>
                    <a:ext uri="{9D8B030D-6E8A-4147-A177-3AD203B41FA5}">
                      <a16:colId xmlns:a16="http://schemas.microsoft.com/office/drawing/2014/main" val="1670693440"/>
                    </a:ext>
                  </a:extLst>
                </a:gridCol>
                <a:gridCol w="129911">
                  <a:extLst>
                    <a:ext uri="{9D8B030D-6E8A-4147-A177-3AD203B41FA5}">
                      <a16:colId xmlns:a16="http://schemas.microsoft.com/office/drawing/2014/main" val="2562216301"/>
                    </a:ext>
                  </a:extLst>
                </a:gridCol>
                <a:gridCol w="1593869">
                  <a:extLst>
                    <a:ext uri="{9D8B030D-6E8A-4147-A177-3AD203B41FA5}">
                      <a16:colId xmlns:a16="http://schemas.microsoft.com/office/drawing/2014/main" val="177975753"/>
                    </a:ext>
                  </a:extLst>
                </a:gridCol>
                <a:gridCol w="129911">
                  <a:extLst>
                    <a:ext uri="{9D8B030D-6E8A-4147-A177-3AD203B41FA5}">
                      <a16:colId xmlns:a16="http://schemas.microsoft.com/office/drawing/2014/main" val="118728569"/>
                    </a:ext>
                  </a:extLst>
                </a:gridCol>
                <a:gridCol w="1761022">
                  <a:extLst>
                    <a:ext uri="{9D8B030D-6E8A-4147-A177-3AD203B41FA5}">
                      <a16:colId xmlns:a16="http://schemas.microsoft.com/office/drawing/2014/main" val="177167726"/>
                    </a:ext>
                  </a:extLst>
                </a:gridCol>
              </a:tblGrid>
              <a:tr h="432048">
                <a:tc>
                  <a:txBody>
                    <a:bodyPr/>
                    <a:lstStyle/>
                    <a:p>
                      <a:pPr marR="99060" algn="ctr">
                        <a:lnSpc>
                          <a:spcPct val="110000"/>
                        </a:lnSpc>
                        <a:spcAft>
                          <a:spcPts val="600"/>
                        </a:spcAft>
                      </a:pPr>
                      <a:r>
                        <a:rPr lang="en-AU" sz="1500" b="1" dirty="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Year 7</a:t>
                      </a:r>
                      <a:endParaRPr lang="en-AU" sz="15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Year 8</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Year 9</a:t>
                      </a:r>
                      <a:endParaRPr lang="en-AU" sz="15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500" b="1">
                          <a:effectLst/>
                          <a:latin typeface="Arial" panose="020B0604020202020204" pitchFamily="34" charset="0"/>
                          <a:ea typeface="Times New Roman" panose="02020603050405020304" pitchFamily="18" charset="0"/>
                          <a:cs typeface="Arial" panose="020B0604020202020204" pitchFamily="34" charset="0"/>
                        </a:rPr>
                        <a:t> </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tcPr>
                </a:tc>
                <a:tc>
                  <a:txBody>
                    <a:bodyPr/>
                    <a:lstStyle/>
                    <a:p>
                      <a:pPr algn="ctr">
                        <a:lnSpc>
                          <a:spcPct val="110000"/>
                        </a:lnSpc>
                        <a:spcAft>
                          <a:spcPts val="600"/>
                        </a:spcAft>
                      </a:pPr>
                      <a:r>
                        <a:rPr lang="en-AU" sz="1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Year 10</a:t>
                      </a:r>
                      <a:endParaRPr lang="en-AU" sz="15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2467951369"/>
                  </a:ext>
                </a:extLst>
              </a:tr>
              <a:tr h="731520">
                <a:tc>
                  <a:txBody>
                    <a:bodyPr/>
                    <a:lstStyle/>
                    <a:p>
                      <a:pPr marL="77470" marR="2159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Deep time history of Australia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Medieval Europe and the early modern world</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200" b="1">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rPr>
                        <a:t>Making and transforming the Australian nation (1750–1914)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200" b="1" dirty="0">
                          <a:effectLst/>
                          <a:latin typeface="Arial" panose="020B0604020202020204" pitchFamily="34" charset="0"/>
                          <a:ea typeface="Times New Roman" panose="02020603050405020304" pitchFamily="18" charset="0"/>
                          <a:cs typeface="Arial" panose="020B0604020202020204" pitchFamily="34" charset="0"/>
                        </a:rPr>
                        <a:t>Second World War</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9710230"/>
                  </a:ext>
                </a:extLst>
              </a:tr>
              <a:tr h="648000">
                <a:tc>
                  <a:txBody>
                    <a:bodyPr/>
                    <a:lstStyle/>
                    <a:p>
                      <a:pPr marL="77470" marR="21590"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The ancient world</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Empires and expansions</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200" b="1" dirty="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First World War (1914–1918)</a:t>
                      </a:r>
                      <a:endParaRPr lang="en-AU"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200" b="1">
                          <a:effectLst/>
                          <a:latin typeface="Arial" panose="020B0604020202020204" pitchFamily="34" charset="0"/>
                          <a:ea typeface="Times New Roman" panose="02020603050405020304" pitchFamily="18" charset="0"/>
                          <a:cs typeface="Arial" panose="020B0604020202020204" pitchFamily="34" charset="0"/>
                        </a:rPr>
                        <a:t>Building modern Australia</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9468061"/>
                  </a:ext>
                </a:extLst>
              </a:tr>
              <a:tr h="914400">
                <a:tc>
                  <a:txBody>
                    <a:bodyPr/>
                    <a:lstStyle/>
                    <a:p>
                      <a:pPr marL="77470" marR="21590"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Asia-Pacific world</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solidFill>
                            <a:schemeClr val="bg1">
                              <a:lumMod val="85000"/>
                            </a:schemeClr>
                          </a:solidFill>
                          <a:effectLst/>
                          <a:latin typeface="Arial" panose="020B0604020202020204" pitchFamily="34" charset="0"/>
                          <a:ea typeface="Times New Roman" panose="02020603050405020304" pitchFamily="18" charset="0"/>
                          <a:cs typeface="Arial" panose="020B0604020202020204" pitchFamily="34" charset="0"/>
                        </a:rPr>
                        <a:t>The Industrial Revolution and the movement of peoples (1750–1900)</a:t>
                      </a: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a:effectLst/>
                          <a:latin typeface="Arial" panose="020B0604020202020204" pitchFamily="34" charset="0"/>
                          <a:ea typeface="Times New Roman" panose="02020603050405020304" pitchFamily="18" charset="0"/>
                          <a:cs typeface="Arial" panose="020B0604020202020204" pitchFamily="34" charset="0"/>
                        </a:rPr>
                        <a:t>The globalising world</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4811820"/>
                  </a:ext>
                </a:extLst>
              </a:tr>
              <a:tr h="698226">
                <a:tc>
                  <a:txBody>
                    <a:bodyPr/>
                    <a:lstStyle/>
                    <a:p>
                      <a:pPr marL="77470" marR="21590" algn="l">
                        <a:lnSpc>
                          <a:spcPct val="100000"/>
                        </a:lnSpc>
                        <a:spcAft>
                          <a:spcPts val="0"/>
                        </a:spcAft>
                      </a:pP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tcPr>
                </a:tc>
                <a:tc>
                  <a:txBody>
                    <a:bodyPr/>
                    <a:lstStyle/>
                    <a:p>
                      <a:pPr marL="125730" marR="596265" algn="l">
                        <a:lnSpc>
                          <a:spcPct val="100000"/>
                        </a:lnSpc>
                        <a:spcAft>
                          <a:spcPts val="0"/>
                        </a:spcAft>
                      </a:pP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20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r>
                        <a:rPr lang="en-AU" sz="1200" dirty="0">
                          <a:solidFill>
                            <a:schemeClr val="bg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rPr>
                        <a:t>Asia and the world (1750–1914)</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04049183"/>
                  </a:ext>
                </a:extLst>
              </a:tr>
            </a:tbl>
          </a:graphicData>
        </a:graphic>
      </p:graphicFrame>
      <p:grpSp>
        <p:nvGrpSpPr>
          <p:cNvPr id="10" name="Group 9">
            <a:extLst>
              <a:ext uri="{FF2B5EF4-FFF2-40B4-BE49-F238E27FC236}">
                <a16:creationId xmlns:a16="http://schemas.microsoft.com/office/drawing/2014/main" id="{41ECBFA4-F942-DDCF-59A7-90806480CBB9}"/>
              </a:ext>
            </a:extLst>
          </p:cNvPr>
          <p:cNvGrpSpPr/>
          <p:nvPr/>
        </p:nvGrpSpPr>
        <p:grpSpPr>
          <a:xfrm>
            <a:off x="327025" y="826412"/>
            <a:ext cx="1404645" cy="3457487"/>
            <a:chOff x="603264" y="843007"/>
            <a:chExt cx="1404645" cy="448466"/>
          </a:xfrm>
        </p:grpSpPr>
        <p:sp>
          <p:nvSpPr>
            <p:cNvPr id="7" name="Rectangle 6">
              <a:extLst>
                <a:ext uri="{FF2B5EF4-FFF2-40B4-BE49-F238E27FC236}">
                  <a16:creationId xmlns:a16="http://schemas.microsoft.com/office/drawing/2014/main" id="{3DD8F143-B1CE-7857-4E75-B9D7F8496824}"/>
                </a:ext>
              </a:extLst>
            </p:cNvPr>
            <p:cNvSpPr/>
            <p:nvPr/>
          </p:nvSpPr>
          <p:spPr>
            <a:xfrm>
              <a:off x="603264" y="843007"/>
              <a:ext cx="1404645" cy="448466"/>
            </a:xfrm>
            <a:prstGeom prst="rect">
              <a:avLst/>
            </a:prstGeom>
            <a:solidFill>
              <a:srgbClr val="E2231A"/>
            </a:solidFill>
            <a:ln>
              <a:solidFill>
                <a:srgbClr val="E22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80F51D0-3216-B1B4-DB0F-12C525F60851}"/>
                </a:ext>
              </a:extLst>
            </p:cNvPr>
            <p:cNvSpPr txBox="1"/>
            <p:nvPr/>
          </p:nvSpPr>
          <p:spPr>
            <a:xfrm>
              <a:off x="603264" y="1034134"/>
              <a:ext cx="1404645" cy="3992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History v9.0</a:t>
              </a:r>
            </a:p>
          </p:txBody>
        </p:sp>
      </p:grpSp>
      <p:sp>
        <p:nvSpPr>
          <p:cNvPr id="6" name="Content Placeholder 2">
            <a:extLst>
              <a:ext uri="{FF2B5EF4-FFF2-40B4-BE49-F238E27FC236}">
                <a16:creationId xmlns:a16="http://schemas.microsoft.com/office/drawing/2014/main" id="{D5794489-5038-6D79-A4E5-9B5E05A35D7F}"/>
              </a:ext>
            </a:extLst>
          </p:cNvPr>
          <p:cNvSpPr>
            <a:spLocks noGrp="1"/>
          </p:cNvSpPr>
          <p:nvPr>
            <p:ph idx="1"/>
          </p:nvPr>
        </p:nvSpPr>
        <p:spPr>
          <a:xfrm>
            <a:off x="327025" y="4393963"/>
            <a:ext cx="8496000" cy="195651"/>
          </a:xfrm>
        </p:spPr>
        <p:txBody>
          <a:bodyPr vert="horz" lIns="0" tIns="0" rIns="0" bIns="0" rtlCol="0" anchor="t">
            <a:normAutofit/>
          </a:bodyPr>
          <a:lstStyle/>
          <a:p>
            <a:r>
              <a:rPr lang="en-AU" sz="1200" b="1" i="1" dirty="0">
                <a:latin typeface="Arial"/>
                <a:cs typeface="Arial"/>
              </a:rPr>
              <a:t>*</a:t>
            </a:r>
            <a:r>
              <a:rPr lang="en-AU" sz="1200" b="1" dirty="0">
                <a:latin typeface="Arial"/>
                <a:cs typeface="Arial"/>
              </a:rPr>
              <a:t>Bold</a:t>
            </a:r>
            <a:r>
              <a:rPr lang="en-AU" sz="1200" dirty="0">
                <a:latin typeface="Arial"/>
                <a:cs typeface="Arial"/>
              </a:rPr>
              <a:t> titles indicate those sub-strands that are expected to be taught in the year level.</a:t>
            </a:r>
          </a:p>
        </p:txBody>
      </p:sp>
    </p:spTree>
    <p:extLst>
      <p:ext uri="{BB962C8B-B14F-4D97-AF65-F5344CB8AC3E}">
        <p14:creationId xmlns:p14="http://schemas.microsoft.com/office/powerpoint/2010/main" val="163640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pPr eaLnBrk="1" hangingPunct="1"/>
            <a:r>
              <a:rPr lang="en-AU"/>
              <a:t>Structure of Skills strand: v8.4 to v9.0</a:t>
            </a:r>
          </a:p>
        </p:txBody>
      </p:sp>
      <p:graphicFrame>
        <p:nvGraphicFramePr>
          <p:cNvPr id="5" name="Table 4">
            <a:extLst>
              <a:ext uri="{FF2B5EF4-FFF2-40B4-BE49-F238E27FC236}">
                <a16:creationId xmlns:a16="http://schemas.microsoft.com/office/drawing/2014/main" id="{10101FF1-095B-4F73-9724-3991BB292DDA}"/>
              </a:ext>
            </a:extLst>
          </p:cNvPr>
          <p:cNvGraphicFramePr>
            <a:graphicFrameLocks noGrp="1"/>
          </p:cNvGraphicFramePr>
          <p:nvPr>
            <p:extLst>
              <p:ext uri="{D42A27DB-BD31-4B8C-83A1-F6EECF244321}">
                <p14:modId xmlns:p14="http://schemas.microsoft.com/office/powerpoint/2010/main" val="1073673591"/>
              </p:ext>
            </p:extLst>
          </p:nvPr>
        </p:nvGraphicFramePr>
        <p:xfrm>
          <a:off x="2753887" y="725157"/>
          <a:ext cx="4277256" cy="4132216"/>
        </p:xfrm>
        <a:graphic>
          <a:graphicData uri="http://schemas.openxmlformats.org/drawingml/2006/table">
            <a:tbl>
              <a:tblPr firstRow="1" firstCol="1" bandRow="1"/>
              <a:tblGrid>
                <a:gridCol w="373624">
                  <a:extLst>
                    <a:ext uri="{9D8B030D-6E8A-4147-A177-3AD203B41FA5}">
                      <a16:colId xmlns:a16="http://schemas.microsoft.com/office/drawing/2014/main" val="4221191811"/>
                    </a:ext>
                  </a:extLst>
                </a:gridCol>
                <a:gridCol w="1800187">
                  <a:extLst>
                    <a:ext uri="{9D8B030D-6E8A-4147-A177-3AD203B41FA5}">
                      <a16:colId xmlns:a16="http://schemas.microsoft.com/office/drawing/2014/main" val="131586583"/>
                    </a:ext>
                  </a:extLst>
                </a:gridCol>
                <a:gridCol w="151629">
                  <a:extLst>
                    <a:ext uri="{9D8B030D-6E8A-4147-A177-3AD203B41FA5}">
                      <a16:colId xmlns:a16="http://schemas.microsoft.com/office/drawing/2014/main" val="2017139137"/>
                    </a:ext>
                  </a:extLst>
                </a:gridCol>
                <a:gridCol w="1800187">
                  <a:extLst>
                    <a:ext uri="{9D8B030D-6E8A-4147-A177-3AD203B41FA5}">
                      <a16:colId xmlns:a16="http://schemas.microsoft.com/office/drawing/2014/main" val="2833666530"/>
                    </a:ext>
                  </a:extLst>
                </a:gridCol>
                <a:gridCol w="151629">
                  <a:extLst>
                    <a:ext uri="{9D8B030D-6E8A-4147-A177-3AD203B41FA5}">
                      <a16:colId xmlns:a16="http://schemas.microsoft.com/office/drawing/2014/main" val="3905049107"/>
                    </a:ext>
                  </a:extLst>
                </a:gridCol>
              </a:tblGrid>
              <a:tr h="619937">
                <a:tc rowSpan="6">
                  <a:txBody>
                    <a:bodyPr/>
                    <a:lstStyle/>
                    <a:p>
                      <a:pPr marR="99060" algn="ctr">
                        <a:lnSpc>
                          <a:spcPct val="110000"/>
                        </a:lnSpc>
                        <a:spcAft>
                          <a:spcPts val="600"/>
                        </a:spcAft>
                      </a:pPr>
                      <a:r>
                        <a:rPr lang="en-AU" sz="12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Sub-strands  —</a:t>
                      </a:r>
                    </a:p>
                  </a:txBody>
                  <a:tcPr marL="0" marR="0" marT="0" marB="0" vert="vert27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99060" algn="ctr">
                        <a:lnSpc>
                          <a:spcPct val="110000"/>
                        </a:lnSpc>
                        <a:spcAft>
                          <a:spcPts val="600"/>
                        </a:spcAft>
                      </a:pPr>
                      <a:r>
                        <a:rPr lang="en-AU" sz="1400" b="1" dirty="0">
                          <a:effectLst/>
                          <a:latin typeface="Arial" panose="020B0604020202020204" pitchFamily="34" charset="0"/>
                          <a:ea typeface="Times New Roman" panose="02020603050405020304" pitchFamily="18" charset="0"/>
                          <a:cs typeface="Arial" panose="020B0604020202020204" pitchFamily="34" charset="0"/>
                        </a:rPr>
                        <a:t>History v8.4</a:t>
                      </a:r>
                      <a:endParaRPr lang="en-AU"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400" b="1">
                          <a:effectLst/>
                          <a:latin typeface="Arial" panose="020B0604020202020204" pitchFamily="34" charset="0"/>
                          <a:ea typeface="Times New Roman" panose="02020603050405020304" pitchFamily="18" charset="0"/>
                          <a:cs typeface="Arial" panose="020B0604020202020204" pitchFamily="34" charset="0"/>
                        </a:rPr>
                        <a:t> </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lnL>
                      <a:noFill/>
                    </a:lnL>
                    <a:lnR>
                      <a:noFill/>
                    </a:lnR>
                    <a:lnT>
                      <a:noFill/>
                    </a:lnT>
                    <a:lnB>
                      <a:noFill/>
                    </a:lnB>
                    <a:lnTlToBr w="12700" cmpd="sng">
                      <a:noFill/>
                      <a:prstDash val="solid"/>
                    </a:lnTlToBr>
                    <a:lnBlToTr w="12700" cmpd="sng">
                      <a:noFill/>
                      <a:prstDash val="solid"/>
                    </a:lnBlToTr>
                    <a:noFill/>
                  </a:tcPr>
                </a:tc>
                <a:tc>
                  <a:txBody>
                    <a:bodyPr/>
                    <a:lstStyle/>
                    <a:p>
                      <a:pPr marR="99060" algn="ctr">
                        <a:lnSpc>
                          <a:spcPct val="110000"/>
                        </a:lnSpc>
                        <a:spcAft>
                          <a:spcPts val="600"/>
                        </a:spcAft>
                      </a:pPr>
                      <a:endParaRPr lang="en-AU"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solidFill>
                      <a:srgbClr val="E6E7E8"/>
                    </a:solidFill>
                  </a:tcPr>
                </a:tc>
                <a:tc>
                  <a:txBody>
                    <a:bodyPr/>
                    <a:lstStyle/>
                    <a:p>
                      <a:pPr marR="99060" algn="ctr">
                        <a:lnSpc>
                          <a:spcPct val="110000"/>
                        </a:lnSpc>
                        <a:spcAft>
                          <a:spcPts val="600"/>
                        </a:spcAft>
                      </a:pPr>
                      <a:endParaRPr lang="en-AU"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47015" marR="47015"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67951369"/>
                  </a:ext>
                </a:extLst>
              </a:tr>
              <a:tr h="729654">
                <a:tc vMerge="1">
                  <a:txBody>
                    <a:bodyPr/>
                    <a:lstStyle/>
                    <a:p>
                      <a:endParaRPr lang="en-AU"/>
                    </a:p>
                  </a:txBody>
                  <a:tcPr/>
                </a:tc>
                <a:tc>
                  <a:txBody>
                    <a:bodyPr/>
                    <a:lstStyle/>
                    <a:p>
                      <a:pPr marL="77470" marR="21590" lvl="0" indent="0" algn="l" defTabSz="914400" rtl="0" eaLnBrk="1" fontAlgn="auto" latinLnBrk="0" hangingPunct="1">
                        <a:lnSpc>
                          <a:spcPct val="100000"/>
                        </a:lnSpc>
                        <a:spcBef>
                          <a:spcPts val="0"/>
                        </a:spcBef>
                        <a:spcAft>
                          <a:spcPts val="0"/>
                        </a:spcAft>
                        <a:buClrTx/>
                        <a:buSzTx/>
                        <a:buFontTx/>
                        <a:buNone/>
                        <a:tabLst/>
                        <a:defRPr/>
                      </a:pPr>
                      <a:r>
                        <a:rPr lang="en-AU" sz="12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Chronology, terms and concepts</a:t>
                      </a: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marL="125730" marR="596265" algn="l">
                        <a:lnSpc>
                          <a:spcPct val="100000"/>
                        </a:lnSpc>
                        <a:spcAft>
                          <a:spcPts val="0"/>
                        </a:spcAft>
                      </a:pPr>
                      <a:endParaRPr lang="en-AU"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lvl="0" indent="0" algn="l" defTabSz="914400" rtl="0" eaLnBrk="1" fontAlgn="auto" latinLnBrk="0" hangingPunct="1">
                        <a:lnSpc>
                          <a:spcPct val="100000"/>
                        </a:lnSpc>
                        <a:spcBef>
                          <a:spcPts val="0"/>
                        </a:spcBef>
                        <a:spcAft>
                          <a:spcPts val="0"/>
                        </a:spcAft>
                        <a:buClrTx/>
                        <a:buSzTx/>
                        <a:buFontTx/>
                        <a:buNone/>
                        <a:tabLst/>
                        <a:defRPr/>
                      </a:pPr>
                      <a:endParaRPr lang="en-AU" sz="12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77470" marR="21590" algn="l">
                        <a:lnSpc>
                          <a:spcPct val="100000"/>
                        </a:lnSpc>
                        <a:spcAft>
                          <a:spcPts val="0"/>
                        </a:spcAft>
                      </a:pPr>
                      <a:endParaRPr lang="en-AU"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4672276"/>
                  </a:ext>
                </a:extLst>
              </a:tr>
              <a:tr h="729578">
                <a:tc vMerge="1">
                  <a:txBody>
                    <a:bodyPr/>
                    <a:lstStyle/>
                    <a:p>
                      <a:pPr marL="77470" marR="21590" algn="l">
                        <a:lnSpc>
                          <a:spcPct val="100000"/>
                        </a:lnSpc>
                        <a:spcAft>
                          <a:spcPts val="0"/>
                        </a:spcAft>
                      </a:pPr>
                      <a:endParaRPr lang="en-AU" sz="16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lvl="0" indent="0" algn="l" defTabSz="914400" rtl="0" eaLnBrk="1" fontAlgn="auto" latinLnBrk="0" hangingPunct="1">
                        <a:lnSpc>
                          <a:spcPct val="100000"/>
                        </a:lnSpc>
                        <a:spcBef>
                          <a:spcPts val="0"/>
                        </a:spcBef>
                        <a:spcAft>
                          <a:spcPts val="0"/>
                        </a:spcAft>
                        <a:buClrTx/>
                        <a:buSzTx/>
                        <a:buFontTx/>
                        <a:buNone/>
                        <a:tabLst/>
                        <a:defRPr/>
                      </a:pPr>
                      <a:r>
                        <a:rPr lang="en-AU" sz="12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Historical questions and research </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25730" marR="596265" algn="l">
                        <a:lnSpc>
                          <a:spcPct val="100000"/>
                        </a:lnSpc>
                        <a:spcAft>
                          <a:spcPts val="0"/>
                        </a:spcAft>
                      </a:pPr>
                      <a:endParaRPr lang="en-AU"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lvl="0" indent="0" algn="l" defTabSz="914400" rtl="0" eaLnBrk="1" fontAlgn="auto" latinLnBrk="0" hangingPunct="1">
                        <a:lnSpc>
                          <a:spcPct val="100000"/>
                        </a:lnSpc>
                        <a:spcBef>
                          <a:spcPts val="0"/>
                        </a:spcBef>
                        <a:spcAft>
                          <a:spcPts val="0"/>
                        </a:spcAft>
                        <a:buClrTx/>
                        <a:buSzTx/>
                        <a:buFontTx/>
                        <a:buNone/>
                        <a:tabLst/>
                        <a:defRPr/>
                      </a:pPr>
                      <a:r>
                        <a:rPr lang="en-AU" sz="1200" b="0">
                          <a:effectLst/>
                          <a:latin typeface="Arial" panose="020B0604020202020204" pitchFamily="34" charset="0"/>
                          <a:ea typeface="Times New Roman" panose="02020603050405020304" pitchFamily="18" charset="0"/>
                          <a:cs typeface="Arial" panose="020B0604020202020204" pitchFamily="34" charset="0"/>
                        </a:rPr>
                        <a:t>Questioning </a:t>
                      </a:r>
                      <a:br>
                        <a:rPr lang="en-AU" sz="1200" b="0">
                          <a:effectLst/>
                          <a:latin typeface="Arial" panose="020B0604020202020204" pitchFamily="34" charset="0"/>
                          <a:ea typeface="Times New Roman" panose="02020603050405020304" pitchFamily="18" charset="0"/>
                          <a:cs typeface="Arial" panose="020B0604020202020204" pitchFamily="34" charset="0"/>
                        </a:rPr>
                      </a:br>
                      <a:r>
                        <a:rPr lang="en-AU" sz="1200" b="0">
                          <a:effectLst/>
                          <a:latin typeface="Arial" panose="020B0604020202020204" pitchFamily="34" charset="0"/>
                          <a:ea typeface="Times New Roman" panose="02020603050405020304" pitchFamily="18" charset="0"/>
                          <a:cs typeface="Arial" panose="020B0604020202020204" pitchFamily="34" charset="0"/>
                        </a:rPr>
                        <a:t>and researching</a:t>
                      </a:r>
                      <a:endParaRPr lang="en-AU"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77470" marR="21590" algn="l">
                        <a:lnSpc>
                          <a:spcPct val="100000"/>
                        </a:lnSpc>
                        <a:spcAft>
                          <a:spcPts val="0"/>
                        </a:spcAft>
                      </a:pPr>
                      <a:endParaRPr lang="en-AU" sz="1200" b="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9710230"/>
                  </a:ext>
                </a:extLst>
              </a:tr>
              <a:tr h="729654">
                <a:tc vMerge="1">
                  <a:txBody>
                    <a:bodyPr/>
                    <a:lstStyle/>
                    <a:p>
                      <a:pPr marL="77470" marR="21590" algn="l">
                        <a:lnSpc>
                          <a:spcPct val="100000"/>
                        </a:lnSpc>
                        <a:spcAft>
                          <a:spcPts val="0"/>
                        </a:spcAft>
                      </a:pP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lvl="0" indent="0" algn="l" defTabSz="914400" rtl="0" eaLnBrk="1" fontAlgn="auto" latinLnBrk="0" hangingPunct="1">
                        <a:lnSpc>
                          <a:spcPct val="100000"/>
                        </a:lnSpc>
                        <a:spcBef>
                          <a:spcPts val="0"/>
                        </a:spcBef>
                        <a:spcAft>
                          <a:spcPts val="0"/>
                        </a:spcAft>
                        <a:buClrTx/>
                        <a:buSzTx/>
                        <a:buFontTx/>
                        <a:buNone/>
                        <a:tabLst/>
                        <a:defRPr/>
                      </a:pPr>
                      <a:r>
                        <a:rPr lang="en-AU" sz="12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Analysis and use of sources</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lvl="0" indent="0" algn="l" defTabSz="914400" rtl="0" eaLnBrk="1" fontAlgn="auto" latinLnBrk="0" hangingPunct="1">
                        <a:lnSpc>
                          <a:spcPct val="100000"/>
                        </a:lnSpc>
                        <a:spcBef>
                          <a:spcPts val="0"/>
                        </a:spcBef>
                        <a:spcAft>
                          <a:spcPts val="0"/>
                        </a:spcAft>
                        <a:buClrTx/>
                        <a:buSzTx/>
                        <a:buFontTx/>
                        <a:buNone/>
                        <a:tabLst/>
                        <a:defRPr/>
                      </a:pPr>
                      <a:r>
                        <a:rPr lang="en-AU" sz="1200">
                          <a:effectLst/>
                          <a:latin typeface="Arial" panose="020B0604020202020204" pitchFamily="34" charset="0"/>
                          <a:ea typeface="Times New Roman" panose="02020603050405020304" pitchFamily="18" charset="0"/>
                          <a:cs typeface="Arial" panose="020B0604020202020204" pitchFamily="34" charset="0"/>
                        </a:rPr>
                        <a:t>Using historical sources</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77470" marR="21590"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9468061"/>
                  </a:ext>
                </a:extLst>
              </a:tr>
              <a:tr h="729578">
                <a:tc vMerge="1">
                  <a:txBody>
                    <a:bodyPr/>
                    <a:lstStyle/>
                    <a:p>
                      <a:pPr marL="77470" marR="21590" algn="l">
                        <a:lnSpc>
                          <a:spcPct val="100000"/>
                        </a:lnSpc>
                        <a:spcAft>
                          <a:spcPts val="0"/>
                        </a:spcAft>
                      </a:pP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lvl="0" indent="0" algn="l" defTabSz="914400" rtl="0" eaLnBrk="1" fontAlgn="auto" latinLnBrk="0" hangingPunct="1">
                        <a:lnSpc>
                          <a:spcPct val="100000"/>
                        </a:lnSpc>
                        <a:spcBef>
                          <a:spcPts val="0"/>
                        </a:spcBef>
                        <a:spcAft>
                          <a:spcPts val="0"/>
                        </a:spcAft>
                        <a:buClrTx/>
                        <a:buSzTx/>
                        <a:buFontTx/>
                        <a:buNone/>
                        <a:tabLst/>
                        <a:defRPr/>
                      </a:pPr>
                      <a:r>
                        <a:rPr lang="en-AU" sz="12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Perspectives and interpretations</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lvl="0" indent="0" algn="l" defTabSz="914400" rtl="0" eaLnBrk="1" fontAlgn="auto" latinLnBrk="0" hangingPunct="1">
                        <a:lnSpc>
                          <a:spcPct val="100000"/>
                        </a:lnSpc>
                        <a:spcBef>
                          <a:spcPts val="0"/>
                        </a:spcBef>
                        <a:spcAft>
                          <a:spcPts val="0"/>
                        </a:spcAft>
                        <a:buClrTx/>
                        <a:buSzTx/>
                        <a:buFontTx/>
                        <a:buNone/>
                        <a:tabLst/>
                        <a:defRPr/>
                      </a:pPr>
                      <a:r>
                        <a:rPr lang="en-AU" sz="1200">
                          <a:effectLst/>
                          <a:latin typeface="Arial" panose="020B0604020202020204" pitchFamily="34" charset="0"/>
                          <a:ea typeface="Times New Roman" panose="02020603050405020304" pitchFamily="18" charset="0"/>
                          <a:cs typeface="Arial" panose="020B0604020202020204" pitchFamily="34" charset="0"/>
                        </a:rPr>
                        <a:t>Historical perspectives and interpretations</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77470" marR="21590"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4811820"/>
                  </a:ext>
                </a:extLst>
              </a:tr>
              <a:tr h="593815">
                <a:tc vMerge="1">
                  <a:txBody>
                    <a:bodyPr/>
                    <a:lstStyle/>
                    <a:p>
                      <a:pPr marL="77470" marR="21590" algn="l">
                        <a:lnSpc>
                          <a:spcPct val="100000"/>
                        </a:lnSpc>
                        <a:spcAft>
                          <a:spcPts val="0"/>
                        </a:spcAft>
                      </a:pP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kern="12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Explanation and communication</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5730" marR="596265" algn="l">
                        <a:lnSpc>
                          <a:spcPct val="100000"/>
                        </a:lnSpc>
                        <a:spcAft>
                          <a:spcPts val="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200">
                          <a:effectLst/>
                          <a:latin typeface="Arial" panose="020B0604020202020204" pitchFamily="34" charset="0"/>
                          <a:ea typeface="Times New Roman" panose="02020603050405020304" pitchFamily="18" charset="0"/>
                          <a:cs typeface="Arial" panose="020B0604020202020204" pitchFamily="34" charset="0"/>
                        </a:rPr>
                        <a:t>Communicating</a:t>
                      </a:r>
                      <a:endParaRPr lang="en-AU" sz="1200" kern="12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77470" marR="21590" algn="l">
                        <a:lnSpc>
                          <a:spcPct val="100000"/>
                        </a:lnSpc>
                        <a:spcAft>
                          <a:spcPts val="0"/>
                        </a:spcAft>
                      </a:pP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6907449"/>
                  </a:ext>
                </a:extLst>
              </a:tr>
            </a:tbl>
          </a:graphicData>
        </a:graphic>
      </p:graphicFrame>
      <p:grpSp>
        <p:nvGrpSpPr>
          <p:cNvPr id="2" name="Group 1">
            <a:extLst>
              <a:ext uri="{FF2B5EF4-FFF2-40B4-BE49-F238E27FC236}">
                <a16:creationId xmlns:a16="http://schemas.microsoft.com/office/drawing/2014/main" id="{19169497-D673-72F0-A2DB-BC1A6766247C}"/>
              </a:ext>
            </a:extLst>
          </p:cNvPr>
          <p:cNvGrpSpPr/>
          <p:nvPr/>
        </p:nvGrpSpPr>
        <p:grpSpPr>
          <a:xfrm>
            <a:off x="5087680" y="732818"/>
            <a:ext cx="1789684" cy="616570"/>
            <a:chOff x="2140893" y="841601"/>
            <a:chExt cx="1412288" cy="459830"/>
          </a:xfrm>
        </p:grpSpPr>
        <p:sp>
          <p:nvSpPr>
            <p:cNvPr id="3" name="Rectangle 2">
              <a:extLst>
                <a:ext uri="{FF2B5EF4-FFF2-40B4-BE49-F238E27FC236}">
                  <a16:creationId xmlns:a16="http://schemas.microsoft.com/office/drawing/2014/main" id="{8819AA60-90F0-82BF-393F-EBD870DC6876}"/>
                </a:ext>
              </a:extLst>
            </p:cNvPr>
            <p:cNvSpPr/>
            <p:nvPr/>
          </p:nvSpPr>
          <p:spPr>
            <a:xfrm>
              <a:off x="2140893" y="841601"/>
              <a:ext cx="1404645" cy="459830"/>
            </a:xfrm>
            <a:prstGeom prst="rect">
              <a:avLst/>
            </a:prstGeom>
            <a:solidFill>
              <a:srgbClr val="E2231A"/>
            </a:solidFill>
            <a:ln>
              <a:solidFill>
                <a:srgbClr val="E22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F337C77-296B-6C3C-CCEF-185AB5FE317D}"/>
                </a:ext>
              </a:extLst>
            </p:cNvPr>
            <p:cNvSpPr txBox="1"/>
            <p:nvPr/>
          </p:nvSpPr>
          <p:spPr>
            <a:xfrm>
              <a:off x="2148536" y="928874"/>
              <a:ext cx="1404645" cy="22953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AU"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History v9.0</a:t>
              </a:r>
            </a:p>
          </p:txBody>
        </p:sp>
      </p:grpSp>
    </p:spTree>
    <p:extLst>
      <p:ext uri="{BB962C8B-B14F-4D97-AF65-F5344CB8AC3E}">
        <p14:creationId xmlns:p14="http://schemas.microsoft.com/office/powerpoint/2010/main" val="4204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A2C60-FBF4-1537-7EAF-3B3D9222C287}"/>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1CD463A-B93D-C64F-568C-08853124A44F}"/>
              </a:ext>
            </a:extLst>
          </p:cNvPr>
          <p:cNvGrpSpPr/>
          <p:nvPr/>
        </p:nvGrpSpPr>
        <p:grpSpPr>
          <a:xfrm>
            <a:off x="6182110" y="616553"/>
            <a:ext cx="2634865" cy="3578271"/>
            <a:chOff x="5364087" y="541137"/>
            <a:chExt cx="2634865" cy="3578271"/>
          </a:xfrm>
        </p:grpSpPr>
        <p:sp>
          <p:nvSpPr>
            <p:cNvPr id="16" name="TextBox 15">
              <a:extLst>
                <a:ext uri="{FF2B5EF4-FFF2-40B4-BE49-F238E27FC236}">
                  <a16:creationId xmlns:a16="http://schemas.microsoft.com/office/drawing/2014/main" id="{9F40FCB1-C58F-DA19-3E63-7AF80545061B}"/>
                </a:ext>
              </a:extLst>
            </p:cNvPr>
            <p:cNvSpPr txBox="1"/>
            <p:nvPr/>
          </p:nvSpPr>
          <p:spPr>
            <a:xfrm>
              <a:off x="5364088" y="2588220"/>
              <a:ext cx="2634864" cy="1531188"/>
            </a:xfrm>
            <a:prstGeom prst="rect">
              <a:avLst/>
            </a:prstGeom>
            <a:solidFill>
              <a:schemeClr val="bg2">
                <a:lumMod val="20000"/>
                <a:lumOff val="8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F14B51ED-EE03-8D02-C626-F3DD67D5EF26}"/>
                </a:ext>
              </a:extLst>
            </p:cNvPr>
            <p:cNvSpPr txBox="1"/>
            <p:nvPr/>
          </p:nvSpPr>
          <p:spPr>
            <a:xfrm>
              <a:off x="5364087" y="1245691"/>
              <a:ext cx="2634864" cy="1277273"/>
            </a:xfrm>
            <a:prstGeom prst="rect">
              <a:avLst/>
            </a:prstGeom>
            <a:solidFill>
              <a:schemeClr val="bg2">
                <a:lumMod val="20000"/>
                <a:lumOff val="8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subject</a:t>
              </a: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solidFill>
                    <a:schemeClr val="bg2"/>
                  </a:solidFill>
                  <a:latin typeface="Arial"/>
                  <a:cs typeface="Arial"/>
                </a:rPr>
                <a:t>Key considerations </a:t>
              </a:r>
              <a:endParaRPr lang="en-AU" sz="1100" b="1" dirty="0">
                <a:solidFill>
                  <a:schemeClr val="bg2"/>
                </a:solidFill>
                <a:cs typeface="Arial"/>
              </a:endParaRPr>
            </a:p>
          </p:txBody>
        </p:sp>
        <p:sp>
          <p:nvSpPr>
            <p:cNvPr id="11" name="TextBox 10">
              <a:extLst>
                <a:ext uri="{FF2B5EF4-FFF2-40B4-BE49-F238E27FC236}">
                  <a16:creationId xmlns:a16="http://schemas.microsoft.com/office/drawing/2014/main" id="{89A28DF5-E60B-3DFD-3F64-6375C02264A7}"/>
                </a:ext>
              </a:extLst>
            </p:cNvPr>
            <p:cNvSpPr txBox="1"/>
            <p:nvPr/>
          </p:nvSpPr>
          <p:spPr>
            <a:xfrm>
              <a:off x="5740132" y="541137"/>
              <a:ext cx="1882774" cy="64633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History</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grpSp>
        <p:nvGrpSpPr>
          <p:cNvPr id="7" name="Group 6">
            <a:extLst>
              <a:ext uri="{FF2B5EF4-FFF2-40B4-BE49-F238E27FC236}">
                <a16:creationId xmlns:a16="http://schemas.microsoft.com/office/drawing/2014/main" id="{2600FBD6-C3F8-4273-2CE9-FCBF3DDF1A2C}"/>
              </a:ext>
            </a:extLst>
          </p:cNvPr>
          <p:cNvGrpSpPr/>
          <p:nvPr/>
        </p:nvGrpSpPr>
        <p:grpSpPr>
          <a:xfrm>
            <a:off x="3251543" y="616553"/>
            <a:ext cx="2634864" cy="2797359"/>
            <a:chOff x="5364088" y="541137"/>
            <a:chExt cx="2634864" cy="2797359"/>
          </a:xfrm>
        </p:grpSpPr>
        <p:sp>
          <p:nvSpPr>
            <p:cNvPr id="9" name="TextBox 8">
              <a:extLst>
                <a:ext uri="{FF2B5EF4-FFF2-40B4-BE49-F238E27FC236}">
                  <a16:creationId xmlns:a16="http://schemas.microsoft.com/office/drawing/2014/main" id="{F419B83D-DE84-DD41-84D0-8326BEF112A6}"/>
                </a:ext>
              </a:extLst>
            </p:cNvPr>
            <p:cNvSpPr txBox="1"/>
            <p:nvPr/>
          </p:nvSpPr>
          <p:spPr>
            <a:xfrm>
              <a:off x="5364088" y="1253310"/>
              <a:ext cx="2634864" cy="2085186"/>
            </a:xfrm>
            <a:prstGeom prst="rect">
              <a:avLst/>
            </a:prstGeom>
            <a:solidFill>
              <a:schemeClr val="bg2">
                <a:lumMod val="20000"/>
                <a:lumOff val="80000"/>
                <a:alpha val="20000"/>
              </a:schemeClr>
            </a:solidFill>
            <a:ln w="12700">
              <a:solidFill>
                <a:schemeClr val="bg1">
                  <a:lumMod val="9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Understand this learning area</a:t>
              </a:r>
            </a:p>
            <a:p>
              <a:pPr marL="252000" indent="-252000">
                <a:buFont typeface="Arial" panose="020B0604020202020204" pitchFamily="34" charset="0"/>
                <a:buChar char="•"/>
              </a:pPr>
              <a:r>
                <a:rPr lang="en-AU" sz="1100" dirty="0">
                  <a:solidFill>
                    <a:schemeClr val="bg1">
                      <a:lumMod val="85000"/>
                    </a:schemeClr>
                  </a:solidFill>
                  <a:latin typeface="Arial"/>
                  <a:cs typeface="Arial"/>
                </a:rPr>
                <a:t>Introduction </a:t>
              </a:r>
              <a:endParaRPr lang="en-AU" sz="1100" dirty="0">
                <a:solidFill>
                  <a:schemeClr val="bg1">
                    <a:lumMod val="85000"/>
                  </a:schemeClr>
                </a:solidFill>
                <a:cs typeface="Arial"/>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Rationale</a:t>
              </a:r>
            </a:p>
            <a:p>
              <a:pPr marL="252000" indent="-252000">
                <a:buFont typeface="Arial" panose="020B0604020202020204" pitchFamily="34" charset="0"/>
                <a:buChar char="•"/>
              </a:pPr>
              <a:r>
                <a:rPr lang="en-AU" sz="1100" dirty="0">
                  <a:solidFill>
                    <a:schemeClr val="bg1">
                      <a:lumMod val="85000"/>
                    </a:schemeClr>
                  </a:solidFill>
                  <a:latin typeface="Arial"/>
                  <a:cs typeface="Arial"/>
                </a:rPr>
                <a:t>Aims</a:t>
              </a:r>
            </a:p>
            <a:p>
              <a:pPr marL="252000" indent="-252000">
                <a:buFont typeface="Arial" panose="020B0604020202020204" pitchFamily="34" charset="0"/>
                <a:buChar char="•"/>
              </a:pPr>
              <a:r>
                <a:rPr lang="en-AU" sz="1100" dirty="0">
                  <a:solidFill>
                    <a:schemeClr val="bg1">
                      <a:lumMod val="85000"/>
                    </a:schemeClr>
                  </a:solidFill>
                  <a:latin typeface="Arial"/>
                  <a:cs typeface="Arial"/>
                </a:rPr>
                <a:t>Structure </a:t>
              </a:r>
            </a:p>
            <a:p>
              <a:pPr marL="252000" indent="-252000">
                <a:buFont typeface="Arial" panose="020B0604020202020204" pitchFamily="34" charset="0"/>
                <a:buChar char="•"/>
              </a:pPr>
              <a:r>
                <a:rPr lang="en-AU" sz="1100" b="1" dirty="0">
                  <a:solidFill>
                    <a:schemeClr val="bg1">
                      <a:lumMod val="85000"/>
                    </a:schemeClr>
                  </a:solidFill>
                  <a:latin typeface="Arial"/>
                  <a:cs typeface="Arial"/>
                </a:rPr>
                <a:t>Key considerations </a:t>
              </a:r>
              <a:endParaRPr lang="en-AU" sz="1100" b="1" dirty="0">
                <a:solidFill>
                  <a:schemeClr val="bg1">
                    <a:lumMod val="85000"/>
                  </a:schemeClr>
                </a:solidFill>
                <a:cs typeface="Arial"/>
              </a:endParaRPr>
            </a:p>
            <a:p>
              <a:pPr marL="252000" indent="-252000">
                <a:buFont typeface="Arial" panose="020B0604020202020204" pitchFamily="34" charset="0"/>
                <a:buChar char="•"/>
              </a:pPr>
              <a:r>
                <a:rPr lang="en-AU" sz="1100" b="1" dirty="0">
                  <a:solidFill>
                    <a:schemeClr val="bg1">
                      <a:lumMod val="85000"/>
                    </a:schemeClr>
                  </a:solidFill>
                  <a:latin typeface="Arial"/>
                  <a:cs typeface="Arial"/>
                </a:rPr>
                <a:t>Key connections </a:t>
              </a:r>
              <a:endParaRPr lang="en-AU" sz="1100" b="1" dirty="0">
                <a:solidFill>
                  <a:schemeClr val="bg1">
                    <a:lumMod val="85000"/>
                  </a:schemeClr>
                </a:solidFill>
                <a:cs typeface="Arial"/>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Resources</a:t>
              </a:r>
            </a:p>
          </p:txBody>
        </p:sp>
        <p:sp>
          <p:nvSpPr>
            <p:cNvPr id="10" name="TextBox 9">
              <a:extLst>
                <a:ext uri="{FF2B5EF4-FFF2-40B4-BE49-F238E27FC236}">
                  <a16:creationId xmlns:a16="http://schemas.microsoft.com/office/drawing/2014/main" id="{FB32B41A-C51C-1852-AA25-44C96428169F}"/>
                </a:ext>
              </a:extLst>
            </p:cNvPr>
            <p:cNvSpPr txBox="1"/>
            <p:nvPr/>
          </p:nvSpPr>
          <p:spPr>
            <a:xfrm>
              <a:off x="5845009" y="541137"/>
              <a:ext cx="1673021" cy="646331"/>
            </a:xfrm>
            <a:prstGeom prst="rect">
              <a:avLst/>
            </a:prstGeom>
            <a:solidFill>
              <a:schemeClr val="bg2">
                <a:alpha val="2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HASS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4" name="TextBox 3">
            <a:extLst>
              <a:ext uri="{FF2B5EF4-FFF2-40B4-BE49-F238E27FC236}">
                <a16:creationId xmlns:a16="http://schemas.microsoft.com/office/drawing/2014/main" id="{9F72B895-2A36-D02D-0B13-B273F83468C6}"/>
              </a:ext>
            </a:extLst>
          </p:cNvPr>
          <p:cNvSpPr txBox="1"/>
          <p:nvPr/>
        </p:nvSpPr>
        <p:spPr>
          <a:xfrm>
            <a:off x="6125028" y="2359392"/>
            <a:ext cx="2749028" cy="261610"/>
          </a:xfrm>
          <a:prstGeom prst="rect">
            <a:avLst/>
          </a:prstGeom>
          <a:solidFill>
            <a:schemeClr val="bg2"/>
          </a:solidFill>
          <a:ln w="12700">
            <a:noFill/>
          </a:ln>
          <a:effectLst/>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rgbClr val="FFFFFF"/>
                </a:solidFill>
                <a:latin typeface="Arial"/>
                <a:cs typeface="Arial"/>
              </a:rPr>
              <a:t>Key considerations</a:t>
            </a:r>
          </a:p>
        </p:txBody>
      </p:sp>
      <p:sp>
        <p:nvSpPr>
          <p:cNvPr id="5" name="Title 4">
            <a:extLst>
              <a:ext uri="{FF2B5EF4-FFF2-40B4-BE49-F238E27FC236}">
                <a16:creationId xmlns:a16="http://schemas.microsoft.com/office/drawing/2014/main" id="{51DF9EBD-1B24-584F-6EEF-18948B43A877}"/>
              </a:ext>
            </a:extLst>
          </p:cNvPr>
          <p:cNvSpPr>
            <a:spLocks noGrp="1"/>
          </p:cNvSpPr>
          <p:nvPr>
            <p:ph type="title"/>
          </p:nvPr>
        </p:nvSpPr>
        <p:spPr/>
        <p:txBody>
          <a:bodyPr>
            <a:normAutofit/>
          </a:bodyPr>
          <a:lstStyle/>
          <a:p>
            <a:r>
              <a:rPr lang="en-AU" dirty="0"/>
              <a:t>Organisation of History</a:t>
            </a:r>
          </a:p>
        </p:txBody>
      </p:sp>
    </p:spTree>
    <p:extLst>
      <p:ext uri="{BB962C8B-B14F-4D97-AF65-F5344CB8AC3E}">
        <p14:creationId xmlns:p14="http://schemas.microsoft.com/office/powerpoint/2010/main" val="184873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F98F-558E-4F9A-B36E-CF28A749ADC0}"/>
              </a:ext>
            </a:extLst>
          </p:cNvPr>
          <p:cNvSpPr>
            <a:spLocks noGrp="1"/>
          </p:cNvSpPr>
          <p:nvPr>
            <p:ph type="title"/>
          </p:nvPr>
        </p:nvSpPr>
        <p:spPr/>
        <p:txBody>
          <a:bodyPr/>
          <a:lstStyle/>
          <a:p>
            <a:r>
              <a:rPr lang="en-AU" dirty="0"/>
              <a:t>Key considerations in History</a:t>
            </a:r>
          </a:p>
        </p:txBody>
      </p:sp>
      <p:graphicFrame>
        <p:nvGraphicFramePr>
          <p:cNvPr id="5" name="Diagram 4">
            <a:extLst>
              <a:ext uri="{FF2B5EF4-FFF2-40B4-BE49-F238E27FC236}">
                <a16:creationId xmlns:a16="http://schemas.microsoft.com/office/drawing/2014/main" id="{2554F53C-8571-4DC3-966A-4A334056A442}"/>
              </a:ext>
            </a:extLst>
          </p:cNvPr>
          <p:cNvGraphicFramePr/>
          <p:nvPr/>
        </p:nvGraphicFramePr>
        <p:xfrm>
          <a:off x="596052" y="454637"/>
          <a:ext cx="795794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457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387653480"/>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868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472154039"/>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03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0B485-B4F5-59FB-C63A-4F9D421C88D3}"/>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F4321CD-D2DE-085C-A4D0-B81AB77C38B8}"/>
              </a:ext>
            </a:extLst>
          </p:cNvPr>
          <p:cNvGrpSpPr/>
          <p:nvPr/>
        </p:nvGrpSpPr>
        <p:grpSpPr>
          <a:xfrm>
            <a:off x="6182110" y="616553"/>
            <a:ext cx="2634865" cy="3567385"/>
            <a:chOff x="5364087" y="541137"/>
            <a:chExt cx="2634865" cy="3567385"/>
          </a:xfrm>
        </p:grpSpPr>
        <p:sp>
          <p:nvSpPr>
            <p:cNvPr id="16" name="TextBox 15">
              <a:extLst>
                <a:ext uri="{FF2B5EF4-FFF2-40B4-BE49-F238E27FC236}">
                  <a16:creationId xmlns:a16="http://schemas.microsoft.com/office/drawing/2014/main" id="{C0358F54-42AB-DEC5-E7FA-051FCF607C85}"/>
                </a:ext>
              </a:extLst>
            </p:cNvPr>
            <p:cNvSpPr txBox="1"/>
            <p:nvPr/>
          </p:nvSpPr>
          <p:spPr>
            <a:xfrm>
              <a:off x="5364088" y="2577334"/>
              <a:ext cx="2634864" cy="1531188"/>
            </a:xfrm>
            <a:prstGeom prst="rect">
              <a:avLst/>
            </a:prstGeom>
            <a:solidFill>
              <a:schemeClr val="bg2">
                <a:lumMod val="20000"/>
                <a:lumOff val="8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322D0C04-EBB4-3361-7952-939E3B0DA24A}"/>
                </a:ext>
              </a:extLst>
            </p:cNvPr>
            <p:cNvSpPr txBox="1"/>
            <p:nvPr/>
          </p:nvSpPr>
          <p:spPr>
            <a:xfrm>
              <a:off x="5364087" y="1245691"/>
              <a:ext cx="2634864" cy="1277273"/>
            </a:xfrm>
            <a:prstGeom prst="rect">
              <a:avLst/>
            </a:prstGeom>
            <a:solidFill>
              <a:schemeClr val="bg2">
                <a:lumMod val="20000"/>
                <a:lumOff val="8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subject</a:t>
              </a: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solidFill>
                    <a:schemeClr val="bg2"/>
                  </a:solidFill>
                  <a:latin typeface="Arial"/>
                  <a:cs typeface="Arial"/>
                </a:rPr>
                <a:t>Key considerations </a:t>
              </a:r>
              <a:endParaRPr lang="en-AU" sz="1100" b="1" dirty="0">
                <a:solidFill>
                  <a:schemeClr val="bg2"/>
                </a:solidFill>
                <a:cs typeface="Arial"/>
              </a:endParaRPr>
            </a:p>
          </p:txBody>
        </p:sp>
        <p:sp>
          <p:nvSpPr>
            <p:cNvPr id="11" name="TextBox 10">
              <a:extLst>
                <a:ext uri="{FF2B5EF4-FFF2-40B4-BE49-F238E27FC236}">
                  <a16:creationId xmlns:a16="http://schemas.microsoft.com/office/drawing/2014/main" id="{0D6FFE42-CB44-62E7-A419-E5E48032011C}"/>
                </a:ext>
              </a:extLst>
            </p:cNvPr>
            <p:cNvSpPr txBox="1"/>
            <p:nvPr/>
          </p:nvSpPr>
          <p:spPr>
            <a:xfrm>
              <a:off x="5740132" y="541137"/>
              <a:ext cx="1882774" cy="64633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History</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grpSp>
        <p:nvGrpSpPr>
          <p:cNvPr id="7" name="Group 6">
            <a:extLst>
              <a:ext uri="{FF2B5EF4-FFF2-40B4-BE49-F238E27FC236}">
                <a16:creationId xmlns:a16="http://schemas.microsoft.com/office/drawing/2014/main" id="{0E831E8B-3096-A960-C5A6-C921533AC0B4}"/>
              </a:ext>
            </a:extLst>
          </p:cNvPr>
          <p:cNvGrpSpPr/>
          <p:nvPr/>
        </p:nvGrpSpPr>
        <p:grpSpPr>
          <a:xfrm>
            <a:off x="3251543" y="616553"/>
            <a:ext cx="2634864" cy="2797359"/>
            <a:chOff x="5364088" y="541137"/>
            <a:chExt cx="2634864" cy="2797359"/>
          </a:xfrm>
        </p:grpSpPr>
        <p:sp>
          <p:nvSpPr>
            <p:cNvPr id="9" name="TextBox 8">
              <a:extLst>
                <a:ext uri="{FF2B5EF4-FFF2-40B4-BE49-F238E27FC236}">
                  <a16:creationId xmlns:a16="http://schemas.microsoft.com/office/drawing/2014/main" id="{A3578B24-08CE-C084-78CC-A14E89164F6B}"/>
                </a:ext>
              </a:extLst>
            </p:cNvPr>
            <p:cNvSpPr txBox="1"/>
            <p:nvPr/>
          </p:nvSpPr>
          <p:spPr>
            <a:xfrm>
              <a:off x="5364088" y="1253310"/>
              <a:ext cx="2634864" cy="2085186"/>
            </a:xfrm>
            <a:prstGeom prst="rect">
              <a:avLst/>
            </a:prstGeom>
            <a:solidFill>
              <a:schemeClr val="bg2">
                <a:lumMod val="20000"/>
                <a:lumOff val="80000"/>
                <a:alpha val="20000"/>
              </a:schemeClr>
            </a:solidFill>
            <a:ln w="12700">
              <a:solidFill>
                <a:schemeClr val="bg1">
                  <a:lumMod val="9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Understand this learning area</a:t>
              </a:r>
            </a:p>
            <a:p>
              <a:pPr marL="252000" indent="-252000">
                <a:buFont typeface="Arial" panose="020B0604020202020204" pitchFamily="34" charset="0"/>
                <a:buChar char="•"/>
              </a:pPr>
              <a:r>
                <a:rPr lang="en-AU" sz="1100" dirty="0">
                  <a:solidFill>
                    <a:schemeClr val="bg1">
                      <a:lumMod val="85000"/>
                    </a:schemeClr>
                  </a:solidFill>
                  <a:latin typeface="Arial"/>
                  <a:cs typeface="Arial"/>
                </a:rPr>
                <a:t>Introduction </a:t>
              </a:r>
              <a:endParaRPr lang="en-AU" sz="1100" dirty="0">
                <a:solidFill>
                  <a:schemeClr val="bg1">
                    <a:lumMod val="85000"/>
                  </a:schemeClr>
                </a:solidFill>
                <a:cs typeface="Arial"/>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Rationale</a:t>
              </a:r>
            </a:p>
            <a:p>
              <a:pPr marL="252000" indent="-252000">
                <a:buFont typeface="Arial" panose="020B0604020202020204" pitchFamily="34" charset="0"/>
                <a:buChar char="•"/>
              </a:pPr>
              <a:r>
                <a:rPr lang="en-AU" sz="1100" dirty="0">
                  <a:solidFill>
                    <a:schemeClr val="bg1">
                      <a:lumMod val="85000"/>
                    </a:schemeClr>
                  </a:solidFill>
                  <a:latin typeface="Arial"/>
                  <a:cs typeface="Arial"/>
                </a:rPr>
                <a:t>Aims</a:t>
              </a:r>
            </a:p>
            <a:p>
              <a:pPr marL="252000" indent="-252000">
                <a:buFont typeface="Arial" panose="020B0604020202020204" pitchFamily="34" charset="0"/>
                <a:buChar char="•"/>
              </a:pPr>
              <a:r>
                <a:rPr lang="en-AU" sz="1100" dirty="0">
                  <a:solidFill>
                    <a:schemeClr val="bg1">
                      <a:lumMod val="85000"/>
                    </a:schemeClr>
                  </a:solidFill>
                  <a:latin typeface="Arial"/>
                  <a:cs typeface="Arial"/>
                </a:rPr>
                <a:t>Structure </a:t>
              </a:r>
            </a:p>
            <a:p>
              <a:pPr marL="252000" indent="-252000">
                <a:buFont typeface="Arial" panose="020B0604020202020204" pitchFamily="34" charset="0"/>
                <a:buChar char="•"/>
              </a:pPr>
              <a:r>
                <a:rPr lang="en-AU" sz="1100" b="1" dirty="0">
                  <a:solidFill>
                    <a:schemeClr val="bg1">
                      <a:lumMod val="85000"/>
                    </a:schemeClr>
                  </a:solidFill>
                  <a:latin typeface="Arial"/>
                  <a:cs typeface="Arial"/>
                </a:rPr>
                <a:t>Key considerations </a:t>
              </a:r>
              <a:endParaRPr lang="en-AU" sz="1100" b="1" dirty="0">
                <a:solidFill>
                  <a:schemeClr val="bg1">
                    <a:lumMod val="85000"/>
                  </a:schemeClr>
                </a:solidFill>
                <a:cs typeface="Arial"/>
              </a:endParaRPr>
            </a:p>
            <a:p>
              <a:pPr marL="252000" indent="-252000">
                <a:buFont typeface="Arial" panose="020B0604020202020204" pitchFamily="34" charset="0"/>
                <a:buChar char="•"/>
              </a:pPr>
              <a:r>
                <a:rPr lang="en-AU" sz="1100" b="1" dirty="0">
                  <a:solidFill>
                    <a:schemeClr val="bg1">
                      <a:lumMod val="85000"/>
                    </a:schemeClr>
                  </a:solidFill>
                  <a:latin typeface="Arial"/>
                  <a:cs typeface="Arial"/>
                </a:rPr>
                <a:t>Key connections </a:t>
              </a:r>
              <a:endParaRPr lang="en-AU" sz="1100" b="1" dirty="0">
                <a:solidFill>
                  <a:schemeClr val="bg1">
                    <a:lumMod val="85000"/>
                  </a:schemeClr>
                </a:solidFill>
                <a:cs typeface="Arial"/>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Resources</a:t>
              </a:r>
            </a:p>
          </p:txBody>
        </p:sp>
        <p:sp>
          <p:nvSpPr>
            <p:cNvPr id="10" name="TextBox 9">
              <a:extLst>
                <a:ext uri="{FF2B5EF4-FFF2-40B4-BE49-F238E27FC236}">
                  <a16:creationId xmlns:a16="http://schemas.microsoft.com/office/drawing/2014/main" id="{35EF0FAF-EF12-94C9-D93A-8959EDFFB888}"/>
                </a:ext>
              </a:extLst>
            </p:cNvPr>
            <p:cNvSpPr txBox="1"/>
            <p:nvPr/>
          </p:nvSpPr>
          <p:spPr>
            <a:xfrm>
              <a:off x="5845009" y="541137"/>
              <a:ext cx="1673021" cy="646331"/>
            </a:xfrm>
            <a:prstGeom prst="rect">
              <a:avLst/>
            </a:prstGeom>
            <a:solidFill>
              <a:schemeClr val="bg2">
                <a:alpha val="2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HASS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4" name="TextBox 3">
            <a:extLst>
              <a:ext uri="{FF2B5EF4-FFF2-40B4-BE49-F238E27FC236}">
                <a16:creationId xmlns:a16="http://schemas.microsoft.com/office/drawing/2014/main" id="{75AE0109-F0E1-633D-2A71-96F0AE053AE5}"/>
              </a:ext>
            </a:extLst>
          </p:cNvPr>
          <p:cNvSpPr txBox="1"/>
          <p:nvPr/>
        </p:nvSpPr>
        <p:spPr>
          <a:xfrm>
            <a:off x="6125028" y="2899849"/>
            <a:ext cx="2749028" cy="515526"/>
          </a:xfrm>
          <a:prstGeom prst="rect">
            <a:avLst/>
          </a:prstGeom>
          <a:solidFill>
            <a:schemeClr val="bg2"/>
          </a:solidFill>
          <a:ln w="12700">
            <a:noFill/>
          </a:ln>
          <a:effectLst/>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rgbClr val="FFFFFF"/>
                </a:solidFill>
                <a:latin typeface="Arial"/>
                <a:cs typeface="Arial"/>
              </a:rPr>
              <a:t>Level description</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rgbClr val="FFFFFF"/>
                </a:solidFill>
                <a:latin typeface="Arial"/>
                <a:cs typeface="Arial"/>
              </a:rPr>
              <a:t>Achievement standard</a:t>
            </a:r>
          </a:p>
        </p:txBody>
      </p:sp>
      <p:sp>
        <p:nvSpPr>
          <p:cNvPr id="5" name="Title 4">
            <a:extLst>
              <a:ext uri="{FF2B5EF4-FFF2-40B4-BE49-F238E27FC236}">
                <a16:creationId xmlns:a16="http://schemas.microsoft.com/office/drawing/2014/main" id="{BDD56CAA-FBFA-4989-C8D0-C73004338EB3}"/>
              </a:ext>
            </a:extLst>
          </p:cNvPr>
          <p:cNvSpPr>
            <a:spLocks noGrp="1"/>
          </p:cNvSpPr>
          <p:nvPr>
            <p:ph type="title"/>
          </p:nvPr>
        </p:nvSpPr>
        <p:spPr/>
        <p:txBody>
          <a:bodyPr>
            <a:normAutofit/>
          </a:bodyPr>
          <a:lstStyle/>
          <a:p>
            <a:r>
              <a:rPr lang="en-AU" dirty="0"/>
              <a:t>Organisation of History</a:t>
            </a:r>
          </a:p>
        </p:txBody>
      </p:sp>
    </p:spTree>
    <p:extLst>
      <p:ext uri="{BB962C8B-B14F-4D97-AF65-F5344CB8AC3E}">
        <p14:creationId xmlns:p14="http://schemas.microsoft.com/office/powerpoint/2010/main" val="376254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AU"/>
              <a:t>Achievement standard structure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1165753"/>
              </p:ext>
            </p:extLst>
          </p:nvPr>
        </p:nvGraphicFramePr>
        <p:xfrm>
          <a:off x="327025" y="630120"/>
          <a:ext cx="8496298" cy="3939456"/>
        </p:xfrm>
        <a:graphic>
          <a:graphicData uri="http://schemas.openxmlformats.org/drawingml/2006/table">
            <a:tbl>
              <a:tblPr firstRow="1" bandRow="1">
                <a:tableStyleId>{17292A2E-F333-43FB-9621-5CBBE7FDCDCB}</a:tableStyleId>
              </a:tblPr>
              <a:tblGrid>
                <a:gridCol w="327084">
                  <a:extLst>
                    <a:ext uri="{9D8B030D-6E8A-4147-A177-3AD203B41FA5}">
                      <a16:colId xmlns:a16="http://schemas.microsoft.com/office/drawing/2014/main" val="2307452547"/>
                    </a:ext>
                  </a:extLst>
                </a:gridCol>
                <a:gridCol w="4084607">
                  <a:extLst>
                    <a:ext uri="{9D8B030D-6E8A-4147-A177-3AD203B41FA5}">
                      <a16:colId xmlns:a16="http://schemas.microsoft.com/office/drawing/2014/main" val="20000"/>
                    </a:ext>
                  </a:extLst>
                </a:gridCol>
                <a:gridCol w="4084607">
                  <a:extLst>
                    <a:ext uri="{9D8B030D-6E8A-4147-A177-3AD203B41FA5}">
                      <a16:colId xmlns:a16="http://schemas.microsoft.com/office/drawing/2014/main" val="20001"/>
                    </a:ext>
                  </a:extLst>
                </a:gridCol>
              </a:tblGrid>
              <a:tr h="29715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AU" sz="1500">
                        <a:solidFill>
                          <a:schemeClr val="bg1"/>
                        </a:solidFill>
                        <a:latin typeface="Arial" panose="020B0604020202020204" pitchFamily="34" charset="0"/>
                        <a:cs typeface="Arial" panose="020B0604020202020204" pitchFamily="34" charset="0"/>
                      </a:endParaRPr>
                    </a:p>
                  </a:txBody>
                  <a:tcPr marL="90542" marR="90542" marT="34276" marB="34276">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a:solidFill>
                            <a:schemeClr val="bg1"/>
                          </a:solidFill>
                          <a:latin typeface="Arial" panose="020B0604020202020204" pitchFamily="34" charset="0"/>
                          <a:cs typeface="Arial" panose="020B0604020202020204" pitchFamily="34" charset="0"/>
                        </a:rPr>
                        <a:t>Version 8.4</a:t>
                      </a:r>
                    </a:p>
                  </a:txBody>
                  <a:tcPr marL="90542" marR="90542" marT="34276" marB="34276">
                    <a:lnL w="19050" cap="flat" cmpd="sng" algn="ctr">
                      <a:no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lumMod val="65000"/>
                      </a:schemeClr>
                    </a:solidFill>
                  </a:tcPr>
                </a:tc>
                <a:tc>
                  <a:txBody>
                    <a:bodyPr/>
                    <a:lstStyle/>
                    <a:p>
                      <a:pPr algn="ctr"/>
                      <a:r>
                        <a:rPr lang="en-AU" sz="1500">
                          <a:latin typeface="Arial" panose="020B0604020202020204" pitchFamily="34" charset="0"/>
                          <a:cs typeface="Arial" panose="020B0604020202020204" pitchFamily="34" charset="0"/>
                        </a:rPr>
                        <a:t> Version 9.0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E2231A"/>
                    </a:solidFill>
                  </a:tcPr>
                </a:tc>
                <a:extLst>
                  <a:ext uri="{0D108BD9-81ED-4DB2-BD59-A6C34878D82A}">
                    <a16:rowId xmlns:a16="http://schemas.microsoft.com/office/drawing/2014/main" val="10000"/>
                  </a:ext>
                </a:extLst>
              </a:tr>
              <a:tr h="99920">
                <a:tc>
                  <a:txBody>
                    <a:bodyPr/>
                    <a:lstStyle/>
                    <a:p>
                      <a:pPr algn="ctr"/>
                      <a:r>
                        <a:rPr lang="en-AU" sz="1000">
                          <a:solidFill>
                            <a:schemeClr val="tx1"/>
                          </a:solidFill>
                          <a:latin typeface="Arial" panose="020B0604020202020204" pitchFamily="34" charset="0"/>
                          <a:cs typeface="Arial" panose="020B0604020202020204" pitchFamily="34" charset="0"/>
                        </a:rPr>
                        <a:t>Knowledge &amp; understanding</a:t>
                      </a:r>
                    </a:p>
                  </a:txBody>
                  <a:tcPr marL="90542" marR="90542" marT="34276" marB="34276" vert="vert270">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noFill/>
                  </a:tcPr>
                </a:tc>
                <a:tc>
                  <a:txBody>
                    <a:bodyPr/>
                    <a:lstStyle/>
                    <a:p>
                      <a:pPr algn="just"/>
                      <a:r>
                        <a:rPr lang="en-US" sz="1000" dirty="0">
                          <a:solidFill>
                            <a:schemeClr val="tx1"/>
                          </a:solidFill>
                          <a:latin typeface="Arial" panose="020B0604020202020204" pitchFamily="34" charset="0"/>
                          <a:cs typeface="Arial" panose="020B0604020202020204" pitchFamily="34" charset="0"/>
                        </a:rPr>
                        <a:t>By the end of Year 7, students suggest reasons for change and continuity over time. They describe the effects of change on societies, individuals and groups. They describe events and developments from the perspective of different people who lived at the time. Students explain the role of groups and the significance of particular individuals in society. They identify past events and developments that have been interpreted in different ways.</a:t>
                      </a:r>
                      <a:endParaRPr lang="en-AU" sz="1000" dirty="0">
                        <a:solidFill>
                          <a:schemeClr val="tx1"/>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just"/>
                      <a:r>
                        <a:rPr lang="en-US" sz="1000" dirty="0">
                          <a:solidFill>
                            <a:schemeClr val="tx2"/>
                          </a:solidFill>
                          <a:latin typeface="Arial" panose="020B0604020202020204" pitchFamily="34" charset="0"/>
                          <a:cs typeface="Arial" panose="020B0604020202020204" pitchFamily="34" charset="0"/>
                        </a:rPr>
                        <a:t>By the end of Year 7, students describe the historical significance of the ancient past and the histories of early First Nations Peoples of Australia. They identify the causes and effects of events, developments and achievements connected to groups and individuals in Australia and other societies from the ancient past. Students describe the social, religious, cultural, economic, environmental and/or political aspects related to changes and continuities in these societies. They identify the roles and achievements of significant individuals and groups, and the influences on the development of ancient societies. Students explain the importance of heritage sites connected to Australia and other societies from the ancient past.</a:t>
                      </a:r>
                      <a:endParaRPr lang="en-AU" sz="10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1777468">
                <a:tc>
                  <a:txBody>
                    <a:bodyPr/>
                    <a:lstStyle/>
                    <a:p>
                      <a:pPr algn="ctr"/>
                      <a:r>
                        <a:rPr lang="en-US" sz="1000" dirty="0">
                          <a:solidFill>
                            <a:schemeClr val="tx1"/>
                          </a:solidFill>
                          <a:latin typeface="Arial" panose="020B0604020202020204" pitchFamily="34" charset="0"/>
                          <a:cs typeface="Arial" panose="020B0604020202020204" pitchFamily="34" charset="0"/>
                        </a:rPr>
                        <a:t>Skills</a:t>
                      </a:r>
                    </a:p>
                  </a:txBody>
                  <a:tcPr marL="90542" marR="90542" marT="34276" marB="34276" vert="vert270">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noFill/>
                  </a:tcPr>
                </a:tc>
                <a:tc>
                  <a:txBody>
                    <a:bodyPr/>
                    <a:lstStyle/>
                    <a:p>
                      <a:pPr algn="just"/>
                      <a:r>
                        <a:rPr lang="en-US" sz="1000" dirty="0">
                          <a:solidFill>
                            <a:schemeClr val="tx1"/>
                          </a:solidFill>
                          <a:latin typeface="Arial" panose="020B0604020202020204" pitchFamily="34" charset="0"/>
                          <a:cs typeface="Arial" panose="020B0604020202020204" pitchFamily="34" charset="0"/>
                        </a:rPr>
                        <a:t>Students sequence events and developments within a chronological framework, using dating conventions to represent and measure time. When researching, students develop questions to frame a historical inquiry. They identify and select a range of sources and locate, compare and use information to answer inquiry questions. They examine sources to explain points of view. When interpreting sources, they identify their origin and purpose. Students develop texts, particularly descriptions and explanations. In developing these texts and </a:t>
                      </a:r>
                      <a:r>
                        <a:rPr lang="en-US" sz="1000" dirty="0" err="1">
                          <a:solidFill>
                            <a:schemeClr val="tx1"/>
                          </a:solidFill>
                          <a:latin typeface="Arial" panose="020B0604020202020204" pitchFamily="34" charset="0"/>
                          <a:cs typeface="Arial" panose="020B0604020202020204" pitchFamily="34" charset="0"/>
                        </a:rPr>
                        <a:t>organising</a:t>
                      </a:r>
                      <a:r>
                        <a:rPr lang="en-US" sz="1000" dirty="0">
                          <a:solidFill>
                            <a:schemeClr val="tx1"/>
                          </a:solidFill>
                          <a:latin typeface="Arial" panose="020B0604020202020204" pitchFamily="34" charset="0"/>
                          <a:cs typeface="Arial" panose="020B0604020202020204" pitchFamily="34" charset="0"/>
                        </a:rPr>
                        <a:t> and presenting their findings, they use historical terms and concepts, incorporate relevant sources, and acknowledge their sources of information.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just"/>
                      <a:r>
                        <a:rPr lang="en-US" sz="1000" dirty="0">
                          <a:solidFill>
                            <a:schemeClr val="tx2"/>
                          </a:solidFill>
                          <a:latin typeface="Arial" panose="020B0604020202020204" pitchFamily="34" charset="0"/>
                          <a:cs typeface="Arial" panose="020B0604020202020204" pitchFamily="34" charset="0"/>
                        </a:rPr>
                        <a:t>Students develop questions about the past. They locate and identify primary and secondary sources as evidence in historical inquiry. They describe the origin, content, context and purpose of primary and secondary sources. Students identify the accuracy and usefulness of sources as evidence. They sequence events and developments to</a:t>
                      </a:r>
                    </a:p>
                    <a:p>
                      <a:pPr algn="just"/>
                      <a:r>
                        <a:rPr lang="en-US" sz="1000" dirty="0">
                          <a:solidFill>
                            <a:schemeClr val="tx2"/>
                          </a:solidFill>
                          <a:latin typeface="Arial" panose="020B0604020202020204" pitchFamily="34" charset="0"/>
                          <a:cs typeface="Arial" panose="020B0604020202020204" pitchFamily="34" charset="0"/>
                        </a:rPr>
                        <a:t>describe causes and effects, and continuities and changes across societies and periods of time. They describe the perspectives, attitudes and values of the past in sources. They identify and describe historical</a:t>
                      </a:r>
                    </a:p>
                    <a:p>
                      <a:pPr algn="just"/>
                      <a:r>
                        <a:rPr lang="en-US" sz="1000" dirty="0">
                          <a:solidFill>
                            <a:schemeClr val="tx2"/>
                          </a:solidFill>
                          <a:latin typeface="Arial" panose="020B0604020202020204" pitchFamily="34" charset="0"/>
                          <a:cs typeface="Arial" panose="020B0604020202020204" pitchFamily="34" charset="0"/>
                        </a:rPr>
                        <a:t>interpretations about significant events and people. Students use historical knowledge, concepts, terms and evidence from sources to create descriptions, explanations and historical arguments.</a:t>
                      </a:r>
                      <a:endParaRPr lang="en-AU" sz="10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7631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AU"/>
              <a:t>Achievement standard structure: Skills </a:t>
            </a:r>
          </a:p>
        </p:txBody>
      </p:sp>
      <p:pic>
        <p:nvPicPr>
          <p:cNvPr id="8" name="Picture 7">
            <a:extLst>
              <a:ext uri="{FF2B5EF4-FFF2-40B4-BE49-F238E27FC236}">
                <a16:creationId xmlns:a16="http://schemas.microsoft.com/office/drawing/2014/main" id="{C563819C-08E0-47C3-9F57-785E1FC44703}"/>
              </a:ext>
            </a:extLst>
          </p:cNvPr>
          <p:cNvPicPr>
            <a:picLocks noChangeAspect="1"/>
          </p:cNvPicPr>
          <p:nvPr/>
        </p:nvPicPr>
        <p:blipFill>
          <a:blip r:embed="rId3"/>
          <a:stretch>
            <a:fillRect/>
          </a:stretch>
        </p:blipFill>
        <p:spPr>
          <a:xfrm>
            <a:off x="3659098" y="1240886"/>
            <a:ext cx="5157877" cy="2714915"/>
          </a:xfrm>
          <a:prstGeom prst="rect">
            <a:avLst/>
          </a:prstGeom>
        </p:spPr>
      </p:pic>
      <p:pic>
        <p:nvPicPr>
          <p:cNvPr id="10" name="Picture 9">
            <a:extLst>
              <a:ext uri="{FF2B5EF4-FFF2-40B4-BE49-F238E27FC236}">
                <a16:creationId xmlns:a16="http://schemas.microsoft.com/office/drawing/2014/main" id="{2B697E7F-F14D-4F5B-954C-C7E65654436E}"/>
              </a:ext>
            </a:extLst>
          </p:cNvPr>
          <p:cNvPicPr>
            <a:picLocks noChangeAspect="1"/>
          </p:cNvPicPr>
          <p:nvPr/>
        </p:nvPicPr>
        <p:blipFill>
          <a:blip r:embed="rId4"/>
          <a:stretch>
            <a:fillRect/>
          </a:stretch>
        </p:blipFill>
        <p:spPr>
          <a:xfrm>
            <a:off x="327025" y="977626"/>
            <a:ext cx="3162376" cy="1620718"/>
          </a:xfrm>
          <a:prstGeom prst="rect">
            <a:avLst/>
          </a:prstGeom>
        </p:spPr>
      </p:pic>
      <p:sp>
        <p:nvSpPr>
          <p:cNvPr id="2" name="TextBox 1">
            <a:extLst>
              <a:ext uri="{FF2B5EF4-FFF2-40B4-BE49-F238E27FC236}">
                <a16:creationId xmlns:a16="http://schemas.microsoft.com/office/drawing/2014/main" id="{D8D5E5CD-91F9-3C61-F03E-474C5C59D819}"/>
              </a:ext>
            </a:extLst>
          </p:cNvPr>
          <p:cNvSpPr txBox="1"/>
          <p:nvPr/>
        </p:nvSpPr>
        <p:spPr>
          <a:xfrm>
            <a:off x="3630304" y="832513"/>
            <a:ext cx="4394580" cy="369332"/>
          </a:xfrm>
          <a:prstGeom prst="rect">
            <a:avLst/>
          </a:prstGeom>
          <a:noFill/>
        </p:spPr>
        <p:txBody>
          <a:bodyPr wrap="square" rtlCol="0">
            <a:spAutoFit/>
          </a:bodyPr>
          <a:lstStyle/>
          <a:p>
            <a:r>
              <a:rPr lang="en-AU" b="1" dirty="0"/>
              <a:t>Year 7 History example:</a:t>
            </a:r>
          </a:p>
        </p:txBody>
      </p:sp>
    </p:spTree>
    <p:extLst>
      <p:ext uri="{BB962C8B-B14F-4D97-AF65-F5344CB8AC3E}">
        <p14:creationId xmlns:p14="http://schemas.microsoft.com/office/powerpoint/2010/main" val="377718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pPr eaLnBrk="1" hangingPunct="1"/>
            <a:r>
              <a:rPr lang="en-AU"/>
              <a:t>Achievement standard structure: Language</a:t>
            </a:r>
          </a:p>
        </p:txBody>
      </p:sp>
      <p:pic>
        <p:nvPicPr>
          <p:cNvPr id="3" name="Picture 2">
            <a:extLst>
              <a:ext uri="{FF2B5EF4-FFF2-40B4-BE49-F238E27FC236}">
                <a16:creationId xmlns:a16="http://schemas.microsoft.com/office/drawing/2014/main" id="{2A36574D-BB22-C183-F378-C61D97F115A6}"/>
              </a:ext>
            </a:extLst>
          </p:cNvPr>
          <p:cNvPicPr>
            <a:picLocks noChangeAspect="1"/>
          </p:cNvPicPr>
          <p:nvPr/>
        </p:nvPicPr>
        <p:blipFill>
          <a:blip r:embed="rId3"/>
          <a:stretch>
            <a:fillRect/>
          </a:stretch>
        </p:blipFill>
        <p:spPr>
          <a:xfrm>
            <a:off x="320975" y="634637"/>
            <a:ext cx="7959136" cy="3874392"/>
          </a:xfrm>
          <a:prstGeom prst="rect">
            <a:avLst/>
          </a:prstGeom>
        </p:spPr>
      </p:pic>
    </p:spTree>
    <p:extLst>
      <p:ext uri="{BB962C8B-B14F-4D97-AF65-F5344CB8AC3E}">
        <p14:creationId xmlns:p14="http://schemas.microsoft.com/office/powerpoint/2010/main" val="249251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83AAA9-0407-DB13-A81B-11E44CDD6EB6}"/>
              </a:ext>
            </a:extLst>
          </p:cNvPr>
          <p:cNvPicPr>
            <a:picLocks noChangeAspect="1"/>
          </p:cNvPicPr>
          <p:nvPr/>
        </p:nvPicPr>
        <p:blipFill>
          <a:blip r:embed="rId3"/>
          <a:stretch>
            <a:fillRect/>
          </a:stretch>
        </p:blipFill>
        <p:spPr>
          <a:xfrm>
            <a:off x="1154326" y="695701"/>
            <a:ext cx="6835347" cy="3920708"/>
          </a:xfrm>
          <a:prstGeom prst="rect">
            <a:avLst/>
          </a:prstGeom>
        </p:spPr>
      </p:pic>
      <p:sp>
        <p:nvSpPr>
          <p:cNvPr id="2" name="Title 1">
            <a:extLst>
              <a:ext uri="{FF2B5EF4-FFF2-40B4-BE49-F238E27FC236}">
                <a16:creationId xmlns:a16="http://schemas.microsoft.com/office/drawing/2014/main" id="{58FBA86B-D14D-4E51-8F6B-B98D185937C7}"/>
              </a:ext>
            </a:extLst>
          </p:cNvPr>
          <p:cNvSpPr>
            <a:spLocks noGrp="1"/>
          </p:cNvSpPr>
          <p:nvPr>
            <p:ph type="title"/>
          </p:nvPr>
        </p:nvSpPr>
        <p:spPr/>
        <p:txBody>
          <a:bodyPr/>
          <a:lstStyle/>
          <a:p>
            <a:r>
              <a:rPr lang="en-AU"/>
              <a:t>Achievement standard: changes</a:t>
            </a:r>
          </a:p>
        </p:txBody>
      </p:sp>
    </p:spTree>
    <p:extLst>
      <p:ext uri="{BB962C8B-B14F-4D97-AF65-F5344CB8AC3E}">
        <p14:creationId xmlns:p14="http://schemas.microsoft.com/office/powerpoint/2010/main" val="305927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74D9A-994F-8E0A-B1B4-9DE2FABAB7AF}"/>
              </a:ext>
            </a:extLst>
          </p:cNvPr>
          <p:cNvSpPr>
            <a:spLocks noGrp="1"/>
          </p:cNvSpPr>
          <p:nvPr>
            <p:ph type="title"/>
          </p:nvPr>
        </p:nvSpPr>
        <p:spPr/>
        <p:txBody>
          <a:bodyPr>
            <a:normAutofit/>
          </a:bodyPr>
          <a:lstStyle/>
          <a:p>
            <a:r>
              <a:rPr lang="en-AU" dirty="0">
                <a:latin typeface="Arial"/>
                <a:cs typeface="Arial"/>
              </a:rPr>
              <a:t>HASS: Achievement standard structure</a:t>
            </a:r>
            <a:endParaRPr lang="en-AU" dirty="0"/>
          </a:p>
        </p:txBody>
      </p:sp>
      <p:pic>
        <p:nvPicPr>
          <p:cNvPr id="10" name="Picture 9">
            <a:extLst>
              <a:ext uri="{FF2B5EF4-FFF2-40B4-BE49-F238E27FC236}">
                <a16:creationId xmlns:a16="http://schemas.microsoft.com/office/drawing/2014/main" id="{63DB58EB-082F-AD72-609C-78AE6470BFA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01608" y="821685"/>
            <a:ext cx="4794675" cy="3377018"/>
          </a:xfrm>
          <a:prstGeom prst="rect">
            <a:avLst/>
          </a:prstGeom>
          <a:ln>
            <a:solidFill>
              <a:schemeClr val="bg1">
                <a:lumMod val="50000"/>
              </a:schemeClr>
            </a:solidFill>
          </a:ln>
          <a:effectLst>
            <a:outerShdw blurRad="50800" dist="38100" dir="2700000" algn="tl" rotWithShape="0">
              <a:schemeClr val="accent1">
                <a:alpha val="40000"/>
              </a:schemeClr>
            </a:outerShdw>
          </a:effectLst>
        </p:spPr>
      </p:pic>
      <p:sp>
        <p:nvSpPr>
          <p:cNvPr id="12" name="TextBox 11">
            <a:extLst>
              <a:ext uri="{FF2B5EF4-FFF2-40B4-BE49-F238E27FC236}">
                <a16:creationId xmlns:a16="http://schemas.microsoft.com/office/drawing/2014/main" id="{D2DE03B4-8463-B8BE-F07A-3C87F31164DC}"/>
              </a:ext>
            </a:extLst>
          </p:cNvPr>
          <p:cNvSpPr txBox="1"/>
          <p:nvPr/>
        </p:nvSpPr>
        <p:spPr>
          <a:xfrm>
            <a:off x="327025" y="4385752"/>
            <a:ext cx="8543842" cy="246221"/>
          </a:xfrm>
          <a:prstGeom prst="rect">
            <a:avLst/>
          </a:prstGeom>
          <a:noFill/>
        </p:spPr>
        <p:txBody>
          <a:bodyPr wrap="square">
            <a:spAutoFit/>
          </a:bodyPr>
          <a:lstStyle/>
          <a:p>
            <a:r>
              <a:rPr lang="en-AU" sz="1000" dirty="0">
                <a:hlinkClick r:id="rId4"/>
              </a:rPr>
              <a:t>www.qcaa.qld.edu.au/downloads/aciqv9/humanities-and-social-sciences/curriculum/ac9_hass_geog_yr7-10_as_sequence.pdf</a:t>
            </a:r>
            <a:r>
              <a:rPr lang="en-AU" sz="1000" dirty="0"/>
              <a:t> </a:t>
            </a:r>
          </a:p>
        </p:txBody>
      </p:sp>
    </p:spTree>
    <p:extLst>
      <p:ext uri="{BB962C8B-B14F-4D97-AF65-F5344CB8AC3E}">
        <p14:creationId xmlns:p14="http://schemas.microsoft.com/office/powerpoint/2010/main" val="99017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C2494-AFC1-AE62-CA4D-8C82547BC020}"/>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3B2DE0F1-EF49-378F-385D-2A3A61358CED}"/>
              </a:ext>
            </a:extLst>
          </p:cNvPr>
          <p:cNvGrpSpPr/>
          <p:nvPr/>
        </p:nvGrpSpPr>
        <p:grpSpPr>
          <a:xfrm>
            <a:off x="6182110" y="616553"/>
            <a:ext cx="2634865" cy="3602054"/>
            <a:chOff x="5364087" y="541137"/>
            <a:chExt cx="2634865" cy="3602054"/>
          </a:xfrm>
        </p:grpSpPr>
        <p:sp>
          <p:nvSpPr>
            <p:cNvPr id="16" name="TextBox 15">
              <a:extLst>
                <a:ext uri="{FF2B5EF4-FFF2-40B4-BE49-F238E27FC236}">
                  <a16:creationId xmlns:a16="http://schemas.microsoft.com/office/drawing/2014/main" id="{77A5FAC1-51E3-CED1-1D43-A359CE341494}"/>
                </a:ext>
              </a:extLst>
            </p:cNvPr>
            <p:cNvSpPr txBox="1"/>
            <p:nvPr/>
          </p:nvSpPr>
          <p:spPr>
            <a:xfrm>
              <a:off x="5364088" y="2612003"/>
              <a:ext cx="2634864" cy="1531188"/>
            </a:xfrm>
            <a:prstGeom prst="rect">
              <a:avLst/>
            </a:prstGeom>
            <a:solidFill>
              <a:schemeClr val="bg2">
                <a:lumMod val="20000"/>
                <a:lumOff val="8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08AE047B-E387-7B97-94E5-20708758476D}"/>
                </a:ext>
              </a:extLst>
            </p:cNvPr>
            <p:cNvSpPr txBox="1"/>
            <p:nvPr/>
          </p:nvSpPr>
          <p:spPr>
            <a:xfrm>
              <a:off x="5364087" y="1261433"/>
              <a:ext cx="2634864" cy="1277273"/>
            </a:xfrm>
            <a:prstGeom prst="rect">
              <a:avLst/>
            </a:prstGeom>
            <a:solidFill>
              <a:schemeClr val="bg2">
                <a:lumMod val="20000"/>
                <a:lumOff val="80000"/>
              </a:scheme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subject</a:t>
              </a: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solidFill>
                    <a:schemeClr val="bg2"/>
                  </a:solidFill>
                  <a:latin typeface="Arial"/>
                  <a:cs typeface="Arial"/>
                </a:rPr>
                <a:t>Key considerations </a:t>
              </a:r>
              <a:endParaRPr lang="en-AU" sz="1100" b="1" dirty="0">
                <a:solidFill>
                  <a:schemeClr val="bg2"/>
                </a:solidFill>
                <a:cs typeface="Arial"/>
              </a:endParaRPr>
            </a:p>
          </p:txBody>
        </p:sp>
        <p:sp>
          <p:nvSpPr>
            <p:cNvPr id="11" name="TextBox 10">
              <a:extLst>
                <a:ext uri="{FF2B5EF4-FFF2-40B4-BE49-F238E27FC236}">
                  <a16:creationId xmlns:a16="http://schemas.microsoft.com/office/drawing/2014/main" id="{101568AB-AEC7-E452-AB5F-C9E4C4F80716}"/>
                </a:ext>
              </a:extLst>
            </p:cNvPr>
            <p:cNvSpPr txBox="1"/>
            <p:nvPr/>
          </p:nvSpPr>
          <p:spPr>
            <a:xfrm>
              <a:off x="5740132" y="541137"/>
              <a:ext cx="1882774" cy="64633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History</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grpSp>
        <p:nvGrpSpPr>
          <p:cNvPr id="7" name="Group 6">
            <a:extLst>
              <a:ext uri="{FF2B5EF4-FFF2-40B4-BE49-F238E27FC236}">
                <a16:creationId xmlns:a16="http://schemas.microsoft.com/office/drawing/2014/main" id="{BFA9F95C-28E3-AFC5-082C-811B6180AA2D}"/>
              </a:ext>
            </a:extLst>
          </p:cNvPr>
          <p:cNvGrpSpPr/>
          <p:nvPr/>
        </p:nvGrpSpPr>
        <p:grpSpPr>
          <a:xfrm>
            <a:off x="3251543" y="616553"/>
            <a:ext cx="2634864" cy="2797359"/>
            <a:chOff x="5364088" y="541137"/>
            <a:chExt cx="2634864" cy="2797359"/>
          </a:xfrm>
        </p:grpSpPr>
        <p:sp>
          <p:nvSpPr>
            <p:cNvPr id="9" name="TextBox 8">
              <a:extLst>
                <a:ext uri="{FF2B5EF4-FFF2-40B4-BE49-F238E27FC236}">
                  <a16:creationId xmlns:a16="http://schemas.microsoft.com/office/drawing/2014/main" id="{1792D6E4-258F-4AD6-855E-02613DCFF194}"/>
                </a:ext>
              </a:extLst>
            </p:cNvPr>
            <p:cNvSpPr txBox="1"/>
            <p:nvPr/>
          </p:nvSpPr>
          <p:spPr>
            <a:xfrm>
              <a:off x="5364088" y="1253310"/>
              <a:ext cx="2634864" cy="2085186"/>
            </a:xfrm>
            <a:prstGeom prst="rect">
              <a:avLst/>
            </a:prstGeom>
            <a:solidFill>
              <a:schemeClr val="bg2">
                <a:lumMod val="20000"/>
                <a:lumOff val="80000"/>
                <a:alpha val="20000"/>
              </a:schemeClr>
            </a:solidFill>
            <a:ln w="12700">
              <a:solidFill>
                <a:schemeClr val="bg1">
                  <a:lumMod val="9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Understand this learning area</a:t>
              </a:r>
            </a:p>
            <a:p>
              <a:pPr marL="252000" indent="-252000">
                <a:buFont typeface="Arial" panose="020B0604020202020204" pitchFamily="34" charset="0"/>
                <a:buChar char="•"/>
              </a:pPr>
              <a:r>
                <a:rPr lang="en-AU" sz="1100" dirty="0">
                  <a:solidFill>
                    <a:schemeClr val="bg1">
                      <a:lumMod val="85000"/>
                    </a:schemeClr>
                  </a:solidFill>
                  <a:latin typeface="Arial"/>
                  <a:cs typeface="Arial"/>
                </a:rPr>
                <a:t>Introduction </a:t>
              </a:r>
              <a:endParaRPr lang="en-AU" sz="1100" dirty="0">
                <a:solidFill>
                  <a:schemeClr val="bg1">
                    <a:lumMod val="85000"/>
                  </a:schemeClr>
                </a:solidFill>
                <a:cs typeface="Arial"/>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Rationale</a:t>
              </a:r>
            </a:p>
            <a:p>
              <a:pPr marL="252000" indent="-252000">
                <a:buFont typeface="Arial" panose="020B0604020202020204" pitchFamily="34" charset="0"/>
                <a:buChar char="•"/>
              </a:pPr>
              <a:r>
                <a:rPr lang="en-AU" sz="1100" dirty="0">
                  <a:solidFill>
                    <a:schemeClr val="bg1">
                      <a:lumMod val="85000"/>
                    </a:schemeClr>
                  </a:solidFill>
                  <a:latin typeface="Arial"/>
                  <a:cs typeface="Arial"/>
                </a:rPr>
                <a:t>Aims</a:t>
              </a:r>
            </a:p>
            <a:p>
              <a:pPr marL="252000" indent="-252000">
                <a:buFont typeface="Arial" panose="020B0604020202020204" pitchFamily="34" charset="0"/>
                <a:buChar char="•"/>
              </a:pPr>
              <a:r>
                <a:rPr lang="en-AU" sz="1100" dirty="0">
                  <a:solidFill>
                    <a:schemeClr val="bg1">
                      <a:lumMod val="85000"/>
                    </a:schemeClr>
                  </a:solidFill>
                  <a:latin typeface="Arial"/>
                  <a:cs typeface="Arial"/>
                </a:rPr>
                <a:t>Structure </a:t>
              </a:r>
            </a:p>
            <a:p>
              <a:pPr marL="252000" indent="-252000">
                <a:buFont typeface="Arial" panose="020B0604020202020204" pitchFamily="34" charset="0"/>
                <a:buChar char="•"/>
              </a:pPr>
              <a:r>
                <a:rPr lang="en-AU" sz="1100" b="1" dirty="0">
                  <a:solidFill>
                    <a:schemeClr val="bg1">
                      <a:lumMod val="85000"/>
                    </a:schemeClr>
                  </a:solidFill>
                  <a:latin typeface="Arial"/>
                  <a:cs typeface="Arial"/>
                </a:rPr>
                <a:t>Key considerations </a:t>
              </a:r>
              <a:endParaRPr lang="en-AU" sz="1100" b="1" dirty="0">
                <a:solidFill>
                  <a:schemeClr val="bg1">
                    <a:lumMod val="85000"/>
                  </a:schemeClr>
                </a:solidFill>
                <a:cs typeface="Arial"/>
              </a:endParaRPr>
            </a:p>
            <a:p>
              <a:pPr marL="252000" indent="-252000">
                <a:buFont typeface="Arial" panose="020B0604020202020204" pitchFamily="34" charset="0"/>
                <a:buChar char="•"/>
              </a:pPr>
              <a:r>
                <a:rPr lang="en-AU" sz="1100" b="1" dirty="0">
                  <a:solidFill>
                    <a:schemeClr val="bg1">
                      <a:lumMod val="85000"/>
                    </a:schemeClr>
                  </a:solidFill>
                  <a:latin typeface="Arial"/>
                  <a:cs typeface="Arial"/>
                </a:rPr>
                <a:t>Key connections </a:t>
              </a:r>
              <a:endParaRPr lang="en-AU" sz="1100" b="1" dirty="0">
                <a:solidFill>
                  <a:schemeClr val="bg1">
                    <a:lumMod val="85000"/>
                  </a:schemeClr>
                </a:solidFill>
                <a:cs typeface="Arial"/>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Resources</a:t>
              </a:r>
            </a:p>
          </p:txBody>
        </p:sp>
        <p:sp>
          <p:nvSpPr>
            <p:cNvPr id="10" name="TextBox 9">
              <a:extLst>
                <a:ext uri="{FF2B5EF4-FFF2-40B4-BE49-F238E27FC236}">
                  <a16:creationId xmlns:a16="http://schemas.microsoft.com/office/drawing/2014/main" id="{DB900FF9-3E69-D657-4067-A5F9D9C7EF69}"/>
                </a:ext>
              </a:extLst>
            </p:cNvPr>
            <p:cNvSpPr txBox="1"/>
            <p:nvPr/>
          </p:nvSpPr>
          <p:spPr>
            <a:xfrm>
              <a:off x="5845009" y="541137"/>
              <a:ext cx="1673021" cy="646331"/>
            </a:xfrm>
            <a:prstGeom prst="rect">
              <a:avLst/>
            </a:prstGeom>
            <a:solidFill>
              <a:schemeClr val="bg2">
                <a:alpha val="2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0"/>
                </a:spcBef>
              </a:pPr>
              <a:r>
                <a:rPr lang="en-AU" b="1" dirty="0">
                  <a:solidFill>
                    <a:schemeClr val="bg1"/>
                  </a:solidFill>
                  <a:latin typeface="Arial" panose="020B0604020202020204" pitchFamily="34" charset="0"/>
                  <a:cs typeface="Arial" panose="020B0604020202020204" pitchFamily="34" charset="0"/>
                </a:rPr>
                <a:t>HASS</a:t>
              </a:r>
            </a:p>
            <a:p>
              <a:pPr algn="ctr">
                <a:spcBef>
                  <a:spcPts val="0"/>
                </a:spcBef>
              </a:pPr>
              <a:r>
                <a:rPr lang="en-AU" b="1" dirty="0">
                  <a:solidFill>
                    <a:schemeClr val="bg1"/>
                  </a:solidFill>
                  <a:latin typeface="Arial" panose="020B0604020202020204" pitchFamily="34" charset="0"/>
                  <a:cs typeface="Arial" panose="020B0604020202020204" pitchFamily="34" charset="0"/>
                </a:rPr>
                <a:t>Version 9.0</a:t>
              </a:r>
            </a:p>
          </p:txBody>
        </p:sp>
      </p:grpSp>
      <p:sp>
        <p:nvSpPr>
          <p:cNvPr id="4" name="TextBox 3">
            <a:extLst>
              <a:ext uri="{FF2B5EF4-FFF2-40B4-BE49-F238E27FC236}">
                <a16:creationId xmlns:a16="http://schemas.microsoft.com/office/drawing/2014/main" id="{F52BA145-438A-2047-450D-E252AD9C2C47}"/>
              </a:ext>
            </a:extLst>
          </p:cNvPr>
          <p:cNvSpPr txBox="1"/>
          <p:nvPr/>
        </p:nvSpPr>
        <p:spPr>
          <a:xfrm>
            <a:off x="6125028" y="3473083"/>
            <a:ext cx="2749028" cy="769441"/>
          </a:xfrm>
          <a:prstGeom prst="rect">
            <a:avLst/>
          </a:prstGeom>
          <a:solidFill>
            <a:schemeClr val="bg2"/>
          </a:solidFill>
          <a:ln w="12700">
            <a:noFill/>
          </a:ln>
          <a:effectLst/>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rgbClr val="FFFFFF"/>
                </a:solidFill>
                <a:latin typeface="Arial"/>
                <a:cs typeface="Arial"/>
              </a:rPr>
              <a:t>Strands and sub-strands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rgbClr val="FFFFFF"/>
                </a:solidFill>
                <a:latin typeface="Arial"/>
                <a:cs typeface="Arial"/>
              </a:rPr>
              <a:t>Content descriptions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rgbClr val="FFFFFF"/>
                </a:solidFill>
                <a:latin typeface="Arial"/>
                <a:cs typeface="Arial"/>
              </a:rPr>
              <a:t>Content elaborations</a:t>
            </a:r>
          </a:p>
        </p:txBody>
      </p:sp>
      <p:sp>
        <p:nvSpPr>
          <p:cNvPr id="5" name="Title 4">
            <a:extLst>
              <a:ext uri="{FF2B5EF4-FFF2-40B4-BE49-F238E27FC236}">
                <a16:creationId xmlns:a16="http://schemas.microsoft.com/office/drawing/2014/main" id="{C77DA857-C968-5914-1F07-6CF2E372F66B}"/>
              </a:ext>
            </a:extLst>
          </p:cNvPr>
          <p:cNvSpPr>
            <a:spLocks noGrp="1"/>
          </p:cNvSpPr>
          <p:nvPr>
            <p:ph type="title"/>
          </p:nvPr>
        </p:nvSpPr>
        <p:spPr/>
        <p:txBody>
          <a:bodyPr>
            <a:normAutofit/>
          </a:bodyPr>
          <a:lstStyle/>
          <a:p>
            <a:r>
              <a:rPr lang="en-AU" dirty="0"/>
              <a:t>Organisation of History</a:t>
            </a:r>
          </a:p>
        </p:txBody>
      </p:sp>
    </p:spTree>
    <p:extLst>
      <p:ext uri="{BB962C8B-B14F-4D97-AF65-F5344CB8AC3E}">
        <p14:creationId xmlns:p14="http://schemas.microsoft.com/office/powerpoint/2010/main" val="19989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1479-C5F6-84C4-275A-F349C2A642BC}"/>
              </a:ext>
            </a:extLst>
          </p:cNvPr>
          <p:cNvSpPr>
            <a:spLocks noGrp="1"/>
          </p:cNvSpPr>
          <p:nvPr>
            <p:ph type="title"/>
          </p:nvPr>
        </p:nvSpPr>
        <p:spPr/>
        <p:txBody>
          <a:bodyPr>
            <a:normAutofit/>
          </a:bodyPr>
          <a:lstStyle/>
          <a:p>
            <a:r>
              <a:rPr lang="en-AU" sz="2400"/>
              <a:t>Summary: History 7–10</a:t>
            </a:r>
          </a:p>
        </p:txBody>
      </p:sp>
      <p:sp>
        <p:nvSpPr>
          <p:cNvPr id="3" name="Content Placeholder 2">
            <a:extLst>
              <a:ext uri="{FF2B5EF4-FFF2-40B4-BE49-F238E27FC236}">
                <a16:creationId xmlns:a16="http://schemas.microsoft.com/office/drawing/2014/main" id="{D1DCB442-207D-A121-0DB8-0A0FE4A3514A}"/>
              </a:ext>
            </a:extLst>
          </p:cNvPr>
          <p:cNvSpPr>
            <a:spLocks noGrp="1"/>
          </p:cNvSpPr>
          <p:nvPr>
            <p:ph idx="1"/>
          </p:nvPr>
        </p:nvSpPr>
        <p:spPr>
          <a:xfrm>
            <a:off x="327025" y="771550"/>
            <a:ext cx="3622806" cy="3708000"/>
          </a:xfrm>
          <a:ln>
            <a:noFill/>
          </a:ln>
        </p:spPr>
        <p:txBody>
          <a:bodyPr/>
          <a:lstStyle/>
          <a:p>
            <a:r>
              <a:rPr lang="en-AU" dirty="0"/>
              <a:t>Summary of changes resource for History is available on the QCAA website.</a:t>
            </a:r>
          </a:p>
          <a:p>
            <a:endParaRPr lang="en-AU" dirty="0"/>
          </a:p>
          <a:p>
            <a:endParaRPr lang="en-AU" dirty="0"/>
          </a:p>
        </p:txBody>
      </p:sp>
      <p:pic>
        <p:nvPicPr>
          <p:cNvPr id="4" name="Picture 3">
            <a:extLst>
              <a:ext uri="{FF2B5EF4-FFF2-40B4-BE49-F238E27FC236}">
                <a16:creationId xmlns:a16="http://schemas.microsoft.com/office/drawing/2014/main" id="{9E3B428D-DBA3-26A3-F539-9C78B04A22A9}"/>
              </a:ext>
            </a:extLst>
          </p:cNvPr>
          <p:cNvPicPr>
            <a:picLocks noChangeAspect="1"/>
          </p:cNvPicPr>
          <p:nvPr/>
        </p:nvPicPr>
        <p:blipFill>
          <a:blip r:embed="rId3"/>
          <a:stretch>
            <a:fillRect/>
          </a:stretch>
        </p:blipFill>
        <p:spPr>
          <a:xfrm>
            <a:off x="5743180" y="776226"/>
            <a:ext cx="2669803" cy="3855152"/>
          </a:xfrm>
          <a:prstGeom prst="rect">
            <a:avLst/>
          </a:prstGeom>
          <a:ln>
            <a:solidFill>
              <a:schemeClr val="bg1">
                <a:lumMod val="50000"/>
              </a:schemeClr>
            </a:solidFill>
          </a:ln>
          <a:effectLst>
            <a:outerShdw blurRad="50800" dist="38100" dir="2700000" algn="tl" rotWithShape="0">
              <a:schemeClr val="accent1">
                <a:alpha val="40000"/>
              </a:schemeClr>
            </a:outerShdw>
          </a:effectLst>
        </p:spPr>
      </p:pic>
    </p:spTree>
    <p:extLst>
      <p:ext uri="{BB962C8B-B14F-4D97-AF65-F5344CB8AC3E}">
        <p14:creationId xmlns:p14="http://schemas.microsoft.com/office/powerpoint/2010/main" val="27872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2E156E-2FEF-ED7A-4B6E-C6B8B2EFB504}"/>
              </a:ext>
            </a:extLst>
          </p:cNvPr>
          <p:cNvSpPr>
            <a:spLocks noGrp="1"/>
          </p:cNvSpPr>
          <p:nvPr>
            <p:ph type="title"/>
          </p:nvPr>
        </p:nvSpPr>
        <p:spPr/>
        <p:txBody>
          <a:bodyPr/>
          <a:lstStyle/>
          <a:p>
            <a:r>
              <a:rPr lang="en-AU"/>
              <a:t>Changes to content descriptions</a:t>
            </a:r>
          </a:p>
        </p:txBody>
      </p:sp>
      <p:sp>
        <p:nvSpPr>
          <p:cNvPr id="3" name="Content Placeholder 2">
            <a:extLst>
              <a:ext uri="{FF2B5EF4-FFF2-40B4-BE49-F238E27FC236}">
                <a16:creationId xmlns:a16="http://schemas.microsoft.com/office/drawing/2014/main" id="{0CA3DB62-CDA3-B93C-5F68-0617272A3360}"/>
              </a:ext>
            </a:extLst>
          </p:cNvPr>
          <p:cNvSpPr>
            <a:spLocks noGrp="1"/>
          </p:cNvSpPr>
          <p:nvPr>
            <p:ph idx="1"/>
          </p:nvPr>
        </p:nvSpPr>
        <p:spPr/>
        <p:txBody>
          <a:bodyPr>
            <a:normAutofit fontScale="92500"/>
          </a:bodyPr>
          <a:lstStyle/>
          <a:p>
            <a:pPr marL="252000" lvl="0" indent="-252000">
              <a:buFont typeface="Arial" panose="020B0604020202020204" pitchFamily="34" charset="0"/>
              <a:buChar char="•"/>
            </a:pPr>
            <a:r>
              <a:rPr lang="en-US" sz="2600" dirty="0"/>
              <a:t>significantly </a:t>
            </a:r>
            <a:r>
              <a:rPr lang="en-US" sz="2600" b="1" dirty="0"/>
              <a:t>reduced</a:t>
            </a:r>
            <a:r>
              <a:rPr lang="en-US" sz="2600" dirty="0"/>
              <a:t> the number of content descriptions </a:t>
            </a:r>
            <a:endParaRPr lang="en-AU" sz="2600" dirty="0"/>
          </a:p>
          <a:p>
            <a:pPr marL="252000" lvl="0" indent="-252000">
              <a:buFont typeface="Arial" panose="020B0604020202020204" pitchFamily="34" charset="0"/>
              <a:buChar char="•"/>
            </a:pPr>
            <a:r>
              <a:rPr lang="en-US" sz="2600" dirty="0"/>
              <a:t>many content descriptions from v8.4 have been </a:t>
            </a:r>
            <a:r>
              <a:rPr lang="en-US" sz="2600" b="1" dirty="0"/>
              <a:t>refined</a:t>
            </a:r>
            <a:r>
              <a:rPr lang="en-US" sz="2600" dirty="0"/>
              <a:t> or combined </a:t>
            </a:r>
            <a:r>
              <a:rPr lang="en-AU" sz="2600" dirty="0"/>
              <a:t>in v9.0</a:t>
            </a:r>
          </a:p>
          <a:p>
            <a:pPr marL="252000" lvl="0" indent="-252000">
              <a:buFont typeface="Arial" panose="020B0604020202020204" pitchFamily="34" charset="0"/>
              <a:buChar char="•"/>
            </a:pPr>
            <a:r>
              <a:rPr lang="en-AU" sz="2600" b="1" dirty="0"/>
              <a:t>common</a:t>
            </a:r>
            <a:r>
              <a:rPr lang="en-AU" sz="2600" dirty="0"/>
              <a:t> set of content descriptions for the selection of topics within a sub-strand</a:t>
            </a:r>
          </a:p>
          <a:p>
            <a:pPr marL="504000" lvl="1">
              <a:buFont typeface="Arial" panose="020B0604020202020204" pitchFamily="34" charset="0"/>
              <a:buChar char="‒"/>
            </a:pPr>
            <a:r>
              <a:rPr lang="en-AU" sz="2600" dirty="0"/>
              <a:t>The ancient world (Year 7)</a:t>
            </a:r>
          </a:p>
          <a:p>
            <a:pPr marL="504000" lvl="1">
              <a:buFont typeface="Arial" panose="020B0604020202020204" pitchFamily="34" charset="0"/>
              <a:buChar char="‒"/>
            </a:pPr>
            <a:r>
              <a:rPr lang="en-US" sz="2600" dirty="0"/>
              <a:t>Medieval Europe and the early modern world (Year 8)</a:t>
            </a:r>
            <a:endParaRPr lang="en-AU" sz="2600" dirty="0"/>
          </a:p>
          <a:p>
            <a:pPr marL="504000" lvl="1">
              <a:buFont typeface="Arial" panose="020B0604020202020204" pitchFamily="34" charset="0"/>
              <a:buChar char="‒"/>
            </a:pPr>
            <a:r>
              <a:rPr lang="en-AU" sz="2600" dirty="0"/>
              <a:t>Empires and expansions (Year 8)</a:t>
            </a:r>
          </a:p>
          <a:p>
            <a:pPr marL="504000" lvl="1">
              <a:buFont typeface="Arial" panose="020B0604020202020204" pitchFamily="34" charset="0"/>
              <a:buChar char="‒"/>
            </a:pPr>
            <a:r>
              <a:rPr lang="en-AU" sz="2600" dirty="0"/>
              <a:t>Asia-Pacific world (Year 8).</a:t>
            </a:r>
          </a:p>
          <a:p>
            <a:endParaRPr lang="en-AU" dirty="0"/>
          </a:p>
        </p:txBody>
      </p:sp>
    </p:spTree>
    <p:extLst>
      <p:ext uri="{BB962C8B-B14F-4D97-AF65-F5344CB8AC3E}">
        <p14:creationId xmlns:p14="http://schemas.microsoft.com/office/powerpoint/2010/main" val="196214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1601977136"/>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6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3621289483"/>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513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FD7C-4926-49FE-ADEF-E989BFE3D7BD}"/>
              </a:ext>
            </a:extLst>
          </p:cNvPr>
          <p:cNvSpPr>
            <a:spLocks noGrp="1"/>
          </p:cNvSpPr>
          <p:nvPr>
            <p:ph type="title"/>
          </p:nvPr>
        </p:nvSpPr>
        <p:spPr/>
        <p:txBody>
          <a:bodyPr>
            <a:normAutofit fontScale="90000"/>
          </a:bodyPr>
          <a:lstStyle/>
          <a:p>
            <a:r>
              <a:rPr lang="en-US" b="1"/>
              <a:t>Australian Curriculum in Queensland (</a:t>
            </a:r>
            <a:r>
              <a:rPr lang="en-US" b="1" err="1"/>
              <a:t>ACiQ</a:t>
            </a:r>
            <a:r>
              <a:rPr lang="en-US" b="1"/>
              <a:t>)</a:t>
            </a:r>
            <a:br>
              <a:rPr lang="en-US" b="1"/>
            </a:br>
            <a:r>
              <a:rPr lang="en-US" b="1"/>
              <a:t>v9.0 webpages</a:t>
            </a:r>
            <a:endParaRPr lang="en-AU" b="0"/>
          </a:p>
        </p:txBody>
      </p:sp>
      <p:sp>
        <p:nvSpPr>
          <p:cNvPr id="5" name="Content Placeholder 2">
            <a:extLst>
              <a:ext uri="{FF2B5EF4-FFF2-40B4-BE49-F238E27FC236}">
                <a16:creationId xmlns:a16="http://schemas.microsoft.com/office/drawing/2014/main" id="{C046D8BA-61D4-4937-B314-86EC1F248308}"/>
              </a:ext>
            </a:extLst>
          </p:cNvPr>
          <p:cNvSpPr txBox="1">
            <a:spLocks/>
          </p:cNvSpPr>
          <p:nvPr/>
        </p:nvSpPr>
        <p:spPr>
          <a:xfrm>
            <a:off x="327027" y="1131591"/>
            <a:ext cx="3164855" cy="150952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355" rtl="0" eaLnBrk="1" fontAlgn="auto" latinLnBrk="0" hangingPunct="1">
              <a:lnSpc>
                <a:spcPct val="100000"/>
              </a:lnSpc>
              <a:spcBef>
                <a:spcPts val="600"/>
              </a:spcBef>
              <a:spcAft>
                <a:spcPts val="0"/>
              </a:spcAft>
              <a:buClrTx/>
              <a:buSzTx/>
              <a:buFontTx/>
              <a:buNone/>
              <a:tabLst/>
              <a:defRPr/>
            </a:pPr>
            <a:endParaRPr kumimoji="0" lang="en-AU"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53A5640-BFA4-4BFF-85BA-93E066DDAD2E}"/>
              </a:ext>
            </a:extLst>
          </p:cNvPr>
          <p:cNvPicPr>
            <a:picLocks noChangeAspect="1"/>
          </p:cNvPicPr>
          <p:nvPr/>
        </p:nvPicPr>
        <p:blipFill rotWithShape="1">
          <a:blip r:embed="rId3"/>
          <a:srcRect l="1686" t="4115" r="51132" b="5405"/>
          <a:stretch/>
        </p:blipFill>
        <p:spPr>
          <a:xfrm>
            <a:off x="1512000" y="987750"/>
            <a:ext cx="6120000" cy="3168000"/>
          </a:xfrm>
          <a:prstGeom prst="rect">
            <a:avLst/>
          </a:prstGeom>
          <a:ln>
            <a:solidFill>
              <a:schemeClr val="accent1"/>
            </a:solidFill>
          </a:ln>
          <a:effectLst>
            <a:outerShdw blurRad="50800" dist="38100" dir="2700000" algn="tl" rotWithShape="0">
              <a:schemeClr val="accent1">
                <a:alpha val="40000"/>
              </a:schemeClr>
            </a:outerShdw>
          </a:effectLst>
        </p:spPr>
      </p:pic>
      <p:sp>
        <p:nvSpPr>
          <p:cNvPr id="6" name="TextBox 5">
            <a:extLst>
              <a:ext uri="{FF2B5EF4-FFF2-40B4-BE49-F238E27FC236}">
                <a16:creationId xmlns:a16="http://schemas.microsoft.com/office/drawing/2014/main" id="{699A6B4E-0A3A-8640-8DA7-DC19FDFCFE47}"/>
              </a:ext>
            </a:extLst>
          </p:cNvPr>
          <p:cNvSpPr txBox="1"/>
          <p:nvPr/>
        </p:nvSpPr>
        <p:spPr>
          <a:xfrm>
            <a:off x="240262" y="4341977"/>
            <a:ext cx="8119965" cy="246221"/>
          </a:xfrm>
          <a:prstGeom prst="rect">
            <a:avLst/>
          </a:prstGeom>
          <a:noFill/>
        </p:spPr>
        <p:txBody>
          <a:bodyPr wrap="square">
            <a:spAutoFit/>
          </a:bodyPr>
          <a:lstStyle/>
          <a:p>
            <a:r>
              <a:rPr lang="en-US" sz="1000" dirty="0">
                <a:effectLst/>
                <a:latin typeface="Arial" panose="020B0604020202020204" pitchFamily="34" charset="0"/>
                <a:cs typeface="Arial" panose="020B0604020202020204" pitchFamily="34" charset="0"/>
              </a:rPr>
              <a:t>QCAA website </a:t>
            </a:r>
            <a:r>
              <a:rPr lang="en-US" sz="1000" dirty="0">
                <a:effectLst/>
                <a:latin typeface="Arial" panose="020B0604020202020204" pitchFamily="34" charset="0"/>
                <a:cs typeface="Arial" panose="020B0604020202020204" pitchFamily="34" charset="0"/>
                <a:hlinkClick r:id="rId4"/>
              </a:rPr>
              <a:t>www.qcaa.qld.edu.au/p-10/aciq</a:t>
            </a:r>
            <a:r>
              <a:rPr lang="en-US" sz="1000" dirty="0">
                <a:effectLst/>
                <a:latin typeface="Arial" panose="020B0604020202020204" pitchFamily="34" charset="0"/>
                <a:cs typeface="Arial" panose="020B0604020202020204" pitchFamily="34" charset="0"/>
              </a:rPr>
              <a:t> </a:t>
            </a:r>
            <a:endParaRPr lang="en-A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725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E48AD-D800-44EE-BCAC-AE6CA9F695D3}"/>
              </a:ext>
            </a:extLst>
          </p:cNvPr>
          <p:cNvSpPr>
            <a:spLocks noGrp="1"/>
          </p:cNvSpPr>
          <p:nvPr>
            <p:ph type="title"/>
          </p:nvPr>
        </p:nvSpPr>
        <p:spPr/>
        <p:txBody>
          <a:bodyPr/>
          <a:lstStyle/>
          <a:p>
            <a:r>
              <a:rPr lang="en-AU" dirty="0"/>
              <a:t>The </a:t>
            </a:r>
            <a:r>
              <a:rPr lang="en-AU" dirty="0" err="1"/>
              <a:t>ACiQ</a:t>
            </a:r>
            <a:r>
              <a:rPr lang="en-AU" dirty="0"/>
              <a:t> v9.0 webpages</a:t>
            </a:r>
          </a:p>
        </p:txBody>
      </p:sp>
      <p:sp>
        <p:nvSpPr>
          <p:cNvPr id="3" name="Content Placeholder 2">
            <a:extLst>
              <a:ext uri="{FF2B5EF4-FFF2-40B4-BE49-F238E27FC236}">
                <a16:creationId xmlns:a16="http://schemas.microsoft.com/office/drawing/2014/main" id="{8AE2ADA3-9764-4BEC-84E8-30C29395A0DC}"/>
              </a:ext>
            </a:extLst>
          </p:cNvPr>
          <p:cNvSpPr>
            <a:spLocks noGrp="1"/>
          </p:cNvSpPr>
          <p:nvPr>
            <p:ph idx="1"/>
          </p:nvPr>
        </p:nvSpPr>
        <p:spPr>
          <a:xfrm>
            <a:off x="327025" y="771550"/>
            <a:ext cx="3264587" cy="3708000"/>
          </a:xfrm>
        </p:spPr>
        <p:txBody>
          <a:bodyPr/>
          <a:lstStyle/>
          <a:p>
            <a:r>
              <a:rPr lang="en-AU" dirty="0"/>
              <a:t>These webpages house advice and resources to support the three dimensions of the Australian Curriculum:</a:t>
            </a:r>
          </a:p>
          <a:p>
            <a:pPr marL="252000" indent="-252000">
              <a:buFont typeface="Arial" panose="020B0604020202020204" pitchFamily="34" charset="0"/>
              <a:buChar char="•"/>
            </a:pPr>
            <a:r>
              <a:rPr lang="en-AU" dirty="0"/>
              <a:t>Learning areas</a:t>
            </a:r>
          </a:p>
          <a:p>
            <a:pPr marL="252000" indent="-252000">
              <a:buFont typeface="Arial" panose="020B0604020202020204" pitchFamily="34" charset="0"/>
              <a:buChar char="•"/>
            </a:pPr>
            <a:r>
              <a:rPr lang="en-AU" dirty="0"/>
              <a:t>General capabilities</a:t>
            </a:r>
          </a:p>
          <a:p>
            <a:pPr marL="252000" indent="-252000">
              <a:buFont typeface="Arial" panose="020B0604020202020204" pitchFamily="34" charset="0"/>
              <a:buChar char="•"/>
            </a:pPr>
            <a:r>
              <a:rPr lang="en-AU" dirty="0"/>
              <a:t>Cross-curriculum priorities.</a:t>
            </a:r>
          </a:p>
          <a:p>
            <a:pPr marL="342884" indent="-342884">
              <a:buFont typeface="Arial" panose="020B0604020202020204" pitchFamily="34" charset="0"/>
              <a:buChar char="•"/>
            </a:pPr>
            <a:endParaRPr lang="en-AU" dirty="0"/>
          </a:p>
        </p:txBody>
      </p:sp>
      <p:pic>
        <p:nvPicPr>
          <p:cNvPr id="5" name="Picture 4">
            <a:extLst>
              <a:ext uri="{FF2B5EF4-FFF2-40B4-BE49-F238E27FC236}">
                <a16:creationId xmlns:a16="http://schemas.microsoft.com/office/drawing/2014/main" id="{6827F3EC-1706-B940-24E6-05AC9A2DBF84}"/>
              </a:ext>
            </a:extLst>
          </p:cNvPr>
          <p:cNvPicPr>
            <a:picLocks noChangeAspect="1"/>
          </p:cNvPicPr>
          <p:nvPr/>
        </p:nvPicPr>
        <p:blipFill>
          <a:blip r:embed="rId3"/>
          <a:stretch>
            <a:fillRect/>
          </a:stretch>
        </p:blipFill>
        <p:spPr>
          <a:xfrm>
            <a:off x="3825923" y="904900"/>
            <a:ext cx="4991050" cy="2495525"/>
          </a:xfrm>
          <a:prstGeom prst="rect">
            <a:avLst/>
          </a:prstGeom>
          <a:ln>
            <a:solidFill>
              <a:schemeClr val="accent1"/>
            </a:solidFill>
          </a:ln>
          <a:effectLst>
            <a:outerShdw blurRad="50800" dist="38100" dir="2700000" algn="tl" rotWithShape="0">
              <a:schemeClr val="accent1">
                <a:alpha val="40000"/>
              </a:schemeClr>
            </a:outerShdw>
          </a:effectLst>
        </p:spPr>
      </p:pic>
    </p:spTree>
    <p:extLst>
      <p:ext uri="{BB962C8B-B14F-4D97-AF65-F5344CB8AC3E}">
        <p14:creationId xmlns:p14="http://schemas.microsoft.com/office/powerpoint/2010/main" val="324283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65F4C-BBE5-657F-79DB-13459822D851}"/>
              </a:ext>
            </a:extLst>
          </p:cNvPr>
          <p:cNvSpPr>
            <a:spLocks noGrp="1"/>
          </p:cNvSpPr>
          <p:nvPr>
            <p:ph type="title"/>
          </p:nvPr>
        </p:nvSpPr>
        <p:spPr/>
        <p:txBody>
          <a:bodyPr>
            <a:normAutofit/>
          </a:bodyPr>
          <a:lstStyle/>
          <a:p>
            <a:r>
              <a:rPr lang="en-AU" dirty="0">
                <a:latin typeface="Arial"/>
                <a:cs typeface="Arial"/>
              </a:rPr>
              <a:t>Examples of QCAA resources for History</a:t>
            </a:r>
            <a:endParaRPr lang="en-US" dirty="0">
              <a:latin typeface="Arial"/>
              <a:cs typeface="Arial"/>
            </a:endParaRPr>
          </a:p>
        </p:txBody>
      </p:sp>
      <p:sp>
        <p:nvSpPr>
          <p:cNvPr id="5" name="Content Placeholder 2">
            <a:extLst>
              <a:ext uri="{FF2B5EF4-FFF2-40B4-BE49-F238E27FC236}">
                <a16:creationId xmlns:a16="http://schemas.microsoft.com/office/drawing/2014/main" id="{4B4A4D21-10FA-D5E4-C047-8D6C11A17E2D}"/>
              </a:ext>
            </a:extLst>
          </p:cNvPr>
          <p:cNvSpPr txBox="1">
            <a:spLocks/>
          </p:cNvSpPr>
          <p:nvPr/>
        </p:nvSpPr>
        <p:spPr>
          <a:xfrm>
            <a:off x="327025" y="980863"/>
            <a:ext cx="6432073" cy="3708000"/>
          </a:xfrm>
          <a:prstGeom prst="rect">
            <a:avLst/>
          </a:prstGeom>
        </p:spPr>
        <p:txBody>
          <a:bodyPr vert="horz" lIns="0" tIns="0" rIns="0" bIns="0" rtlCol="0" anchor="t">
            <a:noAutofit/>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3"/>
              </a:rPr>
              <a:t>Summary of changes in AC v9.0: 7–10 History</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3"/>
              </a:rPr>
              <a:t>Sequence of achievement standards</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3"/>
              </a:rPr>
              <a:t>Sequence of content descriptions</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3"/>
              </a:rPr>
              <a:t>Achievement standard aligned to content descriptions (P–10)</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4"/>
              </a:rPr>
              <a:t>Prepopulated curriculum and assessment plans</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5"/>
              </a:rPr>
              <a:t>Assessment techniques and conditions (P–10)</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5"/>
              </a:rPr>
              <a:t>Standards elaborations</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700" dirty="0">
                <a:solidFill>
                  <a:srgbClr val="000000"/>
                </a:solidFill>
                <a:latin typeface="Arial"/>
                <a:cs typeface="Arial"/>
                <a:hlinkClick r:id="rId6"/>
              </a:rPr>
              <a:t>QCAA P–10 Planning app</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20268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FFEC3DD-59E6-1F47-ACA7-FBEEC766F1BF}"/>
              </a:ext>
            </a:extLst>
          </p:cNvPr>
          <p:cNvSpPr>
            <a:spLocks noGrp="1"/>
          </p:cNvSpPr>
          <p:nvPr>
            <p:ph idx="1"/>
          </p:nvPr>
        </p:nvSpPr>
        <p:spPr>
          <a:xfrm>
            <a:off x="327025" y="771550"/>
            <a:ext cx="3007577" cy="3708000"/>
          </a:xfrm>
        </p:spPr>
        <p:txBody>
          <a:bodyPr/>
          <a:lstStyle/>
          <a:p>
            <a:r>
              <a:rPr lang="en-AU" b="1" dirty="0"/>
              <a:t>Learning goal</a:t>
            </a:r>
          </a:p>
          <a:p>
            <a:r>
              <a:rPr lang="en-AU" dirty="0"/>
              <a:t>Understand the implications of changes in the Years 7–10 Australian Curriculum from v8.4 to v9.0: History for planning. </a:t>
            </a:r>
          </a:p>
        </p:txBody>
      </p:sp>
      <p:sp>
        <p:nvSpPr>
          <p:cNvPr id="5" name="Content Placeholder 4">
            <a:extLst>
              <a:ext uri="{FF2B5EF4-FFF2-40B4-BE49-F238E27FC236}">
                <a16:creationId xmlns:a16="http://schemas.microsoft.com/office/drawing/2014/main" id="{26024501-D1B4-56E3-A823-70EE324F9F29}"/>
              </a:ext>
            </a:extLst>
          </p:cNvPr>
          <p:cNvSpPr>
            <a:spLocks noGrp="1"/>
          </p:cNvSpPr>
          <p:nvPr>
            <p:ph sz="half" idx="4294967295"/>
          </p:nvPr>
        </p:nvSpPr>
        <p:spPr>
          <a:xfrm>
            <a:off x="4637088" y="771525"/>
            <a:ext cx="3573658" cy="3708400"/>
          </a:xfrm>
        </p:spPr>
        <p:txBody>
          <a:bodyPr>
            <a:normAutofit/>
          </a:bodyPr>
          <a:lstStyle/>
          <a:p>
            <a:r>
              <a:rPr lang="en-AU" b="1" dirty="0"/>
              <a:t>Success criteria</a:t>
            </a:r>
          </a:p>
          <a:p>
            <a:r>
              <a:rPr lang="en-AU" dirty="0"/>
              <a:t>You will know you are successful if you:</a:t>
            </a:r>
          </a:p>
          <a:p>
            <a:pPr marL="252000" indent="-252000">
              <a:buFont typeface="Arial" panose="020B0604020202020204" pitchFamily="34" charset="0"/>
              <a:buChar char="•"/>
            </a:pPr>
            <a:r>
              <a:rPr lang="en-AU" dirty="0">
                <a:ea typeface="Calibri" panose="020F0502020204030204" pitchFamily="34" charset="0"/>
              </a:rPr>
              <a:t>have</a:t>
            </a:r>
            <a:r>
              <a:rPr lang="en-AU" dirty="0">
                <a:effectLst/>
                <a:ea typeface="Calibri" panose="020F0502020204030204" pitchFamily="34" charset="0"/>
              </a:rPr>
              <a:t> more </a:t>
            </a:r>
            <a:r>
              <a:rPr lang="en-AU" b="1" dirty="0">
                <a:effectLst/>
                <a:ea typeface="Calibri" panose="020F0502020204030204" pitchFamily="34" charset="0"/>
              </a:rPr>
              <a:t>knowledge</a:t>
            </a:r>
            <a:r>
              <a:rPr lang="en-AU" dirty="0">
                <a:effectLst/>
                <a:ea typeface="Calibri" panose="020F0502020204030204" pitchFamily="34" charset="0"/>
              </a:rPr>
              <a:t> about the </a:t>
            </a:r>
            <a:r>
              <a:rPr lang="en-AU" b="1" dirty="0">
                <a:effectLst/>
                <a:ea typeface="Calibri" panose="020F0502020204030204" pitchFamily="34" charset="0"/>
              </a:rPr>
              <a:t>intent and structure </a:t>
            </a:r>
            <a:r>
              <a:rPr lang="en-AU" dirty="0">
                <a:effectLst/>
                <a:ea typeface="Calibri" panose="020F0502020204030204" pitchFamily="34" charset="0"/>
              </a:rPr>
              <a:t>of the Years 7–10 </a:t>
            </a:r>
            <a:r>
              <a:rPr lang="en-AU" dirty="0"/>
              <a:t>Australian Curriculum v9.0: History</a:t>
            </a:r>
            <a:endParaRPr lang="en-AU" dirty="0">
              <a:effectLst/>
              <a:ea typeface="Calibri" panose="020F0502020204030204" pitchFamily="34" charset="0"/>
            </a:endParaRPr>
          </a:p>
          <a:p>
            <a:pPr marL="252000" indent="-252000">
              <a:buFont typeface="Arial" panose="020B0604020202020204" pitchFamily="34" charset="0"/>
              <a:buChar char="•"/>
            </a:pPr>
            <a:r>
              <a:rPr lang="en-AU" dirty="0">
                <a:ea typeface="Calibri" panose="020F0502020204030204" pitchFamily="34" charset="0"/>
              </a:rPr>
              <a:t>can identify </a:t>
            </a:r>
            <a:r>
              <a:rPr lang="en-AU" b="1" dirty="0">
                <a:ea typeface="Calibri" panose="020F0502020204030204" pitchFamily="34" charset="0"/>
              </a:rPr>
              <a:t>actions for planning </a:t>
            </a:r>
            <a:r>
              <a:rPr lang="en-AU" dirty="0">
                <a:ea typeface="Calibri" panose="020F0502020204030204" pitchFamily="34" charset="0"/>
              </a:rPr>
              <a:t>in your school.</a:t>
            </a:r>
            <a:endParaRPr lang="en-AU" dirty="0">
              <a:effectLst/>
              <a:ea typeface="Calibri" panose="020F0502020204030204" pitchFamily="34" charset="0"/>
            </a:endParaRP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cxnSp>
        <p:nvCxnSpPr>
          <p:cNvPr id="6" name="Straight Connector 5">
            <a:extLst>
              <a:ext uri="{FF2B5EF4-FFF2-40B4-BE49-F238E27FC236}">
                <a16:creationId xmlns:a16="http://schemas.microsoft.com/office/drawing/2014/main" id="{91B22DF3-9CEB-F51F-F364-0A61CBD3DBC5}"/>
              </a:ext>
            </a:extLst>
          </p:cNvPr>
          <p:cNvCxnSpPr>
            <a:cxnSpLocks/>
          </p:cNvCxnSpPr>
          <p:nvPr/>
        </p:nvCxnSpPr>
        <p:spPr>
          <a:xfrm>
            <a:off x="3985846" y="771551"/>
            <a:ext cx="0" cy="347220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69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27D1-7DE6-4B7A-BD44-FBD4D9EC3EAA}"/>
              </a:ext>
            </a:extLst>
          </p:cNvPr>
          <p:cNvSpPr>
            <a:spLocks noGrp="1"/>
          </p:cNvSpPr>
          <p:nvPr>
            <p:ph type="title"/>
          </p:nvPr>
        </p:nvSpPr>
        <p:spPr/>
        <p:txBody>
          <a:bodyPr/>
          <a:lstStyle/>
          <a:p>
            <a:r>
              <a:rPr lang="en-AU"/>
              <a:t>Contact</a:t>
            </a:r>
          </a:p>
        </p:txBody>
      </p:sp>
      <p:sp>
        <p:nvSpPr>
          <p:cNvPr id="4" name="Content Placeholder 3">
            <a:extLst>
              <a:ext uri="{FF2B5EF4-FFF2-40B4-BE49-F238E27FC236}">
                <a16:creationId xmlns:a16="http://schemas.microsoft.com/office/drawing/2014/main" id="{BA6ACACE-0745-4D2A-9330-5C26B1590DF9}"/>
              </a:ext>
            </a:extLst>
          </p:cNvPr>
          <p:cNvSpPr>
            <a:spLocks noGrp="1"/>
          </p:cNvSpPr>
          <p:nvPr>
            <p:ph idx="1"/>
          </p:nvPr>
        </p:nvSpPr>
        <p:spPr/>
        <p:txBody>
          <a:bodyPr>
            <a:normAutofit/>
          </a:bodyPr>
          <a:lstStyle/>
          <a:p>
            <a:pPr algn="l" rtl="0" fontAlgn="base"/>
            <a:r>
              <a:rPr lang="en-AU" b="0" i="0" u="none" strike="noStrike">
                <a:solidFill>
                  <a:srgbClr val="000000"/>
                </a:solidFill>
                <a:effectLst/>
                <a:latin typeface="Arial" panose="020B0604020202020204" pitchFamily="34" charset="0"/>
              </a:rPr>
              <a:t>K–10 Curriculum and Assessment Branch</a:t>
            </a:r>
            <a:r>
              <a:rPr lang="en-US" b="0" i="0">
                <a:solidFill>
                  <a:srgbClr val="000000"/>
                </a:solidFill>
                <a:effectLst/>
                <a:latin typeface="Arial" panose="020B0604020202020204" pitchFamily="34" charset="0"/>
              </a:rPr>
              <a:t>​</a:t>
            </a:r>
            <a:br>
              <a:rPr lang="en-US" b="0" i="0">
                <a:solidFill>
                  <a:srgbClr val="000000"/>
                </a:solidFill>
                <a:effectLst/>
                <a:latin typeface="Arial" panose="020B0604020202020204" pitchFamily="34" charset="0"/>
              </a:rPr>
            </a:br>
            <a:r>
              <a:rPr lang="en-US"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a:p>
            <a:pPr algn="l" rtl="0" fontAlgn="base"/>
            <a:r>
              <a:rPr lang="en-US" b="1" i="0" u="none" strike="noStrike">
                <a:solidFill>
                  <a:srgbClr val="000000"/>
                </a:solidFill>
                <a:effectLst/>
                <a:latin typeface="Arial" panose="020B0604020202020204" pitchFamily="34" charset="0"/>
              </a:rPr>
              <a:t>T  </a:t>
            </a:r>
            <a:r>
              <a:rPr lang="en-AU" b="0" i="0" u="none" strike="noStrike">
                <a:solidFill>
                  <a:srgbClr val="000000"/>
                </a:solidFill>
                <a:effectLst/>
                <a:latin typeface="Arial" panose="020B0604020202020204" pitchFamily="34" charset="0"/>
              </a:rPr>
              <a:t>+61 7</a:t>
            </a:r>
            <a:r>
              <a:rPr lang="en-US" b="0" i="0" u="none" strike="noStrike">
                <a:solidFill>
                  <a:srgbClr val="000000"/>
                </a:solidFill>
                <a:effectLst/>
                <a:latin typeface="Arial" panose="020B0604020202020204" pitchFamily="34" charset="0"/>
              </a:rPr>
              <a:t> </a:t>
            </a:r>
            <a:r>
              <a:rPr lang="en-AU">
                <a:solidFill>
                  <a:srgbClr val="000000"/>
                </a:solidFill>
              </a:rPr>
              <a:t>3120 6102</a:t>
            </a:r>
          </a:p>
          <a:p>
            <a:pPr algn="l" rtl="0" fontAlgn="base"/>
            <a:r>
              <a:rPr lang="en-US" b="1" i="0" u="none" strike="noStrike">
                <a:solidFill>
                  <a:srgbClr val="000000"/>
                </a:solidFill>
                <a:effectLst/>
                <a:latin typeface="Arial" panose="020B0604020202020204" pitchFamily="34" charset="0"/>
              </a:rPr>
              <a:t>E  </a:t>
            </a:r>
            <a:r>
              <a:rPr lang="en-AU">
                <a:hlinkClick r:id="rId3"/>
              </a:rPr>
              <a:t>australiancurriculum@qcaa.qld.edu.au</a:t>
            </a:r>
            <a:r>
              <a:rPr lang="en-AU"/>
              <a:t> </a:t>
            </a:r>
          </a:p>
          <a:p>
            <a:pPr algn="l" rtl="0" fontAlgn="base"/>
            <a:r>
              <a:rPr lang="en-US" b="1" i="0" u="none" strike="noStrike">
                <a:solidFill>
                  <a:srgbClr val="000000"/>
                </a:solidFill>
                <a:effectLst/>
                <a:latin typeface="Arial" panose="020B0604020202020204" pitchFamily="34" charset="0"/>
              </a:rPr>
              <a:t>W </a:t>
            </a:r>
            <a:r>
              <a:rPr lang="en-US" b="0" i="0" u="sng" strike="noStrike">
                <a:solidFill>
                  <a:srgbClr val="0000FF"/>
                </a:solidFill>
                <a:effectLst/>
                <a:latin typeface="Arial" panose="020B0604020202020204" pitchFamily="34" charset="0"/>
                <a:hlinkClick r:id="rId4"/>
              </a:rPr>
              <a:t>www.qcaa.qld.edu.au</a:t>
            </a:r>
            <a:endParaRPr lang="en-US" b="0" i="0" u="sng" strike="noStrike">
              <a:solidFill>
                <a:srgbClr val="0000FF"/>
              </a:solidFill>
              <a:effectLst/>
              <a:latin typeface="Arial" panose="020B0604020202020204" pitchFamily="34" charset="0"/>
            </a:endParaRPr>
          </a:p>
          <a:p>
            <a:pPr algn="l" rtl="0" fontAlgn="base"/>
            <a:endParaRPr lang="en-US" u="sng">
              <a:solidFill>
                <a:srgbClr val="0000FF"/>
              </a:solidFill>
            </a:endParaRPr>
          </a:p>
          <a:p>
            <a:pPr algn="l" rtl="0" fontAlgn="base"/>
            <a:endParaRPr lang="en-AU" b="0" i="0">
              <a:solidFill>
                <a:srgbClr val="000000"/>
              </a:solidFill>
              <a:effectLst/>
              <a:latin typeface="Segoe UI" panose="020B0502040204020203" pitchFamily="34" charset="0"/>
            </a:endParaRPr>
          </a:p>
          <a:p>
            <a:endParaRPr lang="en-AU"/>
          </a:p>
        </p:txBody>
      </p:sp>
    </p:spTree>
    <p:extLst>
      <p:ext uri="{BB962C8B-B14F-4D97-AF65-F5344CB8AC3E}">
        <p14:creationId xmlns:p14="http://schemas.microsoft.com/office/powerpoint/2010/main" val="283371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06A593-7FD5-4078-97A8-9F8FE76783A1}"/>
              </a:ext>
            </a:extLst>
          </p:cNvPr>
          <p:cNvSpPr>
            <a:spLocks noGrp="1"/>
          </p:cNvSpPr>
          <p:nvPr>
            <p:ph type="title"/>
          </p:nvPr>
        </p:nvSpPr>
        <p:spPr/>
        <p:txBody>
          <a:bodyPr vert="horz" lIns="0" tIns="0" rIns="0" bIns="0" rtlCol="0" anchor="t" anchorCtr="0">
            <a:normAutofit/>
          </a:bodyPr>
          <a:lstStyle/>
          <a:p>
            <a:r>
              <a:rPr lang="en-AU"/>
              <a:t>References</a:t>
            </a:r>
          </a:p>
        </p:txBody>
      </p:sp>
      <p:sp>
        <p:nvSpPr>
          <p:cNvPr id="5" name="Content Placeholder 4">
            <a:extLst>
              <a:ext uri="{FF2B5EF4-FFF2-40B4-BE49-F238E27FC236}">
                <a16:creationId xmlns:a16="http://schemas.microsoft.com/office/drawing/2014/main" id="{2522673D-1299-4913-B1C0-BE13247782DA}"/>
              </a:ext>
            </a:extLst>
          </p:cNvPr>
          <p:cNvSpPr>
            <a:spLocks noGrp="1"/>
          </p:cNvSpPr>
          <p:nvPr>
            <p:ph idx="1"/>
          </p:nvPr>
        </p:nvSpPr>
        <p:spPr/>
        <p:txBody>
          <a:bodyPr vert="horz" lIns="0" tIns="0" rIns="0" bIns="0" rtlCol="0">
            <a:normAutofit/>
          </a:bodyPr>
          <a:lstStyle/>
          <a:p>
            <a:pPr>
              <a:lnSpc>
                <a:spcPct val="90000"/>
              </a:lnSpc>
            </a:pPr>
            <a:r>
              <a:rPr lang="en-US" sz="1200" dirty="0"/>
              <a:t>Australian Curriculum, Assessment and reporting Authority 2013, </a:t>
            </a:r>
            <a:r>
              <a:rPr lang="en-US" sz="1200" i="1" dirty="0"/>
              <a:t>The Shape of the Australian Curriculum Version 4.0</a:t>
            </a:r>
            <a:r>
              <a:rPr lang="en-US" sz="1200" dirty="0"/>
              <a:t>, </a:t>
            </a:r>
            <a:r>
              <a:rPr lang="en-US" sz="1200" dirty="0">
                <a:hlinkClick r:id="rId3"/>
              </a:rPr>
              <a:t>https://docs.acara.edu.au/resources/The_Shape_of_the_Australian_Curriculum_v4.pdf</a:t>
            </a:r>
            <a:r>
              <a:rPr lang="en-US" sz="1200" dirty="0"/>
              <a:t> </a:t>
            </a:r>
          </a:p>
          <a:p>
            <a:pPr>
              <a:lnSpc>
                <a:spcPct val="90000"/>
              </a:lnSpc>
            </a:pPr>
            <a:endParaRPr lang="en-AU" sz="1100" dirty="0"/>
          </a:p>
          <a:p>
            <a:pPr>
              <a:lnSpc>
                <a:spcPct val="90000"/>
              </a:lnSpc>
            </a:pPr>
            <a:endParaRPr lang="en-US" sz="1200" dirty="0"/>
          </a:p>
          <a:p>
            <a:pPr>
              <a:lnSpc>
                <a:spcPct val="90000"/>
              </a:lnSpc>
            </a:pPr>
            <a:endParaRPr lang="en-US" sz="1200" dirty="0"/>
          </a:p>
        </p:txBody>
      </p:sp>
    </p:spTree>
    <p:extLst>
      <p:ext uri="{BB962C8B-B14F-4D97-AF65-F5344CB8AC3E}">
        <p14:creationId xmlns:p14="http://schemas.microsoft.com/office/powerpoint/2010/main" val="166893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Acknowledgments</a:t>
            </a:r>
          </a:p>
        </p:txBody>
      </p:sp>
      <p:sp>
        <p:nvSpPr>
          <p:cNvPr id="3" name="Content Placeholder 2"/>
          <p:cNvSpPr>
            <a:spLocks noGrp="1"/>
          </p:cNvSpPr>
          <p:nvPr>
            <p:ph idx="1"/>
          </p:nvPr>
        </p:nvSpPr>
        <p:spPr/>
        <p:txBody>
          <a:bodyPr>
            <a:noAutofit/>
          </a:bodyPr>
          <a:lstStyle/>
          <a:p>
            <a:pPr fontAlgn="auto">
              <a:lnSpc>
                <a:spcPct val="110000"/>
              </a:lnSpc>
              <a:spcAft>
                <a:spcPts val="0"/>
              </a:spcAft>
            </a:pPr>
            <a:r>
              <a:rPr lang="en-US" sz="1200" dirty="0"/>
              <a:t>Third-party copyright material, and QCAA material not covered by the CC BY </a:t>
            </a:r>
            <a:r>
              <a:rPr lang="en-US" sz="1200" dirty="0" err="1"/>
              <a:t>licence</a:t>
            </a:r>
            <a:r>
              <a:rPr lang="en-US" sz="1200" dirty="0"/>
              <a:t> is listed below:</a:t>
            </a:r>
          </a:p>
          <a:p>
            <a:pPr marL="288000" indent="-288000" fontAlgn="auto">
              <a:spcAft>
                <a:spcPts val="0"/>
              </a:spcAft>
              <a:buFont typeface="+mj-lt"/>
              <a:buAutoNum type="arabicPeriod"/>
            </a:pPr>
            <a:r>
              <a:rPr lang="en-US" sz="1200" dirty="0">
                <a:solidFill>
                  <a:srgbClr val="111111"/>
                </a:solidFill>
                <a:ea typeface="Times New Roman" panose="02020603050405020304" pitchFamily="18" charset="0"/>
              </a:rPr>
              <a:t>Queensland Government coat of arms, and the QCAA and QSA trademarks may not be reproduced without permission.</a:t>
            </a:r>
          </a:p>
          <a:p>
            <a:pPr marL="288000" indent="-288000" fontAlgn="auto">
              <a:spcAft>
                <a:spcPts val="0"/>
              </a:spcAft>
              <a:buFont typeface="+mj-lt"/>
              <a:buAutoNum type="arabicPeriod"/>
            </a:pPr>
            <a:r>
              <a:rPr lang="en-AU" sz="1200" dirty="0">
                <a:solidFill>
                  <a:srgbClr val="111111"/>
                </a:solidFill>
                <a:ea typeface="Times New Roman" panose="02020603050405020304" pitchFamily="18" charset="0"/>
              </a:rPr>
              <a:t>Unless otherwise indicated, material from Australian Curriculum is © ACARA 2010–present, licensed </a:t>
            </a:r>
            <a:r>
              <a:rPr lang="en-AU" sz="1200" u="sng" dirty="0">
                <a:solidFill>
                  <a:srgbClr val="2D7FF9"/>
                </a:solidFill>
                <a:ea typeface="Times New Roman" panose="02020603050405020304" pitchFamily="18" charset="0"/>
                <a:hlinkClick r:id="rId3"/>
              </a:rPr>
              <a:t>CC BY 4.0</a:t>
            </a:r>
            <a:r>
              <a:rPr lang="en-AU" sz="1200" dirty="0">
                <a:solidFill>
                  <a:srgbClr val="111111"/>
                </a:solidFill>
                <a:ea typeface="Times New Roman" panose="02020603050405020304" pitchFamily="18" charset="0"/>
              </a:rPr>
              <a:t>. For the latest information and additional terms of use, see the </a:t>
            </a:r>
            <a:r>
              <a:rPr lang="en-AU" sz="1200" u="sng" dirty="0">
                <a:solidFill>
                  <a:srgbClr val="2D7FF9"/>
                </a:solidFill>
                <a:ea typeface="Times New Roman" panose="02020603050405020304" pitchFamily="18" charset="0"/>
                <a:hlinkClick r:id="rId4"/>
              </a:rPr>
              <a:t>Australian Curriculum website</a:t>
            </a:r>
            <a:r>
              <a:rPr lang="en-AU" sz="1200" dirty="0">
                <a:solidFill>
                  <a:srgbClr val="111111"/>
                </a:solidFill>
                <a:ea typeface="Times New Roman" panose="02020603050405020304" pitchFamily="18" charset="0"/>
              </a:rPr>
              <a:t> and its </a:t>
            </a:r>
            <a:r>
              <a:rPr lang="en-AU" sz="1200" u="sng" dirty="0">
                <a:solidFill>
                  <a:srgbClr val="2D7FF9"/>
                </a:solidFill>
                <a:ea typeface="Times New Roman" panose="02020603050405020304" pitchFamily="18" charset="0"/>
                <a:hlinkClick r:id="rId5"/>
              </a:rPr>
              <a:t>copyright notice</a:t>
            </a:r>
            <a:r>
              <a:rPr lang="en-US" sz="1200" dirty="0"/>
              <a:t>.</a:t>
            </a:r>
          </a:p>
          <a:p>
            <a:pPr marL="288000" indent="-288000" fontAlgn="auto">
              <a:spcAft>
                <a:spcPts val="0"/>
              </a:spcAft>
              <a:buFont typeface="+mj-lt"/>
              <a:buAutoNum type="arabicPeriod"/>
            </a:pPr>
            <a:r>
              <a:rPr lang="en-US" sz="1200" dirty="0"/>
              <a:t>Acknowledgment of Country artwork (2023) ‘Growth through Learning’ by </a:t>
            </a:r>
            <a:r>
              <a:rPr lang="en-US" sz="1200" dirty="0" err="1"/>
              <a:t>Chern’ee</a:t>
            </a:r>
            <a:r>
              <a:rPr lang="en-US" sz="1200" dirty="0"/>
              <a:t>, Brooke and Jesse Sutton, </a:t>
            </a:r>
            <a:r>
              <a:rPr lang="en-US" sz="1200" dirty="0" err="1"/>
              <a:t>Kalkadoon</a:t>
            </a:r>
            <a:r>
              <a:rPr lang="en-US" sz="1200" dirty="0"/>
              <a:t>. </a:t>
            </a:r>
            <a:r>
              <a:rPr lang="en-US" sz="1200" dirty="0">
                <a:hlinkClick r:id="rId6"/>
              </a:rPr>
              <a:t>www.cherneesutton.com.au</a:t>
            </a:r>
            <a:r>
              <a:rPr lang="en-US" sz="1200" dirty="0"/>
              <a:t> </a:t>
            </a:r>
          </a:p>
          <a:p>
            <a:pPr marL="288000" indent="-288000" fontAlgn="auto">
              <a:spcAft>
                <a:spcPts val="0"/>
              </a:spcAft>
              <a:buFont typeface="+mj-lt"/>
              <a:buAutoNum type="arabicPeriod"/>
            </a:pPr>
            <a:r>
              <a:rPr lang="en-US" sz="1200" dirty="0"/>
              <a:t>Student and staff images have been used with permission.</a:t>
            </a:r>
          </a:p>
          <a:p>
            <a:pPr marL="288000" indent="-288000" fontAlgn="auto">
              <a:spcAft>
                <a:spcPts val="0"/>
              </a:spcAft>
              <a:buFont typeface="+mj-lt"/>
              <a:buAutoNum type="arabicPeriod"/>
            </a:pPr>
            <a:r>
              <a:rPr lang="en-US" sz="1200" dirty="0">
                <a:effectLst/>
              </a:rPr>
              <a:t>The three-dimensional curriculum diagram and glossary are 'Excluded Material' used under the terms of the Australian Curriculum and its copyright notice and not modified. © Australian Curriculum, Assessment and Reporting Authority (ACARA) 2009 to present, unless otherwise indicated. You may view, download, display, print, reproduce (such as by making photocopies) and distribute these Excluded Materials in unaltered form only for your personal, non-commercial educational purposes or for the non-commercial educational purposes of your </a:t>
            </a:r>
            <a:r>
              <a:rPr lang="en-US" sz="1200" dirty="0" err="1">
                <a:effectLst/>
              </a:rPr>
              <a:t>organisation</a:t>
            </a:r>
            <a:r>
              <a:rPr lang="en-US" sz="1200" dirty="0">
                <a:effectLst/>
              </a:rPr>
              <a:t>, provided that you make others aware it can only be used for these purposes and attribute ACARA as the source of the Excluded Material. For the avoidance of doubt, this means that you cannot edit, modify or adapt any of these materials, and you cannot sub-</a:t>
            </a:r>
            <a:r>
              <a:rPr lang="en-US" sz="1200" dirty="0" err="1">
                <a:effectLst/>
              </a:rPr>
              <a:t>licence</a:t>
            </a:r>
            <a:r>
              <a:rPr lang="en-US" sz="1200" dirty="0">
                <a:effectLst/>
              </a:rPr>
              <a:t> any of these materials to others. Apart from any uses permitted under the </a:t>
            </a:r>
            <a:r>
              <a:rPr lang="en-US" sz="1200" i="1" dirty="0">
                <a:effectLst/>
              </a:rPr>
              <a:t>Copyright Act 1968 </a:t>
            </a:r>
            <a:r>
              <a:rPr lang="en-US" sz="1200" dirty="0">
                <a:effectLst/>
              </a:rPr>
              <a:t>(</a:t>
            </a:r>
            <a:r>
              <a:rPr lang="en-US" sz="1200" dirty="0" err="1">
                <a:effectLst/>
              </a:rPr>
              <a:t>Cth</a:t>
            </a:r>
            <a:r>
              <a:rPr lang="en-US" sz="1200" dirty="0">
                <a:effectLst/>
              </a:rPr>
              <a:t>), and those explicitly granted above, all other rights are reserved by ACARA.</a:t>
            </a:r>
            <a:endParaRPr lang="en-US" sz="1200" dirty="0"/>
          </a:p>
        </p:txBody>
      </p:sp>
    </p:spTree>
    <p:extLst>
      <p:ext uri="{BB962C8B-B14F-4D97-AF65-F5344CB8AC3E}">
        <p14:creationId xmlns:p14="http://schemas.microsoft.com/office/powerpoint/2010/main" val="395873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E40473FA-EE1A-4320-9E4F-EE3F779A53CD}"/>
              </a:ext>
            </a:extLst>
          </p:cNvPr>
          <p:cNvSpPr>
            <a:spLocks noGrp="1"/>
          </p:cNvSpPr>
          <p:nvPr>
            <p:ph sz="quarter" idx="11"/>
          </p:nvPr>
        </p:nvSpPr>
        <p:spPr/>
        <p:txBody>
          <a:bodyPr/>
          <a:lstStyle/>
          <a:p>
            <a:pPr>
              <a:spcBef>
                <a:spcPts val="0"/>
              </a:spcBef>
              <a:spcAft>
                <a:spcPts val="0"/>
              </a:spcAft>
            </a:pPr>
            <a:endParaRPr lang="en-US" sz="300"/>
          </a:p>
          <a:p>
            <a:pPr>
              <a:lnSpc>
                <a:spcPct val="110000"/>
              </a:lnSpc>
              <a:spcBef>
                <a:spcPts val="0"/>
              </a:spcBef>
              <a:spcAft>
                <a:spcPts val="0"/>
              </a:spcAft>
            </a:pPr>
            <a:r>
              <a:rPr lang="en-US" sz="1200"/>
              <a:t>                </a:t>
            </a:r>
            <a:r>
              <a:rPr lang="en-US"/>
              <a:t>© State of Queensland (QCAA) </a:t>
            </a:r>
            <a:r>
              <a:rPr lang="en-AU"/>
              <a:t>2024</a:t>
            </a:r>
          </a:p>
          <a:p>
            <a:pPr>
              <a:lnSpc>
                <a:spcPct val="110000"/>
              </a:lnSpc>
            </a:pPr>
            <a:r>
              <a:rPr lang="en-AU" b="1" spc="-20"/>
              <a:t>Licence</a:t>
            </a:r>
            <a:r>
              <a:rPr lang="en-AU" spc="-20"/>
              <a:t>: </a:t>
            </a:r>
            <a:r>
              <a:rPr lang="en-AU" spc="-20">
                <a:hlinkClick r:id="rId3"/>
              </a:rPr>
              <a:t>https://creativecommons.org/licenses/by/4.0</a:t>
            </a:r>
            <a:r>
              <a:rPr lang="en-AU" spc="-20"/>
              <a:t> </a:t>
            </a:r>
            <a:r>
              <a:rPr lang="en-AU" b="1" spc="-20">
                <a:solidFill>
                  <a:schemeClr val="tx2">
                    <a:lumMod val="50000"/>
                    <a:lumOff val="50000"/>
                  </a:schemeClr>
                </a:solidFill>
              </a:rPr>
              <a:t>|</a:t>
            </a:r>
            <a:r>
              <a:rPr lang="en-AU" spc="-20"/>
              <a:t> </a:t>
            </a:r>
            <a:r>
              <a:rPr lang="en-AU" b="1" spc="-20"/>
              <a:t>Copyright notice:</a:t>
            </a:r>
            <a:r>
              <a:rPr lang="en-AU" spc="-20"/>
              <a:t> </a:t>
            </a:r>
            <a:r>
              <a:rPr lang="en-AU" spc="-20">
                <a:hlinkClick r:id="rId4"/>
              </a:rPr>
              <a:t>www.qcaa.qld.edu.au/copyright</a:t>
            </a:r>
            <a:r>
              <a:rPr lang="en-AU" spc="-20"/>
              <a:t> — lists the full terms and conditions, which specify certain exceptions to the licence. </a:t>
            </a:r>
            <a:r>
              <a:rPr lang="en-AU" b="1" spc="-20">
                <a:solidFill>
                  <a:schemeClr val="tx2">
                    <a:lumMod val="50000"/>
                    <a:lumOff val="50000"/>
                  </a:schemeClr>
                </a:solidFill>
              </a:rPr>
              <a:t>|</a:t>
            </a:r>
            <a:r>
              <a:rPr lang="en-AU" spc="-20"/>
              <a:t> </a:t>
            </a:r>
            <a:br>
              <a:rPr lang="en-AU" spc="-20"/>
            </a:br>
            <a:r>
              <a:rPr lang="en-US" b="1"/>
              <a:t>Attribution</a:t>
            </a:r>
            <a:r>
              <a:rPr lang="en-US"/>
              <a:t>: ©</a:t>
            </a:r>
            <a:r>
              <a:rPr lang="en-AU"/>
              <a:t> </a:t>
            </a:r>
            <a:r>
              <a:rPr lang="en-US"/>
              <a:t>State</a:t>
            </a:r>
            <a:r>
              <a:rPr lang="en-AU"/>
              <a:t> </a:t>
            </a:r>
            <a:r>
              <a:rPr lang="en-US"/>
              <a:t>of</a:t>
            </a:r>
            <a:r>
              <a:rPr lang="en-AU"/>
              <a:t> </a:t>
            </a:r>
            <a:r>
              <a:rPr lang="en-US"/>
              <a:t>Queensland</a:t>
            </a:r>
            <a:r>
              <a:rPr lang="en-AU"/>
              <a:t> </a:t>
            </a:r>
            <a:r>
              <a:rPr lang="en-US"/>
              <a:t>(QCAA)</a:t>
            </a:r>
            <a:r>
              <a:rPr lang="en-AU"/>
              <a:t> 2024 </a:t>
            </a:r>
            <a:r>
              <a:rPr lang="en-AU" spc="-20">
                <a:hlinkClick r:id="rId4"/>
              </a:rPr>
              <a:t>www.qcaa.qld.edu.au/copyright</a:t>
            </a:r>
            <a:r>
              <a:rPr lang="en-AU" spc="-20"/>
              <a:t>.</a:t>
            </a:r>
            <a:endParaRPr lang="en-AU"/>
          </a:p>
          <a:p>
            <a:pPr>
              <a:lnSpc>
                <a:spcPct val="110000"/>
              </a:lnSpc>
            </a:pPr>
            <a:r>
              <a:rPr lang="en-US"/>
              <a:t>Other copyright material in this presentation is listed on the previous slide/s. </a:t>
            </a:r>
          </a:p>
          <a:p>
            <a:endParaRPr lang="en-AU"/>
          </a:p>
        </p:txBody>
      </p:sp>
      <p:sp>
        <p:nvSpPr>
          <p:cNvPr id="4" name="Title 3">
            <a:extLst>
              <a:ext uri="{FF2B5EF4-FFF2-40B4-BE49-F238E27FC236}">
                <a16:creationId xmlns:a16="http://schemas.microsoft.com/office/drawing/2014/main" id="{0FC6D5B4-B9BA-480D-89D9-C2B466E545DF}"/>
              </a:ext>
            </a:extLst>
          </p:cNvPr>
          <p:cNvSpPr>
            <a:spLocks noGrp="1"/>
          </p:cNvSpPr>
          <p:nvPr>
            <p:ph type="title"/>
          </p:nvPr>
        </p:nvSpPr>
        <p:spPr/>
        <p:txBody>
          <a:bodyPr/>
          <a:lstStyle/>
          <a:p>
            <a:r>
              <a:rPr lang="en-AU"/>
              <a:t>Copyright notice</a:t>
            </a:r>
          </a:p>
        </p:txBody>
      </p:sp>
    </p:spTree>
    <p:extLst>
      <p:ext uri="{BB962C8B-B14F-4D97-AF65-F5344CB8AC3E}">
        <p14:creationId xmlns:p14="http://schemas.microsoft.com/office/powerpoint/2010/main" val="41548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a:t>QCAA social media</a:t>
            </a:r>
          </a:p>
        </p:txBody>
      </p:sp>
    </p:spTree>
    <p:extLst>
      <p:ext uri="{BB962C8B-B14F-4D97-AF65-F5344CB8AC3E}">
        <p14:creationId xmlns:p14="http://schemas.microsoft.com/office/powerpoint/2010/main" val="110309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1869-B2DD-456B-9356-584E55ADF614}"/>
              </a:ext>
            </a:extLst>
          </p:cNvPr>
          <p:cNvSpPr>
            <a:spLocks noGrp="1"/>
          </p:cNvSpPr>
          <p:nvPr>
            <p:ph type="title"/>
          </p:nvPr>
        </p:nvSpPr>
        <p:spPr/>
        <p:txBody>
          <a:bodyPr>
            <a:normAutofit/>
          </a:bodyPr>
          <a:lstStyle/>
          <a:p>
            <a:r>
              <a:rPr lang="en-AU" dirty="0"/>
              <a:t>HASS in the three-dimensional Australian Curriculum</a:t>
            </a:r>
          </a:p>
        </p:txBody>
      </p:sp>
      <p:pic>
        <p:nvPicPr>
          <p:cNvPr id="6" name="Content Placeholder 5">
            <a:extLst>
              <a:ext uri="{FF2B5EF4-FFF2-40B4-BE49-F238E27FC236}">
                <a16:creationId xmlns:a16="http://schemas.microsoft.com/office/drawing/2014/main" id="{8E052A43-5CA7-4B17-BD98-F1D3BD11ED57}"/>
              </a:ext>
            </a:extLst>
          </p:cNvPr>
          <p:cNvPicPr>
            <a:picLocks noGrp="1" noChangeAspect="1"/>
          </p:cNvPicPr>
          <p:nvPr>
            <p:ph idx="1"/>
          </p:nvPr>
        </p:nvPicPr>
        <p:blipFill rotWithShape="1">
          <a:blip r:embed="rId3"/>
          <a:stretch/>
        </p:blipFill>
        <p:spPr>
          <a:xfrm>
            <a:off x="1546937" y="771525"/>
            <a:ext cx="6056475" cy="3708400"/>
          </a:xfrm>
          <a:prstGeom prst="rect">
            <a:avLst/>
          </a:prstGeom>
          <a:ln>
            <a:noFill/>
          </a:ln>
          <a:effectLst/>
        </p:spPr>
      </p:pic>
      <p:sp>
        <p:nvSpPr>
          <p:cNvPr id="7" name="Text Placeholder 4">
            <a:extLst>
              <a:ext uri="{FF2B5EF4-FFF2-40B4-BE49-F238E27FC236}">
                <a16:creationId xmlns:a16="http://schemas.microsoft.com/office/drawing/2014/main" id="{97FBC7DE-8217-475A-B14C-4A4475EEBAFD}"/>
              </a:ext>
            </a:extLst>
          </p:cNvPr>
          <p:cNvSpPr txBox="1">
            <a:spLocks/>
          </p:cNvSpPr>
          <p:nvPr/>
        </p:nvSpPr>
        <p:spPr>
          <a:xfrm>
            <a:off x="231501" y="4222411"/>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dirty="0"/>
              <a:t>Source: ACARA, </a:t>
            </a:r>
            <a:r>
              <a:rPr lang="en-AU" sz="900" dirty="0">
                <a:hlinkClick r:id="rId4"/>
              </a:rPr>
              <a:t>www.v9.australiancurriculum.edu.au/help/website-tour</a:t>
            </a:r>
            <a:r>
              <a:rPr lang="en-AU" sz="900" dirty="0"/>
              <a:t> </a:t>
            </a:r>
          </a:p>
        </p:txBody>
      </p:sp>
      <p:sp>
        <p:nvSpPr>
          <p:cNvPr id="3" name="Rectangle 2">
            <a:extLst>
              <a:ext uri="{FF2B5EF4-FFF2-40B4-BE49-F238E27FC236}">
                <a16:creationId xmlns:a16="http://schemas.microsoft.com/office/drawing/2014/main" id="{E813D788-BD0B-9E31-6AA0-F544D49A1CC2}"/>
              </a:ext>
            </a:extLst>
          </p:cNvPr>
          <p:cNvSpPr/>
          <p:nvPr/>
        </p:nvSpPr>
        <p:spPr>
          <a:xfrm rot="21244044">
            <a:off x="2265861" y="1960013"/>
            <a:ext cx="1153140" cy="13990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12A8C461-0170-CC4E-4A92-48D46B23BB39}"/>
              </a:ext>
            </a:extLst>
          </p:cNvPr>
          <p:cNvSpPr/>
          <p:nvPr/>
        </p:nvSpPr>
        <p:spPr>
          <a:xfrm>
            <a:off x="4873558" y="729865"/>
            <a:ext cx="2645876"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31A3425B-BADB-2AB6-C692-B3E212A3C611}"/>
              </a:ext>
            </a:extLst>
          </p:cNvPr>
          <p:cNvSpPr/>
          <p:nvPr/>
        </p:nvSpPr>
        <p:spPr>
          <a:xfrm>
            <a:off x="5019531" y="909907"/>
            <a:ext cx="2548560"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59418443-9F97-2736-5A75-DCA5A1DDC5E7}"/>
              </a:ext>
            </a:extLst>
          </p:cNvPr>
          <p:cNvSpPr/>
          <p:nvPr/>
        </p:nvSpPr>
        <p:spPr>
          <a:xfrm>
            <a:off x="4946544" y="1068009"/>
            <a:ext cx="2499903"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A8B01231-27EB-7049-C222-7FCF44D9511E}"/>
              </a:ext>
            </a:extLst>
          </p:cNvPr>
          <p:cNvSpPr/>
          <p:nvPr/>
        </p:nvSpPr>
        <p:spPr>
          <a:xfrm>
            <a:off x="5647718" y="1192652"/>
            <a:ext cx="1949345"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6D760D4A-B71E-74D4-D48B-F55AB8C13F82}"/>
              </a:ext>
            </a:extLst>
          </p:cNvPr>
          <p:cNvSpPr/>
          <p:nvPr/>
        </p:nvSpPr>
        <p:spPr>
          <a:xfrm>
            <a:off x="5447489" y="3457655"/>
            <a:ext cx="2120602" cy="9447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50E5D66F-3967-56F8-5728-6A94BD8EC531}"/>
              </a:ext>
            </a:extLst>
          </p:cNvPr>
          <p:cNvSpPr/>
          <p:nvPr/>
        </p:nvSpPr>
        <p:spPr>
          <a:xfrm>
            <a:off x="1527248" y="1999023"/>
            <a:ext cx="1153140" cy="13990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5DA40FCE-C9B5-897B-B894-4DDBB2214FE7}"/>
              </a:ext>
            </a:extLst>
          </p:cNvPr>
          <p:cNvSpPr/>
          <p:nvPr/>
        </p:nvSpPr>
        <p:spPr>
          <a:xfrm rot="19400662">
            <a:off x="5091959" y="3312487"/>
            <a:ext cx="602711" cy="7870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9886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1869-B2DD-456B-9356-584E55ADF614}"/>
              </a:ext>
            </a:extLst>
          </p:cNvPr>
          <p:cNvSpPr>
            <a:spLocks noGrp="1"/>
          </p:cNvSpPr>
          <p:nvPr>
            <p:ph type="title"/>
          </p:nvPr>
        </p:nvSpPr>
        <p:spPr/>
        <p:txBody>
          <a:bodyPr/>
          <a:lstStyle/>
          <a:p>
            <a:r>
              <a:rPr lang="en-AU" dirty="0"/>
              <a:t>HASS in the three-dimensional Australian Curriculum</a:t>
            </a:r>
          </a:p>
        </p:txBody>
      </p:sp>
      <p:pic>
        <p:nvPicPr>
          <p:cNvPr id="6" name="Content Placeholder 5">
            <a:extLst>
              <a:ext uri="{FF2B5EF4-FFF2-40B4-BE49-F238E27FC236}">
                <a16:creationId xmlns:a16="http://schemas.microsoft.com/office/drawing/2014/main" id="{8E052A43-5CA7-4B17-BD98-F1D3BD11ED57}"/>
              </a:ext>
            </a:extLst>
          </p:cNvPr>
          <p:cNvPicPr>
            <a:picLocks noGrp="1" noChangeAspect="1"/>
          </p:cNvPicPr>
          <p:nvPr>
            <p:ph idx="1"/>
          </p:nvPr>
        </p:nvPicPr>
        <p:blipFill rotWithShape="1">
          <a:blip r:embed="rId3"/>
          <a:stretch/>
        </p:blipFill>
        <p:spPr>
          <a:xfrm>
            <a:off x="1546937" y="771525"/>
            <a:ext cx="6056475" cy="3708400"/>
          </a:xfrm>
          <a:prstGeom prst="rect">
            <a:avLst/>
          </a:prstGeom>
          <a:ln>
            <a:noFill/>
          </a:ln>
          <a:effectLst/>
        </p:spPr>
      </p:pic>
      <p:sp>
        <p:nvSpPr>
          <p:cNvPr id="7" name="Text Placeholder 4">
            <a:extLst>
              <a:ext uri="{FF2B5EF4-FFF2-40B4-BE49-F238E27FC236}">
                <a16:creationId xmlns:a16="http://schemas.microsoft.com/office/drawing/2014/main" id="{97FBC7DE-8217-475A-B14C-4A4475EEBAFD}"/>
              </a:ext>
            </a:extLst>
          </p:cNvPr>
          <p:cNvSpPr txBox="1">
            <a:spLocks/>
          </p:cNvSpPr>
          <p:nvPr/>
        </p:nvSpPr>
        <p:spPr>
          <a:xfrm>
            <a:off x="231501" y="4222411"/>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dirty="0"/>
              <a:t>Source: ACARA, </a:t>
            </a:r>
            <a:r>
              <a:rPr lang="en-AU" sz="900" dirty="0">
                <a:hlinkClick r:id="rId4"/>
              </a:rPr>
              <a:t>www.v9.australiancurriculum.edu.au/help/website-tour</a:t>
            </a:r>
            <a:r>
              <a:rPr lang="en-AU" sz="900" dirty="0"/>
              <a:t> </a:t>
            </a:r>
          </a:p>
        </p:txBody>
      </p:sp>
      <p:sp>
        <p:nvSpPr>
          <p:cNvPr id="4" name="Rectangle 3">
            <a:extLst>
              <a:ext uri="{FF2B5EF4-FFF2-40B4-BE49-F238E27FC236}">
                <a16:creationId xmlns:a16="http://schemas.microsoft.com/office/drawing/2014/main" id="{12A8C461-0170-CC4E-4A92-48D46B23BB39}"/>
              </a:ext>
            </a:extLst>
          </p:cNvPr>
          <p:cNvSpPr/>
          <p:nvPr/>
        </p:nvSpPr>
        <p:spPr>
          <a:xfrm>
            <a:off x="4873558" y="729865"/>
            <a:ext cx="2645876"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31A3425B-BADB-2AB6-C692-B3E212A3C611}"/>
              </a:ext>
            </a:extLst>
          </p:cNvPr>
          <p:cNvSpPr/>
          <p:nvPr/>
        </p:nvSpPr>
        <p:spPr>
          <a:xfrm>
            <a:off x="5019531" y="909907"/>
            <a:ext cx="2548560"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59418443-9F97-2736-5A75-DCA5A1DDC5E7}"/>
              </a:ext>
            </a:extLst>
          </p:cNvPr>
          <p:cNvSpPr/>
          <p:nvPr/>
        </p:nvSpPr>
        <p:spPr>
          <a:xfrm>
            <a:off x="4946544" y="1057978"/>
            <a:ext cx="2499903"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A8B01231-27EB-7049-C222-7FCF44D9511E}"/>
              </a:ext>
            </a:extLst>
          </p:cNvPr>
          <p:cNvSpPr/>
          <p:nvPr/>
        </p:nvSpPr>
        <p:spPr>
          <a:xfrm>
            <a:off x="5625414" y="1314359"/>
            <a:ext cx="1949345"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6D760D4A-B71E-74D4-D48B-F55AB8C13F82}"/>
              </a:ext>
            </a:extLst>
          </p:cNvPr>
          <p:cNvSpPr/>
          <p:nvPr/>
        </p:nvSpPr>
        <p:spPr>
          <a:xfrm>
            <a:off x="5418306" y="3538467"/>
            <a:ext cx="2198443" cy="8639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DED0BC71-AC4E-C9C6-C076-D3250C707A98}"/>
              </a:ext>
            </a:extLst>
          </p:cNvPr>
          <p:cNvSpPr/>
          <p:nvPr/>
        </p:nvSpPr>
        <p:spPr>
          <a:xfrm rot="19400662">
            <a:off x="5004852" y="3373596"/>
            <a:ext cx="602711" cy="7870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4595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1869-B2DD-456B-9356-584E55ADF614}"/>
              </a:ext>
            </a:extLst>
          </p:cNvPr>
          <p:cNvSpPr>
            <a:spLocks noGrp="1"/>
          </p:cNvSpPr>
          <p:nvPr>
            <p:ph type="title"/>
          </p:nvPr>
        </p:nvSpPr>
        <p:spPr/>
        <p:txBody>
          <a:bodyPr/>
          <a:lstStyle/>
          <a:p>
            <a:r>
              <a:rPr lang="en-AU" dirty="0"/>
              <a:t>HASS in the three-dimensional Australian Curriculum</a:t>
            </a:r>
          </a:p>
        </p:txBody>
      </p:sp>
      <p:pic>
        <p:nvPicPr>
          <p:cNvPr id="6" name="Content Placeholder 5">
            <a:extLst>
              <a:ext uri="{FF2B5EF4-FFF2-40B4-BE49-F238E27FC236}">
                <a16:creationId xmlns:a16="http://schemas.microsoft.com/office/drawing/2014/main" id="{8E052A43-5CA7-4B17-BD98-F1D3BD11ED57}"/>
              </a:ext>
            </a:extLst>
          </p:cNvPr>
          <p:cNvPicPr>
            <a:picLocks noGrp="1" noChangeAspect="1"/>
          </p:cNvPicPr>
          <p:nvPr>
            <p:ph idx="1"/>
          </p:nvPr>
        </p:nvPicPr>
        <p:blipFill rotWithShape="1">
          <a:blip r:embed="rId3"/>
          <a:stretch/>
        </p:blipFill>
        <p:spPr>
          <a:xfrm>
            <a:off x="1546937" y="771525"/>
            <a:ext cx="6056475" cy="3708400"/>
          </a:xfrm>
          <a:prstGeom prst="rect">
            <a:avLst/>
          </a:prstGeom>
          <a:ln>
            <a:noFill/>
          </a:ln>
          <a:effectLst/>
        </p:spPr>
      </p:pic>
      <p:sp>
        <p:nvSpPr>
          <p:cNvPr id="7" name="Text Placeholder 4">
            <a:extLst>
              <a:ext uri="{FF2B5EF4-FFF2-40B4-BE49-F238E27FC236}">
                <a16:creationId xmlns:a16="http://schemas.microsoft.com/office/drawing/2014/main" id="{97FBC7DE-8217-475A-B14C-4A4475EEBAFD}"/>
              </a:ext>
            </a:extLst>
          </p:cNvPr>
          <p:cNvSpPr txBox="1">
            <a:spLocks/>
          </p:cNvSpPr>
          <p:nvPr/>
        </p:nvSpPr>
        <p:spPr>
          <a:xfrm>
            <a:off x="231501" y="4222411"/>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dirty="0"/>
              <a:t>Source: ACARA, </a:t>
            </a:r>
            <a:r>
              <a:rPr lang="en-AU" sz="900" dirty="0">
                <a:hlinkClick r:id="rId4"/>
              </a:rPr>
              <a:t>www.v9.australiancurriculum.edu.au/help/website-tour</a:t>
            </a:r>
            <a:r>
              <a:rPr lang="en-AU" sz="900" dirty="0"/>
              <a:t> </a:t>
            </a:r>
          </a:p>
        </p:txBody>
      </p:sp>
      <p:sp>
        <p:nvSpPr>
          <p:cNvPr id="4" name="Rectangle 3">
            <a:extLst>
              <a:ext uri="{FF2B5EF4-FFF2-40B4-BE49-F238E27FC236}">
                <a16:creationId xmlns:a16="http://schemas.microsoft.com/office/drawing/2014/main" id="{12A8C461-0170-CC4E-4A92-48D46B23BB39}"/>
              </a:ext>
            </a:extLst>
          </p:cNvPr>
          <p:cNvSpPr/>
          <p:nvPr/>
        </p:nvSpPr>
        <p:spPr>
          <a:xfrm>
            <a:off x="4873558" y="729865"/>
            <a:ext cx="2645876"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31A3425B-BADB-2AB6-C692-B3E212A3C611}"/>
              </a:ext>
            </a:extLst>
          </p:cNvPr>
          <p:cNvSpPr/>
          <p:nvPr/>
        </p:nvSpPr>
        <p:spPr>
          <a:xfrm>
            <a:off x="5019531" y="909907"/>
            <a:ext cx="2548560"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59418443-9F97-2736-5A75-DCA5A1DDC5E7}"/>
              </a:ext>
            </a:extLst>
          </p:cNvPr>
          <p:cNvSpPr/>
          <p:nvPr/>
        </p:nvSpPr>
        <p:spPr>
          <a:xfrm>
            <a:off x="4946544" y="1057978"/>
            <a:ext cx="2499903"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A8B01231-27EB-7049-C222-7FCF44D9511E}"/>
              </a:ext>
            </a:extLst>
          </p:cNvPr>
          <p:cNvSpPr/>
          <p:nvPr/>
        </p:nvSpPr>
        <p:spPr>
          <a:xfrm>
            <a:off x="5636406" y="1213808"/>
            <a:ext cx="1949345"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9295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1869-B2DD-456B-9356-584E55ADF614}"/>
              </a:ext>
            </a:extLst>
          </p:cNvPr>
          <p:cNvSpPr>
            <a:spLocks noGrp="1"/>
          </p:cNvSpPr>
          <p:nvPr>
            <p:ph type="title"/>
          </p:nvPr>
        </p:nvSpPr>
        <p:spPr/>
        <p:txBody>
          <a:bodyPr/>
          <a:lstStyle/>
          <a:p>
            <a:r>
              <a:rPr lang="en-AU" dirty="0"/>
              <a:t>HASS in the three-dimensional Australian Curriculum</a:t>
            </a:r>
          </a:p>
        </p:txBody>
      </p:sp>
      <p:pic>
        <p:nvPicPr>
          <p:cNvPr id="6" name="Content Placeholder 5">
            <a:extLst>
              <a:ext uri="{FF2B5EF4-FFF2-40B4-BE49-F238E27FC236}">
                <a16:creationId xmlns:a16="http://schemas.microsoft.com/office/drawing/2014/main" id="{8E052A43-5CA7-4B17-BD98-F1D3BD11ED57}"/>
              </a:ext>
            </a:extLst>
          </p:cNvPr>
          <p:cNvPicPr>
            <a:picLocks noGrp="1" noChangeAspect="1"/>
          </p:cNvPicPr>
          <p:nvPr>
            <p:ph idx="1"/>
          </p:nvPr>
        </p:nvPicPr>
        <p:blipFill rotWithShape="1">
          <a:blip r:embed="rId3"/>
          <a:stretch/>
        </p:blipFill>
        <p:spPr>
          <a:xfrm>
            <a:off x="1546937" y="771525"/>
            <a:ext cx="6056475" cy="3708400"/>
          </a:xfrm>
          <a:prstGeom prst="rect">
            <a:avLst/>
          </a:prstGeom>
          <a:ln>
            <a:noFill/>
          </a:ln>
          <a:effectLst/>
        </p:spPr>
      </p:pic>
      <p:sp>
        <p:nvSpPr>
          <p:cNvPr id="7" name="Text Placeholder 4">
            <a:extLst>
              <a:ext uri="{FF2B5EF4-FFF2-40B4-BE49-F238E27FC236}">
                <a16:creationId xmlns:a16="http://schemas.microsoft.com/office/drawing/2014/main" id="{97FBC7DE-8217-475A-B14C-4A4475EEBAFD}"/>
              </a:ext>
            </a:extLst>
          </p:cNvPr>
          <p:cNvSpPr txBox="1">
            <a:spLocks/>
          </p:cNvSpPr>
          <p:nvPr/>
        </p:nvSpPr>
        <p:spPr>
          <a:xfrm>
            <a:off x="231501" y="4222411"/>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dirty="0"/>
              <a:t>Source: ACARA, </a:t>
            </a:r>
            <a:r>
              <a:rPr lang="en-AU" sz="900" dirty="0">
                <a:hlinkClick r:id="rId4"/>
              </a:rPr>
              <a:t>www.v9.australiancurriculum.edu.au/help/website-tour</a:t>
            </a:r>
            <a:r>
              <a:rPr lang="en-AU" sz="900" dirty="0"/>
              <a:t> </a:t>
            </a:r>
          </a:p>
        </p:txBody>
      </p:sp>
    </p:spTree>
    <p:extLst>
      <p:ext uri="{BB962C8B-B14F-4D97-AF65-F5344CB8AC3E}">
        <p14:creationId xmlns:p14="http://schemas.microsoft.com/office/powerpoint/2010/main" val="52698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iQ_v9.0_widescreen_ppt_16x9_CC_BY_v21_cm.potx" id="{7A251D56-5F6F-4D3D-99A0-7C9A5FB16123}" vid="{EFCC0F12-6594-4929-9674-41B88365D7E2}"/>
    </a:ext>
  </a:extLst>
</a:theme>
</file>

<file path=ppt/theme/theme2.xml><?xml version="1.0" encoding="utf-8"?>
<a:theme xmlns:a="http://schemas.openxmlformats.org/drawingml/2006/main" name="1_QCAA title slide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iQ_v9.0_widescreen_ppt_16x9_CC_BY_v21_cm.potx" id="{7A251D56-5F6F-4D3D-99A0-7C9A5FB16123}" vid="{F2DE7523-1E7C-4339-847B-8389D13260AD}"/>
    </a:ext>
  </a:extLst>
</a:theme>
</file>

<file path=ppt/theme/theme3.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F5BDE2E028BB54FA59D70F05D0F50EA" ma:contentTypeVersion="18" ma:contentTypeDescription="Create a new document." ma:contentTypeScope="" ma:versionID="753818db5ed5e437e74cb1e07f5c7473">
  <xsd:schema xmlns:xsd="http://www.w3.org/2001/XMLSchema" xmlns:xs="http://www.w3.org/2001/XMLSchema" xmlns:p="http://schemas.microsoft.com/office/2006/metadata/properties" xmlns:ns2="1aeb0db8-a023-4f83-a675-fc900e5c4eb0" xmlns:ns3="70d7b946-3027-4b33-9e00-b894cda58cf9" targetNamespace="http://schemas.microsoft.com/office/2006/metadata/properties" ma:root="true" ma:fieldsID="0259de94c5169be824bdd6f332539af7" ns2:_="" ns3:_="">
    <xsd:import namespace="1aeb0db8-a023-4f83-a675-fc900e5c4eb0"/>
    <xsd:import namespace="70d7b946-3027-4b33-9e00-b894cda58c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eb0db8-a023-4f83-a675-fc900e5c4e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2c4c05-e133-4f8d-bdce-5ffb582b20b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d7b946-3027-4b33-9e00-b894cda58c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dbbd0b1-ed4b-48c8-b662-ab8d617ded48}" ma:internalName="TaxCatchAll" ma:showField="CatchAllData" ma:web="70d7b946-3027-4b33-9e00-b894cda58c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1aeb0db8-a023-4f83-a675-fc900e5c4eb0">
      <Terms xmlns="http://schemas.microsoft.com/office/infopath/2007/PartnerControls"/>
    </lcf76f155ced4ddcb4097134ff3c332f>
    <TaxCatchAll xmlns="70d7b946-3027-4b33-9e00-b894cda58cf9" xsi:nil="true"/>
    <SharedWithUsers xmlns="70d7b946-3027-4b33-9e00-b894cda58cf9">
      <UserInfo>
        <DisplayName>Virginia Ayliffe</DisplayName>
        <AccountId>26</AccountId>
        <AccountType/>
      </UserInfo>
      <UserInfo>
        <DisplayName>Kathryn Tully</DisplayName>
        <AccountId>20</AccountId>
        <AccountType/>
      </UserInfo>
      <UserInfo>
        <DisplayName>Amandine Coquiere</DisplayName>
        <AccountId>12</AccountId>
        <AccountType/>
      </UserInfo>
      <UserInfo>
        <DisplayName>Lucy Flook</DisplayName>
        <AccountId>14</AccountId>
        <AccountType/>
      </UserInfo>
    </SharedWithUsers>
  </documentManagement>
</p:properties>
</file>

<file path=customXml/itemProps1.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2.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3.xml><?xml version="1.0" encoding="utf-8"?>
<ds:datastoreItem xmlns:ds="http://schemas.openxmlformats.org/officeDocument/2006/customXml" ds:itemID="{CD8A7CB8-9B1D-493F-B40A-427C8C56B18C}">
  <ds:schemaRefs>
    <ds:schemaRef ds:uri="1aeb0db8-a023-4f83-a675-fc900e5c4eb0"/>
    <ds:schemaRef ds:uri="70d7b946-3027-4b33-9e00-b894cda58c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A5DEBD03-5E9C-40A0-804B-944DDB9E62A1}">
  <ds:schemaRefs>
    <ds:schemaRef ds:uri="70d7b946-3027-4b33-9e00-b894cda58cf9"/>
    <ds:schemaRef ds:uri="http://www.w3.org/XML/1998/namespace"/>
    <ds:schemaRef ds:uri="1aeb0db8-a023-4f83-a675-fc900e5c4eb0"/>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5389</TotalTime>
  <Words>7884</Words>
  <Application>Microsoft Office PowerPoint</Application>
  <PresentationFormat>On-screen Show (16:9)</PresentationFormat>
  <Paragraphs>1094</Paragraphs>
  <Slides>58</Slides>
  <Notes>58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58</vt:i4>
      </vt:variant>
    </vt:vector>
  </HeadingPairs>
  <TitlesOfParts>
    <vt:vector size="67" baseType="lpstr">
      <vt:lpstr>Arial</vt:lpstr>
      <vt:lpstr>Calibri</vt:lpstr>
      <vt:lpstr>Roboto</vt:lpstr>
      <vt:lpstr>Segoe UI</vt:lpstr>
      <vt:lpstr>Symbol</vt:lpstr>
      <vt:lpstr>Times New Roman</vt:lpstr>
      <vt:lpstr>Wingdings</vt:lpstr>
      <vt:lpstr>QCAA content</vt:lpstr>
      <vt:lpstr>1_QCAA title slides</vt:lpstr>
      <vt:lpstr>Familiarisation and planning</vt:lpstr>
      <vt:lpstr>Acknowledgment of Country</vt:lpstr>
      <vt:lpstr>PowerPoint Presentation</vt:lpstr>
      <vt:lpstr>Outline</vt:lpstr>
      <vt:lpstr>Outline</vt:lpstr>
      <vt:lpstr>HASS in the three-dimensional Australian Curriculum</vt:lpstr>
      <vt:lpstr>HASS in the three-dimensional Australian Curriculum</vt:lpstr>
      <vt:lpstr>HASS in the three-dimensional Australian Curriculum</vt:lpstr>
      <vt:lpstr>HASS in the three-dimensional Australian Curriculum</vt:lpstr>
      <vt:lpstr>Organisation of Learning areas and changes </vt:lpstr>
      <vt:lpstr>Organisation of HASS learning area and changes</vt:lpstr>
      <vt:lpstr>Organisation of HASS learning area and changes</vt:lpstr>
      <vt:lpstr>Organisation of History and changes</vt:lpstr>
      <vt:lpstr>Outline</vt:lpstr>
      <vt:lpstr>Organisation of HASS learning area</vt:lpstr>
      <vt:lpstr>Organisation of HASS learning area</vt:lpstr>
      <vt:lpstr>Organisation of HASS learning area</vt:lpstr>
      <vt:lpstr>Structure of HASS learning area: strands</vt:lpstr>
      <vt:lpstr>Structure of Knowledge and understanding strand across the HASS learning area</vt:lpstr>
      <vt:lpstr>Structure of Skills strand across the HASS learning area</vt:lpstr>
      <vt:lpstr>Organisation of HASS learning area</vt:lpstr>
      <vt:lpstr>Key considerations for the HASS learning area</vt:lpstr>
      <vt:lpstr>Key connections</vt:lpstr>
      <vt:lpstr>General capabilities advice and resources</vt:lpstr>
      <vt:lpstr>Cross-curriculum priorities advice and resources</vt:lpstr>
      <vt:lpstr>Organisation of History</vt:lpstr>
      <vt:lpstr>Organisation of History</vt:lpstr>
      <vt:lpstr>Knowledge and understanding sub-strands: History</vt:lpstr>
      <vt:lpstr>Knowledge and Understanding sub-strands: History</vt:lpstr>
      <vt:lpstr>Knowledge and understanding sub-strands: History</vt:lpstr>
      <vt:lpstr>Knowledge and understanding sub-strands: History</vt:lpstr>
      <vt:lpstr>Knowledge and understanding sub-strands: History</vt:lpstr>
      <vt:lpstr>Knowledge and understanding sub-strands: History</vt:lpstr>
      <vt:lpstr>Knowledge and understanding sub-strands: History</vt:lpstr>
      <vt:lpstr>Knowledge and understanding sub-strands: History</vt:lpstr>
      <vt:lpstr>Structure of Skills strand: v8.4 to v9.0</vt:lpstr>
      <vt:lpstr>Organisation of History</vt:lpstr>
      <vt:lpstr>Key considerations in History</vt:lpstr>
      <vt:lpstr>Outline</vt:lpstr>
      <vt:lpstr>Organisation of History</vt:lpstr>
      <vt:lpstr>Achievement standard structure</vt:lpstr>
      <vt:lpstr>Achievement standard structure: Skills </vt:lpstr>
      <vt:lpstr>Achievement standard structure: Language</vt:lpstr>
      <vt:lpstr>Achievement standard: changes</vt:lpstr>
      <vt:lpstr>HASS: Achievement standard structure</vt:lpstr>
      <vt:lpstr>Organisation of History</vt:lpstr>
      <vt:lpstr>Summary: History 7–10</vt:lpstr>
      <vt:lpstr>Changes to content descriptions</vt:lpstr>
      <vt:lpstr>Outline</vt:lpstr>
      <vt:lpstr>Australian Curriculum in Queensland (ACiQ) v9.0 webpages</vt:lpstr>
      <vt:lpstr>The ACiQ v9.0 webpages</vt:lpstr>
      <vt:lpstr>Examples of QCAA resources for History</vt:lpstr>
      <vt:lpstr>PowerPoint Presentation</vt:lpstr>
      <vt:lpstr>Contact</vt:lpstr>
      <vt:lpstr>References</vt:lpstr>
      <vt:lpstr>Acknowledgments</vt:lpstr>
      <vt:lpstr>Copyright notice</vt:lpstr>
      <vt:lpstr>QCAA social media</vt:lpstr>
    </vt:vector>
  </TitlesOfParts>
  <Company>QCAA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Interpreting background slide colours</dc:title>
  <dc:creator>CMED</dc:creator>
  <cp:lastModifiedBy>John Gray</cp:lastModifiedBy>
  <cp:revision>103</cp:revision>
  <cp:lastPrinted>2024-08-11T21:53:24Z</cp:lastPrinted>
  <dcterms:created xsi:type="dcterms:W3CDTF">2023-01-02T22:35:45Z</dcterms:created>
  <dcterms:modified xsi:type="dcterms:W3CDTF">2024-09-27T05:48:55Z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0x0101001F5BDE2E028BB54FA59D70F05D0F50EA</vt:lpwstr>
  </property>
  <property fmtid="{D5CDD505-2E9C-101B-9397-08002B2CF9AE}" pid="7" name="MediaServiceImageTags">
    <vt:lpwstr/>
  </property>
</Properties>
</file>