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244" r:id="rId6"/>
  </p:sldMasterIdLst>
  <p:notesMasterIdLst>
    <p:notesMasterId r:id="rId63"/>
  </p:notesMasterIdLst>
  <p:handoutMasterIdLst>
    <p:handoutMasterId r:id="rId64"/>
  </p:handoutMasterIdLst>
  <p:sldIdLst>
    <p:sldId id="3248" r:id="rId7"/>
    <p:sldId id="320" r:id="rId8"/>
    <p:sldId id="3253" r:id="rId9"/>
    <p:sldId id="3480" r:id="rId10"/>
    <p:sldId id="3995" r:id="rId11"/>
    <p:sldId id="3596" r:id="rId12"/>
    <p:sldId id="3598" r:id="rId13"/>
    <p:sldId id="3599" r:id="rId14"/>
    <p:sldId id="3600" r:id="rId15"/>
    <p:sldId id="4002" r:id="rId16"/>
    <p:sldId id="4003" r:id="rId17"/>
    <p:sldId id="4004" r:id="rId18"/>
    <p:sldId id="4005" r:id="rId19"/>
    <p:sldId id="3996" r:id="rId20"/>
    <p:sldId id="4006" r:id="rId21"/>
    <p:sldId id="4501" r:id="rId22"/>
    <p:sldId id="4010" r:id="rId23"/>
    <p:sldId id="4009" r:id="rId24"/>
    <p:sldId id="335" r:id="rId25"/>
    <p:sldId id="274" r:id="rId26"/>
    <p:sldId id="4011" r:id="rId27"/>
    <p:sldId id="4012" r:id="rId28"/>
    <p:sldId id="3277" r:id="rId29"/>
    <p:sldId id="3276" r:id="rId30"/>
    <p:sldId id="4000" r:id="rId31"/>
    <p:sldId id="4013" r:id="rId32"/>
    <p:sldId id="4014" r:id="rId33"/>
    <p:sldId id="4502" r:id="rId34"/>
    <p:sldId id="4015" r:id="rId35"/>
    <p:sldId id="4503" r:id="rId36"/>
    <p:sldId id="3997" r:id="rId37"/>
    <p:sldId id="4016" r:id="rId38"/>
    <p:sldId id="4504" r:id="rId39"/>
    <p:sldId id="3528" r:id="rId40"/>
    <p:sldId id="3334" r:id="rId41"/>
    <p:sldId id="3408" r:id="rId42"/>
    <p:sldId id="3333" r:id="rId43"/>
    <p:sldId id="4018" r:id="rId44"/>
    <p:sldId id="4505" r:id="rId45"/>
    <p:sldId id="4506" r:id="rId46"/>
    <p:sldId id="4507" r:id="rId47"/>
    <p:sldId id="3985" r:id="rId48"/>
    <p:sldId id="4508" r:id="rId49"/>
    <p:sldId id="3983" r:id="rId50"/>
    <p:sldId id="4509" r:id="rId51"/>
    <p:sldId id="3984" r:id="rId52"/>
    <p:sldId id="3998" r:id="rId53"/>
    <p:sldId id="3616" r:id="rId54"/>
    <p:sldId id="3586" r:id="rId55"/>
    <p:sldId id="3587" r:id="rId56"/>
    <p:sldId id="4001" r:id="rId57"/>
    <p:sldId id="3456" r:id="rId58"/>
    <p:sldId id="2909" r:id="rId59"/>
    <p:sldId id="2910" r:id="rId60"/>
    <p:sldId id="2913" r:id="rId61"/>
    <p:sldId id="307" r:id="rId62"/>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5FA1ED9-08E7-BB19-58E5-80DAA4D3D1DE}" name="Lyn Sherington" initials="LS" userId="S::Lyn.Sherington@qcaa.qld.edu.au::29ed855b-79e5-42c3-beb6-6123ab6e8032"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3"/>
    <a:srgbClr val="00B5D1"/>
    <a:srgbClr val="D6E9E3"/>
    <a:srgbClr val="007852"/>
    <a:srgbClr val="99CC33"/>
    <a:srgbClr val="21578A"/>
    <a:srgbClr val="FF66FF"/>
    <a:srgbClr val="90ABC4"/>
    <a:srgbClr val="FFFF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2" autoAdjust="0"/>
    <p:restoredTop sz="62515" autoAdjust="0"/>
  </p:normalViewPr>
  <p:slideViewPr>
    <p:cSldViewPr snapToGrid="0">
      <p:cViewPr varScale="1">
        <p:scale>
          <a:sx n="134" d="100"/>
          <a:sy n="134" d="100"/>
        </p:scale>
        <p:origin x="5112" y="114"/>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Economics and Business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Economics and Business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Economics and Business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rgbClr val="ED7A23"/>
        </a:solidFill>
      </dgm:spPr>
      <dgm:t>
        <a:bodyPr/>
        <a:lstStyle/>
        <a:p>
          <a:r>
            <a:rPr lang="en-AU" sz="2400" b="1" dirty="0">
              <a:solidFill>
                <a:schemeClr val="tx1"/>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3"/>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42D3E881-578D-450F-A48E-80156C91C12B}" type="pres">
      <dgm:prSet presAssocID="{915F564C-2128-4FA8-9C57-DE2E0C3848D3}" presName="node" presStyleLbl="node1" presStyleIdx="0" presStyleCnt="2">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1" presStyleCnt="2">
        <dgm:presLayoutVars>
          <dgm:bulletEnabled val="1"/>
        </dgm:presLayoutVars>
      </dgm:prSet>
      <dgm:spPr/>
    </dgm:pt>
  </dgm:ptLst>
  <dgm:cxnLst>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CF743E6-D672-49FC-A998-0F8EEF2CA2D1}" srcId="{71F38162-AB43-4DED-B461-8EA103DB9DA2}" destId="{915F564C-2128-4FA8-9C57-DE2E0C3848D3}" srcOrd="0" destOrd="0" parTransId="{DD42E407-A1BC-45EF-A470-6BD32F66B158}" sibTransId="{C1C6D898-38D9-4359-8D36-31C3505AD901}"/>
    <dgm:cxn modelId="{A71E99EC-11A0-4F9A-8C8C-2BC5762AD081}" srcId="{71F38162-AB43-4DED-B461-8EA103DB9DA2}" destId="{F2C403A7-500D-4404-B8D1-56BF2B3E202C}" srcOrd="1" destOrd="0" parTransId="{C47F8255-B722-4F90-99FC-DFD69C4E8CC6}" sibTransId="{70767030-0760-4A03-B14B-BE604603456D}"/>
    <dgm:cxn modelId="{1B973690-9CCC-4D77-BD40-3B7F7F9EF106}" type="presParOf" srcId="{1EAB7D7D-156D-429C-B929-F2918D4F22A0}" destId="{42D3E881-578D-450F-A48E-80156C91C12B}" srcOrd="0" destOrd="0" presId="urn:microsoft.com/office/officeart/2005/8/layout/default"/>
    <dgm:cxn modelId="{7C88C84E-D44E-44D6-B6E0-9B26D390C2E1}" type="presParOf" srcId="{1EAB7D7D-156D-429C-B929-F2918D4F22A0}" destId="{7D0F9A4E-FCA9-4C2D-A9D1-4BF1F658D3F5}" srcOrd="1" destOrd="0" presId="urn:microsoft.com/office/officeart/2005/8/layout/default"/>
    <dgm:cxn modelId="{FA850DCE-63C4-41F0-8C24-5003B26333F6}" type="presParOf" srcId="{1EAB7D7D-156D-429C-B929-F2918D4F22A0}" destId="{D499A672-6A21-44E1-B5BA-AB78CBA4534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chemeClr val="bg2"/>
        </a:solidFill>
        <a:ln>
          <a:no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Learning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chemeClr val="bg2"/>
        </a:solidFill>
        <a:ln>
          <a:no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chemeClr val="bg2"/>
        </a:solidFill>
        <a:ln>
          <a:noFill/>
        </a:ln>
      </dgm:spPr>
      <dgm:t>
        <a:bodyPr/>
        <a:lstStyle/>
        <a:p>
          <a:r>
            <a:rPr lang="en-AU" sz="180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E2231A"/>
        </a:solidFill>
        <a:ln>
          <a:solidFill>
            <a:srgbClr val="E2231A"/>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Inquiry questions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E2231A"/>
        </a:solidFill>
        <a:ln>
          <a:solidFill>
            <a:srgbClr val="E2231A"/>
          </a:solid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Selecting contexts for study</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E2231A"/>
        </a:solidFill>
        <a:ln>
          <a:solidFill>
            <a:srgbClr val="E2231A"/>
          </a:solidFill>
        </a:ln>
      </dgm:spPr>
      <dgm:t>
        <a:bodyPr/>
        <a:lstStyle/>
        <a:p>
          <a:r>
            <a:rPr lang="en-AU" sz="1800">
              <a:solidFill>
                <a:srgbClr val="FFFFFF"/>
              </a:solidFill>
              <a:latin typeface="Arial" panose="020B0604020202020204" pitchFamily="34" charset="0"/>
              <a:ea typeface="+mn-ea"/>
              <a:cs typeface="Arial" panose="020B0604020202020204" pitchFamily="34" charset="0"/>
            </a:rPr>
            <a:t>Developing consumer and financial literacy capability</a:t>
          </a:r>
          <a:endParaRPr lang="en-AU" sz="1800">
            <a:latin typeface="Arial" panose="020B0604020202020204" pitchFamily="34" charset="0"/>
            <a:cs typeface="Arial" panose="020B0604020202020204" pitchFamily="34" charset="0"/>
          </a:endParaRP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Protocols for</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engaging</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4A1201F-F6B1-4DB6-AFC0-11D6E8589CCF}">
      <dgm:prSet custT="1"/>
      <dgm:spPr>
        <a:solidFill>
          <a:srgbClr val="E2231A"/>
        </a:solidFill>
        <a:ln w="12700" cap="flat" cmpd="sng" algn="ctr">
          <a:solidFill>
            <a:srgbClr val="E2231A"/>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An integrated approach to planning a teaching and learning program</a:t>
          </a:r>
        </a:p>
      </dgm:t>
    </dgm:pt>
    <dgm:pt modelId="{FC886882-0AC4-4CCD-816E-685BAA678B6A}" type="parTrans" cxnId="{00FDC589-0724-4C55-8601-31B8703357A4}">
      <dgm:prSet/>
      <dgm:spPr/>
      <dgm:t>
        <a:bodyPr/>
        <a:lstStyle/>
        <a:p>
          <a:endParaRPr lang="en-AU"/>
        </a:p>
      </dgm:t>
    </dgm:pt>
    <dgm:pt modelId="{639C19CF-19E3-46C7-B619-C675AA400FC4}" type="sibTrans" cxnId="{00FDC589-0724-4C55-8601-31B8703357A4}">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6" custLinFactNeighborX="-55154">
        <dgm:presLayoutVars>
          <dgm:bulletEnabled val="1"/>
        </dgm:presLayoutVars>
      </dgm:prSet>
      <dgm:spPr/>
    </dgm:pt>
    <dgm:pt modelId="{F3831389-AFD2-4657-A0C2-DB8B4C7D9E0C}" type="pres">
      <dgm:prSet presAssocID="{3D7BB8A0-CDFB-4385-9FBF-0798C3B8A21E}" presName="sibTrans" presStyleCnt="0"/>
      <dgm:spPr>
        <a:scene3d>
          <a:camera prst="orthographicFront"/>
          <a:lightRig rig="threePt" dir="t"/>
        </a:scene3d>
        <a:sp3d>
          <a:bevelT/>
        </a:sp3d>
      </dgm:spPr>
    </dgm:pt>
    <dgm:pt modelId="{B8EBEBC6-420B-45B0-8DD8-7EDE40EB59A7}" type="pres">
      <dgm:prSet presAssocID="{EEC711A1-4835-4B7B-BBE2-ECFEBB5D6A54}" presName="node" presStyleLbl="node1" presStyleIdx="1" presStyleCnt="6">
        <dgm:presLayoutVars>
          <dgm:bulletEnabled val="1"/>
        </dgm:presLayoutVars>
      </dgm:prSet>
      <dgm:spPr/>
    </dgm:pt>
    <dgm:pt modelId="{D70BAEED-46B5-4500-91DB-9D85B7C23AC4}" type="pres">
      <dgm:prSet presAssocID="{A456F4F3-CB99-401A-92DE-1045FBC16557}" presName="sibTrans" presStyleCnt="0"/>
      <dgm:spPr>
        <a:scene3d>
          <a:camera prst="orthographicFront"/>
          <a:lightRig rig="threePt" dir="t"/>
        </a:scene3d>
        <a:sp3d>
          <a:bevelT/>
        </a:sp3d>
      </dgm:spPr>
    </dgm:pt>
    <dgm:pt modelId="{6BDEAF27-992D-4C9A-8A9F-470C777CC828}" type="pres">
      <dgm:prSet presAssocID="{94FD5EE6-C7FA-443A-9E4E-9C2879FD4542}" presName="node" presStyleLbl="node1" presStyleIdx="2" presStyleCnt="6">
        <dgm:presLayoutVars>
          <dgm:bulletEnabled val="1"/>
        </dgm:presLayoutVars>
      </dgm:prSet>
      <dgm:spPr/>
    </dgm:pt>
    <dgm:pt modelId="{B8E18F68-4A68-4A95-8450-EA91816639B0}" type="pres">
      <dgm:prSet presAssocID="{56E0A329-E2AD-4BEA-B737-4F69ECB4E53A}" presName="sibTrans" presStyleCnt="0"/>
      <dgm:spPr>
        <a:scene3d>
          <a:camera prst="orthographicFront"/>
          <a:lightRig rig="threePt" dir="t"/>
        </a:scene3d>
        <a:sp3d>
          <a:bevelT/>
        </a:sp3d>
      </dgm:spPr>
    </dgm:pt>
    <dgm:pt modelId="{55C18D49-B0DC-403B-8EA6-7CDCF415C8A6}" type="pres">
      <dgm:prSet presAssocID="{14A1201F-F6B1-4DB6-AFC0-11D6E8589CCF}" presName="node" presStyleLbl="node1" presStyleIdx="3" presStyleCnt="6">
        <dgm:presLayoutVars>
          <dgm:bulletEnabled val="1"/>
        </dgm:presLayoutVars>
      </dgm:prSet>
      <dgm:spPr>
        <a:xfrm>
          <a:off x="0" y="2156342"/>
          <a:ext cx="2486858" cy="1492114"/>
        </a:xfrm>
        <a:prstGeom prst="rect">
          <a:avLst/>
        </a:prstGeom>
      </dgm:spPr>
    </dgm:pt>
    <dgm:pt modelId="{56E600E5-4D9D-4951-8282-E8B081F05FB3}" type="pres">
      <dgm:prSet presAssocID="{639C19CF-19E3-46C7-B619-C675AA400FC4}" presName="sibTrans" presStyleCnt="0"/>
      <dgm:spPr>
        <a:scene3d>
          <a:camera prst="orthographicFront"/>
          <a:lightRig rig="threePt" dir="t"/>
        </a:scene3d>
        <a:sp3d>
          <a:bevelT/>
        </a:sp3d>
      </dgm:spPr>
    </dgm:pt>
    <dgm:pt modelId="{42D3E881-578D-450F-A48E-80156C91C12B}" type="pres">
      <dgm:prSet presAssocID="{915F564C-2128-4FA8-9C57-DE2E0C3848D3}" presName="node" presStyleLbl="node1" presStyleIdx="4" presStyleCnt="6">
        <dgm:presLayoutVars>
          <dgm:bulletEnabled val="1"/>
        </dgm:presLayoutVars>
      </dgm:prSet>
      <dgm:spPr/>
    </dgm:pt>
    <dgm:pt modelId="{7D0F9A4E-FCA9-4C2D-A9D1-4BF1F658D3F5}" type="pres">
      <dgm:prSet presAssocID="{C1C6D898-38D9-4359-8D36-31C3505AD901}" presName="sibTrans" presStyleCnt="0"/>
      <dgm:spPr>
        <a:scene3d>
          <a:camera prst="orthographicFront"/>
          <a:lightRig rig="threePt" dir="t"/>
        </a:scene3d>
        <a:sp3d>
          <a:bevelT/>
        </a:sp3d>
      </dgm:spPr>
    </dgm:pt>
    <dgm:pt modelId="{D499A672-6A21-44E1-B5BA-AB78CBA4534E}" type="pres">
      <dgm:prSet presAssocID="{F2C403A7-500D-4404-B8D1-56BF2B3E202C}" presName="node" presStyleLbl="node1" presStyleIdx="5" presStyleCnt="6">
        <dgm:presLayoutVars>
          <dgm:bulletEnabled val="1"/>
        </dgm:presLayoutVars>
      </dgm:prSet>
      <dgm:spPr/>
    </dgm:pt>
  </dgm:ptLst>
  <dgm:cxnLst>
    <dgm:cxn modelId="{7B20CF05-C45E-44F9-8FA5-572F5C380633}" type="presOf" srcId="{14A1201F-F6B1-4DB6-AFC0-11D6E8589CCF}" destId="{55C18D49-B0DC-403B-8EA6-7CDCF415C8A6}" srcOrd="0" destOrd="0" presId="urn:microsoft.com/office/officeart/2005/8/layout/defaul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00FDC589-0724-4C55-8601-31B8703357A4}" srcId="{71F38162-AB43-4DED-B461-8EA103DB9DA2}" destId="{14A1201F-F6B1-4DB6-AFC0-11D6E8589CCF}" srcOrd="3" destOrd="0" parTransId="{FC886882-0AC4-4CCD-816E-685BAA678B6A}" sibTransId="{639C19CF-19E3-46C7-B619-C675AA400FC4}"/>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4" destOrd="0" parTransId="{DD42E407-A1BC-45EF-A470-6BD32F66B158}" sibTransId="{C1C6D898-38D9-4359-8D36-31C3505AD901}"/>
    <dgm:cxn modelId="{A71E99EC-11A0-4F9A-8C8C-2BC5762AD081}" srcId="{71F38162-AB43-4DED-B461-8EA103DB9DA2}" destId="{F2C403A7-500D-4404-B8D1-56BF2B3E202C}" srcOrd="5"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7179473D-F734-40BB-8DCD-84A7CDCC094F}" type="presParOf" srcId="{1EAB7D7D-156D-429C-B929-F2918D4F22A0}" destId="{55C18D49-B0DC-403B-8EA6-7CDCF415C8A6}" srcOrd="6" destOrd="0" presId="urn:microsoft.com/office/officeart/2005/8/layout/default"/>
    <dgm:cxn modelId="{CDCC6BD8-B561-47E3-9B99-DCBF50E681F4}" type="presParOf" srcId="{1EAB7D7D-156D-429C-B929-F2918D4F22A0}" destId="{56E600E5-4D9D-4951-8282-E8B081F05FB3}" srcOrd="7" destOrd="0" presId="urn:microsoft.com/office/officeart/2005/8/layout/default"/>
    <dgm:cxn modelId="{1B973690-9CCC-4D77-BD40-3B7F7F9EF106}" type="presParOf" srcId="{1EAB7D7D-156D-429C-B929-F2918D4F22A0}" destId="{42D3E881-578D-450F-A48E-80156C91C12B}" srcOrd="8" destOrd="0" presId="urn:microsoft.com/office/officeart/2005/8/layout/default"/>
    <dgm:cxn modelId="{7C88C84E-D44E-44D6-B6E0-9B26D390C2E1}" type="presParOf" srcId="{1EAB7D7D-156D-429C-B929-F2918D4F22A0}" destId="{7D0F9A4E-FCA9-4C2D-A9D1-4BF1F658D3F5}" srcOrd="9" destOrd="0" presId="urn:microsoft.com/office/officeart/2005/8/layout/default"/>
    <dgm:cxn modelId="{FA850DCE-63C4-41F0-8C24-5003B26333F6}" type="presParOf" srcId="{1EAB7D7D-156D-429C-B929-F2918D4F22A0}" destId="{D499A672-6A21-44E1-B5BA-AB78CBA453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Economics and Business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4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351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8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Economics and Business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5"/>
          </a:solidFill>
        </a:ln>
      </dgm:spPr>
      <dgm:t>
        <a:bodyPr/>
        <a:lstStyle/>
        <a:p>
          <a:r>
            <a:rPr lang="en-AU" sz="24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2790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5"/>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Economics and Business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Economics and Business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Economics and Business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rgbClr val="ED7A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3E881-578D-450F-A48E-80156C91C12B}">
      <dsp:nvSpPr>
        <dsp:cNvPr id="0" name=""/>
        <dsp:cNvSpPr/>
      </dsp:nvSpPr>
      <dsp:spPr>
        <a:xfrm>
          <a:off x="971" y="895428"/>
          <a:ext cx="3788572" cy="22731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971" y="895428"/>
        <a:ext cx="3788572" cy="2273143"/>
      </dsp:txXfrm>
    </dsp:sp>
    <dsp:sp modelId="{D499A672-6A21-44E1-B5BA-AB78CBA4534E}">
      <dsp:nvSpPr>
        <dsp:cNvPr id="0" name=""/>
        <dsp:cNvSpPr/>
      </dsp:nvSpPr>
      <dsp:spPr>
        <a:xfrm>
          <a:off x="4168401" y="895428"/>
          <a:ext cx="3788572" cy="2273143"/>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68401" y="895428"/>
        <a:ext cx="3788572" cy="2273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Learning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rgbClr val="E2231A"/>
        </a:solidFill>
        <a:ln w="12700" cap="flat" cmpd="sng" algn="ctr">
          <a:solidFill>
            <a:srgbClr val="E223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Inquiry questions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rgbClr val="E2231A"/>
        </a:solidFill>
        <a:ln w="12700" cap="flat" cmpd="sng" algn="ctr">
          <a:solidFill>
            <a:srgbClr val="E223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Selecting contexts for study</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E2231A"/>
        </a:solidFill>
        <a:ln w="12700" cap="flat" cmpd="sng" algn="ctr">
          <a:solidFill>
            <a:srgbClr val="E223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solidFill>
                <a:srgbClr val="FFFFFF"/>
              </a:solidFill>
              <a:latin typeface="Arial" panose="020B0604020202020204" pitchFamily="34" charset="0"/>
              <a:ea typeface="+mn-ea"/>
              <a:cs typeface="Arial" panose="020B0604020202020204" pitchFamily="34" charset="0"/>
            </a:rPr>
            <a:t>Developing consumer and financial literacy capability</a:t>
          </a:r>
          <a:endParaRPr lang="en-AU" sz="1800" kern="1200">
            <a:latin typeface="Arial" panose="020B0604020202020204" pitchFamily="34" charset="0"/>
            <a:cs typeface="Arial" panose="020B0604020202020204" pitchFamily="34" charset="0"/>
          </a:endParaRPr>
        </a:p>
      </dsp:txBody>
      <dsp:txXfrm>
        <a:off x="5471087" y="415542"/>
        <a:ext cx="2486858" cy="1492114"/>
      </dsp:txXfrm>
    </dsp:sp>
    <dsp:sp modelId="{55C18D49-B0DC-403B-8EA6-7CDCF415C8A6}">
      <dsp:nvSpPr>
        <dsp:cNvPr id="0" name=""/>
        <dsp:cNvSpPr/>
      </dsp:nvSpPr>
      <dsp:spPr>
        <a:xfrm>
          <a:off x="0" y="2156342"/>
          <a:ext cx="2486858" cy="1492114"/>
        </a:xfrm>
        <a:prstGeom prst="rect">
          <a:avLst/>
        </a:prstGeom>
        <a:solidFill>
          <a:srgbClr val="E2231A"/>
        </a:solidFill>
        <a:ln w="12700" cap="flat" cmpd="sng" algn="ctr">
          <a:solidFill>
            <a:srgbClr val="E223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solidFill>
                <a:srgbClr val="FFFFFF"/>
              </a:solidFill>
              <a:latin typeface="Arial" panose="020B0604020202020204" pitchFamily="34" charset="0"/>
              <a:ea typeface="+mn-ea"/>
              <a:cs typeface="Arial" panose="020B0604020202020204" pitchFamily="34" charset="0"/>
            </a:rPr>
            <a:t>An integrated approach to planning a teaching and learning program</a:t>
          </a:r>
        </a:p>
      </dsp:txBody>
      <dsp:txXfrm>
        <a:off x="0" y="2156342"/>
        <a:ext cx="2486858" cy="1492114"/>
      </dsp:txXfrm>
    </dsp:sp>
    <dsp:sp modelId="{42D3E881-578D-450F-A48E-80156C91C12B}">
      <dsp:nvSpPr>
        <dsp:cNvPr id="0" name=""/>
        <dsp:cNvSpPr/>
      </dsp:nvSpPr>
      <dsp:spPr>
        <a:xfrm>
          <a:off x="2735543" y="2156342"/>
          <a:ext cx="2486858" cy="149211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Protocols for</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engaging</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First Nations Australians</a:t>
          </a:r>
        </a:p>
      </dsp:txBody>
      <dsp:txXfrm>
        <a:off x="2735543" y="2156342"/>
        <a:ext cx="2486858" cy="1492114"/>
      </dsp:txXfrm>
    </dsp:sp>
    <dsp:sp modelId="{D499A672-6A21-44E1-B5BA-AB78CBA4534E}">
      <dsp:nvSpPr>
        <dsp:cNvPr id="0" name=""/>
        <dsp:cNvSpPr/>
      </dsp:nvSpPr>
      <dsp:spPr>
        <a:xfrm>
          <a:off x="5471087" y="2156342"/>
          <a:ext cx="2486858" cy="149211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5471087" y="2156342"/>
        <a:ext cx="2486858" cy="1492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18030"/>
          <a:ext cx="8026074" cy="704641"/>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Economics and Business </a:t>
          </a:r>
        </a:p>
      </dsp:txBody>
      <dsp:txXfrm>
        <a:off x="420654" y="218030"/>
        <a:ext cx="8026074" cy="704641"/>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05505"/>
          <a:ext cx="8026074" cy="729692"/>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Economics and Business </a:t>
          </a:r>
        </a:p>
      </dsp:txBody>
      <dsp:txXfrm>
        <a:off x="420654" y="205505"/>
        <a:ext cx="8026074" cy="729692"/>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25/09/2024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Economics and Business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is an overview of the organisation of all Learning areas in the Australian Curriculum Version 8.4 compared to Version 9.0, with the main changes noted.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following slides show the organisation as it applies specifically to the HASS learning area, and the the subject, Economics and Business.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https://v9.australiancurriculum.edu.au/teacher-resources/understand-this-learning-area/humanities-and-social-sciences.</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1DFC-8EC7-1056-7CC0-5E9E628D4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EE39E-D23F-F55D-0437-EDB8771BF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A18BA-49CD-E57B-047A-4D7C7B18052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In the HASS learning area, there is a two-tier structure.</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D3755C7-7D2D-4B19-9717-1121FDE1CE3F}"/>
              </a:ext>
            </a:extLst>
          </p:cNvPr>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423865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Arial" panose="020B0604020202020204" pitchFamily="34" charset="0"/>
                <a:cs typeface="Arial" panose="020B0604020202020204" pitchFamily="34" charset="0"/>
              </a:rPr>
              <a:t>First is the tier for HASS as a learning area called </a:t>
            </a:r>
            <a:r>
              <a:rPr lang="en-AU" b="1" i="0" dirty="0">
                <a:latin typeface="Arial" panose="020B0604020202020204" pitchFamily="34" charset="0"/>
                <a:cs typeface="Arial" panose="020B0604020202020204" pitchFamily="34" charset="0"/>
              </a:rPr>
              <a:t>Understand this learning area</a:t>
            </a:r>
            <a:r>
              <a:rPr lang="en-AU" b="0" i="0" dirty="0">
                <a:latin typeface="Arial" panose="020B0604020202020204" pitchFamily="34" charset="0"/>
                <a:cs typeface="Arial" panose="020B0604020202020204" pitchFamily="34" charset="0"/>
              </a:rPr>
              <a:t>. It outlines </a:t>
            </a:r>
            <a:r>
              <a:rPr lang="en-AU" b="0" dirty="0">
                <a:latin typeface="Arial" panose="020B0604020202020204" pitchFamily="34" charset="0"/>
                <a:cs typeface="Arial" panose="020B0604020202020204" pitchFamily="34" charset="0"/>
              </a:rPr>
              <a:t>guiding principles of the HASS learning area and provides context for each of the subjects that sit within HASS.</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sz="1200" kern="1200" dirty="0">
                <a:solidFill>
                  <a:schemeClr val="tx1"/>
                </a:solidFill>
                <a:latin typeface="Arial" panose="020B0604020202020204" pitchFamily="34" charset="0"/>
                <a:ea typeface="+mn-ea"/>
                <a:cs typeface="Arial" panose="020B0604020202020204" pitchFamily="34" charset="0"/>
              </a:rPr>
              <a:t>In red, Key considerations and Key connections are new additions in the Australian Curriculum Version 9.0 for HASS.</a:t>
            </a:r>
            <a:r>
              <a:rPr lang="en-AU" dirty="0">
                <a:latin typeface="Arial" panose="020B0604020202020204" pitchFamily="34" charset="0"/>
                <a:cs typeface="Arial" panose="020B0604020202020204" pitchFamily="34" charset="0"/>
              </a:rPr>
              <a:t> </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BB65F-D1F5-9C4B-0078-2F78AEEA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1E7D5-2664-EA42-5B8B-18879A080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5DB4D-B319-EFF5-FB4F-AA990B73E17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In the second tier is information about the subject, in this case Economics and Business.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Arial" panose="020B0604020202020204" pitchFamily="34" charset="0"/>
                <a:cs typeface="Arial" panose="020B0604020202020204" pitchFamily="34" charset="0"/>
              </a:rPr>
              <a:t>Understand this subject </a:t>
            </a:r>
            <a:r>
              <a:rPr lang="en-AU" dirty="0">
                <a:latin typeface="Arial" panose="020B0604020202020204" pitchFamily="34" charset="0"/>
                <a:cs typeface="Arial" panose="020B0604020202020204" pitchFamily="34" charset="0"/>
              </a:rPr>
              <a:t>provides detail of the intent of the subject </a:t>
            </a:r>
            <a:r>
              <a:rPr lang="en-AU" b="0" dirty="0">
                <a:latin typeface="Arial" panose="020B0604020202020204" pitchFamily="34" charset="0"/>
                <a:cs typeface="Arial" panose="020B0604020202020204" pitchFamily="34" charset="0"/>
              </a:rPr>
              <a:t>Economics and Business</a:t>
            </a:r>
            <a:r>
              <a:rPr lang="en-AU" dirty="0">
                <a:latin typeface="Arial" panose="020B0604020202020204" pitchFamily="34" charset="0"/>
                <a:cs typeface="Arial" panose="020B0604020202020204" pitchFamily="34" charset="0"/>
              </a:rPr>
              <a:t> and a snapshot of the structure. In red is a new section, Key considerations, which includes those considerations specific to the subject, </a:t>
            </a:r>
            <a:r>
              <a:rPr lang="en-AU" b="0" dirty="0">
                <a:latin typeface="Arial" panose="020B0604020202020204" pitchFamily="34" charset="0"/>
                <a:cs typeface="Arial" panose="020B0604020202020204" pitchFamily="34" charset="0"/>
              </a:rPr>
              <a:t>Economics and Business.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Arial" panose="020B0604020202020204" pitchFamily="34" charset="0"/>
                <a:cs typeface="Arial" panose="020B0604020202020204" pitchFamily="34" charset="0"/>
              </a:rPr>
              <a:t>Curriculum elements </a:t>
            </a:r>
            <a:r>
              <a:rPr lang="en-AU" i="0" dirty="0">
                <a:latin typeface="Arial" panose="020B0604020202020204" pitchFamily="34" charset="0"/>
                <a:cs typeface="Arial" panose="020B0604020202020204" pitchFamily="34" charset="0"/>
              </a:rPr>
              <a:t>provides the</a:t>
            </a:r>
            <a:r>
              <a:rPr lang="en-AU" dirty="0">
                <a:latin typeface="Arial" panose="020B0604020202020204" pitchFamily="34" charset="0"/>
                <a:cs typeface="Arial" panose="020B0604020202020204" pitchFamily="34" charset="0"/>
              </a:rPr>
              <a:t> content required in </a:t>
            </a:r>
            <a:r>
              <a:rPr lang="en-AU" b="0" dirty="0">
                <a:latin typeface="Arial" panose="020B0604020202020204" pitchFamily="34" charset="0"/>
                <a:cs typeface="Arial" panose="020B0604020202020204" pitchFamily="34" charset="0"/>
              </a:rPr>
              <a:t>Economics and Business</a:t>
            </a:r>
            <a:r>
              <a:rPr lang="en-AU" dirty="0">
                <a:latin typeface="Arial" panose="020B0604020202020204" pitchFamily="34" charset="0"/>
                <a:cs typeface="Arial" panose="020B0604020202020204" pitchFamily="34" charset="0"/>
              </a:rPr>
              <a:t>, including the achievement standards and content descriptions.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61424-787E-808F-BA95-D504B29A06C8}"/>
              </a:ext>
            </a:extLst>
          </p:cNvPr>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78155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41526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5863-A5AF-833F-BE77-282D67474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2220-D83C-90CE-EAF9-F1D88C0C8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1950E-7512-8CC1-759F-26D898BFF90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Version 9 t</a:t>
            </a:r>
            <a:r>
              <a:rPr lang="en-AU" sz="1200" i="0" kern="1200" dirty="0">
                <a:solidFill>
                  <a:schemeClr val="tx1"/>
                </a:solidFill>
                <a:effectLst/>
                <a:latin typeface="Arial" panose="020B0604020202020204" pitchFamily="34" charset="0"/>
                <a:cs typeface="Arial" panose="020B0604020202020204" pitchFamily="34" charset="0"/>
              </a:rPr>
              <a:t>he</a:t>
            </a:r>
            <a:r>
              <a:rPr lang="en-AU" sz="1200" dirty="0">
                <a:solidFill>
                  <a:schemeClr val="tx1"/>
                </a:solidFill>
                <a:latin typeface="Arial" panose="020B0604020202020204" pitchFamily="34" charset="0"/>
                <a:cs typeface="Arial" panose="020B0604020202020204" pitchFamily="34" charset="0"/>
              </a:rPr>
              <a:t> introduction includes information about the 5 subjects that comprise the HASS learning area:</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P–6 HASS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Civics and Citizenship</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Economics and Business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Geography</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History.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rationale and aims capture the intent of teaching HASS and inform teachers’ planning in a school context.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A9F012-5ED6-490F-2389-AFD5E5AAE963}"/>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58608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a:t>
            </a:r>
            <a:r>
              <a:rPr lang="en-AU" dirty="0">
                <a:latin typeface="Arial" panose="020B0604020202020204" pitchFamily="34" charset="0"/>
                <a:cs typeface="Arial" panose="020B0604020202020204" pitchFamily="34" charset="0"/>
              </a:rPr>
              <a:t>he introduction in </a:t>
            </a: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also describes the learning entitlement in HASS.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276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528A-C4E2-AEC5-82EF-B6287B0C0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54A54-2038-3BC5-EB95-FBEC8F35B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05865-F7C7-63C1-0E0D-E894B3E188F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section on structure includes information about the strands and sub-strands in the HASS learning area.</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C800F8-3B83-0E8F-ABD1-E30586CF17C8}"/>
              </a:ext>
            </a:extLst>
          </p:cNvPr>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80123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4B399-9694-A0AC-B6E5-59B4BCC9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08D2-42DB-9F9B-EFE2-B5FFCC2A4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F109F-63F6-E680-1F32-A95507D1236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In HASS in Version 9.0, all subjects continue to be </a:t>
            </a:r>
            <a:r>
              <a:rPr lang="en-US" b="0" dirty="0" err="1">
                <a:latin typeface="Arial" panose="020B0604020202020204" pitchFamily="34" charset="0"/>
                <a:cs typeface="Arial" panose="020B0604020202020204" pitchFamily="34" charset="0"/>
              </a:rPr>
              <a:t>organised</a:t>
            </a:r>
            <a:r>
              <a:rPr lang="en-US" b="0" dirty="0">
                <a:latin typeface="Arial" panose="020B0604020202020204" pitchFamily="34" charset="0"/>
                <a:cs typeface="Arial" panose="020B0604020202020204" pitchFamily="34" charset="0"/>
              </a:rPr>
              <a:t> through strands and sub-strands. The two, interrelated strands in Version 9.0</a:t>
            </a:r>
            <a:r>
              <a:rPr lang="en-AU" b="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Knowledge and understanding</a:t>
            </a:r>
            <a:r>
              <a:rPr lang="en-AU" b="0" dirty="0">
                <a:latin typeface="Arial" panose="020B0604020202020204" pitchFamily="34" charset="0"/>
                <a:cs typeface="Arial" panose="020B0604020202020204" pitchFamily="34" charset="0"/>
              </a:rPr>
              <a:t> and</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Skills</a:t>
            </a:r>
            <a:r>
              <a:rPr lang="en-AU" b="0" dirty="0">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is a small change from Version 8.4. Inquiry is now incorporated into the sub-strands as a skill.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86E460-B042-5455-0825-BBA2E014902E}"/>
              </a:ext>
            </a:extLst>
          </p:cNvPr>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58609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cs typeface="Arial" panose="020B0604020202020204" pitchFamily="34" charset="0"/>
              </a:rPr>
              <a:t>The Knowledge and understanding strand in the v9.0 HASS learning area contains varying numbers of sub-strands depending on the subject.</a:t>
            </a:r>
          </a:p>
          <a:p>
            <a:r>
              <a:rPr lang="en-US" sz="1100" b="0" i="0" u="none" strike="noStrike" baseline="0" dirty="0">
                <a:solidFill>
                  <a:srgbClr val="000000"/>
                </a:solidFill>
                <a:latin typeface="Arial" panose="020B0604020202020204" pitchFamily="34" charset="0"/>
                <a:cs typeface="Arial" panose="020B0604020202020204" pitchFamily="34" charset="0"/>
              </a:rPr>
              <a:t>For example, there are different requirements across the subjects regarding what sub-strands are expected to be studied in a school’s program. </a:t>
            </a:r>
          </a:p>
          <a:p>
            <a:r>
              <a:rPr lang="en-US" sz="1100" b="0" i="0" u="none" strike="noStrike" baseline="0" dirty="0">
                <a:solidFill>
                  <a:srgbClr val="000000"/>
                </a:solidFill>
                <a:latin typeface="Arial" panose="020B0604020202020204" pitchFamily="34" charset="0"/>
                <a:cs typeface="Arial" panose="020B0604020202020204" pitchFamily="34" charset="0"/>
              </a:rPr>
              <a:t>It is important to note that in</a:t>
            </a:r>
            <a:r>
              <a:rPr lang="en-US" sz="1100" b="1" i="0" u="none" strike="noStrike" baseline="0" dirty="0">
                <a:solidFill>
                  <a:srgbClr val="000000"/>
                </a:solidFill>
                <a:latin typeface="Arial" panose="020B0604020202020204" pitchFamily="34" charset="0"/>
                <a:cs typeface="Arial" panose="020B0604020202020204" pitchFamily="34" charset="0"/>
              </a:rPr>
              <a:t> Economics and Business </a:t>
            </a:r>
            <a:r>
              <a:rPr lang="en-US" sz="1100" b="0" i="0" u="none" strike="noStrike" baseline="0" dirty="0">
                <a:solidFill>
                  <a:srgbClr val="000000"/>
                </a:solidFill>
                <a:latin typeface="Arial" panose="020B0604020202020204" pitchFamily="34" charset="0"/>
                <a:cs typeface="Arial" panose="020B0604020202020204" pitchFamily="34" charset="0"/>
              </a:rPr>
              <a:t>there are no Knowledge and understanding sub-strands, only content descriptions — and all of the content descriptions are taught. This is a change from version 8.4 where the Knowledge and understanding strand comprised four key organising ideas: </a:t>
            </a:r>
            <a:r>
              <a:rPr lang="en-US" sz="1600" b="0" i="0" dirty="0">
                <a:solidFill>
                  <a:srgbClr val="222222"/>
                </a:solidFill>
                <a:effectLst/>
                <a:latin typeface="Arial" panose="020B0604020202020204" pitchFamily="34" charset="0"/>
                <a:cs typeface="Arial" panose="020B0604020202020204" pitchFamily="34" charset="0"/>
              </a:rPr>
              <a:t>resource allocation and making choices; the business environment; consumer and financial literacy; and work and work futures. While they no longer appear as part of the strand structure, the concepts are embedded across the Years 7–10 curriculum. </a:t>
            </a: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27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Strands are organised into sub-strands depending on the subject.</a:t>
            </a: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For example, on this slide you can see that there is now a consistent number of sub-strands in the Skills strand across the suite of Years 7‒10 HASS subjects. </a:t>
            </a:r>
            <a:endParaRPr lang="en-AU" sz="1100" b="0" strike="sngStrik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In each HASS subject, there are </a:t>
            </a:r>
            <a:r>
              <a:rPr lang="en-AU" sz="1100" b="1" dirty="0">
                <a:latin typeface="Arial" panose="020B0604020202020204" pitchFamily="34" charset="0"/>
                <a:cs typeface="Arial" panose="020B0604020202020204" pitchFamily="34" charset="0"/>
              </a:rPr>
              <a:t>four</a:t>
            </a:r>
            <a:r>
              <a:rPr lang="en-AU" sz="1100" b="0" dirty="0">
                <a:latin typeface="Arial" panose="020B0604020202020204" pitchFamily="34" charset="0"/>
                <a:cs typeface="Arial" panose="020B0604020202020204" pitchFamily="34" charset="0"/>
              </a:rPr>
              <a:t> Skills sub-strands. These vary depending on the nature of the subject; however, there are certain skills, Questioning and researching and Communicating, that are common to all subjects.</a:t>
            </a: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In addition, there are some similarities in the grouping of cognitions in the second and third skills sub-strands. </a:t>
            </a: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104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26B1-4AF5-6BB9-20FB-113BC63E5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EE6A-EF2B-C988-80EE-512658BB5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FAF4C-D1B5-1667-333C-28AAB93959DB}"/>
              </a:ext>
            </a:extLst>
          </p:cNvPr>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HASS.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7FFD84-5CA8-B79A-C20A-5B2B06A2E355}"/>
              </a:ext>
            </a:extLst>
          </p:cNvPr>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100161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C341-1C92-7F20-C887-ADC44FEC0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641EF-486E-BE03-A077-98BAF704D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919AC-B450-7C8A-8811-CF84BFAD9CE3}"/>
              </a:ext>
            </a:extLst>
          </p:cNvPr>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key considerations is a new section in v9.0 consistent across all learning areas.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There are two new considerations in all learning areas which are Protocols for engaging First Nations Australians and Meeting the needs of diverse learners.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Subject-specific key considerations for </a:t>
            </a:r>
            <a:r>
              <a:rPr lang="en-AU" sz="1200" dirty="0">
                <a:solidFill>
                  <a:schemeClr val="tx1"/>
                </a:solidFill>
                <a:latin typeface="Arial" panose="020B0604020202020204" pitchFamily="34" charset="0"/>
                <a:cs typeface="Arial" panose="020B0604020202020204" pitchFamily="34" charset="0"/>
              </a:rPr>
              <a:t>Economics and Business</a:t>
            </a:r>
            <a:r>
              <a:rPr lang="en-AU" dirty="0">
                <a:latin typeface="Arial" panose="020B0604020202020204" pitchFamily="34" charset="0"/>
                <a:cs typeface="Arial" panose="020B0604020202020204" pitchFamily="34" charset="0"/>
              </a:rPr>
              <a:t> will be discussed later.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dirty="0">
              <a:solidFill>
                <a:srgbClr val="444444"/>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E196D9-D418-54E9-4449-1B1AE2DE818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8087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HASS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connections should only be considered when they provide appropriate and authentic opportunities to strengthen learning area content.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336810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4DC8-1BAC-6E25-10F1-58C19A7B5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04EFC-4442-139C-C8E1-24687AE07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56234-5A63-AC16-034F-EDC6C68CBDC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subject organisation varies slightly from the </a:t>
            </a:r>
            <a:r>
              <a:rPr lang="en-AU" b="1" i="0" dirty="0">
                <a:latin typeface="Arial" panose="020B0604020202020204" pitchFamily="34" charset="0"/>
                <a:cs typeface="Arial" panose="020B0604020202020204" pitchFamily="34" charset="0"/>
              </a:rPr>
              <a:t>Understand this learning area </a:t>
            </a:r>
            <a:r>
              <a:rPr lang="en-AU" b="0" dirty="0">
                <a:latin typeface="Arial" panose="020B0604020202020204" pitchFamily="34" charset="0"/>
                <a:cs typeface="Arial" panose="020B0604020202020204" pitchFamily="34" charset="0"/>
              </a:rPr>
              <a:t>section of the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subject-specific rationale and aims capture the intent of teaching Economics and Business and inform teachers’ planning in a school context. For example, Economics and Business </a:t>
            </a:r>
            <a:r>
              <a:rPr lang="en-US" b="0" i="0" dirty="0">
                <a:solidFill>
                  <a:srgbClr val="000000"/>
                </a:solidFill>
                <a:effectLst/>
                <a:latin typeface="Arial" panose="020B0604020202020204" pitchFamily="34" charset="0"/>
                <a:cs typeface="Arial" panose="020B0604020202020204" pitchFamily="34" charset="0"/>
              </a:rPr>
              <a:t>develops the knowledge, understanding and skills that will equip students to shape their social and economic futures through fostering enterprising individuals who can effectively embrace change; seek innovation; work with others; show initiative, flexibility and leadership; plan, </a:t>
            </a:r>
            <a:r>
              <a:rPr lang="en-US" b="0" i="0" dirty="0" err="1">
                <a:solidFill>
                  <a:srgbClr val="000000"/>
                </a:solidFill>
                <a:effectLst/>
                <a:latin typeface="Arial" panose="020B0604020202020204" pitchFamily="34" charset="0"/>
                <a:cs typeface="Arial" panose="020B0604020202020204" pitchFamily="34" charset="0"/>
              </a:rPr>
              <a:t>organise</a:t>
            </a:r>
            <a:r>
              <a:rPr lang="en-US" b="0" i="0" dirty="0">
                <a:solidFill>
                  <a:srgbClr val="000000"/>
                </a:solidFill>
                <a:effectLst/>
                <a:latin typeface="Arial" panose="020B0604020202020204" pitchFamily="34" charset="0"/>
                <a:cs typeface="Arial" panose="020B0604020202020204" pitchFamily="34" charset="0"/>
              </a:rPr>
              <a:t> and manage risk; and use resources efficiently.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74A92A-4465-813A-48DD-BD61B327386B}"/>
              </a:ext>
            </a:extLst>
          </p:cNvPr>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115810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BBE2-1D2F-206A-50D7-5B597A7FA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4E356-1693-75FC-4B83-3AB83754B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B2AF6-B0D1-BC2E-01BC-CC74AF1EDEC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While there are some consistent structural elements across the learning area (e.g. strands for Knowledge and understanding, and Skills), schools also need to consider the structure of the sub-strands for each subject.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1A705A-52F3-0C75-E042-E37BCF5D2D27}"/>
              </a:ext>
            </a:extLst>
          </p:cNvPr>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368021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The structure of the Skills strand still maintains four sub-strands; however, there have been some revisions. </a:t>
            </a:r>
          </a:p>
          <a:p>
            <a:pPr marL="0" indent="0">
              <a:buFont typeface="+mj-lt"/>
              <a:buNone/>
            </a:pPr>
            <a:r>
              <a:rPr lang="en-AU" sz="1100" b="0" dirty="0">
                <a:latin typeface="Arial" panose="020B0604020202020204" pitchFamily="34" charset="0"/>
                <a:cs typeface="Arial" panose="020B0604020202020204" pitchFamily="34" charset="0"/>
              </a:rPr>
              <a:t>Highlighted in red are the revised Skills sub-strands for Version 9.0 of Economics and Business compared to Version 8.4.</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While there are some refinements at the content description level to the Questioning and researching sub-strand and the Interpreting and analysing sub-strand, the substance of these two sub-strands remains similar to Version 8.4.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The third sub-strand has the most changes. While students are still developing responses to economics and business issues in this sub-strand, the change in cognitions signals a revision in Version 9.0. The changes at the content description level are discussed later in the presentation, but as an example, students are no longer required to generate alternatives or options in response to issues in this sub-strand in Version 9.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Finally, the reflection component of the final sub-strand has been removed.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082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9E04-9ECC-4789-50BC-8FB9E40D5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B690F-6F63-7180-AB0A-CB855E196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72098-FAE4-A578-74EC-60C80DACD48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The final section of </a:t>
            </a:r>
            <a:r>
              <a:rPr lang="en-AU" b="1" dirty="0">
                <a:latin typeface="Arial" panose="020B0604020202020204" pitchFamily="34" charset="0"/>
                <a:cs typeface="Arial" panose="020B0604020202020204" pitchFamily="34" charset="0"/>
              </a:rPr>
              <a:t>Understand this subject </a:t>
            </a:r>
            <a:r>
              <a:rPr lang="en-AU" dirty="0">
                <a:latin typeface="Arial" panose="020B0604020202020204" pitchFamily="34" charset="0"/>
                <a:cs typeface="Arial" panose="020B0604020202020204" pitchFamily="34" charset="0"/>
              </a:rPr>
              <a:t>provides further support and advice for teachers when planning for Version 9.0 in Economics and Business.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C218A2-BEF7-EB61-9653-5ACE2DD5A218}"/>
              </a:ext>
            </a:extLst>
          </p:cNvPr>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99028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latin typeface="Arial" panose="020B0604020202020204" pitchFamily="34" charset="0"/>
                <a:cs typeface="Arial" panose="020B0604020202020204" pitchFamily="34" charset="0"/>
              </a:rPr>
              <a:t>On screen are the key considerations that inform teaching and learning in Economics and Business.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Inquiry as a pedagogical approach is valued across the HASS subjects. </a:t>
            </a:r>
            <a:r>
              <a:rPr lang="en-AU" b="1" dirty="0">
                <a:latin typeface="Arial" panose="020B0604020202020204" pitchFamily="34" charset="0"/>
                <a:cs typeface="Arial" panose="020B0604020202020204" pitchFamily="34" charset="0"/>
              </a:rPr>
              <a:t>Inquiry questions</a:t>
            </a:r>
            <a:r>
              <a:rPr lang="en-AU" dirty="0">
                <a:latin typeface="Arial" panose="020B0604020202020204" pitchFamily="34" charset="0"/>
                <a:cs typeface="Arial" panose="020B0604020202020204" pitchFamily="34" charset="0"/>
              </a:rPr>
              <a:t> provides a framework for developing students’ knowledge and understanding and skills. Teachers may develop inquiry questions to guide units of work and several</a:t>
            </a:r>
            <a:r>
              <a:rPr lang="en-AU" b="0" dirty="0">
                <a:latin typeface="Arial" panose="020B0604020202020204" pitchFamily="34" charset="0"/>
                <a:cs typeface="Arial" panose="020B0604020202020204" pitchFamily="34" charset="0"/>
              </a:rPr>
              <a:t> inquiry questions are provided in the curriculum for each year level. These are examples only, but schools may find them useful for planning. In Economics and Business, students also learn how to develop questions to guide investigations into economics and business issues.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latin typeface="Arial" panose="020B0604020202020204" pitchFamily="34" charset="0"/>
                <a:cs typeface="Arial" panose="020B0604020202020204" pitchFamily="34" charset="0"/>
              </a:rPr>
              <a:t>The next consideration is </a:t>
            </a:r>
            <a:r>
              <a:rPr lang="en-US" b="1" dirty="0">
                <a:latin typeface="Arial" panose="020B0604020202020204" pitchFamily="34" charset="0"/>
                <a:cs typeface="Arial" panose="020B0604020202020204" pitchFamily="34" charset="0"/>
              </a:rPr>
              <a:t>Selecting contexts for study</a:t>
            </a:r>
            <a:r>
              <a:rPr lang="en-US" dirty="0">
                <a:latin typeface="Arial" panose="020B0604020202020204" pitchFamily="34" charset="0"/>
                <a:cs typeface="Arial" panose="020B0604020202020204" pitchFamily="34" charset="0"/>
              </a:rPr>
              <a:t>. Here, the Economics and Business curriculum encourages contexts for study that offer students opportunities to make connections between the context focuses in the level descriptions and the economic and business issues that are occurring in the students’ local area, Australia, the significant nations of Asia, and the world.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latin typeface="Arial" panose="020B0604020202020204" pitchFamily="34" charset="0"/>
                <a:cs typeface="Arial" panose="020B0604020202020204" pitchFamily="34" charset="0"/>
              </a:rPr>
              <a:t>The next consideration is about providing opportunities to develop students’ </a:t>
            </a:r>
            <a:r>
              <a:rPr lang="en-US" b="1" dirty="0">
                <a:latin typeface="Arial" panose="020B0604020202020204" pitchFamily="34" charset="0"/>
                <a:cs typeface="Arial" panose="020B0604020202020204" pitchFamily="34" charset="0"/>
              </a:rPr>
              <a:t>consumer and financial literacy</a:t>
            </a:r>
            <a:r>
              <a:rPr lang="en-US" dirty="0">
                <a:latin typeface="Arial" panose="020B0604020202020204" pitchFamily="34" charset="0"/>
                <a:cs typeface="Arial" panose="020B0604020202020204" pitchFamily="34" charset="0"/>
              </a:rPr>
              <a:t>, suggesting that learning experiences and resources can offer real-world consumer and financial situations to support this.</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latin typeface="Arial" panose="020B0604020202020204" pitchFamily="34" charset="0"/>
                <a:cs typeface="Arial" panose="020B0604020202020204" pitchFamily="34" charset="0"/>
              </a:rPr>
              <a:t>With the fourth consideration in red, advice is offered around the need to develop Economics and Business knowledge, understandings and skills in an </a:t>
            </a:r>
            <a:r>
              <a:rPr lang="en-US" b="1" dirty="0">
                <a:latin typeface="Arial" panose="020B0604020202020204" pitchFamily="34" charset="0"/>
                <a:cs typeface="Arial" panose="020B0604020202020204" pitchFamily="34" charset="0"/>
              </a:rPr>
              <a:t>integrated</a:t>
            </a:r>
            <a:r>
              <a:rPr lang="en-US" dirty="0">
                <a:latin typeface="Arial" panose="020B0604020202020204" pitchFamily="34" charset="0"/>
                <a:cs typeface="Arial" panose="020B0604020202020204" pitchFamily="34" charset="0"/>
              </a:rPr>
              <a:t> way. At each year level, some content descriptions develop economics concepts and principles, while other content descriptions apply these concepts to work and business environments as well as consumer and financial contexts.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As explained previously, the two key considerations in grey are common to all HASS subjects and all learning areas.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https://v9.australiancurriculum.edu.au/teacher-resources/understand-this-learning-area/humanities-and-social-sciences#economics-and-business-7-10.</a:t>
            </a: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398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3072D-13D5-7A9A-57B5-98E4D01D2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D7E18-F42F-3C39-2366-057307226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AB7A8-27C9-98E9-D384-DD0A9F8DE34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trike="noStrike" dirty="0">
                <a:latin typeface="Arial" panose="020B0604020202020204" pitchFamily="34" charset="0"/>
                <a:cs typeface="Arial" panose="020B0604020202020204" pitchFamily="34" charset="0"/>
              </a:rPr>
              <a:t>The Economics and Business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The level descriptions also provide some possible inquiry questions that teachers can use to structure their units of work. These are examples only.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8A2374-2D1C-71D0-FE75-05578EBB686D}"/>
              </a:ext>
            </a:extLst>
          </p:cNvPr>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2194764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a:t>
            </a:r>
            <a:r>
              <a:rPr lang="en-AU" b="0" i="0" dirty="0">
                <a:latin typeface="Arial" panose="020B0604020202020204" pitchFamily="34" charset="0"/>
                <a:cs typeface="Arial" panose="020B0604020202020204" pitchFamily="34" charset="0"/>
              </a:rPr>
              <a:t>organisation</a:t>
            </a:r>
            <a:r>
              <a:rPr lang="en-AU" b="0" dirty="0">
                <a:latin typeface="Arial" panose="020B0604020202020204" pitchFamily="34" charset="0"/>
                <a:cs typeface="Arial" panose="020B0604020202020204" pitchFamily="34" charset="0"/>
              </a:rPr>
              <a:t> of the achievement standards remains the same in Version 9.0 of the Economics and Business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achievement standard for Year 9 Economics and Business illustrates the same two-paragraph structure: Knowledge and understanding first, following by a Skills paragraph.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However, the wording within each paragraph has changed to align with revised content descriptions in Version 9.0 of the Economics and Business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Across the Humanities and Social Sciences subjects the achievement standards have been revised for all year levels.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https://v9.australiancurriculum.edu.au/f-10-curriculum/learning-areas/economics-and-business-7-10/year-9?view=quick&amp;detailed-content-descriptions=0&amp;hide-ccp=0&amp;hide-gc=0&amp;side-by-side=1&amp;strands-start-index=0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780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While the Knowledge and understanding paragraph in the achievement standards in Economics and Business is structured according to the subject matter in the Knowledge and understanding content descriptions for each year level, the Skills paragraph does have a consistent structure across all year levels.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example from Year 9 Economics and Business and illustrates how the four Skills sub-strands are used to organise this paragraph in the achievement standard. This model is replicated across the suite of HASS subjects.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https://v9.australiancurriculum.edu.au/f-10-curriculum/learning-areas/economics-and-business-7-10/year-9?view=quick&amp;detailed-content-descriptions=0&amp;hide-ccp=0&amp;hide-gc=0&amp;side-by-side=1&amp;strands-start-index=0</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136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sz="2800" dirty="0">
                <a:effectLst/>
                <a:latin typeface="Arial" panose="020B0604020202020204" pitchFamily="34" charset="0"/>
                <a:ea typeface="Calibri" panose="020F0502020204030204" pitchFamily="34" charset="0"/>
                <a:cs typeface="Arial" panose="020B0604020202020204" pitchFamily="34" charset="0"/>
              </a:rPr>
              <a:t>A close read of the language in the achievement standard in Versions 8.4 and 9.0 can help schools to identify things they need to think about when aligning programs to Version 9.0 of the Economics and Business curriculum.</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b="0" dirty="0">
                <a:latin typeface="Arial" panose="020B0604020202020204" pitchFamily="34" charset="0"/>
                <a:cs typeface="Arial" panose="020B0604020202020204" pitchFamily="34" charset="0"/>
              </a:rPr>
              <a:t>For example, on screen is the Year 9 Economics and Business Knowledge and understanding paragraph that has been split up into separate sentences to enable examination of the alignment, sentence by sentence. The following example shows how one sentence may be unpacked.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8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b="0" dirty="0">
                <a:latin typeface="Arial" panose="020B0604020202020204" pitchFamily="34" charset="0"/>
                <a:cs typeface="Arial" panose="020B0604020202020204" pitchFamily="34" charset="0"/>
              </a:rPr>
              <a:t>Start by identifying the cognitions used (in blue). In Version 8.4, students are required to ‘analyse’ the interdependence of participants, whereas in Version 9.0 students are required to ‘explain’.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b="0" dirty="0">
                <a:latin typeface="Arial" panose="020B0604020202020204" pitchFamily="34" charset="0"/>
                <a:cs typeface="Arial" panose="020B0604020202020204" pitchFamily="34" charset="0"/>
              </a:rPr>
              <a:t>While we’ve established both of these sentences refer to the interdependence of participants in the global economy or market, in Version 9.0 there is a new inclusion (in orange) where students also explain the effect of this interdependence on economic decision-making.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b="0" dirty="0">
                <a:latin typeface="Arial" panose="020B0604020202020204" pitchFamily="34" charset="0"/>
                <a:cs typeface="Arial" panose="020B0604020202020204" pitchFamily="34" charset="0"/>
              </a:rPr>
              <a:t>Identifying where there are differences in the cognitions or the specific focus in versions 8.4 and 9.0 of the achievement standards can be a useful way to identify new elements that need to be considered in planning for Version 9.0.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8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b="1" dirty="0">
                <a:latin typeface="Arial" panose="020B0604020202020204" pitchFamily="34" charset="0"/>
                <a:cs typeface="Arial" panose="020B0604020202020204" pitchFamily="34" charset="0"/>
              </a:rPr>
              <a:t>Source: </a:t>
            </a:r>
            <a:r>
              <a:rPr lang="en-AU" sz="1800" b="0" dirty="0">
                <a:latin typeface="Arial" panose="020B0604020202020204" pitchFamily="34" charset="0"/>
                <a:cs typeface="Arial" panose="020B0604020202020204" pitchFamily="34" charset="0"/>
              </a:rPr>
              <a:t>https://v9.australiancurriculum.edu.au/f-10-curriculum/learning-areas/economics-and-business-7-10/year-9?view=quick&amp;detailed-content-descriptions=0&amp;hide-ccp=0&amp;hide-gc=0&amp;side-by-side=1&amp;strands-start-index=0</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024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latin typeface="Arial" panose="020B0604020202020204" pitchFamily="34" charset="0"/>
                <a:cs typeface="Arial" panose="020B0604020202020204" pitchFamily="34" charset="0"/>
              </a:rPr>
              <a:t>Another way to work through the changes to the Economics and Business achievement standard is to use two different highlight colours to identify what has been removed and what has been added to the achievement standard. On screen is the Year 9 achievement standard.</a:t>
            </a:r>
          </a:p>
          <a:p>
            <a:pPr marL="0" indent="0">
              <a:buFont typeface="+mj-lt"/>
              <a:buNone/>
            </a:pPr>
            <a:r>
              <a:rPr lang="en-AU" dirty="0">
                <a:latin typeface="Arial" panose="020B0604020202020204" pitchFamily="34" charset="0"/>
                <a:cs typeface="Arial" panose="020B0604020202020204" pitchFamily="34" charset="0"/>
              </a:rPr>
              <a:t>On the left, in orange shading, are those aspects from Version 8.4 that no longer appear in the Version 9.0 achievement standard. By examining content shaded in orange, schools can consider the implications for teaching and learning, and assessment.</a:t>
            </a:r>
          </a:p>
          <a:p>
            <a:pPr marL="0" indent="0">
              <a:buFont typeface="+mj-lt"/>
              <a:buNone/>
            </a:pPr>
            <a:r>
              <a:rPr lang="en-AU" dirty="0">
                <a:latin typeface="Arial" panose="020B0604020202020204" pitchFamily="34" charset="0"/>
                <a:cs typeface="Arial" panose="020B0604020202020204" pitchFamily="34" charset="0"/>
              </a:rPr>
              <a:t>On the right, shaded in blue, are those aspects that have been </a:t>
            </a:r>
            <a:r>
              <a:rPr lang="en-AU" b="0" dirty="0">
                <a:latin typeface="Arial" panose="020B0604020202020204" pitchFamily="34" charset="0"/>
                <a:cs typeface="Arial" panose="020B0604020202020204" pitchFamily="34" charset="0"/>
              </a:rPr>
              <a:t>added</a:t>
            </a:r>
            <a:r>
              <a:rPr lang="en-AU" dirty="0">
                <a:latin typeface="Arial" panose="020B0604020202020204" pitchFamily="34" charset="0"/>
                <a:cs typeface="Arial" panose="020B0604020202020204" pitchFamily="34" charset="0"/>
              </a:rPr>
              <a:t> in Version 9.0.</a:t>
            </a:r>
          </a:p>
          <a:p>
            <a:pPr marL="0" indent="0">
              <a:buFont typeface="+mj-lt"/>
              <a:buNone/>
            </a:pPr>
            <a:r>
              <a:rPr lang="en-AU" dirty="0">
                <a:latin typeface="Arial" panose="020B0604020202020204" pitchFamily="34" charset="0"/>
                <a:cs typeface="Arial" panose="020B0604020202020204" pitchFamily="34" charset="0"/>
              </a:rPr>
              <a:t>When reviewing teaching and learning programs, and assessment, these new aspects will need to be addressed.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 </a:t>
            </a:r>
            <a:r>
              <a:rPr lang="en-AU" dirty="0">
                <a:latin typeface="Arial" panose="020B0604020202020204" pitchFamily="34" charset="0"/>
                <a:cs typeface="Arial" panose="020B0604020202020204" pitchFamily="34" charset="0"/>
              </a:rPr>
              <a:t>https://v9.australiancurriculum.edu.au/f-10-curriculum/learning-areas/economics-and-business-7-10/year-9?view=quick&amp;detailed-content-descriptions=0&amp;hide-ccp=0&amp;hide-gc=0&amp;side-by-side=1&amp;strands-start-index=0</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8455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QCAA website, there is a resource illustrating the sequence of achievement standards from Years 7‒10. There is a similar resource for HASS in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5C2C-7EC3-9FCB-A1E5-4B2439807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E575-2D61-DECE-EB0C-4235C8010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7929A-F065-0356-B214-B7D9B4A3825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regarding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434218-F687-1D65-DA64-A35EAF3D04A7}"/>
              </a:ext>
            </a:extLst>
          </p:cNvPr>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3386190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comparison documents show the changes to the content descriptions for Economics and Business.</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atin typeface="Arial" panose="020B0604020202020204" pitchFamily="34" charset="0"/>
                <a:cs typeface="Arial" panose="020B0604020202020204" pitchFamily="34" charset="0"/>
              </a:rPr>
              <a:t>A key is used to show the changes from Version 8.4 to Version 9.0.</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something has been refined from Version 8.4, it does not appear in colour.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12EA0-0D62-0179-A031-84550891A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D9F42-B0E9-E37A-C3CE-4F8B2EC3F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08786-D35A-470D-1CEC-30AB1476987D}"/>
              </a:ext>
            </a:extLst>
          </p:cNvPr>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content description or part of a content description has been removed from Version 8.4 and no longer appears in Version 9.0, it has been highlighted in red.</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example, the content description in Version 8.4 about the ways people work and factors that might affect work in the future has been removed. </a:t>
            </a:r>
          </a:p>
        </p:txBody>
      </p:sp>
      <p:sp>
        <p:nvSpPr>
          <p:cNvPr id="4" name="Slide Number Placeholder 3">
            <a:extLst>
              <a:ext uri="{FF2B5EF4-FFF2-40B4-BE49-F238E27FC236}">
                <a16:creationId xmlns:a16="http://schemas.microsoft.com/office/drawing/2014/main" id="{B4A4BAD0-DF4A-14AA-8DA8-F255A965D00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3440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latin typeface="Arial" panose="020B0604020202020204" pitchFamily="34" charset="0"/>
                <a:cs typeface="Arial" panose="020B0604020202020204" pitchFamily="34" charset="0"/>
              </a:rPr>
              <a:t>On this slide are some further examples of content that has been removed to reduce </a:t>
            </a:r>
            <a:r>
              <a:rPr lang="en-AU" dirty="0">
                <a:latin typeface="Arial" panose="020B0604020202020204" pitchFamily="34" charset="0"/>
                <a:cs typeface="Arial" panose="020B0604020202020204" pitchFamily="34" charset="0"/>
              </a:rPr>
              <a:t>the amount or type of content to be studied.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first row shows the content removed from the Knowledge and understanding strand in Year 9.</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remaining points are content descriptions removed from the Skills strand.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2072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782B-FCE3-6D6C-D332-FE0F02A78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B9E12-0C9F-76A9-98D4-E21C76714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0EF5C-EB56-E8C5-1A37-78A929F40A35}"/>
              </a:ext>
            </a:extLst>
          </p:cNvPr>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new content description has been added to Version 9.0, it has been highlighted in green.</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For example, the new content description ‘how First Nations Australian businesses and entrepreneurs develop opportunities in the market’ has been added in Year 8. </a:t>
            </a:r>
          </a:p>
        </p:txBody>
      </p:sp>
      <p:sp>
        <p:nvSpPr>
          <p:cNvPr id="4" name="Slide Number Placeholder 3">
            <a:extLst>
              <a:ext uri="{FF2B5EF4-FFF2-40B4-BE49-F238E27FC236}">
                <a16:creationId xmlns:a16="http://schemas.microsoft.com/office/drawing/2014/main" id="{6DA241AD-D359-CBFC-A666-C239477BE09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9722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latin typeface="Arial" panose="020B0604020202020204" pitchFamily="34" charset="0"/>
                <a:cs typeface="Arial" panose="020B0604020202020204" pitchFamily="34" charset="0"/>
              </a:rPr>
              <a:t>On this slide are three new areas of content across Years 8–10 around Australia’s system of taxation, the role of Australia’s financial sector and Australia’s superannuation system. </a:t>
            </a:r>
          </a:p>
          <a:p>
            <a:r>
              <a:rPr lang="en-AU" b="0" dirty="0">
                <a:latin typeface="Arial" panose="020B0604020202020204" pitchFamily="34" charset="0"/>
                <a:cs typeface="Arial" panose="020B0604020202020204" pitchFamily="34" charset="0"/>
              </a:rPr>
              <a:t>Schools might consider whether there is an opportunity here for professional learning for the relevant teaching team.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8993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3E40-F9AA-2A63-8362-FE877F768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0F15E-0CE1-CB3C-0357-B9784EFF5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EFED5-947F-90C0-2281-524965B0624A}"/>
              </a:ext>
            </a:extLst>
          </p:cNvPr>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content description has moved year levels from Version 8.4 to Version 9.0, it has been highlighted in blue. There is also a bold note to indicate the year level from or to which it has moved.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example, subject matter from Year 7 in Version 8.4 has been moved to Year 8 in Version 9.0, including a content description about how markets influence decisions about the allocation of resources to the production of goods and services.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5F43F2-B738-8172-21DC-E7A3AD370F3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9365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latin typeface="Arial" panose="020B0604020202020204" pitchFamily="34" charset="0"/>
                <a:cs typeface="Arial" panose="020B0604020202020204" pitchFamily="34" charset="0"/>
              </a:rPr>
              <a:t>On this slide are further examples of movement of content across year levels. These movements may require some refinement of existing teaching and learning resources for the age and stage of the learners to whom this content will now be delivered.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393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Economics and Business resources. These resources have been hyperlinked in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51</a:t>
            </a:fld>
            <a:endParaRPr lang="en-AU"/>
          </a:p>
        </p:txBody>
      </p:sp>
    </p:spTree>
    <p:extLst>
      <p:ext uri="{BB962C8B-B14F-4D97-AF65-F5344CB8AC3E}">
        <p14:creationId xmlns:p14="http://schemas.microsoft.com/office/powerpoint/2010/main" val="3773196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cs typeface="Arial" panose="020B0604020202020204" pitchFamily="34" charset="0"/>
              </a:rPr>
              <a:t>If you have any queries regarding Australian Curriculum v9.0: Economics and Business, please contact the K‒10 Curriculum and Assessment Branch.</a:t>
            </a:r>
          </a:p>
          <a:p>
            <a:pPr algn="l" rtl="0" fontAlgn="base"/>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53</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54</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55</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56</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Economics and Business which is part of the Humanities and Social Sciences (HASS) learning area is indicated in red.</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0.jpeg"/><Relationship Id="rId10" Type="http://schemas.openxmlformats.org/officeDocument/2006/relationships/image" Target="../media/image13.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7204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8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35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8168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08388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625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420548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340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069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19158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12689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424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2822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79133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6"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917D9943-7907-CF39-4FDE-718AF840B278}"/>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94890855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humanities-and-social-scienc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v9.australiancurriculum.edu.au/help/website-tou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qcaa.qld.edu.au/p-10/aciq/version-9/general-capabilities"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qcaa.qld.edu.au/downloads/aciqv9/humanities-and-social-sciences/curriculum/ac9_hass_econ_bus_yr7-10_as_sequence.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www.qcaa.qld.edu.au/p-10/aciq"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qcaa.qld.edu.au/p-10/aciq/version-9/learning-areas/p-10-humanities-and-social-sciences/economics-and-business"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qcaa.qld.edu.au/p-10/aciq/version-9/p10-planning-app" TargetMode="External"/><Relationship Id="rId5" Type="http://schemas.openxmlformats.org/officeDocument/2006/relationships/hyperlink" Target="https://www.qcaa.qld.edu.au/p-10/aciq/version-9/learning-areas/p-10-humanities-and-social-sciences/economics-and-business/assessment" TargetMode="External"/><Relationship Id="rId4" Type="http://schemas.openxmlformats.org/officeDocument/2006/relationships/hyperlink" Target="https://www.qcaa.qld.edu.au/p-10/aciq/version-9/learning-areas/p-10-humanities-and-social-sciences/economics-and-business/plannin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www.qcaa.qld.edu.au/"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hyperlink" Target="http://www.qcaa.qld.edu.au/copyrigh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dirty="0"/>
              <a:t>Australian Curriculum v9.0: Economics and Business</a:t>
            </a:r>
            <a:r>
              <a:rPr lang="en-AU" sz="2000" b="1" dirty="0"/>
              <a:t> </a:t>
            </a:r>
            <a:r>
              <a:rPr lang="en-AU" sz="2000" dirty="0"/>
              <a:t>—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240887</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42737"/>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solidFill>
              <a:schemeClr val="bg1"/>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42737"/>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D8E6FBE2-290C-9CF2-FD60-423CBD202C4E}"/>
              </a:ext>
            </a:extLst>
          </p:cNvPr>
          <p:cNvSpPr>
            <a:spLocks noGrp="1"/>
          </p:cNvSpPr>
          <p:nvPr>
            <p:ph type="title"/>
          </p:nvPr>
        </p:nvSpPr>
        <p:spPr/>
        <p:txBody>
          <a:bodyPr>
            <a:normAutofit/>
          </a:bodyPr>
          <a:lstStyle/>
          <a:p>
            <a:r>
              <a:rPr lang="en-US" dirty="0" err="1"/>
              <a:t>Organisation</a:t>
            </a:r>
            <a:r>
              <a:rPr lang="en-US" dirty="0"/>
              <a:t> of Learning areas and changes </a:t>
            </a:r>
            <a:endParaRPr lang="en-AU" dirty="0"/>
          </a:p>
        </p:txBody>
      </p:sp>
    </p:spTree>
    <p:extLst>
      <p:ext uri="{BB962C8B-B14F-4D97-AF65-F5344CB8AC3E}">
        <p14:creationId xmlns:p14="http://schemas.microsoft.com/office/powerpoint/2010/main" val="27675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E212B-416A-1444-7F83-312806C238E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D37ADB3-FCC7-B4F3-672E-7A7321FB0228}"/>
              </a:ext>
            </a:extLst>
          </p:cNvPr>
          <p:cNvGrpSpPr/>
          <p:nvPr/>
        </p:nvGrpSpPr>
        <p:grpSpPr>
          <a:xfrm>
            <a:off x="6182110" y="655441"/>
            <a:ext cx="2634865" cy="3859513"/>
            <a:chOff x="5364087" y="541137"/>
            <a:chExt cx="2634865" cy="3859513"/>
          </a:xfrm>
        </p:grpSpPr>
        <p:sp>
          <p:nvSpPr>
            <p:cNvPr id="16" name="TextBox 15">
              <a:extLst>
                <a:ext uri="{FF2B5EF4-FFF2-40B4-BE49-F238E27FC236}">
                  <a16:creationId xmlns:a16="http://schemas.microsoft.com/office/drawing/2014/main" id="{1ECD8E6B-26E9-91D2-CE95-4B912772A51A}"/>
                </a:ext>
              </a:extLst>
            </p:cNvPr>
            <p:cNvSpPr txBox="1"/>
            <p:nvPr/>
          </p:nvSpPr>
          <p:spPr>
            <a:xfrm>
              <a:off x="5364088" y="2869462"/>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2D2F6A99-12CF-9C8B-14BA-164DA6B347FE}"/>
                </a:ext>
              </a:extLst>
            </p:cNvPr>
            <p:cNvSpPr txBox="1"/>
            <p:nvPr/>
          </p:nvSpPr>
          <p:spPr>
            <a:xfrm>
              <a:off x="5364087" y="1528720"/>
              <a:ext cx="2634864" cy="1277273"/>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F06C3D8B-0188-4877-1DA0-9EF201FF25DB}"/>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8F5896C5-C045-A376-0238-5D0767109C9B}"/>
              </a:ext>
            </a:extLst>
          </p:cNvPr>
          <p:cNvGrpSpPr/>
          <p:nvPr/>
        </p:nvGrpSpPr>
        <p:grpSpPr>
          <a:xfrm>
            <a:off x="3251543" y="655441"/>
            <a:ext cx="2634864" cy="3060405"/>
            <a:chOff x="5364088" y="541137"/>
            <a:chExt cx="2634864" cy="3060405"/>
          </a:xfrm>
        </p:grpSpPr>
        <p:sp>
          <p:nvSpPr>
            <p:cNvPr id="9" name="TextBox 8">
              <a:extLst>
                <a:ext uri="{FF2B5EF4-FFF2-40B4-BE49-F238E27FC236}">
                  <a16:creationId xmlns:a16="http://schemas.microsoft.com/office/drawing/2014/main" id="{EB69988B-0F71-81E0-327B-323FA835F234}"/>
                </a:ext>
              </a:extLst>
            </p:cNvPr>
            <p:cNvSpPr txBox="1"/>
            <p:nvPr/>
          </p:nvSpPr>
          <p:spPr>
            <a:xfrm>
              <a:off x="5364088" y="1516356"/>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B230D965-47AF-B411-04A1-CD9914F6102A}"/>
                </a:ext>
              </a:extLst>
            </p:cNvPr>
            <p:cNvSpPr txBox="1"/>
            <p:nvPr/>
          </p:nvSpPr>
          <p:spPr>
            <a:xfrm>
              <a:off x="5364088" y="541137"/>
              <a:ext cx="2634863"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Humanities and Social Sciences (HASS)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itle 3">
            <a:extLst>
              <a:ext uri="{FF2B5EF4-FFF2-40B4-BE49-F238E27FC236}">
                <a16:creationId xmlns:a16="http://schemas.microsoft.com/office/drawing/2014/main" id="{DA0510FB-B44E-50B3-ACEB-C9AA5DC9F7FB}"/>
              </a:ext>
            </a:extLst>
          </p:cNvPr>
          <p:cNvSpPr>
            <a:spLocks noGrp="1"/>
          </p:cNvSpPr>
          <p:nvPr>
            <p:ph type="title"/>
          </p:nvPr>
        </p:nvSpPr>
        <p:spPr/>
        <p:txBody>
          <a:bodyPr>
            <a:normAutofit/>
          </a:bodyPr>
          <a:lstStyle/>
          <a:p>
            <a:r>
              <a:rPr lang="en-US" dirty="0" err="1"/>
              <a:t>Organisation</a:t>
            </a:r>
            <a:r>
              <a:rPr lang="en-US" dirty="0"/>
              <a:t> of HASS learning area and changes</a:t>
            </a:r>
            <a:endParaRPr lang="en-AU" dirty="0"/>
          </a:p>
        </p:txBody>
      </p:sp>
    </p:spTree>
    <p:extLst>
      <p:ext uri="{BB962C8B-B14F-4D97-AF65-F5344CB8AC3E}">
        <p14:creationId xmlns:p14="http://schemas.microsoft.com/office/powerpoint/2010/main" val="32086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0" y="642737"/>
            <a:ext cx="2634865" cy="3872039"/>
            <a:chOff x="5364087" y="541137"/>
            <a:chExt cx="2634865" cy="387203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288198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7" y="1528720"/>
              <a:ext cx="2634864" cy="1277273"/>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57A96DA4-944E-439E-8CA8-B02C2EB0F096}"/>
                </a:ext>
              </a:extLst>
            </p:cNvPr>
            <p:cNvSpPr txBox="1"/>
            <p:nvPr/>
          </p:nvSpPr>
          <p:spPr>
            <a:xfrm>
              <a:off x="5740132" y="541137"/>
              <a:ext cx="1882774" cy="923330"/>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0A27A5B8-91F1-DD60-0561-72BD2FD7F4FD}"/>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4347B208-1471-8E7E-5B55-3AD4BB317CD5}"/>
                </a:ext>
              </a:extLst>
            </p:cNvPr>
            <p:cNvSpPr txBox="1"/>
            <p:nvPr/>
          </p:nvSpPr>
          <p:spPr>
            <a:xfrm>
              <a:off x="5364088" y="12533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5DEDE8AE-0323-5034-C218-C493611C686F}"/>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itle 3">
            <a:extLst>
              <a:ext uri="{FF2B5EF4-FFF2-40B4-BE49-F238E27FC236}">
                <a16:creationId xmlns:a16="http://schemas.microsoft.com/office/drawing/2014/main" id="{6A8FFAE1-8936-0DCD-95D9-28F14F4A26B1}"/>
              </a:ext>
            </a:extLst>
          </p:cNvPr>
          <p:cNvSpPr>
            <a:spLocks noGrp="1"/>
          </p:cNvSpPr>
          <p:nvPr>
            <p:ph type="title"/>
          </p:nvPr>
        </p:nvSpPr>
        <p:spPr/>
        <p:txBody>
          <a:bodyPr>
            <a:normAutofit/>
          </a:bodyPr>
          <a:lstStyle/>
          <a:p>
            <a:r>
              <a:rPr lang="en-US" dirty="0" err="1"/>
              <a:t>Organisation</a:t>
            </a:r>
            <a:r>
              <a:rPr lang="en-US" dirty="0"/>
              <a:t> of HASS learning area and changes</a:t>
            </a:r>
            <a:endParaRPr lang="en-AU" dirty="0"/>
          </a:p>
        </p:txBody>
      </p:sp>
    </p:spTree>
    <p:extLst>
      <p:ext uri="{BB962C8B-B14F-4D97-AF65-F5344CB8AC3E}">
        <p14:creationId xmlns:p14="http://schemas.microsoft.com/office/powerpoint/2010/main" val="22725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425F-1EC2-D85C-1238-0C8CD22BC12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41949B6-51C2-66C0-360B-7EB26A3C7616}"/>
              </a:ext>
            </a:extLst>
          </p:cNvPr>
          <p:cNvGrpSpPr/>
          <p:nvPr/>
        </p:nvGrpSpPr>
        <p:grpSpPr>
          <a:xfrm>
            <a:off x="6182110" y="655441"/>
            <a:ext cx="2634865" cy="3872039"/>
            <a:chOff x="5364087" y="541137"/>
            <a:chExt cx="2634865" cy="3872039"/>
          </a:xfrm>
        </p:grpSpPr>
        <p:sp>
          <p:nvSpPr>
            <p:cNvPr id="16" name="TextBox 15">
              <a:extLst>
                <a:ext uri="{FF2B5EF4-FFF2-40B4-BE49-F238E27FC236}">
                  <a16:creationId xmlns:a16="http://schemas.microsoft.com/office/drawing/2014/main" id="{F0E8DEB2-F475-6FE4-C3BF-3684FAB68332}"/>
                </a:ext>
              </a:extLst>
            </p:cNvPr>
            <p:cNvSpPr txBox="1"/>
            <p:nvPr/>
          </p:nvSpPr>
          <p:spPr>
            <a:xfrm>
              <a:off x="5364088" y="288198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DB0010B1-4ADD-F6FA-C135-DFEBA0F769D2}"/>
                </a:ext>
              </a:extLst>
            </p:cNvPr>
            <p:cNvSpPr txBox="1"/>
            <p:nvPr/>
          </p:nvSpPr>
          <p:spPr>
            <a:xfrm>
              <a:off x="5364087" y="1528720"/>
              <a:ext cx="2634864" cy="1277273"/>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9DE7C9F2-7E7C-77A5-E4B0-5D6537A71740}"/>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EB38FCCF-823B-5637-BB11-CA823405FCC6}"/>
              </a:ext>
            </a:extLst>
          </p:cNvPr>
          <p:cNvGrpSpPr/>
          <p:nvPr/>
        </p:nvGrpSpPr>
        <p:grpSpPr>
          <a:xfrm>
            <a:off x="3251543" y="655441"/>
            <a:ext cx="2634864" cy="2797359"/>
            <a:chOff x="5364088" y="541137"/>
            <a:chExt cx="2634864" cy="2797359"/>
          </a:xfrm>
        </p:grpSpPr>
        <p:sp>
          <p:nvSpPr>
            <p:cNvPr id="9" name="TextBox 8">
              <a:extLst>
                <a:ext uri="{FF2B5EF4-FFF2-40B4-BE49-F238E27FC236}">
                  <a16:creationId xmlns:a16="http://schemas.microsoft.com/office/drawing/2014/main" id="{D3DF499F-55B4-4108-E528-9E1674718086}"/>
                </a:ext>
              </a:extLst>
            </p:cNvPr>
            <p:cNvSpPr txBox="1"/>
            <p:nvPr/>
          </p:nvSpPr>
          <p:spPr>
            <a:xfrm>
              <a:off x="5364088" y="12533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solidFill>
                    <a:schemeClr val="bg1">
                      <a:lumMod val="7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75000"/>
                    </a:schemeClr>
                  </a:solidFill>
                  <a:latin typeface="Arial"/>
                  <a:cs typeface="Arial"/>
                </a:rPr>
                <a:t>Introduction </a:t>
              </a:r>
              <a:endParaRPr lang="en-AU" sz="1100" dirty="0">
                <a:solidFill>
                  <a:schemeClr val="bg1">
                    <a:lumMod val="75000"/>
                  </a:schemeClr>
                </a:solidFill>
                <a:cs typeface="Arial"/>
              </a:endParaRPr>
            </a:p>
            <a:p>
              <a:pPr marL="252000" indent="-252000">
                <a:buFont typeface="Arial" panose="020B0604020202020204" pitchFamily="34" charset="0"/>
                <a:buChar char="•"/>
              </a:pPr>
              <a:r>
                <a:rPr lang="en-AU" sz="1100" dirty="0">
                  <a:solidFill>
                    <a:schemeClr val="bg1">
                      <a:lumMod val="7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75000"/>
                    </a:schemeClr>
                  </a:solidFill>
                  <a:latin typeface="Arial"/>
                  <a:cs typeface="Arial"/>
                </a:rPr>
                <a:t>Aims</a:t>
              </a:r>
            </a:p>
            <a:p>
              <a:pPr marL="252000" indent="-252000">
                <a:buFont typeface="Arial" panose="020B0604020202020204" pitchFamily="34" charset="0"/>
                <a:buChar char="•"/>
              </a:pPr>
              <a:r>
                <a:rPr lang="en-AU" sz="1100" dirty="0">
                  <a:solidFill>
                    <a:schemeClr val="bg1">
                      <a:lumMod val="7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75000"/>
                    </a:schemeClr>
                  </a:solidFill>
                  <a:latin typeface="Arial"/>
                  <a:cs typeface="Arial"/>
                </a:rPr>
                <a:t>Key considerations </a:t>
              </a:r>
              <a:endParaRPr lang="en-AU" sz="1100" b="1" dirty="0">
                <a:solidFill>
                  <a:schemeClr val="bg1">
                    <a:lumMod val="75000"/>
                  </a:schemeClr>
                </a:solidFill>
                <a:cs typeface="Arial"/>
              </a:endParaRPr>
            </a:p>
            <a:p>
              <a:pPr marL="252000" indent="-252000">
                <a:buFont typeface="Arial" panose="020B0604020202020204" pitchFamily="34" charset="0"/>
                <a:buChar char="•"/>
              </a:pPr>
              <a:r>
                <a:rPr lang="en-AU" sz="1100" b="1" dirty="0">
                  <a:solidFill>
                    <a:schemeClr val="bg1">
                      <a:lumMod val="75000"/>
                    </a:schemeClr>
                  </a:solidFill>
                  <a:latin typeface="Arial"/>
                  <a:cs typeface="Arial"/>
                </a:rPr>
                <a:t>Key connections </a:t>
              </a:r>
              <a:endParaRPr lang="en-AU" sz="1100" b="1" dirty="0">
                <a:solidFill>
                  <a:schemeClr val="bg1">
                    <a:lumMod val="75000"/>
                  </a:schemeClr>
                </a:solidFill>
                <a:cs typeface="Arial"/>
              </a:endParaRPr>
            </a:p>
            <a:p>
              <a:pPr marL="252000" indent="-252000">
                <a:buFont typeface="Arial" panose="020B0604020202020204" pitchFamily="34" charset="0"/>
                <a:buChar char="•"/>
              </a:pPr>
              <a:r>
                <a:rPr lang="en-AU" sz="1100" dirty="0">
                  <a:solidFill>
                    <a:schemeClr val="bg1">
                      <a:lumMod val="75000"/>
                    </a:schemeClr>
                  </a:solidFill>
                  <a:latin typeface="Arial"/>
                  <a:cs typeface="Arial"/>
                </a:rPr>
                <a:t>Resources</a:t>
              </a:r>
            </a:p>
          </p:txBody>
        </p:sp>
        <p:sp>
          <p:nvSpPr>
            <p:cNvPr id="10" name="TextBox 9">
              <a:extLst>
                <a:ext uri="{FF2B5EF4-FFF2-40B4-BE49-F238E27FC236}">
                  <a16:creationId xmlns:a16="http://schemas.microsoft.com/office/drawing/2014/main" id="{39C239F7-EB9D-D9AE-51D4-1B66045C0198}"/>
                </a:ext>
              </a:extLst>
            </p:cNvPr>
            <p:cNvSpPr txBox="1"/>
            <p:nvPr/>
          </p:nvSpPr>
          <p:spPr>
            <a:xfrm>
              <a:off x="5845009" y="541137"/>
              <a:ext cx="1673021" cy="646331"/>
            </a:xfrm>
            <a:prstGeom prst="rect">
              <a:avLst/>
            </a:prstGeom>
            <a:solidFill>
              <a:schemeClr val="bg2">
                <a:alpha val="20048"/>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itle 3">
            <a:extLst>
              <a:ext uri="{FF2B5EF4-FFF2-40B4-BE49-F238E27FC236}">
                <a16:creationId xmlns:a16="http://schemas.microsoft.com/office/drawing/2014/main" id="{338073B2-F025-A942-FD5B-B2F3D5C6998A}"/>
              </a:ext>
            </a:extLst>
          </p:cNvPr>
          <p:cNvSpPr>
            <a:spLocks noGrp="1"/>
          </p:cNvSpPr>
          <p:nvPr>
            <p:ph type="title"/>
          </p:nvPr>
        </p:nvSpPr>
        <p:spPr/>
        <p:txBody>
          <a:bodyPr>
            <a:normAutofit/>
          </a:bodyPr>
          <a:lstStyle/>
          <a:p>
            <a:r>
              <a:rPr lang="en-US" dirty="0" err="1"/>
              <a:t>Organisation</a:t>
            </a:r>
            <a:r>
              <a:rPr lang="en-US" dirty="0"/>
              <a:t> of Economics and Business and changes</a:t>
            </a:r>
            <a:endParaRPr lang="en-AU" dirty="0"/>
          </a:p>
        </p:txBody>
      </p:sp>
    </p:spTree>
    <p:extLst>
      <p:ext uri="{BB962C8B-B14F-4D97-AF65-F5344CB8AC3E}">
        <p14:creationId xmlns:p14="http://schemas.microsoft.com/office/powerpoint/2010/main" val="37590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34690920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3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553C-F014-44FE-1651-568F6E07F4F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85680F8-9410-F941-B2E2-6555B1DDF72F}"/>
              </a:ext>
            </a:extLst>
          </p:cNvPr>
          <p:cNvGrpSpPr/>
          <p:nvPr/>
        </p:nvGrpSpPr>
        <p:grpSpPr>
          <a:xfrm>
            <a:off x="6182110" y="642737"/>
            <a:ext cx="2634865" cy="3859513"/>
            <a:chOff x="5364087" y="541137"/>
            <a:chExt cx="2634865" cy="3859513"/>
          </a:xfrm>
        </p:grpSpPr>
        <p:sp>
          <p:nvSpPr>
            <p:cNvPr id="16" name="TextBox 15">
              <a:extLst>
                <a:ext uri="{FF2B5EF4-FFF2-40B4-BE49-F238E27FC236}">
                  <a16:creationId xmlns:a16="http://schemas.microsoft.com/office/drawing/2014/main" id="{A72F4035-0E8F-956F-1B4D-7502B9791329}"/>
                </a:ext>
              </a:extLst>
            </p:cNvPr>
            <p:cNvSpPr txBox="1"/>
            <p:nvPr/>
          </p:nvSpPr>
          <p:spPr>
            <a:xfrm>
              <a:off x="5364088" y="2869462"/>
              <a:ext cx="2634864" cy="1531188"/>
            </a:xfrm>
            <a:prstGeom prst="rect">
              <a:avLst/>
            </a:prstGeom>
            <a:solidFill>
              <a:schemeClr val="bg2">
                <a:lumMod val="20000"/>
                <a:lumOff val="80000"/>
                <a:alpha val="20182"/>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56C2BD58-0F43-FFE6-3AF5-08F027577659}"/>
                </a:ext>
              </a:extLst>
            </p:cNvPr>
            <p:cNvSpPr txBox="1"/>
            <p:nvPr/>
          </p:nvSpPr>
          <p:spPr>
            <a:xfrm>
              <a:off x="5364087" y="1528720"/>
              <a:ext cx="2634864" cy="1277273"/>
            </a:xfrm>
            <a:prstGeom prst="rect">
              <a:avLst/>
            </a:prstGeom>
            <a:solidFill>
              <a:schemeClr val="bg2">
                <a:lumMod val="20000"/>
                <a:lumOff val="80000"/>
                <a:alpha val="19960"/>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E403319C-B970-9180-1B52-DEC1C4DB0100}"/>
                </a:ext>
              </a:extLst>
            </p:cNvPr>
            <p:cNvSpPr txBox="1"/>
            <p:nvPr/>
          </p:nvSpPr>
          <p:spPr>
            <a:xfrm>
              <a:off x="5740132" y="541137"/>
              <a:ext cx="1882774" cy="923330"/>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C65C0B35-CF5C-65B1-B188-50A9B8515779}"/>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60E2E0C1-FD53-42CA-7E95-2D854B5DBA31}"/>
                </a:ext>
              </a:extLst>
            </p:cNvPr>
            <p:cNvSpPr txBox="1"/>
            <p:nvPr/>
          </p:nvSpPr>
          <p:spPr>
            <a:xfrm>
              <a:off x="5364088" y="1253310"/>
              <a:ext cx="2634864" cy="2085186"/>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5A8083A4-EE01-2F86-0CF9-AA1860B593FB}"/>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0F31DC80-F15B-0AF9-A984-F9A3A7C5358F}"/>
              </a:ext>
            </a:extLst>
          </p:cNvPr>
          <p:cNvSpPr txBox="1"/>
          <p:nvPr/>
        </p:nvSpPr>
        <p:spPr>
          <a:xfrm>
            <a:off x="3197486" y="1629830"/>
            <a:ext cx="2749028" cy="769441"/>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5" name="Title 4">
            <a:extLst>
              <a:ext uri="{FF2B5EF4-FFF2-40B4-BE49-F238E27FC236}">
                <a16:creationId xmlns:a16="http://schemas.microsoft.com/office/drawing/2014/main" id="{2B9B9F39-292F-5680-935D-EB1C2DBD63EA}"/>
              </a:ext>
            </a:extLst>
          </p:cNvPr>
          <p:cNvSpPr>
            <a:spLocks noGrp="1"/>
          </p:cNvSpPr>
          <p:nvPr>
            <p:ph type="title"/>
          </p:nvPr>
        </p:nvSpPr>
        <p:spPr/>
        <p:txBody>
          <a:bodyPr>
            <a:normAutofit/>
          </a:bodyPr>
          <a:lstStyle/>
          <a:p>
            <a:r>
              <a:rPr lang="en-US" dirty="0" err="1"/>
              <a:t>Organisation</a:t>
            </a:r>
            <a:r>
              <a:rPr lang="en-US" dirty="0"/>
              <a:t> of HASS learning area</a:t>
            </a:r>
            <a:endParaRPr lang="en-AU" dirty="0"/>
          </a:p>
        </p:txBody>
      </p:sp>
    </p:spTree>
    <p:extLst>
      <p:ext uri="{BB962C8B-B14F-4D97-AF65-F5344CB8AC3E}">
        <p14:creationId xmlns:p14="http://schemas.microsoft.com/office/powerpoint/2010/main" val="8050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0F7E-3473-E32D-2665-CC385003D24C}"/>
              </a:ext>
            </a:extLst>
          </p:cNvPr>
          <p:cNvSpPr>
            <a:spLocks noGrp="1"/>
          </p:cNvSpPr>
          <p:nvPr>
            <p:ph type="title"/>
          </p:nvPr>
        </p:nvSpPr>
        <p:spPr/>
        <p:txBody>
          <a:bodyPr>
            <a:normAutofit/>
          </a:bodyPr>
          <a:lstStyle/>
          <a:p>
            <a:pPr fontAlgn="auto">
              <a:spcAft>
                <a:spcPts val="0"/>
              </a:spcAft>
            </a:pPr>
            <a:r>
              <a:rPr lang="en-US" dirty="0" err="1"/>
              <a:t>Organisation</a:t>
            </a:r>
            <a:r>
              <a:rPr lang="en-US" dirty="0"/>
              <a:t> of HASS learning area</a:t>
            </a:r>
          </a:p>
        </p:txBody>
      </p:sp>
      <p:pic>
        <p:nvPicPr>
          <p:cNvPr id="8" name="Picture 7">
            <a:extLst>
              <a:ext uri="{FF2B5EF4-FFF2-40B4-BE49-F238E27FC236}">
                <a16:creationId xmlns:a16="http://schemas.microsoft.com/office/drawing/2014/main" id="{D6408D84-B513-D77F-11DE-753067C548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7015" y="787916"/>
            <a:ext cx="6589966" cy="3515489"/>
          </a:xfrm>
          <a:prstGeom prst="rect">
            <a:avLst/>
          </a:prstGeom>
          <a:ln>
            <a:solidFill>
              <a:schemeClr val="accent1"/>
            </a:solidFill>
          </a:ln>
          <a:effectLst>
            <a:outerShdw blurRad="50800" dist="38100" dir="2700000" algn="tl" rotWithShape="0">
              <a:schemeClr val="accent1">
                <a:alpha val="40000"/>
              </a:schemeClr>
            </a:outerShdw>
          </a:effectLst>
        </p:spPr>
      </p:pic>
      <p:sp>
        <p:nvSpPr>
          <p:cNvPr id="9" name="TextBox 8">
            <a:extLst>
              <a:ext uri="{FF2B5EF4-FFF2-40B4-BE49-F238E27FC236}">
                <a16:creationId xmlns:a16="http://schemas.microsoft.com/office/drawing/2014/main" id="{830A6402-E2C9-A84B-20A0-28AC0AABE415}"/>
              </a:ext>
            </a:extLst>
          </p:cNvPr>
          <p:cNvSpPr txBox="1"/>
          <p:nvPr/>
        </p:nvSpPr>
        <p:spPr>
          <a:xfrm>
            <a:off x="229726" y="4456684"/>
            <a:ext cx="8684545" cy="215444"/>
          </a:xfrm>
          <a:prstGeom prst="rect">
            <a:avLst/>
          </a:prstGeom>
          <a:noFill/>
        </p:spPr>
        <p:txBody>
          <a:bodyPr wrap="square">
            <a:spAutoFit/>
          </a:bodyPr>
          <a:lstStyle/>
          <a:p>
            <a:r>
              <a:rPr lang="en-AU" sz="800" dirty="0"/>
              <a:t>Source: Quoted verbatim and unaltered from AC </a:t>
            </a:r>
            <a:r>
              <a:rPr lang="en-AU" sz="800" dirty="0">
                <a:hlinkClick r:id="rId4"/>
              </a:rPr>
              <a:t>https://v9.australiancurriculum.edu.au/teacher-resources/understand-this-learning-area/humanities-and-social-sciences</a:t>
            </a:r>
            <a:r>
              <a:rPr lang="en-AU" sz="800" dirty="0"/>
              <a:t> </a:t>
            </a:r>
          </a:p>
        </p:txBody>
      </p:sp>
    </p:spTree>
    <p:extLst>
      <p:ext uri="{BB962C8B-B14F-4D97-AF65-F5344CB8AC3E}">
        <p14:creationId xmlns:p14="http://schemas.microsoft.com/office/powerpoint/2010/main" val="4259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2042-D3D9-92F9-7AC0-0D430800F12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C5A4703-3DAF-FEEE-6910-0311A4FF6EA6}"/>
              </a:ext>
            </a:extLst>
          </p:cNvPr>
          <p:cNvGrpSpPr/>
          <p:nvPr/>
        </p:nvGrpSpPr>
        <p:grpSpPr>
          <a:xfrm>
            <a:off x="6182110" y="655441"/>
            <a:ext cx="2634865" cy="3859513"/>
            <a:chOff x="5364087" y="541137"/>
            <a:chExt cx="2634865" cy="3859513"/>
          </a:xfrm>
        </p:grpSpPr>
        <p:sp>
          <p:nvSpPr>
            <p:cNvPr id="16" name="TextBox 15">
              <a:extLst>
                <a:ext uri="{FF2B5EF4-FFF2-40B4-BE49-F238E27FC236}">
                  <a16:creationId xmlns:a16="http://schemas.microsoft.com/office/drawing/2014/main" id="{CB3B62BE-ED67-A3D0-E8B1-9B9B245E1E4E}"/>
                </a:ext>
              </a:extLst>
            </p:cNvPr>
            <p:cNvSpPr txBox="1"/>
            <p:nvPr/>
          </p:nvSpPr>
          <p:spPr>
            <a:xfrm>
              <a:off x="5364088" y="2869462"/>
              <a:ext cx="2634864" cy="1531188"/>
            </a:xfrm>
            <a:prstGeom prst="rect">
              <a:avLst/>
            </a:prstGeom>
            <a:solidFill>
              <a:schemeClr val="bg2">
                <a:lumMod val="20000"/>
                <a:lumOff val="80000"/>
                <a:alpha val="20182"/>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07AD1664-211A-6F59-D418-6CB601B49609}"/>
                </a:ext>
              </a:extLst>
            </p:cNvPr>
            <p:cNvSpPr txBox="1"/>
            <p:nvPr/>
          </p:nvSpPr>
          <p:spPr>
            <a:xfrm>
              <a:off x="5364087" y="1528720"/>
              <a:ext cx="2634864" cy="1277273"/>
            </a:xfrm>
            <a:prstGeom prst="rect">
              <a:avLst/>
            </a:prstGeom>
            <a:solidFill>
              <a:schemeClr val="bg2">
                <a:lumMod val="20000"/>
                <a:lumOff val="80000"/>
                <a:alpha val="19960"/>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FD5E7917-A78B-26C0-92AF-1541F1937E53}"/>
                </a:ext>
              </a:extLst>
            </p:cNvPr>
            <p:cNvSpPr txBox="1"/>
            <p:nvPr/>
          </p:nvSpPr>
          <p:spPr>
            <a:xfrm>
              <a:off x="5740132" y="541137"/>
              <a:ext cx="1882774" cy="923330"/>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835BDA96-D2D7-D91F-6FFE-4A81FE26BBB1}"/>
              </a:ext>
            </a:extLst>
          </p:cNvPr>
          <p:cNvGrpSpPr/>
          <p:nvPr/>
        </p:nvGrpSpPr>
        <p:grpSpPr>
          <a:xfrm>
            <a:off x="3251543" y="655441"/>
            <a:ext cx="2634864" cy="2797359"/>
            <a:chOff x="5364088" y="541137"/>
            <a:chExt cx="2634864" cy="2797359"/>
          </a:xfrm>
        </p:grpSpPr>
        <p:sp>
          <p:nvSpPr>
            <p:cNvPr id="9" name="TextBox 8">
              <a:extLst>
                <a:ext uri="{FF2B5EF4-FFF2-40B4-BE49-F238E27FC236}">
                  <a16:creationId xmlns:a16="http://schemas.microsoft.com/office/drawing/2014/main" id="{8BE35A37-24CE-E374-7FFC-15F0C3F782FD}"/>
                </a:ext>
              </a:extLst>
            </p:cNvPr>
            <p:cNvSpPr txBox="1"/>
            <p:nvPr/>
          </p:nvSpPr>
          <p:spPr>
            <a:xfrm>
              <a:off x="5364088" y="1253310"/>
              <a:ext cx="2634864" cy="2085186"/>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300CE454-BCF4-0301-7938-46EE4506BFCA}"/>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8ECE9BB7-39F3-AF14-5A9A-8A872C17A609}"/>
              </a:ext>
            </a:extLst>
          </p:cNvPr>
          <p:cNvSpPr txBox="1"/>
          <p:nvPr/>
        </p:nvSpPr>
        <p:spPr>
          <a:xfrm>
            <a:off x="3197486" y="2369042"/>
            <a:ext cx="2749028" cy="261610"/>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Structure</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itle 4">
            <a:extLst>
              <a:ext uri="{FF2B5EF4-FFF2-40B4-BE49-F238E27FC236}">
                <a16:creationId xmlns:a16="http://schemas.microsoft.com/office/drawing/2014/main" id="{1705E31C-844A-EB01-8F0E-28B3433B74A4}"/>
              </a:ext>
            </a:extLst>
          </p:cNvPr>
          <p:cNvSpPr>
            <a:spLocks noGrp="1"/>
          </p:cNvSpPr>
          <p:nvPr>
            <p:ph type="title"/>
          </p:nvPr>
        </p:nvSpPr>
        <p:spPr/>
        <p:txBody>
          <a:bodyPr>
            <a:normAutofit/>
          </a:bodyPr>
          <a:lstStyle/>
          <a:p>
            <a:r>
              <a:rPr lang="en-US" dirty="0" err="1"/>
              <a:t>Organisation</a:t>
            </a:r>
            <a:r>
              <a:rPr lang="en-US" dirty="0"/>
              <a:t> of HASS learning area</a:t>
            </a:r>
            <a:endParaRPr lang="en-AU" dirty="0"/>
          </a:p>
        </p:txBody>
      </p:sp>
    </p:spTree>
    <p:extLst>
      <p:ext uri="{BB962C8B-B14F-4D97-AF65-F5344CB8AC3E}">
        <p14:creationId xmlns:p14="http://schemas.microsoft.com/office/powerpoint/2010/main" val="10374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F9B2-0781-A2B4-EA2B-AD639F72E3E4}"/>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2ED1D577-6FE1-4CD1-5825-DFD0FCB2863F}"/>
              </a:ext>
            </a:extLst>
          </p:cNvPr>
          <p:cNvSpPr>
            <a:spLocks noGrp="1"/>
          </p:cNvSpPr>
          <p:nvPr>
            <p:ph type="title"/>
          </p:nvPr>
        </p:nvSpPr>
        <p:spPr/>
        <p:txBody>
          <a:bodyPr>
            <a:noAutofit/>
          </a:bodyPr>
          <a:lstStyle/>
          <a:p>
            <a:pPr eaLnBrk="1" hangingPunct="1"/>
            <a:r>
              <a:rPr lang="en-AU" dirty="0"/>
              <a:t>Structure of </a:t>
            </a:r>
            <a:r>
              <a:rPr lang="en-AU" dirty="0">
                <a:solidFill>
                  <a:srgbClr val="000000"/>
                </a:solidFill>
              </a:rPr>
              <a:t>HASS learning area: s</a:t>
            </a:r>
            <a:r>
              <a:rPr lang="en-AU" dirty="0"/>
              <a:t>trands</a:t>
            </a:r>
          </a:p>
        </p:txBody>
      </p:sp>
      <p:sp>
        <p:nvSpPr>
          <p:cNvPr id="3" name="Content Placeholder 2">
            <a:extLst>
              <a:ext uri="{FF2B5EF4-FFF2-40B4-BE49-F238E27FC236}">
                <a16:creationId xmlns:a16="http://schemas.microsoft.com/office/drawing/2014/main" id="{9718B9A0-7B20-6278-8AB9-0B6C68EC41AF}"/>
              </a:ext>
            </a:extLst>
          </p:cNvPr>
          <p:cNvSpPr>
            <a:spLocks noGrp="1"/>
          </p:cNvSpPr>
          <p:nvPr>
            <p:ph idx="1"/>
          </p:nvPr>
        </p:nvSpPr>
        <p:spPr/>
        <p:txBody>
          <a:bodyPr/>
          <a:lstStyle/>
          <a:p>
            <a:endParaRPr lang="en-AU" dirty="0"/>
          </a:p>
          <a:p>
            <a:endParaRPr lang="en-AU" dirty="0"/>
          </a:p>
          <a:p>
            <a:endParaRPr lang="en-AU" sz="2800" dirty="0"/>
          </a:p>
          <a:p>
            <a:endParaRPr lang="en-AU" dirty="0"/>
          </a:p>
        </p:txBody>
      </p:sp>
      <p:graphicFrame>
        <p:nvGraphicFramePr>
          <p:cNvPr id="4" name="Content Placeholder 3">
            <a:extLst>
              <a:ext uri="{FF2B5EF4-FFF2-40B4-BE49-F238E27FC236}">
                <a16:creationId xmlns:a16="http://schemas.microsoft.com/office/drawing/2014/main" id="{75FAB622-389A-2D2B-70BB-9BC85DA3C5DF}"/>
              </a:ext>
            </a:extLst>
          </p:cNvPr>
          <p:cNvGraphicFramePr>
            <a:graphicFrameLocks/>
          </p:cNvGraphicFramePr>
          <p:nvPr>
            <p:extLst>
              <p:ext uri="{D42A27DB-BD31-4B8C-83A1-F6EECF244321}">
                <p14:modId xmlns:p14="http://schemas.microsoft.com/office/powerpoint/2010/main" val="771952874"/>
              </p:ext>
            </p:extLst>
          </p:nvPr>
        </p:nvGraphicFramePr>
        <p:xfrm>
          <a:off x="334962" y="760153"/>
          <a:ext cx="8009544" cy="1401405"/>
        </p:xfrm>
        <a:graphic>
          <a:graphicData uri="http://schemas.openxmlformats.org/drawingml/2006/table">
            <a:tbl>
              <a:tblPr firstRow="1" bandRow="1">
                <a:tableStyleId>{17292A2E-F333-43FB-9621-5CBBE7FDCDCB}</a:tableStyleId>
              </a:tblPr>
              <a:tblGrid>
                <a:gridCol w="4004772">
                  <a:extLst>
                    <a:ext uri="{9D8B030D-6E8A-4147-A177-3AD203B41FA5}">
                      <a16:colId xmlns:a16="http://schemas.microsoft.com/office/drawing/2014/main" val="20000"/>
                    </a:ext>
                  </a:extLst>
                </a:gridCol>
                <a:gridCol w="4004772">
                  <a:extLst>
                    <a:ext uri="{9D8B030D-6E8A-4147-A177-3AD203B41FA5}">
                      <a16:colId xmlns:a16="http://schemas.microsoft.com/office/drawing/2014/main" val="20001"/>
                    </a:ext>
                  </a:extLst>
                </a:gridCol>
              </a:tblGrid>
              <a:tr h="467135">
                <a:tc>
                  <a:txBody>
                    <a:bodyPr/>
                    <a:lstStyle/>
                    <a:p>
                      <a:r>
                        <a:rPr lang="en-AU" sz="2000" dirty="0">
                          <a:solidFill>
                            <a:schemeClr val="bg1"/>
                          </a:solidFill>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dirty="0">
                          <a:solidFill>
                            <a:schemeClr val="bg1"/>
                          </a:solidFill>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467135">
                <a:tc>
                  <a:txBody>
                    <a:bodyPr/>
                    <a:lstStyle/>
                    <a:p>
                      <a:pPr marL="0" lvl="0" indent="0">
                        <a:buNone/>
                      </a:pPr>
                      <a:r>
                        <a:rPr lang="en-AU" sz="2000" b="0" i="0" u="none" strike="noStrike" noProof="0" dirty="0">
                          <a:solidFill>
                            <a:schemeClr val="tx1"/>
                          </a:solidFill>
                          <a:latin typeface="Arial" panose="020B0604020202020204" pitchFamily="34" charset="0"/>
                          <a:cs typeface="Arial" panose="020B0604020202020204" pitchFamily="34" charset="0"/>
                        </a:rPr>
                        <a:t>Knowledge and 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indent="0">
                        <a:buFont typeface="Arial" panose="020B0604020202020204" pitchFamily="34" charset="0"/>
                        <a:buNone/>
                      </a:pPr>
                      <a:r>
                        <a:rPr lang="en-AU" sz="2000" dirty="0">
                          <a:solidFill>
                            <a:schemeClr val="tx1"/>
                          </a:solidFill>
                          <a:latin typeface="Arial" panose="020B0604020202020204" pitchFamily="34" charset="0"/>
                          <a:cs typeface="Arial" panose="020B0604020202020204" pitchFamily="34" charset="0"/>
                        </a:rPr>
                        <a:t>Knowledge and 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46713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strike="noStrike" dirty="0">
                          <a:solidFill>
                            <a:schemeClr val="tx1"/>
                          </a:solidFill>
                          <a:latin typeface="Arial" panose="020B0604020202020204" pitchFamily="34" charset="0"/>
                          <a:cs typeface="Arial" panose="020B0604020202020204" pitchFamily="34" charset="0"/>
                        </a:rPr>
                        <a:t>Inquiry and skills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1"/>
                          </a:solidFill>
                          <a:latin typeface="Arial" panose="020B0604020202020204" pitchFamily="34" charset="0"/>
                          <a:cs typeface="Arial" panose="020B0604020202020204" pitchFamily="34" charset="0"/>
                        </a:rPr>
                        <a:t>Skills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83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560F907-44EF-4C54-9FF6-49AA091CAE0E}"/>
              </a:ext>
            </a:extLst>
          </p:cNvPr>
          <p:cNvGraphicFramePr>
            <a:graphicFrameLocks noGrp="1"/>
          </p:cNvGraphicFramePr>
          <p:nvPr/>
        </p:nvGraphicFramePr>
        <p:xfrm>
          <a:off x="1385160" y="1108102"/>
          <a:ext cx="6373680" cy="3493800"/>
        </p:xfrm>
        <a:graphic>
          <a:graphicData uri="http://schemas.openxmlformats.org/drawingml/2006/table">
            <a:tbl>
              <a:tblPr firstRow="1" firstCol="1" bandRow="1"/>
              <a:tblGrid>
                <a:gridCol w="1465275">
                  <a:extLst>
                    <a:ext uri="{9D8B030D-6E8A-4147-A177-3AD203B41FA5}">
                      <a16:colId xmlns:a16="http://schemas.microsoft.com/office/drawing/2014/main" val="131586583"/>
                    </a:ext>
                  </a:extLst>
                </a:gridCol>
                <a:gridCol w="119430">
                  <a:extLst>
                    <a:ext uri="{9D8B030D-6E8A-4147-A177-3AD203B41FA5}">
                      <a16:colId xmlns:a16="http://schemas.microsoft.com/office/drawing/2014/main" val="363828347"/>
                    </a:ext>
                  </a:extLst>
                </a:gridCol>
                <a:gridCol w="1464840">
                  <a:extLst>
                    <a:ext uri="{9D8B030D-6E8A-4147-A177-3AD203B41FA5}">
                      <a16:colId xmlns:a16="http://schemas.microsoft.com/office/drawing/2014/main" val="1670693440"/>
                    </a:ext>
                  </a:extLst>
                </a:gridCol>
                <a:gridCol w="119430">
                  <a:extLst>
                    <a:ext uri="{9D8B030D-6E8A-4147-A177-3AD203B41FA5}">
                      <a16:colId xmlns:a16="http://schemas.microsoft.com/office/drawing/2014/main" val="2562216301"/>
                    </a:ext>
                  </a:extLst>
                </a:gridCol>
                <a:gridCol w="1465275">
                  <a:extLst>
                    <a:ext uri="{9D8B030D-6E8A-4147-A177-3AD203B41FA5}">
                      <a16:colId xmlns:a16="http://schemas.microsoft.com/office/drawing/2014/main" val="177975753"/>
                    </a:ext>
                  </a:extLst>
                </a:gridCol>
                <a:gridCol w="119430">
                  <a:extLst>
                    <a:ext uri="{9D8B030D-6E8A-4147-A177-3AD203B41FA5}">
                      <a16:colId xmlns:a16="http://schemas.microsoft.com/office/drawing/2014/main" val="118728569"/>
                    </a:ext>
                  </a:extLst>
                </a:gridCol>
                <a:gridCol w="1620000">
                  <a:extLst>
                    <a:ext uri="{9D8B030D-6E8A-4147-A177-3AD203B41FA5}">
                      <a16:colId xmlns:a16="http://schemas.microsoft.com/office/drawing/2014/main" val="177167726"/>
                    </a:ext>
                  </a:extLst>
                </a:gridCol>
              </a:tblGrid>
              <a:tr h="567000">
                <a:tc>
                  <a:txBody>
                    <a:bodyPr/>
                    <a:lstStyle/>
                    <a:p>
                      <a:pPr marR="99060"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solidFill>
                          <a:schemeClr val="tx1"/>
                        </a:solidFill>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Geography</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solidFill>
                          <a:schemeClr val="tx1"/>
                        </a:solidFill>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Civics and Citizenship</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bg1">
                              <a:lumMod val="75000"/>
                            </a:schemeClr>
                          </a:solidFill>
                          <a:effectLst/>
                          <a:latin typeface="Arial"/>
                          <a:ea typeface="Times New Roman" panose="02020603050405020304" pitchFamily="18" charset="0"/>
                          <a:cs typeface="Arial"/>
                        </a:rPr>
                        <a:t>Economics and Business</a:t>
                      </a:r>
                      <a:endParaRPr lang="en-AU" sz="1400" dirty="0">
                        <a:solidFill>
                          <a:schemeClr val="bg1">
                            <a:lumMod val="75000"/>
                          </a:schemeClr>
                        </a:solidFill>
                        <a:effectLst/>
                        <a:latin typeface="Arial"/>
                        <a:ea typeface="Times New Roman" panose="02020603050405020304" pitchFamily="18" charset="0"/>
                        <a:cs typeface="Arial"/>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700">
                <a:tc>
                  <a:txBody>
                    <a:bodyPr/>
                    <a:lstStyle/>
                    <a:p>
                      <a:pPr marL="77470" marR="2159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Two to four </a:t>
                      </a:r>
                      <a:br>
                        <a:rPr lang="en-AU" sz="1200" b="0" dirty="0">
                          <a:solidFill>
                            <a:schemeClr val="tx1"/>
                          </a:solidFill>
                          <a:effectLst/>
                          <a:latin typeface="Arial"/>
                          <a:ea typeface="Times New Roman" panose="02020603050405020304" pitchFamily="18" charset="0"/>
                          <a:cs typeface="Arial"/>
                        </a:rPr>
                      </a:br>
                      <a:r>
                        <a:rPr lang="en-AU" sz="1200" b="0" dirty="0">
                          <a:solidFill>
                            <a:schemeClr val="tx1"/>
                          </a:solidFill>
                          <a:effectLst/>
                          <a:latin typeface="Arial"/>
                          <a:ea typeface="Times New Roman" panose="02020603050405020304" pitchFamily="18" charset="0"/>
                          <a:cs typeface="Arial"/>
                        </a:rPr>
                        <a:t>sub-strands per year level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 sub-strands per year level</a:t>
                      </a:r>
                      <a:endParaRPr lang="en-AU"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Three sub-strands per year level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sub-strands</a:t>
                      </a:r>
                      <a:endParaRPr lang="en-AU"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731700">
                <a:tc>
                  <a:txBody>
                    <a:bodyPr/>
                    <a:lstStyle/>
                    <a:p>
                      <a:pPr marL="77470" marR="2159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Some sub-strands 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sub-strands </a:t>
                      </a:r>
                      <a:b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required</a:t>
                      </a: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All sub-strands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All content descriptions in the strand 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731700">
                <a:tc>
                  <a:txBody>
                    <a:bodyPr/>
                    <a:lstStyle/>
                    <a:p>
                      <a:pPr marL="77470" marR="2159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Selection of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topics within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each sub-strand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84811820"/>
                  </a:ext>
                </a:extLst>
              </a:tr>
              <a:tr h="731700">
                <a:tc>
                  <a:txBody>
                    <a:bodyPr/>
                    <a:lstStyle/>
                    <a:p>
                      <a:pPr marL="77470" marR="21590"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6907449"/>
                  </a:ext>
                </a:extLst>
              </a:tr>
            </a:tbl>
          </a:graphicData>
        </a:graphic>
      </p:graphicFrame>
      <p:sp>
        <p:nvSpPr>
          <p:cNvPr id="5" name="Title 4">
            <a:extLst>
              <a:ext uri="{FF2B5EF4-FFF2-40B4-BE49-F238E27FC236}">
                <a16:creationId xmlns:a16="http://schemas.microsoft.com/office/drawing/2014/main" id="{ADDE42B1-03ED-4743-9CE0-DE850A472A6C}"/>
              </a:ext>
            </a:extLst>
          </p:cNvPr>
          <p:cNvSpPr>
            <a:spLocks noGrp="1"/>
          </p:cNvSpPr>
          <p:nvPr>
            <p:ph type="title"/>
          </p:nvPr>
        </p:nvSpPr>
        <p:spPr/>
        <p:txBody>
          <a:bodyPr>
            <a:noAutofit/>
          </a:bodyPr>
          <a:lstStyle/>
          <a:p>
            <a:r>
              <a:rPr lang="en-AU" dirty="0"/>
              <a:t>Structure of Knowledge and understanding strand across the HASS learning area</a:t>
            </a:r>
          </a:p>
        </p:txBody>
      </p:sp>
      <p:grpSp>
        <p:nvGrpSpPr>
          <p:cNvPr id="9" name="Group 8">
            <a:extLst>
              <a:ext uri="{FF2B5EF4-FFF2-40B4-BE49-F238E27FC236}">
                <a16:creationId xmlns:a16="http://schemas.microsoft.com/office/drawing/2014/main" id="{953B8C47-4D2E-CEAA-267F-287390404DE8}"/>
              </a:ext>
            </a:extLst>
          </p:cNvPr>
          <p:cNvGrpSpPr/>
          <p:nvPr/>
        </p:nvGrpSpPr>
        <p:grpSpPr>
          <a:xfrm>
            <a:off x="6148873" y="1108102"/>
            <a:ext cx="1609967" cy="569869"/>
            <a:chOff x="4568878" y="834724"/>
            <a:chExt cx="1609967" cy="569869"/>
          </a:xfrm>
        </p:grpSpPr>
        <p:sp>
          <p:nvSpPr>
            <p:cNvPr id="4" name="Rectangle 3">
              <a:extLst>
                <a:ext uri="{FF2B5EF4-FFF2-40B4-BE49-F238E27FC236}">
                  <a16:creationId xmlns:a16="http://schemas.microsoft.com/office/drawing/2014/main" id="{F85590D3-7E55-BE19-F7A1-1A9DE1433B44}"/>
                </a:ext>
              </a:extLst>
            </p:cNvPr>
            <p:cNvSpPr/>
            <p:nvPr/>
          </p:nvSpPr>
          <p:spPr>
            <a:xfrm>
              <a:off x="4568878" y="834724"/>
              <a:ext cx="1609967" cy="56986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EE0414-A49D-87F7-0327-E4853ED7727F}"/>
                </a:ext>
              </a:extLst>
            </p:cNvPr>
            <p:cNvSpPr txBox="1"/>
            <p:nvPr/>
          </p:nvSpPr>
          <p:spPr>
            <a:xfrm>
              <a:off x="4610095" y="858046"/>
              <a:ext cx="1528296" cy="52322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rPr>
                <a:t>Economics and Business v9.0</a:t>
              </a:r>
            </a:p>
          </p:txBody>
        </p:sp>
        <p:sp>
          <p:nvSpPr>
            <p:cNvPr id="3" name="Rectangle 2">
              <a:extLst>
                <a:ext uri="{FF2B5EF4-FFF2-40B4-BE49-F238E27FC236}">
                  <a16:creationId xmlns:a16="http://schemas.microsoft.com/office/drawing/2014/main" id="{76A3741C-846C-DAEC-0484-0BEC0C945091}"/>
                </a:ext>
              </a:extLst>
            </p:cNvPr>
            <p:cNvSpPr/>
            <p:nvPr/>
          </p:nvSpPr>
          <p:spPr>
            <a:xfrm>
              <a:off x="4568878" y="834724"/>
              <a:ext cx="1609967" cy="56986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F0748BB-8D92-3AC0-C47C-DEF7303336B0}"/>
                </a:ext>
              </a:extLst>
            </p:cNvPr>
            <p:cNvSpPr txBox="1"/>
            <p:nvPr/>
          </p:nvSpPr>
          <p:spPr>
            <a:xfrm>
              <a:off x="4610095" y="857356"/>
              <a:ext cx="1529754"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Economics and Business v9.0</a:t>
              </a:r>
            </a:p>
          </p:txBody>
        </p:sp>
      </p:grpSp>
    </p:spTree>
    <p:custDataLst>
      <p:tags r:id="rId1"/>
    </p:custDataLst>
    <p:extLst>
      <p:ext uri="{BB962C8B-B14F-4D97-AF65-F5344CB8AC3E}">
        <p14:creationId xmlns:p14="http://schemas.microsoft.com/office/powerpoint/2010/main" val="29222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dirty="0"/>
              <a:t>Structure of Skills strand across the HASS learning area</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nvGraphicFramePr>
        <p:xfrm>
          <a:off x="1357312" y="834725"/>
          <a:ext cx="6358670" cy="3591000"/>
        </p:xfrm>
        <a:graphic>
          <a:graphicData uri="http://schemas.openxmlformats.org/drawingml/2006/table">
            <a:tbl>
              <a:tblPr firstRow="1" firstCol="1" bandRow="1"/>
              <a:tblGrid>
                <a:gridCol w="297000">
                  <a:extLst>
                    <a:ext uri="{9D8B030D-6E8A-4147-A177-3AD203B41FA5}">
                      <a16:colId xmlns:a16="http://schemas.microsoft.com/office/drawing/2014/main" val="4221191811"/>
                    </a:ext>
                  </a:extLst>
                </a:gridCol>
                <a:gridCol w="1431000">
                  <a:extLst>
                    <a:ext uri="{9D8B030D-6E8A-4147-A177-3AD203B41FA5}">
                      <a16:colId xmlns:a16="http://schemas.microsoft.com/office/drawing/2014/main" val="131586583"/>
                    </a:ext>
                  </a:extLst>
                </a:gridCol>
                <a:gridCol w="119430">
                  <a:extLst>
                    <a:ext uri="{9D8B030D-6E8A-4147-A177-3AD203B41FA5}">
                      <a16:colId xmlns:a16="http://schemas.microsoft.com/office/drawing/2014/main" val="2017139137"/>
                    </a:ext>
                  </a:extLst>
                </a:gridCol>
                <a:gridCol w="1431000">
                  <a:extLst>
                    <a:ext uri="{9D8B030D-6E8A-4147-A177-3AD203B41FA5}">
                      <a16:colId xmlns:a16="http://schemas.microsoft.com/office/drawing/2014/main" val="2833666530"/>
                    </a:ext>
                  </a:extLst>
                </a:gridCol>
                <a:gridCol w="119430">
                  <a:extLst>
                    <a:ext uri="{9D8B030D-6E8A-4147-A177-3AD203B41FA5}">
                      <a16:colId xmlns:a16="http://schemas.microsoft.com/office/drawing/2014/main" val="3905049107"/>
                    </a:ext>
                  </a:extLst>
                </a:gridCol>
                <a:gridCol w="1431000">
                  <a:extLst>
                    <a:ext uri="{9D8B030D-6E8A-4147-A177-3AD203B41FA5}">
                      <a16:colId xmlns:a16="http://schemas.microsoft.com/office/drawing/2014/main" val="4068111077"/>
                    </a:ext>
                  </a:extLst>
                </a:gridCol>
                <a:gridCol w="98810">
                  <a:extLst>
                    <a:ext uri="{9D8B030D-6E8A-4147-A177-3AD203B41FA5}">
                      <a16:colId xmlns:a16="http://schemas.microsoft.com/office/drawing/2014/main" val="1951256821"/>
                    </a:ext>
                  </a:extLst>
                </a:gridCol>
                <a:gridCol w="1431000">
                  <a:extLst>
                    <a:ext uri="{9D8B030D-6E8A-4147-A177-3AD203B41FA5}">
                      <a16:colId xmlns:a16="http://schemas.microsoft.com/office/drawing/2014/main" val="3042716594"/>
                    </a:ext>
                  </a:extLst>
                </a:gridCol>
              </a:tblGrid>
              <a:tr h="567000">
                <a:tc rowSpan="5">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Geography</a:t>
                      </a: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Civics and Citizenship</a:t>
                      </a:r>
                    </a:p>
                  </a:txBody>
                  <a:tcPr marL="0" marR="0"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92075" marR="99060" lvl="0" indent="0" algn="ctr" defTabSz="914400" rtl="0" eaLnBrk="1" fontAlgn="auto" latinLnBrk="0" hangingPunct="1">
                        <a:lnSpc>
                          <a:spcPct val="110000"/>
                        </a:lnSpc>
                        <a:spcBef>
                          <a:spcPts val="0"/>
                        </a:spcBef>
                        <a:spcAft>
                          <a:spcPts val="600"/>
                        </a:spcAft>
                        <a:buClrTx/>
                        <a:buSzTx/>
                        <a:buFontTx/>
                        <a:buNone/>
                        <a:tabLst/>
                        <a:defRPr/>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Economics and Business</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864000">
                <a:tc vMerge="1">
                  <a:txBody>
                    <a:bodyPr/>
                    <a:lstStyle/>
                    <a:p>
                      <a:pPr marL="77470" marR="21590" algn="l">
                        <a:lnSpc>
                          <a:spcPct val="100000"/>
                        </a:lnSpc>
                        <a:spcAft>
                          <a:spcPts val="0"/>
                        </a:spcAft>
                      </a:pPr>
                      <a:endParaRPr lang="en-AU" sz="16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Questioning </a:t>
                      </a:r>
                      <a:b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researching</a:t>
                      </a: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 using geographical methods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864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Using historical sources</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analysing geographical data </a:t>
                      </a:r>
                      <a:b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information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Analysis, evaluation and interpretation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analysing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648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Historical perspectives and interpretations</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Civic participation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Evaluating, 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4811820"/>
                  </a:ext>
                </a:extLst>
              </a:tr>
              <a:tr h="648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Communicating</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90744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50475-49F2-D153-CD70-03DB1372AC6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E6379A4-BB12-9E05-F25B-0225A2CFD5A3}"/>
              </a:ext>
            </a:extLst>
          </p:cNvPr>
          <p:cNvGrpSpPr/>
          <p:nvPr/>
        </p:nvGrpSpPr>
        <p:grpSpPr>
          <a:xfrm>
            <a:off x="6182110" y="642737"/>
            <a:ext cx="2634865" cy="3872039"/>
            <a:chOff x="5364087" y="541137"/>
            <a:chExt cx="2634865" cy="3872039"/>
          </a:xfrm>
        </p:grpSpPr>
        <p:sp>
          <p:nvSpPr>
            <p:cNvPr id="16" name="TextBox 15">
              <a:extLst>
                <a:ext uri="{FF2B5EF4-FFF2-40B4-BE49-F238E27FC236}">
                  <a16:creationId xmlns:a16="http://schemas.microsoft.com/office/drawing/2014/main" id="{FBFF50A5-84A2-D7EC-B63B-59B546FE056B}"/>
                </a:ext>
              </a:extLst>
            </p:cNvPr>
            <p:cNvSpPr txBox="1"/>
            <p:nvPr/>
          </p:nvSpPr>
          <p:spPr>
            <a:xfrm>
              <a:off x="5364088" y="2881988"/>
              <a:ext cx="2634864" cy="1531188"/>
            </a:xfrm>
            <a:prstGeom prst="rect">
              <a:avLst/>
            </a:prstGeom>
            <a:solidFill>
              <a:schemeClr val="bg2">
                <a:lumMod val="20000"/>
                <a:lumOff val="80000"/>
                <a:alpha val="20489"/>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5E4D9F64-6B85-A6A8-8400-FEE6AA5562E4}"/>
                </a:ext>
              </a:extLst>
            </p:cNvPr>
            <p:cNvSpPr txBox="1"/>
            <p:nvPr/>
          </p:nvSpPr>
          <p:spPr>
            <a:xfrm>
              <a:off x="5364087" y="1528720"/>
              <a:ext cx="2634864" cy="1277273"/>
            </a:xfrm>
            <a:prstGeom prst="rect">
              <a:avLst/>
            </a:prstGeom>
            <a:solidFill>
              <a:schemeClr val="bg2">
                <a:lumMod val="20000"/>
                <a:lumOff val="80000"/>
                <a:alpha val="20368"/>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19B40DC3-FF75-8E7B-10F9-16613134021C}"/>
                </a:ext>
              </a:extLst>
            </p:cNvPr>
            <p:cNvSpPr txBox="1"/>
            <p:nvPr/>
          </p:nvSpPr>
          <p:spPr>
            <a:xfrm>
              <a:off x="5740132" y="541137"/>
              <a:ext cx="1882774" cy="923330"/>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F367FB52-412D-2C26-FEC0-C4A0B650A558}"/>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1F6EEA2A-008E-B6A4-6390-ACC29D076E44}"/>
                </a:ext>
              </a:extLst>
            </p:cNvPr>
            <p:cNvSpPr txBox="1"/>
            <p:nvPr/>
          </p:nvSpPr>
          <p:spPr>
            <a:xfrm>
              <a:off x="5364088" y="1253310"/>
              <a:ext cx="2634864" cy="2085186"/>
            </a:xfrm>
            <a:prstGeom prst="rect">
              <a:avLst/>
            </a:prstGeom>
            <a:solidFill>
              <a:schemeClr val="bg2">
                <a:lumMod val="60000"/>
                <a:lumOff val="40000"/>
                <a:alpha val="2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latin typeface="Arial"/>
                  <a:cs typeface="Arial"/>
                </a:rPr>
                <a:t>Key considerations </a:t>
              </a:r>
              <a:endParaRPr lang="en-AU" sz="1100" b="1" dirty="0">
                <a:cs typeface="Arial"/>
              </a:endParaRPr>
            </a:p>
            <a:p>
              <a:pPr marL="252000" indent="-252000">
                <a:buFont typeface="Arial" panose="020B0604020202020204" pitchFamily="34" charset="0"/>
                <a:buChar char="•"/>
              </a:pPr>
              <a:r>
                <a:rPr lang="en-AU" sz="1100" b="1" dirty="0">
                  <a:latin typeface="Arial"/>
                  <a:cs typeface="Arial"/>
                </a:rPr>
                <a:t>Key connections </a:t>
              </a:r>
              <a:endParaRPr lang="en-AU" sz="1100" b="1"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C266FF9D-1551-A077-D32F-E51132DFE58E}"/>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33AB56AE-FDCC-716E-2C1C-821DA470BE67}"/>
              </a:ext>
            </a:extLst>
          </p:cNvPr>
          <p:cNvSpPr txBox="1"/>
          <p:nvPr/>
        </p:nvSpPr>
        <p:spPr>
          <a:xfrm>
            <a:off x="3194460" y="2673350"/>
            <a:ext cx="2749028" cy="769441"/>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a:t>
            </a:r>
            <a:r>
              <a:rPr lang="en-AU" sz="1100" b="1" dirty="0" err="1">
                <a:solidFill>
                  <a:srgbClr val="FFFFFF"/>
                </a:solidFill>
                <a:latin typeface="Arial"/>
                <a:cs typeface="Arial"/>
              </a:rPr>
              <a:t>siderations</a:t>
            </a:r>
            <a:endParaRPr lang="en-AU" sz="1100" b="1" dirty="0">
              <a:solidFill>
                <a:srgbClr val="FFFFFF"/>
              </a:solidFill>
              <a:latin typeface="Arial"/>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Resources</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itle 4">
            <a:extLst>
              <a:ext uri="{FF2B5EF4-FFF2-40B4-BE49-F238E27FC236}">
                <a16:creationId xmlns:a16="http://schemas.microsoft.com/office/drawing/2014/main" id="{6AE90941-4A2B-0555-50E5-EC180ABB0FEE}"/>
              </a:ext>
            </a:extLst>
          </p:cNvPr>
          <p:cNvSpPr>
            <a:spLocks noGrp="1"/>
          </p:cNvSpPr>
          <p:nvPr>
            <p:ph type="title"/>
          </p:nvPr>
        </p:nvSpPr>
        <p:spPr/>
        <p:txBody>
          <a:bodyPr>
            <a:normAutofit/>
          </a:bodyPr>
          <a:lstStyle/>
          <a:p>
            <a:r>
              <a:rPr lang="en-US" dirty="0" err="1"/>
              <a:t>Organisation</a:t>
            </a:r>
            <a:r>
              <a:rPr lang="en-US" dirty="0"/>
              <a:t> of HASS learning area</a:t>
            </a:r>
            <a:endParaRPr lang="en-AU" dirty="0"/>
          </a:p>
        </p:txBody>
      </p:sp>
    </p:spTree>
    <p:extLst>
      <p:ext uri="{BB962C8B-B14F-4D97-AF65-F5344CB8AC3E}">
        <p14:creationId xmlns:p14="http://schemas.microsoft.com/office/powerpoint/2010/main" val="41747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C2DB-FF04-6746-92DA-85C78C309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4621A-734C-A2E6-C96D-4DDCCA7FB0D7}"/>
              </a:ext>
            </a:extLst>
          </p:cNvPr>
          <p:cNvSpPr>
            <a:spLocks noGrp="1"/>
          </p:cNvSpPr>
          <p:nvPr>
            <p:ph type="title"/>
          </p:nvPr>
        </p:nvSpPr>
        <p:spPr/>
        <p:txBody>
          <a:bodyPr/>
          <a:lstStyle/>
          <a:p>
            <a:r>
              <a:rPr lang="en-AU" dirty="0"/>
              <a:t>Key considerations for the HASS learning area</a:t>
            </a:r>
          </a:p>
        </p:txBody>
      </p:sp>
      <p:graphicFrame>
        <p:nvGraphicFramePr>
          <p:cNvPr id="5" name="Diagram 4">
            <a:extLst>
              <a:ext uri="{FF2B5EF4-FFF2-40B4-BE49-F238E27FC236}">
                <a16:creationId xmlns:a16="http://schemas.microsoft.com/office/drawing/2014/main" id="{2A8C463D-412E-2F1F-6B1D-B61B2B05677B}"/>
              </a:ext>
            </a:extLst>
          </p:cNvPr>
          <p:cNvGraphicFramePr/>
          <p:nvPr>
            <p:extLst>
              <p:ext uri="{D42A27DB-BD31-4B8C-83A1-F6EECF244321}">
                <p14:modId xmlns:p14="http://schemas.microsoft.com/office/powerpoint/2010/main" val="98879753"/>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69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3"/>
          <a:stretch/>
        </p:blipFill>
        <p:spPr>
          <a:xfrm>
            <a:off x="2539016" y="718272"/>
            <a:ext cx="6056475" cy="3708400"/>
          </a:xfrm>
          <a:prstGeom prst="rect">
            <a:avLst/>
          </a:prstGeom>
          <a:ln>
            <a:noFill/>
          </a:ln>
          <a:effectLst/>
        </p:spPr>
      </p:pic>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2986695614"/>
              </p:ext>
            </p:extLst>
          </p:nvPr>
        </p:nvGraphicFramePr>
        <p:xfrm>
          <a:off x="327025" y="797465"/>
          <a:ext cx="3162984" cy="368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9"/>
              </a:rPr>
              <a:t>www.v9.australiancurriculum.edu.au/help/website-tour</a:t>
            </a:r>
            <a:r>
              <a:rPr lang="en-AU" sz="900" dirty="0"/>
              <a:t> </a:t>
            </a:r>
          </a:p>
        </p:txBody>
      </p:sp>
    </p:spTree>
    <p:extLst>
      <p:ext uri="{BB962C8B-B14F-4D97-AF65-F5344CB8AC3E}">
        <p14:creationId xmlns:p14="http://schemas.microsoft.com/office/powerpoint/2010/main" val="274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https://www.qcaa.qld.edu.au/p-10/aciq/version-9/general-capabilities</a:t>
            </a:r>
            <a:r>
              <a:rPr lang="en-AU" sz="1000" dirty="0"/>
              <a:t> </a:t>
            </a:r>
          </a:p>
        </p:txBody>
      </p:sp>
    </p:spTree>
    <p:extLst>
      <p:ext uri="{BB962C8B-B14F-4D97-AF65-F5344CB8AC3E}">
        <p14:creationId xmlns:p14="http://schemas.microsoft.com/office/powerpoint/2010/main" val="39893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66016" y="869567"/>
            <a:ext cx="2332653" cy="3305880"/>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3B01-CD3B-D9E0-94CB-03BEBC2145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8ECDB5D-0267-8AAC-9E82-EA7A0002F183}"/>
              </a:ext>
            </a:extLst>
          </p:cNvPr>
          <p:cNvGrpSpPr/>
          <p:nvPr/>
        </p:nvGrpSpPr>
        <p:grpSpPr>
          <a:xfrm>
            <a:off x="6182110" y="642737"/>
            <a:ext cx="2634865" cy="4122559"/>
            <a:chOff x="5364087" y="541137"/>
            <a:chExt cx="2634865" cy="4122559"/>
          </a:xfrm>
        </p:grpSpPr>
        <p:sp>
          <p:nvSpPr>
            <p:cNvPr id="16" name="TextBox 15">
              <a:extLst>
                <a:ext uri="{FF2B5EF4-FFF2-40B4-BE49-F238E27FC236}">
                  <a16:creationId xmlns:a16="http://schemas.microsoft.com/office/drawing/2014/main" id="{5367591B-5B3D-58C2-1089-8157B682B0E5}"/>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8C025B6B-8A5B-D2B5-10F4-B0FC1E4A05BB}"/>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21ECFCDF-43BE-A134-1C76-82CEF79AA448}"/>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2F6DF299-0B43-DF34-1896-FF1D5BD84627}"/>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E730086B-2D80-66AC-6532-C6A2D2140C11}"/>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778EC3A0-FDCC-484C-59DD-C4D2084BE04A}"/>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7EFEBF19-7CE5-271F-B99E-05F338326AE5}"/>
              </a:ext>
            </a:extLst>
          </p:cNvPr>
          <p:cNvSpPr txBox="1"/>
          <p:nvPr/>
        </p:nvSpPr>
        <p:spPr>
          <a:xfrm>
            <a:off x="6125028" y="1887124"/>
            <a:ext cx="2749028" cy="515526"/>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5" name="Title 4">
            <a:extLst>
              <a:ext uri="{FF2B5EF4-FFF2-40B4-BE49-F238E27FC236}">
                <a16:creationId xmlns:a16="http://schemas.microsoft.com/office/drawing/2014/main" id="{4B73DAFB-3F98-D8D7-3DE4-27D94D1BD3D4}"/>
              </a:ext>
            </a:extLst>
          </p:cNvPr>
          <p:cNvSpPr>
            <a:spLocks noGrp="1"/>
          </p:cNvSpPr>
          <p:nvPr>
            <p:ph type="title"/>
          </p:nvPr>
        </p:nvSpPr>
        <p:spPr/>
        <p:txBody>
          <a:bodyPr>
            <a:normAutofit/>
          </a:bodyPr>
          <a:lstStyle/>
          <a:p>
            <a:r>
              <a:rPr lang="en-US" dirty="0" err="1"/>
              <a:t>Organisation</a:t>
            </a:r>
            <a:r>
              <a:rPr lang="en-US" dirty="0"/>
              <a:t> of Economics and Business</a:t>
            </a:r>
            <a:endParaRPr lang="en-AU" dirty="0"/>
          </a:p>
        </p:txBody>
      </p:sp>
    </p:spTree>
    <p:extLst>
      <p:ext uri="{BB962C8B-B14F-4D97-AF65-F5344CB8AC3E}">
        <p14:creationId xmlns:p14="http://schemas.microsoft.com/office/powerpoint/2010/main" val="41236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DB03-6E64-6826-76C3-D3B21304DBE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8831A39-210F-E58B-5EB0-CA022ECC4292}"/>
              </a:ext>
            </a:extLst>
          </p:cNvPr>
          <p:cNvGrpSpPr/>
          <p:nvPr/>
        </p:nvGrpSpPr>
        <p:grpSpPr>
          <a:xfrm>
            <a:off x="6182110" y="642737"/>
            <a:ext cx="2634865" cy="4122559"/>
            <a:chOff x="5364087" y="541137"/>
            <a:chExt cx="2634865" cy="4122559"/>
          </a:xfrm>
        </p:grpSpPr>
        <p:sp>
          <p:nvSpPr>
            <p:cNvPr id="16" name="TextBox 15">
              <a:extLst>
                <a:ext uri="{FF2B5EF4-FFF2-40B4-BE49-F238E27FC236}">
                  <a16:creationId xmlns:a16="http://schemas.microsoft.com/office/drawing/2014/main" id="{BE48A125-A98B-388E-0D86-8A62BB1E139D}"/>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36896F4C-597B-6B1A-05DC-BBF2C9C05EC8}"/>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B0551CD7-F153-8385-03C5-AEA704EE187B}"/>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81C65259-6506-CF53-AAA5-FB57278F5E48}"/>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3FE7ED41-7EEF-201E-248C-5B3F17DBB13A}"/>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0A4F6C19-BC02-D01F-CA64-8824A31D9995}"/>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03BEB400-5964-3967-A2AE-19B652C39718}"/>
              </a:ext>
            </a:extLst>
          </p:cNvPr>
          <p:cNvSpPr txBox="1"/>
          <p:nvPr/>
        </p:nvSpPr>
        <p:spPr>
          <a:xfrm>
            <a:off x="6125028" y="2375638"/>
            <a:ext cx="2749028" cy="261610"/>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Structure</a:t>
            </a:r>
          </a:p>
        </p:txBody>
      </p:sp>
      <p:sp>
        <p:nvSpPr>
          <p:cNvPr id="5" name="Title 4">
            <a:extLst>
              <a:ext uri="{FF2B5EF4-FFF2-40B4-BE49-F238E27FC236}">
                <a16:creationId xmlns:a16="http://schemas.microsoft.com/office/drawing/2014/main" id="{6C9560D9-8F35-EDBE-6433-B83A0D8BF61C}"/>
              </a:ext>
            </a:extLst>
          </p:cNvPr>
          <p:cNvSpPr>
            <a:spLocks noGrp="1"/>
          </p:cNvSpPr>
          <p:nvPr>
            <p:ph type="title"/>
          </p:nvPr>
        </p:nvSpPr>
        <p:spPr/>
        <p:txBody>
          <a:bodyPr>
            <a:normAutofit/>
          </a:bodyPr>
          <a:lstStyle/>
          <a:p>
            <a:r>
              <a:rPr lang="en-US" dirty="0" err="1"/>
              <a:t>Organisation</a:t>
            </a:r>
            <a:r>
              <a:rPr lang="en-US" dirty="0"/>
              <a:t> of Economics and Business</a:t>
            </a:r>
            <a:endParaRPr lang="en-AU" dirty="0"/>
          </a:p>
        </p:txBody>
      </p:sp>
    </p:spTree>
    <p:extLst>
      <p:ext uri="{BB962C8B-B14F-4D97-AF65-F5344CB8AC3E}">
        <p14:creationId xmlns:p14="http://schemas.microsoft.com/office/powerpoint/2010/main" val="39141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dirty="0"/>
              <a:t>Structure of Skills strand: v8.4 to v9.0</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nvGraphicFramePr>
        <p:xfrm>
          <a:off x="2433372" y="870431"/>
          <a:ext cx="4277256" cy="3402638"/>
        </p:xfrm>
        <a:graphic>
          <a:graphicData uri="http://schemas.openxmlformats.org/drawingml/2006/table">
            <a:tbl>
              <a:tblPr firstRow="1" firstCol="1" bandRow="1"/>
              <a:tblGrid>
                <a:gridCol w="373624">
                  <a:extLst>
                    <a:ext uri="{9D8B030D-6E8A-4147-A177-3AD203B41FA5}">
                      <a16:colId xmlns:a16="http://schemas.microsoft.com/office/drawing/2014/main" val="4221191811"/>
                    </a:ext>
                  </a:extLst>
                </a:gridCol>
                <a:gridCol w="1800187">
                  <a:extLst>
                    <a:ext uri="{9D8B030D-6E8A-4147-A177-3AD203B41FA5}">
                      <a16:colId xmlns:a16="http://schemas.microsoft.com/office/drawing/2014/main" val="131586583"/>
                    </a:ext>
                  </a:extLst>
                </a:gridCol>
                <a:gridCol w="151629">
                  <a:extLst>
                    <a:ext uri="{9D8B030D-6E8A-4147-A177-3AD203B41FA5}">
                      <a16:colId xmlns:a16="http://schemas.microsoft.com/office/drawing/2014/main" val="2017139137"/>
                    </a:ext>
                  </a:extLst>
                </a:gridCol>
                <a:gridCol w="1800187">
                  <a:extLst>
                    <a:ext uri="{9D8B030D-6E8A-4147-A177-3AD203B41FA5}">
                      <a16:colId xmlns:a16="http://schemas.microsoft.com/office/drawing/2014/main" val="2833666530"/>
                    </a:ext>
                  </a:extLst>
                </a:gridCol>
                <a:gridCol w="151629">
                  <a:extLst>
                    <a:ext uri="{9D8B030D-6E8A-4147-A177-3AD203B41FA5}">
                      <a16:colId xmlns:a16="http://schemas.microsoft.com/office/drawing/2014/main" val="3905049107"/>
                    </a:ext>
                  </a:extLst>
                </a:gridCol>
              </a:tblGrid>
              <a:tr h="619937">
                <a:tc rowSpan="5">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Economics and Business v8.4</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endParaRPr lang="en-AU"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67951369"/>
                  </a:ext>
                </a:extLst>
              </a:tr>
              <a:tr h="729654">
                <a:tc vMerge="1">
                  <a:txBody>
                    <a:bodyPr/>
                    <a:lstStyle/>
                    <a:p>
                      <a:endParaRPr lang="en-AU"/>
                    </a:p>
                  </a:txBody>
                  <a:tcPr/>
                </a:tc>
                <a:tc>
                  <a:txBody>
                    <a:bodyPr/>
                    <a:lstStyle/>
                    <a:p>
                      <a:pPr marL="77470" marR="21590" algn="l">
                        <a:lnSpc>
                          <a:spcPct val="100000"/>
                        </a:lnSpc>
                        <a:spcAft>
                          <a:spcPts val="0"/>
                        </a:spcAft>
                      </a:pPr>
                      <a:r>
                        <a:rPr lang="en-AU" sz="1200" b="0">
                          <a:effectLst/>
                          <a:latin typeface="Arial" panose="020B0604020202020204" pitchFamily="34" charset="0"/>
                          <a:ea typeface="Times New Roman" panose="02020603050405020304" pitchFamily="18" charset="0"/>
                          <a:cs typeface="Times New Roman" panose="02020603050405020304" pitchFamily="18" charset="0"/>
                        </a:rPr>
                        <a:t>Questioning and research</a:t>
                      </a: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and researching</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672276"/>
                  </a:ext>
                </a:extLst>
              </a:tr>
              <a:tr h="729654">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Interpretation and analysis</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Times New Roman" panose="02020603050405020304" pitchFamily="18" charset="0"/>
                          <a:cs typeface="Times New Roman" panose="02020603050405020304" pitchFamily="18" charset="0"/>
                        </a:rPr>
                        <a:t>Interpreting and analysing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9468061"/>
                  </a:ext>
                </a:extLst>
              </a:tr>
              <a:tr h="729578">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Economic reasoning, decision-making and application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Times New Roman" panose="02020603050405020304" pitchFamily="18" charset="0"/>
                        </a:rPr>
                        <a:t>Evaluating, 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4811820"/>
                  </a:ext>
                </a:extLst>
              </a:tr>
              <a:tr h="593815">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Communication and reflection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907449"/>
                  </a:ext>
                </a:extLst>
              </a:tr>
            </a:tbl>
          </a:graphicData>
        </a:graphic>
      </p:graphicFrame>
      <p:grpSp>
        <p:nvGrpSpPr>
          <p:cNvPr id="2" name="Group 1">
            <a:extLst>
              <a:ext uri="{FF2B5EF4-FFF2-40B4-BE49-F238E27FC236}">
                <a16:creationId xmlns:a16="http://schemas.microsoft.com/office/drawing/2014/main" id="{19169497-D673-72F0-A2DB-BC1A6766247C}"/>
              </a:ext>
            </a:extLst>
          </p:cNvPr>
          <p:cNvGrpSpPr/>
          <p:nvPr/>
        </p:nvGrpSpPr>
        <p:grpSpPr>
          <a:xfrm>
            <a:off x="4758457" y="870431"/>
            <a:ext cx="1781680" cy="616570"/>
            <a:chOff x="2140893" y="841601"/>
            <a:chExt cx="1404645" cy="459830"/>
          </a:xfrm>
        </p:grpSpPr>
        <p:sp>
          <p:nvSpPr>
            <p:cNvPr id="3" name="Rectangle 2">
              <a:extLst>
                <a:ext uri="{FF2B5EF4-FFF2-40B4-BE49-F238E27FC236}">
                  <a16:creationId xmlns:a16="http://schemas.microsoft.com/office/drawing/2014/main" id="{8819AA60-90F0-82BF-393F-EBD870DC6876}"/>
                </a:ext>
              </a:extLst>
            </p:cNvPr>
            <p:cNvSpPr/>
            <p:nvPr/>
          </p:nvSpPr>
          <p:spPr>
            <a:xfrm>
              <a:off x="2140893" y="841601"/>
              <a:ext cx="1404645" cy="459830"/>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F337C77-296B-6C3C-CCEF-185AB5FE317D}"/>
                </a:ext>
              </a:extLst>
            </p:cNvPr>
            <p:cNvSpPr txBox="1"/>
            <p:nvPr/>
          </p:nvSpPr>
          <p:spPr>
            <a:xfrm>
              <a:off x="2140893" y="876411"/>
              <a:ext cx="1404645" cy="3902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Economics and Business v9.0</a:t>
              </a:r>
            </a:p>
          </p:txBody>
        </p:sp>
      </p:grpSp>
    </p:spTree>
    <p:extLst>
      <p:ext uri="{BB962C8B-B14F-4D97-AF65-F5344CB8AC3E}">
        <p14:creationId xmlns:p14="http://schemas.microsoft.com/office/powerpoint/2010/main" val="179016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2C60-FBF4-1537-7EAF-3B3D9222C2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1CD463A-B93D-C64F-568C-08853124A44F}"/>
              </a:ext>
            </a:extLst>
          </p:cNvPr>
          <p:cNvGrpSpPr/>
          <p:nvPr/>
        </p:nvGrpSpPr>
        <p:grpSpPr>
          <a:xfrm>
            <a:off x="6182110" y="642737"/>
            <a:ext cx="2634865" cy="4122559"/>
            <a:chOff x="5364087" y="541137"/>
            <a:chExt cx="2634865" cy="4122559"/>
          </a:xfrm>
        </p:grpSpPr>
        <p:sp>
          <p:nvSpPr>
            <p:cNvPr id="16" name="TextBox 15">
              <a:extLst>
                <a:ext uri="{FF2B5EF4-FFF2-40B4-BE49-F238E27FC236}">
                  <a16:creationId xmlns:a16="http://schemas.microsoft.com/office/drawing/2014/main" id="{9F40FCB1-C58F-DA19-3E63-7AF80545061B}"/>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F14B51ED-EE03-8D02-C626-F3DD67D5EF26}"/>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89A28DF5-E60B-3DFD-3F64-6375C02264A7}"/>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2600FBD6-C3F8-4273-2CE9-FCBF3DDF1A2C}"/>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F419B83D-DE84-DD41-84D0-8326BEF112A6}"/>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FB32B41A-C51C-1852-AA25-44C96428169F}"/>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9F72B895-2A36-D02D-0B13-B273F83468C6}"/>
              </a:ext>
            </a:extLst>
          </p:cNvPr>
          <p:cNvSpPr txBox="1"/>
          <p:nvPr/>
        </p:nvSpPr>
        <p:spPr>
          <a:xfrm>
            <a:off x="6125028" y="2651210"/>
            <a:ext cx="2749028" cy="261610"/>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Key considerations</a:t>
            </a:r>
          </a:p>
        </p:txBody>
      </p:sp>
      <p:sp>
        <p:nvSpPr>
          <p:cNvPr id="5" name="Title 4">
            <a:extLst>
              <a:ext uri="{FF2B5EF4-FFF2-40B4-BE49-F238E27FC236}">
                <a16:creationId xmlns:a16="http://schemas.microsoft.com/office/drawing/2014/main" id="{B953D724-4543-ECEE-C164-656D8ADD4E39}"/>
              </a:ext>
            </a:extLst>
          </p:cNvPr>
          <p:cNvSpPr>
            <a:spLocks noGrp="1"/>
          </p:cNvSpPr>
          <p:nvPr>
            <p:ph type="title"/>
          </p:nvPr>
        </p:nvSpPr>
        <p:spPr/>
        <p:txBody>
          <a:bodyPr>
            <a:normAutofit/>
          </a:bodyPr>
          <a:lstStyle/>
          <a:p>
            <a:r>
              <a:rPr lang="en-US" dirty="0" err="1"/>
              <a:t>Organisation</a:t>
            </a:r>
            <a:r>
              <a:rPr lang="en-US" dirty="0"/>
              <a:t> of Economics and Business</a:t>
            </a:r>
            <a:endParaRPr lang="en-AU" dirty="0"/>
          </a:p>
        </p:txBody>
      </p:sp>
    </p:spTree>
    <p:extLst>
      <p:ext uri="{BB962C8B-B14F-4D97-AF65-F5344CB8AC3E}">
        <p14:creationId xmlns:p14="http://schemas.microsoft.com/office/powerpoint/2010/main" val="18487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317874" cy="3708000"/>
          </a:xfrm>
        </p:spPr>
        <p:txBody>
          <a:bodyPr/>
          <a:lstStyle/>
          <a:p>
            <a:r>
              <a:rPr lang="en-AU" b="1" dirty="0"/>
              <a:t>Learning goal</a:t>
            </a:r>
          </a:p>
          <a:p>
            <a:r>
              <a:rPr lang="en-AU" dirty="0"/>
              <a:t>Understand the implications of changes in the Years 7–10 Australian Curriculum from v8.4 to v9.0: Economics and Business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9" y="771525"/>
            <a:ext cx="3694112"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Economics and Business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 for Economics and Business</a:t>
            </a:r>
          </a:p>
        </p:txBody>
      </p:sp>
      <p:graphicFrame>
        <p:nvGraphicFramePr>
          <p:cNvPr id="3" name="Diagram 2">
            <a:extLst>
              <a:ext uri="{FF2B5EF4-FFF2-40B4-BE49-F238E27FC236}">
                <a16:creationId xmlns:a16="http://schemas.microsoft.com/office/drawing/2014/main" id="{D8916FB2-95AB-B3A6-3444-87B74C64A383}"/>
              </a:ext>
            </a:extLst>
          </p:cNvPr>
          <p:cNvGraphicFramePr/>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4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06312746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B485-B4F5-59FB-C63A-4F9D421C88D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F4321CD-D2DE-085C-A4D0-B81AB77C38B8}"/>
              </a:ext>
            </a:extLst>
          </p:cNvPr>
          <p:cNvGrpSpPr/>
          <p:nvPr/>
        </p:nvGrpSpPr>
        <p:grpSpPr>
          <a:xfrm>
            <a:off x="6182110" y="642737"/>
            <a:ext cx="2634865" cy="4122559"/>
            <a:chOff x="5364087" y="541137"/>
            <a:chExt cx="2634865" cy="4122559"/>
          </a:xfrm>
        </p:grpSpPr>
        <p:sp>
          <p:nvSpPr>
            <p:cNvPr id="16" name="TextBox 15">
              <a:extLst>
                <a:ext uri="{FF2B5EF4-FFF2-40B4-BE49-F238E27FC236}">
                  <a16:creationId xmlns:a16="http://schemas.microsoft.com/office/drawing/2014/main" id="{C0358F54-42AB-DEC5-E7FA-051FCF607C85}"/>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322D0C04-EBB4-3361-7952-939E3B0DA24A}"/>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0D6FFE42-CB44-62E7-A419-E5E48032011C}"/>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0E831E8B-3096-A960-C5A6-C921533AC0B4}"/>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A3578B24-08CE-C084-78CC-A14E89164F6B}"/>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35EF0FAF-EF12-94C9-D93A-8959EDFFB888}"/>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75AE0109-F0E1-633D-2A71-96F0AE053AE5}"/>
              </a:ext>
            </a:extLst>
          </p:cNvPr>
          <p:cNvSpPr txBox="1"/>
          <p:nvPr/>
        </p:nvSpPr>
        <p:spPr>
          <a:xfrm>
            <a:off x="6125028" y="3502979"/>
            <a:ext cx="2749028" cy="515526"/>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Achievement standard</a:t>
            </a:r>
          </a:p>
        </p:txBody>
      </p:sp>
      <p:sp>
        <p:nvSpPr>
          <p:cNvPr id="5" name="Title 4">
            <a:extLst>
              <a:ext uri="{FF2B5EF4-FFF2-40B4-BE49-F238E27FC236}">
                <a16:creationId xmlns:a16="http://schemas.microsoft.com/office/drawing/2014/main" id="{F9F32157-1E37-D391-1E8F-AB69758EE3B8}"/>
              </a:ext>
            </a:extLst>
          </p:cNvPr>
          <p:cNvSpPr>
            <a:spLocks noGrp="1"/>
          </p:cNvSpPr>
          <p:nvPr>
            <p:ph type="title"/>
          </p:nvPr>
        </p:nvSpPr>
        <p:spPr/>
        <p:txBody>
          <a:bodyPr>
            <a:normAutofit/>
          </a:bodyPr>
          <a:lstStyle/>
          <a:p>
            <a:r>
              <a:rPr lang="en-US" dirty="0" err="1"/>
              <a:t>Organisation</a:t>
            </a:r>
            <a:r>
              <a:rPr lang="en-US" dirty="0"/>
              <a:t> of Economics and Business</a:t>
            </a:r>
            <a:endParaRPr lang="en-AU" dirty="0"/>
          </a:p>
        </p:txBody>
      </p:sp>
    </p:spTree>
    <p:extLst>
      <p:ext uri="{BB962C8B-B14F-4D97-AF65-F5344CB8AC3E}">
        <p14:creationId xmlns:p14="http://schemas.microsoft.com/office/powerpoint/2010/main" val="376254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a:t>Achievement standard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5638011"/>
              </p:ext>
            </p:extLst>
          </p:nvPr>
        </p:nvGraphicFramePr>
        <p:xfrm>
          <a:off x="327025" y="771525"/>
          <a:ext cx="8496298" cy="3954696"/>
        </p:xfrm>
        <a:graphic>
          <a:graphicData uri="http://schemas.openxmlformats.org/drawingml/2006/table">
            <a:tbl>
              <a:tblPr firstRow="1" bandRow="1">
                <a:tableStyleId>{17292A2E-F333-43FB-9621-5CBBE7FDCDCB}</a:tableStyleId>
              </a:tblPr>
              <a:tblGrid>
                <a:gridCol w="439308">
                  <a:extLst>
                    <a:ext uri="{9D8B030D-6E8A-4147-A177-3AD203B41FA5}">
                      <a16:colId xmlns:a16="http://schemas.microsoft.com/office/drawing/2014/main" val="2307452547"/>
                    </a:ext>
                  </a:extLst>
                </a:gridCol>
                <a:gridCol w="4028495">
                  <a:extLst>
                    <a:ext uri="{9D8B030D-6E8A-4147-A177-3AD203B41FA5}">
                      <a16:colId xmlns:a16="http://schemas.microsoft.com/office/drawing/2014/main" val="20000"/>
                    </a:ext>
                  </a:extLst>
                </a:gridCol>
                <a:gridCol w="4028495">
                  <a:extLst>
                    <a:ext uri="{9D8B030D-6E8A-4147-A177-3AD203B41FA5}">
                      <a16:colId xmlns:a16="http://schemas.microsoft.com/office/drawing/2014/main" val="20001"/>
                    </a:ext>
                  </a:extLst>
                </a:gridCol>
              </a:tblGrid>
              <a:tr h="2971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500">
                        <a:solidFill>
                          <a:schemeClr val="bg1"/>
                        </a:solidFill>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a:solidFill>
                            <a:schemeClr val="bg1"/>
                          </a:solidFill>
                          <a:latin typeface="Arial" panose="020B0604020202020204" pitchFamily="34" charset="0"/>
                          <a:cs typeface="Arial" panose="020B0604020202020204" pitchFamily="34" charset="0"/>
                        </a:rPr>
                        <a:t>Version 8.4</a:t>
                      </a:r>
                    </a:p>
                  </a:txBody>
                  <a:tcPr marL="90542" marR="90542" marT="34276" marB="34276">
                    <a:lnL w="19050" cap="flat" cmpd="sng" algn="ctr">
                      <a:no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65000"/>
                      </a:schemeClr>
                    </a:solidFill>
                  </a:tcPr>
                </a:tc>
                <a:tc>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E2231A"/>
                    </a:solidFill>
                  </a:tcPr>
                </a:tc>
                <a:extLst>
                  <a:ext uri="{0D108BD9-81ED-4DB2-BD59-A6C34878D82A}">
                    <a16:rowId xmlns:a16="http://schemas.microsoft.com/office/drawing/2014/main" val="10000"/>
                  </a:ext>
                </a:extLst>
              </a:tr>
              <a:tr h="1348712">
                <a:tc>
                  <a:txBody>
                    <a:bodyPr/>
                    <a:lstStyle/>
                    <a:p>
                      <a:pPr algn="ctr"/>
                      <a:r>
                        <a:rPr lang="en-AU" sz="1000">
                          <a:solidFill>
                            <a:schemeClr val="tx1"/>
                          </a:solidFill>
                          <a:latin typeface="Arial" panose="020B0604020202020204" pitchFamily="34" charset="0"/>
                          <a:cs typeface="Arial" panose="020B0604020202020204" pitchFamily="34" charset="0"/>
                        </a:rPr>
                        <a:t>Knowledge &amp; understanding</a:t>
                      </a:r>
                    </a:p>
                  </a:txBody>
                  <a:tcPr marL="90542" marR="90542" marT="34276" marB="34276" vert="vert270"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just"/>
                      <a:r>
                        <a:rPr lang="en-US" sz="1050" dirty="0">
                          <a:solidFill>
                            <a:schemeClr val="tx1"/>
                          </a:solidFill>
                          <a:latin typeface="Arial" panose="020B0604020202020204" pitchFamily="34" charset="0"/>
                          <a:cs typeface="Arial" panose="020B0604020202020204" pitchFamily="34" charset="0"/>
                        </a:rPr>
                        <a:t>By the end of Year 9, students explain the role of the Australian economy in allocating and distributing resources, and analyse the interdependence of participants in the global economy. They explain the importance of managing financial risks and rewards and analyse the different strategies that may be used. They explain why businesses seek to create a competitive advantage, </a:t>
                      </a:r>
                    </a:p>
                    <a:p>
                      <a:pPr algn="just"/>
                      <a:r>
                        <a:rPr lang="en-US" sz="1050" dirty="0">
                          <a:solidFill>
                            <a:schemeClr val="tx1"/>
                          </a:solidFill>
                          <a:latin typeface="Arial" panose="020B0604020202020204" pitchFamily="34" charset="0"/>
                          <a:cs typeface="Arial" panose="020B0604020202020204" pitchFamily="34" charset="0"/>
                        </a:rPr>
                        <a:t>including through innovation, and evaluate the strategies that may be used. Students analyse the roles and responsibilities of participants in the workplace.</a:t>
                      </a:r>
                      <a:endParaRPr lang="en-AU" sz="105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just"/>
                      <a:r>
                        <a:rPr lang="en-US" sz="1050" dirty="0">
                          <a:solidFill>
                            <a:schemeClr val="tx2"/>
                          </a:solidFill>
                          <a:latin typeface="Arial" panose="020B0604020202020204" pitchFamily="34" charset="0"/>
                          <a:cs typeface="Arial" panose="020B0604020202020204" pitchFamily="34" charset="0"/>
                        </a:rPr>
                        <a:t>By the end of Year 9, students explain the role of Australia’s financial sector and its effect on economic decision-making by individuals and businesses. They explain the interdependence of participants in the global market and the effect on economic decision-making. They explain the reasons for trade and Australia’s pattern of trade with Asia. They explain why businesses seek to create and maintain a competitive advantage. Students explain how individuals and businesses manage consumer and financial risks and rewards.</a:t>
                      </a:r>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146016">
                <a:tc>
                  <a:txBody>
                    <a:bodyPr/>
                    <a:lstStyle/>
                    <a:p>
                      <a:pPr algn="ctr"/>
                      <a:r>
                        <a:rPr lang="en-US" sz="1000">
                          <a:solidFill>
                            <a:schemeClr val="tx1"/>
                          </a:solidFill>
                          <a:latin typeface="Arial" panose="020B0604020202020204" pitchFamily="34" charset="0"/>
                          <a:cs typeface="Arial" panose="020B0604020202020204" pitchFamily="34" charset="0"/>
                        </a:rPr>
                        <a:t>Skills</a:t>
                      </a:r>
                    </a:p>
                  </a:txBody>
                  <a:tcPr marL="90542" marR="90542" marT="34276" marB="34276" vert="vert270"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just"/>
                      <a:r>
                        <a:rPr lang="en-US" sz="1050" dirty="0">
                          <a:solidFill>
                            <a:schemeClr val="tx1"/>
                          </a:solidFill>
                          <a:latin typeface="Arial" panose="020B0604020202020204" pitchFamily="34" charset="0"/>
                          <a:cs typeface="Arial" panose="020B0604020202020204" pitchFamily="34" charset="0"/>
                        </a:rPr>
                        <a:t>When researching, students develop questions and simple hypotheses to frame an investigation of an economic or business issue. They gather and analyse relevant data and information from different sources to answer questions, identify trends and explain relationships. Students generate alternative responses to an issue and use cost-benefit analysis and appropriate criteria to </a:t>
                      </a:r>
                    </a:p>
                    <a:p>
                      <a:pPr algn="just"/>
                      <a:r>
                        <a:rPr lang="en-US" sz="1050" dirty="0">
                          <a:solidFill>
                            <a:schemeClr val="tx1"/>
                          </a:solidFill>
                          <a:latin typeface="Arial" panose="020B0604020202020204" pitchFamily="34" charset="0"/>
                          <a:cs typeface="Arial" panose="020B0604020202020204" pitchFamily="34" charset="0"/>
                        </a:rPr>
                        <a:t>propose a course of action. They apply economics and business knowledge, skills and concepts to familiar, unfamiliar and hypothetical problems. Students develop and present evidence-based conclusions and reasoned arguments using appropriate texts, subject-specific language and concepts. They analyse the effects of economic and business decisions and the potential consequences of alternative actions.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just"/>
                      <a:r>
                        <a:rPr lang="en-US" sz="1050" dirty="0">
                          <a:solidFill>
                            <a:schemeClr val="tx2"/>
                          </a:solidFill>
                          <a:latin typeface="Arial" panose="020B0604020202020204" pitchFamily="34" charset="0"/>
                          <a:cs typeface="Arial" panose="020B0604020202020204" pitchFamily="34" charset="0"/>
                        </a:rPr>
                        <a:t>Students develop and modify questions to investigate an economic and business issue. They locate, select and analyse information and data from a range of sources. They interpret and analyse information and data to explain economic trends and cause-and-effect relationships, and identify consumer and financial impacts. They develop a response to an economic and business issue, taking account of economic, business or financial factors. They evaluate a response using criteria and make decisions about how it is to be implemented. Students use economic and business knowledge, concepts and terms to develop descriptions, explanations and arguments that acknowledge research findings.</a:t>
                      </a:r>
                      <a:endParaRPr lang="en-AU" sz="105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32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a:t>Achievement standard structure: Skills </a:t>
            </a:r>
          </a:p>
        </p:txBody>
      </p:sp>
      <p:pic>
        <p:nvPicPr>
          <p:cNvPr id="4" name="Picture 3">
            <a:extLst>
              <a:ext uri="{FF2B5EF4-FFF2-40B4-BE49-F238E27FC236}">
                <a16:creationId xmlns:a16="http://schemas.microsoft.com/office/drawing/2014/main" id="{178A7C3D-22E7-ED04-1B55-120F925048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7368" y="1836287"/>
            <a:ext cx="5983752" cy="2140203"/>
          </a:xfrm>
          <a:prstGeom prst="rect">
            <a:avLst/>
          </a:prstGeom>
        </p:spPr>
      </p:pic>
      <p:pic>
        <p:nvPicPr>
          <p:cNvPr id="9" name="Picture 8">
            <a:extLst>
              <a:ext uri="{FF2B5EF4-FFF2-40B4-BE49-F238E27FC236}">
                <a16:creationId xmlns:a16="http://schemas.microsoft.com/office/drawing/2014/main" id="{C6572C0B-226C-95AF-9220-7469785CB6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1" y="1473454"/>
            <a:ext cx="2409575" cy="2154014"/>
          </a:xfrm>
          <a:prstGeom prst="rect">
            <a:avLst/>
          </a:prstGeom>
        </p:spPr>
      </p:pic>
      <p:sp>
        <p:nvSpPr>
          <p:cNvPr id="5" name="TextBox 4">
            <a:extLst>
              <a:ext uri="{FF2B5EF4-FFF2-40B4-BE49-F238E27FC236}">
                <a16:creationId xmlns:a16="http://schemas.microsoft.com/office/drawing/2014/main" id="{03666D63-766A-1E29-EABB-A390E71B8A2A}"/>
              </a:ext>
            </a:extLst>
          </p:cNvPr>
          <p:cNvSpPr txBox="1"/>
          <p:nvPr/>
        </p:nvSpPr>
        <p:spPr>
          <a:xfrm>
            <a:off x="2923467" y="1247639"/>
            <a:ext cx="5081740" cy="369332"/>
          </a:xfrm>
          <a:prstGeom prst="rect">
            <a:avLst/>
          </a:prstGeom>
          <a:noFill/>
        </p:spPr>
        <p:txBody>
          <a:bodyPr wrap="square" rtlCol="0">
            <a:spAutoFit/>
          </a:bodyPr>
          <a:lstStyle/>
          <a:p>
            <a:r>
              <a:rPr lang="en-AU" b="1" dirty="0"/>
              <a:t>Year 9 Economics and Business example:</a:t>
            </a:r>
          </a:p>
        </p:txBody>
      </p:sp>
    </p:spTree>
    <p:extLst>
      <p:ext uri="{BB962C8B-B14F-4D97-AF65-F5344CB8AC3E}">
        <p14:creationId xmlns:p14="http://schemas.microsoft.com/office/powerpoint/2010/main" val="33124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a:t>Achievement standard structure: Language</a:t>
            </a:r>
          </a:p>
        </p:txBody>
      </p:sp>
      <p:pic>
        <p:nvPicPr>
          <p:cNvPr id="3" name="Picture 2">
            <a:extLst>
              <a:ext uri="{FF2B5EF4-FFF2-40B4-BE49-F238E27FC236}">
                <a16:creationId xmlns:a16="http://schemas.microsoft.com/office/drawing/2014/main" id="{FC923233-ACB7-B4A3-30B7-BDFE478BEA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888" y="941787"/>
            <a:ext cx="8152223" cy="3259926"/>
          </a:xfrm>
          <a:prstGeom prst="rect">
            <a:avLst/>
          </a:prstGeom>
        </p:spPr>
      </p:pic>
    </p:spTree>
    <p:extLst>
      <p:ext uri="{BB962C8B-B14F-4D97-AF65-F5344CB8AC3E}">
        <p14:creationId xmlns:p14="http://schemas.microsoft.com/office/powerpoint/2010/main" val="249251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E054A2-F6FD-9F62-5CB3-B1F0F8D108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999" y="788748"/>
            <a:ext cx="8496300" cy="3682104"/>
          </a:xfrm>
          <a:prstGeom prst="rect">
            <a:avLst/>
          </a:prstGeom>
        </p:spPr>
      </p:pic>
      <p:sp>
        <p:nvSpPr>
          <p:cNvPr id="2" name="Title 1">
            <a:extLst>
              <a:ext uri="{FF2B5EF4-FFF2-40B4-BE49-F238E27FC236}">
                <a16:creationId xmlns:a16="http://schemas.microsoft.com/office/drawing/2014/main" id="{58FBA86B-D14D-4E51-8F6B-B98D185937C7}"/>
              </a:ext>
            </a:extLst>
          </p:cNvPr>
          <p:cNvSpPr>
            <a:spLocks noGrp="1"/>
          </p:cNvSpPr>
          <p:nvPr>
            <p:ph type="title"/>
          </p:nvPr>
        </p:nvSpPr>
        <p:spPr/>
        <p:txBody>
          <a:bodyPr/>
          <a:lstStyle/>
          <a:p>
            <a:r>
              <a:rPr lang="en-AU"/>
              <a:t>Achievement standard: changes</a:t>
            </a:r>
          </a:p>
        </p:txBody>
      </p:sp>
    </p:spTree>
    <p:extLst>
      <p:ext uri="{BB962C8B-B14F-4D97-AF65-F5344CB8AC3E}">
        <p14:creationId xmlns:p14="http://schemas.microsoft.com/office/powerpoint/2010/main" val="263341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p:txBody>
          <a:bodyPr>
            <a:normAutofit/>
          </a:bodyPr>
          <a:lstStyle/>
          <a:p>
            <a:r>
              <a:rPr lang="en-AU" dirty="0">
                <a:latin typeface="Arial"/>
                <a:cs typeface="Arial"/>
              </a:rPr>
              <a:t>HASS: Achievement standard structure</a:t>
            </a:r>
            <a:endParaRPr lang="en-AU" dirty="0"/>
          </a:p>
        </p:txBody>
      </p:sp>
      <p:pic>
        <p:nvPicPr>
          <p:cNvPr id="10" name="Picture 9">
            <a:extLst>
              <a:ext uri="{FF2B5EF4-FFF2-40B4-BE49-F238E27FC236}">
                <a16:creationId xmlns:a16="http://schemas.microsoft.com/office/drawing/2014/main" id="{63DB58EB-082F-AD72-609C-78AE6470BF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68528" y="874758"/>
            <a:ext cx="4806943" cy="3393984"/>
          </a:xfrm>
          <a:prstGeom prst="rect">
            <a:avLst/>
          </a:prstGeom>
          <a:ln>
            <a:solidFill>
              <a:schemeClr val="accent1"/>
            </a:solidFill>
          </a:ln>
          <a:effectLst>
            <a:outerShdw blurRad="50800" dist="38100" dir="2700000" algn="tl" rotWithShape="0">
              <a:schemeClr val="accent1">
                <a:alpha val="40000"/>
              </a:schemeClr>
            </a:outerShdw>
          </a:effectLst>
        </p:spPr>
      </p:pic>
      <p:sp>
        <p:nvSpPr>
          <p:cNvPr id="12" name="TextBox 11">
            <a:extLst>
              <a:ext uri="{FF2B5EF4-FFF2-40B4-BE49-F238E27FC236}">
                <a16:creationId xmlns:a16="http://schemas.microsoft.com/office/drawing/2014/main" id="{D2DE03B4-8463-B8BE-F07A-3C87F31164DC}"/>
              </a:ext>
            </a:extLst>
          </p:cNvPr>
          <p:cNvSpPr txBox="1"/>
          <p:nvPr/>
        </p:nvSpPr>
        <p:spPr>
          <a:xfrm>
            <a:off x="327025" y="4385752"/>
            <a:ext cx="8543842" cy="246221"/>
          </a:xfrm>
          <a:prstGeom prst="rect">
            <a:avLst/>
          </a:prstGeom>
          <a:noFill/>
        </p:spPr>
        <p:txBody>
          <a:bodyPr wrap="square">
            <a:spAutoFit/>
          </a:bodyPr>
          <a:lstStyle/>
          <a:p>
            <a:r>
              <a:rPr lang="en-AU" sz="1000" dirty="0">
                <a:hlinkClick r:id="rId4"/>
              </a:rPr>
              <a:t>www.qcaa.qld.edu.au/downloads/aciqv9/humanities-and-social-sciences/curriculum/ac9_hass_econ_bus_yr7-10_as_sequence.pdf</a:t>
            </a:r>
            <a:r>
              <a:rPr lang="en-AU" sz="1000" dirty="0"/>
              <a:t> </a:t>
            </a:r>
          </a:p>
        </p:txBody>
      </p:sp>
    </p:spTree>
    <p:extLst>
      <p:ext uri="{BB962C8B-B14F-4D97-AF65-F5344CB8AC3E}">
        <p14:creationId xmlns:p14="http://schemas.microsoft.com/office/powerpoint/2010/main" val="9901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2494-AFC1-AE62-CA4D-8C82547BC02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B2DE0F1-EF49-378F-385D-2A3A61358CED}"/>
              </a:ext>
            </a:extLst>
          </p:cNvPr>
          <p:cNvGrpSpPr/>
          <p:nvPr/>
        </p:nvGrpSpPr>
        <p:grpSpPr>
          <a:xfrm>
            <a:off x="6182110" y="642737"/>
            <a:ext cx="2634865" cy="4122559"/>
            <a:chOff x="5364087" y="541137"/>
            <a:chExt cx="2634865" cy="4122559"/>
          </a:xfrm>
        </p:grpSpPr>
        <p:sp>
          <p:nvSpPr>
            <p:cNvPr id="16" name="TextBox 15">
              <a:extLst>
                <a:ext uri="{FF2B5EF4-FFF2-40B4-BE49-F238E27FC236}">
                  <a16:creationId xmlns:a16="http://schemas.microsoft.com/office/drawing/2014/main" id="{77A5FAC1-51E3-CED1-1D43-A359CE341494}"/>
                </a:ext>
              </a:extLst>
            </p:cNvPr>
            <p:cNvSpPr txBox="1"/>
            <p:nvPr/>
          </p:nvSpPr>
          <p:spPr>
            <a:xfrm>
              <a:off x="5364088" y="3132508"/>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08AE047B-E387-7B97-94E5-20708758476D}"/>
                </a:ext>
              </a:extLst>
            </p:cNvPr>
            <p:cNvSpPr txBox="1"/>
            <p:nvPr/>
          </p:nvSpPr>
          <p:spPr>
            <a:xfrm>
              <a:off x="5364087" y="1528720"/>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101568AB-AEC7-E452-AB5F-C9E4C4F80716}"/>
                </a:ext>
              </a:extLst>
            </p:cNvPr>
            <p:cNvSpPr txBox="1"/>
            <p:nvPr/>
          </p:nvSpPr>
          <p:spPr>
            <a:xfrm>
              <a:off x="5740132" y="541137"/>
              <a:ext cx="1882774"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Economics and Business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BFA9F95C-28E3-AFC5-082C-811B6180AA2D}"/>
              </a:ext>
            </a:extLst>
          </p:cNvPr>
          <p:cNvGrpSpPr/>
          <p:nvPr/>
        </p:nvGrpSpPr>
        <p:grpSpPr>
          <a:xfrm>
            <a:off x="3251543" y="642737"/>
            <a:ext cx="2634864" cy="2797359"/>
            <a:chOff x="5364088" y="541137"/>
            <a:chExt cx="2634864" cy="2797359"/>
          </a:xfrm>
        </p:grpSpPr>
        <p:sp>
          <p:nvSpPr>
            <p:cNvPr id="9" name="TextBox 8">
              <a:extLst>
                <a:ext uri="{FF2B5EF4-FFF2-40B4-BE49-F238E27FC236}">
                  <a16:creationId xmlns:a16="http://schemas.microsoft.com/office/drawing/2014/main" id="{1792D6E4-258F-4AD6-855E-02613DCFF194}"/>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DB900FF9-3E69-D657-4067-A5F9D9C7EF69}"/>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F52BA145-438A-2047-450D-E252AD9C2C47}"/>
              </a:ext>
            </a:extLst>
          </p:cNvPr>
          <p:cNvSpPr txBox="1"/>
          <p:nvPr/>
        </p:nvSpPr>
        <p:spPr>
          <a:xfrm>
            <a:off x="6125028" y="3991493"/>
            <a:ext cx="2749028" cy="769441"/>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elaborations</a:t>
            </a:r>
          </a:p>
        </p:txBody>
      </p:sp>
      <p:sp>
        <p:nvSpPr>
          <p:cNvPr id="5" name="Title 4">
            <a:extLst>
              <a:ext uri="{FF2B5EF4-FFF2-40B4-BE49-F238E27FC236}">
                <a16:creationId xmlns:a16="http://schemas.microsoft.com/office/drawing/2014/main" id="{4989A0AA-AF40-84F4-208C-271749B86852}"/>
              </a:ext>
            </a:extLst>
          </p:cNvPr>
          <p:cNvSpPr>
            <a:spLocks noGrp="1"/>
          </p:cNvSpPr>
          <p:nvPr>
            <p:ph type="title"/>
          </p:nvPr>
        </p:nvSpPr>
        <p:spPr/>
        <p:txBody>
          <a:bodyPr>
            <a:normAutofit/>
          </a:bodyPr>
          <a:lstStyle/>
          <a:p>
            <a:r>
              <a:rPr lang="en-US" dirty="0" err="1"/>
              <a:t>Organisation</a:t>
            </a:r>
            <a:r>
              <a:rPr lang="en-US" dirty="0"/>
              <a:t> of Economics and Business</a:t>
            </a:r>
            <a:endParaRPr lang="en-AU" dirty="0"/>
          </a:p>
        </p:txBody>
      </p:sp>
    </p:spTree>
    <p:extLst>
      <p:ext uri="{BB962C8B-B14F-4D97-AF65-F5344CB8AC3E}">
        <p14:creationId xmlns:p14="http://schemas.microsoft.com/office/powerpoint/2010/main" val="19989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Comparison of AC v8.4 with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27025" y="771550"/>
            <a:ext cx="4016375" cy="3708000"/>
          </a:xfrm>
          <a:ln>
            <a:noFill/>
          </a:ln>
        </p:spPr>
        <p:txBody>
          <a:bodyPr/>
          <a:lstStyle/>
          <a:p>
            <a:r>
              <a:rPr lang="en-AU"/>
              <a:t>One document for each year level is available on the QCAA website.</a:t>
            </a:r>
          </a:p>
          <a:p>
            <a:endParaRPr lang="en-AU"/>
          </a:p>
          <a:p>
            <a:endParaRPr lang="en-AU"/>
          </a:p>
        </p:txBody>
      </p:sp>
      <p:pic>
        <p:nvPicPr>
          <p:cNvPr id="5" name="Picture 4">
            <a:extLst>
              <a:ext uri="{FF2B5EF4-FFF2-40B4-BE49-F238E27FC236}">
                <a16:creationId xmlns:a16="http://schemas.microsoft.com/office/drawing/2014/main" id="{20A0F314-30DB-C599-16E0-BA806912A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8105" y="801144"/>
            <a:ext cx="2617246" cy="3706586"/>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13744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50785046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Comparison of AC v8.4 with v9.0 documents</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8" name="Picture 7">
            <a:extLst>
              <a:ext uri="{FF2B5EF4-FFF2-40B4-BE49-F238E27FC236}">
                <a16:creationId xmlns:a16="http://schemas.microsoft.com/office/drawing/2014/main" id="{0C68AE5E-D397-2E4E-95DD-E2EF48CE8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42" r="821"/>
          <a:stretch/>
        </p:blipFill>
        <p:spPr>
          <a:xfrm>
            <a:off x="558265" y="1298824"/>
            <a:ext cx="7998594" cy="2849701"/>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11299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7E373-C7E1-40D5-C9FF-9461D40AE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5E34B-1974-05D2-C9A1-98ABBB5294B4}"/>
              </a:ext>
            </a:extLst>
          </p:cNvPr>
          <p:cNvSpPr>
            <a:spLocks noGrp="1"/>
          </p:cNvSpPr>
          <p:nvPr>
            <p:ph type="title"/>
          </p:nvPr>
        </p:nvSpPr>
        <p:spPr/>
        <p:txBody>
          <a:bodyPr>
            <a:normAutofit/>
          </a:bodyPr>
          <a:lstStyle/>
          <a:p>
            <a:r>
              <a:rPr lang="en-AU" sz="2400" dirty="0"/>
              <a:t>Removed content</a:t>
            </a:r>
          </a:p>
        </p:txBody>
      </p:sp>
      <p:pic>
        <p:nvPicPr>
          <p:cNvPr id="5" name="Picture 4">
            <a:extLst>
              <a:ext uri="{FF2B5EF4-FFF2-40B4-BE49-F238E27FC236}">
                <a16:creationId xmlns:a16="http://schemas.microsoft.com/office/drawing/2014/main" id="{D9EBD0C0-6857-754C-90E8-4B8BCEB5B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8" name="Picture 7">
            <a:extLst>
              <a:ext uri="{FF2B5EF4-FFF2-40B4-BE49-F238E27FC236}">
                <a16:creationId xmlns:a16="http://schemas.microsoft.com/office/drawing/2014/main" id="{DCE572EE-AA03-C4A7-A7F1-503A9912CB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42" r="821"/>
          <a:stretch/>
        </p:blipFill>
        <p:spPr>
          <a:xfrm>
            <a:off x="558265" y="1298824"/>
            <a:ext cx="7998594" cy="2849701"/>
          </a:xfrm>
          <a:prstGeom prst="rect">
            <a:avLst/>
          </a:prstGeom>
          <a:ln>
            <a:solidFill>
              <a:schemeClr val="accent1"/>
            </a:solidFill>
          </a:ln>
          <a:effectLst>
            <a:outerShdw blurRad="50800" dist="38100" dir="2700000" algn="tl" rotWithShape="0">
              <a:schemeClr val="accent1">
                <a:alpha val="40000"/>
              </a:schemeClr>
            </a:outerShdw>
          </a:effectLst>
        </p:spPr>
      </p:pic>
      <p:grpSp>
        <p:nvGrpSpPr>
          <p:cNvPr id="9" name="Group 8">
            <a:extLst>
              <a:ext uri="{FF2B5EF4-FFF2-40B4-BE49-F238E27FC236}">
                <a16:creationId xmlns:a16="http://schemas.microsoft.com/office/drawing/2014/main" id="{D9F71B5F-4391-FC88-3FDB-FCDADCD7456D}"/>
              </a:ext>
            </a:extLst>
          </p:cNvPr>
          <p:cNvGrpSpPr/>
          <p:nvPr/>
        </p:nvGrpSpPr>
        <p:grpSpPr>
          <a:xfrm>
            <a:off x="1107821" y="1626919"/>
            <a:ext cx="6896148" cy="2519389"/>
            <a:chOff x="1107821" y="1626919"/>
            <a:chExt cx="6896148" cy="2519389"/>
          </a:xfrm>
        </p:grpSpPr>
        <p:sp>
          <p:nvSpPr>
            <p:cNvPr id="3" name="Rectangle 2">
              <a:extLst>
                <a:ext uri="{FF2B5EF4-FFF2-40B4-BE49-F238E27FC236}">
                  <a16:creationId xmlns:a16="http://schemas.microsoft.com/office/drawing/2014/main" id="{31D5CD77-CC85-D5FD-A778-F1986A712123}"/>
                </a:ext>
              </a:extLst>
            </p:cNvPr>
            <p:cNvSpPr/>
            <p:nvPr/>
          </p:nvSpPr>
          <p:spPr>
            <a:xfrm>
              <a:off x="1107822" y="1626919"/>
              <a:ext cx="6896147" cy="433520"/>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C5908B5-5523-CCF4-695F-8146A3C4235A}"/>
                </a:ext>
              </a:extLst>
            </p:cNvPr>
            <p:cNvGrpSpPr/>
            <p:nvPr/>
          </p:nvGrpSpPr>
          <p:grpSpPr>
            <a:xfrm>
              <a:off x="1107821" y="2060439"/>
              <a:ext cx="6896147" cy="2085869"/>
              <a:chOff x="1107821" y="2060439"/>
              <a:chExt cx="6896147" cy="2085869"/>
            </a:xfrm>
          </p:grpSpPr>
          <p:sp>
            <p:nvSpPr>
              <p:cNvPr id="4" name="Rectangle 3">
                <a:extLst>
                  <a:ext uri="{FF2B5EF4-FFF2-40B4-BE49-F238E27FC236}">
                    <a16:creationId xmlns:a16="http://schemas.microsoft.com/office/drawing/2014/main" id="{4F4510E5-7D29-5C55-942F-259D12EF315E}"/>
                  </a:ext>
                </a:extLst>
              </p:cNvPr>
              <p:cNvSpPr/>
              <p:nvPr/>
            </p:nvSpPr>
            <p:spPr>
              <a:xfrm>
                <a:off x="1107821" y="3378300"/>
                <a:ext cx="6896147" cy="768008"/>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9EA639-C6FF-B665-E980-4A8EA48827F8}"/>
                  </a:ext>
                </a:extLst>
              </p:cNvPr>
              <p:cNvSpPr/>
              <p:nvPr/>
            </p:nvSpPr>
            <p:spPr>
              <a:xfrm>
                <a:off x="4572000" y="2060439"/>
                <a:ext cx="3431968" cy="1315644"/>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3141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83EC-3130-F01E-8567-2A8720FDE26B}"/>
              </a:ext>
            </a:extLst>
          </p:cNvPr>
          <p:cNvSpPr>
            <a:spLocks noGrp="1"/>
          </p:cNvSpPr>
          <p:nvPr>
            <p:ph type="title"/>
          </p:nvPr>
        </p:nvSpPr>
        <p:spPr/>
        <p:txBody>
          <a:bodyPr/>
          <a:lstStyle/>
          <a:p>
            <a:r>
              <a:rPr lang="en-AU" dirty="0"/>
              <a:t>Removed content</a:t>
            </a:r>
          </a:p>
        </p:txBody>
      </p:sp>
      <p:graphicFrame>
        <p:nvGraphicFramePr>
          <p:cNvPr id="6" name="Content Placeholder 5">
            <a:extLst>
              <a:ext uri="{FF2B5EF4-FFF2-40B4-BE49-F238E27FC236}">
                <a16:creationId xmlns:a16="http://schemas.microsoft.com/office/drawing/2014/main" id="{A6A124F7-1C55-8879-36C0-38075D61504A}"/>
              </a:ext>
            </a:extLst>
          </p:cNvPr>
          <p:cNvGraphicFramePr>
            <a:graphicFrameLocks noGrp="1"/>
          </p:cNvGraphicFramePr>
          <p:nvPr>
            <p:ph idx="1"/>
            <p:extLst>
              <p:ext uri="{D42A27DB-BD31-4B8C-83A1-F6EECF244321}">
                <p14:modId xmlns:p14="http://schemas.microsoft.com/office/powerpoint/2010/main" val="1310109068"/>
              </p:ext>
            </p:extLst>
          </p:nvPr>
        </p:nvGraphicFramePr>
        <p:xfrm>
          <a:off x="327025" y="771525"/>
          <a:ext cx="8496299" cy="3054564"/>
        </p:xfrm>
        <a:graphic>
          <a:graphicData uri="http://schemas.openxmlformats.org/drawingml/2006/table">
            <a:tbl>
              <a:tblPr firstRow="1" firstCol="1">
                <a:tableStyleId>{69CF1AB2-1976-4502-BF36-3FF5EA218861}</a:tableStyleId>
              </a:tblPr>
              <a:tblGrid>
                <a:gridCol w="1481903">
                  <a:extLst>
                    <a:ext uri="{9D8B030D-6E8A-4147-A177-3AD203B41FA5}">
                      <a16:colId xmlns:a16="http://schemas.microsoft.com/office/drawing/2014/main" val="1685279060"/>
                    </a:ext>
                  </a:extLst>
                </a:gridCol>
                <a:gridCol w="1203560">
                  <a:extLst>
                    <a:ext uri="{9D8B030D-6E8A-4147-A177-3AD203B41FA5}">
                      <a16:colId xmlns:a16="http://schemas.microsoft.com/office/drawing/2014/main" val="74290051"/>
                    </a:ext>
                  </a:extLst>
                </a:gridCol>
                <a:gridCol w="5810836">
                  <a:extLst>
                    <a:ext uri="{9D8B030D-6E8A-4147-A177-3AD203B41FA5}">
                      <a16:colId xmlns:a16="http://schemas.microsoft.com/office/drawing/2014/main" val="1769882013"/>
                    </a:ext>
                  </a:extLst>
                </a:gridCol>
              </a:tblGrid>
              <a:tr h="763641">
                <a:tc>
                  <a:txBody>
                    <a:bodyPr/>
                    <a:lstStyle/>
                    <a:p>
                      <a:pPr marL="0" marR="0" lvl="0" indent="0" algn="ctr" defTabSz="685800" rtl="0" eaLnBrk="1" fontAlgn="auto" latinLnBrk="0" hangingPunct="1">
                        <a:lnSpc>
                          <a:spcPct val="105000"/>
                        </a:lnSpc>
                        <a:spcBef>
                          <a:spcPts val="200"/>
                        </a:spcBef>
                        <a:spcAft>
                          <a:spcPts val="200"/>
                        </a:spcAft>
                        <a:buClrTx/>
                        <a:buSzTx/>
                        <a:buFontTx/>
                        <a:buNone/>
                        <a:tabLst/>
                        <a:defRPr/>
                      </a:pPr>
                      <a:r>
                        <a:rPr lang="en-AU" sz="1400" b="1">
                          <a:solidFill>
                            <a:schemeClr val="tx1"/>
                          </a:solidFill>
                          <a:effectLst/>
                          <a:latin typeface="Arial" panose="020B0604020202020204" pitchFamily="34" charset="0"/>
                          <a:cs typeface="Arial" panose="020B0604020202020204" pitchFamily="34" charset="0"/>
                        </a:rPr>
                        <a:t>Knowledge and Understanding</a:t>
                      </a:r>
                      <a:endPar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tc>
                <a:tc>
                  <a:txBody>
                    <a:bodyPr/>
                    <a:lstStyle/>
                    <a:p>
                      <a:pPr marL="0" marR="0" lvl="0" indent="0" algn="ctr" defTabSz="685800" rtl="0" eaLnBrk="1" fontAlgn="auto" latinLnBrk="0" hangingPunct="1">
                        <a:lnSpc>
                          <a:spcPct val="105000"/>
                        </a:lnSpc>
                        <a:spcBef>
                          <a:spcPts val="200"/>
                        </a:spcBef>
                        <a:spcAft>
                          <a:spcPts val="200"/>
                        </a:spcAft>
                        <a:buClrTx/>
                        <a:buSzTx/>
                        <a:buFontTx/>
                        <a:buNone/>
                        <a:tabLst/>
                        <a:defRPr/>
                      </a:pPr>
                      <a:r>
                        <a:rPr lang="en-AU" sz="1400" b="1">
                          <a:solidFill>
                            <a:srgbClr val="000000"/>
                          </a:solidFill>
                          <a:effectLst/>
                          <a:latin typeface="Arial" panose="020B0604020202020204" pitchFamily="34" charset="0"/>
                          <a:cs typeface="Arial" panose="020B0604020202020204" pitchFamily="34" charset="0"/>
                        </a:rPr>
                        <a:t>Year 9</a:t>
                      </a:r>
                      <a:endPar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tc>
                <a:tc>
                  <a:txBody>
                    <a:bodyPr/>
                    <a:lstStyle/>
                    <a:p>
                      <a:pPr marL="0" marR="0" lvl="0" indent="0" algn="l" defTabSz="685800" rtl="0" eaLnBrk="1" fontAlgn="auto" latinLnBrk="0" hangingPunct="1">
                        <a:lnSpc>
                          <a:spcPct val="105000"/>
                        </a:lnSpc>
                        <a:spcBef>
                          <a:spcPts val="200"/>
                        </a:spcBef>
                        <a:spcAft>
                          <a:spcPts val="200"/>
                        </a:spcAft>
                        <a:buClrTx/>
                        <a:buSzTx/>
                        <a:buFontTx/>
                        <a:buNone/>
                        <a:tabLst/>
                        <a:defRPr/>
                      </a:pPr>
                      <a:r>
                        <a:rPr lang="en-US" sz="1400" b="0" dirty="0">
                          <a:effectLst/>
                          <a:latin typeface="Arial" panose="020B0604020202020204" pitchFamily="34" charset="0"/>
                          <a:cs typeface="Arial" panose="020B0604020202020204" pitchFamily="34" charset="0"/>
                        </a:rPr>
                        <a:t>Changing roles and responsibilities of participants in Australian or global workplaces </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197971984"/>
                  </a:ext>
                </a:extLst>
              </a:tr>
              <a:tr h="763641">
                <a:tc rowSpan="3">
                  <a:txBody>
                    <a:bodyPr/>
                    <a:lstStyle/>
                    <a:p>
                      <a:pPr algn="ctr">
                        <a:lnSpc>
                          <a:spcPct val="105000"/>
                        </a:lnSpc>
                        <a:spcBef>
                          <a:spcPts val="200"/>
                        </a:spcBef>
                        <a:spcAft>
                          <a:spcPts val="200"/>
                        </a:spcAft>
                      </a:pPr>
                      <a:r>
                        <a:rPr lang="en-AU" sz="1400" b="1" dirty="0">
                          <a:solidFill>
                            <a:schemeClr val="tx1"/>
                          </a:solidFill>
                          <a:effectLst/>
                          <a:latin typeface="Arial" panose="020B0604020202020204" pitchFamily="34" charset="0"/>
                          <a:cs typeface="Arial" panose="020B0604020202020204" pitchFamily="34" charset="0"/>
                        </a:rPr>
                        <a:t>Skills</a:t>
                      </a:r>
                      <a:endPar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tc>
                <a:tc>
                  <a:txBody>
                    <a:bodyPr/>
                    <a:lstStyle/>
                    <a:p>
                      <a:pPr algn="ctr">
                        <a:lnSpc>
                          <a:spcPct val="105000"/>
                        </a:lnSpc>
                        <a:spcBef>
                          <a:spcPts val="200"/>
                        </a:spcBef>
                        <a:spcAft>
                          <a:spcPts val="200"/>
                        </a:spcAft>
                      </a:pPr>
                      <a:r>
                        <a:rPr lang="en-AU" sz="1400" b="1">
                          <a:solidFill>
                            <a:srgbClr val="000000"/>
                          </a:solidFill>
                          <a:effectLst/>
                          <a:latin typeface="Arial" panose="020B0604020202020204" pitchFamily="34" charset="0"/>
                          <a:cs typeface="Arial" panose="020B0604020202020204" pitchFamily="34" charset="0"/>
                        </a:rPr>
                        <a:t>Years 7/8</a:t>
                      </a:r>
                      <a:endPar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tc>
                <a:tc>
                  <a:txBody>
                    <a:bodyPr/>
                    <a:lstStyle/>
                    <a:p>
                      <a:pPr marL="0" marR="0" lvl="0" indent="0" algn="l" defTabSz="685800" rtl="0" eaLnBrk="1" fontAlgn="auto" latinLnBrk="0" hangingPunct="1">
                        <a:lnSpc>
                          <a:spcPct val="105000"/>
                        </a:lnSpc>
                        <a:spcBef>
                          <a:spcPts val="200"/>
                        </a:spcBef>
                        <a:spcAft>
                          <a:spcPts val="200"/>
                        </a:spcAft>
                        <a:buClrTx/>
                        <a:buSzTx/>
                        <a:buFontTx/>
                        <a:buNone/>
                        <a:tabLst/>
                        <a:defRPr/>
                      </a:pPr>
                      <a:r>
                        <a:rPr lang="en-US" sz="1400" dirty="0">
                          <a:effectLst/>
                          <a:latin typeface="Arial" panose="020B0604020202020204" pitchFamily="34" charset="0"/>
                          <a:cs typeface="Arial" panose="020B0604020202020204" pitchFamily="34" charset="0"/>
                        </a:rPr>
                        <a:t>Apply economics and business knowledge, skills and concepts in familiar and new situations</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2155026236"/>
                  </a:ext>
                </a:extLst>
              </a:tr>
              <a:tr h="763641">
                <a:tc vMerge="1">
                  <a:txBody>
                    <a:bodyPr/>
                    <a:lstStyle/>
                    <a:p>
                      <a:pPr algn="ctr">
                        <a:lnSpc>
                          <a:spcPct val="105000"/>
                        </a:lnSpc>
                        <a:spcBef>
                          <a:spcPts val="200"/>
                        </a:spcBef>
                        <a:spcAft>
                          <a:spcPts val="200"/>
                        </a:spcAft>
                      </a:pPr>
                      <a:endParaRPr lang="en-AU"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rowSpan="2">
                  <a:txBody>
                    <a:bodyPr/>
                    <a:lstStyle/>
                    <a:p>
                      <a:pPr algn="ctr">
                        <a:lnSpc>
                          <a:spcPct val="105000"/>
                        </a:lnSpc>
                        <a:spcBef>
                          <a:spcPts val="200"/>
                        </a:spcBef>
                        <a:spcAft>
                          <a:spcPts val="200"/>
                        </a:spcAft>
                      </a:pPr>
                      <a:r>
                        <a:rPr lang="en-AU" sz="1400" b="1" dirty="0">
                          <a:solidFill>
                            <a:srgbClr val="000000"/>
                          </a:solidFill>
                          <a:effectLst/>
                          <a:latin typeface="Arial" panose="020B0604020202020204" pitchFamily="34" charset="0"/>
                          <a:cs typeface="Arial" panose="020B0604020202020204" pitchFamily="34" charset="0"/>
                        </a:rPr>
                        <a:t>Years 9/10</a:t>
                      </a:r>
                      <a:endParaRPr lang="en-AU"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tc>
                <a:tc>
                  <a:txBody>
                    <a:bodyPr/>
                    <a:lstStyle/>
                    <a:p>
                      <a:pPr>
                        <a:lnSpc>
                          <a:spcPct val="105000"/>
                        </a:lnSpc>
                        <a:spcBef>
                          <a:spcPts val="200"/>
                        </a:spcBef>
                        <a:spcAft>
                          <a:spcPts val="200"/>
                        </a:spcAft>
                      </a:pPr>
                      <a:r>
                        <a:rPr lang="en-US" sz="1400" dirty="0">
                          <a:effectLst/>
                          <a:latin typeface="Arial" panose="020B0604020202020204" pitchFamily="34" charset="0"/>
                          <a:cs typeface="Arial" panose="020B0604020202020204" pitchFamily="34" charset="0"/>
                        </a:rPr>
                        <a:t>Apply economics and business knowledge, skills and concepts in familiar, new and hypothetical situations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32782889"/>
                  </a:ext>
                </a:extLst>
              </a:tr>
              <a:tr h="763641">
                <a:tc vMerge="1">
                  <a:txBody>
                    <a:bodyPr/>
                    <a:lstStyle/>
                    <a:p>
                      <a:pPr algn="ctr">
                        <a:lnSpc>
                          <a:spcPct val="105000"/>
                        </a:lnSpc>
                        <a:spcBef>
                          <a:spcPts val="200"/>
                        </a:spcBef>
                        <a:spcAft>
                          <a:spcPts val="200"/>
                        </a:spcAft>
                      </a:pPr>
                      <a:endParaRPr lang="en-AU"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vMerge="1">
                  <a:txBody>
                    <a:bodyPr/>
                    <a:lstStyle/>
                    <a:p>
                      <a:pPr algn="ctr">
                        <a:lnSpc>
                          <a:spcPct val="105000"/>
                        </a:lnSpc>
                        <a:spcBef>
                          <a:spcPts val="200"/>
                        </a:spcBef>
                        <a:spcAft>
                          <a:spcPts val="200"/>
                        </a:spcAft>
                      </a:pPr>
                      <a:endParaRPr lang="en-AU"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6E6E6"/>
                    </a:solidFill>
                  </a:tcPr>
                </a:tc>
                <a:tc>
                  <a:txBody>
                    <a:bodyPr/>
                    <a:lstStyle/>
                    <a:p>
                      <a:pPr>
                        <a:lnSpc>
                          <a:spcPct val="105000"/>
                        </a:lnSpc>
                        <a:spcBef>
                          <a:spcPts val="200"/>
                        </a:spcBef>
                        <a:spcAft>
                          <a:spcPts val="200"/>
                        </a:spcAft>
                      </a:pPr>
                      <a:r>
                        <a:rPr lang="en-US" sz="1400" dirty="0">
                          <a:effectLst/>
                          <a:latin typeface="Arial" panose="020B0604020202020204" pitchFamily="34" charset="0"/>
                          <a:cs typeface="Arial" panose="020B0604020202020204" pitchFamily="34" charset="0"/>
                        </a:rPr>
                        <a:t>Reflection on the intended and unintended consequences of economic and business decisions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2004817385"/>
                  </a:ext>
                </a:extLst>
              </a:tr>
            </a:tbl>
          </a:graphicData>
        </a:graphic>
      </p:graphicFrame>
    </p:spTree>
    <p:extLst>
      <p:ext uri="{BB962C8B-B14F-4D97-AF65-F5344CB8AC3E}">
        <p14:creationId xmlns:p14="http://schemas.microsoft.com/office/powerpoint/2010/main" val="271988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1333-93C1-99C0-84A5-4BC77B86A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5B0DF-629C-8C38-846B-B96D3FC26759}"/>
              </a:ext>
            </a:extLst>
          </p:cNvPr>
          <p:cNvSpPr>
            <a:spLocks noGrp="1"/>
          </p:cNvSpPr>
          <p:nvPr>
            <p:ph type="title"/>
          </p:nvPr>
        </p:nvSpPr>
        <p:spPr/>
        <p:txBody>
          <a:bodyPr>
            <a:normAutofit/>
          </a:bodyPr>
          <a:lstStyle/>
          <a:p>
            <a:r>
              <a:rPr lang="en-AU" sz="2400" dirty="0"/>
              <a:t>New content</a:t>
            </a:r>
          </a:p>
        </p:txBody>
      </p:sp>
      <p:pic>
        <p:nvPicPr>
          <p:cNvPr id="5" name="Picture 4">
            <a:extLst>
              <a:ext uri="{FF2B5EF4-FFF2-40B4-BE49-F238E27FC236}">
                <a16:creationId xmlns:a16="http://schemas.microsoft.com/office/drawing/2014/main" id="{F2696C02-4E64-C8A7-2301-D13544CE42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8" name="Picture 7">
            <a:extLst>
              <a:ext uri="{FF2B5EF4-FFF2-40B4-BE49-F238E27FC236}">
                <a16:creationId xmlns:a16="http://schemas.microsoft.com/office/drawing/2014/main" id="{BE0E4B82-93F8-E9F5-316C-62D92E0B98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42" r="821"/>
          <a:stretch/>
        </p:blipFill>
        <p:spPr>
          <a:xfrm>
            <a:off x="558265" y="1298824"/>
            <a:ext cx="7998594" cy="2849701"/>
          </a:xfrm>
          <a:prstGeom prst="rect">
            <a:avLst/>
          </a:prstGeom>
          <a:ln>
            <a:solidFill>
              <a:schemeClr val="accent1"/>
            </a:solidFill>
          </a:ln>
          <a:effectLst>
            <a:outerShdw blurRad="50800" dist="38100" dir="2700000" algn="tl" rotWithShape="0">
              <a:schemeClr val="accent1">
                <a:alpha val="40000"/>
              </a:schemeClr>
            </a:outerShdw>
          </a:effectLst>
        </p:spPr>
      </p:pic>
      <p:grpSp>
        <p:nvGrpSpPr>
          <p:cNvPr id="13" name="Group 12">
            <a:extLst>
              <a:ext uri="{FF2B5EF4-FFF2-40B4-BE49-F238E27FC236}">
                <a16:creationId xmlns:a16="http://schemas.microsoft.com/office/drawing/2014/main" id="{1CE92D02-6957-9D0F-CC8E-559FDCD0A986}"/>
              </a:ext>
            </a:extLst>
          </p:cNvPr>
          <p:cNvGrpSpPr/>
          <p:nvPr/>
        </p:nvGrpSpPr>
        <p:grpSpPr>
          <a:xfrm>
            <a:off x="1119697" y="1621906"/>
            <a:ext cx="6860521" cy="2544353"/>
            <a:chOff x="1119697" y="1621906"/>
            <a:chExt cx="6860521" cy="2544353"/>
          </a:xfrm>
        </p:grpSpPr>
        <p:sp>
          <p:nvSpPr>
            <p:cNvPr id="10" name="Rectangle 9">
              <a:extLst>
                <a:ext uri="{FF2B5EF4-FFF2-40B4-BE49-F238E27FC236}">
                  <a16:creationId xmlns:a16="http://schemas.microsoft.com/office/drawing/2014/main" id="{6EE04883-E93E-FB55-F553-81B2EFFC72BE}"/>
                </a:ext>
              </a:extLst>
            </p:cNvPr>
            <p:cNvSpPr/>
            <p:nvPr/>
          </p:nvSpPr>
          <p:spPr>
            <a:xfrm>
              <a:off x="1119697" y="1621906"/>
              <a:ext cx="6860521" cy="468152"/>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5495A1-E240-ACCD-2C5E-FA101678BDEF}"/>
                </a:ext>
              </a:extLst>
            </p:cNvPr>
            <p:cNvSpPr/>
            <p:nvPr/>
          </p:nvSpPr>
          <p:spPr>
            <a:xfrm>
              <a:off x="4572000" y="3698107"/>
              <a:ext cx="3408218" cy="468152"/>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C5519FF-2533-E1A5-E582-00C5CBB3EF62}"/>
              </a:ext>
            </a:extLst>
          </p:cNvPr>
          <p:cNvSpPr/>
          <p:nvPr/>
        </p:nvSpPr>
        <p:spPr>
          <a:xfrm>
            <a:off x="1119697" y="2090058"/>
            <a:ext cx="3452303" cy="2079440"/>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3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83EC-3130-F01E-8567-2A8720FDE26B}"/>
              </a:ext>
            </a:extLst>
          </p:cNvPr>
          <p:cNvSpPr>
            <a:spLocks noGrp="1"/>
          </p:cNvSpPr>
          <p:nvPr>
            <p:ph type="title"/>
          </p:nvPr>
        </p:nvSpPr>
        <p:spPr/>
        <p:txBody>
          <a:bodyPr/>
          <a:lstStyle/>
          <a:p>
            <a:r>
              <a:rPr lang="en-AU"/>
              <a:t>New content descriptions</a:t>
            </a:r>
          </a:p>
        </p:txBody>
      </p:sp>
      <p:graphicFrame>
        <p:nvGraphicFramePr>
          <p:cNvPr id="6" name="Content Placeholder 5">
            <a:extLst>
              <a:ext uri="{FF2B5EF4-FFF2-40B4-BE49-F238E27FC236}">
                <a16:creationId xmlns:a16="http://schemas.microsoft.com/office/drawing/2014/main" id="{A6A124F7-1C55-8879-36C0-38075D61504A}"/>
              </a:ext>
            </a:extLst>
          </p:cNvPr>
          <p:cNvGraphicFramePr>
            <a:graphicFrameLocks noGrp="1"/>
          </p:cNvGraphicFramePr>
          <p:nvPr>
            <p:ph idx="1"/>
            <p:extLst>
              <p:ext uri="{D42A27DB-BD31-4B8C-83A1-F6EECF244321}">
                <p14:modId xmlns:p14="http://schemas.microsoft.com/office/powerpoint/2010/main" val="4105449498"/>
              </p:ext>
            </p:extLst>
          </p:nvPr>
        </p:nvGraphicFramePr>
        <p:xfrm>
          <a:off x="327025" y="771525"/>
          <a:ext cx="8496299" cy="2391792"/>
        </p:xfrm>
        <a:graphic>
          <a:graphicData uri="http://schemas.openxmlformats.org/drawingml/2006/table">
            <a:tbl>
              <a:tblPr firstRow="1" firstCol="1">
                <a:tableStyleId>{69CF1AB2-1976-4502-BF36-3FF5EA218861}</a:tableStyleId>
              </a:tblPr>
              <a:tblGrid>
                <a:gridCol w="2052576">
                  <a:extLst>
                    <a:ext uri="{9D8B030D-6E8A-4147-A177-3AD203B41FA5}">
                      <a16:colId xmlns:a16="http://schemas.microsoft.com/office/drawing/2014/main" val="74290051"/>
                    </a:ext>
                  </a:extLst>
                </a:gridCol>
                <a:gridCol w="6443723">
                  <a:extLst>
                    <a:ext uri="{9D8B030D-6E8A-4147-A177-3AD203B41FA5}">
                      <a16:colId xmlns:a16="http://schemas.microsoft.com/office/drawing/2014/main" val="1769882013"/>
                    </a:ext>
                  </a:extLst>
                </a:gridCol>
              </a:tblGrid>
              <a:tr h="797264">
                <a:tc>
                  <a:txBody>
                    <a:bodyPr/>
                    <a:lstStyle/>
                    <a:p>
                      <a:pPr lvl="0" algn="ctr"/>
                      <a:r>
                        <a:rPr lang="en-AU" sz="1400" b="1" dirty="0">
                          <a:latin typeface="Arial" panose="020B0604020202020204" pitchFamily="34" charset="0"/>
                          <a:cs typeface="Arial" panose="020B0604020202020204" pitchFamily="34" charset="0"/>
                        </a:rPr>
                        <a:t>Year 8 </a:t>
                      </a:r>
                    </a:p>
                  </a:txBody>
                  <a:tcPr marL="68580" marR="68580" marT="36195" marB="36195" anchor="ctr"/>
                </a:tc>
                <a:tc>
                  <a:txBody>
                    <a:bodyPr/>
                    <a:lstStyle/>
                    <a:p>
                      <a:pPr lvl="0"/>
                      <a:r>
                        <a:rPr lang="en-US" sz="1400" b="0" dirty="0">
                          <a:latin typeface="Arial" panose="020B0604020202020204" pitchFamily="34" charset="0"/>
                          <a:cs typeface="Arial" panose="020B0604020202020204" pitchFamily="34" charset="0"/>
                        </a:rPr>
                        <a:t>Australia’s system of taxation and how it can affect decision-making processes of individuals and businesses</a:t>
                      </a:r>
                      <a:endParaRPr lang="en-AU" sz="1400" b="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197971984"/>
                  </a:ext>
                </a:extLst>
              </a:tr>
              <a:tr h="797264">
                <a:tc>
                  <a:txBody>
                    <a:bodyPr/>
                    <a:lstStyle/>
                    <a:p>
                      <a:pPr lvl="0" algn="ctr"/>
                      <a:r>
                        <a:rPr lang="en-AU" sz="1400" b="1" dirty="0">
                          <a:latin typeface="Arial" panose="020B0604020202020204" pitchFamily="34" charset="0"/>
                          <a:cs typeface="Arial" panose="020B0604020202020204" pitchFamily="34" charset="0"/>
                        </a:rPr>
                        <a:t>Year 9</a:t>
                      </a:r>
                    </a:p>
                  </a:txBody>
                  <a:tcPr marL="68580" marR="68580" marT="36195" marB="36195" anchor="ctr"/>
                </a:tc>
                <a:tc>
                  <a:txBody>
                    <a:bodyPr/>
                    <a:lstStyle/>
                    <a:p>
                      <a:pPr lvl="0"/>
                      <a:r>
                        <a:rPr lang="en-US" sz="1400" dirty="0">
                          <a:latin typeface="Arial" panose="020B0604020202020204" pitchFamily="34" charset="0"/>
                          <a:cs typeface="Arial" panose="020B0604020202020204" pitchFamily="34" charset="0"/>
                        </a:rPr>
                        <a:t>The role of Australia’s financial sector and its effect on economic decision-making by individuals, businesses and global markets</a:t>
                      </a:r>
                      <a:endParaRPr lang="en-AU" sz="14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2155026236"/>
                  </a:ext>
                </a:extLst>
              </a:tr>
              <a:tr h="7972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a:latin typeface="Arial" panose="020B0604020202020204" pitchFamily="34" charset="0"/>
                          <a:cs typeface="Arial" panose="020B0604020202020204" pitchFamily="34" charset="0"/>
                        </a:rPr>
                        <a:t>Year 10</a:t>
                      </a:r>
                    </a:p>
                  </a:txBody>
                  <a:tcPr marL="68580" marR="68580" marT="36195" marB="36195" anchor="ctr"/>
                </a:tc>
                <a:tc>
                  <a:txBody>
                    <a:bodyPr/>
                    <a:lstStyle/>
                    <a:p>
                      <a:pPr lvl="0"/>
                      <a:r>
                        <a:rPr lang="en-US" sz="1400" dirty="0">
                          <a:latin typeface="Arial" panose="020B0604020202020204" pitchFamily="34" charset="0"/>
                          <a:cs typeface="Arial" panose="020B0604020202020204" pitchFamily="34" charset="0"/>
                        </a:rPr>
                        <a:t>The importance of Australia’s superannuation system and how this system affects consumer and financial decision-making</a:t>
                      </a:r>
                      <a:endParaRPr lang="en-AU" sz="14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4098397078"/>
                  </a:ext>
                </a:extLst>
              </a:tr>
            </a:tbl>
          </a:graphicData>
        </a:graphic>
      </p:graphicFrame>
    </p:spTree>
    <p:extLst>
      <p:ext uri="{BB962C8B-B14F-4D97-AF65-F5344CB8AC3E}">
        <p14:creationId xmlns:p14="http://schemas.microsoft.com/office/powerpoint/2010/main" val="94462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13888-6B2E-E95C-6D32-C063729B7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C7E4D-9843-7354-AB2A-5EDAE3BFD5F5}"/>
              </a:ext>
            </a:extLst>
          </p:cNvPr>
          <p:cNvSpPr>
            <a:spLocks noGrp="1"/>
          </p:cNvSpPr>
          <p:nvPr>
            <p:ph type="title"/>
          </p:nvPr>
        </p:nvSpPr>
        <p:spPr/>
        <p:txBody>
          <a:bodyPr>
            <a:normAutofit/>
          </a:bodyPr>
          <a:lstStyle/>
          <a:p>
            <a:r>
              <a:rPr lang="en-AU" sz="2400" dirty="0"/>
              <a:t>Moved content</a:t>
            </a:r>
          </a:p>
        </p:txBody>
      </p:sp>
      <p:pic>
        <p:nvPicPr>
          <p:cNvPr id="5" name="Picture 4">
            <a:extLst>
              <a:ext uri="{FF2B5EF4-FFF2-40B4-BE49-F238E27FC236}">
                <a16:creationId xmlns:a16="http://schemas.microsoft.com/office/drawing/2014/main" id="{FB7E37AF-7372-1005-C606-1B9D96377E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8" name="Picture 7">
            <a:extLst>
              <a:ext uri="{FF2B5EF4-FFF2-40B4-BE49-F238E27FC236}">
                <a16:creationId xmlns:a16="http://schemas.microsoft.com/office/drawing/2014/main" id="{4F564AB9-DEE3-2366-F087-2DB211211C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42" r="821"/>
          <a:stretch/>
        </p:blipFill>
        <p:spPr>
          <a:xfrm>
            <a:off x="558265" y="1298824"/>
            <a:ext cx="7998594" cy="2849701"/>
          </a:xfrm>
          <a:prstGeom prst="rect">
            <a:avLst/>
          </a:prstGeom>
          <a:ln>
            <a:solidFill>
              <a:schemeClr val="accent1"/>
            </a:solidFill>
          </a:ln>
          <a:effectLst>
            <a:outerShdw blurRad="50800" dist="38100" dir="2700000" algn="tl" rotWithShape="0">
              <a:schemeClr val="accent1">
                <a:alpha val="40000"/>
              </a:schemeClr>
            </a:outerShdw>
          </a:effectLst>
        </p:spPr>
      </p:pic>
      <p:sp>
        <p:nvSpPr>
          <p:cNvPr id="3" name="Rectangle 2">
            <a:extLst>
              <a:ext uri="{FF2B5EF4-FFF2-40B4-BE49-F238E27FC236}">
                <a16:creationId xmlns:a16="http://schemas.microsoft.com/office/drawing/2014/main" id="{368327F8-CE6C-272A-3E5C-BC4ADB70B1FF}"/>
              </a:ext>
            </a:extLst>
          </p:cNvPr>
          <p:cNvSpPr>
            <a:spLocks noGrp="1" noRot="1" noMove="1" noResize="1" noEditPoints="1" noAdjustHandles="1" noChangeArrowheads="1" noChangeShapeType="1"/>
          </p:cNvSpPr>
          <p:nvPr/>
        </p:nvSpPr>
        <p:spPr>
          <a:xfrm>
            <a:off x="1119697" y="1621905"/>
            <a:ext cx="3452303" cy="1750687"/>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A7E7E3-9D33-79E7-F842-15BAF71E11D5}"/>
              </a:ext>
            </a:extLst>
          </p:cNvPr>
          <p:cNvSpPr>
            <a:spLocks noGrp="1" noRot="1" noMove="1" noResize="1" noEditPoints="1" noAdjustHandles="1" noChangeArrowheads="1" noChangeShapeType="1"/>
          </p:cNvSpPr>
          <p:nvPr/>
        </p:nvSpPr>
        <p:spPr>
          <a:xfrm>
            <a:off x="4557562" y="2099274"/>
            <a:ext cx="3452303" cy="1596400"/>
          </a:xfrm>
          <a:prstGeom prst="rect">
            <a:avLst/>
          </a:prstGeom>
          <a:solidFill>
            <a:schemeClr val="accent1">
              <a:lumMod val="40000"/>
              <a:lumOff val="60000"/>
              <a:alpha val="4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9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83EC-3130-F01E-8567-2A8720FDE26B}"/>
              </a:ext>
            </a:extLst>
          </p:cNvPr>
          <p:cNvSpPr>
            <a:spLocks noGrp="1"/>
          </p:cNvSpPr>
          <p:nvPr>
            <p:ph type="title"/>
          </p:nvPr>
        </p:nvSpPr>
        <p:spPr/>
        <p:txBody>
          <a:bodyPr/>
          <a:lstStyle/>
          <a:p>
            <a:r>
              <a:rPr lang="en-AU" dirty="0"/>
              <a:t>Moved content</a:t>
            </a:r>
          </a:p>
        </p:txBody>
      </p:sp>
      <p:graphicFrame>
        <p:nvGraphicFramePr>
          <p:cNvPr id="6" name="Content Placeholder 5">
            <a:extLst>
              <a:ext uri="{FF2B5EF4-FFF2-40B4-BE49-F238E27FC236}">
                <a16:creationId xmlns:a16="http://schemas.microsoft.com/office/drawing/2014/main" id="{A6A124F7-1C55-8879-36C0-38075D61504A}"/>
              </a:ext>
            </a:extLst>
          </p:cNvPr>
          <p:cNvGraphicFramePr>
            <a:graphicFrameLocks noGrp="1"/>
          </p:cNvGraphicFramePr>
          <p:nvPr>
            <p:ph idx="1"/>
            <p:extLst>
              <p:ext uri="{D42A27DB-BD31-4B8C-83A1-F6EECF244321}">
                <p14:modId xmlns:p14="http://schemas.microsoft.com/office/powerpoint/2010/main" val="303584484"/>
              </p:ext>
            </p:extLst>
          </p:nvPr>
        </p:nvGraphicFramePr>
        <p:xfrm>
          <a:off x="327025" y="771525"/>
          <a:ext cx="8496299" cy="3387440"/>
        </p:xfrm>
        <a:graphic>
          <a:graphicData uri="http://schemas.openxmlformats.org/drawingml/2006/table">
            <a:tbl>
              <a:tblPr firstRow="1" firstCol="1">
                <a:tableStyleId>{69CF1AB2-1976-4502-BF36-3FF5EA218861}</a:tableStyleId>
              </a:tblPr>
              <a:tblGrid>
                <a:gridCol w="2052575">
                  <a:extLst>
                    <a:ext uri="{9D8B030D-6E8A-4147-A177-3AD203B41FA5}">
                      <a16:colId xmlns:a16="http://schemas.microsoft.com/office/drawing/2014/main" val="74290051"/>
                    </a:ext>
                  </a:extLst>
                </a:gridCol>
                <a:gridCol w="6443724">
                  <a:extLst>
                    <a:ext uri="{9D8B030D-6E8A-4147-A177-3AD203B41FA5}">
                      <a16:colId xmlns:a16="http://schemas.microsoft.com/office/drawing/2014/main" val="1769882013"/>
                    </a:ext>
                  </a:extLst>
                </a:gridCol>
              </a:tblGrid>
              <a:tr h="677488">
                <a:tc>
                  <a:txBody>
                    <a:bodyPr/>
                    <a:lstStyle/>
                    <a:p>
                      <a:pPr lvl="0" algn="ctr"/>
                      <a:r>
                        <a:rPr lang="en-AU" sz="1400" b="1" dirty="0">
                          <a:latin typeface="Arial" panose="020B0604020202020204" pitchFamily="34" charset="0"/>
                          <a:cs typeface="Arial" panose="020B0604020202020204" pitchFamily="34" charset="0"/>
                        </a:rPr>
                        <a:t>Year 6 to Year 7</a:t>
                      </a:r>
                    </a:p>
                  </a:txBody>
                  <a:tcPr marL="68580" marR="68580" marT="36195" marB="36195" anchor="ctr"/>
                </a:tc>
                <a:tc>
                  <a:txBody>
                    <a:bodyPr/>
                    <a:lstStyle/>
                    <a:p>
                      <a:pPr lvl="0"/>
                      <a:r>
                        <a:rPr lang="en-US" sz="1400" b="0" dirty="0">
                          <a:latin typeface="Arial" panose="020B0604020202020204" pitchFamily="34" charset="0"/>
                          <a:cs typeface="Arial" panose="020B0604020202020204" pitchFamily="34" charset="0"/>
                        </a:rPr>
                        <a:t>Why opportunity cost exists as decisions are made to allocate limited resources to meet unlimited needs and wants</a:t>
                      </a:r>
                      <a:endParaRPr lang="en-AU" sz="1400" b="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197971984"/>
                  </a:ext>
                </a:extLst>
              </a:tr>
              <a:tr h="677488">
                <a:tc>
                  <a:txBody>
                    <a:bodyPr/>
                    <a:lstStyle/>
                    <a:p>
                      <a:pPr lvl="0" algn="ctr"/>
                      <a:r>
                        <a:rPr lang="en-AU" sz="1400" b="1">
                          <a:latin typeface="Arial" panose="020B0604020202020204" pitchFamily="34" charset="0"/>
                          <a:cs typeface="Arial" panose="020B0604020202020204" pitchFamily="34" charset="0"/>
                        </a:rPr>
                        <a:t>Year 6 to Year 7</a:t>
                      </a:r>
                    </a:p>
                  </a:txBody>
                  <a:tcPr marL="68580" marR="68580" marT="36195" marB="36195" anchor="ctr"/>
                </a:tc>
                <a:tc>
                  <a:txBody>
                    <a:bodyPr/>
                    <a:lstStyle/>
                    <a:p>
                      <a:pPr lvl="0"/>
                      <a:r>
                        <a:rPr lang="en-US" sz="1400" dirty="0">
                          <a:latin typeface="Arial" panose="020B0604020202020204" pitchFamily="34" charset="0"/>
                          <a:cs typeface="Arial" panose="020B0604020202020204" pitchFamily="34" charset="0"/>
                        </a:rPr>
                        <a:t>The reasons businesses exist and how different types of businesses provide goods and services</a:t>
                      </a:r>
                      <a:endParaRPr lang="en-AU" sz="14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2155026236"/>
                  </a:ext>
                </a:extLst>
              </a:tr>
              <a:tr h="6774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a:latin typeface="Arial" panose="020B0604020202020204" pitchFamily="34" charset="0"/>
                          <a:cs typeface="Arial" panose="020B0604020202020204" pitchFamily="34" charset="0"/>
                        </a:rPr>
                        <a:t>Year 8 to Year 7</a:t>
                      </a:r>
                    </a:p>
                  </a:txBody>
                  <a:tcPr marL="68580" marR="68580" marT="36195" marB="36195" anchor="ctr"/>
                </a:tc>
                <a:tc>
                  <a:txBody>
                    <a:bodyPr/>
                    <a:lstStyle/>
                    <a:p>
                      <a:pPr lvl="0"/>
                      <a:r>
                        <a:rPr lang="en-US" sz="1400" dirty="0">
                          <a:latin typeface="Arial" panose="020B0604020202020204" pitchFamily="34" charset="0"/>
                          <a:cs typeface="Arial" panose="020B0604020202020204" pitchFamily="34" charset="0"/>
                        </a:rPr>
                        <a:t>Rights and responsibilities of individuals and businesses in relation to consumer and financial products and services </a:t>
                      </a:r>
                      <a:endParaRPr lang="en-AU" sz="14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4098397078"/>
                  </a:ext>
                </a:extLst>
              </a:tr>
              <a:tr h="6774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a:latin typeface="Arial" panose="020B0604020202020204" pitchFamily="34" charset="0"/>
                          <a:cs typeface="Arial" panose="020B0604020202020204" pitchFamily="34" charset="0"/>
                        </a:rPr>
                        <a:t>Year 7 to Year 8</a:t>
                      </a:r>
                    </a:p>
                  </a:txBody>
                  <a:tcPr marL="68580" marR="68580" marT="36195" marB="36195" anchor="ctr"/>
                </a:tc>
                <a:tc>
                  <a:txBody>
                    <a:bodyPr/>
                    <a:lstStyle/>
                    <a:p>
                      <a:pPr lvl="0"/>
                      <a:r>
                        <a:rPr lang="en-US" sz="1400" dirty="0">
                          <a:latin typeface="Arial" panose="020B0604020202020204" pitchFamily="34" charset="0"/>
                          <a:cs typeface="Arial" panose="020B0604020202020204" pitchFamily="34" charset="0"/>
                        </a:rPr>
                        <a:t>Processes individuals and/or businesses use to plan and budget to achieve short-term and long-term financial objectives</a:t>
                      </a:r>
                      <a:endParaRPr lang="en-AU" sz="1400" dirty="0">
                        <a:latin typeface="Arial" panose="020B0604020202020204" pitchFamily="34" charset="0"/>
                        <a:cs typeface="Arial" panose="020B0604020202020204" pitchFamily="34" charset="0"/>
                      </a:endParaRPr>
                    </a:p>
                  </a:txBody>
                  <a:tcPr marL="68580" marR="68580" marT="36195" marB="36195" anchor="ctr">
                    <a:noFill/>
                  </a:tcPr>
                </a:tc>
                <a:extLst>
                  <a:ext uri="{0D108BD9-81ED-4DB2-BD59-A6C34878D82A}">
                    <a16:rowId xmlns:a16="http://schemas.microsoft.com/office/drawing/2014/main" val="92964572"/>
                  </a:ext>
                </a:extLst>
              </a:tr>
              <a:tr h="6774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Year 7 to </a:t>
                      </a:r>
                      <a:r>
                        <a:rPr lang="en-AU" sz="1400" b="1">
                          <a:latin typeface="Arial" panose="020B0604020202020204" pitchFamily="34" charset="0"/>
                          <a:cs typeface="Arial" panose="020B0604020202020204" pitchFamily="34" charset="0"/>
                        </a:rPr>
                        <a:t>Year 8</a:t>
                      </a:r>
                      <a:endParaRPr lang="en-AU" sz="1400" b="1" dirty="0">
                        <a:latin typeface="Arial" panose="020B0604020202020204" pitchFamily="34" charset="0"/>
                        <a:cs typeface="Arial" panose="020B0604020202020204" pitchFamily="34" charset="0"/>
                      </a:endParaRPr>
                    </a:p>
                  </a:txBody>
                  <a:tcPr marL="68580" marR="68580" marT="36195" marB="36195" anchor="ctr"/>
                </a:tc>
                <a:tc>
                  <a:txBody>
                    <a:bodyPr/>
                    <a:lstStyle/>
                    <a:p>
                      <a:pPr lvl="0"/>
                      <a:r>
                        <a:rPr lang="en-AU" sz="1400" dirty="0">
                          <a:latin typeface="Arial" panose="020B0604020202020204" pitchFamily="34" charset="0"/>
                          <a:cs typeface="Arial" panose="020B0604020202020204" pitchFamily="34" charset="0"/>
                        </a:rPr>
                        <a:t>How markets influence decisions about the allocation of resources to the production of goods and services, and the effect of prices on these decisions. </a:t>
                      </a:r>
                    </a:p>
                  </a:txBody>
                  <a:tcPr marL="68580" marR="68580" marT="36195" marB="36195" anchor="ctr">
                    <a:noFill/>
                  </a:tcPr>
                </a:tc>
                <a:extLst>
                  <a:ext uri="{0D108BD9-81ED-4DB2-BD59-A6C34878D82A}">
                    <a16:rowId xmlns:a16="http://schemas.microsoft.com/office/drawing/2014/main" val="730896428"/>
                  </a:ext>
                </a:extLst>
              </a:tr>
            </a:tbl>
          </a:graphicData>
        </a:graphic>
      </p:graphicFrame>
    </p:spTree>
    <p:extLst>
      <p:ext uri="{BB962C8B-B14F-4D97-AF65-F5344CB8AC3E}">
        <p14:creationId xmlns:p14="http://schemas.microsoft.com/office/powerpoint/2010/main" val="354676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7845219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p:txBody>
          <a:bodyPr>
            <a:normAutofit fontScale="90000"/>
          </a:bodyPr>
          <a:lstStyle/>
          <a:p>
            <a:r>
              <a:rPr lang="en-US" b="1"/>
              <a:t>Australian Curriculum in Queensland (</a:t>
            </a:r>
            <a:r>
              <a:rPr lang="en-US" b="1" err="1"/>
              <a:t>ACiQ</a:t>
            </a:r>
            <a:r>
              <a:rPr lang="en-US" b="1"/>
              <a:t>)</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2000" y="1005750"/>
            <a:ext cx="6120000" cy="3132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2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5" y="771550"/>
            <a:ext cx="3305175"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32428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9203084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normAutofit fontScale="90000"/>
          </a:bodyPr>
          <a:lstStyle/>
          <a:p>
            <a:r>
              <a:rPr lang="en-AU" dirty="0">
                <a:latin typeface="Arial"/>
                <a:cs typeface="Arial"/>
              </a:rPr>
              <a:t>Examples of QCAA resources for Economics and Business</a:t>
            </a:r>
            <a:endParaRPr lang="en-US" dirty="0">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Comparison of AC v8.4 to v9.0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700" dirty="0">
                <a:solidFill>
                  <a:srgbClr val="000000"/>
                </a:solidFill>
                <a:latin typeface="Arial"/>
                <a:cs typeface="Arial"/>
                <a:hlinkClick r:id="rId6"/>
              </a:rPr>
              <a:t>QCAA P–10 Planning app</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007576" cy="3708000"/>
          </a:xfrm>
        </p:spPr>
        <p:txBody>
          <a:bodyPr/>
          <a:lstStyle/>
          <a:p>
            <a:r>
              <a:rPr lang="en-AU" b="1" dirty="0"/>
              <a:t>Learning goal</a:t>
            </a:r>
          </a:p>
          <a:p>
            <a:r>
              <a:rPr lang="en-AU" dirty="0"/>
              <a:t>Understand the implications of changes in the Years 7–10 Australian Curriculum from v8.4 to v9.0: Economics and Business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8" y="771525"/>
            <a:ext cx="3756284"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Economics and Business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idx="1"/>
          </p:nvPr>
        </p:nvSpPr>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https://docs.acara.edu.au/resources/The_Shape_of_the_Australian_Curriculum_v4.pdf</a:t>
            </a:r>
            <a:r>
              <a:rPr lang="en-US" sz="1200" dirty="0"/>
              <a:t> </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16689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and glossary are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 </a:t>
            </a:r>
            <a:endParaRPr lang="en-US" sz="1200" dirty="0"/>
          </a:p>
        </p:txBody>
      </p:sp>
    </p:spTree>
    <p:extLst>
      <p:ext uri="{BB962C8B-B14F-4D97-AF65-F5344CB8AC3E}">
        <p14:creationId xmlns:p14="http://schemas.microsoft.com/office/powerpoint/2010/main" val="39587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a:t>
            </a:r>
            <a:r>
              <a:rPr lang="en-US"/>
              <a:t>: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4154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60099" y="196001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53888" y="1063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2020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126219" y="32960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53888" y="10758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766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113519" y="33087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a:t>Source: ACARA, </a:t>
            </a:r>
            <a:r>
              <a:rPr lang="en-AU" sz="900">
                <a:hlinkClick r:id="rId4"/>
              </a:rPr>
              <a:t>www.v9.australiancurriculum.edu.au/help/website-tour</a:t>
            </a:r>
            <a:r>
              <a:rPr lang="en-AU" sz="90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39837" y="1061613"/>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2274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a:t>Source: ACARA, </a:t>
            </a:r>
            <a:r>
              <a:rPr lang="en-AU" sz="900">
                <a:hlinkClick r:id="rId4"/>
              </a:rPr>
              <a:t>https://v9.australiancurriculum.edu.au/help/website-tour</a:t>
            </a:r>
            <a:r>
              <a:rPr lang="en-AU" sz="90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7D32B66A-ED13-464C-B695-51607D533E66}"/>
    </a:ext>
  </a:extLst>
</a:theme>
</file>

<file path=ppt/theme/theme2.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B0AAC2-9F9E-41BA-95B9-1C6B9321096A}" vid="{3198966D-D251-4B79-BF5B-B5F5A0336ADF}"/>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A7CB8-9B1D-493F-B40A-427C8C56B18C}">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70d7b946-3027-4b33-9e00-b894cda58cf9"/>
    <ds:schemaRef ds:uri="http://www.w3.org/XML/1998/namespace"/>
    <ds:schemaRef ds:uri="1aeb0db8-a023-4f83-a675-fc900e5c4eb0"/>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6259</TotalTime>
  <Words>6598</Words>
  <Application>Microsoft Office PowerPoint</Application>
  <PresentationFormat>On-screen Show (16:9)</PresentationFormat>
  <Paragraphs>796</Paragraphs>
  <Slides>56</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Segoe UI</vt:lpstr>
      <vt:lpstr>Symbol</vt:lpstr>
      <vt:lpstr>Times New Roman</vt:lpstr>
      <vt:lpstr>Wingdings</vt:lpstr>
      <vt:lpstr>QCAA title slides</vt:lpstr>
      <vt:lpstr>3_QCAA content</vt:lpstr>
      <vt:lpstr>Familiarisation and planning</vt:lpstr>
      <vt:lpstr>Acknowledgment of Country</vt:lpstr>
      <vt:lpstr>PowerPoint Presentation</vt:lpstr>
      <vt:lpstr>Outline</vt:lpstr>
      <vt:lpstr>Outline</vt:lpstr>
      <vt:lpstr>HASS in the three-dimensional Australian Curriculum</vt:lpstr>
      <vt:lpstr>HASS in the three-dimensional Australian Curriculum</vt:lpstr>
      <vt:lpstr>HASS in the three-dimensional Australian Curriculum</vt:lpstr>
      <vt:lpstr>HASS in the three-dimensional Australian Curriculum</vt:lpstr>
      <vt:lpstr>Organisation of Learning areas and changes </vt:lpstr>
      <vt:lpstr>Organisation of HASS learning area and changes</vt:lpstr>
      <vt:lpstr>Organisation of HASS learning area and changes</vt:lpstr>
      <vt:lpstr>Organisation of Economics and Business and changes</vt:lpstr>
      <vt:lpstr>Outline</vt:lpstr>
      <vt:lpstr>Organisation of HASS learning area</vt:lpstr>
      <vt:lpstr>Organisation of HASS learning area</vt:lpstr>
      <vt:lpstr>Organisation of HASS learning area</vt:lpstr>
      <vt:lpstr>Structure of HASS learning area: strands</vt:lpstr>
      <vt:lpstr>Structure of Knowledge and understanding strand across the HASS learning area</vt:lpstr>
      <vt:lpstr>Structure of Skills strand across the HASS learning area</vt:lpstr>
      <vt:lpstr>Organisation of HASS learning area</vt:lpstr>
      <vt:lpstr>Key considerations for the HASS learning area</vt:lpstr>
      <vt:lpstr>Key connections</vt:lpstr>
      <vt:lpstr>General capabilities advice and resources</vt:lpstr>
      <vt:lpstr>Cross-curriculum priorities advice and resources</vt:lpstr>
      <vt:lpstr>Organisation of Economics and Business</vt:lpstr>
      <vt:lpstr>Organisation of Economics and Business</vt:lpstr>
      <vt:lpstr>Structure of Skills strand: v8.4 to v9.0</vt:lpstr>
      <vt:lpstr>Organisation of Economics and Business</vt:lpstr>
      <vt:lpstr>Key considerations for Economics and Business</vt:lpstr>
      <vt:lpstr>Outline</vt:lpstr>
      <vt:lpstr>Organisation of Economics and Business</vt:lpstr>
      <vt:lpstr>Achievement standard structure</vt:lpstr>
      <vt:lpstr>Achievement standard structure: Skills </vt:lpstr>
      <vt:lpstr>Achievement standard structure: Language</vt:lpstr>
      <vt:lpstr>Achievement standard: changes</vt:lpstr>
      <vt:lpstr>HASS: Achievement standard structure</vt:lpstr>
      <vt:lpstr>Organisation of Economics and Business</vt:lpstr>
      <vt:lpstr>Comparison of AC v8.4 with v9.0 documents</vt:lpstr>
      <vt:lpstr>Comparison of AC v8.4 with v9.0 documents</vt:lpstr>
      <vt:lpstr>Removed content</vt:lpstr>
      <vt:lpstr>Removed content</vt:lpstr>
      <vt:lpstr>New content</vt:lpstr>
      <vt:lpstr>New content descriptions</vt:lpstr>
      <vt:lpstr>Moved content</vt:lpstr>
      <vt:lpstr>Moved content</vt:lpstr>
      <vt:lpstr>Outline</vt:lpstr>
      <vt:lpstr>Australian Curriculum in Queensland (ACiQ) v9.0 webpages</vt:lpstr>
      <vt:lpstr>The ACiQ v9.0 webpages</vt:lpstr>
      <vt:lpstr>Examples of QCAA resources for Economics and Business</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background slide colours</dc:title>
  <dc:creator>CMED</dc:creator>
  <cp:lastModifiedBy>James Wilson</cp:lastModifiedBy>
  <cp:revision>65</cp:revision>
  <cp:lastPrinted>2024-08-11T21:53:24Z</cp:lastPrinted>
  <dcterms:created xsi:type="dcterms:W3CDTF">2023-01-02T22:35:45Z</dcterms:created>
  <dcterms:modified xsi:type="dcterms:W3CDTF">2024-09-25T04:31:22Z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