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8" r:id="rId5"/>
    <p:sldMasterId id="2147484221" r:id="rId6"/>
    <p:sldMasterId id="2147483996" r:id="rId7"/>
  </p:sldMasterIdLst>
  <p:notesMasterIdLst>
    <p:notesMasterId r:id="rId29"/>
  </p:notesMasterIdLst>
  <p:handoutMasterIdLst>
    <p:handoutMasterId r:id="rId30"/>
  </p:handoutMasterIdLst>
  <p:sldIdLst>
    <p:sldId id="287" r:id="rId8"/>
    <p:sldId id="313" r:id="rId9"/>
    <p:sldId id="314" r:id="rId10"/>
    <p:sldId id="317" r:id="rId11"/>
    <p:sldId id="408" r:id="rId12"/>
    <p:sldId id="410" r:id="rId13"/>
    <p:sldId id="334" r:id="rId14"/>
    <p:sldId id="319" r:id="rId15"/>
    <p:sldId id="325" r:id="rId16"/>
    <p:sldId id="326" r:id="rId17"/>
    <p:sldId id="338" r:id="rId18"/>
    <p:sldId id="327" r:id="rId19"/>
    <p:sldId id="336" r:id="rId20"/>
    <p:sldId id="337" r:id="rId21"/>
    <p:sldId id="328" r:id="rId22"/>
    <p:sldId id="339" r:id="rId23"/>
    <p:sldId id="340" r:id="rId24"/>
    <p:sldId id="341" r:id="rId25"/>
    <p:sldId id="333" r:id="rId26"/>
    <p:sldId id="406" r:id="rId27"/>
    <p:sldId id="283" r:id="rId28"/>
  </p:sldIdLst>
  <p:sldSz cx="9144000" cy="6858000" type="screen4x3"/>
  <p:notesSz cx="6807200" cy="9939338"/>
  <p:custDataLst>
    <p:tags r:id="rId31"/>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1" name="Niza Villanueva" initials="NV" lastIdx="2" clrIdx="1"/>
  <p:cmAuthor id="2" name="Helena Bond" initials="HB" lastIdx="7" clrIdx="2"/>
  <p:cmAuthor id="3" name="Alison Scott" initials="AS" lastIdx="21" clrIdx="3">
    <p:extLst>
      <p:ext uri="{19B8F6BF-5375-455C-9EA6-DF929625EA0E}">
        <p15:presenceInfo xmlns:p15="http://schemas.microsoft.com/office/powerpoint/2012/main" userId="S::Alison.Scott@qcaa.qld.edu.au::ef947b8b-1725-4591-a6a8-f8a9c588b314" providerId="AD"/>
      </p:ext>
    </p:extLst>
  </p:cmAuthor>
  <p:cmAuthor id="4" name="Kirsty Morrison" initials="KM" lastIdx="19" clrIdx="4">
    <p:extLst>
      <p:ext uri="{19B8F6BF-5375-455C-9EA6-DF929625EA0E}">
        <p15:presenceInfo xmlns:p15="http://schemas.microsoft.com/office/powerpoint/2012/main" userId="S-1-5-21-2406935999-1983212525-3895035740-16719" providerId="AD"/>
      </p:ext>
    </p:extLst>
  </p:cmAuthor>
  <p:cmAuthor id="5" name="Kirsty Morrison" initials="KM [2]" lastIdx="6" clrIdx="5">
    <p:extLst>
      <p:ext uri="{19B8F6BF-5375-455C-9EA6-DF929625EA0E}">
        <p15:presenceInfo xmlns:p15="http://schemas.microsoft.com/office/powerpoint/2012/main" userId="S::Kirsty.Morrison@qcaa.qld.edu.au::4506f4d7-45ce-4903-942d-146f25eccce2" providerId="AD"/>
      </p:ext>
    </p:extLst>
  </p:cmAuthor>
  <p:cmAuthor id="6" name="Nikki Patton" initials="NP" lastIdx="2" clrIdx="6">
    <p:extLst>
      <p:ext uri="{19B8F6BF-5375-455C-9EA6-DF929625EA0E}">
        <p15:presenceInfo xmlns:p15="http://schemas.microsoft.com/office/powerpoint/2012/main" userId="S::Nikki.Patton@qcaa.qld.edu.au::6cf95a0d-1d52-42d8-9035-3b7c1a6b5217" providerId="AD"/>
      </p:ext>
    </p:extLst>
  </p:cmAuthor>
  <p:cmAuthor id="7" name="Zoe Yule" initials="ZY" lastIdx="9" clrIdx="7">
    <p:extLst>
      <p:ext uri="{19B8F6BF-5375-455C-9EA6-DF929625EA0E}">
        <p15:presenceInfo xmlns:p15="http://schemas.microsoft.com/office/powerpoint/2012/main" userId="S::Zoe.Yule@qcaa.qld.edu.au::ea218523-7aaf-4f68-858e-01429e8e8cb0" providerId="AD"/>
      </p:ext>
    </p:extLst>
  </p:cmAuthor>
  <p:cmAuthor id="8" name="NV GD" initials="NV" lastIdx="2" clrIdx="8">
    <p:extLst>
      <p:ext uri="{19B8F6BF-5375-455C-9EA6-DF929625EA0E}">
        <p15:presenceInfo xmlns:p15="http://schemas.microsoft.com/office/powerpoint/2012/main" userId="NV GD" providerId="None"/>
      </p:ext>
    </p:extLst>
  </p:cmAuthor>
  <p:cmAuthor id="9" name="Rachelle Willington" initials="RW" lastIdx="20" clrIdx="9">
    <p:extLst>
      <p:ext uri="{19B8F6BF-5375-455C-9EA6-DF929625EA0E}">
        <p15:presenceInfo xmlns:p15="http://schemas.microsoft.com/office/powerpoint/2012/main" userId="S::Rachelle.Willington@qcaa.qld.edu.au::acf22d5f-7945-471c-a697-22ad84275b5f" providerId="AD"/>
      </p:ext>
    </p:extLst>
  </p:cmAuthor>
  <p:cmAuthor id="10" name="Luna Pendragon" initials="LP" lastIdx="5" clrIdx="10">
    <p:extLst>
      <p:ext uri="{19B8F6BF-5375-455C-9EA6-DF929625EA0E}">
        <p15:presenceInfo xmlns:p15="http://schemas.microsoft.com/office/powerpoint/2012/main" userId="S::Luna.Pendragon@qcaa.qld.edu.au::805c6c5e-2b13-45db-a6a4-e4f1326843b7" providerId="AD"/>
      </p:ext>
    </p:extLst>
  </p:cmAuthor>
  <p:cmAuthor id="11" name="Sharon" initials="S" lastIdx="26" clrIdx="11">
    <p:extLst>
      <p:ext uri="{19B8F6BF-5375-455C-9EA6-DF929625EA0E}">
        <p15:presenceInfo xmlns:p15="http://schemas.microsoft.com/office/powerpoint/2012/main" userId="S::Sharon.Ponting@qcaa.qld.edu.au::23d499be-2eba-4ac1-bb19-bddb77f5dc58" providerId="AD"/>
      </p:ext>
    </p:extLst>
  </p:cmAuthor>
  <p:cmAuthor id="12" name="Taylor Donnelly" initials="TD" lastIdx="4" clrIdx="12">
    <p:extLst>
      <p:ext uri="{19B8F6BF-5375-455C-9EA6-DF929625EA0E}">
        <p15:presenceInfo xmlns:p15="http://schemas.microsoft.com/office/powerpoint/2012/main" userId="S::Taylor.Donnelly@qcaa.qld.edu.au::2f172d5a-e8b1-4be1-90d7-be2a1d9f93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73"/>
    <a:srgbClr val="FF9999"/>
    <a:srgbClr val="9F218B"/>
    <a:srgbClr val="84BD00"/>
    <a:srgbClr val="F26A21"/>
    <a:srgbClr val="00B5D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1" autoAdjust="0"/>
    <p:restoredTop sz="56992" autoAdjust="0"/>
  </p:normalViewPr>
  <p:slideViewPr>
    <p:cSldViewPr>
      <p:cViewPr varScale="1">
        <p:scale>
          <a:sx n="65" d="100"/>
          <a:sy n="65" d="100"/>
        </p:scale>
        <p:origin x="2796" y="60"/>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Humanities and Social Sciences Year 7–Year 10. It gives insight into the position of History within the Australian Curriculum: HASS and the structure of the HASS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HASS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a:spcBef>
                <a:spcPts val="0"/>
              </a:spcBef>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i="0" u="sng" dirty="0"/>
              <a:t>https://v9.australiancurriculum.edu.au/.</a:t>
            </a:r>
          </a:p>
          <a:p>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490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a:t>
            </a:r>
            <a:r>
              <a:rPr lang="en-AU" sz="1100" dirty="0">
                <a:solidFill>
                  <a:schemeClr val="tx1"/>
                </a:solidFill>
                <a:latin typeface="Arial" pitchFamily="34" charset="0"/>
                <a:cs typeface="Arial" pitchFamily="34" charset="0"/>
              </a:rPr>
              <a:t>Years 7–10 </a:t>
            </a:r>
            <a:r>
              <a:rPr lang="en-US" sz="1100" b="0" i="0" u="none" strike="noStrike">
                <a:solidFill>
                  <a:srgbClr val="000000"/>
                </a:solidFill>
                <a:effectLst/>
                <a:latin typeface="Arial" panose="020B0604020202020204" pitchFamily="34" charset="0"/>
              </a:rPr>
              <a:t>History level </a:t>
            </a:r>
            <a:r>
              <a:rPr lang="en-US" sz="1100" b="0" i="0" u="none" strike="noStrike" dirty="0">
                <a:solidFill>
                  <a:srgbClr val="000000"/>
                </a:solidFill>
                <a:effectLst/>
                <a:latin typeface="Arial" panose="020B0604020202020204" pitchFamily="34" charset="0"/>
              </a:rPr>
              <a:t>description identifies the:</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dirty="0">
                <a:solidFill>
                  <a:srgbClr val="444444"/>
                </a:solidFill>
                <a:effectLst/>
                <a:latin typeface="Arial" panose="020B0604020202020204" pitchFamily="34" charset="0"/>
              </a:rPr>
              <a:t>​</a:t>
            </a:r>
            <a:r>
              <a:rPr lang="en-US" sz="1100" b="0" i="0" u="none" strike="noStrike" dirty="0">
                <a:solidFill>
                  <a:srgbClr val="000000"/>
                </a:solidFill>
                <a:effectLst/>
                <a:latin typeface="Arial" panose="020B0604020202020204" pitchFamily="34" charset="0"/>
              </a:rPr>
              <a:t>context for each year</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dirty="0">
                <a:solidFill>
                  <a:srgbClr val="444444"/>
                </a:solidFill>
                <a:effectLst/>
                <a:latin typeface="Arial" panose="020B0604020202020204" pitchFamily="34" charset="0"/>
              </a:rPr>
              <a:t>structure and expectations for the composition of teaching and learning programs</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inquiry questions that may be addressed in each year.</a:t>
            </a:r>
            <a:endParaRPr lang="en-US" sz="1100" b="0" i="0" u="none" strike="noStrike"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US" sz="1800" b="0" i="0" u="none" strike="noStrike"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 </a:t>
            </a: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indent="0">
              <a:lnSpc>
                <a:spcPct val="100000"/>
              </a:lnSpc>
              <a:spcBef>
                <a:spcPts val="0"/>
              </a:spcBef>
            </a:pPr>
            <a:endParaRPr lang="en-AU" sz="1100" b="1" u="none" kern="1200" dirty="0">
              <a:solidFill>
                <a:schemeClr val="tx1"/>
              </a:solidFill>
              <a:effectLst/>
              <a:latin typeface="Arial" pitchFamily="34" charset="0"/>
              <a:ea typeface="+mn-ea"/>
              <a:cs typeface="Arial" pitchFamily="34" charset="0"/>
            </a:endParaRPr>
          </a:p>
          <a:p>
            <a:pPr marL="0" indent="0">
              <a:lnSpc>
                <a:spcPct val="100000"/>
              </a:lnSpc>
              <a:spcBef>
                <a:spcPts val="0"/>
              </a:spcBef>
            </a:pPr>
            <a:r>
              <a:rPr lang="en-AU" sz="1100" kern="1200" dirty="0">
                <a:solidFill>
                  <a:schemeClr val="tx1"/>
                </a:solidFill>
                <a:effectLst/>
                <a:latin typeface="Arial" pitchFamily="34" charset="0"/>
                <a:ea typeface="+mn-ea"/>
                <a:cs typeface="Arial" pitchFamily="34" charset="0"/>
              </a:rPr>
              <a:t>Use the </a:t>
            </a:r>
            <a:r>
              <a:rPr lang="en-AU" sz="1100" i="0" kern="1200" dirty="0">
                <a:solidFill>
                  <a:schemeClr val="tx1"/>
                </a:solidFill>
                <a:effectLst/>
                <a:latin typeface="Arial" pitchFamily="34" charset="0"/>
                <a:ea typeface="+mn-ea"/>
                <a:cs typeface="Arial" pitchFamily="34" charset="0"/>
              </a:rPr>
              <a:t>Australian Curriculum: History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 </a:t>
            </a:r>
            <a:r>
              <a:rPr lang="en-AU" sz="1100" b="0" u="sng" kern="1200" dirty="0">
                <a:solidFill>
                  <a:schemeClr val="tx1"/>
                </a:solidFill>
                <a:effectLst/>
                <a:latin typeface="Arial" pitchFamily="34" charset="0"/>
                <a:ea typeface="+mn-ea"/>
                <a:cs typeface="Arial" pitchFamily="34" charset="0"/>
              </a:rPr>
              <a:t>https://v9.australiancurriculum.edu.au/.</a:t>
            </a:r>
          </a:p>
          <a:p>
            <a:pPr marL="0" indent="0">
              <a:lnSpc>
                <a:spcPct val="100000"/>
              </a:lnSpc>
              <a:spcBef>
                <a:spcPts val="0"/>
              </a:spcBef>
            </a:pPr>
            <a:endParaRPr lang="en-AU" sz="1100" b="1" kern="1200" baseline="0" dirty="0">
              <a:solidFill>
                <a:schemeClr val="tx1"/>
              </a:solidFill>
              <a:effectLst/>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History, select a year level and read the content descriptions.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for the year level prior to and following the selected year level.</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years/bands.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91137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The two strands are interrelated and should be programmed and taught in an integrated way. The content descriptions of the two strands have been written so that at each year this integration is possible. </a:t>
            </a:r>
            <a:r>
              <a:rPr lang="en-US" sz="1100" b="0" i="0" u="none" strike="noStrike" baseline="0">
                <a:solidFill>
                  <a:srgbClr val="000000"/>
                </a:solidFill>
                <a:latin typeface="Arial" panose="020B0604020202020204" pitchFamily="34" charset="0"/>
                <a:cs typeface="Arial" panose="020B0604020202020204" pitchFamily="34" charset="0"/>
              </a:rPr>
              <a:t>The Knowledge </a:t>
            </a:r>
            <a:r>
              <a:rPr lang="en-US" sz="1100" b="0" i="0" u="none" strike="noStrike" baseline="0" dirty="0">
                <a:solidFill>
                  <a:srgbClr val="000000"/>
                </a:solidFill>
                <a:latin typeface="Arial" panose="020B0604020202020204" pitchFamily="34" charset="0"/>
                <a:cs typeface="Arial" panose="020B0604020202020204" pitchFamily="34" charset="0"/>
              </a:rPr>
              <a:t>and understanding strand provides the contexts through which skills and understandings of the core concepts are developed in increasing complexity across </a:t>
            </a:r>
            <a:r>
              <a:rPr lang="en-AU" sz="1100" dirty="0">
                <a:solidFill>
                  <a:schemeClr val="tx1"/>
                </a:solidFill>
                <a:latin typeface="Arial" pitchFamily="34" charset="0"/>
                <a:cs typeface="Arial" pitchFamily="34" charset="0"/>
              </a:rPr>
              <a:t>Years 7–10 </a:t>
            </a:r>
            <a:r>
              <a:rPr lang="en-US" sz="1100" b="0" i="0" u="none" strike="noStrike" baseline="0" dirty="0">
                <a:solidFill>
                  <a:srgbClr val="000000"/>
                </a:solidFill>
                <a:latin typeface="Arial" panose="020B0604020202020204" pitchFamily="34" charset="0"/>
                <a:cs typeface="Arial" panose="020B0604020202020204" pitchFamily="34" charset="0"/>
              </a:rPr>
              <a:t>. </a:t>
            </a: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3504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In each strand, curriculum content is further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into sub-strands. In History, these sub-strands vary depending on the year level. Some sub-strands are expected to be studied (indicated in </a:t>
            </a:r>
            <a:r>
              <a:rPr lang="en-US" sz="1100" b="1" i="0" u="none" strike="noStrike" baseline="0" dirty="0">
                <a:solidFill>
                  <a:srgbClr val="000000"/>
                </a:solidFill>
                <a:latin typeface="Arial" panose="020B0604020202020204" pitchFamily="34" charset="0"/>
              </a:rPr>
              <a:t>bold</a:t>
            </a:r>
            <a:r>
              <a:rPr lang="en-US" sz="1100" b="0" i="0" u="none" strike="noStrike" baseline="0" dirty="0">
                <a:solidFill>
                  <a:srgbClr val="000000"/>
                </a:solidFill>
                <a:latin typeface="Arial" panose="020B0604020202020204" pitchFamily="34" charset="0"/>
              </a:rPr>
              <a:t>), while others are optional. Under each sub-strand, there are a selection of topics from which the specific content for teaching and learning programs may be developed. In each year level, the following structure applies:</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Year </a:t>
            </a:r>
            <a:r>
              <a:rPr lang="en-US" sz="1100" b="0" i="0" u="none" strike="noStrike" baseline="0">
                <a:solidFill>
                  <a:srgbClr val="000000"/>
                </a:solidFill>
                <a:latin typeface="Arial" panose="020B0604020202020204" pitchFamily="34" charset="0"/>
              </a:rPr>
              <a:t>7 — </a:t>
            </a:r>
            <a:r>
              <a:rPr lang="en-US" sz="1100" b="0" i="0" u="none" strike="noStrike" baseline="0" dirty="0">
                <a:solidFill>
                  <a:srgbClr val="000000"/>
                </a:solidFill>
                <a:latin typeface="Arial" panose="020B0604020202020204" pitchFamily="34" charset="0"/>
              </a:rPr>
              <a:t>an overview and two sub-strands</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Year </a:t>
            </a:r>
            <a:r>
              <a:rPr lang="en-US" sz="1100" b="0" i="0" u="none" strike="noStrike" baseline="0">
                <a:solidFill>
                  <a:srgbClr val="000000"/>
                </a:solidFill>
                <a:latin typeface="Arial" panose="020B0604020202020204" pitchFamily="34" charset="0"/>
              </a:rPr>
              <a:t>8 — </a:t>
            </a:r>
            <a:r>
              <a:rPr lang="en-US" sz="1100" b="0" i="0" u="none" strike="noStrike" baseline="0" dirty="0">
                <a:solidFill>
                  <a:srgbClr val="000000"/>
                </a:solidFill>
                <a:latin typeface="Arial" panose="020B0604020202020204" pitchFamily="34" charset="0"/>
              </a:rPr>
              <a:t>an overview and three sub-strands</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Year </a:t>
            </a:r>
            <a:r>
              <a:rPr lang="en-US" sz="1100" b="0" i="0" u="none" strike="noStrike" baseline="0">
                <a:solidFill>
                  <a:srgbClr val="000000"/>
                </a:solidFill>
                <a:latin typeface="Arial" panose="020B0604020202020204" pitchFamily="34" charset="0"/>
              </a:rPr>
              <a:t>9 — </a:t>
            </a:r>
            <a:r>
              <a:rPr lang="en-US" sz="1100" b="0" i="0" u="none" strike="noStrike" baseline="0" dirty="0">
                <a:solidFill>
                  <a:srgbClr val="000000"/>
                </a:solidFill>
                <a:latin typeface="Arial" panose="020B0604020202020204" pitchFamily="34" charset="0"/>
              </a:rPr>
              <a:t>an overview and four sub-strands</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Year </a:t>
            </a:r>
            <a:r>
              <a:rPr lang="en-US" sz="1100" b="0" i="0" u="none" strike="noStrike" baseline="0">
                <a:solidFill>
                  <a:srgbClr val="000000"/>
                </a:solidFill>
                <a:latin typeface="Arial" panose="020B0604020202020204" pitchFamily="34" charset="0"/>
              </a:rPr>
              <a:t>10 — </a:t>
            </a:r>
            <a:r>
              <a:rPr lang="en-US" sz="1100" b="0" i="0" u="none" strike="noStrike" baseline="0" dirty="0">
                <a:solidFill>
                  <a:srgbClr val="000000"/>
                </a:solidFill>
                <a:latin typeface="Arial" panose="020B0604020202020204" pitchFamily="34" charset="0"/>
              </a:rPr>
              <a:t>an overview and </a:t>
            </a:r>
            <a:r>
              <a:rPr lang="en-US" sz="1100" b="0" i="0" u="none" strike="noStrike" baseline="0">
                <a:solidFill>
                  <a:srgbClr val="000000"/>
                </a:solidFill>
                <a:latin typeface="Arial" panose="020B0604020202020204" pitchFamily="34" charset="0"/>
              </a:rPr>
              <a:t>three sub-strands.</a:t>
            </a:r>
            <a:endParaRPr lang="en-US" sz="1100" b="0" i="0" u="none" strike="noStrike" baseline="0" dirty="0">
              <a:solidFill>
                <a:srgbClr val="000000"/>
              </a:solidFill>
              <a:latin typeface="Arial" panose="020B0604020202020204" pitchFamily="34" charset="0"/>
            </a:endParaRPr>
          </a:p>
          <a:p>
            <a:pPr marL="171450" indent="-171450">
              <a:buFont typeface="Arial" panose="020B0604020202020204" pitchFamily="34" charset="0"/>
              <a:buChar char="•"/>
            </a:pPr>
            <a:endParaRPr lang="en-US" sz="1100" b="0" i="0" u="none" strike="noStrike" baseline="0" dirty="0">
              <a:solidFill>
                <a:srgbClr val="000000"/>
              </a:solidFill>
              <a:latin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is the relationship between the Knowledge and understanding strands of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History</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Prepare a brief statement/overview that would help you describe the strands to a parent group.</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37150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The Skills strand is comprised of four sub-strands: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Questioning and researching</a:t>
            </a:r>
          </a:p>
          <a:p>
            <a:pPr marL="171450" indent="-171450">
              <a:buFont typeface="Arial" panose="020B0604020202020204" pitchFamily="34" charset="0"/>
              <a:buChar char="•"/>
            </a:pPr>
            <a:r>
              <a:rPr lang="en-AU" sz="1100">
                <a:latin typeface="Arial" panose="020B0604020202020204" pitchFamily="34" charset="0"/>
                <a:cs typeface="Arial" panose="020B0604020202020204" pitchFamily="34" charset="0"/>
              </a:rPr>
              <a:t>Using </a:t>
            </a:r>
            <a:r>
              <a:rPr lang="en-AU" sz="1100" dirty="0">
                <a:latin typeface="Arial" panose="020B0604020202020204" pitchFamily="34" charset="0"/>
                <a:cs typeface="Arial" panose="020B0604020202020204" pitchFamily="34" charset="0"/>
              </a:rPr>
              <a:t>historical sources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Historical perspective and interpretations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Communicating</a:t>
            </a:r>
          </a:p>
          <a:p>
            <a:pPr marL="171450"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Suggested activities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How do these sub-strands support skills development in other </a:t>
            </a:r>
            <a:r>
              <a:rPr lang="en-AU" sz="1100">
                <a:effectLst/>
                <a:latin typeface="Arial" panose="020B0604020202020204" pitchFamily="34" charset="0"/>
                <a:ea typeface="Times New Roman" panose="02020603050405020304" pitchFamily="18" charset="0"/>
                <a:cs typeface="Arial" panose="020B0604020202020204" pitchFamily="34" charset="0"/>
              </a:rPr>
              <a:t>HASS subjects, </a:t>
            </a:r>
            <a:r>
              <a:rPr lang="en-AU" sz="1100" dirty="0">
                <a:effectLst/>
                <a:latin typeface="Arial" panose="020B0604020202020204" pitchFamily="34" charset="0"/>
                <a:ea typeface="Times New Roman" panose="02020603050405020304" pitchFamily="18" charset="0"/>
                <a:cs typeface="Arial" panose="020B0604020202020204" pitchFamily="34" charset="0"/>
              </a:rPr>
              <a:t>e.g. Civics and Citizenship?</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How might you explain the difference between the sub-strands to your students? What does learning look like in each sub-strand?</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7605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The achievement standard is a statement of what students should know and should be able to do at the end of the year level. </a:t>
            </a:r>
            <a:r>
              <a:rPr lang="en-AU" sz="1100" b="0" i="0" u="none" strike="noStrike" dirty="0">
                <a:solidFill>
                  <a:srgbClr val="000000"/>
                </a:solidFill>
                <a:effectLst/>
                <a:latin typeface="Arial" panose="020B0604020202020204" pitchFamily="34" charset="0"/>
              </a:rPr>
              <a:t>In History, the first paragraph of the achievement standard relates to Knowledge and understanding and the second paragraph relates to Skills.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0" i="0" u="none" strike="noStrike" dirty="0">
                <a:solidFill>
                  <a:srgbClr val="000000"/>
                </a:solidFill>
                <a:effectLst/>
                <a:latin typeface="Arial" panose="020B0604020202020204" pitchFamily="34" charset="0"/>
              </a:rPr>
              <a:t>The </a:t>
            </a:r>
            <a:r>
              <a:rPr lang="en-AU" sz="1100" dirty="0">
                <a:solidFill>
                  <a:schemeClr val="tx1"/>
                </a:solidFill>
                <a:latin typeface="Arial" pitchFamily="34" charset="0"/>
                <a:cs typeface="Arial" pitchFamily="34" charset="0"/>
              </a:rPr>
              <a:t>Years 7–10 </a:t>
            </a:r>
            <a:r>
              <a:rPr lang="en-AU" sz="1100" b="0" i="0" u="none" strike="noStrike" dirty="0">
                <a:solidFill>
                  <a:srgbClr val="000000"/>
                </a:solidFill>
                <a:effectLst/>
                <a:latin typeface="Arial" panose="020B0604020202020204" pitchFamily="34" charset="0"/>
              </a:rPr>
              <a:t>History achievement standards are available from: </a:t>
            </a:r>
            <a:r>
              <a:rPr lang="en-AU" sz="1100" b="1" i="0" u="none" strike="noStrike" dirty="0">
                <a:solidFill>
                  <a:srgbClr val="000000"/>
                </a:solidFill>
                <a:effectLst/>
                <a:latin typeface="Arial" panose="020B0604020202020204" pitchFamily="34" charset="0"/>
              </a:rPr>
              <a:t> </a:t>
            </a:r>
            <a:r>
              <a:rPr lang="en-AU" sz="1100" b="0" i="0" u="sng" strike="noStrike" dirty="0">
                <a:solidFill>
                  <a:srgbClr val="000000"/>
                </a:solidFill>
                <a:effectLst/>
                <a:latin typeface="Arial" panose="020B0604020202020204" pitchFamily="34" charset="0"/>
              </a:rPr>
              <a:t>https://v9.australiancurriculum.edu.au/.</a:t>
            </a:r>
          </a:p>
          <a:p>
            <a:pPr algn="l" rtl="0" fontAlgn="base"/>
            <a:r>
              <a:rPr lang="en-AU" sz="1100" b="0" i="0" dirty="0">
                <a:solidFill>
                  <a:srgbClr val="444444"/>
                </a:solidFill>
                <a:effectLst/>
                <a:latin typeface="Arial" panose="020B0604020202020204" pitchFamily="34" charset="0"/>
              </a:rPr>
              <a:t>​​</a:t>
            </a:r>
          </a:p>
          <a:p>
            <a:pPr algn="l" rtl="0" fontAlgn="base"/>
            <a:r>
              <a:rPr lang="en-AU" sz="1100" b="1" i="0" u="none" strike="noStrike" dirty="0">
                <a:solidFill>
                  <a:srgbClr val="000000"/>
                </a:solidFill>
                <a:effectLst/>
                <a:latin typeface="Arial" panose="020B0604020202020204" pitchFamily="34" charset="0"/>
              </a:rPr>
              <a:t>Suggested activities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Using the Australian Curriculum: History, discuss how the evidence that students need to provide of what they know and can do increases in complexity across year levels.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For a given year level, map the achievement standard to the content descriptions.</a:t>
            </a:r>
            <a:endParaRPr lang="en-US" sz="11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97685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key connections are to help teachers identify the links to the other dimensions for the Australian Curriculum including the general capabilities, cross-curriculum priorities and other learning areas to assist teachers to make connections in their planning for student learning.</a:t>
            </a:r>
          </a:p>
          <a:p>
            <a:pPr>
              <a:lnSpc>
                <a:spcPct val="110000"/>
              </a:lnSpc>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key connections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AU" sz="1100" b="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other learning areas. Partner with a colleague to discuss the following questions:</a:t>
            </a:r>
          </a:p>
          <a:p>
            <a:pPr marL="4572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Which learning areas does the History curriculum have key connections to? </a:t>
            </a:r>
          </a:p>
          <a:p>
            <a:pPr marL="45720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are these connections important? </a:t>
            </a:r>
          </a:p>
          <a:p>
            <a:pPr marL="285750" lvl="0" indent="-285750">
              <a:lnSpc>
                <a:spcPct val="110000"/>
              </a:lnSpc>
              <a:spcAft>
                <a:spcPts val="600"/>
              </a:spcAft>
              <a:buFont typeface="+mj-lt"/>
              <a:buAutoNum type="arabicPeriod"/>
              <a:tabLst>
                <a:tab pos="9144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105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support students to be successful learners ― literacy, numeracy, digital literacy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develop ways of being, behaving and learning to live with others ― personal and social capability, ethical behaviour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Continua of learning have been developed for each capability to describe the relevant knowledge, understanding and skills at particular points of schooling, w</a:t>
            </a:r>
            <a:r>
              <a:rPr lang="en-US" sz="1100" kern="1200" dirty="0" err="1">
                <a:solidFill>
                  <a:schemeClr val="tx1"/>
                </a:solidFill>
                <a:effectLst/>
                <a:latin typeface="Arial" pitchFamily="34" charset="0"/>
                <a:ea typeface="+mn-ea"/>
                <a:cs typeface="Arial" pitchFamily="34" charset="0"/>
              </a:rPr>
              <a:t>hile</a:t>
            </a:r>
            <a:r>
              <a:rPr lang="en-US" sz="1100" kern="1200" dirty="0">
                <a:solidFill>
                  <a:schemeClr val="tx1"/>
                </a:solidFill>
                <a:effectLst/>
                <a:latin typeface="Arial" pitchFamily="34" charset="0"/>
                <a:ea typeface="+mn-ea"/>
                <a:cs typeface="Arial" pitchFamily="34" charset="0"/>
              </a:rPr>
              <a:t> the literacy and numeracy general capabilities have national learning progressions that describe the skills, understandings and capabilities that students typically acquire as their proficiency increases in a particular aspect of the curriculum over time.</a:t>
            </a:r>
            <a:endParaRPr lang="en-AU" sz="1100" kern="1200" dirty="0">
              <a:solidFill>
                <a:schemeClr val="tx1"/>
              </a:solidFill>
              <a:effectLst/>
              <a:latin typeface="Arial" pitchFamily="34" charset="0"/>
              <a:ea typeface="+mn-ea"/>
              <a:cs typeface="Arial" pitchFamily="34" charset="0"/>
            </a:endParaRPr>
          </a:p>
          <a:p>
            <a:pPr marL="0">
              <a:spcBef>
                <a:spcPts val="0"/>
              </a:spcBef>
            </a:pPr>
            <a:endParaRPr lang="en-US" sz="1100" b="0" dirty="0">
              <a:solidFill>
                <a:schemeClr val="tx1"/>
              </a:solidFill>
              <a:latin typeface="Arial" pitchFamily="34" charset="0"/>
              <a:cs typeface="Arial" pitchFamily="34" charset="0"/>
            </a:endParaRPr>
          </a:p>
          <a:p>
            <a:pPr marL="0">
              <a:spcBef>
                <a:spcPts val="0"/>
              </a:spcBef>
            </a:pPr>
            <a:r>
              <a:rPr lang="en-US" sz="1100" b="0" dirty="0">
                <a:solidFill>
                  <a:schemeClr val="tx1"/>
                </a:solidFill>
                <a:latin typeface="Arial" pitchFamily="34" charset="0"/>
                <a:cs typeface="Arial" pitchFamily="34" charset="0"/>
              </a:rPr>
              <a:t>The content</a:t>
            </a:r>
            <a:r>
              <a:rPr lang="en-US" sz="1100" b="0" baseline="0" dirty="0">
                <a:solidFill>
                  <a:schemeClr val="tx1"/>
                </a:solidFill>
                <a:latin typeface="Arial" pitchFamily="34" charset="0"/>
                <a:cs typeface="Arial" pitchFamily="34" charset="0"/>
              </a:rPr>
              <a:t> outlined in the </a:t>
            </a:r>
            <a:r>
              <a:rPr lang="en-US" sz="1100" b="0" dirty="0">
                <a:solidFill>
                  <a:schemeClr val="tx1"/>
                </a:solidFill>
                <a:latin typeface="Arial" pitchFamily="34" charset="0"/>
                <a:cs typeface="Arial" pitchFamily="34" charset="0"/>
              </a:rPr>
              <a:t>general capabilities’ continua/progressions</a:t>
            </a:r>
            <a:r>
              <a:rPr lang="en-US" sz="1100" b="0" baseline="0" dirty="0">
                <a:solidFill>
                  <a:schemeClr val="tx1"/>
                </a:solidFill>
                <a:latin typeface="Arial" pitchFamily="34" charset="0"/>
                <a:cs typeface="Arial" pitchFamily="34" charset="0"/>
              </a:rPr>
              <a:t> is </a:t>
            </a:r>
            <a:r>
              <a:rPr lang="en-US" sz="1100" b="0" dirty="0">
                <a:solidFill>
                  <a:schemeClr val="tx1"/>
                </a:solidFill>
                <a:latin typeface="Arial" pitchFamily="34" charset="0"/>
                <a:cs typeface="Arial" pitchFamily="34" charset="0"/>
              </a:rPr>
              <a:t>embedded in the content descriptions</a:t>
            </a:r>
            <a:r>
              <a:rPr lang="en-US" sz="1100" b="0" baseline="0" dirty="0">
                <a:solidFill>
                  <a:schemeClr val="tx1"/>
                </a:solidFill>
                <a:latin typeface="Arial" pitchFamily="34" charset="0"/>
                <a:cs typeface="Arial" pitchFamily="34" charset="0"/>
              </a:rPr>
              <a:t> for each learning area, </a:t>
            </a:r>
            <a:r>
              <a:rPr lang="en-AU" sz="1100" b="0" dirty="0">
                <a:solidFill>
                  <a:schemeClr val="tx1"/>
                </a:solidFill>
                <a:latin typeface="Arial" pitchFamily="34" charset="0"/>
                <a:cs typeface="Arial" pitchFamily="34" charset="0"/>
              </a:rPr>
              <a:t>where appropriate. The </a:t>
            </a:r>
            <a:r>
              <a:rPr lang="en-AU" sz="1100" b="0" baseline="0" dirty="0">
                <a:solidFill>
                  <a:schemeClr val="tx1"/>
                </a:solidFill>
                <a:latin typeface="Arial" pitchFamily="34" charset="0"/>
                <a:cs typeface="Arial" pitchFamily="34" charset="0"/>
              </a:rPr>
              <a:t>icons shown on this slide are used to identify where the general capabilities are embedded in content descriptions. </a:t>
            </a: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latin typeface="Arial" pitchFamily="34" charset="0"/>
                <a:cs typeface="Arial" pitchFamily="34" charset="0"/>
              </a:rPr>
              <a:t>A summary of</a:t>
            </a:r>
            <a:r>
              <a:rPr lang="en-AU" sz="1100" b="0" baseline="0" dirty="0">
                <a:latin typeface="Arial" pitchFamily="34" charset="0"/>
                <a:cs typeface="Arial" pitchFamily="34" charset="0"/>
              </a:rPr>
              <a:t> the focus of each of the general capabilities in the Humanities and Social Sciences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0000"/>
              </a:lnSpc>
              <a:spcAft>
                <a:spcPts val="600"/>
              </a:spcAft>
              <a:buFont typeface="Arial" panose="020B0604020202020204" pitchFamily="34" charset="0"/>
              <a:buNone/>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general capabilities. Partner with a colleague to discuss the following questions:</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To which general capabilities are there key connections? </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Why are these connections important? What important contribution do they make to a student’s education?</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How do could you embed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46341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History and explicit teaching of the priorities may be incorporated in teaching and learning activities where appropriate. </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09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t>
            </a:r>
            <a:r>
              <a:rPr lang="en-AU" sz="1100" dirty="0">
                <a:effectLst/>
                <a:latin typeface="Arial" panose="020B0604020202020204" pitchFamily="34" charset="0"/>
                <a:ea typeface="Arial" panose="020B0604020202020204" pitchFamily="34" charset="0"/>
                <a:cs typeface="Times New Roman" panose="02020603050405020304" pitchFamily="18" charset="0"/>
              </a:rPr>
              <a:t>A one-page overview of the Australian Curriculum: HASS in Years 7–10 History can be accessed through </a:t>
            </a:r>
            <a:r>
              <a:rPr lang="en-AU" sz="1100" b="0" u="sng" dirty="0">
                <a:effectLst/>
                <a:latin typeface="Arial" panose="020B0604020202020204" pitchFamily="34" charset="0"/>
                <a:ea typeface="Arial" panose="020B0604020202020204" pitchFamily="34" charset="0"/>
                <a:cs typeface="Times New Roman" panose="02020603050405020304" pitchFamily="18" charset="0"/>
              </a:rPr>
              <a:t>https://www.qcaa.qld.edu.au/p-10/aciq/version-9/learning-areas</a:t>
            </a:r>
            <a:r>
              <a:rPr lang="en-AU" sz="1100" b="0" u="sng">
                <a:effectLst/>
                <a:latin typeface="Arial" panose="020B0604020202020204" pitchFamily="34" charset="0"/>
                <a:ea typeface="Arial" panose="020B0604020202020204" pitchFamily="34" charset="0"/>
                <a:cs typeface="Times New Roman" panose="02020603050405020304" pitchFamily="18" charset="0"/>
              </a:rPr>
              <a:t>/p-10-humanities-and-social-sciences/.</a:t>
            </a:r>
            <a:endParaRPr lang="en-AU" sz="1100" b="0" u="sng" dirty="0">
              <a:effectLst/>
              <a:latin typeface="Arial" panose="020B0604020202020204" pitchFamily="34" charset="0"/>
              <a:ea typeface="Arial" panose="020B0604020202020204" pitchFamily="34" charset="0"/>
              <a:cs typeface="Times New Roman" panose="02020603050405020304" pitchFamily="18" charset="0"/>
            </a:endParaRPr>
          </a:p>
          <a:p>
            <a:pPr lvl="0">
              <a:spcBef>
                <a:spcPts val="0"/>
              </a:spcBef>
            </a:pPr>
            <a:endParaRPr lang="en-AU" sz="1100" kern="1200" dirty="0">
              <a:solidFill>
                <a:schemeClr val="tx1"/>
              </a:solidFill>
              <a:effectLst/>
              <a:latin typeface="Arial" pitchFamily="34" charset="0"/>
              <a:ea typeface="+mn-ea"/>
              <a:cs typeface="Arial" pitchFamily="34" charset="0"/>
            </a:endParaRPr>
          </a:p>
          <a:p>
            <a:pPr lvl="0">
              <a:spcBef>
                <a:spcPts val="0"/>
              </a:spcBef>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a:lnSpc>
                <a:spcPct val="110000"/>
              </a:lnSpc>
              <a:spcBef>
                <a:spcPts val="200"/>
              </a:spcBef>
              <a:spcAft>
                <a:spcPts val="2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Partner with a colleague to discuss the following questions:</a:t>
            </a: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did I learn?</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was confirmed?</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was new?</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challenged my thinking?</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else do I need to do?</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indent="-285750">
              <a:lnSpc>
                <a:spcPct val="110000"/>
              </a:lnSpc>
              <a:spcBef>
                <a:spcPts val="200"/>
              </a:spcBef>
              <a:spcAft>
                <a:spcPts val="200"/>
              </a:spcAft>
              <a:buFont typeface="Arial" panose="020B0604020202020204" pitchFamily="34" charset="0"/>
              <a:buChar char="•"/>
              <a:tabLst>
                <a:tab pos="914400" algn="l"/>
              </a:tabLst>
            </a:pPr>
            <a:r>
              <a:rPr lang="en-AU" sz="1100" dirty="0">
                <a:effectLst/>
                <a:latin typeface="Arial" panose="020B0604020202020204" pitchFamily="34" charset="0"/>
                <a:ea typeface="Arial" panose="020B0604020202020204" pitchFamily="34" charset="0"/>
                <a:cs typeface="Times New Roman" panose="02020603050405020304" pitchFamily="18" charset="0"/>
              </a:rPr>
              <a:t>What is our plan as a teaching team?</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000" b="0" i="0" u="none" strike="noStrike" kern="0" cap="none" spc="0" normalizeH="0" baseline="0" noProof="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00086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a:t>
            </a:r>
            <a:r>
              <a:rPr lang="en-AU" sz="1100">
                <a:solidFill>
                  <a:schemeClr val="tx1"/>
                </a:solidFill>
                <a:latin typeface="Arial" pitchFamily="34" charset="0"/>
                <a:cs typeface="Arial" pitchFamily="34" charset="0"/>
              </a:rPr>
              <a:t>the Australian Curriculum Version 9.0, </a:t>
            </a:r>
            <a:r>
              <a:rPr lang="en-AU" sz="1100" dirty="0">
                <a:solidFill>
                  <a:schemeClr val="tx1"/>
                </a:solidFill>
                <a:latin typeface="Arial" pitchFamily="34" charset="0"/>
                <a:cs typeface="Arial" pitchFamily="34" charset="0"/>
              </a:rPr>
              <a:t>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a:t>
            </a:r>
            <a:r>
              <a:rPr lang="en-AU" sz="1100" dirty="0"/>
              <a:t>Years 7–10 History</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a:t>
            </a:r>
            <a:r>
              <a:rPr lang="en-AU" sz="1100" dirty="0"/>
              <a:t>Years 7–10 </a:t>
            </a:r>
            <a:r>
              <a:rPr lang="en-AU" sz="1100" dirty="0">
                <a:solidFill>
                  <a:schemeClr val="tx1"/>
                </a:solidFill>
                <a:latin typeface="Arial" pitchFamily="34" charset="0"/>
                <a:cs typeface="Arial" pitchFamily="34" charset="0"/>
              </a:rPr>
              <a:t>History,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defRPr/>
            </a:pPr>
            <a:endParaRPr lang="en-AU" sz="110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Learning </a:t>
            </a:r>
            <a:r>
              <a:rPr lang="en-AU" sz="1100" b="1">
                <a:solidFill>
                  <a:schemeClr val="tx1"/>
                </a:solidFill>
                <a:latin typeface="Arial" pitchFamily="34" charset="0"/>
                <a:cs typeface="Arial" pitchFamily="34" charset="0"/>
              </a:rPr>
              <a:t>area </a:t>
            </a:r>
            <a:r>
              <a:rPr lang="en-AU" sz="1100" b="0">
                <a:solidFill>
                  <a:schemeClr val="tx1"/>
                </a:solidFill>
                <a:latin typeface="Arial" pitchFamily="34" charset="0"/>
                <a:cs typeface="Arial" pitchFamily="34" charset="0"/>
              </a:rPr>
              <a:t>information for Years 7–10 Humanities and Social Sciences is </a:t>
            </a:r>
            <a:r>
              <a:rPr lang="en-AU" sz="1100" b="0" dirty="0">
                <a:solidFill>
                  <a:schemeClr val="tx1"/>
                </a:solidFill>
                <a:latin typeface="Arial" pitchFamily="34" charset="0"/>
                <a:cs typeface="Arial" pitchFamily="34" charset="0"/>
              </a:rPr>
              <a:t>available in the Learning area overview presentation.</a:t>
            </a:r>
          </a:p>
          <a:p>
            <a:pPr marL="0" indent="0">
              <a:spcBef>
                <a:spcPts val="0"/>
              </a:spcBef>
              <a:buFont typeface="Arial" panose="020B0604020202020204" pitchFamily="34" charset="0"/>
              <a:buNone/>
              <a:defRPr/>
            </a:pPr>
            <a:endParaRPr lang="en-AU" sz="1100" b="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Subject-specific</a:t>
            </a:r>
            <a:r>
              <a:rPr lang="en-AU" sz="1100" b="0" dirty="0">
                <a:solidFill>
                  <a:schemeClr val="tx1"/>
                </a:solidFill>
                <a:latin typeface="Arial" pitchFamily="34" charset="0"/>
                <a:cs typeface="Arial" pitchFamily="34" charset="0"/>
              </a:rPr>
              <a:t> presentations are also available for other HASS subjects. These are:</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Geography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Civics and Citizenship</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Economics and Business.</a:t>
            </a:r>
            <a:endParaRPr lang="en-AU" sz="1100" b="1"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2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dirty="0">
                <a:latin typeface="Arial" panose="020B0604020202020204" pitchFamily="34" charset="0"/>
                <a:cs typeface="Arial" panose="020B0604020202020204" pitchFamily="34" charset="0"/>
              </a:rPr>
              <a:t>Years 7–10 </a:t>
            </a:r>
            <a:r>
              <a:rPr lang="en-AU" sz="1100" u="none" baseline="0" dirty="0">
                <a:latin typeface="Arial" pitchFamily="34" charset="0"/>
                <a:cs typeface="Arial" pitchFamily="34" charset="0"/>
              </a:rPr>
              <a:t>History</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History</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core concepts that underpin the essential content of History</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the level descriptions, the curriculum content and the achievement standards.</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68579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subject and describes its importance within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dirty="0">
                <a:solidFill>
                  <a:schemeClr val="tx1"/>
                </a:solidFill>
                <a:latin typeface="Arial" pitchFamily="34" charset="0"/>
                <a:cs typeface="Arial" pitchFamily="34" charset="0"/>
              </a:rPr>
              <a:t>The Years 7–10 History</a:t>
            </a:r>
            <a:r>
              <a:rPr lang="en-AU" sz="1100" baseline="0" dirty="0">
                <a:solidFill>
                  <a:schemeClr val="tx1"/>
                </a:solidFill>
                <a:latin typeface="Arial" pitchFamily="34" charset="0"/>
                <a:cs typeface="Arial" pitchFamily="34" charset="0"/>
              </a:rPr>
              <a:t> rationale promotes:</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 development of </a:t>
            </a:r>
            <a:r>
              <a:rPr lang="en-US" sz="1100" b="0" i="0" u="none" strike="noStrike" baseline="0" dirty="0">
                <a:solidFill>
                  <a:srgbClr val="000000"/>
                </a:solidFill>
              </a:rPr>
              <a:t>students’ knowledge, curiosity and imagination about the past </a:t>
            </a:r>
            <a:endParaRPr lang="en-AU" sz="1100" dirty="0">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an appreciation of how</a:t>
            </a:r>
            <a:r>
              <a:rPr lang="en-US" sz="1100" b="0" i="0" u="none" strike="noStrike" baseline="0" dirty="0">
                <a:solidFill>
                  <a:srgbClr val="000000"/>
                </a:solidFill>
                <a:latin typeface="Arial" panose="020B0604020202020204" pitchFamily="34" charset="0"/>
              </a:rPr>
              <a:t> the world and its people and environments have changed, as well as the significant continuities that exist to the present day </a:t>
            </a:r>
            <a:endParaRPr lang="en-AU" sz="1100" dirty="0">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US" sz="1100" b="0" i="0" u="none" strike="noStrike" baseline="0" dirty="0">
                <a:solidFill>
                  <a:srgbClr val="000000"/>
                </a:solidFill>
                <a:latin typeface="Arial" panose="020B0604020202020204" pitchFamily="34" charset="0"/>
              </a:rPr>
              <a:t>the development of transferable skills such as the ability to ask relevant questions, critically </a:t>
            </a:r>
            <a:r>
              <a:rPr lang="en-US" sz="1100" b="0" i="0" u="none" strike="noStrike" baseline="0" dirty="0" err="1">
                <a:solidFill>
                  <a:srgbClr val="000000"/>
                </a:solidFill>
                <a:latin typeface="Arial" panose="020B0604020202020204" pitchFamily="34" charset="0"/>
              </a:rPr>
              <a:t>analyse</a:t>
            </a:r>
            <a:r>
              <a:rPr lang="en-US" sz="1100" b="0" i="0" u="none" strike="noStrike" baseline="0" dirty="0">
                <a:solidFill>
                  <a:srgbClr val="000000"/>
                </a:solidFill>
                <a:latin typeface="Arial" panose="020B0604020202020204" pitchFamily="34" charset="0"/>
              </a:rPr>
              <a:t> and interpret sources, consider context, explain different perspectives, develop and substantiate interpretations with evidence and communicate effectively </a:t>
            </a:r>
          </a:p>
          <a:p>
            <a:pPr marL="0" indent="0">
              <a:lnSpc>
                <a:spcPct val="100000"/>
              </a:lnSpc>
              <a:spcBef>
                <a:spcPts val="0"/>
              </a:spcBef>
              <a:buFont typeface="Arial" panose="020B0604020202020204" pitchFamily="34" charset="0"/>
              <a:buNone/>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rationale is available from</a:t>
            </a:r>
            <a:r>
              <a:rPr lang="en-AU" sz="1100" b="0" baseline="0" dirty="0">
                <a:solidFill>
                  <a:schemeClr val="tx1"/>
                </a:solidFill>
                <a:latin typeface="Arial" pitchFamily="34" charset="0"/>
                <a:cs typeface="Arial" pitchFamily="34" charset="0"/>
              </a:rPr>
              <a:t>: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https://v9.australiancurriculum.edu.au/teacher-resources/understand-this-learning-area/humanities-and-social-sciences#history-7%E2%80%9310/</a:t>
            </a:r>
            <a:r>
              <a:rPr lang="en-AU" sz="1100" b="0" baseline="0" dirty="0">
                <a:solidFill>
                  <a:schemeClr val="tx1"/>
                </a:solidFill>
                <a:latin typeface="Arial" pitchFamily="34" charset="0"/>
                <a:cs typeface="Arial" pitchFamily="34" charset="0"/>
              </a:rPr>
              <a:t>.</a:t>
            </a: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activity</a:t>
            </a:r>
          </a:p>
          <a:p>
            <a:pPr marL="0" indent="0">
              <a:lnSpc>
                <a:spcPct val="100000"/>
              </a:lnSpc>
              <a:spcBef>
                <a:spcPts val="0"/>
              </a:spcBef>
              <a:buFont typeface="+mj-lt"/>
              <a:buNone/>
            </a:pPr>
            <a:endParaRPr lang="en-AU" sz="1100" b="1" i="0" u="non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rationale for </a:t>
            </a:r>
            <a:r>
              <a:rPr lang="en-AU" sz="1100" dirty="0">
                <a:solidFill>
                  <a:schemeClr val="tx1"/>
                </a:solidFill>
                <a:latin typeface="Arial" pitchFamily="34" charset="0"/>
                <a:cs typeface="Arial" pitchFamily="34" charset="0"/>
              </a:rPr>
              <a:t>Years 7–10 </a:t>
            </a:r>
            <a:r>
              <a:rPr lang="en-AU" sz="1100" kern="1200" dirty="0">
                <a:solidFill>
                  <a:schemeClr val="tx1"/>
                </a:solidFill>
                <a:effectLst/>
                <a:latin typeface="Arial" pitchFamily="34" charset="0"/>
                <a:ea typeface="+mn-ea"/>
                <a:cs typeface="Arial" pitchFamily="34" charset="0"/>
              </a:rPr>
              <a:t>History. Partner with a colleague to discuss the following questions:</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are the key aspects of the rationale? </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a:t>
            </a:r>
            <a:r>
              <a:rPr lang="en-AU" sz="1100" dirty="0">
                <a:solidFill>
                  <a:schemeClr val="tx1"/>
                </a:solidFill>
                <a:latin typeface="Arial" pitchFamily="34" charset="0"/>
                <a:cs typeface="Arial" pitchFamily="34" charset="0"/>
              </a:rPr>
              <a:t>Years 7–10 </a:t>
            </a:r>
            <a:r>
              <a:rPr lang="en-AU" sz="1100" kern="1200" dirty="0">
                <a:solidFill>
                  <a:schemeClr val="tx1"/>
                </a:solidFill>
                <a:effectLst/>
                <a:latin typeface="Arial" pitchFamily="34" charset="0"/>
                <a:ea typeface="+mn-ea"/>
                <a:cs typeface="Arial" pitchFamily="34" charset="0"/>
              </a:rPr>
              <a:t>History important? What important contribution does the learning make to a student’s education?</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 your current understanding of the subject? Which aspects are new understandings?</a:t>
            </a:r>
            <a:endParaRPr lang="en-AU" sz="1100" b="0" i="1" kern="1200" dirty="0">
              <a:solidFill>
                <a:schemeClr val="tx1"/>
              </a:solidFill>
              <a:effectLst/>
              <a:latin typeface="Arial" pitchFamily="34" charset="0"/>
              <a:ea typeface="+mn-ea"/>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20475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aims flow logically from the rationale and </a:t>
            </a: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identify the major learning that students will be able to demonstrate as a result of being taught the curriculum.</a:t>
            </a:r>
          </a:p>
          <a:p>
            <a:pPr marL="0">
              <a:lnSpc>
                <a:spcPct val="100000"/>
              </a:lnSpc>
              <a:spcBef>
                <a:spcPts val="0"/>
              </a:spcBef>
            </a:pPr>
            <a:endParaRPr lang="en-AU" sz="1100" dirty="0">
              <a:latin typeface="Arial" panose="020B0604020202020204" pitchFamily="34" charset="0"/>
              <a:cs typeface="Arial" panose="020B0604020202020204"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a:t>
            </a:r>
            <a:r>
              <a:rPr lang="en-AU" sz="1100" dirty="0">
                <a:solidFill>
                  <a:schemeClr val="tx1"/>
                </a:solidFill>
                <a:latin typeface="Arial" pitchFamily="34" charset="0"/>
                <a:cs typeface="Arial" pitchFamily="34" charset="0"/>
              </a:rPr>
              <a:t>Years 7–10 </a:t>
            </a:r>
            <a:r>
              <a:rPr lang="en-AU" sz="1100" b="0" dirty="0">
                <a:solidFill>
                  <a:schemeClr val="tx1"/>
                </a:solidFill>
                <a:latin typeface="Arial" pitchFamily="34" charset="0"/>
                <a:cs typeface="Arial" pitchFamily="34" charset="0"/>
              </a:rPr>
              <a:t>History subject </a:t>
            </a:r>
            <a:r>
              <a:rPr lang="en-AU" sz="1100" b="0" baseline="0" dirty="0">
                <a:solidFill>
                  <a:schemeClr val="tx1"/>
                </a:solidFill>
                <a:latin typeface="Arial" pitchFamily="34" charset="0"/>
                <a:cs typeface="Arial" pitchFamily="34" charset="0"/>
              </a:rPr>
              <a:t>aims to ensure students develop:</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interest in, and enjoyment of, historical study for lifelong learning and work, including their capacity and willingness to be informed and active citizens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knowledge, understanding and appreciation of the past and the forces that shape societies and environments, including Western </a:t>
            </a:r>
            <a:r>
              <a:rPr lang="en-US" sz="1100" b="0" i="0" u="none" strike="noStrike" baseline="0" dirty="0" err="1">
                <a:solidFill>
                  <a:srgbClr val="000000"/>
                </a:solidFill>
                <a:latin typeface="Arial" panose="020B0604020202020204" pitchFamily="34" charset="0"/>
              </a:rPr>
              <a:t>civilisation</a:t>
            </a:r>
            <a:r>
              <a:rPr lang="en-US" sz="1100" b="0" i="0" u="none" strike="noStrike" baseline="0" dirty="0">
                <a:solidFill>
                  <a:srgbClr val="000000"/>
                </a:solidFill>
                <a:latin typeface="Arial" panose="020B0604020202020204" pitchFamily="34" charset="0"/>
              </a:rPr>
              <a:t>, First Nations Peoples’ early societies, and Australian and Asian societies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the understanding and use of historical concepts, including evidence, perspectives, interpretations and contestability, continuity and change, cause and effect and significance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capacity to undertake historical inquiry, including skills for questioning and research, chronology, using historical sources, historical interpretation and evaluation, analysis and communicating a historical explanation about the past. </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solidFill>
                  <a:schemeClr val="tx1"/>
                </a:solidFill>
                <a:latin typeface="Arial" pitchFamily="34" charset="0"/>
                <a:cs typeface="Arial" pitchFamily="34" charset="0"/>
              </a:rPr>
              <a:t>The full aims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subject?</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91279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History.</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Australian Curriculum: History emphasises the importance of providing learning</a:t>
            </a:r>
            <a:r>
              <a:rPr lang="en-AU" sz="1100" b="0" baseline="0" dirty="0">
                <a:latin typeface="Arial" pitchFamily="34" charset="0"/>
                <a:cs typeface="Arial" pitchFamily="34" charset="0"/>
              </a:rPr>
              <a:t> </a:t>
            </a:r>
            <a:r>
              <a:rPr lang="en-AU" sz="1100" b="0" dirty="0">
                <a:latin typeface="Arial" pitchFamily="34" charset="0"/>
                <a:cs typeface="Arial" pitchFamily="34" charset="0"/>
              </a:rPr>
              <a:t>opportunities for students to:</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latin typeface="Arial" pitchFamily="34" charset="0"/>
                <a:cs typeface="Arial" pitchFamily="34" charset="0"/>
              </a:rPr>
              <a:t>e</a:t>
            </a:r>
            <a:r>
              <a:rPr lang="en-US" sz="1100" b="0" baseline="0" dirty="0" err="1">
                <a:latin typeface="Arial" pitchFamily="34" charset="0"/>
                <a:cs typeface="Arial" pitchFamily="34" charset="0"/>
              </a:rPr>
              <a:t>ngage</a:t>
            </a:r>
            <a:r>
              <a:rPr lang="en-US" sz="1100" b="0" baseline="0" dirty="0">
                <a:latin typeface="Arial" pitchFamily="34" charset="0"/>
                <a:cs typeface="Arial" pitchFamily="34" charset="0"/>
              </a:rPr>
              <a:t> in questioning to develop students’ knowledge, understanding and skills. As such, exemplar inquiry questions have been incorporated into each year-level description for each subject in Years 7–10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encounter a diversity of sources, both primary and secondary, as this </a:t>
            </a:r>
            <a:r>
              <a:rPr lang="en-US" sz="1100" b="0" i="0" u="none" strike="noStrike" baseline="0" dirty="0">
                <a:solidFill>
                  <a:srgbClr val="000000"/>
                </a:solidFill>
                <a:latin typeface="Arial" panose="020B0604020202020204" pitchFamily="34" charset="0"/>
                <a:cs typeface="Arial" panose="020B0604020202020204" pitchFamily="34" charset="0"/>
              </a:rPr>
              <a:t>is foundational to historical thinking and inquiry and to students’ understanding of the past.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make links between how global events can shape and influence national events and ideas and explore Australian developments in a wider transnational and comparative context.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baseline="0" dirty="0">
                <a:latin typeface="Arial" pitchFamily="34" charset="0"/>
                <a:cs typeface="Arial" pitchFamily="34" charset="0"/>
              </a:rPr>
              <a:t>This section also supports teachers to consider:</a:t>
            </a:r>
          </a:p>
          <a:p>
            <a:pPr marL="228600" marR="0" lvl="0" indent="-2286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baseline="0" dirty="0">
                <a:latin typeface="Arial" pitchFamily="34" charset="0"/>
                <a:cs typeface="Arial" pitchFamily="34" charset="0"/>
              </a:rPr>
              <a:t>protocols for engaging First Nations Australians</a:t>
            </a:r>
          </a:p>
          <a:p>
            <a:pPr marL="228600" lvl="0" indent="-228600">
              <a:spcBef>
                <a:spcPts val="0"/>
              </a:spcBef>
              <a:buFont typeface="Arial" pitchFamily="34" charset="0"/>
              <a:buChar char="•"/>
            </a:pPr>
            <a:r>
              <a:rPr lang="en-US" sz="1100" b="0" baseline="0" dirty="0">
                <a:latin typeface="Arial" pitchFamily="34" charset="0"/>
                <a:cs typeface="Arial" pitchFamily="34" charset="0"/>
              </a:rPr>
              <a:t>meeting the needs of diverse learners.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considerations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History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57538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Years 7–10, students build on their understanding through core concepts and apply this understanding to the study of history. These concepts are the key ideas involved in teaching students to think historically. </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Evidence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The information obtained from interpreting and </a:t>
            </a:r>
            <a:r>
              <a:rPr lang="en-US" sz="1100" b="0" i="0" u="none" strike="noStrike" baseline="0" dirty="0" err="1">
                <a:solidFill>
                  <a:srgbClr val="000000"/>
                </a:solidFill>
                <a:latin typeface="Arial" panose="020B0604020202020204" pitchFamily="34" charset="0"/>
                <a:cs typeface="Arial" panose="020B0604020202020204" pitchFamily="34" charset="0"/>
              </a:rPr>
              <a:t>analysing</a:t>
            </a:r>
            <a:r>
              <a:rPr lang="en-US" sz="1100" b="0" i="0" u="none" strike="noStrike" baseline="0" dirty="0">
                <a:solidFill>
                  <a:srgbClr val="000000"/>
                </a:solidFill>
                <a:latin typeface="Arial" panose="020B0604020202020204" pitchFamily="34" charset="0"/>
                <a:cs typeface="Arial" panose="020B0604020202020204" pitchFamily="34" charset="0"/>
              </a:rPr>
              <a:t> primary and secondary sources that can be used to support, revise or challenge a particular historical explanation, interpretation or argument. </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Perspectives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Historical perspectives are the position from which people view events, developments and issues and explain why people and groups at the time have a particular point of view. These views are shaped by people’s beliefs, values, culture, gender, age, location and experiences. </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Interpretations and contestability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Explanations of the past about a specific person, groups, events or developments using evidence from historical sources. Contestability occurs when particular interpretations about the past are open to debate, e.g. as a result of a lack of evidence, the discovery of new evidence, different perspectives of historians, public commentators or groups. </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Continuity and change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Aspects of society, such as institutions, ideas, values and problems, that remain/ed the same and/or changed over certain periods of time (some point in the past and the present) or in the past (two points in the past). </a:t>
            </a:r>
          </a:p>
          <a:p>
            <a:pPr marL="285750" indent="-285750">
              <a:buFont typeface="Arial" panose="020B0604020202020204" pitchFamily="34" charset="0"/>
              <a:buChar char="•"/>
            </a:pPr>
            <a:r>
              <a:rPr lang="en-US" sz="1100" b="1" i="0" u="none" strike="noStrike" baseline="0" dirty="0">
                <a:solidFill>
                  <a:srgbClr val="000000"/>
                </a:solidFill>
                <a:latin typeface="Arial" panose="020B0604020202020204" pitchFamily="34" charset="0"/>
                <a:cs typeface="Arial" panose="020B0604020202020204" pitchFamily="34" charset="0"/>
              </a:rPr>
              <a:t>Cause and effect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The long- and short-term causes and the intended and unintended consequences of an event, decision, process, interaction or development. </a:t>
            </a:r>
          </a:p>
          <a:p>
            <a:pPr marL="285750" indent="-285750" algn="l">
              <a:buFont typeface="Arial" panose="020B0604020202020204" pitchFamily="34" charset="0"/>
              <a:buChar char="•"/>
            </a:pPr>
            <a:r>
              <a:rPr lang="en-AU" sz="1100" b="1" i="0" u="none" strike="noStrike" baseline="0" dirty="0">
                <a:solidFill>
                  <a:srgbClr val="000000"/>
                </a:solidFill>
                <a:latin typeface="Arial" panose="020B0604020202020204" pitchFamily="34" charset="0"/>
                <a:cs typeface="Arial" panose="020B0604020202020204" pitchFamily="34" charset="0"/>
              </a:rPr>
              <a:t>Significance</a:t>
            </a:r>
            <a:r>
              <a:rPr lang="en-AU" sz="1100" b="0"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a:t>
            </a:r>
            <a:r>
              <a:rPr lang="en-US" sz="1100" b="1" i="0" u="none" strike="noStrike" baseline="0" dirty="0">
                <a:solidFill>
                  <a:srgbClr val="000000"/>
                </a:solidFill>
                <a:latin typeface="Arial" panose="020B0604020202020204" pitchFamily="34" charset="0"/>
                <a:cs typeface="Arial" panose="020B0604020202020204" pitchFamily="34" charset="0"/>
              </a:rPr>
              <a:t> </a:t>
            </a:r>
            <a:r>
              <a:rPr lang="en-US" sz="1100" b="0" i="0" u="none" strike="noStrike" baseline="0" dirty="0">
                <a:solidFill>
                  <a:srgbClr val="000000"/>
                </a:solidFill>
                <a:latin typeface="Arial" panose="020B0604020202020204" pitchFamily="34" charset="0"/>
                <a:cs typeface="Arial" panose="020B0604020202020204" pitchFamily="34" charset="0"/>
              </a:rPr>
              <a:t>The importance that is assigned to an issue, event, development, person, group, place or society, process, interaction or system over time and place. The importance is determined by the prominence of the event, development or issue at the time, its scope and depth, its long-term consequences and its ability to explain issues in the present. </a:t>
            </a:r>
          </a:p>
          <a:p>
            <a:pPr marL="285750" indent="-285750" algn="l">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The core concepts are available from: </a:t>
            </a:r>
            <a:r>
              <a:rPr lang="en-AU" sz="1100" b="0" u="sng" dirty="0">
                <a:latin typeface="Arial" panose="020B0604020202020204" pitchFamily="34" charset="0"/>
                <a:cs typeface="Arial" panose="020B0604020202020204" pitchFamily="34" charset="0"/>
              </a:rPr>
              <a:t>https://v9.australiancurriculum.edu.au/teacher-resources/understand-this-learning-area/humanities-and-social-sciences#history-7-10/.</a:t>
            </a:r>
          </a:p>
          <a:p>
            <a:pPr marL="0" indent="0" algn="l">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1" dirty="0">
                <a:latin typeface="Arial" panose="020B0604020202020204" pitchFamily="34" charset="0"/>
                <a:cs typeface="Arial" panose="020B0604020202020204" pitchFamily="34" charset="0"/>
              </a:rPr>
              <a:t>Suggested activity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dirty="0">
                <a:latin typeface="Arial" panose="020B0604020202020204" pitchFamily="34" charset="0"/>
                <a:cs typeface="Arial" panose="020B0604020202020204" pitchFamily="34" charset="0"/>
              </a:rPr>
              <a:t>With a colleague, look at one of the core concepts and aim to identify where this concept is evident in the content descriptions and/or content elaborations for a particular year level.</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08787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The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History curriculum is structured into both year-by-year and banded curriculum content. The banded curriculum content enables flexible delivery of History across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1" i="0" u="none" strike="noStrike" dirty="0">
                <a:solidFill>
                  <a:srgbClr val="000000"/>
                </a:solidFill>
                <a:effectLst/>
                <a:latin typeface="Arial" panose="020B0604020202020204" pitchFamily="34" charset="0"/>
                <a:cs typeface="Arial" panose="020B0604020202020204" pitchFamily="34" charset="0"/>
              </a:rPr>
              <a:t>Suggested activity</a:t>
            </a:r>
            <a:r>
              <a:rPr lang="en-US" sz="1100" b="0" i="0" dirty="0">
                <a:solidFill>
                  <a:srgbClr val="444444"/>
                </a:solidFill>
                <a:effectLst/>
                <a:latin typeface="Arial" panose="020B0604020202020204" pitchFamily="34" charset="0"/>
                <a:cs typeface="Arial" panose="020B0604020202020204" pitchFamily="34" charset="0"/>
              </a:rPr>
              <a:t>​</a:t>
            </a:r>
          </a:p>
          <a:p>
            <a:pPr marL="0" indent="0" algn="l" rtl="0" fontAlgn="base">
              <a:buFont typeface="+mj-lt"/>
              <a:buNone/>
            </a:pPr>
            <a:r>
              <a:rPr lang="en-US" sz="1100" b="0" i="0" dirty="0">
                <a:solidFill>
                  <a:srgbClr val="444444"/>
                </a:solidFill>
                <a:effectLst/>
                <a:latin typeface="Arial" panose="020B0604020202020204" pitchFamily="34" charset="0"/>
                <a:cs typeface="Arial" panose="020B0604020202020204" pitchFamily="34" charset="0"/>
              </a:rPr>
              <a:t>​</a:t>
            </a:r>
            <a:r>
              <a:rPr lang="en-US" sz="1100" b="0" i="0" u="none" strike="noStrike" dirty="0">
                <a:solidFill>
                  <a:srgbClr val="000000"/>
                </a:solidFill>
                <a:effectLst/>
                <a:latin typeface="Arial" panose="020B0604020202020204" pitchFamily="34" charset="0"/>
                <a:cs typeface="Arial" panose="020B0604020202020204" pitchFamily="34" charset="0"/>
              </a:rPr>
              <a:t>What are the implications of the year-by-year curriculum for the planning of your teaching, learning and assessment program?</a:t>
            </a:r>
            <a:r>
              <a:rPr lang="en-US" sz="1100" b="0" i="0" dirty="0">
                <a:solidFill>
                  <a:srgbClr val="444444"/>
                </a:solidFill>
                <a:effectLst/>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644848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806745D1-6D4B-491E-A042-88447D343405}"/>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spTree>
    <p:extLst>
      <p:ext uri="{BB962C8B-B14F-4D97-AF65-F5344CB8AC3E}">
        <p14:creationId xmlns:p14="http://schemas.microsoft.com/office/powerpoint/2010/main" val="82081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31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0429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1109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83002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88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21457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A236-4005-4DCD-93CD-DDB9164CA1D9}"/>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A7527A2C-7C27-4BA9-BBAB-5A35906B2D7A}"/>
              </a:ext>
            </a:extLst>
          </p:cNvPr>
          <p:cNvSpPr>
            <a:spLocks noGrp="1"/>
          </p:cNvSpPr>
          <p:nvPr>
            <p:ph type="body" sz="quarter" idx="12" hasCustomPrompt="1"/>
          </p:nvPr>
        </p:nvSpPr>
        <p:spPr>
          <a:xfrm>
            <a:off x="323850" y="5013176"/>
            <a:ext cx="8496300" cy="1081087"/>
          </a:xfrm>
        </p:spPr>
        <p:txBody>
          <a:bodyPr/>
          <a:lstStyle>
            <a:lvl1pPr>
              <a:defRPr sz="1100"/>
            </a:lvl1pPr>
          </a:lstStyle>
          <a:p>
            <a:pPr lvl="0"/>
            <a:r>
              <a:rPr lang="en-US" dirty="0"/>
              <a:t>Source: [Title] [(description, date)], by [rights holder], is licensed [</a:t>
            </a:r>
            <a:r>
              <a:rPr lang="en-US" dirty="0" err="1"/>
              <a:t>licence</a:t>
            </a:r>
            <a:r>
              <a:rPr lang="en-US" dirty="0"/>
              <a:t> terms]</a:t>
            </a:r>
          </a:p>
        </p:txBody>
      </p:sp>
      <p:sp>
        <p:nvSpPr>
          <p:cNvPr id="4" name="Content Placeholder 5">
            <a:extLst>
              <a:ext uri="{FF2B5EF4-FFF2-40B4-BE49-F238E27FC236}">
                <a16:creationId xmlns:a16="http://schemas.microsoft.com/office/drawing/2014/main" id="{B93F4718-D901-4F6B-BF9A-0816DF559286}"/>
              </a:ext>
            </a:extLst>
          </p:cNvPr>
          <p:cNvSpPr>
            <a:spLocks noGrp="1"/>
          </p:cNvSpPr>
          <p:nvPr>
            <p:ph sz="quarter" idx="13" hasCustomPrompt="1"/>
          </p:nvPr>
        </p:nvSpPr>
        <p:spPr>
          <a:xfrm>
            <a:off x="323850" y="986400"/>
            <a:ext cx="8496300" cy="3888135"/>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2541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F38A-D403-4B1A-8A6F-5F271B3B2FFD}"/>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84034D2F-2C1F-4E94-B71E-FFE749CD399C}"/>
              </a:ext>
            </a:extLst>
          </p:cNvPr>
          <p:cNvSpPr>
            <a:spLocks noGrp="1"/>
          </p:cNvSpPr>
          <p:nvPr>
            <p:ph type="body" sz="quarter" idx="12" hasCustomPrompt="1"/>
          </p:nvPr>
        </p:nvSpPr>
        <p:spPr>
          <a:xfrm>
            <a:off x="323850" y="5013176"/>
            <a:ext cx="4165200" cy="1081087"/>
          </a:xfrm>
        </p:spPr>
        <p:txBody>
          <a:bodyPr/>
          <a:lstStyle>
            <a:lvl1pPr>
              <a:defRPr sz="1100"/>
            </a:lvl1pPr>
          </a:lstStyle>
          <a:p>
            <a:pPr lvl="0"/>
            <a:r>
              <a:rPr lang="en-US" dirty="0"/>
              <a:t>Source: [Title] [(description, date)], by [rights holder], is licensed [</a:t>
            </a:r>
            <a:r>
              <a:rPr lang="en-US" dirty="0" err="1"/>
              <a:t>licence</a:t>
            </a:r>
            <a:r>
              <a:rPr lang="en-US" dirty="0"/>
              <a:t> terms]</a:t>
            </a:r>
          </a:p>
        </p:txBody>
      </p:sp>
      <p:sp>
        <p:nvSpPr>
          <p:cNvPr id="4" name="Content Placeholder 5">
            <a:extLst>
              <a:ext uri="{FF2B5EF4-FFF2-40B4-BE49-F238E27FC236}">
                <a16:creationId xmlns:a16="http://schemas.microsoft.com/office/drawing/2014/main" id="{7EC81194-A2D8-4B36-A200-D1B6B7BE96A1}"/>
              </a:ext>
            </a:extLst>
          </p:cNvPr>
          <p:cNvSpPr>
            <a:spLocks noGrp="1"/>
          </p:cNvSpPr>
          <p:nvPr>
            <p:ph sz="quarter" idx="13" hasCustomPrompt="1"/>
          </p:nvPr>
        </p:nvSpPr>
        <p:spPr>
          <a:xfrm>
            <a:off x="323850" y="986400"/>
            <a:ext cx="4165200" cy="3888135"/>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7">
            <a:extLst>
              <a:ext uri="{FF2B5EF4-FFF2-40B4-BE49-F238E27FC236}">
                <a16:creationId xmlns:a16="http://schemas.microsoft.com/office/drawing/2014/main" id="{BFF97D2A-0CBB-4B56-932F-FEAF80463A56}"/>
              </a:ext>
            </a:extLst>
          </p:cNvPr>
          <p:cNvSpPr>
            <a:spLocks noGrp="1"/>
          </p:cNvSpPr>
          <p:nvPr>
            <p:ph sz="quarter" idx="14" hasCustomPrompt="1"/>
          </p:nvPr>
        </p:nvSpPr>
        <p:spPr>
          <a:xfrm>
            <a:off x="4654950" y="985838"/>
            <a:ext cx="4165200" cy="3889375"/>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9">
            <a:extLst>
              <a:ext uri="{FF2B5EF4-FFF2-40B4-BE49-F238E27FC236}">
                <a16:creationId xmlns:a16="http://schemas.microsoft.com/office/drawing/2014/main" id="{9D26A2F3-F806-4E6E-BA0F-6AD30982C25B}"/>
              </a:ext>
            </a:extLst>
          </p:cNvPr>
          <p:cNvSpPr>
            <a:spLocks noGrp="1"/>
          </p:cNvSpPr>
          <p:nvPr>
            <p:ph type="body" sz="quarter" idx="15" hasCustomPrompt="1"/>
          </p:nvPr>
        </p:nvSpPr>
        <p:spPr>
          <a:xfrm>
            <a:off x="4654550" y="5013325"/>
            <a:ext cx="4165600" cy="1080938"/>
          </a:xfrm>
        </p:spPr>
        <p:txBody>
          <a:bodyPr/>
          <a:lstStyle>
            <a:lvl1pPr>
              <a:defRPr sz="1100"/>
            </a:lvl1pPr>
          </a:lstStyle>
          <a:p>
            <a:pPr lvl="0"/>
            <a:r>
              <a:rPr lang="en-US" dirty="0"/>
              <a:t>Source: [Title] [(description, date)], by [rights holder], is licensed [</a:t>
            </a:r>
            <a:r>
              <a:rPr lang="en-US" dirty="0" err="1"/>
              <a:t>licence</a:t>
            </a:r>
            <a:r>
              <a:rPr lang="en-US" dirty="0"/>
              <a:t> terms]</a:t>
            </a:r>
          </a:p>
        </p:txBody>
      </p:sp>
    </p:spTree>
    <p:extLst>
      <p:ext uri="{BB962C8B-B14F-4D97-AF65-F5344CB8AC3E}">
        <p14:creationId xmlns:p14="http://schemas.microsoft.com/office/powerpoint/2010/main" val="211514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04000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04000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1972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58812" y="2276870"/>
            <a:ext cx="4138576"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0000" y="2276870"/>
            <a:ext cx="4140150"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425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grpSp>
        <p:nvGrpSpPr>
          <p:cNvPr id="7" name="Group 6">
            <a:extLst>
              <a:ext uri="{FF2B5EF4-FFF2-40B4-BE49-F238E27FC236}">
                <a16:creationId xmlns:a16="http://schemas.microsoft.com/office/drawing/2014/main" id="{597F4C3F-CDB2-41DC-94C1-D53C6DE185F1}"/>
              </a:ext>
            </a:extLst>
          </p:cNvPr>
          <p:cNvGrpSpPr/>
          <p:nvPr userDrawn="1"/>
        </p:nvGrpSpPr>
        <p:grpSpPr>
          <a:xfrm>
            <a:off x="8205788" y="64799"/>
            <a:ext cx="932836" cy="218569"/>
            <a:chOff x="8205788" y="64799"/>
            <a:chExt cx="932836" cy="218569"/>
          </a:xfrm>
        </p:grpSpPr>
        <p:sp>
          <p:nvSpPr>
            <p:cNvPr id="9" name="Rectangle 8">
              <a:extLst>
                <a:ext uri="{FF2B5EF4-FFF2-40B4-BE49-F238E27FC236}">
                  <a16:creationId xmlns:a16="http://schemas.microsoft.com/office/drawing/2014/main" id="{32BE8A63-40C0-440B-91DD-F7B54D6D855F}"/>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ticker of ACiQv9.0">
              <a:extLst>
                <a:ext uri="{FF2B5EF4-FFF2-40B4-BE49-F238E27FC236}">
                  <a16:creationId xmlns:a16="http://schemas.microsoft.com/office/drawing/2014/main" id="{1771FE78-17B5-4AE9-BB55-B9BA223B06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Tree>
    <p:extLst>
      <p:ext uri="{BB962C8B-B14F-4D97-AF65-F5344CB8AC3E}">
        <p14:creationId xmlns:p14="http://schemas.microsoft.com/office/powerpoint/2010/main" val="7014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2078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88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75627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1"/>
            <a:ext cx="3008313" cy="4593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503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661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999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8197-FE7E-4BCE-9725-2BF153B2A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5F74E2-E354-4DF6-BFDC-B73309F70C37}"/>
              </a:ext>
            </a:extLst>
          </p:cNvPr>
          <p:cNvSpPr>
            <a:spLocks noGrp="1"/>
          </p:cNvSpPr>
          <p:nvPr>
            <p:ph idx="1" hasCustomPrompt="1"/>
          </p:nvPr>
        </p:nvSpPr>
        <p:spPr>
          <a:xfrm>
            <a:off x="323850" y="986400"/>
            <a:ext cx="8485188" cy="5040000"/>
          </a:xfrm>
        </p:spPr>
        <p:txBody>
          <a:bodyPr/>
          <a:lstStyle>
            <a:lvl1pPr>
              <a:defRPr sz="1400">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1400">
                <a:solidFill>
                  <a:schemeClr val="tx2"/>
                </a:solidFill>
              </a:defRPr>
            </a:lvl2pPr>
            <a:lvl3pPr marL="756000" indent="-396000">
              <a:defRPr sz="1400">
                <a:solidFill>
                  <a:schemeClr val="tx2"/>
                </a:solidFill>
              </a:defRPr>
            </a:lvl3pPr>
            <a:lvl4pPr marL="1044000" indent="-288000" algn="l">
              <a:spcBef>
                <a:spcPts val="600"/>
              </a:spcBef>
              <a:buSzPct val="75000"/>
              <a:buFont typeface="Wingdings" pitchFamily="2" charset="2"/>
              <a:buChar char="§"/>
              <a:defRPr sz="1400">
                <a:solidFill>
                  <a:schemeClr val="tx2"/>
                </a:solidFill>
              </a:defRPr>
            </a:lvl4pPr>
            <a:lvl5pPr marL="1368000" indent="-324000">
              <a:spcBef>
                <a:spcPts val="600"/>
              </a:spcBef>
              <a:defRPr sz="1400">
                <a:solidFill>
                  <a:schemeClr val="tx2"/>
                </a:solidFill>
              </a:defRPr>
            </a:lvl5pPr>
          </a:lstStyle>
          <a:p>
            <a:pPr lvl="0"/>
            <a:r>
              <a:rPr lang="en-AU" dirty="0"/>
              <a:t>[Author and first initial], [YEAR], [‘Article title in single quotes, omit if no article title’], [Title of publication/website in italics], [URL or publisher, city, country].</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112567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grpSp>
        <p:nvGrpSpPr>
          <p:cNvPr id="3" name="Group 2"/>
          <p:cNvGrpSpPr/>
          <p:nvPr userDrawn="1"/>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27" name="Group 26"/>
          <p:cNvGrpSpPr/>
          <p:nvPr userDrawn="1"/>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1" name="Group 10"/>
          <p:cNvGrpSpPr/>
          <p:nvPr userDrawn="1"/>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15" name="Group 14"/>
          <p:cNvGrpSpPr/>
          <p:nvPr userDrawn="1"/>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p:cNvGrpSpPr/>
          <p:nvPr userDrawn="1"/>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3" name="Group 22"/>
          <p:cNvGrpSpPr/>
          <p:nvPr userDrawn="1"/>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948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365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100764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11552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382014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954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8299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977224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file01\data\D_CIS\B_Curriculum_Support\U_Publishing\QCAA\web\_pending\170019_Learning_area_ppt_hpe\images\QCAA_STRETTON_20140501_EPX0149_Webshot.jpg">
            <a:extLst>
              <a:ext uri="{FF2B5EF4-FFF2-40B4-BE49-F238E27FC236}">
                <a16:creationId xmlns:a16="http://schemas.microsoft.com/office/drawing/2014/main" id="{56073421-5477-44E6-8031-FBF2CCDB989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9658" b="18705"/>
          <a:stretch/>
        </p:blipFill>
        <p:spPr bwMode="auto">
          <a:xfrm>
            <a:off x="179388" y="0"/>
            <a:ext cx="8964612" cy="42846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13" name="Picture 12">
            <a:extLst>
              <a:ext uri="{FF2B5EF4-FFF2-40B4-BE49-F238E27FC236}">
                <a16:creationId xmlns:a16="http://schemas.microsoft.com/office/drawing/2014/main" id="{DDB8F416-A319-4DFF-8315-494D837395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4" name="Picture 13">
            <a:extLst>
              <a:ext uri="{FF2B5EF4-FFF2-40B4-BE49-F238E27FC236}">
                <a16:creationId xmlns:a16="http://schemas.microsoft.com/office/drawing/2014/main" id="{AD68688E-8D3F-4404-9349-77C8D6CD0E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ABED27A3-584B-43F4-95A5-E4EFC6EA100D}"/>
              </a:ext>
            </a:extLst>
          </p:cNvPr>
          <p:cNvGrpSpPr/>
          <p:nvPr userDrawn="1"/>
        </p:nvGrpSpPr>
        <p:grpSpPr>
          <a:xfrm>
            <a:off x="-304" y="259200"/>
            <a:ext cx="1818000" cy="396000"/>
            <a:chOff x="-304" y="259200"/>
            <a:chExt cx="1818000" cy="396000"/>
          </a:xfrm>
        </p:grpSpPr>
        <p:sp>
          <p:nvSpPr>
            <p:cNvPr id="16" name="Rectangle 15">
              <a:extLst>
                <a:ext uri="{FF2B5EF4-FFF2-40B4-BE49-F238E27FC236}">
                  <a16:creationId xmlns:a16="http://schemas.microsoft.com/office/drawing/2014/main" id="{F67D0A6A-469C-42A6-9A80-AF65223A2831}"/>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Sticker of ACiQv9.0">
              <a:extLst>
                <a:ext uri="{FF2B5EF4-FFF2-40B4-BE49-F238E27FC236}">
                  <a16:creationId xmlns:a16="http://schemas.microsoft.com/office/drawing/2014/main" id="{D026BAA3-C082-4668-9F9D-2140FB7CA7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148" y="270780"/>
              <a:ext cx="1439339" cy="335366"/>
            </a:xfrm>
            <a:prstGeom prst="rect">
              <a:avLst/>
            </a:prstGeom>
          </p:spPr>
        </p:pic>
      </p:grpSp>
    </p:spTree>
    <p:extLst>
      <p:ext uri="{BB962C8B-B14F-4D97-AF65-F5344CB8AC3E}">
        <p14:creationId xmlns:p14="http://schemas.microsoft.com/office/powerpoint/2010/main" val="1606474022"/>
      </p:ext>
    </p:extLst>
  </p:cSld>
  <p:clrMap bg1="lt1" tx1="dk1" bg2="lt2" tx2="dk2" accent1="accent1" accent2="accent2" accent3="accent3" accent4="accent4" accent5="accent5" accent6="accent6" hlink="hlink" folHlink="folHlink"/>
  <p:sldLayoutIdLst>
    <p:sldLayoutId id="2147483989"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pic>
        <p:nvPicPr>
          <p:cNvPr id="9" name="Picture 8" descr="Sticker of ACiQv9.0">
            <a:extLst>
              <a:ext uri="{FF2B5EF4-FFF2-40B4-BE49-F238E27FC236}">
                <a16:creationId xmlns:a16="http://schemas.microsoft.com/office/drawing/2014/main" id="{E56AA253-E713-4F5F-9AF7-F7A29F864F9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59410412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823848"/>
      </p:ext>
    </p:extLst>
  </p:cSld>
  <p:clrMap bg1="lt1" tx1="dk1" bg2="lt2" tx2="dk2" accent1="accent1" accent2="accent2" accent3="accent3" accent4="accent4" accent5="accent5" accent6="accent6" hlink="hlink" folHlink="folHlink"/>
  <p:sldLayoutIdLst>
    <p:sldLayoutId id="2147483997" r:id="rId1"/>
    <p:sldLayoutId id="2147484218" r:id="rId2"/>
    <p:sldLayoutId id="2147484219" r:id="rId3"/>
    <p:sldLayoutId id="2147483998" r:id="rId4"/>
    <p:sldLayoutId id="2147483999" r:id="rId5"/>
    <p:sldLayoutId id="2147484000" r:id="rId6"/>
    <p:sldLayoutId id="2147484001" r:id="rId7"/>
    <p:sldLayoutId id="2147484002" r:id="rId8"/>
    <p:sldLayoutId id="2147484003" r:id="rId9"/>
    <p:sldLayoutId id="2147484220" r:id="rId10"/>
    <p:sldLayoutId id="2147484006"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hyperlink" Target="https://v9.australiancurriculum.edu.au/teacher-resources/understand-this-learning-area/humanities-and-social-sciences#history-7%E2%80%931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humanities-and-social-sciences#history-7%E2%80%931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humanities-and-social-sciences#history-7%E2%80%931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p:txBody>
          <a:bodyPr>
            <a:noAutofit/>
          </a:bodyPr>
          <a:lstStyle/>
          <a:p>
            <a:r>
              <a:rPr lang="en-AU" dirty="0"/>
              <a:t>History</a:t>
            </a:r>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2" y="5137200"/>
            <a:ext cx="8173117" cy="935956"/>
          </a:xfrm>
        </p:spPr>
        <p:txBody>
          <a:bodyPr>
            <a:noAutofit/>
          </a:bodyPr>
          <a:lstStyle/>
          <a:p>
            <a:pPr>
              <a:lnSpc>
                <a:spcPct val="80000"/>
              </a:lnSpc>
            </a:pPr>
            <a:r>
              <a:rPr lang="en-AU" sz="2000" dirty="0"/>
              <a:t>Years 7–10 Australian Curriculum: Humanities and Social Sciences Version 9.0</a:t>
            </a:r>
          </a:p>
          <a:p>
            <a:pPr>
              <a:lnSpc>
                <a:spcPct val="80000"/>
              </a:lnSpc>
            </a:pPr>
            <a:r>
              <a:rPr lang="en-AU" sz="2000" dirty="0"/>
              <a:t>Subject overview</a:t>
            </a:r>
          </a:p>
        </p:txBody>
      </p:sp>
      <p:sp>
        <p:nvSpPr>
          <p:cNvPr id="4" name="Vertical Text Placeholder 3">
            <a:extLst>
              <a:ext uri="{FF2B5EF4-FFF2-40B4-BE49-F238E27FC236}">
                <a16:creationId xmlns:a16="http://schemas.microsoft.com/office/drawing/2014/main" id="{05317B49-0E05-4F0C-BDF1-C95012EBB9D5}"/>
              </a:ext>
            </a:extLst>
          </p:cNvPr>
          <p:cNvSpPr>
            <a:spLocks noGrp="1"/>
          </p:cNvSpPr>
          <p:nvPr>
            <p:ph type="body" orient="vert" sz="quarter" idx="10"/>
          </p:nvPr>
        </p:nvSpPr>
        <p:spPr/>
        <p:txBody>
          <a:bodyPr/>
          <a:lstStyle/>
          <a:p>
            <a:r>
              <a:rPr lang="en-AU" dirty="0"/>
              <a:t>220091</a:t>
            </a:r>
          </a:p>
        </p:txBody>
      </p:sp>
      <p:sp>
        <p:nvSpPr>
          <p:cNvPr id="8" name="Rectangle 7">
            <a:extLst>
              <a:ext uri="{FF2B5EF4-FFF2-40B4-BE49-F238E27FC236}">
                <a16:creationId xmlns:a16="http://schemas.microsoft.com/office/drawing/2014/main" id="{5A0FD59F-39AA-4CFC-9A94-F67AF2CEB035}"/>
              </a:ext>
            </a:extLst>
          </p:cNvPr>
          <p:cNvSpPr/>
          <p:nvPr/>
        </p:nvSpPr>
        <p:spPr>
          <a:xfrm>
            <a:off x="323850" y="5157192"/>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Level description</a:t>
            </a:r>
          </a:p>
        </p:txBody>
      </p:sp>
      <p:sp>
        <p:nvSpPr>
          <p:cNvPr id="8" name="Content Placeholder 1">
            <a:extLst>
              <a:ext uri="{FF2B5EF4-FFF2-40B4-BE49-F238E27FC236}">
                <a16:creationId xmlns:a16="http://schemas.microsoft.com/office/drawing/2014/main" id="{90C23E8D-B237-4147-A292-BA50F525E6E8}"/>
              </a:ext>
            </a:extLst>
          </p:cNvPr>
          <p:cNvSpPr txBox="1">
            <a:spLocks/>
          </p:cNvSpPr>
          <p:nvPr/>
        </p:nvSpPr>
        <p:spPr>
          <a:xfrm>
            <a:off x="324000" y="844507"/>
            <a:ext cx="8493125" cy="5414403"/>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 7</a:t>
            </a:r>
          </a:p>
          <a:p>
            <a:pPr fontAlgn="auto">
              <a:spcAft>
                <a:spcPts val="0"/>
              </a:spcAft>
            </a:pPr>
            <a:endParaRPr lang="en-AU" sz="4500" b="1" dirty="0"/>
          </a:p>
          <a:p>
            <a:pPr fontAlgn="auto">
              <a:spcAft>
                <a:spcPts val="0"/>
              </a:spcAft>
            </a:pPr>
            <a:r>
              <a:rPr lang="en-US" sz="4500" dirty="0"/>
              <a:t>The Year 7 curriculum provides a study of history from the time of the earliest human communities to the end of the ancient period, approximately 60,000 years ago – c.650 (CE), and a study of early First Nations Peoples of Australia. It was a period defined by the development of cultural practices and organised societies. The study of the ancient world includes the discoveries (the remains of the past and what we know) and the mysteries (what we do not know) about this period of history, in a range of societies from places including Egypt, Greece, Rome, India and China.</a:t>
            </a:r>
          </a:p>
          <a:p>
            <a:pPr fontAlgn="auto">
              <a:spcAft>
                <a:spcPts val="0"/>
              </a:spcAft>
            </a:pPr>
            <a:endParaRPr lang="en-US" sz="4500" dirty="0"/>
          </a:p>
          <a:p>
            <a:pPr fontAlgn="auto">
              <a:spcAft>
                <a:spcPts val="0"/>
              </a:spcAft>
            </a:pPr>
            <a:r>
              <a:rPr lang="en-US" sz="4500" dirty="0"/>
              <a:t>An overview of the study of the ancient world's earliest societies requires students to develop a broad understanding of the context and chronology of the period, the patterns of historical continuity and change over time, and related historical themes. This includes understanding the archaeological and historical terms used to describe different periods of time, and the ways different cultures, including First Nations Australians, identify and represent time.</a:t>
            </a:r>
          </a:p>
          <a:p>
            <a:pPr fontAlgn="auto">
              <a:spcAft>
                <a:spcPts val="0"/>
              </a:spcAft>
            </a:pPr>
            <a:endParaRPr lang="en-US" sz="4500" dirty="0"/>
          </a:p>
          <a:p>
            <a:pPr fontAlgn="auto">
              <a:spcAft>
                <a:spcPts val="0"/>
              </a:spcAft>
            </a:pPr>
            <a:r>
              <a:rPr lang="en-US" sz="4500" dirty="0"/>
              <a:t>In Year 7, students are expected to study the sub-strand Deep time history of Australia and at least one of the topics from The ancient world sub-strand. The ancient world sub-strand topics are:</a:t>
            </a:r>
          </a:p>
          <a:p>
            <a:pPr marL="685800" indent="-685800" fontAlgn="auto">
              <a:spcAft>
                <a:spcPts val="0"/>
              </a:spcAft>
              <a:buFont typeface="Arial" panose="020B0604020202020204" pitchFamily="34" charset="0"/>
              <a:buChar char="•"/>
            </a:pPr>
            <a:r>
              <a:rPr lang="en-US" sz="4500" dirty="0"/>
              <a:t>Greece</a:t>
            </a:r>
          </a:p>
          <a:p>
            <a:pPr marL="685800" indent="-685800" fontAlgn="auto">
              <a:spcAft>
                <a:spcPts val="0"/>
              </a:spcAft>
              <a:buFont typeface="Arial" panose="020B0604020202020204" pitchFamily="34" charset="0"/>
              <a:buChar char="•"/>
            </a:pPr>
            <a:r>
              <a:rPr lang="en-US" sz="4500" dirty="0"/>
              <a:t>Rome</a:t>
            </a:r>
          </a:p>
          <a:p>
            <a:pPr marL="685800" indent="-685800" fontAlgn="auto">
              <a:spcAft>
                <a:spcPts val="0"/>
              </a:spcAft>
              <a:buFont typeface="Arial" panose="020B0604020202020204" pitchFamily="34" charset="0"/>
              <a:buChar char="•"/>
            </a:pPr>
            <a:r>
              <a:rPr lang="en-US" sz="4500" dirty="0"/>
              <a:t>Egypt</a:t>
            </a:r>
          </a:p>
          <a:p>
            <a:pPr marL="685800" indent="-685800" fontAlgn="auto">
              <a:spcAft>
                <a:spcPts val="0"/>
              </a:spcAft>
              <a:buFont typeface="Arial" panose="020B0604020202020204" pitchFamily="34" charset="0"/>
              <a:buChar char="•"/>
            </a:pPr>
            <a:r>
              <a:rPr lang="en-US" sz="4500" dirty="0"/>
              <a:t>India</a:t>
            </a:r>
          </a:p>
          <a:p>
            <a:pPr marL="685800" indent="-685800" fontAlgn="auto">
              <a:spcAft>
                <a:spcPts val="0"/>
              </a:spcAft>
              <a:buFont typeface="Arial" panose="020B0604020202020204" pitchFamily="34" charset="0"/>
              <a:buChar char="•"/>
            </a:pPr>
            <a:r>
              <a:rPr lang="en-US" sz="4500" dirty="0"/>
              <a:t>China.</a:t>
            </a:r>
          </a:p>
          <a:p>
            <a:pPr fontAlgn="auto">
              <a:spcAft>
                <a:spcPts val="0"/>
              </a:spcAft>
            </a:pPr>
            <a:r>
              <a:rPr lang="en-US" sz="4500" dirty="0"/>
              <a:t>Inquiry questions provide a framework for developing students’ knowledge, understanding and skills. The following inquiry questions are examples only and may be used or adapted to suit local contexts.</a:t>
            </a:r>
          </a:p>
          <a:p>
            <a:pPr fontAlgn="auto">
              <a:spcAft>
                <a:spcPts val="0"/>
              </a:spcAft>
            </a:pPr>
            <a:endParaRPr lang="en-US" sz="4500" dirty="0"/>
          </a:p>
          <a:p>
            <a:pPr marL="685800" indent="-685800" fontAlgn="auto">
              <a:spcAft>
                <a:spcPts val="0"/>
              </a:spcAft>
              <a:buFont typeface="Arial" panose="020B0604020202020204" pitchFamily="34" charset="0"/>
              <a:buChar char="•"/>
            </a:pPr>
            <a:r>
              <a:rPr lang="en-US" sz="4500" dirty="0"/>
              <a:t>How do we know about the ancient past?</a:t>
            </a:r>
          </a:p>
          <a:p>
            <a:pPr marL="685800" indent="-685800" fontAlgn="auto">
              <a:spcAft>
                <a:spcPts val="0"/>
              </a:spcAft>
              <a:buFont typeface="Arial" panose="020B0604020202020204" pitchFamily="34" charset="0"/>
              <a:buChar char="•"/>
            </a:pPr>
            <a:r>
              <a:rPr lang="en-US" sz="4500" dirty="0"/>
              <a:t>Why, where and when did the earliest societies develop?</a:t>
            </a:r>
          </a:p>
          <a:p>
            <a:pPr marL="685800" indent="-685800" fontAlgn="auto">
              <a:spcAft>
                <a:spcPts val="0"/>
              </a:spcAft>
              <a:buFont typeface="Arial" panose="020B0604020202020204" pitchFamily="34" charset="0"/>
              <a:buChar char="•"/>
            </a:pPr>
            <a:r>
              <a:rPr lang="en-US" sz="4500" dirty="0"/>
              <a:t>What emerged as the distinctive features of societies of early First Nations Peoples of Australia?</a:t>
            </a:r>
          </a:p>
          <a:p>
            <a:pPr marL="685800" indent="-685800" fontAlgn="auto">
              <a:spcAft>
                <a:spcPts val="0"/>
              </a:spcAft>
              <a:buFont typeface="Arial" panose="020B0604020202020204" pitchFamily="34" charset="0"/>
              <a:buChar char="•"/>
            </a:pPr>
            <a:r>
              <a:rPr lang="en-US" sz="4500" dirty="0"/>
              <a:t>What emerged as the defining features and achievements of ancient societies?</a:t>
            </a:r>
          </a:p>
          <a:p>
            <a:pPr marL="685800" indent="-685800" fontAlgn="auto">
              <a:spcAft>
                <a:spcPts val="0"/>
              </a:spcAft>
              <a:buFont typeface="Arial" panose="020B0604020202020204" pitchFamily="34" charset="0"/>
              <a:buChar char="•"/>
            </a:pPr>
            <a:r>
              <a:rPr lang="en-US" sz="4500" dirty="0"/>
              <a:t>What have been the significant legacies of ancient societies?</a:t>
            </a:r>
            <a:endParaRPr lang="en-AU" sz="4500" dirty="0"/>
          </a:p>
        </p:txBody>
      </p:sp>
      <p:sp>
        <p:nvSpPr>
          <p:cNvPr id="6" name="Left Arrow 8">
            <a:extLst>
              <a:ext uri="{FF2B5EF4-FFF2-40B4-BE49-F238E27FC236}">
                <a16:creationId xmlns:a16="http://schemas.microsoft.com/office/drawing/2014/main" id="{1E50D43D-0F1C-4BEC-A7B4-6DD0AE2640F7}"/>
              </a:ext>
            </a:extLst>
          </p:cNvPr>
          <p:cNvSpPr/>
          <p:nvPr/>
        </p:nvSpPr>
        <p:spPr bwMode="auto">
          <a:xfrm>
            <a:off x="7144473" y="1228161"/>
            <a:ext cx="1835696" cy="917079"/>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Context</a:t>
            </a:r>
            <a:r>
              <a:rPr lang="en-AU" sz="2400" dirty="0">
                <a:latin typeface="Arial" panose="020B0604020202020204" pitchFamily="34" charset="0"/>
                <a:cs typeface="Arial" panose="020B0604020202020204" pitchFamily="34" charset="0"/>
              </a:rPr>
              <a:t> </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Left Arrow 8">
            <a:extLst>
              <a:ext uri="{FF2B5EF4-FFF2-40B4-BE49-F238E27FC236}">
                <a16:creationId xmlns:a16="http://schemas.microsoft.com/office/drawing/2014/main" id="{8B9059A8-1CC1-4B64-A995-08C9E7BB4A9D}"/>
              </a:ext>
            </a:extLst>
          </p:cNvPr>
          <p:cNvSpPr/>
          <p:nvPr/>
        </p:nvSpPr>
        <p:spPr bwMode="auto">
          <a:xfrm>
            <a:off x="4696988" y="2748930"/>
            <a:ext cx="4283181" cy="917079"/>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Structure and expectations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Left Arrow 8">
            <a:extLst>
              <a:ext uri="{FF2B5EF4-FFF2-40B4-BE49-F238E27FC236}">
                <a16:creationId xmlns:a16="http://schemas.microsoft.com/office/drawing/2014/main" id="{88D35E28-145D-4568-9E67-A610B469A49A}"/>
              </a:ext>
            </a:extLst>
          </p:cNvPr>
          <p:cNvSpPr/>
          <p:nvPr/>
        </p:nvSpPr>
        <p:spPr bwMode="auto">
          <a:xfrm>
            <a:off x="5992344" y="4269699"/>
            <a:ext cx="2987825" cy="917079"/>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Inquiry questions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220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9290-CC35-48C8-AA5E-FA1E91AE0373}"/>
              </a:ext>
            </a:extLst>
          </p:cNvPr>
          <p:cNvSpPr>
            <a:spLocks noGrp="1"/>
          </p:cNvSpPr>
          <p:nvPr>
            <p:ph type="title"/>
          </p:nvPr>
        </p:nvSpPr>
        <p:spPr/>
        <p:txBody>
          <a:bodyPr/>
          <a:lstStyle/>
          <a:p>
            <a:r>
              <a:rPr lang="en-AU" dirty="0"/>
              <a:t>Curriculum content</a:t>
            </a:r>
          </a:p>
        </p:txBody>
      </p:sp>
      <p:sp>
        <p:nvSpPr>
          <p:cNvPr id="10" name="TextBox 9">
            <a:extLst>
              <a:ext uri="{FF2B5EF4-FFF2-40B4-BE49-F238E27FC236}">
                <a16:creationId xmlns:a16="http://schemas.microsoft.com/office/drawing/2014/main" id="{C2955413-331B-402A-929A-58904BCB315E}"/>
              </a:ext>
            </a:extLst>
          </p:cNvPr>
          <p:cNvSpPr txBox="1"/>
          <p:nvPr/>
        </p:nvSpPr>
        <p:spPr>
          <a:xfrm>
            <a:off x="401472" y="765941"/>
            <a:ext cx="8054378" cy="784830"/>
          </a:xfrm>
          <a:prstGeom prst="rect">
            <a:avLst/>
          </a:prstGeom>
          <a:noFill/>
        </p:spPr>
        <p:txBody>
          <a:bodyPr wrap="square" rtlCol="0">
            <a:spAutoFit/>
          </a:bodyPr>
          <a:lstStyle/>
          <a:p>
            <a:r>
              <a:rPr lang="en-AU" b="1" dirty="0"/>
              <a:t>Year 8</a:t>
            </a:r>
          </a:p>
          <a:p>
            <a:endParaRPr lang="en-AU" b="1" dirty="0"/>
          </a:p>
        </p:txBody>
      </p:sp>
      <p:graphicFrame>
        <p:nvGraphicFramePr>
          <p:cNvPr id="7" name="Content Placeholder 11">
            <a:extLst>
              <a:ext uri="{FF2B5EF4-FFF2-40B4-BE49-F238E27FC236}">
                <a16:creationId xmlns:a16="http://schemas.microsoft.com/office/drawing/2014/main" id="{D5D5E8C6-39EE-4EDD-A370-CA9A14F0D46D}"/>
              </a:ext>
            </a:extLst>
          </p:cNvPr>
          <p:cNvGraphicFramePr>
            <a:graphicFrameLocks/>
          </p:cNvGraphicFramePr>
          <p:nvPr>
            <p:extLst>
              <p:ext uri="{D42A27DB-BD31-4B8C-83A1-F6EECF244321}">
                <p14:modId xmlns:p14="http://schemas.microsoft.com/office/powerpoint/2010/main" val="1443967184"/>
              </p:ext>
            </p:extLst>
          </p:nvPr>
        </p:nvGraphicFramePr>
        <p:xfrm>
          <a:off x="385706" y="1121360"/>
          <a:ext cx="8054378" cy="447818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Skills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and researching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develop historical questions about the past to inform historical inquiry</a:t>
                      </a:r>
                    </a:p>
                    <a:p>
                      <a:pPr marL="71755">
                        <a:lnSpc>
                          <a:spcPct val="100000"/>
                        </a:lnSpc>
                        <a:spcAft>
                          <a:spcPts val="1800"/>
                        </a:spcAft>
                      </a:pPr>
                      <a:r>
                        <a:rPr lang="en-US" sz="1800" dirty="0">
                          <a:effectLst/>
                          <a:latin typeface="Arial"/>
                          <a:ea typeface="Times New Roman" panose="02020603050405020304" pitchFamily="18" charset="0"/>
                          <a:cs typeface="Times New Roman"/>
                        </a:rPr>
                        <a:t>AC9HH8S01</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developing a key question such as “How did the decline of Rome’s western empire change the organisation of European society?” or “Why did Easter Island (Rapa Nui) society decline?”; identifying related questions to inform the inquiry, such as “What evidence is there?” and “What theories have been developed?”</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developing questions about historical significance such as “How many people were affected by the Black Death?” and “How long did it last?”</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reviewing questions when faced with unexpected or challenging developments posed by the historical investigation; for example, “How was the organisation of Japanese society influenced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by world events?”</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pic>
        <p:nvPicPr>
          <p:cNvPr id="5" name="Picture 4">
            <a:extLst>
              <a:ext uri="{FF2B5EF4-FFF2-40B4-BE49-F238E27FC236}">
                <a16:creationId xmlns:a16="http://schemas.microsoft.com/office/drawing/2014/main" id="{38D6850F-21D6-49BC-BCD7-EC54C6F69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spTree>
    <p:extLst>
      <p:ext uri="{BB962C8B-B14F-4D97-AF65-F5344CB8AC3E}">
        <p14:creationId xmlns:p14="http://schemas.microsoft.com/office/powerpoint/2010/main" val="81347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Curriculum content</a:t>
            </a:r>
          </a:p>
        </p:txBody>
      </p:sp>
      <p:sp>
        <p:nvSpPr>
          <p:cNvPr id="2" name="Content Placeholder 1">
            <a:extLst>
              <a:ext uri="{FF2B5EF4-FFF2-40B4-BE49-F238E27FC236}">
                <a16:creationId xmlns:a16="http://schemas.microsoft.com/office/drawing/2014/main" id="{ED48E230-1A66-4A68-A326-6BD2549EF132}"/>
              </a:ext>
            </a:extLst>
          </p:cNvPr>
          <p:cNvSpPr>
            <a:spLocks noGrp="1"/>
          </p:cNvSpPr>
          <p:nvPr>
            <p:ph idx="1"/>
          </p:nvPr>
        </p:nvSpPr>
        <p:spPr/>
        <p:txBody>
          <a:bodyPr/>
          <a:lstStyle/>
          <a:p>
            <a:r>
              <a:rPr lang="en-AU" dirty="0"/>
              <a:t>History content is organised under two interrelated strands:</a:t>
            </a:r>
          </a:p>
          <a:p>
            <a:pPr marL="360000" indent="-360000">
              <a:buFont typeface="Arial" panose="020B0604020202020204" pitchFamily="34" charset="0"/>
              <a:buChar char="•"/>
            </a:pPr>
            <a:r>
              <a:rPr lang="en-AU" dirty="0"/>
              <a:t>Knowledge and understanding</a:t>
            </a:r>
          </a:p>
          <a:p>
            <a:pPr marL="360000" indent="-360000">
              <a:buFont typeface="Arial" panose="020B0604020202020204" pitchFamily="34" charset="0"/>
              <a:buChar char="•"/>
            </a:pPr>
            <a:r>
              <a:rPr lang="en-AU" dirty="0"/>
              <a:t>Skills.</a:t>
            </a:r>
          </a:p>
        </p:txBody>
      </p:sp>
    </p:spTree>
    <p:custDataLst>
      <p:tags r:id="rId1"/>
    </p:custDataLst>
    <p:extLst>
      <p:ext uri="{BB962C8B-B14F-4D97-AF65-F5344CB8AC3E}">
        <p14:creationId xmlns:p14="http://schemas.microsoft.com/office/powerpoint/2010/main" val="13486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strand</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319881" y="5522955"/>
            <a:ext cx="8493125" cy="441324"/>
          </a:xfrm>
        </p:spPr>
        <p:txBody>
          <a:bodyPr>
            <a:normAutofit lnSpcReduction="10000"/>
          </a:bodyPr>
          <a:lstStyle/>
          <a:p>
            <a:r>
              <a:rPr lang="en-AU" sz="1600" b="1" i="1" dirty="0"/>
              <a:t>*Bold</a:t>
            </a:r>
            <a:r>
              <a:rPr lang="en-AU" sz="1600" i="1" dirty="0"/>
              <a:t> titles indicate those sub-strands that are expected to be studied in the </a:t>
            </a:r>
            <a:br>
              <a:rPr lang="en-AU" sz="1600" i="1" dirty="0"/>
            </a:br>
            <a:r>
              <a:rPr lang="en-AU" sz="1600" i="1" dirty="0"/>
              <a:t>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2853329905"/>
              </p:ext>
            </p:extLst>
          </p:nvPr>
        </p:nvGraphicFramePr>
        <p:xfrm>
          <a:off x="323850" y="874592"/>
          <a:ext cx="8485188" cy="4498624"/>
        </p:xfrm>
        <a:graphic>
          <a:graphicData uri="http://schemas.openxmlformats.org/drawingml/2006/table">
            <a:tbl>
              <a:tblPr firstRow="1" firstCol="1" bandRow="1"/>
              <a:tblGrid>
                <a:gridCol w="1953700">
                  <a:extLst>
                    <a:ext uri="{9D8B030D-6E8A-4147-A177-3AD203B41FA5}">
                      <a16:colId xmlns:a16="http://schemas.microsoft.com/office/drawing/2014/main" val="131586583"/>
                    </a:ext>
                  </a:extLst>
                </a:gridCol>
                <a:gridCol w="155553">
                  <a:extLst>
                    <a:ext uri="{9D8B030D-6E8A-4147-A177-3AD203B41FA5}">
                      <a16:colId xmlns:a16="http://schemas.microsoft.com/office/drawing/2014/main" val="363828347"/>
                    </a:ext>
                  </a:extLst>
                </a:gridCol>
                <a:gridCol w="1953120">
                  <a:extLst>
                    <a:ext uri="{9D8B030D-6E8A-4147-A177-3AD203B41FA5}">
                      <a16:colId xmlns:a16="http://schemas.microsoft.com/office/drawing/2014/main" val="1670693440"/>
                    </a:ext>
                  </a:extLst>
                </a:gridCol>
                <a:gridCol w="155553">
                  <a:extLst>
                    <a:ext uri="{9D8B030D-6E8A-4147-A177-3AD203B41FA5}">
                      <a16:colId xmlns:a16="http://schemas.microsoft.com/office/drawing/2014/main" val="2562216301"/>
                    </a:ext>
                  </a:extLst>
                </a:gridCol>
                <a:gridCol w="1953700">
                  <a:extLst>
                    <a:ext uri="{9D8B030D-6E8A-4147-A177-3AD203B41FA5}">
                      <a16:colId xmlns:a16="http://schemas.microsoft.com/office/drawing/2014/main" val="177975753"/>
                    </a:ext>
                  </a:extLst>
                </a:gridCol>
                <a:gridCol w="154973">
                  <a:extLst>
                    <a:ext uri="{9D8B030D-6E8A-4147-A177-3AD203B41FA5}">
                      <a16:colId xmlns:a16="http://schemas.microsoft.com/office/drawing/2014/main" val="118728569"/>
                    </a:ext>
                  </a:extLst>
                </a:gridCol>
                <a:gridCol w="2158589">
                  <a:extLst>
                    <a:ext uri="{9D8B030D-6E8A-4147-A177-3AD203B41FA5}">
                      <a16:colId xmlns:a16="http://schemas.microsoft.com/office/drawing/2014/main" val="177167726"/>
                    </a:ext>
                  </a:extLst>
                </a:gridCol>
              </a:tblGrid>
              <a:tr h="576064">
                <a:tc>
                  <a:txBody>
                    <a:bodyPr/>
                    <a:lstStyle/>
                    <a:p>
                      <a:pPr marR="99060" algn="ctr">
                        <a:lnSpc>
                          <a:spcPct val="110000"/>
                        </a:lnSpc>
                        <a:spcAft>
                          <a:spcPts val="600"/>
                        </a:spcAft>
                      </a:pPr>
                      <a:r>
                        <a:rPr lang="en-AU" sz="2000" b="1" dirty="0">
                          <a:effectLst/>
                          <a:latin typeface="Arial" panose="020B0604020202020204" pitchFamily="34" charset="0"/>
                          <a:ea typeface="Times New Roman" panose="02020603050405020304" pitchFamily="18" charset="0"/>
                          <a:cs typeface="Arial" panose="020B0604020202020204" pitchFamily="34" charset="0"/>
                        </a:rPr>
                        <a:t>Year 7</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2000" b="1">
                          <a:effectLst/>
                          <a:latin typeface="Arial" panose="020B0604020202020204" pitchFamily="34" charset="0"/>
                          <a:ea typeface="Times New Roman" panose="02020603050405020304" pitchFamily="18" charset="0"/>
                          <a:cs typeface="Arial" panose="020B0604020202020204" pitchFamily="34" charset="0"/>
                        </a:rPr>
                        <a:t> </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864000">
                <a:tc>
                  <a:txBody>
                    <a:bodyPr/>
                    <a:lstStyle/>
                    <a:p>
                      <a:pPr marL="77470" marR="21590" algn="l">
                        <a:lnSpc>
                          <a:spcPct val="100000"/>
                        </a:lnSpc>
                        <a:spcAft>
                          <a:spcPts val="0"/>
                        </a:spcAft>
                      </a:pPr>
                      <a:r>
                        <a:rPr lang="en-AU" sz="1600" b="1" dirty="0">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a:effectLst/>
                          <a:latin typeface="Arial" panose="020B060402020202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600" b="1" dirty="0">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600" b="1" dirty="0">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a:t>
                      </a:r>
                      <a:r>
                        <a:rPr lang="en-AU" sz="1600" b="1">
                          <a:effectLst/>
                          <a:latin typeface="Arial" panose="020B0604020202020204" pitchFamily="34" charset="0"/>
                          <a:ea typeface="Times New Roman" panose="02020603050405020304" pitchFamily="18" charset="0"/>
                          <a:cs typeface="Times New Roman" panose="02020603050405020304" pitchFamily="18" charset="0"/>
                        </a:rPr>
                        <a:t>(1750–1914</a:t>
                      </a:r>
                      <a:r>
                        <a:rPr lang="en-AU" sz="1600" b="1"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600" b="1" dirty="0">
                          <a:effectLst/>
                          <a:latin typeface="Arial" panose="020B0604020202020204" pitchFamily="34" charset="0"/>
                          <a:ea typeface="Times New Roman" panose="02020603050405020304" pitchFamily="18" charset="0"/>
                          <a:cs typeface="Arial" panose="020B0604020202020204" pitchFamily="34" charset="0"/>
                        </a:rPr>
                        <a:t>World War II</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864000">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600" b="1" dirty="0">
                          <a:effectLst/>
                          <a:latin typeface="Arial" panose="020B0604020202020204" pitchFamily="34" charset="0"/>
                          <a:ea typeface="Times New Roman" panose="02020603050405020304" pitchFamily="18" charset="0"/>
                          <a:cs typeface="Arial" panose="020B0604020202020204" pitchFamily="34" charset="0"/>
                        </a:rPr>
                        <a:t>World War I </a:t>
                      </a:r>
                      <a:r>
                        <a:rPr lang="en-AU" sz="1600" b="1">
                          <a:effectLst/>
                          <a:latin typeface="Arial" panose="020B0604020202020204" pitchFamily="34" charset="0"/>
                          <a:ea typeface="Times New Roman" panose="02020603050405020304" pitchFamily="18" charset="0"/>
                          <a:cs typeface="Arial" panose="020B0604020202020204" pitchFamily="34" charset="0"/>
                        </a:rPr>
                        <a:t>(1914–1918</a:t>
                      </a:r>
                      <a:r>
                        <a:rPr lang="en-AU" sz="1600" b="1" dirty="0">
                          <a:effectLst/>
                          <a:latin typeface="Arial" panose="020B0604020202020204" pitchFamily="34" charset="0"/>
                          <a:ea typeface="Times New Roman" panose="02020603050405020304" pitchFamily="18" charset="0"/>
                          <a:cs typeface="Arial" panose="020B0604020202020204" pitchFamily="34" charset="0"/>
                        </a:rPr>
                        <a:t>)</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600" b="1" dirty="0">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864000">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25730" marR="596265" algn="l">
                        <a:lnSpc>
                          <a:spcPct val="100000"/>
                        </a:lnSpc>
                        <a:spcAft>
                          <a:spcPts val="0"/>
                        </a:spcAft>
                      </a:pPr>
                      <a:r>
                        <a:rPr lang="en-AU" sz="1600">
                          <a:effectLst/>
                          <a:latin typeface="Arial" panose="020B060402020202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600" dirty="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600" dirty="0">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a:t>
                      </a:r>
                      <a:r>
                        <a:rPr lang="en-AU" sz="1600">
                          <a:effectLst/>
                          <a:latin typeface="Arial" panose="020B0604020202020204" pitchFamily="34" charset="0"/>
                          <a:ea typeface="Times New Roman" panose="02020603050405020304" pitchFamily="18" charset="0"/>
                          <a:cs typeface="Arial" panose="020B0604020202020204" pitchFamily="34" charset="0"/>
                        </a:rPr>
                        <a:t>(1750–1900</a:t>
                      </a:r>
                      <a:r>
                        <a:rPr lang="en-AU" sz="1600" dirty="0">
                          <a:effectLst/>
                          <a:latin typeface="Arial" panose="020B0604020202020204" pitchFamily="34" charset="0"/>
                          <a:ea typeface="Times New Roman" panose="02020603050405020304" pitchFamily="18" charset="0"/>
                          <a:cs typeface="Arial" panose="020B0604020202020204" pitchFamily="34" charset="0"/>
                        </a:rPr>
                        <a:t>)</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600" dirty="0">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864000">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596265" algn="l">
                        <a:lnSpc>
                          <a:spcPct val="100000"/>
                        </a:lnSpc>
                        <a:spcAft>
                          <a:spcPts val="0"/>
                        </a:spcAft>
                      </a:pPr>
                      <a:r>
                        <a:rPr lang="en-AU" sz="1600">
                          <a:effectLst/>
                          <a:latin typeface="Arial" panose="020B060402020202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125730" marR="596265" algn="l">
                        <a:lnSpc>
                          <a:spcPct val="100000"/>
                        </a:lnSpc>
                        <a:spcAft>
                          <a:spcPts val="0"/>
                        </a:spcAft>
                      </a:pPr>
                      <a:r>
                        <a:rPr lang="en-AU" sz="1600">
                          <a:effectLst/>
                          <a:latin typeface="Arial" panose="020B060402020202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Asia and the World </a:t>
                      </a:r>
                      <a:r>
                        <a:rPr lang="en-AU" sz="1600">
                          <a:effectLst/>
                          <a:latin typeface="Arial" panose="020B0604020202020204" pitchFamily="34" charset="0"/>
                          <a:ea typeface="Times New Roman" panose="02020603050405020304" pitchFamily="18" charset="0"/>
                          <a:cs typeface="Times New Roman" panose="02020603050405020304" pitchFamily="18" charset="0"/>
                        </a:rPr>
                        <a:t>(1750–1914</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6907449"/>
                  </a:ext>
                </a:extLst>
              </a:tr>
            </a:tbl>
          </a:graphicData>
        </a:graphic>
      </p:graphicFrame>
      <p:pic>
        <p:nvPicPr>
          <p:cNvPr id="5" name="Picture 4">
            <a:extLst>
              <a:ext uri="{FF2B5EF4-FFF2-40B4-BE49-F238E27FC236}">
                <a16:creationId xmlns:a16="http://schemas.microsoft.com/office/drawing/2014/main" id="{33AD0953-DC8D-4DED-BC38-55A97B0C6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spTree>
    <p:extLst>
      <p:ext uri="{BB962C8B-B14F-4D97-AF65-F5344CB8AC3E}">
        <p14:creationId xmlns:p14="http://schemas.microsoft.com/office/powerpoint/2010/main" val="206225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076B-B7F7-4313-8062-F2FD9C34D4B3}"/>
              </a:ext>
            </a:extLst>
          </p:cNvPr>
          <p:cNvSpPr>
            <a:spLocks noGrp="1"/>
          </p:cNvSpPr>
          <p:nvPr>
            <p:ph type="title"/>
          </p:nvPr>
        </p:nvSpPr>
        <p:spPr/>
        <p:txBody>
          <a:bodyPr/>
          <a:lstStyle/>
          <a:p>
            <a:r>
              <a:rPr lang="en-AU" dirty="0"/>
              <a:t>Skills strand</a:t>
            </a:r>
          </a:p>
        </p:txBody>
      </p:sp>
      <p:graphicFrame>
        <p:nvGraphicFramePr>
          <p:cNvPr id="6" name="Content Placeholder 5">
            <a:extLst>
              <a:ext uri="{FF2B5EF4-FFF2-40B4-BE49-F238E27FC236}">
                <a16:creationId xmlns:a16="http://schemas.microsoft.com/office/drawing/2014/main" id="{4EE40ED9-AF64-4888-8465-4ABA6BF2C1D1}"/>
              </a:ext>
            </a:extLst>
          </p:cNvPr>
          <p:cNvGraphicFramePr>
            <a:graphicFrameLocks/>
          </p:cNvGraphicFramePr>
          <p:nvPr>
            <p:extLst>
              <p:ext uri="{D42A27DB-BD31-4B8C-83A1-F6EECF244321}">
                <p14:modId xmlns:p14="http://schemas.microsoft.com/office/powerpoint/2010/main" val="1046210137"/>
              </p:ext>
            </p:extLst>
          </p:nvPr>
        </p:nvGraphicFramePr>
        <p:xfrm>
          <a:off x="323999" y="1658938"/>
          <a:ext cx="8352000" cy="1886252"/>
        </p:xfrm>
        <a:graphic>
          <a:graphicData uri="http://schemas.openxmlformats.org/drawingml/2006/table">
            <a:tbl>
              <a:tblPr firstRow="1" firstCol="1" bandRow="1"/>
              <a:tblGrid>
                <a:gridCol w="504000">
                  <a:extLst>
                    <a:ext uri="{9D8B030D-6E8A-4147-A177-3AD203B41FA5}">
                      <a16:colId xmlns:a16="http://schemas.microsoft.com/office/drawing/2014/main" val="490969865"/>
                    </a:ext>
                  </a:extLst>
                </a:gridCol>
                <a:gridCol w="3816000">
                  <a:extLst>
                    <a:ext uri="{9D8B030D-6E8A-4147-A177-3AD203B41FA5}">
                      <a16:colId xmlns:a16="http://schemas.microsoft.com/office/drawing/2014/main" val="1168567786"/>
                    </a:ext>
                  </a:extLst>
                </a:gridCol>
                <a:gridCol w="216000">
                  <a:extLst>
                    <a:ext uri="{9D8B030D-6E8A-4147-A177-3AD203B41FA5}">
                      <a16:colId xmlns:a16="http://schemas.microsoft.com/office/drawing/2014/main" val="3464882130"/>
                    </a:ext>
                  </a:extLst>
                </a:gridCol>
                <a:gridCol w="3816000">
                  <a:extLst>
                    <a:ext uri="{9D8B030D-6E8A-4147-A177-3AD203B41FA5}">
                      <a16:colId xmlns:a16="http://schemas.microsoft.com/office/drawing/2014/main" val="1544666081"/>
                    </a:ext>
                  </a:extLst>
                </a:gridCol>
              </a:tblGrid>
              <a:tr h="943126">
                <a:tc rowSpan="2">
                  <a:txBody>
                    <a:bodyPr/>
                    <a:lstStyle/>
                    <a:p>
                      <a:pPr algn="ctr">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63593" marR="63593" marT="0" marB="0" vert="vert270">
                    <a:lnL>
                      <a:noFill/>
                    </a:lnL>
                    <a:lnR>
                      <a:noFill/>
                    </a:lnR>
                    <a:lnT>
                      <a:noFill/>
                    </a:lnT>
                    <a:lnB w="28575" cap="flat" cmpd="sng" algn="ctr">
                      <a:noFill/>
                      <a:prstDash val="solid"/>
                      <a:round/>
                      <a:headEnd type="none" w="med" len="med"/>
                      <a:tailEnd type="none" w="med" len="med"/>
                    </a:lnB>
                    <a:noFill/>
                  </a:tcPr>
                </a:tc>
                <a:tc>
                  <a:txBody>
                    <a:bodyPr/>
                    <a:lstStyle/>
                    <a:p>
                      <a:pPr algn="l">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Questioning and researching</a:t>
                      </a:r>
                    </a:p>
                  </a:txBody>
                  <a:tcPr marL="63593" marR="63593" marT="0" marB="0" anchor="ctr">
                    <a:lnL>
                      <a:noFill/>
                    </a:lnL>
                    <a:lnR>
                      <a:noFill/>
                    </a:lnR>
                    <a:lnT>
                      <a:noFill/>
                    </a:lnT>
                    <a:lnB w="28575" cap="flat" cmpd="sng" algn="ctr">
                      <a:solidFill>
                        <a:schemeClr val="accent1"/>
                      </a:solidFill>
                      <a:prstDash val="solid"/>
                      <a:round/>
                      <a:headEnd type="none" w="med" len="med"/>
                      <a:tailEnd type="none" w="med" len="med"/>
                    </a:lnB>
                    <a:noFill/>
                  </a:tcPr>
                </a:tc>
                <a:tc>
                  <a:txBody>
                    <a:bodyPr/>
                    <a:lstStyle/>
                    <a:p>
                      <a:pPr algn="l">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3593" marR="63593" marT="0" marB="0" anchor="ctr">
                    <a:lnL>
                      <a:noFill/>
                    </a:lnL>
                    <a:lnR>
                      <a:noFill/>
                    </a:lnR>
                    <a:lnT>
                      <a:noFill/>
                    </a:lnT>
                    <a:lnB>
                      <a:noFill/>
                    </a:lnB>
                  </a:tcPr>
                </a:tc>
                <a:tc>
                  <a:txBody>
                    <a:bodyPr/>
                    <a:lstStyle/>
                    <a:p>
                      <a:pPr algn="l">
                        <a:lnSpc>
                          <a:spcPct val="110000"/>
                        </a:lnSpc>
                      </a:pPr>
                      <a:r>
                        <a:rPr lang="en-AU"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Historical perspectives and interpretations</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a:noFill/>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34231937"/>
                  </a:ext>
                </a:extLst>
              </a:tr>
              <a:tr h="943126">
                <a:tc vMerge="1">
                  <a:txBody>
                    <a:bodyPr/>
                    <a:lstStyle/>
                    <a:p>
                      <a:pPr algn="ctr">
                        <a:lnSpc>
                          <a:spcPct val="110000"/>
                        </a:lnSpc>
                      </a:pP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l">
                        <a:lnSpc>
                          <a:spcPct val="110000"/>
                        </a:lnSpc>
                      </a:pPr>
                      <a:r>
                        <a:rPr lang="en-AU" sz="18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Using </a:t>
                      </a:r>
                      <a:r>
                        <a:rPr lang="en-AU"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historical sources</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l">
                        <a:lnSpc>
                          <a:spcPct val="110000"/>
                        </a:lnSpc>
                      </a:pPr>
                      <a:r>
                        <a:rPr lang="en-AU" sz="1800" b="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3593" marR="63593" marT="0" marB="0" anchor="ctr">
                    <a:lnL>
                      <a:noFill/>
                    </a:lnL>
                    <a:lnR>
                      <a:noFill/>
                    </a:lnR>
                    <a:lnT>
                      <a:noFill/>
                    </a:lnT>
                    <a:lnB>
                      <a:noFill/>
                    </a:lnB>
                  </a:tcPr>
                </a:tc>
                <a:tc>
                  <a:txBody>
                    <a:bodyPr/>
                    <a:lstStyle/>
                    <a:p>
                      <a:pPr algn="l">
                        <a:lnSpc>
                          <a:spcPct val="110000"/>
                        </a:lnSpc>
                      </a:pPr>
                      <a:r>
                        <a:rPr lang="en-US" sz="1800" b="0">
                          <a:effectLst/>
                          <a:latin typeface="Arial" panose="020B0604020202020204" pitchFamily="34" charset="0"/>
                          <a:ea typeface="Times New Roman" panose="02020603050405020304" pitchFamily="18" charset="0"/>
                          <a:cs typeface="Times New Roman" panose="02020603050405020304" pitchFamily="18" charset="0"/>
                        </a:rPr>
                        <a:t>Communicating</a:t>
                      </a:r>
                      <a:endParaRPr lang="en-AU"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93" marR="63593" marT="0" marB="0" anchor="ctr">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44433709"/>
                  </a:ext>
                </a:extLst>
              </a:tr>
            </a:tbl>
          </a:graphicData>
        </a:graphic>
      </p:graphicFrame>
      <p:pic>
        <p:nvPicPr>
          <p:cNvPr id="7" name="Picture 6">
            <a:extLst>
              <a:ext uri="{FF2B5EF4-FFF2-40B4-BE49-F238E27FC236}">
                <a16:creationId xmlns:a16="http://schemas.microsoft.com/office/drawing/2014/main" id="{78F3A767-C165-4F2A-BEE3-2354D15D9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spTree>
    <p:extLst>
      <p:ext uri="{BB962C8B-B14F-4D97-AF65-F5344CB8AC3E}">
        <p14:creationId xmlns:p14="http://schemas.microsoft.com/office/powerpoint/2010/main" val="382478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Achievement standards</a:t>
            </a:r>
          </a:p>
        </p:txBody>
      </p:sp>
      <p:pic>
        <p:nvPicPr>
          <p:cNvPr id="7" name="Picture 6">
            <a:extLst>
              <a:ext uri="{FF2B5EF4-FFF2-40B4-BE49-F238E27FC236}">
                <a16:creationId xmlns:a16="http://schemas.microsoft.com/office/drawing/2014/main" id="{24CD6B3C-0A13-4376-8080-43EE2853B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sp>
        <p:nvSpPr>
          <p:cNvPr id="8" name="Content Placeholder 1">
            <a:extLst>
              <a:ext uri="{FF2B5EF4-FFF2-40B4-BE49-F238E27FC236}">
                <a16:creationId xmlns:a16="http://schemas.microsoft.com/office/drawing/2014/main" id="{560B0923-A86D-4027-B058-FD284D7E8C51}"/>
              </a:ext>
            </a:extLst>
          </p:cNvPr>
          <p:cNvSpPr txBox="1">
            <a:spLocks/>
          </p:cNvSpPr>
          <p:nvPr/>
        </p:nvSpPr>
        <p:spPr>
          <a:xfrm>
            <a:off x="324000" y="986401"/>
            <a:ext cx="8493125" cy="5039749"/>
          </a:xfrm>
          <a:prstGeom prst="rect">
            <a:avLst/>
          </a:prstGeom>
        </p:spPr>
        <p:txBody>
          <a:bodyPr>
            <a:normAutofit fontScale="5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3300" b="1" dirty="0"/>
              <a:t>Year 10</a:t>
            </a:r>
          </a:p>
          <a:p>
            <a:pPr fontAlgn="auto">
              <a:spcAft>
                <a:spcPts val="0"/>
              </a:spcAft>
            </a:pPr>
            <a:r>
              <a:rPr lang="en-US" sz="2900" dirty="0"/>
              <a:t>By the end of Year 10, students explain the historical significance of the period between 1918 and the early 21st century. They explain the causes and effects of events, developments, turning points or movements in 20th century Australia and internationally, leading up to and through World War II, and the post-war world. They describe social, cultural, economic and/or political aspects, including international developments, related to the changes and continuities in Australian society over this historical period. Students explain the role of significant ideas, individuals, groups and institutions connected to the developments of this period and their influences on Australian and global history.</a:t>
            </a:r>
          </a:p>
          <a:p>
            <a:pPr fontAlgn="auto">
              <a:spcAft>
                <a:spcPts val="0"/>
              </a:spcAft>
            </a:pPr>
            <a:endParaRPr lang="en-US" sz="2900" dirty="0"/>
          </a:p>
          <a:p>
            <a:pPr fontAlgn="auto">
              <a:spcAft>
                <a:spcPts val="0"/>
              </a:spcAft>
            </a:pPr>
            <a:r>
              <a:rPr lang="en-US" sz="2900" dirty="0"/>
              <a:t>Students develop and modify a range of questions about the past to inform historical inquiry. They locate, select and compare a range of primary and secondary sources and </a:t>
            </a:r>
            <a:r>
              <a:rPr lang="en-US" sz="2900" dirty="0" err="1"/>
              <a:t>synthesise</a:t>
            </a:r>
            <a:r>
              <a:rPr lang="en-US" sz="2900" dirty="0"/>
              <a:t> the information in sources to use as evidence in historical inquiry. They </a:t>
            </a:r>
            <a:r>
              <a:rPr lang="en-US" sz="2900" dirty="0" err="1"/>
              <a:t>analyse</a:t>
            </a:r>
            <a:r>
              <a:rPr lang="en-US" sz="2900" dirty="0"/>
              <a:t> the origin, content, context and purpose of primary and secondary sources. Students evaluate the accuracy, usefulness and reliability of sources as evidence. They sequence events and developments to </a:t>
            </a:r>
            <a:r>
              <a:rPr lang="en-US" sz="2900" dirty="0" err="1"/>
              <a:t>analyse</a:t>
            </a:r>
            <a:r>
              <a:rPr lang="en-US" sz="2900" dirty="0"/>
              <a:t> cause and effect, and patterns of continuity and change, connected to a period, event or movement. They evaluate perspectives of significant events and developments, and explain the important factors that influence these perspectives. They compare and evaluate different and contested historical interpretations. Students use historical knowledge, concepts and terms to develop descriptions, explanations and historical arguments that </a:t>
            </a:r>
            <a:r>
              <a:rPr lang="en-US" sz="2900" dirty="0" err="1"/>
              <a:t>synthesise</a:t>
            </a:r>
            <a:r>
              <a:rPr lang="en-US" sz="2900" dirty="0"/>
              <a:t> evidence from sources.</a:t>
            </a:r>
            <a:endParaRPr lang="en-AU" sz="2900" dirty="0"/>
          </a:p>
        </p:txBody>
      </p:sp>
      <p:sp>
        <p:nvSpPr>
          <p:cNvPr id="13" name="Left Arrow 8">
            <a:extLst>
              <a:ext uri="{FF2B5EF4-FFF2-40B4-BE49-F238E27FC236}">
                <a16:creationId xmlns:a16="http://schemas.microsoft.com/office/drawing/2014/main" id="{E5E8DEC8-C39B-4C72-835F-C3AADC858E37}"/>
              </a:ext>
            </a:extLst>
          </p:cNvPr>
          <p:cNvSpPr/>
          <p:nvPr/>
        </p:nvSpPr>
        <p:spPr bwMode="auto">
          <a:xfrm>
            <a:off x="4048523" y="1494892"/>
            <a:ext cx="4932040"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Knowledge and understanding</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Left Arrow 8">
            <a:extLst>
              <a:ext uri="{FF2B5EF4-FFF2-40B4-BE49-F238E27FC236}">
                <a16:creationId xmlns:a16="http://schemas.microsoft.com/office/drawing/2014/main" id="{D1FD6DDD-6AC3-4B8F-A1B6-2CDF05F2AA45}"/>
              </a:ext>
            </a:extLst>
          </p:cNvPr>
          <p:cNvSpPr/>
          <p:nvPr/>
        </p:nvSpPr>
        <p:spPr bwMode="auto">
          <a:xfrm>
            <a:off x="7526739" y="3645024"/>
            <a:ext cx="1453824"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Skills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04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connections</a:t>
            </a:r>
          </a:p>
        </p:txBody>
      </p:sp>
      <p:sp>
        <p:nvSpPr>
          <p:cNvPr id="19" name="Rectangle 3"/>
          <p:cNvSpPr>
            <a:spLocks noGrp="1" noChangeArrowheads="1"/>
          </p:cNvSpPr>
          <p:nvPr>
            <p:ph idx="1"/>
            <p:custDataLst>
              <p:tags r:id="rId1"/>
            </p:custDataLst>
          </p:nvPr>
        </p:nvSpPr>
        <p:spPr/>
        <p:txBody>
          <a:bodyPr>
            <a:normAutofit/>
          </a:bodyPr>
          <a:lstStyle/>
          <a:p>
            <a:pPr lvl="0"/>
            <a:r>
              <a:rPr lang="en-AU" dirty="0"/>
              <a:t>Identify the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eaLnBrk="1" hangingPunct="1"/>
            <a:endParaRPr lang="en-AU" dirty="0"/>
          </a:p>
        </p:txBody>
      </p:sp>
      <p:pic>
        <p:nvPicPr>
          <p:cNvPr id="5" name="Picture 4">
            <a:extLst>
              <a:ext uri="{FF2B5EF4-FFF2-40B4-BE49-F238E27FC236}">
                <a16:creationId xmlns:a16="http://schemas.microsoft.com/office/drawing/2014/main" id="{EB6EEA2D-58BD-413D-B823-BE69843AA5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spTree>
    <p:extLst>
      <p:ext uri="{BB962C8B-B14F-4D97-AF65-F5344CB8AC3E}">
        <p14:creationId xmlns:p14="http://schemas.microsoft.com/office/powerpoint/2010/main" val="289566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0570" y="1556792"/>
            <a:ext cx="855528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1" indent="0" algn="l" defTabSz="914400" rtl="0" eaLnBrk="0" fontAlgn="base" latinLnBrk="0" hangingPunct="0">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Support students to be successful learners</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	 </a:t>
            </a:r>
            <a:r>
              <a:rPr kumimoji="0" lang="en-US" sz="2400" b="0" i="0" u="none" strike="noStrike" kern="1200" cap="none" spc="0" normalizeH="0" baseline="0" noProof="0" dirty="0">
                <a:ln>
                  <a:noFill/>
                </a:ln>
                <a:solidFill>
                  <a:srgbClr val="000000"/>
                </a:solidFill>
                <a:effectLst/>
                <a:uLnTx/>
                <a:uFillTx/>
                <a:latin typeface="Arial"/>
                <a:ea typeface="+mj-ea"/>
                <a:cs typeface="+mj-cs"/>
              </a:rPr>
              <a:t>Literacy</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Numeracy</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Digital literacy</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Critical and creative thinking</a:t>
            </a:r>
          </a:p>
          <a:p>
            <a:pPr marL="0" marR="0" lvl="1" indent="0" algn="l" defTabSz="914400" rtl="0" eaLnBrk="0" fontAlgn="base" latinLnBrk="0" hangingPunct="0">
              <a:lnSpc>
                <a:spcPct val="100000"/>
              </a:lnSpc>
              <a:spcBef>
                <a:spcPts val="12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Develop ways of being, behaving and learning to live </a:t>
            </a:r>
            <a:br>
              <a:rPr kumimoji="0" lang="en-US" sz="2400" b="1" i="0" u="none" strike="noStrike" kern="1200" cap="none" spc="0" normalizeH="0" baseline="0" noProof="0" dirty="0">
                <a:ln>
                  <a:noFill/>
                </a:ln>
                <a:solidFill>
                  <a:srgbClr val="000000"/>
                </a:solidFill>
                <a:effectLst/>
                <a:uLnTx/>
                <a:uFillTx/>
                <a:latin typeface="Arial"/>
                <a:ea typeface="+mn-ea"/>
                <a:cs typeface="+mn-cs"/>
              </a:rPr>
            </a:br>
            <a:r>
              <a:rPr kumimoji="0" lang="en-US" sz="2400" b="1" i="0" u="none" strike="noStrike" kern="1200" cap="none" spc="0" normalizeH="0" baseline="0" noProof="0" dirty="0">
                <a:ln>
                  <a:noFill/>
                </a:ln>
                <a:solidFill>
                  <a:srgbClr val="000000"/>
                </a:solidFill>
                <a:effectLst/>
                <a:uLnTx/>
                <a:uFillTx/>
                <a:latin typeface="Arial"/>
                <a:ea typeface="+mn-ea"/>
                <a:cs typeface="+mn-cs"/>
              </a:rPr>
              <a:t>with others</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	 </a:t>
            </a:r>
            <a:r>
              <a:rPr kumimoji="0" lang="en-US" sz="2400" b="0" i="0" u="none" strike="noStrike" kern="1200" cap="none" spc="0" normalizeH="0" baseline="0" noProof="0" dirty="0">
                <a:ln>
                  <a:noFill/>
                </a:ln>
                <a:solidFill>
                  <a:srgbClr val="000000"/>
                </a:solidFill>
                <a:effectLst/>
                <a:uLnTx/>
                <a:uFillTx/>
                <a:latin typeface="Arial"/>
                <a:ea typeface="+mj-ea"/>
                <a:cs typeface="+mj-cs"/>
              </a:rPr>
              <a:t>Personal and social capability</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Ethical understanding</a:t>
            </a:r>
          </a:p>
          <a:p>
            <a:pPr marL="0" marR="0" lvl="0" indent="0" algn="l" defTabSz="36195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Intercultural understanding</a:t>
            </a:r>
          </a:p>
          <a:p>
            <a:pPr marL="0" marR="0" lvl="0" indent="0" algn="l" defTabSz="361950" rtl="0" eaLnBrk="0" fontAlgn="base" latinLnBrk="0" hangingPunct="0">
              <a:lnSpc>
                <a:spcPct val="15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l" defTabSz="36195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12" name="Picture 11">
            <a:extLst>
              <a:ext uri="{FF2B5EF4-FFF2-40B4-BE49-F238E27FC236}">
                <a16:creationId xmlns:a16="http://schemas.microsoft.com/office/drawing/2014/main" id="{4C231441-BE85-4E46-8288-572863B3C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grpSp>
        <p:nvGrpSpPr>
          <p:cNvPr id="13" name="Group 12">
            <a:extLst>
              <a:ext uri="{FF2B5EF4-FFF2-40B4-BE49-F238E27FC236}">
                <a16:creationId xmlns:a16="http://schemas.microsoft.com/office/drawing/2014/main" id="{80AAFDC6-2C7C-4B52-B200-C78867A9A2C9}"/>
              </a:ext>
            </a:extLst>
          </p:cNvPr>
          <p:cNvGrpSpPr/>
          <p:nvPr/>
        </p:nvGrpSpPr>
        <p:grpSpPr>
          <a:xfrm>
            <a:off x="332827" y="2074144"/>
            <a:ext cx="333379" cy="3863649"/>
            <a:chOff x="-333379" y="2074144"/>
            <a:chExt cx="333379" cy="3863649"/>
          </a:xfrm>
        </p:grpSpPr>
        <p:pic>
          <p:nvPicPr>
            <p:cNvPr id="14" name="Picture 13">
              <a:extLst>
                <a:ext uri="{FF2B5EF4-FFF2-40B4-BE49-F238E27FC236}">
                  <a16:creationId xmlns:a16="http://schemas.microsoft.com/office/drawing/2014/main" id="{A8D8E8DF-1061-4821-A147-102F9F8A3F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3379" y="3414972"/>
              <a:ext cx="333375" cy="333375"/>
            </a:xfrm>
            <a:prstGeom prst="rect">
              <a:avLst/>
            </a:prstGeom>
          </p:spPr>
        </p:pic>
        <p:pic>
          <p:nvPicPr>
            <p:cNvPr id="15" name="Picture 14">
              <a:extLst>
                <a:ext uri="{FF2B5EF4-FFF2-40B4-BE49-F238E27FC236}">
                  <a16:creationId xmlns:a16="http://schemas.microsoft.com/office/drawing/2014/main" id="{A08B56A4-0A0A-4E37-A915-9DB295D289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3378" y="2982924"/>
              <a:ext cx="333375" cy="333375"/>
            </a:xfrm>
            <a:prstGeom prst="rect">
              <a:avLst/>
            </a:prstGeom>
          </p:spPr>
        </p:pic>
        <p:pic>
          <p:nvPicPr>
            <p:cNvPr id="16" name="Picture 15">
              <a:extLst>
                <a:ext uri="{FF2B5EF4-FFF2-40B4-BE49-F238E27FC236}">
                  <a16:creationId xmlns:a16="http://schemas.microsoft.com/office/drawing/2014/main" id="{348EAC13-1F3B-4BB9-8255-129719679AC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3379" y="5172370"/>
              <a:ext cx="333375" cy="333375"/>
            </a:xfrm>
            <a:prstGeom prst="rect">
              <a:avLst/>
            </a:prstGeom>
          </p:spPr>
        </p:pic>
        <p:pic>
          <p:nvPicPr>
            <p:cNvPr id="17" name="Picture 16">
              <a:extLst>
                <a:ext uri="{FF2B5EF4-FFF2-40B4-BE49-F238E27FC236}">
                  <a16:creationId xmlns:a16="http://schemas.microsoft.com/office/drawing/2014/main" id="{FCEA4F6B-A664-4F25-9347-0C261B47219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379" y="5604418"/>
              <a:ext cx="333375" cy="333375"/>
            </a:xfrm>
            <a:prstGeom prst="rect">
              <a:avLst/>
            </a:prstGeom>
          </p:spPr>
        </p:pic>
        <p:pic>
          <p:nvPicPr>
            <p:cNvPr id="18" name="Picture 17">
              <a:extLst>
                <a:ext uri="{FF2B5EF4-FFF2-40B4-BE49-F238E27FC236}">
                  <a16:creationId xmlns:a16="http://schemas.microsoft.com/office/drawing/2014/main" id="{F281C320-CEBB-4596-9F6F-59C06B5E985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33376" y="2074144"/>
              <a:ext cx="333375" cy="333375"/>
            </a:xfrm>
            <a:prstGeom prst="rect">
              <a:avLst/>
            </a:prstGeom>
          </p:spPr>
        </p:pic>
        <p:pic>
          <p:nvPicPr>
            <p:cNvPr id="19" name="Picture 18">
              <a:extLst>
                <a:ext uri="{FF2B5EF4-FFF2-40B4-BE49-F238E27FC236}">
                  <a16:creationId xmlns:a16="http://schemas.microsoft.com/office/drawing/2014/main" id="{00B90203-F1EE-48CF-B722-878354B22CC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33375" y="2506192"/>
              <a:ext cx="333375" cy="333375"/>
            </a:xfrm>
            <a:prstGeom prst="rect">
              <a:avLst/>
            </a:prstGeom>
          </p:spPr>
        </p:pic>
        <p:pic>
          <p:nvPicPr>
            <p:cNvPr id="20" name="Picture 19">
              <a:extLst>
                <a:ext uri="{FF2B5EF4-FFF2-40B4-BE49-F238E27FC236}">
                  <a16:creationId xmlns:a16="http://schemas.microsoft.com/office/drawing/2014/main" id="{AE188B20-1237-4D00-816E-8560CB279D0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33375" y="4695638"/>
              <a:ext cx="333375" cy="333375"/>
            </a:xfrm>
            <a:prstGeom prst="rect">
              <a:avLst/>
            </a:prstGeom>
          </p:spPr>
        </p:pic>
      </p:grpSp>
    </p:spTree>
    <p:extLst>
      <p:ext uri="{BB962C8B-B14F-4D97-AF65-F5344CB8AC3E}">
        <p14:creationId xmlns:p14="http://schemas.microsoft.com/office/powerpoint/2010/main" val="1446370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4172"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Aboriginal and Torres Strait Islander histories and cultures</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Asia and Australia’s engagement with Asia</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Cross-curriculum priorities</a:t>
            </a:r>
            <a:endParaRPr lang="en-US" dirty="0"/>
          </a:p>
        </p:txBody>
      </p:sp>
      <p:pic>
        <p:nvPicPr>
          <p:cNvPr id="8" name="Picture 7">
            <a:extLst>
              <a:ext uri="{FF2B5EF4-FFF2-40B4-BE49-F238E27FC236}">
                <a16:creationId xmlns:a16="http://schemas.microsoft.com/office/drawing/2014/main" id="{A2B29205-18DC-47A4-86DA-FFE64CFF0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grpSp>
        <p:nvGrpSpPr>
          <p:cNvPr id="9" name="Group 8">
            <a:extLst>
              <a:ext uri="{FF2B5EF4-FFF2-40B4-BE49-F238E27FC236}">
                <a16:creationId xmlns:a16="http://schemas.microsoft.com/office/drawing/2014/main" id="{2C13DF0A-ED1C-4FB7-A236-91F7DAD78725}"/>
              </a:ext>
            </a:extLst>
          </p:cNvPr>
          <p:cNvGrpSpPr/>
          <p:nvPr/>
        </p:nvGrpSpPr>
        <p:grpSpPr>
          <a:xfrm>
            <a:off x="355247" y="1709819"/>
            <a:ext cx="333376" cy="1431149"/>
            <a:chOff x="-333376" y="1684493"/>
            <a:chExt cx="333376" cy="1431149"/>
          </a:xfrm>
        </p:grpSpPr>
        <p:pic>
          <p:nvPicPr>
            <p:cNvPr id="10" name="Picture 9">
              <a:extLst>
                <a:ext uri="{FF2B5EF4-FFF2-40B4-BE49-F238E27FC236}">
                  <a16:creationId xmlns:a16="http://schemas.microsoft.com/office/drawing/2014/main" id="{A837726B-3E7B-43B9-99F6-94CD449AB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A962EFA3-536C-469F-8691-AFADB9B56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539C07C5-452A-465E-A95E-6FD76086A1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74193342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t>Find out more</a:t>
            </a:r>
            <a:endParaRPr lang="en-US" dirty="0"/>
          </a:p>
        </p:txBody>
      </p:sp>
      <p:sp>
        <p:nvSpPr>
          <p:cNvPr id="2" name="Content Placeholder 1">
            <a:extLst>
              <a:ext uri="{FF2B5EF4-FFF2-40B4-BE49-F238E27FC236}">
                <a16:creationId xmlns:a16="http://schemas.microsoft.com/office/drawing/2014/main" id="{0F1AEFFB-B11B-482D-AE50-F4A67114B236}"/>
              </a:ext>
            </a:extLst>
          </p:cNvPr>
          <p:cNvSpPr>
            <a:spLocks noGrp="1"/>
          </p:cNvSpPr>
          <p:nvPr>
            <p:ph idx="1"/>
          </p:nvPr>
        </p:nvSpPr>
        <p:spPr/>
        <p:txBody>
          <a:bodyPr/>
          <a:lstStyle/>
          <a:p>
            <a:pPr lvl="0" eaLnBrk="0" fontAlgn="base" hangingPunct="0">
              <a:spcBef>
                <a:spcPct val="0"/>
              </a:spcBef>
              <a:spcAft>
                <a:spcPct val="0"/>
              </a:spcAft>
              <a:defRPr/>
            </a:pPr>
            <a:r>
              <a:rPr lang="en-US" kern="0" dirty="0">
                <a:solidFill>
                  <a:srgbClr val="000000"/>
                </a:solidFill>
                <a:latin typeface="Arial"/>
              </a:rPr>
              <a:t>Find out more on the QCAA Australian Curriculum </a:t>
            </a:r>
            <a:br>
              <a:rPr lang="en-US" kern="0" dirty="0">
                <a:solidFill>
                  <a:srgbClr val="000000"/>
                </a:solidFill>
                <a:latin typeface="Arial"/>
              </a:rPr>
            </a:br>
            <a:r>
              <a:rPr lang="en-US" kern="0" dirty="0">
                <a:solidFill>
                  <a:srgbClr val="000000"/>
                </a:solidFill>
                <a:latin typeface="Arial"/>
              </a:rPr>
              <a:t>webpage.</a:t>
            </a:r>
            <a:endParaRPr lang="en-US" sz="1800" kern="0" dirty="0">
              <a:solidFill>
                <a:srgbClr val="000000"/>
              </a:solidFill>
              <a:latin typeface="Arial"/>
            </a:endParaRPr>
          </a:p>
          <a:p>
            <a:pPr lvl="0" eaLnBrk="0" fontAlgn="base" hangingPunct="0">
              <a:spcBef>
                <a:spcPct val="0"/>
              </a:spcBef>
              <a:spcAft>
                <a:spcPct val="0"/>
              </a:spcAft>
              <a:defRPr/>
            </a:pPr>
            <a:endParaRPr lang="en-US" sz="1800" kern="0" dirty="0">
              <a:solidFill>
                <a:srgbClr val="000000"/>
              </a:solidFill>
              <a:latin typeface="Arial"/>
            </a:endParaRPr>
          </a:p>
          <a:p>
            <a:endParaRPr lang="en-AU" dirty="0"/>
          </a:p>
        </p:txBody>
      </p:sp>
      <p:pic>
        <p:nvPicPr>
          <p:cNvPr id="7" name="Picture 6">
            <a:extLst>
              <a:ext uri="{FF2B5EF4-FFF2-40B4-BE49-F238E27FC236}">
                <a16:creationId xmlns:a16="http://schemas.microsoft.com/office/drawing/2014/main" id="{0AD7EBC8-91EE-47DF-9AB1-60588F643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00" y="5040000"/>
            <a:ext cx="1165230" cy="1197657"/>
          </a:xfrm>
          <a:prstGeom prst="rect">
            <a:avLst/>
          </a:prstGeom>
        </p:spPr>
      </p:pic>
      <p:grpSp>
        <p:nvGrpSpPr>
          <p:cNvPr id="5" name="Group 4">
            <a:extLst>
              <a:ext uri="{FF2B5EF4-FFF2-40B4-BE49-F238E27FC236}">
                <a16:creationId xmlns:a16="http://schemas.microsoft.com/office/drawing/2014/main" id="{0CCFC1D5-1FF0-45D8-B8E8-D3CDF6A52F8A}"/>
              </a:ext>
            </a:extLst>
          </p:cNvPr>
          <p:cNvGrpSpPr/>
          <p:nvPr/>
        </p:nvGrpSpPr>
        <p:grpSpPr>
          <a:xfrm>
            <a:off x="3066283" y="1922421"/>
            <a:ext cx="3008556" cy="4253830"/>
            <a:chOff x="3066283" y="1922421"/>
            <a:chExt cx="3008556" cy="4253830"/>
          </a:xfrm>
        </p:grpSpPr>
        <p:pic>
          <p:nvPicPr>
            <p:cNvPr id="8" name="Picture 7">
              <a:extLst>
                <a:ext uri="{FF2B5EF4-FFF2-40B4-BE49-F238E27FC236}">
                  <a16:creationId xmlns:a16="http://schemas.microsoft.com/office/drawing/2014/main" id="{E4D0B47B-9BEA-467B-AE68-C24D96FFD5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66283" y="1922421"/>
              <a:ext cx="3008556" cy="4253830"/>
            </a:xfrm>
            <a:prstGeom prst="rect">
              <a:avLst/>
            </a:prstGeom>
            <a:ln>
              <a:solidFill>
                <a:schemeClr val="bg1">
                  <a:lumMod val="65000"/>
                </a:schemeClr>
              </a:solidFill>
            </a:ln>
            <a:effectLst>
              <a:outerShdw blurRad="50800" dist="19050" dir="2700000" algn="tl" rotWithShape="0">
                <a:prstClr val="black">
                  <a:alpha val="63000"/>
                </a:prstClr>
              </a:outerShdw>
            </a:effectLst>
          </p:spPr>
        </p:pic>
        <p:sp>
          <p:nvSpPr>
            <p:cNvPr id="4" name="TextBox 3">
              <a:extLst>
                <a:ext uri="{FF2B5EF4-FFF2-40B4-BE49-F238E27FC236}">
                  <a16:creationId xmlns:a16="http://schemas.microsoft.com/office/drawing/2014/main" id="{BF84FF87-508E-4E86-B9E8-F7622255C7F1}"/>
                </a:ext>
              </a:extLst>
            </p:cNvPr>
            <p:cNvSpPr txBox="1"/>
            <p:nvPr/>
          </p:nvSpPr>
          <p:spPr>
            <a:xfrm>
              <a:off x="5220072" y="2424446"/>
              <a:ext cx="792088" cy="1015663"/>
            </a:xfrm>
            <a:prstGeom prst="rect">
              <a:avLst/>
            </a:prstGeom>
            <a:solidFill>
              <a:schemeClr val="accent1"/>
            </a:solidFill>
          </p:spPr>
          <p:txBody>
            <a:bodyPr wrap="square" rtlCol="0">
              <a:spAutoFit/>
            </a:bodyPr>
            <a:lstStyle/>
            <a:p>
              <a:r>
                <a:rPr lang="en-AU" sz="450" b="1" dirty="0">
                  <a:solidFill>
                    <a:schemeClr val="bg1"/>
                  </a:solidFill>
                </a:rPr>
                <a:t>Rationale</a:t>
              </a:r>
            </a:p>
            <a:p>
              <a:pPr>
                <a:spcBef>
                  <a:spcPts val="0"/>
                </a:spcBef>
              </a:pPr>
              <a:r>
                <a:rPr lang="en-AU" sz="300" dirty="0">
                  <a:solidFill>
                    <a:schemeClr val="bg1"/>
                  </a:solidFill>
                </a:rPr>
                <a:t>Lorem ipsum lorem ipsum lorem ipsum lorem ipsum lorem ipsum lorem ipsum lorem ipsum lorem ipsum lorem ipsum lorem ipsum lorem ipsum lorem ipsum lorem ipsum lorem ipsum lorem ipsum lorem ipsum lorem ipsum lorem ipsum lorem ipsum lorem ipsum lorem ipsum lorem ipsum lorem ipsum. </a:t>
              </a:r>
            </a:p>
            <a:p>
              <a:pPr>
                <a:spcBef>
                  <a:spcPts val="0"/>
                </a:spcBef>
              </a:pPr>
              <a:r>
                <a:rPr lang="en-AU" sz="450" b="1" dirty="0">
                  <a:solidFill>
                    <a:schemeClr val="bg1"/>
                  </a:solidFill>
                </a:rPr>
                <a:t>Aim</a:t>
              </a:r>
            </a:p>
            <a:p>
              <a:pPr>
                <a:spcBef>
                  <a:spcPts val="0"/>
                </a:spcBef>
              </a:pPr>
              <a:r>
                <a:rPr lang="en-AU" sz="300" dirty="0">
                  <a:solidFill>
                    <a:schemeClr val="bg1"/>
                  </a:solidFill>
                </a:rPr>
                <a:t>Lorem ipsum lorem ipsum lorem ipsum lorem ipsum lorem ipsum lorem ipsum lorem ipsum lorem ipsum lorem ipsum lorem ipsum lorem ipsum lorem ipsum lorem ipsum lorem ipsum lorem ipsum.</a:t>
              </a:r>
            </a:p>
            <a:p>
              <a:pPr>
                <a:spcBef>
                  <a:spcPts val="0"/>
                </a:spcBef>
              </a:pPr>
              <a:endParaRPr lang="en-AU" sz="300" b="1" dirty="0">
                <a:solidFill>
                  <a:schemeClr val="bg1"/>
                </a:solidFill>
              </a:endParaRPr>
            </a:p>
          </p:txBody>
        </p:sp>
      </p:grpSp>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Learning goals</a:t>
            </a:r>
          </a:p>
        </p:txBody>
      </p:sp>
      <p:sp>
        <p:nvSpPr>
          <p:cNvPr id="19" name="Rectangle 3"/>
          <p:cNvSpPr>
            <a:spLocks noGrp="1" noChangeArrowheads="1"/>
          </p:cNvSpPr>
          <p:nvPr>
            <p:ph idx="1"/>
            <p:custDataLst>
              <p:tags r:id="rId2"/>
            </p:custDataLst>
          </p:nvPr>
        </p:nvSpPr>
        <p:spPr/>
        <p:txBody>
          <a:bodyPr>
            <a:normAutofit/>
          </a:bodyPr>
          <a:lstStyle/>
          <a:p>
            <a:pPr eaLnBrk="1" hangingPunct="1"/>
            <a:r>
              <a:rPr lang="en-AU" dirty="0"/>
              <a:t>This presentation aims to:</a:t>
            </a:r>
          </a:p>
          <a:p>
            <a:pPr marL="360363" indent="-360363" eaLnBrk="1" hangingPunct="1">
              <a:buFontTx/>
              <a:buChar char="•"/>
            </a:pPr>
            <a:r>
              <a:rPr lang="en-AU" dirty="0"/>
              <a:t>build understanding of </a:t>
            </a:r>
            <a:r>
              <a:rPr lang="en-AU"/>
              <a:t>the Australian Curriculum Version 9.0: </a:t>
            </a:r>
            <a:r>
              <a:rPr lang="en-AU" dirty="0"/>
              <a:t>Humanities and Social Sciences in Years 7–10 History</a:t>
            </a:r>
          </a:p>
          <a:p>
            <a:pPr marL="360363" indent="-360363" eaLnBrk="1" hangingPunct="1">
              <a:buFontTx/>
              <a:buChar char="•"/>
            </a:pPr>
            <a:r>
              <a:rPr lang="en-AU" dirty="0"/>
              <a:t>provide an overview of the structure of Years 7–10 History.</a:t>
            </a:r>
          </a:p>
          <a:p>
            <a:pPr eaLnBrk="1" hangingPunct="1"/>
            <a:endParaRPr lang="en-AU" dirty="0"/>
          </a:p>
        </p:txBody>
      </p:sp>
    </p:spTree>
    <p:custDataLst>
      <p:tags r:id="rId1"/>
    </p:custDataLst>
    <p:extLst>
      <p:ext uri="{BB962C8B-B14F-4D97-AF65-F5344CB8AC3E}">
        <p14:creationId xmlns:p14="http://schemas.microsoft.com/office/powerpoint/2010/main" val="15948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28600" indent="-2286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69875"/>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rPr>
              <a:t>organisation</a:t>
            </a:r>
            <a:r>
              <a:rPr lang="en-US" sz="1400"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10" action="ppaction://hlinkfile">
                  <a:extLst>
                    <a:ext uri="{A12FA001-AC4F-418D-AE19-62706E023703}">
                      <ahyp:hlinkClr xmlns:ahyp="http://schemas.microsoft.com/office/drawing/2018/hyperlinkcolor" val="tx"/>
                    </a:ext>
                  </a:extLst>
                </a:hlinkClick>
              </a:rPr>
              <a:t>copyright@acara.edu.au</a:t>
            </a:r>
            <a:r>
              <a:rPr lang="en-US" sz="1400" dirty="0">
                <a:solidFill>
                  <a:srgbClr val="000000"/>
                </a:solidFill>
              </a:rPr>
              <a:t>).</a:t>
            </a: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732220292"/>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AU"/>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80A603-6ED9-4D70-A984-CCD309303E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2" name="Content Placeholder 1">
            <a:extLst>
              <a:ext uri="{FF2B5EF4-FFF2-40B4-BE49-F238E27FC236}">
                <a16:creationId xmlns:a16="http://schemas.microsoft.com/office/drawing/2014/main" id="{86CC12CE-A932-48B4-925E-1B028BC0CF20}"/>
              </a:ext>
            </a:extLst>
          </p:cNvPr>
          <p:cNvSpPr>
            <a:spLocks noGrp="1"/>
          </p:cNvSpPr>
          <p:nvPr>
            <p:ph idx="1"/>
          </p:nvPr>
        </p:nvSpPr>
        <p:spPr/>
        <p:txBody>
          <a:bodyPr/>
          <a:lstStyle/>
          <a:p>
            <a:pPr lvl="0" eaLnBrk="0" fontAlgn="base" hangingPunct="0">
              <a:spcAft>
                <a:spcPct val="0"/>
              </a:spcAft>
              <a:defRPr/>
            </a:pPr>
            <a:r>
              <a:rPr lang="en-AU" dirty="0">
                <a:solidFill>
                  <a:srgbClr val="000000"/>
                </a:solidFill>
                <a:latin typeface="Arial"/>
              </a:rPr>
              <a:t>The Australian Curriculum is a three-dimensional curriculum made up of:</a:t>
            </a:r>
          </a:p>
          <a:p>
            <a:pPr marL="360000" lvl="0" indent="-360000" eaLnBrk="0" fontAlgn="base" hangingPunct="0">
              <a:spcAft>
                <a:spcPct val="0"/>
              </a:spcAft>
              <a:buFont typeface="Arial" pitchFamily="34" charset="0"/>
              <a:buChar char="•"/>
              <a:defRPr/>
            </a:pPr>
            <a:r>
              <a:rPr lang="en-AU" dirty="0">
                <a:solidFill>
                  <a:srgbClr val="000000"/>
                </a:solidFill>
                <a:latin typeface="Arial"/>
              </a:rPr>
              <a:t>learning areas </a:t>
            </a:r>
          </a:p>
          <a:p>
            <a:pPr marL="360000" lvl="0" indent="-360000" eaLnBrk="0" fontAlgn="base" hangingPunct="0">
              <a:spcAft>
                <a:spcPct val="0"/>
              </a:spcAft>
              <a:buFont typeface="Arial" pitchFamily="34" charset="0"/>
              <a:buChar char="•"/>
              <a:defRPr/>
            </a:pPr>
            <a:r>
              <a:rPr lang="en-AU" dirty="0">
                <a:solidFill>
                  <a:srgbClr val="000000"/>
                </a:solidFill>
                <a:latin typeface="Arial"/>
              </a:rPr>
              <a:t>general capabilities </a:t>
            </a:r>
          </a:p>
          <a:p>
            <a:pPr marL="360000" lvl="0" indent="-360000" eaLnBrk="0" fontAlgn="base" hangingPunct="0">
              <a:spcAft>
                <a:spcPct val="0"/>
              </a:spcAft>
              <a:buFont typeface="Arial" pitchFamily="34" charset="0"/>
              <a:buChar char="•"/>
              <a:defRPr/>
            </a:pPr>
            <a:r>
              <a:rPr lang="en-AU" dirty="0">
                <a:solidFill>
                  <a:srgbClr val="000000"/>
                </a:solidFill>
                <a:latin typeface="Arial"/>
              </a:rPr>
              <a:t>cross-curriculum</a:t>
            </a:r>
            <a:br>
              <a:rPr lang="en-AU" dirty="0">
                <a:solidFill>
                  <a:srgbClr val="000000"/>
                </a:solidFill>
                <a:latin typeface="Arial"/>
              </a:rPr>
            </a:br>
            <a:r>
              <a:rPr lang="en-AU" dirty="0">
                <a:solidFill>
                  <a:srgbClr val="000000"/>
                </a:solidFill>
                <a:latin typeface="Arial"/>
              </a:rPr>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10" name="TextBox 9">
            <a:extLst>
              <a:ext uri="{FF2B5EF4-FFF2-40B4-BE49-F238E27FC236}">
                <a16:creationId xmlns:a16="http://schemas.microsoft.com/office/drawing/2014/main" id="{C0F08A23-E5E9-45F8-86EA-27EBB7B6B215}"/>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cs typeface="Arial" panose="020B0604020202020204" pitchFamily="34" charset="0"/>
              </a:rPr>
              <a:t>ACARA image from Summary overview (video): </a:t>
            </a:r>
            <a:r>
              <a:rPr lang="en-US" sz="800" dirty="0">
                <a:effectLst/>
                <a:latin typeface="Arial" panose="020B0604020202020204" pitchFamily="34" charset="0"/>
                <a:cs typeface="Arial" panose="020B0604020202020204" pitchFamily="34" charset="0"/>
                <a:hlinkClick r:id="rId6"/>
              </a:rPr>
              <a:t>https://v9.australiancurriculum.edu.au/help/website-tour</a:t>
            </a:r>
            <a:r>
              <a:rPr lang="en-AU" sz="800" dirty="0">
                <a:latin typeface="Arial" panose="020B0604020202020204" pitchFamily="34" charset="0"/>
                <a:cs typeface="Arial" panose="020B0604020202020204" pitchFamily="34" charset="0"/>
              </a:rPr>
              <a:t>.</a:t>
            </a:r>
            <a:r>
              <a:rPr lang="en-AU" sz="800" dirty="0">
                <a:latin typeface="Arial" panose="020B0604020202020204" pitchFamily="34" charset="0"/>
                <a:cs typeface="Arial" panose="020B0604020202020204" pitchFamily="34" charset="0"/>
                <a:hlinkClick r:id="rId7"/>
              </a:rPr>
              <a:t> </a:t>
            </a:r>
            <a:r>
              <a:rPr lang="en-AU"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Structure of Years 7–10 History </a:t>
            </a:r>
          </a:p>
        </p:txBody>
      </p:sp>
      <p:sp>
        <p:nvSpPr>
          <p:cNvPr id="19" name="Rectangle 3"/>
          <p:cNvSpPr>
            <a:spLocks noGrp="1" noChangeArrowheads="1"/>
          </p:cNvSpPr>
          <p:nvPr>
            <p:ph sz="quarter" idx="10"/>
            <p:custDataLst>
              <p:tags r:id="rId1"/>
            </p:custDataLst>
          </p:nvPr>
        </p:nvSpPr>
        <p:spPr/>
        <p:txBody>
          <a:bodyPr>
            <a:normAutofit lnSpcReduction="10000"/>
          </a:bodyPr>
          <a:lstStyle/>
          <a:p>
            <a:pPr marL="360000" indent="-360000" eaLnBrk="1" hangingPunct="1">
              <a:buFontTx/>
              <a:buChar char="•"/>
            </a:pPr>
            <a:r>
              <a:rPr lang="en-AU" dirty="0"/>
              <a:t>Rationale</a:t>
            </a:r>
          </a:p>
          <a:p>
            <a:pPr marL="360000" indent="-360000" eaLnBrk="1" hangingPunct="1">
              <a:buFontTx/>
              <a:buChar char="•"/>
            </a:pPr>
            <a:r>
              <a:rPr lang="en-AU" dirty="0"/>
              <a:t>Aims </a:t>
            </a:r>
          </a:p>
          <a:p>
            <a:pPr marL="360000" indent="-360000" eaLnBrk="1" hangingPunct="1">
              <a:buFontTx/>
              <a:buChar char="•"/>
            </a:pPr>
            <a:r>
              <a:rPr lang="en-AU" dirty="0"/>
              <a:t>Key considerations</a:t>
            </a:r>
          </a:p>
          <a:p>
            <a:pPr marL="360000" indent="-360000" eaLnBrk="1" hangingPunct="1">
              <a:buFontTx/>
              <a:buChar char="•"/>
            </a:pPr>
            <a:r>
              <a:rPr lang="en-AU" dirty="0"/>
              <a:t>Core concepts</a:t>
            </a:r>
          </a:p>
          <a:p>
            <a:pPr marL="360000" indent="-360000" defTabSz="361950">
              <a:spcBef>
                <a:spcPts val="600"/>
              </a:spcBef>
              <a:buFont typeface="Arial" pitchFamily="34" charset="0"/>
              <a:buChar char="•"/>
              <a:defRPr/>
            </a:pPr>
            <a:r>
              <a:rPr lang="en-AU" sz="2800" b="0" dirty="0">
                <a:solidFill>
                  <a:srgbClr val="000000"/>
                </a:solidFill>
              </a:rPr>
              <a:t>Structure </a:t>
            </a:r>
          </a:p>
          <a:p>
            <a:pPr marL="720000" lvl="1" defTabSz="361950">
              <a:spcBef>
                <a:spcPts val="600"/>
              </a:spcBef>
              <a:buFont typeface="Arial" pitchFamily="34" charset="0"/>
              <a:buChar char="−"/>
              <a:defRPr/>
            </a:pPr>
            <a:r>
              <a:rPr lang="en-AU" sz="2800" b="0" dirty="0">
                <a:solidFill>
                  <a:srgbClr val="000000"/>
                </a:solidFill>
                <a:latin typeface="Arial"/>
              </a:rPr>
              <a:t>Year-by-year curriculum</a:t>
            </a:r>
          </a:p>
          <a:p>
            <a:pPr marL="720000" lvl="1" defTabSz="361950">
              <a:spcBef>
                <a:spcPts val="600"/>
              </a:spcBef>
              <a:buFont typeface="Arial" pitchFamily="34" charset="0"/>
              <a:buChar char="−"/>
              <a:defRPr/>
            </a:pPr>
            <a:r>
              <a:rPr lang="en-AU" sz="2800" b="0" dirty="0">
                <a:solidFill>
                  <a:srgbClr val="000000"/>
                </a:solidFill>
                <a:latin typeface="Arial"/>
              </a:rPr>
              <a:t>Achievement standards</a:t>
            </a:r>
          </a:p>
          <a:p>
            <a:pPr marL="720000" lvl="1" defTabSz="361950">
              <a:spcBef>
                <a:spcPts val="600"/>
              </a:spcBef>
              <a:buFont typeface="Arial" pitchFamily="34" charset="0"/>
              <a:buChar char="−"/>
              <a:defRPr/>
            </a:pPr>
            <a:r>
              <a:rPr lang="en-AU" sz="2800" b="0" dirty="0">
                <a:solidFill>
                  <a:srgbClr val="000000"/>
                </a:solidFill>
                <a:latin typeface="Arial"/>
              </a:rPr>
              <a:t>Curriculum content</a:t>
            </a:r>
          </a:p>
        </p:txBody>
      </p:sp>
      <p:sp>
        <p:nvSpPr>
          <p:cNvPr id="2" name="Text Placeholder 1">
            <a:extLst>
              <a:ext uri="{FF2B5EF4-FFF2-40B4-BE49-F238E27FC236}">
                <a16:creationId xmlns:a16="http://schemas.microsoft.com/office/drawing/2014/main" id="{16AE49E6-A12A-4DBD-9135-9CE1F90D0D68}"/>
              </a:ext>
            </a:extLst>
          </p:cNvPr>
          <p:cNvSpPr>
            <a:spLocks noGrp="1"/>
          </p:cNvSpPr>
          <p:nvPr>
            <p:ph type="body" sz="quarter" idx="11"/>
          </p:nvPr>
        </p:nvSpPr>
        <p:spPr>
          <a:xfrm>
            <a:off x="323850" y="5802673"/>
            <a:ext cx="8493125" cy="434639"/>
          </a:xfrm>
        </p:spPr>
        <p:txBody>
          <a:bodyPr/>
          <a:lstStyle/>
          <a:p>
            <a:r>
              <a:rPr lang="en-AU" sz="800" b="1" dirty="0"/>
              <a:t>Source: </a:t>
            </a:r>
            <a:r>
              <a:rPr lang="en-AU" sz="800" dirty="0">
                <a:hlinkClick r:id="rId4"/>
              </a:rPr>
              <a:t>https://v9.australiancurriculum.edu.au/teacher-resources/understand-this-learning-area/humanities-and-social-sciences#history-7</a:t>
            </a:r>
            <a:r>
              <a:rPr lang="en-AU" sz="800">
                <a:hlinkClick r:id="rId4"/>
              </a:rPr>
              <a:t>%E2%80%9310</a:t>
            </a:r>
            <a:r>
              <a:rPr lang="en-AU" sz="800"/>
              <a:t>. </a:t>
            </a:r>
            <a:endParaRPr lang="en-AU" sz="800" dirty="0"/>
          </a:p>
          <a:p>
            <a:endParaRPr lang="en-AU" sz="800" dirty="0"/>
          </a:p>
        </p:txBody>
      </p:sp>
    </p:spTree>
    <p:extLst>
      <p:ext uri="{BB962C8B-B14F-4D97-AF65-F5344CB8AC3E}">
        <p14:creationId xmlns:p14="http://schemas.microsoft.com/office/powerpoint/2010/main" val="3761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1D14-E5AC-4C39-92EA-1A5E74B221BE}"/>
              </a:ext>
            </a:extLst>
          </p:cNvPr>
          <p:cNvSpPr>
            <a:spLocks noGrp="1"/>
          </p:cNvSpPr>
          <p:nvPr>
            <p:ph type="title"/>
          </p:nvPr>
        </p:nvSpPr>
        <p:spPr/>
        <p:txBody>
          <a:bodyPr/>
          <a:lstStyle/>
          <a:p>
            <a:r>
              <a:rPr lang="en-AU" dirty="0"/>
              <a:t>Rationale</a:t>
            </a:r>
          </a:p>
        </p:txBody>
      </p:sp>
      <p:sp>
        <p:nvSpPr>
          <p:cNvPr id="3" name="Content Placeholder 2">
            <a:extLst>
              <a:ext uri="{FF2B5EF4-FFF2-40B4-BE49-F238E27FC236}">
                <a16:creationId xmlns:a16="http://schemas.microsoft.com/office/drawing/2014/main" id="{8D65387E-5AB8-4E01-AC11-842E2458E17D}"/>
              </a:ext>
            </a:extLst>
          </p:cNvPr>
          <p:cNvSpPr>
            <a:spLocks noGrp="1"/>
          </p:cNvSpPr>
          <p:nvPr>
            <p:ph sz="quarter" idx="10"/>
          </p:nvPr>
        </p:nvSpPr>
        <p:spPr>
          <a:xfrm>
            <a:off x="323850" y="836712"/>
            <a:ext cx="8496300" cy="4530832"/>
          </a:xfrm>
        </p:spPr>
        <p:txBody>
          <a:bodyPr>
            <a:normAutofit fontScale="62500" lnSpcReduction="20000"/>
          </a:bodyPr>
          <a:lstStyle/>
          <a:p>
            <a:pPr algn="l"/>
            <a:r>
              <a:rPr lang="en-US" dirty="0">
                <a:solidFill>
                  <a:srgbClr val="000000"/>
                </a:solidFill>
                <a:effectLst/>
              </a:rPr>
              <a:t>The Humanities and Social Sciences are the study of human </a:t>
            </a:r>
            <a:r>
              <a:rPr lang="en-US" dirty="0" err="1">
                <a:solidFill>
                  <a:srgbClr val="000000"/>
                </a:solidFill>
                <a:effectLst/>
              </a:rPr>
              <a:t>behaviour</a:t>
            </a:r>
            <a:r>
              <a:rPr lang="en-US" dirty="0">
                <a:solidFill>
                  <a:srgbClr val="000000"/>
                </a:solidFill>
                <a:effectLst/>
              </a:rPr>
              <a:t> and interaction in social, cultural, environmental, economic, business, legal and political contexts. This learning area has a historical and contemporary focus, from personal to global contexts, and considers the challenges that may occur in the future. It plays an important role in assisting students to understand global issues, and building their capacity to be active and informed citizens who understand and participate in the world.  </a:t>
            </a:r>
          </a:p>
          <a:p>
            <a:pPr algn="l"/>
            <a:r>
              <a:rPr lang="en-US" dirty="0">
                <a:solidFill>
                  <a:srgbClr val="000000"/>
                </a:solidFill>
                <a:effectLst/>
              </a:rPr>
              <a:t> </a:t>
            </a:r>
          </a:p>
          <a:p>
            <a:pPr algn="l"/>
            <a:r>
              <a:rPr lang="en-US" dirty="0">
                <a:solidFill>
                  <a:srgbClr val="000000"/>
                </a:solidFill>
                <a:effectLst/>
              </a:rPr>
              <a:t>The Humanities and Social Sciences subjects in the Australian Curriculum provide a broad understanding of the world we live in, and how people can participate as active and informed citizens with high-level skills needed now and in the future. They provide opportunities for students to develop their own personal and social learning, and to explore their perspectives as well as those of others. </a:t>
            </a:r>
          </a:p>
          <a:p>
            <a:pPr algn="l"/>
            <a:r>
              <a:rPr lang="en-US" dirty="0">
                <a:solidFill>
                  <a:srgbClr val="000000"/>
                </a:solidFill>
                <a:effectLst/>
              </a:rPr>
              <a:t> </a:t>
            </a:r>
          </a:p>
          <a:p>
            <a:pPr algn="l"/>
            <a:r>
              <a:rPr lang="en-US" dirty="0">
                <a:solidFill>
                  <a:srgbClr val="000000"/>
                </a:solidFill>
                <a:effectLst/>
              </a:rPr>
              <a:t>Through studying Humanities and Social Sciences, students will develop the ability to question, think critically, solve problems, communicate effectively, make decisions and adapt to change. This requires an understanding of the key historical, geographical, legal, political, economic, business and societal factors involved, and how these different factors interrelate.  </a:t>
            </a:r>
          </a:p>
        </p:txBody>
      </p:sp>
      <p:sp>
        <p:nvSpPr>
          <p:cNvPr id="4" name="Text Placeholder 3">
            <a:extLst>
              <a:ext uri="{FF2B5EF4-FFF2-40B4-BE49-F238E27FC236}">
                <a16:creationId xmlns:a16="http://schemas.microsoft.com/office/drawing/2014/main" id="{4C398EEA-2957-4A01-B2B3-A98246A3510F}"/>
              </a:ext>
            </a:extLst>
          </p:cNvPr>
          <p:cNvSpPr>
            <a:spLocks noGrp="1"/>
          </p:cNvSpPr>
          <p:nvPr>
            <p:ph type="body" sz="quarter" idx="11"/>
          </p:nvPr>
        </p:nvSpPr>
        <p:spPr>
          <a:xfrm>
            <a:off x="323850" y="5661248"/>
            <a:ext cx="7324720" cy="434639"/>
          </a:xfrm>
        </p:spPr>
        <p:txBody>
          <a:bodyPr/>
          <a:lstStyle/>
          <a:p>
            <a:r>
              <a:rPr lang="en-AU" sz="800" b="1" dirty="0"/>
              <a:t>Source: </a:t>
            </a:r>
            <a:r>
              <a:rPr lang="en-AU" sz="800" dirty="0"/>
              <a:t>Quoted verbatim and unaltered from ACARA, </a:t>
            </a:r>
            <a:r>
              <a:rPr lang="en-AU" sz="800" dirty="0">
                <a:hlinkClick r:id="rId3"/>
              </a:rPr>
              <a:t>https://v9.australiancurriculum.edu.au/teacher-resources/understand-this-learning-area/humanities-and-social-sciences#history-7%E2%80%9310</a:t>
            </a:r>
            <a:r>
              <a:rPr lang="en-AU" sz="800" dirty="0"/>
              <a:t>. </a:t>
            </a:r>
          </a:p>
          <a:p>
            <a:endParaRPr lang="en-AU" sz="800" dirty="0"/>
          </a:p>
        </p:txBody>
      </p:sp>
      <p:pic>
        <p:nvPicPr>
          <p:cNvPr id="5" name="Picture 4">
            <a:extLst>
              <a:ext uri="{FF2B5EF4-FFF2-40B4-BE49-F238E27FC236}">
                <a16:creationId xmlns:a16="http://schemas.microsoft.com/office/drawing/2014/main" id="{3580021D-C645-4A59-9104-B1F18225E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745" y="5157192"/>
            <a:ext cx="1165230" cy="1197657"/>
          </a:xfrm>
          <a:prstGeom prst="rect">
            <a:avLst/>
          </a:prstGeom>
        </p:spPr>
      </p:pic>
    </p:spTree>
    <p:extLst>
      <p:ext uri="{BB962C8B-B14F-4D97-AF65-F5344CB8AC3E}">
        <p14:creationId xmlns:p14="http://schemas.microsoft.com/office/powerpoint/2010/main" val="111529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F19CC3-5F53-4F06-9B65-C6F484643D05}"/>
              </a:ext>
            </a:extLst>
          </p:cNvPr>
          <p:cNvSpPr>
            <a:spLocks noGrp="1"/>
          </p:cNvSpPr>
          <p:nvPr>
            <p:ph type="title"/>
          </p:nvPr>
        </p:nvSpPr>
        <p:spPr/>
        <p:txBody>
          <a:bodyPr/>
          <a:lstStyle/>
          <a:p>
            <a:r>
              <a:rPr lang="en-AU" dirty="0"/>
              <a:t>Aims</a:t>
            </a:r>
          </a:p>
        </p:txBody>
      </p:sp>
      <p:sp>
        <p:nvSpPr>
          <p:cNvPr id="6" name="Content Placeholder 5">
            <a:extLst>
              <a:ext uri="{FF2B5EF4-FFF2-40B4-BE49-F238E27FC236}">
                <a16:creationId xmlns:a16="http://schemas.microsoft.com/office/drawing/2014/main" id="{1E8971F9-A6F7-4E9B-8BD2-DDEEDE837B3F}"/>
              </a:ext>
            </a:extLst>
          </p:cNvPr>
          <p:cNvSpPr>
            <a:spLocks noGrp="1"/>
          </p:cNvSpPr>
          <p:nvPr>
            <p:ph sz="quarter" idx="10"/>
          </p:nvPr>
        </p:nvSpPr>
        <p:spPr>
          <a:xfrm>
            <a:off x="323850" y="836712"/>
            <a:ext cx="8496300" cy="4752528"/>
          </a:xfrm>
        </p:spPr>
        <p:txBody>
          <a:bodyPr>
            <a:normAutofit fontScale="40000" lnSpcReduction="20000"/>
          </a:bodyPr>
          <a:lstStyle/>
          <a:p>
            <a:pPr algn="l"/>
            <a:r>
              <a:rPr lang="en-US" sz="4000" dirty="0">
                <a:solidFill>
                  <a:srgbClr val="000000"/>
                </a:solidFill>
                <a:effectLst/>
              </a:rPr>
              <a:t>Humanities and Social Sciences aims to ensure that students develop:  </a:t>
            </a:r>
          </a:p>
          <a:p>
            <a:pPr marL="457200" indent="-457200" algn="l">
              <a:buFont typeface="Arial" panose="020B0604020202020204" pitchFamily="34" charset="0"/>
              <a:buChar char="•"/>
            </a:pPr>
            <a:r>
              <a:rPr lang="en-US" sz="4000" b="0" i="0" dirty="0">
                <a:solidFill>
                  <a:srgbClr val="000000"/>
                </a:solidFill>
                <a:effectLst/>
              </a:rPr>
              <a:t>a sense of wonder, curiosity and respect about places, people, cultures and systems throughout the world, past and present, and an interest in and enjoyment of the study of these phenomena  </a:t>
            </a:r>
            <a:br>
              <a:rPr lang="en-US" sz="4000" b="0" i="0" dirty="0">
                <a:solidFill>
                  <a:srgbClr val="000000"/>
                </a:solidFill>
                <a:effectLst/>
              </a:rPr>
            </a:br>
            <a:endParaRPr lang="en-US" sz="4000" b="0" i="0" dirty="0">
              <a:solidFill>
                <a:srgbClr val="000000"/>
              </a:solidFill>
              <a:effectLst/>
            </a:endParaRPr>
          </a:p>
          <a:p>
            <a:pPr marL="457200" indent="-457200" algn="l">
              <a:buFont typeface="Arial" panose="020B0604020202020204" pitchFamily="34" charset="0"/>
              <a:buChar char="•"/>
            </a:pPr>
            <a:r>
              <a:rPr lang="en-US" sz="4000" b="0" i="0" dirty="0">
                <a:solidFill>
                  <a:srgbClr val="000000"/>
                </a:solidFill>
                <a:effectLst/>
              </a:rPr>
              <a:t>key historical, geographical, civic, business and economic knowledge of people, places, values and systems, past and present, in local to global contexts  </a:t>
            </a:r>
            <a:br>
              <a:rPr lang="en-US" sz="4000" b="0" i="0" dirty="0">
                <a:solidFill>
                  <a:srgbClr val="000000"/>
                </a:solidFill>
                <a:effectLst/>
              </a:rPr>
            </a:br>
            <a:endParaRPr lang="en-US" sz="4000" b="0" i="0" dirty="0">
              <a:solidFill>
                <a:srgbClr val="000000"/>
              </a:solidFill>
              <a:effectLst/>
            </a:endParaRPr>
          </a:p>
          <a:p>
            <a:pPr marL="457200" indent="-457200" algn="l">
              <a:buFont typeface="Arial" panose="020B0604020202020204" pitchFamily="34" charset="0"/>
              <a:buChar char="•"/>
            </a:pPr>
            <a:r>
              <a:rPr lang="en-US" sz="4000" b="0" i="0" dirty="0">
                <a:solidFill>
                  <a:srgbClr val="000000"/>
                </a:solidFill>
                <a:effectLst/>
              </a:rPr>
              <a:t>an understanding and appreciation of historical developments, geographic phenomena, civic values and economic factors that shape society, influence sustainability and create a sense of belonging  </a:t>
            </a:r>
            <a:br>
              <a:rPr lang="en-US" sz="4000" b="0" i="0" dirty="0">
                <a:solidFill>
                  <a:srgbClr val="000000"/>
                </a:solidFill>
                <a:effectLst/>
              </a:rPr>
            </a:br>
            <a:endParaRPr lang="en-US" sz="4000" b="0" i="0" dirty="0">
              <a:solidFill>
                <a:srgbClr val="000000"/>
              </a:solidFill>
              <a:effectLst/>
            </a:endParaRPr>
          </a:p>
          <a:p>
            <a:pPr marL="457200" indent="-457200" algn="l">
              <a:buFont typeface="Arial" panose="020B0604020202020204" pitchFamily="34" charset="0"/>
              <a:buChar char="•"/>
            </a:pPr>
            <a:r>
              <a:rPr lang="en-US" sz="4000" b="0" i="0" dirty="0">
                <a:solidFill>
                  <a:srgbClr val="000000"/>
                </a:solidFill>
                <a:effectLst/>
              </a:rPr>
              <a:t>an understanding of the key concepts applied to disciplinary and/or cross-disciplinary inquiries  </a:t>
            </a:r>
            <a:br>
              <a:rPr lang="en-US" sz="4000" b="0" i="0" dirty="0">
                <a:solidFill>
                  <a:srgbClr val="000000"/>
                </a:solidFill>
                <a:effectLst/>
              </a:rPr>
            </a:br>
            <a:endParaRPr lang="en-US" sz="4000" b="0" i="0" dirty="0">
              <a:solidFill>
                <a:srgbClr val="000000"/>
              </a:solidFill>
              <a:effectLst/>
            </a:endParaRPr>
          </a:p>
          <a:p>
            <a:pPr marL="457200" indent="-457200" algn="l">
              <a:buFont typeface="Arial" panose="020B0604020202020204" pitchFamily="34" charset="0"/>
              <a:buChar char="•"/>
            </a:pPr>
            <a:r>
              <a:rPr lang="en-US" sz="4000" b="0" i="0" dirty="0">
                <a:solidFill>
                  <a:srgbClr val="000000"/>
                </a:solidFill>
                <a:effectLst/>
              </a:rPr>
              <a:t>the capacity to use disciplinary skills, including disciplinary-appropriate questioning, researching using reliable sources, </a:t>
            </a:r>
            <a:r>
              <a:rPr lang="en-US" sz="4000" b="0" i="0" dirty="0" err="1">
                <a:solidFill>
                  <a:srgbClr val="000000"/>
                </a:solidFill>
                <a:effectLst/>
              </a:rPr>
              <a:t>analysing</a:t>
            </a:r>
            <a:r>
              <a:rPr lang="en-US" sz="4000" b="0" i="0" dirty="0">
                <a:solidFill>
                  <a:srgbClr val="000000"/>
                </a:solidFill>
                <a:effectLst/>
              </a:rPr>
              <a:t>, evaluating and communicating  </a:t>
            </a:r>
            <a:br>
              <a:rPr lang="en-US" sz="4000" b="0" i="0" dirty="0">
                <a:solidFill>
                  <a:srgbClr val="000000"/>
                </a:solidFill>
                <a:effectLst/>
              </a:rPr>
            </a:br>
            <a:endParaRPr lang="en-US" sz="4000" b="0" i="0" dirty="0">
              <a:solidFill>
                <a:srgbClr val="000000"/>
              </a:solidFill>
              <a:effectLst/>
            </a:endParaRPr>
          </a:p>
          <a:p>
            <a:pPr marL="457200" indent="-457200" algn="l">
              <a:buFont typeface="Arial" panose="020B0604020202020204" pitchFamily="34" charset="0"/>
              <a:buChar char="•"/>
            </a:pPr>
            <a:r>
              <a:rPr lang="en-US" sz="4000" b="0" i="0" dirty="0">
                <a:solidFill>
                  <a:srgbClr val="000000"/>
                </a:solidFill>
                <a:effectLst/>
              </a:rPr>
              <a:t>dispositions required for effective participation in everyday life, now and in the future, including the ability to problem-solve critically and creatively, make informed decisions, be a responsible and active citizen, make informed economic and financial choices, and reflect on ethics. </a:t>
            </a:r>
          </a:p>
          <a:p>
            <a:endParaRPr lang="en-AU" dirty="0"/>
          </a:p>
        </p:txBody>
      </p:sp>
      <p:sp>
        <p:nvSpPr>
          <p:cNvPr id="7" name="Text Placeholder 6">
            <a:extLst>
              <a:ext uri="{FF2B5EF4-FFF2-40B4-BE49-F238E27FC236}">
                <a16:creationId xmlns:a16="http://schemas.microsoft.com/office/drawing/2014/main" id="{424DD42C-2BBC-4948-A2FD-6EB478D97CC5}"/>
              </a:ext>
            </a:extLst>
          </p:cNvPr>
          <p:cNvSpPr>
            <a:spLocks noGrp="1"/>
          </p:cNvSpPr>
          <p:nvPr>
            <p:ph type="body" sz="quarter" idx="11"/>
          </p:nvPr>
        </p:nvSpPr>
        <p:spPr>
          <a:xfrm>
            <a:off x="323851" y="5871601"/>
            <a:ext cx="7488510" cy="365711"/>
          </a:xfrm>
        </p:spPr>
        <p:txBody>
          <a:bodyPr/>
          <a:lstStyle/>
          <a:p>
            <a:r>
              <a:rPr lang="en-AU" sz="800" b="1" dirty="0"/>
              <a:t>Source: </a:t>
            </a:r>
            <a:r>
              <a:rPr lang="en-AU" sz="800" dirty="0"/>
              <a:t>quoted verbatim and unaltered from ACARA, </a:t>
            </a:r>
            <a:r>
              <a:rPr lang="en-AU" sz="800" dirty="0">
                <a:hlinkClick r:id="rId3"/>
              </a:rPr>
              <a:t>https://v9.australiancurriculum.edu.au/teacher-resources/understand-this-learning-area/humanities-and-social-sciences#history-7</a:t>
            </a:r>
            <a:r>
              <a:rPr lang="en-AU" sz="800">
                <a:hlinkClick r:id="rId3"/>
              </a:rPr>
              <a:t>%E2%80%9310</a:t>
            </a:r>
            <a:r>
              <a:rPr lang="en-AU" sz="800"/>
              <a:t>. </a:t>
            </a:r>
            <a:endParaRPr lang="en-AU" sz="800" dirty="0"/>
          </a:p>
          <a:p>
            <a:endParaRPr lang="en-AU" sz="800" dirty="0"/>
          </a:p>
        </p:txBody>
      </p:sp>
      <p:pic>
        <p:nvPicPr>
          <p:cNvPr id="8" name="Picture 7">
            <a:extLst>
              <a:ext uri="{FF2B5EF4-FFF2-40B4-BE49-F238E27FC236}">
                <a16:creationId xmlns:a16="http://schemas.microsoft.com/office/drawing/2014/main" id="{65FCA084-9334-4D65-B207-4C6F0DA35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5886" y="5445224"/>
            <a:ext cx="895120" cy="920030"/>
          </a:xfrm>
          <a:prstGeom prst="rect">
            <a:avLst/>
          </a:prstGeom>
        </p:spPr>
      </p:pic>
    </p:spTree>
    <p:extLst>
      <p:ext uri="{BB962C8B-B14F-4D97-AF65-F5344CB8AC3E}">
        <p14:creationId xmlns:p14="http://schemas.microsoft.com/office/powerpoint/2010/main" val="53600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Key considerations</a:t>
            </a:r>
          </a:p>
        </p:txBody>
      </p:sp>
      <p:sp>
        <p:nvSpPr>
          <p:cNvPr id="19" name="Rectangle 3"/>
          <p:cNvSpPr>
            <a:spLocks noGrp="1" noChangeArrowheads="1"/>
          </p:cNvSpPr>
          <p:nvPr>
            <p:ph idx="1"/>
            <p:custDataLst>
              <p:tags r:id="rId1"/>
            </p:custDataLst>
          </p:nvPr>
        </p:nvSpPr>
        <p:spPr/>
        <p:txBody>
          <a:bodyPr>
            <a:normAutofit/>
          </a:bodyPr>
          <a:lstStyle/>
          <a:p>
            <a:pPr lvl="0">
              <a:spcBef>
                <a:spcPts val="600"/>
              </a:spcBef>
            </a:pPr>
            <a:r>
              <a:rPr lang="en-AU" b="1" dirty="0"/>
              <a:t>History</a:t>
            </a:r>
          </a:p>
          <a:p>
            <a:pPr marL="360000" lvl="0" indent="-360000">
              <a:spcBef>
                <a:spcPts val="600"/>
              </a:spcBef>
              <a:buFont typeface="Arial" panose="020B0604020202020204" pitchFamily="34" charset="0"/>
              <a:buChar char="•"/>
            </a:pPr>
            <a:r>
              <a:rPr lang="en-AU" dirty="0"/>
              <a:t>Inquiry questions</a:t>
            </a:r>
          </a:p>
          <a:p>
            <a:pPr marL="360000" lvl="0" indent="-360000">
              <a:spcBef>
                <a:spcPts val="600"/>
              </a:spcBef>
              <a:buFont typeface="Arial" panose="020B0604020202020204" pitchFamily="34" charset="0"/>
              <a:buChar char="•"/>
            </a:pPr>
            <a:r>
              <a:rPr lang="en-AU" dirty="0"/>
              <a:t>Historical sources</a:t>
            </a:r>
          </a:p>
          <a:p>
            <a:pPr marL="360000" lvl="0" indent="-360000">
              <a:spcBef>
                <a:spcPts val="600"/>
              </a:spcBef>
              <a:buFont typeface="Arial" panose="020B0604020202020204" pitchFamily="34" charset="0"/>
              <a:buChar char="•"/>
            </a:pPr>
            <a:r>
              <a:rPr lang="en-AU" dirty="0"/>
              <a:t>Australian history within a world history approach</a:t>
            </a:r>
          </a:p>
          <a:p>
            <a:pPr lvl="0">
              <a:spcBef>
                <a:spcPts val="600"/>
              </a:spcBef>
            </a:pPr>
            <a:endParaRPr lang="en-AU" dirty="0"/>
          </a:p>
          <a:p>
            <a:pPr lvl="0">
              <a:spcBef>
                <a:spcPts val="600"/>
              </a:spcBef>
            </a:pPr>
            <a:r>
              <a:rPr lang="en-AU" b="1" dirty="0"/>
              <a:t>Other HASS considerations</a:t>
            </a:r>
          </a:p>
          <a:p>
            <a:pPr marL="360000" lvl="0" indent="-360000">
              <a:spcBef>
                <a:spcPts val="600"/>
              </a:spcBef>
              <a:buFont typeface="Arial" panose="020B0604020202020204" pitchFamily="34" charset="0"/>
              <a:buChar char="•"/>
            </a:pPr>
            <a:r>
              <a:rPr lang="en-AU" dirty="0"/>
              <a:t>Protocols for engaging First Nations Australians</a:t>
            </a:r>
          </a:p>
          <a:p>
            <a:pPr marL="360000" lvl="0" indent="-360000">
              <a:spcBef>
                <a:spcPts val="600"/>
              </a:spcBef>
              <a:buFont typeface="Arial" panose="020B0604020202020204" pitchFamily="34" charset="0"/>
              <a:buChar char="•"/>
            </a:pPr>
            <a:r>
              <a:rPr lang="en-AU" dirty="0"/>
              <a:t>Meeting the needs of diverse learners</a:t>
            </a:r>
          </a:p>
          <a:p>
            <a:pPr lvl="0">
              <a:spcBef>
                <a:spcPts val="600"/>
              </a:spcBef>
            </a:pPr>
            <a:endParaRPr lang="en-AU" dirty="0"/>
          </a:p>
          <a:p>
            <a:pPr lvl="0">
              <a:spcBef>
                <a:spcPts val="600"/>
              </a:spcBef>
            </a:pPr>
            <a:endParaRPr lang="en-AU" dirty="0"/>
          </a:p>
          <a:p>
            <a:pPr eaLnBrk="1" hangingPunct="1"/>
            <a:endParaRPr lang="en-AU" dirty="0"/>
          </a:p>
        </p:txBody>
      </p:sp>
      <p:pic>
        <p:nvPicPr>
          <p:cNvPr id="5" name="Picture 4">
            <a:extLst>
              <a:ext uri="{FF2B5EF4-FFF2-40B4-BE49-F238E27FC236}">
                <a16:creationId xmlns:a16="http://schemas.microsoft.com/office/drawing/2014/main" id="{9FF0E99A-33C5-45D2-83F5-5D9FE80D3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7930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Core concepts</a:t>
            </a:r>
          </a:p>
        </p:txBody>
      </p:sp>
      <p:sp>
        <p:nvSpPr>
          <p:cNvPr id="2" name="Content Placeholder 1">
            <a:extLst>
              <a:ext uri="{FF2B5EF4-FFF2-40B4-BE49-F238E27FC236}">
                <a16:creationId xmlns:a16="http://schemas.microsoft.com/office/drawing/2014/main" id="{2878B99E-E89E-4205-978A-794D14A65624}"/>
              </a:ext>
            </a:extLst>
          </p:cNvPr>
          <p:cNvSpPr>
            <a:spLocks noGrp="1"/>
          </p:cNvSpPr>
          <p:nvPr>
            <p:ph idx="1"/>
          </p:nvPr>
        </p:nvSpPr>
        <p:spPr/>
        <p:txBody>
          <a:bodyPr/>
          <a:lstStyle/>
          <a:p>
            <a:pPr marL="360000" indent="-360000">
              <a:buFont typeface="Arial" panose="020B0604020202020204" pitchFamily="34" charset="0"/>
              <a:buChar char="•"/>
            </a:pPr>
            <a:r>
              <a:rPr lang="en-US" dirty="0"/>
              <a:t>Evidence </a:t>
            </a:r>
          </a:p>
          <a:p>
            <a:pPr marL="360000" indent="-360000">
              <a:buFont typeface="Arial" panose="020B0604020202020204" pitchFamily="34" charset="0"/>
              <a:buChar char="•"/>
            </a:pPr>
            <a:r>
              <a:rPr lang="en-US" dirty="0"/>
              <a:t>Perspectives </a:t>
            </a:r>
          </a:p>
          <a:p>
            <a:pPr marL="360000" indent="-360000">
              <a:buFont typeface="Arial" panose="020B0604020202020204" pitchFamily="34" charset="0"/>
              <a:buChar char="•"/>
            </a:pPr>
            <a:r>
              <a:rPr lang="en-US" dirty="0"/>
              <a:t>Interpretations and contestability </a:t>
            </a:r>
          </a:p>
          <a:p>
            <a:pPr marL="360000" indent="-360000">
              <a:buFont typeface="Arial" panose="020B0604020202020204" pitchFamily="34" charset="0"/>
              <a:buChar char="•"/>
            </a:pPr>
            <a:r>
              <a:rPr lang="en-US" dirty="0"/>
              <a:t>Continuity and change </a:t>
            </a:r>
          </a:p>
          <a:p>
            <a:pPr marL="360000" indent="-360000">
              <a:buFont typeface="Arial" panose="020B0604020202020204" pitchFamily="34" charset="0"/>
              <a:buChar char="•"/>
            </a:pPr>
            <a:r>
              <a:rPr lang="en-US" dirty="0"/>
              <a:t>Cause and effect</a:t>
            </a:r>
          </a:p>
          <a:p>
            <a:pPr marL="360000" indent="-360000">
              <a:buFont typeface="Arial" panose="020B0604020202020204" pitchFamily="34" charset="0"/>
              <a:buChar char="•"/>
            </a:pPr>
            <a:r>
              <a:rPr lang="en-US" dirty="0"/>
              <a:t>Significance</a:t>
            </a:r>
            <a:endParaRPr lang="en-AU" dirty="0"/>
          </a:p>
        </p:txBody>
      </p:sp>
      <p:pic>
        <p:nvPicPr>
          <p:cNvPr id="6" name="Picture 5">
            <a:extLst>
              <a:ext uri="{FF2B5EF4-FFF2-40B4-BE49-F238E27FC236}">
                <a16:creationId xmlns:a16="http://schemas.microsoft.com/office/drawing/2014/main" id="{B1A8E969-2266-4DF2-BC5C-6F437726F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1750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Year-by-year and banded curriculum</a:t>
            </a:r>
          </a:p>
        </p:txBody>
      </p:sp>
      <p:sp>
        <p:nvSpPr>
          <p:cNvPr id="19" name="Rectangle 3"/>
          <p:cNvSpPr>
            <a:spLocks noGrp="1" noChangeArrowheads="1"/>
          </p:cNvSpPr>
          <p:nvPr>
            <p:ph idx="1"/>
            <p:custDataLst>
              <p:tags r:id="rId1"/>
            </p:custDataLst>
          </p:nvPr>
        </p:nvSpPr>
        <p:spPr>
          <a:xfrm>
            <a:off x="2632654" y="986401"/>
            <a:ext cx="6184471" cy="5039749"/>
          </a:xfrm>
        </p:spPr>
        <p:txBody>
          <a:bodyPr>
            <a:normAutofit/>
          </a:bodyPr>
          <a:lstStyle/>
          <a:p>
            <a:pPr lvl="0">
              <a:spcBef>
                <a:spcPts val="600"/>
              </a:spcBef>
            </a:pPr>
            <a:r>
              <a:rPr lang="en-US" sz="2600" b="0" dirty="0"/>
              <a:t>Each year of </a:t>
            </a:r>
            <a:r>
              <a:rPr lang="en-AU" sz="2600" dirty="0">
                <a:solidFill>
                  <a:schemeClr val="tx1"/>
                </a:solidFill>
                <a:latin typeface="Arial" pitchFamily="34" charset="0"/>
                <a:cs typeface="Arial" pitchFamily="34" charset="0"/>
              </a:rPr>
              <a:t>Years 7–10 </a:t>
            </a:r>
            <a:r>
              <a:rPr lang="en-US" sz="2600" b="0" dirty="0"/>
              <a:t>History </a:t>
            </a:r>
            <a:br>
              <a:rPr lang="en-US" sz="2600" b="0" dirty="0"/>
            </a:br>
            <a:r>
              <a:rPr lang="en-US" sz="2600" b="0" dirty="0"/>
              <a:t>includes the following structural components:</a:t>
            </a:r>
          </a:p>
          <a:p>
            <a:pPr marL="360000" lvl="0" indent="-360000">
              <a:spcBef>
                <a:spcPts val="600"/>
              </a:spcBef>
              <a:buFont typeface="Arial" panose="020B0604020202020204" pitchFamily="34" charset="0"/>
              <a:buChar char="•"/>
            </a:pPr>
            <a:r>
              <a:rPr lang="en-US" sz="2600" b="0" dirty="0"/>
              <a:t>level description</a:t>
            </a:r>
          </a:p>
          <a:p>
            <a:pPr marL="360000" lvl="0" indent="-360000">
              <a:spcBef>
                <a:spcPts val="600"/>
              </a:spcBef>
              <a:buFont typeface="Arial" panose="020B0604020202020204" pitchFamily="34" charset="0"/>
              <a:buChar char="•"/>
            </a:pPr>
            <a:r>
              <a:rPr lang="en-US" sz="2600" b="0" dirty="0"/>
              <a:t>year-by-year content for the Knowledge and understanding strand</a:t>
            </a:r>
          </a:p>
          <a:p>
            <a:pPr marL="360000" lvl="0" indent="-360000">
              <a:spcBef>
                <a:spcPts val="600"/>
              </a:spcBef>
              <a:buFont typeface="Arial" panose="020B0604020202020204" pitchFamily="34" charset="0"/>
              <a:buChar char="•"/>
            </a:pPr>
            <a:r>
              <a:rPr lang="en-US" sz="2600" b="0" dirty="0"/>
              <a:t>banded content for the Skills strand</a:t>
            </a:r>
          </a:p>
          <a:p>
            <a:pPr marL="360000" lvl="0" indent="-360000">
              <a:spcBef>
                <a:spcPts val="600"/>
              </a:spcBef>
              <a:buFont typeface="Arial" panose="020B0604020202020204" pitchFamily="34" charset="0"/>
              <a:buChar char="•"/>
            </a:pPr>
            <a:r>
              <a:rPr lang="en-US" sz="2600" b="0" dirty="0"/>
              <a:t>year-by-year achievement standards.</a:t>
            </a:r>
          </a:p>
          <a:p>
            <a:pPr lvl="0">
              <a:spcBef>
                <a:spcPts val="600"/>
              </a:spcBef>
            </a:pPr>
            <a:endParaRPr lang="en-US" sz="2600" b="0" dirty="0"/>
          </a:p>
          <a:p>
            <a:pPr lvl="0"/>
            <a:r>
              <a:rPr lang="en-US" sz="2600" b="0" dirty="0"/>
              <a:t>The curriculum is developmentally sequenced across the year levels.</a:t>
            </a:r>
          </a:p>
          <a:p>
            <a:pPr eaLnBrk="1" hangingPunct="1"/>
            <a:endParaRPr lang="en-AU" dirty="0"/>
          </a:p>
        </p:txBody>
      </p:sp>
      <p:pic>
        <p:nvPicPr>
          <p:cNvPr id="6" name="Picture 5">
            <a:extLst>
              <a:ext uri="{FF2B5EF4-FFF2-40B4-BE49-F238E27FC236}">
                <a16:creationId xmlns:a16="http://schemas.microsoft.com/office/drawing/2014/main" id="{029AF802-D641-4D5D-B441-6459FB5CDA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5959" y="842555"/>
            <a:ext cx="2197809" cy="5275351"/>
          </a:xfrm>
          <a:prstGeom prst="rect">
            <a:avLst/>
          </a:prstGeom>
        </p:spPr>
      </p:pic>
      <p:pic>
        <p:nvPicPr>
          <p:cNvPr id="7" name="Picture 6">
            <a:extLst>
              <a:ext uri="{FF2B5EF4-FFF2-40B4-BE49-F238E27FC236}">
                <a16:creationId xmlns:a16="http://schemas.microsoft.com/office/drawing/2014/main" id="{71729C48-B6FA-4814-BCAD-D2F237B04F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801740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RNRSTYLE" val="Body text"/>
</p:tagLst>
</file>

<file path=ppt/tags/tag7.xml><?xml version="1.0" encoding="utf-8"?>
<p:tagLst xmlns:a="http://schemas.openxmlformats.org/drawingml/2006/main" xmlns:r="http://schemas.openxmlformats.org/officeDocument/2006/relationships" xmlns:p="http://schemas.openxmlformats.org/presentationml/2006/main">
  <p:tag name="RNRSTYLE" val="Body tex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digenous girl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607D0A2C-CD30-4FE2-AE5F-A6DF54CAE5A3}"/>
    </a:ext>
  </a:extLst>
</a:theme>
</file>

<file path=ppt/theme/theme2.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DD411755-E528-4E91-B6E2-8D8D76477B19}"/>
    </a:ext>
  </a:extLst>
</a:theme>
</file>

<file path=ppt/theme/theme3.xml><?xml version="1.0" encoding="utf-8"?>
<a:theme xmlns:a="http://schemas.openxmlformats.org/drawingml/2006/main" name="Basic page_individual_QCAA foot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tandard_4x3_CC_BY_v9_nv.potx" id="{E9948D09-D97E-452D-A6CB-250278484E9D}" vid="{CE4643D4-2F86-4753-A764-C192B6B14D18}"/>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ac92f0a8-4fbb-4e0a-8c5c-346c8475d8c3"/>
    <ds:schemaRef ds:uri="http://purl.org/dc/dcmitype/"/>
    <ds:schemaRef ds:uri="20c994ed-66fc-4ee5-8ec1-3b2cc50edcb4"/>
    <ds:schemaRef ds:uri="http://www.w3.org/XML/1998/namespace"/>
  </ds:schemaRefs>
</ds:datastoreItem>
</file>

<file path=customXml/itemProps2.xml><?xml version="1.0" encoding="utf-8"?>
<ds:datastoreItem xmlns:ds="http://schemas.openxmlformats.org/officeDocument/2006/customXml" ds:itemID="{589905EE-6BEB-4726-86DB-8FB04E1F1455}">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powerpoint_standard_4x3_CC_BY (2)</Template>
  <TotalTime>2226</TotalTime>
  <Words>5184</Words>
  <Application>Microsoft Office PowerPoint</Application>
  <PresentationFormat>On-screen Show (4:3)</PresentationFormat>
  <Paragraphs>401</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Wingdings</vt:lpstr>
      <vt:lpstr>Indigenous girls</vt:lpstr>
      <vt:lpstr>QCAA content</vt:lpstr>
      <vt:lpstr>Basic page_individual_QCAA footer</vt:lpstr>
      <vt:lpstr>History</vt:lpstr>
      <vt:lpstr>Learning goals</vt:lpstr>
      <vt:lpstr>Three-dimensional curriculum</vt:lpstr>
      <vt:lpstr>Structure of Years 7–10 History </vt:lpstr>
      <vt:lpstr>Rationale</vt:lpstr>
      <vt:lpstr>Aims</vt:lpstr>
      <vt:lpstr>Key considerations</vt:lpstr>
      <vt:lpstr>Core concepts</vt:lpstr>
      <vt:lpstr>Year-by-year and banded curriculum</vt:lpstr>
      <vt:lpstr>Level description</vt:lpstr>
      <vt:lpstr>Curriculum content</vt:lpstr>
      <vt:lpstr>Curriculum content</vt:lpstr>
      <vt:lpstr>Knowledge and understanding strand</vt:lpstr>
      <vt:lpstr>Skills strand</vt:lpstr>
      <vt:lpstr>Achievement standards</vt:lpstr>
      <vt:lpstr>Key connections</vt:lpstr>
      <vt:lpstr>Three-dimensional curriculum:  General capabilities</vt:lpstr>
      <vt:lpstr>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7-10 History subject overview presentation</dc:title>
  <dc:creator>Queensland Curriculum &amp; Assessmemt Authority; Alison Scott</dc:creator>
  <cp:lastModifiedBy>Fred Crawford</cp:lastModifiedBy>
  <cp:revision>89</cp:revision>
  <cp:lastPrinted>2022-08-22T04:29:09Z</cp:lastPrinted>
  <dcterms:created xsi:type="dcterms:W3CDTF">2021-09-19T22:24:13Z</dcterms:created>
  <dcterms:modified xsi:type="dcterms:W3CDTF">2022-10-14T05:10:23Z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ArticulateGUID">
    <vt:lpwstr>38C787AB-1675-48F9-A562-04CE5428F1F7</vt:lpwstr>
  </property>
  <property fmtid="{D5CDD505-2E9C-101B-9397-08002B2CF9AE}" pid="8" name="ArticulatePath">
    <vt:lpwstr>ac_hass_7-10_history_subject_overview_updated v9 AC_as_v1</vt:lpwstr>
  </property>
</Properties>
</file>