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8" r:id="rId5"/>
    <p:sldMasterId id="2147484221" r:id="rId6"/>
  </p:sldMasterIdLst>
  <p:notesMasterIdLst>
    <p:notesMasterId r:id="rId27"/>
  </p:notesMasterIdLst>
  <p:handoutMasterIdLst>
    <p:handoutMasterId r:id="rId28"/>
  </p:handoutMasterIdLst>
  <p:sldIdLst>
    <p:sldId id="287" r:id="rId7"/>
    <p:sldId id="313" r:id="rId8"/>
    <p:sldId id="314" r:id="rId9"/>
    <p:sldId id="277" r:id="rId10"/>
    <p:sldId id="317" r:id="rId11"/>
    <p:sldId id="320" r:id="rId12"/>
    <p:sldId id="323" r:id="rId13"/>
    <p:sldId id="324" r:id="rId14"/>
    <p:sldId id="334" r:id="rId15"/>
    <p:sldId id="325" r:id="rId16"/>
    <p:sldId id="326" r:id="rId17"/>
    <p:sldId id="327" r:id="rId18"/>
    <p:sldId id="274" r:id="rId19"/>
    <p:sldId id="328" r:id="rId20"/>
    <p:sldId id="321" r:id="rId21"/>
    <p:sldId id="369" r:id="rId22"/>
    <p:sldId id="331" r:id="rId23"/>
    <p:sldId id="333" r:id="rId24"/>
    <p:sldId id="405" r:id="rId25"/>
    <p:sldId id="283" r:id="rId26"/>
  </p:sldIdLst>
  <p:sldSz cx="9144000" cy="6858000" type="screen4x3"/>
  <p:notesSz cx="6807200" cy="9939338"/>
  <p:custDataLst>
    <p:tags r:id="rId29"/>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Rachelle Willington" initials="RW" lastIdx="19" clrIdx="7">
    <p:extLst>
      <p:ext uri="{19B8F6BF-5375-455C-9EA6-DF929625EA0E}">
        <p15:presenceInfo xmlns:p15="http://schemas.microsoft.com/office/powerpoint/2012/main" userId="S::Rachelle.Willington@qcaa.qld.edu.au::acf22d5f-7945-471c-a697-22ad84275b5f" providerId="AD"/>
      </p:ext>
    </p:extLst>
  </p:cmAuthor>
  <p:cmAuthor id="1" name="Niza Villanueva" initials="NV" lastIdx="2" clrIdx="1"/>
  <p:cmAuthor id="8" name="Luna Pendragon" initials="LP" lastIdx="5" clrIdx="8">
    <p:extLst>
      <p:ext uri="{19B8F6BF-5375-455C-9EA6-DF929625EA0E}">
        <p15:presenceInfo xmlns:p15="http://schemas.microsoft.com/office/powerpoint/2012/main" userId="S::Luna.Pendragon@qcaa.qld.edu.au::805c6c5e-2b13-45db-a6a4-e4f1326843b7" providerId="AD"/>
      </p:ext>
    </p:extLst>
  </p:cmAuthor>
  <p:cmAuthor id="2" name="Helena Bond" initials="HB" lastIdx="7" clrIdx="2"/>
  <p:cmAuthor id="9" name="Taylor Donnelly" initials="TD" lastIdx="4" clrIdx="9">
    <p:extLst>
      <p:ext uri="{19B8F6BF-5375-455C-9EA6-DF929625EA0E}">
        <p15:presenceInfo xmlns:p15="http://schemas.microsoft.com/office/powerpoint/2012/main" userId="S::Taylor.Donnelly@qcaa.qld.edu.au::2f172d5a-e8b1-4be1-90d7-be2a1d9f93f6" providerId="AD"/>
      </p:ext>
    </p:extLst>
  </p:cmAuthor>
  <p:cmAuthor id="3" name="Alison Scott" initials="AS" lastIdx="13" clrIdx="3">
    <p:extLst>
      <p:ext uri="{19B8F6BF-5375-455C-9EA6-DF929625EA0E}">
        <p15:presenceInfo xmlns:p15="http://schemas.microsoft.com/office/powerpoint/2012/main" userId="S::Alison.Scott@qcaa.qld.edu.au::ef947b8b-1725-4591-a6a8-f8a9c588b314" providerId="AD"/>
      </p:ext>
    </p:extLst>
  </p:cmAuthor>
  <p:cmAuthor id="4" name="Kirsty Morrison" initials="KM" lastIdx="19" clrIdx="4">
    <p:extLst>
      <p:ext uri="{19B8F6BF-5375-455C-9EA6-DF929625EA0E}">
        <p15:presenceInfo xmlns:p15="http://schemas.microsoft.com/office/powerpoint/2012/main" userId="S-1-5-21-2406935999-1983212525-3895035740-16719" providerId="AD"/>
      </p:ext>
    </p:extLst>
  </p:cmAuthor>
  <p:cmAuthor id="5" name="Kirsty Morrison" initials="KM [2]" lastIdx="9" clrIdx="5">
    <p:extLst>
      <p:ext uri="{19B8F6BF-5375-455C-9EA6-DF929625EA0E}">
        <p15:presenceInfo xmlns:p15="http://schemas.microsoft.com/office/powerpoint/2012/main" userId="S::Kirsty.Morrison@qcaa.qld.edu.au::4506f4d7-45ce-4903-942d-146f25eccce2" providerId="AD"/>
      </p:ext>
    </p:extLst>
  </p:cmAuthor>
  <p:cmAuthor id="6" name="Zoe Yule" initials="ZY" lastIdx="9" clrIdx="6">
    <p:extLst>
      <p:ext uri="{19B8F6BF-5375-455C-9EA6-DF929625EA0E}">
        <p15:presenceInfo xmlns:p15="http://schemas.microsoft.com/office/powerpoint/2012/main" userId="S::Zoe.Yule@qcaa.qld.edu.au::ea218523-7aaf-4f68-858e-01429e8e8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B73"/>
    <a:srgbClr val="FF9999"/>
    <a:srgbClr val="9F218B"/>
    <a:srgbClr val="84BD00"/>
    <a:srgbClr val="F26A21"/>
    <a:srgbClr val="00B5D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54407" autoAdjust="0"/>
  </p:normalViewPr>
  <p:slideViewPr>
    <p:cSldViewPr>
      <p:cViewPr varScale="1">
        <p:scale>
          <a:sx n="62" d="100"/>
          <a:sy n="62" d="100"/>
        </p:scale>
        <p:origin x="2886" y="60"/>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3/11/2022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3/11/2022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Humanities and Social Sciences Prep*–Year 6. It gives insight into the position of HASS within the Australian Curriculum and the structure of the HASS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bottom-right corner of a slide identifies opportunities for activities.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a:spcBef>
                <a:spcPts val="0"/>
              </a:spcBef>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i="0" u="sng" dirty="0"/>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endParaRPr lang="en-AU" sz="11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4903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The Prep–Year 6 HASS curriculum is structured into both year-by-year and banded curriculum content. The banded curriculum content enables flexible delivery of HASS across Prep–Year 6. </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1" i="0" u="none" strike="noStrike" dirty="0">
                <a:solidFill>
                  <a:srgbClr val="000000"/>
                </a:solidFill>
                <a:effectLst/>
                <a:latin typeface="Arial" panose="020B0604020202020204" pitchFamily="34" charset="0"/>
                <a:cs typeface="Arial" panose="020B0604020202020204" pitchFamily="34" charset="0"/>
              </a:rPr>
              <a:t>Suggested activity</a:t>
            </a:r>
            <a:r>
              <a:rPr lang="en-US" sz="1100" b="0" i="0" dirty="0">
                <a:solidFill>
                  <a:srgbClr val="444444"/>
                </a:solidFill>
                <a:effectLst/>
                <a:latin typeface="Arial" panose="020B0604020202020204" pitchFamily="34" charset="0"/>
                <a:cs typeface="Arial" panose="020B0604020202020204" pitchFamily="34" charset="0"/>
              </a:rPr>
              <a:t>​​</a:t>
            </a:r>
          </a:p>
          <a:p>
            <a:pPr algn="l" rtl="0" fontAlgn="base"/>
            <a:r>
              <a:rPr lang="en-US" sz="1100" b="0" i="0" u="none" strike="noStrike" dirty="0">
                <a:solidFill>
                  <a:srgbClr val="000000"/>
                </a:solidFill>
                <a:effectLst/>
                <a:latin typeface="Arial" panose="020B0604020202020204" pitchFamily="34" charset="0"/>
                <a:cs typeface="Arial" panose="020B0604020202020204" pitchFamily="34" charset="0"/>
              </a:rPr>
              <a:t>What are the implications of the year-by-year curriculum for the planning of your teaching, learning and assessment program?</a:t>
            </a:r>
            <a:r>
              <a:rPr lang="en-US" sz="1100" b="0" i="0" dirty="0">
                <a:solidFill>
                  <a:srgbClr val="444444"/>
                </a:solidFill>
                <a:effectLst/>
                <a:latin typeface="Arial" panose="020B0604020202020204" pitchFamily="34" charset="0"/>
                <a:cs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64484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Each Prep–Year 6 HASS level description identifies the:</a:t>
            </a:r>
            <a:r>
              <a:rPr lang="en-US" sz="1100" b="0" i="0" dirty="0">
                <a:solidFill>
                  <a:srgbClr val="444444"/>
                </a:solidFill>
                <a:effectLst/>
                <a:latin typeface="Arial" panose="020B0604020202020204" pitchFamily="34" charset="0"/>
              </a:rPr>
              <a:t>​</a:t>
            </a:r>
          </a:p>
          <a:p>
            <a:pPr algn="l" rtl="0" fontAlgn="base"/>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context for each year</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inquiry questions that may be addressed in each year.</a:t>
            </a:r>
            <a:endParaRPr lang="en-US" sz="1100" b="0" i="0" u="none" strike="noStrike"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US" sz="1100" b="0" i="0" u="none" strike="noStrike" dirty="0">
              <a:solidFill>
                <a:srgbClr val="444444"/>
              </a:solidFill>
              <a:effectLst/>
              <a:latin typeface="Arial" panose="020B0604020202020204" pitchFamily="34" charset="0"/>
            </a:endParaRPr>
          </a:p>
          <a:p>
            <a:pPr marL="0" indent="0" algn="l" rtl="0" fontAlgn="base">
              <a:buFont typeface="Arial" panose="020B0604020202020204" pitchFamily="34" charset="0"/>
              <a:buNone/>
            </a:pPr>
            <a:r>
              <a:rPr lang="en-US" sz="1100" b="0" i="0" u="none" strike="noStrike" dirty="0">
                <a:solidFill>
                  <a:srgbClr val="444444"/>
                </a:solidFill>
                <a:effectLst/>
                <a:latin typeface="Arial" panose="020B0604020202020204" pitchFamily="34" charset="0"/>
              </a:rPr>
              <a:t>In Prep–Year 2, </a:t>
            </a:r>
            <a:r>
              <a:rPr lang="en-US" sz="1100" b="0" i="0" u="none" strike="noStrike">
                <a:solidFill>
                  <a:srgbClr val="444444"/>
                </a:solidFill>
                <a:effectLst/>
                <a:latin typeface="Arial" panose="020B0604020202020204" pitchFamily="34" charset="0"/>
              </a:rPr>
              <a:t>the level </a:t>
            </a:r>
            <a:r>
              <a:rPr lang="en-US" sz="1100" b="0" i="0" u="none" strike="noStrike" dirty="0">
                <a:solidFill>
                  <a:srgbClr val="444444"/>
                </a:solidFill>
                <a:effectLst/>
                <a:latin typeface="Arial" panose="020B0604020202020204" pitchFamily="34" charset="0"/>
              </a:rPr>
              <a:t>description also identifies how learning in HASS builds on the Early Years Learning Framework.</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44391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100" b="0" i="0" u="none" strike="noStrike" dirty="0">
                <a:solidFill>
                  <a:srgbClr val="000000"/>
                </a:solidFill>
                <a:effectLst/>
                <a:latin typeface="Arial" panose="020B0604020202020204" pitchFamily="34" charset="0"/>
              </a:rPr>
              <a:t>The curriculum content is presented as content descriptions that specify the knowledge, understanding and skills young people are expected to learn and teachers are expected to teach across the years of schooling.</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0" i="0" u="none" strike="noStrike" dirty="0">
                <a:solidFill>
                  <a:srgbClr val="000000"/>
                </a:solidFill>
                <a:effectLst/>
                <a:latin typeface="Arial" panose="020B0604020202020204" pitchFamily="34" charset="0"/>
              </a:rPr>
              <a:t>The content descriptions are accompanied by content elaborations. </a:t>
            </a:r>
            <a:r>
              <a:rPr lang="en-US" sz="1100" b="0" i="0" u="none" strike="noStrike" dirty="0">
                <a:solidFill>
                  <a:srgbClr val="000000"/>
                </a:solidFill>
                <a:effectLst/>
                <a:latin typeface="Arial" panose="020B0604020202020204" pitchFamily="34" charset="0"/>
              </a:rPr>
              <a:t>Content elaborations provide </a:t>
            </a:r>
            <a:r>
              <a:rPr lang="en-AU" sz="1100" b="0" i="0" u="none" strike="noStrike" dirty="0">
                <a:solidFill>
                  <a:srgbClr val="000000"/>
                </a:solidFill>
                <a:effectLst/>
                <a:latin typeface="Arial" panose="020B0604020202020204" pitchFamily="34" charset="0"/>
              </a:rPr>
              <a:t>illustrations and/or examples </a:t>
            </a:r>
            <a:r>
              <a:rPr lang="en-US" sz="1100" b="0" i="0" u="none" strike="noStrike" dirty="0">
                <a:solidFill>
                  <a:srgbClr val="000000"/>
                </a:solidFill>
                <a:effectLst/>
                <a:latin typeface="Arial" panose="020B0604020202020204" pitchFamily="34" charset="0"/>
              </a:rPr>
              <a:t>that teachers may choose to use in the classroom or as inspiration for their own activities. </a:t>
            </a:r>
            <a:r>
              <a:rPr lang="en-US" sz="1100" b="1" i="0" u="none" strike="noStrike" dirty="0">
                <a:solidFill>
                  <a:srgbClr val="000000"/>
                </a:solidFill>
                <a:effectLst/>
                <a:latin typeface="Arial" panose="020B0604020202020204" pitchFamily="34" charset="0"/>
              </a:rPr>
              <a:t>The content elaborations are not a mandatory aspect of the curriculum and as such are not required to be taught.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1" i="0" u="none" strike="noStrike" dirty="0">
                <a:solidFill>
                  <a:srgbClr val="000000"/>
                </a:solidFill>
                <a:effectLst/>
                <a:latin typeface="Arial" panose="020B0604020202020204" pitchFamily="34" charset="0"/>
              </a:rPr>
              <a:t>Suggested activity</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0" i="0" u="none" strike="noStrike" dirty="0">
                <a:solidFill>
                  <a:srgbClr val="000000"/>
                </a:solidFill>
                <a:effectLst/>
                <a:latin typeface="Arial" panose="020B0604020202020204" pitchFamily="34" charset="0"/>
              </a:rPr>
              <a:t>Use the Australian Curriculum: Year F–6 Humanities and Social Sciences to build an understanding of the sequence of content of the curriculum across year levels: </a:t>
            </a:r>
            <a:r>
              <a:rPr lang="en-AU" sz="1100" u="sng" dirty="0"/>
              <a:t>https://v9.australiancurriculum.edu.au/.</a:t>
            </a:r>
            <a:r>
              <a:rPr lang="en-AU"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Within the Australian Curriculum: HASS, select a year level and read the content descriptions.</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Consider the content descriptions for the year level prior to and following the selected year level.</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In a small group, discuss how the curriculum develops in increasing complexity of cognition and skills across the years.</a:t>
            </a:r>
            <a:r>
              <a:rPr lang="en-US" sz="1100" b="0" i="0" dirty="0">
                <a:solidFill>
                  <a:srgbClr val="444444"/>
                </a:solidFill>
                <a:effectLst/>
                <a:latin typeface="Arial" panose="020B0604020202020204" pitchFamily="34" charset="0"/>
              </a:rPr>
              <a:t>​</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63504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Arial" panose="020B0604020202020204" pitchFamily="34" charset="0"/>
              </a:rPr>
              <a:t>Content is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under two interrelated strands: </a:t>
            </a:r>
          </a:p>
          <a:p>
            <a:pPr marL="285750" indent="-285750">
              <a:buFont typeface="Arial" panose="020B0604020202020204" pitchFamily="34" charset="0"/>
              <a:buChar char="•"/>
            </a:pPr>
            <a:r>
              <a:rPr lang="en-AU" sz="1100" b="0" i="0" u="none" strike="noStrike" baseline="0" dirty="0">
                <a:solidFill>
                  <a:srgbClr val="000000"/>
                </a:solidFill>
                <a:latin typeface="Arial" panose="020B0604020202020204" pitchFamily="34" charset="0"/>
              </a:rPr>
              <a:t>Knowledge and understanding </a:t>
            </a:r>
          </a:p>
          <a:p>
            <a:pPr marL="285750" indent="-285750">
              <a:buFont typeface="Arial" panose="020B0604020202020204" pitchFamily="34" charset="0"/>
              <a:buChar char="•"/>
            </a:pPr>
            <a:r>
              <a:rPr lang="en-AU" sz="1100" b="0" i="0" u="none" strike="noStrike" baseline="0" dirty="0">
                <a:solidFill>
                  <a:srgbClr val="000000"/>
                </a:solidFill>
                <a:latin typeface="Arial" panose="020B0604020202020204" pitchFamily="34" charset="0"/>
              </a:rPr>
              <a:t>Skills. </a:t>
            </a:r>
          </a:p>
          <a:p>
            <a:endParaRPr lang="en-AU" sz="1100" b="0" i="0" u="none" strike="noStrike" baseline="0" dirty="0">
              <a:solidFill>
                <a:srgbClr val="000000"/>
              </a:solidFill>
              <a:latin typeface="Arial" panose="020B0604020202020204" pitchFamily="34" charset="0"/>
            </a:endParaRPr>
          </a:p>
          <a:p>
            <a:r>
              <a:rPr lang="en-US" sz="1100" b="0" i="0" u="none" strike="noStrike" baseline="0" dirty="0">
                <a:solidFill>
                  <a:srgbClr val="000000"/>
                </a:solidFill>
                <a:latin typeface="Arial" panose="020B0604020202020204" pitchFamily="34" charset="0"/>
              </a:rPr>
              <a:t>Under each strand, curriculum content is further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into sub-strands. The two strands are interrelated and should be programmed and taught in an integrated way. The content descriptions of the two strands have been written so that at each year this integration is possible. The knowledge and understanding strand provides the contexts through which skills and understandings of the core concepts are developed in increasing complexity across Foundation to Year 6. </a:t>
            </a:r>
          </a:p>
          <a:p>
            <a:endParaRPr lang="en-US" sz="1100" b="0" i="0" u="none" strike="noStrike" baseline="0" dirty="0">
              <a:solidFill>
                <a:srgbClr val="000000"/>
              </a:solidFill>
              <a:latin typeface="Arial" panose="020B0604020202020204" pitchFamily="34" charset="0"/>
            </a:endParaRPr>
          </a:p>
          <a:p>
            <a:r>
              <a:rPr lang="en-US" sz="1100" b="1" i="0" u="none" strike="noStrike" baseline="0" dirty="0">
                <a:solidFill>
                  <a:srgbClr val="000000"/>
                </a:solidFill>
                <a:latin typeface="Arial" panose="020B0604020202020204" pitchFamily="34" charset="0"/>
              </a:rPr>
              <a:t>Suggested activity</a:t>
            </a:r>
          </a:p>
          <a:p>
            <a:endParaRPr lang="en-US" sz="1100" b="1" i="0" u="none" strike="noStrike" baseline="0" dirty="0">
              <a:solidFill>
                <a:srgbClr val="000000"/>
              </a:solidFill>
              <a:latin typeface="Arial" panose="020B0604020202020204" pitchFamily="34" charset="0"/>
            </a:endParaRPr>
          </a:p>
          <a:p>
            <a:pPr marL="228600" indent="-228600">
              <a:buFont typeface="+mj-lt"/>
              <a:buAutoNum type="arabicPeriod"/>
            </a:pPr>
            <a:r>
              <a:rPr lang="en-US" sz="1100" b="0" i="0" u="none" strike="noStrike" baseline="0" dirty="0">
                <a:solidFill>
                  <a:srgbClr val="000000"/>
                </a:solidFill>
                <a:latin typeface="Arial" panose="020B0604020202020204" pitchFamily="34" charset="0"/>
              </a:rPr>
              <a:t>What is the relationship between strands of HASS?</a:t>
            </a:r>
          </a:p>
          <a:p>
            <a:pPr marL="228600" indent="-228600">
              <a:buFont typeface="+mj-lt"/>
              <a:buAutoNum type="arabicPeriod"/>
            </a:pPr>
            <a:r>
              <a:rPr lang="en-US" sz="1100" b="0" i="0" u="none" strike="noStrike" baseline="0" dirty="0">
                <a:solidFill>
                  <a:srgbClr val="000000"/>
                </a:solidFill>
                <a:latin typeface="Arial" panose="020B0604020202020204" pitchFamily="34" charset="0"/>
              </a:rPr>
              <a:t>Prepare a brief statement/overview that would help you describe the strands to a parent group.</a:t>
            </a:r>
            <a:endParaRPr lang="en-AU" sz="1100" b="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66104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u="none" strike="noStrike" dirty="0">
                <a:solidFill>
                  <a:srgbClr val="000000"/>
                </a:solidFill>
                <a:effectLst/>
                <a:latin typeface="Arial" panose="020B0604020202020204" pitchFamily="34" charset="0"/>
              </a:rPr>
              <a:t>The achievement standard is a statement of what students should know and be able to do at the end of the year level. </a:t>
            </a:r>
            <a:r>
              <a:rPr lang="en-AU" sz="1100" b="0" i="0" u="none" strike="noStrike" dirty="0">
                <a:solidFill>
                  <a:srgbClr val="000000"/>
                </a:solidFill>
                <a:effectLst/>
                <a:latin typeface="Arial" panose="020B0604020202020204" pitchFamily="34" charset="0"/>
              </a:rPr>
              <a:t>In HASS, the first paragraph of the achievement standard relates to Knowledge and understanding and the second paragraph relates to Skills. </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0" i="0" u="none" strike="noStrike" dirty="0">
                <a:solidFill>
                  <a:srgbClr val="000000"/>
                </a:solidFill>
                <a:effectLst/>
                <a:latin typeface="Arial" panose="020B0604020202020204" pitchFamily="34" charset="0"/>
              </a:rPr>
              <a:t>The first paragraph in the subject achievement standard (Knowledge and understanding) is organised by the sub-strands: </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History</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Geography</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Civics and Citizenship</a:t>
            </a:r>
            <a:r>
              <a:rPr lang="en-US" sz="1100" b="0" i="0" dirty="0">
                <a:solidFill>
                  <a:srgbClr val="444444"/>
                </a:solidFill>
                <a:effectLst/>
                <a:latin typeface="Arial" panose="020B0604020202020204" pitchFamily="34" charset="0"/>
              </a:rPr>
              <a:t>​</a:t>
            </a:r>
          </a:p>
          <a:p>
            <a:pPr marL="285750" indent="-285750" algn="l" rtl="0" fontAlgn="base">
              <a:buFont typeface="Arial" panose="020B0604020202020204" pitchFamily="34" charset="0"/>
              <a:buChar char="•"/>
            </a:pPr>
            <a:r>
              <a:rPr lang="en-AU" sz="1100" b="0" i="0" u="none" strike="noStrike" dirty="0">
                <a:solidFill>
                  <a:srgbClr val="000000"/>
                </a:solidFill>
                <a:effectLst/>
                <a:latin typeface="Arial" panose="020B0604020202020204" pitchFamily="34" charset="0"/>
              </a:rPr>
              <a:t>Economics and Business.</a:t>
            </a:r>
            <a:r>
              <a:rPr lang="en-US" sz="1100" b="0" i="0" dirty="0">
                <a:solidFill>
                  <a:srgbClr val="444444"/>
                </a:solidFill>
                <a:effectLst/>
                <a:latin typeface="Arial" panose="020B0604020202020204" pitchFamily="34" charset="0"/>
              </a:rPr>
              <a:t>​</a:t>
            </a:r>
          </a:p>
          <a:p>
            <a:pPr algn="l" rtl="0" fontAlgn="base"/>
            <a:r>
              <a:rPr lang="en-AU" sz="1100" b="0" i="0" dirty="0">
                <a:solidFill>
                  <a:srgbClr val="444444"/>
                </a:solidFill>
                <a:effectLst/>
                <a:latin typeface="Arial" panose="020B0604020202020204" pitchFamily="34" charset="0"/>
              </a:rPr>
              <a:t>​</a:t>
            </a:r>
          </a:p>
          <a:p>
            <a:pPr algn="l" rtl="0" fontAlgn="base"/>
            <a:r>
              <a:rPr lang="en-AU" sz="1100" b="1" i="0" u="none" strike="noStrike" dirty="0">
                <a:solidFill>
                  <a:srgbClr val="000000"/>
                </a:solidFill>
                <a:effectLst/>
                <a:latin typeface="Arial" panose="020B0604020202020204" pitchFamily="34" charset="0"/>
              </a:rPr>
              <a:t>Suggested activities</a:t>
            </a:r>
            <a:r>
              <a:rPr lang="en-US" sz="1100" b="0" i="0" dirty="0">
                <a:solidFill>
                  <a:srgbClr val="444444"/>
                </a:solidFill>
                <a:effectLst/>
                <a:latin typeface="Arial" panose="020B0604020202020204" pitchFamily="34" charset="0"/>
              </a:rPr>
              <a:t>​</a:t>
            </a: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Using the Australian Curriculum: P–6 HASS, discuss how the evidence that students need to provide of what they know and can do increases in complexity across year levels</a:t>
            </a:r>
            <a:r>
              <a:rPr lang="en-US" sz="1100" b="0" i="0" u="none" strike="noStrike" dirty="0">
                <a:solidFill>
                  <a:srgbClr val="444444"/>
                </a:solidFill>
                <a:effectLst/>
                <a:latin typeface="Arial" panose="020B0604020202020204" pitchFamily="34" charset="0"/>
              </a:rPr>
              <a:t>:</a:t>
            </a:r>
            <a:r>
              <a:rPr lang="en-US" sz="1100" b="0" i="0" u="none" dirty="0">
                <a:solidFill>
                  <a:srgbClr val="444444"/>
                </a:solidFill>
                <a:effectLst/>
                <a:latin typeface="Arial" panose="020B0604020202020204" pitchFamily="34" charset="0"/>
              </a:rPr>
              <a:t> </a:t>
            </a:r>
            <a:r>
              <a:rPr lang="en-AU" sz="1100" u="sng" dirty="0"/>
              <a:t>https://v9.australiancurriculum.edu.au/</a:t>
            </a:r>
            <a:r>
              <a:rPr lang="en-AU" sz="1100" u="none" dirty="0"/>
              <a:t>.</a:t>
            </a:r>
            <a:endParaRPr lang="en-US" sz="1100" b="0" i="0" u="none" dirty="0">
              <a:solidFill>
                <a:srgbClr val="444444"/>
              </a:solidFill>
              <a:effectLst/>
              <a:latin typeface="Arial" panose="020B0604020202020204" pitchFamily="34" charset="0"/>
            </a:endParaRPr>
          </a:p>
          <a:p>
            <a:pPr marL="342900" indent="-342900" algn="l" rtl="0" fontAlgn="base">
              <a:buFont typeface="+mj-lt"/>
              <a:buAutoNum type="arabicPeriod"/>
            </a:pPr>
            <a:r>
              <a:rPr lang="en-AU" sz="1100" b="0" i="0" dirty="0">
                <a:solidFill>
                  <a:srgbClr val="444444"/>
                </a:solidFill>
                <a:effectLst/>
                <a:latin typeface="Arial" panose="020B0604020202020204" pitchFamily="34" charset="0"/>
              </a:rPr>
              <a:t>​</a:t>
            </a:r>
            <a:r>
              <a:rPr lang="en-AU" sz="1100" b="0" i="0" u="none" strike="noStrike" dirty="0">
                <a:solidFill>
                  <a:srgbClr val="000000"/>
                </a:solidFill>
                <a:effectLst/>
                <a:latin typeface="Arial" panose="020B0604020202020204" pitchFamily="34" charset="0"/>
              </a:rPr>
              <a:t>For a given year level, map the achievement standard to the content descriptions.</a:t>
            </a:r>
            <a:endParaRPr lang="en-US" sz="1100" b="0" i="0" dirty="0">
              <a:solidFill>
                <a:srgbClr val="444444"/>
              </a:solidFill>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97685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The key connections help teachers identify the links to the other dimensions for the Australian Curriculum including the general capabilities, cross-curriculum priorities and other learning areas to assist teachers to make connections in their planning for student learning</a:t>
            </a:r>
            <a:r>
              <a:rPr lang="en-AU" sz="11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key connections are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activities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other learning areas. Partner with a colleague to discuss the following questions:</a:t>
            </a: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F–6 HASS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285750" lvl="0" indent="-285750">
              <a:lnSpc>
                <a:spcPct val="110000"/>
              </a:lnSpc>
              <a:spcAft>
                <a:spcPts val="600"/>
              </a:spcAft>
              <a:buFont typeface="+mj-lt"/>
              <a:buAutoNum type="arabicPeriod"/>
              <a:tabLst>
                <a:tab pos="9144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Create a concept map showing the connections between other learning areas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353105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Humanities and social sciences learning area is available from: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maybe incorporated in teaching and learning activities where appropriate. </a:t>
            </a:r>
          </a:p>
          <a:p>
            <a:pPr>
              <a:lnSpc>
                <a:spcPct val="110000"/>
              </a:lnSpc>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connections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7909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 Curriculum: HASS can be accessed through </a:t>
            </a:r>
            <a:r>
              <a:rPr lang="en-AU" sz="1100" b="0" i="0" u="sng" baseline="0" dirty="0">
                <a:latin typeface="Arial" pitchFamily="34" charset="0"/>
                <a:cs typeface="Arial" pitchFamily="34" charset="0"/>
              </a:rPr>
              <a:t>https://www.qcaa.qld.edu.au/p-10/aciq/version-9/learning-areas</a:t>
            </a:r>
            <a:r>
              <a:rPr lang="en-AU" sz="1100" b="0" i="0" u="sng" baseline="0">
                <a:latin typeface="Arial" pitchFamily="34" charset="0"/>
                <a:cs typeface="Arial" pitchFamily="34" charset="0"/>
              </a:rPr>
              <a:t>/p-10-humanities-and-social-sciences/.</a:t>
            </a:r>
            <a:endParaRPr lang="en-AU" sz="1100" b="0" i="0" u="sng" baseline="0" dirty="0">
              <a:latin typeface="Arial" pitchFamily="34" charset="0"/>
              <a:cs typeface="Arial" pitchFamily="34" charset="0"/>
            </a:endParaRPr>
          </a:p>
          <a:p>
            <a:pPr lv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Partner with a colleague to discuss the following questions:</a:t>
            </a:r>
            <a:endParaRPr lang="en-AU" sz="1100" b="1" u="none"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b="0" kern="1200" dirty="0">
                <a:solidFill>
                  <a:schemeClr val="tx1"/>
                </a:solidFill>
                <a:effectLst/>
                <a:latin typeface="Arial" pitchFamily="34" charset="0"/>
                <a:ea typeface="+mn-ea"/>
                <a:cs typeface="Arial" pitchFamily="34" charset="0"/>
              </a:rPr>
              <a:t>What did I learn?</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0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00086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buFont typeface="Arial" pitchFamily="34" charset="0"/>
              <a:buNone/>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t>
            </a:r>
            <a:r>
              <a:rPr lang="en-AU" sz="1100">
                <a:solidFill>
                  <a:schemeClr val="tx1"/>
                </a:solidFill>
                <a:latin typeface="Arial" pitchFamily="34" charset="0"/>
                <a:cs typeface="Arial" pitchFamily="34" charset="0"/>
              </a:rPr>
              <a:t>Australian Curriculum Version 9.0, </a:t>
            </a:r>
            <a:r>
              <a:rPr lang="en-AU" sz="1100" dirty="0">
                <a:solidFill>
                  <a:schemeClr val="tx1"/>
                </a:solidFill>
                <a:latin typeface="Arial" pitchFamily="34" charset="0"/>
                <a:cs typeface="Arial" pitchFamily="34" charset="0"/>
              </a:rPr>
              <a:t>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Prep–Year 6</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Prep–Year 6 </a:t>
            </a:r>
            <a:r>
              <a:rPr lang="en-AU" sz="1100">
                <a:solidFill>
                  <a:schemeClr val="tx1"/>
                </a:solidFill>
                <a:latin typeface="Arial" pitchFamily="34" charset="0"/>
                <a:cs typeface="Arial" pitchFamily="34" charset="0"/>
              </a:rPr>
              <a:t>HASS subjects, </a:t>
            </a:r>
            <a:r>
              <a:rPr lang="en-AU" sz="1100" dirty="0">
                <a:solidFill>
                  <a:schemeClr val="tx1"/>
                </a:solidFill>
                <a:latin typeface="Arial" pitchFamily="34" charset="0"/>
                <a:cs typeface="Arial" pitchFamily="34" charset="0"/>
              </a:rPr>
              <a:t>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2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Prep – Year 6 HASS</a:t>
            </a:r>
            <a:r>
              <a:rPr lang="en-AU" sz="1100" b="0" baseline="0" dirty="0">
                <a:latin typeface="Arial" pitchFamily="34" charset="0"/>
                <a:cs typeface="Arial" pitchFamily="34" charset="0"/>
              </a:rPr>
              <a:t>.</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9122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dirty="0">
                <a:latin typeface="Arial" pitchFamily="34" charset="0"/>
                <a:cs typeface="Arial" pitchFamily="34" charset="0"/>
              </a:rPr>
              <a:t>In the Australian Curriculum, the HASS learning area consists</a:t>
            </a:r>
            <a:r>
              <a:rPr lang="en-AU" sz="1100" baseline="0" dirty="0">
                <a:latin typeface="Arial" pitchFamily="34" charset="0"/>
                <a:cs typeface="Arial" pitchFamily="34" charset="0"/>
              </a:rPr>
              <a:t> of</a:t>
            </a:r>
            <a:r>
              <a:rPr lang="en-AU" sz="1100" dirty="0">
                <a:latin typeface="Arial" pitchFamily="34" charset="0"/>
                <a:cs typeface="Arial" pitchFamily="34" charset="0"/>
              </a:rPr>
              <a:t> five subjects: Prep–Year 6 Humanities and Social Sciences, as well as Years 7–10 History, Geography, Civics and Citizenship, and Economics and Business. </a:t>
            </a:r>
          </a:p>
          <a:p>
            <a:pPr lvl="0">
              <a:spcBef>
                <a:spcPts val="0"/>
              </a:spcBef>
            </a:pPr>
            <a:endParaRPr lang="en-AU" sz="1100" u="none" dirty="0">
              <a:latin typeface="Arial" pitchFamily="34" charset="0"/>
              <a:cs typeface="Arial" pitchFamily="34" charset="0"/>
            </a:endParaRPr>
          </a:p>
          <a:p>
            <a:pPr lvl="0">
              <a:spcBef>
                <a:spcPts val="0"/>
              </a:spcBef>
            </a:pPr>
            <a:r>
              <a:rPr lang="en-AU" sz="1100" u="none" dirty="0">
                <a:latin typeface="Arial" pitchFamily="34" charset="0"/>
                <a:cs typeface="Arial" pitchFamily="34" charset="0"/>
              </a:rPr>
              <a:t>This</a:t>
            </a:r>
            <a:r>
              <a:rPr lang="en-AU" sz="1100" u="none" baseline="0" dirty="0">
                <a:latin typeface="Arial" pitchFamily="34" charset="0"/>
                <a:cs typeface="Arial" pitchFamily="34" charset="0"/>
              </a:rPr>
              <a:t> presentation focuses on information specific to </a:t>
            </a:r>
            <a:r>
              <a:rPr lang="en-AU" sz="1100" dirty="0">
                <a:latin typeface="Arial" pitchFamily="34" charset="0"/>
                <a:cs typeface="Arial" pitchFamily="34" charset="0"/>
              </a:rPr>
              <a:t>Prep–Year 6 </a:t>
            </a:r>
            <a:r>
              <a:rPr lang="en-AU" sz="1100" u="none" baseline="0" dirty="0">
                <a:latin typeface="Arial" pitchFamily="34" charset="0"/>
                <a:cs typeface="Arial" pitchFamily="34" charset="0"/>
              </a:rPr>
              <a:t>HASS. A separate presentation is available for the Years 7</a:t>
            </a:r>
            <a:r>
              <a:rPr lang="en-AU" sz="1100" dirty="0">
                <a:latin typeface="Arial" pitchFamily="34" charset="0"/>
                <a:cs typeface="Arial" pitchFamily="34" charset="0"/>
              </a:rPr>
              <a:t>–</a:t>
            </a:r>
            <a:r>
              <a:rPr lang="en-AU" sz="1100" u="none" baseline="0" dirty="0">
                <a:latin typeface="Arial" pitchFamily="34" charset="0"/>
                <a:cs typeface="Arial" pitchFamily="34" charset="0"/>
              </a:rPr>
              <a:t>10 subjects.</a:t>
            </a:r>
            <a:endParaRPr lang="en-AU" sz="1100"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35572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curriculum intent (rationale)</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aims of learning (aims)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considerations when planning learning experiences that are unique to the learning area of Humanities and Social Sciences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key connections with the other dimensions of the Australian Curriculum including general capabilities, cross-curriculum priorities and other learning areas</a:t>
            </a:r>
          </a:p>
          <a:p>
            <a:pPr marL="171450" lvl="0" indent="-171450">
              <a:spcBef>
                <a:spcPts val="0"/>
              </a:spcBef>
              <a:buFont typeface="Arial" panose="020B0604020202020204" pitchFamily="34" charset="0"/>
              <a:buChar char="•"/>
            </a:pPr>
            <a:r>
              <a:rPr lang="en-AU" sz="1100" u="none" baseline="0" dirty="0">
                <a:latin typeface="Arial" pitchFamily="34" charset="0"/>
                <a:cs typeface="Arial" pitchFamily="34" charset="0"/>
              </a:rPr>
              <a:t>organising structure and focus for the learning at specific year levels including </a:t>
            </a:r>
            <a:r>
              <a:rPr lang="en-AU" sz="1100" u="none" baseline="0">
                <a:latin typeface="Arial" pitchFamily="34" charset="0"/>
                <a:cs typeface="Arial" pitchFamily="34" charset="0"/>
              </a:rPr>
              <a:t>the level </a:t>
            </a:r>
            <a:r>
              <a:rPr lang="en-AU" sz="1100" u="none" baseline="0" dirty="0">
                <a:latin typeface="Arial" pitchFamily="34" charset="0"/>
                <a:cs typeface="Arial" pitchFamily="34" charset="0"/>
              </a:rPr>
              <a:t>descriptions, the curriculum content and the achievement standards.</a:t>
            </a:r>
          </a:p>
          <a:p>
            <a:pPr marL="171450" lvl="0" indent="-171450">
              <a:spcBef>
                <a:spcPts val="0"/>
              </a:spcBef>
              <a:buFont typeface="Arial" panose="020B0604020202020204" pitchFamily="34" charset="0"/>
              <a:buChar char="•"/>
            </a:pPr>
            <a:endParaRPr lang="en-AU" sz="1100" u="none" baseline="0" dirty="0">
              <a:latin typeface="Arial" pitchFamily="34" charset="0"/>
              <a:cs typeface="Arial" pitchFamily="34" charset="0"/>
            </a:endParaRP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685790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Prep–Year 6 HASS</a:t>
            </a:r>
            <a:r>
              <a:rPr lang="en-AU" sz="1100" baseline="0" dirty="0">
                <a:solidFill>
                  <a:schemeClr val="tx1"/>
                </a:solidFill>
                <a:latin typeface="Arial" pitchFamily="34" charset="0"/>
                <a:cs typeface="Arial" pitchFamily="34" charset="0"/>
              </a:rPr>
              <a:t> rationale promotes:</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a:t>
            </a:r>
            <a:r>
              <a:rPr lang="en-AU" sz="1100" baseline="0" dirty="0">
                <a:latin typeface="Arial" pitchFamily="34" charset="0"/>
                <a:cs typeface="Arial" pitchFamily="34" charset="0"/>
              </a:rPr>
              <a:t> development of </a:t>
            </a:r>
            <a:r>
              <a:rPr lang="en-AU" sz="1100" dirty="0">
                <a:latin typeface="Arial" pitchFamily="34" charset="0"/>
                <a:cs typeface="Arial" pitchFamily="34" charset="0"/>
              </a:rPr>
              <a:t>empowered</a:t>
            </a:r>
            <a:r>
              <a:rPr lang="en-AU" sz="1100" baseline="0" dirty="0">
                <a:latin typeface="Arial" pitchFamily="34" charset="0"/>
                <a:cs typeface="Arial" pitchFamily="34" charset="0"/>
              </a:rPr>
              <a:t> individuals who </a:t>
            </a:r>
            <a:r>
              <a:rPr lang="en-AU" sz="1100" dirty="0">
                <a:latin typeface="Arial" pitchFamily="34" charset="0"/>
                <a:cs typeface="Arial" pitchFamily="34" charset="0"/>
              </a:rPr>
              <a:t>demonstrate deep understanding of their world, value</a:t>
            </a:r>
            <a:r>
              <a:rPr lang="en-AU" sz="1100" baseline="0" dirty="0">
                <a:latin typeface="Arial" pitchFamily="34" charset="0"/>
                <a:cs typeface="Arial" pitchFamily="34" charset="0"/>
              </a:rPr>
              <a:t> their </a:t>
            </a:r>
            <a:r>
              <a:rPr lang="en-AU" sz="1100" dirty="0">
                <a:latin typeface="Arial" pitchFamily="34" charset="0"/>
                <a:cs typeface="Arial" pitchFamily="34" charset="0"/>
              </a:rPr>
              <a:t>belonging in a diverse and dynamic society and positively contribute locally, nationally, regionally and globally</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a:t>
            </a:r>
            <a:r>
              <a:rPr lang="en-AU" sz="1100" baseline="0" dirty="0">
                <a:latin typeface="Arial" pitchFamily="34" charset="0"/>
                <a:cs typeface="Arial" pitchFamily="34" charset="0"/>
              </a:rPr>
              <a:t> </a:t>
            </a:r>
            <a:r>
              <a:rPr lang="en-AU" sz="1100" dirty="0">
                <a:latin typeface="Arial" pitchFamily="34" charset="0"/>
                <a:cs typeface="Arial" pitchFamily="34" charset="0"/>
              </a:rPr>
              <a:t>ability to question, think critically, consider perspectives, solve problems, make decisions and communicate effectively.</a:t>
            </a:r>
            <a:endParaRPr lang="en-AU" sz="1100" baseline="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full rationale is available from</a:t>
            </a:r>
            <a:r>
              <a:rPr lang="en-AU" sz="1100" b="0" baseline="0" dirty="0">
                <a:solidFill>
                  <a:schemeClr val="tx1"/>
                </a:solidFill>
                <a:latin typeface="Arial" pitchFamily="34" charset="0"/>
                <a:cs typeface="Arial" pitchFamily="34" charset="0"/>
              </a:rPr>
              <a:t>: </a:t>
            </a:r>
            <a:r>
              <a:rPr lang="en-AU" sz="1100" b="0" u="sng" baseline="0" dirty="0">
                <a:solidFill>
                  <a:schemeClr val="tx1"/>
                </a:solidFill>
                <a:latin typeface="Arial" pitchFamily="34" charset="0"/>
                <a:cs typeface="Arial" pitchFamily="34" charset="0"/>
              </a:rPr>
              <a:t>https://v9.australiancurriculum.edu.au/teacher-resources/understand-this-learning-area/humanities-and-social-sciences#hass-f%E2%80%936/.</a:t>
            </a: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indent="0">
              <a:lnSpc>
                <a:spcPct val="100000"/>
              </a:lnSpc>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full rationale for Prep–Year 6 HASS. Partner with a colleague to discuss the following questions:</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What are the key aspects of the rationale? </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is Prep–Year 6 HASS important? What important contribution does the learning make to a student’s education?</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Which aspects of this rationale match your current understanding of the subject? Which aspects are new understandings?</a:t>
            </a:r>
            <a:endParaRPr lang="en-AU" sz="1100" b="0" i="1" kern="1200" dirty="0">
              <a:solidFill>
                <a:schemeClr val="tx1"/>
              </a:solidFill>
              <a:effectLst/>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686783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aims flow logically from the rationale and identify the major learning that students will be able to demonstrate as a result of being taught the curriculum. </a:t>
            </a:r>
          </a:p>
          <a:p>
            <a:pPr marL="0">
              <a:lnSpc>
                <a:spcPct val="100000"/>
              </a:lnSpc>
              <a:spcBef>
                <a:spcPts val="0"/>
              </a:spcBef>
            </a:pPr>
            <a:endParaRPr lang="en-AU" sz="1100" dirty="0">
              <a:latin typeface="Arial" panose="020B0604020202020204" pitchFamily="34" charset="0"/>
              <a:cs typeface="Arial" panose="020B0604020202020204"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Prep–Year 6 HASS subject </a:t>
            </a:r>
            <a:r>
              <a:rPr lang="en-AU" sz="1100" b="0" baseline="0" dirty="0">
                <a:solidFill>
                  <a:schemeClr val="tx1"/>
                </a:solidFill>
                <a:latin typeface="Arial" pitchFamily="34" charset="0"/>
                <a:cs typeface="Arial" pitchFamily="34" charset="0"/>
              </a:rPr>
              <a:t>aims to ensure students develop:</a:t>
            </a:r>
          </a:p>
          <a:p>
            <a:r>
              <a:rPr lang="en-AU" sz="11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foundational knowledge and skills for history, geography, civics and citizenship and economics and business to support their learning in discipline-specific HASS subjects from Years 7–10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understanding of the core concepts applied to disciplinary and/or cross-disciplinary inquiries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 sense of their personal world, wider community, region, country and the world in terms of key historical, geographical, civic and economic contexts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an appreciation of the nature of both past and contemporary Australian society that values the contributions of the histories and cultures of First Nations Australians, our Western and Christian heritage and the diversity of other migrant cultures and groups to our prosperous, democratic nation</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skills to engage in inquiries including questioning, researching, </a:t>
            </a:r>
            <a:r>
              <a:rPr lang="en-US" sz="1100" b="0" i="0" u="none" strike="noStrike" baseline="0" dirty="0" err="1">
                <a:solidFill>
                  <a:srgbClr val="000000"/>
                </a:solidFill>
                <a:latin typeface="Arial" panose="020B0604020202020204" pitchFamily="34" charset="0"/>
              </a:rPr>
              <a:t>analysing</a:t>
            </a:r>
            <a:r>
              <a:rPr lang="en-US" sz="1100" b="0" i="0" u="none" strike="noStrike" baseline="0" dirty="0">
                <a:solidFill>
                  <a:srgbClr val="000000"/>
                </a:solidFill>
                <a:latin typeface="Arial" panose="020B0604020202020204" pitchFamily="34" charset="0"/>
              </a:rPr>
              <a:t>, evaluating and communicating </a:t>
            </a:r>
          </a:p>
          <a:p>
            <a:pPr marL="285750" indent="-285750">
              <a:buFont typeface="Arial" panose="020B0604020202020204" pitchFamily="34" charset="0"/>
              <a:buChar char="•"/>
            </a:pPr>
            <a:r>
              <a:rPr lang="en-US" sz="1100" b="0" i="0" u="none" strike="noStrike" baseline="0" dirty="0">
                <a:solidFill>
                  <a:srgbClr val="000000"/>
                </a:solidFill>
                <a:latin typeface="Arial" panose="020B0604020202020204" pitchFamily="34" charset="0"/>
              </a:rPr>
              <a:t>capabilities to engage in everyday life including critical and creative problem-solving and informed decision-making. </a:t>
            </a:r>
          </a:p>
          <a:p>
            <a:pPr marL="285750" indent="-285750">
              <a:buFont typeface="Arial" panose="020B0604020202020204" pitchFamily="34" charset="0"/>
              <a:buChar char="•"/>
            </a:pPr>
            <a:endParaRPr lang="en-US" sz="1100" b="0" i="0" u="none" strike="noStrike" baseline="0" dirty="0">
              <a:solidFill>
                <a:srgbClr val="000000"/>
              </a:solidFill>
              <a:latin typeface="Arial" panose="020B0604020202020204" pitchFamily="34" charset="0"/>
            </a:endParaRPr>
          </a:p>
          <a:p>
            <a:pPr marL="171450" indent="-171450">
              <a:lnSpc>
                <a:spcPct val="100000"/>
              </a:lnSpc>
              <a:spcBef>
                <a:spcPts val="0"/>
              </a:spcBef>
              <a:buFont typeface="Arial" panose="020B0604020202020204" pitchFamily="34" charset="0"/>
              <a:buChar char="•"/>
            </a:pPr>
            <a:endParaRPr lang="en-AU" sz="11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solidFill>
                  <a:schemeClr val="tx1"/>
                </a:solidFill>
                <a:latin typeface="Arial" pitchFamily="34" charset="0"/>
                <a:cs typeface="Arial" pitchFamily="34" charset="0"/>
              </a:rPr>
              <a:t>The full aims are available from: </a:t>
            </a:r>
            <a:r>
              <a:rPr lang="en-AU" sz="1100" b="0" u="sng" dirty="0">
                <a:solidFill>
                  <a:schemeClr val="tx1"/>
                </a:solidFill>
                <a:latin typeface="Arial" pitchFamily="34" charset="0"/>
                <a:cs typeface="Arial" pitchFamily="34" charset="0"/>
              </a:rPr>
              <a:t>https://v9.australiancurriculum.edu.au/teacher-resources/understand-this-learning-area/humanities-and-social-sciences/.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11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aims. How do they inform:</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subject?</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376004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dirty="0">
                <a:latin typeface="Arial" pitchFamily="34" charset="0"/>
                <a:cs typeface="Arial" pitchFamily="34" charset="0"/>
              </a:rPr>
              <a:t>The</a:t>
            </a:r>
            <a:r>
              <a:rPr lang="en-AU" sz="1100" b="0" i="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HASS.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Australian Curriculum: HASS emphasises the importance of providing learning</a:t>
            </a:r>
            <a:r>
              <a:rPr lang="en-AU" sz="1100" b="0" baseline="0" dirty="0">
                <a:latin typeface="Arial" pitchFamily="34" charset="0"/>
                <a:cs typeface="Arial" pitchFamily="34" charset="0"/>
              </a:rPr>
              <a:t> </a:t>
            </a:r>
            <a:r>
              <a:rPr lang="en-AU" sz="1100" b="0" dirty="0">
                <a:latin typeface="Arial" pitchFamily="34" charset="0"/>
                <a:cs typeface="Arial" pitchFamily="34" charset="0"/>
              </a:rPr>
              <a:t>opportunities for students to: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engage in questioning to develop students’ knowledge, understanding and skills. As such, exemplar inquiry questions have been incorporated into each year-level description</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a:cs typeface="Arial"/>
              </a:rPr>
              <a:t>make connections that support the development of conceptual understanding within HASS sub-strands, across sub-strands and with other learning areas</a:t>
            </a:r>
            <a:r>
              <a:rPr lang="en-US" sz="1100" dirty="0">
                <a:latin typeface="Arial"/>
                <a:cs typeface="Arial"/>
              </a:rPr>
              <a:t>.</a:t>
            </a:r>
            <a:endParaRPr lang="en-US" sz="1100" b="0" baseline="0" dirty="0">
              <a:latin typeface="Arial" pitchFamily="34" charset="0"/>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protocols for engaging First Nations Australians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inclusive practices that are relevant to students’ needs.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HASS program?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7641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The core concepts have been used to identify and develop the essential content in P–6 HASS.</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The core concepts are grouped according to the four subjects.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dirty="0">
              <a:solidFill>
                <a:schemeClr val="tx1"/>
              </a:solidFill>
              <a:latin typeface="Arial" pitchFamily="34" charset="0"/>
              <a:cs typeface="Arial" pitchFamily="34" charset="0"/>
            </a:endParaRPr>
          </a:p>
          <a:p>
            <a:pPr marL="0">
              <a:lnSpc>
                <a:spcPct val="100000"/>
              </a:lnSpc>
              <a:spcBef>
                <a:spcPts val="0"/>
              </a:spcBef>
            </a:pPr>
            <a:endParaRPr lang="en-AU" sz="1100" b="1" i="0" u="none" dirty="0">
              <a:solidFill>
                <a:schemeClr val="tx1"/>
              </a:solidFill>
              <a:latin typeface="Arial" pitchFamily="34" charset="0"/>
              <a:cs typeface="Arial" pitchFamily="34" charset="0"/>
            </a:endParaRPr>
          </a:p>
          <a:p>
            <a:pPr marL="0">
              <a:lnSpc>
                <a:spcPct val="100000"/>
              </a:lnSpc>
              <a:spcBef>
                <a:spcPts val="0"/>
              </a:spcBef>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endParaRPr lang="en-AU" sz="110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t>
            </a:r>
            <a:r>
              <a:rPr lang="en-AU" sz="1100" kern="1200" baseline="0" dirty="0">
                <a:solidFill>
                  <a:schemeClr val="tx1"/>
                </a:solidFill>
                <a:effectLst/>
                <a:latin typeface="Arial" pitchFamily="34" charset="0"/>
                <a:ea typeface="+mn-ea"/>
                <a:cs typeface="Arial" pitchFamily="34" charset="0"/>
              </a:rPr>
              <a:t>core concepts</a:t>
            </a:r>
            <a:r>
              <a:rPr lang="en-AU" sz="1100" kern="1200" dirty="0">
                <a:solidFill>
                  <a:schemeClr val="tx1"/>
                </a:solidFill>
                <a:effectLst/>
                <a:latin typeface="Arial" pitchFamily="34" charset="0"/>
                <a:ea typeface="+mn-ea"/>
                <a:cs typeface="Arial" pitchFamily="34" charset="0"/>
              </a:rPr>
              <a:t> of the learning area to a parent group.</a:t>
            </a:r>
          </a:p>
          <a:p>
            <a:pPr mar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of the core concepts. How do they inform:</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learning area?</a:t>
            </a:r>
          </a:p>
          <a:p>
            <a:pPr marL="0" lvl="2" indent="-171450">
              <a:lnSpc>
                <a:spcPct val="100000"/>
              </a:lnSpc>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90815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806745D1-6D4B-491E-A042-88447D343405}"/>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spTree>
    <p:extLst>
      <p:ext uri="{BB962C8B-B14F-4D97-AF65-F5344CB8AC3E}">
        <p14:creationId xmlns:p14="http://schemas.microsoft.com/office/powerpoint/2010/main" val="82081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7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8553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158447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347168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4352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grpSp>
        <p:nvGrpSpPr>
          <p:cNvPr id="2" name="Group 1">
            <a:extLst>
              <a:ext uri="{FF2B5EF4-FFF2-40B4-BE49-F238E27FC236}">
                <a16:creationId xmlns:a16="http://schemas.microsoft.com/office/drawing/2014/main" id="{C107CC6E-D83B-4867-8CFE-FFF1E22BED27}"/>
              </a:ext>
            </a:extLst>
          </p:cNvPr>
          <p:cNvGrpSpPr/>
          <p:nvPr userDrawn="1"/>
        </p:nvGrpSpPr>
        <p:grpSpPr>
          <a:xfrm>
            <a:off x="8205788" y="64799"/>
            <a:ext cx="932836" cy="218569"/>
            <a:chOff x="8205788" y="64799"/>
            <a:chExt cx="932836" cy="218569"/>
          </a:xfrm>
        </p:grpSpPr>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grpSp>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39947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777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189412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421985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89869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7973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8211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6779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book, person, indoor&#10;&#10;Description automatically generated">
            <a:extLst>
              <a:ext uri="{FF2B5EF4-FFF2-40B4-BE49-F238E27FC236}">
                <a16:creationId xmlns:a16="http://schemas.microsoft.com/office/drawing/2014/main" id="{3D6416D9-DD99-4284-9A3A-AA0ACDBFB1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79512" y="-1"/>
            <a:ext cx="8964488" cy="4292785"/>
          </a:xfrm>
          <a:prstGeom prst="rect">
            <a:avLst/>
          </a:prstGeom>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7" name="Picture 6">
            <a:extLst>
              <a:ext uri="{FF2B5EF4-FFF2-40B4-BE49-F238E27FC236}">
                <a16:creationId xmlns:a16="http://schemas.microsoft.com/office/drawing/2014/main" id="{DEE2D61F-0534-4680-82EC-A811D79843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0" name="Picture 9">
            <a:extLst>
              <a:ext uri="{FF2B5EF4-FFF2-40B4-BE49-F238E27FC236}">
                <a16:creationId xmlns:a16="http://schemas.microsoft.com/office/drawing/2014/main" id="{88541483-2D7D-46EF-8E90-C715BC3F62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1" name="Group 10">
            <a:extLst>
              <a:ext uri="{FF2B5EF4-FFF2-40B4-BE49-F238E27FC236}">
                <a16:creationId xmlns:a16="http://schemas.microsoft.com/office/drawing/2014/main" id="{EECEEB36-7A70-4FE4-A914-B02E944249A0}"/>
              </a:ext>
            </a:extLst>
          </p:cNvPr>
          <p:cNvGrpSpPr/>
          <p:nvPr userDrawn="1"/>
        </p:nvGrpSpPr>
        <p:grpSpPr>
          <a:xfrm>
            <a:off x="-304" y="259200"/>
            <a:ext cx="1818000" cy="396000"/>
            <a:chOff x="-304" y="259200"/>
            <a:chExt cx="1818000" cy="396000"/>
          </a:xfrm>
        </p:grpSpPr>
        <p:sp>
          <p:nvSpPr>
            <p:cNvPr id="12" name="Rectangle 11">
              <a:extLst>
                <a:ext uri="{FF2B5EF4-FFF2-40B4-BE49-F238E27FC236}">
                  <a16:creationId xmlns:a16="http://schemas.microsoft.com/office/drawing/2014/main" id="{DF4CA17E-28EE-4771-AC24-27F76C16357C}"/>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Sticker of ACiQv9.0">
              <a:extLst>
                <a:ext uri="{FF2B5EF4-FFF2-40B4-BE49-F238E27FC236}">
                  <a16:creationId xmlns:a16="http://schemas.microsoft.com/office/drawing/2014/main" id="{DC719A5B-2A6E-4B85-9A74-A6420DAA25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148" y="270780"/>
              <a:ext cx="1439339" cy="335366"/>
            </a:xfrm>
            <a:prstGeom prst="rect">
              <a:avLst/>
            </a:prstGeom>
          </p:spPr>
        </p:pic>
      </p:grpSp>
    </p:spTree>
    <p:extLst>
      <p:ext uri="{BB962C8B-B14F-4D97-AF65-F5344CB8AC3E}">
        <p14:creationId xmlns:p14="http://schemas.microsoft.com/office/powerpoint/2010/main" val="1606474022"/>
      </p:ext>
    </p:extLst>
  </p:cSld>
  <p:clrMap bg1="lt1" tx1="dk1" bg2="lt2" tx2="dk2" accent1="accent1" accent2="accent2" accent3="accent3" accent4="accent4" accent5="accent5" accent6="accent6" hlink="hlink" folHlink="folHlink"/>
  <p:sldLayoutIdLst>
    <p:sldLayoutId id="2147483989"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288558954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qcaa.qld.edu.au/copyright"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10" Type="http://schemas.openxmlformats.org/officeDocument/2006/relationships/hyperlink" Target="mailto:copyright@acara.edu.au" TargetMode="External"/><Relationship Id="rId4" Type="http://schemas.openxmlformats.org/officeDocument/2006/relationships/image" Target="../media/image8.png"/><Relationship Id="rId9" Type="http://schemas.openxmlformats.org/officeDocument/2006/relationships/hyperlink" Target="https://www.australiancurriculum.edu.au/copyright-and-terms-of-u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australiancurriculum.edu.au/f-10-curriculum/general-capabiliti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v9.australiancurriculum.edu.au/help/website-tour" TargetMode="External"/><Relationship Id="rId5" Type="http://schemas.openxmlformats.org/officeDocument/2006/relationships/image" Target="../media/image12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hyperlink" Target="https://v9.australiancurriculum.edu.au/teacher-resources/understand-this-learning-area/humanities-and-social-science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hyperlink" Target="https://v9.australiancurriculum.edu.au/teacher-resources/understand-this-learning-area/humanities-and-social-sciences#hass-f%E2%80%93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teacher-resources/understand-this-learning-area/humanities-and-social-sciences#hass-f%E2%80%936"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hyperlink" Target="https://v9.australiancurriculum.edu.au/teacher-resources/understand-this-learning-area/humanities-and-social-sciences#hass-f%E2%80%936" TargetMode="Externa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8D52-BB33-4880-A8FD-43EFA416E919}"/>
              </a:ext>
            </a:extLst>
          </p:cNvPr>
          <p:cNvSpPr>
            <a:spLocks noGrp="1"/>
          </p:cNvSpPr>
          <p:nvPr>
            <p:ph type="ctrTitle"/>
          </p:nvPr>
        </p:nvSpPr>
        <p:spPr>
          <a:xfrm>
            <a:off x="216370" y="3429000"/>
            <a:ext cx="8927630" cy="1728341"/>
          </a:xfrm>
        </p:spPr>
        <p:txBody>
          <a:bodyPr/>
          <a:lstStyle/>
          <a:p>
            <a:r>
              <a:rPr lang="en-AU" dirty="0"/>
              <a:t>Humanities and Social Sciences (HASS)</a:t>
            </a:r>
          </a:p>
        </p:txBody>
      </p:sp>
      <p:sp>
        <p:nvSpPr>
          <p:cNvPr id="5" name="Subtitle 4">
            <a:extLst>
              <a:ext uri="{FF2B5EF4-FFF2-40B4-BE49-F238E27FC236}">
                <a16:creationId xmlns:a16="http://schemas.microsoft.com/office/drawing/2014/main" id="{9249A64D-B83F-4969-B0D5-CD33B7CA56CB}"/>
              </a:ext>
            </a:extLst>
          </p:cNvPr>
          <p:cNvSpPr>
            <a:spLocks noGrp="1"/>
          </p:cNvSpPr>
          <p:nvPr>
            <p:ph type="subTitle" idx="1"/>
          </p:nvPr>
        </p:nvSpPr>
        <p:spPr>
          <a:xfrm>
            <a:off x="647032" y="5137502"/>
            <a:ext cx="8521096" cy="1089429"/>
          </a:xfrm>
        </p:spPr>
        <p:txBody>
          <a:bodyPr>
            <a:normAutofit/>
          </a:bodyPr>
          <a:lstStyle/>
          <a:p>
            <a:r>
              <a:rPr lang="en-AU" dirty="0"/>
              <a:t>Prep–Year 6 Australian Curriculum Version 9.0</a:t>
            </a:r>
          </a:p>
          <a:p>
            <a:r>
              <a:rPr lang="en-AU" dirty="0"/>
              <a:t>Subject overview</a:t>
            </a:r>
          </a:p>
        </p:txBody>
      </p:sp>
      <p:sp>
        <p:nvSpPr>
          <p:cNvPr id="6" name="Vertical Text Placeholder 5">
            <a:extLst>
              <a:ext uri="{FF2B5EF4-FFF2-40B4-BE49-F238E27FC236}">
                <a16:creationId xmlns:a16="http://schemas.microsoft.com/office/drawing/2014/main" id="{7C4C516E-D6B7-41FB-9454-836EB77B7F44}"/>
              </a:ext>
            </a:extLst>
          </p:cNvPr>
          <p:cNvSpPr>
            <a:spLocks noGrp="1"/>
          </p:cNvSpPr>
          <p:nvPr>
            <p:ph type="body" orient="vert" sz="quarter" idx="10"/>
          </p:nvPr>
        </p:nvSpPr>
        <p:spPr/>
        <p:txBody>
          <a:bodyPr/>
          <a:lstStyle/>
          <a:p>
            <a:r>
              <a:rPr lang="en-US"/>
              <a:t>220093</a:t>
            </a:r>
          </a:p>
          <a:p>
            <a:endParaRPr lang="en-AU"/>
          </a:p>
        </p:txBody>
      </p:sp>
      <p:sp>
        <p:nvSpPr>
          <p:cNvPr id="7" name="Rectangle 6">
            <a:extLst>
              <a:ext uri="{FF2B5EF4-FFF2-40B4-BE49-F238E27FC236}">
                <a16:creationId xmlns:a16="http://schemas.microsoft.com/office/drawing/2014/main" id="{2F4FEDB9-6870-4BFD-9CF3-9E03F51A8EB6}"/>
              </a:ext>
            </a:extLst>
          </p:cNvPr>
          <p:cNvSpPr/>
          <p:nvPr/>
        </p:nvSpPr>
        <p:spPr>
          <a:xfrm>
            <a:off x="323850" y="51571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64824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79AB74-103F-4F8E-BFBB-2C8E391BD0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4000" y="909125"/>
            <a:ext cx="2210255" cy="5039749"/>
          </a:xfrm>
          <a:prstGeom prst="rect">
            <a:avLst/>
          </a:prstGeom>
        </p:spPr>
      </p:pic>
      <p:sp>
        <p:nvSpPr>
          <p:cNvPr id="3" name="Title 2">
            <a:extLst>
              <a:ext uri="{FF2B5EF4-FFF2-40B4-BE49-F238E27FC236}">
                <a16:creationId xmlns:a16="http://schemas.microsoft.com/office/drawing/2014/main" id="{4FA1E93E-63E0-4C8F-AC4D-7E931E9D0318}"/>
              </a:ext>
            </a:extLst>
          </p:cNvPr>
          <p:cNvSpPr>
            <a:spLocks noGrp="1"/>
          </p:cNvSpPr>
          <p:nvPr>
            <p:ph type="title"/>
          </p:nvPr>
        </p:nvSpPr>
        <p:spPr/>
        <p:txBody>
          <a:bodyPr/>
          <a:lstStyle/>
          <a:p>
            <a:r>
              <a:rPr lang="en-AU" dirty="0"/>
              <a:t>Year-by-year and banded curriculum</a:t>
            </a:r>
          </a:p>
        </p:txBody>
      </p:sp>
      <p:sp>
        <p:nvSpPr>
          <p:cNvPr id="2" name="Content Placeholder 1">
            <a:extLst>
              <a:ext uri="{FF2B5EF4-FFF2-40B4-BE49-F238E27FC236}">
                <a16:creationId xmlns:a16="http://schemas.microsoft.com/office/drawing/2014/main" id="{6225EF91-E96E-4F30-9CC0-03EAADF35FD3}"/>
              </a:ext>
            </a:extLst>
          </p:cNvPr>
          <p:cNvSpPr>
            <a:spLocks noGrp="1"/>
          </p:cNvSpPr>
          <p:nvPr>
            <p:ph idx="1"/>
          </p:nvPr>
        </p:nvSpPr>
        <p:spPr>
          <a:xfrm>
            <a:off x="2915816" y="986401"/>
            <a:ext cx="5901309" cy="5039749"/>
          </a:xfrm>
        </p:spPr>
        <p:txBody>
          <a:bodyPr>
            <a:normAutofit/>
          </a:bodyPr>
          <a:lstStyle/>
          <a:p>
            <a:pPr lvl="0">
              <a:spcBef>
                <a:spcPts val="600"/>
              </a:spcBef>
            </a:pPr>
            <a:r>
              <a:rPr lang="en-US" sz="2400" b="0" dirty="0"/>
              <a:t>Each year of Prep–Year 6 HASS includes the following structural components:</a:t>
            </a:r>
          </a:p>
          <a:p>
            <a:pPr marL="360000" lvl="0" indent="-360000">
              <a:spcBef>
                <a:spcPts val="600"/>
              </a:spcBef>
              <a:buFont typeface="Arial" panose="020B0604020202020204" pitchFamily="34" charset="0"/>
              <a:buChar char="•"/>
            </a:pPr>
            <a:r>
              <a:rPr lang="en-US" sz="2400" b="0" dirty="0"/>
              <a:t>level description</a:t>
            </a:r>
          </a:p>
          <a:p>
            <a:pPr marL="360000" lvl="0" indent="-360000">
              <a:spcBef>
                <a:spcPts val="600"/>
              </a:spcBef>
              <a:buFont typeface="Arial" panose="020B0604020202020204" pitchFamily="34" charset="0"/>
              <a:buChar char="•"/>
            </a:pPr>
            <a:r>
              <a:rPr lang="en-US" sz="2400" b="0" dirty="0"/>
              <a:t>year-by-year content for the Knowledge and understanding strand</a:t>
            </a:r>
          </a:p>
          <a:p>
            <a:pPr marL="360000" lvl="0" indent="-360000">
              <a:spcBef>
                <a:spcPts val="600"/>
              </a:spcBef>
              <a:buFont typeface="Arial" panose="020B0604020202020204" pitchFamily="34" charset="0"/>
              <a:buChar char="•"/>
            </a:pPr>
            <a:r>
              <a:rPr lang="en-US" sz="2400" b="0" dirty="0"/>
              <a:t>banded content for the </a:t>
            </a:r>
            <a:r>
              <a:rPr lang="en-US" sz="2400" dirty="0"/>
              <a:t>S</a:t>
            </a:r>
            <a:r>
              <a:rPr lang="en-US" sz="2400" b="0" dirty="0"/>
              <a:t>kills strand</a:t>
            </a:r>
          </a:p>
          <a:p>
            <a:pPr marL="360000" lvl="0" indent="-360000">
              <a:spcBef>
                <a:spcPts val="600"/>
              </a:spcBef>
              <a:buFont typeface="Arial" panose="020B0604020202020204" pitchFamily="34" charset="0"/>
              <a:buChar char="•"/>
            </a:pPr>
            <a:r>
              <a:rPr lang="en-US" sz="2400" b="0" dirty="0"/>
              <a:t>year-by-year achievement standards.</a:t>
            </a:r>
          </a:p>
          <a:p>
            <a:pPr lvl="0"/>
            <a:endParaRPr lang="en-US" sz="2400" b="0" dirty="0"/>
          </a:p>
          <a:p>
            <a:pPr lvl="0"/>
            <a:r>
              <a:rPr lang="en-US" sz="2400" b="0" dirty="0"/>
              <a:t>The curriculum is developmentally sequenced across the year levels.</a:t>
            </a:r>
          </a:p>
          <a:p>
            <a:endParaRPr lang="en-AU" sz="2400" dirty="0"/>
          </a:p>
        </p:txBody>
      </p:sp>
      <p:pic>
        <p:nvPicPr>
          <p:cNvPr id="7" name="Picture 6">
            <a:extLst>
              <a:ext uri="{FF2B5EF4-FFF2-40B4-BE49-F238E27FC236}">
                <a16:creationId xmlns:a16="http://schemas.microsoft.com/office/drawing/2014/main" id="{3E0E19E0-0868-45C7-87CC-B7D3EA2F7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custDataLst>
      <p:tags r:id="rId1"/>
    </p:custDataLst>
    <p:extLst>
      <p:ext uri="{BB962C8B-B14F-4D97-AF65-F5344CB8AC3E}">
        <p14:creationId xmlns:p14="http://schemas.microsoft.com/office/powerpoint/2010/main" val="180174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1BF3-1CED-48A9-8638-77D1426BE6B2}"/>
              </a:ext>
            </a:extLst>
          </p:cNvPr>
          <p:cNvSpPr>
            <a:spLocks noGrp="1"/>
          </p:cNvSpPr>
          <p:nvPr>
            <p:ph type="title"/>
          </p:nvPr>
        </p:nvSpPr>
        <p:spPr/>
        <p:txBody>
          <a:bodyPr/>
          <a:lstStyle/>
          <a:p>
            <a:r>
              <a:rPr lang="en-AU" dirty="0"/>
              <a:t>Level description</a:t>
            </a:r>
          </a:p>
        </p:txBody>
      </p:sp>
      <p:sp>
        <p:nvSpPr>
          <p:cNvPr id="10" name="Content Placeholder 1">
            <a:extLst>
              <a:ext uri="{FF2B5EF4-FFF2-40B4-BE49-F238E27FC236}">
                <a16:creationId xmlns:a16="http://schemas.microsoft.com/office/drawing/2014/main" id="{B3D66633-67DA-4DB1-B5A9-B0AF9E7BFD46}"/>
              </a:ext>
            </a:extLst>
          </p:cNvPr>
          <p:cNvSpPr txBox="1">
            <a:spLocks/>
          </p:cNvSpPr>
          <p:nvPr/>
        </p:nvSpPr>
        <p:spPr>
          <a:xfrm>
            <a:off x="324000" y="986401"/>
            <a:ext cx="8493125" cy="5039749"/>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 1</a:t>
            </a:r>
          </a:p>
          <a:p>
            <a:pPr fontAlgn="auto">
              <a:spcAft>
                <a:spcPts val="0"/>
              </a:spcAft>
            </a:pPr>
            <a:endParaRPr lang="en-AU" sz="7200" b="1" dirty="0"/>
          </a:p>
          <a:p>
            <a:pPr fontAlgn="auto">
              <a:spcAft>
                <a:spcPts val="0"/>
              </a:spcAft>
            </a:pPr>
            <a:r>
              <a:rPr lang="en-US" sz="4500" dirty="0"/>
              <a:t>In Year 1, the focus is on "how my world is different from the past and can change in the future".</a:t>
            </a:r>
          </a:p>
          <a:p>
            <a:pPr fontAlgn="auto">
              <a:spcAft>
                <a:spcPts val="0"/>
              </a:spcAft>
            </a:pPr>
            <a:endParaRPr lang="en-US" sz="4500" dirty="0"/>
          </a:p>
          <a:p>
            <a:pPr fontAlgn="auto">
              <a:spcAft>
                <a:spcPts val="0"/>
              </a:spcAft>
            </a:pPr>
            <a:r>
              <a:rPr lang="en-US" sz="4500" dirty="0"/>
              <a:t>The Year 1 curriculum builds on each student’s prior learning and experiences investigating the past and places. Students’ exploration of the history of their family contributes to their sense of identity, connection and belonging. They consider how they can contribute to their world by sharing a perspective on family roles and responsibilities, and ways people care for places. Students continue to develop skills and processes to investigate the past and places, and dispositions for learning, such as curiosity, imagination and problem-solving. They resource their own learning through connecting with people, places, and the natural, managed and constructed world.</a:t>
            </a:r>
          </a:p>
          <a:p>
            <a:pPr fontAlgn="auto">
              <a:spcAft>
                <a:spcPts val="0"/>
              </a:spcAft>
            </a:pPr>
            <a:endParaRPr lang="en-US" sz="4500" dirty="0"/>
          </a:p>
          <a:p>
            <a:pPr fontAlgn="auto">
              <a:spcAft>
                <a:spcPts val="0"/>
              </a:spcAft>
            </a:pPr>
            <a:r>
              <a:rPr lang="en-US" sz="4500" dirty="0"/>
              <a:t>The Year 1 curriculum focuses on developing students’ understanding of the recent past of families and the features of local places. Students are given opportunities to explore similarities and differences in family structures and roles over recent time. They consider how aspects of family life such as education and play have undergone continuities and changes. Students learn about the location and nature of natural, managed and constructed features of local places. They consider how places change over time and the ways different groups of people can care for places, including how First Nations Australians care for Country/Place.</a:t>
            </a:r>
          </a:p>
          <a:p>
            <a:pPr fontAlgn="auto">
              <a:spcAft>
                <a:spcPts val="0"/>
              </a:spcAft>
            </a:pPr>
            <a:endParaRPr lang="en-US" sz="4500" dirty="0"/>
          </a:p>
          <a:p>
            <a:pPr fontAlgn="auto">
              <a:spcAft>
                <a:spcPts val="0"/>
              </a:spcAft>
            </a:pPr>
            <a:r>
              <a:rPr lang="en-US" sz="4500" dirty="0"/>
              <a:t>Inquiry questions provide a framework for developing students’ knowledge, understanding and skills. They allow for connections to be made within and across the HASS sub-strands or with other learning areas. The following inquiry questions are examples only and may be used or adapted to suit local contexts.</a:t>
            </a:r>
          </a:p>
          <a:p>
            <a:pPr fontAlgn="auto">
              <a:spcAft>
                <a:spcPts val="0"/>
              </a:spcAft>
            </a:pPr>
            <a:endParaRPr lang="en-US" sz="4500" dirty="0"/>
          </a:p>
          <a:p>
            <a:pPr marL="685800" indent="-685800" fontAlgn="auto">
              <a:spcAft>
                <a:spcPts val="0"/>
              </a:spcAft>
              <a:buFont typeface="Arial" panose="020B0604020202020204" pitchFamily="34" charset="0"/>
              <a:buChar char="•"/>
            </a:pPr>
            <a:r>
              <a:rPr lang="en-US" sz="4500" dirty="0"/>
              <a:t>How has family life and the place we live in changed and stayed the same over time?</a:t>
            </a:r>
          </a:p>
          <a:p>
            <a:pPr marL="685800" indent="-685800" fontAlgn="auto">
              <a:spcAft>
                <a:spcPts val="0"/>
              </a:spcAft>
              <a:buFont typeface="Arial" panose="020B0604020202020204" pitchFamily="34" charset="0"/>
              <a:buChar char="•"/>
            </a:pPr>
            <a:r>
              <a:rPr lang="en-US" sz="4500" dirty="0"/>
              <a:t>What events, activities and places do I care about? Why?</a:t>
            </a:r>
            <a:endParaRPr lang="en-AU" sz="4500" dirty="0"/>
          </a:p>
        </p:txBody>
      </p:sp>
      <p:sp>
        <p:nvSpPr>
          <p:cNvPr id="5" name="Left Arrow 8">
            <a:extLst>
              <a:ext uri="{FF2B5EF4-FFF2-40B4-BE49-F238E27FC236}">
                <a16:creationId xmlns:a16="http://schemas.microsoft.com/office/drawing/2014/main" id="{8485A8EB-6BFB-459D-9BC9-59C3DA274E02}"/>
              </a:ext>
            </a:extLst>
          </p:cNvPr>
          <p:cNvSpPr/>
          <p:nvPr/>
        </p:nvSpPr>
        <p:spPr bwMode="auto">
          <a:xfrm>
            <a:off x="3760489" y="1796433"/>
            <a:ext cx="5220073"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Early Years Learning Framework</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Left Arrow 8">
            <a:extLst>
              <a:ext uri="{FF2B5EF4-FFF2-40B4-BE49-F238E27FC236}">
                <a16:creationId xmlns:a16="http://schemas.microsoft.com/office/drawing/2014/main" id="{1E50D43D-0F1C-4BEC-A7B4-6DD0AE2640F7}"/>
              </a:ext>
            </a:extLst>
          </p:cNvPr>
          <p:cNvSpPr/>
          <p:nvPr/>
        </p:nvSpPr>
        <p:spPr bwMode="auto">
          <a:xfrm>
            <a:off x="7144866" y="3029121"/>
            <a:ext cx="1835696"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Context</a:t>
            </a:r>
            <a:r>
              <a:rPr lang="en-AU" sz="2400" dirty="0">
                <a:latin typeface="Arial" panose="020B0604020202020204" pitchFamily="34" charset="0"/>
                <a:cs typeface="Arial" panose="020B0604020202020204" pitchFamily="34" charset="0"/>
              </a:rPr>
              <a:t> </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Left Arrow 8">
            <a:extLst>
              <a:ext uri="{FF2B5EF4-FFF2-40B4-BE49-F238E27FC236}">
                <a16:creationId xmlns:a16="http://schemas.microsoft.com/office/drawing/2014/main" id="{88D35E28-145D-4568-9E67-A610B469A49A}"/>
              </a:ext>
            </a:extLst>
          </p:cNvPr>
          <p:cNvSpPr/>
          <p:nvPr/>
        </p:nvSpPr>
        <p:spPr bwMode="auto">
          <a:xfrm>
            <a:off x="5992737" y="4365104"/>
            <a:ext cx="2987825" cy="917079"/>
          </a:xfrm>
          <a:prstGeom prst="leftArrow">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400" dirty="0">
                <a:solidFill>
                  <a:schemeClr val="tx1"/>
                </a:solidFill>
                <a:latin typeface="Arial" panose="020B0604020202020204" pitchFamily="34" charset="0"/>
                <a:cs typeface="Arial" panose="020B0604020202020204" pitchFamily="34" charset="0"/>
              </a:rPr>
              <a:t>Inquiry questions</a:t>
            </a:r>
            <a:endParaRPr kumimoji="0" lang="en-A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0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23CE-B394-47BB-A627-1D80C75ACA99}"/>
              </a:ext>
            </a:extLst>
          </p:cNvPr>
          <p:cNvSpPr>
            <a:spLocks noGrp="1"/>
          </p:cNvSpPr>
          <p:nvPr>
            <p:ph type="title"/>
          </p:nvPr>
        </p:nvSpPr>
        <p:spPr/>
        <p:txBody>
          <a:bodyPr/>
          <a:lstStyle/>
          <a:p>
            <a:r>
              <a:rPr lang="en-AU" dirty="0"/>
              <a:t>Curriculum content</a:t>
            </a:r>
          </a:p>
        </p:txBody>
      </p:sp>
      <p:sp>
        <p:nvSpPr>
          <p:cNvPr id="11" name="TextBox 10">
            <a:extLst>
              <a:ext uri="{FF2B5EF4-FFF2-40B4-BE49-F238E27FC236}">
                <a16:creationId xmlns:a16="http://schemas.microsoft.com/office/drawing/2014/main" id="{EAEB27EA-0F98-4697-B366-182D8A6CA2D0}"/>
              </a:ext>
            </a:extLst>
          </p:cNvPr>
          <p:cNvSpPr txBox="1"/>
          <p:nvPr/>
        </p:nvSpPr>
        <p:spPr>
          <a:xfrm>
            <a:off x="385706" y="765941"/>
            <a:ext cx="8054378" cy="784830"/>
          </a:xfrm>
          <a:prstGeom prst="rect">
            <a:avLst/>
          </a:prstGeom>
          <a:noFill/>
        </p:spPr>
        <p:txBody>
          <a:bodyPr wrap="square" rtlCol="0">
            <a:spAutoFit/>
          </a:bodyPr>
          <a:lstStyle/>
          <a:p>
            <a:r>
              <a:rPr lang="en-AU" b="1" dirty="0"/>
              <a:t>Year 3</a:t>
            </a:r>
          </a:p>
          <a:p>
            <a:endParaRPr lang="en-AU" b="1" dirty="0"/>
          </a:p>
        </p:txBody>
      </p:sp>
      <p:graphicFrame>
        <p:nvGraphicFramePr>
          <p:cNvPr id="10" name="Content Placeholder 11">
            <a:extLst>
              <a:ext uri="{FF2B5EF4-FFF2-40B4-BE49-F238E27FC236}">
                <a16:creationId xmlns:a16="http://schemas.microsoft.com/office/drawing/2014/main" id="{ABDB82B7-4FC7-47EB-A69D-139BF5CC6C0F}"/>
              </a:ext>
            </a:extLst>
          </p:cNvPr>
          <p:cNvGraphicFramePr>
            <a:graphicFrameLocks/>
          </p:cNvGraphicFramePr>
          <p:nvPr>
            <p:extLst>
              <p:ext uri="{D42A27DB-BD31-4B8C-83A1-F6EECF244321}">
                <p14:modId xmlns:p14="http://schemas.microsoft.com/office/powerpoint/2010/main" val="3861453803"/>
              </p:ext>
            </p:extLst>
          </p:nvPr>
        </p:nvGraphicFramePr>
        <p:xfrm>
          <a:off x="385706" y="1121360"/>
          <a:ext cx="8054378" cy="502682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Geography</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the representation of contemporary Australia as states and territories, and as the Countries/Places of First Nations Australians prior to </a:t>
                      </a:r>
                      <a:r>
                        <a:rPr lang="en-US" sz="1800" dirty="0" err="1">
                          <a:effectLst/>
                          <a:latin typeface="Arial"/>
                          <a:ea typeface="Times New Roman" panose="02020603050405020304" pitchFamily="18" charset="0"/>
                          <a:cs typeface="Times New Roman"/>
                        </a:rPr>
                        <a:t>colonisation</a:t>
                      </a:r>
                      <a:r>
                        <a:rPr lang="en-US" sz="1800" dirty="0">
                          <a:effectLst/>
                          <a:latin typeface="Arial"/>
                          <a:ea typeface="Times New Roman" panose="02020603050405020304" pitchFamily="18" charset="0"/>
                          <a:cs typeface="Times New Roman"/>
                        </a:rPr>
                        <a:t>, and the locations of Australia’s </a:t>
                      </a:r>
                      <a:r>
                        <a:rPr lang="en-US" sz="1800" dirty="0" err="1">
                          <a:effectLst/>
                          <a:latin typeface="Arial"/>
                          <a:ea typeface="Times New Roman" panose="02020603050405020304" pitchFamily="18" charset="0"/>
                          <a:cs typeface="Times New Roman"/>
                        </a:rPr>
                        <a:t>neighbouring</a:t>
                      </a:r>
                      <a:r>
                        <a:rPr lang="en-US" sz="1800" dirty="0">
                          <a:effectLst/>
                          <a:latin typeface="Arial"/>
                          <a:ea typeface="Times New Roman" panose="02020603050405020304" pitchFamily="18" charset="0"/>
                          <a:cs typeface="Times New Roman"/>
                        </a:rPr>
                        <a:t> regions and countries</a:t>
                      </a:r>
                    </a:p>
                    <a:p>
                      <a:pPr marL="71755">
                        <a:lnSpc>
                          <a:spcPct val="100000"/>
                        </a:lnSpc>
                        <a:spcAft>
                          <a:spcPts val="1800"/>
                        </a:spcAft>
                      </a:pPr>
                      <a:r>
                        <a:rPr lang="en-US" sz="1800" dirty="0">
                          <a:effectLst/>
                          <a:latin typeface="Arial"/>
                          <a:ea typeface="Times New Roman" panose="02020603050405020304" pitchFamily="18" charset="0"/>
                          <a:cs typeface="Times New Roman"/>
                        </a:rPr>
                        <a:t>AC9HS3K03</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using geographical tools to locate and name the states and territories in Australia, along with their capital cities; for example, a globe, wall map or digital source such as an online satellite image</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using a globe or digital source to locate the Pacific Island nations, New Zealand, Papua New Guinea, Timor-Leste, Indonesia and countries relevant to students, labelling them on a map and identifying the direction of each country from Australia</a:t>
                      </a:r>
                    </a:p>
                    <a:p>
                      <a:pPr marL="357505" indent="-285750">
                        <a:lnSpc>
                          <a:spcPct val="100000"/>
                        </a:lnSpc>
                        <a:spcAft>
                          <a:spcPts val="18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using the Australian Institute of Aboriginal and Torres Strait Islander Studies Map of Indigenous Australia and a states and territories map of Australia to compare the boundaries of Aboriginal Countries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and Torres Strait Islander Places with the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surveyed boundaries between Australian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states and territories, to gain an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appreciation of the different ways </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r>
                        <a:rPr lang="en-US" sz="1200" dirty="0">
                          <a:effectLst/>
                          <a:latin typeface="Arial" panose="020B0604020202020204" pitchFamily="34" charset="0"/>
                          <a:ea typeface="Times New Roman" panose="02020603050405020304" pitchFamily="18" charset="0"/>
                          <a:cs typeface="Times New Roman" panose="02020603050405020304" pitchFamily="18" charset="0"/>
                        </a:rPr>
                        <a:t>Australia can be represented</a:t>
                      </a:r>
                    </a:p>
                  </a:txBody>
                  <a:tcPr marL="62811" marR="62811" marT="29513" marB="144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pic>
        <p:nvPicPr>
          <p:cNvPr id="7" name="Picture 6">
            <a:extLst>
              <a:ext uri="{FF2B5EF4-FFF2-40B4-BE49-F238E27FC236}">
                <a16:creationId xmlns:a16="http://schemas.microsoft.com/office/drawing/2014/main" id="{EA3106C0-6C3A-490B-9B3A-2D67008C3A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3486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70089-4981-4671-89FA-AB5FE9B44FE1}"/>
              </a:ext>
            </a:extLst>
          </p:cNvPr>
          <p:cNvSpPr>
            <a:spLocks noGrp="1"/>
          </p:cNvSpPr>
          <p:nvPr>
            <p:ph type="title"/>
          </p:nvPr>
        </p:nvSpPr>
        <p:spPr/>
        <p:txBody>
          <a:bodyPr/>
          <a:lstStyle/>
          <a:p>
            <a:r>
              <a:rPr lang="en-AU" dirty="0"/>
              <a:t>Strands and sub-strands</a:t>
            </a:r>
          </a:p>
        </p:txBody>
      </p:sp>
      <p:graphicFrame>
        <p:nvGraphicFramePr>
          <p:cNvPr id="5" name="Content Placeholder 4">
            <a:extLst>
              <a:ext uri="{FF2B5EF4-FFF2-40B4-BE49-F238E27FC236}">
                <a16:creationId xmlns:a16="http://schemas.microsoft.com/office/drawing/2014/main" id="{36E70D6E-DDC9-463B-80F2-A43BF995BEE2}"/>
              </a:ext>
            </a:extLst>
          </p:cNvPr>
          <p:cNvGraphicFramePr>
            <a:graphicFrameLocks noGrp="1"/>
          </p:cNvGraphicFramePr>
          <p:nvPr>
            <p:ph idx="4294967295"/>
            <p:extLst>
              <p:ext uri="{D42A27DB-BD31-4B8C-83A1-F6EECF244321}">
                <p14:modId xmlns:p14="http://schemas.microsoft.com/office/powerpoint/2010/main" val="3771467433"/>
              </p:ext>
            </p:extLst>
          </p:nvPr>
        </p:nvGraphicFramePr>
        <p:xfrm>
          <a:off x="382737" y="1196975"/>
          <a:ext cx="8485188" cy="3519678"/>
        </p:xfrm>
        <a:graphic>
          <a:graphicData uri="http://schemas.openxmlformats.org/drawingml/2006/table">
            <a:tbl>
              <a:tblPr firstRow="1" bandRow="1"/>
              <a:tblGrid>
                <a:gridCol w="1367830">
                  <a:extLst>
                    <a:ext uri="{9D8B030D-6E8A-4147-A177-3AD203B41FA5}">
                      <a16:colId xmlns:a16="http://schemas.microsoft.com/office/drawing/2014/main" val="3845799853"/>
                    </a:ext>
                  </a:extLst>
                </a:gridCol>
                <a:gridCol w="3558679">
                  <a:extLst>
                    <a:ext uri="{9D8B030D-6E8A-4147-A177-3AD203B41FA5}">
                      <a16:colId xmlns:a16="http://schemas.microsoft.com/office/drawing/2014/main" val="1024475482"/>
                    </a:ext>
                  </a:extLst>
                </a:gridCol>
                <a:gridCol w="3558679">
                  <a:extLst>
                    <a:ext uri="{9D8B030D-6E8A-4147-A177-3AD203B41FA5}">
                      <a16:colId xmlns:a16="http://schemas.microsoft.com/office/drawing/2014/main" val="2855695526"/>
                    </a:ext>
                  </a:extLst>
                </a:gridCol>
              </a:tblGrid>
              <a:tr h="370840">
                <a:tc>
                  <a:txBody>
                    <a:bodyPr/>
                    <a:lstStyle/>
                    <a:p>
                      <a:pPr>
                        <a:lnSpc>
                          <a:spcPct val="110000"/>
                        </a:lnSpc>
                      </a:pPr>
                      <a:endParaRPr lang="en-AU" sz="1050">
                        <a:effectLst/>
                        <a:latin typeface="Arial" panose="020B0604020202020204" pitchFamily="34" charset="0"/>
                        <a:cs typeface="Times New Roman" panose="02020603050405020304" pitchFamily="18" charset="0"/>
                      </a:endParaRPr>
                    </a:p>
                  </a:txBody>
                  <a:tcPr>
                    <a:lnL>
                      <a:noFill/>
                    </a:lnL>
                    <a:lnR w="12700" cap="flat" cmpd="sng" algn="ctr">
                      <a:solidFill>
                        <a:srgbClr val="D9D9D9"/>
                      </a:solidFill>
                      <a:prstDash val="solid"/>
                      <a:round/>
                      <a:headEnd type="none" w="med" len="med"/>
                      <a:tailEnd type="none" w="med" len="med"/>
                    </a:lnR>
                    <a:lnT>
                      <a:noFill/>
                    </a:lnT>
                    <a:lnB>
                      <a:noFill/>
                    </a:lnB>
                  </a:tcPr>
                </a:tc>
                <a:tc gridSpan="2">
                  <a:txBody>
                    <a:bodyPr/>
                    <a:lstStyle/>
                    <a:p>
                      <a:pPr algn="ctr">
                        <a:lnSpc>
                          <a:spcPct val="110000"/>
                        </a:lnSpc>
                      </a:pPr>
                      <a:r>
                        <a:rPr lang="en-AU" sz="2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Strands</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D9D9D9"/>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7F7F7F"/>
                    </a:solidFill>
                  </a:tcPr>
                </a:tc>
                <a:tc hMerge="1">
                  <a:txBody>
                    <a:bodyPr/>
                    <a:lstStyle/>
                    <a:p>
                      <a:endParaRPr lang="en-AU"/>
                    </a:p>
                  </a:txBody>
                  <a:tcPr/>
                </a:tc>
                <a:extLst>
                  <a:ext uri="{0D108BD9-81ED-4DB2-BD59-A6C34878D82A}">
                    <a16:rowId xmlns:a16="http://schemas.microsoft.com/office/drawing/2014/main" val="997323220"/>
                  </a:ext>
                </a:extLst>
              </a:tr>
              <a:tr h="370840">
                <a:tc>
                  <a:txBody>
                    <a:bodyPr/>
                    <a:lstStyle/>
                    <a:p>
                      <a:pPr>
                        <a:lnSpc>
                          <a:spcPct val="110000"/>
                        </a:lnSpc>
                      </a:pPr>
                      <a:endParaRPr lang="en-AU" sz="1050">
                        <a:effectLst/>
                        <a:latin typeface="Arial" panose="020B0604020202020204" pitchFamily="34" charset="0"/>
                        <a:cs typeface="Times New Roman" panose="02020603050405020304" pitchFamily="18" charset="0"/>
                      </a:endParaRPr>
                    </a:p>
                  </a:txBody>
                  <a:tcPr>
                    <a:lnL>
                      <a:noFill/>
                    </a:lnL>
                    <a:lnR w="12700" cap="flat" cmpd="sng" algn="ctr">
                      <a:solidFill>
                        <a:srgbClr val="D9D9D9"/>
                      </a:solidFill>
                      <a:prstDash val="solid"/>
                      <a:round/>
                      <a:headEnd type="none" w="med" len="med"/>
                      <a:tailEnd type="none" w="med" len="med"/>
                    </a:lnR>
                    <a:lnT>
                      <a:noFill/>
                    </a:lnT>
                    <a:lnB w="19050" cap="flat" cmpd="sng" algn="ctr">
                      <a:solidFill>
                        <a:srgbClr val="D52B1E"/>
                      </a:solidFill>
                      <a:prstDash val="solid"/>
                      <a:round/>
                      <a:headEnd type="none" w="med" len="med"/>
                      <a:tailEnd type="none" w="med" len="med"/>
                    </a:lnB>
                  </a:tcPr>
                </a:tc>
                <a:tc>
                  <a:txBody>
                    <a:bodyPr/>
                    <a:lstStyle/>
                    <a:p>
                      <a:pPr>
                        <a:lnSpc>
                          <a:spcPct val="110000"/>
                        </a:lnSpc>
                      </a:pPr>
                      <a:r>
                        <a:rPr lang="en-AU"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Knowledge and understanding</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7F7F7F"/>
                    </a:solidFill>
                  </a:tcPr>
                </a:tc>
                <a:tc>
                  <a:txBody>
                    <a:bodyPr/>
                    <a:lstStyle/>
                    <a:p>
                      <a:pPr>
                        <a:lnSpc>
                          <a:spcPct val="110000"/>
                        </a:lnSpc>
                      </a:pPr>
                      <a:r>
                        <a:rPr lang="en-AU"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Skills</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D9D9D9"/>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7F7F7F"/>
                    </a:solidFill>
                  </a:tcPr>
                </a:tc>
                <a:extLst>
                  <a:ext uri="{0D108BD9-81ED-4DB2-BD59-A6C34878D82A}">
                    <a16:rowId xmlns:a16="http://schemas.microsoft.com/office/drawing/2014/main" val="2327380047"/>
                  </a:ext>
                </a:extLst>
              </a:tr>
              <a:tr h="671576">
                <a:tc rowSpan="4">
                  <a:txBody>
                    <a:bodyPr/>
                    <a:lstStyle/>
                    <a:p>
                      <a:pPr>
                        <a:lnSpc>
                          <a:spcPct val="110000"/>
                        </a:lnSpc>
                      </a:pPr>
                      <a:r>
                        <a:rPr lang="en-AU"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Sub-strands</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a:txBody>
                    <a:bodyPr/>
                    <a:lstStyle/>
                    <a:p>
                      <a:pPr>
                        <a:lnSpc>
                          <a:spcPct val="110000"/>
                        </a:lnSpc>
                      </a:pPr>
                      <a:r>
                        <a:rPr lang="en-AU"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 (P–6)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0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Questioning and researching</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04685262"/>
                  </a:ext>
                </a:extLst>
              </a:tr>
              <a:tr h="671576">
                <a:tc vMerge="1">
                  <a:txBody>
                    <a:bodyPr/>
                    <a:lstStyle/>
                    <a:p>
                      <a:endParaRPr lang="en-AU"/>
                    </a:p>
                  </a:txBody>
                  <a:tcPr/>
                </a:tc>
                <a:tc>
                  <a:txBody>
                    <a:bodyPr/>
                    <a:lstStyle/>
                    <a:p>
                      <a:pPr>
                        <a:lnSpc>
                          <a:spcPct val="110000"/>
                        </a:lnSpc>
                      </a:pPr>
                      <a:r>
                        <a:rPr lang="en-AU" sz="16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Geography (P–6)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0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Interpreting</a:t>
                      </a:r>
                      <a:r>
                        <a:rPr lang="en-AU" sz="1800">
                          <a:effectLst/>
                          <a:latin typeface="Arial" panose="020B0604020202020204" pitchFamily="34" charset="0"/>
                          <a:ea typeface="Times New Roman" panose="02020603050405020304" pitchFamily="18" charset="0"/>
                          <a:cs typeface="Arial" panose="020B0604020202020204" pitchFamily="34" charset="0"/>
                        </a:rPr>
                        <a:t>, analysing </a:t>
                      </a:r>
                      <a:r>
                        <a:rPr lang="en-AU" sz="1800" dirty="0">
                          <a:effectLst/>
                          <a:latin typeface="Arial" panose="020B0604020202020204" pitchFamily="34" charset="0"/>
                          <a:ea typeface="Times New Roman" panose="02020603050405020304" pitchFamily="18" charset="0"/>
                          <a:cs typeface="Arial" panose="020B0604020202020204" pitchFamily="34" charset="0"/>
                        </a:rPr>
                        <a:t>and evaluating</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46361608"/>
                  </a:ext>
                </a:extLst>
              </a:tr>
              <a:tr h="671576">
                <a:tc vMerge="1">
                  <a:txBody>
                    <a:bodyPr/>
                    <a:lstStyle/>
                    <a:p>
                      <a:endParaRPr lang="en-AU"/>
                    </a:p>
                  </a:txBody>
                  <a:tcPr/>
                </a:tc>
                <a:tc>
                  <a:txBody>
                    <a:bodyPr/>
                    <a:lstStyle/>
                    <a:p>
                      <a:pPr>
                        <a:lnSpc>
                          <a:spcPct val="110000"/>
                        </a:lnSpc>
                      </a:pPr>
                      <a:r>
                        <a:rPr lang="en-AU"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Civics and Citizenship (3–6)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0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Concluding and decision-making</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10931097"/>
                  </a:ext>
                </a:extLst>
              </a:tr>
              <a:tr h="671576">
                <a:tc vMerge="1">
                  <a:txBody>
                    <a:bodyPr/>
                    <a:lstStyle/>
                    <a:p>
                      <a:endParaRPr lang="en-AU"/>
                    </a:p>
                  </a:txBody>
                  <a:tcPr/>
                </a:tc>
                <a:tc>
                  <a:txBody>
                    <a:bodyPr/>
                    <a:lstStyle/>
                    <a:p>
                      <a:pPr>
                        <a:lnSpc>
                          <a:spcPct val="110000"/>
                        </a:lnSpc>
                      </a:pPr>
                      <a:r>
                        <a:rPr lang="en-AU"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Economics and Business (5–6)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nSpc>
                          <a:spcPct val="110000"/>
                        </a:lnSpc>
                      </a:pPr>
                      <a:r>
                        <a:rPr lang="en-AU" sz="1800" dirty="0">
                          <a:effectLst/>
                          <a:latin typeface="Arial" panose="020B0604020202020204" pitchFamily="34" charset="0"/>
                          <a:ea typeface="Times New Roman" panose="02020603050405020304" pitchFamily="18" charset="0"/>
                          <a:cs typeface="Arial" panose="020B0604020202020204" pitchFamily="34" charset="0"/>
                        </a:rPr>
                        <a:t>Communicating</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18700560"/>
                  </a:ext>
                </a:extLst>
              </a:tr>
            </a:tbl>
          </a:graphicData>
        </a:graphic>
      </p:graphicFrame>
      <p:pic>
        <p:nvPicPr>
          <p:cNvPr id="7" name="Picture 6">
            <a:extLst>
              <a:ext uri="{FF2B5EF4-FFF2-40B4-BE49-F238E27FC236}">
                <a16:creationId xmlns:a16="http://schemas.microsoft.com/office/drawing/2014/main" id="{C1EBE0BE-CD4D-4472-B26D-C408E3539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6731-7488-4A8D-8E36-EA1863D60757}"/>
              </a:ext>
            </a:extLst>
          </p:cNvPr>
          <p:cNvSpPr>
            <a:spLocks noGrp="1"/>
          </p:cNvSpPr>
          <p:nvPr>
            <p:ph type="title"/>
          </p:nvPr>
        </p:nvSpPr>
        <p:spPr/>
        <p:txBody>
          <a:bodyPr/>
          <a:lstStyle/>
          <a:p>
            <a:r>
              <a:rPr lang="en-AU" dirty="0"/>
              <a:t>Achievement standards</a:t>
            </a:r>
          </a:p>
        </p:txBody>
      </p:sp>
      <p:pic>
        <p:nvPicPr>
          <p:cNvPr id="7" name="Picture 6">
            <a:extLst>
              <a:ext uri="{FF2B5EF4-FFF2-40B4-BE49-F238E27FC236}">
                <a16:creationId xmlns:a16="http://schemas.microsoft.com/office/drawing/2014/main" id="{F3C7282F-46D1-4CC4-B93A-E89BA74CF2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10" name="Content Placeholder 1">
            <a:extLst>
              <a:ext uri="{FF2B5EF4-FFF2-40B4-BE49-F238E27FC236}">
                <a16:creationId xmlns:a16="http://schemas.microsoft.com/office/drawing/2014/main" id="{78B38D2D-31FC-474A-B6F0-2A920C833AD9}"/>
              </a:ext>
            </a:extLst>
          </p:cNvPr>
          <p:cNvSpPr txBox="1">
            <a:spLocks/>
          </p:cNvSpPr>
          <p:nvPr/>
        </p:nvSpPr>
        <p:spPr>
          <a:xfrm>
            <a:off x="324000" y="986401"/>
            <a:ext cx="8493125" cy="5039749"/>
          </a:xfrm>
          <a:prstGeom prst="rect">
            <a:avLst/>
          </a:prstGeom>
        </p:spPr>
        <p:txBody>
          <a:bodyPr>
            <a:norm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2400" b="1" dirty="0"/>
              <a:t>Foundation</a:t>
            </a:r>
          </a:p>
          <a:p>
            <a:pPr fontAlgn="auto">
              <a:spcAft>
                <a:spcPts val="0"/>
              </a:spcAft>
            </a:pPr>
            <a:r>
              <a:rPr lang="en-US" sz="2000" dirty="0"/>
              <a:t>By the end of Foundation, students identify significant people and events in their own lives, and how significant events are celebrated or commemorated. Students </a:t>
            </a:r>
            <a:r>
              <a:rPr lang="en-US" sz="2000" dirty="0" err="1"/>
              <a:t>recognise</a:t>
            </a:r>
            <a:r>
              <a:rPr lang="en-US" sz="2000" dirty="0"/>
              <a:t> the features of familiar places, why some places are special to people and the ways they can care for them.</a:t>
            </a:r>
          </a:p>
          <a:p>
            <a:pPr fontAlgn="auto">
              <a:spcAft>
                <a:spcPts val="0"/>
              </a:spcAft>
            </a:pPr>
            <a:endParaRPr lang="en-US" sz="2000" dirty="0"/>
          </a:p>
          <a:p>
            <a:pPr fontAlgn="auto">
              <a:spcAft>
                <a:spcPts val="0"/>
              </a:spcAft>
            </a:pPr>
            <a:r>
              <a:rPr lang="en-US" sz="2000" dirty="0"/>
              <a:t>Students pose questions, and sort and record information from observations and provided sources. They share a perspective and draw conclusions. Students use sources and terms to share observations about places and the past.</a:t>
            </a:r>
            <a:endParaRPr lang="en-AU" sz="2000" dirty="0"/>
          </a:p>
        </p:txBody>
      </p:sp>
      <p:sp>
        <p:nvSpPr>
          <p:cNvPr id="8" name="Left Arrow 4">
            <a:extLst>
              <a:ext uri="{FF2B5EF4-FFF2-40B4-BE49-F238E27FC236}">
                <a16:creationId xmlns:a16="http://schemas.microsoft.com/office/drawing/2014/main" id="{53B8AA0A-CB61-43EE-8736-144B4E4429D6}"/>
              </a:ext>
            </a:extLst>
          </p:cNvPr>
          <p:cNvSpPr/>
          <p:nvPr/>
        </p:nvSpPr>
        <p:spPr bwMode="auto">
          <a:xfrm>
            <a:off x="3357242" y="1564389"/>
            <a:ext cx="5611091"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1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Knowledge and understanding</a:t>
            </a:r>
          </a:p>
        </p:txBody>
      </p:sp>
      <p:sp>
        <p:nvSpPr>
          <p:cNvPr id="9" name="Left Arrow 6">
            <a:extLst>
              <a:ext uri="{FF2B5EF4-FFF2-40B4-BE49-F238E27FC236}">
                <a16:creationId xmlns:a16="http://schemas.microsoft.com/office/drawing/2014/main" id="{241E6556-55E4-4C91-B030-C34DCC795946}"/>
              </a:ext>
            </a:extLst>
          </p:cNvPr>
          <p:cNvSpPr/>
          <p:nvPr/>
        </p:nvSpPr>
        <p:spPr bwMode="auto">
          <a:xfrm>
            <a:off x="5652120" y="3181732"/>
            <a:ext cx="3316213" cy="1039356"/>
          </a:xfrm>
          <a:prstGeom prst="leftArrow">
            <a:avLst/>
          </a:prstGeom>
          <a:solidFill>
            <a:schemeClr val="bg1">
              <a:lumMod val="75000"/>
            </a:schemeClr>
          </a:solidFill>
          <a:ln>
            <a:solidFill>
              <a:schemeClr val="bg1">
                <a:lumMod val="65000"/>
              </a:schemeClr>
            </a:solidFill>
          </a:ln>
          <a:effectLst>
            <a:outerShdw blurRad="50800" dist="19050" dir="2700000" algn="tl" rotWithShape="0">
              <a:prstClr val="black">
                <a:alpha val="61000"/>
              </a:prstClr>
            </a:outerShdw>
          </a:effectLst>
        </p:spPr>
        <p:txBody>
          <a:bodyPr vert="horz" wrap="square" lIns="91440" tIns="45720" rIns="91440" bIns="45720" numCol="1" rtlCol="0" anchor="t" anchorCtr="0" compatLnSpc="1">
            <a:prstTxWarp prst="textNoShape">
              <a:avLst/>
            </a:prstTxWarp>
            <a:spAutoFit/>
          </a:bodyPr>
          <a:lstStyle/>
          <a:p>
            <a:r>
              <a:rPr lang="en-AU" sz="2800" dirty="0">
                <a:solidFill>
                  <a:srgbClr val="000000"/>
                </a:solidFill>
              </a:rPr>
              <a:t>  Skills</a:t>
            </a:r>
          </a:p>
        </p:txBody>
      </p:sp>
    </p:spTree>
    <p:extLst>
      <p:ext uri="{BB962C8B-B14F-4D97-AF65-F5344CB8AC3E}">
        <p14:creationId xmlns:p14="http://schemas.microsoft.com/office/powerpoint/2010/main" val="91504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B0A0-D9B8-4F2F-822A-ED7425D5A8A7}"/>
              </a:ext>
            </a:extLst>
          </p:cNvPr>
          <p:cNvSpPr>
            <a:spLocks noGrp="1"/>
          </p:cNvSpPr>
          <p:nvPr>
            <p:ph type="title"/>
          </p:nvPr>
        </p:nvSpPr>
        <p:spPr/>
        <p:txBody>
          <a:bodyPr/>
          <a:lstStyle/>
          <a:p>
            <a:r>
              <a:rPr lang="en-AU" dirty="0"/>
              <a:t>Key connections</a:t>
            </a:r>
          </a:p>
        </p:txBody>
      </p:sp>
      <p:sp>
        <p:nvSpPr>
          <p:cNvPr id="19" name="Rectangle 3"/>
          <p:cNvSpPr>
            <a:spLocks noGrp="1" noChangeArrowheads="1"/>
          </p:cNvSpPr>
          <p:nvPr>
            <p:ph idx="1"/>
            <p:custDataLst>
              <p:tags r:id="rId1"/>
            </p:custDataLst>
          </p:nvPr>
        </p:nvSpPr>
        <p:spPr/>
        <p:txBody>
          <a:bodyPr>
            <a:normAutofit/>
          </a:bodyPr>
          <a:lstStyle/>
          <a:p>
            <a:pPr lvl="0"/>
            <a:r>
              <a:rPr lang="en-AU" dirty="0"/>
              <a:t>Identify the connections with the other dimensions of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within the Australian Curriculum.</a:t>
            </a:r>
          </a:p>
          <a:p>
            <a:pPr eaLnBrk="1" hangingPunct="1"/>
            <a:endParaRPr lang="en-AU" dirty="0"/>
          </a:p>
        </p:txBody>
      </p:sp>
      <p:pic>
        <p:nvPicPr>
          <p:cNvPr id="6" name="Picture 5">
            <a:extLst>
              <a:ext uri="{FF2B5EF4-FFF2-40B4-BE49-F238E27FC236}">
                <a16:creationId xmlns:a16="http://schemas.microsoft.com/office/drawing/2014/main" id="{14BCC7D3-3A4B-4A8A-A8D4-CD1910148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93272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4" y="1517850"/>
            <a:ext cx="891158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j-ea"/>
                <a:cs typeface="+mj-cs"/>
              </a:rPr>
              <a:t>	  Aboriginal and Torres Strait Islander histories and cultures</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Asia and Australia’s engagement with Asia</a:t>
            </a:r>
            <a:br>
              <a:rPr kumimoji="0" lang="en-US" sz="2400" b="0" i="0" u="none" strike="noStrike" kern="1200" cap="none" spc="0" normalizeH="0" baseline="0" noProof="0" dirty="0">
                <a:ln>
                  <a:noFill/>
                </a:ln>
                <a:solidFill>
                  <a:srgbClr val="000000"/>
                </a:solidFill>
                <a:effectLst/>
                <a:uLnTx/>
                <a:uFillTx/>
                <a:latin typeface="Arial"/>
                <a:ea typeface="+mj-ea"/>
                <a:cs typeface="+mj-cs"/>
              </a:rPr>
            </a:br>
            <a:r>
              <a:rPr kumimoji="0" lang="en-US" sz="2400" b="0" i="0" u="none" strike="noStrike" kern="1200" cap="none" spc="0" normalizeH="0" baseline="0" noProof="0" dirty="0">
                <a:ln>
                  <a:noFill/>
                </a:ln>
                <a:solidFill>
                  <a:srgbClr val="000000"/>
                </a:solidFill>
                <a:effectLst/>
                <a:uLnTx/>
                <a:uFillTx/>
                <a:latin typeface="Arial"/>
                <a:ea typeface="+mj-ea"/>
                <a:cs typeface="+mj-cs"/>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j-ea"/>
              <a:cs typeface="+mj-cs"/>
            </a:endParaRPr>
          </a:p>
        </p:txBody>
      </p:sp>
      <p:sp>
        <p:nvSpPr>
          <p:cNvPr id="2" name="Title 1">
            <a:extLst>
              <a:ext uri="{FF2B5EF4-FFF2-40B4-BE49-F238E27FC236}">
                <a16:creationId xmlns:a16="http://schemas.microsoft.com/office/drawing/2014/main" id="{48D1D560-3065-4BC6-A9A9-C4EAD18F1EFE}"/>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pic>
        <p:nvPicPr>
          <p:cNvPr id="9" name="Picture 8">
            <a:extLst>
              <a:ext uri="{FF2B5EF4-FFF2-40B4-BE49-F238E27FC236}">
                <a16:creationId xmlns:a16="http://schemas.microsoft.com/office/drawing/2014/main" id="{0FBBF92D-8438-475D-ADAC-13ABF5D03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EF03CCD1-0C00-4095-A56E-271CC05E5E69}"/>
              </a:ext>
            </a:extLst>
          </p:cNvPr>
          <p:cNvGrpSpPr/>
          <p:nvPr/>
        </p:nvGrpSpPr>
        <p:grpSpPr>
          <a:xfrm>
            <a:off x="355247" y="1709819"/>
            <a:ext cx="333376" cy="1431149"/>
            <a:chOff x="-333376" y="1684493"/>
            <a:chExt cx="333376" cy="1431149"/>
          </a:xfrm>
        </p:grpSpPr>
        <p:pic>
          <p:nvPicPr>
            <p:cNvPr id="10" name="Picture 9">
              <a:extLst>
                <a:ext uri="{FF2B5EF4-FFF2-40B4-BE49-F238E27FC236}">
                  <a16:creationId xmlns:a16="http://schemas.microsoft.com/office/drawing/2014/main" id="{B54FBA95-750F-4DED-834F-502809AEE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21FEAAA0-B2DB-4411-B301-71CAE278A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8DAA45D5-8527-445D-84B5-422010CFCC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60145869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CE6E22-BA7F-44BE-A827-B37D11546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2" name="Title 1">
            <a:extLst>
              <a:ext uri="{FF2B5EF4-FFF2-40B4-BE49-F238E27FC236}">
                <a16:creationId xmlns:a16="http://schemas.microsoft.com/office/drawing/2014/main" id="{6E4D67E2-A5AE-42A2-92BE-1F0D1E04C12D}"/>
              </a:ext>
            </a:extLst>
          </p:cNvPr>
          <p:cNvSpPr>
            <a:spLocks noGrp="1"/>
          </p:cNvSpPr>
          <p:nvPr>
            <p:ph type="title"/>
          </p:nvPr>
        </p:nvSpPr>
        <p:spPr/>
        <p:txBody>
          <a:bodyPr/>
          <a:lstStyle/>
          <a:p>
            <a:r>
              <a:rPr lang="en-AU" dirty="0"/>
              <a:t>Find out more</a:t>
            </a:r>
          </a:p>
        </p:txBody>
      </p:sp>
      <p:sp>
        <p:nvSpPr>
          <p:cNvPr id="8" name="Content Placeholder 2">
            <a:extLst>
              <a:ext uri="{FF2B5EF4-FFF2-40B4-BE49-F238E27FC236}">
                <a16:creationId xmlns:a16="http://schemas.microsoft.com/office/drawing/2014/main" id="{C4793AD1-8D10-41DF-97A2-CBD2DC3AA5EC}"/>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j-ea"/>
                <a:cs typeface="+mj-cs"/>
              </a:rPr>
              <a:t>Find out more on the QCAA Australian Curriculum </a:t>
            </a:r>
            <a:br>
              <a:rPr kumimoji="0" lang="en-US" sz="2800" b="0" i="0" u="none" strike="noStrike" kern="0" cap="none" spc="0" normalizeH="0" baseline="0" noProof="0" dirty="0">
                <a:ln>
                  <a:noFill/>
                </a:ln>
                <a:solidFill>
                  <a:srgbClr val="000000"/>
                </a:solidFill>
                <a:effectLst/>
                <a:uLnTx/>
                <a:uFillTx/>
                <a:latin typeface="Arial"/>
                <a:ea typeface="+mj-ea"/>
                <a:cs typeface="+mj-cs"/>
              </a:rPr>
            </a:br>
            <a:r>
              <a:rPr kumimoji="0" lang="en-US" sz="2800" b="0" i="0" u="none" strike="noStrike" kern="0" cap="none" spc="0" normalizeH="0" baseline="0" noProof="0" dirty="0">
                <a:ln>
                  <a:noFill/>
                </a:ln>
                <a:solidFill>
                  <a:srgbClr val="000000"/>
                </a:solidFill>
                <a:effectLst/>
                <a:uLnTx/>
                <a:uFillTx/>
                <a:latin typeface="Arial"/>
                <a:ea typeface="+mj-ea"/>
                <a:cs typeface="+mj-cs"/>
              </a:rPr>
              <a:t>webpage.</a:t>
            </a:r>
            <a:endParaRPr kumimoji="0" lang="en-US" sz="2400" b="0" i="0" u="none" strike="noStrike" kern="0" cap="none" spc="0" normalizeH="0" baseline="0" noProof="0" dirty="0">
              <a:ln>
                <a:noFill/>
              </a:ln>
              <a:solidFill>
                <a:srgbClr val="000000"/>
              </a:solidFill>
              <a:effectLst/>
              <a:uLnTx/>
              <a:uFillTx/>
              <a:latin typeface="Arial"/>
              <a:ea typeface="+mj-ea"/>
              <a:cs typeface="+mj-cs"/>
            </a:endParaRPr>
          </a:p>
        </p:txBody>
      </p:sp>
      <p:grpSp>
        <p:nvGrpSpPr>
          <p:cNvPr id="4" name="Group 3">
            <a:extLst>
              <a:ext uri="{FF2B5EF4-FFF2-40B4-BE49-F238E27FC236}">
                <a16:creationId xmlns:a16="http://schemas.microsoft.com/office/drawing/2014/main" id="{E09AB7CA-8B76-45D4-9663-83D40DCDF571}"/>
              </a:ext>
            </a:extLst>
          </p:cNvPr>
          <p:cNvGrpSpPr/>
          <p:nvPr/>
        </p:nvGrpSpPr>
        <p:grpSpPr>
          <a:xfrm>
            <a:off x="3175064" y="2066150"/>
            <a:ext cx="2800742" cy="3959999"/>
            <a:chOff x="3175064" y="2066150"/>
            <a:chExt cx="2800742" cy="3959999"/>
          </a:xfrm>
        </p:grpSpPr>
        <p:pic>
          <p:nvPicPr>
            <p:cNvPr id="6" name="Picture 5">
              <a:extLst>
                <a:ext uri="{FF2B5EF4-FFF2-40B4-BE49-F238E27FC236}">
                  <a16:creationId xmlns:a16="http://schemas.microsoft.com/office/drawing/2014/main" id="{10F8DFF8-0822-4F12-8935-7D0FBB7FDD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5064" y="2066150"/>
              <a:ext cx="2800742" cy="3959999"/>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a:extLst>
                <a:ext uri="{FF2B5EF4-FFF2-40B4-BE49-F238E27FC236}">
                  <a16:creationId xmlns:a16="http://schemas.microsoft.com/office/drawing/2014/main" id="{925D753B-E706-4A37-9777-A6B23D4728AA}"/>
                </a:ext>
              </a:extLst>
            </p:cNvPr>
            <p:cNvPicPr>
              <a:picLocks noChangeAspect="1"/>
            </p:cNvPicPr>
            <p:nvPr/>
          </p:nvPicPr>
          <p:blipFill>
            <a:blip r:embed="rId5"/>
            <a:stretch>
              <a:fillRect/>
            </a:stretch>
          </p:blipFill>
          <p:spPr>
            <a:xfrm>
              <a:off x="5186906" y="2536476"/>
              <a:ext cx="753246" cy="1031802"/>
            </a:xfrm>
            <a:prstGeom prst="rect">
              <a:avLst/>
            </a:prstGeom>
          </p:spPr>
        </p:pic>
      </p:grpSp>
    </p:spTree>
    <p:extLst>
      <p:ext uri="{BB962C8B-B14F-4D97-AF65-F5344CB8AC3E}">
        <p14:creationId xmlns:p14="http://schemas.microsoft.com/office/powerpoint/2010/main" val="334634172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00" y="980728"/>
            <a:ext cx="624841" cy="298705"/>
          </a:xfrm>
          <a:prstGeom prst="rect">
            <a:avLst/>
          </a:prstGeom>
        </p:spPr>
      </p:pic>
      <p:sp>
        <p:nvSpPr>
          <p:cNvPr id="4" name="Title 3">
            <a:extLst>
              <a:ext uri="{FF2B5EF4-FFF2-40B4-BE49-F238E27FC236}">
                <a16:creationId xmlns:a16="http://schemas.microsoft.com/office/drawing/2014/main" id="{EC85120F-C372-4DDB-A820-3D669C477A14}"/>
              </a:ext>
            </a:extLst>
          </p:cNvPr>
          <p:cNvSpPr>
            <a:spLocks noGrp="1"/>
          </p:cNvSpPr>
          <p:nvPr>
            <p:ph type="title"/>
          </p:nvPr>
        </p:nvSpPr>
        <p:spPr/>
        <p:txBody>
          <a:bodyPr/>
          <a:lstStyle/>
          <a:p>
            <a:r>
              <a:rPr lang="en-AU" dirty="0"/>
              <a:t>Acknowledgments</a:t>
            </a:r>
          </a:p>
        </p:txBody>
      </p:sp>
      <p:sp>
        <p:nvSpPr>
          <p:cNvPr id="5" name="Content Placeholder 3">
            <a:extLst>
              <a:ext uri="{FF2B5EF4-FFF2-40B4-BE49-F238E27FC236}">
                <a16:creationId xmlns:a16="http://schemas.microsoft.com/office/drawing/2014/main" id="{BA1B26F4-18CD-443A-A19C-CCE98D6EF817}"/>
              </a:ext>
            </a:extLst>
          </p:cNvPr>
          <p:cNvSpPr>
            <a:spLocks noGrp="1"/>
          </p:cNvSpPr>
          <p:nvPr>
            <p:ph idx="1"/>
          </p:nvPr>
        </p:nvSpPr>
        <p:spPr/>
        <p:txBody>
          <a:bodyPr>
            <a:normAutofit lnSpcReduction="10000"/>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7"/>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8"/>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9"/>
              </a:rPr>
              <a:t>copyright notice</a:t>
            </a:r>
            <a:r>
              <a:rPr lang="en-US" sz="1400" dirty="0"/>
              <a:t>.</a:t>
            </a:r>
          </a:p>
          <a:p>
            <a:pPr marL="230400" indent="-230400">
              <a:buFont typeface="+mj-lt"/>
              <a:buAutoNum type="arabicPeriod"/>
            </a:pPr>
            <a:r>
              <a:rPr lang="en-US" sz="1400" dirty="0"/>
              <a:t>The three-dimensional curriculum diagram is 'Excluded Material' used under the terms of the Australian Curriculum and its copyright notice and is not modified. © Australian Curriculum, Assessment and Reporting Authority (ACARA) 2009 to present, unless otherwise indicated</a:t>
            </a:r>
            <a:r>
              <a:rPr lang="en-US" sz="1400"/>
              <a:t>. </a:t>
            </a:r>
          </a:p>
          <a:p>
            <a:pPr marL="263525"/>
            <a:r>
              <a:rPr lang="en-US" sz="1400"/>
              <a:t>You </a:t>
            </a:r>
            <a:r>
              <a:rPr lang="en-US" sz="1400" dirty="0"/>
              <a:t>may view, download, display, print, reproduce (such as by making photocopies) and distribute these Excluded Materials in unaltered form only for your personal, non-commercial educational purposes or for the non-commercial educational purposes of your organisation,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t>licence</a:t>
            </a:r>
            <a:r>
              <a:rPr lang="en-US" sz="1400" dirty="0"/>
              <a:t> any of these materials to others. Apart from any uses permitted under the Copyright Act 1968 (</a:t>
            </a:r>
            <a:r>
              <a:rPr lang="en-US" sz="1400" dirty="0" err="1"/>
              <a:t>Cth</a:t>
            </a:r>
            <a:r>
              <a:rPr lang="en-US" sz="1400" dirty="0"/>
              <a:t>), and those explicitly granted above, all other rights are reserved by ACARA. If you want to use such material in a manner that is outside this restrictive </a:t>
            </a:r>
            <a:r>
              <a:rPr lang="en-US" sz="1400" dirty="0" err="1"/>
              <a:t>licence</a:t>
            </a:r>
            <a:r>
              <a:rPr lang="en-US" sz="1400" dirty="0"/>
              <a:t>, you must request permission from ACARA by emailing (</a:t>
            </a:r>
            <a:r>
              <a:rPr lang="en-US" sz="1400" dirty="0">
                <a:hlinkClick r:id="rId10"/>
              </a:rPr>
              <a:t>copyright@acara.edu.au</a:t>
            </a:r>
            <a:r>
              <a:rPr lang="en-US" sz="1400" dirty="0"/>
              <a:t>). </a:t>
            </a:r>
          </a:p>
          <a:p>
            <a:pPr marL="230400" indent="-230400" fontAlgn="auto">
              <a:spcAft>
                <a:spcPts val="0"/>
              </a:spcAft>
              <a:buFont typeface="+mj-lt"/>
              <a:buAutoNum type="arabicPeriod"/>
            </a:pPr>
            <a:endParaRPr lang="en-US" sz="1400" dirty="0"/>
          </a:p>
          <a:p>
            <a:pPr>
              <a:lnSpc>
                <a:spcPct val="110000"/>
              </a:lnSpc>
            </a:pPr>
            <a:endParaRPr lang="en-AU" sz="1200" dirty="0"/>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7EF3B-395B-48FB-AB81-3369C279D842}"/>
              </a:ext>
            </a:extLst>
          </p:cNvPr>
          <p:cNvSpPr>
            <a:spLocks noGrp="1"/>
          </p:cNvSpPr>
          <p:nvPr>
            <p:ph type="title"/>
          </p:nvPr>
        </p:nvSpPr>
        <p:spPr/>
        <p:txBody>
          <a:bodyPr/>
          <a:lstStyle/>
          <a:p>
            <a:r>
              <a:rPr lang="en-AU" dirty="0"/>
              <a:t>Learning goals</a:t>
            </a:r>
          </a:p>
        </p:txBody>
      </p:sp>
      <p:sp>
        <p:nvSpPr>
          <p:cNvPr id="2" name="Content Placeholder 1">
            <a:extLst>
              <a:ext uri="{FF2B5EF4-FFF2-40B4-BE49-F238E27FC236}">
                <a16:creationId xmlns:a16="http://schemas.microsoft.com/office/drawing/2014/main" id="{DDC47E66-8019-4223-8890-93878A19B236}"/>
              </a:ext>
            </a:extLst>
          </p:cNvPr>
          <p:cNvSpPr>
            <a:spLocks noGrp="1"/>
          </p:cNvSpPr>
          <p:nvPr>
            <p:ph idx="1"/>
          </p:nvPr>
        </p:nvSpPr>
        <p:spPr/>
        <p:txBody>
          <a:bodyPr/>
          <a:lstStyle/>
          <a:p>
            <a:pPr eaLnBrk="1" hangingPunct="1"/>
            <a:r>
              <a:rPr lang="en-AU" dirty="0"/>
              <a:t>This presentation aims to:</a:t>
            </a:r>
          </a:p>
          <a:p>
            <a:pPr marL="360363" indent="-360363" eaLnBrk="1" hangingPunct="1">
              <a:buFontTx/>
              <a:buChar char="•"/>
            </a:pPr>
            <a:r>
              <a:rPr lang="en-AU" dirty="0"/>
              <a:t>build understanding of the Australian Curriculum Version 9.0: Humanities and Social Sciences in Prep–Year 6</a:t>
            </a:r>
          </a:p>
          <a:p>
            <a:pPr marL="360363" indent="-360363" eaLnBrk="1" hangingPunct="1">
              <a:buFontTx/>
              <a:buChar char="•"/>
            </a:pPr>
            <a:r>
              <a:rPr lang="en-AU" dirty="0"/>
              <a:t>provide an overview of the structure of Prep–Year 6 HASS.</a:t>
            </a:r>
          </a:p>
          <a:p>
            <a:endParaRPr lang="en-AU" dirty="0"/>
          </a:p>
        </p:txBody>
      </p:sp>
    </p:spTree>
    <p:extLst>
      <p:ext uri="{BB962C8B-B14F-4D97-AF65-F5344CB8AC3E}">
        <p14:creationId xmlns:p14="http://schemas.microsoft.com/office/powerpoint/2010/main" val="159484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545B3-9577-40A3-A51E-79707A678BCF}"/>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99BD54-54EE-4F2A-99F0-1BCC0F52B0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a16="http://schemas.microsoft.com/office/drawing/2014/main" id="{731D3F7A-242E-AE4E-9140-37A56A96BD40}"/>
                  </a:ext>
                </a:extLst>
              </p:cNvPr>
              <p:cNvPicPr/>
              <p:nvPr/>
            </p:nvPicPr>
            <p:blipFill>
              <a:blip r:embed="rId5"/>
              <a:stretch>
                <a:fillRect/>
              </a:stretch>
            </p:blipFill>
            <p:spPr>
              <a:xfrm>
                <a:off x="7111951" y="1645480"/>
                <a:ext cx="193320" cy="63859"/>
              </a:xfrm>
              <a:prstGeom prst="rect">
                <a:avLst/>
              </a:prstGeom>
            </p:spPr>
          </p:pic>
        </mc:Fallback>
      </mc:AlternateContent>
      <p:sp>
        <p:nvSpPr>
          <p:cNvPr id="4" name="Title 3">
            <a:extLst>
              <a:ext uri="{FF2B5EF4-FFF2-40B4-BE49-F238E27FC236}">
                <a16:creationId xmlns:a16="http://schemas.microsoft.com/office/drawing/2014/main" id="{06470F32-67B3-4440-B742-5784CA867F43}"/>
              </a:ext>
            </a:extLst>
          </p:cNvPr>
          <p:cNvSpPr>
            <a:spLocks noGrp="1"/>
          </p:cNvSpPr>
          <p:nvPr>
            <p:ph type="title"/>
          </p:nvPr>
        </p:nvSpPr>
        <p:spPr/>
        <p:txBody>
          <a:bodyPr/>
          <a:lstStyle/>
          <a:p>
            <a:r>
              <a:rPr lang="en-AU" dirty="0"/>
              <a:t>Three-dimensional curriculum</a:t>
            </a:r>
          </a:p>
        </p:txBody>
      </p:sp>
      <p:sp>
        <p:nvSpPr>
          <p:cNvPr id="10" name="Content Placeholder 2">
            <a:extLst>
              <a:ext uri="{FF2B5EF4-FFF2-40B4-BE49-F238E27FC236}">
                <a16:creationId xmlns:a16="http://schemas.microsoft.com/office/drawing/2014/main" id="{60037A84-E68C-452A-A2DF-67D7586E9C38}"/>
              </a:ext>
            </a:extLst>
          </p:cNvPr>
          <p:cNvSpPr>
            <a:spLocks noGrp="1"/>
          </p:cNvSpPr>
          <p:nvPr>
            <p:ph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The Australian Curriculum is a three-dimensional curriculum made up of:</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learning areas </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general capabilities </a:t>
            </a:r>
          </a:p>
          <a:p>
            <a:pPr marL="360000" marR="0" lvl="0" indent="-360000" algn="l" defTabSz="914400" rtl="0" eaLnBrk="0" fontAlgn="base" latinLnBrk="0" hangingPunct="0">
              <a:lnSpc>
                <a:spcPct val="100000"/>
              </a:lnSpc>
              <a:spcBef>
                <a:spcPts val="600"/>
              </a:spcBef>
              <a:spcAft>
                <a:spcPct val="0"/>
              </a:spcAft>
              <a:buClrTx/>
              <a:buSzTx/>
              <a:buFont typeface="Arial" pitchFamily="34" charset="0"/>
              <a:buChar char="•"/>
              <a:tabLst/>
              <a:defRPr/>
            </a:pPr>
            <a:r>
              <a:rPr kumimoji="0" lang="en-AU" sz="2800" b="0" i="0" u="none" strike="noStrike" kern="1200" cap="none" spc="0" normalizeH="0" baseline="0" noProof="0" dirty="0">
                <a:ln>
                  <a:noFill/>
                </a:ln>
                <a:solidFill>
                  <a:srgbClr val="000000"/>
                </a:solidFill>
                <a:effectLst/>
                <a:uLnTx/>
                <a:uFillTx/>
                <a:latin typeface="Arial"/>
                <a:ea typeface="+mj-ea"/>
                <a:cs typeface="+mj-cs"/>
              </a:rPr>
              <a:t>cross-curriculum</a:t>
            </a:r>
            <a:br>
              <a:rPr kumimoji="0" lang="en-AU" sz="2800" b="0" i="0" u="none" strike="noStrike" kern="1200" cap="none" spc="0" normalizeH="0" baseline="0" noProof="0" dirty="0">
                <a:ln>
                  <a:noFill/>
                </a:ln>
                <a:solidFill>
                  <a:srgbClr val="000000"/>
                </a:solidFill>
                <a:effectLst/>
                <a:uLnTx/>
                <a:uFillTx/>
                <a:latin typeface="Arial"/>
                <a:ea typeface="+mj-ea"/>
                <a:cs typeface="+mj-cs"/>
              </a:rPr>
            </a:br>
            <a:r>
              <a:rPr kumimoji="0" lang="en-AU" sz="2800" b="0" i="0" u="none" strike="noStrike" kern="1200" cap="none" spc="0" normalizeH="0" baseline="0" noProof="0" dirty="0">
                <a:ln>
                  <a:noFill/>
                </a:ln>
                <a:solidFill>
                  <a:srgbClr val="000000"/>
                </a:solidFill>
                <a:effectLst/>
                <a:uLnTx/>
                <a:uFillTx/>
                <a:latin typeface="Arial"/>
                <a:ea typeface="+mj-ea"/>
                <a:cs typeface="+mj-cs"/>
              </a:rPr>
              <a:t>priorities. </a:t>
            </a:r>
          </a:p>
        </p:txBody>
      </p:sp>
      <p:sp>
        <p:nvSpPr>
          <p:cNvPr id="9" name="TextBox 8">
            <a:extLst>
              <a:ext uri="{FF2B5EF4-FFF2-40B4-BE49-F238E27FC236}">
                <a16:creationId xmlns:a16="http://schemas.microsoft.com/office/drawing/2014/main" id="{0B1CFA57-E487-40F3-A85A-9A7838B46FDE}"/>
              </a:ext>
            </a:extLst>
          </p:cNvPr>
          <p:cNvSpPr txBox="1"/>
          <p:nvPr/>
        </p:nvSpPr>
        <p:spPr>
          <a:xfrm>
            <a:off x="324000" y="5987059"/>
            <a:ext cx="7108766" cy="212622"/>
          </a:xfrm>
          <a:prstGeom prst="rect">
            <a:avLst/>
          </a:prstGeom>
          <a:noFill/>
        </p:spPr>
        <p:txBody>
          <a:bodyPr wrap="square">
            <a:spAutoFit/>
          </a:bodyPr>
          <a:lstStyle/>
          <a:p>
            <a:pPr marL="323850" indent="-323850">
              <a:lnSpc>
                <a:spcPct val="105000"/>
              </a:lnSpc>
              <a:spcBef>
                <a:spcPts val="200"/>
              </a:spcBef>
              <a:spcAft>
                <a:spcPts val="200"/>
              </a:spcAft>
            </a:pPr>
            <a:r>
              <a:rPr lang="en-US"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ACARA image from Summary overview (video): </a:t>
            </a:r>
            <a:r>
              <a:rPr lang="en-US"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6"/>
              </a:rPr>
              <a:t>https://v9.australiancurriculum.edu.au/help/website-tour</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AU" sz="80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7"/>
              </a:rPr>
              <a:t> </a:t>
            </a:r>
            <a:r>
              <a:rPr lang="en-AU"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86142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E505-CDFB-4DEB-A6C9-38B92FDB9D27}"/>
              </a:ext>
            </a:extLst>
          </p:cNvPr>
          <p:cNvSpPr>
            <a:spLocks noGrp="1"/>
          </p:cNvSpPr>
          <p:nvPr>
            <p:ph type="title"/>
          </p:nvPr>
        </p:nvSpPr>
        <p:spPr/>
        <p:txBody>
          <a:bodyPr/>
          <a:lstStyle/>
          <a:p>
            <a:r>
              <a:rPr lang="en-US" dirty="0"/>
              <a:t>Structure of the HASS learning area</a:t>
            </a:r>
            <a:endParaRPr lang="en-AU" dirty="0"/>
          </a:p>
        </p:txBody>
      </p:sp>
      <p:sp>
        <p:nvSpPr>
          <p:cNvPr id="19" name="Rectangle 3"/>
          <p:cNvSpPr>
            <a:spLocks noGrp="1" noChangeArrowheads="1"/>
          </p:cNvSpPr>
          <p:nvPr>
            <p:ph idx="1"/>
            <p:custDataLst>
              <p:tags r:id="rId1"/>
            </p:custDataLst>
          </p:nvPr>
        </p:nvSpPr>
        <p:spPr/>
        <p:txBody>
          <a:bodyPr>
            <a:normAutofit/>
          </a:bodyPr>
          <a:lstStyle/>
          <a:p>
            <a:pPr eaLnBrk="1" hangingPunct="1"/>
            <a:r>
              <a:rPr lang="en-AU" dirty="0"/>
              <a:t>The HASS learning area consists of five subjects:</a:t>
            </a:r>
          </a:p>
          <a:p>
            <a:pPr marL="360363" indent="-360363" eaLnBrk="1" hangingPunct="1">
              <a:buFontTx/>
              <a:buChar char="•"/>
            </a:pPr>
            <a:r>
              <a:rPr lang="en-AU" dirty="0"/>
              <a:t>Prep–Year 6 HASS</a:t>
            </a:r>
          </a:p>
          <a:p>
            <a:pPr marL="360363" indent="-360363" eaLnBrk="1" hangingPunct="1">
              <a:buFontTx/>
              <a:buChar char="•"/>
            </a:pPr>
            <a:r>
              <a:rPr lang="en-AU" dirty="0"/>
              <a:t>Years 7–10 </a:t>
            </a:r>
          </a:p>
          <a:p>
            <a:pPr marL="792000" lvl="1" indent="-396000" eaLnBrk="1" hangingPunct="1">
              <a:buFont typeface="Arial" charset="0"/>
              <a:buChar char="–"/>
            </a:pPr>
            <a:r>
              <a:rPr lang="en-AU" dirty="0"/>
              <a:t>History</a:t>
            </a:r>
          </a:p>
          <a:p>
            <a:pPr marL="792000" lvl="1" indent="-396000" eaLnBrk="1" hangingPunct="1">
              <a:buFont typeface="Arial" charset="0"/>
              <a:buChar char="–"/>
            </a:pPr>
            <a:r>
              <a:rPr lang="en-AU" dirty="0"/>
              <a:t>Geography</a:t>
            </a:r>
          </a:p>
          <a:p>
            <a:pPr marL="792000" lvl="1" indent="-396000" eaLnBrk="1" hangingPunct="1">
              <a:buFont typeface="Arial" charset="0"/>
              <a:buChar char="–"/>
            </a:pPr>
            <a:r>
              <a:rPr lang="en-AU" dirty="0"/>
              <a:t>Civics and Citizenship</a:t>
            </a:r>
          </a:p>
          <a:p>
            <a:pPr marL="792000" lvl="1" indent="-396000" eaLnBrk="1" hangingPunct="1">
              <a:buFont typeface="Arial" charset="0"/>
              <a:buChar char="–"/>
            </a:pPr>
            <a:r>
              <a:rPr lang="en-AU" dirty="0"/>
              <a:t>Economics and Business.</a:t>
            </a:r>
            <a:endParaRPr lang="en-AU" sz="1800" b="1" dirty="0"/>
          </a:p>
          <a:p>
            <a:pPr eaLnBrk="1" hangingPunct="1"/>
            <a:endParaRPr lang="en-AU" dirty="0"/>
          </a:p>
        </p:txBody>
      </p:sp>
      <p:sp>
        <p:nvSpPr>
          <p:cNvPr id="4" name="Text Placeholder 1">
            <a:extLst>
              <a:ext uri="{FF2B5EF4-FFF2-40B4-BE49-F238E27FC236}">
                <a16:creationId xmlns:a16="http://schemas.microsoft.com/office/drawing/2014/main" id="{64064EA2-92E5-4945-8B39-D27DB4E29FF9}"/>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4"/>
              </a:rPr>
              <a:t>https://v9.australiancurriculum.edu.au/teacher-resources/understand-this-learning-area</a:t>
            </a:r>
            <a:r>
              <a:rPr lang="en-AU" sz="800">
                <a:hlinkClick r:id="rId4"/>
              </a:rPr>
              <a:t>/humanities-and-social-sciences</a:t>
            </a:r>
            <a:r>
              <a:rPr lang="en-AU" sz="800"/>
              <a:t>.</a:t>
            </a:r>
            <a:endParaRPr lang="en-AU" sz="800" dirty="0"/>
          </a:p>
          <a:p>
            <a:pPr fontAlgn="auto">
              <a:spcAft>
                <a:spcPts val="0"/>
              </a:spcAft>
            </a:pPr>
            <a:endParaRPr lang="en-AU" sz="800" dirty="0"/>
          </a:p>
        </p:txBody>
      </p:sp>
    </p:spTree>
    <p:extLst>
      <p:ext uri="{BB962C8B-B14F-4D97-AF65-F5344CB8AC3E}">
        <p14:creationId xmlns:p14="http://schemas.microsoft.com/office/powerpoint/2010/main" val="53659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C139-8E57-4D12-AB1C-77D6D17349FD}"/>
              </a:ext>
            </a:extLst>
          </p:cNvPr>
          <p:cNvSpPr>
            <a:spLocks noGrp="1"/>
          </p:cNvSpPr>
          <p:nvPr>
            <p:ph type="title"/>
          </p:nvPr>
        </p:nvSpPr>
        <p:spPr/>
        <p:txBody>
          <a:bodyPr/>
          <a:lstStyle/>
          <a:p>
            <a:r>
              <a:rPr lang="en-US" dirty="0"/>
              <a:t>Structure of P–6 HASS</a:t>
            </a:r>
            <a:endParaRPr lang="en-AU" dirty="0"/>
          </a:p>
        </p:txBody>
      </p:sp>
      <p:sp>
        <p:nvSpPr>
          <p:cNvPr id="19" name="Rectangle 3"/>
          <p:cNvSpPr>
            <a:spLocks noGrp="1" noChangeArrowheads="1"/>
          </p:cNvSpPr>
          <p:nvPr>
            <p:ph idx="1"/>
            <p:custDataLst>
              <p:tags r:id="rId1"/>
            </p:custDataLst>
          </p:nvPr>
        </p:nvSpPr>
        <p:spPr/>
        <p:txBody>
          <a:bodyPr>
            <a:normAutofit/>
          </a:bodyPr>
          <a:lstStyle/>
          <a:p>
            <a:pPr marL="360363" indent="-360363" eaLnBrk="1" hangingPunct="1">
              <a:buFontTx/>
              <a:buChar char="•"/>
            </a:pPr>
            <a:r>
              <a:rPr lang="en-AU" dirty="0"/>
              <a:t>Rationale</a:t>
            </a:r>
          </a:p>
          <a:p>
            <a:pPr marL="360363" indent="-360363" eaLnBrk="1" hangingPunct="1">
              <a:buFontTx/>
              <a:buChar char="•"/>
            </a:pPr>
            <a:r>
              <a:rPr lang="en-AU" dirty="0"/>
              <a:t>Aims </a:t>
            </a:r>
          </a:p>
          <a:p>
            <a:pPr marL="360363" indent="-360363" eaLnBrk="1" hangingPunct="1">
              <a:buFontTx/>
              <a:buChar char="•"/>
            </a:pPr>
            <a:r>
              <a:rPr lang="en-AU" dirty="0"/>
              <a:t>Key considerations</a:t>
            </a:r>
          </a:p>
          <a:p>
            <a:pPr marL="360363" indent="-360363" eaLnBrk="1" hangingPunct="1">
              <a:buFontTx/>
              <a:buChar char="•"/>
            </a:pPr>
            <a:r>
              <a:rPr lang="en-AU" dirty="0"/>
              <a:t>Key connections</a:t>
            </a:r>
          </a:p>
          <a:p>
            <a:pPr marL="360363" indent="-360363" eaLnBrk="1" hangingPunct="1">
              <a:buFontTx/>
              <a:buChar char="•"/>
            </a:pPr>
            <a:r>
              <a:rPr lang="en-AU" dirty="0"/>
              <a:t>Core concepts</a:t>
            </a:r>
          </a:p>
          <a:p>
            <a:pPr marL="360363" indent="-360363" eaLnBrk="1" hangingPunct="1">
              <a:buFontTx/>
              <a:buChar char="•"/>
            </a:pPr>
            <a:r>
              <a:rPr lang="en-AU" dirty="0"/>
              <a:t>Structure</a:t>
            </a:r>
          </a:p>
          <a:p>
            <a:pPr marL="792000" lvl="1" indent="-396000" eaLnBrk="1" hangingPunct="1">
              <a:buFont typeface="Arial" charset="0"/>
              <a:buChar char="–"/>
            </a:pPr>
            <a:r>
              <a:rPr lang="en-AU" dirty="0"/>
              <a:t>Year-by-year curriculum</a:t>
            </a:r>
          </a:p>
          <a:p>
            <a:pPr marL="792000" lvl="1" indent="-396000" eaLnBrk="1" hangingPunct="1">
              <a:buFont typeface="Arial" charset="0"/>
              <a:buChar char="–"/>
            </a:pPr>
            <a:r>
              <a:rPr lang="en-AU" dirty="0"/>
              <a:t>Achievement standards</a:t>
            </a:r>
          </a:p>
          <a:p>
            <a:pPr marL="792000" lvl="1" indent="-396000" eaLnBrk="1" hangingPunct="1">
              <a:buFont typeface="Arial" charset="0"/>
              <a:buChar char="–"/>
            </a:pPr>
            <a:r>
              <a:rPr lang="en-AU" dirty="0"/>
              <a:t>Curriculum content</a:t>
            </a:r>
          </a:p>
        </p:txBody>
      </p:sp>
      <p:sp>
        <p:nvSpPr>
          <p:cNvPr id="4" name="Text Placeholder 1">
            <a:extLst>
              <a:ext uri="{FF2B5EF4-FFF2-40B4-BE49-F238E27FC236}">
                <a16:creationId xmlns:a16="http://schemas.microsoft.com/office/drawing/2014/main" id="{48BD73C3-FB2A-4A5A-A676-59612D9B2263}"/>
              </a:ext>
            </a:extLst>
          </p:cNvPr>
          <p:cNvSpPr txBox="1">
            <a:spLocks/>
          </p:cNvSpPr>
          <p:nvPr/>
        </p:nvSpPr>
        <p:spPr>
          <a:xfrm>
            <a:off x="220304" y="5644794"/>
            <a:ext cx="849312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hlinkClick r:id="rId4"/>
              </a:rPr>
              <a:t>https://v9.australiancurriculum.edu.au/teacher-resources/understand-this-learning-area/humanities-and-social-sciences#hass-f</a:t>
            </a:r>
            <a:r>
              <a:rPr lang="en-AU" sz="800">
                <a:hlinkClick r:id="rId4"/>
              </a:rPr>
              <a:t>%E2%80%936</a:t>
            </a:r>
            <a:r>
              <a:rPr lang="en-AU" sz="800"/>
              <a:t>. </a:t>
            </a:r>
            <a:endParaRPr lang="en-AU" sz="800" dirty="0"/>
          </a:p>
        </p:txBody>
      </p:sp>
    </p:spTree>
    <p:extLst>
      <p:ext uri="{BB962C8B-B14F-4D97-AF65-F5344CB8AC3E}">
        <p14:creationId xmlns:p14="http://schemas.microsoft.com/office/powerpoint/2010/main" val="3761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DA3D-19E0-40F9-854E-F91C0368052F}"/>
              </a:ext>
            </a:extLst>
          </p:cNvPr>
          <p:cNvSpPr>
            <a:spLocks noGrp="1"/>
          </p:cNvSpPr>
          <p:nvPr>
            <p:ph type="title"/>
          </p:nvPr>
        </p:nvSpPr>
        <p:spPr/>
        <p:txBody>
          <a:bodyPr/>
          <a:lstStyle/>
          <a:p>
            <a:r>
              <a:rPr lang="en-AU" dirty="0"/>
              <a:t>Rationale</a:t>
            </a:r>
          </a:p>
        </p:txBody>
      </p:sp>
      <p:sp>
        <p:nvSpPr>
          <p:cNvPr id="3" name="Content Placeholder 2">
            <a:extLst>
              <a:ext uri="{FF2B5EF4-FFF2-40B4-BE49-F238E27FC236}">
                <a16:creationId xmlns:a16="http://schemas.microsoft.com/office/drawing/2014/main" id="{8B97C61E-8CF4-4BD7-BB6F-94F17923F227}"/>
              </a:ext>
            </a:extLst>
          </p:cNvPr>
          <p:cNvSpPr>
            <a:spLocks noGrp="1"/>
          </p:cNvSpPr>
          <p:nvPr>
            <p:ph idx="1"/>
          </p:nvPr>
        </p:nvSpPr>
        <p:spPr/>
        <p:txBody>
          <a:bodyPr>
            <a:normAutofit fontScale="62500" lnSpcReduction="20000"/>
          </a:bodyPr>
          <a:lstStyle/>
          <a:p>
            <a:pPr algn="l"/>
            <a:r>
              <a:rPr lang="en-US" dirty="0">
                <a:solidFill>
                  <a:srgbClr val="000000"/>
                </a:solidFill>
                <a:effectLst/>
              </a:rPr>
              <a:t>In a world that is increasingly culturally diverse and dynamically interconnected, it is important that students in Foundation to Year 6 develop a deep understanding of their world, past and present. They will continue to strengthen a range of learning dispositions to respond personally and collectively to current and future challenges in innovative and informed ways. </a:t>
            </a:r>
          </a:p>
          <a:p>
            <a:pPr algn="l"/>
            <a:r>
              <a:rPr lang="en-US" dirty="0">
                <a:solidFill>
                  <a:srgbClr val="000000"/>
                </a:solidFill>
                <a:effectLst/>
              </a:rPr>
              <a:t>Humanities and Social Sciences (HASS) F–6 plays an important role in harnessing students’ curiosity and imagination about the world they live in. It empowers them to value their belonging and contribution to their community and beyond. HASS F–6 encompasses the knowledge and understandings of History, Geography, Civics and Citizenship, and Economics and Business. It gives students a deep understanding of the world they live in, past and present, and encourages them to appreciate and respect social, cultural and religious diversity. </a:t>
            </a:r>
          </a:p>
          <a:p>
            <a:pPr algn="l"/>
            <a:r>
              <a:rPr lang="en-US" dirty="0">
                <a:solidFill>
                  <a:srgbClr val="000000"/>
                </a:solidFill>
                <a:effectLst/>
              </a:rPr>
              <a:t>HASS F–6 supports the development of a range of skills that enable students to question, think critically, consider perspectives, solve problems, make decisions and communicate effectively. Students are given opportunities to develop an understanding of the concepts that underpin the disciplines of HASS. They then apply these concepts when investigating historical, geographical, civic, and economic and business contexts relevant to their lives. These skills are developed holistically through connection to key knowledge and understandings outlined in the curriculum.</a:t>
            </a:r>
          </a:p>
        </p:txBody>
      </p:sp>
      <p:pic>
        <p:nvPicPr>
          <p:cNvPr id="6" name="Picture 5">
            <a:extLst>
              <a:ext uri="{FF2B5EF4-FFF2-40B4-BE49-F238E27FC236}">
                <a16:creationId xmlns:a16="http://schemas.microsoft.com/office/drawing/2014/main" id="{2A2E98EE-F2A9-46A2-AB48-BED6229CC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283489"/>
            <a:ext cx="927998" cy="953823"/>
          </a:xfrm>
          <a:prstGeom prst="rect">
            <a:avLst/>
          </a:prstGeom>
        </p:spPr>
      </p:pic>
      <p:sp>
        <p:nvSpPr>
          <p:cNvPr id="5" name="Text Placeholder 1">
            <a:extLst>
              <a:ext uri="{FF2B5EF4-FFF2-40B4-BE49-F238E27FC236}">
                <a16:creationId xmlns:a16="http://schemas.microsoft.com/office/drawing/2014/main" id="{A61312E9-5844-47DF-BA21-26449CCDD7A7}"/>
              </a:ext>
            </a:extLst>
          </p:cNvPr>
          <p:cNvSpPr txBox="1">
            <a:spLocks/>
          </p:cNvSpPr>
          <p:nvPr/>
        </p:nvSpPr>
        <p:spPr>
          <a:xfrm>
            <a:off x="220304" y="5644794"/>
            <a:ext cx="7659305"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4"/>
              </a:rPr>
              <a:t>https://v9.australiancurriculum.edu.au/teacher-resources/understand-this-learning-area/humanities-and-social-sciences#hass-f%E2%80%936</a:t>
            </a:r>
            <a:r>
              <a:rPr lang="en-AU" sz="800" dirty="0"/>
              <a:t>. </a:t>
            </a:r>
          </a:p>
        </p:txBody>
      </p:sp>
    </p:spTree>
    <p:extLst>
      <p:ext uri="{BB962C8B-B14F-4D97-AF65-F5344CB8AC3E}">
        <p14:creationId xmlns:p14="http://schemas.microsoft.com/office/powerpoint/2010/main" val="344501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3419-BD05-4039-BFF4-18891255E83A}"/>
              </a:ext>
            </a:extLst>
          </p:cNvPr>
          <p:cNvSpPr>
            <a:spLocks noGrp="1"/>
          </p:cNvSpPr>
          <p:nvPr>
            <p:ph type="title"/>
          </p:nvPr>
        </p:nvSpPr>
        <p:spPr/>
        <p:txBody>
          <a:bodyPr/>
          <a:lstStyle/>
          <a:p>
            <a:r>
              <a:rPr lang="en-AU" dirty="0"/>
              <a:t>Aims</a:t>
            </a:r>
          </a:p>
        </p:txBody>
      </p:sp>
      <p:sp>
        <p:nvSpPr>
          <p:cNvPr id="19" name="Rectangle 3"/>
          <p:cNvSpPr>
            <a:spLocks noGrp="1" noChangeArrowheads="1"/>
          </p:cNvSpPr>
          <p:nvPr>
            <p:ph idx="1"/>
            <p:custDataLst>
              <p:tags r:id="rId1"/>
            </p:custDataLst>
          </p:nvPr>
        </p:nvSpPr>
        <p:spPr/>
        <p:txBody>
          <a:bodyPr>
            <a:normAutofit fontScale="62500" lnSpcReduction="20000"/>
          </a:bodyPr>
          <a:lstStyle/>
          <a:p>
            <a:pPr lvl="0">
              <a:spcBef>
                <a:spcPts val="600"/>
              </a:spcBef>
            </a:pPr>
            <a:r>
              <a:rPr lang="en-US" sz="2800" b="0" dirty="0"/>
              <a:t>HASS F–6 aims to ensure that students develop:  </a:t>
            </a:r>
          </a:p>
          <a:p>
            <a:pPr lvl="0">
              <a:spcBef>
                <a:spcPts val="600"/>
              </a:spcBef>
            </a:pPr>
            <a:endParaRPr lang="en-US" sz="2800" b="0" dirty="0"/>
          </a:p>
          <a:p>
            <a:pPr marL="457200" lvl="0" indent="-457200">
              <a:spcBef>
                <a:spcPts val="600"/>
              </a:spcBef>
              <a:buFont typeface="Arial" panose="020B0604020202020204" pitchFamily="34" charset="0"/>
              <a:buChar char="•"/>
            </a:pPr>
            <a:r>
              <a:rPr lang="en-US" sz="2800" b="0" dirty="0"/>
              <a:t>foundational knowledge and skills for History, Geography, Civics and Citizenship, and Economics and Business to support their learning in discipline-specific HASS subjects from Years 7–10 </a:t>
            </a:r>
          </a:p>
          <a:p>
            <a:pPr marL="457200" lvl="0" indent="-457200">
              <a:spcBef>
                <a:spcPts val="600"/>
              </a:spcBef>
              <a:buFont typeface="Arial" panose="020B0604020202020204" pitchFamily="34" charset="0"/>
              <a:buChar char="•"/>
            </a:pPr>
            <a:r>
              <a:rPr lang="en-US" sz="2800" b="0" dirty="0"/>
              <a:t>an understanding of the concepts applied to disciplinary and/or cross-disciplinary inquiries </a:t>
            </a:r>
          </a:p>
          <a:p>
            <a:pPr marL="457200" lvl="0" indent="-457200">
              <a:spcBef>
                <a:spcPts val="600"/>
              </a:spcBef>
              <a:buFont typeface="Arial" panose="020B0604020202020204" pitchFamily="34" charset="0"/>
              <a:buChar char="•"/>
            </a:pPr>
            <a:r>
              <a:rPr lang="en-US" sz="2800" b="0" dirty="0"/>
              <a:t>a sense of their personal world, wider community, country, region and the world in terms of key historical, geographical, civic, and economic and business contexts </a:t>
            </a:r>
          </a:p>
          <a:p>
            <a:pPr marL="457200" lvl="0" indent="-457200">
              <a:spcBef>
                <a:spcPts val="600"/>
              </a:spcBef>
              <a:buFont typeface="Arial" panose="020B0604020202020204" pitchFamily="34" charset="0"/>
              <a:buChar char="•"/>
            </a:pPr>
            <a:r>
              <a:rPr lang="en-US" sz="2800" b="0" dirty="0"/>
              <a:t>an appreciation of the nature of both past and contemporary Australian society that values the contributions of the histories and cultures of First Nations Australians, Australia’s Western and Christian heritage, and the diversity of other migrant cultures and groups to our prosperous, democratic nation </a:t>
            </a:r>
          </a:p>
          <a:p>
            <a:pPr marL="457200" lvl="0" indent="-457200">
              <a:spcBef>
                <a:spcPts val="600"/>
              </a:spcBef>
              <a:buFont typeface="Arial" panose="020B0604020202020204" pitchFamily="34" charset="0"/>
              <a:buChar char="•"/>
            </a:pPr>
            <a:r>
              <a:rPr lang="en-US" sz="2800" b="0" dirty="0"/>
              <a:t>skills to engage in inquiries, including questioning, researching, interpreting, </a:t>
            </a:r>
            <a:r>
              <a:rPr lang="en-US" sz="2800" b="0" dirty="0" err="1"/>
              <a:t>analysing</a:t>
            </a:r>
            <a:r>
              <a:rPr lang="en-US" sz="2800" b="0" dirty="0"/>
              <a:t>, evaluating, decision-making and communicating </a:t>
            </a:r>
          </a:p>
          <a:p>
            <a:pPr marL="457200" lvl="0" indent="-457200">
              <a:spcBef>
                <a:spcPts val="600"/>
              </a:spcBef>
              <a:buFont typeface="Arial" panose="020B0604020202020204" pitchFamily="34" charset="0"/>
              <a:buChar char="•"/>
            </a:pPr>
            <a:r>
              <a:rPr lang="en-US" sz="2800" b="0" dirty="0"/>
              <a:t>capabilities to engage in everyday life, including critical and creative thinking, ethical understanding and intercultural understanding.</a:t>
            </a:r>
          </a:p>
        </p:txBody>
      </p:sp>
      <p:pic>
        <p:nvPicPr>
          <p:cNvPr id="5" name="Picture 4">
            <a:extLst>
              <a:ext uri="{FF2B5EF4-FFF2-40B4-BE49-F238E27FC236}">
                <a16:creationId xmlns:a16="http://schemas.microsoft.com/office/drawing/2014/main" id="{0A79787B-E954-4D5F-874B-CCB562EC66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606" y="5301208"/>
            <a:ext cx="910759" cy="936104"/>
          </a:xfrm>
          <a:prstGeom prst="rect">
            <a:avLst/>
          </a:prstGeom>
        </p:spPr>
      </p:pic>
      <p:sp>
        <p:nvSpPr>
          <p:cNvPr id="6" name="Text Placeholder 1">
            <a:extLst>
              <a:ext uri="{FF2B5EF4-FFF2-40B4-BE49-F238E27FC236}">
                <a16:creationId xmlns:a16="http://schemas.microsoft.com/office/drawing/2014/main" id="{5B68B4C6-87B8-4391-B5C1-CA135D905803}"/>
              </a:ext>
            </a:extLst>
          </p:cNvPr>
          <p:cNvSpPr txBox="1">
            <a:spLocks/>
          </p:cNvSpPr>
          <p:nvPr/>
        </p:nvSpPr>
        <p:spPr>
          <a:xfrm>
            <a:off x="220305" y="5644794"/>
            <a:ext cx="7676542" cy="453609"/>
          </a:xfrm>
          <a:prstGeom prst="rect">
            <a:avLst/>
          </a:prstGeom>
        </p:spPr>
        <p:txBody>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800" b="1" dirty="0"/>
              <a:t>Source: </a:t>
            </a:r>
            <a:r>
              <a:rPr lang="en-AU" sz="8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800" dirty="0">
                <a:hlinkClick r:id="rId5"/>
              </a:rPr>
              <a:t>https://v9.australiancurriculum.edu.au/teacher-resources/understand-this-learning-area/humanities-and-social-sciences#hass-f</a:t>
            </a:r>
            <a:r>
              <a:rPr lang="en-AU" sz="800">
                <a:hlinkClick r:id="rId5"/>
              </a:rPr>
              <a:t>%E2%80%936</a:t>
            </a:r>
            <a:r>
              <a:rPr lang="en-AU" sz="800"/>
              <a:t>. </a:t>
            </a:r>
            <a:endParaRPr lang="en-AU" sz="800" dirty="0"/>
          </a:p>
        </p:txBody>
      </p:sp>
    </p:spTree>
    <p:extLst>
      <p:ext uri="{BB962C8B-B14F-4D97-AF65-F5344CB8AC3E}">
        <p14:creationId xmlns:p14="http://schemas.microsoft.com/office/powerpoint/2010/main" val="337253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328B-F619-4ADF-83AA-A7A1AF77D51B}"/>
              </a:ext>
            </a:extLst>
          </p:cNvPr>
          <p:cNvSpPr>
            <a:spLocks noGrp="1"/>
          </p:cNvSpPr>
          <p:nvPr>
            <p:ph type="title"/>
          </p:nvPr>
        </p:nvSpPr>
        <p:spPr/>
        <p:txBody>
          <a:bodyPr/>
          <a:lstStyle/>
          <a:p>
            <a:r>
              <a:rPr lang="en-AU" dirty="0"/>
              <a:t>Key considerations</a:t>
            </a:r>
          </a:p>
        </p:txBody>
      </p:sp>
      <p:sp>
        <p:nvSpPr>
          <p:cNvPr id="19" name="Rectangle 3"/>
          <p:cNvSpPr>
            <a:spLocks noGrp="1" noChangeArrowheads="1"/>
          </p:cNvSpPr>
          <p:nvPr>
            <p:ph idx="1"/>
            <p:custDataLst>
              <p:tags r:id="rId1"/>
            </p:custDataLst>
          </p:nvPr>
        </p:nvSpPr>
        <p:spPr/>
        <p:txBody>
          <a:bodyPr>
            <a:normAutofit/>
          </a:bodyPr>
          <a:lstStyle/>
          <a:p>
            <a:pPr eaLnBrk="1" hangingPunct="1"/>
            <a:r>
              <a:rPr lang="en-AU" b="1" dirty="0"/>
              <a:t>HASS P–6</a:t>
            </a:r>
          </a:p>
          <a:p>
            <a:pPr marL="360045" indent="-360045" eaLnBrk="1" hangingPunct="1">
              <a:buFontTx/>
              <a:buChar char="•"/>
            </a:pPr>
            <a:r>
              <a:rPr lang="en-AU" dirty="0"/>
              <a:t>Inquiry questions</a:t>
            </a:r>
            <a:endParaRPr lang="en-US" dirty="0"/>
          </a:p>
          <a:p>
            <a:pPr marL="360045" indent="-360045">
              <a:buFont typeface="Arial"/>
              <a:buChar char="•"/>
            </a:pPr>
            <a:r>
              <a:rPr lang="en-AU" dirty="0"/>
              <a:t>Connecting HASS concepts across the primary curriculum</a:t>
            </a:r>
          </a:p>
          <a:p>
            <a:endParaRPr lang="en-AU" dirty="0">
              <a:cs typeface="Arial"/>
            </a:endParaRPr>
          </a:p>
          <a:p>
            <a:r>
              <a:rPr lang="en-AU" b="1" dirty="0">
                <a:cs typeface="Arial"/>
              </a:rPr>
              <a:t>Other HASS considerations</a:t>
            </a:r>
          </a:p>
          <a:p>
            <a:pPr marL="359410" lvl="0" indent="-359410">
              <a:spcBef>
                <a:spcPts val="600"/>
              </a:spcBef>
              <a:buFont typeface="Arial" panose="020B0604020202020204" pitchFamily="34" charset="0"/>
              <a:buChar char="•"/>
            </a:pPr>
            <a:r>
              <a:rPr lang="en-AU" dirty="0"/>
              <a:t>Protocols for engaging First Nations Australians</a:t>
            </a:r>
            <a:endParaRPr lang="en-AU" dirty="0">
              <a:cs typeface="Arial"/>
            </a:endParaRPr>
          </a:p>
          <a:p>
            <a:pPr marL="359410" lvl="0" indent="-359410">
              <a:spcBef>
                <a:spcPts val="600"/>
              </a:spcBef>
              <a:buFont typeface="Arial" panose="020B0604020202020204" pitchFamily="34" charset="0"/>
              <a:buChar char="•"/>
            </a:pPr>
            <a:r>
              <a:rPr lang="en-AU" dirty="0"/>
              <a:t>Meeting the needs of diverse learners</a:t>
            </a:r>
            <a:endParaRPr lang="en-AU" dirty="0">
              <a:cs typeface="Arial"/>
            </a:endParaRPr>
          </a:p>
          <a:p>
            <a:pPr eaLnBrk="1" hangingPunct="1"/>
            <a:endParaRPr lang="en-AU" dirty="0"/>
          </a:p>
        </p:txBody>
      </p:sp>
      <p:pic>
        <p:nvPicPr>
          <p:cNvPr id="6" name="Picture 5">
            <a:extLst>
              <a:ext uri="{FF2B5EF4-FFF2-40B4-BE49-F238E27FC236}">
                <a16:creationId xmlns:a16="http://schemas.microsoft.com/office/drawing/2014/main" id="{757EC287-9C7F-4746-82FF-327A8AEA4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23862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F3A1613-C604-48B0-A3DC-0FC18DDAE8F8}"/>
              </a:ext>
            </a:extLst>
          </p:cNvPr>
          <p:cNvGraphicFramePr>
            <a:graphicFrameLocks noGrp="1"/>
          </p:cNvGraphicFramePr>
          <p:nvPr>
            <p:extLst>
              <p:ext uri="{D42A27DB-BD31-4B8C-83A1-F6EECF244321}">
                <p14:modId xmlns:p14="http://schemas.microsoft.com/office/powerpoint/2010/main" val="3839019050"/>
              </p:ext>
            </p:extLst>
          </p:nvPr>
        </p:nvGraphicFramePr>
        <p:xfrm>
          <a:off x="322822" y="2852936"/>
          <a:ext cx="6769458" cy="3203196"/>
        </p:xfrm>
        <a:graphic>
          <a:graphicData uri="http://schemas.openxmlformats.org/drawingml/2006/table">
            <a:tbl>
              <a:tblPr firstRow="1" firstCol="1" bandRow="1"/>
              <a:tblGrid>
                <a:gridCol w="1812447">
                  <a:extLst>
                    <a:ext uri="{9D8B030D-6E8A-4147-A177-3AD203B41FA5}">
                      <a16:colId xmlns:a16="http://schemas.microsoft.com/office/drawing/2014/main" val="1231424213"/>
                    </a:ext>
                  </a:extLst>
                </a:gridCol>
                <a:gridCol w="4957011">
                  <a:extLst>
                    <a:ext uri="{9D8B030D-6E8A-4147-A177-3AD203B41FA5}">
                      <a16:colId xmlns:a16="http://schemas.microsoft.com/office/drawing/2014/main" val="385332760"/>
                    </a:ext>
                  </a:extLst>
                </a:gridCol>
              </a:tblGrid>
              <a:tr h="1047332">
                <a:tc>
                  <a:txBody>
                    <a:bodyPr/>
                    <a:lstStyle/>
                    <a:p>
                      <a:pPr marL="71755">
                        <a:lnSpc>
                          <a:spcPct val="110000"/>
                        </a:lnSpc>
                      </a:pPr>
                      <a:r>
                        <a:rPr lang="en-AU"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History</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Significance</a:t>
                      </a:r>
                    </a:p>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Continuity and change</a:t>
                      </a:r>
                    </a:p>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Cause and effect</a:t>
                      </a: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3929963775"/>
                  </a:ext>
                </a:extLst>
              </a:tr>
              <a:tr h="713622">
                <a:tc>
                  <a:txBody>
                    <a:bodyPr/>
                    <a:lstStyle/>
                    <a:p>
                      <a:pPr marL="71755">
                        <a:lnSpc>
                          <a:spcPct val="110000"/>
                        </a:lnSpc>
                      </a:pPr>
                      <a:r>
                        <a:rPr lang="en-AU"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Geography</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Place and space</a:t>
                      </a:r>
                    </a:p>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Interconnections</a:t>
                      </a: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1488043316"/>
                  </a:ext>
                </a:extLst>
              </a:tr>
              <a:tr h="713622">
                <a:tc>
                  <a:txBody>
                    <a:bodyPr/>
                    <a:lstStyle/>
                    <a:p>
                      <a:pPr marL="71755">
                        <a:lnSpc>
                          <a:spcPct val="110000"/>
                        </a:lnSpc>
                      </a:pPr>
                      <a:r>
                        <a:rPr lang="en-AU"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Civics and Citizenship</a:t>
                      </a:r>
                      <a:endParaRPr lang="en-AU"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Identity and diversity</a:t>
                      </a:r>
                    </a:p>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Democracy and citizenship</a:t>
                      </a: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1008847483"/>
                  </a:ext>
                </a:extLst>
              </a:tr>
              <a:tr h="713622">
                <a:tc>
                  <a:txBody>
                    <a:bodyPr/>
                    <a:lstStyle/>
                    <a:p>
                      <a:pPr marL="71755">
                        <a:lnSpc>
                          <a:spcPct val="110000"/>
                        </a:lnSpc>
                      </a:pPr>
                      <a:r>
                        <a:rPr lang="en-AU"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Economics and Business</a:t>
                      </a:r>
                      <a:endParaRPr lang="en-AU"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nSpc>
                          <a:spcPct val="110000"/>
                        </a:lnSpc>
                      </a:pPr>
                      <a:r>
                        <a:rPr lang="en-AU" sz="2000" dirty="0">
                          <a:effectLst/>
                          <a:latin typeface="Arial" panose="020B0604020202020204" pitchFamily="34" charset="0"/>
                          <a:ea typeface="Times New Roman" panose="02020603050405020304" pitchFamily="18" charset="0"/>
                          <a:cs typeface="Times New Roman" panose="02020603050405020304" pitchFamily="18" charset="0"/>
                        </a:rPr>
                        <a:t>Resource allocation and making choices</a:t>
                      </a:r>
                    </a:p>
                  </a:txBody>
                  <a:tcPr marL="68580" marR="68580" marT="36195" marB="36195" anchor="ctr">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2897241002"/>
                  </a:ext>
                </a:extLst>
              </a:tr>
            </a:tbl>
          </a:graphicData>
        </a:graphic>
      </p:graphicFrame>
      <p:sp>
        <p:nvSpPr>
          <p:cNvPr id="4" name="Title 3">
            <a:extLst>
              <a:ext uri="{FF2B5EF4-FFF2-40B4-BE49-F238E27FC236}">
                <a16:creationId xmlns:a16="http://schemas.microsoft.com/office/drawing/2014/main" id="{E86339BC-2695-4346-A2D9-C46C4B7F9FC1}"/>
              </a:ext>
            </a:extLst>
          </p:cNvPr>
          <p:cNvSpPr>
            <a:spLocks noGrp="1"/>
          </p:cNvSpPr>
          <p:nvPr>
            <p:ph type="title"/>
          </p:nvPr>
        </p:nvSpPr>
        <p:spPr/>
        <p:txBody>
          <a:bodyPr/>
          <a:lstStyle/>
          <a:p>
            <a:r>
              <a:rPr lang="en-AU" dirty="0"/>
              <a:t>Core concepts</a:t>
            </a:r>
          </a:p>
        </p:txBody>
      </p:sp>
      <p:sp>
        <p:nvSpPr>
          <p:cNvPr id="2" name="Content Placeholder 1">
            <a:extLst>
              <a:ext uri="{FF2B5EF4-FFF2-40B4-BE49-F238E27FC236}">
                <a16:creationId xmlns:a16="http://schemas.microsoft.com/office/drawing/2014/main" id="{DEDC7CD7-C4FF-4964-B4D7-06D96582827A}"/>
              </a:ext>
            </a:extLst>
          </p:cNvPr>
          <p:cNvSpPr>
            <a:spLocks noGrp="1"/>
          </p:cNvSpPr>
          <p:nvPr>
            <p:ph idx="1"/>
          </p:nvPr>
        </p:nvSpPr>
        <p:spPr/>
        <p:txBody>
          <a:bodyPr/>
          <a:lstStyle/>
          <a:p>
            <a:r>
              <a:rPr lang="en-US" dirty="0"/>
              <a:t>The core concepts have been used to identify and develop the essential content in P–6 HASS.</a:t>
            </a:r>
          </a:p>
          <a:p>
            <a:r>
              <a:rPr lang="en-US" dirty="0"/>
              <a:t>The core concepts are grouped according to the </a:t>
            </a:r>
            <a:br>
              <a:rPr lang="en-US" dirty="0"/>
            </a:br>
            <a:r>
              <a:rPr lang="en-US" dirty="0"/>
              <a:t>four subjects.</a:t>
            </a:r>
          </a:p>
          <a:p>
            <a:endParaRPr lang="en-AU" dirty="0"/>
          </a:p>
        </p:txBody>
      </p:sp>
      <p:pic>
        <p:nvPicPr>
          <p:cNvPr id="6" name="Picture 5">
            <a:extLst>
              <a:ext uri="{FF2B5EF4-FFF2-40B4-BE49-F238E27FC236}">
                <a16:creationId xmlns:a16="http://schemas.microsoft.com/office/drawing/2014/main" id="{1F81E24F-1188-4556-B5EA-8FBEDDB115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4349903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RNRSTYLE" val="Body text"/>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RNRSTYLE" val="Body tex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Indigenous girl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607D0A2C-CD30-4FE2-AE5F-A6DF54CAE5A3}"/>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C5B26273-36C1-4E45-99BD-FA141216174B}">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5DEBD03-5E9C-40A0-804B-944DDB9E62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92f0a8-4fbb-4e0a-8c5c-346c8475d8c3"/>
    <ds:schemaRef ds:uri="http://purl.org/dc/elements/1.1/"/>
    <ds:schemaRef ds:uri="http://schemas.microsoft.com/office/2006/metadata/properties"/>
    <ds:schemaRef ds:uri="20c994ed-66fc-4ee5-8ec1-3b2cc50edcb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powerpoint_standard_4x3_CC_BY (2)</Template>
  <TotalTime>1664</TotalTime>
  <Words>4560</Words>
  <Application>Microsoft Office PowerPoint</Application>
  <PresentationFormat>On-screen Show (4:3)</PresentationFormat>
  <Paragraphs>363</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Indigenous girls</vt:lpstr>
      <vt:lpstr>1_QCAA content</vt:lpstr>
      <vt:lpstr>Humanities and Social Sciences (HASS)</vt:lpstr>
      <vt:lpstr>Learning goals</vt:lpstr>
      <vt:lpstr>Three-dimensional curriculum</vt:lpstr>
      <vt:lpstr>Structure of the HASS learning area</vt:lpstr>
      <vt:lpstr>Structure of P–6 HASS</vt:lpstr>
      <vt:lpstr>Rationale</vt:lpstr>
      <vt:lpstr>Aims</vt:lpstr>
      <vt:lpstr>Key considerations</vt:lpstr>
      <vt:lpstr>Core concepts</vt:lpstr>
      <vt:lpstr>Year-by-year and banded curriculum</vt:lpstr>
      <vt:lpstr>Level description</vt:lpstr>
      <vt:lpstr>Curriculum content</vt:lpstr>
      <vt:lpstr>Strands and sub-strands</vt:lpstr>
      <vt:lpstr>Achievement standards</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area overview presentation: P-6 HASS</dc:title>
  <dc:creator>Queensland Curriculum &amp; Assessmemt Authority</dc:creator>
  <cp:lastModifiedBy>Fred Crawford</cp:lastModifiedBy>
  <cp:revision>73</cp:revision>
  <cp:lastPrinted>2020-03-04T01:44:12Z</cp:lastPrinted>
  <dcterms:created xsi:type="dcterms:W3CDTF">2021-09-19T22:24:13Z</dcterms:created>
  <dcterms:modified xsi:type="dcterms:W3CDTF">2022-11-03T05:16:42Z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y fmtid="{D5CDD505-2E9C-101B-9397-08002B2CF9AE}" pid="7" name="ArticulateGUID">
    <vt:lpwstr>3793BF12-6059-4247-BDD9-CB90BBC7D9F0</vt:lpwstr>
  </property>
  <property fmtid="{D5CDD505-2E9C-101B-9397-08002B2CF9AE}" pid="8" name="ArticulatePath">
    <vt:lpwstr>ac_hass_p6_learning_area_overview_updated v9 AC_as_v2</vt:lpwstr>
  </property>
</Properties>
</file>