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21" r:id="rId5"/>
    <p:sldMasterId id="2147484227" r:id="rId6"/>
  </p:sldMasterIdLst>
  <p:notesMasterIdLst>
    <p:notesMasterId r:id="rId29"/>
  </p:notesMasterIdLst>
  <p:handoutMasterIdLst>
    <p:handoutMasterId r:id="rId30"/>
  </p:handoutMasterIdLst>
  <p:sldIdLst>
    <p:sldId id="287" r:id="rId7"/>
    <p:sldId id="313" r:id="rId8"/>
    <p:sldId id="314" r:id="rId9"/>
    <p:sldId id="277" r:id="rId10"/>
    <p:sldId id="317" r:id="rId11"/>
    <p:sldId id="320" r:id="rId12"/>
    <p:sldId id="323" r:id="rId13"/>
    <p:sldId id="334" r:id="rId14"/>
    <p:sldId id="319" r:id="rId15"/>
    <p:sldId id="325" r:id="rId16"/>
    <p:sldId id="326" r:id="rId17"/>
    <p:sldId id="327" r:id="rId18"/>
    <p:sldId id="338" r:id="rId19"/>
    <p:sldId id="335" r:id="rId20"/>
    <p:sldId id="274" r:id="rId21"/>
    <p:sldId id="328" r:id="rId22"/>
    <p:sldId id="339" r:id="rId23"/>
    <p:sldId id="369" r:id="rId24"/>
    <p:sldId id="341" r:id="rId25"/>
    <p:sldId id="333" r:id="rId26"/>
    <p:sldId id="406" r:id="rId27"/>
    <p:sldId id="283" r:id="rId28"/>
  </p:sldIdLst>
  <p:sldSz cx="9144000" cy="6858000" type="screen4x3"/>
  <p:notesSz cx="6807200" cy="9939338"/>
  <p:custDataLst>
    <p:tags r:id="rId31"/>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Zoe Yule" initials="ZY" lastIdx="15" clrIdx="7">
    <p:extLst>
      <p:ext uri="{19B8F6BF-5375-455C-9EA6-DF929625EA0E}">
        <p15:presenceInfo xmlns:p15="http://schemas.microsoft.com/office/powerpoint/2012/main" userId="S::Zoe.Yule@qcaa.qld.edu.au::ea218523-7aaf-4f68-858e-01429e8e8cb0" providerId="AD"/>
      </p:ext>
    </p:extLst>
  </p:cmAuthor>
  <p:cmAuthor id="1" name="Niza Villanueva" initials="NV" lastIdx="2" clrIdx="1"/>
  <p:cmAuthor id="8" name="NV GD" initials="NV" lastIdx="3" clrIdx="8">
    <p:extLst>
      <p:ext uri="{19B8F6BF-5375-455C-9EA6-DF929625EA0E}">
        <p15:presenceInfo xmlns:p15="http://schemas.microsoft.com/office/powerpoint/2012/main" userId="NV GD" providerId="None"/>
      </p:ext>
    </p:extLst>
  </p:cmAuthor>
  <p:cmAuthor id="2" name="Helena Bond" initials="HB" lastIdx="7" clrIdx="2"/>
  <p:cmAuthor id="9" name="Rachelle Willington" initials="RW" lastIdx="25" clrIdx="9">
    <p:extLst>
      <p:ext uri="{19B8F6BF-5375-455C-9EA6-DF929625EA0E}">
        <p15:presenceInfo xmlns:p15="http://schemas.microsoft.com/office/powerpoint/2012/main" userId="S::Rachelle.Willington@qcaa.qld.edu.au::acf22d5f-7945-471c-a697-22ad84275b5f" providerId="AD"/>
      </p:ext>
    </p:extLst>
  </p:cmAuthor>
  <p:cmAuthor id="3" name="Alison Scott" initials="AS" lastIdx="19" clrIdx="3">
    <p:extLst>
      <p:ext uri="{19B8F6BF-5375-455C-9EA6-DF929625EA0E}">
        <p15:presenceInfo xmlns:p15="http://schemas.microsoft.com/office/powerpoint/2012/main" userId="S::Alison.Scott@qcaa.qld.edu.au::ef947b8b-1725-4591-a6a8-f8a9c588b314" providerId="AD"/>
      </p:ext>
    </p:extLst>
  </p:cmAuthor>
  <p:cmAuthor id="10" name="Luna Pendragon" initials="LP" lastIdx="5" clrIdx="10">
    <p:extLst>
      <p:ext uri="{19B8F6BF-5375-455C-9EA6-DF929625EA0E}">
        <p15:presenceInfo xmlns:p15="http://schemas.microsoft.com/office/powerpoint/2012/main" userId="S::Luna.Pendragon@qcaa.qld.edu.au::805c6c5e-2b13-45db-a6a4-e4f1326843b7" providerId="AD"/>
      </p:ext>
    </p:extLst>
  </p:cmAuthor>
  <p:cmAuthor id="4" name="Kirsty Morrison" initials="KM" lastIdx="19" clrIdx="4">
    <p:extLst>
      <p:ext uri="{19B8F6BF-5375-455C-9EA6-DF929625EA0E}">
        <p15:presenceInfo xmlns:p15="http://schemas.microsoft.com/office/powerpoint/2012/main" userId="S-1-5-21-2406935999-1983212525-3895035740-16719" providerId="AD"/>
      </p:ext>
    </p:extLst>
  </p:cmAuthor>
  <p:cmAuthor id="11" name="Taylor Donnelly" initials="TD" lastIdx="4" clrIdx="11">
    <p:extLst>
      <p:ext uri="{19B8F6BF-5375-455C-9EA6-DF929625EA0E}">
        <p15:presenceInfo xmlns:p15="http://schemas.microsoft.com/office/powerpoint/2012/main" userId="S::Taylor.Donnelly@qcaa.qld.edu.au::2f172d5a-e8b1-4be1-90d7-be2a1d9f93f6" providerId="AD"/>
      </p:ext>
    </p:extLst>
  </p:cmAuthor>
  <p:cmAuthor id="5" name="Kirsty Morrison" initials="KM [2]" lastIdx="7" clrIdx="5">
    <p:extLst>
      <p:ext uri="{19B8F6BF-5375-455C-9EA6-DF929625EA0E}">
        <p15:presenceInfo xmlns:p15="http://schemas.microsoft.com/office/powerpoint/2012/main" userId="S::Kirsty.Morrison@qcaa.qld.edu.au::4506f4d7-45ce-4903-942d-146f25eccce2" providerId="AD"/>
      </p:ext>
    </p:extLst>
  </p:cmAuthor>
  <p:cmAuthor id="6" name="Taylah Swindell" initials="TS" lastIdx="1" clrIdx="6">
    <p:extLst>
      <p:ext uri="{19B8F6BF-5375-455C-9EA6-DF929625EA0E}">
        <p15:presenceInfo xmlns:p15="http://schemas.microsoft.com/office/powerpoint/2012/main" userId="S::Taylah.Swindell@qcaa.qld.edu.au::0f9ad9a0-96ba-49cb-86f7-9751f31fc0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B73"/>
    <a:srgbClr val="FF9999"/>
    <a:srgbClr val="9F218B"/>
    <a:srgbClr val="84BD00"/>
    <a:srgbClr val="F26A21"/>
    <a:srgbClr val="00B5D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8" autoAdjust="0"/>
    <p:restoredTop sz="51704" autoAdjust="0"/>
  </p:normalViewPr>
  <p:slideViewPr>
    <p:cSldViewPr snapToGrid="0">
      <p:cViewPr varScale="1">
        <p:scale>
          <a:sx n="59" d="100"/>
          <a:sy n="59" d="100"/>
        </p:scale>
        <p:origin x="3342" y="60"/>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9" y="2"/>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1"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9" y="2"/>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Version 9.0: Humanities and Social Sciences Years 7–Year 10. It gives insight into the position of HASS within the Australian Curriculum and the structure of the HASS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HASS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a:spcBef>
                <a:spcPts val="0"/>
              </a:spcBef>
            </a:pPr>
            <a:r>
              <a:rPr lang="en-US" sz="1100" b="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i="0" u="sng" dirty="0"/>
              <a:t>https://v9.australiancurriculum.edu.au/.</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4903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cs typeface="Arial" panose="020B0604020202020204" pitchFamily="34" charset="0"/>
              </a:rPr>
              <a:t>The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HASS curriculum is structured into both year-by-year and banded curriculum content. The banded curriculum content enables flexible delivery of HASS across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1" i="0" u="none" strike="noStrike" dirty="0">
                <a:solidFill>
                  <a:srgbClr val="000000"/>
                </a:solidFill>
                <a:effectLst/>
                <a:latin typeface="Arial" panose="020B0604020202020204" pitchFamily="34" charset="0"/>
                <a:cs typeface="Arial" panose="020B0604020202020204" pitchFamily="34" charset="0"/>
              </a:rPr>
              <a:t>Suggested activity</a:t>
            </a:r>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0" i="0" u="none" strike="noStrike" dirty="0">
                <a:solidFill>
                  <a:srgbClr val="000000"/>
                </a:solidFill>
                <a:effectLst/>
                <a:latin typeface="Arial" panose="020B0604020202020204" pitchFamily="34" charset="0"/>
                <a:cs typeface="Arial" panose="020B0604020202020204" pitchFamily="34" charset="0"/>
              </a:rPr>
              <a:t>What are the implications of the year-by-year curriculum for the planning of your teaching, learning and assessment program?</a:t>
            </a:r>
            <a:r>
              <a:rPr lang="en-US" sz="1100" b="0" i="0" dirty="0">
                <a:solidFill>
                  <a:srgbClr val="444444"/>
                </a:solidFill>
                <a:effectLst/>
                <a:latin typeface="Arial" panose="020B0604020202020204" pitchFamily="34" charset="0"/>
                <a:cs typeface="Arial" panose="020B0604020202020204" pitchFamily="34" charset="0"/>
              </a:rPr>
              <a:t>​</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64484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Each </a:t>
            </a:r>
            <a:r>
              <a:rPr lang="en-AU" sz="1100" dirty="0">
                <a:solidFill>
                  <a:schemeClr val="tx1"/>
                </a:solidFill>
                <a:latin typeface="Arial" pitchFamily="34" charset="0"/>
                <a:cs typeface="Arial" pitchFamily="34" charset="0"/>
              </a:rPr>
              <a:t>Years 7–10 </a:t>
            </a:r>
            <a:r>
              <a:rPr lang="en-US" sz="1100" b="0" i="0" u="none" strike="noStrike" dirty="0">
                <a:solidFill>
                  <a:srgbClr val="000000"/>
                </a:solidFill>
                <a:effectLst/>
                <a:latin typeface="Arial" panose="020B0604020202020204" pitchFamily="34" charset="0"/>
              </a:rPr>
              <a:t>HASS level description identifies the:</a:t>
            </a:r>
            <a:r>
              <a:rPr lang="en-US" sz="1100" b="0" i="0" dirty="0">
                <a:solidFill>
                  <a:srgbClr val="444444"/>
                </a:solidFill>
                <a:effectLst/>
                <a:latin typeface="Arial" panose="020B0604020202020204" pitchFamily="34" charset="0"/>
              </a:rPr>
              <a:t>​</a:t>
            </a:r>
          </a:p>
          <a:p>
            <a:pPr algn="l" rtl="0" fontAlgn="base"/>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context for each year</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inquiry questions that may be addressed in each year.</a:t>
            </a:r>
            <a:endParaRPr lang="en-US" sz="1100" b="0" i="0" u="none" strike="noStrike"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endParaRPr lang="en-US" sz="1800" b="0" i="0" u="none" strike="noStrike"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44391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baseline="0" dirty="0">
                <a:solidFill>
                  <a:srgbClr val="000000"/>
                </a:solidFill>
                <a:latin typeface="+mn-lt"/>
              </a:rPr>
              <a:t>The two strands are interrelated and should be programmed and taught in an integrated way. The content descriptions of the two strands have been written so that at each year this integration is possible. The knowledge and understanding strand provides the contexts through which skills and understandings of the core concepts are developed in increasing complexity across </a:t>
            </a:r>
            <a:r>
              <a:rPr lang="en-AU" sz="1100" dirty="0">
                <a:solidFill>
                  <a:schemeClr val="tx1"/>
                </a:solidFill>
                <a:latin typeface="+mn-lt"/>
                <a:cs typeface="Arial" pitchFamily="34" charset="0"/>
              </a:rPr>
              <a:t>Years 7–10 </a:t>
            </a:r>
            <a:r>
              <a:rPr lang="en-US" sz="1100" b="0" i="0" u="none" strike="noStrike" baseline="0" dirty="0">
                <a:solidFill>
                  <a:srgbClr val="000000"/>
                </a:solidFill>
                <a:latin typeface="+mn-lt"/>
              </a:rPr>
              <a:t>. </a:t>
            </a:r>
            <a:endParaRPr lang="en-AU" sz="1100" dirty="0">
              <a:latin typeface="+mn-lt"/>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3504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 </a:t>
            </a: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indent="0">
              <a:lnSpc>
                <a:spcPct val="100000"/>
              </a:lnSpc>
              <a:spcBef>
                <a:spcPts val="0"/>
              </a:spcBef>
            </a:pPr>
            <a:endParaRPr lang="en-AU" sz="1100" b="1" u="non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the </a:t>
            </a:r>
            <a:r>
              <a:rPr lang="en-AU" sz="1100" i="0" kern="1200" dirty="0">
                <a:solidFill>
                  <a:schemeClr val="tx1"/>
                </a:solidFill>
                <a:effectLst/>
                <a:latin typeface="Arial" pitchFamily="34" charset="0"/>
                <a:ea typeface="+mn-ea"/>
                <a:cs typeface="Arial" pitchFamily="34" charset="0"/>
              </a:rPr>
              <a:t>Australian Curriculum for one subject in the Years 7–10 HASS learning area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 </a:t>
            </a:r>
            <a:r>
              <a:rPr lang="en-AU" sz="1100" u="sng" kern="1200" dirty="0">
                <a:solidFill>
                  <a:schemeClr val="tx1"/>
                </a:solidFill>
                <a:effectLst/>
                <a:latin typeface="Arial" pitchFamily="34" charset="0"/>
                <a:ea typeface="+mn-ea"/>
                <a:cs typeface="Arial" pitchFamily="34" charset="0"/>
              </a:rPr>
              <a:t>https://v9.australiancurriculum.edu.au/.</a:t>
            </a:r>
            <a:endParaRPr lang="en-AU" sz="1100" b="1" u="sng"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baseline="0" dirty="0">
              <a:solidFill>
                <a:schemeClr val="tx1"/>
              </a:solidFill>
              <a:effectLst/>
              <a:latin typeface="Arial" pitchFamily="34" charset="0"/>
              <a:ea typeface="+mn-ea"/>
              <a:cs typeface="Arial" pitchFamily="34" charset="0"/>
            </a:endParaRP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Within the Australian Curriculum: HASS, select a year level and read the content descriptions.</a:t>
            </a: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Consider the content descriptions for the year level prior to and following the selected year level.</a:t>
            </a: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 a small group, discuss how the curriculum develops in increasing complexity of cognition and skills across the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years</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baseline="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1374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rPr>
              <a:t>Under each strand, curriculum content is further </a:t>
            </a:r>
            <a:r>
              <a:rPr lang="en-US" sz="1100" b="0" i="0" u="none" strike="noStrike" baseline="0" dirty="0" err="1">
                <a:solidFill>
                  <a:srgbClr val="000000"/>
                </a:solidFill>
                <a:latin typeface="Arial" panose="020B0604020202020204" pitchFamily="34" charset="0"/>
              </a:rPr>
              <a:t>organised</a:t>
            </a:r>
            <a:r>
              <a:rPr lang="en-US" sz="1100" b="0" i="0" u="none" strike="noStrike" baseline="0" dirty="0">
                <a:solidFill>
                  <a:srgbClr val="000000"/>
                </a:solidFill>
                <a:latin typeface="Arial" panose="020B0604020202020204" pitchFamily="34" charset="0"/>
              </a:rPr>
              <a:t> into sub-strands. In the Knowledge and understanding strand, there are varying numbers of sub-strands depending on the subject.</a:t>
            </a:r>
          </a:p>
          <a:p>
            <a:endParaRPr lang="en-US" sz="1100" b="0" i="0" u="none" strike="noStrike" baseline="0" dirty="0">
              <a:solidFill>
                <a:srgbClr val="000000"/>
              </a:solidFill>
              <a:latin typeface="Arial" panose="020B0604020202020204" pitchFamily="34" charset="0"/>
            </a:endParaRPr>
          </a:p>
          <a:p>
            <a:r>
              <a:rPr lang="en-US" sz="1100" b="0" i="0" u="none" strike="noStrike" baseline="0" dirty="0">
                <a:solidFill>
                  <a:srgbClr val="000000"/>
                </a:solidFill>
                <a:latin typeface="Arial" panose="020B0604020202020204" pitchFamily="34" charset="0"/>
              </a:rPr>
              <a:t>Sub-strands are provided for:</a:t>
            </a:r>
          </a:p>
          <a:p>
            <a:pPr marL="171450" indent="-171450">
              <a:buFont typeface="Arial" panose="020B0604020202020204" pitchFamily="34" charset="0"/>
              <a:buChar char="•"/>
            </a:pPr>
            <a:r>
              <a:rPr lang="en-US" sz="1100" b="0" i="0" u="none" strike="noStrike" baseline="0">
                <a:solidFill>
                  <a:srgbClr val="000000"/>
                </a:solidFill>
                <a:latin typeface="Arial" panose="020B0604020202020204" pitchFamily="34" charset="0"/>
              </a:rPr>
              <a:t>History — </a:t>
            </a:r>
            <a:r>
              <a:rPr lang="en-US" sz="1100" b="0" i="0" u="none" strike="noStrike" baseline="0" dirty="0">
                <a:solidFill>
                  <a:srgbClr val="000000"/>
                </a:solidFill>
                <a:latin typeface="Arial" panose="020B0604020202020204" pitchFamily="34" charset="0"/>
              </a:rPr>
              <a:t>an overview and a selection of two (Year 7), three (Years 8 and 10) or four (Year 9) sub-strands</a:t>
            </a:r>
          </a:p>
          <a:p>
            <a:pPr marL="171450" indent="-171450">
              <a:buFont typeface="Arial" panose="020B0604020202020204" pitchFamily="34" charset="0"/>
              <a:buChar char="•"/>
            </a:pPr>
            <a:r>
              <a:rPr lang="en-US" sz="1100" b="0" i="0" u="none" strike="noStrike" baseline="0">
                <a:solidFill>
                  <a:srgbClr val="000000"/>
                </a:solidFill>
                <a:latin typeface="Arial" panose="020B0604020202020204" pitchFamily="34" charset="0"/>
              </a:rPr>
              <a:t>Geography — </a:t>
            </a:r>
            <a:r>
              <a:rPr lang="en-US" sz="1100" b="0" i="0" u="none" strike="noStrike" baseline="0" dirty="0">
                <a:solidFill>
                  <a:srgbClr val="000000"/>
                </a:solidFill>
                <a:latin typeface="Arial" panose="020B0604020202020204" pitchFamily="34" charset="0"/>
              </a:rPr>
              <a:t>two sub-strands</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Civics and </a:t>
            </a:r>
            <a:r>
              <a:rPr lang="en-US" sz="1100" b="0" i="0" u="none" strike="noStrike" baseline="0">
                <a:solidFill>
                  <a:srgbClr val="000000"/>
                </a:solidFill>
                <a:latin typeface="Arial" panose="020B0604020202020204" pitchFamily="34" charset="0"/>
              </a:rPr>
              <a:t>Citizenship — </a:t>
            </a:r>
            <a:r>
              <a:rPr lang="en-US" sz="1100" b="0" i="0" u="none" strike="noStrike" baseline="0" dirty="0">
                <a:solidFill>
                  <a:srgbClr val="000000"/>
                </a:solidFill>
                <a:latin typeface="Arial" panose="020B0604020202020204" pitchFamily="34" charset="0"/>
              </a:rPr>
              <a:t>three sub-strands</a:t>
            </a:r>
          </a:p>
          <a:p>
            <a:pPr marL="171450" indent="-171450">
              <a:buFont typeface="Arial" panose="020B0604020202020204" pitchFamily="34" charset="0"/>
              <a:buChar char="•"/>
            </a:pPr>
            <a:endParaRPr lang="en-US" sz="1100" b="0" i="0" u="none" strike="noStrike" baseline="0" dirty="0">
              <a:solidFill>
                <a:srgbClr val="000000"/>
              </a:solidFill>
              <a:latin typeface="Arial" panose="020B0604020202020204" pitchFamily="34" charset="0"/>
            </a:endParaRP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rPr>
              <a:t>It is important to note that there are no sub-strands provided for Economics and Business in the Knowledge and understanding strand.</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What is the relationship between the strands of HASS?</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Prepare a brief statement/overview that would help you describe the strands to a parent group.</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892769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In each HASS subject, there are four sub-strands. These vary depending on the nature of the subject. There are certain skills that are common to all subjects, namely:</a:t>
            </a:r>
          </a:p>
          <a:p>
            <a:endParaRPr lang="en-AU"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questioning and researching</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Communicating.</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66104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The achievement standard is a statement of what students should know and should be able to do at the end of the year level. </a:t>
            </a:r>
            <a:r>
              <a:rPr lang="en-AU" sz="1100" b="0" i="0" u="none" strike="noStrike" dirty="0">
                <a:solidFill>
                  <a:srgbClr val="000000"/>
                </a:solidFill>
                <a:effectLst/>
                <a:latin typeface="Arial" panose="020B0604020202020204" pitchFamily="34" charset="0"/>
              </a:rPr>
              <a:t>In HASS, the first paragraph of the achievement standard relates to Knowledge and understanding, and the second paragraph relates to Skills. </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algn="l" rtl="0" fontAlgn="base"/>
            <a:r>
              <a:rPr lang="en-AU" sz="1100" b="0" i="0" u="none" strike="noStrike" dirty="0">
                <a:solidFill>
                  <a:srgbClr val="000000"/>
                </a:solidFill>
                <a:effectLst/>
                <a:latin typeface="Arial" panose="020B0604020202020204" pitchFamily="34" charset="0"/>
              </a:rPr>
              <a:t>The </a:t>
            </a:r>
            <a:r>
              <a:rPr lang="en-AU" sz="1100" dirty="0">
                <a:solidFill>
                  <a:schemeClr val="tx1"/>
                </a:solidFill>
                <a:latin typeface="Arial" pitchFamily="34" charset="0"/>
                <a:cs typeface="Arial" pitchFamily="34" charset="0"/>
              </a:rPr>
              <a:t>Years 7–10 </a:t>
            </a:r>
            <a:r>
              <a:rPr lang="en-AU" sz="1100" b="0" i="0" u="none" strike="noStrike" dirty="0">
                <a:solidFill>
                  <a:srgbClr val="000000"/>
                </a:solidFill>
                <a:effectLst/>
                <a:latin typeface="Arial" panose="020B0604020202020204" pitchFamily="34" charset="0"/>
              </a:rPr>
              <a:t>HASS achievement standards are available from: </a:t>
            </a:r>
            <a:r>
              <a:rPr lang="en-AU" sz="1100" b="0" i="0" u="sng" strike="noStrike" dirty="0">
                <a:solidFill>
                  <a:srgbClr val="000000"/>
                </a:solidFill>
                <a:effectLst/>
                <a:latin typeface="Arial" panose="020B0604020202020204" pitchFamily="34" charset="0"/>
              </a:rPr>
              <a:t>https://v9.australiancurriculum.edu.au/.</a:t>
            </a:r>
          </a:p>
          <a:p>
            <a:pPr algn="l" rtl="0" fontAlgn="base"/>
            <a:r>
              <a:rPr lang="en-AU" sz="1100" b="0" i="0" dirty="0">
                <a:solidFill>
                  <a:srgbClr val="444444"/>
                </a:solidFill>
                <a:effectLst/>
                <a:latin typeface="Arial" panose="020B0604020202020204" pitchFamily="34" charset="0"/>
              </a:rPr>
              <a:t>​​</a:t>
            </a:r>
          </a:p>
          <a:p>
            <a:pPr>
              <a:lnSpc>
                <a:spcPct val="110000"/>
              </a:lnSpc>
              <a:spcAft>
                <a:spcPts val="600"/>
              </a:spcAft>
            </a:pPr>
            <a:r>
              <a:rPr lang="en-AU"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Using the Australian Curriculum for one subject within the Years 7–10 HASS learning area, discuss how the evidence that students need to provide of what they know and can do increases in complexity across year levels.</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For a given year level, map the achievement standard to the content descriptions.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97685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key connections help teachers identify the links to the other dimensions for the Australian Curriculum including the general capabilities, cross-curriculum priorities and other learning areas to assist teachers to make connections in their planning for student learning.</a:t>
            </a:r>
          </a:p>
          <a:p>
            <a:pPr>
              <a:lnSpc>
                <a:spcPct val="110000"/>
              </a:lnSpc>
              <a:spcAft>
                <a:spcPts val="6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key connections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a:lnSpc>
                <a:spcPct val="110000"/>
              </a:lnSpc>
              <a:spcAft>
                <a:spcPts val="600"/>
              </a:spcAft>
            </a:pPr>
            <a:endParaRPr lang="en-AU" sz="1100" b="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other learning areas. Partner with a colleague to discuss the following questions:</a:t>
            </a: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Which learning areas does the 7–10 HASS curriculum have </a:t>
            </a:r>
            <a:r>
              <a:rPr lang="en-AU" sz="1100" kern="1200" baseline="0" dirty="0">
                <a:solidFill>
                  <a:schemeClr val="tx1"/>
                </a:solidFill>
                <a:effectLst/>
                <a:latin typeface="Arial" pitchFamily="34" charset="0"/>
                <a:ea typeface="+mn-ea"/>
                <a:cs typeface="Arial" pitchFamily="34" charset="0"/>
              </a:rPr>
              <a:t>key connections to</a:t>
            </a:r>
            <a:r>
              <a:rPr lang="en-AU" sz="1100" kern="1200" dirty="0">
                <a:solidFill>
                  <a:schemeClr val="tx1"/>
                </a:solidFill>
                <a:effectLst/>
                <a:latin typeface="Arial" pitchFamily="34" charset="0"/>
                <a:ea typeface="+mn-ea"/>
                <a:cs typeface="Arial" pitchFamily="34" charset="0"/>
              </a:rPr>
              <a:t>? </a:t>
            </a:r>
            <a:endParaRPr lang="en-AU" sz="1100" kern="1200" dirty="0">
              <a:solidFill>
                <a:schemeClr val="tx1"/>
              </a:solidFill>
              <a:effectLst/>
              <a:latin typeface="Arial" pitchFamily="34" charset="0"/>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nSpc>
                <a:spcPct val="110000"/>
              </a:lnSpc>
              <a:spcAft>
                <a:spcPts val="600"/>
              </a:spcAft>
              <a:buFont typeface="+mj-lt"/>
              <a:buAutoNum type="arabicPeriod"/>
              <a:tabLst>
                <a:tab pos="9144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Create a concept map showing the connections between other learning areas.</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105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latin typeface="Arial"/>
                <a:cs typeface="Arial"/>
              </a:rPr>
              <a:t>A summary of</a:t>
            </a:r>
            <a:r>
              <a:rPr lang="en-AU" sz="1100" b="0" baseline="0" dirty="0">
                <a:latin typeface="Arial"/>
                <a:cs typeface="Arial"/>
              </a:rPr>
              <a:t> the focus of each of the general capabilities in the Humanities and social sciences learning area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18</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maybe incorporated in teaching and learning activities where appropriate. </a:t>
            </a:r>
          </a:p>
          <a:p>
            <a:pPr>
              <a:lnSpc>
                <a:spcPct val="110000"/>
              </a:lnSpc>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a:t>
            </a:r>
            <a:r>
              <a:rPr lang="en-AU" sz="1100" kern="1200">
                <a:solidFill>
                  <a:schemeClr val="tx1"/>
                </a:solidFill>
                <a:effectLst/>
                <a:latin typeface="Arial" pitchFamily="34" charset="0"/>
                <a:ea typeface="+mn-ea"/>
                <a:cs typeface="Arial" pitchFamily="34" charset="0"/>
              </a:rPr>
              <a:t>programs?</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909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t>
            </a:r>
            <a:r>
              <a:rPr lang="en-AU" sz="1100">
                <a:solidFill>
                  <a:schemeClr val="tx1"/>
                </a:solidFill>
                <a:latin typeface="Arial" pitchFamily="34" charset="0"/>
                <a:cs typeface="Arial" pitchFamily="34" charset="0"/>
              </a:rPr>
              <a:t>Australian Curriculum Version 9.0, </a:t>
            </a:r>
            <a:r>
              <a:rPr lang="en-AU" sz="1100" dirty="0">
                <a:solidFill>
                  <a:schemeClr val="tx1"/>
                </a:solidFill>
                <a:latin typeface="Arial" pitchFamily="34" charset="0"/>
                <a:cs typeface="Arial" pitchFamily="34" charset="0"/>
              </a:rPr>
              <a:t>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Humanities</a:t>
            </a:r>
            <a:r>
              <a:rPr lang="en-AU" sz="1100" baseline="0" dirty="0">
                <a:solidFill>
                  <a:schemeClr val="tx1"/>
                </a:solidFill>
                <a:latin typeface="Arial" pitchFamily="34" charset="0"/>
                <a:cs typeface="Arial" pitchFamily="34" charset="0"/>
              </a:rPr>
              <a:t> and Social Sciences </a:t>
            </a:r>
            <a:r>
              <a:rPr lang="en-AU" sz="1100" dirty="0">
                <a:solidFill>
                  <a:schemeClr val="tx1"/>
                </a:solidFill>
                <a:latin typeface="Arial" pitchFamily="34" charset="0"/>
                <a:cs typeface="Arial" pitchFamily="34" charset="0"/>
              </a:rPr>
              <a:t>curriculum in </a:t>
            </a:r>
            <a:r>
              <a:rPr lang="en-AU" sz="1100" dirty="0">
                <a:latin typeface="Arial" panose="020B0604020202020204" pitchFamily="34" charset="0"/>
                <a:cs typeface="Arial" panose="020B0604020202020204" pitchFamily="34" charset="0"/>
              </a:rPr>
              <a:t>Years 7–10 </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a:t>
            </a:r>
            <a:r>
              <a:rPr lang="en-AU" sz="1100" dirty="0">
                <a:latin typeface="Arial" panose="020B0604020202020204" pitchFamily="34" charset="0"/>
                <a:cs typeface="Arial" panose="020B0604020202020204" pitchFamily="34" charset="0"/>
              </a:rPr>
              <a:t>Years 7–10 </a:t>
            </a:r>
            <a:r>
              <a:rPr lang="en-AU" sz="1100">
                <a:solidFill>
                  <a:schemeClr val="tx1"/>
                </a:solidFill>
                <a:latin typeface="Arial" pitchFamily="34" charset="0"/>
                <a:cs typeface="Arial" pitchFamily="34" charset="0"/>
              </a:rPr>
              <a:t>HASS subjects, </a:t>
            </a:r>
            <a:r>
              <a:rPr lang="en-AU" sz="1100" dirty="0">
                <a:solidFill>
                  <a:schemeClr val="tx1"/>
                </a:solidFill>
                <a:latin typeface="Arial" pitchFamily="34" charset="0"/>
                <a:cs typeface="Arial" pitchFamily="34" charset="0"/>
              </a:rPr>
              <a:t>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171450" indent="-171450">
              <a:spcBef>
                <a:spcPts val="0"/>
              </a:spcBef>
              <a:buFont typeface="Arial" panose="020B0604020202020204" pitchFamily="34" charset="0"/>
              <a:buChar char="•"/>
              <a:defRPr/>
            </a:pPr>
            <a:endParaRPr lang="en-AU" sz="1100" dirty="0">
              <a:solidFill>
                <a:schemeClr val="tx1"/>
              </a:solidFill>
              <a:latin typeface="Arial" pitchFamily="34" charset="0"/>
              <a:cs typeface="Arial" pitchFamily="34" charset="0"/>
            </a:endParaRPr>
          </a:p>
          <a:p>
            <a:pPr marL="0" indent="0">
              <a:spcBef>
                <a:spcPts val="0"/>
              </a:spcBef>
              <a:buFont typeface="Arial" panose="020B0604020202020204" pitchFamily="34" charset="0"/>
              <a:buNone/>
              <a:defRPr/>
            </a:pPr>
            <a:r>
              <a:rPr lang="en-AU" sz="1100" b="1" dirty="0">
                <a:solidFill>
                  <a:schemeClr val="tx1"/>
                </a:solidFill>
                <a:latin typeface="Arial" pitchFamily="34" charset="0"/>
                <a:cs typeface="Arial" pitchFamily="34" charset="0"/>
              </a:rPr>
              <a:t>Note: </a:t>
            </a:r>
            <a:r>
              <a:rPr lang="en-AU" sz="1100" b="0" dirty="0">
                <a:solidFill>
                  <a:schemeClr val="tx1"/>
                </a:solidFill>
                <a:latin typeface="Arial" pitchFamily="34" charset="0"/>
                <a:cs typeface="Arial" pitchFamily="34" charset="0"/>
              </a:rPr>
              <a:t>Subject-specific information can be found in the corresponding </a:t>
            </a:r>
            <a:r>
              <a:rPr lang="en-AU" sz="1100" b="0">
                <a:solidFill>
                  <a:schemeClr val="tx1"/>
                </a:solidFill>
                <a:latin typeface="Arial" pitchFamily="34" charset="0"/>
                <a:cs typeface="Arial" pitchFamily="34" charset="0"/>
              </a:rPr>
              <a:t>Subject overview </a:t>
            </a:r>
            <a:r>
              <a:rPr lang="en-AU" sz="1100" b="0" dirty="0">
                <a:solidFill>
                  <a:schemeClr val="tx1"/>
                </a:solidFill>
                <a:latin typeface="Arial" pitchFamily="34" charset="0"/>
                <a:cs typeface="Arial" pitchFamily="34" charset="0"/>
              </a:rPr>
              <a:t>presentations. These are available for:</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History</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Geography</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Civics and Citizenship</a:t>
            </a:r>
          </a:p>
          <a:p>
            <a:pPr marL="171450" indent="-171450">
              <a:spcBef>
                <a:spcPts val="0"/>
              </a:spcBef>
              <a:buFont typeface="Arial" panose="020B0604020202020204" pitchFamily="34" charset="0"/>
              <a:buChar char="•"/>
              <a:defRPr/>
            </a:pPr>
            <a:r>
              <a:rPr lang="en-AU" sz="1100" b="0" dirty="0">
                <a:solidFill>
                  <a:schemeClr val="tx1"/>
                </a:solidFill>
                <a:latin typeface="Arial" pitchFamily="34" charset="0"/>
                <a:cs typeface="Arial" pitchFamily="34" charset="0"/>
              </a:rPr>
              <a:t>Years 7–10 Economics and Business</a:t>
            </a:r>
            <a:endParaRPr lang="en-AU" sz="1100" b="1" dirty="0">
              <a:solidFill>
                <a:schemeClr val="tx1"/>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2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 one-page overview of the Australian Curriculum: HASS can be accessed through </a:t>
            </a:r>
            <a:r>
              <a:rPr lang="en-AU" sz="1100" b="0" i="0" u="sng" baseline="0" dirty="0">
                <a:latin typeface="Arial" pitchFamily="34" charset="0"/>
                <a:cs typeface="Arial" pitchFamily="34" charset="0"/>
              </a:rPr>
              <a:t>https://www.qcaa.qld.edu.au/p-10/aciq/version-9/learning-areas</a:t>
            </a:r>
            <a:r>
              <a:rPr lang="en-AU" sz="1100" b="0" i="0" u="sng" baseline="0">
                <a:latin typeface="Arial" pitchFamily="34" charset="0"/>
                <a:cs typeface="Arial" pitchFamily="34" charset="0"/>
              </a:rPr>
              <a:t>/p-10-humanities-and-social-sciences/</a:t>
            </a:r>
            <a:r>
              <a:rPr lang="en-AU" sz="1100" b="0" i="0" u="none" baseline="0">
                <a:latin typeface="Arial" pitchFamily="34" charset="0"/>
                <a:cs typeface="Arial" pitchFamily="34" charset="0"/>
              </a:rPr>
              <a:t>.</a:t>
            </a:r>
            <a:endParaRPr lang="en-AU" sz="1100" b="0" i="0" u="none" baseline="0" dirty="0">
              <a:latin typeface="Arial" pitchFamily="34" charset="0"/>
              <a:cs typeface="Arial" pitchFamily="34" charset="0"/>
            </a:endParaRPr>
          </a:p>
          <a:p>
            <a:pPr lvl="0">
              <a:spcBef>
                <a:spcPts val="0"/>
              </a:spcBef>
            </a:pPr>
            <a:endParaRPr lang="en-AU" sz="1100" i="0" u="none" kern="1200" baseline="0" dirty="0">
              <a:solidFill>
                <a:schemeClr val="tx1"/>
              </a:solidFill>
              <a:effectLst/>
              <a:latin typeface="Arial" pitchFamily="34" charset="0"/>
              <a:ea typeface="+mn-ea"/>
              <a:cs typeface="Arial" pitchFamily="34" charset="0"/>
            </a:endParaRPr>
          </a:p>
          <a:p>
            <a:pPr lvl="0">
              <a:spcBef>
                <a:spcPts val="0"/>
              </a:spcBef>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Partner with a colleague to discuss the following questions:</a:t>
            </a:r>
            <a:endParaRPr lang="en-AU" sz="1100" b="1" u="none"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000" b="0" i="0" u="none" strike="noStrike" kern="0" cap="none" spc="0" normalizeH="0" baseline="0" noProof="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300086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223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a:t>
            </a:r>
            <a:r>
              <a:rPr lang="en-AU" sz="1100" dirty="0">
                <a:latin typeface="Arial" panose="020B0604020202020204" pitchFamily="34" charset="0"/>
                <a:cs typeface="Arial" panose="020B0604020202020204" pitchFamily="34" charset="0"/>
              </a:rPr>
              <a:t>Years 7–10 </a:t>
            </a:r>
            <a:r>
              <a:rPr lang="en-AU" sz="1100" u="none" baseline="0" dirty="0">
                <a:latin typeface="Arial" pitchFamily="34" charset="0"/>
                <a:cs typeface="Arial" pitchFamily="34" charset="0"/>
              </a:rPr>
              <a:t>HASS subjects</a:t>
            </a:r>
            <a:r>
              <a:rPr lang="en-AU" sz="1100" b="0" baseline="0" dirty="0">
                <a:latin typeface="Arial" pitchFamily="34" charset="0"/>
                <a:cs typeface="Arial" pitchFamily="34" charset="0"/>
              </a:rPr>
              <a:t>.</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12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dirty="0">
                <a:latin typeface="Arial" pitchFamily="34" charset="0"/>
                <a:cs typeface="Arial" pitchFamily="34" charset="0"/>
              </a:rPr>
              <a:t>In the Australian Curriculum, the HASS learning area consists</a:t>
            </a:r>
            <a:r>
              <a:rPr lang="en-AU" sz="1100" baseline="0" dirty="0">
                <a:latin typeface="Arial" pitchFamily="34" charset="0"/>
                <a:cs typeface="Arial" pitchFamily="34" charset="0"/>
              </a:rPr>
              <a:t> of</a:t>
            </a:r>
            <a:r>
              <a:rPr lang="en-AU" sz="1100" dirty="0">
                <a:latin typeface="Arial" pitchFamily="34" charset="0"/>
                <a:cs typeface="Arial" pitchFamily="34" charset="0"/>
              </a:rPr>
              <a:t> five subjects: Prep–Year 6 Humanities and Social Sciences, as well as Years 7–10 History, Geography, Civics and Citizenship, and Economics and Business. </a:t>
            </a:r>
          </a:p>
          <a:p>
            <a:pPr lvl="0">
              <a:spcBef>
                <a:spcPts val="0"/>
              </a:spcBef>
            </a:pPr>
            <a:endParaRPr lang="en-AU" sz="1100" u="none" dirty="0">
              <a:latin typeface="Arial" pitchFamily="34" charset="0"/>
              <a:cs typeface="Arial" pitchFamily="34" charset="0"/>
            </a:endParaRPr>
          </a:p>
          <a:p>
            <a:pPr lvl="0">
              <a:spcBef>
                <a:spcPts val="0"/>
              </a:spcBef>
            </a:pPr>
            <a:r>
              <a:rPr lang="en-AU" sz="1100" u="none" dirty="0">
                <a:latin typeface="Arial" pitchFamily="34" charset="0"/>
                <a:cs typeface="Arial" pitchFamily="34" charset="0"/>
              </a:rPr>
              <a:t>This</a:t>
            </a:r>
            <a:r>
              <a:rPr lang="en-AU" sz="1100" u="none" baseline="0" dirty="0">
                <a:latin typeface="Arial" pitchFamily="34" charset="0"/>
                <a:cs typeface="Arial" pitchFamily="34" charset="0"/>
              </a:rPr>
              <a:t> presentation focuses on information specific to </a:t>
            </a:r>
            <a:r>
              <a:rPr lang="en-AU" sz="1100" dirty="0">
                <a:latin typeface="Arial" panose="020B0604020202020204" pitchFamily="34" charset="0"/>
                <a:cs typeface="Arial" panose="020B0604020202020204" pitchFamily="34" charset="0"/>
              </a:rPr>
              <a:t>Years </a:t>
            </a:r>
            <a:r>
              <a:rPr lang="en-AU" sz="1100">
                <a:latin typeface="Arial" panose="020B0604020202020204" pitchFamily="34" charset="0"/>
                <a:cs typeface="Arial" panose="020B0604020202020204" pitchFamily="34" charset="0"/>
              </a:rPr>
              <a:t>7–10 </a:t>
            </a:r>
            <a:r>
              <a:rPr lang="en-AU" sz="1100" u="none" baseline="0">
                <a:latin typeface="Arial" pitchFamily="34" charset="0"/>
                <a:cs typeface="Arial" pitchFamily="34" charset="0"/>
              </a:rPr>
              <a:t>HASS subjects. </a:t>
            </a:r>
            <a:r>
              <a:rPr lang="en-AU" sz="1100" u="none" baseline="0" dirty="0">
                <a:latin typeface="Arial" pitchFamily="34" charset="0"/>
                <a:cs typeface="Arial" pitchFamily="34" charset="0"/>
              </a:rPr>
              <a:t>A separate presentation is available for the Prep</a:t>
            </a:r>
            <a:r>
              <a:rPr lang="en-AU" sz="1100" dirty="0">
                <a:latin typeface="Arial" pitchFamily="34" charset="0"/>
                <a:cs typeface="Arial" pitchFamily="34" charset="0"/>
              </a:rPr>
              <a:t>–Year 6 HASS.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35572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curriculum intent (rationale)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aims of learning (aims)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considerations when planning learning experiences that are unique to the learning area of Humanities and Social Sciences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u="none" baseline="0" dirty="0">
                <a:latin typeface="Arial" pitchFamily="34" charset="0"/>
                <a:cs typeface="Arial" pitchFamily="34" charset="0"/>
              </a:rPr>
              <a:t>key connections with the other dimensions for the Australian Curriculum including the general capabilities, cross-curriculum priorities and other learning areas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core concepts that underpin the essential content across the learning area</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organising structure and focus for the learning at specific year levels including the level descriptions, the curriculum content and the achievement standards.</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68579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dirty="0">
                <a:solidFill>
                  <a:schemeClr val="tx1"/>
                </a:solidFill>
                <a:latin typeface="Arial" pitchFamily="34" charset="0"/>
                <a:cs typeface="Arial" pitchFamily="34" charset="0"/>
              </a:rPr>
              <a:t>The Years 7–10 HASS</a:t>
            </a:r>
            <a:r>
              <a:rPr lang="en-AU" sz="1100" baseline="0" dirty="0">
                <a:solidFill>
                  <a:schemeClr val="tx1"/>
                </a:solidFill>
                <a:latin typeface="Arial" pitchFamily="34" charset="0"/>
                <a:cs typeface="Arial" pitchFamily="34" charset="0"/>
              </a:rPr>
              <a:t> rationale promotes:</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a broad understanding of the world in which students live and how people can participate as active and informed citizens</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development of personal and social learning and the ability to explore their perspectives as well as those of others</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the</a:t>
            </a:r>
            <a:r>
              <a:rPr lang="en-AU" sz="1100" baseline="0" dirty="0">
                <a:latin typeface="Arial" pitchFamily="34" charset="0"/>
                <a:cs typeface="Arial" pitchFamily="34" charset="0"/>
              </a:rPr>
              <a:t> </a:t>
            </a:r>
            <a:r>
              <a:rPr lang="en-AU" sz="1100" dirty="0">
                <a:latin typeface="Arial" pitchFamily="34" charset="0"/>
                <a:cs typeface="Arial" pitchFamily="34" charset="0"/>
              </a:rPr>
              <a:t>ability to question, think critically, solve problems, communicate effectively, make decisions and adapt to change.</a:t>
            </a:r>
            <a:endParaRPr lang="en-AU" sz="1100" baseline="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full rationale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activity</a:t>
            </a:r>
          </a:p>
          <a:p>
            <a:pPr marL="0" indent="0">
              <a:lnSpc>
                <a:spcPct val="100000"/>
              </a:lnSpc>
              <a:spcBef>
                <a:spcPts val="0"/>
              </a:spcBef>
              <a:buFont typeface="+mj-lt"/>
              <a:buNone/>
            </a:pPr>
            <a:endParaRPr lang="en-AU" sz="1100" b="1" i="0" u="none" kern="1200" dirty="0">
              <a:solidFill>
                <a:schemeClr val="tx1"/>
              </a:solidFill>
              <a:effectLst/>
              <a:latin typeface="Arial" pitchFamily="34" charset="0"/>
              <a:ea typeface="+mn-ea"/>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full rationale for </a:t>
            </a:r>
            <a:r>
              <a:rPr lang="en-AU" sz="1100" dirty="0">
                <a:solidFill>
                  <a:schemeClr val="tx1"/>
                </a:solidFill>
                <a:latin typeface="Arial" pitchFamily="34" charset="0"/>
                <a:cs typeface="Arial" pitchFamily="34" charset="0"/>
              </a:rPr>
              <a:t>Years 7–10 </a:t>
            </a:r>
            <a:r>
              <a:rPr lang="en-AU" sz="1100" kern="1200" dirty="0">
                <a:solidFill>
                  <a:schemeClr val="tx1"/>
                </a:solidFill>
                <a:effectLst/>
                <a:latin typeface="Arial" pitchFamily="34" charset="0"/>
                <a:ea typeface="+mn-ea"/>
                <a:cs typeface="Arial" pitchFamily="34" charset="0"/>
              </a:rPr>
              <a:t>HASS. Partner with a colleague to discuss the following questions:</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are the key aspects of the rationale? </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Why is </a:t>
            </a:r>
            <a:r>
              <a:rPr lang="en-AU" sz="1100" dirty="0">
                <a:solidFill>
                  <a:schemeClr val="tx1"/>
                </a:solidFill>
                <a:latin typeface="Arial" pitchFamily="34" charset="0"/>
                <a:cs typeface="Arial" pitchFamily="34" charset="0"/>
              </a:rPr>
              <a:t>Years 7–10 </a:t>
            </a:r>
            <a:r>
              <a:rPr lang="en-AU" sz="1100" kern="1200" dirty="0">
                <a:solidFill>
                  <a:schemeClr val="tx1"/>
                </a:solidFill>
                <a:effectLst/>
                <a:latin typeface="Arial" pitchFamily="34" charset="0"/>
                <a:ea typeface="+mn-ea"/>
                <a:cs typeface="Arial" pitchFamily="34" charset="0"/>
              </a:rPr>
              <a:t>HASS important? What important contribution does the learning make to a student’s education?</a:t>
            </a:r>
          </a:p>
          <a:p>
            <a:pPr marL="0" lvl="1"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Which aspects of this rationale match your current understanding of the subject? Which aspects are new understandings?</a:t>
            </a:r>
            <a:endParaRPr lang="en-AU" sz="1100" b="0" i="1" kern="1200" dirty="0">
              <a:solidFill>
                <a:schemeClr val="tx1"/>
              </a:solidFill>
              <a:effectLst/>
              <a:latin typeface="Arial" pitchFamily="34" charset="0"/>
              <a:ea typeface="+mn-ea"/>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68678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aims flow logically from the rationale and identify the major learning that students will be able to demonstrate as a result of being taught the curriculum.</a:t>
            </a:r>
          </a:p>
          <a:p>
            <a:pPr marL="0">
              <a:lnSpc>
                <a:spcPct val="100000"/>
              </a:lnSpc>
              <a:spcBef>
                <a:spcPts val="0"/>
              </a:spcBef>
            </a:pPr>
            <a:endParaRPr lang="en-AU" sz="1100" dirty="0">
              <a:latin typeface="Arial" panose="020B0604020202020204" pitchFamily="34" charset="0"/>
              <a:cs typeface="Arial" panose="020B0604020202020204" pitchFamily="34" charset="0"/>
            </a:endParaRPr>
          </a:p>
          <a:p>
            <a:pPr marL="0">
              <a:lnSpc>
                <a:spcPct val="100000"/>
              </a:lnSpc>
              <a:spcBef>
                <a:spcPts val="0"/>
              </a:spcBef>
            </a:pPr>
            <a:r>
              <a:rPr lang="en-AU" sz="1100" b="0" dirty="0">
                <a:solidFill>
                  <a:schemeClr val="tx1"/>
                </a:solidFill>
                <a:latin typeface="Arial" pitchFamily="34" charset="0"/>
                <a:cs typeface="Arial" pitchFamily="34" charset="0"/>
              </a:rPr>
              <a:t>The </a:t>
            </a:r>
            <a:r>
              <a:rPr lang="en-AU" sz="1100" dirty="0">
                <a:solidFill>
                  <a:schemeClr val="tx1"/>
                </a:solidFill>
                <a:latin typeface="Arial" pitchFamily="34" charset="0"/>
                <a:cs typeface="Arial" pitchFamily="34" charset="0"/>
              </a:rPr>
              <a:t>Years 7–10 </a:t>
            </a:r>
            <a:r>
              <a:rPr lang="en-AU" sz="1100" b="0" dirty="0">
                <a:solidFill>
                  <a:schemeClr val="tx1"/>
                </a:solidFill>
                <a:latin typeface="Arial" pitchFamily="34" charset="0"/>
                <a:cs typeface="Arial" pitchFamily="34" charset="0"/>
              </a:rPr>
              <a:t>HASS subjects </a:t>
            </a:r>
            <a:r>
              <a:rPr lang="en-AU" sz="1100" b="0" baseline="0" dirty="0">
                <a:solidFill>
                  <a:schemeClr val="tx1"/>
                </a:solidFill>
                <a:latin typeface="Arial" pitchFamily="34" charset="0"/>
                <a:cs typeface="Arial" pitchFamily="34" charset="0"/>
              </a:rPr>
              <a:t>aims to ensure students develop:</a:t>
            </a:r>
          </a:p>
          <a:p>
            <a:r>
              <a:rPr lang="en-AU" sz="11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 sense of wonder, curiosity and respect about places, people, cultures and systems throughout the world, past and present and an interest in, and enjoyment of, the study of these phenomena</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key historical, geographical, civic and economic knowledge of people, places, values and systems, past and present, in local to global contexts</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an understanding and appreciation of historical developments, geographic phenomena, civic values and economic factors that shape society, influence sustainability and create a sense of belonging</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an understanding of the key concepts applied to disciplinary and/or cross-disciplinary inquiries</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the capacity to use disciplinary methods and skills, including disciplinary-appropriate questioning, researching using reliable sources, </a:t>
            </a:r>
            <a:r>
              <a:rPr lang="en-US" sz="1100" b="0" i="0" u="none" strike="noStrike" baseline="0" dirty="0" err="1">
                <a:solidFill>
                  <a:srgbClr val="000000"/>
                </a:solidFill>
                <a:latin typeface="Arial" panose="020B0604020202020204" pitchFamily="34" charset="0"/>
              </a:rPr>
              <a:t>analysing</a:t>
            </a:r>
            <a:r>
              <a:rPr lang="en-US" sz="1100" b="0" i="0" u="none" strike="noStrike" baseline="0" dirty="0">
                <a:solidFill>
                  <a:srgbClr val="000000"/>
                </a:solidFill>
                <a:latin typeface="Arial" panose="020B0604020202020204" pitchFamily="34" charset="0"/>
              </a:rPr>
              <a:t>, evaluating and communicating</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dispositions required for effective participation in everyday life, now and in the future, including the ability to problem-solve critically and creatively, make informed decisions, be a responsible and active citizen, make informed economic and financial choices and ethically reflect.</a:t>
            </a:r>
          </a:p>
          <a:p>
            <a:pPr marL="171450" indent="-171450">
              <a:lnSpc>
                <a:spcPct val="100000"/>
              </a:lnSpc>
              <a:spcBef>
                <a:spcPts val="0"/>
              </a:spcBef>
              <a:buFont typeface="Arial" panose="020B0604020202020204" pitchFamily="34" charset="0"/>
              <a:buChar char="•"/>
            </a:pPr>
            <a:endParaRPr lang="en-AU" sz="110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solidFill>
                  <a:schemeClr val="tx1"/>
                </a:solidFill>
                <a:latin typeface="Arial" pitchFamily="34" charset="0"/>
                <a:cs typeface="Arial" pitchFamily="34" charset="0"/>
              </a:rPr>
              <a:t>The full aims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110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subject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subject?</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learning area?</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337600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a:t>
            </a:r>
            <a:r>
              <a:rPr lang="en-AU" sz="1100" b="0" i="0" baseline="0" dirty="0">
                <a:latin typeface="Arial" pitchFamily="34" charset="0"/>
                <a:cs typeface="Arial" pitchFamily="34" charset="0"/>
              </a:rPr>
              <a:t> 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 in HASS.</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 Australian Curriculum: HASS emphasises the importance of providing learning</a:t>
            </a:r>
            <a:r>
              <a:rPr lang="en-AU" sz="1100" b="0" baseline="0" dirty="0">
                <a:latin typeface="Arial" pitchFamily="34" charset="0"/>
                <a:cs typeface="Arial" pitchFamily="34" charset="0"/>
              </a:rPr>
              <a:t> </a:t>
            </a:r>
            <a:r>
              <a:rPr lang="en-AU" sz="1100" b="0" dirty="0">
                <a:latin typeface="Arial" pitchFamily="34" charset="0"/>
                <a:cs typeface="Arial" pitchFamily="34" charset="0"/>
              </a:rPr>
              <a:t>opportunities for students to: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dirty="0">
                <a:latin typeface="Arial" pitchFamily="34" charset="0"/>
                <a:cs typeface="Arial" pitchFamily="34" charset="0"/>
              </a:rPr>
              <a:t>e</a:t>
            </a:r>
            <a:r>
              <a:rPr lang="en-US" sz="1100" b="0" baseline="0" dirty="0" err="1">
                <a:latin typeface="Arial" pitchFamily="34" charset="0"/>
                <a:cs typeface="Arial" pitchFamily="34" charset="0"/>
              </a:rPr>
              <a:t>ngage</a:t>
            </a:r>
            <a:r>
              <a:rPr lang="en-US" sz="1100" b="0" baseline="0" dirty="0">
                <a:latin typeface="Arial" pitchFamily="34" charset="0"/>
                <a:cs typeface="Arial" pitchFamily="34" charset="0"/>
              </a:rPr>
              <a:t> in questioning to develop students’ knowledge, understanding and skills. As such, exemplar inquiry questions have been incorporated into each year-level description for each subject in Years 7–10</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subject-specific key considerations exist for each 7–10 subject.</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This section also supports teachers to consider:</a:t>
            </a:r>
            <a:endParaRPr lang="en-US" sz="1100" b="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protocols for engaging First Nations Australians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inclusive practices that are relevant to students’ needs.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How are the key considerations reflected in your HASS program?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575388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latin typeface="Arial" panose="020B0604020202020204" pitchFamily="34" charset="0"/>
                <a:cs typeface="Arial" panose="020B0604020202020204" pitchFamily="34" charset="0"/>
              </a:rPr>
              <a:t>Core concepts are identified for each subject. The core concepts are available from: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dirty="0">
                <a:latin typeface="Arial" panose="020B0604020202020204" pitchFamily="34" charset="0"/>
                <a:cs typeface="Arial" panose="020B0604020202020204" pitchFamily="34" charset="0"/>
              </a:rPr>
              <a:t>History: https://v9.australiancurriculum.edu.au/teacher-resources/understand-this-learning-area/humanities-and-social-sciences#history-7-10/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dirty="0">
                <a:latin typeface="Arial" panose="020B0604020202020204" pitchFamily="34" charset="0"/>
                <a:cs typeface="Arial" panose="020B0604020202020204" pitchFamily="34" charset="0"/>
              </a:rPr>
              <a:t>Geography: https://v9.australiancurriculum.edu.au/teacher-resources/understand-this-learning-area/humanities-and-social-sciences#geography-7-10/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dirty="0">
                <a:latin typeface="Arial" panose="020B0604020202020204" pitchFamily="34" charset="0"/>
                <a:cs typeface="Arial" panose="020B0604020202020204" pitchFamily="34" charset="0"/>
              </a:rPr>
              <a:t>Civics and Citizenship: https://v9.australiancurriculum.edu.au/teacher-resources/understand-this-learning-area/humanities-and-social-sciences#civics-and-citizenship-7-10/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dirty="0">
                <a:latin typeface="Arial" panose="020B0604020202020204" pitchFamily="34" charset="0"/>
                <a:cs typeface="Arial" panose="020B0604020202020204" pitchFamily="34" charset="0"/>
              </a:rPr>
              <a:t>Economics and Business: https://v9.australiancurriculum.edu.au/teacher-resources/understand-this-learning-area/humanities-and-social-sciences#economics-and-business-7-10/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latin typeface="Arial" panose="020B0604020202020204" pitchFamily="34" charset="0"/>
              <a:cs typeface="Arial" panose="020B0604020202020204" pitchFamily="34" charset="0"/>
            </a:endParaRPr>
          </a:p>
          <a:p>
            <a:pPr>
              <a:lnSpc>
                <a:spcPct val="110000"/>
              </a:lnSpc>
              <a:spcAft>
                <a:spcPts val="600"/>
              </a:spcAft>
            </a:pPr>
            <a:r>
              <a:rPr lang="en-AU" sz="1100" b="1" dirty="0">
                <a:effectLst/>
                <a:latin typeface="Arial" panose="020B0604020202020204" pitchFamily="34" charset="0"/>
                <a:ea typeface="Times New Roman" panose="02020603050405020304" pitchFamily="18" charset="0"/>
                <a:cs typeface="Arial" panose="020B0604020202020204" pitchFamily="34" charset="0"/>
              </a:rPr>
              <a:t>Suggested activities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Prepare a brief statement/overview that would help you describe the core concepts of the learning area to a parent group.</a:t>
            </a:r>
          </a:p>
          <a:p>
            <a:pPr marL="342900" lvl="0" indent="-342900">
              <a:lnSpc>
                <a:spcPct val="110000"/>
              </a:lnSpc>
              <a:spcAft>
                <a:spcPts val="600"/>
              </a:spcAft>
              <a:buFont typeface="+mj-lt"/>
              <a:buAutoNum type="arabicPeriod" startAt="2"/>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Identify two or three big ideas of the core concepts. How do they inform:</a:t>
            </a: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your understanding of the learning area?</a:t>
            </a: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what is valued in the Australian Curriculum for the learning area?</a:t>
            </a: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your teaching and learning approaches?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087875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brary">
    <p:spTree>
      <p:nvGrpSpPr>
        <p:cNvPr id="1" name=""/>
        <p:cNvGrpSpPr/>
        <p:nvPr/>
      </p:nvGrpSpPr>
      <p:grpSpPr>
        <a:xfrm>
          <a:off x="0" y="0"/>
          <a:ext cx="0" cy="0"/>
          <a:chOff x="0" y="0"/>
          <a:chExt cx="0" cy="0"/>
        </a:xfrm>
      </p:grpSpPr>
      <p:pic>
        <p:nvPicPr>
          <p:cNvPr id="8" name="Picture 3" descr="\\file01\data\D_CIS\B_Curriculum_Support\U_Publishing\QCAA\web\_pending\170019_Learning_area_ppt_hpe\images\QCAA_STRETTON_20140501_EPX0149_Webshot.jpg">
            <a:extLst>
              <a:ext uri="{FF2B5EF4-FFF2-40B4-BE49-F238E27FC236}">
                <a16:creationId xmlns:a16="http://schemas.microsoft.com/office/drawing/2014/main" id="{1D41784A-2A33-4DD0-9D44-C6DA7F34915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658" b="18705"/>
          <a:stretch/>
        </p:blipFill>
        <p:spPr bwMode="auto">
          <a:xfrm>
            <a:off x="179388" y="0"/>
            <a:ext cx="8964612" cy="4284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16369" y="5137200"/>
            <a:ext cx="8604000" cy="9359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5" name="Picture 4">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728DF3DE-E3B0-4050-9742-3B142F9A43D7}"/>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cxnSp>
        <p:nvCxnSpPr>
          <p:cNvPr id="9" name="Straight Connector 8">
            <a:extLst>
              <a:ext uri="{FF2B5EF4-FFF2-40B4-BE49-F238E27FC236}">
                <a16:creationId xmlns:a16="http://schemas.microsoft.com/office/drawing/2014/main" id="{697B37D9-9176-4016-9648-4D0B2E82AA87}"/>
              </a:ext>
            </a:extLst>
          </p:cNvPr>
          <p:cNvCxnSpPr/>
          <p:nvPr userDrawn="1"/>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2">
            <a:extLst>
              <a:ext uri="{FF2B5EF4-FFF2-40B4-BE49-F238E27FC236}">
                <a16:creationId xmlns:a16="http://schemas.microsoft.com/office/drawing/2014/main" id="{0BA0059F-D5F5-4715-9A6C-3873242465C6}"/>
              </a:ext>
            </a:extLst>
          </p:cNvPr>
          <p:cNvGrpSpPr/>
          <p:nvPr userDrawn="1"/>
        </p:nvGrpSpPr>
        <p:grpSpPr>
          <a:xfrm>
            <a:off x="-304" y="259200"/>
            <a:ext cx="1818000" cy="396000"/>
            <a:chOff x="-304" y="259200"/>
            <a:chExt cx="1818000" cy="396000"/>
          </a:xfrm>
        </p:grpSpPr>
        <p:sp>
          <p:nvSpPr>
            <p:cNvPr id="14" name="Rectangle 13">
              <a:extLst>
                <a:ext uri="{FF2B5EF4-FFF2-40B4-BE49-F238E27FC236}">
                  <a16:creationId xmlns:a16="http://schemas.microsoft.com/office/drawing/2014/main" id="{749846AE-1ACA-4066-AA3A-89ABF4225D4F}"/>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Sticker of ACiQv9.0">
              <a:extLst>
                <a:ext uri="{FF2B5EF4-FFF2-40B4-BE49-F238E27FC236}">
                  <a16:creationId xmlns:a16="http://schemas.microsoft.com/office/drawing/2014/main" id="{95CF08F3-043E-46C2-9D16-52B5F462E2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9148" y="270780"/>
              <a:ext cx="1439339" cy="335366"/>
            </a:xfrm>
            <a:prstGeom prst="rect">
              <a:avLst/>
            </a:prstGeom>
          </p:spPr>
        </p:pic>
      </p:grpSp>
    </p:spTree>
    <p:extLst>
      <p:ext uri="{BB962C8B-B14F-4D97-AF65-F5344CB8AC3E}">
        <p14:creationId xmlns:p14="http://schemas.microsoft.com/office/powerpoint/2010/main" val="259078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3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8850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63967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52813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526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grpSp>
        <p:nvGrpSpPr>
          <p:cNvPr id="7" name="Group 6">
            <a:extLst>
              <a:ext uri="{FF2B5EF4-FFF2-40B4-BE49-F238E27FC236}">
                <a16:creationId xmlns:a16="http://schemas.microsoft.com/office/drawing/2014/main" id="{6523E96E-DF8E-41EB-8BF4-46C96D3DF44C}"/>
              </a:ext>
            </a:extLst>
          </p:cNvPr>
          <p:cNvGrpSpPr/>
          <p:nvPr userDrawn="1"/>
        </p:nvGrpSpPr>
        <p:grpSpPr>
          <a:xfrm>
            <a:off x="8205788" y="64799"/>
            <a:ext cx="932836" cy="218569"/>
            <a:chOff x="8205788" y="64799"/>
            <a:chExt cx="932836" cy="218569"/>
          </a:xfrm>
        </p:grpSpPr>
        <p:sp>
          <p:nvSpPr>
            <p:cNvPr id="9" name="Rectangle 8">
              <a:extLst>
                <a:ext uri="{FF2B5EF4-FFF2-40B4-BE49-F238E27FC236}">
                  <a16:creationId xmlns:a16="http://schemas.microsoft.com/office/drawing/2014/main" id="{9EBB936B-D3BD-4266-AD48-1313D17DD301}"/>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Sticker of ACiQv9.0">
              <a:extLst>
                <a:ext uri="{FF2B5EF4-FFF2-40B4-BE49-F238E27FC236}">
                  <a16:creationId xmlns:a16="http://schemas.microsoft.com/office/drawing/2014/main" id="{3132C2B4-22E1-4CD5-B6BD-0467FD3E0F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Tree>
    <p:extLst>
      <p:ext uri="{BB962C8B-B14F-4D97-AF65-F5344CB8AC3E}">
        <p14:creationId xmlns:p14="http://schemas.microsoft.com/office/powerpoint/2010/main" val="24212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2382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320991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166342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249499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8888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0057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3333489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3430800"/>
            <a:ext cx="86040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16000" y="5138116"/>
            <a:ext cx="86040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7" name="Picture 6">
            <a:extLst>
              <a:ext uri="{FF2B5EF4-FFF2-40B4-BE49-F238E27FC236}">
                <a16:creationId xmlns:a16="http://schemas.microsoft.com/office/drawing/2014/main" id="{464237F3-1CCB-4F16-98C6-F18A083C02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0" name="Picture 9">
            <a:extLst>
              <a:ext uri="{FF2B5EF4-FFF2-40B4-BE49-F238E27FC236}">
                <a16:creationId xmlns:a16="http://schemas.microsoft.com/office/drawing/2014/main" id="{39C12542-993E-4197-8C1B-775175CB0D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900427188"/>
      </p:ext>
    </p:extLst>
  </p:cSld>
  <p:clrMap bg1="lt1" tx1="dk1" bg2="lt2" tx2="dk2" accent1="accent1" accent2="accent2" accent3="accent3" accent4="accent4" accent5="accent5" accent6="accent6" hlink="hlink" folHlink="folHlink"/>
  <p:sldLayoutIdLst>
    <p:sldLayoutId id="2147484226" r:id="rId1"/>
  </p:sldLayoutIdLst>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9">
          <p15:clr>
            <a:srgbClr val="F26B43"/>
          </p15:clr>
        </p15:guide>
        <p15:guide id="2" orient="horz" pos="4154">
          <p15:clr>
            <a:srgbClr val="F26B43"/>
          </p15:clr>
        </p15:guide>
        <p15:guide id="3" pos="204">
          <p15:clr>
            <a:srgbClr val="F26B43"/>
          </p15:clr>
        </p15:guide>
        <p15:guide id="4" pos="5556">
          <p15:clr>
            <a:srgbClr val="F26B43"/>
          </p15:clr>
        </p15:guide>
        <p15:guide id="5"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pic>
        <p:nvPicPr>
          <p:cNvPr id="9" name="Picture 8" descr="Sticker of ACiQv9.0">
            <a:extLst>
              <a:ext uri="{FF2B5EF4-FFF2-40B4-BE49-F238E27FC236}">
                <a16:creationId xmlns:a16="http://schemas.microsoft.com/office/drawing/2014/main" id="{53CE8D03-CBCE-424A-A807-E49DBD03C0D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918310349"/>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mailto:copyright@acara.edu.au" TargetMode="External"/><Relationship Id="rId4" Type="http://schemas.openxmlformats.org/officeDocument/2006/relationships/image" Target="../media/image8.png"/><Relationship Id="rId9" Type="http://schemas.openxmlformats.org/officeDocument/2006/relationships/hyperlink" Target="https://www.australiancurriculum.edu.au/copyright-and-terms-of-us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australiancurriculum.edu.au/f-10-curriculum/general-capabilit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30.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hyperlink" Target="https://v9.australiancurriculum.edu.au/teacher-resources/understand-this-learning-area/humanities-and-social-sciences"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hyperlink" Target="https://v9.australiancurriculum.edu.au/teacher-resources/understand-this-learning-area/humanities-and-social-sciences"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hyperlink" Target="https://v9.australiancurriculum.edu.au/teacher-resources/understand-this-learning-area/humanities-and-social-sciences"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s://v9.australiancurriculum.edu.au/teacher-resources/understand-this-learning-area/humanities-and-social-sciences" TargetMode="External"/><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8D52-BB33-4880-A8FD-43EFA416E919}"/>
              </a:ext>
            </a:extLst>
          </p:cNvPr>
          <p:cNvSpPr>
            <a:spLocks noGrp="1"/>
          </p:cNvSpPr>
          <p:nvPr>
            <p:ph type="ctrTitle"/>
          </p:nvPr>
        </p:nvSpPr>
        <p:spPr>
          <a:xfrm>
            <a:off x="216370" y="3429000"/>
            <a:ext cx="8964612" cy="1728341"/>
          </a:xfrm>
        </p:spPr>
        <p:txBody>
          <a:bodyPr/>
          <a:lstStyle/>
          <a:p>
            <a:r>
              <a:rPr lang="en-AU" spc="-20" dirty="0"/>
              <a:t>Humanities and Social Sciences (HASS)</a:t>
            </a:r>
          </a:p>
        </p:txBody>
      </p:sp>
      <p:sp>
        <p:nvSpPr>
          <p:cNvPr id="5" name="Subtitle 4">
            <a:extLst>
              <a:ext uri="{FF2B5EF4-FFF2-40B4-BE49-F238E27FC236}">
                <a16:creationId xmlns:a16="http://schemas.microsoft.com/office/drawing/2014/main" id="{9249A64D-B83F-4969-B0D5-CD33B7CA56CB}"/>
              </a:ext>
            </a:extLst>
          </p:cNvPr>
          <p:cNvSpPr>
            <a:spLocks noGrp="1"/>
          </p:cNvSpPr>
          <p:nvPr>
            <p:ph type="subTitle" idx="1"/>
          </p:nvPr>
        </p:nvSpPr>
        <p:spPr>
          <a:xfrm>
            <a:off x="647031" y="5137200"/>
            <a:ext cx="8515235" cy="935956"/>
          </a:xfrm>
        </p:spPr>
        <p:txBody>
          <a:bodyPr>
            <a:normAutofit/>
          </a:bodyPr>
          <a:lstStyle/>
          <a:p>
            <a:r>
              <a:rPr lang="en-AU" dirty="0"/>
              <a:t>Years 7–10 Australian Curriculum Version 9.0</a:t>
            </a:r>
          </a:p>
          <a:p>
            <a:r>
              <a:rPr lang="en-AU" dirty="0"/>
              <a:t>Learning area overview</a:t>
            </a:r>
          </a:p>
        </p:txBody>
      </p:sp>
      <p:sp>
        <p:nvSpPr>
          <p:cNvPr id="11" name="Vertical Text Placeholder 10">
            <a:extLst>
              <a:ext uri="{FF2B5EF4-FFF2-40B4-BE49-F238E27FC236}">
                <a16:creationId xmlns:a16="http://schemas.microsoft.com/office/drawing/2014/main" id="{EFB86AFB-65D5-440D-9E9C-5CAF8CC0A767}"/>
              </a:ext>
            </a:extLst>
          </p:cNvPr>
          <p:cNvSpPr>
            <a:spLocks noGrp="1"/>
          </p:cNvSpPr>
          <p:nvPr>
            <p:ph type="body" orient="vert" sz="quarter" idx="10"/>
          </p:nvPr>
        </p:nvSpPr>
        <p:spPr/>
        <p:txBody>
          <a:bodyPr/>
          <a:lstStyle/>
          <a:p>
            <a:r>
              <a:rPr lang="en-AU" dirty="0"/>
              <a:t>220092</a:t>
            </a:r>
          </a:p>
        </p:txBody>
      </p:sp>
      <p:sp>
        <p:nvSpPr>
          <p:cNvPr id="8" name="Rectangle 7">
            <a:extLst>
              <a:ext uri="{FF2B5EF4-FFF2-40B4-BE49-F238E27FC236}">
                <a16:creationId xmlns:a16="http://schemas.microsoft.com/office/drawing/2014/main" id="{9E3D17D0-763A-4ECC-98AC-35C994901F1A}"/>
              </a:ext>
            </a:extLst>
          </p:cNvPr>
          <p:cNvSpPr/>
          <p:nvPr/>
        </p:nvSpPr>
        <p:spPr>
          <a:xfrm>
            <a:off x="323850" y="5157192"/>
            <a:ext cx="215702" cy="792088"/>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6482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Year-by-year and banded curriculum</a:t>
            </a:r>
          </a:p>
        </p:txBody>
      </p:sp>
      <p:sp>
        <p:nvSpPr>
          <p:cNvPr id="19" name="Rectangle 3"/>
          <p:cNvSpPr>
            <a:spLocks noGrp="1" noChangeArrowheads="1"/>
          </p:cNvSpPr>
          <p:nvPr>
            <p:ph idx="4294967295"/>
            <p:custDataLst>
              <p:tags r:id="rId1"/>
            </p:custDataLst>
          </p:nvPr>
        </p:nvSpPr>
        <p:spPr>
          <a:xfrm>
            <a:off x="2743354" y="943293"/>
            <a:ext cx="6069012" cy="5040312"/>
          </a:xfrm>
        </p:spPr>
        <p:txBody>
          <a:bodyPr wrap="square">
            <a:noAutofit/>
          </a:bodyPr>
          <a:lstStyle/>
          <a:p>
            <a:pPr lvl="0">
              <a:spcBef>
                <a:spcPts val="600"/>
              </a:spcBef>
            </a:pPr>
            <a:r>
              <a:rPr lang="en-US" sz="2400" b="0" dirty="0"/>
              <a:t>Each year of </a:t>
            </a:r>
            <a:r>
              <a:rPr lang="en-AU" sz="2400" dirty="0">
                <a:solidFill>
                  <a:schemeClr val="tx1"/>
                </a:solidFill>
                <a:latin typeface="Arial" pitchFamily="34" charset="0"/>
                <a:cs typeface="Arial" pitchFamily="34" charset="0"/>
              </a:rPr>
              <a:t>Years 7–10 </a:t>
            </a:r>
            <a:r>
              <a:rPr lang="en-US" sz="2400" b="0" dirty="0"/>
              <a:t>HASS </a:t>
            </a:r>
            <a:br>
              <a:rPr lang="en-US" sz="2400" b="0" dirty="0"/>
            </a:br>
            <a:r>
              <a:rPr lang="en-US" sz="2400" b="0" dirty="0"/>
              <a:t>includes the following structural components:</a:t>
            </a:r>
          </a:p>
          <a:p>
            <a:pPr marL="360000" lvl="0" indent="-360000">
              <a:spcBef>
                <a:spcPts val="600"/>
              </a:spcBef>
              <a:buFont typeface="Arial" panose="020B0604020202020204" pitchFamily="34" charset="0"/>
              <a:buChar char="•"/>
            </a:pPr>
            <a:r>
              <a:rPr lang="en-US" sz="2400" b="0" dirty="0"/>
              <a:t>level description</a:t>
            </a:r>
          </a:p>
          <a:p>
            <a:pPr marL="360000" lvl="0" indent="-360000">
              <a:spcBef>
                <a:spcPts val="600"/>
              </a:spcBef>
              <a:buFont typeface="Arial" panose="020B0604020202020204" pitchFamily="34" charset="0"/>
              <a:buChar char="•"/>
            </a:pPr>
            <a:r>
              <a:rPr lang="en-US" sz="2400" b="0" dirty="0"/>
              <a:t>year-by-year content for the Knowledge and understanding strand</a:t>
            </a:r>
          </a:p>
          <a:p>
            <a:pPr marL="360000" lvl="0" indent="-360000">
              <a:spcBef>
                <a:spcPts val="600"/>
              </a:spcBef>
              <a:buFont typeface="Arial" panose="020B0604020202020204" pitchFamily="34" charset="0"/>
              <a:buChar char="•"/>
            </a:pPr>
            <a:r>
              <a:rPr lang="en-US" sz="2400" b="0" dirty="0"/>
              <a:t>banded content for the Skills strand</a:t>
            </a:r>
          </a:p>
          <a:p>
            <a:pPr marL="360000" lvl="0" indent="-360000">
              <a:spcBef>
                <a:spcPts val="600"/>
              </a:spcBef>
              <a:buFont typeface="Arial" panose="020B0604020202020204" pitchFamily="34" charset="0"/>
              <a:buChar char="•"/>
            </a:pPr>
            <a:r>
              <a:rPr lang="en-US" sz="2400" b="0" dirty="0"/>
              <a:t>year-by-year achievement standards.</a:t>
            </a:r>
          </a:p>
          <a:p>
            <a:pPr lvl="0"/>
            <a:endParaRPr lang="en-US" sz="2400" b="0" dirty="0"/>
          </a:p>
          <a:p>
            <a:pPr lvl="0"/>
            <a:r>
              <a:rPr lang="en-US" sz="2400" b="0" dirty="0"/>
              <a:t>The curriculum is developmentally sequenced across the year levels.</a:t>
            </a:r>
          </a:p>
        </p:txBody>
      </p:sp>
      <p:pic>
        <p:nvPicPr>
          <p:cNvPr id="7" name="Picture 6">
            <a:extLst>
              <a:ext uri="{FF2B5EF4-FFF2-40B4-BE49-F238E27FC236}">
                <a16:creationId xmlns:a16="http://schemas.microsoft.com/office/drawing/2014/main" id="{AC1E531D-E97A-4E2D-8F00-4A6F26F91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pic>
        <p:nvPicPr>
          <p:cNvPr id="8" name="Picture 7">
            <a:extLst>
              <a:ext uri="{FF2B5EF4-FFF2-40B4-BE49-F238E27FC236}">
                <a16:creationId xmlns:a16="http://schemas.microsoft.com/office/drawing/2014/main" id="{7936D4E6-6BA0-4888-891A-4C790EB973C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72849" y="907040"/>
            <a:ext cx="2179986" cy="5112621"/>
          </a:xfrm>
          <a:prstGeom prst="rect">
            <a:avLst/>
          </a:prstGeom>
        </p:spPr>
      </p:pic>
    </p:spTree>
    <p:extLst>
      <p:ext uri="{BB962C8B-B14F-4D97-AF65-F5344CB8AC3E}">
        <p14:creationId xmlns:p14="http://schemas.microsoft.com/office/powerpoint/2010/main" val="180174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Level description</a:t>
            </a:r>
          </a:p>
        </p:txBody>
      </p:sp>
      <p:sp>
        <p:nvSpPr>
          <p:cNvPr id="8" name="Content Placeholder 1">
            <a:extLst>
              <a:ext uri="{FF2B5EF4-FFF2-40B4-BE49-F238E27FC236}">
                <a16:creationId xmlns:a16="http://schemas.microsoft.com/office/drawing/2014/main" id="{46D72578-A5B7-4C16-A94A-7CC21F422157}"/>
              </a:ext>
            </a:extLst>
          </p:cNvPr>
          <p:cNvSpPr txBox="1">
            <a:spLocks/>
          </p:cNvSpPr>
          <p:nvPr/>
        </p:nvSpPr>
        <p:spPr>
          <a:xfrm>
            <a:off x="324000" y="844507"/>
            <a:ext cx="8493125" cy="5414403"/>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b="1" dirty="0"/>
              <a:t>Year 7 History</a:t>
            </a:r>
          </a:p>
          <a:p>
            <a:pPr fontAlgn="auto">
              <a:spcAft>
                <a:spcPts val="0"/>
              </a:spcAft>
            </a:pPr>
            <a:endParaRPr lang="en-AU" sz="4500" b="1" dirty="0"/>
          </a:p>
          <a:p>
            <a:pPr fontAlgn="auto">
              <a:spcAft>
                <a:spcPts val="0"/>
              </a:spcAft>
            </a:pPr>
            <a:r>
              <a:rPr lang="en-US" sz="4500" dirty="0"/>
              <a:t>The Year 7 curriculum provides a study of history from the time of the earliest human communities to the end of the ancient period, approximately 60,000 years ago – c.650 (CE), and a study of early First Nations Peoples of Australia. It was a period defined by the development of cultural practices and organised societies. The study of the ancient world includes the discoveries (the remains of the past and what we know) and the mysteries (what we do not know) about this period of history, in a range of societies from places including Egypt, Greece, Rome, India and China.</a:t>
            </a:r>
          </a:p>
          <a:p>
            <a:pPr fontAlgn="auto">
              <a:spcAft>
                <a:spcPts val="0"/>
              </a:spcAft>
            </a:pPr>
            <a:endParaRPr lang="en-US" sz="4500" dirty="0"/>
          </a:p>
          <a:p>
            <a:pPr fontAlgn="auto">
              <a:spcAft>
                <a:spcPts val="0"/>
              </a:spcAft>
            </a:pPr>
            <a:r>
              <a:rPr lang="en-US" sz="4500" dirty="0"/>
              <a:t>An overview of the study of the ancient world's earliest societies requires students to develop a broad understanding of the context and chronology of the period, the patterns of historical continuity and change over time, and related historical themes. This includes understanding the archaeological and historical terms used to describe different periods of time, and the ways different cultures, including First Nations Australians, identify and represent time.</a:t>
            </a:r>
          </a:p>
          <a:p>
            <a:pPr fontAlgn="auto">
              <a:spcAft>
                <a:spcPts val="0"/>
              </a:spcAft>
            </a:pPr>
            <a:endParaRPr lang="en-US" sz="4500" dirty="0"/>
          </a:p>
          <a:p>
            <a:pPr fontAlgn="auto">
              <a:spcAft>
                <a:spcPts val="0"/>
              </a:spcAft>
            </a:pPr>
            <a:r>
              <a:rPr lang="en-US" sz="4500" dirty="0"/>
              <a:t>In Year 7, students are expected to study the sub-strand Deep time history of Australia and at least one of the topics from The ancient world sub-strand. The ancient world sub-strand topics are:</a:t>
            </a:r>
          </a:p>
          <a:p>
            <a:pPr marL="685800" indent="-685800" fontAlgn="auto">
              <a:spcAft>
                <a:spcPts val="0"/>
              </a:spcAft>
              <a:buFont typeface="Arial" panose="020B0604020202020204" pitchFamily="34" charset="0"/>
              <a:buChar char="•"/>
            </a:pPr>
            <a:r>
              <a:rPr lang="en-US" sz="4500" dirty="0"/>
              <a:t>Greece</a:t>
            </a:r>
          </a:p>
          <a:p>
            <a:pPr marL="685800" indent="-685800" fontAlgn="auto">
              <a:spcAft>
                <a:spcPts val="0"/>
              </a:spcAft>
              <a:buFont typeface="Arial" panose="020B0604020202020204" pitchFamily="34" charset="0"/>
              <a:buChar char="•"/>
            </a:pPr>
            <a:r>
              <a:rPr lang="en-US" sz="4500" dirty="0"/>
              <a:t>Rome</a:t>
            </a:r>
          </a:p>
          <a:p>
            <a:pPr marL="685800" indent="-685800" fontAlgn="auto">
              <a:spcAft>
                <a:spcPts val="0"/>
              </a:spcAft>
              <a:buFont typeface="Arial" panose="020B0604020202020204" pitchFamily="34" charset="0"/>
              <a:buChar char="•"/>
            </a:pPr>
            <a:r>
              <a:rPr lang="en-US" sz="4500" dirty="0"/>
              <a:t>Egypt</a:t>
            </a:r>
          </a:p>
          <a:p>
            <a:pPr marL="685800" indent="-685800" fontAlgn="auto">
              <a:spcAft>
                <a:spcPts val="0"/>
              </a:spcAft>
              <a:buFont typeface="Arial" panose="020B0604020202020204" pitchFamily="34" charset="0"/>
              <a:buChar char="•"/>
            </a:pPr>
            <a:r>
              <a:rPr lang="en-US" sz="4500" dirty="0"/>
              <a:t>India</a:t>
            </a:r>
          </a:p>
          <a:p>
            <a:pPr marL="685800" indent="-685800" fontAlgn="auto">
              <a:spcAft>
                <a:spcPts val="0"/>
              </a:spcAft>
              <a:buFont typeface="Arial" panose="020B0604020202020204" pitchFamily="34" charset="0"/>
              <a:buChar char="•"/>
            </a:pPr>
            <a:r>
              <a:rPr lang="en-US" sz="4500" dirty="0"/>
              <a:t>China.</a:t>
            </a:r>
          </a:p>
          <a:p>
            <a:pPr fontAlgn="auto">
              <a:spcAft>
                <a:spcPts val="0"/>
              </a:spcAft>
            </a:pPr>
            <a:r>
              <a:rPr lang="en-US" sz="4500" dirty="0"/>
              <a:t>Inquiry questions provide a framework for developing students’ knowledge, understanding and skills. The following inquiry questions are examples only and may be used or adapted to suit local contexts.</a:t>
            </a:r>
          </a:p>
          <a:p>
            <a:pPr fontAlgn="auto">
              <a:spcAft>
                <a:spcPts val="0"/>
              </a:spcAft>
            </a:pPr>
            <a:endParaRPr lang="en-US" sz="4500" dirty="0"/>
          </a:p>
          <a:p>
            <a:pPr marL="685800" indent="-685800" fontAlgn="auto">
              <a:spcAft>
                <a:spcPts val="0"/>
              </a:spcAft>
              <a:buFont typeface="Arial" panose="020B0604020202020204" pitchFamily="34" charset="0"/>
              <a:buChar char="•"/>
            </a:pPr>
            <a:r>
              <a:rPr lang="en-US" sz="4500" dirty="0"/>
              <a:t>How do we know about the ancient past?</a:t>
            </a:r>
          </a:p>
          <a:p>
            <a:pPr marL="685800" indent="-685800" fontAlgn="auto">
              <a:spcAft>
                <a:spcPts val="0"/>
              </a:spcAft>
              <a:buFont typeface="Arial" panose="020B0604020202020204" pitchFamily="34" charset="0"/>
              <a:buChar char="•"/>
            </a:pPr>
            <a:r>
              <a:rPr lang="en-US" sz="4500" dirty="0"/>
              <a:t>Why, where and when did the earliest societies develop?</a:t>
            </a:r>
          </a:p>
          <a:p>
            <a:pPr marL="685800" indent="-685800" fontAlgn="auto">
              <a:spcAft>
                <a:spcPts val="0"/>
              </a:spcAft>
              <a:buFont typeface="Arial" panose="020B0604020202020204" pitchFamily="34" charset="0"/>
              <a:buChar char="•"/>
            </a:pPr>
            <a:r>
              <a:rPr lang="en-US" sz="4500" dirty="0"/>
              <a:t>What emerged as the distinctive features of societies of early First Nations Peoples of Australia?</a:t>
            </a:r>
          </a:p>
          <a:p>
            <a:pPr marL="685800" indent="-685800" fontAlgn="auto">
              <a:spcAft>
                <a:spcPts val="0"/>
              </a:spcAft>
              <a:buFont typeface="Arial" panose="020B0604020202020204" pitchFamily="34" charset="0"/>
              <a:buChar char="•"/>
            </a:pPr>
            <a:r>
              <a:rPr lang="en-US" sz="4500" dirty="0"/>
              <a:t>What emerged as the defining features and achievements of ancient societies?</a:t>
            </a:r>
          </a:p>
          <a:p>
            <a:pPr marL="685800" indent="-685800" fontAlgn="auto">
              <a:spcAft>
                <a:spcPts val="0"/>
              </a:spcAft>
              <a:buFont typeface="Arial" panose="020B0604020202020204" pitchFamily="34" charset="0"/>
              <a:buChar char="•"/>
            </a:pPr>
            <a:r>
              <a:rPr lang="en-US" sz="4500" dirty="0"/>
              <a:t>What have been the significant legacies of ancient societies?</a:t>
            </a:r>
            <a:endParaRPr lang="en-AU" sz="4500" dirty="0"/>
          </a:p>
        </p:txBody>
      </p:sp>
      <p:sp>
        <p:nvSpPr>
          <p:cNvPr id="6" name="Left Arrow 8">
            <a:extLst>
              <a:ext uri="{FF2B5EF4-FFF2-40B4-BE49-F238E27FC236}">
                <a16:creationId xmlns:a16="http://schemas.microsoft.com/office/drawing/2014/main" id="{1E50D43D-0F1C-4BEC-A7B4-6DD0AE2640F7}"/>
              </a:ext>
            </a:extLst>
          </p:cNvPr>
          <p:cNvSpPr/>
          <p:nvPr/>
        </p:nvSpPr>
        <p:spPr bwMode="auto">
          <a:xfrm>
            <a:off x="6981429" y="1214376"/>
            <a:ext cx="1835696"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2"/>
                </a:solidFill>
                <a:latin typeface="Arial" panose="020B0604020202020204" pitchFamily="34" charset="0"/>
                <a:cs typeface="Arial" panose="020B0604020202020204" pitchFamily="34" charset="0"/>
              </a:rPr>
              <a:t>Context</a:t>
            </a:r>
            <a:r>
              <a:rPr lang="en-AU" sz="2400" dirty="0">
                <a:latin typeface="Arial" panose="020B0604020202020204" pitchFamily="34" charset="0"/>
                <a:cs typeface="Arial" panose="020B0604020202020204" pitchFamily="34" charset="0"/>
              </a:rPr>
              <a:t> </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Left Arrow 8">
            <a:extLst>
              <a:ext uri="{FF2B5EF4-FFF2-40B4-BE49-F238E27FC236}">
                <a16:creationId xmlns:a16="http://schemas.microsoft.com/office/drawing/2014/main" id="{88D35E28-145D-4568-9E67-A610B469A49A}"/>
              </a:ext>
            </a:extLst>
          </p:cNvPr>
          <p:cNvSpPr/>
          <p:nvPr/>
        </p:nvSpPr>
        <p:spPr bwMode="auto">
          <a:xfrm>
            <a:off x="5829300" y="4139659"/>
            <a:ext cx="2987825"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2"/>
                </a:solidFill>
                <a:latin typeface="Arial" panose="020B0604020202020204" pitchFamily="34" charset="0"/>
                <a:cs typeface="Arial" panose="020B0604020202020204" pitchFamily="34" charset="0"/>
              </a:rPr>
              <a:t>Inquiry questions</a:t>
            </a:r>
            <a:endParaRPr kumimoji="0" lang="en-AU" sz="24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20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Curriculum content</a:t>
            </a:r>
          </a:p>
        </p:txBody>
      </p:sp>
      <p:sp>
        <p:nvSpPr>
          <p:cNvPr id="2" name="Content Placeholder 1">
            <a:extLst>
              <a:ext uri="{FF2B5EF4-FFF2-40B4-BE49-F238E27FC236}">
                <a16:creationId xmlns:a16="http://schemas.microsoft.com/office/drawing/2014/main" id="{ED48E230-1A66-4A68-A326-6BD2549EF132}"/>
              </a:ext>
            </a:extLst>
          </p:cNvPr>
          <p:cNvSpPr>
            <a:spLocks noGrp="1"/>
          </p:cNvSpPr>
          <p:nvPr>
            <p:ph idx="1"/>
          </p:nvPr>
        </p:nvSpPr>
        <p:spPr/>
        <p:txBody>
          <a:bodyPr/>
          <a:lstStyle/>
          <a:p>
            <a:r>
              <a:rPr lang="en-AU" dirty="0"/>
              <a:t>For each of the four subjects, content is organised under two interrelated strands:</a:t>
            </a:r>
          </a:p>
          <a:p>
            <a:pPr marL="360000" indent="-360000">
              <a:buFont typeface="Arial" panose="020B0604020202020204" pitchFamily="34" charset="0"/>
              <a:buChar char="•"/>
            </a:pPr>
            <a:r>
              <a:rPr lang="en-AU" dirty="0"/>
              <a:t>Knowledge and understanding</a:t>
            </a:r>
          </a:p>
          <a:p>
            <a:pPr marL="360000" indent="-360000">
              <a:buFont typeface="Arial" panose="020B0604020202020204" pitchFamily="34" charset="0"/>
              <a:buChar char="•"/>
            </a:pPr>
            <a:r>
              <a:rPr lang="en-AU" dirty="0"/>
              <a:t>Skills</a:t>
            </a:r>
          </a:p>
        </p:txBody>
      </p:sp>
    </p:spTree>
    <p:extLst>
      <p:ext uri="{BB962C8B-B14F-4D97-AF65-F5344CB8AC3E}">
        <p14:creationId xmlns:p14="http://schemas.microsoft.com/office/powerpoint/2010/main" val="13486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9290-CC35-48C8-AA5E-FA1E91AE0373}"/>
              </a:ext>
            </a:extLst>
          </p:cNvPr>
          <p:cNvSpPr>
            <a:spLocks noGrp="1"/>
          </p:cNvSpPr>
          <p:nvPr>
            <p:ph type="title"/>
          </p:nvPr>
        </p:nvSpPr>
        <p:spPr/>
        <p:txBody>
          <a:bodyPr/>
          <a:lstStyle/>
          <a:p>
            <a:r>
              <a:rPr lang="en-AU" dirty="0"/>
              <a:t>Curriculum content</a:t>
            </a:r>
          </a:p>
        </p:txBody>
      </p:sp>
      <p:sp>
        <p:nvSpPr>
          <p:cNvPr id="11" name="TextBox 10">
            <a:extLst>
              <a:ext uri="{FF2B5EF4-FFF2-40B4-BE49-F238E27FC236}">
                <a16:creationId xmlns:a16="http://schemas.microsoft.com/office/drawing/2014/main" id="{90B12F6B-5A16-4573-B472-463EA2ABE6E4}"/>
              </a:ext>
            </a:extLst>
          </p:cNvPr>
          <p:cNvSpPr txBox="1"/>
          <p:nvPr/>
        </p:nvSpPr>
        <p:spPr>
          <a:xfrm>
            <a:off x="401472" y="765941"/>
            <a:ext cx="8054378" cy="784830"/>
          </a:xfrm>
          <a:prstGeom prst="rect">
            <a:avLst/>
          </a:prstGeom>
          <a:noFill/>
        </p:spPr>
        <p:txBody>
          <a:bodyPr wrap="square" rtlCol="0">
            <a:spAutoFit/>
          </a:bodyPr>
          <a:lstStyle/>
          <a:p>
            <a:r>
              <a:rPr lang="en-AU" b="1" dirty="0"/>
              <a:t>Year 8 Civics and Citizenship</a:t>
            </a:r>
          </a:p>
          <a:p>
            <a:endParaRPr lang="en-AU" b="1" dirty="0"/>
          </a:p>
        </p:txBody>
      </p:sp>
      <p:graphicFrame>
        <p:nvGraphicFramePr>
          <p:cNvPr id="8" name="Content Placeholder 11">
            <a:extLst>
              <a:ext uri="{FF2B5EF4-FFF2-40B4-BE49-F238E27FC236}">
                <a16:creationId xmlns:a16="http://schemas.microsoft.com/office/drawing/2014/main" id="{B6C248BC-A41F-4302-B6BF-61336B0EC5FC}"/>
              </a:ext>
            </a:extLst>
          </p:cNvPr>
          <p:cNvGraphicFramePr>
            <a:graphicFrameLocks/>
          </p:cNvGraphicFramePr>
          <p:nvPr>
            <p:extLst>
              <p:ext uri="{D42A27DB-BD31-4B8C-83A1-F6EECF244321}">
                <p14:modId xmlns:p14="http://schemas.microsoft.com/office/powerpoint/2010/main" val="995245467"/>
              </p:ext>
            </p:extLst>
          </p:nvPr>
        </p:nvGraphicFramePr>
        <p:xfrm>
          <a:off x="385706" y="1121360"/>
          <a:ext cx="8054378" cy="4173616"/>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Citizenship, diversity and identity </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how culture and religion may influence individuals' and groups' perceptions and expressions of citizenship and their actions as citizens</a:t>
                      </a:r>
                    </a:p>
                    <a:p>
                      <a:pPr marL="71755">
                        <a:lnSpc>
                          <a:spcPct val="100000"/>
                        </a:lnSpc>
                        <a:spcAft>
                          <a:spcPts val="1800"/>
                        </a:spcAft>
                      </a:pPr>
                      <a:r>
                        <a:rPr lang="en-US" sz="1800" dirty="0">
                          <a:effectLst/>
                          <a:latin typeface="Arial"/>
                          <a:ea typeface="Times New Roman" panose="02020603050405020304" pitchFamily="18" charset="0"/>
                          <a:cs typeface="Times New Roman"/>
                        </a:rPr>
                        <a:t>AC9HC8K05</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exploring how people express different aspects of their personal identity through membership of multiple communities, such as cultural groups, faith groups, professional associations, trade unions, and sporting and social clubs, and how this is reflected in expressions of citizenship; for example, fund-raising for community services or supporting people experiencing health concerns</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exploring the collective identities of several different groups in Australia’s multicultural society, and how these identities might be represented and perceived</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discussing the differences between legal citizenship, active citizenship and global citizenship</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pic>
        <p:nvPicPr>
          <p:cNvPr id="7" name="Picture 6">
            <a:extLst>
              <a:ext uri="{FF2B5EF4-FFF2-40B4-BE49-F238E27FC236}">
                <a16:creationId xmlns:a16="http://schemas.microsoft.com/office/drawing/2014/main" id="{CDB96426-AEC7-40A8-8CFB-0206F1970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81347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560F907-44EF-4C54-9FF6-49AA091CAE0E}"/>
              </a:ext>
            </a:extLst>
          </p:cNvPr>
          <p:cNvGraphicFramePr>
            <a:graphicFrameLocks noGrp="1"/>
          </p:cNvGraphicFramePr>
          <p:nvPr>
            <p:extLst>
              <p:ext uri="{D42A27DB-BD31-4B8C-83A1-F6EECF244321}">
                <p14:modId xmlns:p14="http://schemas.microsoft.com/office/powerpoint/2010/main" val="3378228597"/>
              </p:ext>
            </p:extLst>
          </p:nvPr>
        </p:nvGraphicFramePr>
        <p:xfrm>
          <a:off x="323850" y="1112967"/>
          <a:ext cx="8486599" cy="4658400"/>
        </p:xfrm>
        <a:graphic>
          <a:graphicData uri="http://schemas.openxmlformats.org/drawingml/2006/table">
            <a:tbl>
              <a:tblPr firstRow="1" firstCol="1" bandRow="1"/>
              <a:tblGrid>
                <a:gridCol w="1953700">
                  <a:extLst>
                    <a:ext uri="{9D8B030D-6E8A-4147-A177-3AD203B41FA5}">
                      <a16:colId xmlns:a16="http://schemas.microsoft.com/office/drawing/2014/main" val="131586583"/>
                    </a:ext>
                  </a:extLst>
                </a:gridCol>
                <a:gridCol w="155553">
                  <a:extLst>
                    <a:ext uri="{9D8B030D-6E8A-4147-A177-3AD203B41FA5}">
                      <a16:colId xmlns:a16="http://schemas.microsoft.com/office/drawing/2014/main" val="363828347"/>
                    </a:ext>
                  </a:extLst>
                </a:gridCol>
                <a:gridCol w="1953120">
                  <a:extLst>
                    <a:ext uri="{9D8B030D-6E8A-4147-A177-3AD203B41FA5}">
                      <a16:colId xmlns:a16="http://schemas.microsoft.com/office/drawing/2014/main" val="1670693440"/>
                    </a:ext>
                  </a:extLst>
                </a:gridCol>
                <a:gridCol w="155553">
                  <a:extLst>
                    <a:ext uri="{9D8B030D-6E8A-4147-A177-3AD203B41FA5}">
                      <a16:colId xmlns:a16="http://schemas.microsoft.com/office/drawing/2014/main" val="2562216301"/>
                    </a:ext>
                  </a:extLst>
                </a:gridCol>
                <a:gridCol w="1953700">
                  <a:extLst>
                    <a:ext uri="{9D8B030D-6E8A-4147-A177-3AD203B41FA5}">
                      <a16:colId xmlns:a16="http://schemas.microsoft.com/office/drawing/2014/main" val="177975753"/>
                    </a:ext>
                  </a:extLst>
                </a:gridCol>
                <a:gridCol w="154973">
                  <a:extLst>
                    <a:ext uri="{9D8B030D-6E8A-4147-A177-3AD203B41FA5}">
                      <a16:colId xmlns:a16="http://schemas.microsoft.com/office/drawing/2014/main" val="118728569"/>
                    </a:ext>
                  </a:extLst>
                </a:gridCol>
                <a:gridCol w="2160000">
                  <a:extLst>
                    <a:ext uri="{9D8B030D-6E8A-4147-A177-3AD203B41FA5}">
                      <a16:colId xmlns:a16="http://schemas.microsoft.com/office/drawing/2014/main" val="177167726"/>
                    </a:ext>
                  </a:extLst>
                </a:gridCol>
              </a:tblGrid>
              <a:tr h="756000">
                <a:tc>
                  <a:txBody>
                    <a:bodyPr/>
                    <a:lstStyle/>
                    <a:p>
                      <a:pPr marR="99060" algn="ctr">
                        <a:lnSpc>
                          <a:spcPct val="110000"/>
                        </a:lnSpc>
                        <a:spcAft>
                          <a:spcPts val="600"/>
                        </a:spcAft>
                      </a:pPr>
                      <a:r>
                        <a:rPr lang="en-AU" sz="1800" b="1" dirty="0">
                          <a:effectLst/>
                          <a:latin typeface="Arial" panose="020B0604020202020204" pitchFamily="34" charset="0"/>
                          <a:ea typeface="Times New Roman" panose="02020603050405020304" pitchFamily="18" charset="0"/>
                          <a:cs typeface="Arial" panose="020B0604020202020204" pitchFamily="34" charset="0"/>
                        </a:rPr>
                        <a:t>History</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800" b="1" dirty="0">
                          <a:effectLst/>
                          <a:latin typeface="Arial" panose="020B0604020202020204" pitchFamily="34" charset="0"/>
                          <a:ea typeface="Times New Roman" panose="02020603050405020304" pitchFamily="18" charset="0"/>
                          <a:cs typeface="Arial" panose="020B0604020202020204" pitchFamily="34" charset="0"/>
                        </a:rPr>
                        <a:t> </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Geography</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800" b="1" dirty="0">
                          <a:effectLst/>
                          <a:latin typeface="Arial" panose="020B0604020202020204" pitchFamily="34" charset="0"/>
                          <a:ea typeface="Times New Roman" panose="02020603050405020304" pitchFamily="18" charset="0"/>
                          <a:cs typeface="Arial" panose="020B0604020202020204" pitchFamily="34" charset="0"/>
                        </a:rPr>
                        <a:t> </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Civics and Citizenship</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800" b="1" dirty="0">
                          <a:effectLst/>
                          <a:latin typeface="Arial" panose="020B0604020202020204" pitchFamily="34" charset="0"/>
                          <a:ea typeface="Times New Roman" panose="02020603050405020304" pitchFamily="18" charset="0"/>
                          <a:cs typeface="Arial" panose="020B0604020202020204" pitchFamily="34" charset="0"/>
                        </a:rPr>
                        <a:t> </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tcPr>
                </a:tc>
                <a:tc>
                  <a:txBody>
                    <a:bodyPr/>
                    <a:lstStyle/>
                    <a:p>
                      <a:pPr algn="ctr">
                        <a:lnSpc>
                          <a:spcPct val="110000"/>
                        </a:lnSpc>
                        <a:spcAft>
                          <a:spcPts val="600"/>
                        </a:spcAft>
                      </a:pPr>
                      <a:r>
                        <a:rPr lang="en-A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Economics and Business</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975600">
                <a:tc>
                  <a:txBody>
                    <a:bodyPr/>
                    <a:lstStyle/>
                    <a:p>
                      <a:pPr marL="77470" marR="2159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Two to four </a:t>
                      </a:r>
                      <a:br>
                        <a:rPr lang="en-AU" sz="1600" b="0" dirty="0">
                          <a:effectLst/>
                          <a:latin typeface="Arial" panose="020B0604020202020204" pitchFamily="34" charset="0"/>
                          <a:ea typeface="Times New Roman" panose="02020603050405020304" pitchFamily="18" charset="0"/>
                          <a:cs typeface="Arial" panose="020B0604020202020204" pitchFamily="34" charset="0"/>
                        </a:rPr>
                      </a:br>
                      <a:r>
                        <a:rPr lang="en-AU" sz="1600" b="0" dirty="0">
                          <a:effectLst/>
                          <a:latin typeface="Arial" panose="020B0604020202020204" pitchFamily="34" charset="0"/>
                          <a:ea typeface="Times New Roman" panose="02020603050405020304" pitchFamily="18" charset="0"/>
                          <a:cs typeface="Arial" panose="020B0604020202020204" pitchFamily="34" charset="0"/>
                        </a:rPr>
                        <a:t>sub-strands per year level</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 </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Two sub-strands per year level</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 </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Three sub-strands per year level</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 </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No sub-strands</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975600">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Some sub-strands are mandatory</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286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All sub-strands </a:t>
                      </a:r>
                      <a:br>
                        <a:rPr lang="en-AU" sz="1600" dirty="0">
                          <a:effectLst/>
                          <a:latin typeface="Arial" panose="020B0604020202020204" pitchFamily="34" charset="0"/>
                          <a:ea typeface="Times New Roman" panose="02020603050405020304" pitchFamily="18" charset="0"/>
                          <a:cs typeface="Arial" panose="020B0604020202020204" pitchFamily="34" charset="0"/>
                        </a:rPr>
                      </a:br>
                      <a:r>
                        <a:rPr lang="en-AU" sz="1600" dirty="0">
                          <a:effectLst/>
                          <a:latin typeface="Arial" panose="020B0604020202020204" pitchFamily="34" charset="0"/>
                          <a:ea typeface="Times New Roman" panose="02020603050405020304" pitchFamily="18" charset="0"/>
                          <a:cs typeface="Arial" panose="020B0604020202020204" pitchFamily="34" charset="0"/>
                        </a:rPr>
                        <a:t>are mandatory</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2413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All sub-strands </a:t>
                      </a:r>
                      <a:br>
                        <a:rPr lang="en-AU" sz="1600" dirty="0">
                          <a:effectLst/>
                          <a:latin typeface="Arial" panose="020B0604020202020204" pitchFamily="34" charset="0"/>
                          <a:ea typeface="Times New Roman" panose="02020603050405020304" pitchFamily="18" charset="0"/>
                          <a:cs typeface="Arial" panose="020B0604020202020204" pitchFamily="34" charset="0"/>
                        </a:rPr>
                      </a:br>
                      <a:r>
                        <a:rPr lang="en-AU" sz="1600" dirty="0">
                          <a:effectLst/>
                          <a:latin typeface="Arial" panose="020B0604020202020204" pitchFamily="34" charset="0"/>
                          <a:ea typeface="Times New Roman" panose="02020603050405020304" pitchFamily="18" charset="0"/>
                          <a:cs typeface="Arial" panose="020B0604020202020204" pitchFamily="34" charset="0"/>
                        </a:rPr>
                        <a:t>are mandatory</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All content descriptions within the strand are mandatory</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975600">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Selection of </a:t>
                      </a:r>
                      <a:br>
                        <a:rPr lang="en-AU" sz="1600" dirty="0">
                          <a:effectLst/>
                          <a:latin typeface="Arial" panose="020B0604020202020204" pitchFamily="34" charset="0"/>
                          <a:ea typeface="Times New Roman" panose="02020603050405020304" pitchFamily="18" charset="0"/>
                          <a:cs typeface="Arial" panose="020B0604020202020204" pitchFamily="34" charset="0"/>
                        </a:rPr>
                      </a:br>
                      <a:r>
                        <a:rPr lang="en-AU" sz="1600" dirty="0">
                          <a:effectLst/>
                          <a:latin typeface="Arial" panose="020B0604020202020204" pitchFamily="34" charset="0"/>
                          <a:ea typeface="Times New Roman" panose="02020603050405020304" pitchFamily="18" charset="0"/>
                          <a:cs typeface="Arial" panose="020B0604020202020204" pitchFamily="34" charset="0"/>
                        </a:rPr>
                        <a:t>topics within </a:t>
                      </a:r>
                      <a:br>
                        <a:rPr lang="en-AU" sz="1600" dirty="0">
                          <a:effectLst/>
                          <a:latin typeface="Arial" panose="020B0604020202020204" pitchFamily="34" charset="0"/>
                          <a:ea typeface="Times New Roman" panose="02020603050405020304" pitchFamily="18" charset="0"/>
                          <a:cs typeface="Arial" panose="020B0604020202020204" pitchFamily="34" charset="0"/>
                        </a:rPr>
                      </a:br>
                      <a:r>
                        <a:rPr lang="en-AU" sz="1600" dirty="0">
                          <a:effectLst/>
                          <a:latin typeface="Arial" panose="020B0604020202020204" pitchFamily="34" charset="0"/>
                          <a:ea typeface="Times New Roman" panose="02020603050405020304" pitchFamily="18" charset="0"/>
                          <a:cs typeface="Arial" panose="020B0604020202020204" pitchFamily="34" charset="0"/>
                        </a:rPr>
                        <a:t>each sub-strand</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algn="l">
                        <a:lnSpc>
                          <a:spcPct val="100000"/>
                        </a:lnSpc>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marL="125730" algn="l">
                        <a:lnSpc>
                          <a:spcPct val="100000"/>
                        </a:lnSpc>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marL="125730" algn="l">
                        <a:lnSpc>
                          <a:spcPct val="100000"/>
                        </a:lnSpc>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84811820"/>
                  </a:ext>
                </a:extLst>
              </a:tr>
              <a:tr h="975600">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125730" marR="596265" algn="l">
                        <a:lnSpc>
                          <a:spcPct val="100000"/>
                        </a:lnSpc>
                        <a:spcAft>
                          <a:spcPts val="0"/>
                        </a:spcAft>
                      </a:pPr>
                      <a:r>
                        <a:rPr lang="en-AU" sz="1600">
                          <a:effectLst/>
                          <a:latin typeface="Arial" panose="020B0604020202020204" pitchFamily="34" charset="0"/>
                          <a:ea typeface="Times New Roman" panose="02020603050405020304" pitchFamily="18" charset="0"/>
                          <a:cs typeface="Arial" panose="020B0604020202020204" pitchFamily="34" charset="0"/>
                        </a:rPr>
                        <a:t> </a:t>
                      </a:r>
                      <a:endParaRPr lang="en-AU"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125730" marR="596265"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5730" marR="596265"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76907449"/>
                  </a:ext>
                </a:extLst>
              </a:tr>
            </a:tbl>
          </a:graphicData>
        </a:graphic>
      </p:graphicFrame>
      <p:sp>
        <p:nvSpPr>
          <p:cNvPr id="5" name="Title 4">
            <a:extLst>
              <a:ext uri="{FF2B5EF4-FFF2-40B4-BE49-F238E27FC236}">
                <a16:creationId xmlns:a16="http://schemas.microsoft.com/office/drawing/2014/main" id="{ADDE42B1-03ED-4743-9CE0-DE850A472A6C}"/>
              </a:ext>
            </a:extLst>
          </p:cNvPr>
          <p:cNvSpPr>
            <a:spLocks noGrp="1"/>
          </p:cNvSpPr>
          <p:nvPr>
            <p:ph type="title"/>
          </p:nvPr>
        </p:nvSpPr>
        <p:spPr/>
        <p:txBody>
          <a:bodyPr/>
          <a:lstStyle/>
          <a:p>
            <a:r>
              <a:rPr lang="en-AU" dirty="0"/>
              <a:t>Knowledge and understanding strand</a:t>
            </a:r>
          </a:p>
        </p:txBody>
      </p:sp>
      <p:pic>
        <p:nvPicPr>
          <p:cNvPr id="7" name="Picture 6">
            <a:extLst>
              <a:ext uri="{FF2B5EF4-FFF2-40B4-BE49-F238E27FC236}">
                <a16:creationId xmlns:a16="http://schemas.microsoft.com/office/drawing/2014/main" id="{A39D1DEF-3EC7-4845-9632-6019841CD0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custDataLst>
      <p:tags r:id="rId1"/>
    </p:custDataLst>
    <p:extLst>
      <p:ext uri="{BB962C8B-B14F-4D97-AF65-F5344CB8AC3E}">
        <p14:creationId xmlns:p14="http://schemas.microsoft.com/office/powerpoint/2010/main" val="29222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dirty="0"/>
              <a:t>Skills strand</a:t>
            </a:r>
          </a:p>
        </p:txBody>
      </p:sp>
      <p:graphicFrame>
        <p:nvGraphicFramePr>
          <p:cNvPr id="5" name="Table 4">
            <a:extLst>
              <a:ext uri="{FF2B5EF4-FFF2-40B4-BE49-F238E27FC236}">
                <a16:creationId xmlns:a16="http://schemas.microsoft.com/office/drawing/2014/main" id="{10101FF1-095B-4F73-9724-3991BB292DDA}"/>
              </a:ext>
            </a:extLst>
          </p:cNvPr>
          <p:cNvGraphicFramePr>
            <a:graphicFrameLocks noGrp="1"/>
          </p:cNvGraphicFramePr>
          <p:nvPr>
            <p:extLst>
              <p:ext uri="{D42A27DB-BD31-4B8C-83A1-F6EECF244321}">
                <p14:modId xmlns:p14="http://schemas.microsoft.com/office/powerpoint/2010/main" val="778183838"/>
              </p:ext>
            </p:extLst>
          </p:nvPr>
        </p:nvGraphicFramePr>
        <p:xfrm>
          <a:off x="285749" y="1112967"/>
          <a:ext cx="8461291" cy="4788000"/>
        </p:xfrm>
        <a:graphic>
          <a:graphicData uri="http://schemas.openxmlformats.org/drawingml/2006/table">
            <a:tbl>
              <a:tblPr firstRow="1" firstCol="1" bandRow="1"/>
              <a:tblGrid>
                <a:gridCol w="396000">
                  <a:extLst>
                    <a:ext uri="{9D8B030D-6E8A-4147-A177-3AD203B41FA5}">
                      <a16:colId xmlns:a16="http://schemas.microsoft.com/office/drawing/2014/main" val="4221191811"/>
                    </a:ext>
                  </a:extLst>
                </a:gridCol>
                <a:gridCol w="1908000">
                  <a:extLst>
                    <a:ext uri="{9D8B030D-6E8A-4147-A177-3AD203B41FA5}">
                      <a16:colId xmlns:a16="http://schemas.microsoft.com/office/drawing/2014/main" val="131586583"/>
                    </a:ext>
                  </a:extLst>
                </a:gridCol>
                <a:gridCol w="150772">
                  <a:extLst>
                    <a:ext uri="{9D8B030D-6E8A-4147-A177-3AD203B41FA5}">
                      <a16:colId xmlns:a16="http://schemas.microsoft.com/office/drawing/2014/main" val="2017139137"/>
                    </a:ext>
                  </a:extLst>
                </a:gridCol>
                <a:gridCol w="1908000">
                  <a:extLst>
                    <a:ext uri="{9D8B030D-6E8A-4147-A177-3AD203B41FA5}">
                      <a16:colId xmlns:a16="http://schemas.microsoft.com/office/drawing/2014/main" val="2833666530"/>
                    </a:ext>
                  </a:extLst>
                </a:gridCol>
                <a:gridCol w="150772">
                  <a:extLst>
                    <a:ext uri="{9D8B030D-6E8A-4147-A177-3AD203B41FA5}">
                      <a16:colId xmlns:a16="http://schemas.microsoft.com/office/drawing/2014/main" val="3905049107"/>
                    </a:ext>
                  </a:extLst>
                </a:gridCol>
                <a:gridCol w="1908000">
                  <a:extLst>
                    <a:ext uri="{9D8B030D-6E8A-4147-A177-3AD203B41FA5}">
                      <a16:colId xmlns:a16="http://schemas.microsoft.com/office/drawing/2014/main" val="4068111077"/>
                    </a:ext>
                  </a:extLst>
                </a:gridCol>
                <a:gridCol w="131747">
                  <a:extLst>
                    <a:ext uri="{9D8B030D-6E8A-4147-A177-3AD203B41FA5}">
                      <a16:colId xmlns:a16="http://schemas.microsoft.com/office/drawing/2014/main" val="1951256821"/>
                    </a:ext>
                  </a:extLst>
                </a:gridCol>
                <a:gridCol w="1908000">
                  <a:extLst>
                    <a:ext uri="{9D8B030D-6E8A-4147-A177-3AD203B41FA5}">
                      <a16:colId xmlns:a16="http://schemas.microsoft.com/office/drawing/2014/main" val="3042716594"/>
                    </a:ext>
                  </a:extLst>
                </a:gridCol>
              </a:tblGrid>
              <a:tr h="756000">
                <a:tc rowSpan="5">
                  <a:txBody>
                    <a:bodyPr/>
                    <a:lstStyle/>
                    <a:p>
                      <a:pPr marR="99060" algn="ctr">
                        <a:lnSpc>
                          <a:spcPct val="110000"/>
                        </a:lnSpc>
                        <a:spcAft>
                          <a:spcPts val="600"/>
                        </a:spcAft>
                      </a:pPr>
                      <a:r>
                        <a:rPr lang="en-AU"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Sub-strands  —</a:t>
                      </a:r>
                    </a:p>
                  </a:txBody>
                  <a:tcPr marL="0" marR="0" marT="0" marB="0" vert="vert27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800" b="1" dirty="0">
                          <a:effectLst/>
                          <a:latin typeface="Arial" panose="020B0604020202020204" pitchFamily="34" charset="0"/>
                          <a:ea typeface="Times New Roman" panose="02020603050405020304" pitchFamily="18" charset="0"/>
                          <a:cs typeface="Arial" panose="020B0604020202020204" pitchFamily="34" charset="0"/>
                        </a:rPr>
                        <a:t>History</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solidFill>
                      <a:srgbClr val="E6E7E8"/>
                    </a:solidFill>
                  </a:tcPr>
                </a:tc>
                <a:tc>
                  <a:txBody>
                    <a:bodyPr/>
                    <a:lstStyle/>
                    <a:p>
                      <a:pPr algn="ctr">
                        <a:lnSpc>
                          <a:spcPct val="110000"/>
                        </a:lnSpc>
                        <a:spcAft>
                          <a:spcPts val="600"/>
                        </a:spcAft>
                      </a:pPr>
                      <a:r>
                        <a:rPr lang="en-AU" sz="1800" b="1" dirty="0">
                          <a:effectLst/>
                          <a:latin typeface="Arial" panose="020B0604020202020204" pitchFamily="34" charset="0"/>
                          <a:ea typeface="Times New Roman" panose="02020603050405020304" pitchFamily="18" charset="0"/>
                          <a:cs typeface="Arial" panose="020B0604020202020204" pitchFamily="34" charset="0"/>
                        </a:rPr>
                        <a:t> </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Geography</a:t>
                      </a:r>
                    </a:p>
                  </a:txBody>
                  <a:tcPr marL="62686" marR="62686"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86" marR="62686" marT="0" marB="0" anchor="ctr">
                    <a:lnL>
                      <a:noFill/>
                    </a:lnL>
                    <a:lnR>
                      <a:noFill/>
                    </a:lnR>
                    <a:lnT>
                      <a:noFill/>
                    </a:lnT>
                    <a:lnB>
                      <a:noFill/>
                    </a:lnB>
                    <a:lnTlToBr w="12700" cmpd="sng">
                      <a:noFill/>
                      <a:prstDash val="solid"/>
                    </a:lnTlToBr>
                    <a:lnBlToTr w="12700" cmpd="sng">
                      <a:noFill/>
                      <a:prstDash val="solid"/>
                    </a:lnBlToTr>
                    <a:noFill/>
                  </a:tcPr>
                </a:tc>
                <a:tc>
                  <a:txBody>
                    <a:bodyPr/>
                    <a:lstStyle/>
                    <a:p>
                      <a:pPr marR="99060" algn="ctr">
                        <a:lnSpc>
                          <a:spcPct val="110000"/>
                        </a:lnSpc>
                        <a:spcAft>
                          <a:spcPts val="600"/>
                        </a:spcAft>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Civics and Citizenship</a:t>
                      </a:r>
                    </a:p>
                  </a:txBody>
                  <a:tcPr marL="0" marR="0" marT="0" marB="0" anchor="ctr">
                    <a:lnL>
                      <a:noFill/>
                    </a:lnL>
                    <a:lnR>
                      <a:noFill/>
                    </a:lnR>
                    <a:lnT>
                      <a:noFill/>
                    </a:lnT>
                    <a:lnB>
                      <a:noFill/>
                    </a:lnB>
                    <a:solidFill>
                      <a:srgbClr val="E6E7E8"/>
                    </a:solidFill>
                  </a:tcPr>
                </a:tc>
                <a:tc>
                  <a:txBody>
                    <a:bodyPr/>
                    <a:lstStyle/>
                    <a:p>
                      <a:pPr marR="99060" algn="ctr">
                        <a:lnSpc>
                          <a:spcPct val="110000"/>
                        </a:lnSpc>
                        <a:spcAft>
                          <a:spcPts val="600"/>
                        </a:spcAft>
                      </a:pPr>
                      <a:endParaRPr lang="en-AU"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marL="0" marR="99060" lvl="0" indent="0" algn="ctr" defTabSz="914400" rtl="0" eaLnBrk="1" fontAlgn="auto" latinLnBrk="0" hangingPunct="1">
                        <a:lnSpc>
                          <a:spcPct val="110000"/>
                        </a:lnSpc>
                        <a:spcBef>
                          <a:spcPts val="0"/>
                        </a:spcBef>
                        <a:spcAft>
                          <a:spcPts val="600"/>
                        </a:spcAft>
                        <a:buClrTx/>
                        <a:buSzTx/>
                        <a:buFontTx/>
                        <a:buNone/>
                        <a:tabLst/>
                        <a:defRPr/>
                      </a:pPr>
                      <a:r>
                        <a:rPr lang="en-A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Economics and Business</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E6E7E8"/>
                    </a:solidFill>
                  </a:tcPr>
                </a:tc>
                <a:extLst>
                  <a:ext uri="{0D108BD9-81ED-4DB2-BD59-A6C34878D82A}">
                    <a16:rowId xmlns:a16="http://schemas.microsoft.com/office/drawing/2014/main" val="2467951369"/>
                  </a:ext>
                </a:extLst>
              </a:tr>
              <a:tr h="1152000">
                <a:tc vMerge="1">
                  <a:txBody>
                    <a:bodyPr/>
                    <a:lstStyle/>
                    <a:p>
                      <a:pPr marL="77470" marR="21590" algn="l">
                        <a:lnSpc>
                          <a:spcPct val="100000"/>
                        </a:lnSpc>
                        <a:spcAft>
                          <a:spcPts val="0"/>
                        </a:spcAft>
                      </a:pP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Questioning </a:t>
                      </a:r>
                      <a:br>
                        <a:rPr lang="en-AU" sz="1600" b="0" dirty="0">
                          <a:effectLst/>
                          <a:latin typeface="Arial" panose="020B0604020202020204" pitchFamily="34" charset="0"/>
                          <a:ea typeface="Times New Roman" panose="02020603050405020304" pitchFamily="18" charset="0"/>
                          <a:cs typeface="Arial" panose="020B0604020202020204" pitchFamily="34" charset="0"/>
                        </a:rPr>
                      </a:br>
                      <a:r>
                        <a:rPr lang="en-AU" sz="1600" b="0" dirty="0">
                          <a:effectLst/>
                          <a:latin typeface="Arial" panose="020B0604020202020204" pitchFamily="34" charset="0"/>
                          <a:ea typeface="Times New Roman" panose="02020603050405020304" pitchFamily="18" charset="0"/>
                          <a:cs typeface="Arial" panose="020B0604020202020204" pitchFamily="34" charset="0"/>
                        </a:rPr>
                        <a:t>and researching</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b="0" dirty="0">
                          <a:effectLst/>
                          <a:latin typeface="Arial" panose="020B0604020202020204" pitchFamily="34" charset="0"/>
                          <a:ea typeface="Times New Roman" panose="02020603050405020304" pitchFamily="18" charset="0"/>
                          <a:cs typeface="Arial" panose="020B0604020202020204" pitchFamily="34" charset="0"/>
                        </a:rPr>
                        <a:t> </a:t>
                      </a: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600" b="0" dirty="0">
                          <a:effectLst/>
                          <a:latin typeface="Arial" panose="020B0604020202020204" pitchFamily="34" charset="0"/>
                          <a:ea typeface="Times New Roman" panose="02020603050405020304" pitchFamily="18" charset="0"/>
                          <a:cs typeface="Times New Roman" panose="02020603050405020304" pitchFamily="18" charset="0"/>
                        </a:rPr>
                      </a:br>
                      <a:r>
                        <a:rPr lang="en-AU" sz="1600" b="0" dirty="0">
                          <a:effectLst/>
                          <a:latin typeface="Arial" panose="020B0604020202020204" pitchFamily="34" charset="0"/>
                          <a:ea typeface="Times New Roman" panose="02020603050405020304" pitchFamily="18" charset="0"/>
                          <a:cs typeface="Times New Roman" panose="02020603050405020304" pitchFamily="18" charset="0"/>
                        </a:rPr>
                        <a:t>and researching using geographical methods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77470" marR="21590" algn="l">
                        <a:lnSpc>
                          <a:spcPct val="100000"/>
                        </a:lnSpc>
                        <a:spcAft>
                          <a:spcPts val="0"/>
                        </a:spcAft>
                      </a:pP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600" b="0" dirty="0">
                          <a:effectLst/>
                          <a:latin typeface="Arial" panose="020B0604020202020204" pitchFamily="34" charset="0"/>
                          <a:ea typeface="Times New Roman" panose="02020603050405020304" pitchFamily="18" charset="0"/>
                          <a:cs typeface="Times New Roman" panose="02020603050405020304" pitchFamily="18" charset="0"/>
                        </a:rPr>
                      </a:br>
                      <a:r>
                        <a:rPr lang="en-AU" sz="1600" b="0" dirty="0">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77470" marR="21590" algn="l">
                        <a:lnSpc>
                          <a:spcPct val="100000"/>
                        </a:lnSpc>
                        <a:spcAft>
                          <a:spcPts val="0"/>
                        </a:spcAft>
                      </a:pPr>
                      <a:endParaRPr lang="en-AU"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600" b="0" dirty="0">
                          <a:effectLst/>
                          <a:latin typeface="Arial" panose="020B0604020202020204" pitchFamily="34" charset="0"/>
                          <a:ea typeface="Times New Roman" panose="02020603050405020304" pitchFamily="18" charset="0"/>
                          <a:cs typeface="Times New Roman" panose="02020603050405020304" pitchFamily="18" charset="0"/>
                        </a:rPr>
                        <a:t>Questioning </a:t>
                      </a:r>
                      <a:br>
                        <a:rPr lang="en-AU" sz="1600" b="0" dirty="0">
                          <a:effectLst/>
                          <a:latin typeface="Arial" panose="020B0604020202020204" pitchFamily="34" charset="0"/>
                          <a:ea typeface="Times New Roman" panose="02020603050405020304" pitchFamily="18" charset="0"/>
                          <a:cs typeface="Times New Roman" panose="02020603050405020304" pitchFamily="18" charset="0"/>
                        </a:rPr>
                      </a:br>
                      <a:r>
                        <a:rPr lang="en-AU" sz="1600" b="0" dirty="0">
                          <a:effectLst/>
                          <a:latin typeface="Arial" panose="020B0604020202020204" pitchFamily="34" charset="0"/>
                          <a:ea typeface="Times New Roman" panose="02020603050405020304" pitchFamily="18" charset="0"/>
                          <a:cs typeface="Times New Roman" panose="02020603050405020304" pitchFamily="18" charset="0"/>
                        </a:rPr>
                        <a:t>and researching</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710230"/>
                  </a:ext>
                </a:extLst>
              </a:tr>
              <a:tr h="1152000">
                <a:tc vMerge="1">
                  <a:txBody>
                    <a:bodyPr/>
                    <a:lstStyle/>
                    <a:p>
                      <a:pPr marL="77470" marR="21590"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Using historical sources</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Interpreting </a:t>
                      </a:r>
                      <a:br>
                        <a:rPr lang="en-AU" sz="1600" dirty="0">
                          <a:effectLst/>
                          <a:latin typeface="Arial" panose="020B0604020202020204" pitchFamily="34" charset="0"/>
                          <a:ea typeface="Times New Roman" panose="02020603050405020304" pitchFamily="18" charset="0"/>
                          <a:cs typeface="Times New Roman" panose="02020603050405020304" pitchFamily="18" charset="0"/>
                        </a:rPr>
                      </a:br>
                      <a:r>
                        <a:rPr lang="en-AU" sz="1600" dirty="0">
                          <a:effectLst/>
                          <a:latin typeface="Arial" panose="020B0604020202020204" pitchFamily="34" charset="0"/>
                          <a:ea typeface="Times New Roman" panose="02020603050405020304" pitchFamily="18" charset="0"/>
                          <a:cs typeface="Times New Roman" panose="02020603050405020304" pitchFamily="18" charset="0"/>
                        </a:rPr>
                        <a:t>and analysing geographical data </a:t>
                      </a:r>
                      <a:br>
                        <a:rPr lang="en-AU" sz="1600" dirty="0">
                          <a:effectLst/>
                          <a:latin typeface="Arial" panose="020B0604020202020204" pitchFamily="34" charset="0"/>
                          <a:ea typeface="Times New Roman" panose="02020603050405020304" pitchFamily="18" charset="0"/>
                          <a:cs typeface="Times New Roman" panose="02020603050405020304" pitchFamily="18" charset="0"/>
                        </a:rPr>
                      </a:br>
                      <a:r>
                        <a:rPr lang="en-AU" sz="1600" dirty="0">
                          <a:effectLst/>
                          <a:latin typeface="Arial" panose="020B0604020202020204" pitchFamily="34" charset="0"/>
                          <a:ea typeface="Times New Roman" panose="02020603050405020304" pitchFamily="18" charset="0"/>
                          <a:cs typeface="Times New Roman" panose="02020603050405020304" pitchFamily="18" charset="0"/>
                        </a:rPr>
                        <a:t>and information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marR="21590"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Analysis, evaluation and interpretation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marR="21590" algn="l">
                        <a:lnSpc>
                          <a:spcPct val="100000"/>
                        </a:lnSpc>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Interpreting </a:t>
                      </a:r>
                      <a:br>
                        <a:rPr lang="en-US" sz="1600" dirty="0">
                          <a:effectLst/>
                          <a:latin typeface="Arial" panose="020B0604020202020204" pitchFamily="34" charset="0"/>
                          <a:ea typeface="Times New Roman" panose="02020603050405020304" pitchFamily="18" charset="0"/>
                          <a:cs typeface="Times New Roman" panose="02020603050405020304" pitchFamily="18" charset="0"/>
                        </a:rPr>
                      </a:br>
                      <a:r>
                        <a:rPr lang="en-US" sz="1600" dirty="0">
                          <a:effectLst/>
                          <a:latin typeface="Arial" panose="020B0604020202020204" pitchFamily="34" charset="0"/>
                          <a:ea typeface="Times New Roman" panose="02020603050405020304" pitchFamily="18" charset="0"/>
                          <a:cs typeface="Times New Roman" panose="02020603050405020304" pitchFamily="18" charset="0"/>
                        </a:rPr>
                        <a:t>and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analysing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68061"/>
                  </a:ext>
                </a:extLst>
              </a:tr>
              <a:tr h="864000">
                <a:tc vMerge="1">
                  <a:txBody>
                    <a:bodyPr/>
                    <a:lstStyle/>
                    <a:p>
                      <a:pPr marL="77470" marR="21590"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Historical perspectives and interpretations</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7470" marR="21590"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Civic participation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7470" marR="21590"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Evaluating, concluding and decision-making</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811820"/>
                  </a:ext>
                </a:extLst>
              </a:tr>
              <a:tr h="864000">
                <a:tc vMerge="1">
                  <a:txBody>
                    <a:bodyPr/>
                    <a:lstStyle/>
                    <a:p>
                      <a:pPr marL="77470" marR="21590"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Communicating</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730" marR="596265" algn="l">
                        <a:lnSpc>
                          <a:spcPct val="100000"/>
                        </a:lnSpc>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 </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7470" marR="21590"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7470" marR="21590" algn="l">
                        <a:lnSpc>
                          <a:spcPct val="100000"/>
                        </a:lnSpc>
                        <a:spcAft>
                          <a:spcPts val="0"/>
                        </a:spcAft>
                      </a:pP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7470" marR="21590" algn="l">
                        <a:lnSpc>
                          <a:spcPct val="100000"/>
                        </a:lnSpc>
                        <a:spcAft>
                          <a:spcPts val="0"/>
                        </a:spcAft>
                      </a:pPr>
                      <a:r>
                        <a:rPr lang="en-AU" sz="1600" dirty="0">
                          <a:effectLst/>
                          <a:latin typeface="Arial" panose="020B0604020202020204" pitchFamily="34" charset="0"/>
                          <a:ea typeface="Times New Roman" panose="02020603050405020304" pitchFamily="18" charset="0"/>
                          <a:cs typeface="Times New Roman" panose="02020603050405020304" pitchFamily="18" charset="0"/>
                        </a:rPr>
                        <a:t>Communicating</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90744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Achievement standards</a:t>
            </a:r>
          </a:p>
        </p:txBody>
      </p:sp>
      <p:sp>
        <p:nvSpPr>
          <p:cNvPr id="8" name="Content Placeholder 1">
            <a:extLst>
              <a:ext uri="{FF2B5EF4-FFF2-40B4-BE49-F238E27FC236}">
                <a16:creationId xmlns:a16="http://schemas.microsoft.com/office/drawing/2014/main" id="{33178299-C80C-48A7-B78E-87909CA5492D}"/>
              </a:ext>
            </a:extLst>
          </p:cNvPr>
          <p:cNvSpPr txBox="1">
            <a:spLocks/>
          </p:cNvSpPr>
          <p:nvPr/>
        </p:nvSpPr>
        <p:spPr>
          <a:xfrm>
            <a:off x="324000" y="986401"/>
            <a:ext cx="8493125" cy="5039749"/>
          </a:xfrm>
          <a:prstGeom prst="rect">
            <a:avLst/>
          </a:prstGeom>
        </p:spPr>
        <p:txBody>
          <a:bodyPr>
            <a:normAutofit fontScale="775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2400" b="1" dirty="0"/>
              <a:t>Year 10 Economics and Business</a:t>
            </a:r>
          </a:p>
          <a:p>
            <a:pPr fontAlgn="auto">
              <a:spcAft>
                <a:spcPts val="0"/>
              </a:spcAft>
            </a:pPr>
            <a:r>
              <a:rPr lang="en-US" sz="2400" dirty="0"/>
              <a:t>By the end of Year 10, students </a:t>
            </a:r>
            <a:r>
              <a:rPr lang="en-US" sz="2400" dirty="0" err="1"/>
              <a:t>analyse</a:t>
            </a:r>
            <a:r>
              <a:rPr lang="en-US" sz="2400" dirty="0"/>
              <a:t> how economic indicators influence Australian Government decision-making. They explain ways that government intervenes to improve economic performance and living standards. They explain processes that businesses use to manage the workforce and improve productivity. They explain the importance of Australia’s superannuation system and its effect on consumer and financial decision-making. Students </a:t>
            </a:r>
            <a:r>
              <a:rPr lang="en-US" sz="2400" dirty="0" err="1"/>
              <a:t>analyse</a:t>
            </a:r>
            <a:r>
              <a:rPr lang="en-US" sz="2400" dirty="0"/>
              <a:t> factors that influence major consumer and financial decisions, and explain the short- and long-term effects of these decisions.</a:t>
            </a:r>
          </a:p>
          <a:p>
            <a:pPr fontAlgn="auto">
              <a:spcAft>
                <a:spcPts val="0"/>
              </a:spcAft>
            </a:pPr>
            <a:endParaRPr lang="en-US" sz="2400" dirty="0"/>
          </a:p>
          <a:p>
            <a:pPr fontAlgn="auto">
              <a:spcAft>
                <a:spcPts val="0"/>
              </a:spcAft>
            </a:pPr>
            <a:r>
              <a:rPr lang="en-US" sz="2400" dirty="0"/>
              <a:t>Students develop and modify a range of questions to investigate an economic and business issue. They locate, select and </a:t>
            </a:r>
            <a:r>
              <a:rPr lang="en-US" sz="2400" dirty="0" err="1"/>
              <a:t>analyse</a:t>
            </a:r>
            <a:r>
              <a:rPr lang="en-US" sz="2400" dirty="0"/>
              <a:t> relevant and reliable information and data from a range of sources. They interpret and </a:t>
            </a:r>
            <a:r>
              <a:rPr lang="en-US" sz="2400" dirty="0" err="1"/>
              <a:t>analyse</a:t>
            </a:r>
            <a:r>
              <a:rPr lang="en-US" sz="2400" dirty="0"/>
              <a:t> information and data to evaluate trends and economic cause-and-effect relationships, and make predictions about consumer and financial impacts. They develop an evidence-based response to an economic and business issue. They evaluate a response, using appropriate criteria to decide on a course of action. Students use economic and business knowledge, concepts and terms to develop descriptions, explanations and reasoned arguments that </a:t>
            </a:r>
            <a:r>
              <a:rPr lang="en-US" sz="2400" dirty="0" err="1"/>
              <a:t>synthesise</a:t>
            </a:r>
            <a:r>
              <a:rPr lang="en-US" sz="2400" dirty="0"/>
              <a:t> research findings.</a:t>
            </a:r>
            <a:endParaRPr lang="en-AU" sz="2400" dirty="0"/>
          </a:p>
        </p:txBody>
      </p:sp>
      <p:sp>
        <p:nvSpPr>
          <p:cNvPr id="7" name="Left Arrow 6">
            <a:extLst>
              <a:ext uri="{FF2B5EF4-FFF2-40B4-BE49-F238E27FC236}">
                <a16:creationId xmlns:a16="http://schemas.microsoft.com/office/drawing/2014/main" id="{73082C67-8F9D-4F0F-9D8B-580BA58D18E6}"/>
              </a:ext>
            </a:extLst>
          </p:cNvPr>
          <p:cNvSpPr/>
          <p:nvPr/>
        </p:nvSpPr>
        <p:spPr bwMode="auto">
          <a:xfrm>
            <a:off x="5496153" y="3789137"/>
            <a:ext cx="3316213"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  Skills</a:t>
            </a:r>
          </a:p>
        </p:txBody>
      </p:sp>
      <p:sp>
        <p:nvSpPr>
          <p:cNvPr id="6" name="Left Arrow 4">
            <a:extLst>
              <a:ext uri="{FF2B5EF4-FFF2-40B4-BE49-F238E27FC236}">
                <a16:creationId xmlns:a16="http://schemas.microsoft.com/office/drawing/2014/main" id="{DF24F075-A8D0-40E7-8201-121BAFC68ED3}"/>
              </a:ext>
            </a:extLst>
          </p:cNvPr>
          <p:cNvSpPr/>
          <p:nvPr/>
        </p:nvSpPr>
        <p:spPr bwMode="auto">
          <a:xfrm>
            <a:off x="3208909" y="1694830"/>
            <a:ext cx="5611091"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  Knowledge and understanding</a:t>
            </a:r>
          </a:p>
        </p:txBody>
      </p:sp>
      <p:pic>
        <p:nvPicPr>
          <p:cNvPr id="9" name="Picture 8">
            <a:extLst>
              <a:ext uri="{FF2B5EF4-FFF2-40B4-BE49-F238E27FC236}">
                <a16:creationId xmlns:a16="http://schemas.microsoft.com/office/drawing/2014/main" id="{739C1149-6C19-4EDC-9E2D-FDA3B72A6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91504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connections</a:t>
            </a:r>
          </a:p>
        </p:txBody>
      </p:sp>
      <p:sp>
        <p:nvSpPr>
          <p:cNvPr id="19" name="Rectangle 3"/>
          <p:cNvSpPr>
            <a:spLocks noGrp="1" noChangeArrowheads="1"/>
          </p:cNvSpPr>
          <p:nvPr>
            <p:ph idx="1"/>
            <p:custDataLst>
              <p:tags r:id="rId1"/>
            </p:custDataLst>
          </p:nvPr>
        </p:nvSpPr>
        <p:spPr/>
        <p:txBody>
          <a:bodyPr>
            <a:normAutofit/>
          </a:bodyPr>
          <a:lstStyle/>
          <a:p>
            <a:pPr lvl="0"/>
            <a:r>
              <a:rPr lang="en-AU" dirty="0"/>
              <a:t>Identify the connections with the other dimensions of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pPr eaLnBrk="1" hangingPunct="1"/>
            <a:endParaRPr lang="en-AU" dirty="0"/>
          </a:p>
        </p:txBody>
      </p:sp>
      <p:pic>
        <p:nvPicPr>
          <p:cNvPr id="5" name="Picture 4">
            <a:extLst>
              <a:ext uri="{FF2B5EF4-FFF2-40B4-BE49-F238E27FC236}">
                <a16:creationId xmlns:a16="http://schemas.microsoft.com/office/drawing/2014/main" id="{342480D4-A096-43DC-B1C4-3FE46A590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89566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4015"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361950" rtl="0" eaLnBrk="0" fontAlgn="base" latinLnBrk="0" hangingPunct="0">
              <a:lnSpc>
                <a:spcPct val="15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Aboriginal and Torres Strait Islander histories and </a:t>
            </a:r>
            <a:r>
              <a:rPr lang="en-US" sz="2400" b="0" dirty="0">
                <a:solidFill>
                  <a:srgbClr val="000000"/>
                </a:solidFill>
                <a:latin typeface="Arial"/>
              </a:rPr>
              <a:t>c</a:t>
            </a:r>
            <a:r>
              <a:rPr kumimoji="0" lang="en-US" sz="2400" b="0" i="0" u="none" strike="noStrike" kern="1200" cap="none" spc="0" normalizeH="0" baseline="0" noProof="0" dirty="0" err="1">
                <a:ln>
                  <a:noFill/>
                </a:ln>
                <a:solidFill>
                  <a:srgbClr val="000000"/>
                </a:solidFill>
                <a:effectLst/>
                <a:uLnTx/>
                <a:uFillTx/>
                <a:latin typeface="Arial"/>
                <a:ea typeface="+mj-ea"/>
                <a:cs typeface="+mj-cs"/>
              </a:rPr>
              <a:t>ultures</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Asia and Australia’s engagement with Asia</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Sustainability</a:t>
            </a:r>
          </a:p>
          <a:p>
            <a:pPr marL="0" marR="0" lvl="0" indent="0" algn="l" defTabSz="361950" rtl="0" eaLnBrk="0" fontAlgn="base" latinLnBrk="0" hangingPunct="0">
              <a:lnSpc>
                <a:spcPct val="150000"/>
              </a:lnSpc>
              <a:spcBef>
                <a:spcPts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p:txBody>
      </p:sp>
      <p:sp>
        <p:nvSpPr>
          <p:cNvPr id="3" name="Title 1"/>
          <p:cNvSpPr>
            <a:spLocks noGrp="1"/>
          </p:cNvSpPr>
          <p:nvPr>
            <p:ph type="title"/>
          </p:nvPr>
        </p:nvSpPr>
        <p:spPr/>
        <p:txBody>
          <a:bodyPr vert="horz" lIns="0" tIns="0" rIns="0" bIns="0" rtlCol="0" anchor="t">
            <a:noAutofit/>
          </a:bodyPr>
          <a:lstStyle/>
          <a:p>
            <a:r>
              <a:rPr lang="en-AU" dirty="0"/>
              <a:t>Three-dimensional curriculum: </a:t>
            </a:r>
            <a:br>
              <a:rPr lang="en-AU" dirty="0"/>
            </a:br>
            <a:r>
              <a:rPr lang="en-AU" dirty="0"/>
              <a:t>Cross-curriculum priorities</a:t>
            </a:r>
            <a:endParaRPr lang="en-US" dirty="0"/>
          </a:p>
        </p:txBody>
      </p:sp>
      <p:pic>
        <p:nvPicPr>
          <p:cNvPr id="9" name="Picture 8">
            <a:extLst>
              <a:ext uri="{FF2B5EF4-FFF2-40B4-BE49-F238E27FC236}">
                <a16:creationId xmlns:a16="http://schemas.microsoft.com/office/drawing/2014/main" id="{11CBD096-C53A-4524-B3AA-C200BC1CE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8" name="Group 7">
            <a:extLst>
              <a:ext uri="{FF2B5EF4-FFF2-40B4-BE49-F238E27FC236}">
                <a16:creationId xmlns:a16="http://schemas.microsoft.com/office/drawing/2014/main" id="{8D994566-65C6-4D36-AC22-F48E1F016BE1}"/>
              </a:ext>
            </a:extLst>
          </p:cNvPr>
          <p:cNvGrpSpPr/>
          <p:nvPr/>
        </p:nvGrpSpPr>
        <p:grpSpPr>
          <a:xfrm>
            <a:off x="355247" y="1705213"/>
            <a:ext cx="333376" cy="1431149"/>
            <a:chOff x="-333376" y="1684493"/>
            <a:chExt cx="333376" cy="1431149"/>
          </a:xfrm>
        </p:grpSpPr>
        <p:pic>
          <p:nvPicPr>
            <p:cNvPr id="10" name="Picture 9">
              <a:extLst>
                <a:ext uri="{FF2B5EF4-FFF2-40B4-BE49-F238E27FC236}">
                  <a16:creationId xmlns:a16="http://schemas.microsoft.com/office/drawing/2014/main" id="{FFD39738-AA7D-4927-8346-BD89BB154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B13C3707-9C45-46BD-8BAF-1E2953B4C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50CD1CD4-68A4-4232-9191-4688CBEA1B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74193342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Learning goals</a:t>
            </a:r>
          </a:p>
        </p:txBody>
      </p:sp>
      <p:sp>
        <p:nvSpPr>
          <p:cNvPr id="19" name="Rectangle 3"/>
          <p:cNvSpPr>
            <a:spLocks noGrp="1" noChangeArrowheads="1"/>
          </p:cNvSpPr>
          <p:nvPr>
            <p:ph idx="1"/>
            <p:custDataLst>
              <p:tags r:id="rId1"/>
            </p:custDataLst>
          </p:nvPr>
        </p:nvSpPr>
        <p:spPr/>
        <p:txBody>
          <a:bodyPr>
            <a:normAutofit/>
          </a:bodyPr>
          <a:lstStyle/>
          <a:p>
            <a:pPr eaLnBrk="1" hangingPunct="1"/>
            <a:r>
              <a:rPr lang="en-AU" dirty="0"/>
              <a:t>This presentation aims to:</a:t>
            </a:r>
          </a:p>
          <a:p>
            <a:pPr marL="360363" indent="-360363" eaLnBrk="1" hangingPunct="1">
              <a:buFontTx/>
              <a:buChar char="•"/>
            </a:pPr>
            <a:r>
              <a:rPr lang="en-AU" dirty="0"/>
              <a:t>build understanding of the Australian Curriculum Version 9.0: Humanities and Social Sciences in Years 7–10 </a:t>
            </a:r>
          </a:p>
          <a:p>
            <a:pPr marL="360363" indent="-360363" eaLnBrk="1" hangingPunct="1">
              <a:buFontTx/>
              <a:buChar char="•"/>
            </a:pPr>
            <a:r>
              <a:rPr lang="en-AU" dirty="0"/>
              <a:t>provide an overview of the structure of Years 7–10 HASS.</a:t>
            </a:r>
          </a:p>
          <a:p>
            <a:pPr eaLnBrk="1" hangingPunct="1"/>
            <a:endParaRPr lang="en-AU" dirty="0"/>
          </a:p>
        </p:txBody>
      </p:sp>
    </p:spTree>
    <p:extLst>
      <p:ext uri="{BB962C8B-B14F-4D97-AF65-F5344CB8AC3E}">
        <p14:creationId xmlns:p14="http://schemas.microsoft.com/office/powerpoint/2010/main" val="15948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a:t>Find out more</a:t>
            </a:r>
            <a:endParaRPr lang="en-US"/>
          </a:p>
        </p:txBody>
      </p:sp>
      <p:sp>
        <p:nvSpPr>
          <p:cNvPr id="5" name="Content Placeholder 4">
            <a:extLst>
              <a:ext uri="{FF2B5EF4-FFF2-40B4-BE49-F238E27FC236}">
                <a16:creationId xmlns:a16="http://schemas.microsoft.com/office/drawing/2014/main" id="{682B9CC0-FAEA-417D-A2FE-42044DF7CC15}"/>
              </a:ext>
            </a:extLst>
          </p:cNvPr>
          <p:cNvSpPr>
            <a:spLocks noGrp="1"/>
          </p:cNvSpPr>
          <p:nvPr>
            <p:ph idx="1"/>
          </p:nvPr>
        </p:nvSpPr>
        <p:spPr/>
        <p:txBody>
          <a:bodyPr/>
          <a:lstStyle/>
          <a:p>
            <a:pPr lvl="0" eaLnBrk="0" fontAlgn="base" hangingPunct="0">
              <a:spcBef>
                <a:spcPct val="0"/>
              </a:spcBef>
              <a:spcAft>
                <a:spcPct val="0"/>
              </a:spcAft>
              <a:defRPr/>
            </a:pPr>
            <a:r>
              <a:rPr lang="en-US" kern="0" dirty="0">
                <a:solidFill>
                  <a:srgbClr val="000000"/>
                </a:solidFill>
                <a:latin typeface="Arial"/>
              </a:rPr>
              <a:t>Find out more on the QCAA Australian Curriculum </a:t>
            </a:r>
            <a:br>
              <a:rPr lang="en-US" kern="0" dirty="0">
                <a:solidFill>
                  <a:srgbClr val="000000"/>
                </a:solidFill>
                <a:latin typeface="Arial"/>
              </a:rPr>
            </a:br>
            <a:r>
              <a:rPr lang="en-US" kern="0" dirty="0">
                <a:solidFill>
                  <a:srgbClr val="000000"/>
                </a:solidFill>
                <a:latin typeface="Arial"/>
              </a:rPr>
              <a:t>webpage.</a:t>
            </a:r>
            <a:endParaRPr lang="en-US" sz="2400" kern="0" dirty="0">
              <a:solidFill>
                <a:srgbClr val="000000"/>
              </a:solidFill>
              <a:latin typeface="Arial"/>
            </a:endParaRPr>
          </a:p>
          <a:p>
            <a:pPr lvl="0" eaLnBrk="0" fontAlgn="base" hangingPunct="0">
              <a:spcBef>
                <a:spcPct val="0"/>
              </a:spcBef>
              <a:spcAft>
                <a:spcPct val="0"/>
              </a:spcAft>
              <a:defRPr/>
            </a:pPr>
            <a:endParaRPr lang="en-US" sz="2400" kern="0" dirty="0">
              <a:solidFill>
                <a:srgbClr val="000000"/>
              </a:solidFill>
              <a:latin typeface="Arial"/>
            </a:endParaRPr>
          </a:p>
          <a:p>
            <a:endParaRPr lang="en-AU" dirty="0"/>
          </a:p>
        </p:txBody>
      </p:sp>
      <p:pic>
        <p:nvPicPr>
          <p:cNvPr id="8" name="Picture 7">
            <a:extLst>
              <a:ext uri="{FF2B5EF4-FFF2-40B4-BE49-F238E27FC236}">
                <a16:creationId xmlns:a16="http://schemas.microsoft.com/office/drawing/2014/main" id="{B67E3696-F7D9-4512-9F92-FFADB9554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BE726D58-AAFD-4C47-A489-18CCB8978B1F}"/>
              </a:ext>
            </a:extLst>
          </p:cNvPr>
          <p:cNvGrpSpPr/>
          <p:nvPr/>
        </p:nvGrpSpPr>
        <p:grpSpPr>
          <a:xfrm>
            <a:off x="3170190" y="2066150"/>
            <a:ext cx="2800742" cy="3960000"/>
            <a:chOff x="3170190" y="2066150"/>
            <a:chExt cx="2800742" cy="3960000"/>
          </a:xfrm>
        </p:grpSpPr>
        <p:pic>
          <p:nvPicPr>
            <p:cNvPr id="6" name="Picture 5">
              <a:extLst>
                <a:ext uri="{FF2B5EF4-FFF2-40B4-BE49-F238E27FC236}">
                  <a16:creationId xmlns:a16="http://schemas.microsoft.com/office/drawing/2014/main" id="{4B05B00C-3F81-494E-9ED3-22B6CF77C9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70190" y="2066150"/>
              <a:ext cx="2800742" cy="3960000"/>
            </a:xfrm>
            <a:prstGeom prst="rect">
              <a:avLst/>
            </a:prstGeom>
            <a:ln>
              <a:solidFill>
                <a:schemeClr val="bg1">
                  <a:lumMod val="65000"/>
                </a:schemeClr>
              </a:solidFill>
            </a:ln>
            <a:effectLst>
              <a:outerShdw blurRad="50800" dist="19050" dir="2700000" algn="tl" rotWithShape="0">
                <a:prstClr val="black">
                  <a:alpha val="63000"/>
                </a:prstClr>
              </a:outerShdw>
            </a:effectLst>
          </p:spPr>
        </p:pic>
        <p:pic>
          <p:nvPicPr>
            <p:cNvPr id="7" name="Picture 6">
              <a:extLst>
                <a:ext uri="{FF2B5EF4-FFF2-40B4-BE49-F238E27FC236}">
                  <a16:creationId xmlns:a16="http://schemas.microsoft.com/office/drawing/2014/main" id="{E90B90D1-5C14-434B-BABA-C37631F1A927}"/>
                </a:ext>
              </a:extLst>
            </p:cNvPr>
            <p:cNvPicPr>
              <a:picLocks noChangeAspect="1"/>
            </p:cNvPicPr>
            <p:nvPr/>
          </p:nvPicPr>
          <p:blipFill>
            <a:blip r:embed="rId5"/>
            <a:stretch>
              <a:fillRect/>
            </a:stretch>
          </p:blipFill>
          <p:spPr>
            <a:xfrm>
              <a:off x="5179779" y="2533978"/>
              <a:ext cx="722904" cy="924375"/>
            </a:xfrm>
            <a:prstGeom prst="rect">
              <a:avLst/>
            </a:prstGeom>
          </p:spPr>
        </p:pic>
      </p:grpSp>
    </p:spTree>
    <p:extLst>
      <p:ext uri="{BB962C8B-B14F-4D97-AF65-F5344CB8AC3E}">
        <p14:creationId xmlns:p14="http://schemas.microsoft.com/office/powerpoint/2010/main" val="334634172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7"/>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8"/>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9"/>
              </a:rPr>
              <a:t>copyright notice</a:t>
            </a:r>
            <a:r>
              <a:rPr lang="en-US" sz="1400" dirty="0"/>
              <a:t>.</a:t>
            </a:r>
          </a:p>
          <a:p>
            <a:pPr marL="230400" indent="-230400">
              <a:buFont typeface="+mj-lt"/>
              <a:buAutoNum type="arabicPeriod"/>
            </a:pPr>
            <a:r>
              <a:rPr lang="en-US" sz="1400" dirty="0"/>
              <a:t>The three-dimensional curriculum diagram is 'Excluded Material' used under the terms of the Australian Curriculum and its copyright notice and is not modified. © Australian Curriculum, Assessment and Reporting Authority (ACARA) 2009 to present, unless otherwise indicated</a:t>
            </a:r>
            <a:r>
              <a:rPr lang="en-US" sz="1400"/>
              <a:t>. </a:t>
            </a:r>
          </a:p>
          <a:p>
            <a:pPr marL="263525"/>
            <a:r>
              <a:rPr lang="en-US" sz="1400"/>
              <a:t>You </a:t>
            </a:r>
            <a:r>
              <a:rPr lang="en-US" sz="1400" dirty="0"/>
              <a:t>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t>licence</a:t>
            </a:r>
            <a:r>
              <a:rPr lang="en-US" sz="1400" dirty="0"/>
              <a:t> any of these materials to others. Apart from any uses permitted under the Copyright Act 1968 (</a:t>
            </a:r>
            <a:r>
              <a:rPr lang="en-US" sz="1400" dirty="0" err="1"/>
              <a:t>Cth</a:t>
            </a:r>
            <a:r>
              <a:rPr lang="en-US" sz="1400" dirty="0"/>
              <a:t>), and those explicitly granted above, all other rights are reserved by ACARA. If you want to use such material in a manner that is outside this restrictive </a:t>
            </a:r>
            <a:r>
              <a:rPr lang="en-US" sz="1400" dirty="0" err="1"/>
              <a:t>licence</a:t>
            </a:r>
            <a:r>
              <a:rPr lang="en-US" sz="1400" dirty="0"/>
              <a:t>, you must request permission from ACARA by emailing (</a:t>
            </a:r>
            <a:r>
              <a:rPr lang="en-US" sz="1400" dirty="0">
                <a:hlinkClick r:id="rId10"/>
              </a:rPr>
              <a:t>copyright@acara.edu.au</a:t>
            </a:r>
            <a:r>
              <a:rPr lang="en-US" sz="1400" dirty="0"/>
              <a:t>). </a:t>
            </a:r>
          </a:p>
          <a:p>
            <a:pPr marL="230400" indent="-230400" fontAlgn="auto">
              <a:spcAft>
                <a:spcPts val="0"/>
              </a:spcAft>
              <a:buFont typeface="+mj-lt"/>
              <a:buAutoNum type="arabicPeriod"/>
            </a:pPr>
            <a:endParaRPr lang="en-US" sz="1400" dirty="0"/>
          </a:p>
          <a:p>
            <a:pPr>
              <a:lnSpc>
                <a:spcPct val="110000"/>
              </a:lnSpc>
            </a:pPr>
            <a:endParaRPr lang="en-AU" sz="1200" dirty="0"/>
          </a:p>
        </p:txBody>
      </p:sp>
      <p:sp>
        <p:nvSpPr>
          <p:cNvPr id="5" name="Title 4">
            <a:extLst>
              <a:ext uri="{FF2B5EF4-FFF2-40B4-BE49-F238E27FC236}">
                <a16:creationId xmlns:a16="http://schemas.microsoft.com/office/drawing/2014/main" id="{43B25640-344B-4152-B45B-8050824D2FC4}"/>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1710121558"/>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p:txBody>
          <a:bodyPr/>
          <a:lstStyle/>
          <a:p>
            <a:r>
              <a:rPr lang="en-AU"/>
              <a:t>QCAA social media</a:t>
            </a:r>
          </a:p>
        </p:txBody>
      </p:sp>
    </p:spTree>
    <p:extLst>
      <p:ext uri="{BB962C8B-B14F-4D97-AF65-F5344CB8AC3E}">
        <p14:creationId xmlns:p14="http://schemas.microsoft.com/office/powerpoint/2010/main" val="369181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B66B1-1DB4-484B-95E4-C4F6CA9EA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3" name="Title 1"/>
          <p:cNvSpPr>
            <a:spLocks noGrp="1"/>
          </p:cNvSpPr>
          <p:nvPr>
            <p:ph type="title"/>
          </p:nvPr>
        </p:nvSpPr>
        <p:spPr/>
        <p:txBody>
          <a:bodyPr vert="horz" lIns="0" tIns="0" rIns="0" bIns="0" rtlCol="0" anchor="t">
            <a:noAutofit/>
          </a:bodyPr>
          <a:lstStyle/>
          <a:p>
            <a:r>
              <a:rPr lang="en-AU" dirty="0"/>
              <a:t>Three-dimensional curriculum</a:t>
            </a:r>
            <a:endParaRPr lang="en-US" dirty="0"/>
          </a:p>
        </p:txBody>
      </p:sp>
      <p:sp>
        <p:nvSpPr>
          <p:cNvPr id="2" name="Content Placeholder 1">
            <a:extLst>
              <a:ext uri="{FF2B5EF4-FFF2-40B4-BE49-F238E27FC236}">
                <a16:creationId xmlns:a16="http://schemas.microsoft.com/office/drawing/2014/main" id="{983ED4EB-CD7E-46E1-8E9D-E7FC54CD1B88}"/>
              </a:ext>
            </a:extLst>
          </p:cNvPr>
          <p:cNvSpPr>
            <a:spLocks noGrp="1"/>
          </p:cNvSpPr>
          <p:nvPr>
            <p:ph idx="1"/>
          </p:nvPr>
        </p:nvSpPr>
        <p:spPr/>
        <p:txBody>
          <a:bodyPr/>
          <a:lstStyle/>
          <a:p>
            <a:pPr lvl="0" eaLnBrk="0" fontAlgn="base" hangingPunct="0">
              <a:spcAft>
                <a:spcPct val="0"/>
              </a:spcAft>
              <a:defRPr/>
            </a:pPr>
            <a:r>
              <a:rPr lang="en-AU" dirty="0">
                <a:solidFill>
                  <a:srgbClr val="000000"/>
                </a:solidFill>
                <a:latin typeface="Arial"/>
              </a:rPr>
              <a:t>The Australian Curriculum is a three-dimensional curriculum made up of:</a:t>
            </a:r>
          </a:p>
          <a:p>
            <a:pPr marL="360000" lvl="0" indent="-360000" eaLnBrk="0" fontAlgn="base" hangingPunct="0">
              <a:spcAft>
                <a:spcPct val="0"/>
              </a:spcAft>
              <a:buFont typeface="Arial" pitchFamily="34" charset="0"/>
              <a:buChar char="•"/>
              <a:defRPr/>
            </a:pPr>
            <a:r>
              <a:rPr lang="en-AU" dirty="0">
                <a:solidFill>
                  <a:srgbClr val="000000"/>
                </a:solidFill>
                <a:latin typeface="Arial"/>
              </a:rPr>
              <a:t>learning areas </a:t>
            </a:r>
          </a:p>
          <a:p>
            <a:pPr marL="360000" lvl="0" indent="-360000" eaLnBrk="0" fontAlgn="base" hangingPunct="0">
              <a:spcAft>
                <a:spcPct val="0"/>
              </a:spcAft>
              <a:buFont typeface="Arial" pitchFamily="34" charset="0"/>
              <a:buChar char="•"/>
              <a:defRPr/>
            </a:pPr>
            <a:r>
              <a:rPr lang="en-AU" dirty="0">
                <a:solidFill>
                  <a:srgbClr val="000000"/>
                </a:solidFill>
                <a:latin typeface="Arial"/>
              </a:rPr>
              <a:t>general capabilities </a:t>
            </a:r>
          </a:p>
          <a:p>
            <a:pPr marL="360000" lvl="0" indent="-360000" eaLnBrk="0" fontAlgn="base" hangingPunct="0">
              <a:spcAft>
                <a:spcPct val="0"/>
              </a:spcAft>
              <a:buFont typeface="Arial" pitchFamily="34" charset="0"/>
              <a:buChar char="•"/>
              <a:defRPr/>
            </a:pPr>
            <a:r>
              <a:rPr lang="en-AU" dirty="0">
                <a:solidFill>
                  <a:srgbClr val="000000"/>
                </a:solidFill>
                <a:latin typeface="Arial"/>
              </a:rPr>
              <a:t>cross-curriculum</a:t>
            </a:r>
            <a:br>
              <a:rPr lang="en-AU" dirty="0">
                <a:solidFill>
                  <a:srgbClr val="000000"/>
                </a:solidFill>
                <a:latin typeface="Arial"/>
              </a:rPr>
            </a:br>
            <a:r>
              <a:rPr lang="en-AU" dirty="0">
                <a:solidFill>
                  <a:srgbClr val="000000"/>
                </a:solidFill>
                <a:latin typeface="Arial"/>
              </a:rPr>
              <a:t>priorities. </a:t>
            </a:r>
          </a:p>
          <a:p>
            <a:endParaRPr lang="en-AU" dirty="0"/>
          </a:p>
        </p:txBody>
      </p:sp>
      <p:sp>
        <p:nvSpPr>
          <p:cNvPr id="12" name="Title 1"/>
          <p:cNvSpPr txBox="1">
            <a:spLocks/>
          </p:cNvSpPr>
          <p:nvPr/>
        </p:nvSpPr>
        <p:spPr bwMode="auto">
          <a:xfrm>
            <a:off x="355492" y="997451"/>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AU" sz="2800" b="0"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15" name="TextBox 14">
            <a:extLst>
              <a:ext uri="{FF2B5EF4-FFF2-40B4-BE49-F238E27FC236}">
                <a16:creationId xmlns:a16="http://schemas.microsoft.com/office/drawing/2014/main" id="{38D3AEBB-EE83-4E75-AC33-02926C35ECC9}"/>
              </a:ext>
            </a:extLst>
          </p:cNvPr>
          <p:cNvSpPr txBox="1"/>
          <p:nvPr/>
        </p:nvSpPr>
        <p:spPr>
          <a:xfrm>
            <a:off x="324000" y="5987059"/>
            <a:ext cx="7108766" cy="212622"/>
          </a:xfrm>
          <a:prstGeom prst="rect">
            <a:avLst/>
          </a:prstGeom>
          <a:noFill/>
        </p:spPr>
        <p:txBody>
          <a:bodyPr wrap="square">
            <a:spAutoFit/>
          </a:bodyPr>
          <a:lstStyle/>
          <a:p>
            <a:pPr>
              <a:lnSpc>
                <a:spcPct val="105000"/>
              </a:lnSpc>
              <a:spcBef>
                <a:spcPts val="200"/>
              </a:spcBef>
              <a:spcAft>
                <a:spcPts val="200"/>
              </a:spcAft>
              <a:tabLst>
                <a:tab pos="0" algn="l"/>
              </a:tabLs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ACARA image from Summary overview (video): </a:t>
            </a:r>
            <a:r>
              <a:rPr lang="en-US"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https://v9.australiancurriculum.edu.au/help/website-tour</a:t>
            </a:r>
            <a:r>
              <a:rPr lang="en-AU"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AU"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7"/>
              </a:rPr>
              <a:t> </a:t>
            </a:r>
            <a:r>
              <a:rPr lang="en-AU"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86142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Structure of the HASS learning area</a:t>
            </a:r>
          </a:p>
        </p:txBody>
      </p:sp>
      <p:sp>
        <p:nvSpPr>
          <p:cNvPr id="19" name="Rectangle 3"/>
          <p:cNvSpPr>
            <a:spLocks noGrp="1" noChangeArrowheads="1"/>
          </p:cNvSpPr>
          <p:nvPr>
            <p:ph idx="1"/>
            <p:custDataLst>
              <p:tags r:id="rId2"/>
            </p:custDataLst>
          </p:nvPr>
        </p:nvSpPr>
        <p:spPr/>
        <p:txBody>
          <a:bodyPr>
            <a:normAutofit/>
          </a:bodyPr>
          <a:lstStyle/>
          <a:p>
            <a:pPr eaLnBrk="1" hangingPunct="1"/>
            <a:r>
              <a:rPr lang="en-AU" dirty="0"/>
              <a:t>The HASS learning area consists of five subjects:</a:t>
            </a:r>
          </a:p>
          <a:p>
            <a:pPr marL="360363" indent="-360363" eaLnBrk="1" hangingPunct="1">
              <a:buFontTx/>
              <a:buChar char="•"/>
            </a:pPr>
            <a:r>
              <a:rPr lang="en-AU" dirty="0"/>
              <a:t>Prep–Year 6 HASS</a:t>
            </a:r>
          </a:p>
          <a:p>
            <a:pPr marL="360363" indent="-360363" eaLnBrk="1" hangingPunct="1">
              <a:buFontTx/>
              <a:buChar char="•"/>
            </a:pPr>
            <a:r>
              <a:rPr lang="en-AU" dirty="0"/>
              <a:t>Years 7–10 </a:t>
            </a:r>
          </a:p>
          <a:p>
            <a:pPr marL="720000" lvl="1" eaLnBrk="1" hangingPunct="1">
              <a:buFont typeface="Arial" charset="0"/>
              <a:buChar char="–"/>
            </a:pPr>
            <a:r>
              <a:rPr lang="en-AU" dirty="0"/>
              <a:t>History</a:t>
            </a:r>
          </a:p>
          <a:p>
            <a:pPr marL="720000" lvl="1" eaLnBrk="1" hangingPunct="1">
              <a:buFont typeface="Arial" charset="0"/>
              <a:buChar char="–"/>
            </a:pPr>
            <a:r>
              <a:rPr lang="en-AU" dirty="0"/>
              <a:t>Geography</a:t>
            </a:r>
          </a:p>
          <a:p>
            <a:pPr marL="720000" lvl="1" eaLnBrk="1" hangingPunct="1">
              <a:buFont typeface="Arial" charset="0"/>
              <a:buChar char="–"/>
            </a:pPr>
            <a:r>
              <a:rPr lang="en-AU" dirty="0"/>
              <a:t>Civics and Citizenship</a:t>
            </a:r>
          </a:p>
          <a:p>
            <a:pPr marL="720000" lvl="1" eaLnBrk="1" hangingPunct="1">
              <a:buFont typeface="Arial" charset="0"/>
              <a:buChar char="–"/>
            </a:pPr>
            <a:r>
              <a:rPr lang="en-AU" dirty="0"/>
              <a:t>Economics and Business.</a:t>
            </a:r>
            <a:endParaRPr lang="en-AU" sz="1800" b="1" dirty="0"/>
          </a:p>
          <a:p>
            <a:pPr eaLnBrk="1" hangingPunct="1"/>
            <a:endParaRPr lang="en-AU" dirty="0"/>
          </a:p>
        </p:txBody>
      </p:sp>
      <p:sp>
        <p:nvSpPr>
          <p:cNvPr id="4" name="Text Placeholder 1">
            <a:extLst>
              <a:ext uri="{FF2B5EF4-FFF2-40B4-BE49-F238E27FC236}">
                <a16:creationId xmlns:a16="http://schemas.microsoft.com/office/drawing/2014/main" id="{4CE3284D-1601-4054-A940-9F74855CEC4D}"/>
              </a:ext>
            </a:extLst>
          </p:cNvPr>
          <p:cNvSpPr txBox="1">
            <a:spLocks/>
          </p:cNvSpPr>
          <p:nvPr/>
        </p:nvSpPr>
        <p:spPr>
          <a:xfrm>
            <a:off x="220304" y="5644794"/>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hlinkClick r:id="rId5"/>
              </a:rPr>
              <a:t>https://v9.australiancurriculum.edu.au/teacher-resources/understand-this-learning-area</a:t>
            </a:r>
            <a:r>
              <a:rPr lang="en-AU" sz="800">
                <a:hlinkClick r:id="rId5"/>
              </a:rPr>
              <a:t>/humanities-and-social-sciences</a:t>
            </a:r>
            <a:r>
              <a:rPr lang="en-AU" sz="800"/>
              <a:t>.</a:t>
            </a:r>
            <a:endParaRPr lang="en-AU" sz="800" dirty="0"/>
          </a:p>
          <a:p>
            <a:pPr fontAlgn="auto">
              <a:spcAft>
                <a:spcPts val="0"/>
              </a:spcAft>
            </a:pPr>
            <a:endParaRPr lang="en-AU" sz="800" dirty="0"/>
          </a:p>
        </p:txBody>
      </p:sp>
    </p:spTree>
    <p:custDataLst>
      <p:tags r:id="rId1"/>
    </p:custDataLst>
    <p:extLst>
      <p:ext uri="{BB962C8B-B14F-4D97-AF65-F5344CB8AC3E}">
        <p14:creationId xmlns:p14="http://schemas.microsoft.com/office/powerpoint/2010/main" val="53659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Structure of the HASS learning area</a:t>
            </a:r>
          </a:p>
        </p:txBody>
      </p:sp>
      <p:sp>
        <p:nvSpPr>
          <p:cNvPr id="19" name="Rectangle 3"/>
          <p:cNvSpPr>
            <a:spLocks noGrp="1" noChangeArrowheads="1"/>
          </p:cNvSpPr>
          <p:nvPr>
            <p:ph idx="1"/>
            <p:custDataLst>
              <p:tags r:id="rId2"/>
            </p:custDataLst>
          </p:nvPr>
        </p:nvSpPr>
        <p:spPr/>
        <p:txBody>
          <a:bodyPr>
            <a:normAutofit/>
          </a:bodyPr>
          <a:lstStyle/>
          <a:p>
            <a:pPr marL="360000" indent="-360000" eaLnBrk="1" hangingPunct="1">
              <a:buFontTx/>
              <a:buChar char="•"/>
            </a:pPr>
            <a:r>
              <a:rPr lang="en-AU" dirty="0"/>
              <a:t>Rationale</a:t>
            </a:r>
          </a:p>
          <a:p>
            <a:pPr marL="360000" indent="-360000" eaLnBrk="1" hangingPunct="1">
              <a:buFontTx/>
              <a:buChar char="•"/>
            </a:pPr>
            <a:r>
              <a:rPr lang="en-AU" dirty="0"/>
              <a:t>Aims </a:t>
            </a:r>
          </a:p>
          <a:p>
            <a:pPr marL="360000" indent="-360000" eaLnBrk="1" hangingPunct="1">
              <a:buFontTx/>
              <a:buChar char="•"/>
            </a:pPr>
            <a:r>
              <a:rPr lang="en-AU" dirty="0"/>
              <a:t>Key considerations</a:t>
            </a:r>
          </a:p>
          <a:p>
            <a:pPr marL="360000" indent="-360000" eaLnBrk="1" hangingPunct="1">
              <a:buFontTx/>
              <a:buChar char="•"/>
            </a:pPr>
            <a:r>
              <a:rPr lang="en-AU" dirty="0"/>
              <a:t>Key connections</a:t>
            </a:r>
          </a:p>
          <a:p>
            <a:pPr marL="360000" indent="-360000" eaLnBrk="1" hangingPunct="1">
              <a:buFontTx/>
              <a:buChar char="•"/>
            </a:pPr>
            <a:r>
              <a:rPr lang="en-AU" dirty="0"/>
              <a:t>Core concepts</a:t>
            </a:r>
          </a:p>
          <a:p>
            <a:pPr marL="360000" indent="-360000" defTabSz="361950">
              <a:spcBef>
                <a:spcPts val="600"/>
              </a:spcBef>
              <a:buFont typeface="Arial" pitchFamily="34" charset="0"/>
              <a:buChar char="•"/>
              <a:defRPr/>
            </a:pPr>
            <a:r>
              <a:rPr lang="en-AU" sz="2800" b="0" dirty="0">
                <a:solidFill>
                  <a:srgbClr val="000000"/>
                </a:solidFill>
              </a:rPr>
              <a:t>Structure </a:t>
            </a:r>
          </a:p>
          <a:p>
            <a:pPr marL="720000" lvl="1" defTabSz="361950">
              <a:spcBef>
                <a:spcPts val="600"/>
              </a:spcBef>
              <a:buFont typeface="Arial" pitchFamily="34" charset="0"/>
              <a:buChar char="−"/>
              <a:defRPr/>
            </a:pPr>
            <a:r>
              <a:rPr lang="en-AU" sz="2800" b="0" dirty="0">
                <a:solidFill>
                  <a:srgbClr val="000000"/>
                </a:solidFill>
                <a:latin typeface="Arial"/>
              </a:rPr>
              <a:t>Year-by-year curriculum</a:t>
            </a:r>
          </a:p>
          <a:p>
            <a:pPr marL="720000" lvl="1" defTabSz="361950">
              <a:spcBef>
                <a:spcPts val="600"/>
              </a:spcBef>
              <a:buFont typeface="Arial" pitchFamily="34" charset="0"/>
              <a:buChar char="−"/>
              <a:defRPr/>
            </a:pPr>
            <a:r>
              <a:rPr lang="en-AU" sz="2800" b="0" dirty="0">
                <a:solidFill>
                  <a:srgbClr val="000000"/>
                </a:solidFill>
                <a:latin typeface="Arial"/>
              </a:rPr>
              <a:t>Achievement standards</a:t>
            </a:r>
          </a:p>
          <a:p>
            <a:pPr marL="720000" lvl="1" defTabSz="361950">
              <a:spcBef>
                <a:spcPts val="600"/>
              </a:spcBef>
              <a:buFont typeface="Arial" pitchFamily="34" charset="0"/>
              <a:buChar char="−"/>
              <a:defRPr/>
            </a:pPr>
            <a:r>
              <a:rPr lang="en-AU" sz="2800" b="0" dirty="0">
                <a:solidFill>
                  <a:srgbClr val="000000"/>
                </a:solidFill>
                <a:latin typeface="Arial"/>
              </a:rPr>
              <a:t>Curriculum content</a:t>
            </a:r>
          </a:p>
        </p:txBody>
      </p:sp>
      <p:sp>
        <p:nvSpPr>
          <p:cNvPr id="4" name="Text Placeholder 1">
            <a:extLst>
              <a:ext uri="{FF2B5EF4-FFF2-40B4-BE49-F238E27FC236}">
                <a16:creationId xmlns:a16="http://schemas.microsoft.com/office/drawing/2014/main" id="{2A39FF1D-B6F2-461C-9B16-E380F6B529A0}"/>
              </a:ext>
            </a:extLst>
          </p:cNvPr>
          <p:cNvSpPr txBox="1">
            <a:spLocks/>
          </p:cNvSpPr>
          <p:nvPr/>
        </p:nvSpPr>
        <p:spPr>
          <a:xfrm>
            <a:off x="220304" y="5644794"/>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hlinkClick r:id="rId5"/>
              </a:rPr>
              <a:t>https://v9.australiancurriculum.edu.au/teacher-resources/understand-this-learning-area</a:t>
            </a:r>
            <a:r>
              <a:rPr lang="en-AU" sz="800">
                <a:hlinkClick r:id="rId5"/>
              </a:rPr>
              <a:t>/humanities-and-social-sciences</a:t>
            </a:r>
            <a:r>
              <a:rPr lang="en-AU" sz="800"/>
              <a:t>.</a:t>
            </a:r>
            <a:endParaRPr lang="en-AU" sz="800" dirty="0"/>
          </a:p>
          <a:p>
            <a:pPr fontAlgn="auto">
              <a:spcAft>
                <a:spcPts val="0"/>
              </a:spcAft>
            </a:pPr>
            <a:endParaRPr lang="en-AU" sz="800" dirty="0"/>
          </a:p>
        </p:txBody>
      </p:sp>
    </p:spTree>
    <p:custDataLst>
      <p:tags r:id="rId1"/>
    </p:custDataLst>
    <p:extLst>
      <p:ext uri="{BB962C8B-B14F-4D97-AF65-F5344CB8AC3E}">
        <p14:creationId xmlns:p14="http://schemas.microsoft.com/office/powerpoint/2010/main" val="3761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Rationale</a:t>
            </a:r>
          </a:p>
        </p:txBody>
      </p:sp>
      <p:sp>
        <p:nvSpPr>
          <p:cNvPr id="19" name="Rectangle 3"/>
          <p:cNvSpPr>
            <a:spLocks noGrp="1" noChangeArrowheads="1"/>
          </p:cNvSpPr>
          <p:nvPr>
            <p:ph idx="1"/>
            <p:custDataLst>
              <p:tags r:id="rId1"/>
            </p:custDataLst>
          </p:nvPr>
        </p:nvSpPr>
        <p:spPr/>
        <p:txBody>
          <a:bodyPr>
            <a:normAutofit/>
          </a:bodyPr>
          <a:lstStyle/>
          <a:p>
            <a:pPr eaLnBrk="1" hangingPunct="1"/>
            <a:r>
              <a:rPr lang="en-US" sz="1700" dirty="0"/>
              <a:t>The Humanities and Social Sciences are the study of human </a:t>
            </a:r>
            <a:r>
              <a:rPr lang="en-US" sz="1700" dirty="0" err="1"/>
              <a:t>behaviour</a:t>
            </a:r>
            <a:r>
              <a:rPr lang="en-US" sz="1700" dirty="0"/>
              <a:t> and interaction in social, cultural, environmental, economic, business, legal and political contexts. This learning area has a historical and contemporary focus, from personal to global contexts, and considers the challenges that may occur in the future. It plays an important role in assisting students to understand global issues, and building their capacity to be active and informed citizens who understand and participate in the world.  </a:t>
            </a:r>
          </a:p>
          <a:p>
            <a:pPr eaLnBrk="1" hangingPunct="1"/>
            <a:r>
              <a:rPr lang="en-US" sz="1700" dirty="0"/>
              <a:t>The Humanities and Social Sciences subjects in the Australian Curriculum provide a broad understanding of the world we live in, and how people can participate as active and informed citizens with high-level skills needed now and in the future. They provide opportunities for students to develop their own personal and social learning, and to explore their perspectives as well as those of others. </a:t>
            </a:r>
          </a:p>
          <a:p>
            <a:pPr eaLnBrk="1" hangingPunct="1"/>
            <a:r>
              <a:rPr lang="en-US" sz="1700" dirty="0"/>
              <a:t>Through studying Humanities and Social Sciences, students will develop the ability to question, think critically, solve problems, communicate effectively, make decisions and adapt to change. This requires an understanding of the key historical, geographical, legal, political, economic, business and societal factors involved, and how these different factors interrelate.  </a:t>
            </a:r>
          </a:p>
          <a:p>
            <a:pPr eaLnBrk="1" hangingPunct="1"/>
            <a:endParaRPr lang="en-US" dirty="0"/>
          </a:p>
        </p:txBody>
      </p:sp>
      <p:pic>
        <p:nvPicPr>
          <p:cNvPr id="5" name="Picture 4">
            <a:extLst>
              <a:ext uri="{FF2B5EF4-FFF2-40B4-BE49-F238E27FC236}">
                <a16:creationId xmlns:a16="http://schemas.microsoft.com/office/drawing/2014/main" id="{508A4B6F-7852-410B-808B-A597881F22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8152" y="5123145"/>
            <a:ext cx="1039966" cy="1068907"/>
          </a:xfrm>
          <a:prstGeom prst="rect">
            <a:avLst/>
          </a:prstGeom>
        </p:spPr>
      </p:pic>
      <p:sp>
        <p:nvSpPr>
          <p:cNvPr id="6" name="Text Placeholder 1">
            <a:extLst>
              <a:ext uri="{FF2B5EF4-FFF2-40B4-BE49-F238E27FC236}">
                <a16:creationId xmlns:a16="http://schemas.microsoft.com/office/drawing/2014/main" id="{49C9DF93-EA86-4A25-A6D7-82ED82A11705}"/>
              </a:ext>
            </a:extLst>
          </p:cNvPr>
          <p:cNvSpPr txBox="1">
            <a:spLocks/>
          </p:cNvSpPr>
          <p:nvPr/>
        </p:nvSpPr>
        <p:spPr>
          <a:xfrm>
            <a:off x="324000" y="5925056"/>
            <a:ext cx="7764923"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 </a:t>
            </a:r>
            <a:r>
              <a:rPr lang="en-AU" sz="800" dirty="0">
                <a:hlinkClick r:id="rId5"/>
              </a:rPr>
              <a:t>https://v9.australiancurriculum.edu.au/teacher-resources/understand-this-learning-area/humanities-and-social-sciences</a:t>
            </a:r>
            <a:r>
              <a:rPr lang="en-AU" sz="800" dirty="0"/>
              <a:t>.</a:t>
            </a:r>
          </a:p>
          <a:p>
            <a:pPr fontAlgn="auto">
              <a:spcAft>
                <a:spcPts val="0"/>
              </a:spcAft>
            </a:pPr>
            <a:endParaRPr lang="en-AU" sz="800" dirty="0"/>
          </a:p>
        </p:txBody>
      </p:sp>
    </p:spTree>
    <p:extLst>
      <p:ext uri="{BB962C8B-B14F-4D97-AF65-F5344CB8AC3E}">
        <p14:creationId xmlns:p14="http://schemas.microsoft.com/office/powerpoint/2010/main" val="344501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a:t>Aims</a:t>
            </a:r>
          </a:p>
        </p:txBody>
      </p:sp>
      <p:sp>
        <p:nvSpPr>
          <p:cNvPr id="19" name="Rectangle 3"/>
          <p:cNvSpPr>
            <a:spLocks noGrp="1" noChangeArrowheads="1"/>
          </p:cNvSpPr>
          <p:nvPr>
            <p:ph idx="1"/>
            <p:custDataLst>
              <p:tags r:id="rId2"/>
            </p:custDataLst>
          </p:nvPr>
        </p:nvSpPr>
        <p:spPr/>
        <p:txBody>
          <a:bodyPr>
            <a:normAutofit/>
          </a:bodyPr>
          <a:lstStyle/>
          <a:p>
            <a:pPr lvl="0">
              <a:spcBef>
                <a:spcPts val="600"/>
              </a:spcBef>
            </a:pPr>
            <a:r>
              <a:rPr lang="en-US" sz="1500" b="0" dirty="0"/>
              <a:t>Humanities and Social Sciences aims to ensure that students develop:  </a:t>
            </a:r>
          </a:p>
          <a:p>
            <a:pPr lvl="0">
              <a:spcBef>
                <a:spcPts val="600"/>
              </a:spcBef>
            </a:pPr>
            <a:endParaRPr lang="en-US" sz="1500" b="0" dirty="0"/>
          </a:p>
          <a:p>
            <a:pPr marL="457200" lvl="0" indent="-457200">
              <a:spcBef>
                <a:spcPts val="600"/>
              </a:spcBef>
              <a:buFont typeface="Arial" panose="020B0604020202020204" pitchFamily="34" charset="0"/>
              <a:buChar char="•"/>
            </a:pPr>
            <a:r>
              <a:rPr lang="en-US" sz="1500" b="0" dirty="0"/>
              <a:t>a sense of wonder, curiosity and respect about places, people, cultures and systems throughout the world, past and present, and an interest in and enjoyment of the study of these phenomena  </a:t>
            </a:r>
          </a:p>
          <a:p>
            <a:pPr marL="457200" lvl="0" indent="-457200">
              <a:spcBef>
                <a:spcPts val="600"/>
              </a:spcBef>
              <a:buFont typeface="Arial" panose="020B0604020202020204" pitchFamily="34" charset="0"/>
              <a:buChar char="•"/>
            </a:pPr>
            <a:r>
              <a:rPr lang="en-US" sz="1500" b="0" dirty="0"/>
              <a:t>key historical, geographical, civic, business and economic knowledge of people, places, values and systems, past and present, in local to global contexts  </a:t>
            </a:r>
          </a:p>
          <a:p>
            <a:pPr marL="457200" lvl="0" indent="-457200">
              <a:spcBef>
                <a:spcPts val="600"/>
              </a:spcBef>
              <a:buFont typeface="Arial" panose="020B0604020202020204" pitchFamily="34" charset="0"/>
              <a:buChar char="•"/>
            </a:pPr>
            <a:r>
              <a:rPr lang="en-US" sz="1500" b="0" dirty="0"/>
              <a:t>an understanding and appreciation of historical developments, geographic phenomena, civic values and economic factors that shape society, influence sustainability and create a sense of belonging  </a:t>
            </a:r>
          </a:p>
          <a:p>
            <a:pPr marL="457200" lvl="0" indent="-457200">
              <a:spcBef>
                <a:spcPts val="600"/>
              </a:spcBef>
              <a:buFont typeface="Arial" panose="020B0604020202020204" pitchFamily="34" charset="0"/>
              <a:buChar char="•"/>
            </a:pPr>
            <a:r>
              <a:rPr lang="en-US" sz="1500" b="0" dirty="0"/>
              <a:t>an understanding of the key concepts applied to disciplinary and/or cross-disciplinary inquiries  </a:t>
            </a:r>
          </a:p>
          <a:p>
            <a:pPr marL="457200" lvl="0" indent="-457200">
              <a:spcBef>
                <a:spcPts val="600"/>
              </a:spcBef>
              <a:buFont typeface="Arial" panose="020B0604020202020204" pitchFamily="34" charset="0"/>
              <a:buChar char="•"/>
            </a:pPr>
            <a:r>
              <a:rPr lang="en-US" sz="1500" b="0" dirty="0"/>
              <a:t>the capacity to use disciplinary skills, including disciplinary-appropriate questioning, researching using reliable sources, </a:t>
            </a:r>
            <a:r>
              <a:rPr lang="en-US" sz="1500" b="0" dirty="0" err="1"/>
              <a:t>analysing</a:t>
            </a:r>
            <a:r>
              <a:rPr lang="en-US" sz="1500" b="0" dirty="0"/>
              <a:t>, evaluating and communicating  </a:t>
            </a:r>
          </a:p>
          <a:p>
            <a:pPr marL="457200" lvl="0" indent="-457200">
              <a:spcBef>
                <a:spcPts val="600"/>
              </a:spcBef>
              <a:buFont typeface="Arial" panose="020B0604020202020204" pitchFamily="34" charset="0"/>
              <a:buChar char="•"/>
            </a:pPr>
            <a:r>
              <a:rPr lang="en-US" sz="1500" b="0" dirty="0"/>
              <a:t>dispositions required for effective participation in everyday life, now and in the future, including the ability to problem-solve critically and creatively, make informed decisions, be a responsible and active citizen, make informed economic and financial choices, and reflect on ethics. </a:t>
            </a:r>
          </a:p>
        </p:txBody>
      </p:sp>
      <p:pic>
        <p:nvPicPr>
          <p:cNvPr id="5" name="Picture 4">
            <a:extLst>
              <a:ext uri="{FF2B5EF4-FFF2-40B4-BE49-F238E27FC236}">
                <a16:creationId xmlns:a16="http://schemas.microsoft.com/office/drawing/2014/main" id="{2AE4BA89-5BDE-470F-93CD-17C9CCB8E3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8152" y="5061326"/>
            <a:ext cx="1039966" cy="1068907"/>
          </a:xfrm>
          <a:prstGeom prst="rect">
            <a:avLst/>
          </a:prstGeom>
        </p:spPr>
      </p:pic>
      <p:sp>
        <p:nvSpPr>
          <p:cNvPr id="6" name="Text Placeholder 1">
            <a:extLst>
              <a:ext uri="{FF2B5EF4-FFF2-40B4-BE49-F238E27FC236}">
                <a16:creationId xmlns:a16="http://schemas.microsoft.com/office/drawing/2014/main" id="{1B9EA055-94B6-4245-8126-A119AD1A2D46}"/>
              </a:ext>
            </a:extLst>
          </p:cNvPr>
          <p:cNvSpPr txBox="1">
            <a:spLocks/>
          </p:cNvSpPr>
          <p:nvPr/>
        </p:nvSpPr>
        <p:spPr>
          <a:xfrm>
            <a:off x="173007" y="6007088"/>
            <a:ext cx="8342132"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a:t>Source</a:t>
            </a:r>
            <a:r>
              <a:rPr lang="en-AU" sz="800" b="1" dirty="0"/>
              <a:t>: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 </a:t>
            </a:r>
            <a:r>
              <a:rPr lang="en-AU" sz="800" dirty="0">
                <a:hlinkClick r:id="rId6"/>
              </a:rPr>
              <a:t>https://v9.australiancurriculum.edu.au/teacher-resources/understand-this-learning-area</a:t>
            </a:r>
            <a:r>
              <a:rPr lang="en-AU" sz="800">
                <a:hlinkClick r:id="rId6"/>
              </a:rPr>
              <a:t>/humanities-and-social-sciences</a:t>
            </a:r>
            <a:r>
              <a:rPr lang="en-AU" sz="800"/>
              <a:t>.</a:t>
            </a:r>
            <a:endParaRPr lang="en-AU" sz="800" dirty="0"/>
          </a:p>
          <a:p>
            <a:pPr fontAlgn="auto">
              <a:spcAft>
                <a:spcPts val="0"/>
              </a:spcAft>
            </a:pPr>
            <a:endParaRPr lang="en-AU" sz="800" dirty="0"/>
          </a:p>
        </p:txBody>
      </p:sp>
    </p:spTree>
    <p:custDataLst>
      <p:tags r:id="rId1"/>
    </p:custDataLst>
    <p:extLst>
      <p:ext uri="{BB962C8B-B14F-4D97-AF65-F5344CB8AC3E}">
        <p14:creationId xmlns:p14="http://schemas.microsoft.com/office/powerpoint/2010/main" val="337253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Key considerations</a:t>
            </a:r>
          </a:p>
        </p:txBody>
      </p:sp>
      <p:sp>
        <p:nvSpPr>
          <p:cNvPr id="19" name="Rectangle 3"/>
          <p:cNvSpPr>
            <a:spLocks noGrp="1" noChangeArrowheads="1"/>
          </p:cNvSpPr>
          <p:nvPr>
            <p:ph idx="1"/>
            <p:custDataLst>
              <p:tags r:id="rId2"/>
            </p:custDataLst>
          </p:nvPr>
        </p:nvSpPr>
        <p:spPr/>
        <p:txBody>
          <a:bodyPr>
            <a:normAutofit/>
          </a:bodyPr>
          <a:lstStyle/>
          <a:p>
            <a:pPr lvl="0">
              <a:spcBef>
                <a:spcPts val="600"/>
              </a:spcBef>
            </a:pPr>
            <a:r>
              <a:rPr lang="en-AU" dirty="0"/>
              <a:t>In Years 7–10 HASS subjects, there are:</a:t>
            </a:r>
          </a:p>
          <a:p>
            <a:pPr marL="360000" lvl="0" indent="-360000">
              <a:spcBef>
                <a:spcPts val="600"/>
              </a:spcBef>
              <a:buFont typeface="Arial" panose="020B0604020202020204" pitchFamily="34" charset="0"/>
              <a:buChar char="•"/>
            </a:pPr>
            <a:r>
              <a:rPr lang="en-AU" dirty="0"/>
              <a:t>inquiry questions</a:t>
            </a:r>
          </a:p>
          <a:p>
            <a:pPr marL="360000" lvl="0" indent="-360000">
              <a:spcBef>
                <a:spcPts val="600"/>
              </a:spcBef>
              <a:buFont typeface="Arial" panose="020B0604020202020204" pitchFamily="34" charset="0"/>
              <a:buChar char="•"/>
            </a:pPr>
            <a:r>
              <a:rPr lang="en-AU" dirty="0"/>
              <a:t>considerations specific to each HASS subject.</a:t>
            </a:r>
          </a:p>
          <a:p>
            <a:pPr marL="360000" lvl="0" indent="-360000">
              <a:spcBef>
                <a:spcPts val="600"/>
              </a:spcBef>
              <a:buFont typeface="Arial" panose="020B0604020202020204" pitchFamily="34" charset="0"/>
              <a:buChar char="•"/>
            </a:pPr>
            <a:endParaRPr lang="en-AU" dirty="0"/>
          </a:p>
          <a:p>
            <a:pPr eaLnBrk="1" hangingPunct="1"/>
            <a:endParaRPr lang="en-AU" dirty="0"/>
          </a:p>
        </p:txBody>
      </p:sp>
      <p:graphicFrame>
        <p:nvGraphicFramePr>
          <p:cNvPr id="2" name="Table 1">
            <a:extLst>
              <a:ext uri="{FF2B5EF4-FFF2-40B4-BE49-F238E27FC236}">
                <a16:creationId xmlns:a16="http://schemas.microsoft.com/office/drawing/2014/main" id="{7312DA24-AAD6-487B-BAF7-EDD092BE4C3A}"/>
              </a:ext>
            </a:extLst>
          </p:cNvPr>
          <p:cNvGraphicFramePr>
            <a:graphicFrameLocks noGrp="1"/>
          </p:cNvGraphicFramePr>
          <p:nvPr>
            <p:extLst>
              <p:ext uri="{D42A27DB-BD31-4B8C-83A1-F6EECF244321}">
                <p14:modId xmlns:p14="http://schemas.microsoft.com/office/powerpoint/2010/main" val="3505874512"/>
              </p:ext>
            </p:extLst>
          </p:nvPr>
        </p:nvGraphicFramePr>
        <p:xfrm>
          <a:off x="323850" y="2543970"/>
          <a:ext cx="8625542" cy="3538476"/>
        </p:xfrm>
        <a:graphic>
          <a:graphicData uri="http://schemas.openxmlformats.org/drawingml/2006/table">
            <a:tbl>
              <a:tblPr firstRow="1" firstCol="1" bandRow="1"/>
              <a:tblGrid>
                <a:gridCol w="1812740">
                  <a:extLst>
                    <a:ext uri="{9D8B030D-6E8A-4147-A177-3AD203B41FA5}">
                      <a16:colId xmlns:a16="http://schemas.microsoft.com/office/drawing/2014/main" val="2810238223"/>
                    </a:ext>
                  </a:extLst>
                </a:gridCol>
                <a:gridCol w="6812802">
                  <a:extLst>
                    <a:ext uri="{9D8B030D-6E8A-4147-A177-3AD203B41FA5}">
                      <a16:colId xmlns:a16="http://schemas.microsoft.com/office/drawing/2014/main" val="1731618767"/>
                    </a:ext>
                  </a:extLst>
                </a:gridCol>
              </a:tblGrid>
              <a:tr h="672750">
                <a:tc>
                  <a:txBody>
                    <a:bodyPr/>
                    <a:lstStyle/>
                    <a:p>
                      <a:pPr marL="71755">
                        <a:lnSpc>
                          <a:spcPct val="110000"/>
                        </a:lnSpc>
                      </a:pPr>
                      <a:r>
                        <a:rPr lang="en-AU" sz="2000">
                          <a:effectLst/>
                          <a:latin typeface="Arial"/>
                          <a:ea typeface="Times New Roman" panose="02020603050405020304" pitchFamily="18" charset="0"/>
                          <a:cs typeface="Times New Roman"/>
                        </a:rPr>
                        <a:t>History</a:t>
                      </a:r>
                      <a:endParaRPr lang="en-AU" sz="2000" dirty="0">
                        <a:effectLst/>
                        <a:latin typeface="Arial"/>
                        <a:ea typeface="Times New Roman" panose="02020603050405020304" pitchFamily="18" charset="0"/>
                        <a:cs typeface="Times New Roman"/>
                      </a:endParaRP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chemeClr val="bg1">
                        <a:lumMod val="85000"/>
                      </a:schemeClr>
                    </a:solidFill>
                  </a:tcPr>
                </a:tc>
                <a:tc>
                  <a:txBody>
                    <a:bodyPr/>
                    <a:lstStyle/>
                    <a:p>
                      <a:pPr marL="252000" indent="-252000">
                        <a:lnSpc>
                          <a:spcPct val="110000"/>
                        </a:lnSpc>
                        <a:buFont typeface="Arial" panose="020B0604020202020204" pitchFamily="34" charset="0"/>
                        <a:buChar char="•"/>
                      </a:pPr>
                      <a:r>
                        <a:rPr lang="en-AU" sz="2000" dirty="0">
                          <a:effectLst/>
                          <a:latin typeface="Arial"/>
                          <a:ea typeface="Times New Roman" panose="02020603050405020304" pitchFamily="18" charset="0"/>
                          <a:cs typeface="Times New Roman"/>
                        </a:rPr>
                        <a:t>Historical sources</a:t>
                      </a:r>
                    </a:p>
                    <a:p>
                      <a:pPr marL="252000" indent="-252000">
                        <a:lnSpc>
                          <a:spcPct val="110000"/>
                        </a:lnSpc>
                        <a:buFont typeface="Arial" panose="020B0604020202020204" pitchFamily="34" charset="0"/>
                        <a:buChar char="•"/>
                      </a:pPr>
                      <a:r>
                        <a:rPr lang="en-AU" sz="2000" dirty="0">
                          <a:effectLst/>
                          <a:latin typeface="Arial"/>
                          <a:ea typeface="Times New Roman" panose="02020603050405020304" pitchFamily="18" charset="0"/>
                          <a:cs typeface="Times New Roman"/>
                        </a:rPr>
                        <a:t>Australian history within a world history approach</a:t>
                      </a: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3694065356"/>
                  </a:ext>
                </a:extLst>
              </a:tr>
              <a:tr h="916844">
                <a:tc>
                  <a:txBody>
                    <a:bodyPr/>
                    <a:lstStyle/>
                    <a:p>
                      <a:pPr marL="71755">
                        <a:lnSpc>
                          <a:spcPct val="110000"/>
                        </a:lnSpc>
                      </a:pPr>
                      <a:r>
                        <a:rPr lang="en-AU" sz="2000">
                          <a:effectLst/>
                          <a:latin typeface="Arial"/>
                          <a:ea typeface="Times New Roman" panose="02020603050405020304" pitchFamily="18" charset="0"/>
                          <a:cs typeface="Times New Roman"/>
                        </a:rPr>
                        <a:t>Geography</a:t>
                      </a:r>
                      <a:endParaRPr lang="en-AU" sz="2000" dirty="0">
                        <a:effectLst/>
                        <a:latin typeface="Arial"/>
                        <a:ea typeface="Times New Roman" panose="02020603050405020304" pitchFamily="18" charset="0"/>
                        <a:cs typeface="Times New Roman"/>
                      </a:endParaRP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chemeClr val="bg1">
                        <a:lumMod val="85000"/>
                      </a:schemeClr>
                    </a:solidFill>
                  </a:tcPr>
                </a:tc>
                <a:tc>
                  <a:txBody>
                    <a:bodyPr/>
                    <a:lstStyle/>
                    <a:p>
                      <a:pPr marL="252000" indent="-252000">
                        <a:lnSpc>
                          <a:spcPct val="110000"/>
                        </a:lnSpc>
                        <a:buFont typeface="Arial" panose="020B0604020202020204" pitchFamily="34" charset="0"/>
                        <a:buChar char="•"/>
                      </a:pPr>
                      <a:r>
                        <a:rPr lang="en-AU" sz="2000" dirty="0">
                          <a:effectLst/>
                          <a:latin typeface="Arial"/>
                          <a:ea typeface="Times New Roman" panose="02020603050405020304" pitchFamily="18" charset="0"/>
                          <a:cs typeface="Times New Roman"/>
                        </a:rPr>
                        <a:t>Primary research methods, including fieldwork</a:t>
                      </a:r>
                    </a:p>
                    <a:p>
                      <a:pPr marL="252000" indent="-252000">
                        <a:lnSpc>
                          <a:spcPct val="110000"/>
                        </a:lnSpc>
                        <a:buFont typeface="Arial" panose="020B0604020202020204" pitchFamily="34" charset="0"/>
                        <a:buChar char="•"/>
                      </a:pPr>
                      <a:r>
                        <a:rPr lang="en-AU" sz="2000" dirty="0">
                          <a:effectLst/>
                          <a:latin typeface="Arial"/>
                          <a:ea typeface="Times New Roman" panose="02020603050405020304" pitchFamily="18" charset="0"/>
                          <a:cs typeface="Times New Roman"/>
                        </a:rPr>
                        <a:t>Use of geospatial technologies and digital tools</a:t>
                      </a:r>
                    </a:p>
                    <a:p>
                      <a:pPr marL="252000" indent="-252000">
                        <a:lnSpc>
                          <a:spcPct val="110000"/>
                        </a:lnSpc>
                        <a:buFont typeface="Arial" panose="020B0604020202020204" pitchFamily="34" charset="0"/>
                        <a:buChar char="•"/>
                      </a:pPr>
                      <a:r>
                        <a:rPr lang="en-AU" sz="2000" dirty="0">
                          <a:effectLst/>
                          <a:latin typeface="Arial"/>
                          <a:ea typeface="Times New Roman" panose="02020603050405020304" pitchFamily="18" charset="0"/>
                          <a:cs typeface="Times New Roman"/>
                        </a:rPr>
                        <a:t>Selecting contexts for study</a:t>
                      </a: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491564622"/>
                  </a:ext>
                </a:extLst>
              </a:tr>
              <a:tr h="645363">
                <a:tc>
                  <a:txBody>
                    <a:bodyPr/>
                    <a:lstStyle/>
                    <a:p>
                      <a:pPr marL="71755">
                        <a:lnSpc>
                          <a:spcPct val="110000"/>
                        </a:lnSpc>
                      </a:pPr>
                      <a:r>
                        <a:rPr lang="en-AU" sz="2000">
                          <a:effectLst/>
                          <a:latin typeface="Arial"/>
                          <a:ea typeface="Times New Roman" panose="02020603050405020304" pitchFamily="18" charset="0"/>
                          <a:cs typeface="Times New Roman"/>
                        </a:rPr>
                        <a:t>Civics and Citizenship</a:t>
                      </a:r>
                      <a:endParaRPr lang="en-AU" sz="2000" dirty="0">
                        <a:effectLst/>
                        <a:latin typeface="Arial"/>
                        <a:ea typeface="Times New Roman" panose="02020603050405020304" pitchFamily="18" charset="0"/>
                        <a:cs typeface="Times New Roman"/>
                      </a:endParaRP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chemeClr val="bg1">
                        <a:lumMod val="85000"/>
                      </a:schemeClr>
                    </a:solidFill>
                  </a:tcPr>
                </a:tc>
                <a:tc>
                  <a:txBody>
                    <a:bodyPr/>
                    <a:lstStyle/>
                    <a:p>
                      <a:pPr marL="252000" indent="-252000">
                        <a:lnSpc>
                          <a:spcPct val="110000"/>
                        </a:lnSpc>
                        <a:buFont typeface="Arial" panose="020B0604020202020204" pitchFamily="34" charset="0"/>
                        <a:buChar char="•"/>
                      </a:pPr>
                      <a:r>
                        <a:rPr lang="en-AU" sz="2000">
                          <a:effectLst/>
                          <a:latin typeface="Arial"/>
                          <a:ea typeface="Times New Roman" panose="02020603050405020304" pitchFamily="18" charset="0"/>
                          <a:cs typeface="Times New Roman"/>
                        </a:rPr>
                        <a:t>Contemporary issues</a:t>
                      </a:r>
                    </a:p>
                    <a:p>
                      <a:pPr marL="252000" indent="-252000">
                        <a:lnSpc>
                          <a:spcPct val="110000"/>
                        </a:lnSpc>
                        <a:buFont typeface="Arial" panose="020B0604020202020204" pitchFamily="34" charset="0"/>
                        <a:buChar char="•"/>
                      </a:pPr>
                      <a:r>
                        <a:rPr lang="en-AU" sz="2000">
                          <a:effectLst/>
                          <a:latin typeface="Arial"/>
                          <a:ea typeface="Times New Roman" panose="02020603050405020304" pitchFamily="18" charset="0"/>
                          <a:cs typeface="Times New Roman"/>
                        </a:rPr>
                        <a:t>Active citizenship</a:t>
                      </a:r>
                      <a:endParaRPr lang="en-AU" sz="2000" dirty="0">
                        <a:effectLst/>
                        <a:latin typeface="Arial"/>
                        <a:ea typeface="Times New Roman" panose="02020603050405020304" pitchFamily="18" charset="0"/>
                        <a:cs typeface="Times New Roman"/>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2971514025"/>
                  </a:ext>
                </a:extLst>
              </a:tr>
              <a:tr h="645363">
                <a:tc>
                  <a:txBody>
                    <a:bodyPr/>
                    <a:lstStyle/>
                    <a:p>
                      <a:pPr marL="71755">
                        <a:lnSpc>
                          <a:spcPct val="110000"/>
                        </a:lnSpc>
                      </a:pPr>
                      <a:r>
                        <a:rPr lang="en-AU" sz="2000" dirty="0">
                          <a:effectLst/>
                          <a:latin typeface="Arial"/>
                          <a:ea typeface="Times New Roman" panose="02020603050405020304" pitchFamily="18" charset="0"/>
                          <a:cs typeface="Times New Roman"/>
                        </a:rPr>
                        <a:t>Economics and Business</a:t>
                      </a: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chemeClr val="bg1">
                        <a:lumMod val="85000"/>
                      </a:schemeClr>
                    </a:solidFill>
                  </a:tcPr>
                </a:tc>
                <a:tc>
                  <a:txBody>
                    <a:bodyPr/>
                    <a:lstStyle/>
                    <a:p>
                      <a:pPr marL="252000" indent="-252000">
                        <a:lnSpc>
                          <a:spcPct val="110000"/>
                        </a:lnSpc>
                        <a:buFont typeface="Arial" panose="020B0604020202020204" pitchFamily="34" charset="0"/>
                        <a:buChar char="•"/>
                      </a:pPr>
                      <a:r>
                        <a:rPr lang="en-AU" sz="2000" dirty="0">
                          <a:effectLst/>
                          <a:latin typeface="Arial"/>
                          <a:ea typeface="Times New Roman" panose="02020603050405020304" pitchFamily="18" charset="0"/>
                          <a:cs typeface="Times New Roman"/>
                        </a:rPr>
                        <a:t>Selecting contexts for study</a:t>
                      </a:r>
                    </a:p>
                    <a:p>
                      <a:pPr marL="252000" indent="-252000">
                        <a:lnSpc>
                          <a:spcPct val="110000"/>
                        </a:lnSpc>
                        <a:buFont typeface="Arial" panose="020B0604020202020204" pitchFamily="34" charset="0"/>
                        <a:buChar char="•"/>
                      </a:pPr>
                      <a:r>
                        <a:rPr lang="en-AU" sz="2000" dirty="0">
                          <a:effectLst/>
                          <a:latin typeface="Arial"/>
                          <a:ea typeface="Times New Roman" panose="02020603050405020304" pitchFamily="18" charset="0"/>
                          <a:cs typeface="Times New Roman"/>
                        </a:rPr>
                        <a:t>Developing consumer and financial literacy </a:t>
                      </a:r>
                      <a:br>
                        <a:rPr lang="en-AU" sz="2000" dirty="0">
                          <a:effectLst/>
                          <a:latin typeface="Arial"/>
                          <a:ea typeface="Times New Roman" panose="02020603050405020304" pitchFamily="18" charset="0"/>
                          <a:cs typeface="Times New Roman"/>
                        </a:rPr>
                      </a:br>
                      <a:r>
                        <a:rPr lang="en-AU" sz="2000" dirty="0">
                          <a:effectLst/>
                          <a:latin typeface="Arial"/>
                          <a:ea typeface="Times New Roman" panose="02020603050405020304" pitchFamily="18" charset="0"/>
                          <a:cs typeface="Times New Roman"/>
                        </a:rPr>
                        <a:t>capability</a:t>
                      </a: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3629226813"/>
                  </a:ext>
                </a:extLst>
              </a:tr>
            </a:tbl>
          </a:graphicData>
        </a:graphic>
      </p:graphicFrame>
      <p:pic>
        <p:nvPicPr>
          <p:cNvPr id="7" name="Picture 6">
            <a:extLst>
              <a:ext uri="{FF2B5EF4-FFF2-40B4-BE49-F238E27FC236}">
                <a16:creationId xmlns:a16="http://schemas.microsoft.com/office/drawing/2014/main" id="{DEC2A012-9CD8-4891-B30E-3F4B699F7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custDataLst>
      <p:tags r:id="rId1"/>
    </p:custDataLst>
    <p:extLst>
      <p:ext uri="{BB962C8B-B14F-4D97-AF65-F5344CB8AC3E}">
        <p14:creationId xmlns:p14="http://schemas.microsoft.com/office/powerpoint/2010/main" val="287930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Core concepts</a:t>
            </a:r>
          </a:p>
        </p:txBody>
      </p:sp>
      <p:sp>
        <p:nvSpPr>
          <p:cNvPr id="2" name="Content Placeholder 1">
            <a:extLst>
              <a:ext uri="{FF2B5EF4-FFF2-40B4-BE49-F238E27FC236}">
                <a16:creationId xmlns:a16="http://schemas.microsoft.com/office/drawing/2014/main" id="{2878B99E-E89E-4205-978A-794D14A65624}"/>
              </a:ext>
            </a:extLst>
          </p:cNvPr>
          <p:cNvSpPr>
            <a:spLocks noGrp="1"/>
          </p:cNvSpPr>
          <p:nvPr>
            <p:ph idx="1"/>
          </p:nvPr>
        </p:nvSpPr>
        <p:spPr/>
        <p:txBody>
          <a:bodyPr/>
          <a:lstStyle/>
          <a:p>
            <a:r>
              <a:rPr lang="en-US" dirty="0"/>
              <a:t>The core concepts have been used to identify and develop the essential content in Humanities and Social Sciences.</a:t>
            </a:r>
          </a:p>
          <a:p>
            <a:endParaRPr lang="en-US" dirty="0"/>
          </a:p>
          <a:p>
            <a:r>
              <a:rPr lang="en-US" dirty="0"/>
              <a:t>In Years 7–10, the core concepts are discipline-specific within each of the subjects.</a:t>
            </a:r>
            <a:endParaRPr lang="en-AU" dirty="0"/>
          </a:p>
        </p:txBody>
      </p:sp>
      <p:pic>
        <p:nvPicPr>
          <p:cNvPr id="6" name="Picture 5">
            <a:extLst>
              <a:ext uri="{FF2B5EF4-FFF2-40B4-BE49-F238E27FC236}">
                <a16:creationId xmlns:a16="http://schemas.microsoft.com/office/drawing/2014/main" id="{EED884F0-0406-476A-8D77-88292E858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175012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RNRSTYLE" val="Body text"/>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RNRSTYLE" val="Body text"/>
</p:tagLst>
</file>

<file path=ppt/tags/tag13.xml><?xml version="1.0" encoding="utf-8"?>
<p:tagLst xmlns:a="http://schemas.openxmlformats.org/drawingml/2006/main" xmlns:r="http://schemas.openxmlformats.org/officeDocument/2006/relationships" xmlns:p="http://schemas.openxmlformats.org/presentationml/2006/main">
  <p:tag name="RNRSTYLE" val="Body text"/>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RNRSTYLE" val="Body tex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RNRSTYLE" val="Body tex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RNRSTYLE" val="Body text"/>
</p:tagLst>
</file>

<file path=ppt/tags/tag8.xml><?xml version="1.0" encoding="utf-8"?>
<p:tagLst xmlns:a="http://schemas.openxmlformats.org/drawingml/2006/main" xmlns:r="http://schemas.openxmlformats.org/officeDocument/2006/relationships" xmlns:p="http://schemas.openxmlformats.org/presentationml/2006/main">
  <p:tag name="RNRSTYLE" val="Body tex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CAA cover slides">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20_nv.potx" id="{E795035C-21D9-4638-B4CD-C6BD843253E4}" vid="{5E560C44-7D7A-4ACA-9372-BB559EA6AF85}"/>
    </a:ext>
  </a:extLst>
</a:theme>
</file>

<file path=ppt/theme/theme2.xml><?xml version="1.0" encoding="utf-8"?>
<a:theme xmlns:a="http://schemas.openxmlformats.org/drawingml/2006/main" name="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potx" id="{E795035C-21D9-4638-B4CD-C6BD843253E4}" vid="{DD411755-E528-4E91-B6E2-8D8D76477B19}"/>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A5DEBD03-5E9C-40A0-804B-944DDB9E62A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c92f0a8-4fbb-4e0a-8c5c-346c8475d8c3"/>
    <ds:schemaRef ds:uri="http://purl.org/dc/elements/1.1/"/>
    <ds:schemaRef ds:uri="http://schemas.microsoft.com/office/2006/metadata/properties"/>
    <ds:schemaRef ds:uri="20c994ed-66fc-4ee5-8ec1-3b2cc50edcb4"/>
    <ds:schemaRef ds:uri="http://www.w3.org/XML/1998/namespace"/>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589905EE-6BEB-4726-86DB-8FB04E1F1455}">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powerpoint_standard_4x3_CC_BY (2)</Template>
  <TotalTime>1777</TotalTime>
  <Words>4870</Words>
  <Application>Microsoft Office PowerPoint</Application>
  <PresentationFormat>On-screen Show (4:3)</PresentationFormat>
  <Paragraphs>423</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QCAA cover slides</vt:lpstr>
      <vt:lpstr>QCAA content</vt:lpstr>
      <vt:lpstr>Humanities and Social Sciences (HASS)</vt:lpstr>
      <vt:lpstr>Learning goals</vt:lpstr>
      <vt:lpstr>Three-dimensional curriculum</vt:lpstr>
      <vt:lpstr>Structure of the HASS learning area</vt:lpstr>
      <vt:lpstr>Structure of the HASS learning area</vt:lpstr>
      <vt:lpstr>Rationale</vt:lpstr>
      <vt:lpstr>Aims</vt:lpstr>
      <vt:lpstr>Key considerations</vt:lpstr>
      <vt:lpstr>Core concepts</vt:lpstr>
      <vt:lpstr>Year-by-year and banded curriculum</vt:lpstr>
      <vt:lpstr>Level description</vt:lpstr>
      <vt:lpstr>Curriculum content</vt:lpstr>
      <vt:lpstr>Curriculum content</vt:lpstr>
      <vt:lpstr>Knowledge and understanding strand</vt:lpstr>
      <vt:lpstr>Skills strand</vt:lpstr>
      <vt:lpstr>Achievement standards</vt:lpstr>
      <vt:lpstr>Key connections</vt:lpstr>
      <vt:lpstr>Three-dimensional curriculum:  General capabilities</vt:lpstr>
      <vt:lpstr>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7-10 HASS Learning area overview presentation</dc:title>
  <dc:creator>Queensland Curriculum &amp; Assessmemt Authority; Alison Scott</dc:creator>
  <cp:lastModifiedBy>Fred Crawford</cp:lastModifiedBy>
  <cp:revision>120</cp:revision>
  <cp:lastPrinted>2021-11-26T01:25:56Z</cp:lastPrinted>
  <dcterms:created xsi:type="dcterms:W3CDTF">2021-09-19T22:24:13Z</dcterms:created>
  <dcterms:modified xsi:type="dcterms:W3CDTF">2022-10-14T05:10:47Z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y fmtid="{D5CDD505-2E9C-101B-9397-08002B2CF9AE}" pid="7" name="ArticulateGUID">
    <vt:lpwstr>1648DD12-FD0C-42D4-A056-9894A43FC40C</vt:lpwstr>
  </property>
  <property fmtid="{D5CDD505-2E9C-101B-9397-08002B2CF9AE}" pid="8" name="ArticulatePath">
    <vt:lpwstr>ac_hass_7-10_learning_area_overview_updated v9 AC_as_v1</vt:lpwstr>
  </property>
</Properties>
</file>