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88" r:id="rId5"/>
    <p:sldMasterId id="2147484227" r:id="rId6"/>
    <p:sldMasterId id="2147483996" r:id="rId7"/>
  </p:sldMasterIdLst>
  <p:notesMasterIdLst>
    <p:notesMasterId r:id="rId29"/>
  </p:notesMasterIdLst>
  <p:handoutMasterIdLst>
    <p:handoutMasterId r:id="rId30"/>
  </p:handoutMasterIdLst>
  <p:sldIdLst>
    <p:sldId id="287" r:id="rId8"/>
    <p:sldId id="313" r:id="rId9"/>
    <p:sldId id="314" r:id="rId10"/>
    <p:sldId id="317" r:id="rId11"/>
    <p:sldId id="320" r:id="rId12"/>
    <p:sldId id="323" r:id="rId13"/>
    <p:sldId id="334" r:id="rId14"/>
    <p:sldId id="319" r:id="rId15"/>
    <p:sldId id="325" r:id="rId16"/>
    <p:sldId id="326" r:id="rId17"/>
    <p:sldId id="338" r:id="rId18"/>
    <p:sldId id="327" r:id="rId19"/>
    <p:sldId id="336" r:id="rId20"/>
    <p:sldId id="406" r:id="rId21"/>
    <p:sldId id="328" r:id="rId22"/>
    <p:sldId id="339" r:id="rId23"/>
    <p:sldId id="369" r:id="rId24"/>
    <p:sldId id="341" r:id="rId25"/>
    <p:sldId id="333" r:id="rId26"/>
    <p:sldId id="407" r:id="rId27"/>
    <p:sldId id="283" r:id="rId28"/>
  </p:sldIdLst>
  <p:sldSz cx="9144000" cy="6858000" type="screen4x3"/>
  <p:notesSz cx="6807200" cy="9939338"/>
  <p:custDataLst>
    <p:tags r:id="rId31"/>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845">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7" name="Zoe Yule" initials="ZY" lastIdx="12" clrIdx="7">
    <p:extLst>
      <p:ext uri="{19B8F6BF-5375-455C-9EA6-DF929625EA0E}">
        <p15:presenceInfo xmlns:p15="http://schemas.microsoft.com/office/powerpoint/2012/main" userId="S::Zoe.Yule@qcaa.qld.edu.au::ea218523-7aaf-4f68-858e-01429e8e8cb0" providerId="AD"/>
      </p:ext>
    </p:extLst>
  </p:cmAuthor>
  <p:cmAuthor id="1" name="Niza Villanueva" initials="NV" lastIdx="2" clrIdx="1"/>
  <p:cmAuthor id="8" name="NV GD" initials="NV" lastIdx="2" clrIdx="8">
    <p:extLst>
      <p:ext uri="{19B8F6BF-5375-455C-9EA6-DF929625EA0E}">
        <p15:presenceInfo xmlns:p15="http://schemas.microsoft.com/office/powerpoint/2012/main" userId="NV GD" providerId="None"/>
      </p:ext>
    </p:extLst>
  </p:cmAuthor>
  <p:cmAuthor id="2" name="Helena Bond" initials="HB" lastIdx="7" clrIdx="2"/>
  <p:cmAuthor id="9" name="Rachelle Willington" initials="RW" lastIdx="22" clrIdx="9">
    <p:extLst>
      <p:ext uri="{19B8F6BF-5375-455C-9EA6-DF929625EA0E}">
        <p15:presenceInfo xmlns:p15="http://schemas.microsoft.com/office/powerpoint/2012/main" userId="S::Rachelle.Willington@qcaa.qld.edu.au::acf22d5f-7945-471c-a697-22ad84275b5f" providerId="AD"/>
      </p:ext>
    </p:extLst>
  </p:cmAuthor>
  <p:cmAuthor id="3" name="Alison Scott" initials="AS" lastIdx="22" clrIdx="3">
    <p:extLst>
      <p:ext uri="{19B8F6BF-5375-455C-9EA6-DF929625EA0E}">
        <p15:presenceInfo xmlns:p15="http://schemas.microsoft.com/office/powerpoint/2012/main" userId="S::Alison.Scott@qcaa.qld.edu.au::ef947b8b-1725-4591-a6a8-f8a9c588b314" providerId="AD"/>
      </p:ext>
    </p:extLst>
  </p:cmAuthor>
  <p:cmAuthor id="10" name="Luna Pendragon" initials="LP" lastIdx="5" clrIdx="10">
    <p:extLst>
      <p:ext uri="{19B8F6BF-5375-455C-9EA6-DF929625EA0E}">
        <p15:presenceInfo xmlns:p15="http://schemas.microsoft.com/office/powerpoint/2012/main" userId="S::Luna.Pendragon@qcaa.qld.edu.au::805c6c5e-2b13-45db-a6a4-e4f1326843b7" providerId="AD"/>
      </p:ext>
    </p:extLst>
  </p:cmAuthor>
  <p:cmAuthor id="4" name="Kirsty Morrison" initials="KM" lastIdx="19" clrIdx="4">
    <p:extLst>
      <p:ext uri="{19B8F6BF-5375-455C-9EA6-DF929625EA0E}">
        <p15:presenceInfo xmlns:p15="http://schemas.microsoft.com/office/powerpoint/2012/main" userId="S-1-5-21-2406935999-1983212525-3895035740-16719" providerId="AD"/>
      </p:ext>
    </p:extLst>
  </p:cmAuthor>
  <p:cmAuthor id="11" name="Taylor Donnelly" initials="TD" lastIdx="4" clrIdx="11">
    <p:extLst>
      <p:ext uri="{19B8F6BF-5375-455C-9EA6-DF929625EA0E}">
        <p15:presenceInfo xmlns:p15="http://schemas.microsoft.com/office/powerpoint/2012/main" userId="S::Taylor.Donnelly@qcaa.qld.edu.au::2f172d5a-e8b1-4be1-90d7-be2a1d9f93f6" providerId="AD"/>
      </p:ext>
    </p:extLst>
  </p:cmAuthor>
  <p:cmAuthor id="5" name="Kirsty Morrison" initials="KM [2]" lastIdx="5" clrIdx="5">
    <p:extLst>
      <p:ext uri="{19B8F6BF-5375-455C-9EA6-DF929625EA0E}">
        <p15:presenceInfo xmlns:p15="http://schemas.microsoft.com/office/powerpoint/2012/main" userId="S::Kirsty.Morrison@qcaa.qld.edu.au::4506f4d7-45ce-4903-942d-146f25eccce2" providerId="AD"/>
      </p:ext>
    </p:extLst>
  </p:cmAuthor>
  <p:cmAuthor id="6" name="Lucy Flook" initials="LF" lastIdx="3" clrIdx="6">
    <p:extLst>
      <p:ext uri="{19B8F6BF-5375-455C-9EA6-DF929625EA0E}">
        <p15:presenceInfo xmlns:p15="http://schemas.microsoft.com/office/powerpoint/2012/main" userId="S::Lucy.Flook@qcaa.qld.edu.au::ef81ec77-1f2a-4cd7-90c4-5a8ac57e0f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9F218B"/>
    <a:srgbClr val="84BD00"/>
    <a:srgbClr val="F26A21"/>
    <a:srgbClr val="00B5D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92" autoAdjust="0"/>
  </p:normalViewPr>
  <p:slideViewPr>
    <p:cSldViewPr snapToGrid="0">
      <p:cViewPr varScale="1">
        <p:scale>
          <a:sx n="75" d="100"/>
          <a:sy n="75" d="100"/>
        </p:scale>
        <p:origin x="2634" y="78"/>
      </p:cViewPr>
      <p:guideLst>
        <p:guide orient="horz" pos="413"/>
        <p:guide orient="horz" pos="4128"/>
        <p:guide orient="horz" pos="3158"/>
        <p:guide orient="horz" pos="3475"/>
        <p:guide orient="horz" pos="845"/>
        <p:guide orient="horz" pos="3974"/>
        <p:guide pos="113"/>
        <p:guide pos="5556"/>
        <p:guide pos="204"/>
        <p:guide pos="5284"/>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14/10/2022</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14/10/2022</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qcaa.qld.edu.au/pd-events/request-p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solidFill>
                  <a:schemeClr val="tx1"/>
                </a:solidFill>
                <a:latin typeface="Arial" pitchFamily="34" charset="0"/>
                <a:cs typeface="Arial" pitchFamily="34" charset="0"/>
              </a:rPr>
              <a:t>This presentation supports understanding of the </a:t>
            </a:r>
            <a:r>
              <a:rPr lang="en-US" sz="1100" b="0" i="0" dirty="0">
                <a:solidFill>
                  <a:schemeClr val="tx1"/>
                </a:solidFill>
                <a:latin typeface="Arial" pitchFamily="34" charset="0"/>
                <a:cs typeface="Arial" pitchFamily="34" charset="0"/>
              </a:rPr>
              <a:t>Australian Curriculum Version 9.0: Humanities and Social Sciences Year 7–Year 10. It gives insight into the position of Geography within the Australian Curriculum: HASS and the structure of the HASS learning area. </a:t>
            </a:r>
          </a:p>
          <a:p>
            <a:pPr>
              <a:spcBef>
                <a:spcPts val="0"/>
              </a:spcBef>
            </a:pPr>
            <a:endParaRPr lang="en-US" sz="1100" b="0" i="0" dirty="0">
              <a:solidFill>
                <a:schemeClr val="tx1"/>
              </a:solidFill>
              <a:latin typeface="Arial" pitchFamily="34" charset="0"/>
              <a:cs typeface="Arial" pitchFamily="34" charset="0"/>
            </a:endParaRPr>
          </a:p>
          <a:p>
            <a:pPr>
              <a:spcBef>
                <a:spcPts val="0"/>
              </a:spcBef>
            </a:pPr>
            <a:r>
              <a:rPr lang="en-US" sz="1100" b="0" i="0" dirty="0">
                <a:solidFill>
                  <a:schemeClr val="tx1"/>
                </a:solidFill>
                <a:latin typeface="Arial" pitchFamily="34" charset="0"/>
                <a:cs typeface="Arial" pitchFamily="34" charset="0"/>
              </a:rPr>
              <a:t>You can use this presentation in your organisation as the basis for professional learning about the HASS curriculum. It includes information</a:t>
            </a:r>
            <a:r>
              <a:rPr lang="en-US" sz="1100" b="0" i="0" baseline="0" dirty="0">
                <a:solidFill>
                  <a:schemeClr val="tx1"/>
                </a:solidFill>
                <a:latin typeface="Arial" pitchFamily="34" charset="0"/>
                <a:cs typeface="Arial" pitchFamily="34" charset="0"/>
              </a:rPr>
              <a:t> about the key aspects of the curriculum, as well as activities for becoming familiar with the curriculum. An icon in the bottom-right corner of a slide identifies opportunities for activities. Presenters are encouraged to tailor this presentation to suit the needs of their audience.</a:t>
            </a:r>
          </a:p>
          <a:p>
            <a:pPr>
              <a:spcBef>
                <a:spcPts val="0"/>
              </a:spcBef>
            </a:pPr>
            <a:endParaRPr lang="en-US" sz="1100" b="0" i="0" baseline="0" dirty="0">
              <a:solidFill>
                <a:schemeClr val="tx1"/>
              </a:solidFill>
              <a:latin typeface="Arial" pitchFamily="34" charset="0"/>
              <a:cs typeface="Arial" pitchFamily="34" charset="0"/>
            </a:endParaRPr>
          </a:p>
          <a:p>
            <a:pPr>
              <a:spcBef>
                <a:spcPts val="0"/>
              </a:spcBef>
            </a:pPr>
            <a:r>
              <a:rPr lang="en-US" sz="1100" b="0" i="0" baseline="0" dirty="0">
                <a:latin typeface="Arial" pitchFamily="34" charset="0"/>
                <a:cs typeface="Arial" pitchFamily="34" charset="0"/>
              </a:rPr>
              <a:t>The Australian Curriculum content referred to in this presentation is available from:</a:t>
            </a:r>
          </a:p>
          <a:p>
            <a:pPr>
              <a:spcBef>
                <a:spcPts val="0"/>
              </a:spcBef>
            </a:pPr>
            <a:r>
              <a:rPr lang="en-US" sz="1100" b="0" i="0" dirty="0">
                <a:latin typeface="Arial" pitchFamily="34" charset="0"/>
                <a:cs typeface="Arial" pitchFamily="34" charset="0"/>
              </a:rPr>
              <a:t>Australian Curriculum, Assessment and Reporting Authority (ACARA) 2022, </a:t>
            </a:r>
            <a:r>
              <a:rPr lang="en-US" sz="1100" b="0" i="1" dirty="0">
                <a:latin typeface="Arial" pitchFamily="34" charset="0"/>
                <a:cs typeface="Arial" pitchFamily="34" charset="0"/>
              </a:rPr>
              <a:t>Australian Curriculum Version 9 Foundation to Year 10</a:t>
            </a:r>
            <a:r>
              <a:rPr lang="en-US" sz="1100" b="0" i="0" dirty="0">
                <a:latin typeface="Arial" pitchFamily="34" charset="0"/>
                <a:cs typeface="Arial" pitchFamily="34" charset="0"/>
              </a:rPr>
              <a:t>, </a:t>
            </a:r>
            <a:r>
              <a:rPr lang="en-US" sz="1100" b="0" i="0" u="sng" dirty="0"/>
              <a:t>https://v9.australiancurriculum.edu.au/.</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4903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Each </a:t>
            </a:r>
            <a:r>
              <a:rPr lang="en-AU" sz="1100" dirty="0">
                <a:solidFill>
                  <a:schemeClr val="tx1"/>
                </a:solidFill>
                <a:latin typeface="Arial" pitchFamily="34" charset="0"/>
                <a:cs typeface="Arial" pitchFamily="34" charset="0"/>
              </a:rPr>
              <a:t>Years 7–10 </a:t>
            </a:r>
            <a:r>
              <a:rPr lang="en-US" sz="1100" b="0" i="0" u="none" strike="noStrike">
                <a:solidFill>
                  <a:srgbClr val="000000"/>
                </a:solidFill>
                <a:effectLst/>
                <a:latin typeface="Arial" panose="020B0604020202020204" pitchFamily="34" charset="0"/>
              </a:rPr>
              <a:t>Geography level </a:t>
            </a:r>
            <a:r>
              <a:rPr lang="en-US" sz="1100" b="0" i="0" u="none" strike="noStrike" dirty="0">
                <a:solidFill>
                  <a:srgbClr val="000000"/>
                </a:solidFill>
                <a:effectLst/>
                <a:latin typeface="Arial" panose="020B0604020202020204" pitchFamily="34" charset="0"/>
              </a:rPr>
              <a:t>description identifies the:</a:t>
            </a:r>
            <a:r>
              <a:rPr lang="en-US" sz="1100" b="0" i="0" dirty="0">
                <a:solidFill>
                  <a:srgbClr val="444444"/>
                </a:solidFill>
                <a:effectLst/>
                <a:latin typeface="Arial" panose="020B0604020202020204" pitchFamily="34" charset="0"/>
              </a:rPr>
              <a:t>​</a:t>
            </a:r>
          </a:p>
          <a:p>
            <a:pPr algn="l" rtl="0" fontAlgn="base"/>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topics for each year</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100" b="0" i="0" dirty="0">
                <a:solidFill>
                  <a:srgbClr val="444444"/>
                </a:solidFill>
                <a:effectLst/>
                <a:latin typeface="Arial" panose="020B0604020202020204" pitchFamily="34" charset="0"/>
              </a:rPr>
              <a:t>context for each year</a:t>
            </a:r>
          </a:p>
          <a:p>
            <a:pPr marL="285750" indent="-285750" algn="l"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inquiry questions that may be addressed in each year.</a:t>
            </a:r>
            <a:endParaRPr lang="en-US" sz="1100" b="0" i="0" u="none" strike="noStrike"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endParaRPr lang="en-US" sz="1800" b="0" i="0" u="none" strike="noStrike"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3443911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1" dirty="0">
                <a:latin typeface="Arial" pitchFamily="34" charset="0"/>
                <a:cs typeface="Arial" pitchFamily="34" charset="0"/>
              </a:rPr>
              <a:t>The content elaborations are not a mandatory aspect of the curriculum and as such are not required to be taught. </a:t>
            </a:r>
          </a:p>
          <a:p>
            <a:pPr marL="0">
              <a:lnSpc>
                <a:spcPct val="100000"/>
              </a:lnSpc>
              <a:spcBef>
                <a:spcPts val="0"/>
              </a:spcBef>
            </a:pPr>
            <a:endParaRPr lang="en-AU" sz="1100" u="none" dirty="0">
              <a:latin typeface="Arial" pitchFamily="34" charset="0"/>
              <a:cs typeface="Arial" pitchFamily="34" charset="0"/>
            </a:endParaRPr>
          </a:p>
          <a:p>
            <a:pPr marL="0" indent="0">
              <a:lnSpc>
                <a:spcPct val="100000"/>
              </a:lnSpc>
              <a:spcBef>
                <a:spcPts val="0"/>
              </a:spcBef>
            </a:pPr>
            <a:r>
              <a:rPr lang="en-AU" sz="1100" b="1" u="none" dirty="0">
                <a:latin typeface="Arial" pitchFamily="34" charset="0"/>
                <a:cs typeface="Arial" pitchFamily="34" charset="0"/>
              </a:rPr>
              <a:t>Suggested activity</a:t>
            </a:r>
          </a:p>
          <a:p>
            <a:pPr marL="0" indent="0">
              <a:lnSpc>
                <a:spcPct val="100000"/>
              </a:lnSpc>
              <a:spcBef>
                <a:spcPts val="0"/>
              </a:spcBef>
            </a:pPr>
            <a:endParaRPr lang="en-AU" sz="1100" b="1" u="none" dirty="0">
              <a:latin typeface="Arial" pitchFamily="34" charset="0"/>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Use the </a:t>
            </a:r>
            <a:r>
              <a:rPr lang="en-AU" sz="1100" i="0" kern="1200" dirty="0">
                <a:solidFill>
                  <a:schemeClr val="tx1"/>
                </a:solidFill>
                <a:effectLst/>
                <a:latin typeface="Arial" pitchFamily="34" charset="0"/>
                <a:ea typeface="+mn-ea"/>
                <a:cs typeface="Arial" pitchFamily="34" charset="0"/>
              </a:rPr>
              <a:t>Australian Curriculum: Geography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year levels: </a:t>
            </a:r>
            <a:r>
              <a:rPr lang="en-US" sz="1100" b="0" i="0" u="sng" dirty="0"/>
              <a:t>https://v9.australiancurriculum.edu.au/.</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kern="1200" baseline="0" dirty="0">
              <a:solidFill>
                <a:schemeClr val="tx1"/>
              </a:solidFill>
              <a:effectLst/>
              <a:latin typeface="Arial" pitchFamily="34" charset="0"/>
              <a:ea typeface="+mn-ea"/>
              <a:cs typeface="Arial" pitchFamily="34"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Within the Australian Curriculum: Geography, select a year level and read the content descriptions.</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Consider the content descriptions for the year level prior to and following the selected year level.</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In a small group, discuss how the curriculum develops in increasing complexity of cognition and skills across the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years/bands</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291137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The two strands are interrelated and should be programmed and taught in an integrated way. The content descriptions of the two strands have been written so that at each year this integration is possible. The Knowledge and understanding strand provides the contexts through which skills and understandings of the core concepts are developed in increasing complexity across </a:t>
            </a:r>
            <a:r>
              <a:rPr lang="en-AU" sz="1100" dirty="0">
                <a:solidFill>
                  <a:schemeClr val="tx1"/>
                </a:solidFill>
                <a:latin typeface="Arial" pitchFamily="34" charset="0"/>
                <a:cs typeface="Arial" pitchFamily="34" charset="0"/>
              </a:rPr>
              <a:t>Years 7–10 </a:t>
            </a:r>
            <a:r>
              <a:rPr lang="en-US" sz="1100" b="0" i="0" u="none" strike="noStrike" baseline="0" dirty="0">
                <a:solidFill>
                  <a:srgbClr val="000000"/>
                </a:solidFill>
                <a:latin typeface="Arial" panose="020B0604020202020204" pitchFamily="34" charset="0"/>
                <a:cs typeface="Arial" panose="020B0604020202020204" pitchFamily="34" charset="0"/>
              </a:rPr>
              <a:t>. </a:t>
            </a:r>
            <a:endParaRPr lang="en-AU"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63504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dirty="0">
                <a:solidFill>
                  <a:srgbClr val="000000"/>
                </a:solidFill>
                <a:latin typeface="Arial" panose="020B0604020202020204" pitchFamily="34" charset="0"/>
              </a:rPr>
              <a:t>In each strand, curriculum content is further </a:t>
            </a:r>
            <a:r>
              <a:rPr lang="en-US" sz="1100" b="0" i="0" u="none" strike="noStrike" baseline="0" dirty="0" err="1">
                <a:solidFill>
                  <a:srgbClr val="000000"/>
                </a:solidFill>
                <a:latin typeface="Arial" panose="020B0604020202020204" pitchFamily="34" charset="0"/>
              </a:rPr>
              <a:t>organised</a:t>
            </a:r>
            <a:r>
              <a:rPr lang="en-US" sz="1100" b="0" i="0" u="none" strike="noStrike" baseline="0" dirty="0">
                <a:solidFill>
                  <a:srgbClr val="000000"/>
                </a:solidFill>
                <a:latin typeface="Arial" panose="020B0604020202020204" pitchFamily="34" charset="0"/>
              </a:rPr>
              <a:t> into sub-strands. In Geography, there are two sub-strands per year level.</a:t>
            </a:r>
          </a:p>
          <a:p>
            <a:endParaRPr lang="en-US" sz="1100" b="0" i="0" u="none" strike="noStrike" baseline="0" dirty="0">
              <a:solidFill>
                <a:srgbClr val="000000"/>
              </a:solidFill>
              <a:latin typeface="Arial" panose="020B0604020202020204" pitchFamily="34"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What is the relationship between the Knowledge and understanding strands of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Geography</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Prepare a brief statement/overview that would help you describe the strands to a parent group.</a:t>
            </a:r>
          </a:p>
          <a:p>
            <a:pPr marL="0" indent="0">
              <a:buFont typeface="Arial" panose="020B0604020202020204" pitchFamily="34" charset="0"/>
              <a:buNone/>
            </a:pPr>
            <a:endParaRPr lang="en-US" sz="1100" b="0" i="0" u="none" strike="noStrike" baseline="0" dirty="0">
              <a:solidFill>
                <a:srgbClr val="000000"/>
              </a:solidFill>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37150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The skills strand is comprised of four sub-strands: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Questioning and researching using geographical methods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Interpreting and analysing geographical data and information</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Concluding and decision-making</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Communicating</a:t>
            </a:r>
          </a:p>
          <a:p>
            <a:pPr marL="171450" indent="-171450">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Suggested activities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How do these sub-strands support skills development in other </a:t>
            </a:r>
            <a:r>
              <a:rPr lang="en-AU" sz="1100">
                <a:effectLst/>
                <a:latin typeface="Arial" panose="020B0604020202020204" pitchFamily="34" charset="0"/>
                <a:ea typeface="Times New Roman" panose="02020603050405020304" pitchFamily="18" charset="0"/>
                <a:cs typeface="Arial" panose="020B0604020202020204" pitchFamily="34" charset="0"/>
              </a:rPr>
              <a:t>HASS subjects, </a:t>
            </a:r>
            <a:r>
              <a:rPr lang="en-AU" sz="1100" dirty="0">
                <a:effectLst/>
                <a:latin typeface="Arial" panose="020B0604020202020204" pitchFamily="34" charset="0"/>
                <a:ea typeface="Times New Roman" panose="02020603050405020304" pitchFamily="18" charset="0"/>
                <a:cs typeface="Arial" panose="020B0604020202020204" pitchFamily="34" charset="0"/>
              </a:rPr>
              <a:t>e.g. Economics and Business?</a:t>
            </a: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How might you explain the difference between the sub-strands to your students? What does learning look like in each sub-strand?</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626855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The achievement standard is a statement of what students should know and should be able to do at the end of the year level. </a:t>
            </a:r>
            <a:r>
              <a:rPr lang="en-AU" sz="1100" b="0" i="0" u="none" strike="noStrike" dirty="0">
                <a:solidFill>
                  <a:srgbClr val="000000"/>
                </a:solidFill>
                <a:effectLst/>
                <a:latin typeface="Arial" panose="020B0604020202020204" pitchFamily="34" charset="0"/>
              </a:rPr>
              <a:t>In Geography, the first paragraph of the achievement standard relates to Knowledge and understanding and the second paragraph relates to Skills. </a:t>
            </a:r>
            <a:r>
              <a:rPr lang="en-US" sz="1100" b="0" i="0" dirty="0">
                <a:solidFill>
                  <a:srgbClr val="444444"/>
                </a:solidFill>
                <a:effectLst/>
                <a:latin typeface="Arial" panose="020B0604020202020204" pitchFamily="34" charset="0"/>
              </a:rPr>
              <a:t>​</a:t>
            </a:r>
          </a:p>
          <a:p>
            <a:pPr algn="l" rtl="0" fontAlgn="base"/>
            <a:r>
              <a:rPr lang="en-AU" sz="1100" b="0" i="0" dirty="0">
                <a:solidFill>
                  <a:srgbClr val="444444"/>
                </a:solidFill>
                <a:effectLst/>
                <a:latin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0" i="0" u="none" strike="noStrike" dirty="0">
                <a:solidFill>
                  <a:srgbClr val="000000"/>
                </a:solidFill>
                <a:effectLst/>
                <a:latin typeface="Arial" panose="020B0604020202020204" pitchFamily="34" charset="0"/>
              </a:rPr>
              <a:t>The </a:t>
            </a:r>
            <a:r>
              <a:rPr lang="en-AU" sz="1100" dirty="0">
                <a:solidFill>
                  <a:schemeClr val="tx1"/>
                </a:solidFill>
                <a:latin typeface="Arial" pitchFamily="34" charset="0"/>
                <a:cs typeface="Arial" pitchFamily="34" charset="0"/>
              </a:rPr>
              <a:t>Years 7–10 </a:t>
            </a:r>
            <a:r>
              <a:rPr lang="en-AU" sz="1100" b="0" i="0" u="none" strike="noStrike" dirty="0">
                <a:solidFill>
                  <a:srgbClr val="000000"/>
                </a:solidFill>
                <a:effectLst/>
                <a:latin typeface="Arial" panose="020B0604020202020204" pitchFamily="34" charset="0"/>
              </a:rPr>
              <a:t>Geography achievement standards are available from: </a:t>
            </a:r>
            <a:r>
              <a:rPr lang="en-AU" sz="1100" b="0" i="0" u="sng" strike="noStrike" dirty="0">
                <a:solidFill>
                  <a:srgbClr val="000000"/>
                </a:solidFill>
                <a:effectLst/>
                <a:latin typeface="Arial" panose="020B0604020202020204" pitchFamily="34" charset="0"/>
              </a:rPr>
              <a:t>https://v9.australiancurriculum.edu.au/​​.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b="0" i="0" dirty="0">
              <a:solidFill>
                <a:srgbClr val="444444"/>
              </a:solidFill>
              <a:effectLst/>
              <a:latin typeface="Arial" panose="020B0604020202020204" pitchFamily="34" charset="0"/>
            </a:endParaRPr>
          </a:p>
          <a:p>
            <a:pPr algn="l" rtl="0" fontAlgn="base"/>
            <a:r>
              <a:rPr lang="en-AU" sz="1100" b="1" i="0" u="none" strike="noStrike" dirty="0">
                <a:solidFill>
                  <a:srgbClr val="000000"/>
                </a:solidFill>
                <a:effectLst/>
                <a:latin typeface="Arial" panose="020B0604020202020204" pitchFamily="34" charset="0"/>
              </a:rPr>
              <a:t>Suggested activities</a:t>
            </a:r>
            <a:r>
              <a:rPr lang="en-US" sz="1100" b="0" i="0" dirty="0">
                <a:solidFill>
                  <a:srgbClr val="444444"/>
                </a:solidFill>
                <a:effectLst/>
                <a:latin typeface="Arial" panose="020B0604020202020204" pitchFamily="34" charset="0"/>
              </a:rPr>
              <a:t>​</a:t>
            </a:r>
          </a:p>
          <a:p>
            <a:pPr algn="l" rtl="0" fontAlgn="base"/>
            <a:endParaRPr lang="en-US" sz="1100" b="0" i="0" dirty="0">
              <a:solidFill>
                <a:srgbClr val="444444"/>
              </a:solidFill>
              <a:effectLst/>
              <a:latin typeface="Arial" panose="020B0604020202020204" pitchFamily="34" charset="0"/>
            </a:endParaRPr>
          </a:p>
          <a:p>
            <a:pPr marL="342900" indent="-342900" algn="l" rtl="0" fontAlgn="base">
              <a:buFont typeface="+mj-lt"/>
              <a:buAutoNum type="arabicPeriod"/>
            </a:pPr>
            <a:r>
              <a:rPr lang="en-AU" sz="1100" b="0" i="0" dirty="0">
                <a:solidFill>
                  <a:srgbClr val="444444"/>
                </a:solidFill>
                <a:effectLst/>
                <a:latin typeface="Arial" panose="020B0604020202020204" pitchFamily="34" charset="0"/>
              </a:rPr>
              <a:t>​</a:t>
            </a:r>
            <a:r>
              <a:rPr lang="en-AU" sz="1100" b="0" i="0" u="none" strike="noStrike" dirty="0">
                <a:solidFill>
                  <a:srgbClr val="000000"/>
                </a:solidFill>
                <a:effectLst/>
                <a:latin typeface="Arial" panose="020B0604020202020204" pitchFamily="34" charset="0"/>
              </a:rPr>
              <a:t>Using the Australian Curriculum: Geography, discuss how the evidence that students need to provide of what they know and can do increases in complexity across year levels.</a:t>
            </a:r>
            <a:r>
              <a:rPr lang="en-US" sz="1100" b="0" i="0" dirty="0">
                <a:solidFill>
                  <a:srgbClr val="444444"/>
                </a:solidFill>
                <a:effectLst/>
                <a:latin typeface="Arial" panose="020B0604020202020204" pitchFamily="34" charset="0"/>
              </a:rPr>
              <a:t>​</a:t>
            </a:r>
          </a:p>
          <a:p>
            <a:pPr marL="342900" indent="-342900" algn="l" rtl="0" fontAlgn="base">
              <a:buFont typeface="+mj-lt"/>
              <a:buAutoNum type="arabicPeriod"/>
            </a:pPr>
            <a:r>
              <a:rPr lang="en-AU" sz="1100" b="0" i="0" dirty="0">
                <a:solidFill>
                  <a:srgbClr val="444444"/>
                </a:solidFill>
                <a:effectLst/>
                <a:latin typeface="Arial" panose="020B0604020202020204" pitchFamily="34" charset="0"/>
              </a:rPr>
              <a:t>​</a:t>
            </a:r>
            <a:r>
              <a:rPr lang="en-AU" sz="1100" b="0" i="0" u="none" strike="noStrike" dirty="0">
                <a:solidFill>
                  <a:srgbClr val="000000"/>
                </a:solidFill>
                <a:effectLst/>
                <a:latin typeface="Arial" panose="020B0604020202020204" pitchFamily="34" charset="0"/>
              </a:rPr>
              <a:t>For a given year level, map the achievement standard to the content descriptions.</a:t>
            </a:r>
            <a:endParaRPr lang="en-US" sz="1100" b="0" i="0"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976851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k</a:t>
            </a: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ey connections help teachers identify the links to the other dimensions for the Australian Curriculum including the general capabilities, cross-curriculum priorities and other learning areas to assist teachers to make connections in their planning for student learning.</a:t>
            </a:r>
          </a:p>
          <a:p>
            <a:pPr>
              <a:lnSpc>
                <a:spcPct val="110000"/>
              </a:lnSpc>
              <a:spcAft>
                <a:spcPts val="60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The key connections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other learning areas. Partner with a colleague to discuss the following questions:</a:t>
            </a:r>
          </a:p>
          <a:p>
            <a:pPr marL="45720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Which learning areas does the History curriculum have key connections to? </a:t>
            </a:r>
          </a:p>
          <a:p>
            <a:pPr marL="45720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Why are these connections important? What important contribution do they make to a student’s education?</a:t>
            </a:r>
          </a:p>
          <a:p>
            <a:pPr marL="342900" marR="0" lvl="0" indent="-342900" algn="l" defTabSz="914400" rtl="0" eaLnBrk="0" fontAlgn="base" latinLnBrk="0" hangingPunct="0">
              <a:lnSpc>
                <a:spcPct val="110000"/>
              </a:lnSpc>
              <a:spcBef>
                <a:spcPct val="30000"/>
              </a:spcBef>
              <a:spcAft>
                <a:spcPts val="600"/>
              </a:spcAft>
              <a:buClrTx/>
              <a:buSzTx/>
              <a:buFont typeface="+mj-lt"/>
              <a:buAutoNum type="arabicPeriod"/>
              <a:tabLst>
                <a:tab pos="457200" algn="l"/>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Create a concept map showing the connections between other learning areas.</a:t>
            </a:r>
          </a:p>
          <a:p>
            <a:pPr marL="0" lvl="0" indent="0">
              <a:lnSpc>
                <a:spcPct val="110000"/>
              </a:lnSpc>
              <a:spcAft>
                <a:spcPts val="600"/>
              </a:spcAft>
              <a:buFont typeface="+mj-lt"/>
              <a:buNone/>
              <a:tabLst>
                <a:tab pos="457200" algn="l"/>
              </a:tabLs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mj-lt"/>
              <a:buAutoNum type="arabicPeriod"/>
              <a:tabLst>
                <a:tab pos="457200" algn="l"/>
              </a:tabLs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lnSpc>
                <a:spcPct val="110000"/>
              </a:lnSpc>
              <a:spcAft>
                <a:spcPts val="600"/>
              </a:spcAft>
              <a:buFont typeface="Arial" panose="020B0604020202020204" pitchFamily="34" charset="0"/>
              <a:buChar char="•"/>
              <a:tabLst>
                <a:tab pos="1371600" algn="l"/>
              </a:tabLs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105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a:cs typeface="Arial"/>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support students to be successful learners ― literacy, numeracy, </a:t>
            </a:r>
            <a:r>
              <a:rPr lang="en-AU" sz="1100" dirty="0">
                <a:latin typeface="Arial"/>
                <a:cs typeface="Arial"/>
              </a:rPr>
              <a:t>digital literacy</a:t>
            </a:r>
            <a:r>
              <a:rPr lang="en-AU" sz="1100" kern="1200" dirty="0">
                <a:solidFill>
                  <a:schemeClr val="tx1"/>
                </a:solidFill>
                <a:effectLst/>
                <a:latin typeface="Arial"/>
                <a:cs typeface="Arial"/>
              </a:rPr>
              <a:t>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b="0" i="0" u="none" strike="noStrike" dirty="0">
                <a:solidFill>
                  <a:srgbClr val="000000"/>
                </a:solidFill>
                <a:effectLst/>
                <a:latin typeface="Arial" panose="020B0604020202020204" pitchFamily="34" charset="0"/>
              </a:rPr>
              <a:t>Continua of learning have been developed for each capability to describe the relevant knowledge, understanding and skills at particular points of schooling</a:t>
            </a:r>
            <a:r>
              <a:rPr lang="en-AU" sz="1100" kern="1200" dirty="0">
                <a:solidFill>
                  <a:schemeClr val="tx1"/>
                </a:solidFill>
                <a:effectLst/>
                <a:latin typeface="Arial" pitchFamily="34" charset="0"/>
                <a:ea typeface="+mn-ea"/>
                <a:cs typeface="Arial" pitchFamily="34" charset="0"/>
              </a:rPr>
              <a:t>, w</a:t>
            </a:r>
            <a:r>
              <a:rPr lang="en-AU" sz="1100" b="0" i="0" u="none" strike="noStrike" dirty="0">
                <a:solidFill>
                  <a:srgbClr val="000000"/>
                </a:solidFill>
                <a:effectLst/>
                <a:latin typeface="Arial" panose="020B0604020202020204" pitchFamily="34" charset="0"/>
              </a:rPr>
              <a:t>hile the literacy and numeracy general capabilities have n</a:t>
            </a:r>
            <a:r>
              <a:rPr lang="en-US" sz="1100" b="0" i="0" u="none" strike="noStrike" dirty="0" err="1">
                <a:solidFill>
                  <a:srgbClr val="000000"/>
                </a:solidFill>
                <a:effectLst/>
                <a:latin typeface="Arial" panose="020B0604020202020204" pitchFamily="34" charset="0"/>
              </a:rPr>
              <a:t>ational</a:t>
            </a:r>
            <a:r>
              <a:rPr lang="en-US" sz="1100" b="0" i="0" u="none" strike="noStrike" dirty="0">
                <a:solidFill>
                  <a:srgbClr val="000000"/>
                </a:solidFill>
                <a:effectLst/>
                <a:latin typeface="Arial" panose="020B0604020202020204" pitchFamily="34" charset="0"/>
              </a:rPr>
              <a:t> learning progressions that describe the skills, understandings and capabilities that students typically acquire as their proficiency increases in a particular aspect of the curriculum over time.</a:t>
            </a:r>
            <a:r>
              <a:rPr lang="en-AU" sz="1100" b="0" i="0" u="none" strike="noStrike" dirty="0">
                <a:solidFill>
                  <a:srgbClr val="000000"/>
                </a:solidFill>
                <a:effectLst/>
                <a:latin typeface="Arial" panose="020B0604020202020204" pitchFamily="34" charset="0"/>
              </a:rPr>
              <a:t> </a:t>
            </a:r>
          </a:p>
          <a:p>
            <a:pPr>
              <a:spcBef>
                <a:spcPts val="0"/>
              </a:spcBef>
            </a:pPr>
            <a:endParaRPr lang="en-US" sz="1100" dirty="0">
              <a:latin typeface="Arial" pitchFamily="34" charset="0"/>
              <a:cs typeface="Arial" pitchFamily="34" charset="0"/>
            </a:endParaRPr>
          </a:p>
          <a:p>
            <a:pPr marL="0">
              <a:spcBef>
                <a:spcPts val="0"/>
              </a:spcBef>
            </a:pPr>
            <a:r>
              <a:rPr lang="en-US" sz="1100" b="0" dirty="0">
                <a:solidFill>
                  <a:schemeClr val="tx1"/>
                </a:solidFill>
                <a:latin typeface="Arial"/>
                <a:cs typeface="Arial"/>
              </a:rPr>
              <a:t>The content</a:t>
            </a:r>
            <a:r>
              <a:rPr lang="en-US" sz="1100" b="0" baseline="0" dirty="0">
                <a:solidFill>
                  <a:schemeClr val="tx1"/>
                </a:solidFill>
                <a:latin typeface="Arial"/>
                <a:cs typeface="Arial"/>
              </a:rPr>
              <a:t> outlined in the g</a:t>
            </a:r>
            <a:r>
              <a:rPr lang="en-US" sz="1100" b="0" dirty="0">
                <a:solidFill>
                  <a:schemeClr val="tx1"/>
                </a:solidFill>
                <a:latin typeface="Arial"/>
                <a:cs typeface="Arial"/>
              </a:rPr>
              <a:t>eneral capabilities' continua/progressions</a:t>
            </a:r>
            <a:r>
              <a:rPr lang="en-US" sz="1100" b="0" baseline="0" dirty="0">
                <a:solidFill>
                  <a:schemeClr val="tx1"/>
                </a:solidFill>
                <a:latin typeface="Arial"/>
                <a:cs typeface="Arial"/>
              </a:rPr>
              <a:t> is </a:t>
            </a:r>
            <a:r>
              <a:rPr lang="en-US" sz="1100" b="0" dirty="0">
                <a:solidFill>
                  <a:schemeClr val="tx1"/>
                </a:solidFill>
                <a:latin typeface="Arial"/>
                <a:cs typeface="Arial"/>
              </a:rPr>
              <a:t>embedded in the content descriptions</a:t>
            </a:r>
            <a:r>
              <a:rPr lang="en-US" sz="1100" b="0" baseline="0" dirty="0">
                <a:solidFill>
                  <a:schemeClr val="tx1"/>
                </a:solidFill>
                <a:latin typeface="Arial"/>
                <a:cs typeface="Arial"/>
              </a:rPr>
              <a:t> for each learning area, </a:t>
            </a:r>
            <a:r>
              <a:rPr lang="en-AU" sz="1100" b="0" dirty="0">
                <a:solidFill>
                  <a:schemeClr val="tx1"/>
                </a:solidFill>
                <a:latin typeface="Arial"/>
                <a:cs typeface="Arial"/>
              </a:rPr>
              <a:t>where appropriate. The </a:t>
            </a:r>
            <a:r>
              <a:rPr lang="en-AU" sz="1100" b="0" baseline="0" dirty="0">
                <a:solidFill>
                  <a:schemeClr val="tx1"/>
                </a:solidFill>
                <a:latin typeface="Arial"/>
                <a:cs typeface="Arial"/>
              </a:rPr>
              <a:t>icons shown on this slide are used to identify where the general capabilities are embedded in content descriptions.</a:t>
            </a:r>
            <a:r>
              <a:rPr lang="en-AU" sz="1100" dirty="0">
                <a:latin typeface="Arial"/>
                <a:cs typeface="Arial"/>
              </a:rPr>
              <a:t> </a:t>
            </a:r>
            <a:endParaRPr lang="en-AU" sz="1100" b="0" baseline="0" dirty="0">
              <a:solidFill>
                <a:schemeClr val="tx1"/>
              </a:solidFill>
              <a:latin typeface="Arial" pitchFamily="34" charset="0"/>
              <a:cs typeface="Arial" pitchFamily="34" charset="0"/>
            </a:endParaRP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0" dirty="0">
                <a:latin typeface="Arial"/>
                <a:cs typeface="Arial"/>
              </a:rPr>
              <a:t>A summary of</a:t>
            </a:r>
            <a:r>
              <a:rPr lang="en-AU" sz="1100" b="0" baseline="0" dirty="0">
                <a:latin typeface="Arial"/>
                <a:cs typeface="Arial"/>
              </a:rPr>
              <a:t> the focus of each of the general capabilities in the Humanities and social sciences learning area is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general capabilities. Partner with a colleague to discuss the following questions:</a:t>
            </a:r>
          </a:p>
          <a:p>
            <a:pPr marL="0" indent="0">
              <a:lnSpc>
                <a:spcPct val="100000"/>
              </a:lnSpc>
              <a:spcBef>
                <a:spcPts val="0"/>
              </a:spcBef>
              <a:buFont typeface="+mj-lt"/>
              <a:buNone/>
            </a:pPr>
            <a:endParaRPr lang="en-AU" sz="1100" b="0" i="0" u="none" strike="noStrik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Arial" panose="020B0604020202020204" pitchFamily="34" charset="0"/>
              <a:buChar cha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general capabilities are there key connections?</a:t>
            </a:r>
            <a:r>
              <a:rPr lang="en-AU" sz="1100" kern="1200" baseline="0" dirty="0">
                <a:solidFill>
                  <a:schemeClr val="tx1"/>
                </a:solidFill>
                <a:effectLst/>
                <a:latin typeface="Arial" pitchFamily="34" charset="0"/>
                <a:ea typeface="+mn-ea"/>
                <a:cs typeface="Arial" pitchFamily="34" charset="0"/>
              </a:rPr>
              <a: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could you embed</a:t>
            </a:r>
            <a:r>
              <a:rPr lang="en-AU" sz="1100" kern="1200" baseline="0" dirty="0">
                <a:solidFill>
                  <a:schemeClr val="tx1"/>
                </a:solidFill>
                <a:effectLst/>
                <a:latin typeface="Arial" pitchFamily="34" charset="0"/>
                <a:ea typeface="+mn-ea"/>
                <a:cs typeface="Arial" pitchFamily="34" charset="0"/>
              </a:rPr>
              <a:t>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17</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E</a:t>
            </a:r>
            <a:r>
              <a:rPr lang="en-AU" sz="1100" b="0" dirty="0">
                <a:solidFill>
                  <a:schemeClr val="tx1"/>
                </a:solidFill>
                <a:latin typeface="Arial" pitchFamily="34" charset="0"/>
                <a:cs typeface="Arial" pitchFamily="34" charset="0"/>
              </a:rPr>
              <a:t>xplicit teaching of the priorities may be be incorporated in teaching and learning activities where appropriate. </a:t>
            </a:r>
          </a:p>
          <a:p>
            <a:pPr>
              <a:lnSpc>
                <a:spcPct val="110000"/>
              </a:lnSpc>
              <a:spcAft>
                <a:spcPts val="600"/>
              </a:spcAft>
            </a:pP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cross-curriculum priorities. Partner with a colleague to discuss the following questions: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programs?</a:t>
            </a:r>
          </a:p>
          <a:p>
            <a:pPr marL="0">
              <a:spcBef>
                <a:spcPts val="0"/>
              </a:spcBef>
            </a:pP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18</a:t>
            </a:fld>
            <a:endParaRPr kumimoji="0" lang="en-AU"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9092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a:t>
            </a:r>
            <a:r>
              <a:rPr lang="en-AU" sz="1100" i="0" u="none" baseline="0" dirty="0">
                <a:latin typeface="Arial" pitchFamily="34" charset="0"/>
                <a:cs typeface="Arial" pitchFamily="34" charset="0"/>
              </a:rPr>
              <a:t>the implementation of Australian Curriculum in Queensland is available on the QCAA website. A one-page overview of the Australian Curriculum: Geography can be accessed through </a:t>
            </a:r>
            <a:r>
              <a:rPr lang="en-AU" sz="1100" b="0" i="0" u="sng" baseline="0" dirty="0">
                <a:latin typeface="Arial" pitchFamily="34" charset="0"/>
                <a:cs typeface="Arial" pitchFamily="34" charset="0"/>
              </a:rPr>
              <a:t>https://www.qcaa.qld.edu.au/p-10/aciq/version-9/learning-areas</a:t>
            </a:r>
            <a:r>
              <a:rPr lang="en-AU" sz="1100" b="0" i="0" u="sng" baseline="0">
                <a:latin typeface="Arial" pitchFamily="34" charset="0"/>
                <a:cs typeface="Arial" pitchFamily="34" charset="0"/>
              </a:rPr>
              <a:t>/p-10-humanities-and-social-sciences/</a:t>
            </a:r>
            <a:r>
              <a:rPr lang="en-AU" sz="1100" b="1" i="0" u="none" baseline="0">
                <a:latin typeface="Arial" pitchFamily="34" charset="0"/>
                <a:cs typeface="Arial" pitchFamily="34" charset="0"/>
              </a:rPr>
              <a:t>.</a:t>
            </a:r>
            <a:endParaRPr lang="en-AU" sz="1100" b="1" i="0" u="none" baseline="0" dirty="0">
              <a:latin typeface="Arial" pitchFamily="34" charset="0"/>
              <a:cs typeface="Arial" pitchFamily="34" charset="0"/>
            </a:endParaRPr>
          </a:p>
          <a:p>
            <a:pPr lvl="0">
              <a:spcBef>
                <a:spcPts val="0"/>
              </a:spcBef>
            </a:pPr>
            <a:endParaRPr lang="en-AU" sz="1100" i="0" u="none" kern="1200" baseline="0" dirty="0">
              <a:solidFill>
                <a:schemeClr val="tx1"/>
              </a:solidFill>
              <a:effectLst/>
              <a:latin typeface="Arial" pitchFamily="34" charset="0"/>
              <a:ea typeface="+mn-ea"/>
              <a:cs typeface="Arial" pitchFamily="34" charset="0"/>
            </a:endParaRPr>
          </a:p>
          <a:p>
            <a:pPr lvl="0">
              <a:spcBef>
                <a:spcPts val="0"/>
              </a:spcBef>
            </a:pPr>
            <a:r>
              <a:rPr lang="en-AU" sz="1100" i="0" kern="1200" dirty="0">
                <a:solidFill>
                  <a:schemeClr val="tx1"/>
                </a:solidFill>
                <a:effectLst/>
                <a:latin typeface="Arial" pitchFamily="34" charset="0"/>
                <a:ea typeface="+mn-ea"/>
                <a:cs typeface="Arial" pitchFamily="34" charset="0"/>
              </a:rPr>
              <a:t>Send any further questions to: </a:t>
            </a:r>
            <a:r>
              <a:rPr lang="en-AU" sz="1100" i="0" u="none" kern="1200" dirty="0">
                <a:solidFill>
                  <a:schemeClr val="tx1"/>
                </a:solidFill>
                <a:effectLst/>
                <a:latin typeface="Arial" pitchFamily="34" charset="0"/>
                <a:ea typeface="+mn-ea"/>
                <a:cs typeface="Arial" pitchFamily="34" charset="0"/>
                <a:hlinkClick r:id="rId3"/>
              </a:rPr>
              <a:t>australiancurriculum@qcaa.qld.edu.au</a:t>
            </a:r>
            <a:r>
              <a:rPr lang="en-AU" sz="1100" i="0" u="none" kern="1200" dirty="0">
                <a:solidFill>
                  <a:schemeClr val="tx1"/>
                </a:solidFill>
                <a:effectLst/>
                <a:latin typeface="Arial" pitchFamily="34" charset="0"/>
                <a:ea typeface="+mn-ea"/>
                <a:cs typeface="Arial" pitchFamily="34" charset="0"/>
              </a:rPr>
              <a:t>.</a:t>
            </a:r>
            <a:endParaRPr lang="en-AU" sz="1100" i="0" u="none" baseline="0" dirty="0">
              <a:latin typeface="Arial" pitchFamily="34" charset="0"/>
              <a:cs typeface="Arial" pitchFamily="34" charset="0"/>
            </a:endParaRPr>
          </a:p>
          <a:p>
            <a:pPr>
              <a:spcBef>
                <a:spcPts val="0"/>
              </a:spcBef>
            </a:pPr>
            <a:endParaRPr lang="en-AU" sz="1100" i="0" kern="1200" dirty="0">
              <a:solidFill>
                <a:schemeClr val="tx1"/>
              </a:solidFill>
              <a:effectLst/>
              <a:latin typeface="Arial" pitchFamily="34" charset="0"/>
              <a:ea typeface="+mn-ea"/>
              <a:cs typeface="Arial" pitchFamily="34" charset="0"/>
            </a:endParaRPr>
          </a:p>
          <a:p>
            <a:pPr>
              <a:spcBef>
                <a:spcPts val="0"/>
              </a:spcBef>
            </a:pPr>
            <a:r>
              <a:rPr lang="en-AU" sz="1100" i="0" kern="1200" dirty="0">
                <a:solidFill>
                  <a:schemeClr val="tx1"/>
                </a:solidFill>
                <a:effectLst/>
                <a:latin typeface="Arial" pitchFamily="34" charset="0"/>
                <a:ea typeface="+mn-ea"/>
                <a:cs typeface="Arial" pitchFamily="34" charset="0"/>
              </a:rPr>
              <a:t>Information</a:t>
            </a:r>
            <a:r>
              <a:rPr lang="en-AU" sz="1100" i="0" kern="1200" baseline="0" dirty="0">
                <a:solidFill>
                  <a:schemeClr val="tx1"/>
                </a:solidFill>
                <a:effectLst/>
                <a:latin typeface="Arial" pitchFamily="34" charset="0"/>
                <a:ea typeface="+mn-ea"/>
                <a:cs typeface="Arial" pitchFamily="34" charset="0"/>
              </a:rPr>
              <a:t> about r</a:t>
            </a:r>
            <a:r>
              <a:rPr lang="en-AU" sz="1100" i="0" kern="1200" dirty="0">
                <a:solidFill>
                  <a:schemeClr val="tx1"/>
                </a:solidFill>
                <a:effectLst/>
                <a:latin typeface="Arial" pitchFamily="34" charset="0"/>
                <a:ea typeface="+mn-ea"/>
                <a:cs typeface="Arial" pitchFamily="34" charset="0"/>
              </a:rPr>
              <a:t>equests for further professional learning is available from: </a:t>
            </a:r>
            <a:r>
              <a:rPr lang="en-AU" sz="1100" i="0" u="none" kern="1200" dirty="0">
                <a:solidFill>
                  <a:schemeClr val="tx1"/>
                </a:solidFill>
                <a:effectLst/>
                <a:latin typeface="Arial" pitchFamily="34" charset="0"/>
                <a:ea typeface="+mn-ea"/>
                <a:cs typeface="Arial" pitchFamily="34" charset="0"/>
                <a:hlinkClick r:id="rId4"/>
              </a:rPr>
              <a:t>www.qcaa.qld.edu.au/pd-events/request-pd</a:t>
            </a:r>
            <a:r>
              <a:rPr lang="en-AU" sz="1100" i="0" u="none" kern="1200" dirty="0">
                <a:solidFill>
                  <a:schemeClr val="tx1"/>
                </a:solidFill>
                <a:effectLst/>
                <a:latin typeface="Arial" pitchFamily="34" charset="0"/>
                <a:ea typeface="+mn-ea"/>
                <a:cs typeface="Arial" pitchFamily="34" charset="0"/>
              </a:rPr>
              <a:t>.</a:t>
            </a:r>
          </a:p>
          <a:p>
            <a:pPr>
              <a:spcBef>
                <a:spcPts val="0"/>
              </a:spcBef>
            </a:pPr>
            <a:r>
              <a:rPr lang="en-AU" sz="1100" b="1" i="0" u="none" kern="1200" dirty="0">
                <a:solidFill>
                  <a:schemeClr val="tx1"/>
                </a:solidFill>
                <a:effectLst/>
                <a:latin typeface="Arial" pitchFamily="34" charset="0"/>
                <a:ea typeface="+mn-ea"/>
                <a:cs typeface="Arial" pitchFamily="34" charset="0"/>
              </a:rPr>
              <a:t> </a:t>
            </a:r>
            <a:endParaRPr lang="en-AU" sz="1100" i="0" u="none" kern="1200" dirty="0">
              <a:solidFill>
                <a:schemeClr val="tx1"/>
              </a:solidFill>
              <a:effectLst/>
              <a:latin typeface="Arial" pitchFamily="34" charset="0"/>
              <a:ea typeface="+mn-ea"/>
              <a:cs typeface="Arial" pitchFamily="34" charset="0"/>
            </a:endParaRPr>
          </a:p>
          <a:p>
            <a:pPr>
              <a:spcBef>
                <a:spcPts val="0"/>
              </a:spcBef>
            </a:pPr>
            <a:r>
              <a:rPr lang="en-AU" sz="1100" b="1" i="0"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endParaRPr lang="en-AU" sz="1100" b="0"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b="0" kern="1200" dirty="0">
                <a:solidFill>
                  <a:schemeClr val="tx1"/>
                </a:solidFill>
                <a:effectLst/>
                <a:latin typeface="Arial" pitchFamily="34" charset="0"/>
                <a:ea typeface="+mn-ea"/>
                <a:cs typeface="Arial" pitchFamily="34" charset="0"/>
              </a:rPr>
              <a:t>Partner with a colleague to discuss the following questions:</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did I learn?</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was new?</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000" b="0" i="0" u="none" strike="noStrike" kern="0" cap="none" spc="0" normalizeH="0" baseline="0" noProof="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300086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a:t>
            </a:r>
            <a:r>
              <a:rPr lang="en-AU" sz="1100">
                <a:solidFill>
                  <a:schemeClr val="tx1"/>
                </a:solidFill>
                <a:latin typeface="Arial" pitchFamily="34" charset="0"/>
                <a:cs typeface="Arial" pitchFamily="34" charset="0"/>
              </a:rPr>
              <a:t>the Australian Curriculum Version 9.0, </a:t>
            </a:r>
            <a:r>
              <a:rPr lang="en-AU" sz="1100" dirty="0">
                <a:solidFill>
                  <a:schemeClr val="tx1"/>
                </a:solidFill>
                <a:latin typeface="Arial" pitchFamily="34" charset="0"/>
                <a:cs typeface="Arial" pitchFamily="34" charset="0"/>
              </a:rPr>
              <a:t>with</a:t>
            </a:r>
            <a:r>
              <a:rPr lang="en-AU" sz="1100" baseline="0" dirty="0">
                <a:solidFill>
                  <a:schemeClr val="tx1"/>
                </a:solidFill>
                <a:latin typeface="Arial" pitchFamily="34" charset="0"/>
                <a:cs typeface="Arial" pitchFamily="34" charset="0"/>
              </a:rPr>
              <a:t> particular reference to the </a:t>
            </a:r>
            <a:r>
              <a:rPr lang="en-AU" sz="1100" dirty="0">
                <a:solidFill>
                  <a:schemeClr val="tx1"/>
                </a:solidFill>
                <a:latin typeface="Arial" pitchFamily="34" charset="0"/>
                <a:cs typeface="Arial" pitchFamily="34" charset="0"/>
              </a:rPr>
              <a:t>Humanities</a:t>
            </a:r>
            <a:r>
              <a:rPr lang="en-AU" sz="1100" baseline="0" dirty="0">
                <a:solidFill>
                  <a:schemeClr val="tx1"/>
                </a:solidFill>
                <a:latin typeface="Arial" pitchFamily="34" charset="0"/>
                <a:cs typeface="Arial" pitchFamily="34" charset="0"/>
              </a:rPr>
              <a:t> and Social Sciences </a:t>
            </a:r>
            <a:r>
              <a:rPr lang="en-AU" sz="1100" dirty="0">
                <a:solidFill>
                  <a:schemeClr val="tx1"/>
                </a:solidFill>
                <a:latin typeface="Arial" pitchFamily="34" charset="0"/>
                <a:cs typeface="Arial" pitchFamily="34" charset="0"/>
              </a:rPr>
              <a:t>curriculum in </a:t>
            </a:r>
            <a:r>
              <a:rPr lang="en-AU" sz="1100" dirty="0">
                <a:latin typeface="Arial" panose="020B0604020202020204" pitchFamily="34" charset="0"/>
                <a:cs typeface="Arial" panose="020B0604020202020204" pitchFamily="34" charset="0"/>
              </a:rPr>
              <a:t>Years 7–10 Geography</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a:t>
            </a:r>
            <a:r>
              <a:rPr lang="en-AU" sz="1100" dirty="0">
                <a:latin typeface="Arial" panose="020B0604020202020204" pitchFamily="34" charset="0"/>
                <a:cs typeface="Arial" panose="020B0604020202020204" pitchFamily="34" charset="0"/>
              </a:rPr>
              <a:t>Years 7–10 </a:t>
            </a:r>
            <a:r>
              <a:rPr lang="en-AU" sz="1100" dirty="0">
                <a:solidFill>
                  <a:schemeClr val="tx1"/>
                </a:solidFill>
                <a:latin typeface="Arial" pitchFamily="34" charset="0"/>
                <a:cs typeface="Arial" pitchFamily="34" charset="0"/>
              </a:rPr>
              <a:t>Geography, 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a:p>
            <a:pPr marL="171450" indent="-171450">
              <a:spcBef>
                <a:spcPts val="0"/>
              </a:spcBef>
              <a:buFont typeface="Arial" panose="020B0604020202020204" pitchFamily="34" charset="0"/>
              <a:buChar char="•"/>
              <a:defRPr/>
            </a:pPr>
            <a:endParaRPr lang="en-AU" sz="1100" dirty="0">
              <a:solidFill>
                <a:schemeClr val="tx1"/>
              </a:solidFill>
              <a:latin typeface="Arial" pitchFamily="34" charset="0"/>
              <a:cs typeface="Arial" pitchFamily="34" charset="0"/>
            </a:endParaRPr>
          </a:p>
          <a:p>
            <a:pPr marL="0" indent="0">
              <a:spcBef>
                <a:spcPts val="0"/>
              </a:spcBef>
              <a:buFont typeface="Arial" panose="020B0604020202020204" pitchFamily="34" charset="0"/>
              <a:buNone/>
              <a:defRPr/>
            </a:pPr>
            <a:r>
              <a:rPr lang="en-AU" sz="1100" b="1" dirty="0">
                <a:solidFill>
                  <a:schemeClr val="tx1"/>
                </a:solidFill>
                <a:latin typeface="Arial" pitchFamily="34" charset="0"/>
                <a:cs typeface="Arial" pitchFamily="34" charset="0"/>
              </a:rPr>
              <a:t>Note: Learning </a:t>
            </a:r>
            <a:r>
              <a:rPr lang="en-AU" sz="1100" b="1">
                <a:solidFill>
                  <a:schemeClr val="tx1"/>
                </a:solidFill>
                <a:latin typeface="Arial" pitchFamily="34" charset="0"/>
                <a:cs typeface="Arial" pitchFamily="34" charset="0"/>
              </a:rPr>
              <a:t>area </a:t>
            </a:r>
            <a:r>
              <a:rPr lang="en-AU" sz="1100" b="0">
                <a:solidFill>
                  <a:schemeClr val="tx1"/>
                </a:solidFill>
                <a:latin typeface="Arial" pitchFamily="34" charset="0"/>
                <a:cs typeface="Arial" pitchFamily="34" charset="0"/>
              </a:rPr>
              <a:t>information for Years 7–10 Humanities and Social Sciences </a:t>
            </a:r>
            <a:r>
              <a:rPr lang="en-AU" sz="1100" b="0" dirty="0">
                <a:solidFill>
                  <a:schemeClr val="tx1"/>
                </a:solidFill>
                <a:latin typeface="Arial" pitchFamily="34" charset="0"/>
                <a:cs typeface="Arial" pitchFamily="34" charset="0"/>
              </a:rPr>
              <a:t>is available in the Learning area overview presentation.</a:t>
            </a:r>
          </a:p>
          <a:p>
            <a:pPr marL="0" indent="0">
              <a:spcBef>
                <a:spcPts val="0"/>
              </a:spcBef>
              <a:buFont typeface="Arial" panose="020B0604020202020204" pitchFamily="34" charset="0"/>
              <a:buNone/>
              <a:defRPr/>
            </a:pPr>
            <a:endParaRPr lang="en-AU" sz="1100" b="0" dirty="0">
              <a:solidFill>
                <a:schemeClr val="tx1"/>
              </a:solidFill>
              <a:latin typeface="Arial" pitchFamily="34" charset="0"/>
              <a:cs typeface="Arial" pitchFamily="34" charset="0"/>
            </a:endParaRPr>
          </a:p>
          <a:p>
            <a:pPr marL="0" indent="0">
              <a:spcBef>
                <a:spcPts val="0"/>
              </a:spcBef>
              <a:buFont typeface="Arial" panose="020B0604020202020204" pitchFamily="34" charset="0"/>
              <a:buNone/>
              <a:defRPr/>
            </a:pPr>
            <a:r>
              <a:rPr lang="en-AU" sz="1100" b="1" dirty="0">
                <a:solidFill>
                  <a:schemeClr val="tx1"/>
                </a:solidFill>
                <a:latin typeface="Arial" pitchFamily="34" charset="0"/>
                <a:cs typeface="Arial" pitchFamily="34" charset="0"/>
              </a:rPr>
              <a:t>Note: Subject-specific</a:t>
            </a:r>
            <a:r>
              <a:rPr lang="en-AU" sz="1100" b="0" dirty="0">
                <a:solidFill>
                  <a:schemeClr val="tx1"/>
                </a:solidFill>
                <a:latin typeface="Arial" pitchFamily="34" charset="0"/>
                <a:cs typeface="Arial" pitchFamily="34" charset="0"/>
              </a:rPr>
              <a:t> presentations are also available for other HASS subjects. These are:</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History</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Civics and Citizenship</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Economics </a:t>
            </a:r>
            <a:r>
              <a:rPr lang="en-AU" sz="1100" b="0">
                <a:solidFill>
                  <a:schemeClr val="tx1"/>
                </a:solidFill>
                <a:latin typeface="Arial" pitchFamily="34" charset="0"/>
                <a:cs typeface="Arial" pitchFamily="34" charset="0"/>
              </a:rPr>
              <a:t>and Business.</a:t>
            </a:r>
            <a:endParaRPr lang="en-AU" sz="1100" b="1" dirty="0">
              <a:solidFill>
                <a:schemeClr val="tx1"/>
              </a:solidFill>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72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370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baseline="0">
                <a:latin typeface="Arial" pitchFamily="34" charset="0"/>
                <a:cs typeface="Arial" pitchFamily="34" charset="0"/>
              </a:rPr>
              <a:t>,</a:t>
            </a:r>
            <a:r>
              <a:rPr lang="en-AU" sz="1100">
                <a:latin typeface="Arial" pitchFamily="34" charset="0"/>
                <a:cs typeface="Arial" pitchFamily="34" charset="0"/>
              </a:rPr>
              <a:t> students </a:t>
            </a:r>
            <a:r>
              <a:rPr lang="en-AU" sz="1100" dirty="0">
                <a:latin typeface="Arial" pitchFamily="34" charset="0"/>
                <a:cs typeface="Arial" pitchFamily="34" charset="0"/>
              </a:rPr>
              <a:t>and parents with access to the </a:t>
            </a:r>
            <a:r>
              <a:rPr lang="en-AU" sz="1100">
                <a:latin typeface="Arial" pitchFamily="34" charset="0"/>
                <a:cs typeface="Arial" pitchFamily="34" charset="0"/>
              </a:rPr>
              <a:t>same content </a:t>
            </a:r>
            <a:r>
              <a:rPr lang="en-AU" sz="1100" dirty="0">
                <a:latin typeface="Arial" pitchFamily="34" charset="0"/>
                <a:cs typeface="Arial" pitchFamily="34" charset="0"/>
              </a:rPr>
              <a:t>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a:t>
            </a:r>
            <a:r>
              <a:rPr lang="en-AU" sz="1100" dirty="0">
                <a:latin typeface="Arial" panose="020B0604020202020204" pitchFamily="34" charset="0"/>
                <a:cs typeface="Arial" panose="020B0604020202020204" pitchFamily="34" charset="0"/>
              </a:rPr>
              <a:t>Years 7–10 </a:t>
            </a:r>
            <a:r>
              <a:rPr lang="en-AU" sz="1100" u="none" baseline="0" dirty="0">
                <a:latin typeface="Arial" pitchFamily="34" charset="0"/>
                <a:cs typeface="Arial" pitchFamily="34" charset="0"/>
              </a:rPr>
              <a:t>Geography</a:t>
            </a:r>
            <a:r>
              <a:rPr lang="en-AU" sz="1100" b="0" baseline="0" dirty="0">
                <a:latin typeface="Arial" pitchFamily="34" charset="0"/>
                <a:cs typeface="Arial" pitchFamily="34" charset="0"/>
              </a:rPr>
              <a:t>.</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122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a:t>
            </a:r>
          </a:p>
          <a:p>
            <a:pPr lvl="0">
              <a:spcBef>
                <a:spcPts val="0"/>
              </a:spcBef>
            </a:pPr>
            <a:endParaRPr lang="en-AU" sz="1100" u="none" baseline="0" dirty="0">
              <a:latin typeface="Arial" pitchFamily="34" charset="0"/>
              <a:cs typeface="Arial" pitchFamily="34" charset="0"/>
            </a:endParaRP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curriculum intent (rationale)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aims of learning (aims)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key considerations when planning learning experiences that are unique to Geography</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core concepts that underpin the essential content of Geography</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organising structure and focus for the learning at specific year levels including the level descriptions, the curriculum content and the achievement standards.</a:t>
            </a:r>
          </a:p>
          <a:p>
            <a:pPr marL="171450" lvl="0" indent="-171450">
              <a:spcBef>
                <a:spcPts val="0"/>
              </a:spcBef>
              <a:buFont typeface="Arial" panose="020B0604020202020204" pitchFamily="34" charset="0"/>
              <a:buChar char="•"/>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168579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rationale defines the subject and describes its importance within the curriculum:</a:t>
            </a:r>
          </a:p>
          <a:p>
            <a:pPr marL="0">
              <a:lnSpc>
                <a:spcPct val="100000"/>
              </a:lnSpc>
              <a:spcBef>
                <a:spcPts val="0"/>
              </a:spcBef>
            </a:pPr>
            <a:endParaRPr lang="en-AU" sz="1100" b="0" dirty="0">
              <a:solidFill>
                <a:schemeClr val="tx1"/>
              </a:solidFill>
              <a:latin typeface="Arial" pitchFamily="34" charset="0"/>
              <a:cs typeface="Arial" pitchFamily="34" charset="0"/>
            </a:endParaRP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Why is it important? </a:t>
            </a: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How is it shaped in the curriculum?</a:t>
            </a:r>
          </a:p>
          <a:p>
            <a:pPr marL="0">
              <a:lnSpc>
                <a:spcPct val="100000"/>
              </a:lnSpc>
              <a:spcBef>
                <a:spcPts val="0"/>
              </a:spcBef>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dirty="0">
                <a:solidFill>
                  <a:schemeClr val="tx1"/>
                </a:solidFill>
                <a:latin typeface="Arial" pitchFamily="34" charset="0"/>
                <a:cs typeface="Arial" pitchFamily="34" charset="0"/>
              </a:rPr>
              <a:t>The Years 7–10 Geography</a:t>
            </a:r>
            <a:r>
              <a:rPr lang="en-AU" sz="1100" baseline="0" dirty="0">
                <a:solidFill>
                  <a:schemeClr val="tx1"/>
                </a:solidFill>
                <a:latin typeface="Arial" pitchFamily="34" charset="0"/>
                <a:cs typeface="Arial" pitchFamily="34" charset="0"/>
              </a:rPr>
              <a:t> rationale promotes:</a:t>
            </a: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the development of </a:t>
            </a:r>
            <a:r>
              <a:rPr lang="en-US" sz="1100" b="0" i="0" u="none" strike="noStrike" baseline="0" dirty="0">
                <a:solidFill>
                  <a:srgbClr val="000000"/>
                </a:solidFill>
                <a:latin typeface="Arial" panose="020B0604020202020204" pitchFamily="34" charset="0"/>
                <a:cs typeface="Arial" panose="020B0604020202020204" pitchFamily="34" charset="0"/>
              </a:rPr>
              <a:t>students’ holistic understanding of the world, sustainability and human wellbeing</a:t>
            </a:r>
            <a:endParaRPr lang="en-AU" sz="1100" dirty="0">
              <a:latin typeface="Arial" pitchFamily="34" charset="0"/>
              <a:cs typeface="Arial" pitchFamily="34" charset="0"/>
            </a:endParaRPr>
          </a:p>
          <a:p>
            <a:pPr marL="171450" indent="-171450">
              <a:lnSpc>
                <a:spcPct val="10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curiosity and wonder about the diversity of the world’s places, peoples, cultures and environments</a:t>
            </a:r>
          </a:p>
          <a:p>
            <a:pPr marL="171450" indent="-171450">
              <a:lnSpc>
                <a:spcPct val="100000"/>
              </a:lnSpc>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questioning about why the world is the way it is and reflection on their relationships with and responsibilities for that world.</a:t>
            </a:r>
          </a:p>
          <a:p>
            <a:pPr marL="171450" indent="-171450">
              <a:lnSpc>
                <a:spcPct val="100000"/>
              </a:lnSpc>
              <a:spcBef>
                <a:spcPts val="0"/>
              </a:spcBef>
              <a:buFont typeface="Arial" panose="020B0604020202020204" pitchFamily="34" charset="0"/>
              <a:buChar char="•"/>
            </a:pPr>
            <a:endParaRPr lang="en-AU" sz="110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aseline="0" dirty="0">
                <a:solidFill>
                  <a:schemeClr val="tx1"/>
                </a:solidFill>
                <a:latin typeface="Arial" pitchFamily="34" charset="0"/>
                <a:cs typeface="Arial" pitchFamily="34" charset="0"/>
              </a:rPr>
              <a:t>The full rationale is available from</a:t>
            </a:r>
            <a:r>
              <a:rPr lang="en-AU" sz="1100" b="0" baseline="0" dirty="0">
                <a:solidFill>
                  <a:schemeClr val="tx1"/>
                </a:solidFill>
                <a:latin typeface="Arial" pitchFamily="34" charset="0"/>
                <a:cs typeface="Arial" pitchFamily="34" charset="0"/>
              </a:rPr>
              <a:t>: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https://v9.australiancurriculum.edu.au/teacher-resources/understand-this-learning-area/humanities-and-social-sciences#geography-7%E2%80%9310/. </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activity</a:t>
            </a:r>
          </a:p>
          <a:p>
            <a:pPr marL="0" indent="0">
              <a:lnSpc>
                <a:spcPct val="100000"/>
              </a:lnSpc>
              <a:spcBef>
                <a:spcPts val="0"/>
              </a:spcBef>
              <a:buFont typeface="+mj-lt"/>
              <a:buNone/>
            </a:pPr>
            <a:endParaRPr lang="en-AU" sz="1100" b="1" i="0" u="non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Read the full rationale for </a:t>
            </a:r>
            <a:r>
              <a:rPr lang="en-AU" sz="1100" dirty="0">
                <a:solidFill>
                  <a:schemeClr val="tx1"/>
                </a:solidFill>
                <a:latin typeface="Arial" pitchFamily="34" charset="0"/>
                <a:cs typeface="Arial" pitchFamily="34" charset="0"/>
              </a:rPr>
              <a:t>Years 7–10 </a:t>
            </a:r>
            <a:r>
              <a:rPr lang="en-AU" sz="1100" kern="1200" dirty="0">
                <a:solidFill>
                  <a:schemeClr val="tx1"/>
                </a:solidFill>
                <a:effectLst/>
                <a:latin typeface="Arial" pitchFamily="34" charset="0"/>
                <a:ea typeface="+mn-ea"/>
                <a:cs typeface="Arial" pitchFamily="34" charset="0"/>
              </a:rPr>
              <a:t>Geography. Partner with a colleague to discuss the following questions:</a:t>
            </a:r>
          </a:p>
          <a:p>
            <a:pPr marL="0" lvl="1"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What are the key aspects of the rationale? </a:t>
            </a:r>
          </a:p>
          <a:p>
            <a:pPr marL="0" lvl="1"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Why is </a:t>
            </a:r>
            <a:r>
              <a:rPr lang="en-AU" sz="1100" dirty="0">
                <a:solidFill>
                  <a:schemeClr val="tx1"/>
                </a:solidFill>
                <a:latin typeface="Arial" pitchFamily="34" charset="0"/>
                <a:cs typeface="Arial" pitchFamily="34" charset="0"/>
              </a:rPr>
              <a:t>Years 7–10 </a:t>
            </a:r>
            <a:r>
              <a:rPr lang="en-AU" sz="1100" kern="1200" dirty="0">
                <a:solidFill>
                  <a:schemeClr val="tx1"/>
                </a:solidFill>
                <a:effectLst/>
                <a:latin typeface="Arial" pitchFamily="34" charset="0"/>
                <a:ea typeface="+mn-ea"/>
                <a:cs typeface="Arial" pitchFamily="34" charset="0"/>
              </a:rPr>
              <a:t>Geography important? What important contribution does the learning make to a student’s education?</a:t>
            </a:r>
          </a:p>
          <a:p>
            <a:pPr marL="0" lvl="1"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Which aspects of this rationale match your current understanding of the subject? Which aspects are new understandings?</a:t>
            </a:r>
            <a:endParaRPr lang="en-AU" sz="1100" b="0" i="1" kern="1200" dirty="0">
              <a:solidFill>
                <a:schemeClr val="tx1"/>
              </a:solidFill>
              <a:effectLst/>
              <a:latin typeface="Arial" pitchFamily="34" charset="0"/>
              <a:ea typeface="+mn-ea"/>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368678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The aims flow logically from the rationale and identify the major learning that students will be able to demonstrate as a result of being taught the curriculum.</a:t>
            </a:r>
          </a:p>
          <a:p>
            <a:pPr marL="0">
              <a:lnSpc>
                <a:spcPct val="100000"/>
              </a:lnSpc>
              <a:spcBef>
                <a:spcPts val="0"/>
              </a:spcBef>
            </a:pPr>
            <a:endParaRPr lang="en-AU" sz="1100" i="0" dirty="0">
              <a:latin typeface="Arial" panose="020B0604020202020204" pitchFamily="34" charset="0"/>
              <a:cs typeface="Arial" panose="020B0604020202020204" pitchFamily="34" charset="0"/>
            </a:endParaRPr>
          </a:p>
          <a:p>
            <a:pPr marL="0">
              <a:lnSpc>
                <a:spcPct val="100000"/>
              </a:lnSpc>
              <a:spcBef>
                <a:spcPts val="0"/>
              </a:spcBef>
            </a:pPr>
            <a:r>
              <a:rPr lang="en-AU" sz="1100" b="0" i="0" dirty="0">
                <a:solidFill>
                  <a:schemeClr val="tx1"/>
                </a:solidFill>
                <a:latin typeface="Arial" pitchFamily="34" charset="0"/>
                <a:cs typeface="Arial" pitchFamily="34" charset="0"/>
              </a:rPr>
              <a:t>The </a:t>
            </a:r>
            <a:r>
              <a:rPr lang="en-AU" sz="1100" i="0" dirty="0">
                <a:solidFill>
                  <a:schemeClr val="tx1"/>
                </a:solidFill>
                <a:latin typeface="Arial" pitchFamily="34" charset="0"/>
                <a:cs typeface="Arial" pitchFamily="34" charset="0"/>
              </a:rPr>
              <a:t>Years 7–10 </a:t>
            </a:r>
            <a:r>
              <a:rPr lang="en-AU" sz="1100" b="0" i="0" dirty="0">
                <a:solidFill>
                  <a:schemeClr val="tx1"/>
                </a:solidFill>
                <a:latin typeface="Arial" pitchFamily="34" charset="0"/>
                <a:cs typeface="Arial" pitchFamily="34" charset="0"/>
              </a:rPr>
              <a:t>Geography subject </a:t>
            </a:r>
            <a:r>
              <a:rPr lang="en-AU" sz="1100" b="0" i="0" baseline="0" dirty="0">
                <a:solidFill>
                  <a:schemeClr val="tx1"/>
                </a:solidFill>
                <a:latin typeface="Arial" pitchFamily="34" charset="0"/>
                <a:cs typeface="Arial" pitchFamily="34" charset="0"/>
              </a:rPr>
              <a:t>aims to ensure students develop:</a:t>
            </a:r>
          </a:p>
          <a:p>
            <a:r>
              <a:rPr lang="en-AU" sz="1100" b="0" i="0" u="none" strike="noStrike" baseline="0" dirty="0">
                <a:solidFill>
                  <a:srgbClr val="000000"/>
                </a:solidFill>
                <a:latin typeface="Arial" panose="020B0604020202020204" pitchFamily="34" charset="0"/>
              </a:rPr>
              <a:t>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 sense of wonder, curiosity and respect about places, people, cultures and environments throughout the world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 deep geographical knowledge of their own locality, Australia, the countries of Asia and the world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the ability to inquire and think geographically, using the geographical concepts of place, space, environment, scale, change, interconnection and sustainability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the capacity to be competent, critical and creative users of geographical methods and skills, including questioning and researching, interpreting and </a:t>
            </a:r>
            <a:r>
              <a:rPr lang="en-US" sz="1100" b="0" i="0" u="none" strike="noStrike" baseline="0" dirty="0" err="1">
                <a:solidFill>
                  <a:srgbClr val="000000"/>
                </a:solidFill>
                <a:latin typeface="Arial" panose="020B0604020202020204" pitchFamily="34" charset="0"/>
              </a:rPr>
              <a:t>analysing</a:t>
            </a:r>
            <a:r>
              <a:rPr lang="en-US" sz="1100" b="0" i="0" u="none" strike="noStrike" baseline="0" dirty="0">
                <a:solidFill>
                  <a:srgbClr val="000000"/>
                </a:solidFill>
                <a:latin typeface="Arial" panose="020B0604020202020204" pitchFamily="34" charset="0"/>
              </a:rPr>
              <a:t>, decision-making and communicating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an appreciation for the nature of geographical phenomena and challenges and their impact on peoples’ lives, place and environment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capabilities to engage in everyday life, including critical and creative thinking, ethical understanding and intercultural understanding.</a:t>
            </a:r>
          </a:p>
          <a:p>
            <a:pPr marL="285750" indent="-285750">
              <a:buFont typeface="Arial" panose="020B0604020202020204" pitchFamily="34" charset="0"/>
              <a:buChar char="•"/>
            </a:pPr>
            <a:endParaRPr lang="en-US" sz="1100" b="0" i="0" u="none" strike="noStrike" baseline="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0" dirty="0">
                <a:solidFill>
                  <a:schemeClr val="tx1"/>
                </a:solidFill>
                <a:latin typeface="Arial" pitchFamily="34" charset="0"/>
                <a:cs typeface="Arial" pitchFamily="34" charset="0"/>
              </a:rPr>
              <a:t>The full aims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dirty="0">
                <a:solidFill>
                  <a:schemeClr val="tx1"/>
                </a:solidFill>
                <a:latin typeface="Arial" pitchFamily="34" charset="0"/>
                <a:cs typeface="Arial" pitchFamily="34" charset="0"/>
              </a:rPr>
              <a:t>Suggested</a:t>
            </a:r>
            <a:r>
              <a:rPr lang="en-AU" sz="1100" b="1" i="0" u="none" baseline="0" dirty="0">
                <a:solidFill>
                  <a:schemeClr val="tx1"/>
                </a:solidFill>
                <a:latin typeface="Arial" pitchFamily="34" charset="0"/>
                <a:cs typeface="Arial" pitchFamily="34" charset="0"/>
              </a:rPr>
              <a:t> activities</a:t>
            </a: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aims of the subject to a parent group.</a:t>
            </a: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Identify two or three big ideas in the aims. How do they inform:</a:t>
            </a:r>
          </a:p>
          <a:p>
            <a:pPr marL="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understanding of the subject?</a:t>
            </a:r>
          </a:p>
          <a:p>
            <a:pPr marL="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what is valued in the Australian Curriculum for the learning area?</a:t>
            </a:r>
          </a:p>
          <a:p>
            <a:pPr marL="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teaching and learning approaches?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337600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The</a:t>
            </a:r>
            <a:r>
              <a:rPr lang="en-AU" sz="1100" b="0" baseline="0" dirty="0">
                <a:latin typeface="Arial" pitchFamily="34" charset="0"/>
                <a:cs typeface="Arial" pitchFamily="34" charset="0"/>
              </a:rPr>
              <a:t> </a:t>
            </a:r>
            <a:r>
              <a:rPr lang="en-AU" sz="1100" b="0" i="0" baseline="0" dirty="0">
                <a:latin typeface="Arial" pitchFamily="34" charset="0"/>
                <a:cs typeface="Arial" pitchFamily="34" charset="0"/>
              </a:rPr>
              <a:t>key considerations provide a </a:t>
            </a:r>
            <a:r>
              <a:rPr lang="en-AU" sz="1100" b="0" i="0" dirty="0">
                <a:latin typeface="Arial" pitchFamily="34" charset="0"/>
                <a:cs typeface="Arial" pitchFamily="34" charset="0"/>
              </a:rPr>
              <a:t>brief overview of how the Australian</a:t>
            </a:r>
            <a:r>
              <a:rPr lang="en-AU" sz="1100" b="0" i="0" baseline="0" dirty="0">
                <a:latin typeface="Arial" pitchFamily="34" charset="0"/>
                <a:cs typeface="Arial" pitchFamily="34" charset="0"/>
              </a:rPr>
              <a:t> </a:t>
            </a:r>
            <a:r>
              <a:rPr lang="en-AU" sz="1100" b="0" i="0" dirty="0">
                <a:latin typeface="Arial" pitchFamily="34" charset="0"/>
                <a:cs typeface="Arial" pitchFamily="34" charset="0"/>
              </a:rPr>
              <a:t>Curriculum can accommodate particular approaches to teaching and assessment in Years 7-10 Geography.</a:t>
            </a:r>
            <a:endParaRPr lang="en-US"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 Australian Curriculum: Geography emphasises the importance of providing learning</a:t>
            </a:r>
            <a:r>
              <a:rPr lang="en-AU" sz="1100" b="0" i="0" baseline="0" dirty="0">
                <a:latin typeface="Arial" pitchFamily="34" charset="0"/>
                <a:cs typeface="Arial" pitchFamily="34" charset="0"/>
              </a:rPr>
              <a:t> </a:t>
            </a:r>
            <a:r>
              <a:rPr lang="en-AU" sz="1100" b="0" i="0" dirty="0">
                <a:latin typeface="Arial" pitchFamily="34" charset="0"/>
                <a:cs typeface="Arial" pitchFamily="34" charset="0"/>
              </a:rPr>
              <a:t>opportunities for students to:</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dirty="0">
                <a:latin typeface="Arial" pitchFamily="34" charset="0"/>
                <a:cs typeface="Arial" pitchFamily="34" charset="0"/>
              </a:rPr>
              <a:t>e</a:t>
            </a:r>
            <a:r>
              <a:rPr lang="en-US" sz="1100" b="0" i="0" baseline="0" dirty="0" err="1">
                <a:latin typeface="Arial" pitchFamily="34" charset="0"/>
                <a:cs typeface="Arial" pitchFamily="34" charset="0"/>
              </a:rPr>
              <a:t>ngage</a:t>
            </a:r>
            <a:r>
              <a:rPr lang="en-US" sz="1100" b="0" i="0" baseline="0" dirty="0">
                <a:latin typeface="Arial" pitchFamily="34" charset="0"/>
                <a:cs typeface="Arial" pitchFamily="34" charset="0"/>
              </a:rPr>
              <a:t> in questioning to develop students’ knowledge, understanding and skills. As such, exemplar inquiry questions have been incorporated into each year-level description for each subject in Years 7–10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baseline="0" dirty="0">
                <a:latin typeface="Arial" pitchFamily="34" charset="0"/>
                <a:cs typeface="Arial" pitchFamily="34" charset="0"/>
              </a:rPr>
              <a:t>conduct active and first-hand collection, examination, interpretation and analysis of materials in relation to geographical questions through primary research methods and fieldwork</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rPr>
              <a:t>enable the collection, storage, mapping, representation and </a:t>
            </a:r>
            <a:r>
              <a:rPr lang="en-US" sz="1100" b="0" i="0" u="none" strike="noStrike" baseline="0" dirty="0" err="1">
                <a:solidFill>
                  <a:srgbClr val="000000"/>
                </a:solidFill>
                <a:latin typeface="Arial" panose="020B0604020202020204" pitchFamily="34" charset="0"/>
              </a:rPr>
              <a:t>visualisation</a:t>
            </a:r>
            <a:r>
              <a:rPr lang="en-US" sz="1100" b="0" i="0" u="none" strike="noStrike" baseline="0" dirty="0">
                <a:solidFill>
                  <a:srgbClr val="000000"/>
                </a:solidFill>
                <a:latin typeface="Arial" panose="020B0604020202020204" pitchFamily="34" charset="0"/>
              </a:rPr>
              <a:t> of the occurrence of geographical phenomena and challenges for interpretation and analysis of causes, effects and responses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baseline="0" dirty="0">
                <a:latin typeface="Arial" pitchFamily="34" charset="0"/>
                <a:cs typeface="Arial" pitchFamily="34" charset="0"/>
              </a:rPr>
              <a:t>explore a range of </a:t>
            </a:r>
            <a:r>
              <a:rPr lang="en-US" sz="1100" b="0" i="0" u="none" strike="noStrike" baseline="0" dirty="0">
                <a:solidFill>
                  <a:srgbClr val="000000"/>
                </a:solidFill>
                <a:latin typeface="Arial" panose="020B0604020202020204" pitchFamily="34" charset="0"/>
              </a:rPr>
              <a:t>local, regional, national and global scales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i="0" baseline="0" dirty="0">
                <a:latin typeface="Arial" pitchFamily="34" charset="0"/>
                <a:cs typeface="Arial" pitchFamily="34" charset="0"/>
              </a:rPr>
              <a:t>This section also supports teachers to consider:</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baseline="0" dirty="0">
                <a:latin typeface="Arial" pitchFamily="34" charset="0"/>
                <a:cs typeface="Arial" pitchFamily="34" charset="0"/>
              </a:rPr>
              <a:t>protocols for engaging First Nations Australians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baseline="0" dirty="0">
                <a:latin typeface="Arial" pitchFamily="34" charset="0"/>
                <a:cs typeface="Arial" pitchFamily="34" charset="0"/>
              </a:rPr>
              <a:t>meeting the need of diverse learners.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100" b="0" i="0" baseline="0" dirty="0">
                <a:latin typeface="Arial" pitchFamily="34" charset="0"/>
                <a:cs typeface="Arial" pitchFamily="34" charset="0"/>
              </a:rPr>
              <a:t>The key considerations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baseline="0" dirty="0">
              <a:latin typeface="Arial" pitchFamily="34" charset="0"/>
              <a:cs typeface="Arial" pitchFamily="34" charset="0"/>
            </a:endParaRPr>
          </a:p>
          <a:p>
            <a:pPr marL="0" lvl="0">
              <a:lnSpc>
                <a:spcPct val="100000"/>
              </a:lnSpc>
              <a:spcBef>
                <a:spcPts val="0"/>
              </a:spcBef>
            </a:pPr>
            <a:r>
              <a:rPr lang="en-US" sz="1100" b="1" i="0" u="none" dirty="0">
                <a:latin typeface="Arial" pitchFamily="34" charset="0"/>
                <a:cs typeface="Arial" pitchFamily="34" charset="0"/>
              </a:rPr>
              <a:t>Suggested activity</a:t>
            </a:r>
          </a:p>
          <a:p>
            <a:pPr marL="0" lvl="0" indent="0">
              <a:lnSpc>
                <a:spcPct val="100000"/>
              </a:lnSpc>
              <a:spcBef>
                <a:spcPts val="0"/>
              </a:spcBef>
              <a:buFont typeface="+mj-lt"/>
              <a:buNone/>
            </a:pPr>
            <a:r>
              <a:rPr lang="en-AU" sz="1100" i="0" kern="1200" dirty="0">
                <a:solidFill>
                  <a:schemeClr val="tx1"/>
                </a:solidFill>
                <a:effectLst/>
                <a:latin typeface="Arial" pitchFamily="34" charset="0"/>
                <a:ea typeface="+mn-ea"/>
                <a:cs typeface="Arial" pitchFamily="34" charset="0"/>
              </a:rPr>
              <a:t>How are the key considerations reflected </a:t>
            </a:r>
            <a:r>
              <a:rPr lang="en-AU" sz="1100" kern="1200" dirty="0">
                <a:solidFill>
                  <a:schemeClr val="tx1"/>
                </a:solidFill>
                <a:effectLst/>
                <a:latin typeface="Arial" pitchFamily="34" charset="0"/>
                <a:ea typeface="+mn-ea"/>
                <a:cs typeface="Arial" pitchFamily="34" charset="0"/>
              </a:rPr>
              <a:t>in your Geography program?</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57538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In Geography for Years 7–10, students build on their understanding through core concepts and apply this understanding to the study of history. These concepts are the key ideas involved in teaching students to think historically. </a:t>
            </a:r>
          </a:p>
          <a:p>
            <a:pPr algn="l"/>
            <a:endParaRPr lang="en-AU" sz="1100" b="0"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Place</a:t>
            </a:r>
            <a:r>
              <a:rPr lang="en-US" sz="1100" b="0" i="0" u="none" strike="noStrike" baseline="0" dirty="0">
                <a:solidFill>
                  <a:srgbClr val="000000"/>
                </a:solidFill>
                <a:latin typeface="Arial" panose="020B0604020202020204" pitchFamily="34" charset="0"/>
                <a:cs typeface="Arial" panose="020B0604020202020204" pitchFamily="34" charset="0"/>
              </a:rPr>
              <a:t> —The understanding of how places are defined and </a:t>
            </a:r>
            <a:r>
              <a:rPr lang="en-US" sz="1100" b="0" i="0" u="none" strike="noStrike" baseline="0" dirty="0" err="1">
                <a:solidFill>
                  <a:srgbClr val="000000"/>
                </a:solidFill>
                <a:latin typeface="Arial" panose="020B0604020202020204" pitchFamily="34" charset="0"/>
                <a:cs typeface="Arial" panose="020B0604020202020204" pitchFamily="34" charset="0"/>
              </a:rPr>
              <a:t>conceptualised</a:t>
            </a:r>
            <a:r>
              <a:rPr lang="en-US" sz="1100" b="0" i="0" u="none" strike="noStrike" baseline="0" dirty="0">
                <a:solidFill>
                  <a:srgbClr val="000000"/>
                </a:solidFill>
                <a:latin typeface="Arial" panose="020B0604020202020204" pitchFamily="34" charset="0"/>
                <a:cs typeface="Arial" panose="020B0604020202020204" pitchFamily="34" charset="0"/>
              </a:rPr>
              <a:t>, how their characteristics can be explained and the influence they have on our lives and on the outcomes of environmental processes and human activities.</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Space</a:t>
            </a:r>
            <a:r>
              <a:rPr lang="en-US" sz="1100" b="0" i="0" u="none" strike="noStrike" baseline="0" dirty="0">
                <a:solidFill>
                  <a:srgbClr val="000000"/>
                </a:solidFill>
                <a:latin typeface="Arial" panose="020B0604020202020204" pitchFamily="34" charset="0"/>
                <a:cs typeface="Arial" panose="020B0604020202020204" pitchFamily="34" charset="0"/>
              </a:rPr>
              <a:t> — The influence of location and distance on people and places, using patterns and trends in distributions to identify causes and consequences and understanding how people </a:t>
            </a:r>
            <a:r>
              <a:rPr lang="en-US" sz="1100" b="0" i="0" u="none" strike="noStrike" baseline="0" dirty="0" err="1">
                <a:solidFill>
                  <a:srgbClr val="000000"/>
                </a:solidFill>
                <a:latin typeface="Arial" panose="020B0604020202020204" pitchFamily="34" charset="0"/>
                <a:cs typeface="Arial" panose="020B0604020202020204" pitchFamily="34" charset="0"/>
              </a:rPr>
              <a:t>organise</a:t>
            </a:r>
            <a:r>
              <a:rPr lang="en-US" sz="1100" b="0" i="0" u="none" strike="noStrike" baseline="0" dirty="0">
                <a:solidFill>
                  <a:srgbClr val="000000"/>
                </a:solidFill>
                <a:latin typeface="Arial" panose="020B0604020202020204" pitchFamily="34" charset="0"/>
                <a:cs typeface="Arial" panose="020B0604020202020204" pitchFamily="34" charset="0"/>
              </a:rPr>
              <a:t> space.</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Environment</a:t>
            </a:r>
            <a:r>
              <a:rPr lang="en-US" sz="1100" b="0" i="0" u="none" strike="noStrike" baseline="0" dirty="0">
                <a:solidFill>
                  <a:srgbClr val="000000"/>
                </a:solidFill>
                <a:latin typeface="Arial" panose="020B0604020202020204" pitchFamily="34" charset="0"/>
                <a:cs typeface="Arial" panose="020B0604020202020204" pitchFamily="34" charset="0"/>
              </a:rPr>
              <a:t> — The significance of the environment to people and other living things, understanding how it works and the influence of the environment on people and of people on the environment.</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Scale</a:t>
            </a:r>
            <a:r>
              <a:rPr lang="en-US" sz="1100" b="0" i="0" u="none" strike="noStrike" baseline="0" dirty="0">
                <a:solidFill>
                  <a:srgbClr val="000000"/>
                </a:solidFill>
                <a:latin typeface="Arial" panose="020B0604020202020204" pitchFamily="34" charset="0"/>
                <a:cs typeface="Arial" panose="020B0604020202020204" pitchFamily="34" charset="0"/>
              </a:rPr>
              <a:t> — The level at which an investigation occurs — personal, local, regional, national or global.</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Change</a:t>
            </a:r>
            <a:r>
              <a:rPr lang="en-US" sz="1100" b="0" i="0" u="none" strike="noStrike" baseline="0" dirty="0">
                <a:solidFill>
                  <a:srgbClr val="000000"/>
                </a:solidFill>
                <a:latin typeface="Arial" panose="020B0604020202020204" pitchFamily="34" charset="0"/>
                <a:cs typeface="Arial" panose="020B0604020202020204" pitchFamily="34" charset="0"/>
              </a:rPr>
              <a:t> — The understanding of causes of phenomena, by finding out how they have changed over time, and using this knowledge to think about how they might change in the future.</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Interconnection</a:t>
            </a:r>
            <a:r>
              <a:rPr lang="en-US" sz="1100" b="0" i="0" u="none" strike="noStrike" baseline="0" dirty="0">
                <a:solidFill>
                  <a:srgbClr val="000000"/>
                </a:solidFill>
                <a:latin typeface="Arial" panose="020B0604020202020204" pitchFamily="34" charset="0"/>
                <a:cs typeface="Arial" panose="020B0604020202020204" pitchFamily="34" charset="0"/>
              </a:rPr>
              <a:t> — The interconnections between people, places and environments; and the way processes and phenomena are influenced by their relationships, interactions and interdependencies within and between places across a variety of scales.</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Sustainability</a:t>
            </a:r>
            <a:r>
              <a:rPr lang="en-US" sz="1100" b="0" i="0" u="none" strike="noStrike" baseline="0" dirty="0">
                <a:solidFill>
                  <a:srgbClr val="000000"/>
                </a:solidFill>
                <a:latin typeface="Arial" panose="020B0604020202020204" pitchFamily="34" charset="0"/>
                <a:cs typeface="Arial" panose="020B0604020202020204" pitchFamily="34" charset="0"/>
              </a:rPr>
              <a:t> — The maintenance of the capacity of environments to continue to support human life and wellbeing into the future, including environmental, economic, demographic and social sustainability of places.</a:t>
            </a:r>
          </a:p>
          <a:p>
            <a:pPr marL="285750" indent="-285750">
              <a:buFont typeface="Arial" panose="020B0604020202020204" pitchFamily="34" charset="0"/>
              <a:buChar char="•"/>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The core concepts are available from: </a:t>
            </a:r>
            <a:r>
              <a:rPr lang="en-US" sz="1100" b="0" i="0" u="sng" strike="noStrike" baseline="0" dirty="0">
                <a:solidFill>
                  <a:srgbClr val="000000"/>
                </a:solidFill>
                <a:latin typeface="Arial" panose="020B0604020202020204" pitchFamily="34" charset="0"/>
                <a:cs typeface="Arial" panose="020B0604020202020204" pitchFamily="34" charset="0"/>
              </a:rPr>
              <a:t>https://v9.australiancurriculum.edu.au/teacher-resources/understand-this-learning-area/humanities-and-social-sciences#geography-7%E2%80%9310/.</a:t>
            </a:r>
            <a:endParaRPr lang="en-AU" sz="1100" b="0" u="sng"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1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1" dirty="0">
                <a:latin typeface="Arial" panose="020B0604020202020204" pitchFamily="34" charset="0"/>
                <a:cs typeface="Arial" panose="020B0604020202020204" pitchFamily="34" charset="0"/>
              </a:rPr>
              <a:t>Suggested activity:</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dirty="0">
                <a:latin typeface="Arial" panose="020B0604020202020204" pitchFamily="34" charset="0"/>
                <a:cs typeface="Arial" panose="020B0604020202020204" pitchFamily="34" charset="0"/>
              </a:rPr>
              <a:t>With a colleague, look at one of the core concepts and aim to identify where this concept is evident in the content descriptions and/or content elaborations for a particular year level.</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2087875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cs typeface="Arial" panose="020B0604020202020204" pitchFamily="34" charset="0"/>
              </a:rPr>
              <a:t>The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cs typeface="Arial" panose="020B0604020202020204" pitchFamily="34" charset="0"/>
              </a:rPr>
              <a:t>Geography curriculum is structured into both year-by-year and banded curriculum content. The banded curriculum content enables flexible delivery of Geography across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1" i="0" u="none" strike="noStrike" dirty="0">
                <a:solidFill>
                  <a:srgbClr val="000000"/>
                </a:solidFill>
                <a:effectLst/>
                <a:latin typeface="Arial" panose="020B0604020202020204" pitchFamily="34" charset="0"/>
                <a:cs typeface="Arial" panose="020B0604020202020204" pitchFamily="34" charset="0"/>
              </a:rPr>
              <a:t>Suggested activity</a:t>
            </a:r>
            <a:r>
              <a:rPr lang="en-US" sz="1100" b="0" i="0" dirty="0">
                <a:solidFill>
                  <a:srgbClr val="444444"/>
                </a:solidFill>
                <a:effectLst/>
                <a:latin typeface="Arial" panose="020B0604020202020204" pitchFamily="34" charset="0"/>
                <a:cs typeface="Arial" panose="020B0604020202020204" pitchFamily="34" charset="0"/>
              </a:rPr>
              <a:t>​</a:t>
            </a:r>
          </a:p>
          <a:p>
            <a:pPr marL="0" indent="0" algn="l" rtl="0" fontAlgn="base">
              <a:buFont typeface="+mj-lt"/>
              <a:buNone/>
            </a:pPr>
            <a:r>
              <a:rPr lang="en-US" sz="1100" b="0" i="0" u="none" strike="noStrike" dirty="0">
                <a:solidFill>
                  <a:srgbClr val="000000"/>
                </a:solidFill>
                <a:effectLst/>
                <a:latin typeface="Arial" panose="020B0604020202020204" pitchFamily="34" charset="0"/>
                <a:cs typeface="Arial" panose="020B0604020202020204" pitchFamily="34" charset="0"/>
              </a:rPr>
              <a:t>What are the implications of the year-by-year curriculum for the planning of your teaching, learning and assessment program?</a:t>
            </a:r>
            <a:r>
              <a:rPr lang="en-US" sz="1100" b="0" i="0" dirty="0">
                <a:solidFill>
                  <a:srgbClr val="444444"/>
                </a:solidFill>
                <a:effectLst/>
                <a:latin typeface="Arial" panose="020B0604020202020204" pitchFamily="34" charset="0"/>
                <a:cs typeface="Arial" panose="020B0604020202020204" pitchFamily="34" charset="0"/>
              </a:rPr>
              <a:t>​</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644848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qcaa.qld.edu.au/copyrigh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3.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806745D1-6D4B-491E-A042-88447D343405}"/>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spTree>
    <p:extLst>
      <p:ext uri="{BB962C8B-B14F-4D97-AF65-F5344CB8AC3E}">
        <p14:creationId xmlns:p14="http://schemas.microsoft.com/office/powerpoint/2010/main" val="82081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41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01D-014F-4403-BB69-4BD63F949E36}"/>
              </a:ext>
            </a:extLst>
          </p:cNvPr>
          <p:cNvSpPr>
            <a:spLocks noGrp="1"/>
          </p:cNvSpPr>
          <p:nvPr>
            <p:ph type="title"/>
          </p:nvPr>
        </p:nvSpPr>
        <p:spPr>
          <a:xfrm>
            <a:off x="324000" y="457200"/>
            <a:ext cx="2949575" cy="116280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AD11412-B7A9-4E11-8543-A620FD9BDFDE}"/>
              </a:ext>
            </a:extLst>
          </p:cNvPr>
          <p:cNvSpPr>
            <a:spLocks noGrp="1"/>
          </p:cNvSpPr>
          <p:nvPr>
            <p:ph idx="1"/>
          </p:nvPr>
        </p:nvSpPr>
        <p:spPr>
          <a:xfrm>
            <a:off x="3419872" y="457201"/>
            <a:ext cx="5400278" cy="5568950"/>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0A0BDD00-C62C-4186-9CD0-6F4B4D6F34B5}"/>
              </a:ext>
            </a:extLst>
          </p:cNvPr>
          <p:cNvSpPr>
            <a:spLocks noGrp="1"/>
          </p:cNvSpPr>
          <p:nvPr>
            <p:ph type="body" sz="half" idx="2"/>
          </p:nvPr>
        </p:nvSpPr>
        <p:spPr>
          <a:xfrm>
            <a:off x="324000" y="1638300"/>
            <a:ext cx="2949575" cy="4387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45672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43C-6426-4918-8F62-8F6B8828A952}"/>
              </a:ext>
            </a:extLst>
          </p:cNvPr>
          <p:cNvSpPr>
            <a:spLocks noGrp="1"/>
          </p:cNvSpPr>
          <p:nvPr>
            <p:ph type="title"/>
          </p:nvPr>
        </p:nvSpPr>
        <p:spPr>
          <a:xfrm>
            <a:off x="1835696" y="4802400"/>
            <a:ext cx="5486400" cy="565200"/>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36528084-EA62-4576-AD10-81C0A1B2BA6E}"/>
              </a:ext>
            </a:extLst>
          </p:cNvPr>
          <p:cNvSpPr>
            <a:spLocks noGrp="1"/>
          </p:cNvSpPr>
          <p:nvPr>
            <p:ph type="pic" idx="1"/>
          </p:nvPr>
        </p:nvSpPr>
        <p:spPr>
          <a:xfrm>
            <a:off x="1835696" y="61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9F627F-16B5-4412-BF83-20C7F132FEC4}"/>
              </a:ext>
            </a:extLst>
          </p:cNvPr>
          <p:cNvSpPr>
            <a:spLocks noGrp="1"/>
          </p:cNvSpPr>
          <p:nvPr>
            <p:ph type="body" sz="half" idx="2"/>
          </p:nvPr>
        </p:nvSpPr>
        <p:spPr>
          <a:xfrm>
            <a:off x="1835696" y="5367600"/>
            <a:ext cx="5486400" cy="66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21202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670923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095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986400"/>
            <a:ext cx="8485188" cy="504000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21457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A236-4005-4DCD-93CD-DDB9164CA1D9}"/>
              </a:ext>
            </a:extLst>
          </p:cNvPr>
          <p:cNvSpPr>
            <a:spLocks noGrp="1"/>
          </p:cNvSpPr>
          <p:nvPr>
            <p:ph type="title"/>
          </p:nvPr>
        </p:nvSpPr>
        <p:spPr/>
        <p:txBody>
          <a:bodyPr/>
          <a:lstStyle/>
          <a:p>
            <a:r>
              <a:rPr lang="en-US"/>
              <a:t>Click to edit Master title style</a:t>
            </a:r>
            <a:endParaRPr lang="en-AU"/>
          </a:p>
        </p:txBody>
      </p:sp>
      <p:sp>
        <p:nvSpPr>
          <p:cNvPr id="3" name="Text Placeholder 5">
            <a:extLst>
              <a:ext uri="{FF2B5EF4-FFF2-40B4-BE49-F238E27FC236}">
                <a16:creationId xmlns:a16="http://schemas.microsoft.com/office/drawing/2014/main" id="{A7527A2C-7C27-4BA9-BBAB-5A35906B2D7A}"/>
              </a:ext>
            </a:extLst>
          </p:cNvPr>
          <p:cNvSpPr>
            <a:spLocks noGrp="1"/>
          </p:cNvSpPr>
          <p:nvPr>
            <p:ph type="body" sz="quarter" idx="12" hasCustomPrompt="1"/>
          </p:nvPr>
        </p:nvSpPr>
        <p:spPr>
          <a:xfrm>
            <a:off x="323850" y="5013176"/>
            <a:ext cx="8496300" cy="1081087"/>
          </a:xfrm>
        </p:spPr>
        <p:txBody>
          <a:bodyPr/>
          <a:lstStyle>
            <a:lvl1pPr>
              <a:defRPr sz="1100"/>
            </a:lvl1pPr>
          </a:lstStyle>
          <a:p>
            <a:pPr lvl="0"/>
            <a:r>
              <a:rPr lang="en-US"/>
              <a:t>Source: [Title] [(description, date)], by [rights holder], is licensed [</a:t>
            </a:r>
            <a:r>
              <a:rPr lang="en-US" err="1"/>
              <a:t>licence</a:t>
            </a:r>
            <a:r>
              <a:rPr lang="en-US"/>
              <a:t> terms]</a:t>
            </a:r>
          </a:p>
        </p:txBody>
      </p:sp>
      <p:sp>
        <p:nvSpPr>
          <p:cNvPr id="4" name="Content Placeholder 5">
            <a:extLst>
              <a:ext uri="{FF2B5EF4-FFF2-40B4-BE49-F238E27FC236}">
                <a16:creationId xmlns:a16="http://schemas.microsoft.com/office/drawing/2014/main" id="{B93F4718-D901-4F6B-BF9A-0816DF559286}"/>
              </a:ext>
            </a:extLst>
          </p:cNvPr>
          <p:cNvSpPr>
            <a:spLocks noGrp="1"/>
          </p:cNvSpPr>
          <p:nvPr>
            <p:ph sz="quarter" idx="13" hasCustomPrompt="1"/>
          </p:nvPr>
        </p:nvSpPr>
        <p:spPr>
          <a:xfrm>
            <a:off x="323850" y="986400"/>
            <a:ext cx="8496300" cy="3888135"/>
          </a:xfrm>
        </p:spPr>
        <p:txBody>
          <a:bodyPr/>
          <a:lstStyle>
            <a:lvl1pPr>
              <a:defRPr/>
            </a:lvl1pPr>
          </a:lstStyle>
          <a:p>
            <a:pPr lvl="0"/>
            <a:r>
              <a:rPr lang="en-US"/>
              <a:t>[Insert image, diagram or data]</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25415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F38A-D403-4B1A-8A6F-5F271B3B2FFD}"/>
              </a:ext>
            </a:extLst>
          </p:cNvPr>
          <p:cNvSpPr>
            <a:spLocks noGrp="1"/>
          </p:cNvSpPr>
          <p:nvPr>
            <p:ph type="title"/>
          </p:nvPr>
        </p:nvSpPr>
        <p:spPr/>
        <p:txBody>
          <a:bodyPr/>
          <a:lstStyle/>
          <a:p>
            <a:r>
              <a:rPr lang="en-US"/>
              <a:t>Click to edit Master title style</a:t>
            </a:r>
            <a:endParaRPr lang="en-AU"/>
          </a:p>
        </p:txBody>
      </p:sp>
      <p:sp>
        <p:nvSpPr>
          <p:cNvPr id="3" name="Text Placeholder 5">
            <a:extLst>
              <a:ext uri="{FF2B5EF4-FFF2-40B4-BE49-F238E27FC236}">
                <a16:creationId xmlns:a16="http://schemas.microsoft.com/office/drawing/2014/main" id="{84034D2F-2C1F-4E94-B71E-FFE749CD399C}"/>
              </a:ext>
            </a:extLst>
          </p:cNvPr>
          <p:cNvSpPr>
            <a:spLocks noGrp="1"/>
          </p:cNvSpPr>
          <p:nvPr>
            <p:ph type="body" sz="quarter" idx="12" hasCustomPrompt="1"/>
          </p:nvPr>
        </p:nvSpPr>
        <p:spPr>
          <a:xfrm>
            <a:off x="323850" y="5013176"/>
            <a:ext cx="4165200" cy="1081087"/>
          </a:xfrm>
        </p:spPr>
        <p:txBody>
          <a:bodyPr/>
          <a:lstStyle>
            <a:lvl1pPr>
              <a:defRPr sz="1100"/>
            </a:lvl1pPr>
          </a:lstStyle>
          <a:p>
            <a:pPr lvl="0"/>
            <a:r>
              <a:rPr lang="en-US"/>
              <a:t>Source: [Title] [(description, date)], by [rights holder], is licensed [</a:t>
            </a:r>
            <a:r>
              <a:rPr lang="en-US" err="1"/>
              <a:t>licence</a:t>
            </a:r>
            <a:r>
              <a:rPr lang="en-US"/>
              <a:t> terms]</a:t>
            </a:r>
          </a:p>
        </p:txBody>
      </p:sp>
      <p:sp>
        <p:nvSpPr>
          <p:cNvPr id="4" name="Content Placeholder 5">
            <a:extLst>
              <a:ext uri="{FF2B5EF4-FFF2-40B4-BE49-F238E27FC236}">
                <a16:creationId xmlns:a16="http://schemas.microsoft.com/office/drawing/2014/main" id="{7EC81194-A2D8-4B36-A200-D1B6B7BE96A1}"/>
              </a:ext>
            </a:extLst>
          </p:cNvPr>
          <p:cNvSpPr>
            <a:spLocks noGrp="1"/>
          </p:cNvSpPr>
          <p:nvPr>
            <p:ph sz="quarter" idx="13" hasCustomPrompt="1"/>
          </p:nvPr>
        </p:nvSpPr>
        <p:spPr>
          <a:xfrm>
            <a:off x="323850" y="986400"/>
            <a:ext cx="4165200" cy="3888135"/>
          </a:xfrm>
        </p:spPr>
        <p:txBody>
          <a:bodyPr/>
          <a:lstStyle>
            <a:lvl1pPr>
              <a:defRPr/>
            </a:lvl1pPr>
          </a:lstStyle>
          <a:p>
            <a:pPr lvl="0"/>
            <a:r>
              <a:rPr lang="en-US"/>
              <a:t>[Insert image, diagram or data]</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7">
            <a:extLst>
              <a:ext uri="{FF2B5EF4-FFF2-40B4-BE49-F238E27FC236}">
                <a16:creationId xmlns:a16="http://schemas.microsoft.com/office/drawing/2014/main" id="{BFF97D2A-0CBB-4B56-932F-FEAF80463A56}"/>
              </a:ext>
            </a:extLst>
          </p:cNvPr>
          <p:cNvSpPr>
            <a:spLocks noGrp="1"/>
          </p:cNvSpPr>
          <p:nvPr>
            <p:ph sz="quarter" idx="14" hasCustomPrompt="1"/>
          </p:nvPr>
        </p:nvSpPr>
        <p:spPr>
          <a:xfrm>
            <a:off x="4654950" y="985838"/>
            <a:ext cx="4165200" cy="3889375"/>
          </a:xfrm>
        </p:spPr>
        <p:txBody>
          <a:bodyPr/>
          <a:lstStyle>
            <a:lvl1pPr>
              <a:defRPr/>
            </a:lvl1pPr>
          </a:lstStyle>
          <a:p>
            <a:pPr lvl="0"/>
            <a:r>
              <a:rPr lang="en-US"/>
              <a:t>[Insert image, diagram or data]</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9">
            <a:extLst>
              <a:ext uri="{FF2B5EF4-FFF2-40B4-BE49-F238E27FC236}">
                <a16:creationId xmlns:a16="http://schemas.microsoft.com/office/drawing/2014/main" id="{9D26A2F3-F806-4E6E-BA0F-6AD30982C25B}"/>
              </a:ext>
            </a:extLst>
          </p:cNvPr>
          <p:cNvSpPr>
            <a:spLocks noGrp="1"/>
          </p:cNvSpPr>
          <p:nvPr>
            <p:ph type="body" sz="quarter" idx="15" hasCustomPrompt="1"/>
          </p:nvPr>
        </p:nvSpPr>
        <p:spPr>
          <a:xfrm>
            <a:off x="4654550" y="5013325"/>
            <a:ext cx="4165600" cy="1080938"/>
          </a:xfrm>
        </p:spPr>
        <p:txBody>
          <a:bodyPr/>
          <a:lstStyle>
            <a:lvl1pPr>
              <a:defRPr sz="1100"/>
            </a:lvl1pPr>
          </a:lstStyle>
          <a:p>
            <a:pPr lvl="0"/>
            <a:r>
              <a:rPr lang="en-US"/>
              <a:t>Source: [Title] [(description, date)], by [rights holder], is licensed [</a:t>
            </a:r>
            <a:r>
              <a:rPr lang="en-US" err="1"/>
              <a:t>licence</a:t>
            </a:r>
            <a:r>
              <a:rPr lang="en-US"/>
              <a:t> terms]</a:t>
            </a:r>
          </a:p>
        </p:txBody>
      </p:sp>
    </p:spTree>
    <p:extLst>
      <p:ext uri="{BB962C8B-B14F-4D97-AF65-F5344CB8AC3E}">
        <p14:creationId xmlns:p14="http://schemas.microsoft.com/office/powerpoint/2010/main" val="211514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23850" y="986400"/>
            <a:ext cx="4165600" cy="5040000"/>
          </a:xfrm>
        </p:spPr>
        <p:txBody>
          <a:bodyPr/>
          <a:lstStyle>
            <a:lvl1pPr>
              <a:defRPr sz="2800">
                <a:solidFill>
                  <a:schemeClr val="tx2"/>
                </a:solidFill>
              </a:defRPr>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1850" y="986400"/>
            <a:ext cx="4167188" cy="5040000"/>
          </a:xfrm>
        </p:spPr>
        <p:txBody>
          <a:bodyPr/>
          <a:lstStyle>
            <a:lvl1pPr>
              <a:defRPr sz="2800"/>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19727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8812" y="2276870"/>
            <a:ext cx="4138576" cy="3751200"/>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2276870"/>
            <a:ext cx="4140150" cy="3751200"/>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4255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6843D-4CF7-44BD-8DF5-8CF069B31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 y="1"/>
            <a:ext cx="9143999" cy="6857999"/>
          </a:xfrm>
          <a:prstGeom prst="rect">
            <a:avLst/>
          </a:prstGeom>
        </p:spPr>
      </p:pic>
      <p:sp>
        <p:nvSpPr>
          <p:cNvPr id="5" name="Rectangle 4">
            <a:extLst>
              <a:ext uri="{FF2B5EF4-FFF2-40B4-BE49-F238E27FC236}">
                <a16:creationId xmlns:a16="http://schemas.microsoft.com/office/drawing/2014/main" id="{739FF634-5515-4CD6-A1CC-6D495E868EE8}"/>
              </a:ext>
            </a:extLst>
          </p:cNvPr>
          <p:cNvSpPr/>
          <p:nvPr userDrawn="1"/>
        </p:nvSpPr>
        <p:spPr>
          <a:xfrm>
            <a:off x="6438900" y="6603999"/>
            <a:ext cx="2597596" cy="127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9C37C62-A70A-4AAE-9E72-70267CA10716}"/>
              </a:ext>
            </a:extLst>
          </p:cNvPr>
          <p:cNvSpPr/>
          <p:nvPr userDrawn="1"/>
        </p:nvSpPr>
        <p:spPr>
          <a:xfrm>
            <a:off x="5580112" y="6554494"/>
            <a:ext cx="3528392" cy="215444"/>
          </a:xfrm>
          <a:prstGeom prst="rect">
            <a:avLst/>
          </a:prstGeom>
        </p:spPr>
        <p:txBody>
          <a:bodyPr wrap="square">
            <a:spAutoFit/>
          </a:bodyPr>
          <a:lstStyle/>
          <a:p>
            <a:pPr algn="r"/>
            <a:r>
              <a:rPr lang="en-US" sz="800" i="0" dirty="0">
                <a:solidFill>
                  <a:schemeClr val="tx1"/>
                </a:solidFill>
              </a:rPr>
              <a:t>Image: </a:t>
            </a:r>
            <a:r>
              <a:rPr lang="en-US" sz="800" i="1" dirty="0" err="1">
                <a:solidFill>
                  <a:schemeClr val="tx1"/>
                </a:solidFill>
              </a:rPr>
              <a:t>Ee</a:t>
            </a:r>
            <a:r>
              <a:rPr lang="en-US" sz="800" i="1" dirty="0">
                <a:solidFill>
                  <a:schemeClr val="tx1"/>
                </a:solidFill>
              </a:rPr>
              <a:t> </a:t>
            </a:r>
            <a:r>
              <a:rPr lang="en-US" sz="800" i="1" dirty="0" err="1">
                <a:solidFill>
                  <a:schemeClr val="tx1"/>
                </a:solidFill>
              </a:rPr>
              <a:t>Lah</a:t>
            </a:r>
            <a:r>
              <a:rPr lang="en-US" sz="800" i="1" dirty="0">
                <a:solidFill>
                  <a:schemeClr val="tx1"/>
                </a:solidFill>
              </a:rPr>
              <a:t> </a:t>
            </a:r>
            <a:r>
              <a:rPr lang="en-US" sz="800" i="1" dirty="0" err="1">
                <a:solidFill>
                  <a:schemeClr val="tx1"/>
                </a:solidFill>
              </a:rPr>
              <a:t>Roo</a:t>
            </a:r>
            <a:r>
              <a:rPr lang="en-US" sz="800" i="1" dirty="0">
                <a:solidFill>
                  <a:schemeClr val="tx1"/>
                </a:solidFill>
              </a:rPr>
              <a:t> — Long time ago</a:t>
            </a:r>
            <a:r>
              <a:rPr lang="en-US" sz="800" dirty="0">
                <a:solidFill>
                  <a:schemeClr val="tx1"/>
                </a:solidFill>
              </a:rPr>
              <a:t> by </a:t>
            </a:r>
            <a:r>
              <a:rPr lang="en-US" sz="800" dirty="0" err="1">
                <a:solidFill>
                  <a:schemeClr val="tx1"/>
                </a:solidFill>
              </a:rPr>
              <a:t>Kargun</a:t>
            </a:r>
            <a:r>
              <a:rPr lang="en-US" sz="800" dirty="0">
                <a:solidFill>
                  <a:schemeClr val="tx1"/>
                </a:solidFill>
              </a:rPr>
              <a:t> Fogarty</a:t>
            </a:r>
          </a:p>
        </p:txBody>
      </p:sp>
      <p:grpSp>
        <p:nvGrpSpPr>
          <p:cNvPr id="7" name="Group 6">
            <a:extLst>
              <a:ext uri="{FF2B5EF4-FFF2-40B4-BE49-F238E27FC236}">
                <a16:creationId xmlns:a16="http://schemas.microsoft.com/office/drawing/2014/main" id="{FB7E17A8-FBFF-443A-A757-20AD0B056370}"/>
              </a:ext>
            </a:extLst>
          </p:cNvPr>
          <p:cNvGrpSpPr/>
          <p:nvPr userDrawn="1"/>
        </p:nvGrpSpPr>
        <p:grpSpPr>
          <a:xfrm>
            <a:off x="8205788" y="64799"/>
            <a:ext cx="932836" cy="218569"/>
            <a:chOff x="8205788" y="64799"/>
            <a:chExt cx="932836" cy="218569"/>
          </a:xfrm>
        </p:grpSpPr>
        <p:sp>
          <p:nvSpPr>
            <p:cNvPr id="9" name="Rectangle 8">
              <a:extLst>
                <a:ext uri="{FF2B5EF4-FFF2-40B4-BE49-F238E27FC236}">
                  <a16:creationId xmlns:a16="http://schemas.microsoft.com/office/drawing/2014/main" id="{1C643924-A07F-4AE5-9C61-637384ABE9AA}"/>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Sticker of ACiQv9.0">
              <a:extLst>
                <a:ext uri="{FF2B5EF4-FFF2-40B4-BE49-F238E27FC236}">
                  <a16:creationId xmlns:a16="http://schemas.microsoft.com/office/drawing/2014/main" id="{9D57B616-63D0-4C7C-9F2A-A96520AA56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grpSp>
    </p:spTree>
    <p:extLst>
      <p:ext uri="{BB962C8B-B14F-4D97-AF65-F5344CB8AC3E}">
        <p14:creationId xmlns:p14="http://schemas.microsoft.com/office/powerpoint/2010/main" val="20090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120785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882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75627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marL="1044000" indent="-288000">
              <a:spcBef>
                <a:spcPts val="600"/>
              </a:spcBef>
              <a:buFont typeface="Wingdings" panose="05000000000000000000" pitchFamily="2" charset="2"/>
              <a:buChar char="§"/>
              <a:defRPr sz="2000">
                <a:solidFill>
                  <a:schemeClr val="tx2"/>
                </a:solidFill>
              </a:defRPr>
            </a:lvl4pPr>
            <a:lvl5pPr marL="1332000" indent="-288000">
              <a:spcBef>
                <a:spcPts val="600"/>
              </a:spcBef>
              <a:defRPr sz="20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1"/>
            <a:ext cx="3008313" cy="4593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7503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6619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9991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8197-FE7E-4BCE-9725-2BF153B2A58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F5F74E2-E354-4DF6-BFDC-B73309F70C37}"/>
              </a:ext>
            </a:extLst>
          </p:cNvPr>
          <p:cNvSpPr>
            <a:spLocks noGrp="1"/>
          </p:cNvSpPr>
          <p:nvPr>
            <p:ph idx="1" hasCustomPrompt="1"/>
          </p:nvPr>
        </p:nvSpPr>
        <p:spPr>
          <a:xfrm>
            <a:off x="323850" y="986400"/>
            <a:ext cx="8485188" cy="5040000"/>
          </a:xfrm>
        </p:spPr>
        <p:txBody>
          <a:bodyPr/>
          <a:lstStyle>
            <a:lvl1pPr>
              <a:defRPr sz="1400">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sz="1400">
                <a:solidFill>
                  <a:schemeClr val="tx2"/>
                </a:solidFill>
              </a:defRPr>
            </a:lvl2pPr>
            <a:lvl3pPr marL="756000" indent="-396000">
              <a:defRPr sz="1400">
                <a:solidFill>
                  <a:schemeClr val="tx2"/>
                </a:solidFill>
              </a:defRPr>
            </a:lvl3pPr>
            <a:lvl4pPr marL="1044000" indent="-288000" algn="l">
              <a:spcBef>
                <a:spcPts val="600"/>
              </a:spcBef>
              <a:buSzPct val="75000"/>
              <a:buFont typeface="Wingdings" pitchFamily="2" charset="2"/>
              <a:buChar char="§"/>
              <a:defRPr sz="1400">
                <a:solidFill>
                  <a:schemeClr val="tx2"/>
                </a:solidFill>
              </a:defRPr>
            </a:lvl4pPr>
            <a:lvl5pPr marL="1368000" indent="-324000">
              <a:spcBef>
                <a:spcPts val="600"/>
              </a:spcBef>
              <a:defRPr sz="1400">
                <a:solidFill>
                  <a:schemeClr val="tx2"/>
                </a:solidFill>
              </a:defRPr>
            </a:lvl5pPr>
          </a:lstStyle>
          <a:p>
            <a:pPr lvl="0"/>
            <a:r>
              <a:rPr lang="en-AU"/>
              <a:t>[Author and first initial], [YEAR], [‘Article title in single quotes, omit if no article title’], [Title of publication/website in italics], [URL or publisher, city, country].</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1125673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grpSp>
        <p:nvGrpSpPr>
          <p:cNvPr id="3" name="Group 2"/>
          <p:cNvGrpSpPr/>
          <p:nvPr userDrawn="1"/>
        </p:nvGrpSpPr>
        <p:grpSpPr>
          <a:xfrm>
            <a:off x="6614784" y="3590400"/>
            <a:ext cx="1946367" cy="1511343"/>
            <a:chOff x="6542776" y="3438000"/>
            <a:chExt cx="1946367" cy="1511343"/>
          </a:xfrm>
        </p:grpSpPr>
        <p:sp>
          <p:nvSpPr>
            <p:cNvPr id="4" name="Instagram - text">
              <a:extLst>
                <a:ext uri="{FF2B5EF4-FFF2-40B4-BE49-F238E27FC236}">
                  <a16:creationId xmlns:a16="http://schemas.microsoft.com/office/drawing/2014/main" id="{D27D836E-15A8-4772-8128-65F52F6C383B}"/>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06ACFA9-D911-47CF-8122-E03C2B3E5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27" name="Group 26"/>
          <p:cNvGrpSpPr/>
          <p:nvPr userDrawn="1"/>
        </p:nvGrpSpPr>
        <p:grpSpPr>
          <a:xfrm>
            <a:off x="3158657" y="3590400"/>
            <a:ext cx="3093612" cy="1647184"/>
            <a:chOff x="3158657" y="3590400"/>
            <a:chExt cx="3093612" cy="1647184"/>
          </a:xfrm>
        </p:grpSpPr>
        <p:sp>
          <p:nvSpPr>
            <p:cNvPr id="7" name="Linkedin - text">
              <a:extLst>
                <a:ext uri="{FF2B5EF4-FFF2-40B4-BE49-F238E27FC236}">
                  <a16:creationId xmlns:a16="http://schemas.microsoft.com/office/drawing/2014/main" id="{D606F298-32EA-43F7-A9CD-DFF16F80932D}"/>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3D520971-EFA9-4153-9ECD-B10F76C8C6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1" name="Group 10"/>
          <p:cNvGrpSpPr/>
          <p:nvPr userDrawn="1"/>
        </p:nvGrpSpPr>
        <p:grpSpPr>
          <a:xfrm>
            <a:off x="627845" y="3590400"/>
            <a:ext cx="2129109" cy="1511343"/>
            <a:chOff x="555837" y="3438000"/>
            <a:chExt cx="2129109" cy="1511343"/>
          </a:xfrm>
        </p:grpSpPr>
        <p:sp>
          <p:nvSpPr>
            <p:cNvPr id="12" name="Pinterest - text">
              <a:extLst>
                <a:ext uri="{FF2B5EF4-FFF2-40B4-BE49-F238E27FC236}">
                  <a16:creationId xmlns:a16="http://schemas.microsoft.com/office/drawing/2014/main" id="{AE50DBBF-1044-4B15-8589-9E83DD6D752C}"/>
                </a:ext>
              </a:extLst>
            </p:cNvPr>
            <p:cNvSpPr/>
            <p:nvPr/>
          </p:nvSpPr>
          <p:spPr>
            <a:xfrm>
              <a:off x="555837" y="4653979"/>
              <a:ext cx="2129109" cy="261610"/>
            </a:xfrm>
            <a:prstGeom prst="rect">
              <a:avLst/>
            </a:prstGeom>
          </p:spPr>
          <p:txBody>
            <a:bodyPr wrap="none">
              <a:spAutoFit/>
            </a:bodyPr>
            <a:lstStyle/>
            <a:p>
              <a:pPr algn="ctr"/>
              <a:r>
                <a:rPr lang="en-AU" sz="1100"/>
                <a:t>www.pinterest.com/QCAA_edu</a:t>
              </a:r>
              <a:endParaRPr lang="en-AU" sz="1050"/>
            </a:p>
          </p:txBody>
        </p:sp>
        <p:sp>
          <p:nvSpPr>
            <p:cNvPr id="13" name="Pinterest link">
              <a:hlinkClick r:id="rId6"/>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4" name="Pinterest - logo">
              <a:extLst>
                <a:ext uri="{FF2B5EF4-FFF2-40B4-BE49-F238E27FC236}">
                  <a16:creationId xmlns:a16="http://schemas.microsoft.com/office/drawing/2014/main" id="{F42181F0-C778-452C-98CB-A7D55B241C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15" name="Group 14"/>
          <p:cNvGrpSpPr/>
          <p:nvPr userDrawn="1"/>
        </p:nvGrpSpPr>
        <p:grpSpPr>
          <a:xfrm>
            <a:off x="6421622" y="1689378"/>
            <a:ext cx="2332690" cy="1508531"/>
            <a:chOff x="6349614" y="1536978"/>
            <a:chExt cx="2332690" cy="1508531"/>
          </a:xfrm>
        </p:grpSpPr>
        <p:sp>
          <p:nvSpPr>
            <p:cNvPr id="16" name="Youtube - text">
              <a:extLst>
                <a:ext uri="{FF2B5EF4-FFF2-40B4-BE49-F238E27FC236}">
                  <a16:creationId xmlns:a16="http://schemas.microsoft.com/office/drawing/2014/main" id="{60F04598-CE2F-4DD1-8B08-4ACFC1488AD5}"/>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8"/>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1F00F49D-E24A-425B-8720-153E37A50B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19" name="Group 18"/>
          <p:cNvGrpSpPr/>
          <p:nvPr userDrawn="1"/>
        </p:nvGrpSpPr>
        <p:grpSpPr>
          <a:xfrm>
            <a:off x="3896588" y="1689378"/>
            <a:ext cx="1617751" cy="1508531"/>
            <a:chOff x="3824580" y="1536978"/>
            <a:chExt cx="1617751" cy="1508531"/>
          </a:xfrm>
        </p:grpSpPr>
        <p:sp>
          <p:nvSpPr>
            <p:cNvPr id="20" name="Twitter - text">
              <a:extLst>
                <a:ext uri="{FF2B5EF4-FFF2-40B4-BE49-F238E27FC236}">
                  <a16:creationId xmlns:a16="http://schemas.microsoft.com/office/drawing/2014/main" id="{2D0191AD-91D3-40B6-A7DC-34619847EA20}"/>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10"/>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478A1FA-D000-4D16-81F1-812F5EF755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3" name="Group 22"/>
          <p:cNvGrpSpPr/>
          <p:nvPr userDrawn="1"/>
        </p:nvGrpSpPr>
        <p:grpSpPr>
          <a:xfrm>
            <a:off x="467544" y="1683840"/>
            <a:ext cx="2449710" cy="1514069"/>
            <a:chOff x="395536" y="1531440"/>
            <a:chExt cx="2449710" cy="1514069"/>
          </a:xfrm>
        </p:grpSpPr>
        <p:sp>
          <p:nvSpPr>
            <p:cNvPr id="24" name="Facebook - text">
              <a:extLst>
                <a:ext uri="{FF2B5EF4-FFF2-40B4-BE49-F238E27FC236}">
                  <a16:creationId xmlns:a16="http://schemas.microsoft.com/office/drawing/2014/main" id="{19FBB3FE-E594-4D29-8C58-C650C4CC9DD3}"/>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2"/>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948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696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lvl2pPr marL="144000" indent="-504000">
              <a:buFont typeface="+mj-lt"/>
              <a:buAutoNum type="arabicPeriod"/>
              <a:defRPr/>
            </a:lvl2pPr>
            <a:lvl3pPr marL="1008000" indent="-504000">
              <a:buFont typeface="+mj-lt"/>
              <a:buAutoNum type="alphaLcPeriod"/>
              <a:defRPr/>
            </a:lvl3pPr>
            <a:lvl4pPr marL="1512000" indent="-504000">
              <a:buFont typeface="+mj-lt"/>
              <a:buAutoNum type="romanLcPeriod"/>
              <a:defRPr/>
            </a:lvl4pPr>
            <a:lvl5pPr marL="1512000" indent="0">
              <a:buFontTx/>
              <a:buNone/>
              <a:defRPr/>
            </a:lvl5pPr>
            <a:lvl6pPr marL="1512000">
              <a:defRPr/>
            </a:lvl6pPr>
            <a:lvl7pPr marL="1512000">
              <a:defRPr/>
            </a:lvl7pPr>
            <a:lvl8pPr marL="1512000">
              <a:defRPr/>
            </a:lvl8pPr>
            <a:lvl9pPr marL="1512000">
              <a:defRPr/>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Tree>
    <p:extLst>
      <p:ext uri="{BB962C8B-B14F-4D97-AF65-F5344CB8AC3E}">
        <p14:creationId xmlns:p14="http://schemas.microsoft.com/office/powerpoint/2010/main" val="218847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B463-DAF6-4D43-BAEB-39FE3A480A33}"/>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3D7E151C-E910-4339-915B-E1F0F8F93FAD}"/>
              </a:ext>
            </a:extLst>
          </p:cNvPr>
          <p:cNvSpPr>
            <a:spLocks noGrp="1"/>
          </p:cNvSpPr>
          <p:nvPr>
            <p:ph sz="quarter" idx="10"/>
          </p:nvPr>
        </p:nvSpPr>
        <p:spPr>
          <a:xfrm>
            <a:off x="323850" y="986400"/>
            <a:ext cx="8496300" cy="388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4157E500-BE44-4553-8232-50381D460A30}"/>
              </a:ext>
            </a:extLst>
          </p:cNvPr>
          <p:cNvSpPr>
            <a:spLocks noGrp="1"/>
          </p:cNvSpPr>
          <p:nvPr>
            <p:ph type="body" sz="quarter" idx="11" hasCustomPrompt="1"/>
          </p:nvPr>
        </p:nvSpPr>
        <p:spPr>
          <a:xfrm>
            <a:off x="323850" y="5014800"/>
            <a:ext cx="8493125" cy="1081087"/>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182902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D98-5D0F-44D3-9E8D-B820012C1EE3}"/>
              </a:ext>
            </a:extLst>
          </p:cNvPr>
          <p:cNvSpPr>
            <a:spLocks noGrp="1"/>
          </p:cNvSpPr>
          <p:nvPr>
            <p:ph type="title"/>
          </p:nvPr>
        </p:nvSpPr>
        <p:spPr>
          <a:xfrm>
            <a:off x="323850" y="259200"/>
            <a:ext cx="8496300" cy="439200"/>
          </a:xfrm>
        </p:spPr>
        <p:txBody>
          <a:bodyPr anchor="t" anchorCtr="0">
            <a:normAutofit/>
          </a:bodyPr>
          <a:lstStyle>
            <a:lvl1pPr>
              <a:defRPr sz="3200"/>
            </a:lvl1pPr>
          </a:lstStyle>
          <a:p>
            <a:r>
              <a:rPr lang="en-US" dirty="0"/>
              <a:t>Click to edit Master title style</a:t>
            </a:r>
            <a:endParaRPr lang="en-AU" dirty="0"/>
          </a:p>
        </p:txBody>
      </p:sp>
      <p:sp>
        <p:nvSpPr>
          <p:cNvPr id="10" name="Content Placeholder 9">
            <a:extLst>
              <a:ext uri="{FF2B5EF4-FFF2-40B4-BE49-F238E27FC236}">
                <a16:creationId xmlns:a16="http://schemas.microsoft.com/office/drawing/2014/main" id="{056B0066-27FE-4B68-A0C5-D7ED5D856BFF}"/>
              </a:ext>
            </a:extLst>
          </p:cNvPr>
          <p:cNvSpPr>
            <a:spLocks noGrp="1"/>
          </p:cNvSpPr>
          <p:nvPr>
            <p:ph sz="quarter" idx="10" hasCustomPrompt="1"/>
          </p:nvPr>
        </p:nvSpPr>
        <p:spPr>
          <a:xfrm>
            <a:off x="323850" y="986400"/>
            <a:ext cx="4176000" cy="3888000"/>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2" name="Content Placeholder 11">
            <a:extLst>
              <a:ext uri="{FF2B5EF4-FFF2-40B4-BE49-F238E27FC236}">
                <a16:creationId xmlns:a16="http://schemas.microsoft.com/office/drawing/2014/main" id="{D89D19B9-B1E9-42C9-8958-F294507420E4}"/>
              </a:ext>
            </a:extLst>
          </p:cNvPr>
          <p:cNvSpPr>
            <a:spLocks noGrp="1"/>
          </p:cNvSpPr>
          <p:nvPr>
            <p:ph sz="quarter" idx="11" hasCustomPrompt="1"/>
          </p:nvPr>
        </p:nvSpPr>
        <p:spPr>
          <a:xfrm>
            <a:off x="4643438" y="986400"/>
            <a:ext cx="4176712" cy="3887788"/>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4" name="Text Placeholder 13">
            <a:extLst>
              <a:ext uri="{FF2B5EF4-FFF2-40B4-BE49-F238E27FC236}">
                <a16:creationId xmlns:a16="http://schemas.microsoft.com/office/drawing/2014/main" id="{AD4FDBA1-3798-4314-8A2A-1615CDE044FA}"/>
              </a:ext>
            </a:extLst>
          </p:cNvPr>
          <p:cNvSpPr>
            <a:spLocks noGrp="1"/>
          </p:cNvSpPr>
          <p:nvPr>
            <p:ph type="body" sz="quarter" idx="12" hasCustomPrompt="1"/>
          </p:nvPr>
        </p:nvSpPr>
        <p:spPr>
          <a:xfrm>
            <a:off x="323850" y="5013324"/>
            <a:ext cx="4176713"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
        <p:nvSpPr>
          <p:cNvPr id="16" name="Text Placeholder 15">
            <a:extLst>
              <a:ext uri="{FF2B5EF4-FFF2-40B4-BE49-F238E27FC236}">
                <a16:creationId xmlns:a16="http://schemas.microsoft.com/office/drawing/2014/main" id="{F69B29AB-4698-4029-975C-947309EBBA24}"/>
              </a:ext>
            </a:extLst>
          </p:cNvPr>
          <p:cNvSpPr>
            <a:spLocks noGrp="1"/>
          </p:cNvSpPr>
          <p:nvPr>
            <p:ph type="body" sz="quarter" idx="13" hasCustomPrompt="1"/>
          </p:nvPr>
        </p:nvSpPr>
        <p:spPr>
          <a:xfrm>
            <a:off x="4643438" y="5013324"/>
            <a:ext cx="4176712"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165048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529-0081-43C8-A5E4-B1B1B1ADA8A1}"/>
              </a:ext>
            </a:extLst>
          </p:cNvPr>
          <p:cNvSpPr>
            <a:spLocks noGrp="1"/>
          </p:cNvSpPr>
          <p:nvPr>
            <p:ph type="title"/>
          </p:nvPr>
        </p:nvSpPr>
        <p:spPr>
          <a:xfrm>
            <a:off x="324000" y="260352"/>
            <a:ext cx="8493125" cy="44132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7D6E1-90D9-4C14-98B0-8B6F0A63125E}"/>
              </a:ext>
            </a:extLst>
          </p:cNvPr>
          <p:cNvSpPr>
            <a:spLocks noGrp="1"/>
          </p:cNvSpPr>
          <p:nvPr>
            <p:ph sz="half" idx="1"/>
          </p:nvPr>
        </p:nvSpPr>
        <p:spPr>
          <a:xfrm>
            <a:off x="323850"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CD892803-2A38-4FDE-9F84-A7652374AF14}"/>
              </a:ext>
            </a:extLst>
          </p:cNvPr>
          <p:cNvSpPr>
            <a:spLocks noGrp="1"/>
          </p:cNvSpPr>
          <p:nvPr>
            <p:ph sz="half" idx="2"/>
          </p:nvPr>
        </p:nvSpPr>
        <p:spPr>
          <a:xfrm>
            <a:off x="4641125"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6623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E42-004F-4B06-A1D3-AFE0664D8E62}"/>
              </a:ext>
            </a:extLst>
          </p:cNvPr>
          <p:cNvSpPr>
            <a:spLocks noGrp="1"/>
          </p:cNvSpPr>
          <p:nvPr>
            <p:ph type="title"/>
          </p:nvPr>
        </p:nvSpPr>
        <p:spPr>
          <a:xfrm>
            <a:off x="324000" y="259200"/>
            <a:ext cx="8496300" cy="1144800"/>
          </a:xfrm>
        </p:spPr>
        <p:txBody>
          <a:bodyPr anchor="t" anchorCtr="0"/>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2E98B9-A02F-42CE-AC2A-24B4B888845B}"/>
              </a:ext>
            </a:extLst>
          </p:cNvPr>
          <p:cNvSpPr>
            <a:spLocks noGrp="1"/>
          </p:cNvSpPr>
          <p:nvPr>
            <p:ph type="body" idx="1"/>
          </p:nvPr>
        </p:nvSpPr>
        <p:spPr>
          <a:xfrm>
            <a:off x="323999"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0FB50D-C8C8-4D42-9A51-58318B404B8E}"/>
              </a:ext>
            </a:extLst>
          </p:cNvPr>
          <p:cNvSpPr>
            <a:spLocks noGrp="1"/>
          </p:cNvSpPr>
          <p:nvPr>
            <p:ph sz="half" idx="2"/>
          </p:nvPr>
        </p:nvSpPr>
        <p:spPr>
          <a:xfrm>
            <a:off x="323999"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3ADCA897-E19F-4469-BD33-F65B33BF913C}"/>
              </a:ext>
            </a:extLst>
          </p:cNvPr>
          <p:cNvSpPr>
            <a:spLocks noGrp="1"/>
          </p:cNvSpPr>
          <p:nvPr>
            <p:ph type="body" sz="quarter" idx="3"/>
          </p:nvPr>
        </p:nvSpPr>
        <p:spPr>
          <a:xfrm>
            <a:off x="4644300"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D4CD22-0403-4E0F-A612-8E1B7DC59310}"/>
              </a:ext>
            </a:extLst>
          </p:cNvPr>
          <p:cNvSpPr>
            <a:spLocks noGrp="1"/>
          </p:cNvSpPr>
          <p:nvPr>
            <p:ph sz="quarter" idx="4"/>
          </p:nvPr>
        </p:nvSpPr>
        <p:spPr>
          <a:xfrm>
            <a:off x="4644300"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7807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523244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6.png"/><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file01\data\D_CIS\B_Curriculum_Support\U_Publishing\QCAA\web\_pending\170019_Learning_area_ppt_hpe\images\QCAA_STRETTON_20140501_EPX0149_Webshot.jpg">
            <a:extLst>
              <a:ext uri="{FF2B5EF4-FFF2-40B4-BE49-F238E27FC236}">
                <a16:creationId xmlns:a16="http://schemas.microsoft.com/office/drawing/2014/main" id="{98CA7743-FD98-4488-AD15-C1BC22F2BC14}"/>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9658" b="18705"/>
          <a:stretch/>
        </p:blipFill>
        <p:spPr bwMode="auto">
          <a:xfrm>
            <a:off x="181249" y="0"/>
            <a:ext cx="8964612" cy="428466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13" name="Picture 12">
            <a:extLst>
              <a:ext uri="{FF2B5EF4-FFF2-40B4-BE49-F238E27FC236}">
                <a16:creationId xmlns:a16="http://schemas.microsoft.com/office/drawing/2014/main" id="{A47B4A56-9FFB-4C76-8839-B5C8EB83FD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4" name="Picture 13">
            <a:extLst>
              <a:ext uri="{FF2B5EF4-FFF2-40B4-BE49-F238E27FC236}">
                <a16:creationId xmlns:a16="http://schemas.microsoft.com/office/drawing/2014/main" id="{D1BDD823-8B8E-4036-B84D-B4E5DE1367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grpSp>
        <p:nvGrpSpPr>
          <p:cNvPr id="15" name="Group 14">
            <a:extLst>
              <a:ext uri="{FF2B5EF4-FFF2-40B4-BE49-F238E27FC236}">
                <a16:creationId xmlns:a16="http://schemas.microsoft.com/office/drawing/2014/main" id="{1D2988BD-A46C-4423-900F-D03694B0CC0B}"/>
              </a:ext>
            </a:extLst>
          </p:cNvPr>
          <p:cNvGrpSpPr/>
          <p:nvPr userDrawn="1"/>
        </p:nvGrpSpPr>
        <p:grpSpPr>
          <a:xfrm>
            <a:off x="-304" y="259200"/>
            <a:ext cx="1818000" cy="396000"/>
            <a:chOff x="-304" y="259200"/>
            <a:chExt cx="1818000" cy="396000"/>
          </a:xfrm>
        </p:grpSpPr>
        <p:sp>
          <p:nvSpPr>
            <p:cNvPr id="16" name="Rectangle 15">
              <a:extLst>
                <a:ext uri="{FF2B5EF4-FFF2-40B4-BE49-F238E27FC236}">
                  <a16:creationId xmlns:a16="http://schemas.microsoft.com/office/drawing/2014/main" id="{FBC69E5B-40E3-4FAC-A382-49F980D32F24}"/>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descr="Sticker of ACiQv9.0">
              <a:extLst>
                <a:ext uri="{FF2B5EF4-FFF2-40B4-BE49-F238E27FC236}">
                  <a16:creationId xmlns:a16="http://schemas.microsoft.com/office/drawing/2014/main" id="{2FDF457E-1DF8-42B2-93D7-46C12D8CC34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9148" y="270780"/>
              <a:ext cx="1439339" cy="335366"/>
            </a:xfrm>
            <a:prstGeom prst="rect">
              <a:avLst/>
            </a:prstGeom>
          </p:spPr>
        </p:pic>
      </p:grpSp>
    </p:spTree>
    <p:extLst>
      <p:ext uri="{BB962C8B-B14F-4D97-AF65-F5344CB8AC3E}">
        <p14:creationId xmlns:p14="http://schemas.microsoft.com/office/powerpoint/2010/main" val="1606474022"/>
      </p:ext>
    </p:extLst>
  </p:cSld>
  <p:clrMap bg1="lt1" tx1="dk1" bg2="lt2" tx2="dk2" accent1="accent1" accent2="accent2" accent3="accent3" accent4="accent4" accent5="accent5" accent6="accent6" hlink="hlink" folHlink="folHlink"/>
  <p:sldLayoutIdLst>
    <p:sldLayoutId id="2147483989"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pic>
        <p:nvPicPr>
          <p:cNvPr id="17" name="Picture 16" descr="Sticker of ACiQv9.0">
            <a:extLst>
              <a:ext uri="{FF2B5EF4-FFF2-40B4-BE49-F238E27FC236}">
                <a16:creationId xmlns:a16="http://schemas.microsoft.com/office/drawing/2014/main" id="{04A44FBC-94B4-4F30-893A-8C8DCD773E0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3764661363"/>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0" y="6004800"/>
            <a:ext cx="9144000" cy="809243"/>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a:t>Click to edit Master title style</a:t>
            </a:r>
          </a:p>
        </p:txBody>
      </p:sp>
      <p:sp>
        <p:nvSpPr>
          <p:cNvPr id="15364" name="Rectangle 14"/>
          <p:cNvSpPr>
            <a:spLocks noGrp="1" noChangeArrowheads="1"/>
          </p:cNvSpPr>
          <p:nvPr>
            <p:ph type="body" idx="1"/>
          </p:nvPr>
        </p:nvSpPr>
        <p:spPr bwMode="auto">
          <a:xfrm>
            <a:off x="323850" y="986400"/>
            <a:ext cx="84851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a:t>Click to edit Master text styles</a:t>
            </a:r>
          </a:p>
          <a:p>
            <a:pPr lvl="1"/>
            <a:r>
              <a:rPr lang="en-AU"/>
              <a:t>First level</a:t>
            </a:r>
          </a:p>
          <a:p>
            <a:pPr lvl="2"/>
            <a:r>
              <a:rPr lang="en-AU"/>
              <a:t>Second level</a:t>
            </a:r>
          </a:p>
          <a:p>
            <a:pPr lvl="3"/>
            <a:endParaRPr lang="en-AU"/>
          </a:p>
        </p:txBody>
      </p:sp>
      <p:cxnSp>
        <p:nvCxnSpPr>
          <p:cNvPr id="7" name="Straight Connector 6"/>
          <p:cNvCxnSpPr/>
          <p:nvPr/>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0823848"/>
      </p:ext>
    </p:extLst>
  </p:cSld>
  <p:clrMap bg1="lt1" tx1="dk1" bg2="lt2" tx2="dk2" accent1="accent1" accent2="accent2" accent3="accent3" accent4="accent4" accent5="accent5" accent6="accent6" hlink="hlink" folHlink="folHlink"/>
  <p:sldLayoutIdLst>
    <p:sldLayoutId id="2147483997" r:id="rId1"/>
    <p:sldLayoutId id="2147484218" r:id="rId2"/>
    <p:sldLayoutId id="2147484219" r:id="rId3"/>
    <p:sldLayoutId id="2147483998" r:id="rId4"/>
    <p:sldLayoutId id="2147483999" r:id="rId5"/>
    <p:sldLayoutId id="2147484000" r:id="rId6"/>
    <p:sldLayoutId id="2147484001" r:id="rId7"/>
    <p:sldLayoutId id="2147484002" r:id="rId8"/>
    <p:sldLayoutId id="2147484003" r:id="rId9"/>
    <p:sldLayoutId id="2147484220" r:id="rId10"/>
    <p:sldLayoutId id="2147484006" r:id="rId1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s://www.australiancurriculum.edu.au/" TargetMode="External"/><Relationship Id="rId3" Type="http://schemas.openxmlformats.org/officeDocument/2006/relationships/hyperlink" Target="https://www.qcaa.qld.edu.au/copyright"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10" Type="http://schemas.openxmlformats.org/officeDocument/2006/relationships/hyperlink" Target="mailto:copyright@acara.edu.au" TargetMode="External"/><Relationship Id="rId4" Type="http://schemas.openxmlformats.org/officeDocument/2006/relationships/image" Target="../media/image8.png"/><Relationship Id="rId9" Type="http://schemas.openxmlformats.org/officeDocument/2006/relationships/hyperlink" Target="https://www.australiancurriculum.edu.au/copyright-and-terms-of-us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australiancurriculum.edu.au/f-10-curriculum/general-capabiliti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v9.australiancurriculum.edu.au/help/website-tour" TargetMode="External"/><Relationship Id="rId5" Type="http://schemas.openxmlformats.org/officeDocument/2006/relationships/image" Target="../media/image13.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hyperlink" Target="https://v9.australiancurriculum.edu.au/teacher-resources/understand-this-learning-area/humanities-and-social-sciences#geography-7%E2%80%9310"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hyperlink" Target="https://v9.australiancurriculum.edu.au/teacher-resources/understand-this-learning-area/humanities-and-social-sciences#geography-7%E2%80%9310" TargetMode="External"/><Relationship Id="rId5" Type="http://schemas.openxmlformats.org/officeDocument/2006/relationships/image" Target="../media/image1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hyperlink" Target="https://v9.australiancurriculum.edu.au/teacher-resources/understand-this-learning-area/humanities-and-social-sciences#geography-7%E2%80%9310"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8D52-BB33-4880-A8FD-43EFA416E919}"/>
              </a:ext>
            </a:extLst>
          </p:cNvPr>
          <p:cNvSpPr>
            <a:spLocks noGrp="1"/>
          </p:cNvSpPr>
          <p:nvPr>
            <p:ph type="ctrTitle"/>
          </p:nvPr>
        </p:nvSpPr>
        <p:spPr/>
        <p:txBody>
          <a:bodyPr/>
          <a:lstStyle/>
          <a:p>
            <a:r>
              <a:rPr lang="en-AU" dirty="0">
                <a:latin typeface="Arial"/>
                <a:cs typeface="Arial"/>
              </a:rPr>
              <a:t>Geography </a:t>
            </a:r>
          </a:p>
        </p:txBody>
      </p:sp>
      <p:sp>
        <p:nvSpPr>
          <p:cNvPr id="5" name="Subtitle 4">
            <a:extLst>
              <a:ext uri="{FF2B5EF4-FFF2-40B4-BE49-F238E27FC236}">
                <a16:creationId xmlns:a16="http://schemas.microsoft.com/office/drawing/2014/main" id="{9249A64D-B83F-4969-B0D5-CD33B7CA56CB}"/>
              </a:ext>
            </a:extLst>
          </p:cNvPr>
          <p:cNvSpPr>
            <a:spLocks noGrp="1"/>
          </p:cNvSpPr>
          <p:nvPr>
            <p:ph type="subTitle" idx="1"/>
          </p:nvPr>
        </p:nvSpPr>
        <p:spPr>
          <a:xfrm>
            <a:off x="647032" y="5137200"/>
            <a:ext cx="8173117" cy="935956"/>
          </a:xfrm>
        </p:spPr>
        <p:txBody>
          <a:bodyPr vert="horz" lIns="91440" tIns="45720" rIns="91440" bIns="45720" rtlCol="0" anchor="t">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Years 7–10 Australian Curriculum: </a:t>
            </a: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Humanities and Social Sciences Version 9.0</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Subject overview</a:t>
            </a:r>
            <a:endParaRPr kumimoji="0" lang="en-AU"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Vertical Text Placeholder 5">
            <a:extLst>
              <a:ext uri="{FF2B5EF4-FFF2-40B4-BE49-F238E27FC236}">
                <a16:creationId xmlns:a16="http://schemas.microsoft.com/office/drawing/2014/main" id="{7C4C516E-D6B7-41FB-9454-836EB77B7F44}"/>
              </a:ext>
            </a:extLst>
          </p:cNvPr>
          <p:cNvSpPr>
            <a:spLocks noGrp="1"/>
          </p:cNvSpPr>
          <p:nvPr>
            <p:ph type="body" orient="vert" sz="quarter" idx="10"/>
          </p:nvPr>
        </p:nvSpPr>
        <p:spPr/>
        <p:txBody>
          <a:bodyPr/>
          <a:lstStyle/>
          <a:p>
            <a:r>
              <a:rPr lang="en-US"/>
              <a:t>220090</a:t>
            </a:r>
            <a:endParaRPr lang="en-AU"/>
          </a:p>
        </p:txBody>
      </p:sp>
      <p:sp>
        <p:nvSpPr>
          <p:cNvPr id="8" name="Rectangle 7">
            <a:extLst>
              <a:ext uri="{FF2B5EF4-FFF2-40B4-BE49-F238E27FC236}">
                <a16:creationId xmlns:a16="http://schemas.microsoft.com/office/drawing/2014/main" id="{0A757A9A-045D-4F76-8E27-08D3E7925281}"/>
              </a:ext>
            </a:extLst>
          </p:cNvPr>
          <p:cNvSpPr/>
          <p:nvPr/>
        </p:nvSpPr>
        <p:spPr>
          <a:xfrm>
            <a:off x="323850" y="5189466"/>
            <a:ext cx="215702" cy="792088"/>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64824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E82D16D-6624-4738-BBD8-33C2CC1BABD9}"/>
              </a:ext>
            </a:extLst>
          </p:cNvPr>
          <p:cNvSpPr txBox="1">
            <a:spLocks/>
          </p:cNvSpPr>
          <p:nvPr/>
        </p:nvSpPr>
        <p:spPr>
          <a:xfrm>
            <a:off x="324000" y="844507"/>
            <a:ext cx="8493125" cy="5414403"/>
          </a:xfrm>
          <a:prstGeom prst="rect">
            <a:avLst/>
          </a:prstGeom>
        </p:spPr>
        <p:txBody>
          <a:bodyPr>
            <a:normAutofit fontScale="25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7200" b="1" dirty="0"/>
              <a:t>Year 7</a:t>
            </a:r>
          </a:p>
          <a:p>
            <a:pPr fontAlgn="auto">
              <a:spcAft>
                <a:spcPts val="0"/>
              </a:spcAft>
            </a:pPr>
            <a:endParaRPr lang="en-US" sz="4500" dirty="0"/>
          </a:p>
          <a:p>
            <a:pPr fontAlgn="auto">
              <a:spcAft>
                <a:spcPts val="0"/>
              </a:spcAft>
            </a:pPr>
            <a:r>
              <a:rPr lang="en-US" sz="4800" dirty="0"/>
              <a:t>The Year 7 curriculum involves the study of 2 topics.</a:t>
            </a:r>
          </a:p>
          <a:p>
            <a:pPr fontAlgn="auto">
              <a:spcAft>
                <a:spcPts val="0"/>
              </a:spcAft>
            </a:pPr>
            <a:endParaRPr lang="en-US" sz="4800" dirty="0"/>
          </a:p>
          <a:p>
            <a:pPr fontAlgn="auto">
              <a:spcAft>
                <a:spcPts val="0"/>
              </a:spcAft>
            </a:pPr>
            <a:r>
              <a:rPr lang="en-US" sz="4800" dirty="0"/>
              <a:t>Water in the world – focuses on the many uses of water, the ways it is perceived and valued, and the hazards associated with environmental processes. Students examine the distribution of its different forms as a resource, its varying availability in time and across space, and its scarcity. They also explore the ways water connects and changes places as it moves through the environment, and the impact of water-related hazards on human-environment relationships.</a:t>
            </a:r>
          </a:p>
          <a:p>
            <a:pPr fontAlgn="auto">
              <a:spcAft>
                <a:spcPts val="0"/>
              </a:spcAft>
            </a:pPr>
            <a:endParaRPr lang="en-US" sz="4800" dirty="0"/>
          </a:p>
          <a:p>
            <a:pPr fontAlgn="auto">
              <a:spcAft>
                <a:spcPts val="0"/>
              </a:spcAft>
            </a:pPr>
            <a:r>
              <a:rPr lang="en-US" sz="4800" dirty="0"/>
              <a:t>It is suggested that the study of this topic draws on studies from Australia and countries in Asia.</a:t>
            </a:r>
          </a:p>
          <a:p>
            <a:pPr fontAlgn="auto">
              <a:spcAft>
                <a:spcPts val="0"/>
              </a:spcAft>
            </a:pPr>
            <a:endParaRPr lang="en-US" sz="4800" dirty="0"/>
          </a:p>
          <a:p>
            <a:pPr fontAlgn="auto">
              <a:spcAft>
                <a:spcPts val="0"/>
              </a:spcAft>
            </a:pPr>
            <a:r>
              <a:rPr lang="en-US" sz="4800" dirty="0"/>
              <a:t>Place and </a:t>
            </a:r>
            <a:r>
              <a:rPr lang="en-US" sz="4800" dirty="0" err="1"/>
              <a:t>liveability</a:t>
            </a:r>
            <a:r>
              <a:rPr lang="en-US" sz="4800" dirty="0"/>
              <a:t> – focuses on the factors that influence </a:t>
            </a:r>
            <a:r>
              <a:rPr lang="en-US" sz="4800" dirty="0" err="1"/>
              <a:t>liveability</a:t>
            </a:r>
            <a:r>
              <a:rPr lang="en-US" sz="4800" dirty="0"/>
              <a:t>, how it is perceived, and the idea that places provide us with the services and facilities needed to support and enhance our lives. Students examine the distribution of these spaces, and how they are planned and managed by people. They also consider the ways that the </a:t>
            </a:r>
            <a:r>
              <a:rPr lang="en-US" sz="4800" dirty="0" err="1"/>
              <a:t>liveability</a:t>
            </a:r>
            <a:r>
              <a:rPr lang="en-US" sz="4800" dirty="0"/>
              <a:t> of a place is enhanced and how sustainability is managed.</a:t>
            </a:r>
          </a:p>
          <a:p>
            <a:pPr fontAlgn="auto">
              <a:spcAft>
                <a:spcPts val="0"/>
              </a:spcAft>
            </a:pPr>
            <a:endParaRPr lang="en-US" sz="4800" dirty="0"/>
          </a:p>
          <a:p>
            <a:pPr fontAlgn="auto">
              <a:spcAft>
                <a:spcPts val="0"/>
              </a:spcAft>
            </a:pPr>
            <a:r>
              <a:rPr lang="en-US" sz="4800" dirty="0"/>
              <a:t>It is suggested that study of this topic draws on studies from Australia and countries in Europe.</a:t>
            </a:r>
          </a:p>
          <a:p>
            <a:pPr fontAlgn="auto">
              <a:spcAft>
                <a:spcPts val="0"/>
              </a:spcAft>
            </a:pPr>
            <a:endParaRPr lang="en-US" sz="4800" dirty="0"/>
          </a:p>
          <a:p>
            <a:pPr fontAlgn="auto">
              <a:spcAft>
                <a:spcPts val="0"/>
              </a:spcAft>
            </a:pPr>
            <a:r>
              <a:rPr lang="en-US" sz="4800" dirty="0"/>
              <a:t>Inquiry questions provide a framework for developing students’ knowledge, understanding and skills. The following inquiry questions are examples only and may be used or adapted to suit local contexts.</a:t>
            </a:r>
          </a:p>
          <a:p>
            <a:pPr fontAlgn="auto">
              <a:spcAft>
                <a:spcPts val="0"/>
              </a:spcAft>
            </a:pPr>
            <a:endParaRPr lang="en-US" sz="4800" dirty="0"/>
          </a:p>
          <a:p>
            <a:pPr marL="685800" indent="-685800" fontAlgn="auto">
              <a:spcAft>
                <a:spcPts val="0"/>
              </a:spcAft>
              <a:buFont typeface="Arial" panose="020B0604020202020204" pitchFamily="34" charset="0"/>
              <a:buChar char="•"/>
            </a:pPr>
            <a:r>
              <a:rPr lang="en-US" sz="4800" dirty="0"/>
              <a:t>What approaches can be used to improve the availability of resources and access to services?</a:t>
            </a:r>
          </a:p>
          <a:p>
            <a:pPr marL="685800" indent="-685800" fontAlgn="auto">
              <a:spcAft>
                <a:spcPts val="0"/>
              </a:spcAft>
              <a:buFont typeface="Arial" panose="020B0604020202020204" pitchFamily="34" charset="0"/>
              <a:buChar char="•"/>
            </a:pPr>
            <a:r>
              <a:rPr lang="en-US" sz="4800" dirty="0"/>
              <a:t>How does people’s reliance on places and environments influence their perception of them?</a:t>
            </a:r>
          </a:p>
          <a:p>
            <a:pPr marL="685800" indent="-685800" fontAlgn="auto">
              <a:spcAft>
                <a:spcPts val="0"/>
              </a:spcAft>
              <a:buFont typeface="Arial" panose="020B0604020202020204" pitchFamily="34" charset="0"/>
              <a:buChar char="•"/>
            </a:pPr>
            <a:r>
              <a:rPr lang="en-US" sz="4800" dirty="0"/>
              <a:t>What effect does the uneven distribution of resources and services have on the lives of people?</a:t>
            </a:r>
            <a:endParaRPr lang="en-AU" sz="4800" dirty="0"/>
          </a:p>
        </p:txBody>
      </p:sp>
      <p:sp>
        <p:nvSpPr>
          <p:cNvPr id="23" name="Title 22"/>
          <p:cNvSpPr>
            <a:spLocks noGrp="1"/>
          </p:cNvSpPr>
          <p:nvPr>
            <p:ph type="title"/>
          </p:nvPr>
        </p:nvSpPr>
        <p:spPr/>
        <p:txBody>
          <a:bodyPr/>
          <a:lstStyle/>
          <a:p>
            <a:r>
              <a:rPr lang="en-AU" dirty="0"/>
              <a:t>Level description</a:t>
            </a:r>
          </a:p>
        </p:txBody>
      </p:sp>
      <p:sp>
        <p:nvSpPr>
          <p:cNvPr id="8" name="Left Arrow 10">
            <a:extLst>
              <a:ext uri="{FF2B5EF4-FFF2-40B4-BE49-F238E27FC236}">
                <a16:creationId xmlns:a16="http://schemas.microsoft.com/office/drawing/2014/main" id="{AA7A087C-98F0-46F4-9E8F-27F4435CCEC2}"/>
              </a:ext>
            </a:extLst>
          </p:cNvPr>
          <p:cNvSpPr/>
          <p:nvPr/>
        </p:nvSpPr>
        <p:spPr bwMode="auto">
          <a:xfrm>
            <a:off x="4895001" y="4720154"/>
            <a:ext cx="4097386"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117475" marR="0"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 Inquiry questions</a:t>
            </a:r>
          </a:p>
        </p:txBody>
      </p:sp>
      <p:sp>
        <p:nvSpPr>
          <p:cNvPr id="10" name="Left Arrow 10">
            <a:extLst>
              <a:ext uri="{FF2B5EF4-FFF2-40B4-BE49-F238E27FC236}">
                <a16:creationId xmlns:a16="http://schemas.microsoft.com/office/drawing/2014/main" id="{3D8A5994-D7C1-4791-A5AA-2D30D6AE22CA}"/>
              </a:ext>
            </a:extLst>
          </p:cNvPr>
          <p:cNvSpPr/>
          <p:nvPr/>
        </p:nvSpPr>
        <p:spPr bwMode="auto">
          <a:xfrm>
            <a:off x="4857801" y="1485424"/>
            <a:ext cx="4134586"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117475" marR="0" defTabSz="914400" rtl="0" eaLnBrk="1" fontAlgn="base" latinLnBrk="0" hangingPunct="1">
              <a:lnSpc>
                <a:spcPct val="100000"/>
              </a:lnSpc>
              <a:spcBef>
                <a:spcPct val="50000"/>
              </a:spcBef>
              <a:spcAft>
                <a:spcPct val="0"/>
              </a:spcAft>
              <a:buClrTx/>
              <a:buSzTx/>
              <a:buFontTx/>
              <a:buNone/>
              <a:tabLst/>
            </a:pPr>
            <a:r>
              <a:rPr lang="en-AU" sz="2800" dirty="0"/>
              <a:t> Topics</a:t>
            </a:r>
            <a:endParaRPr kumimoji="0" lang="en-AU" sz="2800" b="0" i="0" u="none" strike="noStrike" cap="none" normalizeH="0" baseline="0" dirty="0">
              <a:ln>
                <a:noFill/>
              </a:ln>
              <a:solidFill>
                <a:schemeClr val="tx1"/>
              </a:solidFill>
              <a:effectLst/>
              <a:latin typeface="Arial" charset="0"/>
            </a:endParaRPr>
          </a:p>
        </p:txBody>
      </p:sp>
      <p:sp>
        <p:nvSpPr>
          <p:cNvPr id="12" name="Left Arrow 10">
            <a:extLst>
              <a:ext uri="{FF2B5EF4-FFF2-40B4-BE49-F238E27FC236}">
                <a16:creationId xmlns:a16="http://schemas.microsoft.com/office/drawing/2014/main" id="{43B61FDB-6358-4074-A6B1-A361296CC2E5}"/>
              </a:ext>
            </a:extLst>
          </p:cNvPr>
          <p:cNvSpPr/>
          <p:nvPr/>
        </p:nvSpPr>
        <p:spPr bwMode="auto">
          <a:xfrm>
            <a:off x="4918648" y="2221829"/>
            <a:ext cx="4073739"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117475" marR="0" defTabSz="914400" rtl="0" eaLnBrk="1" fontAlgn="base" latinLnBrk="0" hangingPunct="1">
              <a:lnSpc>
                <a:spcPct val="100000"/>
              </a:lnSpc>
              <a:spcBef>
                <a:spcPct val="50000"/>
              </a:spcBef>
              <a:spcAft>
                <a:spcPct val="0"/>
              </a:spcAft>
              <a:buClrTx/>
              <a:buSzTx/>
              <a:buFontTx/>
              <a:buNone/>
              <a:tabLst/>
            </a:pPr>
            <a:r>
              <a:rPr lang="en-AU" sz="2800" dirty="0"/>
              <a:t> Context</a:t>
            </a:r>
            <a:endParaRPr kumimoji="0" lang="en-AU" sz="2800" b="0"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77220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9290-CC35-48C8-AA5E-FA1E91AE0373}"/>
              </a:ext>
            </a:extLst>
          </p:cNvPr>
          <p:cNvSpPr>
            <a:spLocks noGrp="1"/>
          </p:cNvSpPr>
          <p:nvPr>
            <p:ph type="title"/>
          </p:nvPr>
        </p:nvSpPr>
        <p:spPr/>
        <p:txBody>
          <a:bodyPr/>
          <a:lstStyle/>
          <a:p>
            <a:r>
              <a:rPr lang="en-AU"/>
              <a:t>Curriculum content</a:t>
            </a:r>
          </a:p>
        </p:txBody>
      </p:sp>
      <p:graphicFrame>
        <p:nvGraphicFramePr>
          <p:cNvPr id="10" name="Content Placeholder 11">
            <a:extLst>
              <a:ext uri="{FF2B5EF4-FFF2-40B4-BE49-F238E27FC236}">
                <a16:creationId xmlns:a16="http://schemas.microsoft.com/office/drawing/2014/main" id="{05E388C8-0476-41D0-9AE0-091DAEC05C05}"/>
              </a:ext>
            </a:extLst>
          </p:cNvPr>
          <p:cNvGraphicFramePr>
            <a:graphicFrameLocks/>
          </p:cNvGraphicFramePr>
          <p:nvPr>
            <p:extLst>
              <p:ext uri="{D42A27DB-BD31-4B8C-83A1-F6EECF244321}">
                <p14:modId xmlns:p14="http://schemas.microsoft.com/office/powerpoint/2010/main" val="1236183486"/>
              </p:ext>
            </p:extLst>
          </p:nvPr>
        </p:nvGraphicFramePr>
        <p:xfrm>
          <a:off x="385706" y="1121360"/>
          <a:ext cx="8054378" cy="4843940"/>
        </p:xfrm>
        <a:graphic>
          <a:graphicData uri="http://schemas.openxmlformats.org/drawingml/2006/table">
            <a:tbl>
              <a:tblPr firstRow="1" firstCol="1" bandRow="1"/>
              <a:tblGrid>
                <a:gridCol w="4027189">
                  <a:extLst>
                    <a:ext uri="{9D8B030D-6E8A-4147-A177-3AD203B41FA5}">
                      <a16:colId xmlns:a16="http://schemas.microsoft.com/office/drawing/2014/main" val="2739066391"/>
                    </a:ext>
                  </a:extLst>
                </a:gridCol>
                <a:gridCol w="4027189">
                  <a:extLst>
                    <a:ext uri="{9D8B030D-6E8A-4147-A177-3AD203B41FA5}">
                      <a16:colId xmlns:a16="http://schemas.microsoft.com/office/drawing/2014/main" val="687112640"/>
                    </a:ext>
                  </a:extLst>
                </a:gridCol>
              </a:tblGrid>
              <a:tr h="368089">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Knowledge and understanding</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68089">
                <a:tc gridSpan="2">
                  <a:txBody>
                    <a:bodyPr/>
                    <a:lstStyle/>
                    <a:p>
                      <a:pPr marL="71755" algn="l">
                        <a:lnSpc>
                          <a:spcPct val="110000"/>
                        </a:lnSpc>
                        <a:spcAft>
                          <a:spcPts val="0"/>
                        </a:spcAft>
                      </a:pPr>
                      <a:r>
                        <a:rPr lang="en-AU"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Biomes and food security</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3194753450"/>
                  </a:ext>
                </a:extLst>
              </a:tr>
              <a:tr h="368089">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0294559"/>
                  </a:ext>
                </a:extLst>
              </a:tr>
              <a:tr h="3069349">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the effects on environments of human alteration of biomes to produce food, industrial materials and </a:t>
                      </a:r>
                      <a:r>
                        <a:rPr lang="en-US" sz="1800" dirty="0" err="1">
                          <a:effectLst/>
                          <a:latin typeface="Arial"/>
                          <a:ea typeface="Times New Roman" panose="02020603050405020304" pitchFamily="18" charset="0"/>
                          <a:cs typeface="Times New Roman"/>
                        </a:rPr>
                        <a:t>fibres</a:t>
                      </a:r>
                      <a:endParaRPr lang="en-US" sz="1800" dirty="0">
                        <a:effectLst/>
                        <a:latin typeface="Arial"/>
                        <a:ea typeface="Times New Roman" panose="02020603050405020304" pitchFamily="18" charset="0"/>
                        <a:cs typeface="Times New Roman"/>
                      </a:endParaRPr>
                    </a:p>
                    <a:p>
                      <a:pPr marL="71755">
                        <a:lnSpc>
                          <a:spcPct val="100000"/>
                        </a:lnSpc>
                        <a:spcAft>
                          <a:spcPts val="1800"/>
                        </a:spcAft>
                      </a:pPr>
                      <a:r>
                        <a:rPr lang="en-US" sz="1800" dirty="0">
                          <a:effectLst/>
                          <a:latin typeface="Arial"/>
                          <a:ea typeface="Times New Roman" panose="02020603050405020304" pitchFamily="18" charset="0"/>
                          <a:cs typeface="Times New Roman"/>
                        </a:rPr>
                        <a:t>AC9HG9K02</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identifying the biomes in Australia and a country in Asia that produce some of the foods and plant material people consume</a:t>
                      </a:r>
                    </a:p>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explaining the differences between natural and agricultural ecosystems in flows of nutrients and water, and in biodiversity; for example, the tropical rainforest biome in Indonesia produces food such as fruit, grains, nuts, vegetables and spices, and non-food products such as wood, rubber, coffee, chocolate and palm oil</a:t>
                      </a:r>
                    </a:p>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explaining how human alteration of biomes </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(for example, drip irrigation,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fertilisers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pesticides, genetically modified seeds,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agrobiotics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terracing, and controlling erosion and </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overgrazing) has increased agricultural </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productivity in Australia and a country </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 Asia</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sp>
        <p:nvSpPr>
          <p:cNvPr id="11" name="TextBox 10">
            <a:extLst>
              <a:ext uri="{FF2B5EF4-FFF2-40B4-BE49-F238E27FC236}">
                <a16:creationId xmlns:a16="http://schemas.microsoft.com/office/drawing/2014/main" id="{E0ED8593-FEA0-4861-86FE-127659E94A20}"/>
              </a:ext>
            </a:extLst>
          </p:cNvPr>
          <p:cNvSpPr txBox="1"/>
          <p:nvPr/>
        </p:nvSpPr>
        <p:spPr>
          <a:xfrm>
            <a:off x="401472" y="765941"/>
            <a:ext cx="8054378" cy="369332"/>
          </a:xfrm>
          <a:prstGeom prst="rect">
            <a:avLst/>
          </a:prstGeom>
          <a:noFill/>
        </p:spPr>
        <p:txBody>
          <a:bodyPr wrap="square" rtlCol="0">
            <a:spAutoFit/>
          </a:bodyPr>
          <a:lstStyle/>
          <a:p>
            <a:r>
              <a:rPr lang="en-AU" b="1" dirty="0"/>
              <a:t>Year 9</a:t>
            </a:r>
          </a:p>
        </p:txBody>
      </p:sp>
      <p:pic>
        <p:nvPicPr>
          <p:cNvPr id="7" name="Picture 6">
            <a:extLst>
              <a:ext uri="{FF2B5EF4-FFF2-40B4-BE49-F238E27FC236}">
                <a16:creationId xmlns:a16="http://schemas.microsoft.com/office/drawing/2014/main" id="{872A8F9A-9459-4A75-9A97-75D396B84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81347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Curriculum content</a:t>
            </a:r>
          </a:p>
        </p:txBody>
      </p:sp>
      <p:sp>
        <p:nvSpPr>
          <p:cNvPr id="2" name="Content Placeholder 1">
            <a:extLst>
              <a:ext uri="{FF2B5EF4-FFF2-40B4-BE49-F238E27FC236}">
                <a16:creationId xmlns:a16="http://schemas.microsoft.com/office/drawing/2014/main" id="{ED48E230-1A66-4A68-A326-6BD2549EF132}"/>
              </a:ext>
            </a:extLst>
          </p:cNvPr>
          <p:cNvSpPr>
            <a:spLocks noGrp="1"/>
          </p:cNvSpPr>
          <p:nvPr>
            <p:ph idx="1"/>
          </p:nvPr>
        </p:nvSpPr>
        <p:spPr/>
        <p:txBody>
          <a:bodyPr/>
          <a:lstStyle/>
          <a:p>
            <a:r>
              <a:rPr lang="en-AU" dirty="0"/>
              <a:t>Geography content is organised under two interrelated strands:</a:t>
            </a:r>
          </a:p>
          <a:p>
            <a:pPr marL="360000" indent="-360000">
              <a:buFont typeface="Arial" panose="020B0604020202020204" pitchFamily="34" charset="0"/>
              <a:buChar char="•"/>
            </a:pPr>
            <a:r>
              <a:rPr lang="en-AU" dirty="0"/>
              <a:t>Knowledge and understanding</a:t>
            </a:r>
          </a:p>
          <a:p>
            <a:pPr marL="360000" indent="-360000">
              <a:buFont typeface="Arial" panose="020B0604020202020204" pitchFamily="34" charset="0"/>
              <a:buChar char="•"/>
            </a:pPr>
            <a:r>
              <a:rPr lang="en-AU" dirty="0"/>
              <a:t>Skills.</a:t>
            </a:r>
          </a:p>
        </p:txBody>
      </p:sp>
    </p:spTree>
    <p:custDataLst>
      <p:tags r:id="rId1"/>
    </p:custDataLst>
    <p:extLst>
      <p:ext uri="{BB962C8B-B14F-4D97-AF65-F5344CB8AC3E}">
        <p14:creationId xmlns:p14="http://schemas.microsoft.com/office/powerpoint/2010/main" val="134860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a:t>Knowledge and understanding strand</a:t>
            </a:r>
          </a:p>
        </p:txBody>
      </p:sp>
      <p:sp>
        <p:nvSpPr>
          <p:cNvPr id="3" name="Content Placeholder 2">
            <a:extLst>
              <a:ext uri="{FF2B5EF4-FFF2-40B4-BE49-F238E27FC236}">
                <a16:creationId xmlns:a16="http://schemas.microsoft.com/office/drawing/2014/main" id="{1E53E0D5-8463-4798-BF44-56711DCD1717}"/>
              </a:ext>
            </a:extLst>
          </p:cNvPr>
          <p:cNvSpPr>
            <a:spLocks noGrp="1"/>
          </p:cNvSpPr>
          <p:nvPr>
            <p:ph idx="4294967295"/>
          </p:nvPr>
        </p:nvSpPr>
        <p:spPr>
          <a:xfrm>
            <a:off x="-1223889" y="945897"/>
            <a:ext cx="8493125" cy="5040312"/>
          </a:xfrm>
        </p:spPr>
        <p:txBody>
          <a:bodyPr/>
          <a:lstStyle/>
          <a:p>
            <a:endParaRPr lang="en-AU"/>
          </a:p>
          <a:p>
            <a:endParaRPr lang="en-AU"/>
          </a:p>
          <a:p>
            <a:endParaRPr lang="en-AU"/>
          </a:p>
          <a:p>
            <a:endParaRPr lang="en-AU"/>
          </a:p>
          <a:p>
            <a:endParaRPr lang="en-AU"/>
          </a:p>
          <a:p>
            <a:endParaRPr lang="en-AU"/>
          </a:p>
          <a:p>
            <a:endParaRPr lang="en-AU"/>
          </a:p>
          <a:p>
            <a:endParaRPr lang="en-AU"/>
          </a:p>
          <a:p>
            <a:endParaRPr lang="en-AU"/>
          </a:p>
        </p:txBody>
      </p:sp>
      <p:graphicFrame>
        <p:nvGraphicFramePr>
          <p:cNvPr id="4" name="Table 3">
            <a:extLst>
              <a:ext uri="{FF2B5EF4-FFF2-40B4-BE49-F238E27FC236}">
                <a16:creationId xmlns:a16="http://schemas.microsoft.com/office/drawing/2014/main" id="{6494D3FB-DE17-41F7-A0A6-4C78A6F5FAA5}"/>
              </a:ext>
            </a:extLst>
          </p:cNvPr>
          <p:cNvGraphicFramePr>
            <a:graphicFrameLocks noGrp="1"/>
          </p:cNvGraphicFramePr>
          <p:nvPr>
            <p:extLst>
              <p:ext uri="{D42A27DB-BD31-4B8C-83A1-F6EECF244321}">
                <p14:modId xmlns:p14="http://schemas.microsoft.com/office/powerpoint/2010/main" val="3136459707"/>
              </p:ext>
            </p:extLst>
          </p:nvPr>
        </p:nvGraphicFramePr>
        <p:xfrm>
          <a:off x="277212" y="1774914"/>
          <a:ext cx="8575212" cy="3382278"/>
        </p:xfrm>
        <a:graphic>
          <a:graphicData uri="http://schemas.openxmlformats.org/drawingml/2006/table">
            <a:tbl>
              <a:tblPr firstRow="1" firstCol="1" bandRow="1"/>
              <a:tblGrid>
                <a:gridCol w="1974428">
                  <a:extLst>
                    <a:ext uri="{9D8B030D-6E8A-4147-A177-3AD203B41FA5}">
                      <a16:colId xmlns:a16="http://schemas.microsoft.com/office/drawing/2014/main" val="1796207669"/>
                    </a:ext>
                  </a:extLst>
                </a:gridCol>
                <a:gridCol w="157203">
                  <a:extLst>
                    <a:ext uri="{9D8B030D-6E8A-4147-A177-3AD203B41FA5}">
                      <a16:colId xmlns:a16="http://schemas.microsoft.com/office/drawing/2014/main" val="2394094540"/>
                    </a:ext>
                  </a:extLst>
                </a:gridCol>
                <a:gridCol w="1973842">
                  <a:extLst>
                    <a:ext uri="{9D8B030D-6E8A-4147-A177-3AD203B41FA5}">
                      <a16:colId xmlns:a16="http://schemas.microsoft.com/office/drawing/2014/main" val="3913321190"/>
                    </a:ext>
                  </a:extLst>
                </a:gridCol>
                <a:gridCol w="157203">
                  <a:extLst>
                    <a:ext uri="{9D8B030D-6E8A-4147-A177-3AD203B41FA5}">
                      <a16:colId xmlns:a16="http://schemas.microsoft.com/office/drawing/2014/main" val="2077600956"/>
                    </a:ext>
                  </a:extLst>
                </a:gridCol>
                <a:gridCol w="1974428">
                  <a:extLst>
                    <a:ext uri="{9D8B030D-6E8A-4147-A177-3AD203B41FA5}">
                      <a16:colId xmlns:a16="http://schemas.microsoft.com/office/drawing/2014/main" val="2269799739"/>
                    </a:ext>
                  </a:extLst>
                </a:gridCol>
                <a:gridCol w="156617">
                  <a:extLst>
                    <a:ext uri="{9D8B030D-6E8A-4147-A177-3AD203B41FA5}">
                      <a16:colId xmlns:a16="http://schemas.microsoft.com/office/drawing/2014/main" val="2123774690"/>
                    </a:ext>
                  </a:extLst>
                </a:gridCol>
                <a:gridCol w="2181491">
                  <a:extLst>
                    <a:ext uri="{9D8B030D-6E8A-4147-A177-3AD203B41FA5}">
                      <a16:colId xmlns:a16="http://schemas.microsoft.com/office/drawing/2014/main" val="3079235825"/>
                    </a:ext>
                  </a:extLst>
                </a:gridCol>
              </a:tblGrid>
              <a:tr h="566720">
                <a:tc>
                  <a:txBody>
                    <a:bodyPr/>
                    <a:lstStyle/>
                    <a:p>
                      <a:pPr marR="99060" algn="ctr">
                        <a:lnSpc>
                          <a:spcPct val="110000"/>
                        </a:lnSpc>
                        <a:spcAft>
                          <a:spcPts val="600"/>
                        </a:spcAft>
                      </a:pPr>
                      <a:r>
                        <a:rPr lang="en-AU" sz="2000" b="1">
                          <a:effectLst/>
                          <a:latin typeface="Arial" panose="020B0604020202020204" pitchFamily="34" charset="0"/>
                          <a:ea typeface="Times New Roman" panose="02020603050405020304" pitchFamily="18" charset="0"/>
                          <a:cs typeface="Arial" panose="020B0604020202020204" pitchFamily="34" charset="0"/>
                        </a:rPr>
                        <a:t>Year 7</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a:noFill/>
                    </a:lnB>
                    <a:solidFill>
                      <a:srgbClr val="E6E7E8"/>
                    </a:solidFill>
                  </a:tcPr>
                </a:tc>
                <a:tc>
                  <a:txBody>
                    <a:bodyPr/>
                    <a:lstStyle/>
                    <a:p>
                      <a:pPr algn="ctr">
                        <a:lnSpc>
                          <a:spcPct val="110000"/>
                        </a:lnSpc>
                        <a:spcAft>
                          <a:spcPts val="600"/>
                        </a:spcAft>
                      </a:pPr>
                      <a:r>
                        <a:rPr lang="en-AU" sz="2000" b="1">
                          <a:effectLst/>
                          <a:latin typeface="Arial" panose="020B0604020202020204" pitchFamily="34" charset="0"/>
                          <a:ea typeface="Times New Roman" panose="02020603050405020304" pitchFamily="18" charset="0"/>
                          <a:cs typeface="Arial" panose="020B0604020202020204" pitchFamily="34"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algn="ctr">
                        <a:lnSpc>
                          <a:spcPct val="110000"/>
                        </a:lnSpc>
                        <a:spcAft>
                          <a:spcPts val="600"/>
                        </a:spcAft>
                      </a:pPr>
                      <a:r>
                        <a:rPr lang="en-AU"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a:noFill/>
                    </a:lnB>
                    <a:solidFill>
                      <a:srgbClr val="E6E7E8"/>
                    </a:solidFill>
                  </a:tcPr>
                </a:tc>
                <a:tc>
                  <a:txBody>
                    <a:bodyPr/>
                    <a:lstStyle/>
                    <a:p>
                      <a:pPr algn="ctr">
                        <a:lnSpc>
                          <a:spcPct val="110000"/>
                        </a:lnSpc>
                        <a:spcAft>
                          <a:spcPts val="600"/>
                        </a:spcAft>
                      </a:pPr>
                      <a:r>
                        <a:rPr lang="en-AU" sz="2000" b="1">
                          <a:effectLst/>
                          <a:latin typeface="Arial" panose="020B0604020202020204" pitchFamily="34" charset="0"/>
                          <a:ea typeface="Times New Roman" panose="02020603050405020304" pitchFamily="18" charset="0"/>
                          <a:cs typeface="Arial" panose="020B0604020202020204" pitchFamily="34"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algn="ctr">
                        <a:lnSpc>
                          <a:spcPct val="110000"/>
                        </a:lnSpc>
                        <a:spcAft>
                          <a:spcPts val="600"/>
                        </a:spcAft>
                      </a:pPr>
                      <a:r>
                        <a:rPr lang="en-AU"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a:noFill/>
                    </a:lnB>
                    <a:solidFill>
                      <a:srgbClr val="E6E7E8"/>
                    </a:solidFill>
                  </a:tcPr>
                </a:tc>
                <a:tc>
                  <a:txBody>
                    <a:bodyPr/>
                    <a:lstStyle/>
                    <a:p>
                      <a:pPr algn="ctr">
                        <a:lnSpc>
                          <a:spcPct val="110000"/>
                        </a:lnSpc>
                        <a:spcAft>
                          <a:spcPts val="600"/>
                        </a:spcAft>
                      </a:pPr>
                      <a:r>
                        <a:rPr lang="en-AU" sz="2000" b="1">
                          <a:effectLst/>
                          <a:latin typeface="Arial" panose="020B0604020202020204" pitchFamily="34" charset="0"/>
                          <a:ea typeface="Times New Roman" panose="02020603050405020304" pitchFamily="18" charset="0"/>
                          <a:cs typeface="Arial" panose="020B0604020202020204" pitchFamily="34"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algn="ctr">
                        <a:lnSpc>
                          <a:spcPct val="110000"/>
                        </a:lnSpc>
                        <a:spcAft>
                          <a:spcPts val="600"/>
                        </a:spcAft>
                      </a:pPr>
                      <a:r>
                        <a:rPr lang="en-AU"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a:noFill/>
                    </a:lnB>
                    <a:solidFill>
                      <a:srgbClr val="E6E7E8"/>
                    </a:solidFill>
                  </a:tcPr>
                </a:tc>
                <a:extLst>
                  <a:ext uri="{0D108BD9-81ED-4DB2-BD59-A6C34878D82A}">
                    <a16:rowId xmlns:a16="http://schemas.microsoft.com/office/drawing/2014/main" val="1565620181"/>
                  </a:ext>
                </a:extLst>
              </a:tr>
              <a:tr h="1407779">
                <a:tc>
                  <a:txBody>
                    <a:bodyPr/>
                    <a:lstStyle/>
                    <a:p>
                      <a:pPr marL="77470" marR="21590">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Water in the world</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marL="125730" marR="22860">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Landscapes and landforms</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marL="125730" marR="24130">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Biomes and food security</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marL="125730">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Environmental change and management</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526684"/>
                  </a:ext>
                </a:extLst>
              </a:tr>
              <a:tr h="1407779">
                <a:tc>
                  <a:txBody>
                    <a:bodyPr/>
                    <a:lstStyle/>
                    <a:p>
                      <a:pPr marL="77470" marR="21590">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Place and liveability</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marL="125730" marR="22860">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Changing nations</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marL="125730" marR="24130">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Geographies of </a:t>
                      </a:r>
                      <a:r>
                        <a:rPr lang="en-AU" sz="1800">
                          <a:effectLst/>
                          <a:latin typeface="Arial" panose="020B0604020202020204" pitchFamily="34" charset="0"/>
                          <a:ea typeface="Times New Roman" panose="02020603050405020304" pitchFamily="18" charset="0"/>
                          <a:cs typeface="Arial" panose="020B0604020202020204" pitchFamily="34" charset="0"/>
                        </a:rPr>
                        <a:t>interconnections</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0"/>
                        </a:spcAft>
                      </a:pPr>
                      <a:r>
                        <a:rPr lang="en-AU" sz="2000">
                          <a:effectLst/>
                          <a:latin typeface="Arial" panose="020B0604020202020204" pitchFamily="34" charset="0"/>
                          <a:ea typeface="Times New Roman" panose="02020603050405020304" pitchFamily="18" charset="0"/>
                          <a:cs typeface="Arial" panose="020B0604020202020204" pitchFamily="34"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marL="125730">
                        <a:lnSpc>
                          <a:spcPct val="110000"/>
                        </a:lnSpc>
                        <a:spcAft>
                          <a:spcPts val="0"/>
                        </a:spcAft>
                      </a:pPr>
                      <a:r>
                        <a:rPr lang="en-AU" sz="2000" dirty="0">
                          <a:effectLst/>
                          <a:latin typeface="Arial" panose="020B0604020202020204" pitchFamily="34" charset="0"/>
                          <a:ea typeface="Times New Roman" panose="02020603050405020304" pitchFamily="18" charset="0"/>
                          <a:cs typeface="Arial" panose="020B0604020202020204" pitchFamily="34" charset="0"/>
                        </a:rPr>
                        <a:t>Geographies of human wellbeing</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432988"/>
                  </a:ext>
                </a:extLst>
              </a:tr>
            </a:tbl>
          </a:graphicData>
        </a:graphic>
      </p:graphicFrame>
      <p:pic>
        <p:nvPicPr>
          <p:cNvPr id="7" name="Picture 6">
            <a:extLst>
              <a:ext uri="{FF2B5EF4-FFF2-40B4-BE49-F238E27FC236}">
                <a16:creationId xmlns:a16="http://schemas.microsoft.com/office/drawing/2014/main" id="{2C04B193-ADC3-4F68-944E-999B1A283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06225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076B-B7F7-4313-8062-F2FD9C34D4B3}"/>
              </a:ext>
            </a:extLst>
          </p:cNvPr>
          <p:cNvSpPr>
            <a:spLocks noGrp="1"/>
          </p:cNvSpPr>
          <p:nvPr>
            <p:ph type="title"/>
          </p:nvPr>
        </p:nvSpPr>
        <p:spPr/>
        <p:txBody>
          <a:bodyPr/>
          <a:lstStyle/>
          <a:p>
            <a:r>
              <a:rPr lang="en-AU"/>
              <a:t>Skills strand</a:t>
            </a:r>
          </a:p>
        </p:txBody>
      </p:sp>
      <p:graphicFrame>
        <p:nvGraphicFramePr>
          <p:cNvPr id="6" name="Content Placeholder 5">
            <a:extLst>
              <a:ext uri="{FF2B5EF4-FFF2-40B4-BE49-F238E27FC236}">
                <a16:creationId xmlns:a16="http://schemas.microsoft.com/office/drawing/2014/main" id="{007E0327-F5C2-4352-AFD1-CEE40EF8DAC7}"/>
              </a:ext>
            </a:extLst>
          </p:cNvPr>
          <p:cNvGraphicFramePr>
            <a:graphicFrameLocks noGrp="1"/>
          </p:cNvGraphicFramePr>
          <p:nvPr>
            <p:ph idx="4294967295"/>
            <p:extLst>
              <p:ext uri="{D42A27DB-BD31-4B8C-83A1-F6EECF244321}">
                <p14:modId xmlns:p14="http://schemas.microsoft.com/office/powerpoint/2010/main" val="3793360011"/>
              </p:ext>
            </p:extLst>
          </p:nvPr>
        </p:nvGraphicFramePr>
        <p:xfrm>
          <a:off x="323999" y="1658938"/>
          <a:ext cx="8352000" cy="1886252"/>
        </p:xfrm>
        <a:graphic>
          <a:graphicData uri="http://schemas.openxmlformats.org/drawingml/2006/table">
            <a:tbl>
              <a:tblPr firstRow="1" firstCol="1" bandRow="1"/>
              <a:tblGrid>
                <a:gridCol w="504000">
                  <a:extLst>
                    <a:ext uri="{9D8B030D-6E8A-4147-A177-3AD203B41FA5}">
                      <a16:colId xmlns:a16="http://schemas.microsoft.com/office/drawing/2014/main" val="490969865"/>
                    </a:ext>
                  </a:extLst>
                </a:gridCol>
                <a:gridCol w="3816000">
                  <a:extLst>
                    <a:ext uri="{9D8B030D-6E8A-4147-A177-3AD203B41FA5}">
                      <a16:colId xmlns:a16="http://schemas.microsoft.com/office/drawing/2014/main" val="1168567786"/>
                    </a:ext>
                  </a:extLst>
                </a:gridCol>
                <a:gridCol w="216000">
                  <a:extLst>
                    <a:ext uri="{9D8B030D-6E8A-4147-A177-3AD203B41FA5}">
                      <a16:colId xmlns:a16="http://schemas.microsoft.com/office/drawing/2014/main" val="3464882130"/>
                    </a:ext>
                  </a:extLst>
                </a:gridCol>
                <a:gridCol w="3816000">
                  <a:extLst>
                    <a:ext uri="{9D8B030D-6E8A-4147-A177-3AD203B41FA5}">
                      <a16:colId xmlns:a16="http://schemas.microsoft.com/office/drawing/2014/main" val="1544666081"/>
                    </a:ext>
                  </a:extLst>
                </a:gridCol>
              </a:tblGrid>
              <a:tr h="943126">
                <a:tc rowSpan="2">
                  <a:txBody>
                    <a:bodyPr/>
                    <a:lstStyle/>
                    <a:p>
                      <a:pPr algn="ctr">
                        <a:lnSpc>
                          <a:spcPct val="110000"/>
                        </a:lnSpc>
                      </a:pPr>
                      <a:r>
                        <a:rPr lang="en-AU" sz="1800" b="0" dirty="0">
                          <a:effectLst/>
                          <a:latin typeface="Arial" panose="020B0604020202020204" pitchFamily="34" charset="0"/>
                          <a:ea typeface="Times New Roman" panose="02020603050405020304" pitchFamily="18" charset="0"/>
                          <a:cs typeface="Times New Roman" panose="02020603050405020304" pitchFamily="18" charset="0"/>
                        </a:rPr>
                        <a:t>— Sub-strands —</a:t>
                      </a:r>
                    </a:p>
                  </a:txBody>
                  <a:tcPr marL="63593" marR="63593" marT="0" marB="0" vert="vert270">
                    <a:lnL>
                      <a:noFill/>
                    </a:lnL>
                    <a:lnR>
                      <a:noFill/>
                    </a:lnR>
                    <a:lnT>
                      <a:noFill/>
                    </a:lnT>
                    <a:lnB w="28575" cap="flat" cmpd="sng" algn="ctr">
                      <a:noFill/>
                      <a:prstDash val="solid"/>
                      <a:round/>
                      <a:headEnd type="none" w="med" len="med"/>
                      <a:tailEnd type="none" w="med" len="med"/>
                    </a:lnB>
                    <a:noFill/>
                  </a:tcPr>
                </a:tc>
                <a:tc>
                  <a:txBody>
                    <a:bodyPr/>
                    <a:lstStyle/>
                    <a:p>
                      <a:pPr algn="ctr">
                        <a:lnSpc>
                          <a:spcPct val="110000"/>
                        </a:lnSpc>
                      </a:pPr>
                      <a:r>
                        <a:rPr lang="en-AU" sz="1800" b="0" dirty="0">
                          <a:effectLst/>
                          <a:latin typeface="Arial" panose="020B0604020202020204" pitchFamily="34" charset="0"/>
                          <a:ea typeface="Times New Roman" panose="02020603050405020304" pitchFamily="18" charset="0"/>
                          <a:cs typeface="Times New Roman" panose="02020603050405020304" pitchFamily="18" charset="0"/>
                        </a:rPr>
                        <a:t>Questioning and researching</a:t>
                      </a:r>
                      <a:r>
                        <a:rPr lang="en-AU"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using geographical methods</a:t>
                      </a:r>
                      <a:endParaRPr lang="en-AU"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93" marR="63593" marT="0" marB="0" anchor="ctr">
                    <a:lnL>
                      <a:noFill/>
                    </a:lnL>
                    <a:lnR>
                      <a:noFill/>
                    </a:lnR>
                    <a:lnT>
                      <a:noFill/>
                    </a:lnT>
                    <a:lnB w="28575" cap="flat" cmpd="sng" algn="ctr">
                      <a:solidFill>
                        <a:schemeClr val="accent1"/>
                      </a:solidFill>
                      <a:prstDash val="solid"/>
                      <a:round/>
                      <a:headEnd type="none" w="med" len="med"/>
                      <a:tailEnd type="none" w="med" len="med"/>
                    </a:lnB>
                    <a:noFill/>
                  </a:tcPr>
                </a:tc>
                <a:tc>
                  <a:txBody>
                    <a:bodyPr/>
                    <a:lstStyle/>
                    <a:p>
                      <a:pPr algn="ctr">
                        <a:lnSpc>
                          <a:spcPct val="110000"/>
                        </a:lnSpc>
                      </a:pPr>
                      <a:r>
                        <a:rPr lang="en-AU" sz="1800" b="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3593" marR="63593" marT="0" marB="0" anchor="ctr">
                    <a:lnL>
                      <a:noFill/>
                    </a:lnL>
                    <a:lnR>
                      <a:noFill/>
                    </a:lnR>
                    <a:lnT>
                      <a:noFill/>
                    </a:lnT>
                    <a:lnB>
                      <a:noFill/>
                    </a:lnB>
                  </a:tcPr>
                </a:tc>
                <a:tc>
                  <a:txBody>
                    <a:bodyPr/>
                    <a:lstStyle/>
                    <a:p>
                      <a:pPr algn="ctr">
                        <a:lnSpc>
                          <a:spcPct val="110000"/>
                        </a:lnSpc>
                      </a:pPr>
                      <a:r>
                        <a:rPr lang="en-AU"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Concluding and decision-making</a:t>
                      </a:r>
                      <a:endParaRPr lang="en-AU"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93" marR="63593" marT="0" marB="0" anchor="ctr">
                    <a:lnL>
                      <a:noFill/>
                    </a:lnL>
                    <a:lnR>
                      <a:noFill/>
                    </a:lnR>
                    <a:lnT>
                      <a:noFill/>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34231937"/>
                  </a:ext>
                </a:extLst>
              </a:tr>
              <a:tr h="943126">
                <a:tc vMerge="1">
                  <a:txBody>
                    <a:bodyPr/>
                    <a:lstStyle/>
                    <a:p>
                      <a:pPr algn="ctr">
                        <a:lnSpc>
                          <a:spcPct val="110000"/>
                        </a:lnSpc>
                      </a:pPr>
                      <a:endParaRPr lang="en-AU"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93" marR="63593" marT="0" marB="0" anchor="ctr">
                    <a:lnL>
                      <a:noFill/>
                    </a:lnL>
                    <a:lnR>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lnSpc>
                          <a:spcPct val="110000"/>
                        </a:lnSpc>
                      </a:pPr>
                      <a:r>
                        <a:rPr lang="en-AU"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Interpreting and analysing geographical data and information</a:t>
                      </a:r>
                      <a:endParaRPr lang="en-AU"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93" marR="63593" marT="0" marB="0" anchor="ctr">
                    <a:lnL>
                      <a:noFill/>
                    </a:lnL>
                    <a:lnR>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lnSpc>
                          <a:spcPct val="110000"/>
                        </a:lnSpc>
                      </a:pPr>
                      <a:r>
                        <a:rPr lang="en-AU" sz="1800" b="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3593" marR="63593" marT="0" marB="0" anchor="ctr">
                    <a:lnL>
                      <a:noFill/>
                    </a:lnL>
                    <a:lnR>
                      <a:noFill/>
                    </a:lnR>
                    <a:lnT>
                      <a:noFill/>
                    </a:lnT>
                    <a:lnB>
                      <a:noFill/>
                    </a:lnB>
                  </a:tcPr>
                </a:tc>
                <a:tc>
                  <a:txBody>
                    <a:bodyPr/>
                    <a:lstStyle/>
                    <a:p>
                      <a:pPr algn="ctr">
                        <a:lnSpc>
                          <a:spcPct val="110000"/>
                        </a:lnSpc>
                      </a:pPr>
                      <a:r>
                        <a:rPr lang="en-AU"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Communicating</a:t>
                      </a:r>
                      <a:endParaRPr lang="en-AU"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93" marR="63593" marT="0" marB="0" anchor="ctr">
                    <a:lnL>
                      <a:noFill/>
                    </a:lnL>
                    <a:lnR>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44433709"/>
                  </a:ext>
                </a:extLst>
              </a:tr>
            </a:tbl>
          </a:graphicData>
        </a:graphic>
      </p:graphicFrame>
      <p:pic>
        <p:nvPicPr>
          <p:cNvPr id="5" name="Picture 4">
            <a:extLst>
              <a:ext uri="{FF2B5EF4-FFF2-40B4-BE49-F238E27FC236}">
                <a16:creationId xmlns:a16="http://schemas.microsoft.com/office/drawing/2014/main" id="{851CB176-7AF7-46C3-AB9C-DC039E20F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418822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1944CD88-FC6C-4D20-AD50-3143685F005D}"/>
              </a:ext>
            </a:extLst>
          </p:cNvPr>
          <p:cNvSpPr txBox="1">
            <a:spLocks/>
          </p:cNvSpPr>
          <p:nvPr/>
        </p:nvSpPr>
        <p:spPr>
          <a:xfrm>
            <a:off x="324000" y="986401"/>
            <a:ext cx="8493125" cy="5039749"/>
          </a:xfrm>
          <a:prstGeom prst="rect">
            <a:avLst/>
          </a:prstGeom>
        </p:spPr>
        <p:txBody>
          <a:bodyPr>
            <a:normAutofit fontScale="625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3300" b="1" dirty="0"/>
              <a:t>Year 8</a:t>
            </a:r>
          </a:p>
          <a:p>
            <a:pPr fontAlgn="auto">
              <a:spcAft>
                <a:spcPts val="0"/>
              </a:spcAft>
            </a:pPr>
            <a:r>
              <a:rPr lang="en-US" sz="2900" dirty="0"/>
              <a:t>By the end of Year 8, students explain how the interactions of people and environmental processes impact on the characteristics of places. They explain how the characteristics of places are perceived and valued differently by people. They describe the effects of human activity or hazards on environments. They explain the features of a distribution and identify implications. They explain the interconnections between people and places and environments. They explain how these interconnections change places or environments. Students explain responses or strategies to address a geographical phenomenon or challenge, referring to environmental, economic or social factors.</a:t>
            </a:r>
          </a:p>
          <a:p>
            <a:pPr fontAlgn="auto">
              <a:spcAft>
                <a:spcPts val="0"/>
              </a:spcAft>
            </a:pPr>
            <a:endParaRPr lang="en-US" sz="2900" dirty="0"/>
          </a:p>
          <a:p>
            <a:pPr fontAlgn="auto">
              <a:spcAft>
                <a:spcPts val="0"/>
              </a:spcAft>
            </a:pPr>
            <a:r>
              <a:rPr lang="en-US" sz="2900" dirty="0"/>
              <a:t>Students develop relevant questions about a geographical phenomenon or challenge. They collect, </a:t>
            </a:r>
            <a:r>
              <a:rPr lang="en-US" sz="2900" dirty="0" err="1"/>
              <a:t>organise</a:t>
            </a:r>
            <a:r>
              <a:rPr lang="en-US" sz="2900" dirty="0"/>
              <a:t> and represent relevant and reliable data and information using primary research methods and secondary research materials. They interpret and </a:t>
            </a:r>
            <a:r>
              <a:rPr lang="en-US" sz="2900" dirty="0" err="1"/>
              <a:t>analyse</a:t>
            </a:r>
            <a:r>
              <a:rPr lang="en-US" sz="2900" dirty="0"/>
              <a:t> data and information to explain patterns and trends and infer relationships. They draw reasoned conclusions about the impact of the geographical phenomenon or challenge. They decide on appropriate strategies for action and explain potential impacts. Students use geographical knowledge, methods, concepts, terms and reference findings from sources to create descriptions, explanations and responses.</a:t>
            </a:r>
            <a:endParaRPr lang="en-AU" sz="2900" dirty="0"/>
          </a:p>
        </p:txBody>
      </p:sp>
      <p:sp>
        <p:nvSpPr>
          <p:cNvPr id="23" name="Title 22"/>
          <p:cNvSpPr>
            <a:spLocks noGrp="1"/>
          </p:cNvSpPr>
          <p:nvPr>
            <p:ph type="title"/>
          </p:nvPr>
        </p:nvSpPr>
        <p:spPr/>
        <p:txBody>
          <a:bodyPr/>
          <a:lstStyle/>
          <a:p>
            <a:r>
              <a:rPr lang="en-AU" dirty="0"/>
              <a:t>Achievement standard</a:t>
            </a:r>
          </a:p>
        </p:txBody>
      </p:sp>
      <p:sp>
        <p:nvSpPr>
          <p:cNvPr id="6" name="Left Arrow 10">
            <a:extLst>
              <a:ext uri="{FF2B5EF4-FFF2-40B4-BE49-F238E27FC236}">
                <a16:creationId xmlns:a16="http://schemas.microsoft.com/office/drawing/2014/main" id="{70675561-EC66-45B3-BB86-7253BEF3C8B4}"/>
              </a:ext>
            </a:extLst>
          </p:cNvPr>
          <p:cNvSpPr/>
          <p:nvPr/>
        </p:nvSpPr>
        <p:spPr bwMode="auto">
          <a:xfrm>
            <a:off x="3139293" y="1099828"/>
            <a:ext cx="5841269"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117475" marR="0"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 Knowledge and understanding</a:t>
            </a:r>
          </a:p>
        </p:txBody>
      </p:sp>
      <p:sp>
        <p:nvSpPr>
          <p:cNvPr id="7" name="Left Arrow 10">
            <a:extLst>
              <a:ext uri="{FF2B5EF4-FFF2-40B4-BE49-F238E27FC236}">
                <a16:creationId xmlns:a16="http://schemas.microsoft.com/office/drawing/2014/main" id="{2405DE62-57B8-42EF-A87B-C403B75B3D0D}"/>
              </a:ext>
            </a:extLst>
          </p:cNvPr>
          <p:cNvSpPr/>
          <p:nvPr/>
        </p:nvSpPr>
        <p:spPr bwMode="auto">
          <a:xfrm>
            <a:off x="7316942" y="3679461"/>
            <a:ext cx="1663620"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117475" marR="0"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 Skills</a:t>
            </a:r>
          </a:p>
        </p:txBody>
      </p:sp>
      <p:pic>
        <p:nvPicPr>
          <p:cNvPr id="9" name="Picture 8">
            <a:extLst>
              <a:ext uri="{FF2B5EF4-FFF2-40B4-BE49-F238E27FC236}">
                <a16:creationId xmlns:a16="http://schemas.microsoft.com/office/drawing/2014/main" id="{9DD6DBAB-12A0-4192-9825-4AA0FF68A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91504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Key connections</a:t>
            </a:r>
          </a:p>
        </p:txBody>
      </p:sp>
      <p:sp>
        <p:nvSpPr>
          <p:cNvPr id="19" name="Rectangle 3"/>
          <p:cNvSpPr>
            <a:spLocks noGrp="1" noChangeArrowheads="1"/>
          </p:cNvSpPr>
          <p:nvPr>
            <p:ph idx="1"/>
            <p:custDataLst>
              <p:tags r:id="rId1"/>
            </p:custDataLst>
          </p:nvPr>
        </p:nvSpPr>
        <p:spPr/>
        <p:txBody>
          <a:bodyPr>
            <a:normAutofit/>
          </a:bodyPr>
          <a:lstStyle/>
          <a:p>
            <a:pPr lvl="0"/>
            <a:r>
              <a:rPr lang="en-AU" dirty="0"/>
              <a:t>Identify the connections with the other dimensions of the Australian Curriculum including: </a:t>
            </a:r>
          </a:p>
          <a:p>
            <a:pPr marL="360000" lvl="0" indent="-360000">
              <a:buFont typeface="Arial" panose="020B0604020202020204" pitchFamily="34" charset="0"/>
              <a:buChar char="•"/>
            </a:pPr>
            <a:r>
              <a:rPr lang="en-AU" dirty="0"/>
              <a:t>the general capabilities </a:t>
            </a:r>
          </a:p>
          <a:p>
            <a:pPr marL="360000" lvl="0" indent="-360000">
              <a:buFont typeface="Arial" panose="020B0604020202020204" pitchFamily="34" charset="0"/>
              <a:buChar char="•"/>
            </a:pPr>
            <a:r>
              <a:rPr lang="en-AU" dirty="0"/>
              <a:t>the cross-curriculum priorities </a:t>
            </a:r>
          </a:p>
          <a:p>
            <a:pPr marL="360000" lvl="0" indent="-360000">
              <a:buFont typeface="Arial" panose="020B0604020202020204" pitchFamily="34" charset="0"/>
              <a:buChar char="•"/>
            </a:pPr>
            <a:r>
              <a:rPr lang="en-AU" dirty="0"/>
              <a:t>other learning areas within the Australian Curriculum.</a:t>
            </a:r>
          </a:p>
          <a:p>
            <a:pPr eaLnBrk="1" hangingPunct="1"/>
            <a:endParaRPr lang="en-AU" dirty="0"/>
          </a:p>
        </p:txBody>
      </p:sp>
      <p:pic>
        <p:nvPicPr>
          <p:cNvPr id="5" name="Picture 4">
            <a:extLst>
              <a:ext uri="{FF2B5EF4-FFF2-40B4-BE49-F238E27FC236}">
                <a16:creationId xmlns:a16="http://schemas.microsoft.com/office/drawing/2014/main" id="{347AA1FE-D30C-41B2-8153-EA9E40816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89566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709" y="1556792"/>
            <a:ext cx="80251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US" sz="2400" b="0">
                <a:latin typeface="Arial" panose="020B0604020202020204" pitchFamily="34" charset="0"/>
                <a:ea typeface="+mn-ea"/>
                <a:cs typeface="Arial" panose="020B0604020202020204" pitchFamily="34" charset="0"/>
              </a:rPr>
              <a:t>Critical and creative thinking </a:t>
            </a:r>
            <a:r>
              <a:rPr lang="en-US" sz="2400" dirty="0">
                <a:latin typeface="Arial" panose="020B0604020202020204" pitchFamily="34" charset="0"/>
                <a:ea typeface="+mn-ea"/>
                <a:cs typeface="Arial" panose="020B0604020202020204" pitchFamily="34" charset="0"/>
              </a:rPr>
              <a:t>	</a:t>
            </a:r>
            <a:r>
              <a:rPr lang="en-US" sz="2400">
                <a:latin typeface="Arial" panose="020B0604020202020204" pitchFamily="34" charset="0"/>
                <a:ea typeface="+mn-ea"/>
                <a:cs typeface="Arial" panose="020B0604020202020204" pitchFamily="34" charset="0"/>
              </a:rPr>
              <a:t> </a:t>
            </a:r>
          </a:p>
          <a:p>
            <a:pPr defTabSz="361950">
              <a:spcBef>
                <a:spcPts val="600"/>
              </a:spcBef>
              <a:defRPr/>
            </a:pPr>
            <a:r>
              <a:rPr lang="en-US" sz="2400" b="0">
                <a:latin typeface="Arial" panose="020B0604020202020204" pitchFamily="34" charset="0"/>
                <a:ea typeface="+mn-ea"/>
                <a:cs typeface="Arial" panose="020B0604020202020204" pitchFamily="34" charset="0"/>
              </a:rPr>
              <a:t>Digital literacy </a:t>
            </a:r>
          </a:p>
          <a:p>
            <a:pPr defTabSz="361950">
              <a:spcBef>
                <a:spcPts val="600"/>
              </a:spcBef>
              <a:defRPr/>
            </a:pPr>
            <a:r>
              <a:rPr lang="en-US" sz="2400" b="0">
                <a:latin typeface="Arial" panose="020B0604020202020204" pitchFamily="34" charset="0"/>
                <a:ea typeface="+mn-ea"/>
                <a:cs typeface="Arial" panose="020B0604020202020204" pitchFamily="34" charset="0"/>
              </a:rPr>
              <a:t>Ethical understanding</a:t>
            </a:r>
          </a:p>
          <a:p>
            <a:pPr defTabSz="361950">
              <a:spcBef>
                <a:spcPts val="600"/>
              </a:spcBef>
              <a:defRPr/>
            </a:pPr>
            <a:r>
              <a:rPr lang="en-US" sz="2400" b="0">
                <a:latin typeface="Arial" panose="020B0604020202020204" pitchFamily="34" charset="0"/>
                <a:ea typeface="+mn-ea"/>
                <a:cs typeface="Arial" panose="020B0604020202020204" pitchFamily="34" charset="0"/>
              </a:rPr>
              <a:t>Intercultural understanding</a:t>
            </a:r>
            <a:endParaRPr lang="en-US" sz="240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Literacy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Numeracy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Personal </a:t>
            </a:r>
            <a:r>
              <a:rPr lang="en-US" sz="2400" b="0" dirty="0">
                <a:latin typeface="Arial" panose="020B0604020202020204" pitchFamily="34" charset="0"/>
                <a:ea typeface="+mn-ea"/>
                <a:cs typeface="Arial" panose="020B0604020202020204" pitchFamily="34" charset="0"/>
              </a:rPr>
              <a:t>and social capability</a:t>
            </a: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324000" y="260352"/>
            <a:ext cx="8493125" cy="1067668"/>
          </a:xfrm>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21" name="Picture 20">
            <a:extLst>
              <a:ext uri="{FF2B5EF4-FFF2-40B4-BE49-F238E27FC236}">
                <a16:creationId xmlns:a16="http://schemas.microsoft.com/office/drawing/2014/main" id="{325D76A1-EB51-452E-BF51-335A5283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7A5C612F-3F81-45D8-B196-2EDD22BBDF2C}"/>
              </a:ext>
            </a:extLst>
          </p:cNvPr>
          <p:cNvGrpSpPr/>
          <p:nvPr/>
        </p:nvGrpSpPr>
        <p:grpSpPr>
          <a:xfrm>
            <a:off x="360807" y="1583521"/>
            <a:ext cx="333375" cy="3011880"/>
            <a:chOff x="360807" y="1583521"/>
            <a:chExt cx="333375" cy="3011880"/>
          </a:xfrm>
        </p:grpSpPr>
        <p:pic>
          <p:nvPicPr>
            <p:cNvPr id="5" name="Picture 4">
              <a:extLst>
                <a:ext uri="{FF2B5EF4-FFF2-40B4-BE49-F238E27FC236}">
                  <a16:creationId xmlns:a16="http://schemas.microsoft.com/office/drawing/2014/main" id="{5FC70941-3355-4974-912F-1A7A9A8212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807" y="1583521"/>
              <a:ext cx="333375" cy="333375"/>
            </a:xfrm>
            <a:prstGeom prst="rect">
              <a:avLst/>
            </a:prstGeom>
          </p:spPr>
        </p:pic>
        <p:pic>
          <p:nvPicPr>
            <p:cNvPr id="7" name="Picture 6">
              <a:extLst>
                <a:ext uri="{FF2B5EF4-FFF2-40B4-BE49-F238E27FC236}">
                  <a16:creationId xmlns:a16="http://schemas.microsoft.com/office/drawing/2014/main" id="{27B0E49F-5EF3-4409-B929-4444FA7A8C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0807" y="2029938"/>
              <a:ext cx="333375" cy="333375"/>
            </a:xfrm>
            <a:prstGeom prst="rect">
              <a:avLst/>
            </a:prstGeom>
          </p:spPr>
        </p:pic>
        <p:pic>
          <p:nvPicPr>
            <p:cNvPr id="9" name="Picture 8">
              <a:extLst>
                <a:ext uri="{FF2B5EF4-FFF2-40B4-BE49-F238E27FC236}">
                  <a16:creationId xmlns:a16="http://schemas.microsoft.com/office/drawing/2014/main" id="{D3977E21-2FFF-4FEF-9C20-0BA51A7B8B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807" y="2476355"/>
              <a:ext cx="333375" cy="333375"/>
            </a:xfrm>
            <a:prstGeom prst="rect">
              <a:avLst/>
            </a:prstGeom>
          </p:spPr>
        </p:pic>
        <p:pic>
          <p:nvPicPr>
            <p:cNvPr id="11" name="Picture 10">
              <a:extLst>
                <a:ext uri="{FF2B5EF4-FFF2-40B4-BE49-F238E27FC236}">
                  <a16:creationId xmlns:a16="http://schemas.microsoft.com/office/drawing/2014/main" id="{15220F77-2AD9-44EF-81DE-50D12BE286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0807" y="2922772"/>
              <a:ext cx="333375" cy="333375"/>
            </a:xfrm>
            <a:prstGeom prst="rect">
              <a:avLst/>
            </a:prstGeom>
          </p:spPr>
        </p:pic>
        <p:pic>
          <p:nvPicPr>
            <p:cNvPr id="13" name="Picture 12">
              <a:extLst>
                <a:ext uri="{FF2B5EF4-FFF2-40B4-BE49-F238E27FC236}">
                  <a16:creationId xmlns:a16="http://schemas.microsoft.com/office/drawing/2014/main" id="{1AA807DF-0DB5-4A25-9B06-C54F2787EB9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0807" y="3369189"/>
              <a:ext cx="333375" cy="333375"/>
            </a:xfrm>
            <a:prstGeom prst="rect">
              <a:avLst/>
            </a:prstGeom>
          </p:spPr>
        </p:pic>
        <p:pic>
          <p:nvPicPr>
            <p:cNvPr id="23" name="Picture 22">
              <a:extLst>
                <a:ext uri="{FF2B5EF4-FFF2-40B4-BE49-F238E27FC236}">
                  <a16:creationId xmlns:a16="http://schemas.microsoft.com/office/drawing/2014/main" id="{F717F726-6843-4231-A2EE-3CABE70A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0807" y="3815606"/>
              <a:ext cx="333375" cy="333375"/>
            </a:xfrm>
            <a:prstGeom prst="rect">
              <a:avLst/>
            </a:prstGeom>
          </p:spPr>
        </p:pic>
        <p:pic>
          <p:nvPicPr>
            <p:cNvPr id="25" name="Picture 24">
              <a:extLst>
                <a:ext uri="{FF2B5EF4-FFF2-40B4-BE49-F238E27FC236}">
                  <a16:creationId xmlns:a16="http://schemas.microsoft.com/office/drawing/2014/main" id="{F7959587-9C15-4612-B64F-4001B1BA80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07" y="4262026"/>
              <a:ext cx="333375" cy="333375"/>
            </a:xfrm>
            <a:prstGeom prst="rect">
              <a:avLst/>
            </a:prstGeom>
          </p:spPr>
        </p:pic>
      </p:grpSp>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2414" y="1517850"/>
            <a:ext cx="891158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361950" rtl="0" eaLnBrk="0" fontAlgn="base" latinLnBrk="0" hangingPunct="0">
              <a:lnSpc>
                <a:spcPct val="15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j-ea"/>
                <a:cs typeface="+mj-cs"/>
              </a:rPr>
              <a:t>	  Aboriginal and Torres Strait Islander histories and </a:t>
            </a:r>
            <a:r>
              <a:rPr lang="en-US" sz="2400" b="0" dirty="0">
                <a:solidFill>
                  <a:srgbClr val="000000"/>
                </a:solidFill>
                <a:latin typeface="Arial"/>
              </a:rPr>
              <a:t>c</a:t>
            </a:r>
            <a:r>
              <a:rPr kumimoji="0" lang="en-US" sz="2400" b="0" i="0" u="none" strike="noStrike" kern="1200" cap="none" spc="0" normalizeH="0" baseline="0" noProof="0" dirty="0" err="1">
                <a:ln>
                  <a:noFill/>
                </a:ln>
                <a:solidFill>
                  <a:srgbClr val="000000"/>
                </a:solidFill>
                <a:effectLst/>
                <a:uLnTx/>
                <a:uFillTx/>
                <a:latin typeface="Arial"/>
                <a:ea typeface="+mj-ea"/>
                <a:cs typeface="+mj-cs"/>
              </a:rPr>
              <a:t>ultures</a:t>
            </a:r>
            <a:br>
              <a:rPr kumimoji="0" lang="en-US" sz="2400" b="0" i="0" u="none" strike="noStrike" kern="1200" cap="none" spc="0" normalizeH="0" baseline="0" noProof="0" dirty="0">
                <a:ln>
                  <a:noFill/>
                </a:ln>
                <a:solidFill>
                  <a:srgbClr val="000000"/>
                </a:solidFill>
                <a:effectLst/>
                <a:uLnTx/>
                <a:uFillTx/>
                <a:latin typeface="Arial"/>
                <a:ea typeface="+mj-ea"/>
                <a:cs typeface="+mj-cs"/>
              </a:rPr>
            </a:br>
            <a:r>
              <a:rPr kumimoji="0" lang="en-US" sz="2400" b="0" i="0" u="none" strike="noStrike" kern="1200" cap="none" spc="0" normalizeH="0" baseline="0" noProof="0" dirty="0">
                <a:ln>
                  <a:noFill/>
                </a:ln>
                <a:solidFill>
                  <a:srgbClr val="000000"/>
                </a:solidFill>
                <a:effectLst/>
                <a:uLnTx/>
                <a:uFillTx/>
                <a:latin typeface="Arial"/>
                <a:ea typeface="+mj-ea"/>
                <a:cs typeface="+mj-cs"/>
              </a:rPr>
              <a:t>	  Asia and Australia’s Engagement with Asia</a:t>
            </a:r>
            <a:br>
              <a:rPr kumimoji="0" lang="en-US" sz="2400" b="0" i="0" u="none" strike="noStrike" kern="1200" cap="none" spc="0" normalizeH="0" baseline="0" noProof="0" dirty="0">
                <a:ln>
                  <a:noFill/>
                </a:ln>
                <a:solidFill>
                  <a:srgbClr val="000000"/>
                </a:solidFill>
                <a:effectLst/>
                <a:uLnTx/>
                <a:uFillTx/>
                <a:latin typeface="Arial"/>
                <a:ea typeface="+mj-ea"/>
                <a:cs typeface="+mj-cs"/>
              </a:rPr>
            </a:br>
            <a:r>
              <a:rPr kumimoji="0" lang="en-US" sz="2400" b="0" i="0" u="none" strike="noStrike" kern="1200" cap="none" spc="0" normalizeH="0" baseline="0" noProof="0" dirty="0">
                <a:ln>
                  <a:noFill/>
                </a:ln>
                <a:solidFill>
                  <a:srgbClr val="000000"/>
                </a:solidFill>
                <a:effectLst/>
                <a:uLnTx/>
                <a:uFillTx/>
                <a:latin typeface="Arial"/>
                <a:ea typeface="+mj-ea"/>
                <a:cs typeface="+mj-cs"/>
              </a:rPr>
              <a:t>	  Sustainability</a:t>
            </a:r>
          </a:p>
          <a:p>
            <a:pPr marL="0" marR="0" lvl="0" indent="0" algn="l" defTabSz="361950" rtl="0" eaLnBrk="0" fontAlgn="base" latinLnBrk="0" hangingPunct="0">
              <a:lnSpc>
                <a:spcPct val="150000"/>
              </a:lnSpc>
              <a:spcBef>
                <a:spcPts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j-ea"/>
              <a:cs typeface="+mj-cs"/>
            </a:endParaRPr>
          </a:p>
        </p:txBody>
      </p:sp>
      <p:sp>
        <p:nvSpPr>
          <p:cNvPr id="3" name="Title 1"/>
          <p:cNvSpPr>
            <a:spLocks noGrp="1"/>
          </p:cNvSpPr>
          <p:nvPr>
            <p:ph type="title"/>
          </p:nvPr>
        </p:nvSpPr>
        <p:spPr/>
        <p:txBody>
          <a:bodyPr vert="horz" lIns="0" tIns="0" rIns="0" bIns="0" rtlCol="0" anchor="t">
            <a:noAutofit/>
          </a:bodyPr>
          <a:lstStyle/>
          <a:p>
            <a:r>
              <a:rPr lang="en-AU" dirty="0"/>
              <a:t>Three-dimensional curriculum: </a:t>
            </a:r>
            <a:br>
              <a:rPr lang="en-AU" dirty="0"/>
            </a:br>
            <a:r>
              <a:rPr lang="en-AU" dirty="0"/>
              <a:t>Cross-curriculum priorities</a:t>
            </a:r>
            <a:endParaRPr lang="en-US" dirty="0"/>
          </a:p>
        </p:txBody>
      </p:sp>
      <p:pic>
        <p:nvPicPr>
          <p:cNvPr id="8" name="Picture 7">
            <a:extLst>
              <a:ext uri="{FF2B5EF4-FFF2-40B4-BE49-F238E27FC236}">
                <a16:creationId xmlns:a16="http://schemas.microsoft.com/office/drawing/2014/main" id="{95090285-E26A-415D-833F-51E0B98859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9" name="Group 8">
            <a:extLst>
              <a:ext uri="{FF2B5EF4-FFF2-40B4-BE49-F238E27FC236}">
                <a16:creationId xmlns:a16="http://schemas.microsoft.com/office/drawing/2014/main" id="{00DF8B55-AC80-464D-A976-CA499C42B11F}"/>
              </a:ext>
            </a:extLst>
          </p:cNvPr>
          <p:cNvGrpSpPr/>
          <p:nvPr/>
        </p:nvGrpSpPr>
        <p:grpSpPr>
          <a:xfrm>
            <a:off x="355247" y="1693203"/>
            <a:ext cx="333376" cy="1431149"/>
            <a:chOff x="-333376" y="1684493"/>
            <a:chExt cx="333376" cy="1431149"/>
          </a:xfrm>
        </p:grpSpPr>
        <p:pic>
          <p:nvPicPr>
            <p:cNvPr id="10" name="Picture 9">
              <a:extLst>
                <a:ext uri="{FF2B5EF4-FFF2-40B4-BE49-F238E27FC236}">
                  <a16:creationId xmlns:a16="http://schemas.microsoft.com/office/drawing/2014/main" id="{5DD2D4D9-1AB1-4779-A7E4-2936C1DE9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11" name="Picture 10">
              <a:extLst>
                <a:ext uri="{FF2B5EF4-FFF2-40B4-BE49-F238E27FC236}">
                  <a16:creationId xmlns:a16="http://schemas.microsoft.com/office/drawing/2014/main" id="{DA2AA726-7549-456F-A5B3-98E39DB922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2" name="Picture 11">
              <a:extLst>
                <a:ext uri="{FF2B5EF4-FFF2-40B4-BE49-F238E27FC236}">
                  <a16:creationId xmlns:a16="http://schemas.microsoft.com/office/drawing/2014/main" id="{151D49B4-C552-46DB-A3F7-2026725BE1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74193342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0" tIns="0" rIns="0" bIns="0" rtlCol="0" anchor="ctr">
            <a:noAutofit/>
          </a:bodyPr>
          <a:lstStyle/>
          <a:p>
            <a:r>
              <a:rPr lang="en-AU"/>
              <a:t>Find out more</a:t>
            </a:r>
            <a:endParaRPr lang="en-US"/>
          </a:p>
        </p:txBody>
      </p:sp>
      <p:sp>
        <p:nvSpPr>
          <p:cNvPr id="2" name="Content Placeholder 1">
            <a:extLst>
              <a:ext uri="{FF2B5EF4-FFF2-40B4-BE49-F238E27FC236}">
                <a16:creationId xmlns:a16="http://schemas.microsoft.com/office/drawing/2014/main" id="{0791207B-B6E1-4528-A84D-72E40B2DD35B}"/>
              </a:ext>
            </a:extLst>
          </p:cNvPr>
          <p:cNvSpPr>
            <a:spLocks noGrp="1"/>
          </p:cNvSpPr>
          <p:nvPr>
            <p:ph idx="1"/>
          </p:nvPr>
        </p:nvSpPr>
        <p:spPr/>
        <p:txBody>
          <a:bodyPr/>
          <a:lstStyle/>
          <a:p>
            <a:pPr lvl="0" eaLnBrk="0" fontAlgn="base" hangingPunct="0">
              <a:spcBef>
                <a:spcPct val="0"/>
              </a:spcBef>
              <a:spcAft>
                <a:spcPct val="0"/>
              </a:spcAft>
              <a:defRPr/>
            </a:pPr>
            <a:r>
              <a:rPr lang="en-US" kern="0" dirty="0">
                <a:solidFill>
                  <a:srgbClr val="000000"/>
                </a:solidFill>
                <a:latin typeface="Arial"/>
              </a:rPr>
              <a:t>Find out more on the QCAA Australian Curriculum </a:t>
            </a:r>
            <a:br>
              <a:rPr lang="en-US" kern="0" dirty="0">
                <a:solidFill>
                  <a:srgbClr val="000000"/>
                </a:solidFill>
                <a:latin typeface="Arial"/>
              </a:rPr>
            </a:br>
            <a:r>
              <a:rPr lang="en-US" kern="0" dirty="0">
                <a:solidFill>
                  <a:srgbClr val="000000"/>
                </a:solidFill>
                <a:latin typeface="Arial"/>
              </a:rPr>
              <a:t>webpage.</a:t>
            </a:r>
            <a:endParaRPr lang="en-US" sz="2400" kern="0" dirty="0">
              <a:solidFill>
                <a:srgbClr val="000000"/>
              </a:solidFill>
              <a:latin typeface="Arial"/>
            </a:endParaRPr>
          </a:p>
          <a:p>
            <a:pPr lvl="0" eaLnBrk="0" fontAlgn="base" hangingPunct="0">
              <a:spcBef>
                <a:spcPct val="0"/>
              </a:spcBef>
              <a:spcAft>
                <a:spcPct val="0"/>
              </a:spcAft>
              <a:defRPr/>
            </a:pPr>
            <a:endParaRPr lang="en-US" sz="2400" kern="0" dirty="0">
              <a:solidFill>
                <a:srgbClr val="000000"/>
              </a:solidFill>
              <a:latin typeface="Arial"/>
            </a:endParaRPr>
          </a:p>
          <a:p>
            <a:endParaRPr lang="en-AU" dirty="0"/>
          </a:p>
        </p:txBody>
      </p:sp>
      <p:pic>
        <p:nvPicPr>
          <p:cNvPr id="8" name="Picture 7">
            <a:extLst>
              <a:ext uri="{FF2B5EF4-FFF2-40B4-BE49-F238E27FC236}">
                <a16:creationId xmlns:a16="http://schemas.microsoft.com/office/drawing/2014/main" id="{365E9926-F0B5-4EE2-BAAE-C632B2EFC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6" name="Group 5">
            <a:extLst>
              <a:ext uri="{FF2B5EF4-FFF2-40B4-BE49-F238E27FC236}">
                <a16:creationId xmlns:a16="http://schemas.microsoft.com/office/drawing/2014/main" id="{1A83ECF5-5A04-4C3F-81AD-BC94DDBF5EF5}"/>
              </a:ext>
            </a:extLst>
          </p:cNvPr>
          <p:cNvGrpSpPr/>
          <p:nvPr/>
        </p:nvGrpSpPr>
        <p:grpSpPr>
          <a:xfrm>
            <a:off x="3170191" y="2066150"/>
            <a:ext cx="2800742" cy="3959999"/>
            <a:chOff x="3170191" y="2066150"/>
            <a:chExt cx="2800742" cy="3959999"/>
          </a:xfrm>
        </p:grpSpPr>
        <p:pic>
          <p:nvPicPr>
            <p:cNvPr id="5" name="Picture 4">
              <a:extLst>
                <a:ext uri="{FF2B5EF4-FFF2-40B4-BE49-F238E27FC236}">
                  <a16:creationId xmlns:a16="http://schemas.microsoft.com/office/drawing/2014/main" id="{A95FC083-34BA-46D7-8AC3-047B3CFC56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70191" y="2066150"/>
              <a:ext cx="2800742" cy="3959999"/>
            </a:xfrm>
            <a:prstGeom prst="rect">
              <a:avLst/>
            </a:prstGeom>
            <a:ln>
              <a:solidFill>
                <a:schemeClr val="bg1">
                  <a:lumMod val="65000"/>
                </a:schemeClr>
              </a:solidFill>
            </a:ln>
            <a:effectLst>
              <a:outerShdw blurRad="50800" dist="19050" dir="2700000" algn="tl" rotWithShape="0">
                <a:prstClr val="black">
                  <a:alpha val="63000"/>
                </a:prstClr>
              </a:outerShdw>
            </a:effectLst>
          </p:spPr>
        </p:pic>
        <p:pic>
          <p:nvPicPr>
            <p:cNvPr id="4" name="Picture 3">
              <a:extLst>
                <a:ext uri="{FF2B5EF4-FFF2-40B4-BE49-F238E27FC236}">
                  <a16:creationId xmlns:a16="http://schemas.microsoft.com/office/drawing/2014/main" id="{0DA209F2-39FE-406B-A502-6210B650CEBB}"/>
                </a:ext>
              </a:extLst>
            </p:cNvPr>
            <p:cNvPicPr>
              <a:picLocks noChangeAspect="1"/>
            </p:cNvPicPr>
            <p:nvPr/>
          </p:nvPicPr>
          <p:blipFill>
            <a:blip r:embed="rId5"/>
            <a:stretch>
              <a:fillRect/>
            </a:stretch>
          </p:blipFill>
          <p:spPr>
            <a:xfrm>
              <a:off x="5195754" y="2533140"/>
              <a:ext cx="708769" cy="825519"/>
            </a:xfrm>
            <a:prstGeom prst="rect">
              <a:avLst/>
            </a:prstGeom>
          </p:spPr>
        </p:pic>
      </p:grpSp>
    </p:spTree>
    <p:extLst>
      <p:ext uri="{BB962C8B-B14F-4D97-AF65-F5344CB8AC3E}">
        <p14:creationId xmlns:p14="http://schemas.microsoft.com/office/powerpoint/2010/main" val="334634172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Learning goals</a:t>
            </a:r>
          </a:p>
        </p:txBody>
      </p:sp>
      <p:sp>
        <p:nvSpPr>
          <p:cNvPr id="19" name="Rectangle 3"/>
          <p:cNvSpPr>
            <a:spLocks noGrp="1" noChangeArrowheads="1"/>
          </p:cNvSpPr>
          <p:nvPr>
            <p:ph idx="1"/>
            <p:custDataLst>
              <p:tags r:id="rId2"/>
            </p:custDataLst>
          </p:nvPr>
        </p:nvSpPr>
        <p:spPr/>
        <p:txBody>
          <a:bodyPr>
            <a:normAutofit/>
          </a:bodyPr>
          <a:lstStyle/>
          <a:p>
            <a:pPr eaLnBrk="1" hangingPunct="1"/>
            <a:r>
              <a:rPr lang="en-AU"/>
              <a:t>This presentation aims to:</a:t>
            </a:r>
          </a:p>
          <a:p>
            <a:pPr marL="360363" indent="-360363" eaLnBrk="1" hangingPunct="1">
              <a:buFontTx/>
              <a:buChar char="•"/>
            </a:pPr>
            <a:r>
              <a:rPr lang="en-AU"/>
              <a:t>build understanding of the Australian Curriculum Version 9.0: Humanities and Social Sciences in Years 7–10 Geography</a:t>
            </a:r>
          </a:p>
          <a:p>
            <a:pPr marL="360363" indent="-360363" eaLnBrk="1" hangingPunct="1">
              <a:buFontTx/>
              <a:buChar char="•"/>
            </a:pPr>
            <a:r>
              <a:rPr lang="en-AU"/>
              <a:t>provide an overview of the structure of Years 7–10 Geography.</a:t>
            </a:r>
          </a:p>
          <a:p>
            <a:pPr eaLnBrk="1" hangingPunct="1"/>
            <a:endParaRPr lang="en-AU"/>
          </a:p>
        </p:txBody>
      </p:sp>
    </p:spTree>
    <p:custDataLst>
      <p:tags r:id="rId1"/>
    </p:custDataLst>
    <p:extLst>
      <p:ext uri="{BB962C8B-B14F-4D97-AF65-F5344CB8AC3E}">
        <p14:creationId xmlns:p14="http://schemas.microsoft.com/office/powerpoint/2010/main" val="159484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0" y="980728"/>
            <a:ext cx="624841" cy="298705"/>
          </a:xfrm>
          <a:prstGeom prst="rect">
            <a:avLst/>
          </a:prstGeom>
        </p:spPr>
      </p:pic>
      <p:sp>
        <p:nvSpPr>
          <p:cNvPr id="4" name="Content Placeholder 3"/>
          <p:cNvSpPr>
            <a:spLocks noGrp="1"/>
          </p:cNvSpPr>
          <p:nvPr>
            <p:ph idx="1"/>
          </p:nvPr>
        </p:nvSpPr>
        <p:spPr/>
        <p:txBody>
          <a:bodyPr>
            <a:normAutofit lnSpcReduction="10000"/>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2022</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6"/>
              </a:rPr>
              <a:t>QCAA</a:t>
            </a:r>
            <a:r>
              <a:rPr lang="en-US" sz="1400" dirty="0"/>
              <a:t>)</a:t>
            </a:r>
            <a:r>
              <a:rPr lang="en-AU" sz="1400" dirty="0"/>
              <a:t> 2022’ — please include the link to our copyright notice.</a:t>
            </a:r>
          </a:p>
          <a:p>
            <a:pPr>
              <a:lnSpc>
                <a:spcPct val="110000"/>
              </a:lnSpc>
            </a:pPr>
            <a:r>
              <a:rPr lang="en-US" sz="1400" dirty="0"/>
              <a:t>Other copyright material in this publication is listed below:</a:t>
            </a:r>
          </a:p>
          <a:p>
            <a:pPr marL="228600" lvl="0" indent="-228600">
              <a:buFont typeface="+mj-lt"/>
              <a:buAutoNum type="arabicPeriod"/>
            </a:pPr>
            <a:r>
              <a:rPr lang="en-AU" sz="1400" dirty="0">
                <a:solidFill>
                  <a:srgbClr val="000000"/>
                </a:solidFill>
                <a:effectLst/>
                <a:ea typeface="Times New Roman" panose="02020603050405020304" pitchFamily="18" charset="0"/>
              </a:rPr>
              <a:t>P</a:t>
            </a:r>
            <a:r>
              <a:rPr lang="en-AU" sz="1400" dirty="0">
                <a:solidFill>
                  <a:srgbClr val="111111"/>
                </a:solidFill>
                <a:effectLst/>
                <a:ea typeface="Times New Roman" panose="02020603050405020304" pitchFamily="18"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7"/>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8"/>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9"/>
              </a:rPr>
              <a:t>copyright notice</a:t>
            </a:r>
            <a:r>
              <a:rPr lang="en-US" sz="1400" dirty="0"/>
              <a:t>.</a:t>
            </a:r>
          </a:p>
          <a:p>
            <a:pPr marL="230400" indent="-230400" fontAlgn="auto">
              <a:spcAft>
                <a:spcPts val="0"/>
              </a:spcAft>
              <a:buFont typeface="+mj-lt"/>
              <a:buAutoNum type="arabicPeriod"/>
            </a:pPr>
            <a:r>
              <a:rPr lang="en-US" sz="1400" dirty="0"/>
              <a:t>The three-dimensional curriculum diagram is 'Excluded Material' used under the terms of the Australian Curriculum and its copyright notice and is not modified. © Australian Curriculum, Assessment and Reporting Authority (ACARA) 2009 to present, unless otherwise indicated</a:t>
            </a:r>
            <a:r>
              <a:rPr lang="en-US" sz="1400"/>
              <a:t>. </a:t>
            </a:r>
            <a:endParaRPr lang="en-US" sz="1400" dirty="0"/>
          </a:p>
          <a:p>
            <a:pPr marL="268288" fontAlgn="auto">
              <a:spcAft>
                <a:spcPts val="0"/>
              </a:spcAft>
            </a:pPr>
            <a:r>
              <a:rPr lang="en-US" sz="1400"/>
              <a:t>You </a:t>
            </a:r>
            <a:r>
              <a:rPr lang="en-US" sz="1400" dirty="0"/>
              <a:t>may view, download, display, print, reproduce (such as by making photocopies) and distribute these Excluded Materials in unaltered form only for your personal, non-commercial educational purposes or for the non-commercial educational purposes of your organisation,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t>licence</a:t>
            </a:r>
            <a:r>
              <a:rPr lang="en-US" sz="1400" dirty="0"/>
              <a:t> any of these materials to others. Apart from any uses permitted under the Copyright Act 1968 (</a:t>
            </a:r>
            <a:r>
              <a:rPr lang="en-US" sz="1400" dirty="0" err="1"/>
              <a:t>Cth</a:t>
            </a:r>
            <a:r>
              <a:rPr lang="en-US" sz="1400" dirty="0"/>
              <a:t>), and those explicitly granted above, all other rights are reserved by ACARA. If you want to use such material in a manner that is outside this restrictive </a:t>
            </a:r>
            <a:r>
              <a:rPr lang="en-US" sz="1400" dirty="0" err="1"/>
              <a:t>licence</a:t>
            </a:r>
            <a:r>
              <a:rPr lang="en-US" sz="1400" dirty="0"/>
              <a:t>, you must request permission from ACARA by emailing (</a:t>
            </a:r>
            <a:r>
              <a:rPr lang="en-US" sz="1400" dirty="0">
                <a:hlinkClick r:id="rId10"/>
              </a:rPr>
              <a:t>copyright@acara.edu.au</a:t>
            </a:r>
            <a:r>
              <a:rPr lang="en-US" sz="1400" dirty="0"/>
              <a:t>). </a:t>
            </a:r>
          </a:p>
          <a:p>
            <a:pPr marL="230400" indent="-230400" fontAlgn="auto">
              <a:spcAft>
                <a:spcPts val="0"/>
              </a:spcAft>
              <a:buFont typeface="+mj-lt"/>
              <a:buAutoNum type="arabicPeriod"/>
            </a:pPr>
            <a:endParaRPr lang="en-US" sz="1400" dirty="0"/>
          </a:p>
        </p:txBody>
      </p:sp>
      <p:sp>
        <p:nvSpPr>
          <p:cNvPr id="5" name="Title 4">
            <a:extLst>
              <a:ext uri="{FF2B5EF4-FFF2-40B4-BE49-F238E27FC236}">
                <a16:creationId xmlns:a16="http://schemas.microsoft.com/office/drawing/2014/main" id="{43B25640-344B-4152-B45B-8050824D2FC4}"/>
              </a:ext>
            </a:extLst>
          </p:cNvPr>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2131743138"/>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p:txBody>
          <a:bodyPr/>
          <a:lstStyle/>
          <a:p>
            <a:r>
              <a:rPr lang="en-AU"/>
              <a:t>QCAA social media</a:t>
            </a:r>
          </a:p>
        </p:txBody>
      </p:sp>
    </p:spTree>
    <p:extLst>
      <p:ext uri="{BB962C8B-B14F-4D97-AF65-F5344CB8AC3E}">
        <p14:creationId xmlns:p14="http://schemas.microsoft.com/office/powerpoint/2010/main" val="369181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4F3D03-1C93-42B9-A41F-FBF68763FF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7258" y="2450683"/>
            <a:ext cx="6596859" cy="3708801"/>
          </a:xfrm>
          <a:prstGeom prst="rect">
            <a:avLst/>
          </a:prstGeom>
        </p:spPr>
      </p:pic>
      <p:sp>
        <p:nvSpPr>
          <p:cNvPr id="3" name="Title 1"/>
          <p:cNvSpPr>
            <a:spLocks noGrp="1"/>
          </p:cNvSpPr>
          <p:nvPr>
            <p:ph type="title"/>
          </p:nvPr>
        </p:nvSpPr>
        <p:spPr/>
        <p:txBody>
          <a:bodyPr vert="horz" lIns="0" tIns="0" rIns="0" bIns="0" rtlCol="0" anchor="t">
            <a:noAutofit/>
          </a:bodyPr>
          <a:lstStyle/>
          <a:p>
            <a:r>
              <a:rPr lang="en-AU" dirty="0"/>
              <a:t>Three-dimensional curriculum</a:t>
            </a:r>
            <a:endParaRPr lang="en-US" dirty="0"/>
          </a:p>
        </p:txBody>
      </p:sp>
      <p:sp>
        <p:nvSpPr>
          <p:cNvPr id="4" name="Content Placeholder 3">
            <a:extLst>
              <a:ext uri="{FF2B5EF4-FFF2-40B4-BE49-F238E27FC236}">
                <a16:creationId xmlns:a16="http://schemas.microsoft.com/office/drawing/2014/main" id="{541C3614-834D-4ECD-B52E-71952EF61EC6}"/>
              </a:ext>
            </a:extLst>
          </p:cNvPr>
          <p:cNvSpPr>
            <a:spLocks noGrp="1"/>
          </p:cNvSpPr>
          <p:nvPr>
            <p:ph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Arial"/>
                <a:ea typeface="+mj-ea"/>
                <a:cs typeface="+mj-cs"/>
              </a:rPr>
              <a:t>The Australian Curriculum is a three-dimensional curriculum made up of:</a:t>
            </a:r>
          </a:p>
          <a:p>
            <a:pPr marL="360000" marR="0" lvl="0" indent="-360000" algn="l" defTabSz="914400" rtl="0" eaLnBrk="0" fontAlgn="base" latinLnBrk="0" hangingPunct="0">
              <a:lnSpc>
                <a:spcPct val="100000"/>
              </a:lnSpc>
              <a:spcBef>
                <a:spcPts val="600"/>
              </a:spcBef>
              <a:spcAft>
                <a:spcPct val="0"/>
              </a:spcAft>
              <a:buClrTx/>
              <a:buSzTx/>
              <a:buFont typeface="Arial" pitchFamily="34" charset="0"/>
              <a:buChar char="•"/>
              <a:tabLst/>
              <a:defRPr/>
            </a:pPr>
            <a:r>
              <a:rPr kumimoji="0" lang="en-AU" sz="2800" b="0" i="0" u="none" strike="noStrike" kern="1200" cap="none" spc="0" normalizeH="0" baseline="0" noProof="0" dirty="0">
                <a:ln>
                  <a:noFill/>
                </a:ln>
                <a:solidFill>
                  <a:srgbClr val="000000"/>
                </a:solidFill>
                <a:effectLst/>
                <a:uLnTx/>
                <a:uFillTx/>
                <a:latin typeface="Arial"/>
                <a:ea typeface="+mj-ea"/>
                <a:cs typeface="+mj-cs"/>
              </a:rPr>
              <a:t>learning areas </a:t>
            </a:r>
          </a:p>
          <a:p>
            <a:pPr marL="360000" marR="0" lvl="0" indent="-360000" algn="l" defTabSz="914400" rtl="0" eaLnBrk="0" fontAlgn="base" latinLnBrk="0" hangingPunct="0">
              <a:lnSpc>
                <a:spcPct val="100000"/>
              </a:lnSpc>
              <a:spcBef>
                <a:spcPts val="600"/>
              </a:spcBef>
              <a:spcAft>
                <a:spcPct val="0"/>
              </a:spcAft>
              <a:buClrTx/>
              <a:buSzTx/>
              <a:buFont typeface="Arial" pitchFamily="34" charset="0"/>
              <a:buChar char="•"/>
              <a:tabLst/>
              <a:defRPr/>
            </a:pPr>
            <a:r>
              <a:rPr kumimoji="0" lang="en-AU" sz="2800" b="0" i="0" u="none" strike="noStrike" kern="1200" cap="none" spc="0" normalizeH="0" baseline="0" noProof="0" dirty="0">
                <a:ln>
                  <a:noFill/>
                </a:ln>
                <a:solidFill>
                  <a:srgbClr val="000000"/>
                </a:solidFill>
                <a:effectLst/>
                <a:uLnTx/>
                <a:uFillTx/>
                <a:latin typeface="Arial"/>
                <a:ea typeface="+mj-ea"/>
                <a:cs typeface="+mj-cs"/>
              </a:rPr>
              <a:t>general capabilities </a:t>
            </a:r>
          </a:p>
          <a:p>
            <a:pPr marL="360000" marR="0" lvl="0" indent="-360000" algn="l" defTabSz="914400" rtl="0" eaLnBrk="0" fontAlgn="base" latinLnBrk="0" hangingPunct="0">
              <a:lnSpc>
                <a:spcPct val="100000"/>
              </a:lnSpc>
              <a:spcBef>
                <a:spcPts val="600"/>
              </a:spcBef>
              <a:spcAft>
                <a:spcPct val="0"/>
              </a:spcAft>
              <a:buClrTx/>
              <a:buSzTx/>
              <a:buFont typeface="Arial" pitchFamily="34" charset="0"/>
              <a:buChar char="•"/>
              <a:tabLst/>
              <a:defRPr/>
            </a:pPr>
            <a:r>
              <a:rPr kumimoji="0" lang="en-AU" sz="2800" b="0" i="0" u="none" strike="noStrike" kern="1200" cap="none" spc="0" normalizeH="0" baseline="0" noProof="0" dirty="0">
                <a:ln>
                  <a:noFill/>
                </a:ln>
                <a:solidFill>
                  <a:srgbClr val="000000"/>
                </a:solidFill>
                <a:effectLst/>
                <a:uLnTx/>
                <a:uFillTx/>
                <a:latin typeface="Arial"/>
                <a:ea typeface="+mj-ea"/>
                <a:cs typeface="+mj-cs"/>
              </a:rPr>
              <a:t>cross-curriculum</a:t>
            </a:r>
            <a:br>
              <a:rPr kumimoji="0" lang="en-AU" sz="2800" b="0" i="0" u="none" strike="noStrike" kern="1200" cap="none" spc="0" normalizeH="0" baseline="0" noProof="0" dirty="0">
                <a:ln>
                  <a:noFill/>
                </a:ln>
                <a:solidFill>
                  <a:srgbClr val="000000"/>
                </a:solidFill>
                <a:effectLst/>
                <a:uLnTx/>
                <a:uFillTx/>
                <a:latin typeface="Arial"/>
                <a:ea typeface="+mj-ea"/>
                <a:cs typeface="+mj-cs"/>
              </a:rPr>
            </a:br>
            <a:r>
              <a:rPr kumimoji="0" lang="en-AU" sz="2800" b="0" i="0" u="none" strike="noStrike" kern="1200" cap="none" spc="0" normalizeH="0" baseline="0" noProof="0" dirty="0">
                <a:ln>
                  <a:noFill/>
                </a:ln>
                <a:solidFill>
                  <a:srgbClr val="000000"/>
                </a:solidFill>
                <a:effectLst/>
                <a:uLnTx/>
                <a:uFillTx/>
                <a:latin typeface="Arial"/>
                <a:ea typeface="+mj-ea"/>
                <a:cs typeface="+mj-cs"/>
              </a:rPr>
              <a:t>priorities. </a:t>
            </a:r>
          </a:p>
          <a:p>
            <a:endParaRPr lang="en-AU" dirty="0"/>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a16="http://schemas.microsoft.com/office/drawing/2014/main" id="{731D3F7A-242E-AE4E-9140-37A56A96BD40}"/>
                  </a:ext>
                </a:extLst>
              </p:cNvPr>
              <p:cNvPicPr/>
              <p:nvPr/>
            </p:nvPicPr>
            <p:blipFill>
              <a:blip r:embed="rId5"/>
              <a:stretch>
                <a:fillRect/>
              </a:stretch>
            </p:blipFill>
            <p:spPr>
              <a:xfrm>
                <a:off x="7111951" y="1645480"/>
                <a:ext cx="193320" cy="63859"/>
              </a:xfrm>
              <a:prstGeom prst="rect">
                <a:avLst/>
              </a:prstGeom>
            </p:spPr>
          </p:pic>
        </mc:Fallback>
      </mc:AlternateContent>
      <p:sp>
        <p:nvSpPr>
          <p:cNvPr id="10" name="TextBox 9">
            <a:extLst>
              <a:ext uri="{FF2B5EF4-FFF2-40B4-BE49-F238E27FC236}">
                <a16:creationId xmlns:a16="http://schemas.microsoft.com/office/drawing/2014/main" id="{351D1574-A5C8-4426-8676-DB8550C654FA}"/>
              </a:ext>
            </a:extLst>
          </p:cNvPr>
          <p:cNvSpPr txBox="1"/>
          <p:nvPr/>
        </p:nvSpPr>
        <p:spPr>
          <a:xfrm>
            <a:off x="324000" y="5987059"/>
            <a:ext cx="7108766" cy="212622"/>
          </a:xfrm>
          <a:prstGeom prst="rect">
            <a:avLst/>
          </a:prstGeom>
          <a:noFill/>
        </p:spPr>
        <p:txBody>
          <a:bodyPr wrap="square">
            <a:spAutoFit/>
          </a:bodyPr>
          <a:lstStyle/>
          <a:p>
            <a:pPr>
              <a:lnSpc>
                <a:spcPct val="105000"/>
              </a:lnSpc>
              <a:spcBef>
                <a:spcPts val="200"/>
              </a:spcBef>
              <a:spcAft>
                <a:spcPts val="20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ACARA image from Summary overview (video): </a:t>
            </a:r>
            <a:r>
              <a:rPr lang="en-US" sz="80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6"/>
              </a:rPr>
              <a:t>https://v9.australiancurriculum.edu.au/help/website-tour</a:t>
            </a:r>
            <a:r>
              <a:rPr lang="en-AU"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AU" sz="80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7"/>
              </a:rPr>
              <a:t> </a:t>
            </a:r>
            <a:r>
              <a:rPr lang="en-AU"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86142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Structure of Years 7–10 Geography </a:t>
            </a:r>
          </a:p>
        </p:txBody>
      </p:sp>
      <p:sp>
        <p:nvSpPr>
          <p:cNvPr id="19" name="Rectangle 3"/>
          <p:cNvSpPr>
            <a:spLocks noGrp="1" noChangeArrowheads="1"/>
          </p:cNvSpPr>
          <p:nvPr>
            <p:ph idx="1"/>
            <p:custDataLst>
              <p:tags r:id="rId1"/>
            </p:custDataLst>
          </p:nvPr>
        </p:nvSpPr>
        <p:spPr/>
        <p:txBody>
          <a:bodyPr>
            <a:normAutofit/>
          </a:bodyPr>
          <a:lstStyle/>
          <a:p>
            <a:pPr marL="360000" indent="-360000" eaLnBrk="1" hangingPunct="1">
              <a:buFontTx/>
              <a:buChar char="•"/>
            </a:pPr>
            <a:r>
              <a:rPr lang="en-AU" dirty="0"/>
              <a:t>Rationale</a:t>
            </a:r>
          </a:p>
          <a:p>
            <a:pPr marL="360000" indent="-360000" eaLnBrk="1" hangingPunct="1">
              <a:buFontTx/>
              <a:buChar char="•"/>
            </a:pPr>
            <a:r>
              <a:rPr lang="en-AU" dirty="0"/>
              <a:t>Aims </a:t>
            </a:r>
          </a:p>
          <a:p>
            <a:pPr marL="360000" indent="-360000" eaLnBrk="1" hangingPunct="1">
              <a:buFontTx/>
              <a:buChar char="•"/>
            </a:pPr>
            <a:r>
              <a:rPr lang="en-AU" dirty="0"/>
              <a:t>Key considerations</a:t>
            </a:r>
          </a:p>
          <a:p>
            <a:pPr marL="360000" indent="-360000" eaLnBrk="1" hangingPunct="1">
              <a:buFontTx/>
              <a:buChar char="•"/>
            </a:pPr>
            <a:r>
              <a:rPr lang="en-AU" dirty="0"/>
              <a:t>Core concepts</a:t>
            </a:r>
          </a:p>
          <a:p>
            <a:pPr marL="360000" indent="-360000" defTabSz="361950">
              <a:spcBef>
                <a:spcPts val="600"/>
              </a:spcBef>
              <a:buFont typeface="Arial" pitchFamily="34" charset="0"/>
              <a:buChar char="•"/>
              <a:defRPr/>
            </a:pPr>
            <a:r>
              <a:rPr lang="en-AU" sz="2800" b="0" dirty="0">
                <a:solidFill>
                  <a:srgbClr val="000000"/>
                </a:solidFill>
              </a:rPr>
              <a:t>Structure </a:t>
            </a:r>
          </a:p>
          <a:p>
            <a:pPr marL="720000" lvl="1" defTabSz="361950">
              <a:spcBef>
                <a:spcPts val="600"/>
              </a:spcBef>
              <a:buFont typeface="Arial" pitchFamily="34" charset="0"/>
              <a:buChar char="−"/>
              <a:defRPr/>
            </a:pPr>
            <a:r>
              <a:rPr lang="en-AU" sz="2800" b="0" dirty="0">
                <a:solidFill>
                  <a:srgbClr val="000000"/>
                </a:solidFill>
                <a:latin typeface="Arial"/>
              </a:rPr>
              <a:t>Year-by-year curriculum</a:t>
            </a:r>
          </a:p>
          <a:p>
            <a:pPr marL="720000" lvl="1" defTabSz="361950">
              <a:spcBef>
                <a:spcPts val="600"/>
              </a:spcBef>
              <a:buFont typeface="Arial" pitchFamily="34" charset="0"/>
              <a:buChar char="−"/>
              <a:defRPr/>
            </a:pPr>
            <a:r>
              <a:rPr lang="en-AU" sz="2800" b="0" dirty="0">
                <a:solidFill>
                  <a:srgbClr val="000000"/>
                </a:solidFill>
                <a:latin typeface="Arial"/>
              </a:rPr>
              <a:t>Achievement standards</a:t>
            </a:r>
          </a:p>
          <a:p>
            <a:pPr marL="720000" lvl="1" defTabSz="361950">
              <a:spcBef>
                <a:spcPts val="600"/>
              </a:spcBef>
              <a:buFont typeface="Arial" pitchFamily="34" charset="0"/>
              <a:buChar char="−"/>
              <a:defRPr/>
            </a:pPr>
            <a:r>
              <a:rPr lang="en-AU" sz="2800" b="0" dirty="0">
                <a:solidFill>
                  <a:srgbClr val="000000"/>
                </a:solidFill>
                <a:latin typeface="Arial"/>
              </a:rPr>
              <a:t>Curriculum content</a:t>
            </a:r>
          </a:p>
        </p:txBody>
      </p:sp>
      <p:sp>
        <p:nvSpPr>
          <p:cNvPr id="4" name="Text Placeholder 1">
            <a:extLst>
              <a:ext uri="{FF2B5EF4-FFF2-40B4-BE49-F238E27FC236}">
                <a16:creationId xmlns:a16="http://schemas.microsoft.com/office/drawing/2014/main" id="{9F518F07-4DE0-406B-BA22-934B65D457C2}"/>
              </a:ext>
            </a:extLst>
          </p:cNvPr>
          <p:cNvSpPr txBox="1">
            <a:spLocks/>
          </p:cNvSpPr>
          <p:nvPr/>
        </p:nvSpPr>
        <p:spPr>
          <a:xfrm>
            <a:off x="220304" y="5644794"/>
            <a:ext cx="8493125"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hlinkClick r:id="rId4"/>
              </a:rPr>
              <a:t>https://v9.australiancurriculum.edu.au/teacher-resources/understand-this-learning-area/humanities-and-social-sciences#geography-7</a:t>
            </a:r>
            <a:r>
              <a:rPr lang="en-AU" sz="800">
                <a:hlinkClick r:id="rId4"/>
              </a:rPr>
              <a:t>%E2%80%9310</a:t>
            </a:r>
            <a:r>
              <a:rPr lang="en-AU" sz="800"/>
              <a:t>. </a:t>
            </a:r>
            <a:endParaRPr lang="en-AU" sz="800" dirty="0"/>
          </a:p>
          <a:p>
            <a:pPr fontAlgn="auto">
              <a:spcAft>
                <a:spcPts val="0"/>
              </a:spcAft>
            </a:pPr>
            <a:endParaRPr lang="en-AU" sz="800" dirty="0"/>
          </a:p>
        </p:txBody>
      </p:sp>
    </p:spTree>
    <p:extLst>
      <p:ext uri="{BB962C8B-B14F-4D97-AF65-F5344CB8AC3E}">
        <p14:creationId xmlns:p14="http://schemas.microsoft.com/office/powerpoint/2010/main" val="3761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Rationale</a:t>
            </a:r>
          </a:p>
        </p:txBody>
      </p:sp>
      <p:sp>
        <p:nvSpPr>
          <p:cNvPr id="19" name="Rectangle 3"/>
          <p:cNvSpPr>
            <a:spLocks noGrp="1" noChangeArrowheads="1"/>
          </p:cNvSpPr>
          <p:nvPr>
            <p:ph idx="1"/>
            <p:custDataLst>
              <p:tags r:id="rId2"/>
            </p:custDataLst>
          </p:nvPr>
        </p:nvSpPr>
        <p:spPr/>
        <p:txBody>
          <a:bodyPr>
            <a:normAutofit fontScale="62500" lnSpcReduction="20000"/>
          </a:bodyPr>
          <a:lstStyle/>
          <a:p>
            <a:pPr algn="l"/>
            <a:r>
              <a:rPr lang="en-US" dirty="0">
                <a:solidFill>
                  <a:srgbClr val="000000"/>
                </a:solidFill>
                <a:effectLst/>
              </a:rPr>
              <a:t>In a world of increasing global integration and international mobility, it is critical to sustainability and human wellbeing that young Australians develop a holistic understanding of the world. This requires deep knowledge and understanding of why the world is the way it is and the interconnections between people, places and environments over time.  </a:t>
            </a:r>
          </a:p>
          <a:p>
            <a:pPr algn="l"/>
            <a:r>
              <a:rPr lang="en-US" dirty="0">
                <a:solidFill>
                  <a:srgbClr val="000000"/>
                </a:solidFill>
                <a:effectLst/>
              </a:rPr>
              <a:t>Geography inspires curiosity and wonder about the diversity of the world’s people, places and environments. Geography features a structured way of exploring, </a:t>
            </a:r>
            <a:r>
              <a:rPr lang="en-US" dirty="0" err="1">
                <a:solidFill>
                  <a:srgbClr val="000000"/>
                </a:solidFill>
                <a:effectLst/>
              </a:rPr>
              <a:t>analysing</a:t>
            </a:r>
            <a:r>
              <a:rPr lang="en-US" dirty="0">
                <a:solidFill>
                  <a:srgbClr val="000000"/>
                </a:solidFill>
                <a:effectLst/>
              </a:rPr>
              <a:t> and understanding the characteristics of the places that make up our world. This enables students to question why the world is the way it is and reflect on their relationships with and responsibilities for the world. </a:t>
            </a:r>
          </a:p>
          <a:p>
            <a:pPr algn="l"/>
            <a:r>
              <a:rPr lang="en-US" dirty="0">
                <a:solidFill>
                  <a:srgbClr val="000000"/>
                </a:solidFill>
                <a:effectLst/>
              </a:rPr>
              <a:t>Geography provides students with opportunities to develop a wide range of general skills, capabilities and dispositions that can be applied in everyday life and at work. The subject helps students to develop geospatial technologies and digital tools; an appreciation and respect for social and cultural diversity; a capacity for teamwork; and an ability to solve problems, and to think critically and creatively. </a:t>
            </a:r>
          </a:p>
          <a:p>
            <a:pPr algn="l"/>
            <a:r>
              <a:rPr lang="en-US" dirty="0">
                <a:solidFill>
                  <a:srgbClr val="000000"/>
                </a:solidFill>
                <a:effectLst/>
              </a:rPr>
              <a:t>Through the study of Geography, students become informed and responsible members of their local and global communities. They learn to act ethically to sustain and improve natural and social environments, and engage in the global community.  </a:t>
            </a:r>
          </a:p>
        </p:txBody>
      </p:sp>
      <p:pic>
        <p:nvPicPr>
          <p:cNvPr id="6" name="Picture 5">
            <a:extLst>
              <a:ext uri="{FF2B5EF4-FFF2-40B4-BE49-F238E27FC236}">
                <a16:creationId xmlns:a16="http://schemas.microsoft.com/office/drawing/2014/main" id="{0E3668DB-CCAD-489C-AEB0-F2256D48B4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4980" y="5222449"/>
            <a:ext cx="987385" cy="1014863"/>
          </a:xfrm>
          <a:prstGeom prst="rect">
            <a:avLst/>
          </a:prstGeom>
        </p:spPr>
      </p:pic>
      <p:sp>
        <p:nvSpPr>
          <p:cNvPr id="5" name="Text Placeholder 1">
            <a:extLst>
              <a:ext uri="{FF2B5EF4-FFF2-40B4-BE49-F238E27FC236}">
                <a16:creationId xmlns:a16="http://schemas.microsoft.com/office/drawing/2014/main" id="{212D9E20-3D63-43E7-BACC-7EDDB820FFFC}"/>
              </a:ext>
            </a:extLst>
          </p:cNvPr>
          <p:cNvSpPr txBox="1">
            <a:spLocks/>
          </p:cNvSpPr>
          <p:nvPr/>
        </p:nvSpPr>
        <p:spPr>
          <a:xfrm>
            <a:off x="210877" y="5644794"/>
            <a:ext cx="7609343"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effectLst/>
                <a:latin typeface="Arial" panose="020B0604020202020204" pitchFamily="34" charset="0"/>
                <a:ea typeface="Arial" panose="020B0604020202020204" pitchFamily="34" charset="0"/>
                <a:cs typeface="Times New Roman" panose="02020603050405020304" pitchFamily="18" charset="0"/>
              </a:rPr>
              <a:t>Quoted verbatim and unaltered from ACARA,</a:t>
            </a:r>
            <a:r>
              <a:rPr lang="en-AU" sz="800" b="1" dirty="0"/>
              <a:t> </a:t>
            </a:r>
            <a:r>
              <a:rPr lang="en-AU" sz="800" dirty="0">
                <a:hlinkClick r:id="rId6"/>
              </a:rPr>
              <a:t>https://v9.australiancurriculum.edu.au/teacher-resources/understand-this-learning-area/humanities-and-social-sciences#geography-7%E2%80%9310</a:t>
            </a:r>
            <a:r>
              <a:rPr lang="en-AU" sz="800" dirty="0"/>
              <a:t>. </a:t>
            </a:r>
          </a:p>
          <a:p>
            <a:pPr fontAlgn="auto">
              <a:spcAft>
                <a:spcPts val="0"/>
              </a:spcAft>
            </a:pPr>
            <a:endParaRPr lang="en-AU" sz="800" dirty="0"/>
          </a:p>
        </p:txBody>
      </p:sp>
    </p:spTree>
    <p:custDataLst>
      <p:tags r:id="rId1"/>
    </p:custDataLst>
    <p:extLst>
      <p:ext uri="{BB962C8B-B14F-4D97-AF65-F5344CB8AC3E}">
        <p14:creationId xmlns:p14="http://schemas.microsoft.com/office/powerpoint/2010/main" val="344501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Aims</a:t>
            </a:r>
          </a:p>
        </p:txBody>
      </p:sp>
      <p:sp>
        <p:nvSpPr>
          <p:cNvPr id="19" name="Rectangle 3"/>
          <p:cNvSpPr>
            <a:spLocks noGrp="1" noChangeArrowheads="1"/>
          </p:cNvSpPr>
          <p:nvPr>
            <p:ph idx="1"/>
            <p:custDataLst>
              <p:tags r:id="rId1"/>
            </p:custDataLst>
          </p:nvPr>
        </p:nvSpPr>
        <p:spPr/>
        <p:txBody>
          <a:bodyPr>
            <a:normAutofit fontScale="70000" lnSpcReduction="20000"/>
          </a:bodyPr>
          <a:lstStyle/>
          <a:p>
            <a:pPr algn="l"/>
            <a:r>
              <a:rPr lang="en-US" dirty="0">
                <a:solidFill>
                  <a:srgbClr val="000000"/>
                </a:solidFill>
                <a:effectLst/>
              </a:rPr>
              <a:t>Geography aims to ensure that students develop:  </a:t>
            </a:r>
          </a:p>
          <a:p>
            <a:pPr marL="457200" indent="-457200" algn="l">
              <a:buFont typeface="Arial" panose="020B0604020202020204" pitchFamily="34" charset="0"/>
              <a:buChar char="•"/>
            </a:pPr>
            <a:r>
              <a:rPr lang="en-US" b="0" i="0" dirty="0">
                <a:solidFill>
                  <a:srgbClr val="000000"/>
                </a:solidFill>
                <a:effectLst/>
                <a:latin typeface="Roboto" panose="02000000000000000000" pitchFamily="2" charset="0"/>
              </a:rPr>
              <a:t>a sense of wonder and curiosity about, and respect for, places, people, cultures and environments throughout the world  </a:t>
            </a:r>
          </a:p>
          <a:p>
            <a:pPr marL="457200" indent="-457200" algn="l">
              <a:buFont typeface="Arial" panose="020B0604020202020204" pitchFamily="34" charset="0"/>
              <a:buChar char="•"/>
            </a:pPr>
            <a:r>
              <a:rPr lang="en-US" b="0" i="0" dirty="0">
                <a:solidFill>
                  <a:srgbClr val="000000"/>
                </a:solidFill>
                <a:effectLst/>
                <a:latin typeface="Roboto" panose="02000000000000000000" pitchFamily="2" charset="0"/>
              </a:rPr>
              <a:t>a deep geographical knowledge of their own locality, Australia, the countries of Asia and the world  </a:t>
            </a:r>
          </a:p>
          <a:p>
            <a:pPr marL="457200" indent="-457200" algn="l">
              <a:buFont typeface="Arial" panose="020B0604020202020204" pitchFamily="34" charset="0"/>
              <a:buChar char="•"/>
            </a:pPr>
            <a:r>
              <a:rPr lang="en-US" b="0" i="0" dirty="0">
                <a:solidFill>
                  <a:srgbClr val="000000"/>
                </a:solidFill>
                <a:effectLst/>
                <a:latin typeface="Roboto" panose="02000000000000000000" pitchFamily="2" charset="0"/>
              </a:rPr>
              <a:t>the ability to inquire and think geographically, using the geographical concepts of place, space, environment, scale, change, interconnections and sustainability  </a:t>
            </a:r>
          </a:p>
          <a:p>
            <a:pPr marL="457200" indent="-457200" algn="l">
              <a:buFont typeface="Arial" panose="020B0604020202020204" pitchFamily="34" charset="0"/>
              <a:buChar char="•"/>
            </a:pPr>
            <a:r>
              <a:rPr lang="en-US" b="0" i="0" dirty="0">
                <a:solidFill>
                  <a:srgbClr val="000000"/>
                </a:solidFill>
                <a:effectLst/>
                <a:latin typeface="Roboto" panose="02000000000000000000" pitchFamily="2" charset="0"/>
              </a:rPr>
              <a:t>the capacity to be competent, critical and creative users of geographical methods and skills, including questioning and researching, interpreting and </a:t>
            </a:r>
            <a:r>
              <a:rPr lang="en-US" b="0" i="0" dirty="0" err="1">
                <a:solidFill>
                  <a:srgbClr val="000000"/>
                </a:solidFill>
                <a:effectLst/>
                <a:latin typeface="Roboto" panose="02000000000000000000" pitchFamily="2" charset="0"/>
              </a:rPr>
              <a:t>analysing</a:t>
            </a:r>
            <a:r>
              <a:rPr lang="en-US" b="0" i="0" dirty="0">
                <a:solidFill>
                  <a:srgbClr val="000000"/>
                </a:solidFill>
                <a:effectLst/>
                <a:latin typeface="Roboto" panose="02000000000000000000" pitchFamily="2" charset="0"/>
              </a:rPr>
              <a:t>, concluding and decision-making, and communicating effectively </a:t>
            </a:r>
          </a:p>
          <a:p>
            <a:pPr marL="457200" indent="-457200" algn="l">
              <a:buFont typeface="Arial" panose="020B0604020202020204" pitchFamily="34" charset="0"/>
              <a:buChar char="•"/>
            </a:pPr>
            <a:r>
              <a:rPr lang="en-US" b="0" i="0" dirty="0">
                <a:solidFill>
                  <a:srgbClr val="000000"/>
                </a:solidFill>
                <a:effectLst/>
                <a:latin typeface="Roboto" panose="02000000000000000000" pitchFamily="2" charset="0"/>
              </a:rPr>
              <a:t>an appreciation for the nature of geographical phenomena and challenges, and their impact on people's lives, places and environments  </a:t>
            </a:r>
          </a:p>
          <a:p>
            <a:pPr marL="457200" indent="-457200" algn="l">
              <a:buFont typeface="Arial" panose="020B0604020202020204" pitchFamily="34" charset="0"/>
              <a:buChar char="•"/>
            </a:pPr>
            <a:r>
              <a:rPr lang="en-US" b="0" i="0" dirty="0">
                <a:solidFill>
                  <a:srgbClr val="000000"/>
                </a:solidFill>
                <a:effectLst/>
                <a:latin typeface="Roboto" panose="02000000000000000000" pitchFamily="2" charset="0"/>
              </a:rPr>
              <a:t>capabilities to engage in everyday life, including critical and creative thinking, ethical understanding and intercultural understanding. </a:t>
            </a:r>
          </a:p>
        </p:txBody>
      </p:sp>
      <p:pic>
        <p:nvPicPr>
          <p:cNvPr id="5" name="Picture 4">
            <a:extLst>
              <a:ext uri="{FF2B5EF4-FFF2-40B4-BE49-F238E27FC236}">
                <a16:creationId xmlns:a16="http://schemas.microsoft.com/office/drawing/2014/main" id="{F48888A8-884E-4887-B4BC-89442C0E5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212" y="5412373"/>
            <a:ext cx="868154" cy="892314"/>
          </a:xfrm>
          <a:prstGeom prst="rect">
            <a:avLst/>
          </a:prstGeom>
        </p:spPr>
      </p:pic>
      <p:sp>
        <p:nvSpPr>
          <p:cNvPr id="6" name="Text Placeholder 1">
            <a:extLst>
              <a:ext uri="{FF2B5EF4-FFF2-40B4-BE49-F238E27FC236}">
                <a16:creationId xmlns:a16="http://schemas.microsoft.com/office/drawing/2014/main" id="{BDF31316-0AD0-4390-9D3F-B189D55DC647}"/>
              </a:ext>
            </a:extLst>
          </p:cNvPr>
          <p:cNvSpPr txBox="1">
            <a:spLocks/>
          </p:cNvSpPr>
          <p:nvPr/>
        </p:nvSpPr>
        <p:spPr>
          <a:xfrm>
            <a:off x="210878" y="5644794"/>
            <a:ext cx="7728576"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effectLst/>
                <a:latin typeface="Arial" panose="020B0604020202020204" pitchFamily="34" charset="0"/>
                <a:ea typeface="Arial" panose="020B0604020202020204" pitchFamily="34" charset="0"/>
                <a:cs typeface="Times New Roman" panose="02020603050405020304" pitchFamily="18" charset="0"/>
              </a:rPr>
              <a:t>Quoted verbatim and unaltered from ACARA,</a:t>
            </a:r>
            <a:r>
              <a:rPr lang="en-AU" sz="800" b="1" dirty="0"/>
              <a:t> </a:t>
            </a:r>
            <a:r>
              <a:rPr lang="en-AU" sz="800" dirty="0">
                <a:hlinkClick r:id="rId5"/>
              </a:rPr>
              <a:t>https://v9.australiancurriculum.edu.au/teacher-resources/understand-this-learning-area/humanities-and-social-sciences#geography-7</a:t>
            </a:r>
            <a:r>
              <a:rPr lang="en-AU" sz="800">
                <a:hlinkClick r:id="rId5"/>
              </a:rPr>
              <a:t>%E2%80%9310</a:t>
            </a:r>
            <a:r>
              <a:rPr lang="en-AU" sz="800"/>
              <a:t>. </a:t>
            </a:r>
            <a:endParaRPr lang="en-AU" sz="800" dirty="0"/>
          </a:p>
          <a:p>
            <a:pPr fontAlgn="auto">
              <a:spcAft>
                <a:spcPts val="0"/>
              </a:spcAft>
            </a:pPr>
            <a:endParaRPr lang="en-AU" sz="800" dirty="0"/>
          </a:p>
        </p:txBody>
      </p:sp>
    </p:spTree>
    <p:extLst>
      <p:ext uri="{BB962C8B-B14F-4D97-AF65-F5344CB8AC3E}">
        <p14:creationId xmlns:p14="http://schemas.microsoft.com/office/powerpoint/2010/main" val="337253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Key considerations</a:t>
            </a:r>
          </a:p>
        </p:txBody>
      </p:sp>
      <p:sp>
        <p:nvSpPr>
          <p:cNvPr id="19" name="Rectangle 3"/>
          <p:cNvSpPr>
            <a:spLocks noGrp="1" noChangeArrowheads="1"/>
          </p:cNvSpPr>
          <p:nvPr>
            <p:ph idx="1"/>
            <p:custDataLst>
              <p:tags r:id="rId1"/>
            </p:custDataLst>
          </p:nvPr>
        </p:nvSpPr>
        <p:spPr/>
        <p:txBody>
          <a:bodyPr>
            <a:normAutofit/>
          </a:bodyPr>
          <a:lstStyle/>
          <a:p>
            <a:pPr lvl="0">
              <a:spcBef>
                <a:spcPts val="600"/>
              </a:spcBef>
            </a:pPr>
            <a:r>
              <a:rPr lang="en-AU" b="1" dirty="0"/>
              <a:t>Geography</a:t>
            </a:r>
          </a:p>
          <a:p>
            <a:pPr marL="360000" lvl="0" indent="-360000">
              <a:spcBef>
                <a:spcPts val="600"/>
              </a:spcBef>
              <a:buFont typeface="Arial" panose="020B0604020202020204" pitchFamily="34" charset="0"/>
              <a:buChar char="•"/>
            </a:pPr>
            <a:r>
              <a:rPr lang="en-AU" dirty="0"/>
              <a:t>Inquiry questions</a:t>
            </a:r>
          </a:p>
          <a:p>
            <a:pPr marL="360000" lvl="0" indent="-360000">
              <a:spcBef>
                <a:spcPts val="600"/>
              </a:spcBef>
              <a:buFont typeface="Arial" panose="020B0604020202020204" pitchFamily="34" charset="0"/>
              <a:buChar char="•"/>
            </a:pPr>
            <a:r>
              <a:rPr lang="en-US" dirty="0"/>
              <a:t>Primary research methods, including fieldwork</a:t>
            </a:r>
          </a:p>
          <a:p>
            <a:pPr marL="360000" lvl="0" indent="-360000">
              <a:spcBef>
                <a:spcPts val="600"/>
              </a:spcBef>
              <a:buFont typeface="Arial" panose="020B0604020202020204" pitchFamily="34" charset="0"/>
              <a:buChar char="•"/>
            </a:pPr>
            <a:r>
              <a:rPr lang="en-US" dirty="0"/>
              <a:t>Use of geospatial technologies and digital tools</a:t>
            </a:r>
            <a:endParaRPr lang="en-US" dirty="0">
              <a:cs typeface="Arial"/>
            </a:endParaRPr>
          </a:p>
          <a:p>
            <a:pPr marL="360000" lvl="0" indent="-360000">
              <a:spcBef>
                <a:spcPts val="600"/>
              </a:spcBef>
              <a:buFont typeface="Arial" panose="020B0604020202020204" pitchFamily="34" charset="0"/>
              <a:buChar char="•"/>
            </a:pPr>
            <a:r>
              <a:rPr lang="en-AU" dirty="0"/>
              <a:t>Selecting contexts for study</a:t>
            </a:r>
          </a:p>
          <a:p>
            <a:pPr lvl="0">
              <a:spcBef>
                <a:spcPts val="600"/>
              </a:spcBef>
            </a:pPr>
            <a:endParaRPr lang="en-AU" dirty="0"/>
          </a:p>
          <a:p>
            <a:pPr lvl="0">
              <a:spcBef>
                <a:spcPts val="600"/>
              </a:spcBef>
            </a:pPr>
            <a:r>
              <a:rPr lang="en-AU" b="1" dirty="0"/>
              <a:t>Other HASS considerations</a:t>
            </a:r>
          </a:p>
          <a:p>
            <a:pPr marL="360000" lvl="0" indent="-360000">
              <a:spcBef>
                <a:spcPts val="600"/>
              </a:spcBef>
              <a:buFont typeface="Arial" panose="020B0604020202020204" pitchFamily="34" charset="0"/>
              <a:buChar char="•"/>
            </a:pPr>
            <a:r>
              <a:rPr lang="en-AU" dirty="0"/>
              <a:t>Protocols for engaging First Nations Australians</a:t>
            </a:r>
          </a:p>
          <a:p>
            <a:pPr marL="360000" lvl="0" indent="-360000">
              <a:spcBef>
                <a:spcPts val="600"/>
              </a:spcBef>
              <a:buFont typeface="Arial" panose="020B0604020202020204" pitchFamily="34" charset="0"/>
              <a:buChar char="•"/>
            </a:pPr>
            <a:r>
              <a:rPr lang="en-AU" dirty="0"/>
              <a:t>Meeting the needs of diverse learners</a:t>
            </a:r>
          </a:p>
          <a:p>
            <a:pPr lvl="0">
              <a:spcBef>
                <a:spcPts val="600"/>
              </a:spcBef>
            </a:pPr>
            <a:endParaRPr lang="en-AU" dirty="0"/>
          </a:p>
          <a:p>
            <a:pPr eaLnBrk="1" hangingPunct="1"/>
            <a:endParaRPr lang="en-AU" dirty="0"/>
          </a:p>
        </p:txBody>
      </p:sp>
      <p:pic>
        <p:nvPicPr>
          <p:cNvPr id="5" name="Picture 4">
            <a:extLst>
              <a:ext uri="{FF2B5EF4-FFF2-40B4-BE49-F238E27FC236}">
                <a16:creationId xmlns:a16="http://schemas.microsoft.com/office/drawing/2014/main" id="{23CDD889-54BF-4A5C-ACEC-5357A557FA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87930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Core concepts</a:t>
            </a:r>
          </a:p>
        </p:txBody>
      </p:sp>
      <p:sp>
        <p:nvSpPr>
          <p:cNvPr id="2" name="Content Placeholder 1">
            <a:extLst>
              <a:ext uri="{FF2B5EF4-FFF2-40B4-BE49-F238E27FC236}">
                <a16:creationId xmlns:a16="http://schemas.microsoft.com/office/drawing/2014/main" id="{2878B99E-E89E-4205-978A-794D14A65624}"/>
              </a:ext>
            </a:extLst>
          </p:cNvPr>
          <p:cNvSpPr>
            <a:spLocks noGrp="1"/>
          </p:cNvSpPr>
          <p:nvPr>
            <p:ph idx="1"/>
          </p:nvPr>
        </p:nvSpPr>
        <p:spPr/>
        <p:txBody>
          <a:bodyPr/>
          <a:lstStyle/>
          <a:p>
            <a:pPr marL="360000" indent="-360000">
              <a:buFont typeface="Arial" panose="020B0604020202020204" pitchFamily="34" charset="0"/>
              <a:buChar char="•"/>
            </a:pPr>
            <a:r>
              <a:rPr lang="en-US" dirty="0"/>
              <a:t>Place</a:t>
            </a:r>
          </a:p>
          <a:p>
            <a:pPr marL="360000" indent="-360000">
              <a:buFont typeface="Arial" panose="020B0604020202020204" pitchFamily="34" charset="0"/>
              <a:buChar char="•"/>
            </a:pPr>
            <a:r>
              <a:rPr lang="en-US" dirty="0"/>
              <a:t>Space</a:t>
            </a:r>
          </a:p>
          <a:p>
            <a:pPr marL="360000" indent="-360000">
              <a:buFont typeface="Arial" panose="020B0604020202020204" pitchFamily="34" charset="0"/>
              <a:buChar char="•"/>
            </a:pPr>
            <a:r>
              <a:rPr lang="en-AU" dirty="0"/>
              <a:t>Environment</a:t>
            </a:r>
          </a:p>
          <a:p>
            <a:pPr marL="360000" indent="-360000">
              <a:buFont typeface="Arial" panose="020B0604020202020204" pitchFamily="34" charset="0"/>
              <a:buChar char="•"/>
            </a:pPr>
            <a:r>
              <a:rPr lang="en-AU" dirty="0"/>
              <a:t>Scale</a:t>
            </a:r>
          </a:p>
          <a:p>
            <a:pPr marL="360000" indent="-360000">
              <a:buFont typeface="Arial" panose="020B0604020202020204" pitchFamily="34" charset="0"/>
              <a:buChar char="•"/>
            </a:pPr>
            <a:r>
              <a:rPr lang="en-AU" dirty="0"/>
              <a:t>Change </a:t>
            </a:r>
          </a:p>
          <a:p>
            <a:pPr marL="360000" indent="-360000">
              <a:buFont typeface="Arial" panose="020B0604020202020204" pitchFamily="34" charset="0"/>
              <a:buChar char="•"/>
            </a:pPr>
            <a:r>
              <a:rPr lang="en-AU" dirty="0"/>
              <a:t>Interconnection</a:t>
            </a:r>
          </a:p>
          <a:p>
            <a:pPr marL="360000" indent="-360000">
              <a:buFont typeface="Arial" panose="020B0604020202020204" pitchFamily="34" charset="0"/>
              <a:buChar char="•"/>
            </a:pPr>
            <a:r>
              <a:rPr lang="en-US" dirty="0"/>
              <a:t>Sustainability</a:t>
            </a:r>
            <a:endParaRPr lang="en-AU" dirty="0"/>
          </a:p>
        </p:txBody>
      </p:sp>
      <p:pic>
        <p:nvPicPr>
          <p:cNvPr id="6" name="Picture 5">
            <a:extLst>
              <a:ext uri="{FF2B5EF4-FFF2-40B4-BE49-F238E27FC236}">
                <a16:creationId xmlns:a16="http://schemas.microsoft.com/office/drawing/2014/main" id="{FC983097-97C3-4B80-A182-03266E9C9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317501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1AA2CE-AFF8-4366-94B7-DA009B66A1E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72849" y="873873"/>
            <a:ext cx="2179986" cy="5178955"/>
          </a:xfrm>
          <a:prstGeom prst="rect">
            <a:avLst/>
          </a:prstGeom>
        </p:spPr>
      </p:pic>
      <p:sp>
        <p:nvSpPr>
          <p:cNvPr id="23" name="Title 22"/>
          <p:cNvSpPr>
            <a:spLocks noGrp="1"/>
          </p:cNvSpPr>
          <p:nvPr>
            <p:ph type="title"/>
          </p:nvPr>
        </p:nvSpPr>
        <p:spPr/>
        <p:txBody>
          <a:bodyPr/>
          <a:lstStyle/>
          <a:p>
            <a:r>
              <a:rPr lang="en-AU"/>
              <a:t>Year-by-year and banded curriculum</a:t>
            </a:r>
          </a:p>
        </p:txBody>
      </p:sp>
      <p:sp>
        <p:nvSpPr>
          <p:cNvPr id="19" name="Rectangle 3"/>
          <p:cNvSpPr>
            <a:spLocks noGrp="1" noChangeArrowheads="1"/>
          </p:cNvSpPr>
          <p:nvPr>
            <p:ph idx="1"/>
            <p:custDataLst>
              <p:tags r:id="rId1"/>
            </p:custDataLst>
          </p:nvPr>
        </p:nvSpPr>
        <p:spPr>
          <a:xfrm>
            <a:off x="2632654" y="909125"/>
            <a:ext cx="6184471" cy="5039749"/>
          </a:xfrm>
        </p:spPr>
        <p:txBody>
          <a:bodyPr>
            <a:normAutofit fontScale="92500"/>
          </a:bodyPr>
          <a:lstStyle/>
          <a:p>
            <a:pPr lvl="0">
              <a:spcBef>
                <a:spcPts val="600"/>
              </a:spcBef>
            </a:pPr>
            <a:r>
              <a:rPr lang="en-US" sz="2800" b="0" dirty="0"/>
              <a:t>Each year of </a:t>
            </a:r>
            <a:r>
              <a:rPr lang="en-AU" sz="2800" dirty="0">
                <a:solidFill>
                  <a:schemeClr val="tx1"/>
                </a:solidFill>
                <a:latin typeface="Arial" pitchFamily="34" charset="0"/>
                <a:cs typeface="Arial" pitchFamily="34" charset="0"/>
              </a:rPr>
              <a:t>Years 7–10 </a:t>
            </a:r>
            <a:br>
              <a:rPr lang="en-AU" sz="2800" dirty="0">
                <a:solidFill>
                  <a:schemeClr val="tx1"/>
                </a:solidFill>
                <a:latin typeface="Arial" pitchFamily="34" charset="0"/>
                <a:cs typeface="Arial" pitchFamily="34" charset="0"/>
              </a:rPr>
            </a:br>
            <a:r>
              <a:rPr lang="en-US" sz="2800" b="0" dirty="0"/>
              <a:t>Geography includes the following structural components:</a:t>
            </a:r>
          </a:p>
          <a:p>
            <a:pPr marL="360000" lvl="0" indent="-360000">
              <a:spcBef>
                <a:spcPts val="600"/>
              </a:spcBef>
              <a:buFont typeface="Arial" panose="020B0604020202020204" pitchFamily="34" charset="0"/>
              <a:buChar char="•"/>
            </a:pPr>
            <a:r>
              <a:rPr lang="en-US" sz="2800" b="0" dirty="0"/>
              <a:t>level description</a:t>
            </a:r>
          </a:p>
          <a:p>
            <a:pPr marL="360000" lvl="0" indent="-360000">
              <a:spcBef>
                <a:spcPts val="600"/>
              </a:spcBef>
              <a:buFont typeface="Arial" panose="020B0604020202020204" pitchFamily="34" charset="0"/>
              <a:buChar char="•"/>
            </a:pPr>
            <a:r>
              <a:rPr lang="en-US" sz="2800" b="0" dirty="0"/>
              <a:t>year-by-year content for the Knowledge and understanding strand</a:t>
            </a:r>
          </a:p>
          <a:p>
            <a:pPr marL="360000" lvl="0" indent="-360000">
              <a:spcBef>
                <a:spcPts val="600"/>
              </a:spcBef>
              <a:buFont typeface="Arial" panose="020B0604020202020204" pitchFamily="34" charset="0"/>
              <a:buChar char="•"/>
            </a:pPr>
            <a:r>
              <a:rPr lang="en-US" sz="2800" b="0" dirty="0"/>
              <a:t>banded content for the Skills strand</a:t>
            </a:r>
          </a:p>
          <a:p>
            <a:pPr marL="360000" lvl="0" indent="-360000">
              <a:spcBef>
                <a:spcPts val="600"/>
              </a:spcBef>
              <a:buFont typeface="Arial" panose="020B0604020202020204" pitchFamily="34" charset="0"/>
              <a:buChar char="•"/>
            </a:pPr>
            <a:r>
              <a:rPr lang="en-US" sz="2800" b="0" dirty="0"/>
              <a:t>year-by-year achievement standards.</a:t>
            </a:r>
          </a:p>
          <a:p>
            <a:pPr lvl="0"/>
            <a:endParaRPr lang="en-US" sz="2400" b="0" dirty="0"/>
          </a:p>
          <a:p>
            <a:pPr lvl="0"/>
            <a:r>
              <a:rPr lang="en-US" sz="2800" b="0" dirty="0"/>
              <a:t>The curriculum is developmentally sequenced across the year levels.</a:t>
            </a:r>
          </a:p>
          <a:p>
            <a:pPr eaLnBrk="1" hangingPunct="1"/>
            <a:endParaRPr lang="en-AU" dirty="0"/>
          </a:p>
        </p:txBody>
      </p:sp>
      <p:pic>
        <p:nvPicPr>
          <p:cNvPr id="7" name="Picture 6">
            <a:extLst>
              <a:ext uri="{FF2B5EF4-FFF2-40B4-BE49-F238E27FC236}">
                <a16:creationId xmlns:a16="http://schemas.microsoft.com/office/drawing/2014/main" id="{AA10270A-5088-4F2C-9A33-32E1CB4ACF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1801740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RNRSTYLE" val="Body text"/>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RNRSTYLE" val="Body tex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RNRSTYLE" val="Body text"/>
</p:tagLst>
</file>

<file path=ppt/tags/tag5.xml><?xml version="1.0" encoding="utf-8"?>
<p:tagLst xmlns:a="http://schemas.openxmlformats.org/drawingml/2006/main" xmlns:r="http://schemas.openxmlformats.org/officeDocument/2006/relationships" xmlns:p="http://schemas.openxmlformats.org/presentationml/2006/main">
  <p:tag name="RNRSTYLE" val="Body tex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RNRSTYLE" val="Body text"/>
</p:tagLst>
</file>

<file path=ppt/tags/tag8.xml><?xml version="1.0" encoding="utf-8"?>
<p:tagLst xmlns:a="http://schemas.openxmlformats.org/drawingml/2006/main" xmlns:r="http://schemas.openxmlformats.org/officeDocument/2006/relationships" xmlns:p="http://schemas.openxmlformats.org/presentationml/2006/main">
  <p:tag name="RNRSTYLE" val="Body text"/>
</p:tagLst>
</file>

<file path=ppt/tags/tag9.xml><?xml version="1.0" encoding="utf-8"?>
<p:tagLst xmlns:a="http://schemas.openxmlformats.org/drawingml/2006/main" xmlns:r="http://schemas.openxmlformats.org/officeDocument/2006/relationships" xmlns:p="http://schemas.openxmlformats.org/presentationml/2006/main">
  <p:tag name="RNRSTYLE" val="Body text"/>
</p:tagLst>
</file>

<file path=ppt/theme/theme1.xml><?xml version="1.0" encoding="utf-8"?>
<a:theme xmlns:a="http://schemas.openxmlformats.org/drawingml/2006/main" name="Indigenous girl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9_nv.potx" id="{E9948D09-D97E-452D-A6CB-250278484E9D}" vid="{607D0A2C-CD30-4FE2-AE5F-A6DF54CAE5A3}"/>
    </a:ext>
  </a:extLst>
</a:theme>
</file>

<file path=ppt/theme/theme2.xml><?xml version="1.0" encoding="utf-8"?>
<a:theme xmlns:a="http://schemas.openxmlformats.org/drawingml/2006/main" name="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potx" id="{E795035C-21D9-4638-B4CD-C6BD843253E4}" vid="{DD411755-E528-4E91-B6E2-8D8D76477B19}"/>
    </a:ext>
  </a:extLst>
</a:theme>
</file>

<file path=ppt/theme/theme3.xml><?xml version="1.0" encoding="utf-8"?>
<a:theme xmlns:a="http://schemas.openxmlformats.org/drawingml/2006/main" name="Basic page_individual_QCAA footer">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standard_4x3_CC_BY_v9_nv.potx" id="{E9948D09-D97E-452D-A6CB-250278484E9D}" vid="{CE4643D4-2F86-4753-A764-C192B6B14D18}"/>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A5DEBD03-5E9C-40A0-804B-944DDB9E62A1}">
  <ds:schemaRefs>
    <ds:schemaRef ds:uri="http://purl.org/dc/elements/1.1/"/>
    <ds:schemaRef ds:uri="http://purl.org/dc/dcmitype/"/>
    <ds:schemaRef ds:uri="ac92f0a8-4fbb-4e0a-8c5c-346c8475d8c3"/>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20c994ed-66fc-4ee5-8ec1-3b2cc50edcb4"/>
    <ds:schemaRef ds:uri="http://www.w3.org/XML/1998/namespace"/>
  </ds:schemaRefs>
</ds:datastoreItem>
</file>

<file path=customXml/itemProps4.xml><?xml version="1.0" encoding="utf-8"?>
<ds:datastoreItem xmlns:ds="http://schemas.openxmlformats.org/officeDocument/2006/customXml" ds:itemID="{589905EE-6BEB-4726-86DB-8FB04E1F1455}">
  <ds:schemaRefs>
    <ds:schemaRef ds:uri="20c994ed-66fc-4ee5-8ec1-3b2cc50edcb4"/>
    <ds:schemaRef ds:uri="ac92f0a8-4fbb-4e0a-8c5c-346c8475d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powerpoint_standard_4x3_CC_BY (2)</Template>
  <TotalTime>1126</TotalTime>
  <Words>4743</Words>
  <Application>Microsoft Office PowerPoint</Application>
  <PresentationFormat>On-screen Show (4:3)</PresentationFormat>
  <Paragraphs>399</Paragraphs>
  <Slides>21</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Roboto</vt:lpstr>
      <vt:lpstr>Wingdings</vt:lpstr>
      <vt:lpstr>Indigenous girls</vt:lpstr>
      <vt:lpstr>QCAA content</vt:lpstr>
      <vt:lpstr>Basic page_individual_QCAA footer</vt:lpstr>
      <vt:lpstr>Geography </vt:lpstr>
      <vt:lpstr>Learning goals</vt:lpstr>
      <vt:lpstr>Three-dimensional curriculum</vt:lpstr>
      <vt:lpstr>Structure of Years 7–10 Geography </vt:lpstr>
      <vt:lpstr>Rationale</vt:lpstr>
      <vt:lpstr>Aims</vt:lpstr>
      <vt:lpstr>Key considerations</vt:lpstr>
      <vt:lpstr>Core concepts</vt:lpstr>
      <vt:lpstr>Year-by-year and banded curriculum</vt:lpstr>
      <vt:lpstr>Level description</vt:lpstr>
      <vt:lpstr>Curriculum content</vt:lpstr>
      <vt:lpstr>Curriculum content</vt:lpstr>
      <vt:lpstr>Knowledge and understanding strand</vt:lpstr>
      <vt:lpstr>Skills strand</vt:lpstr>
      <vt:lpstr>Achievement standard</vt:lpstr>
      <vt:lpstr>Key connections</vt:lpstr>
      <vt:lpstr>Three-dimensional curriculum:  General capabilities</vt:lpstr>
      <vt:lpstr>Three-dimensional curriculum:  Cross-curriculum priorities</vt:lpstr>
      <vt:lpstr>Find out more</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7-10 Geography subject overview presentation</dc:title>
  <dc:creator>Queensland Curriculum &amp; Assessmemt Authority; Alison Scott</dc:creator>
  <cp:lastModifiedBy>Fred Crawford</cp:lastModifiedBy>
  <cp:revision>98</cp:revision>
  <cp:lastPrinted>2020-03-04T01:44:12Z</cp:lastPrinted>
  <dcterms:created xsi:type="dcterms:W3CDTF">2021-09-19T22:24:13Z</dcterms:created>
  <dcterms:modified xsi:type="dcterms:W3CDTF">2022-10-14T05:10:01Z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y fmtid="{D5CDD505-2E9C-101B-9397-08002B2CF9AE}" pid="7" name="ArticulateGUID">
    <vt:lpwstr>FC08EE56-3FCC-4C5F-BB60-4FA4B8056C87</vt:lpwstr>
  </property>
  <property fmtid="{D5CDD505-2E9C-101B-9397-08002B2CF9AE}" pid="8" name="ArticulatePath">
    <vt:lpwstr>ac_hass_7-10_geography_subject_overview_updated v9 AC_as_v1</vt:lpwstr>
  </property>
</Properties>
</file>