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88" r:id="rId5"/>
    <p:sldMasterId id="2147484221" r:id="rId6"/>
    <p:sldMasterId id="2147483996" r:id="rId7"/>
  </p:sldMasterIdLst>
  <p:notesMasterIdLst>
    <p:notesMasterId r:id="rId28"/>
  </p:notesMasterIdLst>
  <p:handoutMasterIdLst>
    <p:handoutMasterId r:id="rId29"/>
  </p:handoutMasterIdLst>
  <p:sldIdLst>
    <p:sldId id="287" r:id="rId8"/>
    <p:sldId id="313" r:id="rId9"/>
    <p:sldId id="314" r:id="rId10"/>
    <p:sldId id="317" r:id="rId11"/>
    <p:sldId id="320" r:id="rId12"/>
    <p:sldId id="323" r:id="rId13"/>
    <p:sldId id="334" r:id="rId14"/>
    <p:sldId id="319" r:id="rId15"/>
    <p:sldId id="325" r:id="rId16"/>
    <p:sldId id="326" r:id="rId17"/>
    <p:sldId id="338" r:id="rId18"/>
    <p:sldId id="327" r:id="rId19"/>
    <p:sldId id="336" r:id="rId20"/>
    <p:sldId id="328" r:id="rId21"/>
    <p:sldId id="339" r:id="rId22"/>
    <p:sldId id="369" r:id="rId23"/>
    <p:sldId id="341" r:id="rId24"/>
    <p:sldId id="333" r:id="rId25"/>
    <p:sldId id="406" r:id="rId26"/>
    <p:sldId id="283" r:id="rId27"/>
  </p:sldIdLst>
  <p:sldSz cx="9144000" cy="6858000" type="screen4x3"/>
  <p:notesSz cx="6807200" cy="9939338"/>
  <p:custDataLst>
    <p:tags r:id="rId30"/>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3589" userDrawn="1">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1" name="Niza Villanueva" initials="NV" lastIdx="2" clrIdx="1"/>
  <p:cmAuthor id="2" name="Helena Bond" initials="HB" lastIdx="7" clrIdx="2"/>
  <p:cmAuthor id="3" name="Alison Scott" initials="AS" lastIdx="22" clrIdx="3">
    <p:extLst>
      <p:ext uri="{19B8F6BF-5375-455C-9EA6-DF929625EA0E}">
        <p15:presenceInfo xmlns:p15="http://schemas.microsoft.com/office/powerpoint/2012/main" userId="S::Alison.Scott@qcaa.qld.edu.au::ef947b8b-1725-4591-a6a8-f8a9c588b314" providerId="AD"/>
      </p:ext>
    </p:extLst>
  </p:cmAuthor>
  <p:cmAuthor id="4" name="Kirsty Morrison" initials="KM" lastIdx="19" clrIdx="4">
    <p:extLst>
      <p:ext uri="{19B8F6BF-5375-455C-9EA6-DF929625EA0E}">
        <p15:presenceInfo xmlns:p15="http://schemas.microsoft.com/office/powerpoint/2012/main" userId="S-1-5-21-2406935999-1983212525-3895035740-16719" providerId="AD"/>
      </p:ext>
    </p:extLst>
  </p:cmAuthor>
  <p:cmAuthor id="5" name="Kirsty Morrison" initials="KM [2]" lastIdx="4" clrIdx="5">
    <p:extLst>
      <p:ext uri="{19B8F6BF-5375-455C-9EA6-DF929625EA0E}">
        <p15:presenceInfo xmlns:p15="http://schemas.microsoft.com/office/powerpoint/2012/main" userId="S::Kirsty.Morrison@qcaa.qld.edu.au::4506f4d7-45ce-4903-942d-146f25eccce2" providerId="AD"/>
      </p:ext>
    </p:extLst>
  </p:cmAuthor>
  <p:cmAuthor id="6" name="Amandine" initials="A" lastIdx="1" clrIdx="6">
    <p:extLst>
      <p:ext uri="{19B8F6BF-5375-455C-9EA6-DF929625EA0E}">
        <p15:presenceInfo xmlns:p15="http://schemas.microsoft.com/office/powerpoint/2012/main" userId="S::Amandine.Coquiere@qcaa.qld.edu.au::39fe9436-840d-45d6-9286-ee4d8e41bddb" providerId="AD"/>
      </p:ext>
    </p:extLst>
  </p:cmAuthor>
  <p:cmAuthor id="7" name="Zoe Yule" initials="ZY" lastIdx="9" clrIdx="7">
    <p:extLst>
      <p:ext uri="{19B8F6BF-5375-455C-9EA6-DF929625EA0E}">
        <p15:presenceInfo xmlns:p15="http://schemas.microsoft.com/office/powerpoint/2012/main" userId="S::Zoe.Yule@qcaa.qld.edu.au::ea218523-7aaf-4f68-858e-01429e8e8cb0" providerId="AD"/>
      </p:ext>
    </p:extLst>
  </p:cmAuthor>
  <p:cmAuthor id="8" name="NV GD" initials="NV" lastIdx="2" clrIdx="8">
    <p:extLst>
      <p:ext uri="{19B8F6BF-5375-455C-9EA6-DF929625EA0E}">
        <p15:presenceInfo xmlns:p15="http://schemas.microsoft.com/office/powerpoint/2012/main" userId="NV GD" providerId="None"/>
      </p:ext>
    </p:extLst>
  </p:cmAuthor>
  <p:cmAuthor id="9" name="Rachelle Willington" initials="RW" lastIdx="21" clrIdx="9">
    <p:extLst>
      <p:ext uri="{19B8F6BF-5375-455C-9EA6-DF929625EA0E}">
        <p15:presenceInfo xmlns:p15="http://schemas.microsoft.com/office/powerpoint/2012/main" userId="S::Rachelle.Willington@qcaa.qld.edu.au::acf22d5f-7945-471c-a697-22ad84275b5f" providerId="AD"/>
      </p:ext>
    </p:extLst>
  </p:cmAuthor>
  <p:cmAuthor id="10" name="Luna Pendragon" initials="LP" lastIdx="5" clrIdx="10">
    <p:extLst>
      <p:ext uri="{19B8F6BF-5375-455C-9EA6-DF929625EA0E}">
        <p15:presenceInfo xmlns:p15="http://schemas.microsoft.com/office/powerpoint/2012/main" userId="S::Luna.Pendragon@qcaa.qld.edu.au::805c6c5e-2b13-45db-a6a4-e4f1326843b7" providerId="AD"/>
      </p:ext>
    </p:extLst>
  </p:cmAuthor>
  <p:cmAuthor id="11" name="Joanne" initials="J" lastIdx="1" clrIdx="11">
    <p:extLst>
      <p:ext uri="{19B8F6BF-5375-455C-9EA6-DF929625EA0E}">
        <p15:presenceInfo xmlns:p15="http://schemas.microsoft.com/office/powerpoint/2012/main" userId="S::Joanne.Gordon@qcaa.qld.edu.au::6afa9311-7999-4e60-9be7-dc8a6a2fec73" providerId="AD"/>
      </p:ext>
    </p:extLst>
  </p:cmAuthor>
  <p:cmAuthor id="12" name="Taylor Donnelly" initials="TD" lastIdx="4" clrIdx="12">
    <p:extLst>
      <p:ext uri="{19B8F6BF-5375-455C-9EA6-DF929625EA0E}">
        <p15:presenceInfo xmlns:p15="http://schemas.microsoft.com/office/powerpoint/2012/main" userId="S::Taylor.Donnelly@qcaa.qld.edu.au::2f172d5a-e8b1-4be1-90d7-be2a1d9f93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B73"/>
    <a:srgbClr val="FF9999"/>
    <a:srgbClr val="9F218B"/>
    <a:srgbClr val="84BD00"/>
    <a:srgbClr val="F26A21"/>
    <a:srgbClr val="00B5D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22" autoAdjust="0"/>
  </p:normalViewPr>
  <p:slideViewPr>
    <p:cSldViewPr snapToGrid="0">
      <p:cViewPr varScale="1">
        <p:scale>
          <a:sx n="75" d="100"/>
          <a:sy n="75" d="100"/>
        </p:scale>
        <p:origin x="2634" y="66"/>
      </p:cViewPr>
      <p:guideLst>
        <p:guide orient="horz" pos="413"/>
        <p:guide orient="horz" pos="4128"/>
        <p:guide orient="horz" pos="3158"/>
        <p:guide orient="horz" pos="3475"/>
        <p:guide orient="horz" pos="3589"/>
        <p:guide orient="horz" pos="3974"/>
        <p:guide pos="113"/>
        <p:guide pos="5556"/>
        <p:guide pos="204"/>
        <p:guide pos="528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9" y="2"/>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14/10/2022</a:t>
            </a:fld>
            <a:endParaRPr lang="en-AU"/>
          </a:p>
        </p:txBody>
      </p:sp>
      <p:sp>
        <p:nvSpPr>
          <p:cNvPr id="4" name="Footer Placeholder 3"/>
          <p:cNvSpPr>
            <a:spLocks noGrp="1"/>
          </p:cNvSpPr>
          <p:nvPr>
            <p:ph type="ftr" sz="quarter" idx="2"/>
          </p:nvPr>
        </p:nvSpPr>
        <p:spPr>
          <a:xfrm>
            <a:off x="1"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9" y="2"/>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14/10/2022</a:t>
            </a:fld>
            <a:endParaRPr lang="en-AU"/>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9"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solidFill>
                  <a:schemeClr val="tx1"/>
                </a:solidFill>
                <a:latin typeface="Arial" pitchFamily="34" charset="0"/>
                <a:cs typeface="Arial" pitchFamily="34" charset="0"/>
              </a:rPr>
              <a:t>This presentation supports understanding of Australian Curriculum Version 9.0: Humanities and Social Sciences Year 7–Year 10. It gives insight into the position of Economics and Business within the Australian Curriculum: HASS and the structure of the HASS learning area. </a:t>
            </a:r>
          </a:p>
          <a:p>
            <a:pPr>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a:t>
            </a:r>
            <a:r>
              <a:rPr lang="en-US" sz="1100" b="0" dirty="0" err="1">
                <a:solidFill>
                  <a:schemeClr val="tx1"/>
                </a:solidFill>
                <a:latin typeface="Arial" pitchFamily="34" charset="0"/>
                <a:cs typeface="Arial" pitchFamily="34" charset="0"/>
              </a:rPr>
              <a:t>organisation</a:t>
            </a:r>
            <a:r>
              <a:rPr lang="en-US" sz="1100" b="0" dirty="0">
                <a:solidFill>
                  <a:schemeClr val="tx1"/>
                </a:solidFill>
                <a:latin typeface="Arial" pitchFamily="34" charset="0"/>
                <a:cs typeface="Arial" pitchFamily="34" charset="0"/>
              </a:rPr>
              <a:t> as the basis for professional learning about the HASS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p>
          <a:p>
            <a:pPr>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a:spcBef>
                <a:spcPts val="0"/>
              </a:spcBef>
            </a:pPr>
            <a:r>
              <a:rPr lang="en-US" sz="1100" b="0" dirty="0">
                <a:latin typeface="Arial" pitchFamily="34" charset="0"/>
                <a:cs typeface="Arial" pitchFamily="34" charset="0"/>
              </a:rPr>
              <a:t>Australian Curriculum, Assessment and Reporting Authority (ACARA) 2022, </a:t>
            </a:r>
            <a:r>
              <a:rPr lang="en-US" sz="1100" b="0" i="1" dirty="0">
                <a:latin typeface="Arial" pitchFamily="34" charset="0"/>
                <a:cs typeface="Arial" pitchFamily="34" charset="0"/>
              </a:rPr>
              <a:t>Australian Curriculum Version 9</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dirty="0">
                <a:latin typeface="Arial" pitchFamily="34" charset="0"/>
                <a:cs typeface="Arial" pitchFamily="34" charset="0"/>
              </a:rPr>
              <a:t>, </a:t>
            </a:r>
            <a:r>
              <a:rPr lang="en-US" sz="1100" b="0" i="0" u="sng" dirty="0"/>
              <a:t>https://v9.australiancurriculum.edu.au/ </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4903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Each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rPr>
              <a:t>Economics and Business level description identifies the:</a:t>
            </a:r>
            <a:r>
              <a:rPr lang="en-US" sz="1100" b="0" i="0" dirty="0">
                <a:solidFill>
                  <a:srgbClr val="444444"/>
                </a:solidFill>
                <a:effectLst/>
                <a:latin typeface="Arial" panose="020B0604020202020204" pitchFamily="34" charset="0"/>
              </a:rPr>
              <a:t>​</a:t>
            </a:r>
          </a:p>
          <a:p>
            <a:pPr algn="l" rtl="0" fontAlgn="base"/>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topic for each year</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inquiry questions that may be addressed in each year.</a:t>
            </a:r>
            <a:endParaRPr lang="en-US" sz="1100" b="0" i="0" u="none" strike="noStrike"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endParaRPr lang="en-US" sz="1800" b="0" i="0" u="none" strike="noStrike"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3443911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1" dirty="0">
                <a:latin typeface="Arial" pitchFamily="34" charset="0"/>
                <a:cs typeface="Arial" pitchFamily="34" charset="0"/>
              </a:rPr>
              <a:t>The content elaborations are not a mandatory aspect of the curriculum and as such are not required to be taught.</a:t>
            </a:r>
            <a:r>
              <a:rPr lang="en-US" sz="1100" b="0" dirty="0">
                <a:latin typeface="Arial" pitchFamily="34" charset="0"/>
                <a:cs typeface="Arial" pitchFamily="34" charset="0"/>
              </a:rPr>
              <a:t> </a:t>
            </a:r>
            <a:endParaRPr lang="en-US" sz="1100" dirty="0">
              <a:latin typeface="Arial" pitchFamily="34" charset="0"/>
              <a:cs typeface="Arial" pitchFamily="34" charset="0"/>
            </a:endParaRPr>
          </a:p>
          <a:p>
            <a:pPr marL="0">
              <a:lnSpc>
                <a:spcPct val="100000"/>
              </a:lnSpc>
              <a:spcBef>
                <a:spcPts val="0"/>
              </a:spcBef>
            </a:pPr>
            <a:endParaRPr lang="en-AU" sz="1100" u="none" dirty="0">
              <a:latin typeface="Arial" pitchFamily="34" charset="0"/>
              <a:cs typeface="Arial" pitchFamily="34" charset="0"/>
            </a:endParaRPr>
          </a:p>
          <a:p>
            <a:pPr marL="0" indent="0">
              <a:lnSpc>
                <a:spcPct val="100000"/>
              </a:lnSpc>
              <a:spcBef>
                <a:spcPts val="0"/>
              </a:spcBef>
            </a:pPr>
            <a:r>
              <a:rPr lang="en-AU" sz="1100" b="1" u="none" dirty="0">
                <a:latin typeface="Arial" pitchFamily="34" charset="0"/>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Use the </a:t>
            </a:r>
            <a:r>
              <a:rPr lang="en-AU" sz="1100" i="0" kern="1200" dirty="0">
                <a:solidFill>
                  <a:schemeClr val="tx1"/>
                </a:solidFill>
                <a:effectLst/>
                <a:latin typeface="Arial" pitchFamily="34" charset="0"/>
                <a:ea typeface="+mn-ea"/>
                <a:cs typeface="Arial" pitchFamily="34" charset="0"/>
              </a:rPr>
              <a:t>Australian Curriculum: Economics and Business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year levels: </a:t>
            </a:r>
            <a:r>
              <a:rPr lang="en-US" sz="1100" b="0" i="0" u="sng" dirty="0"/>
              <a:t>https://v9.australiancurriculum.edu.au/.</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Within the Australian Curriculum: Economics and Business, select a year level and read the content descriptions.</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Consider the content descriptions for the year level prior to and following the selected year level.</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In a small group, discuss how the curriculum develops in increasing complexity of cognition and skills across the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years/bands</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291137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The two strands are interrelated and should be programmed and taught in an integrated way. The content descriptions of the two strands have been written so that at each year this integration is possible. </a:t>
            </a:r>
            <a:r>
              <a:rPr lang="en-US" sz="1100" b="0" i="0" u="none" strike="noStrike" baseline="0">
                <a:solidFill>
                  <a:srgbClr val="000000"/>
                </a:solidFill>
                <a:latin typeface="Arial" panose="020B0604020202020204" pitchFamily="34" charset="0"/>
                <a:cs typeface="Arial" panose="020B0604020202020204" pitchFamily="34" charset="0"/>
              </a:rPr>
              <a:t>The Knowledge </a:t>
            </a:r>
            <a:r>
              <a:rPr lang="en-US" sz="1100" b="0" i="0" u="none" strike="noStrike" baseline="0" dirty="0">
                <a:solidFill>
                  <a:srgbClr val="000000"/>
                </a:solidFill>
                <a:latin typeface="Arial" panose="020B0604020202020204" pitchFamily="34" charset="0"/>
                <a:cs typeface="Arial" panose="020B0604020202020204" pitchFamily="34" charset="0"/>
              </a:rPr>
              <a:t>and understanding strand provides the contexts through which skills and understandings of the core concepts are developed in increasing complexity across </a:t>
            </a:r>
            <a:r>
              <a:rPr lang="en-AU" sz="1100" dirty="0">
                <a:solidFill>
                  <a:schemeClr val="tx1"/>
                </a:solidFill>
                <a:latin typeface="Arial" pitchFamily="34" charset="0"/>
                <a:cs typeface="Arial" pitchFamily="34" charset="0"/>
              </a:rPr>
              <a:t>Years 7–10 </a:t>
            </a:r>
            <a:r>
              <a:rPr lang="en-US" sz="1100" b="0" i="0" u="none" strike="noStrike" baseline="0" dirty="0">
                <a:solidFill>
                  <a:srgbClr val="000000"/>
                </a:solidFill>
                <a:latin typeface="Arial" panose="020B0604020202020204" pitchFamily="34" charset="0"/>
                <a:cs typeface="Arial" panose="020B0604020202020204" pitchFamily="34" charset="0"/>
              </a:rPr>
              <a:t>. </a:t>
            </a:r>
            <a:endParaRPr lang="en-AU"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63504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000000"/>
                </a:solidFill>
                <a:latin typeface="Arial" panose="020B0604020202020204" pitchFamily="34" charset="0"/>
              </a:rPr>
              <a:t>In each strand, curriculum content is further </a:t>
            </a:r>
            <a:r>
              <a:rPr lang="en-US" sz="1100" b="0" i="0" u="none" strike="noStrike" baseline="0" dirty="0" err="1">
                <a:solidFill>
                  <a:srgbClr val="000000"/>
                </a:solidFill>
                <a:latin typeface="Arial" panose="020B0604020202020204" pitchFamily="34" charset="0"/>
              </a:rPr>
              <a:t>organised</a:t>
            </a:r>
            <a:r>
              <a:rPr lang="en-US" sz="1100" b="0" i="0" u="none" strike="noStrike" baseline="0" dirty="0">
                <a:solidFill>
                  <a:srgbClr val="000000"/>
                </a:solidFill>
                <a:latin typeface="Arial" panose="020B0604020202020204" pitchFamily="34" charset="0"/>
              </a:rPr>
              <a:t> into sub-strands. In Economics and Business, the Knowledge and understanding strand does not include sub-strands, but there are four sub-strands in the Skills strand.</a:t>
            </a:r>
          </a:p>
          <a:p>
            <a:endParaRPr lang="en-US" sz="1100" b="0" i="0" u="none" strike="noStrike" baseline="0" dirty="0">
              <a:solidFill>
                <a:srgbClr val="000000"/>
              </a:solidFill>
              <a:latin typeface="Arial" panose="020B0604020202020204" pitchFamily="34"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What is the relationship between the strands of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Economics and Business</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Prepare a brief statement/overview that would help you describe the strands to a parent group.</a:t>
            </a:r>
          </a:p>
          <a:p>
            <a:pPr marL="0" indent="0">
              <a:buFont typeface="Arial" panose="020B0604020202020204" pitchFamily="34" charset="0"/>
              <a:buNone/>
            </a:pPr>
            <a:endParaRPr lang="en-US" sz="1200" b="0" i="0" u="none" strike="noStrike" baseline="0" dirty="0">
              <a:solidFill>
                <a:srgbClr val="000000"/>
              </a:solidFill>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37150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The achievement standard is a statement of what students should know and should be able to do at the end of the year level. </a:t>
            </a:r>
            <a:r>
              <a:rPr lang="en-AU" sz="1100" b="0" i="0" u="none" strike="noStrike" dirty="0">
                <a:solidFill>
                  <a:srgbClr val="000000"/>
                </a:solidFill>
                <a:effectLst/>
                <a:latin typeface="Arial" panose="020B0604020202020204" pitchFamily="34" charset="0"/>
              </a:rPr>
              <a:t>In Economics and Business, the first paragraph of the achievement standard relates to Knowledge and understanding and the second paragraph relates to Skills. </a:t>
            </a:r>
            <a:r>
              <a:rPr lang="en-US" sz="1100" b="0" i="0" dirty="0">
                <a:solidFill>
                  <a:srgbClr val="444444"/>
                </a:solidFill>
                <a:effectLst/>
                <a:latin typeface="Arial" panose="020B0604020202020204" pitchFamily="34" charset="0"/>
              </a:rPr>
              <a:t>​</a:t>
            </a:r>
          </a:p>
          <a:p>
            <a:pPr algn="l" rtl="0" fontAlgn="base"/>
            <a:r>
              <a:rPr lang="en-AU" sz="1100" b="0" i="0" dirty="0">
                <a:solidFill>
                  <a:srgbClr val="444444"/>
                </a:solidFill>
                <a:effectLst/>
                <a:latin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i="0" u="none" strike="noStrike" dirty="0">
                <a:solidFill>
                  <a:srgbClr val="000000"/>
                </a:solidFill>
                <a:effectLst/>
                <a:latin typeface="Arial" panose="020B0604020202020204" pitchFamily="34" charset="0"/>
              </a:rPr>
              <a:t>The </a:t>
            </a:r>
            <a:r>
              <a:rPr lang="en-AU" sz="1100" dirty="0">
                <a:solidFill>
                  <a:schemeClr val="tx1"/>
                </a:solidFill>
                <a:latin typeface="Arial" pitchFamily="34" charset="0"/>
                <a:cs typeface="Arial" pitchFamily="34" charset="0"/>
              </a:rPr>
              <a:t>Years 7–10 </a:t>
            </a:r>
            <a:r>
              <a:rPr lang="en-AU" sz="1100" b="0" i="0" u="none" strike="noStrike" dirty="0">
                <a:solidFill>
                  <a:srgbClr val="000000"/>
                </a:solidFill>
                <a:effectLst/>
                <a:latin typeface="Arial" panose="020B0604020202020204" pitchFamily="34" charset="0"/>
              </a:rPr>
              <a:t>Economics and Business achievement standards are available from: </a:t>
            </a:r>
            <a:r>
              <a:rPr lang="en-US" sz="1100" b="0" i="0" u="sng" dirty="0"/>
              <a:t>https://v9.australiancurriculum.edu.au/.</a:t>
            </a:r>
            <a:endParaRPr lang="en-AU" sz="1100" b="1" i="0" u="none" strike="noStrike" dirty="0">
              <a:solidFill>
                <a:srgbClr val="000000"/>
              </a:solidFill>
              <a:effectLst/>
              <a:latin typeface="Arial" panose="020B0604020202020204" pitchFamily="34" charset="0"/>
            </a:endParaRPr>
          </a:p>
          <a:p>
            <a:pPr algn="l" rtl="0" fontAlgn="base"/>
            <a:r>
              <a:rPr lang="en-AU" sz="1100" b="0" i="0" dirty="0">
                <a:solidFill>
                  <a:srgbClr val="444444"/>
                </a:solidFill>
                <a:effectLst/>
                <a:latin typeface="Arial" panose="020B0604020202020204" pitchFamily="34" charset="0"/>
              </a:rPr>
              <a:t>​​</a:t>
            </a:r>
          </a:p>
          <a:p>
            <a:pPr algn="l" rtl="0" fontAlgn="base"/>
            <a:r>
              <a:rPr lang="en-AU" sz="1100" b="1" i="0" u="none" strike="noStrike" dirty="0">
                <a:solidFill>
                  <a:srgbClr val="000000"/>
                </a:solidFill>
                <a:effectLst/>
                <a:latin typeface="Arial" panose="020B0604020202020204" pitchFamily="34" charset="0"/>
              </a:rPr>
              <a:t>Suggested activities</a:t>
            </a:r>
            <a:r>
              <a:rPr lang="en-US" sz="1100" b="0" i="0" dirty="0">
                <a:solidFill>
                  <a:srgbClr val="444444"/>
                </a:solidFill>
                <a:effectLst/>
                <a:latin typeface="Arial" panose="020B0604020202020204" pitchFamily="34" charset="0"/>
              </a:rPr>
              <a:t>​</a:t>
            </a:r>
          </a:p>
          <a:p>
            <a:pPr marL="342900" indent="-342900" algn="l" rtl="0" fontAlgn="base">
              <a:buFont typeface="+mj-lt"/>
              <a:buAutoNum type="arabicPeriod"/>
            </a:pPr>
            <a:r>
              <a:rPr lang="en-AU" sz="1100" b="0" i="0" dirty="0">
                <a:solidFill>
                  <a:srgbClr val="444444"/>
                </a:solidFill>
                <a:effectLst/>
                <a:latin typeface="Arial" panose="020B0604020202020204" pitchFamily="34" charset="0"/>
              </a:rPr>
              <a:t>​</a:t>
            </a:r>
            <a:r>
              <a:rPr lang="en-AU" sz="1100" b="0" i="0" u="none" strike="noStrike" dirty="0">
                <a:solidFill>
                  <a:srgbClr val="000000"/>
                </a:solidFill>
                <a:effectLst/>
                <a:latin typeface="Arial" panose="020B0604020202020204" pitchFamily="34" charset="0"/>
              </a:rPr>
              <a:t>Using the Australian Curriculum: Economics and Business, discuss how the evidence that students need to provide of what they know and can do increases in complexity across year levels.</a:t>
            </a:r>
            <a:r>
              <a:rPr lang="en-US" sz="1100" b="0" i="0" dirty="0">
                <a:solidFill>
                  <a:srgbClr val="444444"/>
                </a:solidFill>
                <a:effectLst/>
                <a:latin typeface="Arial" panose="020B0604020202020204" pitchFamily="34" charset="0"/>
              </a:rPr>
              <a:t>​</a:t>
            </a:r>
          </a:p>
          <a:p>
            <a:pPr marL="342900" indent="-342900" algn="l" rtl="0" fontAlgn="base">
              <a:buFont typeface="+mj-lt"/>
              <a:buAutoNum type="arabicPeriod"/>
            </a:pPr>
            <a:r>
              <a:rPr lang="en-AU" sz="1100" b="0" i="0" dirty="0">
                <a:solidFill>
                  <a:srgbClr val="444444"/>
                </a:solidFill>
                <a:effectLst/>
                <a:latin typeface="Arial" panose="020B0604020202020204" pitchFamily="34" charset="0"/>
              </a:rPr>
              <a:t>​</a:t>
            </a:r>
            <a:r>
              <a:rPr lang="en-AU" sz="1100" b="0" i="0" u="none" strike="noStrike" dirty="0">
                <a:solidFill>
                  <a:srgbClr val="000000"/>
                </a:solidFill>
                <a:effectLst/>
                <a:latin typeface="Arial" panose="020B0604020202020204" pitchFamily="34" charset="0"/>
              </a:rPr>
              <a:t>For a given year level, map the achievement standard to the content descriptions.</a:t>
            </a:r>
            <a:endParaRPr lang="en-US" sz="1100" b="0" i="0"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97685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The key connections are to help teachers identify the links to the other dimensions for the Australian Curriculum including the general capabilities, cross-curriculum priorities and other learning areas to assist teachers to make connections in their planning for student learning.</a:t>
            </a:r>
          </a:p>
          <a:p>
            <a:pPr>
              <a:lnSpc>
                <a:spcPct val="110000"/>
              </a:lnSpc>
              <a:spcAft>
                <a:spcPts val="60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The key connections are available from</a:t>
            </a:r>
            <a:r>
              <a:rPr lang="en-US" sz="1100" b="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84400" lvl="0" indent="-2844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other learning areas. Partner with a colleague to discuss the following questions:</a:t>
            </a:r>
          </a:p>
          <a:p>
            <a:pPr marL="572400" marR="0" lvl="2" indent="-228600" algn="l" defTabSz="914400" rtl="0" eaLnBrk="0" fontAlgn="base" latinLnBrk="0" hangingPunct="0">
              <a:lnSpc>
                <a:spcPct val="110000"/>
              </a:lnSpc>
              <a:spcBef>
                <a:spcPct val="30000"/>
              </a:spcBef>
              <a:spcAft>
                <a:spcPts val="600"/>
              </a:spcAft>
              <a:buClrTx/>
              <a:buSzTx/>
              <a:buFont typeface="Arial" panose="020B0604020202020204" pitchFamily="34" charset="0"/>
              <a:buChar char="•"/>
              <a:tabLst>
                <a:tab pos="1371600" algn="l"/>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Which learning areas does the Economics and Business curriculum have key connections to? </a:t>
            </a:r>
          </a:p>
          <a:p>
            <a:pPr marL="57240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Why are these connections important? </a:t>
            </a:r>
          </a:p>
          <a:p>
            <a:pPr marL="285750" lvl="0" indent="-285750">
              <a:lnSpc>
                <a:spcPct val="110000"/>
              </a:lnSpc>
              <a:spcAft>
                <a:spcPts val="600"/>
              </a:spcAft>
              <a:buFont typeface="+mj-lt"/>
              <a:buAutoNum type="arabicPeriod"/>
              <a:tabLst>
                <a:tab pos="9144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Create a concept map showing the connections between other learning areas.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1051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a:lnSpc>
                <a:spcPct val="110000"/>
              </a:lnSpc>
              <a:spcAft>
                <a:spcPts val="600"/>
              </a:spcAft>
            </a:pPr>
            <a:r>
              <a:rPr lang="en-AU" sz="1100" b="0" dirty="0">
                <a:latin typeface="Arial"/>
                <a:cs typeface="Arial"/>
              </a:rPr>
              <a:t>A summary of</a:t>
            </a:r>
            <a:r>
              <a:rPr lang="en-AU" sz="1100" b="0" baseline="0" dirty="0">
                <a:latin typeface="Arial"/>
                <a:cs typeface="Arial"/>
              </a:rPr>
              <a:t> the focus of each of the general capabilities in the Humanities and social sciences learning area is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16</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a:t>
            </a:r>
            <a:r>
              <a:rPr lang="en-AU" sz="1100" b="0" dirty="0">
                <a:solidFill>
                  <a:schemeClr val="tx1"/>
                </a:solidFill>
                <a:latin typeface="Arial" pitchFamily="34" charset="0"/>
                <a:cs typeface="Arial" pitchFamily="34" charset="0"/>
              </a:rPr>
              <a:t>Each of the cross-curriculum priorities can be relevant to teaching and learning in Economic and Business and explicit teaching of the priorities may be incorporated in teaching and learning activities where appropriate. </a:t>
            </a:r>
          </a:p>
          <a:p>
            <a:pPr>
              <a:lnSpc>
                <a:spcPct val="110000"/>
              </a:lnSpc>
              <a:spcAft>
                <a:spcPts val="600"/>
              </a:spcAft>
            </a:pP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cross-curriculum priorities. Partner with a colleague to discuss the following questions: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programs?</a:t>
            </a:r>
          </a:p>
          <a:p>
            <a:pPr marL="0">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909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a:t>
            </a:r>
            <a:r>
              <a:rPr lang="en-AU" sz="1100" dirty="0">
                <a:effectLst/>
                <a:latin typeface="Arial" panose="020B0604020202020204" pitchFamily="34" charset="0"/>
                <a:ea typeface="Arial" panose="020B0604020202020204" pitchFamily="34" charset="0"/>
                <a:cs typeface="Times New Roman" panose="02020603050405020304" pitchFamily="18" charset="0"/>
              </a:rPr>
              <a:t>A one-page overview of the Australian Curriculum: HASS in Years 7–10 </a:t>
            </a:r>
            <a:r>
              <a:rPr lang="en-AU" sz="1100" i="0" kern="1200" dirty="0">
                <a:solidFill>
                  <a:schemeClr val="tx1"/>
                </a:solidFill>
                <a:effectLst/>
                <a:latin typeface="Arial" pitchFamily="34" charset="0"/>
                <a:ea typeface="+mn-ea"/>
                <a:cs typeface="Arial" pitchFamily="34" charset="0"/>
              </a:rPr>
              <a:t>Economics and Business </a:t>
            </a:r>
            <a:r>
              <a:rPr lang="en-AU" sz="1100" dirty="0">
                <a:effectLst/>
                <a:latin typeface="Arial" panose="020B0604020202020204" pitchFamily="34" charset="0"/>
                <a:ea typeface="Arial" panose="020B0604020202020204" pitchFamily="34" charset="0"/>
                <a:cs typeface="Times New Roman" panose="02020603050405020304" pitchFamily="18" charset="0"/>
              </a:rPr>
              <a:t>can be accessed through </a:t>
            </a:r>
            <a:r>
              <a:rPr lang="en-AU" sz="1100" b="0" u="sng" dirty="0">
                <a:effectLst/>
                <a:latin typeface="Arial" panose="020B0604020202020204" pitchFamily="34" charset="0"/>
                <a:ea typeface="Arial" panose="020B0604020202020204" pitchFamily="34" charset="0"/>
                <a:cs typeface="Times New Roman" panose="02020603050405020304" pitchFamily="18" charset="0"/>
              </a:rPr>
              <a:t>https://www.qcaa.qld.edu.au/p-10/aciq/version-9/learning-areas/p-10-humanities-and-social-sciences/</a:t>
            </a:r>
            <a:r>
              <a:rPr lang="en-AU" sz="1100" b="1" dirty="0">
                <a:effectLst/>
                <a:latin typeface="Arial" panose="020B0604020202020204" pitchFamily="34" charset="0"/>
                <a:ea typeface="Arial" panose="020B0604020202020204" pitchFamily="34" charset="0"/>
                <a:cs typeface="Times New Roman" panose="02020603050405020304" pitchFamily="18" charset="0"/>
              </a:rPr>
              <a:t>.</a:t>
            </a:r>
          </a:p>
          <a:p>
            <a:pPr lvl="0">
              <a:spcBef>
                <a:spcPts val="0"/>
              </a:spcBef>
            </a:pPr>
            <a:endParaRPr lang="en-AU" sz="1100" i="0" u="none" kern="1200" baseline="0" dirty="0">
              <a:solidFill>
                <a:schemeClr val="tx1"/>
              </a:solidFill>
              <a:effectLst/>
              <a:latin typeface="Arial" pitchFamily="34" charset="0"/>
              <a:ea typeface="+mn-ea"/>
              <a:cs typeface="Arial" pitchFamily="34" charset="0"/>
            </a:endParaRPr>
          </a:p>
          <a:p>
            <a:pPr lvl="0">
              <a:spcBef>
                <a:spcPts val="0"/>
              </a:spcBef>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3"/>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4"/>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a:lnSpc>
                <a:spcPct val="110000"/>
              </a:lnSpc>
              <a:spcBef>
                <a:spcPts val="200"/>
              </a:spcBef>
              <a:spcAft>
                <a:spcPts val="2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Bef>
                <a:spcPts val="200"/>
              </a:spcBef>
              <a:spcAft>
                <a:spcPts val="2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Partner with a colleague to discuss the following questions:</a:t>
            </a: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did I learn?</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was confirmed?</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was new?</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challenged my thinking?</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else do I need to do?</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is our plan as a teaching team?</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000" b="0" i="0" u="none" strike="noStrike" kern="0" cap="none" spc="0" normalizeH="0" baseline="0" noProof="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3000867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a:t>
            </a:r>
            <a:r>
              <a:rPr lang="en-AU" sz="1100">
                <a:solidFill>
                  <a:schemeClr val="tx1"/>
                </a:solidFill>
                <a:latin typeface="Arial" pitchFamily="34" charset="0"/>
                <a:cs typeface="Arial" pitchFamily="34" charset="0"/>
              </a:rPr>
              <a:t>the Australian Curriculum Version 9.0, </a:t>
            </a:r>
            <a:r>
              <a:rPr lang="en-AU" sz="1100" dirty="0">
                <a:solidFill>
                  <a:schemeClr val="tx1"/>
                </a:solidFill>
                <a:latin typeface="Arial" pitchFamily="34" charset="0"/>
                <a:cs typeface="Arial" pitchFamily="34" charset="0"/>
              </a:rPr>
              <a:t>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Humanities</a:t>
            </a:r>
            <a:r>
              <a:rPr lang="en-AU" sz="1100" baseline="0" dirty="0">
                <a:solidFill>
                  <a:schemeClr val="tx1"/>
                </a:solidFill>
                <a:latin typeface="Arial" pitchFamily="34" charset="0"/>
                <a:cs typeface="Arial" pitchFamily="34" charset="0"/>
              </a:rPr>
              <a:t> and Social Sciences </a:t>
            </a:r>
            <a:r>
              <a:rPr lang="en-AU" sz="1100" dirty="0">
                <a:solidFill>
                  <a:schemeClr val="tx1"/>
                </a:solidFill>
                <a:latin typeface="Arial" pitchFamily="34" charset="0"/>
                <a:cs typeface="Arial" pitchFamily="34" charset="0"/>
              </a:rPr>
              <a:t>curriculum in </a:t>
            </a:r>
            <a:r>
              <a:rPr lang="en-AU" sz="1100" dirty="0">
                <a:latin typeface="Arial" panose="020B0604020202020204" pitchFamily="34" charset="0"/>
                <a:cs typeface="Arial" panose="020B0604020202020204" pitchFamily="34" charset="0"/>
              </a:rPr>
              <a:t>Years 7–10 Economics and Business</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a:t>
            </a:r>
            <a:r>
              <a:rPr lang="en-AU" sz="1100" dirty="0">
                <a:latin typeface="Arial" panose="020B0604020202020204" pitchFamily="34" charset="0"/>
                <a:cs typeface="Arial" panose="020B0604020202020204" pitchFamily="34" charset="0"/>
              </a:rPr>
              <a:t>Years 7–10 </a:t>
            </a:r>
            <a:r>
              <a:rPr lang="en-AU" sz="1100" dirty="0">
                <a:solidFill>
                  <a:schemeClr val="tx1"/>
                </a:solidFill>
                <a:latin typeface="Arial" pitchFamily="34" charset="0"/>
                <a:cs typeface="Arial" pitchFamily="34" charset="0"/>
              </a:rPr>
              <a:t>Economics and Business,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pPr marL="171450" indent="-171450">
              <a:spcBef>
                <a:spcPts val="0"/>
              </a:spcBef>
              <a:buFont typeface="Arial" panose="020B0604020202020204" pitchFamily="34" charset="0"/>
              <a:buChar char="•"/>
              <a:defRPr/>
            </a:pPr>
            <a:endParaRPr lang="en-AU" sz="1100" dirty="0">
              <a:solidFill>
                <a:schemeClr val="tx1"/>
              </a:solidFill>
              <a:latin typeface="Arial" pitchFamily="34" charset="0"/>
              <a:cs typeface="Arial" pitchFamily="34" charset="0"/>
            </a:endParaRPr>
          </a:p>
          <a:p>
            <a:pPr marL="0" indent="0">
              <a:spcBef>
                <a:spcPts val="0"/>
              </a:spcBef>
              <a:buFont typeface="Arial" panose="020B0604020202020204" pitchFamily="34" charset="0"/>
              <a:buNone/>
              <a:defRPr/>
            </a:pPr>
            <a:r>
              <a:rPr lang="en-AU" sz="1100" b="1" dirty="0">
                <a:solidFill>
                  <a:schemeClr val="tx1"/>
                </a:solidFill>
                <a:latin typeface="Arial" pitchFamily="34" charset="0"/>
                <a:cs typeface="Arial" pitchFamily="34" charset="0"/>
              </a:rPr>
              <a:t>Note: Learning </a:t>
            </a:r>
            <a:r>
              <a:rPr lang="en-AU" sz="1100" b="1">
                <a:solidFill>
                  <a:schemeClr val="tx1"/>
                </a:solidFill>
                <a:latin typeface="Arial" pitchFamily="34" charset="0"/>
                <a:cs typeface="Arial" pitchFamily="34" charset="0"/>
              </a:rPr>
              <a:t>area </a:t>
            </a:r>
            <a:r>
              <a:rPr lang="en-AU" sz="1100" b="0">
                <a:solidFill>
                  <a:schemeClr val="tx1"/>
                </a:solidFill>
                <a:latin typeface="Arial" pitchFamily="34" charset="0"/>
                <a:cs typeface="Arial" pitchFamily="34" charset="0"/>
              </a:rPr>
              <a:t>information for Years 7–10 Humanities and Social Sciences is </a:t>
            </a:r>
            <a:r>
              <a:rPr lang="en-AU" sz="1100" b="0" dirty="0">
                <a:solidFill>
                  <a:schemeClr val="tx1"/>
                </a:solidFill>
                <a:latin typeface="Arial" pitchFamily="34" charset="0"/>
                <a:cs typeface="Arial" pitchFamily="34" charset="0"/>
              </a:rPr>
              <a:t>available in the Learning area overview presentation.</a:t>
            </a:r>
          </a:p>
          <a:p>
            <a:pPr marL="0" indent="0">
              <a:spcBef>
                <a:spcPts val="0"/>
              </a:spcBef>
              <a:buFont typeface="Arial" panose="020B0604020202020204" pitchFamily="34" charset="0"/>
              <a:buNone/>
              <a:defRPr/>
            </a:pPr>
            <a:endParaRPr lang="en-AU" sz="1100" b="0" dirty="0">
              <a:solidFill>
                <a:schemeClr val="tx1"/>
              </a:solidFill>
              <a:latin typeface="Arial" pitchFamily="34" charset="0"/>
              <a:cs typeface="Arial" pitchFamily="34" charset="0"/>
            </a:endParaRPr>
          </a:p>
          <a:p>
            <a:pPr marL="0" indent="0">
              <a:spcBef>
                <a:spcPts val="0"/>
              </a:spcBef>
              <a:buFont typeface="Arial" panose="020B0604020202020204" pitchFamily="34" charset="0"/>
              <a:buNone/>
              <a:defRPr/>
            </a:pPr>
            <a:r>
              <a:rPr lang="en-AU" sz="1100" b="1" dirty="0">
                <a:solidFill>
                  <a:schemeClr val="tx1"/>
                </a:solidFill>
                <a:latin typeface="Arial" pitchFamily="34" charset="0"/>
                <a:cs typeface="Arial" pitchFamily="34" charset="0"/>
              </a:rPr>
              <a:t>Note: Subject-specific</a:t>
            </a:r>
            <a:r>
              <a:rPr lang="en-AU" sz="1100" b="0" dirty="0">
                <a:solidFill>
                  <a:schemeClr val="tx1"/>
                </a:solidFill>
                <a:latin typeface="Arial" pitchFamily="34" charset="0"/>
                <a:cs typeface="Arial" pitchFamily="34" charset="0"/>
              </a:rPr>
              <a:t> presentations are also available for other HASS subjects. These are:</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History</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Geography</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Civics and Citizenship.</a:t>
            </a:r>
            <a:endParaRPr lang="en-AU" sz="1100" b="1" dirty="0">
              <a:solidFill>
                <a:schemeClr val="tx1"/>
              </a:solidFill>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72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37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dirty="0">
                <a:latin typeface="Arial" pitchFamily="34" charset="0"/>
                <a:cs typeface="Arial" pitchFamily="34" charset="0"/>
              </a:rPr>
              <a:t> students, and parents with access to the </a:t>
            </a:r>
            <a:r>
              <a:rPr lang="en-AU" sz="1100">
                <a:latin typeface="Arial" pitchFamily="34" charset="0"/>
                <a:cs typeface="Arial" pitchFamily="34" charset="0"/>
              </a:rPr>
              <a:t>same content </a:t>
            </a:r>
            <a:r>
              <a:rPr lang="en-AU" sz="1100" dirty="0">
                <a:latin typeface="Arial" pitchFamily="34" charset="0"/>
                <a:cs typeface="Arial" pitchFamily="34" charset="0"/>
              </a:rPr>
              <a:t>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a:t>
            </a:r>
            <a:r>
              <a:rPr lang="en-AU" sz="1100" dirty="0">
                <a:latin typeface="Arial" panose="020B0604020202020204" pitchFamily="34" charset="0"/>
                <a:cs typeface="Arial" panose="020B0604020202020204" pitchFamily="34" charset="0"/>
              </a:rPr>
              <a:t>Years 7–10 </a:t>
            </a:r>
            <a:r>
              <a:rPr lang="en-AU" sz="1100" u="none" baseline="0" dirty="0">
                <a:latin typeface="Arial" pitchFamily="34" charset="0"/>
                <a:cs typeface="Arial" pitchFamily="34" charset="0"/>
              </a:rPr>
              <a:t>Economics and Business</a:t>
            </a:r>
            <a:r>
              <a:rPr lang="en-AU" sz="1100" b="0" baseline="0" dirty="0">
                <a:latin typeface="Arial" pitchFamily="34" charset="0"/>
                <a:cs typeface="Arial" pitchFamily="34" charset="0"/>
              </a:rPr>
              <a:t>.</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122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a:t>
            </a:r>
          </a:p>
          <a:p>
            <a:pPr lvl="0">
              <a:spcBef>
                <a:spcPts val="0"/>
              </a:spcBef>
            </a:pPr>
            <a:endParaRPr lang="en-AU" sz="1100" u="none" baseline="0" dirty="0">
              <a:latin typeface="Arial" pitchFamily="34" charset="0"/>
              <a:cs typeface="Arial" pitchFamily="34" charset="0"/>
            </a:endParaRP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curriculum intent (rationale)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aims of learning (aims)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key considerations when planning learning experiences that are unique to Economics and Business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core concepts that underpin the essential content of Economics and Business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organising structure and focus for the learning at specific year levels including the level descriptions, the curriculum content and the achievement standards.</a:t>
            </a:r>
          </a:p>
          <a:p>
            <a:pPr marL="171450" lvl="0" indent="-171450">
              <a:spcBef>
                <a:spcPts val="0"/>
              </a:spcBef>
              <a:buFont typeface="Arial" panose="020B0604020202020204" pitchFamily="34" charset="0"/>
              <a:buChar char="•"/>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168579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The rationale defines the subject and describes its importance within the curriculum:</a:t>
            </a:r>
          </a:p>
          <a:p>
            <a:pPr>
              <a:lnSpc>
                <a:spcPct val="10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ct val="100000"/>
              </a:lnSpc>
              <a:spcAft>
                <a:spcPts val="600"/>
              </a:spcAft>
              <a:buFont typeface="Symbol" panose="05050102010706020507" pitchFamily="18" charset="2"/>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Why is it important? </a:t>
            </a:r>
          </a:p>
          <a:p>
            <a:pPr marL="342900" lvl="0" indent="-342900">
              <a:lnSpc>
                <a:spcPct val="100000"/>
              </a:lnSpc>
              <a:spcAft>
                <a:spcPts val="600"/>
              </a:spcAft>
              <a:buFont typeface="Symbol" panose="05050102010706020507" pitchFamily="18" charset="2"/>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How is it shaped in the curriculum?</a:t>
            </a:r>
          </a:p>
          <a:p>
            <a:pPr>
              <a:lnSpc>
                <a:spcPct val="10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0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Years 7–10 Economics and Business rationale promotes:</a:t>
            </a:r>
          </a:p>
          <a:p>
            <a:pPr marL="342900" lvl="0" indent="-342900">
              <a:lnSpc>
                <a:spcPct val="100000"/>
              </a:lnSpc>
              <a:spcAft>
                <a:spcPts val="600"/>
              </a:spcAft>
              <a:buFont typeface="Symbol" panose="05050102010706020507" pitchFamily="18" charset="2"/>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understanding of the global flows of people, resources, finances and information and how these may produce social, economic, political and environmental complexities and challenges</a:t>
            </a:r>
          </a:p>
          <a:p>
            <a:pPr marL="342900" lvl="0" indent="-342900">
              <a:lnSpc>
                <a:spcPct val="100000"/>
              </a:lnSpc>
              <a:spcAft>
                <a:spcPts val="600"/>
              </a:spcAft>
              <a:buFont typeface="Symbol" panose="05050102010706020507" pitchFamily="18" charset="2"/>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making informed decisions in response to challenges </a:t>
            </a:r>
          </a:p>
          <a:p>
            <a:pPr marL="342900" lvl="0" indent="-342900">
              <a:lnSpc>
                <a:spcPct val="100000"/>
              </a:lnSpc>
              <a:spcAft>
                <a:spcPts val="600"/>
              </a:spcAft>
              <a:buFont typeface="Symbol" panose="05050102010706020507" pitchFamily="18" charset="2"/>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appreciation of the effects of decisions on individuals, businesses and environmental and social systems</a:t>
            </a:r>
          </a:p>
          <a:p>
            <a:pPr>
              <a:lnSpc>
                <a:spcPct val="10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0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full rationale is available from: </a:t>
            </a:r>
            <a:r>
              <a:rPr lang="en-AU" sz="1100" b="0" u="sng" dirty="0">
                <a:effectLst/>
                <a:latin typeface="Arial" panose="020B0604020202020204" pitchFamily="34" charset="0"/>
                <a:ea typeface="Times New Roman" panose="02020603050405020304" pitchFamily="18" charset="0"/>
                <a:cs typeface="Times New Roman" panose="02020603050405020304" pitchFamily="18" charset="0"/>
              </a:rPr>
              <a:t>https://v9.australiancurriculum.edu.au/teacher-resources/understand-this-learning-area/humanities-and-social-sciences#economics-and-business-7%E2%80%9310/</a:t>
            </a:r>
            <a:r>
              <a:rPr lang="en-AU" sz="1100" b="0" u="none"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0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00000"/>
              </a:lnSpc>
            </a:pPr>
            <a:r>
              <a:rPr lang="en-AU"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ct val="100000"/>
              </a:lnSpc>
              <a:spcAft>
                <a:spcPts val="600"/>
              </a:spcAft>
              <a:buFont typeface="+mj-lt"/>
              <a:buAutoNum type="arabicPeriod"/>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full rationale for Years 7–10 Economics and Business. Partner with a colleague to discuss the following questions:</a:t>
            </a:r>
          </a:p>
          <a:p>
            <a:pPr marL="0" lvl="1" indent="-342900">
              <a:lnSpc>
                <a:spcPct val="100000"/>
              </a:lnSpc>
              <a:spcAft>
                <a:spcPts val="600"/>
              </a:spcAft>
              <a:buFont typeface="Arial" panose="020B0604020202020204" pitchFamily="34" charset="0"/>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What are the key aspects of the rationale? </a:t>
            </a:r>
          </a:p>
          <a:p>
            <a:pPr marL="0" lvl="1" indent="-342900">
              <a:lnSpc>
                <a:spcPct val="100000"/>
              </a:lnSpc>
              <a:spcAft>
                <a:spcPts val="600"/>
              </a:spcAft>
              <a:buFont typeface="Arial" panose="020B0604020202020204" pitchFamily="34" charset="0"/>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What important contribution does the learning area make to a student’s education?</a:t>
            </a:r>
          </a:p>
          <a:p>
            <a:pPr marL="0" lvl="1" indent="-342900">
              <a:lnSpc>
                <a:spcPct val="100000"/>
              </a:lnSpc>
              <a:spcAft>
                <a:spcPts val="600"/>
              </a:spcAft>
              <a:buFont typeface="Arial" panose="020B0604020202020204" pitchFamily="34" charset="0"/>
              <a:buChar cha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Which aspects of this rationale match your current understanding of the subject? Which aspects are new understandings?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368678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The aims flow logically from the rationale and identify the major learning that students will be able to demonstrate as a result of being taught the curriculum.</a:t>
            </a:r>
          </a:p>
          <a:p>
            <a:pPr marL="0">
              <a:lnSpc>
                <a:spcPct val="100000"/>
              </a:lnSpc>
              <a:spcBef>
                <a:spcPts val="0"/>
              </a:spcBef>
            </a:pPr>
            <a:endParaRPr lang="en-AU" sz="1100" dirty="0">
              <a:latin typeface="Arial" panose="020B0604020202020204" pitchFamily="34" charset="0"/>
              <a:cs typeface="Arial" panose="020B0604020202020204" pitchFamily="34" charset="0"/>
            </a:endParaRPr>
          </a:p>
          <a:p>
            <a:pPr marL="0">
              <a:lnSpc>
                <a:spcPct val="100000"/>
              </a:lnSpc>
              <a:spcBef>
                <a:spcPts val="0"/>
              </a:spcBef>
            </a:pPr>
            <a:r>
              <a:rPr lang="en-AU" sz="1100" b="0" dirty="0">
                <a:solidFill>
                  <a:schemeClr val="tx1"/>
                </a:solidFill>
                <a:latin typeface="Arial" pitchFamily="34" charset="0"/>
                <a:cs typeface="Arial" pitchFamily="34" charset="0"/>
              </a:rPr>
              <a:t>The </a:t>
            </a:r>
            <a:r>
              <a:rPr lang="en-AU" sz="1100" dirty="0">
                <a:solidFill>
                  <a:schemeClr val="tx1"/>
                </a:solidFill>
                <a:latin typeface="Arial" pitchFamily="34" charset="0"/>
                <a:cs typeface="Arial" pitchFamily="34" charset="0"/>
              </a:rPr>
              <a:t>Years 7–10 </a:t>
            </a:r>
            <a:r>
              <a:rPr lang="en-AU" sz="1100" b="0" dirty="0">
                <a:solidFill>
                  <a:schemeClr val="tx1"/>
                </a:solidFill>
                <a:latin typeface="Arial" pitchFamily="34" charset="0"/>
                <a:cs typeface="Arial" pitchFamily="34" charset="0"/>
              </a:rPr>
              <a:t>Economics and Business subject </a:t>
            </a:r>
            <a:r>
              <a:rPr lang="en-AU" sz="1100" b="0" baseline="0" dirty="0">
                <a:solidFill>
                  <a:schemeClr val="tx1"/>
                </a:solidFill>
                <a:latin typeface="Arial" pitchFamily="34" charset="0"/>
                <a:cs typeface="Arial" pitchFamily="34" charset="0"/>
              </a:rPr>
              <a:t>aims to ensure students develop:</a:t>
            </a:r>
          </a:p>
          <a:p>
            <a:r>
              <a:rPr lang="en-AU" sz="1100" b="0" i="0" u="none" strike="noStrike" baseline="0" dirty="0">
                <a:solidFill>
                  <a:srgbClr val="000000"/>
                </a:solidFill>
                <a:latin typeface="Arial" panose="020B0604020202020204" pitchFamily="34" charset="0"/>
              </a:rPr>
              <a:t>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knowledge and understanding of the nature and operation of the business and economic environment and factors influencing decision-making, their impacts and appropriate responses</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an understanding of the concepts — resource allocation and economic decision-making, the business environment, entrepreneurship, work and work futures and consumer and financial literacy</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 sense of what it is to participate in and contribute to the economic and business environment and make informed decisions in relation to contemporary issues drawn from local, national, Asian and global contexts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an appreciation of economic and business issues affecting contemporary Australian society, awareness of the economic and business environment within Asia and consideration of sustainable patterns of living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skills to engage in inquiries, including questioning and researching, interpreting and </a:t>
            </a:r>
            <a:r>
              <a:rPr lang="en-US" sz="1100" b="0" i="0" u="none" strike="noStrike" baseline="0" dirty="0" err="1">
                <a:solidFill>
                  <a:srgbClr val="000000"/>
                </a:solidFill>
                <a:latin typeface="Arial" panose="020B0604020202020204" pitchFamily="34" charset="0"/>
              </a:rPr>
              <a:t>analysing</a:t>
            </a:r>
            <a:r>
              <a:rPr lang="en-US" sz="1100" b="0" i="0" u="none" strike="noStrike" baseline="0" dirty="0">
                <a:solidFill>
                  <a:srgbClr val="000000"/>
                </a:solidFill>
                <a:latin typeface="Arial" panose="020B0604020202020204" pitchFamily="34" charset="0"/>
              </a:rPr>
              <a:t>, decision-making and communicating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capabilities to engage in everyday life including critical and creative thinking, ethical understanding and personal and social competence. </a:t>
            </a:r>
          </a:p>
          <a:p>
            <a:pPr marL="285750" indent="-285750">
              <a:buFont typeface="Arial" panose="020B0604020202020204" pitchFamily="34" charset="0"/>
              <a:buChar char="•"/>
            </a:pPr>
            <a:endParaRPr lang="en-US" sz="1100" b="0" i="0" u="none" strike="noStrike" baseline="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solidFill>
                  <a:schemeClr val="tx1"/>
                </a:solidFill>
                <a:latin typeface="Arial" pitchFamily="34" charset="0"/>
                <a:cs typeface="Arial" pitchFamily="34" charset="0"/>
              </a:rPr>
              <a:t>The aims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dirty="0">
                <a:solidFill>
                  <a:schemeClr val="tx1"/>
                </a:solidFill>
                <a:latin typeface="Arial" pitchFamily="34" charset="0"/>
                <a:cs typeface="Arial" pitchFamily="34" charset="0"/>
              </a:rPr>
              <a:t>Suggested</a:t>
            </a:r>
            <a:r>
              <a:rPr lang="en-AU" sz="1100" b="1" i="0" u="none" baseline="0" dirty="0">
                <a:solidFill>
                  <a:schemeClr val="tx1"/>
                </a:solidFill>
                <a:latin typeface="Arial" pitchFamily="34" charset="0"/>
                <a:cs typeface="Arial" pitchFamily="34" charset="0"/>
              </a:rPr>
              <a:t> activities</a:t>
            </a: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aims of the subject to a parent group.</a:t>
            </a: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Identify two or three big ideas in the aims. How do they inform:</a:t>
            </a:r>
          </a:p>
          <a:p>
            <a:pPr marL="457200" lvl="2" indent="-23040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understanding of the subject?</a:t>
            </a:r>
          </a:p>
          <a:p>
            <a:pPr marL="457200" lvl="2" indent="-23040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is valued in the Australian Curriculum for the subject?</a:t>
            </a:r>
          </a:p>
          <a:p>
            <a:pPr marL="457200" lvl="2" indent="-23040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teaching and learning approaches?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37600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a:t>
            </a:r>
            <a:r>
              <a:rPr lang="en-AU" sz="1100" b="0" i="0" baseline="0" dirty="0">
                <a:latin typeface="Arial" pitchFamily="34" charset="0"/>
                <a:cs typeface="Arial" pitchFamily="34" charset="0"/>
              </a:rPr>
              <a:t> key considerations provide a </a:t>
            </a:r>
            <a:r>
              <a:rPr lang="en-AU" sz="1100" b="0" i="0" dirty="0">
                <a:latin typeface="Arial" pitchFamily="34" charset="0"/>
                <a:cs typeface="Arial" pitchFamily="34" charset="0"/>
              </a:rPr>
              <a:t>brief overview of how the Australian</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Curriculum can accommodate particular approaches to teaching and assessment in Economics and Business.</a:t>
            </a: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 Australian Curriculum: Economics and Business emphasises the importance of providing learning</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opportunities for students to:</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dirty="0">
                <a:latin typeface="Arial" pitchFamily="34" charset="0"/>
                <a:cs typeface="Arial" pitchFamily="34" charset="0"/>
              </a:rPr>
              <a:t>e</a:t>
            </a:r>
            <a:r>
              <a:rPr lang="en-US" sz="1100" b="0" i="0" baseline="0" dirty="0" err="1">
                <a:latin typeface="Arial" pitchFamily="34" charset="0"/>
                <a:cs typeface="Arial" pitchFamily="34" charset="0"/>
              </a:rPr>
              <a:t>ngage</a:t>
            </a:r>
            <a:r>
              <a:rPr lang="en-US" sz="1100" b="0" i="0" baseline="0" dirty="0">
                <a:latin typeface="Arial" pitchFamily="34" charset="0"/>
                <a:cs typeface="Arial" pitchFamily="34" charset="0"/>
              </a:rPr>
              <a:t> in questioning to develop students’ knowledge, understanding and skills. As such, exemplar inquiry questions have been incorporated into each year-level description for each subject in Years 7–10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baseline="0" dirty="0">
                <a:latin typeface="Arial" pitchFamily="34" charset="0"/>
                <a:cs typeface="Arial" pitchFamily="34" charset="0"/>
              </a:rPr>
              <a:t>make connections between the curriculum and events or issues that are occurring in the students’ local area, Australia, the significant nations of Asia and the world</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rPr>
              <a:t>develop capability in consumer and financial literacy.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100" b="0" i="0" baseline="0" dirty="0">
                <a:latin typeface="Arial" pitchFamily="34" charset="0"/>
                <a:cs typeface="Arial" pitchFamily="34" charset="0"/>
              </a:rPr>
              <a:t>This section also supports teachers to consider:</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baseline="0" dirty="0">
                <a:latin typeface="Arial" pitchFamily="34" charset="0"/>
                <a:cs typeface="Arial" pitchFamily="34" charset="0"/>
              </a:rPr>
              <a:t>protocols for engaging in First Nations Australians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baseline="0" dirty="0">
                <a:latin typeface="Arial" pitchFamily="34" charset="0"/>
                <a:cs typeface="Arial" pitchFamily="34" charset="0"/>
              </a:rPr>
              <a:t>inclusive practices that are relevant to the students’ needs.</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baseline="0" dirty="0">
                <a:latin typeface="Arial" pitchFamily="34" charset="0"/>
                <a:cs typeface="Arial" pitchFamily="34" charset="0"/>
              </a:rPr>
              <a:t>The key considerations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baseline="0" dirty="0">
              <a:latin typeface="Arial" pitchFamily="34" charset="0"/>
              <a:cs typeface="Arial" pitchFamily="34" charset="0"/>
            </a:endParaRPr>
          </a:p>
          <a:p>
            <a:pPr marL="0" lvl="0">
              <a:lnSpc>
                <a:spcPct val="100000"/>
              </a:lnSpc>
              <a:spcBef>
                <a:spcPts val="0"/>
              </a:spcBef>
            </a:pPr>
            <a:r>
              <a:rPr lang="en-US" sz="1100" b="1" i="0" u="none" dirty="0">
                <a:latin typeface="Arial" pitchFamily="34" charset="0"/>
                <a:cs typeface="Arial" pitchFamily="34" charset="0"/>
              </a:rPr>
              <a:t>Suggested activity</a:t>
            </a:r>
          </a:p>
          <a:p>
            <a:pPr marL="0" lvl="0" indent="0">
              <a:lnSpc>
                <a:spcPct val="100000"/>
              </a:lnSpc>
              <a:spcBef>
                <a:spcPts val="0"/>
              </a:spcBef>
              <a:buFont typeface="+mj-lt"/>
              <a:buNone/>
            </a:pPr>
            <a:r>
              <a:rPr lang="en-AU" sz="1100" i="0" kern="1200" dirty="0">
                <a:solidFill>
                  <a:schemeClr val="tx1"/>
                </a:solidFill>
                <a:effectLst/>
                <a:latin typeface="Arial" pitchFamily="34" charset="0"/>
                <a:ea typeface="+mn-ea"/>
                <a:cs typeface="Arial" pitchFamily="34" charset="0"/>
              </a:rPr>
              <a:t>How are the key considerations reflected in your Economics and Business program?</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57538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In Years 7–10, students build on their understanding through core concepts and apply this understanding to the study of history. These concepts are the key ideas involved in teaching students to think historically. </a:t>
            </a:r>
          </a:p>
          <a:p>
            <a:pPr algn="l"/>
            <a:endParaRPr lang="en-AU" sz="1100" b="0"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Resource allocation and decision-making </a:t>
            </a:r>
            <a:r>
              <a:rPr lang="en-US" sz="1100" b="0" i="0" u="none" strike="noStrike" baseline="0" dirty="0">
                <a:solidFill>
                  <a:srgbClr val="000000"/>
                </a:solidFill>
                <a:latin typeface="Arial" panose="020B0604020202020204" pitchFamily="34" charset="0"/>
                <a:cs typeface="Arial" panose="020B0604020202020204" pitchFamily="34" charset="0"/>
              </a:rPr>
              <a:t>— The process of choosing between competing alternatives to satisfy needs and wants with limited resources, </a:t>
            </a:r>
            <a:r>
              <a:rPr lang="en-US" sz="1100" b="0" i="0" u="none" strike="noStrike" baseline="0" dirty="0" err="1">
                <a:solidFill>
                  <a:srgbClr val="000000"/>
                </a:solidFill>
                <a:latin typeface="Arial" panose="020B0604020202020204" pitchFamily="34" charset="0"/>
                <a:cs typeface="Arial" panose="020B0604020202020204" pitchFamily="34" charset="0"/>
              </a:rPr>
              <a:t>recognising</a:t>
            </a:r>
            <a:r>
              <a:rPr lang="en-US" sz="1100" b="0" i="0" u="none" strike="noStrike" baseline="0" dirty="0">
                <a:solidFill>
                  <a:srgbClr val="000000"/>
                </a:solidFill>
                <a:latin typeface="Arial" panose="020B0604020202020204" pitchFamily="34" charset="0"/>
                <a:cs typeface="Arial" panose="020B0604020202020204" pitchFamily="34" charset="0"/>
              </a:rPr>
              <a:t> that decisions impact on individuals, communities and the environment.</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The business environment </a:t>
            </a:r>
            <a:r>
              <a:rPr lang="en-US" sz="1100" b="0" i="0" u="none" strike="noStrike" baseline="0" dirty="0">
                <a:solidFill>
                  <a:srgbClr val="000000"/>
                </a:solidFill>
                <a:latin typeface="Arial" panose="020B0604020202020204" pitchFamily="34" charset="0"/>
                <a:cs typeface="Arial" panose="020B0604020202020204" pitchFamily="34" charset="0"/>
              </a:rPr>
              <a:t>— The ways businesses operate at many levels, and respond to opportunities and changing circumstances and conditions. As businesses operate in markets, the decisions they make have social, economic and environmental consequences.</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Entrepreneurship</a:t>
            </a:r>
            <a:r>
              <a:rPr lang="en-US" sz="1100" b="0" i="0" u="none" strike="noStrike" baseline="0" dirty="0">
                <a:solidFill>
                  <a:srgbClr val="000000"/>
                </a:solidFill>
                <a:latin typeface="Arial" panose="020B0604020202020204" pitchFamily="34" charset="0"/>
                <a:cs typeface="Arial" panose="020B0604020202020204" pitchFamily="34" charset="0"/>
              </a:rPr>
              <a:t> — The innovative thinking and calculated risk-taking of individuals and groups to find and implement creative business solutions to problems, while considering the social, economic and environmental impact for the local community and Australian society.</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Work and work futures </a:t>
            </a:r>
            <a:r>
              <a:rPr lang="en-US" sz="1100" b="0" i="0" u="none" strike="noStrike" baseline="0" dirty="0">
                <a:solidFill>
                  <a:srgbClr val="000000"/>
                </a:solidFill>
                <a:latin typeface="Arial" panose="020B0604020202020204" pitchFamily="34" charset="0"/>
                <a:cs typeface="Arial" panose="020B0604020202020204" pitchFamily="34" charset="0"/>
              </a:rPr>
              <a:t>—</a:t>
            </a:r>
            <a:r>
              <a:rPr lang="en-US" sz="1100" b="1" i="0" u="none" strike="noStrike" baseline="0" dirty="0">
                <a:solidFill>
                  <a:srgbClr val="000000"/>
                </a:solidFill>
                <a:latin typeface="Arial" panose="020B0604020202020204" pitchFamily="34" charset="0"/>
                <a:cs typeface="Arial" panose="020B0604020202020204" pitchFamily="34" charset="0"/>
              </a:rPr>
              <a:t> </a:t>
            </a:r>
            <a:r>
              <a:rPr lang="en-US" sz="1100" b="0" i="0" u="none" strike="noStrike" baseline="0" dirty="0">
                <a:solidFill>
                  <a:srgbClr val="000000"/>
                </a:solidFill>
                <a:latin typeface="Arial" panose="020B0604020202020204" pitchFamily="34" charset="0"/>
                <a:cs typeface="Arial" panose="020B0604020202020204" pitchFamily="34" charset="0"/>
              </a:rPr>
              <a:t>An exploration of the contribution of work to human wellbeing and a prosperous society, the factors that influence the work environment now and into the future and the rights and responsibilities of participants in the work environment. </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Consumer and financial literacy </a:t>
            </a:r>
            <a:r>
              <a:rPr lang="en-US" sz="1100" b="0" i="0" u="none" strike="noStrike" baseline="0" dirty="0">
                <a:solidFill>
                  <a:srgbClr val="000000"/>
                </a:solidFill>
                <a:latin typeface="Arial" panose="020B0604020202020204" pitchFamily="34" charset="0"/>
                <a:cs typeface="Arial" panose="020B0604020202020204" pitchFamily="34" charset="0"/>
              </a:rPr>
              <a:t>—</a:t>
            </a:r>
            <a:r>
              <a:rPr lang="en-US" sz="1100" b="1" i="0" u="none" strike="noStrike" baseline="0" dirty="0">
                <a:solidFill>
                  <a:srgbClr val="000000"/>
                </a:solidFill>
                <a:latin typeface="Arial" panose="020B0604020202020204" pitchFamily="34" charset="0"/>
                <a:cs typeface="Arial" panose="020B0604020202020204" pitchFamily="34" charset="0"/>
              </a:rPr>
              <a:t> </a:t>
            </a:r>
            <a:r>
              <a:rPr lang="en-US" sz="1100" b="0" i="0" u="none" strike="noStrike" baseline="0" dirty="0">
                <a:solidFill>
                  <a:srgbClr val="000000"/>
                </a:solidFill>
                <a:latin typeface="Arial" panose="020B0604020202020204" pitchFamily="34" charset="0"/>
                <a:cs typeface="Arial" panose="020B0604020202020204" pitchFamily="34" charset="0"/>
              </a:rPr>
              <a:t>The capacity to make responsible and informed decisions about managing money and assets and identifying how these decisions affect human wellbeing, our society and sense of security for the future. </a:t>
            </a:r>
          </a:p>
          <a:p>
            <a:pPr marL="285750" indent="-285750">
              <a:buFont typeface="Arial" panose="020B0604020202020204" pitchFamily="34" charset="0"/>
              <a:buChar char="•"/>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The core concepts are available from </a:t>
            </a:r>
            <a:r>
              <a:rPr lang="en-US" sz="1100" b="0" i="0" u="sng" strike="noStrike" baseline="0" dirty="0">
                <a:solidFill>
                  <a:srgbClr val="000000"/>
                </a:solidFill>
                <a:latin typeface="Arial" panose="020B0604020202020204" pitchFamily="34" charset="0"/>
                <a:cs typeface="Arial" panose="020B0604020202020204" pitchFamily="34" charset="0"/>
              </a:rPr>
              <a:t>https://v9.australiancurriculum.edu.au/teacher-resources/understand-this-learning-area/humanities-and-social-sciences#economics-and-business-7%E2%80%9310/.</a:t>
            </a:r>
          </a:p>
          <a:p>
            <a:pPr marL="0" indent="0">
              <a:buFont typeface="Arial" panose="020B0604020202020204" pitchFamily="34" charset="0"/>
              <a:buNone/>
            </a:pPr>
            <a:endParaRPr lang="en-AU" sz="11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1" dirty="0">
                <a:latin typeface="Arial" panose="020B0604020202020204" pitchFamily="34" charset="0"/>
                <a:cs typeface="Arial" panose="020B0604020202020204" pitchFamily="34" charset="0"/>
              </a:rPr>
              <a:t>Suggested activity:</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dirty="0">
                <a:latin typeface="Arial" panose="020B0604020202020204" pitchFamily="34" charset="0"/>
                <a:cs typeface="Arial" panose="020B0604020202020204" pitchFamily="34" charset="0"/>
              </a:rPr>
              <a:t>With a colleague, look at one of the core concepts and aim to identify where this concept is evident in the content descriptions and/or content elaborations for a particular year level.</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208787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cs typeface="Arial" panose="020B0604020202020204" pitchFamily="34" charset="0"/>
              </a:rPr>
              <a:t>The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cs typeface="Arial" panose="020B0604020202020204" pitchFamily="34" charset="0"/>
              </a:rPr>
              <a:t>Economics and Business curriculum is structured into both year-by-year and banded curriculum content. The banded curriculum content enables flexible delivery of Economics and Business across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1" i="0" u="none" strike="noStrike" dirty="0">
                <a:solidFill>
                  <a:srgbClr val="000000"/>
                </a:solidFill>
                <a:effectLst/>
                <a:latin typeface="Arial" panose="020B0604020202020204" pitchFamily="34" charset="0"/>
                <a:cs typeface="Arial" panose="020B0604020202020204" pitchFamily="34" charset="0"/>
              </a:rPr>
              <a:t>Suggested activity</a:t>
            </a:r>
            <a:r>
              <a:rPr lang="en-US" sz="1100" b="0" i="0" dirty="0">
                <a:solidFill>
                  <a:srgbClr val="444444"/>
                </a:solidFill>
                <a:effectLst/>
                <a:latin typeface="Arial" panose="020B0604020202020204" pitchFamily="34" charset="0"/>
                <a:cs typeface="Arial" panose="020B0604020202020204" pitchFamily="34" charset="0"/>
              </a:rPr>
              <a:t>​</a:t>
            </a:r>
          </a:p>
          <a:p>
            <a:pPr marL="0" indent="0" algn="l" rtl="0" fontAlgn="base">
              <a:buFont typeface="+mj-lt"/>
              <a:buNone/>
            </a:pPr>
            <a:r>
              <a:rPr lang="en-US" sz="1100" b="0" i="0" u="none" strike="noStrike" dirty="0">
                <a:solidFill>
                  <a:srgbClr val="000000"/>
                </a:solidFill>
                <a:effectLst/>
                <a:latin typeface="Arial" panose="020B0604020202020204" pitchFamily="34" charset="0"/>
                <a:cs typeface="Arial" panose="020B0604020202020204" pitchFamily="34" charset="0"/>
              </a:rPr>
              <a:t>What are the implications of the year-by-year curriculum for the planning of your teaching, learning and assessment program?</a:t>
            </a:r>
            <a:r>
              <a:rPr lang="en-US" sz="1100" b="0" i="0" dirty="0">
                <a:solidFill>
                  <a:srgbClr val="444444"/>
                </a:solidFill>
                <a:effectLst/>
                <a:latin typeface="Arial" panose="020B0604020202020204" pitchFamily="34" charset="0"/>
                <a:cs typeface="Arial" panose="020B0604020202020204" pitchFamily="34" charset="0"/>
              </a:rPr>
              <a:t>​</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644848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3.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3" descr="\\file01\data\D_CIS\B_Curriculum_Support\U_Publishing\QCAA\web\_pending\170019_Learning_area_ppt_hpe\images\QCAA_STRETTON_20140501_EPX0149_Webshot.jpg">
            <a:extLst>
              <a:ext uri="{FF2B5EF4-FFF2-40B4-BE49-F238E27FC236}">
                <a16:creationId xmlns:a16="http://schemas.microsoft.com/office/drawing/2014/main" id="{964C248C-5870-4D71-A456-BBDBBF28349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658" b="18705"/>
          <a:stretch/>
        </p:blipFill>
        <p:spPr bwMode="auto">
          <a:xfrm>
            <a:off x="179388" y="0"/>
            <a:ext cx="8964612" cy="42846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5" name="Picture 4">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806745D1-6D4B-491E-A042-88447D343405}"/>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sp>
        <p:nvSpPr>
          <p:cNvPr id="8" name="Rectangle 7">
            <a:extLst>
              <a:ext uri="{FF2B5EF4-FFF2-40B4-BE49-F238E27FC236}">
                <a16:creationId xmlns:a16="http://schemas.microsoft.com/office/drawing/2014/main" id="{54A930A4-2219-451A-AC6C-3DFC7F6DDB5A}"/>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Sticker of ACiQv9.0">
            <a:extLst>
              <a:ext uri="{FF2B5EF4-FFF2-40B4-BE49-F238E27FC236}">
                <a16:creationId xmlns:a16="http://schemas.microsoft.com/office/drawing/2014/main" id="{9C60A33D-AA6B-48A6-9E0B-0339663B0E0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9928" y="284400"/>
            <a:ext cx="1439339" cy="335366"/>
          </a:xfrm>
          <a:prstGeom prst="rect">
            <a:avLst/>
          </a:prstGeom>
        </p:spPr>
      </p:pic>
      <p:cxnSp>
        <p:nvCxnSpPr>
          <p:cNvPr id="11" name="Straight Connector 10">
            <a:extLst>
              <a:ext uri="{FF2B5EF4-FFF2-40B4-BE49-F238E27FC236}">
                <a16:creationId xmlns:a16="http://schemas.microsoft.com/office/drawing/2014/main" id="{6A193C6F-6219-4E4E-923E-DCA5E10217B9}"/>
              </a:ext>
            </a:extLst>
          </p:cNvPr>
          <p:cNvCxnSpPr/>
          <p:nvPr userDrawn="1"/>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081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82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387121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3590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205204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52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21457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A236-4005-4DCD-93CD-DDB9164CA1D9}"/>
              </a:ext>
            </a:extLst>
          </p:cNvPr>
          <p:cNvSpPr>
            <a:spLocks noGrp="1"/>
          </p:cNvSpPr>
          <p:nvPr>
            <p:ph type="title"/>
          </p:nvPr>
        </p:nvSpPr>
        <p:spPr/>
        <p:txBody>
          <a:bodyPr/>
          <a:lstStyle/>
          <a:p>
            <a:r>
              <a:rPr lang="en-US"/>
              <a:t>Click to edit Master title style</a:t>
            </a:r>
            <a:endParaRPr lang="en-AU"/>
          </a:p>
        </p:txBody>
      </p:sp>
      <p:sp>
        <p:nvSpPr>
          <p:cNvPr id="3" name="Text Placeholder 5">
            <a:extLst>
              <a:ext uri="{FF2B5EF4-FFF2-40B4-BE49-F238E27FC236}">
                <a16:creationId xmlns:a16="http://schemas.microsoft.com/office/drawing/2014/main" id="{A7527A2C-7C27-4BA9-BBAB-5A35906B2D7A}"/>
              </a:ext>
            </a:extLst>
          </p:cNvPr>
          <p:cNvSpPr>
            <a:spLocks noGrp="1"/>
          </p:cNvSpPr>
          <p:nvPr>
            <p:ph type="body" sz="quarter" idx="12" hasCustomPrompt="1"/>
          </p:nvPr>
        </p:nvSpPr>
        <p:spPr>
          <a:xfrm>
            <a:off x="323850" y="5013176"/>
            <a:ext cx="8496300" cy="1081087"/>
          </a:xfrm>
        </p:spPr>
        <p:txBody>
          <a:bodyPr/>
          <a:lstStyle>
            <a:lvl1pPr>
              <a:defRPr sz="1100"/>
            </a:lvl1pPr>
          </a:lstStyle>
          <a:p>
            <a:pPr lvl="0"/>
            <a:r>
              <a:rPr lang="en-US"/>
              <a:t>Source: [Title] [(description, date)], by [rights holder], is licensed [</a:t>
            </a:r>
            <a:r>
              <a:rPr lang="en-US" err="1"/>
              <a:t>licence</a:t>
            </a:r>
            <a:r>
              <a:rPr lang="en-US"/>
              <a:t> terms]</a:t>
            </a:r>
          </a:p>
        </p:txBody>
      </p:sp>
      <p:sp>
        <p:nvSpPr>
          <p:cNvPr id="4" name="Content Placeholder 5">
            <a:extLst>
              <a:ext uri="{FF2B5EF4-FFF2-40B4-BE49-F238E27FC236}">
                <a16:creationId xmlns:a16="http://schemas.microsoft.com/office/drawing/2014/main" id="{B93F4718-D901-4F6B-BF9A-0816DF559286}"/>
              </a:ext>
            </a:extLst>
          </p:cNvPr>
          <p:cNvSpPr>
            <a:spLocks noGrp="1"/>
          </p:cNvSpPr>
          <p:nvPr>
            <p:ph sz="quarter" idx="13" hasCustomPrompt="1"/>
          </p:nvPr>
        </p:nvSpPr>
        <p:spPr>
          <a:xfrm>
            <a:off x="323850" y="986400"/>
            <a:ext cx="8496300" cy="3888135"/>
          </a:xfrm>
        </p:spPr>
        <p:txBody>
          <a:bodyPr/>
          <a:lstStyle>
            <a:lvl1pPr>
              <a:defRPr/>
            </a:lvl1pPr>
          </a:lstStyle>
          <a:p>
            <a:pPr lvl="0"/>
            <a:r>
              <a:rPr lang="en-US"/>
              <a:t>[Insert image, diagram or data]</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25415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F38A-D403-4B1A-8A6F-5F271B3B2FFD}"/>
              </a:ext>
            </a:extLst>
          </p:cNvPr>
          <p:cNvSpPr>
            <a:spLocks noGrp="1"/>
          </p:cNvSpPr>
          <p:nvPr>
            <p:ph type="title"/>
          </p:nvPr>
        </p:nvSpPr>
        <p:spPr/>
        <p:txBody>
          <a:bodyPr/>
          <a:lstStyle/>
          <a:p>
            <a:r>
              <a:rPr lang="en-US"/>
              <a:t>Click to edit Master title style</a:t>
            </a:r>
            <a:endParaRPr lang="en-AU"/>
          </a:p>
        </p:txBody>
      </p:sp>
      <p:sp>
        <p:nvSpPr>
          <p:cNvPr id="3" name="Text Placeholder 5">
            <a:extLst>
              <a:ext uri="{FF2B5EF4-FFF2-40B4-BE49-F238E27FC236}">
                <a16:creationId xmlns:a16="http://schemas.microsoft.com/office/drawing/2014/main" id="{84034D2F-2C1F-4E94-B71E-FFE749CD399C}"/>
              </a:ext>
            </a:extLst>
          </p:cNvPr>
          <p:cNvSpPr>
            <a:spLocks noGrp="1"/>
          </p:cNvSpPr>
          <p:nvPr>
            <p:ph type="body" sz="quarter" idx="12" hasCustomPrompt="1"/>
          </p:nvPr>
        </p:nvSpPr>
        <p:spPr>
          <a:xfrm>
            <a:off x="323850" y="5013176"/>
            <a:ext cx="4165200" cy="1081087"/>
          </a:xfrm>
        </p:spPr>
        <p:txBody>
          <a:bodyPr/>
          <a:lstStyle>
            <a:lvl1pPr>
              <a:defRPr sz="1100"/>
            </a:lvl1pPr>
          </a:lstStyle>
          <a:p>
            <a:pPr lvl="0"/>
            <a:r>
              <a:rPr lang="en-US"/>
              <a:t>Source: [Title] [(description, date)], by [rights holder], is licensed [</a:t>
            </a:r>
            <a:r>
              <a:rPr lang="en-US" err="1"/>
              <a:t>licence</a:t>
            </a:r>
            <a:r>
              <a:rPr lang="en-US"/>
              <a:t> terms]</a:t>
            </a:r>
          </a:p>
        </p:txBody>
      </p:sp>
      <p:sp>
        <p:nvSpPr>
          <p:cNvPr id="4" name="Content Placeholder 5">
            <a:extLst>
              <a:ext uri="{FF2B5EF4-FFF2-40B4-BE49-F238E27FC236}">
                <a16:creationId xmlns:a16="http://schemas.microsoft.com/office/drawing/2014/main" id="{7EC81194-A2D8-4B36-A200-D1B6B7BE96A1}"/>
              </a:ext>
            </a:extLst>
          </p:cNvPr>
          <p:cNvSpPr>
            <a:spLocks noGrp="1"/>
          </p:cNvSpPr>
          <p:nvPr>
            <p:ph sz="quarter" idx="13" hasCustomPrompt="1"/>
          </p:nvPr>
        </p:nvSpPr>
        <p:spPr>
          <a:xfrm>
            <a:off x="323850" y="986400"/>
            <a:ext cx="4165200" cy="3888135"/>
          </a:xfrm>
        </p:spPr>
        <p:txBody>
          <a:bodyPr/>
          <a:lstStyle>
            <a:lvl1pPr>
              <a:defRPr/>
            </a:lvl1pPr>
          </a:lstStyle>
          <a:p>
            <a:pPr lvl="0"/>
            <a:r>
              <a:rPr lang="en-US"/>
              <a:t>[Insert image, diagram or data]</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7">
            <a:extLst>
              <a:ext uri="{FF2B5EF4-FFF2-40B4-BE49-F238E27FC236}">
                <a16:creationId xmlns:a16="http://schemas.microsoft.com/office/drawing/2014/main" id="{BFF97D2A-0CBB-4B56-932F-FEAF80463A56}"/>
              </a:ext>
            </a:extLst>
          </p:cNvPr>
          <p:cNvSpPr>
            <a:spLocks noGrp="1"/>
          </p:cNvSpPr>
          <p:nvPr>
            <p:ph sz="quarter" idx="14" hasCustomPrompt="1"/>
          </p:nvPr>
        </p:nvSpPr>
        <p:spPr>
          <a:xfrm>
            <a:off x="4654950" y="985838"/>
            <a:ext cx="4165200" cy="3889375"/>
          </a:xfrm>
        </p:spPr>
        <p:txBody>
          <a:bodyPr/>
          <a:lstStyle>
            <a:lvl1pPr>
              <a:defRPr/>
            </a:lvl1pPr>
          </a:lstStyle>
          <a:p>
            <a:pPr lvl="0"/>
            <a:r>
              <a:rPr lang="en-US"/>
              <a:t>[Insert image, diagram or data]</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9">
            <a:extLst>
              <a:ext uri="{FF2B5EF4-FFF2-40B4-BE49-F238E27FC236}">
                <a16:creationId xmlns:a16="http://schemas.microsoft.com/office/drawing/2014/main" id="{9D26A2F3-F806-4E6E-BA0F-6AD30982C25B}"/>
              </a:ext>
            </a:extLst>
          </p:cNvPr>
          <p:cNvSpPr>
            <a:spLocks noGrp="1"/>
          </p:cNvSpPr>
          <p:nvPr>
            <p:ph type="body" sz="quarter" idx="15" hasCustomPrompt="1"/>
          </p:nvPr>
        </p:nvSpPr>
        <p:spPr>
          <a:xfrm>
            <a:off x="4654550" y="5013325"/>
            <a:ext cx="4165600" cy="1080938"/>
          </a:xfrm>
        </p:spPr>
        <p:txBody>
          <a:bodyPr/>
          <a:lstStyle>
            <a:lvl1pPr>
              <a:defRPr sz="1100"/>
            </a:lvl1pPr>
          </a:lstStyle>
          <a:p>
            <a:pPr lvl="0"/>
            <a:r>
              <a:rPr lang="en-US"/>
              <a:t>Source: [Title] [(description, date)], by [rights holder], is licensed [</a:t>
            </a:r>
            <a:r>
              <a:rPr lang="en-US" err="1"/>
              <a:t>licence</a:t>
            </a:r>
            <a:r>
              <a:rPr lang="en-US"/>
              <a:t> terms]</a:t>
            </a:r>
          </a:p>
        </p:txBody>
      </p:sp>
    </p:spTree>
    <p:extLst>
      <p:ext uri="{BB962C8B-B14F-4D97-AF65-F5344CB8AC3E}">
        <p14:creationId xmlns:p14="http://schemas.microsoft.com/office/powerpoint/2010/main" val="211514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23850" y="986400"/>
            <a:ext cx="4165600" cy="5040000"/>
          </a:xfrm>
        </p:spPr>
        <p:txBody>
          <a:bodyPr/>
          <a:lstStyle>
            <a:lvl1pPr>
              <a:defRPr sz="2800">
                <a:solidFill>
                  <a:schemeClr val="tx2"/>
                </a:solidFill>
              </a:defRPr>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1850" y="986400"/>
            <a:ext cx="4167188" cy="5040000"/>
          </a:xfrm>
        </p:spPr>
        <p:txBody>
          <a:bodyPr/>
          <a:lstStyle>
            <a:lvl1pPr>
              <a:defRPr sz="2800"/>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19727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8812" y="2276870"/>
            <a:ext cx="4138576"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2276870"/>
            <a:ext cx="4140150"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4255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grpSp>
        <p:nvGrpSpPr>
          <p:cNvPr id="10" name="Group 9">
            <a:extLst>
              <a:ext uri="{FF2B5EF4-FFF2-40B4-BE49-F238E27FC236}">
                <a16:creationId xmlns:a16="http://schemas.microsoft.com/office/drawing/2014/main" id="{2DB03C62-CE8E-4120-B056-74B71BD70E5E}"/>
              </a:ext>
            </a:extLst>
          </p:cNvPr>
          <p:cNvGrpSpPr/>
          <p:nvPr userDrawn="1"/>
        </p:nvGrpSpPr>
        <p:grpSpPr>
          <a:xfrm>
            <a:off x="8205788" y="64799"/>
            <a:ext cx="932836" cy="218569"/>
            <a:chOff x="8205788" y="64799"/>
            <a:chExt cx="932836" cy="218569"/>
          </a:xfrm>
        </p:grpSpPr>
        <p:sp>
          <p:nvSpPr>
            <p:cNvPr id="11" name="Rectangle 10">
              <a:extLst>
                <a:ext uri="{FF2B5EF4-FFF2-40B4-BE49-F238E27FC236}">
                  <a16:creationId xmlns:a16="http://schemas.microsoft.com/office/drawing/2014/main" id="{AFA414F5-B87C-41F5-A004-9CF82149B43B}"/>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Sticker of ACiQv9.0">
              <a:extLst>
                <a:ext uri="{FF2B5EF4-FFF2-40B4-BE49-F238E27FC236}">
                  <a16:creationId xmlns:a16="http://schemas.microsoft.com/office/drawing/2014/main" id="{5D0CE385-049A-4927-8B76-AA571F9386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grpSp>
    </p:spTree>
    <p:extLst>
      <p:ext uri="{BB962C8B-B14F-4D97-AF65-F5344CB8AC3E}">
        <p14:creationId xmlns:p14="http://schemas.microsoft.com/office/powerpoint/2010/main" val="24273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120785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882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75627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marL="1044000" indent="-288000">
              <a:spcBef>
                <a:spcPts val="600"/>
              </a:spcBef>
              <a:buFont typeface="Wingdings" panose="05000000000000000000" pitchFamily="2" charset="2"/>
              <a:buChar char="§"/>
              <a:defRPr sz="2000">
                <a:solidFill>
                  <a:schemeClr val="tx2"/>
                </a:solidFill>
              </a:defRPr>
            </a:lvl4pPr>
            <a:lvl5pPr marL="1332000" indent="-288000">
              <a:spcBef>
                <a:spcPts val="600"/>
              </a:spcBef>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1"/>
            <a:ext cx="3008313" cy="4593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7503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6619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9991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8197-FE7E-4BCE-9725-2BF153B2A58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F5F74E2-E354-4DF6-BFDC-B73309F70C37}"/>
              </a:ext>
            </a:extLst>
          </p:cNvPr>
          <p:cNvSpPr>
            <a:spLocks noGrp="1"/>
          </p:cNvSpPr>
          <p:nvPr>
            <p:ph idx="1" hasCustomPrompt="1"/>
          </p:nvPr>
        </p:nvSpPr>
        <p:spPr>
          <a:xfrm>
            <a:off x="323850" y="986400"/>
            <a:ext cx="8485188" cy="5040000"/>
          </a:xfrm>
        </p:spPr>
        <p:txBody>
          <a:bodyPr/>
          <a:lstStyle>
            <a:lvl1pPr>
              <a:defRPr sz="1400">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sz="1400">
                <a:solidFill>
                  <a:schemeClr val="tx2"/>
                </a:solidFill>
              </a:defRPr>
            </a:lvl2pPr>
            <a:lvl3pPr marL="756000" indent="-396000">
              <a:defRPr sz="1400">
                <a:solidFill>
                  <a:schemeClr val="tx2"/>
                </a:solidFill>
              </a:defRPr>
            </a:lvl3pPr>
            <a:lvl4pPr marL="1044000" indent="-288000" algn="l">
              <a:spcBef>
                <a:spcPts val="600"/>
              </a:spcBef>
              <a:buSzPct val="75000"/>
              <a:buFont typeface="Wingdings" pitchFamily="2" charset="2"/>
              <a:buChar char="§"/>
              <a:defRPr sz="1400">
                <a:solidFill>
                  <a:schemeClr val="tx2"/>
                </a:solidFill>
              </a:defRPr>
            </a:lvl4pPr>
            <a:lvl5pPr marL="1368000" indent="-324000">
              <a:spcBef>
                <a:spcPts val="600"/>
              </a:spcBef>
              <a:defRPr sz="1400">
                <a:solidFill>
                  <a:schemeClr val="tx2"/>
                </a:solidFill>
              </a:defRPr>
            </a:lvl5pPr>
          </a:lstStyle>
          <a:p>
            <a:pPr lvl="0"/>
            <a:r>
              <a:rPr lang="en-AU"/>
              <a:t>[Author and first initial], [YEAR], [‘Article title in single quotes, omit if no article title’], [Title of publication/website in italics], [URL or publisher, city, country].</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1125673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grpSp>
        <p:nvGrpSpPr>
          <p:cNvPr id="3" name="Group 2"/>
          <p:cNvGrpSpPr/>
          <p:nvPr userDrawn="1"/>
        </p:nvGrpSpPr>
        <p:grpSpPr>
          <a:xfrm>
            <a:off x="6614784" y="3590400"/>
            <a:ext cx="1946367" cy="1511343"/>
            <a:chOff x="6542776" y="3438000"/>
            <a:chExt cx="1946367" cy="1511343"/>
          </a:xfrm>
        </p:grpSpPr>
        <p:sp>
          <p:nvSpPr>
            <p:cNvPr id="4" name="Instagram - text">
              <a:extLst>
                <a:ext uri="{FF2B5EF4-FFF2-40B4-BE49-F238E27FC236}">
                  <a16:creationId xmlns:a16="http://schemas.microsoft.com/office/drawing/2014/main" id="{D27D836E-15A8-4772-8128-65F52F6C383B}"/>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06ACFA9-D911-47CF-8122-E03C2B3E5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27" name="Group 26"/>
          <p:cNvGrpSpPr/>
          <p:nvPr userDrawn="1"/>
        </p:nvGrpSpPr>
        <p:grpSpPr>
          <a:xfrm>
            <a:off x="3158657" y="3590400"/>
            <a:ext cx="3093612" cy="1647184"/>
            <a:chOff x="3158657" y="3590400"/>
            <a:chExt cx="3093612" cy="1647184"/>
          </a:xfrm>
        </p:grpSpPr>
        <p:sp>
          <p:nvSpPr>
            <p:cNvPr id="7" name="Linkedin - text">
              <a:extLst>
                <a:ext uri="{FF2B5EF4-FFF2-40B4-BE49-F238E27FC236}">
                  <a16:creationId xmlns:a16="http://schemas.microsoft.com/office/drawing/2014/main" id="{D606F298-32EA-43F7-A9CD-DFF16F80932D}"/>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3D520971-EFA9-4153-9ECD-B10F76C8C6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1" name="Group 10"/>
          <p:cNvGrpSpPr/>
          <p:nvPr userDrawn="1"/>
        </p:nvGrpSpPr>
        <p:grpSpPr>
          <a:xfrm>
            <a:off x="627845" y="3590400"/>
            <a:ext cx="2129109" cy="1511343"/>
            <a:chOff x="555837" y="3438000"/>
            <a:chExt cx="2129109" cy="1511343"/>
          </a:xfrm>
        </p:grpSpPr>
        <p:sp>
          <p:nvSpPr>
            <p:cNvPr id="12" name="Pinterest - text">
              <a:extLst>
                <a:ext uri="{FF2B5EF4-FFF2-40B4-BE49-F238E27FC236}">
                  <a16:creationId xmlns:a16="http://schemas.microsoft.com/office/drawing/2014/main" id="{AE50DBBF-1044-4B15-8589-9E83DD6D752C}"/>
                </a:ext>
              </a:extLst>
            </p:cNvPr>
            <p:cNvSpPr/>
            <p:nvPr/>
          </p:nvSpPr>
          <p:spPr>
            <a:xfrm>
              <a:off x="555837" y="4653979"/>
              <a:ext cx="2129109" cy="261610"/>
            </a:xfrm>
            <a:prstGeom prst="rect">
              <a:avLst/>
            </a:prstGeom>
          </p:spPr>
          <p:txBody>
            <a:bodyPr wrap="none">
              <a:spAutoFit/>
            </a:bodyPr>
            <a:lstStyle/>
            <a:p>
              <a:pPr algn="ctr"/>
              <a:r>
                <a:rPr lang="en-AU" sz="1100"/>
                <a:t>www.pinterest.com/QCAA_edu</a:t>
              </a:r>
              <a:endParaRPr lang="en-AU" sz="1050"/>
            </a:p>
          </p:txBody>
        </p:sp>
        <p:sp>
          <p:nvSpPr>
            <p:cNvPr id="13" name="Pinterest link">
              <a:hlinkClick r:id="rId6"/>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F42181F0-C778-452C-98CB-A7D55B241C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15" name="Group 14"/>
          <p:cNvGrpSpPr/>
          <p:nvPr userDrawn="1"/>
        </p:nvGrpSpPr>
        <p:grpSpPr>
          <a:xfrm>
            <a:off x="6421622" y="1689378"/>
            <a:ext cx="2332690" cy="1508531"/>
            <a:chOff x="6349614" y="1536978"/>
            <a:chExt cx="2332690" cy="1508531"/>
          </a:xfrm>
        </p:grpSpPr>
        <p:sp>
          <p:nvSpPr>
            <p:cNvPr id="16" name="Youtube - text">
              <a:extLst>
                <a:ext uri="{FF2B5EF4-FFF2-40B4-BE49-F238E27FC236}">
                  <a16:creationId xmlns:a16="http://schemas.microsoft.com/office/drawing/2014/main" id="{60F04598-CE2F-4DD1-8B08-4ACFC1488AD5}"/>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8"/>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1F00F49D-E24A-425B-8720-153E37A50B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19" name="Group 18"/>
          <p:cNvGrpSpPr/>
          <p:nvPr userDrawn="1"/>
        </p:nvGrpSpPr>
        <p:grpSpPr>
          <a:xfrm>
            <a:off x="3896588" y="1689378"/>
            <a:ext cx="1617751" cy="1508531"/>
            <a:chOff x="3824580" y="1536978"/>
            <a:chExt cx="1617751" cy="1508531"/>
          </a:xfrm>
        </p:grpSpPr>
        <p:sp>
          <p:nvSpPr>
            <p:cNvPr id="20" name="Twitter - text">
              <a:extLst>
                <a:ext uri="{FF2B5EF4-FFF2-40B4-BE49-F238E27FC236}">
                  <a16:creationId xmlns:a16="http://schemas.microsoft.com/office/drawing/2014/main" id="{2D0191AD-91D3-40B6-A7DC-34619847EA20}"/>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10"/>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478A1FA-D000-4D16-81F1-812F5EF755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3" name="Group 22"/>
          <p:cNvGrpSpPr/>
          <p:nvPr userDrawn="1"/>
        </p:nvGrpSpPr>
        <p:grpSpPr>
          <a:xfrm>
            <a:off x="467544" y="1683840"/>
            <a:ext cx="2449710" cy="1514069"/>
            <a:chOff x="395536" y="1531440"/>
            <a:chExt cx="2449710" cy="1514069"/>
          </a:xfrm>
        </p:grpSpPr>
        <p:sp>
          <p:nvSpPr>
            <p:cNvPr id="24" name="Facebook - text">
              <a:extLst>
                <a:ext uri="{FF2B5EF4-FFF2-40B4-BE49-F238E27FC236}">
                  <a16:creationId xmlns:a16="http://schemas.microsoft.com/office/drawing/2014/main" id="{19FBB3FE-E594-4D29-8C58-C650C4CC9DD3}"/>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2"/>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948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3460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400612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50770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330404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66678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6401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2929989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6.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15" name="Picture 14">
            <a:extLst>
              <a:ext uri="{FF2B5EF4-FFF2-40B4-BE49-F238E27FC236}">
                <a16:creationId xmlns:a16="http://schemas.microsoft.com/office/drawing/2014/main" id="{D5F19EC9-EA92-4B32-AEFD-035A6751F4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6" name="Picture 15">
            <a:extLst>
              <a:ext uri="{FF2B5EF4-FFF2-40B4-BE49-F238E27FC236}">
                <a16:creationId xmlns:a16="http://schemas.microsoft.com/office/drawing/2014/main" id="{F63A7880-AA23-462B-962C-1423F937D9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1606474022"/>
      </p:ext>
    </p:extLst>
  </p:cSld>
  <p:clrMap bg1="lt1" tx1="dk1" bg2="lt2" tx2="dk2" accent1="accent1" accent2="accent2" accent3="accent3" accent4="accent4" accent5="accent5" accent6="accent6" hlink="hlink" folHlink="folHlink"/>
  <p:sldLayoutIdLst>
    <p:sldLayoutId id="2147483989"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pic>
        <p:nvPicPr>
          <p:cNvPr id="8" name="Picture 7" descr="Sticker of ACiQv9.0">
            <a:extLst>
              <a:ext uri="{FF2B5EF4-FFF2-40B4-BE49-F238E27FC236}">
                <a16:creationId xmlns:a16="http://schemas.microsoft.com/office/drawing/2014/main" id="{C77685B2-3384-42CB-8AAD-B8EA935F089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679979570"/>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a:t>Click to edit Master title style</a:t>
            </a:r>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a:t>Click to edit Master text styles</a:t>
            </a:r>
          </a:p>
          <a:p>
            <a:pPr lvl="1"/>
            <a:r>
              <a:rPr lang="en-AU"/>
              <a:t>First level</a:t>
            </a:r>
          </a:p>
          <a:p>
            <a:pPr lvl="2"/>
            <a:r>
              <a:rPr lang="en-AU"/>
              <a:t>Second level</a:t>
            </a:r>
          </a:p>
          <a:p>
            <a:pPr lvl="3"/>
            <a:endParaRPr lang="en-AU"/>
          </a:p>
        </p:txBody>
      </p:sp>
      <p:cxnSp>
        <p:nvCxnSpPr>
          <p:cNvPr id="7" name="Straight Connector 6"/>
          <p:cNvCxnSpPr/>
          <p:nvPr/>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0823848"/>
      </p:ext>
    </p:extLst>
  </p:cSld>
  <p:clrMap bg1="lt1" tx1="dk1" bg2="lt2" tx2="dk2" accent1="accent1" accent2="accent2" accent3="accent3" accent4="accent4" accent5="accent5" accent6="accent6" hlink="hlink" folHlink="folHlink"/>
  <p:sldLayoutIdLst>
    <p:sldLayoutId id="2147483997" r:id="rId1"/>
    <p:sldLayoutId id="2147484218" r:id="rId2"/>
    <p:sldLayoutId id="2147484219" r:id="rId3"/>
    <p:sldLayoutId id="2147483998" r:id="rId4"/>
    <p:sldLayoutId id="2147483999" r:id="rId5"/>
    <p:sldLayoutId id="2147484000" r:id="rId6"/>
    <p:sldLayoutId id="2147484001" r:id="rId7"/>
    <p:sldLayoutId id="2147484002" r:id="rId8"/>
    <p:sldLayoutId id="2147484003" r:id="rId9"/>
    <p:sldLayoutId id="2147484220" r:id="rId10"/>
    <p:sldLayoutId id="2147484006"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hyperlink" Target="https://www.australiancurriculum.edu.au/" TargetMode="External"/><Relationship Id="rId3" Type="http://schemas.openxmlformats.org/officeDocument/2006/relationships/hyperlink" Target="https://www.qcaa.qld.edu.au/copyright"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10" Type="http://schemas.openxmlformats.org/officeDocument/2006/relationships/hyperlink" Target="mailto:copyright@acara.edu.au" TargetMode="External"/><Relationship Id="rId4" Type="http://schemas.openxmlformats.org/officeDocument/2006/relationships/image" Target="../media/image8.png"/><Relationship Id="rId9" Type="http://schemas.openxmlformats.org/officeDocument/2006/relationships/hyperlink" Target="https://www.australiancurriculum.edu.au/copyright-and-terms-of-use"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v9.australiancurriculum.edu.au/help/website-tour" TargetMode="External"/><Relationship Id="rId5" Type="http://schemas.openxmlformats.org/officeDocument/2006/relationships/image" Target="../media/image13.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hyperlink" Target="https://v9.australiancurriculum.edu.au/teacher-resources/understand-this-learning-area/humanities-and-social-sciences#economics-and-business-7%E2%80%9310"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hyperlink" Target="https://v9.australiancurriculum.edu.au/teacher-resources/understand-this-learning-area/humanities-and-social-sciences#economics-and-business-7%E2%80%9310"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hyperlink" Target="https://v9.australiancurriculum.edu.au/teacher-resources/understand-this-learning-area/humanities-and-social-sciences#economics-and-business-7%E2%80%9310"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8D52-BB33-4880-A8FD-43EFA416E919}"/>
              </a:ext>
            </a:extLst>
          </p:cNvPr>
          <p:cNvSpPr>
            <a:spLocks noGrp="1"/>
          </p:cNvSpPr>
          <p:nvPr>
            <p:ph type="ctrTitle"/>
          </p:nvPr>
        </p:nvSpPr>
        <p:spPr/>
        <p:txBody>
          <a:bodyPr/>
          <a:lstStyle/>
          <a:p>
            <a:r>
              <a:rPr lang="en-AU" dirty="0"/>
              <a:t>Economics and Business</a:t>
            </a:r>
          </a:p>
        </p:txBody>
      </p:sp>
      <p:sp>
        <p:nvSpPr>
          <p:cNvPr id="5" name="Subtitle 4">
            <a:extLst>
              <a:ext uri="{FF2B5EF4-FFF2-40B4-BE49-F238E27FC236}">
                <a16:creationId xmlns:a16="http://schemas.microsoft.com/office/drawing/2014/main" id="{9249A64D-B83F-4969-B0D5-CD33B7CA56CB}"/>
              </a:ext>
            </a:extLst>
          </p:cNvPr>
          <p:cNvSpPr>
            <a:spLocks noGrp="1"/>
          </p:cNvSpPr>
          <p:nvPr>
            <p:ph type="subTitle" idx="1"/>
          </p:nvPr>
        </p:nvSpPr>
        <p:spPr>
          <a:xfrm>
            <a:off x="647032" y="5137200"/>
            <a:ext cx="8173117" cy="935956"/>
          </a:xfrm>
        </p:spPr>
        <p:txBody>
          <a:bodyPr>
            <a:normAutofit fontScale="92500" lnSpcReduction="10000"/>
          </a:bodyPr>
          <a:lstStyle/>
          <a:p>
            <a:r>
              <a:rPr lang="en-AU" sz="2000" dirty="0"/>
              <a:t>Years 7–10 Australian Curriculum: </a:t>
            </a:r>
            <a:r>
              <a:rPr lang="en-US" sz="2000" dirty="0"/>
              <a:t>Humanities and Social Sciences Version 9.0</a:t>
            </a:r>
          </a:p>
          <a:p>
            <a:r>
              <a:rPr lang="en-US" sz="2000" dirty="0"/>
              <a:t>Subject overview</a:t>
            </a:r>
            <a:endParaRPr lang="en-AU" sz="2000" dirty="0"/>
          </a:p>
        </p:txBody>
      </p:sp>
      <p:sp>
        <p:nvSpPr>
          <p:cNvPr id="6" name="Vertical Text Placeholder 5">
            <a:extLst>
              <a:ext uri="{FF2B5EF4-FFF2-40B4-BE49-F238E27FC236}">
                <a16:creationId xmlns:a16="http://schemas.microsoft.com/office/drawing/2014/main" id="{7C4C516E-D6B7-41FB-9454-836EB77B7F44}"/>
              </a:ext>
            </a:extLst>
          </p:cNvPr>
          <p:cNvSpPr>
            <a:spLocks noGrp="1"/>
          </p:cNvSpPr>
          <p:nvPr>
            <p:ph type="body" orient="vert" sz="quarter" idx="10"/>
          </p:nvPr>
        </p:nvSpPr>
        <p:spPr/>
        <p:txBody>
          <a:bodyPr/>
          <a:lstStyle/>
          <a:p>
            <a:r>
              <a:rPr lang="en-US"/>
              <a:t>220089</a:t>
            </a:r>
            <a:endParaRPr lang="en-AU"/>
          </a:p>
        </p:txBody>
      </p:sp>
      <p:sp>
        <p:nvSpPr>
          <p:cNvPr id="8" name="Rectangle 7">
            <a:extLst>
              <a:ext uri="{FF2B5EF4-FFF2-40B4-BE49-F238E27FC236}">
                <a16:creationId xmlns:a16="http://schemas.microsoft.com/office/drawing/2014/main" id="{75300F8B-1456-42A4-A768-26FDFFFE7BC2}"/>
              </a:ext>
            </a:extLst>
          </p:cNvPr>
          <p:cNvSpPr/>
          <p:nvPr/>
        </p:nvSpPr>
        <p:spPr>
          <a:xfrm>
            <a:off x="323850" y="5182592"/>
            <a:ext cx="215702" cy="792088"/>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64824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41E6771C-BDE6-4F8D-B43C-197E425ADDFF}"/>
              </a:ext>
            </a:extLst>
          </p:cNvPr>
          <p:cNvSpPr txBox="1">
            <a:spLocks/>
          </p:cNvSpPr>
          <p:nvPr/>
        </p:nvSpPr>
        <p:spPr>
          <a:xfrm>
            <a:off x="324000" y="844507"/>
            <a:ext cx="8493125" cy="5414403"/>
          </a:xfrm>
          <a:prstGeom prst="rect">
            <a:avLst/>
          </a:prstGeom>
        </p:spPr>
        <p:txBody>
          <a:bodyPr>
            <a:normAutofit fontScale="2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7200" b="1" dirty="0"/>
              <a:t>Year 7</a:t>
            </a:r>
          </a:p>
          <a:p>
            <a:pPr fontAlgn="auto">
              <a:spcAft>
                <a:spcPts val="0"/>
              </a:spcAft>
            </a:pPr>
            <a:r>
              <a:rPr lang="en-US" sz="6400" dirty="0"/>
              <a:t>The focus of learning in Year 7 is the topic "individuals, businesses and entrepreneurs" within a personal, community and national context.</a:t>
            </a:r>
          </a:p>
          <a:p>
            <a:pPr fontAlgn="auto">
              <a:spcAft>
                <a:spcPts val="0"/>
              </a:spcAft>
            </a:pPr>
            <a:endParaRPr lang="en-US" sz="6400" dirty="0"/>
          </a:p>
          <a:p>
            <a:pPr fontAlgn="auto">
              <a:spcAft>
                <a:spcPts val="0"/>
              </a:spcAft>
            </a:pPr>
            <a:r>
              <a:rPr lang="en-US" sz="6400" dirty="0"/>
              <a:t>In Year 7, students investigate the nature and purpose of informed and responsible decision-making by individuals and businesses, with attention to the allocation of limited resources to meet unlimited needs and wants, types of businesses, how entrepreneurial characteristics contribute to business success, and the ways work is undertaken. They also examine the rights and responsibilities that individuals and businesses have within consumer and financial contexts.</a:t>
            </a:r>
          </a:p>
          <a:p>
            <a:pPr fontAlgn="auto">
              <a:spcAft>
                <a:spcPts val="0"/>
              </a:spcAft>
            </a:pPr>
            <a:endParaRPr lang="en-US" sz="6400" dirty="0"/>
          </a:p>
          <a:p>
            <a:pPr fontAlgn="auto">
              <a:spcAft>
                <a:spcPts val="0"/>
              </a:spcAft>
            </a:pPr>
            <a:r>
              <a:rPr lang="en-US" sz="6400" dirty="0"/>
              <a:t>Inquiry questions provide a framework for developing students’ knowledge, understanding and skills. The following inquiry questions are examples only and may be used or adapted to suit local contexts:</a:t>
            </a:r>
          </a:p>
          <a:p>
            <a:pPr fontAlgn="auto">
              <a:spcAft>
                <a:spcPts val="0"/>
              </a:spcAft>
            </a:pPr>
            <a:endParaRPr lang="en-US" sz="6400" dirty="0"/>
          </a:p>
          <a:p>
            <a:pPr marL="857250" indent="-857250" fontAlgn="auto">
              <a:spcAft>
                <a:spcPts val="0"/>
              </a:spcAft>
              <a:buFont typeface="Arial" panose="020B0604020202020204" pitchFamily="34" charset="0"/>
              <a:buChar char="•"/>
            </a:pPr>
            <a:r>
              <a:rPr lang="en-US" sz="6400" dirty="0"/>
              <a:t>How and why are economic decisions made to allocate limited resources to meet unlimited needs and wants in the Australian economy?</a:t>
            </a:r>
          </a:p>
          <a:p>
            <a:pPr marL="857250" indent="-857250" fontAlgn="auto">
              <a:spcAft>
                <a:spcPts val="0"/>
              </a:spcAft>
              <a:buFont typeface="Arial" panose="020B0604020202020204" pitchFamily="34" charset="0"/>
              <a:buChar char="•"/>
            </a:pPr>
            <a:r>
              <a:rPr lang="en-US" sz="6400" dirty="0"/>
              <a:t>What are the different types of businesses that provide goods and/or services?</a:t>
            </a:r>
          </a:p>
          <a:p>
            <a:pPr marL="857250" indent="-857250" fontAlgn="auto">
              <a:spcAft>
                <a:spcPts val="0"/>
              </a:spcAft>
              <a:buFont typeface="Arial" panose="020B0604020202020204" pitchFamily="34" charset="0"/>
              <a:buChar char="•"/>
            </a:pPr>
            <a:r>
              <a:rPr lang="en-US" sz="6400" dirty="0"/>
              <a:t>What is entrepreneurship and how do entrepreneurial characteristics contribute to the success of a business?</a:t>
            </a:r>
          </a:p>
          <a:p>
            <a:pPr marL="857250" indent="-857250" fontAlgn="auto">
              <a:spcAft>
                <a:spcPts val="0"/>
              </a:spcAft>
              <a:buFont typeface="Arial" panose="020B0604020202020204" pitchFamily="34" charset="0"/>
              <a:buChar char="•"/>
            </a:pPr>
            <a:r>
              <a:rPr lang="en-US" sz="6400" dirty="0"/>
              <a:t>Why do individuals contribute to their community and how do they derive an income?</a:t>
            </a:r>
          </a:p>
          <a:p>
            <a:pPr marL="857250" indent="-857250" fontAlgn="auto">
              <a:spcAft>
                <a:spcPts val="0"/>
              </a:spcAft>
              <a:buFont typeface="Arial" panose="020B0604020202020204" pitchFamily="34" charset="0"/>
              <a:buChar char="•"/>
            </a:pPr>
            <a:r>
              <a:rPr lang="en-US" sz="6400" dirty="0"/>
              <a:t>Why do consumers and businesses have both rights and responsibilities?</a:t>
            </a:r>
            <a:endParaRPr lang="en-AU" sz="6400" dirty="0"/>
          </a:p>
        </p:txBody>
      </p:sp>
      <p:sp>
        <p:nvSpPr>
          <p:cNvPr id="23" name="Title 22"/>
          <p:cNvSpPr>
            <a:spLocks noGrp="1"/>
          </p:cNvSpPr>
          <p:nvPr>
            <p:ph type="title"/>
          </p:nvPr>
        </p:nvSpPr>
        <p:spPr/>
        <p:txBody>
          <a:bodyPr/>
          <a:lstStyle/>
          <a:p>
            <a:r>
              <a:rPr lang="en-AU" dirty="0"/>
              <a:t>Level description</a:t>
            </a:r>
          </a:p>
        </p:txBody>
      </p:sp>
      <p:sp>
        <p:nvSpPr>
          <p:cNvPr id="6" name="Left Arrow 8">
            <a:extLst>
              <a:ext uri="{FF2B5EF4-FFF2-40B4-BE49-F238E27FC236}">
                <a16:creationId xmlns:a16="http://schemas.microsoft.com/office/drawing/2014/main" id="{1E50D43D-0F1C-4BEC-A7B4-6DD0AE2640F7}"/>
              </a:ext>
            </a:extLst>
          </p:cNvPr>
          <p:cNvSpPr/>
          <p:nvPr/>
        </p:nvSpPr>
        <p:spPr bwMode="auto">
          <a:xfrm>
            <a:off x="7584583" y="844507"/>
            <a:ext cx="1450841" cy="917079"/>
          </a:xfrm>
          <a:prstGeom prst="leftArrow">
            <a:avLst/>
          </a:prstGeom>
          <a:solidFill>
            <a:schemeClr val="bg1">
              <a:lumMod val="75000"/>
            </a:schemeClr>
          </a:solidFill>
          <a:ln>
            <a:solidFill>
              <a:schemeClr val="bg1">
                <a:lumMod val="65000"/>
              </a:schemeClr>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Topic</a:t>
            </a:r>
            <a:r>
              <a:rPr lang="en-AU" sz="2400" dirty="0">
                <a:latin typeface="Arial" panose="020B0604020202020204" pitchFamily="34" charset="0"/>
                <a:cs typeface="Arial" panose="020B0604020202020204" pitchFamily="34" charset="0"/>
              </a:rPr>
              <a:t> </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Left Arrow 8">
            <a:extLst>
              <a:ext uri="{FF2B5EF4-FFF2-40B4-BE49-F238E27FC236}">
                <a16:creationId xmlns:a16="http://schemas.microsoft.com/office/drawing/2014/main" id="{88D35E28-145D-4568-9E67-A610B469A49A}"/>
              </a:ext>
            </a:extLst>
          </p:cNvPr>
          <p:cNvSpPr/>
          <p:nvPr/>
        </p:nvSpPr>
        <p:spPr bwMode="auto">
          <a:xfrm>
            <a:off x="5998693" y="3192767"/>
            <a:ext cx="2987825" cy="936000"/>
          </a:xfrm>
          <a:prstGeom prst="leftArrow">
            <a:avLst/>
          </a:prstGeom>
          <a:solidFill>
            <a:schemeClr val="bg1">
              <a:lumMod val="75000"/>
            </a:schemeClr>
          </a:solidFill>
          <a:ln>
            <a:solidFill>
              <a:schemeClr val="bg1">
                <a:lumMod val="65000"/>
              </a:schemeClr>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40" tIns="45720" rIns="91440" bIns="4680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Inquiry questions</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20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9290-CC35-48C8-AA5E-FA1E91AE0373}"/>
              </a:ext>
            </a:extLst>
          </p:cNvPr>
          <p:cNvSpPr>
            <a:spLocks noGrp="1"/>
          </p:cNvSpPr>
          <p:nvPr>
            <p:ph type="title"/>
          </p:nvPr>
        </p:nvSpPr>
        <p:spPr/>
        <p:txBody>
          <a:bodyPr/>
          <a:lstStyle/>
          <a:p>
            <a:r>
              <a:rPr lang="en-AU" dirty="0"/>
              <a:t>Curriculum content</a:t>
            </a:r>
          </a:p>
        </p:txBody>
      </p:sp>
      <p:pic>
        <p:nvPicPr>
          <p:cNvPr id="8" name="Picture 7">
            <a:extLst>
              <a:ext uri="{FF2B5EF4-FFF2-40B4-BE49-F238E27FC236}">
                <a16:creationId xmlns:a16="http://schemas.microsoft.com/office/drawing/2014/main" id="{4DE18B02-EF7D-4B02-B5F6-EEE598560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9" name="TextBox 8">
            <a:extLst>
              <a:ext uri="{FF2B5EF4-FFF2-40B4-BE49-F238E27FC236}">
                <a16:creationId xmlns:a16="http://schemas.microsoft.com/office/drawing/2014/main" id="{7C907713-9F4A-4E36-804D-ECA8F15A34D3}"/>
              </a:ext>
            </a:extLst>
          </p:cNvPr>
          <p:cNvSpPr txBox="1"/>
          <p:nvPr/>
        </p:nvSpPr>
        <p:spPr>
          <a:xfrm>
            <a:off x="401472" y="765941"/>
            <a:ext cx="8054378" cy="784830"/>
          </a:xfrm>
          <a:prstGeom prst="rect">
            <a:avLst/>
          </a:prstGeom>
          <a:noFill/>
        </p:spPr>
        <p:txBody>
          <a:bodyPr wrap="square" rtlCol="0">
            <a:spAutoFit/>
          </a:bodyPr>
          <a:lstStyle/>
          <a:p>
            <a:r>
              <a:rPr lang="en-AU" b="1" dirty="0"/>
              <a:t>Year 8</a:t>
            </a:r>
          </a:p>
          <a:p>
            <a:endParaRPr lang="en-AU" b="1" dirty="0"/>
          </a:p>
        </p:txBody>
      </p:sp>
      <p:graphicFrame>
        <p:nvGraphicFramePr>
          <p:cNvPr id="10" name="Content Placeholder 11">
            <a:extLst>
              <a:ext uri="{FF2B5EF4-FFF2-40B4-BE49-F238E27FC236}">
                <a16:creationId xmlns:a16="http://schemas.microsoft.com/office/drawing/2014/main" id="{F5EE215D-AB46-40CE-B123-1847675089C1}"/>
              </a:ext>
            </a:extLst>
          </p:cNvPr>
          <p:cNvGraphicFramePr>
            <a:graphicFrameLocks/>
          </p:cNvGraphicFramePr>
          <p:nvPr>
            <p:extLst>
              <p:ext uri="{D42A27DB-BD31-4B8C-83A1-F6EECF244321}">
                <p14:modId xmlns:p14="http://schemas.microsoft.com/office/powerpoint/2010/main" val="3480834838"/>
              </p:ext>
            </p:extLst>
          </p:nvPr>
        </p:nvGraphicFramePr>
        <p:xfrm>
          <a:off x="385706" y="1121360"/>
          <a:ext cx="8054378" cy="3805527"/>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680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680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0294559"/>
                  </a:ext>
                </a:extLst>
              </a:tr>
              <a:tr h="3069349">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processes that individuals and/or businesses use to plan and budget to achieve short-term and long-term financial objectives</a:t>
                      </a:r>
                    </a:p>
                    <a:p>
                      <a:pPr marL="71755">
                        <a:lnSpc>
                          <a:spcPct val="100000"/>
                        </a:lnSpc>
                        <a:spcAft>
                          <a:spcPts val="1800"/>
                        </a:spcAft>
                      </a:pPr>
                      <a:r>
                        <a:rPr lang="en-US" sz="1800" dirty="0">
                          <a:effectLst/>
                          <a:latin typeface="Arial"/>
                          <a:ea typeface="Times New Roman" panose="02020603050405020304" pitchFamily="18" charset="0"/>
                          <a:cs typeface="Times New Roman"/>
                        </a:rPr>
                        <a:t>AC9HE8K05</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identifying ways short- and long-term personal financial objectives can be achieved; for example, through developing a budget and having a savings plan</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explaining how financial records, such as income statements, balance sheets, budgets and cash flow statements, inform business decision-making</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identifying and explaining business processes that are used to manage finances and plan in the short- and long-term; for example, devising a business plan, borrowing from a financial institution, building savings by earning interest</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spTree>
    <p:extLst>
      <p:ext uri="{BB962C8B-B14F-4D97-AF65-F5344CB8AC3E}">
        <p14:creationId xmlns:p14="http://schemas.microsoft.com/office/powerpoint/2010/main" val="81347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Curriculum content</a:t>
            </a:r>
          </a:p>
        </p:txBody>
      </p:sp>
      <p:sp>
        <p:nvSpPr>
          <p:cNvPr id="2" name="Content Placeholder 1">
            <a:extLst>
              <a:ext uri="{FF2B5EF4-FFF2-40B4-BE49-F238E27FC236}">
                <a16:creationId xmlns:a16="http://schemas.microsoft.com/office/drawing/2014/main" id="{ED48E230-1A66-4A68-A326-6BD2549EF132}"/>
              </a:ext>
            </a:extLst>
          </p:cNvPr>
          <p:cNvSpPr>
            <a:spLocks noGrp="1"/>
          </p:cNvSpPr>
          <p:nvPr>
            <p:ph idx="1"/>
          </p:nvPr>
        </p:nvSpPr>
        <p:spPr/>
        <p:txBody>
          <a:bodyPr/>
          <a:lstStyle/>
          <a:p>
            <a:r>
              <a:rPr lang="en-AU" dirty="0"/>
              <a:t>Economics and Business content is organised under two interrelated strands:</a:t>
            </a:r>
          </a:p>
          <a:p>
            <a:pPr marL="360000" indent="-360000">
              <a:buFont typeface="Arial" panose="020B0604020202020204" pitchFamily="34" charset="0"/>
              <a:buChar char="•"/>
            </a:pPr>
            <a:r>
              <a:rPr lang="en-AU" dirty="0"/>
              <a:t>Knowledge and understanding</a:t>
            </a:r>
          </a:p>
          <a:p>
            <a:pPr marL="360000" indent="-360000">
              <a:buFont typeface="Arial" panose="020B0604020202020204" pitchFamily="34" charset="0"/>
              <a:buChar char="•"/>
            </a:pPr>
            <a:r>
              <a:rPr lang="en-AU" dirty="0"/>
              <a:t>Skills.</a:t>
            </a:r>
          </a:p>
        </p:txBody>
      </p:sp>
    </p:spTree>
    <p:custDataLst>
      <p:tags r:id="rId1"/>
    </p:custDataLst>
    <p:extLst>
      <p:ext uri="{BB962C8B-B14F-4D97-AF65-F5344CB8AC3E}">
        <p14:creationId xmlns:p14="http://schemas.microsoft.com/office/powerpoint/2010/main" val="134860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dirty="0"/>
              <a:t>Strands and sub-strands</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4294967295"/>
          </p:nvPr>
        </p:nvSpPr>
        <p:spPr>
          <a:xfrm>
            <a:off x="0" y="579438"/>
            <a:ext cx="8493125" cy="5040312"/>
          </a:xfrm>
        </p:spPr>
        <p:txBody>
          <a:bodyPr/>
          <a:lstStyle/>
          <a:p>
            <a:endParaRPr lang="en-AU"/>
          </a:p>
          <a:p>
            <a:endParaRPr lang="en-AU"/>
          </a:p>
          <a:p>
            <a:endParaRPr lang="en-AU"/>
          </a:p>
          <a:p>
            <a:endParaRPr lang="en-AU"/>
          </a:p>
          <a:p>
            <a:endParaRPr lang="en-AU"/>
          </a:p>
          <a:p>
            <a:endParaRPr lang="en-AU"/>
          </a:p>
          <a:p>
            <a:endParaRPr lang="en-AU"/>
          </a:p>
          <a:p>
            <a:endParaRPr lang="en-AU"/>
          </a:p>
          <a:p>
            <a:endParaRPr lang="en-AU"/>
          </a:p>
        </p:txBody>
      </p:sp>
      <p:graphicFrame>
        <p:nvGraphicFramePr>
          <p:cNvPr id="4" name="Table 3">
            <a:extLst>
              <a:ext uri="{FF2B5EF4-FFF2-40B4-BE49-F238E27FC236}">
                <a16:creationId xmlns:a16="http://schemas.microsoft.com/office/drawing/2014/main" id="{9F5EE9A4-47A2-4456-89FB-44377DF8E086}"/>
              </a:ext>
            </a:extLst>
          </p:cNvPr>
          <p:cNvGraphicFramePr>
            <a:graphicFrameLocks noGrp="1"/>
          </p:cNvGraphicFramePr>
          <p:nvPr>
            <p:extLst>
              <p:ext uri="{D42A27DB-BD31-4B8C-83A1-F6EECF244321}">
                <p14:modId xmlns:p14="http://schemas.microsoft.com/office/powerpoint/2010/main" val="1382945574"/>
              </p:ext>
            </p:extLst>
          </p:nvPr>
        </p:nvGraphicFramePr>
        <p:xfrm>
          <a:off x="323850" y="927479"/>
          <a:ext cx="8395421" cy="4537721"/>
        </p:xfrm>
        <a:graphic>
          <a:graphicData uri="http://schemas.openxmlformats.org/drawingml/2006/table">
            <a:tbl>
              <a:tblPr firstRow="1" firstCol="1" bandRow="1"/>
              <a:tblGrid>
                <a:gridCol w="360040">
                  <a:extLst>
                    <a:ext uri="{9D8B030D-6E8A-4147-A177-3AD203B41FA5}">
                      <a16:colId xmlns:a16="http://schemas.microsoft.com/office/drawing/2014/main" val="4011592840"/>
                    </a:ext>
                  </a:extLst>
                </a:gridCol>
                <a:gridCol w="3852387">
                  <a:extLst>
                    <a:ext uri="{9D8B030D-6E8A-4147-A177-3AD203B41FA5}">
                      <a16:colId xmlns:a16="http://schemas.microsoft.com/office/drawing/2014/main" val="929860354"/>
                    </a:ext>
                  </a:extLst>
                </a:gridCol>
                <a:gridCol w="367931">
                  <a:extLst>
                    <a:ext uri="{9D8B030D-6E8A-4147-A177-3AD203B41FA5}">
                      <a16:colId xmlns:a16="http://schemas.microsoft.com/office/drawing/2014/main" val="1834262680"/>
                    </a:ext>
                  </a:extLst>
                </a:gridCol>
                <a:gridCol w="3815063">
                  <a:extLst>
                    <a:ext uri="{9D8B030D-6E8A-4147-A177-3AD203B41FA5}">
                      <a16:colId xmlns:a16="http://schemas.microsoft.com/office/drawing/2014/main" val="1681357595"/>
                    </a:ext>
                  </a:extLst>
                </a:gridCol>
              </a:tblGrid>
              <a:tr h="993689">
                <a:tc>
                  <a:txBody>
                    <a:bodyPr/>
                    <a:lstStyle/>
                    <a:p>
                      <a:pPr marL="71755" marR="85725" algn="ctr">
                        <a:lnSpc>
                          <a:spcPct val="110000"/>
                        </a:lnSpc>
                        <a:spcAft>
                          <a:spcPts val="6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Strand</a:t>
                      </a:r>
                    </a:p>
                  </a:txBody>
                  <a:tcPr marL="47121" marR="47121" marT="0" marB="0" vert="vert270">
                    <a:lnL>
                      <a:noFill/>
                    </a:lnL>
                    <a:lnR>
                      <a:noFill/>
                    </a:lnR>
                    <a:lnT>
                      <a:noFill/>
                    </a:lnT>
                    <a:lnB>
                      <a:noFill/>
                    </a:lnB>
                  </a:tcPr>
                </a:tc>
                <a:tc>
                  <a:txBody>
                    <a:bodyPr/>
                    <a:lstStyle/>
                    <a:p>
                      <a:pPr marR="99060" algn="ctr">
                        <a:lnSpc>
                          <a:spcPct val="110000"/>
                        </a:lnSpc>
                        <a:spcAft>
                          <a:spcPts val="600"/>
                        </a:spcAft>
                      </a:pPr>
                      <a:r>
                        <a:rPr lang="en-AU"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7121" marR="47121" marT="0" marB="0" anchor="ctr">
                    <a:lnL>
                      <a:noFill/>
                    </a:lnL>
                    <a:lnR>
                      <a:noFill/>
                    </a:lnR>
                    <a:lnT>
                      <a:noFill/>
                    </a:lnT>
                    <a:lnB>
                      <a:noFill/>
                    </a:lnB>
                    <a:solidFill>
                      <a:srgbClr val="E6E7E8"/>
                    </a:solidFill>
                  </a:tcPr>
                </a:tc>
                <a:tc>
                  <a:txBody>
                    <a:bodyPr/>
                    <a:lstStyle/>
                    <a:p>
                      <a:pPr algn="ctr">
                        <a:lnSpc>
                          <a:spcPct val="110000"/>
                        </a:lnSpc>
                        <a:spcAft>
                          <a:spcPts val="600"/>
                        </a:spcAft>
                      </a:pPr>
                      <a:r>
                        <a:rPr lang="en-AU" sz="24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7121" marR="47121" marT="0" marB="0">
                    <a:lnL>
                      <a:noFill/>
                    </a:lnL>
                    <a:lnR>
                      <a:noFill/>
                    </a:lnR>
                    <a:lnT>
                      <a:noFill/>
                    </a:lnT>
                    <a:lnB>
                      <a:noFill/>
                    </a:lnB>
                  </a:tcPr>
                </a:tc>
                <a:tc>
                  <a:txBody>
                    <a:bodyPr/>
                    <a:lstStyle/>
                    <a:p>
                      <a:pPr algn="ctr">
                        <a:lnSpc>
                          <a:spcPct val="110000"/>
                        </a:lnSpc>
                        <a:spcAft>
                          <a:spcPts val="600"/>
                        </a:spcAft>
                      </a:pPr>
                      <a:r>
                        <a:rPr lang="en-AU"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Skills</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7121" marR="47121" marT="0" marB="0" anchor="ctr">
                    <a:lnL>
                      <a:noFill/>
                    </a:lnL>
                    <a:lnR>
                      <a:noFill/>
                    </a:lnR>
                    <a:lnT>
                      <a:noFill/>
                    </a:lnT>
                    <a:lnB>
                      <a:noFill/>
                    </a:lnB>
                    <a:solidFill>
                      <a:srgbClr val="E6E7E8"/>
                    </a:solidFill>
                  </a:tcPr>
                </a:tc>
                <a:extLst>
                  <a:ext uri="{0D108BD9-81ED-4DB2-BD59-A6C34878D82A}">
                    <a16:rowId xmlns:a16="http://schemas.microsoft.com/office/drawing/2014/main" val="2403437353"/>
                  </a:ext>
                </a:extLst>
              </a:tr>
              <a:tr h="886008">
                <a:tc rowSpan="4">
                  <a:txBody>
                    <a:bodyPr/>
                    <a:lstStyle/>
                    <a:p>
                      <a:pPr marL="71755" marR="85725" algn="ctr">
                        <a:lnSpc>
                          <a:spcPct val="110000"/>
                        </a:lnSpc>
                        <a:spcAft>
                          <a:spcPts val="600"/>
                        </a:spcAft>
                      </a:pPr>
                      <a:r>
                        <a:rPr lang="en-AU" sz="1600">
                          <a:effectLst/>
                          <a:latin typeface="Arial" panose="020B0604020202020204" pitchFamily="34" charset="0"/>
                          <a:ea typeface="Times New Roman" panose="02020603050405020304" pitchFamily="18" charset="0"/>
                          <a:cs typeface="Times New Roman" panose="02020603050405020304" pitchFamily="18" charset="0"/>
                        </a:rPr>
                        <a:t>Sub-strands</a:t>
                      </a:r>
                    </a:p>
                  </a:txBody>
                  <a:tcPr marL="47121" marR="47121" marT="0" marB="0" vert="vert270">
                    <a:lnL>
                      <a:noFill/>
                    </a:lnL>
                    <a:lnR>
                      <a:noFill/>
                    </a:lnR>
                    <a:lnT>
                      <a:noFill/>
                    </a:lnT>
                    <a:lnB>
                      <a:noFill/>
                    </a:lnB>
                  </a:tcPr>
                </a:tc>
                <a:tc>
                  <a:txBody>
                    <a:bodyPr/>
                    <a:lstStyle/>
                    <a:p>
                      <a:pPr marL="77470" marR="24765">
                        <a:lnSpc>
                          <a:spcPct val="110000"/>
                        </a:lnSpc>
                        <a:spcAft>
                          <a:spcPts val="600"/>
                        </a:spcAft>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Sub-strands are not included in this subject</a:t>
                      </a:r>
                    </a:p>
                  </a:txBody>
                  <a:tcPr marL="47121" marR="4712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nSpc>
                          <a:spcPct val="110000"/>
                        </a:lnSpc>
                        <a:spcAft>
                          <a:spcPts val="600"/>
                        </a:spcAft>
                      </a:pPr>
                      <a:r>
                        <a:rPr lang="en-AU" sz="240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a:noFill/>
                    </a:lnT>
                    <a:lnB>
                      <a:noFill/>
                    </a:lnB>
                  </a:tcPr>
                </a:tc>
                <a:tc>
                  <a:txBody>
                    <a:bodyPr/>
                    <a:lstStyle/>
                    <a:p>
                      <a:pPr marL="125730" marR="596265">
                        <a:lnSpc>
                          <a:spcPct val="110000"/>
                        </a:lnSpc>
                        <a:spcAft>
                          <a:spcPts val="600"/>
                        </a:spcAft>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Questioning and researching</a:t>
                      </a:r>
                    </a:p>
                  </a:txBody>
                  <a:tcPr marL="47121" marR="4712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213024"/>
                  </a:ext>
                </a:extLst>
              </a:tr>
              <a:tr h="886008">
                <a:tc vMerge="1">
                  <a:txBody>
                    <a:bodyPr/>
                    <a:lstStyle/>
                    <a:p>
                      <a:endParaRPr lang="en-AU"/>
                    </a:p>
                  </a:txBody>
                  <a:tcPr/>
                </a:tc>
                <a:tc>
                  <a:txBody>
                    <a:bodyPr/>
                    <a:lstStyle/>
                    <a:p>
                      <a:pPr marL="77470" marR="596265">
                        <a:lnSpc>
                          <a:spcPct val="110000"/>
                        </a:lnSpc>
                        <a:spcAft>
                          <a:spcPts val="600"/>
                        </a:spcAft>
                      </a:pPr>
                      <a:r>
                        <a:rPr lang="en-AU" sz="240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125730" marR="596265">
                        <a:lnSpc>
                          <a:spcPct val="110000"/>
                        </a:lnSpc>
                        <a:spcAft>
                          <a:spcPts val="600"/>
                        </a:spcAft>
                      </a:pPr>
                      <a:r>
                        <a:rPr lang="en-AU" sz="240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a:noFill/>
                    </a:lnT>
                    <a:lnB>
                      <a:noFill/>
                    </a:lnB>
                  </a:tcPr>
                </a:tc>
                <a:tc>
                  <a:txBody>
                    <a:bodyPr/>
                    <a:lstStyle/>
                    <a:p>
                      <a:pPr marL="125730">
                        <a:lnSpc>
                          <a:spcPct val="110000"/>
                        </a:lnSpc>
                        <a:spcAft>
                          <a:spcPts val="600"/>
                        </a:spcAft>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Interpreting and analysing</a:t>
                      </a:r>
                    </a:p>
                  </a:txBody>
                  <a:tcPr marL="47121" marR="471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182289"/>
                  </a:ext>
                </a:extLst>
              </a:tr>
              <a:tr h="886008">
                <a:tc vMerge="1">
                  <a:txBody>
                    <a:bodyPr/>
                    <a:lstStyle/>
                    <a:p>
                      <a:endParaRPr lang="en-AU"/>
                    </a:p>
                  </a:txBody>
                  <a:tcPr/>
                </a:tc>
                <a:tc>
                  <a:txBody>
                    <a:bodyPr/>
                    <a:lstStyle/>
                    <a:p>
                      <a:pPr marL="77470" marR="596265">
                        <a:lnSpc>
                          <a:spcPct val="110000"/>
                        </a:lnSpc>
                        <a:spcAft>
                          <a:spcPts val="600"/>
                        </a:spcAft>
                      </a:pPr>
                      <a:r>
                        <a:rPr lang="en-AU" sz="240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a:noFill/>
                    </a:lnT>
                    <a:lnB>
                      <a:noFill/>
                    </a:lnB>
                  </a:tcPr>
                </a:tc>
                <a:tc>
                  <a:txBody>
                    <a:bodyPr/>
                    <a:lstStyle/>
                    <a:p>
                      <a:pPr marL="125730" marR="596265">
                        <a:lnSpc>
                          <a:spcPct val="110000"/>
                        </a:lnSpc>
                        <a:spcAft>
                          <a:spcPts val="600"/>
                        </a:spcAft>
                      </a:pPr>
                      <a:r>
                        <a:rPr lang="en-AU" sz="240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a:noFill/>
                    </a:lnT>
                    <a:lnB>
                      <a:noFill/>
                    </a:lnB>
                  </a:tcPr>
                </a:tc>
                <a:tc>
                  <a:txBody>
                    <a:bodyPr/>
                    <a:lstStyle/>
                    <a:p>
                      <a:pPr marL="125730" marR="17780">
                        <a:lnSpc>
                          <a:spcPct val="110000"/>
                        </a:lnSpc>
                        <a:spcAft>
                          <a:spcPts val="600"/>
                        </a:spcAft>
                      </a:pPr>
                      <a:r>
                        <a:rPr lang="en-AU" sz="2400">
                          <a:effectLst/>
                          <a:latin typeface="Arial" panose="020B0604020202020204" pitchFamily="34" charset="0"/>
                          <a:ea typeface="Times New Roman" panose="02020603050405020304" pitchFamily="18" charset="0"/>
                          <a:cs typeface="Times New Roman" panose="02020603050405020304" pitchFamily="18" charset="0"/>
                        </a:rPr>
                        <a:t>Economic and business decision-making</a:t>
                      </a:r>
                    </a:p>
                  </a:txBody>
                  <a:tcPr marL="47121" marR="471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204330"/>
                  </a:ext>
                </a:extLst>
              </a:tr>
              <a:tr h="886008">
                <a:tc vMerge="1">
                  <a:txBody>
                    <a:bodyPr/>
                    <a:lstStyle/>
                    <a:p>
                      <a:endParaRPr lang="en-AU"/>
                    </a:p>
                  </a:txBody>
                  <a:tcPr/>
                </a:tc>
                <a:tc>
                  <a:txBody>
                    <a:bodyPr/>
                    <a:lstStyle/>
                    <a:p>
                      <a:pPr marL="77470" marR="596265">
                        <a:lnSpc>
                          <a:spcPct val="110000"/>
                        </a:lnSpc>
                        <a:spcAft>
                          <a:spcPts val="600"/>
                        </a:spcAft>
                      </a:pPr>
                      <a:r>
                        <a:rPr lang="en-AU" sz="240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a:noFill/>
                    </a:lnT>
                    <a:lnB>
                      <a:noFill/>
                    </a:lnB>
                  </a:tcPr>
                </a:tc>
                <a:tc>
                  <a:txBody>
                    <a:bodyPr/>
                    <a:lstStyle/>
                    <a:p>
                      <a:pPr marL="125730" marR="596265">
                        <a:lnSpc>
                          <a:spcPct val="110000"/>
                        </a:lnSpc>
                        <a:spcAft>
                          <a:spcPts val="600"/>
                        </a:spcAft>
                      </a:pPr>
                      <a:r>
                        <a:rPr lang="en-AU" sz="2400">
                          <a:effectLst/>
                          <a:latin typeface="Arial" panose="020B0604020202020204" pitchFamily="34" charset="0"/>
                          <a:ea typeface="Times New Roman" panose="02020603050405020304" pitchFamily="18" charset="0"/>
                          <a:cs typeface="Times New Roman" panose="02020603050405020304" pitchFamily="18" charset="0"/>
                        </a:rPr>
                        <a:t> </a:t>
                      </a:r>
                    </a:p>
                  </a:txBody>
                  <a:tcPr marL="47121" marR="47121" marT="0" marB="0" anchor="ctr">
                    <a:lnL>
                      <a:noFill/>
                    </a:lnL>
                    <a:lnR>
                      <a:noFill/>
                    </a:lnR>
                    <a:lnT>
                      <a:noFill/>
                    </a:lnT>
                    <a:lnB>
                      <a:noFill/>
                    </a:lnB>
                  </a:tcPr>
                </a:tc>
                <a:tc>
                  <a:txBody>
                    <a:bodyPr/>
                    <a:lstStyle/>
                    <a:p>
                      <a:pPr marL="125730" marR="596265">
                        <a:lnSpc>
                          <a:spcPct val="110000"/>
                        </a:lnSpc>
                        <a:spcAft>
                          <a:spcPts val="600"/>
                        </a:spcAft>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47121" marR="4712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429175"/>
                  </a:ext>
                </a:extLst>
              </a:tr>
            </a:tbl>
          </a:graphicData>
        </a:graphic>
      </p:graphicFrame>
      <p:pic>
        <p:nvPicPr>
          <p:cNvPr id="6" name="Picture 5">
            <a:extLst>
              <a:ext uri="{FF2B5EF4-FFF2-40B4-BE49-F238E27FC236}">
                <a16:creationId xmlns:a16="http://schemas.microsoft.com/office/drawing/2014/main" id="{CF04A45C-A4C1-4248-916D-A84A3BD2E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06225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D3ACB988-5C1C-47BE-BFB7-D1B1880FD17A}"/>
              </a:ext>
            </a:extLst>
          </p:cNvPr>
          <p:cNvSpPr txBox="1">
            <a:spLocks/>
          </p:cNvSpPr>
          <p:nvPr/>
        </p:nvSpPr>
        <p:spPr>
          <a:xfrm>
            <a:off x="324000" y="986401"/>
            <a:ext cx="8493125" cy="5039749"/>
          </a:xfrm>
          <a:prstGeom prst="rect">
            <a:avLst/>
          </a:prstGeom>
        </p:spPr>
        <p:txBody>
          <a:bodyPr>
            <a:normAutofit fontScale="5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3600" b="1" dirty="0"/>
              <a:t>Year 10</a:t>
            </a:r>
          </a:p>
          <a:p>
            <a:pPr fontAlgn="auto">
              <a:spcAft>
                <a:spcPts val="0"/>
              </a:spcAft>
            </a:pPr>
            <a:endParaRPr lang="en-AU" sz="3300" b="1" dirty="0"/>
          </a:p>
          <a:p>
            <a:pPr fontAlgn="auto">
              <a:spcAft>
                <a:spcPts val="0"/>
              </a:spcAft>
            </a:pPr>
            <a:r>
              <a:rPr lang="en-US" sz="3300" dirty="0"/>
              <a:t>By the end of Year 10, students compare the key features and values of Australia’s system of government to those of another system of government. They describe the Australian Government’s role and responsibilities at a regional and global level. They explain the role of the High Court of Australia. They explain how Australia’s international legal obligations influence the law and government policy. They identify and explain challenges to a resilient democracy and a cohesive society in Australia.</a:t>
            </a:r>
          </a:p>
          <a:p>
            <a:pPr fontAlgn="auto">
              <a:spcAft>
                <a:spcPts val="0"/>
              </a:spcAft>
            </a:pPr>
            <a:endParaRPr lang="en-US" sz="3300" dirty="0"/>
          </a:p>
          <a:p>
            <a:pPr fontAlgn="auto">
              <a:spcAft>
                <a:spcPts val="0"/>
              </a:spcAft>
            </a:pPr>
            <a:r>
              <a:rPr lang="en-US" sz="3300" dirty="0"/>
              <a:t>Students develop and refine a range of questions and locate, select and compare relevant and reliable information from a range of sources to investigate political and legal systems, and contemporary civic issues. They </a:t>
            </a:r>
            <a:r>
              <a:rPr lang="en-US" sz="3300" dirty="0" err="1"/>
              <a:t>analyse</a:t>
            </a:r>
            <a:r>
              <a:rPr lang="en-US" sz="3300" dirty="0"/>
              <a:t> information to evaluate perspectives and challenges related to political, legal or civic issues. They evaluate and compare the methods or strategies related to civic participation or action. Students use civics and citizenship knowledge, concepts and terms to develop descriptions, explanations and arguments that </a:t>
            </a:r>
            <a:r>
              <a:rPr lang="en-US" sz="3300" dirty="0" err="1"/>
              <a:t>synthesise</a:t>
            </a:r>
            <a:r>
              <a:rPr lang="en-US" sz="3300" dirty="0"/>
              <a:t> evidence from sources.</a:t>
            </a:r>
            <a:endParaRPr lang="en-AU" sz="3300" dirty="0"/>
          </a:p>
        </p:txBody>
      </p:sp>
      <p:sp>
        <p:nvSpPr>
          <p:cNvPr id="23" name="Title 22"/>
          <p:cNvSpPr>
            <a:spLocks noGrp="1"/>
          </p:cNvSpPr>
          <p:nvPr>
            <p:ph type="title"/>
          </p:nvPr>
        </p:nvSpPr>
        <p:spPr/>
        <p:txBody>
          <a:bodyPr/>
          <a:lstStyle/>
          <a:p>
            <a:r>
              <a:rPr lang="en-AU"/>
              <a:t>Achievement standards</a:t>
            </a:r>
          </a:p>
        </p:txBody>
      </p:sp>
      <p:sp>
        <p:nvSpPr>
          <p:cNvPr id="13" name="Left Arrow 8">
            <a:extLst>
              <a:ext uri="{FF2B5EF4-FFF2-40B4-BE49-F238E27FC236}">
                <a16:creationId xmlns:a16="http://schemas.microsoft.com/office/drawing/2014/main" id="{E5E8DEC8-C39B-4C72-835F-C3AADC858E37}"/>
              </a:ext>
            </a:extLst>
          </p:cNvPr>
          <p:cNvSpPr/>
          <p:nvPr/>
        </p:nvSpPr>
        <p:spPr bwMode="auto">
          <a:xfrm>
            <a:off x="4214009" y="1829260"/>
            <a:ext cx="4766553" cy="917079"/>
          </a:xfrm>
          <a:prstGeom prst="leftArrow">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Knowledge and understanding</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Left Arrow 8">
            <a:extLst>
              <a:ext uri="{FF2B5EF4-FFF2-40B4-BE49-F238E27FC236}">
                <a16:creationId xmlns:a16="http://schemas.microsoft.com/office/drawing/2014/main" id="{D1FD6DDD-6AC3-4B8F-A1B6-2CDF05F2AA45}"/>
              </a:ext>
            </a:extLst>
          </p:cNvPr>
          <p:cNvSpPr/>
          <p:nvPr/>
        </p:nvSpPr>
        <p:spPr bwMode="auto">
          <a:xfrm>
            <a:off x="7526738" y="3873924"/>
            <a:ext cx="1453824" cy="917079"/>
          </a:xfrm>
          <a:prstGeom prst="leftArrow">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Skills</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E33F2F8-4694-4224-9C2F-BB7E3206D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91504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Key connections</a:t>
            </a:r>
          </a:p>
        </p:txBody>
      </p:sp>
      <p:sp>
        <p:nvSpPr>
          <p:cNvPr id="19" name="Rectangle 3"/>
          <p:cNvSpPr>
            <a:spLocks noGrp="1" noChangeArrowheads="1"/>
          </p:cNvSpPr>
          <p:nvPr>
            <p:ph idx="1"/>
            <p:custDataLst>
              <p:tags r:id="rId1"/>
            </p:custDataLst>
          </p:nvPr>
        </p:nvSpPr>
        <p:spPr/>
        <p:txBody>
          <a:bodyPr>
            <a:normAutofit/>
          </a:bodyPr>
          <a:lstStyle/>
          <a:p>
            <a:pPr lvl="0"/>
            <a:r>
              <a:rPr lang="en-AU" dirty="0"/>
              <a:t>Identify the connections with the other dimensions of the Australian Curriculum including: </a:t>
            </a:r>
          </a:p>
          <a:p>
            <a:pPr marL="360000" lvl="0" indent="-360000">
              <a:buFont typeface="Arial" panose="020B0604020202020204" pitchFamily="34" charset="0"/>
              <a:buChar char="•"/>
            </a:pPr>
            <a:r>
              <a:rPr lang="en-AU" dirty="0"/>
              <a:t>the general capabilities </a:t>
            </a:r>
          </a:p>
          <a:p>
            <a:pPr marL="360000" lvl="0" indent="-360000">
              <a:buFont typeface="Arial" panose="020B0604020202020204" pitchFamily="34" charset="0"/>
              <a:buChar char="•"/>
            </a:pPr>
            <a:r>
              <a:rPr lang="en-AU" dirty="0"/>
              <a:t>the cross-curriculum priorities </a:t>
            </a:r>
          </a:p>
          <a:p>
            <a:pPr marL="360000" lvl="0" indent="-360000">
              <a:buFont typeface="Arial" panose="020B0604020202020204" pitchFamily="34" charset="0"/>
              <a:buChar char="•"/>
            </a:pPr>
            <a:r>
              <a:rPr lang="en-AU" dirty="0"/>
              <a:t>other learning areas within the Australian Curriculum.</a:t>
            </a:r>
          </a:p>
          <a:p>
            <a:pPr eaLnBrk="1" hangingPunct="1"/>
            <a:endParaRPr lang="en-AU" dirty="0"/>
          </a:p>
        </p:txBody>
      </p:sp>
      <p:pic>
        <p:nvPicPr>
          <p:cNvPr id="5" name="Picture 4">
            <a:extLst>
              <a:ext uri="{FF2B5EF4-FFF2-40B4-BE49-F238E27FC236}">
                <a16:creationId xmlns:a16="http://schemas.microsoft.com/office/drawing/2014/main" id="{895697B9-8292-478E-A304-C69CC6CEB3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89566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19499" y="1517850"/>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361950" rtl="0" eaLnBrk="0" fontAlgn="base" latinLnBrk="0" hangingPunct="0">
              <a:lnSpc>
                <a:spcPct val="15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j-ea"/>
                <a:cs typeface="+mj-cs"/>
              </a:rPr>
              <a:t>	 Aboriginal and Torres Strait Islander histories and cultures</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Asia and Australia’s engagement with Asia</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Sustainability</a:t>
            </a:r>
          </a:p>
          <a:p>
            <a:pPr marL="0" marR="0" lvl="0" indent="0" algn="l" defTabSz="361950" rtl="0" eaLnBrk="0" fontAlgn="base" latinLnBrk="0" hangingPunct="0">
              <a:lnSpc>
                <a:spcPct val="150000"/>
              </a:lnSpc>
              <a:spcBef>
                <a:spcPts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j-ea"/>
              <a:cs typeface="+mj-cs"/>
            </a:endParaRPr>
          </a:p>
        </p:txBody>
      </p:sp>
      <p:sp>
        <p:nvSpPr>
          <p:cNvPr id="3" name="Title 1"/>
          <p:cNvSpPr>
            <a:spLocks noGrp="1"/>
          </p:cNvSpPr>
          <p:nvPr>
            <p:ph type="title"/>
          </p:nvPr>
        </p:nvSpPr>
        <p:spPr/>
        <p:txBody>
          <a:bodyPr vert="horz" lIns="0" tIns="0" rIns="0" bIns="0" rtlCol="0" anchor="t">
            <a:noAutofit/>
          </a:bodyPr>
          <a:lstStyle/>
          <a:p>
            <a:r>
              <a:rPr lang="en-AU" dirty="0"/>
              <a:t>Three-dimensional curriculum: </a:t>
            </a:r>
            <a:br>
              <a:rPr lang="en-AU" dirty="0"/>
            </a:br>
            <a:r>
              <a:rPr lang="en-AU" dirty="0"/>
              <a:t>Cross-curriculum priorities</a:t>
            </a:r>
            <a:endParaRPr lang="en-US" dirty="0"/>
          </a:p>
        </p:txBody>
      </p:sp>
      <p:pic>
        <p:nvPicPr>
          <p:cNvPr id="8" name="Picture 7">
            <a:extLst>
              <a:ext uri="{FF2B5EF4-FFF2-40B4-BE49-F238E27FC236}">
                <a16:creationId xmlns:a16="http://schemas.microsoft.com/office/drawing/2014/main" id="{E6A8F8DE-7313-4298-9094-AB133F7EF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9" name="Group 8">
            <a:extLst>
              <a:ext uri="{FF2B5EF4-FFF2-40B4-BE49-F238E27FC236}">
                <a16:creationId xmlns:a16="http://schemas.microsoft.com/office/drawing/2014/main" id="{8B3CFED2-9FF4-4469-8D47-4697E233984C}"/>
              </a:ext>
            </a:extLst>
          </p:cNvPr>
          <p:cNvGrpSpPr/>
          <p:nvPr/>
        </p:nvGrpSpPr>
        <p:grpSpPr>
          <a:xfrm>
            <a:off x="355247" y="1699167"/>
            <a:ext cx="333376" cy="1431149"/>
            <a:chOff x="-333376" y="1684493"/>
            <a:chExt cx="333376" cy="1431149"/>
          </a:xfrm>
        </p:grpSpPr>
        <p:pic>
          <p:nvPicPr>
            <p:cNvPr id="10" name="Picture 9">
              <a:extLst>
                <a:ext uri="{FF2B5EF4-FFF2-40B4-BE49-F238E27FC236}">
                  <a16:creationId xmlns:a16="http://schemas.microsoft.com/office/drawing/2014/main" id="{F380B9E6-FD4F-4990-BE87-D877D1ED0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09B936C5-A78A-40AD-A617-1481F11D5C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F042995A-DD3A-48CE-B297-5F7FE477A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74193342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a:t>Find out more</a:t>
            </a:r>
            <a:endParaRPr lang="en-US"/>
          </a:p>
        </p:txBody>
      </p:sp>
      <p:sp>
        <p:nvSpPr>
          <p:cNvPr id="8" name="Content Placeholder 7">
            <a:extLst>
              <a:ext uri="{FF2B5EF4-FFF2-40B4-BE49-F238E27FC236}">
                <a16:creationId xmlns:a16="http://schemas.microsoft.com/office/drawing/2014/main" id="{A667EDD9-FD43-4055-AB11-BE106A45D3DB}"/>
              </a:ext>
            </a:extLst>
          </p:cNvPr>
          <p:cNvSpPr>
            <a:spLocks noGrp="1"/>
          </p:cNvSpPr>
          <p:nvPr>
            <p:ph idx="1"/>
          </p:nvPr>
        </p:nvSpPr>
        <p:spPr/>
        <p:txBody>
          <a:bodyPr/>
          <a:lstStyle/>
          <a:p>
            <a:pPr lvl="0" eaLnBrk="0" fontAlgn="base" hangingPunct="0">
              <a:spcBef>
                <a:spcPct val="0"/>
              </a:spcBef>
              <a:spcAft>
                <a:spcPct val="0"/>
              </a:spcAft>
              <a:defRPr/>
            </a:pPr>
            <a:r>
              <a:rPr lang="en-US" kern="0" dirty="0">
                <a:solidFill>
                  <a:srgbClr val="000000"/>
                </a:solidFill>
                <a:latin typeface="Arial"/>
              </a:rPr>
              <a:t>Find out more on the QCAA Australian Curriculum </a:t>
            </a:r>
            <a:br>
              <a:rPr lang="en-US" kern="0" dirty="0">
                <a:solidFill>
                  <a:srgbClr val="000000"/>
                </a:solidFill>
                <a:latin typeface="Arial"/>
              </a:rPr>
            </a:br>
            <a:r>
              <a:rPr lang="en-US" kern="0" dirty="0">
                <a:solidFill>
                  <a:srgbClr val="000000"/>
                </a:solidFill>
                <a:latin typeface="Arial"/>
              </a:rPr>
              <a:t>webpage.</a:t>
            </a:r>
            <a:endParaRPr lang="en-US" sz="1800" kern="0" dirty="0">
              <a:solidFill>
                <a:srgbClr val="000000"/>
              </a:solidFill>
              <a:latin typeface="Arial"/>
            </a:endParaRPr>
          </a:p>
          <a:p>
            <a:pPr lvl="0" eaLnBrk="0" fontAlgn="base" hangingPunct="0">
              <a:spcBef>
                <a:spcPct val="0"/>
              </a:spcBef>
              <a:spcAft>
                <a:spcPct val="0"/>
              </a:spcAft>
              <a:defRPr/>
            </a:pPr>
            <a:endParaRPr lang="en-US" sz="1800" kern="0" dirty="0">
              <a:solidFill>
                <a:srgbClr val="000000"/>
              </a:solidFill>
              <a:latin typeface="Arial"/>
            </a:endParaRPr>
          </a:p>
          <a:p>
            <a:endParaRPr lang="en-AU" dirty="0"/>
          </a:p>
        </p:txBody>
      </p:sp>
      <p:pic>
        <p:nvPicPr>
          <p:cNvPr id="10" name="Picture 9">
            <a:extLst>
              <a:ext uri="{FF2B5EF4-FFF2-40B4-BE49-F238E27FC236}">
                <a16:creationId xmlns:a16="http://schemas.microsoft.com/office/drawing/2014/main" id="{30673D23-0DEF-42D6-BDFB-9F570AC3C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5" name="Group 4">
            <a:extLst>
              <a:ext uri="{FF2B5EF4-FFF2-40B4-BE49-F238E27FC236}">
                <a16:creationId xmlns:a16="http://schemas.microsoft.com/office/drawing/2014/main" id="{201BF553-E9CD-4B90-9717-F547949268C1}"/>
              </a:ext>
            </a:extLst>
          </p:cNvPr>
          <p:cNvGrpSpPr/>
          <p:nvPr/>
        </p:nvGrpSpPr>
        <p:grpSpPr>
          <a:xfrm>
            <a:off x="3046816" y="1928432"/>
            <a:ext cx="3047490" cy="4308879"/>
            <a:chOff x="3046816" y="1928432"/>
            <a:chExt cx="3047490" cy="4308879"/>
          </a:xfrm>
        </p:grpSpPr>
        <p:pic>
          <p:nvPicPr>
            <p:cNvPr id="4" name="Picture 3">
              <a:extLst>
                <a:ext uri="{FF2B5EF4-FFF2-40B4-BE49-F238E27FC236}">
                  <a16:creationId xmlns:a16="http://schemas.microsoft.com/office/drawing/2014/main" id="{BDA2B68A-C69A-43FD-AFF6-92E2196EEC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046816" y="1928432"/>
              <a:ext cx="3047490" cy="4308879"/>
            </a:xfrm>
            <a:prstGeom prst="rect">
              <a:avLst/>
            </a:prstGeom>
            <a:ln>
              <a:solidFill>
                <a:schemeClr val="bg1">
                  <a:lumMod val="65000"/>
                </a:schemeClr>
              </a:solidFill>
            </a:ln>
            <a:effectLst>
              <a:outerShdw blurRad="50800" dist="19050" dir="2700000" algn="tl" rotWithShape="0">
                <a:prstClr val="black">
                  <a:alpha val="63000"/>
                </a:prstClr>
              </a:outerShdw>
            </a:effectLst>
          </p:spPr>
        </p:pic>
        <p:pic>
          <p:nvPicPr>
            <p:cNvPr id="2" name="Picture 1">
              <a:extLst>
                <a:ext uri="{FF2B5EF4-FFF2-40B4-BE49-F238E27FC236}">
                  <a16:creationId xmlns:a16="http://schemas.microsoft.com/office/drawing/2014/main" id="{F02FEFD1-8FFC-4D84-8062-CE060F3B9D0A}"/>
                </a:ext>
              </a:extLst>
            </p:cNvPr>
            <p:cNvPicPr>
              <a:picLocks noChangeAspect="1"/>
            </p:cNvPicPr>
            <p:nvPr/>
          </p:nvPicPr>
          <p:blipFill>
            <a:blip r:embed="rId5"/>
            <a:stretch>
              <a:fillRect/>
            </a:stretch>
          </p:blipFill>
          <p:spPr>
            <a:xfrm>
              <a:off x="5258914" y="2442633"/>
              <a:ext cx="752419" cy="845738"/>
            </a:xfrm>
            <a:prstGeom prst="rect">
              <a:avLst/>
            </a:prstGeom>
          </p:spPr>
        </p:pic>
      </p:grpSp>
    </p:spTree>
    <p:extLst>
      <p:ext uri="{BB962C8B-B14F-4D97-AF65-F5344CB8AC3E}">
        <p14:creationId xmlns:p14="http://schemas.microsoft.com/office/powerpoint/2010/main" val="334634172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980728"/>
            <a:ext cx="624841" cy="298705"/>
          </a:xfrm>
          <a:prstGeom prst="rect">
            <a:avLst/>
          </a:prstGeom>
        </p:spPr>
      </p:pic>
      <p:sp>
        <p:nvSpPr>
          <p:cNvPr id="4" name="Content Placeholder 3"/>
          <p:cNvSpPr>
            <a:spLocks noGrp="1"/>
          </p:cNvSpPr>
          <p:nvPr>
            <p:ph idx="1"/>
          </p:nvPr>
        </p:nvSpPr>
        <p:spPr/>
        <p:txBody>
          <a:bodyPr>
            <a:normAutofit lnSpcReduction="10000"/>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7"/>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8"/>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9"/>
              </a:rPr>
              <a:t>copyright notice</a:t>
            </a:r>
            <a:r>
              <a:rPr lang="en-US" sz="1400" dirty="0"/>
              <a:t>.</a:t>
            </a:r>
          </a:p>
          <a:p>
            <a:pPr marL="230400" indent="-230400">
              <a:buFont typeface="+mj-lt"/>
              <a:buAutoNum type="arabicPeriod"/>
            </a:pPr>
            <a:r>
              <a:rPr lang="en-US" sz="1400" dirty="0"/>
              <a:t>The three-dimensional curriculum diagram is 'Excluded Material' used under the terms of the Australian Curriculum and its copyright notice and is not modified. © Australian Curriculum, Assessment and Reporting Authority (ACARA) 2009 to present, unless otherwise indicated</a:t>
            </a:r>
            <a:r>
              <a:rPr lang="en-US" sz="1400"/>
              <a:t>. </a:t>
            </a:r>
          </a:p>
          <a:p>
            <a:pPr marL="174625"/>
            <a:r>
              <a:rPr lang="en-US" sz="1400"/>
              <a:t>You </a:t>
            </a:r>
            <a:r>
              <a:rPr lang="en-US" sz="1400" dirty="0"/>
              <a:t>may view, download, display, print, reproduce (such as by making photocopies) and distribute these Excluded Materials in unaltered form only for your personal, non-commercial educational purposes or for the non-commercial educational purposes of your organisation,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t>licence</a:t>
            </a:r>
            <a:r>
              <a:rPr lang="en-US" sz="1400" dirty="0"/>
              <a:t> any of these materials to others. Apart from any uses permitted under the Copyright Act 1968 (</a:t>
            </a:r>
            <a:r>
              <a:rPr lang="en-US" sz="1400" dirty="0" err="1"/>
              <a:t>Cth</a:t>
            </a:r>
            <a:r>
              <a:rPr lang="en-US" sz="1400" dirty="0"/>
              <a:t>), and those explicitly granted above, all other rights are reserved by ACARA. If you want to use such material in a manner that is outside this restrictive </a:t>
            </a:r>
            <a:r>
              <a:rPr lang="en-US" sz="1400" dirty="0" err="1"/>
              <a:t>licence</a:t>
            </a:r>
            <a:r>
              <a:rPr lang="en-US" sz="1400" dirty="0"/>
              <a:t>, you must request permission from ACARA by emailing (</a:t>
            </a:r>
            <a:r>
              <a:rPr lang="en-US" sz="1400" dirty="0">
                <a:hlinkClick r:id="rId10"/>
              </a:rPr>
              <a:t>copyright@acara.edu.au</a:t>
            </a:r>
            <a:r>
              <a:rPr lang="en-US" sz="1400" dirty="0"/>
              <a:t>). </a:t>
            </a:r>
          </a:p>
          <a:p>
            <a:pPr fontAlgn="auto">
              <a:spcAft>
                <a:spcPts val="0"/>
              </a:spcAft>
            </a:pPr>
            <a:endParaRPr lang="en-US" sz="1400" dirty="0"/>
          </a:p>
          <a:p>
            <a:pPr>
              <a:lnSpc>
                <a:spcPct val="110000"/>
              </a:lnSpc>
            </a:pPr>
            <a:endParaRPr lang="en-AU" sz="1200" dirty="0"/>
          </a:p>
        </p:txBody>
      </p:sp>
      <p:sp>
        <p:nvSpPr>
          <p:cNvPr id="5" name="Title 4">
            <a:extLst>
              <a:ext uri="{FF2B5EF4-FFF2-40B4-BE49-F238E27FC236}">
                <a16:creationId xmlns:a16="http://schemas.microsoft.com/office/drawing/2014/main" id="{43B25640-344B-4152-B45B-8050824D2FC4}"/>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959866888"/>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Learning goals</a:t>
            </a:r>
          </a:p>
        </p:txBody>
      </p:sp>
      <p:sp>
        <p:nvSpPr>
          <p:cNvPr id="19" name="Rectangle 3"/>
          <p:cNvSpPr>
            <a:spLocks noGrp="1" noChangeArrowheads="1"/>
          </p:cNvSpPr>
          <p:nvPr>
            <p:ph idx="1"/>
            <p:custDataLst>
              <p:tags r:id="rId2"/>
            </p:custDataLst>
          </p:nvPr>
        </p:nvSpPr>
        <p:spPr/>
        <p:txBody>
          <a:bodyPr>
            <a:normAutofit/>
          </a:bodyPr>
          <a:lstStyle/>
          <a:p>
            <a:pPr eaLnBrk="1" hangingPunct="1"/>
            <a:r>
              <a:rPr lang="en-AU" dirty="0"/>
              <a:t>This presentation aims to:</a:t>
            </a:r>
          </a:p>
          <a:p>
            <a:pPr marL="360363" indent="-360363" eaLnBrk="1" hangingPunct="1">
              <a:buFontTx/>
              <a:buChar char="•"/>
            </a:pPr>
            <a:r>
              <a:rPr lang="en-AU" dirty="0"/>
              <a:t>build understanding of the Australian Curriculum Version 9.0: Humanities and Social Sciences in Years 7–10 Economics and Business</a:t>
            </a:r>
          </a:p>
          <a:p>
            <a:pPr marL="360363" indent="-360363" eaLnBrk="1" hangingPunct="1">
              <a:buFontTx/>
              <a:buChar char="•"/>
            </a:pPr>
            <a:r>
              <a:rPr lang="en-AU" dirty="0"/>
              <a:t>provide an overview of the structure of Years 7–10 Economics and Business.</a:t>
            </a:r>
          </a:p>
          <a:p>
            <a:pPr eaLnBrk="1" hangingPunct="1"/>
            <a:endParaRPr lang="en-AU" dirty="0"/>
          </a:p>
        </p:txBody>
      </p:sp>
    </p:spTree>
    <p:custDataLst>
      <p:tags r:id="rId1"/>
    </p:custDataLst>
    <p:extLst>
      <p:ext uri="{BB962C8B-B14F-4D97-AF65-F5344CB8AC3E}">
        <p14:creationId xmlns:p14="http://schemas.microsoft.com/office/powerpoint/2010/main" val="159484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p:txBody>
          <a:bodyPr/>
          <a:lstStyle/>
          <a:p>
            <a:r>
              <a:rPr lang="en-AU"/>
              <a:t>QCAA social media</a:t>
            </a:r>
          </a:p>
        </p:txBody>
      </p:sp>
    </p:spTree>
    <p:extLst>
      <p:ext uri="{BB962C8B-B14F-4D97-AF65-F5344CB8AC3E}">
        <p14:creationId xmlns:p14="http://schemas.microsoft.com/office/powerpoint/2010/main" val="369181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0B6250-1803-4C6A-8560-494C9B14A5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3" name="Title 1"/>
          <p:cNvSpPr>
            <a:spLocks noGrp="1"/>
          </p:cNvSpPr>
          <p:nvPr>
            <p:ph type="title"/>
          </p:nvPr>
        </p:nvSpPr>
        <p:spPr/>
        <p:txBody>
          <a:bodyPr vert="horz" lIns="0" tIns="0" rIns="0" bIns="0" rtlCol="0" anchor="t">
            <a:noAutofit/>
          </a:bodyPr>
          <a:lstStyle/>
          <a:p>
            <a:r>
              <a:rPr lang="en-AU" dirty="0"/>
              <a:t>Three-dimensional curriculum</a:t>
            </a:r>
            <a:endParaRPr lang="en-US" dirty="0"/>
          </a:p>
        </p:txBody>
      </p:sp>
      <p:sp>
        <p:nvSpPr>
          <p:cNvPr id="7" name="Content Placeholder 6">
            <a:extLst>
              <a:ext uri="{FF2B5EF4-FFF2-40B4-BE49-F238E27FC236}">
                <a16:creationId xmlns:a16="http://schemas.microsoft.com/office/drawing/2014/main" id="{0DF77155-2E47-43A5-8028-68CDA5FC7579}"/>
              </a:ext>
            </a:extLst>
          </p:cNvPr>
          <p:cNvSpPr>
            <a:spLocks noGrp="1"/>
          </p:cNvSpPr>
          <p:nvPr>
            <p:ph idx="1"/>
          </p:nvPr>
        </p:nvSpPr>
        <p:spPr/>
        <p:txBody>
          <a:bodyPr/>
          <a:lstStyle/>
          <a:p>
            <a:pPr lvl="0" eaLnBrk="0" fontAlgn="base" hangingPunct="0">
              <a:spcAft>
                <a:spcPct val="0"/>
              </a:spcAft>
              <a:defRPr/>
            </a:pPr>
            <a:r>
              <a:rPr lang="en-AU" dirty="0">
                <a:solidFill>
                  <a:srgbClr val="000000"/>
                </a:solidFill>
                <a:latin typeface="Arial"/>
              </a:rPr>
              <a:t>The Australian Curriculum is a three-dimensional curriculum made up of:</a:t>
            </a:r>
          </a:p>
          <a:p>
            <a:pPr marL="360000" lvl="0" indent="-360000" eaLnBrk="0" fontAlgn="base" hangingPunct="0">
              <a:spcAft>
                <a:spcPct val="0"/>
              </a:spcAft>
              <a:buFont typeface="Arial" pitchFamily="34" charset="0"/>
              <a:buChar char="•"/>
              <a:defRPr/>
            </a:pPr>
            <a:r>
              <a:rPr lang="en-AU" dirty="0">
                <a:solidFill>
                  <a:srgbClr val="000000"/>
                </a:solidFill>
                <a:latin typeface="Arial"/>
              </a:rPr>
              <a:t>learning areas </a:t>
            </a:r>
          </a:p>
          <a:p>
            <a:pPr marL="360000" lvl="0" indent="-360000" eaLnBrk="0" fontAlgn="base" hangingPunct="0">
              <a:spcAft>
                <a:spcPct val="0"/>
              </a:spcAft>
              <a:buFont typeface="Arial" pitchFamily="34" charset="0"/>
              <a:buChar char="•"/>
              <a:defRPr/>
            </a:pPr>
            <a:r>
              <a:rPr lang="en-AU" dirty="0">
                <a:solidFill>
                  <a:srgbClr val="000000"/>
                </a:solidFill>
                <a:latin typeface="Arial"/>
              </a:rPr>
              <a:t>general capabilities </a:t>
            </a:r>
          </a:p>
          <a:p>
            <a:pPr marL="360000" lvl="0" indent="-360000" eaLnBrk="0" fontAlgn="base" hangingPunct="0">
              <a:spcAft>
                <a:spcPct val="0"/>
              </a:spcAft>
              <a:buFont typeface="Arial" pitchFamily="34" charset="0"/>
              <a:buChar char="•"/>
              <a:defRPr/>
            </a:pPr>
            <a:r>
              <a:rPr lang="en-AU" dirty="0">
                <a:solidFill>
                  <a:srgbClr val="000000"/>
                </a:solidFill>
                <a:latin typeface="Arial"/>
              </a:rPr>
              <a:t>cross-curriculum</a:t>
            </a:r>
            <a:br>
              <a:rPr lang="en-AU" dirty="0">
                <a:solidFill>
                  <a:srgbClr val="000000"/>
                </a:solidFill>
                <a:latin typeface="Arial"/>
              </a:rPr>
            </a:br>
            <a:r>
              <a:rPr lang="en-AU" dirty="0">
                <a:solidFill>
                  <a:srgbClr val="000000"/>
                </a:solidFill>
                <a:latin typeface="Arial"/>
              </a:rPr>
              <a:t>priorities. </a:t>
            </a:r>
          </a:p>
          <a:p>
            <a:endParaRPr lang="en-AU" dirty="0"/>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10" name="TextBox 9">
            <a:extLst>
              <a:ext uri="{FF2B5EF4-FFF2-40B4-BE49-F238E27FC236}">
                <a16:creationId xmlns:a16="http://schemas.microsoft.com/office/drawing/2014/main" id="{17A41187-2F5C-43CB-9C18-42D454CD08D8}"/>
              </a:ext>
            </a:extLst>
          </p:cNvPr>
          <p:cNvSpPr txBox="1"/>
          <p:nvPr/>
        </p:nvSpPr>
        <p:spPr>
          <a:xfrm>
            <a:off x="324000" y="5987059"/>
            <a:ext cx="7108766" cy="215444"/>
          </a:xfrm>
          <a:prstGeom prst="rect">
            <a:avLst/>
          </a:prstGeom>
          <a:noFill/>
        </p:spPr>
        <p:txBody>
          <a:bodyPr wrap="square">
            <a:spAutoFit/>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ACARA image from Summary overview (video): </a:t>
            </a:r>
            <a:r>
              <a:rPr lang="en-US" sz="800" u="none" strike="noStrike" dirty="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6"/>
              </a:rPr>
              <a:t>https://v9.australiancurriculum.edu.au/help/website-tour</a:t>
            </a:r>
            <a:r>
              <a:rPr lang="en-AU" sz="800" dirty="0">
                <a:effectLst/>
                <a:latin typeface="Arial" panose="020B0604020202020204" pitchFamily="34" charset="0"/>
                <a:ea typeface="Arial" panose="020B0604020202020204" pitchFamily="34" charset="0"/>
                <a:cs typeface="Times New Roman" panose="02020603050405020304" pitchFamily="18" charset="0"/>
              </a:rPr>
              <a:t>.</a:t>
            </a:r>
            <a:endParaRPr lang="en-AU" sz="800" dirty="0"/>
          </a:p>
        </p:txBody>
      </p:sp>
    </p:spTree>
    <p:extLst>
      <p:ext uri="{BB962C8B-B14F-4D97-AF65-F5344CB8AC3E}">
        <p14:creationId xmlns:p14="http://schemas.microsoft.com/office/powerpoint/2010/main" val="6586142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24000" y="260352"/>
            <a:ext cx="8493125" cy="1246476"/>
          </a:xfrm>
        </p:spPr>
        <p:txBody>
          <a:bodyPr>
            <a:normAutofit fontScale="90000"/>
          </a:bodyPr>
          <a:lstStyle/>
          <a:p>
            <a:r>
              <a:rPr lang="en-AU" dirty="0"/>
              <a:t>Structure of Years 7–10 Economics and Business </a:t>
            </a:r>
            <a:br>
              <a:rPr lang="en-AU" dirty="0"/>
            </a:br>
            <a:endParaRPr lang="en-AU" dirty="0"/>
          </a:p>
        </p:txBody>
      </p:sp>
      <p:sp>
        <p:nvSpPr>
          <p:cNvPr id="19" name="Rectangle 3"/>
          <p:cNvSpPr>
            <a:spLocks noGrp="1" noChangeArrowheads="1"/>
          </p:cNvSpPr>
          <p:nvPr>
            <p:ph idx="1"/>
            <p:custDataLst>
              <p:tags r:id="rId1"/>
            </p:custDataLst>
          </p:nvPr>
        </p:nvSpPr>
        <p:spPr>
          <a:xfrm>
            <a:off x="324000" y="1341438"/>
            <a:ext cx="8493125" cy="5039749"/>
          </a:xfrm>
        </p:spPr>
        <p:txBody>
          <a:bodyPr>
            <a:normAutofit/>
          </a:bodyPr>
          <a:lstStyle/>
          <a:p>
            <a:pPr marL="360000" indent="-360000" eaLnBrk="1" hangingPunct="1">
              <a:buFontTx/>
              <a:buChar char="•"/>
            </a:pPr>
            <a:r>
              <a:rPr lang="en-AU" dirty="0"/>
              <a:t>Rationale</a:t>
            </a:r>
          </a:p>
          <a:p>
            <a:pPr marL="360000" indent="-360000" eaLnBrk="1" hangingPunct="1">
              <a:buFontTx/>
              <a:buChar char="•"/>
            </a:pPr>
            <a:r>
              <a:rPr lang="en-AU" dirty="0"/>
              <a:t>Aims </a:t>
            </a:r>
          </a:p>
          <a:p>
            <a:pPr marL="360000" indent="-360000" eaLnBrk="1" hangingPunct="1">
              <a:buFontTx/>
              <a:buChar char="•"/>
            </a:pPr>
            <a:r>
              <a:rPr lang="en-AU" dirty="0"/>
              <a:t>Key considerations</a:t>
            </a:r>
          </a:p>
          <a:p>
            <a:pPr marL="360000" indent="-360000" eaLnBrk="1" hangingPunct="1">
              <a:buFontTx/>
              <a:buChar char="•"/>
            </a:pPr>
            <a:r>
              <a:rPr lang="en-AU" dirty="0"/>
              <a:t>Core concepts</a:t>
            </a:r>
          </a:p>
          <a:p>
            <a:pPr marL="360000" indent="-360000" defTabSz="361950">
              <a:spcBef>
                <a:spcPts val="600"/>
              </a:spcBef>
              <a:buFont typeface="Arial" pitchFamily="34" charset="0"/>
              <a:buChar char="•"/>
              <a:defRPr/>
            </a:pPr>
            <a:r>
              <a:rPr lang="en-AU" sz="2800" b="0" dirty="0">
                <a:solidFill>
                  <a:srgbClr val="000000"/>
                </a:solidFill>
              </a:rPr>
              <a:t>Structure </a:t>
            </a:r>
          </a:p>
          <a:p>
            <a:pPr marL="720000" lvl="1" defTabSz="361950">
              <a:spcBef>
                <a:spcPts val="600"/>
              </a:spcBef>
              <a:buFont typeface="Arial" pitchFamily="34" charset="0"/>
              <a:buChar char="−"/>
              <a:defRPr/>
            </a:pPr>
            <a:r>
              <a:rPr lang="en-AU" sz="2800" b="0" dirty="0">
                <a:solidFill>
                  <a:srgbClr val="000000"/>
                </a:solidFill>
                <a:latin typeface="Arial"/>
              </a:rPr>
              <a:t>Year-by-year curriculum</a:t>
            </a:r>
          </a:p>
          <a:p>
            <a:pPr marL="720000" lvl="1" defTabSz="361950">
              <a:spcBef>
                <a:spcPts val="600"/>
              </a:spcBef>
              <a:buFont typeface="Arial" pitchFamily="34" charset="0"/>
              <a:buChar char="−"/>
              <a:defRPr/>
            </a:pPr>
            <a:r>
              <a:rPr lang="en-AU" sz="2800" b="0" dirty="0">
                <a:solidFill>
                  <a:srgbClr val="000000"/>
                </a:solidFill>
                <a:latin typeface="Arial"/>
              </a:rPr>
              <a:t>Achievement standards</a:t>
            </a:r>
          </a:p>
          <a:p>
            <a:pPr marL="720000" lvl="1" defTabSz="361950">
              <a:spcBef>
                <a:spcPts val="600"/>
              </a:spcBef>
              <a:buFont typeface="Arial" pitchFamily="34" charset="0"/>
              <a:buChar char="−"/>
              <a:defRPr/>
            </a:pPr>
            <a:r>
              <a:rPr lang="en-AU" sz="2800" b="0" dirty="0">
                <a:solidFill>
                  <a:srgbClr val="000000"/>
                </a:solidFill>
                <a:latin typeface="Arial"/>
              </a:rPr>
              <a:t>Curriculum content</a:t>
            </a:r>
          </a:p>
        </p:txBody>
      </p:sp>
      <p:sp>
        <p:nvSpPr>
          <p:cNvPr id="4" name="Text Placeholder 1">
            <a:extLst>
              <a:ext uri="{FF2B5EF4-FFF2-40B4-BE49-F238E27FC236}">
                <a16:creationId xmlns:a16="http://schemas.microsoft.com/office/drawing/2014/main" id="{9A4E8CDA-CA16-4529-9201-4325490DC3B4}"/>
              </a:ext>
            </a:extLst>
          </p:cNvPr>
          <p:cNvSpPr txBox="1">
            <a:spLocks/>
          </p:cNvSpPr>
          <p:nvPr/>
        </p:nvSpPr>
        <p:spPr>
          <a:xfrm>
            <a:off x="220304" y="5644794"/>
            <a:ext cx="8493125"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hlinkClick r:id="rId4"/>
              </a:rPr>
              <a:t>https://v9.australiancurriculum.edu.au/teacher-resources/understand-this-learning-area/humanities-and-social-sciences#economics-and-business-7</a:t>
            </a:r>
            <a:r>
              <a:rPr lang="en-AU" sz="800">
                <a:hlinkClick r:id="rId4"/>
              </a:rPr>
              <a:t>%E2%80%9310</a:t>
            </a:r>
            <a:r>
              <a:rPr lang="en-AU" sz="800"/>
              <a:t>. </a:t>
            </a:r>
            <a:endParaRPr lang="en-AU" sz="800" dirty="0"/>
          </a:p>
          <a:p>
            <a:pPr fontAlgn="auto">
              <a:spcAft>
                <a:spcPts val="0"/>
              </a:spcAft>
            </a:pPr>
            <a:endParaRPr lang="en-AU" sz="800" dirty="0"/>
          </a:p>
        </p:txBody>
      </p:sp>
    </p:spTree>
    <p:extLst>
      <p:ext uri="{BB962C8B-B14F-4D97-AF65-F5344CB8AC3E}">
        <p14:creationId xmlns:p14="http://schemas.microsoft.com/office/powerpoint/2010/main" val="3761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Rationale</a:t>
            </a:r>
          </a:p>
        </p:txBody>
      </p:sp>
      <p:sp>
        <p:nvSpPr>
          <p:cNvPr id="19" name="Rectangle 3"/>
          <p:cNvSpPr>
            <a:spLocks noGrp="1" noChangeArrowheads="1"/>
          </p:cNvSpPr>
          <p:nvPr>
            <p:ph idx="1"/>
            <p:custDataLst>
              <p:tags r:id="rId1"/>
            </p:custDataLst>
          </p:nvPr>
        </p:nvSpPr>
        <p:spPr/>
        <p:txBody>
          <a:bodyPr>
            <a:normAutofit/>
          </a:bodyPr>
          <a:lstStyle/>
          <a:p>
            <a:pPr eaLnBrk="1" hangingPunct="1"/>
            <a:r>
              <a:rPr lang="en-US" sz="1500" dirty="0"/>
              <a:t>Global flows of people, resources, finances and information produce social, economic, political and environmental complexities and challenges. Consequently, Australia needs enterprising individuals and businesses who embrace opportunities, make informed decisions and contribute to the common good. Young Australians will also face several social, economic, environmental and ethical challenges in their lifetimes, which will impact on their lives and choices. It is critical that students are equipped with the knowledge, understanding and skills to respond to such challenges. </a:t>
            </a:r>
          </a:p>
          <a:p>
            <a:pPr eaLnBrk="1" hangingPunct="1"/>
            <a:r>
              <a:rPr lang="en-US" sz="1500" dirty="0"/>
              <a:t>Economics and Business develops the knowledge, understanding and skills that will equip students to shape their social and economic futures. It also aids in the development of prosperous, sustainable and equitable Australian and global economies. Through studying economics and business, students learn to make informed decisions and to appreciate the effects of these decisions on individuals, businesses, and environmental and social systems. </a:t>
            </a:r>
          </a:p>
          <a:p>
            <a:pPr eaLnBrk="1" hangingPunct="1"/>
            <a:r>
              <a:rPr lang="en-US" sz="1500" dirty="0"/>
              <a:t>Thinking about and responding to contemporary economic and business issues requires an understanding of resource allocation and economic decision-making, the operation of the business environment, the ways entrepreneurs create solutions, the nature and future of work, and the factors influencing decision-making in consumer and financial contexts.  </a:t>
            </a:r>
          </a:p>
          <a:p>
            <a:pPr eaLnBrk="1" hangingPunct="1"/>
            <a:r>
              <a:rPr lang="en-US" sz="1500" dirty="0"/>
              <a:t>Economics and Business develops a range of skills that foster enterprising individuals who can effectively embrace change; seek innovation; work with others; show initiative, flexibility and leadership; plan, </a:t>
            </a:r>
            <a:r>
              <a:rPr lang="en-US" sz="1500" dirty="0" err="1"/>
              <a:t>organise</a:t>
            </a:r>
            <a:r>
              <a:rPr lang="en-US" sz="1500" dirty="0"/>
              <a:t> and manage risk; and use resources efficiently. </a:t>
            </a:r>
            <a:endParaRPr lang="en-AU" sz="1500" dirty="0"/>
          </a:p>
        </p:txBody>
      </p:sp>
      <p:pic>
        <p:nvPicPr>
          <p:cNvPr id="5" name="Picture 4">
            <a:extLst>
              <a:ext uri="{FF2B5EF4-FFF2-40B4-BE49-F238E27FC236}">
                <a16:creationId xmlns:a16="http://schemas.microsoft.com/office/drawing/2014/main" id="{1048177F-3AD0-43E5-9134-360CA24673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1486" y="5198301"/>
            <a:ext cx="1010879" cy="1039011"/>
          </a:xfrm>
          <a:prstGeom prst="rect">
            <a:avLst/>
          </a:prstGeom>
        </p:spPr>
      </p:pic>
      <p:sp>
        <p:nvSpPr>
          <p:cNvPr id="6" name="Text Placeholder 1">
            <a:extLst>
              <a:ext uri="{FF2B5EF4-FFF2-40B4-BE49-F238E27FC236}">
                <a16:creationId xmlns:a16="http://schemas.microsoft.com/office/drawing/2014/main" id="{9C5AA2C2-E0AB-46FD-A57E-AAB835D8A879}"/>
              </a:ext>
            </a:extLst>
          </p:cNvPr>
          <p:cNvSpPr txBox="1">
            <a:spLocks/>
          </p:cNvSpPr>
          <p:nvPr/>
        </p:nvSpPr>
        <p:spPr>
          <a:xfrm>
            <a:off x="220305" y="5644794"/>
            <a:ext cx="7576422"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effectLst/>
                <a:latin typeface="Arial" panose="020B0604020202020204" pitchFamily="34" charset="0"/>
                <a:ea typeface="Arial" panose="020B0604020202020204" pitchFamily="34" charset="0"/>
                <a:cs typeface="Times New Roman" panose="02020603050405020304" pitchFamily="18" charset="0"/>
              </a:rPr>
              <a:t>Quoted verbatim and unaltered from ACARA, </a:t>
            </a:r>
            <a:r>
              <a:rPr lang="en-AU" sz="800" dirty="0">
                <a:hlinkClick r:id="rId5"/>
              </a:rPr>
              <a:t>https://v9.australiancurriculum.edu.au/teacher-resources/understand-this-learning-area/humanities-and-social-sciences#economics-and-business-7%E2%80%9310</a:t>
            </a:r>
            <a:r>
              <a:rPr lang="en-AU" sz="800" dirty="0"/>
              <a:t>. </a:t>
            </a:r>
          </a:p>
          <a:p>
            <a:pPr fontAlgn="auto">
              <a:spcAft>
                <a:spcPts val="0"/>
              </a:spcAft>
            </a:pPr>
            <a:endParaRPr lang="en-AU" sz="800" dirty="0"/>
          </a:p>
        </p:txBody>
      </p:sp>
    </p:spTree>
    <p:extLst>
      <p:ext uri="{BB962C8B-B14F-4D97-AF65-F5344CB8AC3E}">
        <p14:creationId xmlns:p14="http://schemas.microsoft.com/office/powerpoint/2010/main" val="344501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Aims</a:t>
            </a:r>
          </a:p>
        </p:txBody>
      </p:sp>
      <p:sp>
        <p:nvSpPr>
          <p:cNvPr id="19" name="Rectangle 3"/>
          <p:cNvSpPr>
            <a:spLocks noGrp="1" noChangeArrowheads="1"/>
          </p:cNvSpPr>
          <p:nvPr>
            <p:ph idx="1"/>
            <p:custDataLst>
              <p:tags r:id="rId1"/>
            </p:custDataLst>
          </p:nvPr>
        </p:nvSpPr>
        <p:spPr/>
        <p:txBody>
          <a:bodyPr>
            <a:normAutofit fontScale="62500" lnSpcReduction="20000"/>
          </a:bodyPr>
          <a:lstStyle/>
          <a:p>
            <a:pPr lvl="0">
              <a:spcBef>
                <a:spcPts val="600"/>
              </a:spcBef>
            </a:pPr>
            <a:r>
              <a:rPr lang="en-US" sz="2800" b="0" dirty="0"/>
              <a:t>Economics and Business aims to ensure students develop:  </a:t>
            </a:r>
          </a:p>
          <a:p>
            <a:pPr marL="457200" lvl="0" indent="-457200">
              <a:spcBef>
                <a:spcPts val="600"/>
              </a:spcBef>
              <a:buFont typeface="Arial" panose="020B0604020202020204" pitchFamily="34" charset="0"/>
              <a:buChar char="•"/>
            </a:pPr>
            <a:r>
              <a:rPr lang="en-US" sz="2800" b="0" dirty="0"/>
              <a:t>knowledge and understanding of the nature and operation of the work and business environments within the Australian economy, and factors influencing decision-making, their impacts and appropriate responses  </a:t>
            </a:r>
          </a:p>
          <a:p>
            <a:pPr marL="457200" lvl="0" indent="-457200">
              <a:spcBef>
                <a:spcPts val="600"/>
              </a:spcBef>
              <a:buFont typeface="Arial" panose="020B0604020202020204" pitchFamily="34" charset="0"/>
              <a:buChar char="•"/>
            </a:pPr>
            <a:r>
              <a:rPr lang="en-US" sz="2800" b="0" dirty="0"/>
              <a:t>an understanding of the concepts of resource allocation and economic decision-making, the business environment, entrepreneurship, work and work futures, and consumer and financial literacy </a:t>
            </a:r>
          </a:p>
          <a:p>
            <a:pPr marL="457200" lvl="0" indent="-457200">
              <a:spcBef>
                <a:spcPts val="600"/>
              </a:spcBef>
              <a:buFont typeface="Arial" panose="020B0604020202020204" pitchFamily="34" charset="0"/>
              <a:buChar char="•"/>
            </a:pPr>
            <a:r>
              <a:rPr lang="en-US" sz="2800" b="0" dirty="0"/>
              <a:t>a sense of what it is to participate in the economy, contribute to work and business environments, and make informed decisions in relation to contemporary issues drawn from local, national, Asian and global contexts </a:t>
            </a:r>
          </a:p>
          <a:p>
            <a:pPr marL="457200" lvl="0" indent="-457200">
              <a:spcBef>
                <a:spcPts val="600"/>
              </a:spcBef>
              <a:buFont typeface="Arial" panose="020B0604020202020204" pitchFamily="34" charset="0"/>
              <a:buChar char="•"/>
            </a:pPr>
            <a:r>
              <a:rPr lang="en-US" sz="2800" b="0" dirty="0"/>
              <a:t>an appreciation of economic and business issues affecting contemporary Australian society, an understanding of how Australia and Asia are interdependent through economic and business connections, and consideration of sustainable patterns of living </a:t>
            </a:r>
          </a:p>
          <a:p>
            <a:pPr marL="457200" lvl="0" indent="-457200">
              <a:spcBef>
                <a:spcPts val="600"/>
              </a:spcBef>
              <a:buFont typeface="Arial" panose="020B0604020202020204" pitchFamily="34" charset="0"/>
              <a:buChar char="•"/>
            </a:pPr>
            <a:r>
              <a:rPr lang="en-US" sz="2800" b="0" dirty="0"/>
              <a:t>skills to engage in inquiries, including questioning and researching, interpreting and </a:t>
            </a:r>
            <a:r>
              <a:rPr lang="en-US" sz="2800" b="0" dirty="0" err="1"/>
              <a:t>analysing</a:t>
            </a:r>
            <a:r>
              <a:rPr lang="en-US" sz="2800" b="0" dirty="0"/>
              <a:t>, decision-making, and communicating  </a:t>
            </a:r>
          </a:p>
          <a:p>
            <a:pPr marL="457200" lvl="0" indent="-457200">
              <a:spcBef>
                <a:spcPts val="600"/>
              </a:spcBef>
              <a:buFont typeface="Arial" panose="020B0604020202020204" pitchFamily="34" charset="0"/>
              <a:buChar char="•"/>
            </a:pPr>
            <a:r>
              <a:rPr lang="en-US" sz="2800" b="0" dirty="0"/>
              <a:t>capabilities to engage in everyday life, including critical and creative thinking, ethical understanding, and personal and social competence. </a:t>
            </a:r>
          </a:p>
        </p:txBody>
      </p:sp>
      <p:sp>
        <p:nvSpPr>
          <p:cNvPr id="6" name="Text Placeholder 1">
            <a:extLst>
              <a:ext uri="{FF2B5EF4-FFF2-40B4-BE49-F238E27FC236}">
                <a16:creationId xmlns:a16="http://schemas.microsoft.com/office/drawing/2014/main" id="{3353FD98-FA44-4092-944D-4D936DEFCBA1}"/>
              </a:ext>
            </a:extLst>
          </p:cNvPr>
          <p:cNvSpPr txBox="1">
            <a:spLocks/>
          </p:cNvSpPr>
          <p:nvPr/>
        </p:nvSpPr>
        <p:spPr>
          <a:xfrm>
            <a:off x="195252" y="5799345"/>
            <a:ext cx="8493125"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effectLst/>
                <a:latin typeface="Arial" panose="020B0604020202020204" pitchFamily="34" charset="0"/>
                <a:ea typeface="Arial" panose="020B0604020202020204" pitchFamily="34" charset="0"/>
                <a:cs typeface="Times New Roman" panose="02020603050405020304" pitchFamily="18" charset="0"/>
              </a:rPr>
              <a:t>Quoted verbatim and unaltered from ACARA, </a:t>
            </a:r>
            <a:r>
              <a:rPr lang="en-AU" sz="800" dirty="0">
                <a:hlinkClick r:id="rId4"/>
              </a:rPr>
              <a:t>https://v9.australiancurriculum.edu.au/teacher-resources/understand-this-learning-area/humanities-and-social-sciences#economics-and-business-7</a:t>
            </a:r>
            <a:r>
              <a:rPr lang="en-AU" sz="800">
                <a:hlinkClick r:id="rId4"/>
              </a:rPr>
              <a:t>%E2%80%9310</a:t>
            </a:r>
            <a:r>
              <a:rPr lang="en-AU" sz="800"/>
              <a:t>. </a:t>
            </a:r>
            <a:endParaRPr lang="en-AU" sz="800" dirty="0"/>
          </a:p>
          <a:p>
            <a:pPr fontAlgn="auto">
              <a:spcAft>
                <a:spcPts val="0"/>
              </a:spcAft>
            </a:pPr>
            <a:endParaRPr lang="en-AU" sz="800" dirty="0"/>
          </a:p>
        </p:txBody>
      </p:sp>
      <p:pic>
        <p:nvPicPr>
          <p:cNvPr id="7" name="Picture 6">
            <a:extLst>
              <a:ext uri="{FF2B5EF4-FFF2-40B4-BE49-F238E27FC236}">
                <a16:creationId xmlns:a16="http://schemas.microsoft.com/office/drawing/2014/main" id="{4EEBE4BD-AB48-46BB-ABCC-5AD82411E7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1486" y="5198301"/>
            <a:ext cx="1010879" cy="1039011"/>
          </a:xfrm>
          <a:prstGeom prst="rect">
            <a:avLst/>
          </a:prstGeom>
        </p:spPr>
      </p:pic>
    </p:spTree>
    <p:extLst>
      <p:ext uri="{BB962C8B-B14F-4D97-AF65-F5344CB8AC3E}">
        <p14:creationId xmlns:p14="http://schemas.microsoft.com/office/powerpoint/2010/main" val="337253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Key considerations</a:t>
            </a:r>
          </a:p>
        </p:txBody>
      </p:sp>
      <p:sp>
        <p:nvSpPr>
          <p:cNvPr id="19" name="Rectangle 3"/>
          <p:cNvSpPr>
            <a:spLocks noGrp="1" noChangeArrowheads="1"/>
          </p:cNvSpPr>
          <p:nvPr>
            <p:ph idx="1"/>
            <p:custDataLst>
              <p:tags r:id="rId1"/>
            </p:custDataLst>
          </p:nvPr>
        </p:nvSpPr>
        <p:spPr/>
        <p:txBody>
          <a:bodyPr>
            <a:normAutofit/>
          </a:bodyPr>
          <a:lstStyle/>
          <a:p>
            <a:pPr lvl="0">
              <a:spcBef>
                <a:spcPts val="600"/>
              </a:spcBef>
            </a:pPr>
            <a:r>
              <a:rPr lang="en-AU" b="1" dirty="0"/>
              <a:t>Economics and business</a:t>
            </a:r>
          </a:p>
          <a:p>
            <a:pPr marL="360000" lvl="0" indent="-360000">
              <a:spcBef>
                <a:spcPts val="600"/>
              </a:spcBef>
              <a:buFont typeface="Arial" panose="020B0604020202020204" pitchFamily="34" charset="0"/>
              <a:buChar char="•"/>
            </a:pPr>
            <a:r>
              <a:rPr lang="en-AU" dirty="0"/>
              <a:t>Inquiry questions</a:t>
            </a:r>
          </a:p>
          <a:p>
            <a:pPr marL="360000" lvl="0" indent="-360000">
              <a:spcBef>
                <a:spcPts val="600"/>
              </a:spcBef>
              <a:buFont typeface="Arial" panose="020B0604020202020204" pitchFamily="34" charset="0"/>
              <a:buChar char="•"/>
            </a:pPr>
            <a:r>
              <a:rPr lang="en-US" dirty="0"/>
              <a:t>Selecting contexts for study</a:t>
            </a:r>
          </a:p>
          <a:p>
            <a:pPr marL="360000" lvl="0" indent="-360000">
              <a:spcBef>
                <a:spcPts val="600"/>
              </a:spcBef>
              <a:buFont typeface="Arial" panose="020B0604020202020204" pitchFamily="34" charset="0"/>
              <a:buChar char="•"/>
            </a:pPr>
            <a:r>
              <a:rPr lang="en-US" dirty="0"/>
              <a:t>Developing consumer and financial literacy capability</a:t>
            </a:r>
          </a:p>
          <a:p>
            <a:pPr lvl="0">
              <a:spcBef>
                <a:spcPts val="600"/>
              </a:spcBef>
            </a:pPr>
            <a:endParaRPr lang="en-US" dirty="0"/>
          </a:p>
          <a:p>
            <a:pPr lvl="0">
              <a:spcBef>
                <a:spcPts val="600"/>
              </a:spcBef>
            </a:pPr>
            <a:r>
              <a:rPr lang="en-US" b="1" dirty="0"/>
              <a:t>Other HASS considerations</a:t>
            </a:r>
          </a:p>
          <a:p>
            <a:pPr marL="360000" lvl="0" indent="-360000">
              <a:spcBef>
                <a:spcPts val="600"/>
              </a:spcBef>
              <a:buFont typeface="Arial" panose="020B0604020202020204" pitchFamily="34" charset="0"/>
              <a:buChar char="•"/>
            </a:pPr>
            <a:r>
              <a:rPr lang="en-AU" dirty="0"/>
              <a:t>Protocols for engaging First Nations Australians</a:t>
            </a:r>
          </a:p>
          <a:p>
            <a:pPr marL="360000" lvl="0" indent="-360000">
              <a:spcBef>
                <a:spcPts val="600"/>
              </a:spcBef>
              <a:buFont typeface="Arial" panose="020B0604020202020204" pitchFamily="34" charset="0"/>
              <a:buChar char="•"/>
            </a:pPr>
            <a:r>
              <a:rPr lang="en-AU" dirty="0"/>
              <a:t>Meeting the needs of diverse learners</a:t>
            </a:r>
          </a:p>
          <a:p>
            <a:pPr lvl="0">
              <a:spcBef>
                <a:spcPts val="600"/>
              </a:spcBef>
            </a:pPr>
            <a:endParaRPr lang="en-AU" dirty="0"/>
          </a:p>
        </p:txBody>
      </p:sp>
      <p:pic>
        <p:nvPicPr>
          <p:cNvPr id="5" name="Picture 4">
            <a:extLst>
              <a:ext uri="{FF2B5EF4-FFF2-40B4-BE49-F238E27FC236}">
                <a16:creationId xmlns:a16="http://schemas.microsoft.com/office/drawing/2014/main" id="{4F05FEE9-9617-4855-B0E5-50147E3EC4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87930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Core concepts</a:t>
            </a:r>
          </a:p>
        </p:txBody>
      </p:sp>
      <p:sp>
        <p:nvSpPr>
          <p:cNvPr id="2" name="Content Placeholder 1">
            <a:extLst>
              <a:ext uri="{FF2B5EF4-FFF2-40B4-BE49-F238E27FC236}">
                <a16:creationId xmlns:a16="http://schemas.microsoft.com/office/drawing/2014/main" id="{2878B99E-E89E-4205-978A-794D14A65624}"/>
              </a:ext>
            </a:extLst>
          </p:cNvPr>
          <p:cNvSpPr>
            <a:spLocks noGrp="1"/>
          </p:cNvSpPr>
          <p:nvPr>
            <p:ph idx="1"/>
          </p:nvPr>
        </p:nvSpPr>
        <p:spPr/>
        <p:txBody>
          <a:bodyPr/>
          <a:lstStyle/>
          <a:p>
            <a:pPr marL="360000" indent="-360000">
              <a:buFont typeface="Arial" panose="020B0604020202020204" pitchFamily="34" charset="0"/>
              <a:buChar char="•"/>
            </a:pPr>
            <a:r>
              <a:rPr lang="en-AU" dirty="0"/>
              <a:t>Resource allocation and decision-making</a:t>
            </a:r>
          </a:p>
          <a:p>
            <a:pPr marL="360000" indent="-360000">
              <a:buFont typeface="Arial" panose="020B0604020202020204" pitchFamily="34" charset="0"/>
              <a:buChar char="•"/>
            </a:pPr>
            <a:r>
              <a:rPr lang="en-AU" dirty="0"/>
              <a:t>The business environment</a:t>
            </a:r>
          </a:p>
          <a:p>
            <a:pPr marL="360000" indent="-360000">
              <a:buFont typeface="Arial" panose="020B0604020202020204" pitchFamily="34" charset="0"/>
              <a:buChar char="•"/>
            </a:pPr>
            <a:r>
              <a:rPr lang="en-AU" dirty="0"/>
              <a:t>Entrepreneurship</a:t>
            </a:r>
          </a:p>
          <a:p>
            <a:pPr marL="360000" indent="-360000">
              <a:buFont typeface="Arial" panose="020B0604020202020204" pitchFamily="34" charset="0"/>
              <a:buChar char="•"/>
            </a:pPr>
            <a:r>
              <a:rPr lang="en-AU" dirty="0"/>
              <a:t>Work and work futures</a:t>
            </a:r>
          </a:p>
          <a:p>
            <a:pPr marL="360000" indent="-360000">
              <a:buFont typeface="Arial" panose="020B0604020202020204" pitchFamily="34" charset="0"/>
              <a:buChar char="•"/>
            </a:pPr>
            <a:r>
              <a:rPr lang="en-AU" dirty="0"/>
              <a:t>Consumer and financial literacy</a:t>
            </a:r>
          </a:p>
        </p:txBody>
      </p:sp>
      <p:pic>
        <p:nvPicPr>
          <p:cNvPr id="6" name="Picture 5">
            <a:extLst>
              <a:ext uri="{FF2B5EF4-FFF2-40B4-BE49-F238E27FC236}">
                <a16:creationId xmlns:a16="http://schemas.microsoft.com/office/drawing/2014/main" id="{48D27AAE-B2DA-4D40-91E5-E148A7870B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317501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BFB051-EE6F-454D-AB77-180C685877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72849" y="850662"/>
            <a:ext cx="2179986" cy="5225378"/>
          </a:xfrm>
          <a:prstGeom prst="rect">
            <a:avLst/>
          </a:prstGeom>
        </p:spPr>
      </p:pic>
      <p:sp>
        <p:nvSpPr>
          <p:cNvPr id="23" name="Title 22"/>
          <p:cNvSpPr>
            <a:spLocks noGrp="1"/>
          </p:cNvSpPr>
          <p:nvPr>
            <p:ph type="title"/>
          </p:nvPr>
        </p:nvSpPr>
        <p:spPr/>
        <p:txBody>
          <a:bodyPr/>
          <a:lstStyle/>
          <a:p>
            <a:r>
              <a:rPr lang="en-AU"/>
              <a:t>Year-by-year and banded curriculum</a:t>
            </a:r>
          </a:p>
        </p:txBody>
      </p:sp>
      <p:sp>
        <p:nvSpPr>
          <p:cNvPr id="19" name="Rectangle 3"/>
          <p:cNvSpPr>
            <a:spLocks noGrp="1" noChangeArrowheads="1"/>
          </p:cNvSpPr>
          <p:nvPr>
            <p:ph idx="1"/>
            <p:custDataLst>
              <p:tags r:id="rId1"/>
            </p:custDataLst>
          </p:nvPr>
        </p:nvSpPr>
        <p:spPr>
          <a:xfrm>
            <a:off x="2632654" y="922901"/>
            <a:ext cx="6184471" cy="5039749"/>
          </a:xfrm>
        </p:spPr>
        <p:txBody>
          <a:bodyPr>
            <a:noAutofit/>
          </a:bodyPr>
          <a:lstStyle/>
          <a:p>
            <a:pPr lvl="0">
              <a:spcBef>
                <a:spcPts val="600"/>
              </a:spcBef>
            </a:pPr>
            <a:r>
              <a:rPr lang="en-US" sz="2600" b="0" dirty="0"/>
              <a:t>Each year includes the following structural components:</a:t>
            </a:r>
          </a:p>
          <a:p>
            <a:pPr marL="360000" lvl="0" indent="-360000">
              <a:spcBef>
                <a:spcPts val="600"/>
              </a:spcBef>
              <a:buFont typeface="Arial" panose="020B0604020202020204" pitchFamily="34" charset="0"/>
              <a:buChar char="•"/>
            </a:pPr>
            <a:r>
              <a:rPr lang="en-US" sz="2600" b="0" dirty="0"/>
              <a:t>level description</a:t>
            </a:r>
          </a:p>
          <a:p>
            <a:pPr marL="360000" lvl="0" indent="-360000">
              <a:spcBef>
                <a:spcPts val="600"/>
              </a:spcBef>
              <a:buFont typeface="Arial" panose="020B0604020202020204" pitchFamily="34" charset="0"/>
              <a:buChar char="•"/>
            </a:pPr>
            <a:r>
              <a:rPr lang="en-US" sz="2600" b="0" dirty="0"/>
              <a:t>year-by-year content for the Knowledge and understanding strand</a:t>
            </a:r>
          </a:p>
          <a:p>
            <a:pPr marL="360000" lvl="0" indent="-360000">
              <a:spcBef>
                <a:spcPts val="600"/>
              </a:spcBef>
              <a:buFont typeface="Arial" panose="020B0604020202020204" pitchFamily="34" charset="0"/>
              <a:buChar char="•"/>
            </a:pPr>
            <a:r>
              <a:rPr lang="en-US" sz="2600" b="0" dirty="0"/>
              <a:t>banded content for the Skills strand</a:t>
            </a:r>
          </a:p>
          <a:p>
            <a:pPr marL="360000" lvl="0" indent="-360000">
              <a:spcBef>
                <a:spcPts val="600"/>
              </a:spcBef>
              <a:buFont typeface="Arial" panose="020B0604020202020204" pitchFamily="34" charset="0"/>
              <a:buChar char="•"/>
            </a:pPr>
            <a:r>
              <a:rPr lang="en-US" sz="2600" b="0" dirty="0"/>
              <a:t>year-by-year achievement standards.</a:t>
            </a:r>
          </a:p>
          <a:p>
            <a:pPr lvl="0"/>
            <a:endParaRPr lang="en-US" sz="2600" b="0" dirty="0"/>
          </a:p>
          <a:p>
            <a:pPr lvl="0"/>
            <a:r>
              <a:rPr lang="en-US" sz="2600" b="0" dirty="0"/>
              <a:t>The curriculum is developmentally sequenced across the year levels.</a:t>
            </a:r>
          </a:p>
        </p:txBody>
      </p:sp>
      <p:pic>
        <p:nvPicPr>
          <p:cNvPr id="7" name="Picture 6">
            <a:extLst>
              <a:ext uri="{FF2B5EF4-FFF2-40B4-BE49-F238E27FC236}">
                <a16:creationId xmlns:a16="http://schemas.microsoft.com/office/drawing/2014/main" id="{1144C549-1E65-4BA4-B2C1-74D64C27AE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1801740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RNRSTYLE" val="Body tex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RNRSTYLE" val="Body text"/>
</p:tagLst>
</file>

<file path=ppt/tags/tag5.xml><?xml version="1.0" encoding="utf-8"?>
<p:tagLst xmlns:a="http://schemas.openxmlformats.org/drawingml/2006/main" xmlns:r="http://schemas.openxmlformats.org/officeDocument/2006/relationships" xmlns:p="http://schemas.openxmlformats.org/presentationml/2006/main">
  <p:tag name="RNRSTYLE" val="Body text"/>
</p:tagLst>
</file>

<file path=ppt/tags/tag6.xml><?xml version="1.0" encoding="utf-8"?>
<p:tagLst xmlns:a="http://schemas.openxmlformats.org/drawingml/2006/main" xmlns:r="http://schemas.openxmlformats.org/officeDocument/2006/relationships" xmlns:p="http://schemas.openxmlformats.org/presentationml/2006/main">
  <p:tag name="RNRSTYLE" val="Body text"/>
</p:tagLst>
</file>

<file path=ppt/tags/tag7.xml><?xml version="1.0" encoding="utf-8"?>
<p:tagLst xmlns:a="http://schemas.openxmlformats.org/drawingml/2006/main" xmlns:r="http://schemas.openxmlformats.org/officeDocument/2006/relationships" xmlns:p="http://schemas.openxmlformats.org/presentationml/2006/main">
  <p:tag name="RNRSTYLE" val="Body text"/>
</p:tagLst>
</file>

<file path=ppt/tags/tag8.xml><?xml version="1.0" encoding="utf-8"?>
<p:tagLst xmlns:a="http://schemas.openxmlformats.org/drawingml/2006/main" xmlns:r="http://schemas.openxmlformats.org/officeDocument/2006/relationships" xmlns:p="http://schemas.openxmlformats.org/presentationml/2006/main">
  <p:tag name="RNRSTYLE" val="Body text"/>
</p:tagLst>
</file>

<file path=ppt/tags/tag9.xml><?xml version="1.0" encoding="utf-8"?>
<p:tagLst xmlns:a="http://schemas.openxmlformats.org/drawingml/2006/main" xmlns:r="http://schemas.openxmlformats.org/officeDocument/2006/relationships" xmlns:p="http://schemas.openxmlformats.org/presentationml/2006/main">
  <p:tag name="RNRSTYLE" val="Body text"/>
</p:tagLst>
</file>

<file path=ppt/theme/theme1.xml><?xml version="1.0" encoding="utf-8"?>
<a:theme xmlns:a="http://schemas.openxmlformats.org/drawingml/2006/main" name="Indigenous girl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9_nv.potx" id="{E9948D09-D97E-452D-A6CB-250278484E9D}" vid="{607D0A2C-CD30-4FE2-AE5F-A6DF54CAE5A3}"/>
    </a:ext>
  </a:extLst>
</a:theme>
</file>

<file path=ppt/theme/theme2.xml><?xml version="1.0" encoding="utf-8"?>
<a:theme xmlns:a="http://schemas.openxmlformats.org/drawingml/2006/main" name="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potx" id="{E795035C-21D9-4638-B4CD-C6BD843253E4}" vid="{DD411755-E528-4E91-B6E2-8D8D76477B19}"/>
    </a:ext>
  </a:extLst>
</a:theme>
</file>

<file path=ppt/theme/theme3.xml><?xml version="1.0" encoding="utf-8"?>
<a:theme xmlns:a="http://schemas.openxmlformats.org/drawingml/2006/main" name="Basic page_individual_QCAA footer">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standard_4x3_CC_BY_v9_nv.potx" id="{E9948D09-D97E-452D-A6CB-250278484E9D}" vid="{CE4643D4-2F86-4753-A764-C192B6B14D18}"/>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A5DEBD03-5E9C-40A0-804B-944DDB9E62A1}">
  <ds:schemaRefs>
    <ds:schemaRef ds:uri="http://schemas.microsoft.com/office/2006/documentManagement/types"/>
    <ds:schemaRef ds:uri="http://schemas.microsoft.com/office/infopath/2007/PartnerControls"/>
    <ds:schemaRef ds:uri="ac92f0a8-4fbb-4e0a-8c5c-346c8475d8c3"/>
    <ds:schemaRef ds:uri="http://purl.org/dc/elements/1.1/"/>
    <ds:schemaRef ds:uri="http://schemas.microsoft.com/office/2006/metadata/properties"/>
    <ds:schemaRef ds:uri="http://purl.org/dc/terms/"/>
    <ds:schemaRef ds:uri="http://schemas.openxmlformats.org/package/2006/metadata/core-properties"/>
    <ds:schemaRef ds:uri="20c994ed-66fc-4ee5-8ec1-3b2cc50edcb4"/>
    <ds:schemaRef ds:uri="http://www.w3.org/XML/1998/namespace"/>
    <ds:schemaRef ds:uri="http://purl.org/dc/dcmitype/"/>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589905EE-6BEB-4726-86DB-8FB04E1F1455}">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powerpoint_standard_4x3_CC_BY (2)</Template>
  <TotalTime>1064</TotalTime>
  <Words>4575</Words>
  <Application>Microsoft Office PowerPoint</Application>
  <PresentationFormat>On-screen Show (4:3)</PresentationFormat>
  <Paragraphs>360</Paragraphs>
  <Slides>20</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Calibri Light</vt:lpstr>
      <vt:lpstr>Symbol</vt:lpstr>
      <vt:lpstr>Wingdings</vt:lpstr>
      <vt:lpstr>Indigenous girls</vt:lpstr>
      <vt:lpstr>QCAA content</vt:lpstr>
      <vt:lpstr>Basic page_individual_QCAA footer</vt:lpstr>
      <vt:lpstr>Economics and Business</vt:lpstr>
      <vt:lpstr>Learning goals</vt:lpstr>
      <vt:lpstr>Three-dimensional curriculum</vt:lpstr>
      <vt:lpstr>Structure of Years 7–10 Economics and Business  </vt:lpstr>
      <vt:lpstr>Rationale</vt:lpstr>
      <vt:lpstr>Aims</vt:lpstr>
      <vt:lpstr>Key considerations</vt:lpstr>
      <vt:lpstr>Core concepts</vt:lpstr>
      <vt:lpstr>Year-by-year and banded curriculum</vt:lpstr>
      <vt:lpstr>Level description</vt:lpstr>
      <vt:lpstr>Curriculum content</vt:lpstr>
      <vt:lpstr>Curriculum content</vt:lpstr>
      <vt:lpstr>Strands and sub-strands</vt:lpstr>
      <vt:lpstr>Achievement standards</vt:lpstr>
      <vt:lpstr>Key connections</vt:lpstr>
      <vt:lpstr>Three-dimensional curriculum:  General capabilities</vt:lpstr>
      <vt:lpstr>Three-dimensional curriculum:  Cross-curriculum priorities</vt:lpstr>
      <vt:lpstr>Find out more</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7-10 Economics and Business subject overview presentation</dc:title>
  <dc:creator>Queensland Curriculum &amp; Assessmemt Authority; Alison Scott</dc:creator>
  <cp:lastModifiedBy>Fred Crawford</cp:lastModifiedBy>
  <cp:revision>85</cp:revision>
  <cp:lastPrinted>2021-11-26T00:42:05Z</cp:lastPrinted>
  <dcterms:created xsi:type="dcterms:W3CDTF">2021-09-19T22:24:13Z</dcterms:created>
  <dcterms:modified xsi:type="dcterms:W3CDTF">2022-10-14T05:09:37Z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y fmtid="{D5CDD505-2E9C-101B-9397-08002B2CF9AE}" pid="7" name="ArticulateGUID">
    <vt:lpwstr>0C57D8BC-B2E5-436F-80E0-A38E8B09CC6D</vt:lpwstr>
  </property>
  <property fmtid="{D5CDD505-2E9C-101B-9397-08002B2CF9AE}" pid="8" name="ArticulatePath">
    <vt:lpwstr>ac_hass_7-10_economics and business_subject_overview_updated v9 AC_as_v1</vt:lpwstr>
  </property>
</Properties>
</file>