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8" r:id="rId5"/>
    <p:sldMasterId id="2147484221" r:id="rId6"/>
  </p:sldMasterIdLst>
  <p:notesMasterIdLst>
    <p:notesMasterId r:id="rId27"/>
  </p:notesMasterIdLst>
  <p:handoutMasterIdLst>
    <p:handoutMasterId r:id="rId28"/>
  </p:handoutMasterIdLst>
  <p:sldIdLst>
    <p:sldId id="287" r:id="rId7"/>
    <p:sldId id="313" r:id="rId8"/>
    <p:sldId id="314" r:id="rId9"/>
    <p:sldId id="317" r:id="rId10"/>
    <p:sldId id="320" r:id="rId11"/>
    <p:sldId id="323" r:id="rId12"/>
    <p:sldId id="334" r:id="rId13"/>
    <p:sldId id="319" r:id="rId14"/>
    <p:sldId id="325" r:id="rId15"/>
    <p:sldId id="326" r:id="rId16"/>
    <p:sldId id="338" r:id="rId17"/>
    <p:sldId id="327" r:id="rId18"/>
    <p:sldId id="336" r:id="rId19"/>
    <p:sldId id="328" r:id="rId20"/>
    <p:sldId id="339" r:id="rId21"/>
    <p:sldId id="369" r:id="rId22"/>
    <p:sldId id="341" r:id="rId23"/>
    <p:sldId id="333" r:id="rId24"/>
    <p:sldId id="406" r:id="rId25"/>
    <p:sldId id="283" r:id="rId26"/>
  </p:sldIdLst>
  <p:sldSz cx="9144000" cy="6858000" type="screen4x3"/>
  <p:notesSz cx="6807200" cy="9939338"/>
  <p:custDataLst>
    <p:tags r:id="rId29"/>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4224" userDrawn="1">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NV GD" initials="NV" lastIdx="1" clrIdx="7">
    <p:extLst>
      <p:ext uri="{19B8F6BF-5375-455C-9EA6-DF929625EA0E}">
        <p15:presenceInfo xmlns:p15="http://schemas.microsoft.com/office/powerpoint/2012/main" userId="NV GD" providerId="None"/>
      </p:ext>
    </p:extLst>
  </p:cmAuthor>
  <p:cmAuthor id="1" name="Niza Villanueva" initials="NV" lastIdx="2" clrIdx="1"/>
  <p:cmAuthor id="8" name="Rachelle Willington" initials="RW" lastIdx="21" clrIdx="8">
    <p:extLst>
      <p:ext uri="{19B8F6BF-5375-455C-9EA6-DF929625EA0E}">
        <p15:presenceInfo xmlns:p15="http://schemas.microsoft.com/office/powerpoint/2012/main" userId="S::Rachelle.Willington@qcaa.qld.edu.au::acf22d5f-7945-471c-a697-22ad84275b5f" providerId="AD"/>
      </p:ext>
    </p:extLst>
  </p:cmAuthor>
  <p:cmAuthor id="2" name="Helena Bond" initials="HB" lastIdx="7" clrIdx="2"/>
  <p:cmAuthor id="9" name="Luna Pendragon" initials="LP" lastIdx="5" clrIdx="9">
    <p:extLst>
      <p:ext uri="{19B8F6BF-5375-455C-9EA6-DF929625EA0E}">
        <p15:presenceInfo xmlns:p15="http://schemas.microsoft.com/office/powerpoint/2012/main" userId="S::Luna.Pendragon@qcaa.qld.edu.au::805c6c5e-2b13-45db-a6a4-e4f1326843b7" providerId="AD"/>
      </p:ext>
    </p:extLst>
  </p:cmAuthor>
  <p:cmAuthor id="3" name="Alison Scott" initials="AS" lastIdx="22" clrIdx="3">
    <p:extLst>
      <p:ext uri="{19B8F6BF-5375-455C-9EA6-DF929625EA0E}">
        <p15:presenceInfo xmlns:p15="http://schemas.microsoft.com/office/powerpoint/2012/main" userId="S::Alison.Scott@qcaa.qld.edu.au::ef947b8b-1725-4591-a6a8-f8a9c588b314" providerId="AD"/>
      </p:ext>
    </p:extLst>
  </p:cmAuthor>
  <p:cmAuthor id="10" name="Taylor Donnelly" initials="TD" lastIdx="4" clrIdx="10">
    <p:extLst>
      <p:ext uri="{19B8F6BF-5375-455C-9EA6-DF929625EA0E}">
        <p15:presenceInfo xmlns:p15="http://schemas.microsoft.com/office/powerpoint/2012/main" userId="S::Taylor.Donnelly@qcaa.qld.edu.au::2f172d5a-e8b1-4be1-90d7-be2a1d9f93f6"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5" name="Kirsty Morrison" initials="KM [2]" lastIdx="5" clrIdx="5">
    <p:extLst>
      <p:ext uri="{19B8F6BF-5375-455C-9EA6-DF929625EA0E}">
        <p15:presenceInfo xmlns:p15="http://schemas.microsoft.com/office/powerpoint/2012/main" userId="S::Kirsty.Morrison@qcaa.qld.edu.au::4506f4d7-45ce-4903-942d-146f25eccce2" providerId="AD"/>
      </p:ext>
    </p:extLst>
  </p:cmAuthor>
  <p:cmAuthor id="6" name="Zoe Yule" initials="ZY" lastIdx="8" clrIdx="6">
    <p:extLst>
      <p:ext uri="{19B8F6BF-5375-455C-9EA6-DF929625EA0E}">
        <p15:presenceInfo xmlns:p15="http://schemas.microsoft.com/office/powerpoint/2012/main" userId="S::Zoe.Yule@qcaa.qld.edu.au::ea218523-7aaf-4f68-858e-01429e8e8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E2231A"/>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174" autoAdjust="0"/>
  </p:normalViewPr>
  <p:slideViewPr>
    <p:cSldViewPr snapToGrid="0">
      <p:cViewPr varScale="1">
        <p:scale>
          <a:sx n="59" d="100"/>
          <a:sy n="59" d="100"/>
        </p:scale>
        <p:origin x="3114" y="72"/>
      </p:cViewPr>
      <p:guideLst>
        <p:guide orient="horz" pos="413"/>
        <p:guide orient="horz" pos="4128"/>
        <p:guide orient="horz" pos="3158"/>
        <p:guide orient="horz" pos="3475"/>
        <p:guide orient="horz" pos="4224"/>
        <p:guide orient="horz" pos="3974"/>
        <p:guide pos="113"/>
        <p:guide pos="5556"/>
        <p:guide pos="204"/>
        <p:guide pos="5284"/>
      </p:guideLst>
    </p:cSldViewPr>
  </p:slideViewPr>
  <p:notesTextViewPr>
    <p:cViewPr>
      <p:scale>
        <a:sx n="1" d="1"/>
        <a:sy n="1" d="1"/>
      </p:scale>
      <p:origin x="0" y="0"/>
    </p:cViewPr>
  </p:notesTextViewPr>
  <p:notesViewPr>
    <p:cSldViewPr snapToGrid="0">
      <p:cViewPr varScale="1">
        <p:scale>
          <a:sx n="80" d="100"/>
          <a:sy n="80" d="100"/>
        </p:scale>
        <p:origin x="4014"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9" y="2"/>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1"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Humanities and Social Sciences Year 7–Year 10. It gives insight into the position of Civics and Citizenship within the Australian Curriculum: HASS and the structure of the HASS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organisation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i="0" dirty="0">
                <a:latin typeface="Arial" pitchFamily="34" charset="0"/>
                <a:cs typeface="Arial" pitchFamily="34" charset="0"/>
              </a:rPr>
              <a:t>, </a:t>
            </a:r>
            <a:r>
              <a:rPr lang="en-US" sz="1100" b="0" i="0" u="sng" dirty="0"/>
              <a:t>https://v9.australiancurriculum.edu.au/ </a:t>
            </a:r>
          </a:p>
          <a:p>
            <a:endParaRPr lang="en-AU" sz="110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rPr>
              <a:t>Civics and Citizenship level description identifies the:</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context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1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solidFill>
                  <a:schemeClr val="tx1"/>
                </a:solidFill>
                <a:latin typeface="Arial" pitchFamily="34" charset="0"/>
                <a:cs typeface="Arial" pitchFamily="34" charset="0"/>
              </a:rPr>
              <a:t>The content elaborations are not a mandatory aspect of the curriculum and as such are not required to be taught.</a:t>
            </a:r>
            <a:r>
              <a:rPr lang="en-US" sz="1100" b="0" dirty="0">
                <a:solidFill>
                  <a:schemeClr val="tx1"/>
                </a:solidFill>
                <a:latin typeface="Arial" pitchFamily="34" charset="0"/>
                <a:cs typeface="Arial" pitchFamily="34" charset="0"/>
              </a:rPr>
              <a:t> </a:t>
            </a:r>
            <a:endParaRPr lang="en-US" sz="1100" dirty="0">
              <a:solidFill>
                <a:schemeClr val="tx1"/>
              </a:solidFill>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Civics and Citizenship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US" sz="1100" b="0" i="0" u="sng" dirty="0"/>
              <a:t>https://v9.australiancurriculum.edu.au/ </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baseline="0" dirty="0">
              <a:solidFill>
                <a:schemeClr val="tx1"/>
              </a:solidFill>
              <a:effectLst/>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Civics and Citizenship, select a year level and read the content descriptions.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year level prior to and following the selected year level.</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years/bands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91137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The two strands are interrelated and should be programmed and taught in an integrated way. The content descriptions of the two strands have been written so that at each year this integration is possible. The Knowledge and understanding strand provides the contexts through which skills and understandings of the core concepts are developed in increasing complexity across </a:t>
            </a:r>
            <a:r>
              <a:rPr lang="en-AU" sz="1100" dirty="0">
                <a:solidFill>
                  <a:schemeClr val="tx1"/>
                </a:solidFill>
                <a:latin typeface="Arial" pitchFamily="34" charset="0"/>
                <a:cs typeface="Arial" pitchFamily="34" charset="0"/>
              </a:rPr>
              <a:t>Years 7–10 </a:t>
            </a:r>
            <a:r>
              <a:rPr lang="en-US" sz="1100" b="0" i="0" u="none" strike="noStrike" baseline="0" dirty="0">
                <a:solidFill>
                  <a:srgbClr val="000000"/>
                </a:solidFill>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In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In Civics and Citizenship, there are three sub-strands in the Knowledge and understanding strand, and four sub-strands in the Skills strand.</a:t>
            </a:r>
          </a:p>
          <a:p>
            <a:endParaRPr lang="en-US" sz="1100" b="0" i="0" u="none" strike="noStrike" baseline="0" dirty="0">
              <a:solidFill>
                <a:srgbClr val="000000"/>
              </a:solidFill>
              <a:latin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is the relationship between the Strands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Civics and Citizenship</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you describe the Strands to a parent group.</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3715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should be able to do at the end of the year level. </a:t>
            </a:r>
            <a:r>
              <a:rPr lang="en-AU" sz="1100" b="0" i="0" u="none" strike="noStrike" dirty="0">
                <a:solidFill>
                  <a:srgbClr val="000000"/>
                </a:solidFill>
                <a:effectLst/>
                <a:latin typeface="Arial" panose="020B0604020202020204" pitchFamily="34" charset="0"/>
              </a:rPr>
              <a:t>In Civics and Citizenship,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spcBef>
                <a:spcPts val="0"/>
              </a:spcBef>
            </a:pPr>
            <a:r>
              <a:rPr lang="en-AU" sz="1100" b="0" i="0" u="none" strike="noStrike" dirty="0">
                <a:solidFill>
                  <a:srgbClr val="000000"/>
                </a:solidFill>
                <a:effectLst/>
                <a:latin typeface="Arial" panose="020B0604020202020204" pitchFamily="34" charset="0"/>
              </a:rPr>
              <a:t>The </a:t>
            </a:r>
            <a:r>
              <a:rPr lang="en-AU" sz="1100" dirty="0">
                <a:solidFill>
                  <a:schemeClr val="tx1"/>
                </a:solidFill>
                <a:latin typeface="Arial" pitchFamily="34" charset="0"/>
                <a:cs typeface="Arial" pitchFamily="34" charset="0"/>
              </a:rPr>
              <a:t>Years 7–10 </a:t>
            </a:r>
            <a:r>
              <a:rPr lang="en-AU" sz="1100" b="0" i="0" u="none" strike="noStrike" dirty="0">
                <a:solidFill>
                  <a:srgbClr val="000000"/>
                </a:solidFill>
                <a:effectLst/>
                <a:latin typeface="Arial" panose="020B0604020202020204" pitchFamily="34" charset="0"/>
              </a:rPr>
              <a:t>Civics and Citizenship achievement standards are available from: </a:t>
            </a:r>
            <a:r>
              <a:rPr lang="en-US" sz="1100" b="0" i="0" u="sng" dirty="0"/>
              <a:t>https://v9.australiancurriculum.edu.au/ </a:t>
            </a:r>
          </a:p>
          <a:p>
            <a:pPr algn="l" rtl="0" fontAlgn="base"/>
            <a:endParaRPr lang="en-AU" sz="1100" b="1" i="0" u="none" strike="noStrike" dirty="0">
              <a:solidFill>
                <a:srgbClr val="000000"/>
              </a:solidFill>
              <a:effectLst/>
              <a:latin typeface="Arial" panose="020B0604020202020204" pitchFamily="34" charset="0"/>
            </a:endParaRPr>
          </a:p>
          <a:p>
            <a:pPr algn="l" rtl="0" fontAlgn="base"/>
            <a:r>
              <a:rPr lang="en-AU" sz="1100" b="1" i="0" u="none" strike="noStrike" dirty="0">
                <a:solidFill>
                  <a:srgbClr val="000000"/>
                </a:solidFill>
                <a:effectLst/>
                <a:latin typeface="Arial" panose="020B0604020202020204" pitchFamily="34" charset="0"/>
              </a:rPr>
              <a:t>Suggested activities</a:t>
            </a:r>
            <a:r>
              <a:rPr lang="en-US" sz="1100" b="0" i="0" dirty="0">
                <a:solidFill>
                  <a:srgbClr val="444444"/>
                </a:solidFill>
                <a:effectLst/>
                <a:latin typeface="Arial" panose="020B0604020202020204" pitchFamily="34" charset="0"/>
              </a:rPr>
              <a:t>​</a:t>
            </a:r>
          </a:p>
          <a:p>
            <a:pPr algn="l" rtl="0" fontAlgn="base"/>
            <a:endParaRPr lang="en-US" sz="1100" b="0" i="0" dirty="0">
              <a:solidFill>
                <a:srgbClr val="444444"/>
              </a:solidFill>
              <a:effectLst/>
              <a:latin typeface="Arial" panose="020B0604020202020204" pitchFamily="34" charset="0"/>
            </a:endParaRP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Using the Australian Curriculum: Civics and Citizenship, discuss how the evidence that students need to provide of what they know and can do increases in complexity across year levels.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For a given year level, map the achievement standard to the content descriptions.</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key connections are to help teachers identify the links to the other dimensions for the Australian Curriculum including the general capabilities, cross-curriculum priorities and other learning areas to assist teachers to make connections in their planning for student learning.</a:t>
            </a: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4400" lvl="0" indent="-2844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5724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learning areas does the Civics and Citizenship curriculum have key connections to? </a:t>
            </a:r>
          </a:p>
          <a:p>
            <a:pPr marL="5724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are these connections important? </a:t>
            </a:r>
          </a:p>
          <a:p>
            <a:pPr marL="285750" lvl="0" indent="-285750">
              <a:lnSpc>
                <a:spcPct val="110000"/>
              </a:lnSpc>
              <a:spcAft>
                <a:spcPts val="600"/>
              </a:spcAft>
              <a:buFont typeface="+mj-lt"/>
              <a:buAutoNum type="arabicPeriod"/>
              <a:tabLst>
                <a:tab pos="9144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105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latin typeface="Arial"/>
                <a:cs typeface="Arial"/>
              </a:rPr>
              <a:t>A summary of</a:t>
            </a:r>
            <a:r>
              <a:rPr lang="en-AU" sz="1100" b="0" baseline="0" dirty="0">
                <a:latin typeface="Arial"/>
                <a:cs typeface="Arial"/>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 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t>
            </a:r>
            <a:r>
              <a:rPr lang="en-AU" sz="1100" i="0" u="none" baseline="0" dirty="0">
                <a:latin typeface="Arial" pitchFamily="34" charset="0"/>
                <a:cs typeface="Arial" pitchFamily="34" charset="0"/>
              </a:rPr>
              <a:t>A one-page overview of the Australian Curriculum: Civics and Citizenship can be accessed through</a:t>
            </a:r>
            <a:r>
              <a:rPr lang="en-AU" sz="1100" i="0" u="sng" baseline="0" dirty="0">
                <a:latin typeface="Arial" pitchFamily="34" charset="0"/>
                <a:cs typeface="Arial" pitchFamily="34" charset="0"/>
              </a:rPr>
              <a:t> https://www.qcaa.qld.edu.au/p-10/aciq/version-9/learning-areas/p-10-humanities-and-social-sciences/.</a:t>
            </a:r>
            <a:endParaRPr lang="en-AU" sz="1100" b="1" i="0" u="sng" baseline="0" dirty="0">
              <a:latin typeface="Arial" pitchFamily="34" charset="0"/>
              <a:cs typeface="Arial" pitchFamily="34" charset="0"/>
            </a:endParaRPr>
          </a:p>
          <a:p>
            <a:pPr lvl="0">
              <a:spcBef>
                <a:spcPts val="0"/>
              </a:spcBef>
            </a:pPr>
            <a:endParaRPr lang="en-AU" sz="1100" kern="1200" dirty="0">
              <a:solidFill>
                <a:schemeClr val="tx1"/>
              </a:solidFill>
              <a:effectLst/>
              <a:latin typeface="Arial" pitchFamily="34" charset="0"/>
              <a:ea typeface="+mn-ea"/>
              <a:cs typeface="Arial" pitchFamily="34" charset="0"/>
            </a:endParaRPr>
          </a:p>
          <a:p>
            <a:pPr lvl="0">
              <a:spcBef>
                <a:spcPts val="0"/>
              </a:spcBef>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a:t>
            </a:r>
            <a:r>
              <a:rPr lang="en-AU" sz="1100">
                <a:solidFill>
                  <a:schemeClr val="tx1"/>
                </a:solidFill>
                <a:latin typeface="Arial" pitchFamily="34" charset="0"/>
                <a:cs typeface="Arial" pitchFamily="34" charset="0"/>
              </a:rPr>
              <a:t>the 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a:t>
            </a:r>
            <a:r>
              <a:rPr lang="en-AU" sz="1100" dirty="0">
                <a:latin typeface="Arial" panose="020B0604020202020204" pitchFamily="34" charset="0"/>
                <a:cs typeface="Arial" panose="020B0604020202020204" pitchFamily="34" charset="0"/>
              </a:rPr>
              <a:t>Years 7–10 Civics and Citizenship</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a:t>
            </a:r>
            <a:r>
              <a:rPr lang="en-AU" sz="1100" dirty="0">
                <a:latin typeface="Arial" panose="020B0604020202020204" pitchFamily="34" charset="0"/>
                <a:cs typeface="Arial" panose="020B0604020202020204" pitchFamily="34" charset="0"/>
              </a:rPr>
              <a:t>Years 7–10 </a:t>
            </a:r>
            <a:r>
              <a:rPr lang="en-AU" sz="1100" dirty="0">
                <a:solidFill>
                  <a:schemeClr val="tx1"/>
                </a:solidFill>
                <a:latin typeface="Arial" pitchFamily="34" charset="0"/>
                <a:cs typeface="Arial" pitchFamily="34" charset="0"/>
              </a:rPr>
              <a:t>Civics and Citizenship,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defRPr/>
            </a:pPr>
            <a:endParaRPr lang="en-AU" sz="110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Learning </a:t>
            </a:r>
            <a:r>
              <a:rPr lang="en-AU" sz="1100" b="1">
                <a:solidFill>
                  <a:schemeClr val="tx1"/>
                </a:solidFill>
                <a:latin typeface="Arial" pitchFamily="34" charset="0"/>
                <a:cs typeface="Arial" pitchFamily="34" charset="0"/>
              </a:rPr>
              <a:t>area </a:t>
            </a:r>
            <a:r>
              <a:rPr lang="en-AU" sz="1100" b="0">
                <a:solidFill>
                  <a:schemeClr val="tx1"/>
                </a:solidFill>
                <a:latin typeface="Arial" pitchFamily="34" charset="0"/>
                <a:cs typeface="Arial" pitchFamily="34" charset="0"/>
              </a:rPr>
              <a:t>information for Years 7–10 Humanities and Social Sciences is </a:t>
            </a:r>
            <a:r>
              <a:rPr lang="en-AU" sz="1100" b="0" dirty="0">
                <a:solidFill>
                  <a:schemeClr val="tx1"/>
                </a:solidFill>
                <a:latin typeface="Arial" pitchFamily="34" charset="0"/>
                <a:cs typeface="Arial" pitchFamily="34" charset="0"/>
              </a:rPr>
              <a:t>available in the Learning area overview presentation.</a:t>
            </a:r>
          </a:p>
          <a:p>
            <a:pPr marL="0" indent="0">
              <a:spcBef>
                <a:spcPts val="0"/>
              </a:spcBef>
              <a:buFont typeface="Arial" panose="020B0604020202020204" pitchFamily="34" charset="0"/>
              <a:buNone/>
              <a:defRPr/>
            </a:pPr>
            <a:endParaRPr lang="en-AU" sz="1100" b="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Subject-specific</a:t>
            </a:r>
            <a:r>
              <a:rPr lang="en-AU" sz="1100" b="0" dirty="0">
                <a:solidFill>
                  <a:schemeClr val="tx1"/>
                </a:solidFill>
                <a:latin typeface="Arial" pitchFamily="34" charset="0"/>
                <a:cs typeface="Arial" pitchFamily="34" charset="0"/>
              </a:rPr>
              <a:t> presentations are also available for other HASS subjects. These are:</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History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Geography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Economics and Business.</a:t>
            </a:r>
            <a:endParaRPr lang="en-AU" sz="1100" b="1"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Civics and Citizenship</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Civics and Citizenship</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core concepts that underpin the essential content of Civics and Citizenship</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the curriculum content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rationale defines the subject and describes its importance within the curriculum.</a:t>
            </a:r>
          </a:p>
          <a:p>
            <a:pPr>
              <a:lnSpc>
                <a:spcPct val="110000"/>
              </a:lnSpc>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Years 7–10 Civics and Citizenship rationale promotes:</a:t>
            </a:r>
          </a:p>
          <a:p>
            <a:pPr marL="342900" lvl="0" indent="-342900">
              <a:lnSpc>
                <a:spcPct val="11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appreciation and understanding of what it means to be a citizen</a:t>
            </a:r>
          </a:p>
          <a:p>
            <a:pPr marL="342900" lvl="0" indent="-342900">
              <a:lnSpc>
                <a:spcPct val="11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responsible participation in Australia’s democracy, exploration of ways in which students can actively shape their lives and how they can value belonging to a diverse and dynamic society and positively contribute locally, nationally, regionally and globally.</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full rationale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https://v9.australiancurriculum.edu.au/teacher-resources/understand-this-learning-area/humanities-and-social-sciences#civics-and-citizenship-7%E2%80%9310/</a:t>
            </a:r>
            <a:r>
              <a:rPr lang="en-AU" sz="1100" b="0" baseline="0" dirty="0">
                <a:solidFill>
                  <a:schemeClr val="tx1"/>
                </a:solidFill>
                <a:latin typeface="Arial" pitchFamily="34" charset="0"/>
                <a:cs typeface="Arial" pitchFamily="34" charset="0"/>
              </a:rPr>
              <a:t>. </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lvl="0" indent="0">
              <a:lnSpc>
                <a:spcPct val="110000"/>
              </a:lnSpc>
              <a:spcAft>
                <a:spcPts val="600"/>
              </a:spcAft>
              <a:buFont typeface="+mj-lt"/>
              <a:buNone/>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full rationale for Years 7–10 Civics and Citizenship. Partner with a colleague to discuss the following questions:</a:t>
            </a:r>
          </a:p>
          <a:p>
            <a:pPr marL="342900" lvl="0" indent="-342900">
              <a:lnSpc>
                <a:spcPct val="11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are the key aspects of the rationale? </a:t>
            </a:r>
          </a:p>
          <a:p>
            <a:pPr marL="342900" lvl="0" indent="-342900">
              <a:lnSpc>
                <a:spcPct val="11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is Years 7–10 Civics and Citizenship important? What important contribution does the learning make to a student’s education?</a:t>
            </a:r>
          </a:p>
          <a:p>
            <a:pPr marL="342900" lvl="0" indent="-342900">
              <a:lnSpc>
                <a:spcPct val="11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aspects of this rationale match your current understanding of the subject? Which aspects are new understandings?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6867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a:t>
            </a:r>
            <a:r>
              <a:rPr lang="en-AU" sz="1100" dirty="0">
                <a:solidFill>
                  <a:schemeClr val="tx1"/>
                </a:solidFill>
                <a:latin typeface="Arial" pitchFamily="34" charset="0"/>
                <a:cs typeface="Arial" pitchFamily="34" charset="0"/>
              </a:rPr>
              <a:t>Years 7–10 </a:t>
            </a:r>
            <a:r>
              <a:rPr lang="en-AU" sz="1100" b="0" dirty="0">
                <a:solidFill>
                  <a:schemeClr val="tx1"/>
                </a:solidFill>
                <a:latin typeface="Arial" pitchFamily="34" charset="0"/>
                <a:cs typeface="Arial" pitchFamily="34" charset="0"/>
              </a:rPr>
              <a:t>Civics and Citizenship subject </a:t>
            </a:r>
            <a:r>
              <a:rPr lang="en-AU" sz="1100" b="0" baseline="0" dirty="0">
                <a:solidFill>
                  <a:schemeClr val="tx1"/>
                </a:solidFill>
                <a:latin typeface="Arial" pitchFamily="34" charset="0"/>
                <a:cs typeface="Arial" pitchFamily="34" charset="0"/>
              </a:rPr>
              <a:t>aims to ensure students develop:</a:t>
            </a:r>
          </a:p>
          <a:p>
            <a:r>
              <a:rPr lang="en-AU" sz="11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lifelong sense of belonging to and engagement with civic life as active and informed citizens in the context of Australia as a secular democratic nation with a dynamic, culturally diverse, multi-faith society and with a Christian heritage</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knowledge, understanding and appreciation of the values, principles, institutions and practices of Australia’s system of democratic government and law and the role of the citizen in Australian government and society</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understanding of the core concepts, including active citizenship, democracy, global citizenship, legal systems and identity and diversity</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skills, including asking questions, investigating contemporary issues, participating in civic processes and engagement and evaluating Australian political and legal issues</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capacities and dispositions to participate responsibly in the civic life of their nation at a local, regional and global level and as individuals in a </a:t>
            </a:r>
            <a:r>
              <a:rPr lang="en-US" sz="1100" b="0" i="0" u="none" strike="noStrike" baseline="0" dirty="0" err="1">
                <a:solidFill>
                  <a:srgbClr val="000000"/>
                </a:solidFill>
                <a:latin typeface="Arial" panose="020B0604020202020204" pitchFamily="34" charset="0"/>
              </a:rPr>
              <a:t>globalised</a:t>
            </a:r>
            <a:r>
              <a:rPr lang="en-US" sz="1100" b="0" i="0" u="none" strike="noStrike" baseline="0" dirty="0">
                <a:solidFill>
                  <a:srgbClr val="000000"/>
                </a:solidFill>
                <a:latin typeface="Arial" panose="020B0604020202020204" pitchFamily="34" charset="0"/>
              </a:rPr>
              <a:t> world.</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solidFill>
                  <a:schemeClr val="tx1"/>
                </a:solidFill>
                <a:latin typeface="Arial" pitchFamily="34" charset="0"/>
                <a:cs typeface="Arial" pitchFamily="34" charset="0"/>
              </a:rPr>
              <a:t>The full aims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https://v9.australiancurriculum.edu.au/teacher-resources/understand-this-learning-area/humanities-and-social-sciences#civics-and-citizenship-7%E2%80%9310/</a:t>
            </a:r>
            <a:r>
              <a:rPr lang="en-AU" sz="1100" b="0" baseline="0" dirty="0">
                <a:solidFill>
                  <a:schemeClr val="tx1"/>
                </a:solidFill>
                <a:latin typeface="Arial" pitchFamily="34" charset="0"/>
                <a:cs typeface="Arial" pitchFamily="34" charset="0"/>
              </a:rPr>
              <a:t>. </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0000"/>
              </a:lnSpc>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subject?</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37600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Australian Curriculum: Civics and Citizenship emphasises the importance of providing learning</a:t>
            </a:r>
            <a:r>
              <a:rPr lang="en-AU" sz="1100" b="0" baseline="0" dirty="0">
                <a:latin typeface="Arial" pitchFamily="34" charset="0"/>
                <a:cs typeface="Arial" pitchFamily="34" charset="0"/>
              </a:rPr>
              <a:t> </a:t>
            </a:r>
            <a:r>
              <a:rPr lang="en-AU" sz="1100" b="0" dirty="0">
                <a:latin typeface="Arial" pitchFamily="34" charset="0"/>
                <a:cs typeface="Arial" pitchFamily="34" charset="0"/>
              </a:rPr>
              <a:t>opportunities for students to: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latin typeface="Arial" pitchFamily="34" charset="0"/>
                <a:cs typeface="Arial" pitchFamily="34" charset="0"/>
              </a:rPr>
              <a:t>e</a:t>
            </a:r>
            <a:r>
              <a:rPr lang="en-US" sz="1100" b="0" baseline="0" dirty="0" err="1">
                <a:latin typeface="Arial" pitchFamily="34" charset="0"/>
                <a:cs typeface="Arial" pitchFamily="34" charset="0"/>
              </a:rPr>
              <a:t>ngage</a:t>
            </a:r>
            <a:r>
              <a:rPr lang="en-US" sz="1100" b="0" baseline="0" dirty="0">
                <a:latin typeface="Arial" pitchFamily="34" charset="0"/>
                <a:cs typeface="Arial" pitchFamily="34" charset="0"/>
              </a:rPr>
              <a:t> in questioning to develop students’ knowledge, understanding and skills. As such, exemplar inquiry questions have been incorporated into each year-level description for each subject in Years 7–10</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discuss contemporary issues and engage in real world case studies to build democratic values, such as tolerance, enhanced civic knowledge and civic participation and engagement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focus on the actions that citizens can take to improve their community.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baseline="0" dirty="0">
                <a:latin typeface="Arial" pitchFamily="34" charset="0"/>
                <a:cs typeface="Arial" pitchFamily="34" charset="0"/>
              </a:rPr>
              <a:t>This section also supports teachers to consider:</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baseline="0" dirty="0">
                <a:latin typeface="Arial" pitchFamily="34" charset="0"/>
                <a:cs typeface="Arial" pitchFamily="34" charset="0"/>
              </a:rPr>
              <a:t>protocols for engaging First Nations Australians</a:t>
            </a:r>
          </a:p>
          <a:p>
            <a:pPr marL="228600" lvl="0" indent="-228600">
              <a:spcBef>
                <a:spcPts val="0"/>
              </a:spcBef>
              <a:buFont typeface="Arial" pitchFamily="34" charset="0"/>
              <a:buChar char="•"/>
            </a:pPr>
            <a:r>
              <a:rPr lang="en-US" sz="1100" b="0" baseline="0" dirty="0">
                <a:latin typeface="Arial" pitchFamily="34" charset="0"/>
                <a:cs typeface="Arial" pitchFamily="34" charset="0"/>
              </a:rPr>
              <a:t>meeting the needs of diverse learners.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baseline="0" dirty="0">
                <a:latin typeface="Arial" pitchFamily="34" charset="0"/>
                <a:cs typeface="Arial" pitchFamily="34" charset="0"/>
              </a:rPr>
              <a:t>The key considerations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Civics and Citizenship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Years 7–10, students build on their understanding through core concepts and apply this understanding to the study of history. These concepts are the key ideas involved in teaching students to think historically. </a:t>
            </a:r>
          </a:p>
          <a:p>
            <a:pPr algn="l"/>
            <a:endParaRPr lang="en-AU" sz="11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Active citizenship </a:t>
            </a:r>
            <a:r>
              <a:rPr lang="en-US" sz="1100" b="0" i="0" u="none" strike="noStrike" baseline="0" dirty="0">
                <a:solidFill>
                  <a:srgbClr val="000000"/>
                </a:solidFill>
                <a:latin typeface="Arial" panose="020B0604020202020204" pitchFamily="34" charset="0"/>
                <a:cs typeface="Arial" panose="020B0604020202020204" pitchFamily="34" charset="0"/>
              </a:rPr>
              <a:t>— Citizens are entitled to certain rights, privileges and responsibilities, therefore, being an active citizen requires engagement and informed participation in the civic and political activities of society at local, state, national, regional and global levels.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Democracy</a:t>
            </a:r>
            <a:r>
              <a:rPr lang="en-US" sz="1100" b="0" i="0" u="none" strike="noStrike" baseline="0" dirty="0">
                <a:solidFill>
                  <a:srgbClr val="000000"/>
                </a:solidFill>
                <a:latin typeface="Arial" panose="020B0604020202020204" pitchFamily="34" charset="0"/>
                <a:cs typeface="Arial" panose="020B0604020202020204" pitchFamily="34" charset="0"/>
              </a:rPr>
              <a:t> — A system of government in which power is vested in the people, who may exercise it directly or through elected representatives and who may remove and replace their political leaders and government in free and fair regular elections.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Global citizenship </a:t>
            </a:r>
            <a:r>
              <a:rPr lang="en-US" sz="1100" b="0" i="0" u="none" strike="noStrike" baseline="0" dirty="0">
                <a:solidFill>
                  <a:srgbClr val="000000"/>
                </a:solidFill>
                <a:latin typeface="Arial" panose="020B0604020202020204" pitchFamily="34" charset="0"/>
                <a:cs typeface="Arial" panose="020B0604020202020204" pitchFamily="34" charset="0"/>
              </a:rPr>
              <a:t>— Recognition that in addition to having rights and responsibilities flowing from our Australian citizenship, we also live in an increasingly interdependent world, where citizens’ concerns transcend geographical or political borders and people can exercise rights and responsibilities at a global level.</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Legal systems </a:t>
            </a:r>
            <a:r>
              <a:rPr lang="en-US" sz="1100" b="0" i="0" u="none" strike="noStrike" baseline="0" dirty="0">
                <a:solidFill>
                  <a:srgbClr val="000000"/>
                </a:solidFill>
                <a:latin typeface="Arial" panose="020B0604020202020204" pitchFamily="34" charset="0"/>
                <a:cs typeface="Arial" panose="020B0604020202020204" pitchFamily="34" charset="0"/>
              </a:rPr>
              <a:t>— Laws, the principles such as the rule of law, and processes for making those laws and judicial systems that ensure laws are followed and enforced by members of countries or communities.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Identity and diversity </a:t>
            </a:r>
            <a:r>
              <a:rPr lang="en-US" sz="1100" b="0" i="0" u="none" strike="noStrike" baseline="0" dirty="0">
                <a:solidFill>
                  <a:srgbClr val="000000"/>
                </a:solidFill>
                <a:latin typeface="Arial" panose="020B0604020202020204" pitchFamily="34" charset="0"/>
                <a:cs typeface="Arial" panose="020B0604020202020204" pitchFamily="34" charset="0"/>
              </a:rPr>
              <a:t>— A person’s sense of who they are and conception and expression of their individuality or association with a group culture, state, nation or a region of the world regardless of their legal citizenship status, and acknowledgement of diversity within Australia as a culturally diverse and multi-faith society.</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The core concepts are available from </a:t>
            </a:r>
            <a:r>
              <a:rPr lang="en-AU" sz="1100" b="0" u="sng" dirty="0">
                <a:latin typeface="Arial" panose="020B0604020202020204" pitchFamily="34" charset="0"/>
                <a:cs typeface="Arial" panose="020B0604020202020204" pitchFamily="34" charset="0"/>
              </a:rPr>
              <a:t>https://v9.australiancurriculum.edu.au/teacher-resources/understand-this-learning-area/humanities-and-social-sciences#civics-and-citizenship-7%E2%80%9310/.</a:t>
            </a:r>
          </a:p>
          <a:p>
            <a:pPr marL="0" indent="0" algn="l">
              <a:buFont typeface="Arial" panose="020B0604020202020204" pitchFamily="34" charset="0"/>
              <a:buNone/>
            </a:pPr>
            <a:endParaRPr lang="en-AU"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latin typeface="Arial" panose="020B0604020202020204" pitchFamily="34" charset="0"/>
                <a:cs typeface="Arial" panose="020B0604020202020204" pitchFamily="34" charset="0"/>
              </a:rPr>
              <a:t>Suggested activity: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With a colleague, look at one of the core concepts and aim to identify where this concept is evident in the content descriptions and/or content elaborations for a particular year level.</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08787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Civics and Citizenship curriculum is structured into both year-by-year and banded curriculum content. The banded curriculum content enables flexible delivery of Civics and Citizenship across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marL="0" indent="0" algn="l" rtl="0" fontAlgn="base">
              <a:buFont typeface="+mj-lt"/>
              <a:buNone/>
            </a:pPr>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64484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3" descr="\\file01\data\D_CIS\B_Curriculum_Support\U_Publishing\QCAA\web\_pending\170019_Learning_area_ppt_hpe\images\QCAA_STRETTON_20140501_EPX0149_Webshot.jpg">
            <a:extLst>
              <a:ext uri="{FF2B5EF4-FFF2-40B4-BE49-F238E27FC236}">
                <a16:creationId xmlns:a16="http://schemas.microsoft.com/office/drawing/2014/main" id="{4BFE8173-6195-4864-A4CC-B93B593F06F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658" b="18705"/>
          <a:stretch/>
        </p:blipFill>
        <p:spPr bwMode="auto">
          <a:xfrm>
            <a:off x="179388" y="0"/>
            <a:ext cx="8964612" cy="4284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806745D1-6D4B-491E-A042-88447D343405}"/>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
        <p:nvSpPr>
          <p:cNvPr id="7" name="Rectangle 6">
            <a:extLst>
              <a:ext uri="{FF2B5EF4-FFF2-40B4-BE49-F238E27FC236}">
                <a16:creationId xmlns:a16="http://schemas.microsoft.com/office/drawing/2014/main" id="{53D6CCA6-4E5C-4A34-B0D1-CE5782704E07}"/>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86154E67-AFCF-44ED-8BF1-AB1B9DD6EEF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cxnSp>
        <p:nvCxnSpPr>
          <p:cNvPr id="11" name="Straight Connector 10">
            <a:extLst>
              <a:ext uri="{FF2B5EF4-FFF2-40B4-BE49-F238E27FC236}">
                <a16:creationId xmlns:a16="http://schemas.microsoft.com/office/drawing/2014/main" id="{2A4EF057-7085-4950-9473-2D75A7FF4B51}"/>
              </a:ext>
            </a:extLst>
          </p:cNvPr>
          <p:cNvCxnSpPr/>
          <p:nvPr userDrawn="1"/>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08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51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9652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9747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386847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836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10" name="Group 9">
            <a:extLst>
              <a:ext uri="{FF2B5EF4-FFF2-40B4-BE49-F238E27FC236}">
                <a16:creationId xmlns:a16="http://schemas.microsoft.com/office/drawing/2014/main" id="{A5D6FA22-BE4E-427A-BB31-37E4A39FED89}"/>
              </a:ext>
            </a:extLst>
          </p:cNvPr>
          <p:cNvGrpSpPr/>
          <p:nvPr userDrawn="1"/>
        </p:nvGrpSpPr>
        <p:grpSpPr>
          <a:xfrm>
            <a:off x="8205788" y="64799"/>
            <a:ext cx="932836" cy="218569"/>
            <a:chOff x="8205788" y="64799"/>
            <a:chExt cx="932836" cy="218569"/>
          </a:xfrm>
        </p:grpSpPr>
        <p:sp>
          <p:nvSpPr>
            <p:cNvPr id="11" name="Rectangle 10">
              <a:extLst>
                <a:ext uri="{FF2B5EF4-FFF2-40B4-BE49-F238E27FC236}">
                  <a16:creationId xmlns:a16="http://schemas.microsoft.com/office/drawing/2014/main" id="{2E8B5060-6D3F-489E-98AC-5908E46CED6E}"/>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Sticker of ACiQv9.0">
              <a:extLst>
                <a:ext uri="{FF2B5EF4-FFF2-40B4-BE49-F238E27FC236}">
                  <a16:creationId xmlns:a16="http://schemas.microsoft.com/office/drawing/2014/main" id="{53B75EEF-265B-42AA-9AFA-77B934FDC9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1585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517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96904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409745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10372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81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5266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204982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3" name="Picture 12">
            <a:extLst>
              <a:ext uri="{FF2B5EF4-FFF2-40B4-BE49-F238E27FC236}">
                <a16:creationId xmlns:a16="http://schemas.microsoft.com/office/drawing/2014/main" id="{4DFB28E2-1265-4B11-A9B6-7FA05C387E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E7E92E6C-A83A-4847-A4BC-71FE3E9124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606474022"/>
      </p:ext>
    </p:extLst>
  </p:cSld>
  <p:clrMap bg1="lt1" tx1="dk1" bg2="lt2" tx2="dk2" accent1="accent1" accent2="accent2" accent3="accent3" accent4="accent4" accent5="accent5" accent6="accent6" hlink="hlink" folHlink="folHlink"/>
  <p:sldLayoutIdLst>
    <p:sldLayoutId id="2147483989"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8" name="Picture 7" descr="Sticker of ACiQv9.0">
            <a:extLst>
              <a:ext uri="{FF2B5EF4-FFF2-40B4-BE49-F238E27FC236}">
                <a16:creationId xmlns:a16="http://schemas.microsoft.com/office/drawing/2014/main" id="{F7F7898A-3E71-41A4-A0E7-7F972C3D06A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171657977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mailto: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s://v9.australiancurriculum.edu.au/teacher-resources/understand-this-learning-area/humanities-and-social-sciences#civics-and-citizenship-7%E2%80%9310"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hyperlink" Target="https://v9.australiancurriculum.edu.au/teacher-resources/understand-this-learning-area/humanities-and-social-sciences#civics-and-citizenship-7%E2%80%9310"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hyperlink" Target="https://v9.australiancurriculum.edu.au/teacher-resources/understand-this-learning-area/humanities-and-social-sciences#civics-and-citizenship-7%E2%80%931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8916F5-AFC3-4CF4-A8E8-EBCB0A95AEF0}"/>
              </a:ext>
            </a:extLst>
          </p:cNvPr>
          <p:cNvSpPr/>
          <p:nvPr/>
        </p:nvSpPr>
        <p:spPr>
          <a:xfrm>
            <a:off x="323850" y="51825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p:txBody>
          <a:bodyPr/>
          <a:lstStyle/>
          <a:p>
            <a:r>
              <a:rPr lang="en-AU" dirty="0"/>
              <a:t>Civics and Citizenship</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200"/>
            <a:ext cx="8280597" cy="935956"/>
          </a:xfrm>
        </p:spPr>
        <p:txBody>
          <a:bodyPr>
            <a:noAutofit/>
          </a:bodyPr>
          <a:lstStyle/>
          <a:p>
            <a:pPr>
              <a:lnSpc>
                <a:spcPct val="90000"/>
              </a:lnSpc>
            </a:pPr>
            <a:r>
              <a:rPr lang="en-AU" sz="1900" dirty="0"/>
              <a:t>Years 7–10 Australian Curriculum: Humanities and Social Sciences Version 9.0</a:t>
            </a:r>
          </a:p>
          <a:p>
            <a:pPr>
              <a:lnSpc>
                <a:spcPct val="90000"/>
              </a:lnSpc>
            </a:pPr>
            <a:r>
              <a:rPr lang="en-AU" sz="1900" dirty="0"/>
              <a:t>Subject overview</a:t>
            </a:r>
          </a:p>
        </p:txBody>
      </p:sp>
      <p:sp>
        <p:nvSpPr>
          <p:cNvPr id="6" name="Vertical Text Placeholder 5">
            <a:extLst>
              <a:ext uri="{FF2B5EF4-FFF2-40B4-BE49-F238E27FC236}">
                <a16:creationId xmlns:a16="http://schemas.microsoft.com/office/drawing/2014/main" id="{7C4C516E-D6B7-41FB-9454-836EB77B7F44}"/>
              </a:ext>
            </a:extLst>
          </p:cNvPr>
          <p:cNvSpPr>
            <a:spLocks noGrp="1"/>
          </p:cNvSpPr>
          <p:nvPr>
            <p:ph type="body" orient="vert" sz="quarter" idx="10"/>
          </p:nvPr>
        </p:nvSpPr>
        <p:spPr/>
        <p:txBody>
          <a:bodyPr/>
          <a:lstStyle/>
          <a:p>
            <a:r>
              <a:rPr lang="en-US"/>
              <a:t>220088</a:t>
            </a:r>
            <a:endParaRPr lang="en-AU"/>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1F819066-9860-4F4B-81D7-AC681A02842A}"/>
              </a:ext>
            </a:extLst>
          </p:cNvPr>
          <p:cNvSpPr txBox="1">
            <a:spLocks/>
          </p:cNvSpPr>
          <p:nvPr/>
        </p:nvSpPr>
        <p:spPr>
          <a:xfrm>
            <a:off x="324000" y="844507"/>
            <a:ext cx="8493125" cy="5414403"/>
          </a:xfrm>
          <a:prstGeom prst="rect">
            <a:avLst/>
          </a:prstGeom>
        </p:spPr>
        <p:txBody>
          <a:bodyPr>
            <a:normAutofit fontScale="32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7</a:t>
            </a:r>
          </a:p>
          <a:p>
            <a:pPr fontAlgn="auto">
              <a:spcAft>
                <a:spcPts val="0"/>
              </a:spcAft>
            </a:pPr>
            <a:r>
              <a:rPr lang="en-US" sz="5500" dirty="0"/>
              <a:t>In Year 7, students study the key features of democracy and Australia’s federal system of government, and explore how values shape our democracy. Students learn about the key features and principles of Australia’s legal system. They look at how the rights of individuals are protected through the legal system, which aims to provide justice. Students also explore how Australia’s secular system of government supports a diverse society with shared values that promote community cohesion.</a:t>
            </a:r>
          </a:p>
          <a:p>
            <a:pPr fontAlgn="auto">
              <a:spcAft>
                <a:spcPts val="0"/>
              </a:spcAft>
            </a:pPr>
            <a:endParaRPr lang="en-US" sz="5500" dirty="0"/>
          </a:p>
          <a:p>
            <a:pPr fontAlgn="auto">
              <a:spcAft>
                <a:spcPts val="0"/>
              </a:spcAft>
            </a:pPr>
            <a:r>
              <a:rPr lang="en-US" sz="5500" dirty="0"/>
              <a:t>Inquiry questions provide a framework for developing students’ knowledge, understanding and skills. The following inquiry questions are examples only and may be used or adapted to suit local contexts:</a:t>
            </a:r>
          </a:p>
          <a:p>
            <a:pPr fontAlgn="auto">
              <a:spcAft>
                <a:spcPts val="0"/>
              </a:spcAft>
            </a:pPr>
            <a:endParaRPr lang="en-US" sz="5500" dirty="0"/>
          </a:p>
          <a:p>
            <a:pPr marL="685800" indent="-685800" fontAlgn="auto">
              <a:spcAft>
                <a:spcPts val="0"/>
              </a:spcAft>
              <a:buFont typeface="Arial" panose="020B0604020202020204" pitchFamily="34" charset="0"/>
              <a:buChar char="•"/>
            </a:pPr>
            <a:r>
              <a:rPr lang="en-US" sz="5500" dirty="0"/>
              <a:t>How is Australia’s system of democratic government shaped by the Constitution?</a:t>
            </a:r>
          </a:p>
          <a:p>
            <a:pPr marL="685800" indent="-685800" fontAlgn="auto">
              <a:spcAft>
                <a:spcPts val="0"/>
              </a:spcAft>
              <a:buFont typeface="Arial" panose="020B0604020202020204" pitchFamily="34" charset="0"/>
              <a:buChar char="•"/>
            </a:pPr>
            <a:r>
              <a:rPr lang="en-US" sz="5500" dirty="0"/>
              <a:t>What principles of justice help to protect the individual’s rights to justice in Australia’s system of law?</a:t>
            </a:r>
          </a:p>
          <a:p>
            <a:pPr marL="685800" indent="-685800" fontAlgn="auto">
              <a:spcAft>
                <a:spcPts val="0"/>
              </a:spcAft>
              <a:buFont typeface="Arial" panose="020B0604020202020204" pitchFamily="34" charset="0"/>
              <a:buChar char="•"/>
            </a:pPr>
            <a:r>
              <a:rPr lang="en-US" sz="5500" dirty="0"/>
              <a:t>How do features of Australian democracy and the legal system uphold and enact democratic values?</a:t>
            </a:r>
          </a:p>
          <a:p>
            <a:pPr marL="685800" indent="-685800" fontAlgn="auto">
              <a:spcAft>
                <a:spcPts val="0"/>
              </a:spcAft>
              <a:buFont typeface="Arial" panose="020B0604020202020204" pitchFamily="34" charset="0"/>
              <a:buChar char="•"/>
            </a:pPr>
            <a:r>
              <a:rPr lang="en-US" sz="5500" dirty="0"/>
              <a:t>How is Australia a diverse society and what factors contribute to a cohesive society?</a:t>
            </a:r>
            <a:endParaRPr lang="en-AU" sz="5500" dirty="0"/>
          </a:p>
        </p:txBody>
      </p:sp>
      <p:sp>
        <p:nvSpPr>
          <p:cNvPr id="23" name="Title 22"/>
          <p:cNvSpPr>
            <a:spLocks noGrp="1"/>
          </p:cNvSpPr>
          <p:nvPr>
            <p:ph type="title"/>
          </p:nvPr>
        </p:nvSpPr>
        <p:spPr/>
        <p:txBody>
          <a:bodyPr/>
          <a:lstStyle/>
          <a:p>
            <a:r>
              <a:rPr lang="en-AU" dirty="0"/>
              <a:t>Level description</a:t>
            </a:r>
          </a:p>
        </p:txBody>
      </p:sp>
      <p:sp>
        <p:nvSpPr>
          <p:cNvPr id="6" name="Left Arrow 8">
            <a:extLst>
              <a:ext uri="{FF2B5EF4-FFF2-40B4-BE49-F238E27FC236}">
                <a16:creationId xmlns:a16="http://schemas.microsoft.com/office/drawing/2014/main" id="{1E50D43D-0F1C-4BEC-A7B4-6DD0AE2640F7}"/>
              </a:ext>
            </a:extLst>
          </p:cNvPr>
          <p:cNvSpPr/>
          <p:nvPr/>
        </p:nvSpPr>
        <p:spPr bwMode="auto">
          <a:xfrm>
            <a:off x="6989987" y="1404616"/>
            <a:ext cx="1990576"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Context</a:t>
            </a:r>
            <a:r>
              <a:rPr lang="en-AU" sz="2400" dirty="0">
                <a:latin typeface="Arial" panose="020B0604020202020204" pitchFamily="34" charset="0"/>
                <a:cs typeface="Arial" panose="020B0604020202020204" pitchFamily="34" charset="0"/>
              </a:rPr>
              <a:t> </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Left Arrow 8">
            <a:extLst>
              <a:ext uri="{FF2B5EF4-FFF2-40B4-BE49-F238E27FC236}">
                <a16:creationId xmlns:a16="http://schemas.microsoft.com/office/drawing/2014/main" id="{88D35E28-145D-4568-9E67-A610B469A49A}"/>
              </a:ext>
            </a:extLst>
          </p:cNvPr>
          <p:cNvSpPr/>
          <p:nvPr/>
        </p:nvSpPr>
        <p:spPr bwMode="auto">
          <a:xfrm>
            <a:off x="5958505" y="2914684"/>
            <a:ext cx="3022058"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Inquiry questions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0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9290-CC35-48C8-AA5E-FA1E91AE0373}"/>
              </a:ext>
            </a:extLst>
          </p:cNvPr>
          <p:cNvSpPr>
            <a:spLocks noGrp="1"/>
          </p:cNvSpPr>
          <p:nvPr>
            <p:ph type="title"/>
          </p:nvPr>
        </p:nvSpPr>
        <p:spPr/>
        <p:txBody>
          <a:bodyPr/>
          <a:lstStyle/>
          <a:p>
            <a:r>
              <a:rPr lang="en-AU"/>
              <a:t>Curriculum content</a:t>
            </a:r>
          </a:p>
        </p:txBody>
      </p:sp>
      <p:sp>
        <p:nvSpPr>
          <p:cNvPr id="10" name="TextBox 9">
            <a:extLst>
              <a:ext uri="{FF2B5EF4-FFF2-40B4-BE49-F238E27FC236}">
                <a16:creationId xmlns:a16="http://schemas.microsoft.com/office/drawing/2014/main" id="{E8F96FF2-A034-4496-A028-39DFFA05961D}"/>
              </a:ext>
            </a:extLst>
          </p:cNvPr>
          <p:cNvSpPr txBox="1"/>
          <p:nvPr/>
        </p:nvSpPr>
        <p:spPr>
          <a:xfrm>
            <a:off x="401472" y="765941"/>
            <a:ext cx="8054378" cy="784830"/>
          </a:xfrm>
          <a:prstGeom prst="rect">
            <a:avLst/>
          </a:prstGeom>
          <a:noFill/>
        </p:spPr>
        <p:txBody>
          <a:bodyPr wrap="square" rtlCol="0">
            <a:spAutoFit/>
          </a:bodyPr>
          <a:lstStyle/>
          <a:p>
            <a:r>
              <a:rPr lang="en-AU" b="1" dirty="0"/>
              <a:t>Year 8</a:t>
            </a:r>
          </a:p>
          <a:p>
            <a:endParaRPr lang="en-AU" b="1" dirty="0"/>
          </a:p>
        </p:txBody>
      </p:sp>
      <p:graphicFrame>
        <p:nvGraphicFramePr>
          <p:cNvPr id="11" name="Content Placeholder 11">
            <a:extLst>
              <a:ext uri="{FF2B5EF4-FFF2-40B4-BE49-F238E27FC236}">
                <a16:creationId xmlns:a16="http://schemas.microsoft.com/office/drawing/2014/main" id="{9C1E877F-FB0C-4AD3-84C2-F2092DDA355A}"/>
              </a:ext>
            </a:extLst>
          </p:cNvPr>
          <p:cNvGraphicFramePr>
            <a:graphicFrameLocks/>
          </p:cNvGraphicFramePr>
          <p:nvPr>
            <p:extLst>
              <p:ext uri="{D42A27DB-BD31-4B8C-83A1-F6EECF244321}">
                <p14:modId xmlns:p14="http://schemas.microsoft.com/office/powerpoint/2010/main" val="2513215325"/>
              </p:ext>
            </p:extLst>
          </p:nvPr>
        </p:nvGraphicFramePr>
        <p:xfrm>
          <a:off x="385706" y="1121360"/>
          <a:ext cx="8054378" cy="4173616"/>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Citizenship, diversity and identity </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how culture and religion may influence individuals' and groups' perceptions and expressions of citizenship and their actions as citizens</a:t>
                      </a:r>
                    </a:p>
                    <a:p>
                      <a:pPr marL="71755">
                        <a:lnSpc>
                          <a:spcPct val="100000"/>
                        </a:lnSpc>
                        <a:spcAft>
                          <a:spcPts val="1800"/>
                        </a:spcAft>
                      </a:pPr>
                      <a:r>
                        <a:rPr lang="en-US" sz="1800" dirty="0">
                          <a:effectLst/>
                          <a:latin typeface="Arial"/>
                          <a:ea typeface="Times New Roman" panose="02020603050405020304" pitchFamily="18" charset="0"/>
                          <a:cs typeface="Times New Roman"/>
                        </a:rPr>
                        <a:t>AC9HC8K05</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exploring how people express different aspects of their personal identity through membership of multiple communities, such as cultural groups, faith groups, professional associations, trade unions, and sporting and social clubs, and how this is reflected in expressions of citizenship; for example, fund-raising for community services or supporting people experiencing health concerns</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exploring the collective identities of several different groups in Australia’s multicultural society, and how these identities might be represented and perceived</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discussing the differences between legal citizenship, active citizenship and global citizenship</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204523"/>
                  </a:ext>
                </a:extLst>
              </a:tr>
            </a:tbl>
          </a:graphicData>
        </a:graphic>
      </p:graphicFrame>
      <p:pic>
        <p:nvPicPr>
          <p:cNvPr id="8" name="Picture 7">
            <a:extLst>
              <a:ext uri="{FF2B5EF4-FFF2-40B4-BE49-F238E27FC236}">
                <a16:creationId xmlns:a16="http://schemas.microsoft.com/office/drawing/2014/main" id="{E9AD7139-C78D-4625-8DD0-77035AE2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8134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Curriculum content</a:t>
            </a:r>
          </a:p>
        </p:txBody>
      </p:sp>
      <p:sp>
        <p:nvSpPr>
          <p:cNvPr id="2" name="Content Placeholder 1">
            <a:extLst>
              <a:ext uri="{FF2B5EF4-FFF2-40B4-BE49-F238E27FC236}">
                <a16:creationId xmlns:a16="http://schemas.microsoft.com/office/drawing/2014/main" id="{ED48E230-1A66-4A68-A326-6BD2549EF132}"/>
              </a:ext>
            </a:extLst>
          </p:cNvPr>
          <p:cNvSpPr>
            <a:spLocks noGrp="1"/>
          </p:cNvSpPr>
          <p:nvPr>
            <p:ph idx="1"/>
          </p:nvPr>
        </p:nvSpPr>
        <p:spPr/>
        <p:txBody>
          <a:bodyPr/>
          <a:lstStyle/>
          <a:p>
            <a:r>
              <a:rPr lang="en-AU" dirty="0"/>
              <a:t>Civics and Citizenship content is organised under two interrelated strands:</a:t>
            </a:r>
          </a:p>
          <a:p>
            <a:pPr marL="360000" indent="-360000">
              <a:buFont typeface="Arial" panose="020B0604020202020204" pitchFamily="34" charset="0"/>
              <a:buChar char="•"/>
            </a:pPr>
            <a:r>
              <a:rPr lang="en-AU" dirty="0"/>
              <a:t>Knowledge and understanding</a:t>
            </a:r>
          </a:p>
          <a:p>
            <a:pPr marL="360000" indent="-360000">
              <a:buFont typeface="Arial" panose="020B0604020202020204" pitchFamily="34" charset="0"/>
              <a:buChar char="•"/>
            </a:pPr>
            <a:r>
              <a:rPr lang="en-AU" dirty="0"/>
              <a:t>Skills.</a:t>
            </a:r>
          </a:p>
        </p:txBody>
      </p:sp>
    </p:spTree>
    <p:custDataLst>
      <p:tags r:id="rId1"/>
    </p:custDataLst>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Strands and sub-strands</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p:txBody>
      </p:sp>
      <p:graphicFrame>
        <p:nvGraphicFramePr>
          <p:cNvPr id="6" name="Table 5">
            <a:extLst>
              <a:ext uri="{FF2B5EF4-FFF2-40B4-BE49-F238E27FC236}">
                <a16:creationId xmlns:a16="http://schemas.microsoft.com/office/drawing/2014/main" id="{E0C5B2F0-8E7E-45F3-978B-C3ED5A150A9A}"/>
              </a:ext>
            </a:extLst>
          </p:cNvPr>
          <p:cNvGraphicFramePr>
            <a:graphicFrameLocks noGrp="1"/>
          </p:cNvGraphicFramePr>
          <p:nvPr>
            <p:extLst>
              <p:ext uri="{D42A27DB-BD31-4B8C-83A1-F6EECF244321}">
                <p14:modId xmlns:p14="http://schemas.microsoft.com/office/powerpoint/2010/main" val="3409616587"/>
              </p:ext>
            </p:extLst>
          </p:nvPr>
        </p:nvGraphicFramePr>
        <p:xfrm>
          <a:off x="539552" y="1165391"/>
          <a:ext cx="7632848" cy="4161481"/>
        </p:xfrm>
        <a:graphic>
          <a:graphicData uri="http://schemas.openxmlformats.org/drawingml/2006/table">
            <a:tbl>
              <a:tblPr firstRow="1" firstCol="1" bandRow="1"/>
              <a:tblGrid>
                <a:gridCol w="432048">
                  <a:extLst>
                    <a:ext uri="{9D8B030D-6E8A-4147-A177-3AD203B41FA5}">
                      <a16:colId xmlns:a16="http://schemas.microsoft.com/office/drawing/2014/main" val="3154931401"/>
                    </a:ext>
                  </a:extLst>
                </a:gridCol>
                <a:gridCol w="3621057">
                  <a:extLst>
                    <a:ext uri="{9D8B030D-6E8A-4147-A177-3AD203B41FA5}">
                      <a16:colId xmlns:a16="http://schemas.microsoft.com/office/drawing/2014/main" val="4119073259"/>
                    </a:ext>
                  </a:extLst>
                </a:gridCol>
                <a:gridCol w="139743">
                  <a:extLst>
                    <a:ext uri="{9D8B030D-6E8A-4147-A177-3AD203B41FA5}">
                      <a16:colId xmlns:a16="http://schemas.microsoft.com/office/drawing/2014/main" val="3824567180"/>
                    </a:ext>
                  </a:extLst>
                </a:gridCol>
                <a:gridCol w="3440000">
                  <a:extLst>
                    <a:ext uri="{9D8B030D-6E8A-4147-A177-3AD203B41FA5}">
                      <a16:colId xmlns:a16="http://schemas.microsoft.com/office/drawing/2014/main" val="1746097794"/>
                    </a:ext>
                  </a:extLst>
                </a:gridCol>
              </a:tblGrid>
              <a:tr h="899293">
                <a:tc>
                  <a:txBody>
                    <a:bodyPr/>
                    <a:lstStyle/>
                    <a:p>
                      <a:pPr marL="71755" marR="85725" algn="ctr">
                        <a:lnSpc>
                          <a:spcPct val="110000"/>
                        </a:lnSpc>
                        <a:spcAft>
                          <a:spcPts val="6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Strand</a:t>
                      </a:r>
                    </a:p>
                  </a:txBody>
                  <a:tcPr marL="47121" marR="47121" marT="0" marB="0" vert="vert270">
                    <a:lnL>
                      <a:noFill/>
                    </a:lnL>
                    <a:lnR>
                      <a:noFill/>
                    </a:lnR>
                    <a:lnT>
                      <a:noFill/>
                    </a:lnT>
                    <a:lnB>
                      <a:noFill/>
                    </a:lnB>
                  </a:tcPr>
                </a:tc>
                <a:tc>
                  <a:txBody>
                    <a:bodyPr/>
                    <a:lstStyle/>
                    <a:p>
                      <a:pPr marR="99060" algn="ctr">
                        <a:lnSpc>
                          <a:spcPct val="110000"/>
                        </a:lnSpc>
                        <a:spcAft>
                          <a:spcPts val="600"/>
                        </a:spcAft>
                      </a:pPr>
                      <a:r>
                        <a:rPr lang="en-AU"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lnL>
                      <a:noFill/>
                    </a:lnL>
                    <a:lnR>
                      <a:noFill/>
                    </a:lnR>
                    <a:lnT>
                      <a:noFill/>
                    </a:lnT>
                    <a:lnB>
                      <a:noFill/>
                    </a:lnB>
                  </a:tcPr>
                </a:tc>
                <a:tc>
                  <a:txBody>
                    <a:bodyPr/>
                    <a:lstStyle/>
                    <a:p>
                      <a:pPr algn="ctr">
                        <a:lnSpc>
                          <a:spcPct val="110000"/>
                        </a:lnSpc>
                        <a:spcAft>
                          <a:spcPts val="600"/>
                        </a:spcAft>
                      </a:pPr>
                      <a:r>
                        <a:rPr lang="en-AU"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Skills</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nchor="ctr">
                    <a:lnL>
                      <a:noFill/>
                    </a:lnL>
                    <a:lnR>
                      <a:noFill/>
                    </a:lnR>
                    <a:lnT>
                      <a:noFill/>
                    </a:lnT>
                    <a:lnB>
                      <a:noFill/>
                    </a:lnB>
                    <a:solidFill>
                      <a:srgbClr val="E6E7E8"/>
                    </a:solidFill>
                  </a:tcPr>
                </a:tc>
                <a:extLst>
                  <a:ext uri="{0D108BD9-81ED-4DB2-BD59-A6C34878D82A}">
                    <a16:rowId xmlns:a16="http://schemas.microsoft.com/office/drawing/2014/main" val="1937020328"/>
                  </a:ext>
                </a:extLst>
              </a:tr>
              <a:tr h="815547">
                <a:tc rowSpan="4">
                  <a:txBody>
                    <a:bodyPr/>
                    <a:lstStyle/>
                    <a:p>
                      <a:pPr marL="71755" marR="85725" algn="ctr">
                        <a:lnSpc>
                          <a:spcPct val="110000"/>
                        </a:lnSpc>
                        <a:spcAft>
                          <a:spcPts val="6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47121" marR="47121" marT="0" marB="0" vert="vert270">
                    <a:lnL>
                      <a:noFill/>
                    </a:lnL>
                    <a:lnR>
                      <a:noFill/>
                    </a:lnR>
                    <a:lnT>
                      <a:noFill/>
                    </a:lnT>
                    <a:lnB>
                      <a:noFill/>
                    </a:lnB>
                  </a:tcPr>
                </a:tc>
                <a:tc>
                  <a:txBody>
                    <a:bodyPr/>
                    <a:lstStyle/>
                    <a:p>
                      <a:pPr marL="7747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Government and democracy</a:t>
                      </a:r>
                    </a:p>
                  </a:txBody>
                  <a:tcPr marL="47121" marR="4712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20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p>
                  </a:txBody>
                  <a:tcPr marL="47121" marR="4712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888785"/>
                  </a:ext>
                </a:extLst>
              </a:tr>
              <a:tr h="815547">
                <a:tc vMerge="1">
                  <a:txBody>
                    <a:bodyPr/>
                    <a:lstStyle/>
                    <a:p>
                      <a:endParaRPr lang="en-AU"/>
                    </a:p>
                  </a:txBody>
                  <a:tcPr/>
                </a:tc>
                <a:tc>
                  <a:txBody>
                    <a:bodyPr/>
                    <a:lstStyle/>
                    <a:p>
                      <a:pPr marL="7747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Laws and citizens</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20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543690"/>
                  </a:ext>
                </a:extLst>
              </a:tr>
              <a:tr h="815547">
                <a:tc vMerge="1">
                  <a:txBody>
                    <a:bodyPr/>
                    <a:lstStyle/>
                    <a:p>
                      <a:endParaRPr lang="en-AU"/>
                    </a:p>
                  </a:txBody>
                  <a:tcPr/>
                </a:tc>
                <a:tc>
                  <a:txBody>
                    <a:bodyPr/>
                    <a:lstStyle/>
                    <a:p>
                      <a:pPr marL="7747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Citizenship, diversity and identity</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20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17780">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18973"/>
                  </a:ext>
                </a:extLst>
              </a:tr>
              <a:tr h="815547">
                <a:tc vMerge="1">
                  <a:txBody>
                    <a:bodyPr/>
                    <a:lstStyle/>
                    <a:p>
                      <a:endParaRPr lang="en-AU"/>
                    </a:p>
                  </a:txBody>
                  <a:tcPr/>
                </a:tc>
                <a:tc>
                  <a:txBody>
                    <a:bodyPr/>
                    <a:lstStyle/>
                    <a:p>
                      <a:pPr marL="7747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25730" marR="596265">
                        <a:lnSpc>
                          <a:spcPct val="110000"/>
                        </a:lnSpc>
                        <a:spcAft>
                          <a:spcPts val="600"/>
                        </a:spcAft>
                      </a:pPr>
                      <a:r>
                        <a:rPr lang="en-AU" sz="20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652015"/>
                  </a:ext>
                </a:extLst>
              </a:tr>
            </a:tbl>
          </a:graphicData>
        </a:graphic>
      </p:graphicFrame>
      <p:pic>
        <p:nvPicPr>
          <p:cNvPr id="8" name="Picture 7">
            <a:extLst>
              <a:ext uri="{FF2B5EF4-FFF2-40B4-BE49-F238E27FC236}">
                <a16:creationId xmlns:a16="http://schemas.microsoft.com/office/drawing/2014/main" id="{BAEAE7CF-A161-4C48-A9FC-16B043C9E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06225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1B6BB085-4553-48FE-ADC1-CD3D2EE7379B}"/>
              </a:ext>
            </a:extLst>
          </p:cNvPr>
          <p:cNvSpPr txBox="1">
            <a:spLocks/>
          </p:cNvSpPr>
          <p:nvPr/>
        </p:nvSpPr>
        <p:spPr>
          <a:xfrm>
            <a:off x="324000" y="986401"/>
            <a:ext cx="8493125" cy="5039749"/>
          </a:xfrm>
          <a:prstGeom prst="rect">
            <a:avLst/>
          </a:prstGeom>
        </p:spPr>
        <p:txBody>
          <a:bodyPr>
            <a:normAutofit fontScale="5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3600" b="1" dirty="0"/>
              <a:t>Year 10</a:t>
            </a:r>
          </a:p>
          <a:p>
            <a:pPr fontAlgn="auto">
              <a:spcAft>
                <a:spcPts val="0"/>
              </a:spcAft>
            </a:pPr>
            <a:endParaRPr lang="en-AU" sz="3300" b="1" dirty="0"/>
          </a:p>
          <a:p>
            <a:pPr fontAlgn="auto">
              <a:spcAft>
                <a:spcPts val="0"/>
              </a:spcAft>
            </a:pPr>
            <a:r>
              <a:rPr lang="en-US" sz="3300" dirty="0"/>
              <a:t>By the end of Year 10, students compare the key features and values of Australia’s system of government to those of another system of government. They describe the Australian Government’s role and responsibilities at a regional and global level. They explain the role of the High Court of Australia. They explain how Australia’s international legal obligations influence the law and government policy. They identify and explain challenges to a resilient democracy and a cohesive society in Australia.</a:t>
            </a:r>
          </a:p>
          <a:p>
            <a:pPr fontAlgn="auto">
              <a:spcAft>
                <a:spcPts val="0"/>
              </a:spcAft>
            </a:pPr>
            <a:endParaRPr lang="en-US" sz="3300" dirty="0"/>
          </a:p>
          <a:p>
            <a:pPr fontAlgn="auto">
              <a:spcAft>
                <a:spcPts val="0"/>
              </a:spcAft>
            </a:pPr>
            <a:r>
              <a:rPr lang="en-US" sz="3300" dirty="0"/>
              <a:t>Students develop and refine a range of questions and locate, select and compare relevant and reliable information from a range of sources to investigate political and legal systems, and contemporary civic issues. They </a:t>
            </a:r>
            <a:r>
              <a:rPr lang="en-US" sz="3300" dirty="0" err="1"/>
              <a:t>analyse</a:t>
            </a:r>
            <a:r>
              <a:rPr lang="en-US" sz="3300" dirty="0"/>
              <a:t> information to evaluate perspectives and challenges related to political, legal or civic issues. They evaluate and compare the methods or strategies related to civic participation or action. Students use civics and citizenship knowledge, concepts and terms to develop descriptions, explanations and arguments that </a:t>
            </a:r>
            <a:r>
              <a:rPr lang="en-US" sz="3300" dirty="0" err="1"/>
              <a:t>synthesise</a:t>
            </a:r>
            <a:r>
              <a:rPr lang="en-US" sz="3300" dirty="0"/>
              <a:t> evidence from sources.</a:t>
            </a:r>
            <a:endParaRPr lang="en-AU" sz="3300" dirty="0"/>
          </a:p>
        </p:txBody>
      </p:sp>
      <p:sp>
        <p:nvSpPr>
          <p:cNvPr id="23" name="Title 22"/>
          <p:cNvSpPr>
            <a:spLocks noGrp="1"/>
          </p:cNvSpPr>
          <p:nvPr>
            <p:ph type="title"/>
          </p:nvPr>
        </p:nvSpPr>
        <p:spPr/>
        <p:txBody>
          <a:bodyPr/>
          <a:lstStyle/>
          <a:p>
            <a:r>
              <a:rPr lang="en-AU"/>
              <a:t>Achievement standards</a:t>
            </a:r>
          </a:p>
        </p:txBody>
      </p:sp>
      <p:sp>
        <p:nvSpPr>
          <p:cNvPr id="7" name="Left Arrow 10">
            <a:extLst>
              <a:ext uri="{FF2B5EF4-FFF2-40B4-BE49-F238E27FC236}">
                <a16:creationId xmlns:a16="http://schemas.microsoft.com/office/drawing/2014/main" id="{A9A3DA6A-2DAD-408D-A9F0-BE60FD996C1C}"/>
              </a:ext>
            </a:extLst>
          </p:cNvPr>
          <p:cNvSpPr/>
          <p:nvPr/>
        </p:nvSpPr>
        <p:spPr bwMode="auto">
          <a:xfrm>
            <a:off x="3147679" y="1814963"/>
            <a:ext cx="5841270"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 Knowledge and understanding</a:t>
            </a:r>
          </a:p>
        </p:txBody>
      </p:sp>
      <p:sp>
        <p:nvSpPr>
          <p:cNvPr id="8" name="Left Arrow 10">
            <a:extLst>
              <a:ext uri="{FF2B5EF4-FFF2-40B4-BE49-F238E27FC236}">
                <a16:creationId xmlns:a16="http://schemas.microsoft.com/office/drawing/2014/main" id="{FCC670B8-19D8-4938-994C-F5E4843D6DE0}"/>
              </a:ext>
            </a:extLst>
          </p:cNvPr>
          <p:cNvSpPr/>
          <p:nvPr/>
        </p:nvSpPr>
        <p:spPr bwMode="auto">
          <a:xfrm>
            <a:off x="7313018" y="3546520"/>
            <a:ext cx="167593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 Skills</a:t>
            </a:r>
          </a:p>
        </p:txBody>
      </p:sp>
      <p:pic>
        <p:nvPicPr>
          <p:cNvPr id="9" name="Picture 8">
            <a:extLst>
              <a:ext uri="{FF2B5EF4-FFF2-40B4-BE49-F238E27FC236}">
                <a16:creationId xmlns:a16="http://schemas.microsoft.com/office/drawing/2014/main" id="{B05D84C7-D368-4D2C-AEA0-03A689A3F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1504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connections</a:t>
            </a:r>
          </a:p>
        </p:txBody>
      </p:sp>
      <p:sp>
        <p:nvSpPr>
          <p:cNvPr id="19" name="Rectangle 3"/>
          <p:cNvSpPr>
            <a:spLocks noGrp="1" noChangeArrowheads="1"/>
          </p:cNvSpPr>
          <p:nvPr>
            <p:ph idx="1"/>
            <p:custDataLst>
              <p:tags r:id="rId1"/>
            </p:custDataLst>
          </p:nvPr>
        </p:nvSpPr>
        <p:spPr>
          <a:xfrm>
            <a:off x="324001" y="986401"/>
            <a:ext cx="8064350" cy="5039749"/>
          </a:xfrm>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5" name="Picture 4">
            <a:extLst>
              <a:ext uri="{FF2B5EF4-FFF2-40B4-BE49-F238E27FC236}">
                <a16:creationId xmlns:a16="http://schemas.microsoft.com/office/drawing/2014/main" id="{F5B2376C-91D0-4253-A644-F4EF731D8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9566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4013"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a:t>
            </a:r>
            <a:r>
              <a:rPr kumimoji="0" lang="en-US" sz="2400" b="0" i="0" u="none" strike="noStrike" kern="1200" cap="none" spc="0" normalizeH="0" baseline="0" noProof="0">
                <a:ln>
                  <a:noFill/>
                </a:ln>
                <a:solidFill>
                  <a:srgbClr val="000000"/>
                </a:solidFill>
                <a:effectLst/>
                <a:uLnTx/>
                <a:uFillTx/>
                <a:latin typeface="Arial"/>
                <a:ea typeface="+mj-ea"/>
                <a:cs typeface="+mj-cs"/>
              </a:rPr>
              <a:t>Islander histories and cultures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t>
            </a:r>
            <a:r>
              <a:rPr kumimoji="0" lang="en-US" sz="2400" b="0" i="0" u="none" strike="noStrike" kern="1200" cap="none" spc="0" normalizeH="0" baseline="0" noProof="0">
                <a:ln>
                  <a:noFill/>
                </a:ln>
                <a:solidFill>
                  <a:srgbClr val="000000"/>
                </a:solidFill>
                <a:effectLst/>
                <a:uLnTx/>
                <a:uFillTx/>
                <a:latin typeface="Arial"/>
                <a:ea typeface="+mj-ea"/>
                <a:cs typeface="+mj-cs"/>
              </a:rPr>
              <a:t>Australia’s engagement </a:t>
            </a:r>
            <a:r>
              <a:rPr kumimoji="0" lang="en-US" sz="2400" b="0" i="0" u="none" strike="noStrike" kern="1200" cap="none" spc="0" normalizeH="0" baseline="0" noProof="0" dirty="0">
                <a:ln>
                  <a:noFill/>
                </a:ln>
                <a:solidFill>
                  <a:srgbClr val="000000"/>
                </a:solidFill>
                <a:effectLst/>
                <a:uLnTx/>
                <a:uFillTx/>
                <a:latin typeface="Arial"/>
                <a:ea typeface="+mj-ea"/>
                <a:cs typeface="+mj-cs"/>
              </a:rPr>
              <a:t>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8" name="Picture 7">
            <a:extLst>
              <a:ext uri="{FF2B5EF4-FFF2-40B4-BE49-F238E27FC236}">
                <a16:creationId xmlns:a16="http://schemas.microsoft.com/office/drawing/2014/main" id="{71B281A5-47DA-4CD7-B1CC-9F0EE5D72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9" name="Group 8">
            <a:extLst>
              <a:ext uri="{FF2B5EF4-FFF2-40B4-BE49-F238E27FC236}">
                <a16:creationId xmlns:a16="http://schemas.microsoft.com/office/drawing/2014/main" id="{194035A4-AFB4-4B69-8C34-FCB314E5C708}"/>
              </a:ext>
            </a:extLst>
          </p:cNvPr>
          <p:cNvGrpSpPr/>
          <p:nvPr/>
        </p:nvGrpSpPr>
        <p:grpSpPr>
          <a:xfrm>
            <a:off x="355247" y="1698645"/>
            <a:ext cx="333376" cy="1431149"/>
            <a:chOff x="-333376" y="1684493"/>
            <a:chExt cx="333376" cy="1431149"/>
          </a:xfrm>
        </p:grpSpPr>
        <p:pic>
          <p:nvPicPr>
            <p:cNvPr id="10" name="Picture 9">
              <a:extLst>
                <a:ext uri="{FF2B5EF4-FFF2-40B4-BE49-F238E27FC236}">
                  <a16:creationId xmlns:a16="http://schemas.microsoft.com/office/drawing/2014/main" id="{3D9A392F-A7F9-49D4-9DA8-3369675F0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47486235-7C4F-4BC2-834D-530225682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26A99764-1CFA-4FD9-B729-0CC7F00F9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74193342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a:t>Find out more</a:t>
            </a:r>
            <a:endParaRPr lang="en-US"/>
          </a:p>
        </p:txBody>
      </p:sp>
      <p:sp>
        <p:nvSpPr>
          <p:cNvPr id="2" name="Content Placeholder 1">
            <a:extLst>
              <a:ext uri="{FF2B5EF4-FFF2-40B4-BE49-F238E27FC236}">
                <a16:creationId xmlns:a16="http://schemas.microsoft.com/office/drawing/2014/main" id="{05C32674-7663-4A01-8DDB-C1066F1F8D37}"/>
              </a:ext>
            </a:extLst>
          </p:cNvPr>
          <p:cNvSpPr>
            <a:spLocks noGrp="1"/>
          </p:cNvSpPr>
          <p:nvPr>
            <p:ph idx="1"/>
          </p:nvPr>
        </p:nvSpPr>
        <p:spPr/>
        <p:txBody>
          <a:bodyPr/>
          <a:lstStyle/>
          <a:p>
            <a:pPr lvl="0" eaLnBrk="0" fontAlgn="base" hangingPunct="0">
              <a:spcBef>
                <a:spcPct val="0"/>
              </a:spcBef>
              <a:spcAft>
                <a:spcPct val="0"/>
              </a:spcAft>
              <a:defRPr/>
            </a:pPr>
            <a:r>
              <a:rPr lang="en-US" kern="0" dirty="0">
                <a:solidFill>
                  <a:srgbClr val="000000"/>
                </a:solidFill>
                <a:latin typeface="Arial"/>
              </a:rPr>
              <a:t>Find out more on the QCAA Australian Curriculum </a:t>
            </a:r>
            <a:br>
              <a:rPr lang="en-US" kern="0" dirty="0">
                <a:solidFill>
                  <a:srgbClr val="000000"/>
                </a:solidFill>
                <a:latin typeface="Arial"/>
              </a:rPr>
            </a:br>
            <a:r>
              <a:rPr lang="en-US" kern="0" dirty="0">
                <a:solidFill>
                  <a:srgbClr val="000000"/>
                </a:solidFill>
                <a:latin typeface="Arial"/>
              </a:rPr>
              <a:t>webpage.</a:t>
            </a:r>
            <a:endParaRPr lang="en-US" sz="2400" kern="0" dirty="0">
              <a:solidFill>
                <a:srgbClr val="000000"/>
              </a:solidFill>
              <a:latin typeface="Arial"/>
            </a:endParaRPr>
          </a:p>
        </p:txBody>
      </p:sp>
      <p:pic>
        <p:nvPicPr>
          <p:cNvPr id="8" name="Picture 7">
            <a:extLst>
              <a:ext uri="{FF2B5EF4-FFF2-40B4-BE49-F238E27FC236}">
                <a16:creationId xmlns:a16="http://schemas.microsoft.com/office/drawing/2014/main" id="{20493499-4881-4189-BB77-C006E1C18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4" name="Group 3">
            <a:extLst>
              <a:ext uri="{FF2B5EF4-FFF2-40B4-BE49-F238E27FC236}">
                <a16:creationId xmlns:a16="http://schemas.microsoft.com/office/drawing/2014/main" id="{F77EB79A-26D2-4675-932E-41B35E68A98D}"/>
              </a:ext>
            </a:extLst>
          </p:cNvPr>
          <p:cNvGrpSpPr/>
          <p:nvPr/>
        </p:nvGrpSpPr>
        <p:grpSpPr>
          <a:xfrm>
            <a:off x="3170191" y="2066150"/>
            <a:ext cx="2800742" cy="3960000"/>
            <a:chOff x="3170191" y="2066150"/>
            <a:chExt cx="2800742" cy="3960000"/>
          </a:xfrm>
        </p:grpSpPr>
        <p:pic>
          <p:nvPicPr>
            <p:cNvPr id="5" name="Picture 4">
              <a:extLst>
                <a:ext uri="{FF2B5EF4-FFF2-40B4-BE49-F238E27FC236}">
                  <a16:creationId xmlns:a16="http://schemas.microsoft.com/office/drawing/2014/main" id="{D30ECD6A-D478-47AF-A6C8-D7FC428F61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1" y="2066150"/>
              <a:ext cx="2800742" cy="3960000"/>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6" name="Picture 5">
              <a:extLst>
                <a:ext uri="{FF2B5EF4-FFF2-40B4-BE49-F238E27FC236}">
                  <a16:creationId xmlns:a16="http://schemas.microsoft.com/office/drawing/2014/main" id="{BC0D8DDD-FB30-4E80-8F40-3729614BE16B}"/>
                </a:ext>
              </a:extLst>
            </p:cNvPr>
            <p:cNvPicPr>
              <a:picLocks noChangeAspect="1"/>
            </p:cNvPicPr>
            <p:nvPr/>
          </p:nvPicPr>
          <p:blipFill>
            <a:blip r:embed="rId5"/>
            <a:stretch>
              <a:fillRect/>
            </a:stretch>
          </p:blipFill>
          <p:spPr>
            <a:xfrm>
              <a:off x="5189377" y="2534689"/>
              <a:ext cx="714117" cy="954829"/>
            </a:xfrm>
            <a:prstGeom prst="rect">
              <a:avLst/>
            </a:prstGeom>
          </p:spPr>
        </p:pic>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a:buFont typeface="+mj-lt"/>
              <a:buAutoNum type="arabicPeriod"/>
            </a:pPr>
            <a:r>
              <a:rPr lang="en-US" sz="1400" dirty="0"/>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185738"/>
            <a:r>
              <a:rPr lang="en-US" sz="1400" dirty="0"/>
              <a:t>You 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t>licence</a:t>
            </a:r>
            <a:r>
              <a:rPr lang="en-US" sz="1400" dirty="0"/>
              <a:t> any of these materials to others. Apart from any uses permitted under the Copyright Act 1968 (</a:t>
            </a:r>
            <a:r>
              <a:rPr lang="en-US" sz="1400" dirty="0" err="1"/>
              <a:t>Cth</a:t>
            </a:r>
            <a:r>
              <a:rPr lang="en-US" sz="1400" dirty="0"/>
              <a:t>), and those explicitly granted above, all other rights are reserved by ACARA. If you want to use such material in a manner that is outside this restrictive </a:t>
            </a:r>
            <a:r>
              <a:rPr lang="en-US" sz="1400" dirty="0" err="1"/>
              <a:t>licence</a:t>
            </a:r>
            <a:r>
              <a:rPr lang="en-US" sz="1400" dirty="0"/>
              <a:t>, you must request permission from ACARA by emailing (</a:t>
            </a:r>
            <a:r>
              <a:rPr lang="en-US" sz="1400" dirty="0">
                <a:hlinkClick r:id="rId10"/>
              </a:rPr>
              <a:t>copyright@acara.edu.au</a:t>
            </a:r>
            <a:r>
              <a:rPr lang="en-US" sz="1400" dirty="0"/>
              <a:t>). </a:t>
            </a:r>
          </a:p>
          <a:p>
            <a:pPr fontAlgn="auto">
              <a:spcAft>
                <a:spcPts val="0"/>
              </a:spcAft>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879471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Learning goals</a:t>
            </a:r>
          </a:p>
        </p:txBody>
      </p:sp>
      <p:sp>
        <p:nvSpPr>
          <p:cNvPr id="19" name="Rectangle 3"/>
          <p:cNvSpPr>
            <a:spLocks noGrp="1" noChangeArrowheads="1"/>
          </p:cNvSpPr>
          <p:nvPr>
            <p:ph idx="1"/>
            <p:custDataLst>
              <p:tags r:id="rId2"/>
            </p:custDataLst>
          </p:nvPr>
        </p:nvSpPr>
        <p:spPr/>
        <p:txBody>
          <a:bodyPr>
            <a:normAutofit/>
          </a:bodyPr>
          <a:lstStyle/>
          <a:p>
            <a:pPr eaLnBrk="1" hangingPunct="1"/>
            <a:r>
              <a:rPr lang="en-AU" dirty="0"/>
              <a:t>This presentation aims to:</a:t>
            </a:r>
          </a:p>
          <a:p>
            <a:pPr marL="360363" indent="-360363" eaLnBrk="1" hangingPunct="1">
              <a:buFontTx/>
              <a:buChar char="•"/>
            </a:pPr>
            <a:r>
              <a:rPr lang="en-AU" dirty="0"/>
              <a:t>build understanding of </a:t>
            </a:r>
            <a:r>
              <a:rPr lang="en-AU"/>
              <a:t>the Australian Curriculum Version 9.0: </a:t>
            </a:r>
            <a:r>
              <a:rPr lang="en-AU" dirty="0"/>
              <a:t>Humanities and Social Sciences in Years 7–10 Civics </a:t>
            </a:r>
            <a:r>
              <a:rPr lang="en-AU"/>
              <a:t>and Citizenship</a:t>
            </a:r>
            <a:endParaRPr lang="en-AU" dirty="0"/>
          </a:p>
          <a:p>
            <a:pPr marL="360363" indent="-360363" eaLnBrk="1" hangingPunct="1">
              <a:buFontTx/>
              <a:buChar char="•"/>
            </a:pPr>
            <a:r>
              <a:rPr lang="en-AU" dirty="0"/>
              <a:t>provide an overview of the structure of Years 7–10 Civics and Citizenship.</a:t>
            </a:r>
          </a:p>
          <a:p>
            <a:pPr eaLnBrk="1" hangingPunct="1"/>
            <a:endParaRPr lang="en-AU" dirty="0"/>
          </a:p>
        </p:txBody>
      </p:sp>
    </p:spTree>
    <p:custDataLst>
      <p:tags r:id="rId1"/>
    </p:custDataLst>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B275F9-D5C4-475C-95EA-08E176C866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2" name="Content Placeholder 1">
            <a:extLst>
              <a:ext uri="{FF2B5EF4-FFF2-40B4-BE49-F238E27FC236}">
                <a16:creationId xmlns:a16="http://schemas.microsoft.com/office/drawing/2014/main" id="{EEE6F7B5-3D50-40C3-BA2B-9E447E4F7CEC}"/>
              </a:ext>
            </a:extLst>
          </p:cNvPr>
          <p:cNvSpPr>
            <a:spLocks noGrp="1"/>
          </p:cNvSpPr>
          <p:nvPr>
            <p:ph idx="1"/>
          </p:nvPr>
        </p:nvSpPr>
        <p:spPr/>
        <p:txBody>
          <a:bodyPr/>
          <a:lstStyle/>
          <a:p>
            <a:pPr lvl="0" eaLnBrk="0" fontAlgn="base" hangingPunct="0">
              <a:spcAft>
                <a:spcPct val="0"/>
              </a:spcAft>
              <a:defRPr/>
            </a:pPr>
            <a:r>
              <a:rPr lang="en-AU" dirty="0">
                <a:solidFill>
                  <a:srgbClr val="000000"/>
                </a:solidFill>
                <a:latin typeface="Arial"/>
              </a:rPr>
              <a:t>The Australian Curriculum is a three-dimensional curriculum made up of:</a:t>
            </a:r>
          </a:p>
          <a:p>
            <a:pPr marL="360000" lvl="0" indent="-360000" eaLnBrk="0" fontAlgn="base" hangingPunct="0">
              <a:spcAft>
                <a:spcPct val="0"/>
              </a:spcAft>
              <a:buFont typeface="Arial" pitchFamily="34" charset="0"/>
              <a:buChar char="•"/>
              <a:defRPr/>
            </a:pPr>
            <a:r>
              <a:rPr lang="en-AU" dirty="0">
                <a:solidFill>
                  <a:srgbClr val="000000"/>
                </a:solidFill>
                <a:latin typeface="Arial"/>
              </a:rPr>
              <a:t>learning areas </a:t>
            </a:r>
          </a:p>
          <a:p>
            <a:pPr marL="360000" lvl="0" indent="-360000" eaLnBrk="0" fontAlgn="base" hangingPunct="0">
              <a:spcAft>
                <a:spcPct val="0"/>
              </a:spcAft>
              <a:buFont typeface="Arial" pitchFamily="34" charset="0"/>
              <a:buChar char="•"/>
              <a:defRPr/>
            </a:pPr>
            <a:r>
              <a:rPr lang="en-AU" dirty="0">
                <a:solidFill>
                  <a:srgbClr val="000000"/>
                </a:solidFill>
                <a:latin typeface="Arial"/>
              </a:rPr>
              <a:t>general capabilities </a:t>
            </a:r>
          </a:p>
          <a:p>
            <a:pPr marL="360000" lvl="0" indent="-360000" eaLnBrk="0" fontAlgn="base" hangingPunct="0">
              <a:spcAft>
                <a:spcPct val="0"/>
              </a:spcAft>
              <a:buFont typeface="Arial" pitchFamily="34" charset="0"/>
              <a:buChar char="•"/>
              <a:defRPr/>
            </a:pPr>
            <a:r>
              <a:rPr lang="en-AU" dirty="0">
                <a:solidFill>
                  <a:srgbClr val="000000"/>
                </a:solidFill>
                <a:latin typeface="Arial"/>
              </a:rPr>
              <a:t>cross-curriculum</a:t>
            </a:r>
            <a:br>
              <a:rPr lang="en-AU" dirty="0">
                <a:solidFill>
                  <a:srgbClr val="000000"/>
                </a:solidFill>
                <a:latin typeface="Arial"/>
              </a:rPr>
            </a:br>
            <a:r>
              <a:rPr lang="en-AU" dirty="0">
                <a:solidFill>
                  <a:srgbClr val="000000"/>
                </a:solidFill>
                <a:latin typeface="Arial"/>
              </a:rPr>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0" name="TextBox 9">
            <a:extLst>
              <a:ext uri="{FF2B5EF4-FFF2-40B4-BE49-F238E27FC236}">
                <a16:creationId xmlns:a16="http://schemas.microsoft.com/office/drawing/2014/main" id="{37D0D974-E352-4883-8D66-C37C3D546BA5}"/>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ACARA image from Summary overview (video): </a:t>
            </a:r>
            <a:r>
              <a:rPr lang="en-US" sz="8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https://v9.australiancurriculum.edu.au/help/website-tour</a:t>
            </a:r>
            <a:r>
              <a:rPr lang="en-AU" sz="800" dirty="0">
                <a:effectLst/>
                <a:latin typeface="Arial" panose="020B0604020202020204" pitchFamily="34" charset="0"/>
                <a:ea typeface="Arial" panose="020B0604020202020204" pitchFamily="34" charset="0"/>
                <a:cs typeface="Times New Roman" panose="02020603050405020304" pitchFamily="18" charset="0"/>
              </a:rPr>
              <a:t>.</a:t>
            </a:r>
            <a:endParaRPr lang="en-AU" sz="800" dirty="0"/>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AU" sz="3000" dirty="0"/>
              <a:t>Structure of Years 7–10 Civics and Citizenship </a:t>
            </a:r>
            <a:endParaRPr lang="en-AU" dirty="0"/>
          </a:p>
        </p:txBody>
      </p:sp>
      <p:sp>
        <p:nvSpPr>
          <p:cNvPr id="19" name="Rectangle 3"/>
          <p:cNvSpPr>
            <a:spLocks noGrp="1" noChangeArrowheads="1"/>
          </p:cNvSpPr>
          <p:nvPr>
            <p:ph idx="1"/>
            <p:custDataLst>
              <p:tags r:id="rId1"/>
            </p:custDataLst>
          </p:nvPr>
        </p:nvSpPr>
        <p:spPr/>
        <p:txBody>
          <a:bodyPr>
            <a:normAutofit/>
          </a:bodyPr>
          <a:lstStyle/>
          <a:p>
            <a:pPr marL="360000" indent="-360000" eaLnBrk="1" hangingPunct="1">
              <a:buFontTx/>
              <a:buChar char="•"/>
            </a:pPr>
            <a:r>
              <a:rPr lang="en-AU" dirty="0"/>
              <a:t>Rationale</a:t>
            </a:r>
          </a:p>
          <a:p>
            <a:pPr marL="360000" indent="-360000" eaLnBrk="1" hangingPunct="1">
              <a:buFontTx/>
              <a:buChar char="•"/>
            </a:pPr>
            <a:r>
              <a:rPr lang="en-AU" dirty="0"/>
              <a:t>Aims </a:t>
            </a:r>
          </a:p>
          <a:p>
            <a:pPr marL="360000" indent="-360000" eaLnBrk="1" hangingPunct="1">
              <a:buFontTx/>
              <a:buChar char="•"/>
            </a:pPr>
            <a:r>
              <a:rPr lang="en-AU" dirty="0"/>
              <a:t>Key considerations</a:t>
            </a:r>
          </a:p>
          <a:p>
            <a:pPr marL="360000" indent="-360000" eaLnBrk="1" hangingPunct="1">
              <a:buFontTx/>
              <a:buChar char="•"/>
            </a:pPr>
            <a:r>
              <a:rPr lang="en-AU" dirty="0"/>
              <a:t>Core concepts</a:t>
            </a:r>
          </a:p>
          <a:p>
            <a:pPr marL="360000" indent="-360000" defTabSz="361950">
              <a:spcBef>
                <a:spcPts val="600"/>
              </a:spcBef>
              <a:buFont typeface="Arial" pitchFamily="34" charset="0"/>
              <a:buChar char="•"/>
              <a:defRPr/>
            </a:pPr>
            <a:r>
              <a:rPr lang="en-AU" sz="2800" b="0" dirty="0">
                <a:solidFill>
                  <a:srgbClr val="000000"/>
                </a:solidFill>
              </a:rPr>
              <a:t>Structure </a:t>
            </a:r>
          </a:p>
          <a:p>
            <a:pPr marL="720000" lvl="1" defTabSz="361950">
              <a:spcBef>
                <a:spcPts val="600"/>
              </a:spcBef>
              <a:buFont typeface="Arial" pitchFamily="34" charset="0"/>
              <a:buChar char="−"/>
              <a:defRPr/>
            </a:pPr>
            <a:r>
              <a:rPr lang="en-AU" sz="2800" b="0" dirty="0">
                <a:solidFill>
                  <a:srgbClr val="000000"/>
                </a:solidFill>
                <a:latin typeface="Arial"/>
              </a:rPr>
              <a:t>Year-by-year curriculum</a:t>
            </a:r>
          </a:p>
          <a:p>
            <a:pPr marL="720000" lvl="1" defTabSz="361950">
              <a:spcBef>
                <a:spcPts val="600"/>
              </a:spcBef>
              <a:buFont typeface="Arial" pitchFamily="34" charset="0"/>
              <a:buChar char="−"/>
              <a:defRPr/>
            </a:pPr>
            <a:r>
              <a:rPr lang="en-AU" sz="2800" b="0" dirty="0">
                <a:solidFill>
                  <a:srgbClr val="000000"/>
                </a:solidFill>
                <a:latin typeface="Arial"/>
              </a:rPr>
              <a:t>Achievement standards</a:t>
            </a:r>
          </a:p>
          <a:p>
            <a:pPr marL="720000" lvl="1"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4" name="Text Placeholder 1">
            <a:extLst>
              <a:ext uri="{FF2B5EF4-FFF2-40B4-BE49-F238E27FC236}">
                <a16:creationId xmlns:a16="http://schemas.microsoft.com/office/drawing/2014/main" id="{4AA39D62-48D9-49EC-94FA-2DE7AB34B6BD}"/>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4"/>
              </a:rPr>
              <a:t>https://v9.australiancurriculum.edu.au/teacher-resources/understand-this-learning-area/humanities-and-social-sciences#civics-and-citizenship-7%E2%80%9310</a:t>
            </a:r>
            <a:r>
              <a:rPr lang="en-AU" sz="800" dirty="0"/>
              <a:t>. </a:t>
            </a:r>
          </a:p>
          <a:p>
            <a:pPr fontAlgn="auto">
              <a:spcAft>
                <a:spcPts val="0"/>
              </a:spcAft>
            </a:pPr>
            <a:endParaRPr lang="en-AU" sz="800" dirty="0"/>
          </a:p>
        </p:txBody>
      </p:sp>
    </p:spTree>
    <p:extLst>
      <p:ext uri="{BB962C8B-B14F-4D97-AF65-F5344CB8AC3E}">
        <p14:creationId xmlns:p14="http://schemas.microsoft.com/office/powerpoint/2010/main" val="3761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Rationale</a:t>
            </a:r>
          </a:p>
        </p:txBody>
      </p:sp>
      <p:sp>
        <p:nvSpPr>
          <p:cNvPr id="19" name="Rectangle 3"/>
          <p:cNvSpPr>
            <a:spLocks noGrp="1" noChangeArrowheads="1"/>
          </p:cNvSpPr>
          <p:nvPr>
            <p:ph idx="1"/>
            <p:custDataLst>
              <p:tags r:id="rId1"/>
            </p:custDataLst>
          </p:nvPr>
        </p:nvSpPr>
        <p:spPr/>
        <p:txBody>
          <a:bodyPr>
            <a:normAutofit fontScale="47500" lnSpcReduction="20000"/>
          </a:bodyPr>
          <a:lstStyle/>
          <a:p>
            <a:pPr eaLnBrk="1" hangingPunct="1"/>
            <a:r>
              <a:rPr lang="en-US" dirty="0"/>
              <a:t>A deep understanding of Australia’s federal system of government and the liberal democratic values that underpin it is essential for students to become active and informed citizens who can participate in and sustain Australia’s democracy.  </a:t>
            </a:r>
          </a:p>
          <a:p>
            <a:pPr eaLnBrk="1" hangingPunct="1"/>
            <a:r>
              <a:rPr lang="en-US" dirty="0"/>
              <a:t>Civics and Citizenship provides students with opportunities to investigate political and legal systems, and explore the nature of citizenship, diversity and identity in contemporary society. Emphasis is placed on the federal system of government, derived from the Westminster and Washington systems, and the liberal democratic values that underpin it, such as freedom, equality and the rule of law. The curriculum explores how the people, as citizens, choose their governments; how the system safeguards democracy by vesting people with civic rights and responsibilities; how laws and the legal system protect people’s rights; and how individuals and groups can influence civic life.  </a:t>
            </a:r>
          </a:p>
          <a:p>
            <a:pPr eaLnBrk="1" hangingPunct="1"/>
            <a:r>
              <a:rPr lang="en-US" dirty="0"/>
              <a:t>The curriculum </a:t>
            </a:r>
            <a:r>
              <a:rPr lang="en-US" dirty="0" err="1"/>
              <a:t>recognises</a:t>
            </a:r>
            <a:r>
              <a:rPr lang="en-US" dirty="0"/>
              <a:t> that Australia is a secular nation with a culturally diverse, multi-faith society and a Christian heritage. The curriculum promotes inclusivity by developing students’ understanding of broader values such as respect, civility, equity, justice and responsibility. It acknowledges the experiences and contributions of First Nations Australians and their identities within contemporary Australia. While the curriculum strongly focuses on the Australian context, students also reflect on Australia’s position and international obligations, and the role of citizens today, both within Australia and in an interconnected world.  </a:t>
            </a:r>
          </a:p>
          <a:p>
            <a:pPr eaLnBrk="1" hangingPunct="1"/>
            <a:r>
              <a:rPr lang="en-US" dirty="0"/>
              <a:t>Through the study of Civics and Citizenship, students develop inquiry skills, values and dispositions that enable them to be active and informed citizens who question, understand and contribute to the world they live in. The curriculum offers opportunities for students to develop a wide range of skills by investigating contemporary civics and citizenship issues, and fostering civic participation and engagement.  </a:t>
            </a:r>
          </a:p>
          <a:p>
            <a:pPr eaLnBrk="1" hangingPunct="1"/>
            <a:r>
              <a:rPr lang="en-US" dirty="0"/>
              <a:t>The Civics and Citizenship curriculum aims to reinforce students’ appreciation and understanding of what it means to be a citizen. It fosters responsible participation in Australia’s democracy and explores ways in which students can actively shape their lives, value belonging to a diverse and dynamic society, and positively contribute locally, nationally, regionally and globally. As reflective, active and informed decision-makers, students will be well placed to contribute to an evolving and healthy democracy that fosters the wellbeing of Australia as a democratic nation. </a:t>
            </a:r>
            <a:endParaRPr lang="en-AU" dirty="0"/>
          </a:p>
        </p:txBody>
      </p:sp>
      <p:pic>
        <p:nvPicPr>
          <p:cNvPr id="5" name="Picture 4">
            <a:extLst>
              <a:ext uri="{FF2B5EF4-FFF2-40B4-BE49-F238E27FC236}">
                <a16:creationId xmlns:a16="http://schemas.microsoft.com/office/drawing/2014/main" id="{85CF1BFA-F360-476F-95A6-C5BF8D724C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9421" y="5305964"/>
            <a:ext cx="977704" cy="1004912"/>
          </a:xfrm>
          <a:prstGeom prst="rect">
            <a:avLst/>
          </a:prstGeom>
        </p:spPr>
      </p:pic>
      <p:sp>
        <p:nvSpPr>
          <p:cNvPr id="6" name="Text Placeholder 1">
            <a:extLst>
              <a:ext uri="{FF2B5EF4-FFF2-40B4-BE49-F238E27FC236}">
                <a16:creationId xmlns:a16="http://schemas.microsoft.com/office/drawing/2014/main" id="{6597B302-764C-4C95-9FBB-27DB25FB7ACA}"/>
              </a:ext>
            </a:extLst>
          </p:cNvPr>
          <p:cNvSpPr txBox="1">
            <a:spLocks/>
          </p:cNvSpPr>
          <p:nvPr/>
        </p:nvSpPr>
        <p:spPr>
          <a:xfrm>
            <a:off x="220304" y="5644794"/>
            <a:ext cx="7619117"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a:t>
            </a:r>
            <a:r>
              <a:rPr lang="en-AU" sz="800" b="1" dirty="0"/>
              <a:t> </a:t>
            </a:r>
            <a:r>
              <a:rPr lang="en-AU" sz="800" dirty="0">
                <a:hlinkClick r:id="rId5"/>
              </a:rPr>
              <a:t>https://v9.australiancurriculum.edu.au/teacher-resources/understand-this-learning-area/humanities-and-social-sciences#civics-and-citizenship-7%E2%80%9310</a:t>
            </a:r>
            <a:r>
              <a:rPr lang="en-AU" sz="800" dirty="0"/>
              <a:t>. </a:t>
            </a:r>
          </a:p>
          <a:p>
            <a:pPr fontAlgn="auto">
              <a:spcAft>
                <a:spcPts val="0"/>
              </a:spcAft>
            </a:pPr>
            <a:endParaRPr lang="en-AU" sz="800" dirty="0"/>
          </a:p>
        </p:txBody>
      </p:sp>
    </p:spTree>
    <p:extLst>
      <p:ext uri="{BB962C8B-B14F-4D97-AF65-F5344CB8AC3E}">
        <p14:creationId xmlns:p14="http://schemas.microsoft.com/office/powerpoint/2010/main" val="344501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Aims</a:t>
            </a:r>
          </a:p>
        </p:txBody>
      </p:sp>
      <p:sp>
        <p:nvSpPr>
          <p:cNvPr id="19" name="Rectangle 3"/>
          <p:cNvSpPr>
            <a:spLocks noGrp="1" noChangeArrowheads="1"/>
          </p:cNvSpPr>
          <p:nvPr>
            <p:ph idx="1"/>
            <p:custDataLst>
              <p:tags r:id="rId1"/>
            </p:custDataLst>
          </p:nvPr>
        </p:nvSpPr>
        <p:spPr/>
        <p:txBody>
          <a:bodyPr>
            <a:noAutofit/>
          </a:bodyPr>
          <a:lstStyle/>
          <a:p>
            <a:pPr lvl="0">
              <a:spcBef>
                <a:spcPts val="600"/>
              </a:spcBef>
            </a:pPr>
            <a:r>
              <a:rPr lang="en-US" sz="1800" b="0" dirty="0"/>
              <a:t>Civics and Citizenship aims to ensure students develop:  </a:t>
            </a:r>
          </a:p>
          <a:p>
            <a:pPr marL="457200" lvl="0" indent="-457200">
              <a:spcBef>
                <a:spcPts val="600"/>
              </a:spcBef>
              <a:buFont typeface="Arial" panose="020B0604020202020204" pitchFamily="34" charset="0"/>
              <a:buChar char="•"/>
            </a:pPr>
            <a:r>
              <a:rPr lang="en-US" sz="1800" b="0" dirty="0"/>
              <a:t>a lifelong sense of belonging and engagement with civic life as active and informed citizens, in the context of Australia as a secular democratic nation with a dynamic, culturally diverse, multi-faith society that has a Christian heritage, and distinct First Nations Australian histories and cultures </a:t>
            </a:r>
          </a:p>
          <a:p>
            <a:pPr marL="457200" lvl="0" indent="-457200">
              <a:spcBef>
                <a:spcPts val="600"/>
              </a:spcBef>
              <a:buFont typeface="Arial" panose="020B0604020202020204" pitchFamily="34" charset="0"/>
              <a:buChar char="•"/>
            </a:pPr>
            <a:r>
              <a:rPr lang="en-US" sz="1800" b="0" dirty="0"/>
              <a:t>knowledge, understanding and appreciation of the values, principles, institutions and practices of Australia’s system of democratic government and law, and the role of the citizen in Australian government and society </a:t>
            </a:r>
          </a:p>
          <a:p>
            <a:pPr marL="457200" lvl="0" indent="-457200">
              <a:spcBef>
                <a:spcPts val="600"/>
              </a:spcBef>
              <a:buFont typeface="Arial" panose="020B0604020202020204" pitchFamily="34" charset="0"/>
              <a:buChar char="•"/>
            </a:pPr>
            <a:r>
              <a:rPr lang="en-US" sz="1800" b="0" dirty="0"/>
              <a:t>an understanding of the concepts of active citizenship, democracy, global citizenship, legal systems, and identity and diversity </a:t>
            </a:r>
          </a:p>
          <a:p>
            <a:pPr marL="457200" lvl="0" indent="-457200">
              <a:spcBef>
                <a:spcPts val="600"/>
              </a:spcBef>
              <a:buFont typeface="Arial" panose="020B0604020202020204" pitchFamily="34" charset="0"/>
              <a:buChar char="•"/>
            </a:pPr>
            <a:r>
              <a:rPr lang="en-US" sz="1800" b="0" dirty="0"/>
              <a:t>skills including questioning and research; analysis, evaluation and interpretation; civic participation and decision-making; and communicating </a:t>
            </a:r>
          </a:p>
          <a:p>
            <a:pPr marL="457200" lvl="0" indent="-457200">
              <a:spcBef>
                <a:spcPts val="600"/>
              </a:spcBef>
              <a:buFont typeface="Arial" panose="020B0604020202020204" pitchFamily="34" charset="0"/>
              <a:buChar char="•"/>
            </a:pPr>
            <a:r>
              <a:rPr lang="en-US" sz="1800" b="0" dirty="0"/>
              <a:t>the capabilities and dispositions to participate responsibly in the civic life of their nation at a local, regional and global level, and as individuals in a </a:t>
            </a:r>
            <a:r>
              <a:rPr lang="en-US" sz="1800" b="0" dirty="0" err="1"/>
              <a:t>globalised</a:t>
            </a:r>
            <a:r>
              <a:rPr lang="en-US" sz="1800" b="0" dirty="0"/>
              <a:t> world. </a:t>
            </a:r>
          </a:p>
        </p:txBody>
      </p:sp>
      <p:sp>
        <p:nvSpPr>
          <p:cNvPr id="6" name="Text Placeholder 1">
            <a:extLst>
              <a:ext uri="{FF2B5EF4-FFF2-40B4-BE49-F238E27FC236}">
                <a16:creationId xmlns:a16="http://schemas.microsoft.com/office/drawing/2014/main" id="{498CC15C-C28B-4A59-98EA-AC0F447B3BE1}"/>
              </a:ext>
            </a:extLst>
          </p:cNvPr>
          <p:cNvSpPr txBox="1">
            <a:spLocks/>
          </p:cNvSpPr>
          <p:nvPr/>
        </p:nvSpPr>
        <p:spPr>
          <a:xfrm>
            <a:off x="194904" y="5857267"/>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a:t>
            </a:r>
            <a:r>
              <a:rPr lang="en-AU" sz="800" b="1" dirty="0"/>
              <a:t> </a:t>
            </a:r>
            <a:r>
              <a:rPr lang="en-AU" sz="800" dirty="0">
                <a:hlinkClick r:id="rId4"/>
              </a:rPr>
              <a:t>https://v9.australiancurriculum.edu.au/teacher-resources/understand-this-learning-area/humanities-and-social-sciences#civics-and-citizenship-7</a:t>
            </a:r>
            <a:r>
              <a:rPr lang="en-AU" sz="800">
                <a:hlinkClick r:id="rId4"/>
              </a:rPr>
              <a:t>%E2%80%9310</a:t>
            </a:r>
            <a:r>
              <a:rPr lang="en-AU" sz="800"/>
              <a:t>. </a:t>
            </a:r>
            <a:endParaRPr lang="en-AU" sz="800" dirty="0"/>
          </a:p>
          <a:p>
            <a:pPr fontAlgn="auto">
              <a:spcAft>
                <a:spcPts val="0"/>
              </a:spcAft>
            </a:pPr>
            <a:endParaRPr lang="en-AU" sz="800" dirty="0"/>
          </a:p>
        </p:txBody>
      </p:sp>
      <p:pic>
        <p:nvPicPr>
          <p:cNvPr id="7" name="Picture 6">
            <a:extLst>
              <a:ext uri="{FF2B5EF4-FFF2-40B4-BE49-F238E27FC236}">
                <a16:creationId xmlns:a16="http://schemas.microsoft.com/office/drawing/2014/main" id="{9E4B6FE3-9BFA-4D19-B491-4C53BAC53F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9421" y="5305964"/>
            <a:ext cx="977704" cy="1004912"/>
          </a:xfrm>
          <a:prstGeom prst="rect">
            <a:avLst/>
          </a:prstGeom>
        </p:spPr>
      </p:pic>
    </p:spTree>
    <p:extLst>
      <p:ext uri="{BB962C8B-B14F-4D97-AF65-F5344CB8AC3E}">
        <p14:creationId xmlns:p14="http://schemas.microsoft.com/office/powerpoint/2010/main" val="337253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considerations</a:t>
            </a:r>
          </a:p>
        </p:txBody>
      </p:sp>
      <p:sp>
        <p:nvSpPr>
          <p:cNvPr id="19" name="Rectangle 3"/>
          <p:cNvSpPr>
            <a:spLocks noGrp="1" noChangeArrowheads="1"/>
          </p:cNvSpPr>
          <p:nvPr>
            <p:ph idx="1"/>
            <p:custDataLst>
              <p:tags r:id="rId1"/>
            </p:custDataLst>
          </p:nvPr>
        </p:nvSpPr>
        <p:spPr/>
        <p:txBody>
          <a:bodyPr>
            <a:normAutofit/>
          </a:bodyPr>
          <a:lstStyle/>
          <a:p>
            <a:pPr lvl="0">
              <a:spcBef>
                <a:spcPts val="600"/>
              </a:spcBef>
            </a:pPr>
            <a:r>
              <a:rPr lang="en-AU" b="1" dirty="0"/>
              <a:t>Civics and citizenship</a:t>
            </a:r>
          </a:p>
          <a:p>
            <a:pPr marL="359410" lvl="0" indent="-359410">
              <a:spcBef>
                <a:spcPts val="600"/>
              </a:spcBef>
              <a:buFont typeface="Arial" panose="020B0604020202020204" pitchFamily="34" charset="0"/>
              <a:buChar char="•"/>
            </a:pPr>
            <a:r>
              <a:rPr lang="en-AU" dirty="0"/>
              <a:t>Inquiry questions</a:t>
            </a:r>
            <a:endParaRPr lang="en-US" dirty="0"/>
          </a:p>
          <a:p>
            <a:pPr marL="359410" lvl="0" indent="-359410">
              <a:spcBef>
                <a:spcPts val="600"/>
              </a:spcBef>
              <a:buFont typeface="Arial" panose="020B0604020202020204" pitchFamily="34" charset="0"/>
              <a:buChar char="•"/>
            </a:pPr>
            <a:r>
              <a:rPr lang="en-US" dirty="0"/>
              <a:t>Contemporary issues</a:t>
            </a:r>
            <a:endParaRPr lang="en-US" dirty="0">
              <a:cs typeface="Arial"/>
            </a:endParaRPr>
          </a:p>
          <a:p>
            <a:pPr marL="359410" lvl="0" indent="-359410">
              <a:spcBef>
                <a:spcPts val="600"/>
              </a:spcBef>
              <a:buFont typeface="Arial" panose="020B0604020202020204" pitchFamily="34" charset="0"/>
              <a:buChar char="•"/>
            </a:pPr>
            <a:r>
              <a:rPr lang="en-US" dirty="0"/>
              <a:t>Active citizenship</a:t>
            </a:r>
          </a:p>
          <a:p>
            <a:pPr lvl="0">
              <a:spcBef>
                <a:spcPts val="600"/>
              </a:spcBef>
            </a:pPr>
            <a:endParaRPr lang="en-US" dirty="0">
              <a:cs typeface="Arial"/>
            </a:endParaRPr>
          </a:p>
          <a:p>
            <a:pPr lvl="0">
              <a:spcBef>
                <a:spcPts val="600"/>
              </a:spcBef>
            </a:pPr>
            <a:r>
              <a:rPr lang="en-US" b="1" dirty="0">
                <a:cs typeface="Arial"/>
              </a:rPr>
              <a:t>Other HASS considerations</a:t>
            </a:r>
          </a:p>
          <a:p>
            <a:pPr marL="360000" lvl="0" indent="-360000">
              <a:spcBef>
                <a:spcPts val="600"/>
              </a:spcBef>
              <a:buFont typeface="Arial" panose="020B0604020202020204" pitchFamily="34" charset="0"/>
              <a:buChar char="•"/>
            </a:pPr>
            <a:r>
              <a:rPr lang="en-AU" dirty="0"/>
              <a:t>Protocols for engaging First Nations Australians</a:t>
            </a:r>
          </a:p>
          <a:p>
            <a:pPr marL="360000" lvl="0" indent="-360000">
              <a:spcBef>
                <a:spcPts val="600"/>
              </a:spcBef>
              <a:buFont typeface="Arial" panose="020B0604020202020204" pitchFamily="34" charset="0"/>
              <a:buChar char="•"/>
            </a:pPr>
            <a:r>
              <a:rPr lang="en-AU" dirty="0"/>
              <a:t>Meeting the needs of diverse learners</a:t>
            </a:r>
          </a:p>
          <a:p>
            <a:pPr lvl="0">
              <a:spcBef>
                <a:spcPts val="600"/>
              </a:spcBef>
            </a:pPr>
            <a:endParaRPr lang="en-US" dirty="0">
              <a:cs typeface="Arial"/>
            </a:endParaRPr>
          </a:p>
          <a:p>
            <a:pPr eaLnBrk="1" hangingPunct="1"/>
            <a:endParaRPr lang="en-AU" dirty="0">
              <a:cs typeface="Arial"/>
            </a:endParaRPr>
          </a:p>
        </p:txBody>
      </p:sp>
      <p:pic>
        <p:nvPicPr>
          <p:cNvPr id="5" name="Picture 4">
            <a:extLst>
              <a:ext uri="{FF2B5EF4-FFF2-40B4-BE49-F238E27FC236}">
                <a16:creationId xmlns:a16="http://schemas.microsoft.com/office/drawing/2014/main" id="{A5316C1D-E0CB-402F-BAD6-2D04F4D3D2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793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Core concepts</a:t>
            </a:r>
          </a:p>
        </p:txBody>
      </p:sp>
      <p:sp>
        <p:nvSpPr>
          <p:cNvPr id="2" name="Content Placeholder 1">
            <a:extLst>
              <a:ext uri="{FF2B5EF4-FFF2-40B4-BE49-F238E27FC236}">
                <a16:creationId xmlns:a16="http://schemas.microsoft.com/office/drawing/2014/main" id="{2878B99E-E89E-4205-978A-794D14A65624}"/>
              </a:ext>
            </a:extLst>
          </p:cNvPr>
          <p:cNvSpPr>
            <a:spLocks noGrp="1"/>
          </p:cNvSpPr>
          <p:nvPr>
            <p:ph idx="1"/>
          </p:nvPr>
        </p:nvSpPr>
        <p:spPr/>
        <p:txBody>
          <a:bodyPr/>
          <a:lstStyle/>
          <a:p>
            <a:pPr marL="360000" indent="-360000">
              <a:buFont typeface="Arial" panose="020B0604020202020204" pitchFamily="34" charset="0"/>
              <a:buChar char="•"/>
            </a:pPr>
            <a:r>
              <a:rPr lang="en-AU" dirty="0"/>
              <a:t>Active citizenship</a:t>
            </a:r>
          </a:p>
          <a:p>
            <a:pPr marL="360000" indent="-360000">
              <a:buFont typeface="Arial" panose="020B0604020202020204" pitchFamily="34" charset="0"/>
              <a:buChar char="•"/>
            </a:pPr>
            <a:r>
              <a:rPr lang="en-AU" dirty="0"/>
              <a:t>Democracy</a:t>
            </a:r>
          </a:p>
          <a:p>
            <a:pPr marL="360000" indent="-360000">
              <a:buFont typeface="Arial" panose="020B0604020202020204" pitchFamily="34" charset="0"/>
              <a:buChar char="•"/>
            </a:pPr>
            <a:r>
              <a:rPr lang="en-AU" dirty="0"/>
              <a:t>Global citizenship</a:t>
            </a:r>
          </a:p>
          <a:p>
            <a:pPr marL="360000" indent="-360000">
              <a:buFont typeface="Arial" panose="020B0604020202020204" pitchFamily="34" charset="0"/>
              <a:buChar char="•"/>
            </a:pPr>
            <a:r>
              <a:rPr lang="en-AU" dirty="0"/>
              <a:t>Legal systems</a:t>
            </a:r>
          </a:p>
          <a:p>
            <a:pPr marL="360000" indent="-360000">
              <a:buFont typeface="Arial" panose="020B0604020202020204" pitchFamily="34" charset="0"/>
              <a:buChar char="•"/>
            </a:pPr>
            <a:r>
              <a:rPr lang="en-AU" dirty="0"/>
              <a:t>Identity and diversity</a:t>
            </a:r>
          </a:p>
        </p:txBody>
      </p:sp>
      <p:pic>
        <p:nvPicPr>
          <p:cNvPr id="6" name="Picture 5">
            <a:extLst>
              <a:ext uri="{FF2B5EF4-FFF2-40B4-BE49-F238E27FC236}">
                <a16:creationId xmlns:a16="http://schemas.microsoft.com/office/drawing/2014/main" id="{43DDDE93-1C2C-45BF-B956-FA0D1AD62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1750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593AC-2EB3-44B9-9B2B-CC79D9A495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1" b="-123"/>
          <a:stretch/>
        </p:blipFill>
        <p:spPr>
          <a:xfrm>
            <a:off x="489100" y="912017"/>
            <a:ext cx="1809600" cy="4452641"/>
          </a:xfrm>
          <a:prstGeom prst="rect">
            <a:avLst/>
          </a:prstGeom>
        </p:spPr>
      </p:pic>
      <p:sp>
        <p:nvSpPr>
          <p:cNvPr id="23" name="Title 22"/>
          <p:cNvSpPr>
            <a:spLocks noGrp="1"/>
          </p:cNvSpPr>
          <p:nvPr>
            <p:ph type="title"/>
          </p:nvPr>
        </p:nvSpPr>
        <p:spPr/>
        <p:txBody>
          <a:bodyPr/>
          <a:lstStyle/>
          <a:p>
            <a:r>
              <a:rPr lang="en-AU"/>
              <a:t>Year-by-year and banded curriculum</a:t>
            </a:r>
          </a:p>
        </p:txBody>
      </p:sp>
      <p:sp>
        <p:nvSpPr>
          <p:cNvPr id="19" name="Rectangle 3"/>
          <p:cNvSpPr>
            <a:spLocks noGrp="1" noChangeArrowheads="1"/>
          </p:cNvSpPr>
          <p:nvPr>
            <p:ph idx="1"/>
            <p:custDataLst>
              <p:tags r:id="rId1"/>
            </p:custDataLst>
          </p:nvPr>
        </p:nvSpPr>
        <p:spPr>
          <a:xfrm>
            <a:off x="2631600" y="912017"/>
            <a:ext cx="6184800" cy="5039749"/>
          </a:xfrm>
        </p:spPr>
        <p:txBody>
          <a:bodyPr>
            <a:normAutofit fontScale="92500"/>
          </a:bodyPr>
          <a:lstStyle/>
          <a:p>
            <a:pPr lvl="0">
              <a:spcBef>
                <a:spcPts val="600"/>
              </a:spcBef>
            </a:pPr>
            <a:r>
              <a:rPr lang="en-US" sz="2800" b="0" dirty="0"/>
              <a:t>Each year of </a:t>
            </a:r>
            <a:r>
              <a:rPr lang="en-AU" sz="2800" dirty="0">
                <a:solidFill>
                  <a:schemeClr val="tx1"/>
                </a:solidFill>
                <a:latin typeface="Arial" pitchFamily="34" charset="0"/>
                <a:cs typeface="Arial" pitchFamily="34" charset="0"/>
              </a:rPr>
              <a:t>Years 7–10 </a:t>
            </a:r>
            <a:r>
              <a:rPr lang="en-US" sz="2800" b="0" dirty="0"/>
              <a:t>Civics </a:t>
            </a:r>
            <a:br>
              <a:rPr lang="en-US" sz="2800" b="0" dirty="0"/>
            </a:br>
            <a:r>
              <a:rPr lang="en-US" sz="2800" b="0" dirty="0"/>
              <a:t>and Citizenship includes the following structural components:</a:t>
            </a:r>
          </a:p>
          <a:p>
            <a:pPr marL="360000" lvl="0" indent="-360000">
              <a:spcBef>
                <a:spcPts val="600"/>
              </a:spcBef>
              <a:buFont typeface="Arial" panose="020B0604020202020204" pitchFamily="34" charset="0"/>
              <a:buChar char="•"/>
            </a:pPr>
            <a:r>
              <a:rPr lang="en-US" sz="2800" b="0" dirty="0"/>
              <a:t>level description</a:t>
            </a:r>
          </a:p>
          <a:p>
            <a:pPr marL="360000" lvl="0" indent="-360000">
              <a:spcBef>
                <a:spcPts val="600"/>
              </a:spcBef>
              <a:buFont typeface="Arial" panose="020B0604020202020204" pitchFamily="34" charset="0"/>
              <a:buChar char="•"/>
            </a:pPr>
            <a:r>
              <a:rPr lang="en-US" sz="2800" b="0" dirty="0"/>
              <a:t>year-by-year content for the Knowledge and understanding strand</a:t>
            </a:r>
          </a:p>
          <a:p>
            <a:pPr marL="360000" lvl="0" indent="-360000">
              <a:spcBef>
                <a:spcPts val="600"/>
              </a:spcBef>
              <a:buFont typeface="Arial" panose="020B0604020202020204" pitchFamily="34" charset="0"/>
              <a:buChar char="•"/>
            </a:pPr>
            <a:r>
              <a:rPr lang="en-US" sz="2800" b="0" dirty="0"/>
              <a:t>banded content for the Skills strand</a:t>
            </a:r>
          </a:p>
          <a:p>
            <a:pPr marL="360000" lvl="0" indent="-360000">
              <a:spcBef>
                <a:spcPts val="600"/>
              </a:spcBef>
              <a:buFont typeface="Arial" panose="020B0604020202020204" pitchFamily="34" charset="0"/>
              <a:buChar char="•"/>
            </a:pPr>
            <a:r>
              <a:rPr lang="en-US" sz="2800" b="0" dirty="0"/>
              <a:t>year-by-year achievement standards.</a:t>
            </a:r>
            <a:endParaRPr lang="en-US" sz="2400" b="0" dirty="0"/>
          </a:p>
          <a:p>
            <a:pPr lvl="0">
              <a:spcBef>
                <a:spcPts val="1200"/>
              </a:spcBef>
            </a:pPr>
            <a:r>
              <a:rPr lang="en-US" b="0" dirty="0"/>
              <a:t>The curriculum is developmentally sequenced across the year levels.</a:t>
            </a:r>
          </a:p>
          <a:p>
            <a:pPr eaLnBrk="1" hangingPunct="1"/>
            <a:endParaRPr lang="en-AU" dirty="0"/>
          </a:p>
        </p:txBody>
      </p:sp>
      <p:pic>
        <p:nvPicPr>
          <p:cNvPr id="10" name="Picture 9">
            <a:extLst>
              <a:ext uri="{FF2B5EF4-FFF2-40B4-BE49-F238E27FC236}">
                <a16:creationId xmlns:a16="http://schemas.microsoft.com/office/drawing/2014/main" id="{7B01DC26-7680-4457-8955-619BC0C02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80174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RNRSTYLE" val="Body text"/>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RNRSTYLE" val="Body text"/>
</p:tagLst>
</file>

<file path=ppt/tags/tag9.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Indigenous girl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607D0A2C-CD30-4FE2-AE5F-A6DF54CAE5A3}"/>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9905EE-6BEB-4726-86DB-8FB04E1F1455}">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ac92f0a8-4fbb-4e0a-8c5c-346c8475d8c3"/>
    <ds:schemaRef ds:uri="20c994ed-66fc-4ee5-8ec1-3b2cc50edcb4"/>
    <ds:schemaRef ds:uri="http://www.w3.org/XML/1998/namespace"/>
    <ds:schemaRef ds:uri="http://purl.org/dc/elements/1.1/"/>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1614</TotalTime>
  <Words>4686</Words>
  <Application>Microsoft Office PowerPoint</Application>
  <PresentationFormat>On-screen Show (4:3)</PresentationFormat>
  <Paragraphs>354</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Symbol</vt:lpstr>
      <vt:lpstr>Indigenous girls</vt:lpstr>
      <vt:lpstr>QCAA content</vt:lpstr>
      <vt:lpstr>Civics and Citizenship</vt:lpstr>
      <vt:lpstr>Learning goals</vt:lpstr>
      <vt:lpstr>Three-dimensional curriculum</vt:lpstr>
      <vt:lpstr>Structure of Years 7–10 Civics and Citizenship </vt:lpstr>
      <vt:lpstr>Rationale</vt:lpstr>
      <vt:lpstr>Aims</vt:lpstr>
      <vt:lpstr>Key considerations</vt:lpstr>
      <vt:lpstr>Core concepts</vt:lpstr>
      <vt:lpstr>Year-by-year and banded curriculum</vt:lpstr>
      <vt:lpstr>Level description</vt:lpstr>
      <vt:lpstr>Curriculum content</vt:lpstr>
      <vt:lpstr>Curriculum content</vt:lpstr>
      <vt:lpstr>Strands and sub-strands</vt:lpstr>
      <vt:lpstr>Achievement standards</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7-10 Civics and Citizenship subject overview presentation</dc:title>
  <dc:creator>Queensland Curriculum &amp; Assessmemt Authority; Alison Scott</dc:creator>
  <cp:lastModifiedBy>Fred Crawford</cp:lastModifiedBy>
  <cp:revision>109</cp:revision>
  <cp:lastPrinted>2021-10-12T00:01:46Z</cp:lastPrinted>
  <dcterms:created xsi:type="dcterms:W3CDTF">2021-09-19T22:24:13Z</dcterms:created>
  <dcterms:modified xsi:type="dcterms:W3CDTF">2022-10-14T05:08:57Z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9069BD8D-C03B-4A89-919F-70C9DE21FA97</vt:lpwstr>
  </property>
  <property fmtid="{D5CDD505-2E9C-101B-9397-08002B2CF9AE}" pid="8" name="ArticulatePath">
    <vt:lpwstr>ac_hass_7-10_civics_subject_overview_updated v9 AC_as_v1</vt:lpwstr>
  </property>
</Properties>
</file>