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Lst>
  <p:notesMasterIdLst>
    <p:notesMasterId r:id="rId54"/>
  </p:notesMasterIdLst>
  <p:handoutMasterIdLst>
    <p:handoutMasterId r:id="rId55"/>
  </p:handoutMasterIdLst>
  <p:sldIdLst>
    <p:sldId id="3248" r:id="rId7"/>
    <p:sldId id="320" r:id="rId8"/>
    <p:sldId id="3253" r:id="rId9"/>
    <p:sldId id="3480" r:id="rId10"/>
    <p:sldId id="3995" r:id="rId11"/>
    <p:sldId id="3596" r:id="rId12"/>
    <p:sldId id="3598" r:id="rId13"/>
    <p:sldId id="3599" r:id="rId14"/>
    <p:sldId id="3600" r:id="rId15"/>
    <p:sldId id="3260" r:id="rId16"/>
    <p:sldId id="4011" r:id="rId17"/>
    <p:sldId id="3624" r:id="rId18"/>
    <p:sldId id="3996" r:id="rId19"/>
    <p:sldId id="3440" r:id="rId20"/>
    <p:sldId id="3441" r:id="rId21"/>
    <p:sldId id="3268" r:id="rId22"/>
    <p:sldId id="4002" r:id="rId23"/>
    <p:sldId id="3974" r:id="rId24"/>
    <p:sldId id="3442" r:id="rId25"/>
    <p:sldId id="3274" r:id="rId26"/>
    <p:sldId id="4022" r:id="rId27"/>
    <p:sldId id="3277" r:id="rId28"/>
    <p:sldId id="4015" r:id="rId29"/>
    <p:sldId id="4000" r:id="rId30"/>
    <p:sldId id="3997" r:id="rId31"/>
    <p:sldId id="3481" r:id="rId32"/>
    <p:sldId id="3975" r:id="rId33"/>
    <p:sldId id="3292" r:id="rId34"/>
    <p:sldId id="3293" r:id="rId35"/>
    <p:sldId id="3294" r:id="rId36"/>
    <p:sldId id="3333" r:id="rId37"/>
    <p:sldId id="3473" r:id="rId38"/>
    <p:sldId id="3429" r:id="rId39"/>
    <p:sldId id="3632" r:id="rId40"/>
    <p:sldId id="3984" r:id="rId41"/>
    <p:sldId id="3989" r:id="rId42"/>
    <p:sldId id="3990" r:id="rId43"/>
    <p:sldId id="3998" r:id="rId44"/>
    <p:sldId id="3616" r:id="rId45"/>
    <p:sldId id="4016" r:id="rId46"/>
    <p:sldId id="4023" r:id="rId47"/>
    <p:sldId id="4017" r:id="rId48"/>
    <p:sldId id="3456" r:id="rId49"/>
    <p:sldId id="4018" r:id="rId50"/>
    <p:sldId id="4020" r:id="rId51"/>
    <p:sldId id="4019" r:id="rId52"/>
    <p:sldId id="307" r:id="rId53"/>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9BF"/>
    <a:srgbClr val="FFFFFF"/>
    <a:srgbClr val="007852"/>
    <a:srgbClr val="00B5D1"/>
    <a:srgbClr val="D6E9E3"/>
    <a:srgbClr val="99CC33"/>
    <a:srgbClr val="21578A"/>
    <a:srgbClr val="ED7A23"/>
    <a:srgbClr val="FF66FF"/>
    <a:srgbClr val="90A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76851" autoAdjust="0"/>
  </p:normalViewPr>
  <p:slideViewPr>
    <p:cSldViewPr snapToGrid="0">
      <p:cViewPr varScale="1">
        <p:scale>
          <a:sx n="115" d="100"/>
          <a:sy n="115" d="100"/>
        </p:scale>
        <p:origin x="1770" y="108"/>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Health and Physical Education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167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lumMod val="40000"/>
              <a:lumOff val="60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Health and Physical Education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17902">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lumMod val="60000"/>
              <a:lumOff val="40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Health and Physical Education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accent3"/>
        </a:solidFill>
      </dgm:spPr>
      <dgm:t>
        <a:bodyPr/>
        <a:lstStyle/>
        <a:p>
          <a:r>
            <a:rPr lang="en-AU" sz="24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5445">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2">
              <a:lumMod val="60000"/>
              <a:lumOff val="40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007852"/>
        </a:solidFill>
        <a:ln>
          <a:solidFill>
            <a:srgbClr val="007852"/>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HPE propositions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007852"/>
        </a:solidFill>
        <a:ln>
          <a:solidFill>
            <a:srgbClr val="007852"/>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Importance of a healthy school environment</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007852"/>
        </a:solidFill>
        <a:ln>
          <a:solidFill>
            <a:srgbClr val="007852"/>
          </a:solidFill>
        </a:ln>
      </dgm:spPr>
      <dgm:t>
        <a:bodyPr/>
        <a:lstStyle/>
        <a:p>
          <a:r>
            <a:rPr lang="en-AU" sz="1800" dirty="0">
              <a:latin typeface="Arial" panose="020B0604020202020204" pitchFamily="34" charset="0"/>
              <a:cs typeface="Arial" panose="020B0604020202020204" pitchFamily="34" charset="0"/>
            </a:rPr>
            <a:t>Organisation of learning</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dirty="0">
              <a:latin typeface="Arial" panose="020B0604020202020204" pitchFamily="34" charset="0"/>
              <a:cs typeface="Arial" panose="020B0604020202020204" pitchFamily="34" charset="0"/>
            </a:rPr>
            <a:t>Meeting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40DE43-B054-42E0-B800-E8D7007E97C4}"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AU"/>
        </a:p>
      </dgm:t>
    </dgm:pt>
    <dgm:pt modelId="{D496B511-727E-4BF5-A7AC-BF860F0D28C5}">
      <dgm:prSet phldrT="[Text]"/>
      <dgm:spPr/>
      <dgm:t>
        <a:bodyPr/>
        <a:lstStyle/>
        <a:p>
          <a:r>
            <a:rPr lang="en-AU" dirty="0">
              <a:latin typeface="Arial" panose="020B0604020202020204" pitchFamily="34" charset="0"/>
              <a:cs typeface="Arial" panose="020B0604020202020204" pitchFamily="34" charset="0"/>
            </a:rPr>
            <a:t>Focus on educative purposes</a:t>
          </a:r>
        </a:p>
      </dgm:t>
    </dgm:pt>
    <dgm:pt modelId="{6420C187-D9CE-4446-AEAF-4C2DE430577B}" type="parTrans" cxnId="{E79FDB5F-B6E9-4F36-B5AC-44B099B44246}">
      <dgm:prSet/>
      <dgm:spPr/>
      <dgm:t>
        <a:bodyPr/>
        <a:lstStyle/>
        <a:p>
          <a:endParaRPr lang="en-AU"/>
        </a:p>
      </dgm:t>
    </dgm:pt>
    <dgm:pt modelId="{0D7D959F-A8A0-446F-815D-AF242A3EAE4C}" type="sibTrans" cxnId="{E79FDB5F-B6E9-4F36-B5AC-44B099B44246}">
      <dgm:prSet/>
      <dgm:spPr/>
      <dgm:t>
        <a:bodyPr/>
        <a:lstStyle/>
        <a:p>
          <a:endParaRPr lang="en-AU"/>
        </a:p>
      </dgm:t>
    </dgm:pt>
    <dgm:pt modelId="{E4549ACA-3B96-48D9-9398-CCE9986B2A7A}">
      <dgm:prSet phldrT="[Text]"/>
      <dgm:spPr>
        <a:solidFill>
          <a:schemeClr val="accent2"/>
        </a:solidFill>
      </dgm:spPr>
      <dgm:t>
        <a:bodyPr/>
        <a:lstStyle/>
        <a:p>
          <a:r>
            <a:rPr lang="en-AU" dirty="0">
              <a:latin typeface="Arial" panose="020B0604020202020204" pitchFamily="34" charset="0"/>
              <a:cs typeface="Arial" panose="020B0604020202020204" pitchFamily="34" charset="0"/>
            </a:rPr>
            <a:t>Take a strengths-based approach</a:t>
          </a:r>
        </a:p>
      </dgm:t>
    </dgm:pt>
    <dgm:pt modelId="{4D6B69D4-A90F-4412-B3DC-C0F7B1A5B76D}" type="parTrans" cxnId="{CB845946-DC26-4EA8-B9DA-4124BF7527CB}">
      <dgm:prSet/>
      <dgm:spPr/>
      <dgm:t>
        <a:bodyPr/>
        <a:lstStyle/>
        <a:p>
          <a:endParaRPr lang="en-AU"/>
        </a:p>
      </dgm:t>
    </dgm:pt>
    <dgm:pt modelId="{B9C70172-5037-4B14-AF6D-C482284B732D}" type="sibTrans" cxnId="{CB845946-DC26-4EA8-B9DA-4124BF7527CB}">
      <dgm:prSet/>
      <dgm:spPr/>
      <dgm:t>
        <a:bodyPr/>
        <a:lstStyle/>
        <a:p>
          <a:endParaRPr lang="en-AU"/>
        </a:p>
      </dgm:t>
    </dgm:pt>
    <dgm:pt modelId="{EE3EC1E9-D41E-425A-800B-4069F9A8F78E}">
      <dgm:prSet phldrT="[Text]"/>
      <dgm:spPr>
        <a:solidFill>
          <a:srgbClr val="00B050"/>
        </a:solidFill>
      </dgm:spPr>
      <dgm:t>
        <a:bodyPr/>
        <a:lstStyle/>
        <a:p>
          <a:r>
            <a:rPr lang="en-AU" dirty="0">
              <a:solidFill>
                <a:schemeClr val="tx1"/>
              </a:solidFill>
              <a:latin typeface="Arial" panose="020B0604020202020204" pitchFamily="34" charset="0"/>
              <a:cs typeface="Arial" panose="020B0604020202020204" pitchFamily="34" charset="0"/>
            </a:rPr>
            <a:t>Value movement</a:t>
          </a:r>
        </a:p>
      </dgm:t>
    </dgm:pt>
    <dgm:pt modelId="{1C4B9FFE-3E17-4196-B1B3-8E07AB95016D}" type="parTrans" cxnId="{8519FB56-938B-484D-B309-856E4F8971BF}">
      <dgm:prSet/>
      <dgm:spPr/>
      <dgm:t>
        <a:bodyPr/>
        <a:lstStyle/>
        <a:p>
          <a:endParaRPr lang="en-AU"/>
        </a:p>
      </dgm:t>
    </dgm:pt>
    <dgm:pt modelId="{398F2963-61B7-4A81-B535-636BD99E9632}" type="sibTrans" cxnId="{8519FB56-938B-484D-B309-856E4F8971BF}">
      <dgm:prSet/>
      <dgm:spPr/>
      <dgm:t>
        <a:bodyPr/>
        <a:lstStyle/>
        <a:p>
          <a:endParaRPr lang="en-AU"/>
        </a:p>
      </dgm:t>
    </dgm:pt>
    <dgm:pt modelId="{4E588DB6-B3FD-42AF-8920-DA9DC07ABCDD}">
      <dgm:prSet phldrT="[Text]"/>
      <dgm:spPr>
        <a:solidFill>
          <a:schemeClr val="accent4"/>
        </a:solidFill>
      </dgm:spPr>
      <dgm:t>
        <a:bodyPr/>
        <a:lstStyle/>
        <a:p>
          <a:r>
            <a:rPr lang="en-AU" dirty="0">
              <a:solidFill>
                <a:schemeClr val="tx1"/>
              </a:solidFill>
              <a:latin typeface="Arial" panose="020B0604020202020204" pitchFamily="34" charset="0"/>
              <a:cs typeface="Arial" panose="020B0604020202020204" pitchFamily="34" charset="0"/>
            </a:rPr>
            <a:t>Build health literacy</a:t>
          </a:r>
        </a:p>
      </dgm:t>
    </dgm:pt>
    <dgm:pt modelId="{65658F4E-D35C-4C51-A3DD-D765ACA39AA5}" type="parTrans" cxnId="{C91F4311-838F-4CD1-A275-5D3E002337E7}">
      <dgm:prSet/>
      <dgm:spPr/>
      <dgm:t>
        <a:bodyPr/>
        <a:lstStyle/>
        <a:p>
          <a:endParaRPr lang="en-AU"/>
        </a:p>
      </dgm:t>
    </dgm:pt>
    <dgm:pt modelId="{9FBFBF76-DF62-463C-8F99-3BE9A5610C2A}" type="sibTrans" cxnId="{C91F4311-838F-4CD1-A275-5D3E002337E7}">
      <dgm:prSet/>
      <dgm:spPr/>
      <dgm:t>
        <a:bodyPr/>
        <a:lstStyle/>
        <a:p>
          <a:endParaRPr lang="en-AU"/>
        </a:p>
      </dgm:t>
    </dgm:pt>
    <dgm:pt modelId="{E6D58512-B7F1-4C88-BB83-959AD7999CDE}">
      <dgm:prSet phldrT="[Text]"/>
      <dgm:spPr>
        <a:solidFill>
          <a:schemeClr val="accent6"/>
        </a:solidFill>
      </dgm:spPr>
      <dgm:t>
        <a:bodyPr/>
        <a:lstStyle/>
        <a:p>
          <a:r>
            <a:rPr lang="en-AU" dirty="0">
              <a:solidFill>
                <a:schemeClr val="tx1"/>
              </a:solidFill>
              <a:latin typeface="Arial" panose="020B0604020202020204" pitchFamily="34" charset="0"/>
              <a:cs typeface="Arial" panose="020B0604020202020204" pitchFamily="34" charset="0"/>
            </a:rPr>
            <a:t>Include a critical inquiry approach</a:t>
          </a:r>
        </a:p>
      </dgm:t>
    </dgm:pt>
    <dgm:pt modelId="{B4E11F1A-BA8B-45C9-AB33-BD962F2EC55E}" type="parTrans" cxnId="{4B171CF5-23B7-4317-B83F-431EAEB9BDCB}">
      <dgm:prSet/>
      <dgm:spPr/>
      <dgm:t>
        <a:bodyPr/>
        <a:lstStyle/>
        <a:p>
          <a:endParaRPr lang="en-AU"/>
        </a:p>
      </dgm:t>
    </dgm:pt>
    <dgm:pt modelId="{D4FC28C3-05B6-4236-ADEE-830B22B31B52}" type="sibTrans" cxnId="{4B171CF5-23B7-4317-B83F-431EAEB9BDCB}">
      <dgm:prSet/>
      <dgm:spPr/>
      <dgm:t>
        <a:bodyPr/>
        <a:lstStyle/>
        <a:p>
          <a:endParaRPr lang="en-AU"/>
        </a:p>
      </dgm:t>
    </dgm:pt>
    <dgm:pt modelId="{DAEBF05E-1297-474D-8C56-47112822517B}" type="pres">
      <dgm:prSet presAssocID="{EE40DE43-B054-42E0-B800-E8D7007E97C4}" presName="Name0" presStyleCnt="0">
        <dgm:presLayoutVars>
          <dgm:dir/>
          <dgm:resizeHandles val="exact"/>
        </dgm:presLayoutVars>
      </dgm:prSet>
      <dgm:spPr/>
    </dgm:pt>
    <dgm:pt modelId="{5BAD84EA-3EDF-4AE7-8998-15C1BF9B51CA}" type="pres">
      <dgm:prSet presAssocID="{D496B511-727E-4BF5-A7AC-BF860F0D28C5}" presName="node" presStyleLbl="node1" presStyleIdx="0" presStyleCnt="5">
        <dgm:presLayoutVars>
          <dgm:bulletEnabled val="1"/>
        </dgm:presLayoutVars>
      </dgm:prSet>
      <dgm:spPr/>
    </dgm:pt>
    <dgm:pt modelId="{8A613665-254F-4FA9-A7F1-906E2034B3B0}" type="pres">
      <dgm:prSet presAssocID="{0D7D959F-A8A0-446F-815D-AF242A3EAE4C}" presName="sibTrans" presStyleCnt="0"/>
      <dgm:spPr/>
    </dgm:pt>
    <dgm:pt modelId="{B7D9E7D9-26B6-4DA5-9458-203576BECCC4}" type="pres">
      <dgm:prSet presAssocID="{E4549ACA-3B96-48D9-9398-CCE9986B2A7A}" presName="node" presStyleLbl="node1" presStyleIdx="1" presStyleCnt="5">
        <dgm:presLayoutVars>
          <dgm:bulletEnabled val="1"/>
        </dgm:presLayoutVars>
      </dgm:prSet>
      <dgm:spPr/>
    </dgm:pt>
    <dgm:pt modelId="{F8C5E3F9-6816-4128-9277-B99E175358D3}" type="pres">
      <dgm:prSet presAssocID="{B9C70172-5037-4B14-AF6D-C482284B732D}" presName="sibTrans" presStyleCnt="0"/>
      <dgm:spPr/>
    </dgm:pt>
    <dgm:pt modelId="{8F8AB09C-2C7F-480F-8574-1E3F21E1F0A0}" type="pres">
      <dgm:prSet presAssocID="{EE3EC1E9-D41E-425A-800B-4069F9A8F78E}" presName="node" presStyleLbl="node1" presStyleIdx="2" presStyleCnt="5">
        <dgm:presLayoutVars>
          <dgm:bulletEnabled val="1"/>
        </dgm:presLayoutVars>
      </dgm:prSet>
      <dgm:spPr/>
    </dgm:pt>
    <dgm:pt modelId="{A3692EAE-5C2B-4073-BB3D-C5ACC5B5DA4F}" type="pres">
      <dgm:prSet presAssocID="{398F2963-61B7-4A81-B535-636BD99E9632}" presName="sibTrans" presStyleCnt="0"/>
      <dgm:spPr/>
    </dgm:pt>
    <dgm:pt modelId="{A3FDBB03-1565-459D-A512-3D714EEC4233}" type="pres">
      <dgm:prSet presAssocID="{4E588DB6-B3FD-42AF-8920-DA9DC07ABCDD}" presName="node" presStyleLbl="node1" presStyleIdx="3" presStyleCnt="5">
        <dgm:presLayoutVars>
          <dgm:bulletEnabled val="1"/>
        </dgm:presLayoutVars>
      </dgm:prSet>
      <dgm:spPr/>
    </dgm:pt>
    <dgm:pt modelId="{383EFEC4-A570-405F-B062-9F963F4D9A5B}" type="pres">
      <dgm:prSet presAssocID="{9FBFBF76-DF62-463C-8F99-3BE9A5610C2A}" presName="sibTrans" presStyleCnt="0"/>
      <dgm:spPr/>
    </dgm:pt>
    <dgm:pt modelId="{CE5E056F-1B65-4615-9BF9-4B48BAA51B2E}" type="pres">
      <dgm:prSet presAssocID="{E6D58512-B7F1-4C88-BB83-959AD7999CDE}" presName="node" presStyleLbl="node1" presStyleIdx="4" presStyleCnt="5">
        <dgm:presLayoutVars>
          <dgm:bulletEnabled val="1"/>
        </dgm:presLayoutVars>
      </dgm:prSet>
      <dgm:spPr/>
    </dgm:pt>
  </dgm:ptLst>
  <dgm:cxnLst>
    <dgm:cxn modelId="{C91F4311-838F-4CD1-A275-5D3E002337E7}" srcId="{EE40DE43-B054-42E0-B800-E8D7007E97C4}" destId="{4E588DB6-B3FD-42AF-8920-DA9DC07ABCDD}" srcOrd="3" destOrd="0" parTransId="{65658F4E-D35C-4C51-A3DD-D765ACA39AA5}" sibTransId="{9FBFBF76-DF62-463C-8F99-3BE9A5610C2A}"/>
    <dgm:cxn modelId="{7F9E442F-077F-4552-A489-F7930BE86955}" type="presOf" srcId="{EE3EC1E9-D41E-425A-800B-4069F9A8F78E}" destId="{8F8AB09C-2C7F-480F-8574-1E3F21E1F0A0}" srcOrd="0" destOrd="0" presId="urn:microsoft.com/office/officeart/2005/8/layout/hList6"/>
    <dgm:cxn modelId="{C506DF3B-3EE4-4936-9165-153C2A6CEED3}" type="presOf" srcId="{D496B511-727E-4BF5-A7AC-BF860F0D28C5}" destId="{5BAD84EA-3EDF-4AE7-8998-15C1BF9B51CA}" srcOrd="0" destOrd="0" presId="urn:microsoft.com/office/officeart/2005/8/layout/hList6"/>
    <dgm:cxn modelId="{E8ED765C-215F-4A2B-9AA6-AEDA63917988}" type="presOf" srcId="{E4549ACA-3B96-48D9-9398-CCE9986B2A7A}" destId="{B7D9E7D9-26B6-4DA5-9458-203576BECCC4}" srcOrd="0" destOrd="0" presId="urn:microsoft.com/office/officeart/2005/8/layout/hList6"/>
    <dgm:cxn modelId="{E79FDB5F-B6E9-4F36-B5AC-44B099B44246}" srcId="{EE40DE43-B054-42E0-B800-E8D7007E97C4}" destId="{D496B511-727E-4BF5-A7AC-BF860F0D28C5}" srcOrd="0" destOrd="0" parTransId="{6420C187-D9CE-4446-AEAF-4C2DE430577B}" sibTransId="{0D7D959F-A8A0-446F-815D-AF242A3EAE4C}"/>
    <dgm:cxn modelId="{CB845946-DC26-4EA8-B9DA-4124BF7527CB}" srcId="{EE40DE43-B054-42E0-B800-E8D7007E97C4}" destId="{E4549ACA-3B96-48D9-9398-CCE9986B2A7A}" srcOrd="1" destOrd="0" parTransId="{4D6B69D4-A90F-4412-B3DC-C0F7B1A5B76D}" sibTransId="{B9C70172-5037-4B14-AF6D-C482284B732D}"/>
    <dgm:cxn modelId="{8519FB56-938B-484D-B309-856E4F8971BF}" srcId="{EE40DE43-B054-42E0-B800-E8D7007E97C4}" destId="{EE3EC1E9-D41E-425A-800B-4069F9A8F78E}" srcOrd="2" destOrd="0" parTransId="{1C4B9FFE-3E17-4196-B1B3-8E07AB95016D}" sibTransId="{398F2963-61B7-4A81-B535-636BD99E9632}"/>
    <dgm:cxn modelId="{AB08B9A3-9127-4149-BC22-EAF409978719}" type="presOf" srcId="{E6D58512-B7F1-4C88-BB83-959AD7999CDE}" destId="{CE5E056F-1B65-4615-9BF9-4B48BAA51B2E}" srcOrd="0" destOrd="0" presId="urn:microsoft.com/office/officeart/2005/8/layout/hList6"/>
    <dgm:cxn modelId="{BEAF7FCC-4387-4902-B375-27564D1F6449}" type="presOf" srcId="{4E588DB6-B3FD-42AF-8920-DA9DC07ABCDD}" destId="{A3FDBB03-1565-459D-A512-3D714EEC4233}" srcOrd="0" destOrd="0" presId="urn:microsoft.com/office/officeart/2005/8/layout/hList6"/>
    <dgm:cxn modelId="{6B2DDAD0-50C5-4DA7-BE5B-50EDF96D1FE3}" type="presOf" srcId="{EE40DE43-B054-42E0-B800-E8D7007E97C4}" destId="{DAEBF05E-1297-474D-8C56-47112822517B}" srcOrd="0" destOrd="0" presId="urn:microsoft.com/office/officeart/2005/8/layout/hList6"/>
    <dgm:cxn modelId="{4B171CF5-23B7-4317-B83F-431EAEB9BDCB}" srcId="{EE40DE43-B054-42E0-B800-E8D7007E97C4}" destId="{E6D58512-B7F1-4C88-BB83-959AD7999CDE}" srcOrd="4" destOrd="0" parTransId="{B4E11F1A-BA8B-45C9-AB33-BD962F2EC55E}" sibTransId="{D4FC28C3-05B6-4236-ADEE-830B22B31B52}"/>
    <dgm:cxn modelId="{0649B8F7-D0F7-4640-B2C3-D97A2C257C4D}" type="presParOf" srcId="{DAEBF05E-1297-474D-8C56-47112822517B}" destId="{5BAD84EA-3EDF-4AE7-8998-15C1BF9B51CA}" srcOrd="0" destOrd="0" presId="urn:microsoft.com/office/officeart/2005/8/layout/hList6"/>
    <dgm:cxn modelId="{8D2E4D18-52B1-45C3-AAF2-37C233C2C751}" type="presParOf" srcId="{DAEBF05E-1297-474D-8C56-47112822517B}" destId="{8A613665-254F-4FA9-A7F1-906E2034B3B0}" srcOrd="1" destOrd="0" presId="urn:microsoft.com/office/officeart/2005/8/layout/hList6"/>
    <dgm:cxn modelId="{B5D7BFAE-02EC-42A5-AC9B-129BAF25E6D6}" type="presParOf" srcId="{DAEBF05E-1297-474D-8C56-47112822517B}" destId="{B7D9E7D9-26B6-4DA5-9458-203576BECCC4}" srcOrd="2" destOrd="0" presId="urn:microsoft.com/office/officeart/2005/8/layout/hList6"/>
    <dgm:cxn modelId="{2AC4006B-55D3-4ED1-AC74-C8A5056DD75C}" type="presParOf" srcId="{DAEBF05E-1297-474D-8C56-47112822517B}" destId="{F8C5E3F9-6816-4128-9277-B99E175358D3}" srcOrd="3" destOrd="0" presId="urn:microsoft.com/office/officeart/2005/8/layout/hList6"/>
    <dgm:cxn modelId="{F1DFA4D6-8D96-4B58-874F-27205F921210}" type="presParOf" srcId="{DAEBF05E-1297-474D-8C56-47112822517B}" destId="{8F8AB09C-2C7F-480F-8574-1E3F21E1F0A0}" srcOrd="4" destOrd="0" presId="urn:microsoft.com/office/officeart/2005/8/layout/hList6"/>
    <dgm:cxn modelId="{F3C0C374-A816-4800-8262-E8CCCD28B01B}" type="presParOf" srcId="{DAEBF05E-1297-474D-8C56-47112822517B}" destId="{A3692EAE-5C2B-4073-BB3D-C5ACC5B5DA4F}" srcOrd="5" destOrd="0" presId="urn:microsoft.com/office/officeart/2005/8/layout/hList6"/>
    <dgm:cxn modelId="{833B0870-7FAB-4741-A42D-AD98A649DAB3}" type="presParOf" srcId="{DAEBF05E-1297-474D-8C56-47112822517B}" destId="{A3FDBB03-1565-459D-A512-3D714EEC4233}" srcOrd="6" destOrd="0" presId="urn:microsoft.com/office/officeart/2005/8/layout/hList6"/>
    <dgm:cxn modelId="{6E58C04E-CFBF-40B6-B1E1-B2F2404848ED}" type="presParOf" srcId="{DAEBF05E-1297-474D-8C56-47112822517B}" destId="{383EFEC4-A570-405F-B062-9F963F4D9A5B}" srcOrd="7" destOrd="0" presId="urn:microsoft.com/office/officeart/2005/8/layout/hList6"/>
    <dgm:cxn modelId="{56B94340-1B00-4418-9533-C08A861B39EA}" type="presParOf" srcId="{DAEBF05E-1297-474D-8C56-47112822517B}" destId="{CE5E056F-1B65-4615-9BF9-4B48BAA51B2E}"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007852"/>
        </a:solidFill>
        <a:ln>
          <a:solidFill>
            <a:srgbClr val="007852"/>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Learning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007852"/>
        </a:solidFill>
        <a:ln>
          <a:solidFill>
            <a:srgbClr val="007852"/>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007852"/>
        </a:solidFill>
        <a:ln>
          <a:solidFill>
            <a:srgbClr val="007852"/>
          </a:solidFill>
        </a:ln>
      </dgm:spPr>
      <dgm:t>
        <a:bodyPr/>
        <a:lstStyle/>
        <a:p>
          <a:r>
            <a:rPr lang="en-AU" sz="1800" dirty="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Health and Physical Education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4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19690">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lumMod val="60000"/>
              <a:lumOff val="40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2">
              <a:lumMod val="60000"/>
              <a:lumOff val="40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2">
              <a:lumMod val="40000"/>
              <a:lumOff val="60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2">
              <a:lumMod val="20000"/>
              <a:lumOff val="80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Health and Physical Education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2">
              <a:lumMod val="20000"/>
              <a:lumOff val="80000"/>
            </a:schemeClr>
          </a:solidFill>
        </a:ln>
      </dgm:spPr>
      <dgm:t>
        <a:bodyPr/>
        <a:lstStyle/>
        <a:p>
          <a:r>
            <a:rPr lang="en-AU" sz="24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7285">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2">
              <a:lumMod val="20000"/>
              <a:lumOff val="80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23276"/>
          <a:ext cx="8026074" cy="6941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Health and Physical Education </a:t>
          </a:r>
        </a:p>
      </dsp:txBody>
      <dsp:txXfrm>
        <a:off x="420654" y="223276"/>
        <a:ext cx="8026074" cy="694150"/>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34036"/>
          <a:ext cx="8026074" cy="672631"/>
        </a:xfrm>
        <a:prstGeom prst="rect">
          <a:avLst/>
        </a:prstGeom>
        <a:solidFill>
          <a:schemeClr val="accent2"/>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Health and Physical Education </a:t>
          </a:r>
        </a:p>
      </dsp:txBody>
      <dsp:txXfrm>
        <a:off x="420654" y="234036"/>
        <a:ext cx="8026074" cy="67263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2519"/>
          <a:ext cx="8026074" cy="715664"/>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Health and Physical Education </a:t>
          </a:r>
        </a:p>
      </dsp:txBody>
      <dsp:txXfrm>
        <a:off x="420654" y="212519"/>
        <a:ext cx="8026074" cy="715664"/>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rgbClr val="007852"/>
        </a:solidFill>
        <a:ln w="12700" cap="flat" cmpd="sng" algn="ctr">
          <a:solidFill>
            <a:srgbClr val="007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HPE propositions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rgbClr val="007852"/>
        </a:solidFill>
        <a:ln w="12700" cap="flat" cmpd="sng" algn="ctr">
          <a:solidFill>
            <a:srgbClr val="007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Importance of a healthy school environment</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007852"/>
        </a:solidFill>
        <a:ln w="12700" cap="flat" cmpd="sng" algn="ctr">
          <a:solidFill>
            <a:srgbClr val="007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Organisation of learning</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Meeting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D84EA-3EDF-4AE7-8998-15C1BF9B51CA}">
      <dsp:nvSpPr>
        <dsp:cNvPr id="0" name=""/>
        <dsp:cNvSpPr/>
      </dsp:nvSpPr>
      <dsp:spPr>
        <a:xfrm rot="16200000">
          <a:off x="-1191509" y="1194783"/>
          <a:ext cx="3538521" cy="114895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98461" bIns="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Focus on educative purposes</a:t>
          </a:r>
        </a:p>
      </dsp:txBody>
      <dsp:txXfrm rot="5400000">
        <a:off x="3275" y="707703"/>
        <a:ext cx="1148953" cy="2123113"/>
      </dsp:txXfrm>
    </dsp:sp>
    <dsp:sp modelId="{B7D9E7D9-26B6-4DA5-9458-203576BECCC4}">
      <dsp:nvSpPr>
        <dsp:cNvPr id="0" name=""/>
        <dsp:cNvSpPr/>
      </dsp:nvSpPr>
      <dsp:spPr>
        <a:xfrm rot="16200000">
          <a:off x="43614" y="1194783"/>
          <a:ext cx="3538521" cy="1148953"/>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98461" bIns="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Take a strengths-based approach</a:t>
          </a:r>
        </a:p>
      </dsp:txBody>
      <dsp:txXfrm rot="5400000">
        <a:off x="1238398" y="707703"/>
        <a:ext cx="1148953" cy="2123113"/>
      </dsp:txXfrm>
    </dsp:sp>
    <dsp:sp modelId="{8F8AB09C-2C7F-480F-8574-1E3F21E1F0A0}">
      <dsp:nvSpPr>
        <dsp:cNvPr id="0" name=""/>
        <dsp:cNvSpPr/>
      </dsp:nvSpPr>
      <dsp:spPr>
        <a:xfrm rot="16200000">
          <a:off x="1278739" y="1194783"/>
          <a:ext cx="3538521" cy="1148953"/>
        </a:xfrm>
        <a:prstGeom prst="flowChartManualOperati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98461" bIns="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latin typeface="Arial" panose="020B0604020202020204" pitchFamily="34" charset="0"/>
              <a:cs typeface="Arial" panose="020B0604020202020204" pitchFamily="34" charset="0"/>
            </a:rPr>
            <a:t>Value movement</a:t>
          </a:r>
        </a:p>
      </dsp:txBody>
      <dsp:txXfrm rot="5400000">
        <a:off x="2473523" y="707703"/>
        <a:ext cx="1148953" cy="2123113"/>
      </dsp:txXfrm>
    </dsp:sp>
    <dsp:sp modelId="{A3FDBB03-1565-459D-A512-3D714EEC4233}">
      <dsp:nvSpPr>
        <dsp:cNvPr id="0" name=""/>
        <dsp:cNvSpPr/>
      </dsp:nvSpPr>
      <dsp:spPr>
        <a:xfrm rot="16200000">
          <a:off x="2513864" y="1194783"/>
          <a:ext cx="3538521" cy="1148953"/>
        </a:xfrm>
        <a:prstGeom prst="flowChartManualOperati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98461" bIns="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latin typeface="Arial" panose="020B0604020202020204" pitchFamily="34" charset="0"/>
              <a:cs typeface="Arial" panose="020B0604020202020204" pitchFamily="34" charset="0"/>
            </a:rPr>
            <a:t>Build health literacy</a:t>
          </a:r>
        </a:p>
      </dsp:txBody>
      <dsp:txXfrm rot="5400000">
        <a:off x="3708648" y="707703"/>
        <a:ext cx="1148953" cy="2123113"/>
      </dsp:txXfrm>
    </dsp:sp>
    <dsp:sp modelId="{CE5E056F-1B65-4615-9BF9-4B48BAA51B2E}">
      <dsp:nvSpPr>
        <dsp:cNvPr id="0" name=""/>
        <dsp:cNvSpPr/>
      </dsp:nvSpPr>
      <dsp:spPr>
        <a:xfrm rot="16200000">
          <a:off x="3748988" y="1194783"/>
          <a:ext cx="3538521" cy="1148953"/>
        </a:xfrm>
        <a:prstGeom prst="flowChartManualOperati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98461" bIns="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latin typeface="Arial" panose="020B0604020202020204" pitchFamily="34" charset="0"/>
              <a:cs typeface="Arial" panose="020B0604020202020204" pitchFamily="34" charset="0"/>
            </a:rPr>
            <a:t>Include a critical inquiry approach</a:t>
          </a:r>
        </a:p>
      </dsp:txBody>
      <dsp:txXfrm rot="5400000">
        <a:off x="4943772" y="707703"/>
        <a:ext cx="1148953" cy="2123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rgbClr val="007852"/>
        </a:solidFill>
        <a:ln w="12700" cap="flat" cmpd="sng" algn="ctr">
          <a:solidFill>
            <a:srgbClr val="007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Learning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rgbClr val="007852"/>
        </a:solidFill>
        <a:ln w="12700" cap="flat" cmpd="sng" algn="ctr">
          <a:solidFill>
            <a:srgbClr val="007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rgbClr val="007852"/>
        </a:solidFill>
        <a:ln w="12700" cap="flat" cmpd="sng" algn="ctr">
          <a:solidFill>
            <a:srgbClr val="007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28936"/>
          <a:ext cx="8026074" cy="682831"/>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Health and Physical Education </a:t>
          </a:r>
        </a:p>
      </dsp:txBody>
      <dsp:txXfrm>
        <a:off x="420654" y="228936"/>
        <a:ext cx="8026074" cy="68283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07271"/>
          <a:ext cx="8026074" cy="726161"/>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Health and Physical Education </a:t>
          </a:r>
        </a:p>
      </dsp:txBody>
      <dsp:txXfrm>
        <a:off x="420654" y="207271"/>
        <a:ext cx="8026074" cy="72616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17/09/2024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17/09/2024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Health and Physical Education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defRPr/>
            </a:pPr>
            <a:r>
              <a:rPr lang="en-US" sz="1200" b="0" i="0" dirty="0">
                <a:solidFill>
                  <a:schemeClr val="tx1"/>
                </a:solidFill>
                <a:effectLst/>
                <a:latin typeface="Arial" panose="020B0604020202020204" pitchFamily="34" charset="0"/>
                <a:cs typeface="Arial" panose="020B0604020202020204" pitchFamily="34" charset="0"/>
              </a:rPr>
              <a:t>This is an overview of the </a:t>
            </a:r>
            <a:r>
              <a:rPr lang="en-US" sz="1200" b="0" i="0" dirty="0" err="1">
                <a:solidFill>
                  <a:schemeClr val="tx1"/>
                </a:solidFill>
                <a:effectLst/>
                <a:latin typeface="Arial" panose="020B0604020202020204" pitchFamily="34" charset="0"/>
                <a:cs typeface="Arial" panose="020B0604020202020204" pitchFamily="34" charset="0"/>
              </a:rPr>
              <a:t>organisation</a:t>
            </a:r>
            <a:r>
              <a:rPr lang="en-US" sz="1200" b="0" i="0" dirty="0">
                <a:solidFill>
                  <a:schemeClr val="tx1"/>
                </a:solidFill>
                <a:effectLst/>
                <a:latin typeface="Arial" panose="020B0604020202020204" pitchFamily="34" charset="0"/>
                <a:cs typeface="Arial" panose="020B0604020202020204" pitchFamily="34" charset="0"/>
              </a:rPr>
              <a:t> of the Australian Curriculum Version 8.4: Health and Physical Education compared to Version 9.0, with the main changes noted. </a:t>
            </a:r>
            <a:endParaRPr lang="en-AU" sz="1200" b="1" i="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 typeface="System Font Regular"/>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https://v9.australiancurriculum.edu.au/teacher-resources/understand-this-learning-area/health-and-physical-education.</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764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Arial" panose="020B0604020202020204" pitchFamily="34" charset="0"/>
                <a:cs typeface="Arial" panose="020B0604020202020204" pitchFamily="34" charset="0"/>
              </a:rPr>
              <a:t>The o</a:t>
            </a:r>
            <a:r>
              <a:rPr lang="en-AU" dirty="0">
                <a:latin typeface="Arial" panose="020B0604020202020204" pitchFamily="34" charset="0"/>
                <a:cs typeface="Arial" panose="020B0604020202020204" pitchFamily="34" charset="0"/>
              </a:rPr>
              <a:t>rganisation of the Australian Curriculum in Version 8.4 is in two parts: </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how the learning area works</a:t>
            </a:r>
            <a:r>
              <a:rPr lang="en-AU" b="0" i="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which includes the rationale, aims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key ideas, structure and resources.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Learning area curriculum </a:t>
            </a:r>
            <a:r>
              <a:rPr lang="en-AU" i="0" dirty="0">
                <a:latin typeface="Arial" panose="020B0604020202020204" pitchFamily="34" charset="0"/>
                <a:cs typeface="Arial" panose="020B0604020202020204" pitchFamily="34" charset="0"/>
              </a:rPr>
              <a:t>including the </a:t>
            </a:r>
            <a:r>
              <a:rPr lang="en-AU" dirty="0">
                <a:latin typeface="Arial" panose="020B0604020202020204" pitchFamily="34" charset="0"/>
                <a:cs typeface="Arial" panose="020B0604020202020204" pitchFamily="34" charset="0"/>
              </a:rPr>
              <a:t>year level description, the achievement standard, strands and sub-strands, content descriptions, threads and content elaborations.</a:t>
            </a:r>
          </a:p>
          <a:p>
            <a:pPr marL="457200" lvl="1" indent="0">
              <a:buFont typeface="Symbol" panose="05050102010706020507" pitchFamily="18" charset="2"/>
              <a:buNone/>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https://v9.australiancurriculum.edu.au/teacher-resources/understand-this-learning-area/health-and-physical-education. </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994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Version 9.0 learning area structure helps teachers organise the teaching and assessment for Health and Physical Education.</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It is organised into two sections:</a:t>
            </a:r>
            <a:r>
              <a:rPr lang="en-AU" i="1"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i="1"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and,</a:t>
            </a:r>
            <a:r>
              <a:rPr lang="en-AU" i="1" dirty="0">
                <a:latin typeface="Arial" panose="020B0604020202020204" pitchFamily="34" charset="0"/>
                <a:cs typeface="Arial" panose="020B0604020202020204" pitchFamily="34" charset="0"/>
              </a:rPr>
              <a:t>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Curriculum elements</a:t>
            </a:r>
            <a:r>
              <a:rPr lang="en-AU" dirty="0">
                <a:latin typeface="Arial" panose="020B0604020202020204" pitchFamily="34" charset="0"/>
                <a:cs typeface="Arial" panose="020B0604020202020204" pitchFamily="34" charset="0"/>
              </a:rPr>
              <a:t>.</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a:t>
            </a: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section provides detail of the intent of the Australian Curriculum v9.0: Health and Physical Education and a snapshot of the structure. In green are two new sections: key considerations and key connections. </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a:t>
            </a:r>
            <a:r>
              <a:rPr lang="en-AU" i="1"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Curriculum elements </a:t>
            </a:r>
            <a:r>
              <a:rPr lang="en-AU" i="0" dirty="0">
                <a:latin typeface="Arial" panose="020B0604020202020204" pitchFamily="34" charset="0"/>
                <a:cs typeface="Arial" panose="020B0604020202020204" pitchFamily="34" charset="0"/>
              </a:rPr>
              <a:t>section </a:t>
            </a:r>
            <a:r>
              <a:rPr lang="en-AU" dirty="0">
                <a:latin typeface="Arial" panose="020B0604020202020204" pitchFamily="34" charset="0"/>
                <a:cs typeface="Arial" panose="020B0604020202020204" pitchFamily="34" charset="0"/>
              </a:rPr>
              <a:t>shows the elements associated with Health and Physical Education.</a:t>
            </a:r>
          </a:p>
          <a:p>
            <a:pPr marL="457200" marR="0" lvl="1" indent="0" algn="l" defTabSz="914400" rtl="0" eaLnBrk="0" fontAlgn="base" latinLnBrk="0" hangingPunct="0">
              <a:lnSpc>
                <a:spcPct val="100000"/>
              </a:lnSpc>
              <a:spcBef>
                <a:spcPct val="30000"/>
              </a:spcBef>
              <a:spcAft>
                <a:spcPct val="0"/>
              </a:spcAft>
              <a:buClrTx/>
              <a:buSzTx/>
              <a:buFont typeface="System Font Regular"/>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https://v9.australiancurriculum.edu.au/teacher-resources/understand-this-learning-area/health-and-physical-education. </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700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a:t>
            </a:r>
            <a:r>
              <a:rPr lang="en-AU" b="1" i="0" dirty="0">
                <a:latin typeface="Arial" panose="020B0604020202020204" pitchFamily="34" charset="0"/>
                <a:cs typeface="Arial" panose="020B0604020202020204" pitchFamily="34" charset="0"/>
              </a:rPr>
              <a:t>Understand this learning area </a:t>
            </a:r>
            <a:r>
              <a:rPr lang="en-AU" b="0" dirty="0">
                <a:latin typeface="Arial" panose="020B0604020202020204" pitchFamily="34" charset="0"/>
                <a:cs typeface="Arial" panose="020B0604020202020204" pitchFamily="34" charset="0"/>
              </a:rPr>
              <a:t>section of the curriculum will be covered next.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41526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Health and Physical Education, the introduction in Version 9.0 is one sentence: ‘</a:t>
            </a:r>
            <a:r>
              <a:rPr lang="en-AU" b="0" i="0" u="none" strike="noStrike" dirty="0">
                <a:solidFill>
                  <a:srgbClr val="000000"/>
                </a:solidFill>
                <a:effectLst/>
                <a:latin typeface="Arial" panose="020B0604020202020204" pitchFamily="34" charset="0"/>
                <a:cs typeface="Arial" panose="020B0604020202020204" pitchFamily="34" charset="0"/>
              </a:rPr>
              <a:t>The Australian Curriculum: Health and Physical Education is written on the basis that all students will study Health and Physical Education from Foundation to Year 10.’ (ACARA, 2022, https://v9.australiancurriculum.edu.au/teacher-resources/understand-this-learning-area/health-and-physical-education)</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rationale and aims capture the intent of teaching Health and Physical Education and inform teachers’ planning in a school context.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https://v9.australiancurriculum.edu.au/teacher-resources/understand-this-learning-area/Health and Physical Education.</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158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Exploring the structure of Health and Physical Education provides a way for teachers to conceptualise the Australian Curriculum Health and Physical Education.  </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https://v9.australiancurriculum.edu.au/teacher-resources/understand-this-learning-area/Health and Physical Education.</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964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dirty="0">
                <a:solidFill>
                  <a:srgbClr val="000000"/>
                </a:solidFill>
                <a:effectLst/>
                <a:latin typeface="Arial" panose="020B0604020202020204" pitchFamily="34" charset="0"/>
                <a:cs typeface="Arial" panose="020B0604020202020204" pitchFamily="34" charset="0"/>
              </a:rPr>
              <a:t>The structure of the strands in Health and Physical Education remains unchanged. </a:t>
            </a:r>
          </a:p>
          <a:p>
            <a:pPr marL="0" indent="0" algn="l">
              <a:buFont typeface="Arial" panose="020B0604020202020204" pitchFamily="34" charset="0"/>
              <a:buNone/>
            </a:pPr>
            <a:r>
              <a:rPr lang="en-US" b="0" dirty="0">
                <a:solidFill>
                  <a:srgbClr val="000000"/>
                </a:solidFill>
                <a:effectLst/>
                <a:latin typeface="Arial" panose="020B0604020202020204" pitchFamily="34" charset="0"/>
                <a:cs typeface="Arial" panose="020B0604020202020204" pitchFamily="34" charset="0"/>
              </a:rPr>
              <a:t>We still have two strands; personal, social and community health and movement and physical activity.</a:t>
            </a:r>
          </a:p>
          <a:p>
            <a:pPr marL="0" indent="0" algn="l">
              <a:buFont typeface="Arial" panose="020B0604020202020204" pitchFamily="34" charset="0"/>
              <a:buNone/>
            </a:pPr>
            <a:r>
              <a:rPr lang="en-US" b="0" dirty="0">
                <a:solidFill>
                  <a:srgbClr val="000000"/>
                </a:solidFill>
                <a:effectLst/>
                <a:latin typeface="Arial" panose="020B0604020202020204" pitchFamily="34" charset="0"/>
                <a:cs typeface="Arial" panose="020B0604020202020204" pitchFamily="34" charset="0"/>
              </a:rPr>
              <a:t>There has however been a revision of the sub-strands that sit underneath the strands.</a:t>
            </a:r>
            <a:endParaRPr lang="en-US" b="1"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1"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965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b="0" dirty="0">
                <a:solidFill>
                  <a:srgbClr val="000000"/>
                </a:solidFill>
                <a:effectLst/>
                <a:latin typeface="Arial" panose="020B0604020202020204" pitchFamily="34" charset="0"/>
                <a:cs typeface="Arial" panose="020B0604020202020204" pitchFamily="34" charset="0"/>
              </a:rPr>
              <a:t>In Health and Physical Education, the curriculum content is organized through strands and sub-strands. The two strands are:</a:t>
            </a:r>
          </a:p>
          <a:p>
            <a:pPr marL="0" indent="0" algn="l">
              <a:buFont typeface="+mj-lt"/>
              <a:buNone/>
            </a:pPr>
            <a:endParaRPr lang="en-US" b="0" dirty="0">
              <a:solidFill>
                <a:srgbClr val="000000"/>
              </a:solidFill>
              <a:effectLst/>
              <a:latin typeface="Arial" panose="020B0604020202020204" pitchFamily="34" charset="0"/>
              <a:cs typeface="Arial" panose="020B0604020202020204" pitchFamily="34" charset="0"/>
            </a:endParaRPr>
          </a:p>
          <a:p>
            <a:pPr marL="252000" indent="-252000" algn="l">
              <a:buFont typeface="Arial" panose="020B0604020202020204" pitchFamily="34" charset="0"/>
              <a:buChar char="•"/>
            </a:pPr>
            <a:r>
              <a:rPr lang="en-US" b="0" dirty="0">
                <a:solidFill>
                  <a:srgbClr val="000000"/>
                </a:solidFill>
                <a:effectLst/>
                <a:latin typeface="Arial" panose="020B0604020202020204" pitchFamily="34" charset="0"/>
                <a:cs typeface="Arial" panose="020B0604020202020204" pitchFamily="34" charset="0"/>
              </a:rPr>
              <a:t>Personal, social and community health</a:t>
            </a:r>
          </a:p>
          <a:p>
            <a:pPr marL="252000" indent="-252000" algn="l">
              <a:buFont typeface="Arial" panose="020B0604020202020204" pitchFamily="34" charset="0"/>
              <a:buChar char="•"/>
            </a:pPr>
            <a:r>
              <a:rPr lang="en-US" b="0" dirty="0">
                <a:solidFill>
                  <a:srgbClr val="000000"/>
                </a:solidFill>
                <a:effectLst/>
                <a:latin typeface="Arial" panose="020B0604020202020204" pitchFamily="34" charset="0"/>
                <a:cs typeface="Arial" panose="020B0604020202020204" pitchFamily="34" charset="0"/>
              </a:rPr>
              <a:t>Movement and physical activity.</a:t>
            </a:r>
          </a:p>
          <a:p>
            <a:pPr marL="171450" indent="-171450" algn="l">
              <a:buFont typeface="Arial" panose="020B0604020202020204" pitchFamily="34" charset="0"/>
              <a:buChar char="•"/>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Each strand is </a:t>
            </a:r>
            <a:r>
              <a:rPr lang="en-US" b="0" dirty="0" err="1">
                <a:solidFill>
                  <a:srgbClr val="000000"/>
                </a:solidFill>
                <a:effectLst/>
                <a:latin typeface="Arial" panose="020B0604020202020204" pitchFamily="34" charset="0"/>
                <a:cs typeface="Arial" panose="020B0604020202020204" pitchFamily="34" charset="0"/>
              </a:rPr>
              <a:t>organised</a:t>
            </a:r>
            <a:r>
              <a:rPr lang="en-US" b="0" dirty="0">
                <a:solidFill>
                  <a:srgbClr val="000000"/>
                </a:solidFill>
                <a:effectLst/>
                <a:latin typeface="Arial" panose="020B0604020202020204" pitchFamily="34" charset="0"/>
                <a:cs typeface="Arial" panose="020B0604020202020204" pitchFamily="34" charset="0"/>
              </a:rPr>
              <a:t> into sub-strands. There have been refinements to the sub-strand structure. In black are the Version 9.0 names of strands and sub-strands. In grey and with a strikethrough are the names of the Australian Curriculum Version 8.4 sub-strands. In Version 9, the sub-strand names more accurately reflect the content within each.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49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b="0" dirty="0">
                <a:latin typeface="Arial" panose="020B0604020202020204" pitchFamily="34" charset="0"/>
                <a:cs typeface="Arial" panose="020B0604020202020204" pitchFamily="34" charset="0"/>
              </a:rPr>
              <a:t>In Health and Physical Education, there is an additional structural element, the focus areas. The content descriptions in Health and Physical Education must be taught through the 12 focus areas.</a:t>
            </a:r>
          </a:p>
          <a:p>
            <a:pPr marL="0" indent="0">
              <a:buFont typeface="+mj-lt"/>
              <a:buNone/>
            </a:pPr>
            <a:endParaRPr lang="en-AU" b="0" dirty="0">
              <a:latin typeface="Arial" panose="020B0604020202020204" pitchFamily="34" charset="0"/>
              <a:cs typeface="Arial" panose="020B0604020202020204" pitchFamily="34" charset="0"/>
            </a:endParaRPr>
          </a:p>
          <a:p>
            <a:pPr marL="0" indent="0">
              <a:buFont typeface="+mj-lt"/>
              <a:buNone/>
            </a:pPr>
            <a:r>
              <a:rPr lang="en-AU" b="0" dirty="0">
                <a:latin typeface="Arial" panose="020B0604020202020204" pitchFamily="34" charset="0"/>
                <a:cs typeface="Arial" panose="020B0604020202020204" pitchFamily="34" charset="0"/>
              </a:rPr>
              <a:t>They provide the breadth of learning across Prep to Year 10 that students require to demonstrate the knowledge, understanding and skills described in the achievement standard.</a:t>
            </a:r>
          </a:p>
          <a:p>
            <a:pPr marL="0" indent="0">
              <a:buFont typeface="+mj-lt"/>
              <a:buNone/>
            </a:pPr>
            <a:endParaRPr lang="en-AU" b="0" dirty="0">
              <a:latin typeface="Arial" panose="020B0604020202020204" pitchFamily="34" charset="0"/>
              <a:cs typeface="Arial" panose="020B0604020202020204" pitchFamily="34" charset="0"/>
            </a:endParaRPr>
          </a:p>
          <a:p>
            <a:pPr marL="0" indent="0">
              <a:buFont typeface="+mj-lt"/>
              <a:buNone/>
            </a:pPr>
            <a:r>
              <a:rPr lang="en-AU" b="0" dirty="0">
                <a:latin typeface="Arial" panose="020B0604020202020204" pitchFamily="34" charset="0"/>
                <a:cs typeface="Arial" panose="020B0604020202020204" pitchFamily="34" charset="0"/>
              </a:rPr>
              <a:t>Level descriptions provide guidance about how each focus area can be addressed in the band and the content elaborations provide examples of how and when elements of the focus areas can be addressed.</a:t>
            </a:r>
          </a:p>
          <a:p>
            <a:pPr marL="0" indent="0">
              <a:buFont typeface="+mj-lt"/>
              <a:buNone/>
            </a:pPr>
            <a:endParaRPr lang="en-AU" b="0" dirty="0">
              <a:latin typeface="Arial" panose="020B0604020202020204" pitchFamily="34" charset="0"/>
              <a:cs typeface="Arial" panose="020B0604020202020204" pitchFamily="34" charset="0"/>
            </a:endParaRPr>
          </a:p>
          <a:p>
            <a:pPr marL="0" indent="0">
              <a:buFont typeface="+mj-lt"/>
              <a:buNone/>
            </a:pPr>
            <a:r>
              <a:rPr lang="en-AU" b="0" dirty="0">
                <a:latin typeface="Arial" panose="020B0604020202020204" pitchFamily="34" charset="0"/>
                <a:cs typeface="Arial" panose="020B0604020202020204" pitchFamily="34" charset="0"/>
              </a:rPr>
              <a:t>Decisions about the specific timing of individual aspects of each focus area being taught are the responsibility of schools and teachers.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Focus areas may be addressed discretely in a unit. For example, you might have a discrete Games and sports unit where students are engaged in striking and fielding physical activities. Additionally, there may be opportunities to integrate multiple focus areas into a unit. For example, you might integrate Alcohol and other drugs with Safety.</a:t>
            </a:r>
          </a:p>
          <a:p>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792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Health and Physical Education.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https://v9.australiancurriculum.edu.au/teacher-resources/understand-this-learning-area/Health and Physical Education.</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62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key considerations is a new section in v9.0 consistent across all learning areas and includes the refined key ideas from v8.4. It helps teachers to think about teaching and learning specific to Health and Physical Education.</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Importance of a healthy school environment recognises that the broader school environment can enhance the delivery of the Health and Physical Education curriculum. A whole-of-school approach can support students to make informed decisions about their health, wellbeing, safety and physical activity participation.</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Organisation of learning describes ways that schools may choose to deliver content from the HPE curriculum in different school subjects such as home economics and outdoor education.</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Health and Physical Education propositions are elaborated in the next slide.</a:t>
            </a: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There are two new considerations in all learning areas which are Protocols for engaging First Nations Australians and Meeting the needs of diverse learners.</a:t>
            </a:r>
            <a:endParaRPr lang="en-AU"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https://v9.australiancurriculum.edu.au/teacher-resources/understand-this-learning-area/HPE.</a:t>
            </a:r>
            <a:endParaRPr lang="en-US" sz="1200" b="0" i="0" dirty="0">
              <a:solidFill>
                <a:srgbClr val="44444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1198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latin typeface="Arial" panose="020B0604020202020204" pitchFamily="34" charset="0"/>
                <a:cs typeface="Arial" panose="020B0604020202020204" pitchFamily="34" charset="0"/>
              </a:rPr>
              <a:t>The Health and Physical Education curriculum is shaped by five propositions. </a:t>
            </a:r>
          </a:p>
          <a:p>
            <a:pPr marL="0" indent="0">
              <a:buFont typeface="+mj-lt"/>
              <a:buNone/>
            </a:pPr>
            <a:r>
              <a:rPr lang="en-AU" dirty="0">
                <a:latin typeface="Arial" panose="020B0604020202020204" pitchFamily="34" charset="0"/>
                <a:cs typeface="Arial" panose="020B0604020202020204" pitchFamily="34" charset="0"/>
              </a:rPr>
              <a:t>The propositions are interrelated and provide a framework for exploring the learning described in Health and Physical Education in a way that will create relevance and meaning for all students. </a:t>
            </a:r>
          </a:p>
          <a:p>
            <a:pPr marL="0" indent="0">
              <a:buFont typeface="+mj-lt"/>
              <a:buNone/>
            </a:pPr>
            <a:r>
              <a:rPr lang="en-AU" dirty="0">
                <a:latin typeface="Arial" panose="020B0604020202020204" pitchFamily="34" charset="0"/>
                <a:cs typeface="Arial" panose="020B0604020202020204" pitchFamily="34" charset="0"/>
              </a:rPr>
              <a:t>The propositions should be used to guide your planning for teaching, learning and assessment.</a:t>
            </a:r>
          </a:p>
          <a:p>
            <a:pPr marL="0" indent="0">
              <a:buFont typeface="+mj-lt"/>
              <a:buNone/>
            </a:pPr>
            <a:r>
              <a:rPr lang="en-AU" dirty="0">
                <a:latin typeface="Arial" panose="020B0604020202020204" pitchFamily="34" charset="0"/>
                <a:cs typeface="Arial" panose="020B0604020202020204" pitchFamily="34" charset="0"/>
              </a:rPr>
              <a:t>To read more about the Health and Physical Education propositions, use your mobile device to scan the QR code on screen.</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521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Health and Physical Education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However, it should be considered only when it provides appropriate and authentic opportunities to strengthen learning area content. </a:t>
            </a:r>
          </a:p>
          <a:p>
            <a:pPr marL="0" indent="0">
              <a:buFont typeface="Arial" panose="020B0604020202020204" pitchFamily="34" charset="0"/>
              <a:buNone/>
            </a:pPr>
            <a:endParaRPr lang="en-AU" b="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b="1" dirty="0">
              <a:solidFill>
                <a:srgbClr val="FF0000"/>
              </a:solidFill>
              <a:latin typeface="Arial" panose="020B0604020202020204" pitchFamily="34" charset="0"/>
              <a:cs typeface="Arial" panose="020B0604020202020204" pitchFamily="34" charset="0"/>
            </a:endParaRPr>
          </a:p>
          <a:p>
            <a:pPr>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Image created in house using SmartArt. Adapted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b="0"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810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strike="noStrike" dirty="0">
                <a:latin typeface="Arial" panose="020B0604020202020204" pitchFamily="34" charset="0"/>
                <a:cs typeface="Arial" panose="020B0604020202020204" pitchFamily="34" charset="0"/>
              </a:rPr>
              <a:t>The Health and Physical Education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indent="0">
              <a:buFont typeface="Arial" panose="020B0604020202020204" pitchFamily="34" charset="0"/>
              <a:buNone/>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https://v9.australiancurriculum.edu.au/teacher-resources/understand-this-learning-area/Health and Physical Education.</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1199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The organisation of the achievement standard in Version 9.0 has been revised.</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The achievement standard has two sections which integrate understanding and skills: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Personal, social and community health</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Movement and physical activity.</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7805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screen is an example of an achievement standard for a band. For the remainder of this section, we will be using examples from the Years 7–8 band.</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content in the achievement standard related to the Personal, social and community health strand is represented first.</a:t>
            </a: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https://v9.australiancurriculum.edu.au/teacher-resources/understand-this-learning-area/health-and-physical-education. </a:t>
            </a: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457200" lvl="1" indent="0">
              <a:buFont typeface="Calibri" panose="020F050202020403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24687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second part of the achievement standard has content related to the Movement and physical activity strand. </a:t>
            </a: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https://v9.australiancurriculum.edu.au/teacher-resources/understand-this-learning-area/health-and-physical-education. </a:t>
            </a:r>
            <a:endParaRPr lang="en-AU" sz="1200" dirty="0">
              <a:solidFill>
                <a:schemeClr val="tx1"/>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933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learning goal is to understand the implications of change in the Australian Curriculum v9.0: Health and Physical Education to support planning for the transition in your own context.</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You will know you are successful if you have more knowledge about the intent and structure of the Australian Curriculum, from v8.4 to v9.0: Health and Physical Education and can identify actions for planning in your school.</a:t>
            </a: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achievement standard paragraph is structured in a uniform way.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left shows the structure of the paragraph.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Highlighted in green is the assessable aspects linked to Identities and change.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Highlighted in yellow is the assessable aspects linked to Moving our bodies.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This structure is consistent across the bands.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https://v9.australiancurriculum.edu.au/teacher-resources/understand-this-learning-area/health-and-physical-education. </a:t>
            </a:r>
            <a:endParaRPr lang="en-AU" sz="12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3720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QCAA website, there is a resource illustrating the sequence of achievement standards from Years 7‒10. There is a similar resource for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regarding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https://v9.australiancurriculum.edu.au/teacher-resources/understand-this-learning-area/Health and Physical Education.</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0312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comparison documents show the changes to the content descriptions for Health and Physical Education.</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key is used to show the changes from Version 8.4 to Version 9.0.</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Examples from the Years 7–8 Health and Physical Education curriculum will be used to show the changes. </a:t>
            </a:r>
          </a:p>
          <a:p>
            <a:pPr marL="228600" indent="-228600">
              <a:buFont typeface="+mj-lt"/>
              <a:buAutoNum type="arabicPeriod"/>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If something has been refined from Version 8.4, it does not appear in colour.</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For example, in version 8.4, movement concepts were referenced in two different content descriptions using different language. To address this duplication, the content descriptions have been refined to reference movement strategies in one and movement concepts in the other.</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There have also been some changes to the cognitive verb that is used in the content description. While these changes have not been highlighted in the same/refined content, they may have implications for planning teaching and learning.</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5630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On screen now is an example of where content descriptions have been removed.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This thread of content from the movement and physical activity strand has been removed from both Years 7–8 and Years 9–10.</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This example is significant as there is language in the version 8.4 achievement standards that aligns directly to these content descriptions. Therefore, the removal of content descriptions has implications for your teaching, learning and assessment program.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1807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latin typeface="Arial" panose="020B0604020202020204" pitchFamily="34" charset="0"/>
                <a:cs typeface="Arial" panose="020B0604020202020204" pitchFamily="34" charset="0"/>
              </a:rPr>
              <a:t>This final example shows when new content descriptions have been added. </a:t>
            </a:r>
          </a:p>
          <a:p>
            <a:pPr marL="0" indent="0">
              <a:buFont typeface="+mj-lt"/>
              <a:buNone/>
            </a:pPr>
            <a:r>
              <a:rPr lang="en-AU" dirty="0">
                <a:latin typeface="Arial" panose="020B0604020202020204" pitchFamily="34" charset="0"/>
                <a:cs typeface="Arial" panose="020B0604020202020204" pitchFamily="34" charset="0"/>
              </a:rPr>
              <a:t>This could include new language added to a same or refined content description or it could be an entirely new content description.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781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Let’s formulate the next steps.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dirty="0">
                <a:latin typeface="Arial" panose="020B0604020202020204" pitchFamily="34" charset="0"/>
                <a:cs typeface="Arial" panose="020B0604020202020204" pitchFamily="34" charset="0"/>
              </a:rPr>
              <a:t>Source:</a:t>
            </a:r>
            <a:r>
              <a:rPr lang="en-AU" sz="1200" dirty="0">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Screenshot from QCAA website 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a:t>
            </a:r>
            <a:r>
              <a:rPr lang="en-AU" sz="1200" dirty="0">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now, is a snapshot of some of the resources available to support teachers.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2B34-138A-D202-C98A-B71DA6EAE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6DC71-2791-EE38-0DE0-93AA6690E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084F6-C1BD-D84B-C7BC-B7EBC5534633}"/>
              </a:ext>
            </a:extLst>
          </p:cNvPr>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48D9C9-D41A-3E10-5993-A00A3727FC7F}"/>
              </a:ext>
            </a:extLst>
          </p:cNvPr>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2379696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cs typeface="Arial" panose="020B0604020202020204" pitchFamily="34" charset="0"/>
              </a:rPr>
              <a:t>If you have any queries regarding Australian Curriculum v9.0: Health and Physical Education, please contact the K-10 Curriculum and Assessment Branch.</a:t>
            </a:r>
          </a:p>
          <a:p>
            <a:pPr algn="l" rtl="0" fontAlgn="base"/>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first part of the presentation will explore the process of moving to a new curriculum and the purpose and structure of Version 9.0: Health and Physical Education.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Knowing the intent of the curriculum helps teachers to contextualise Health and Physical Education and transition programs to the new version.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Health and Physical Education is indicated in dark green.</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https://www.qcaa.qld.edu.au/copyright"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facebook.com/qcaa.qld.edu.au" TargetMode="External"/><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3.sv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7204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38180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a:t>
            </a:r>
            <a:r>
              <a:rPr lang="en-US" sz="1700" dirty="0" err="1">
                <a:solidFill>
                  <a:schemeClr val="tx1"/>
                </a:solidFill>
              </a:rPr>
              <a:t>recognise</a:t>
            </a:r>
            <a:r>
              <a:rPr lang="en-US" sz="1700" dirty="0">
                <a:solidFill>
                  <a:schemeClr val="tx1"/>
                </a:solidFill>
              </a:rPr>
              <a:t> the important contribution of this knowledge to our understanding of this place we call home.</a:t>
            </a:r>
          </a:p>
          <a:p>
            <a:pPr lvl="0"/>
            <a:r>
              <a:rPr lang="en-US" sz="1050" dirty="0">
                <a:solidFill>
                  <a:schemeClr val="tx1"/>
                </a:solidFill>
              </a:rPr>
              <a:t>Artwork ‘Growth through Learning’ by </a:t>
            </a:r>
            <a:r>
              <a:rPr lang="en-US" sz="1050" dirty="0" err="1">
                <a:solidFill>
                  <a:schemeClr val="tx1"/>
                </a:solidFill>
              </a:rPr>
              <a:t>Chern’ee</a:t>
            </a:r>
            <a:r>
              <a:rPr lang="en-US" sz="1050" dirty="0">
                <a:solidFill>
                  <a:schemeClr val="tx1"/>
                </a:solidFill>
              </a:rPr>
              <a:t>, Brooke and Jesse Sutton, </a:t>
            </a:r>
            <a:r>
              <a:rPr lang="en-US" sz="1050" dirty="0" err="1">
                <a:solidFill>
                  <a:schemeClr val="tx1"/>
                </a:solidFill>
              </a:rPr>
              <a:t>Kalkadoon</a:t>
            </a:r>
            <a:r>
              <a:rPr lang="en-US" sz="1050" dirty="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388644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27" name="Title 1">
            <a:extLst>
              <a:ext uri="{FF2B5EF4-FFF2-40B4-BE49-F238E27FC236}">
                <a16:creationId xmlns:a16="http://schemas.microsoft.com/office/drawing/2014/main" id="{00A3926E-FD4C-D35F-01B9-586B30166A05}"/>
              </a:ext>
            </a:extLst>
          </p:cNvPr>
          <p:cNvSpPr txBox="1">
            <a:spLocks/>
          </p:cNvSpPr>
          <p:nvPr userDrawn="1"/>
        </p:nvSpPr>
        <p:spPr bwMode="auto">
          <a:xfrm>
            <a:off x="327025" y="274637"/>
            <a:ext cx="849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rgbClr val="008885"/>
                </a:solidFill>
                <a:latin typeface="Arial" charset="0"/>
              </a:defRPr>
            </a:lvl2pPr>
            <a:lvl3pPr algn="l" rtl="0" eaLnBrk="0" fontAlgn="base" hangingPunct="0">
              <a:spcBef>
                <a:spcPct val="0"/>
              </a:spcBef>
              <a:spcAft>
                <a:spcPct val="0"/>
              </a:spcAft>
              <a:defRPr sz="2400" b="1">
                <a:solidFill>
                  <a:srgbClr val="008885"/>
                </a:solidFill>
                <a:latin typeface="Arial" charset="0"/>
              </a:defRPr>
            </a:lvl3pPr>
            <a:lvl4pPr algn="l" rtl="0" eaLnBrk="0" fontAlgn="base" hangingPunct="0">
              <a:spcBef>
                <a:spcPct val="0"/>
              </a:spcBef>
              <a:spcAft>
                <a:spcPct val="0"/>
              </a:spcAft>
              <a:defRPr sz="2400" b="1">
                <a:solidFill>
                  <a:srgbClr val="008885"/>
                </a:solidFill>
                <a:latin typeface="Arial" charset="0"/>
              </a:defRPr>
            </a:lvl4pPr>
            <a:lvl5pPr algn="l" rtl="0" eaLnBrk="0" fontAlgn="base" hangingPunct="0">
              <a:spcBef>
                <a:spcPct val="0"/>
              </a:spcBef>
              <a:spcAft>
                <a:spcPct val="0"/>
              </a:spcAft>
              <a:defRPr sz="2400" b="1">
                <a:solidFill>
                  <a:srgbClr val="008885"/>
                </a:solidFill>
                <a:latin typeface="Arial" charset="0"/>
              </a:defRPr>
            </a:lvl5pPr>
            <a:lvl6pPr marL="342900" algn="l" rtl="0" fontAlgn="base">
              <a:spcBef>
                <a:spcPct val="0"/>
              </a:spcBef>
              <a:spcAft>
                <a:spcPct val="0"/>
              </a:spcAft>
              <a:defRPr sz="2400" b="1">
                <a:solidFill>
                  <a:srgbClr val="008885"/>
                </a:solidFill>
                <a:latin typeface="Arial" charset="0"/>
              </a:defRPr>
            </a:lvl6pPr>
            <a:lvl7pPr marL="685800" algn="l" rtl="0" fontAlgn="base">
              <a:spcBef>
                <a:spcPct val="0"/>
              </a:spcBef>
              <a:spcAft>
                <a:spcPct val="0"/>
              </a:spcAft>
              <a:defRPr sz="2400" b="1">
                <a:solidFill>
                  <a:srgbClr val="008885"/>
                </a:solidFill>
                <a:latin typeface="Arial" charset="0"/>
              </a:defRPr>
            </a:lvl7pPr>
            <a:lvl8pPr marL="1028700" algn="l" rtl="0" fontAlgn="base">
              <a:spcBef>
                <a:spcPct val="0"/>
              </a:spcBef>
              <a:spcAft>
                <a:spcPct val="0"/>
              </a:spcAft>
              <a:defRPr sz="2400" b="1">
                <a:solidFill>
                  <a:srgbClr val="008885"/>
                </a:solidFill>
                <a:latin typeface="Arial" charset="0"/>
              </a:defRPr>
            </a:lvl8pPr>
            <a:lvl9pPr marL="1371600" algn="l" rtl="0" fontAlgn="base">
              <a:spcBef>
                <a:spcPct val="0"/>
              </a:spcBef>
              <a:spcAft>
                <a:spcPct val="0"/>
              </a:spcAft>
              <a:defRPr sz="2400" b="1">
                <a:solidFill>
                  <a:srgbClr val="008885"/>
                </a:solidFill>
                <a:latin typeface="Arial" charset="0"/>
              </a:defRPr>
            </a:lvl9pPr>
          </a:lstStyle>
          <a:p>
            <a:endParaRPr lang="en-AU" kern="0"/>
          </a:p>
        </p:txBody>
      </p:sp>
      <p:grpSp>
        <p:nvGrpSpPr>
          <p:cNvPr id="28" name="Group 27">
            <a:extLst>
              <a:ext uri="{FF2B5EF4-FFF2-40B4-BE49-F238E27FC236}">
                <a16:creationId xmlns:a16="http://schemas.microsoft.com/office/drawing/2014/main" id="{E6466201-60F6-5FA5-DADA-CEA85DBABDFA}"/>
              </a:ext>
            </a:extLst>
          </p:cNvPr>
          <p:cNvGrpSpPr/>
          <p:nvPr userDrawn="1"/>
        </p:nvGrpSpPr>
        <p:grpSpPr>
          <a:xfrm>
            <a:off x="5098342" y="2787774"/>
            <a:ext cx="1946367" cy="1511343"/>
            <a:chOff x="6542776" y="3438000"/>
            <a:chExt cx="1946367" cy="1511343"/>
          </a:xfrm>
        </p:grpSpPr>
        <p:sp>
          <p:nvSpPr>
            <p:cNvPr id="29" name="Instagram - text">
              <a:extLst>
                <a:ext uri="{FF2B5EF4-FFF2-40B4-BE49-F238E27FC236}">
                  <a16:creationId xmlns:a16="http://schemas.microsoft.com/office/drawing/2014/main" id="{40F879E6-EAF2-07BA-D33F-85D44F52A5D8}"/>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30" name="Instagram link">
              <a:hlinkClick r:id="rId2"/>
              <a:extLst>
                <a:ext uri="{FF2B5EF4-FFF2-40B4-BE49-F238E27FC236}">
                  <a16:creationId xmlns:a16="http://schemas.microsoft.com/office/drawing/2014/main" id="{F935B753-AC48-F506-29A8-765B1C06EF85}"/>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Instagram - logo">
              <a:extLst>
                <a:ext uri="{FF2B5EF4-FFF2-40B4-BE49-F238E27FC236}">
                  <a16:creationId xmlns:a16="http://schemas.microsoft.com/office/drawing/2014/main" id="{8B1529B8-EC62-058D-5BAB-061E1C3C4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32" name="Group 31">
            <a:extLst>
              <a:ext uri="{FF2B5EF4-FFF2-40B4-BE49-F238E27FC236}">
                <a16:creationId xmlns:a16="http://schemas.microsoft.com/office/drawing/2014/main" id="{FA507815-FF4C-68A4-8981-6402BC6D66B4}"/>
              </a:ext>
            </a:extLst>
          </p:cNvPr>
          <p:cNvGrpSpPr/>
          <p:nvPr userDrawn="1"/>
        </p:nvGrpSpPr>
        <p:grpSpPr>
          <a:xfrm>
            <a:off x="1529435" y="2787774"/>
            <a:ext cx="3093612" cy="1647184"/>
            <a:chOff x="3158657" y="3590400"/>
            <a:chExt cx="3093612" cy="1647184"/>
          </a:xfrm>
        </p:grpSpPr>
        <p:sp>
          <p:nvSpPr>
            <p:cNvPr id="33" name="Linkedin - text">
              <a:extLst>
                <a:ext uri="{FF2B5EF4-FFF2-40B4-BE49-F238E27FC236}">
                  <a16:creationId xmlns:a16="http://schemas.microsoft.com/office/drawing/2014/main" id="{E525A70F-A00A-E1AB-F2F5-D528F53938B0}"/>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34" name="Linkedin link">
              <a:hlinkClick r:id="rId4"/>
              <a:extLst>
                <a:ext uri="{FF2B5EF4-FFF2-40B4-BE49-F238E27FC236}">
                  <a16:creationId xmlns:a16="http://schemas.microsoft.com/office/drawing/2014/main" id="{38E54201-2209-8F5B-E629-23B93520028D}"/>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5" name="Linkedin - logo">
              <a:extLst>
                <a:ext uri="{FF2B5EF4-FFF2-40B4-BE49-F238E27FC236}">
                  <a16:creationId xmlns:a16="http://schemas.microsoft.com/office/drawing/2014/main" id="{7C8D618A-FD58-5D8E-0F12-468A51C65F4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36" name="Group 35">
            <a:extLst>
              <a:ext uri="{FF2B5EF4-FFF2-40B4-BE49-F238E27FC236}">
                <a16:creationId xmlns:a16="http://schemas.microsoft.com/office/drawing/2014/main" id="{5EC9EA60-C65E-57A7-15DB-206ADFB81C11}"/>
              </a:ext>
            </a:extLst>
          </p:cNvPr>
          <p:cNvGrpSpPr/>
          <p:nvPr userDrawn="1"/>
        </p:nvGrpSpPr>
        <p:grpSpPr>
          <a:xfrm>
            <a:off x="6402803" y="949948"/>
            <a:ext cx="2332690" cy="1508531"/>
            <a:chOff x="6349614" y="1536978"/>
            <a:chExt cx="2332690" cy="1508531"/>
          </a:xfrm>
        </p:grpSpPr>
        <p:sp>
          <p:nvSpPr>
            <p:cNvPr id="37" name="Youtube - text">
              <a:extLst>
                <a:ext uri="{FF2B5EF4-FFF2-40B4-BE49-F238E27FC236}">
                  <a16:creationId xmlns:a16="http://schemas.microsoft.com/office/drawing/2014/main" id="{7F1D8B5E-566E-1E80-5D34-8025F3DBF51E}"/>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38" name="Youtube link">
              <a:hlinkClick r:id="rId6"/>
              <a:extLst>
                <a:ext uri="{FF2B5EF4-FFF2-40B4-BE49-F238E27FC236}">
                  <a16:creationId xmlns:a16="http://schemas.microsoft.com/office/drawing/2014/main" id="{4843C97A-2E70-1139-D877-057E30105C40}"/>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9" name="Youtube - logo">
              <a:extLst>
                <a:ext uri="{FF2B5EF4-FFF2-40B4-BE49-F238E27FC236}">
                  <a16:creationId xmlns:a16="http://schemas.microsoft.com/office/drawing/2014/main" id="{4D13DEF0-3915-8F7A-BCF2-ABDA2F5BE55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44" name="Group 43">
            <a:extLst>
              <a:ext uri="{FF2B5EF4-FFF2-40B4-BE49-F238E27FC236}">
                <a16:creationId xmlns:a16="http://schemas.microsoft.com/office/drawing/2014/main" id="{E46C99DC-7D8E-45DC-DE1B-1B3A3B0C6523}"/>
              </a:ext>
            </a:extLst>
          </p:cNvPr>
          <p:cNvGrpSpPr/>
          <p:nvPr userDrawn="1"/>
        </p:nvGrpSpPr>
        <p:grpSpPr>
          <a:xfrm>
            <a:off x="356590" y="944410"/>
            <a:ext cx="2449710" cy="1514069"/>
            <a:chOff x="395536" y="1531440"/>
            <a:chExt cx="2449710" cy="1514069"/>
          </a:xfrm>
        </p:grpSpPr>
        <p:sp>
          <p:nvSpPr>
            <p:cNvPr id="45" name="Facebook - text">
              <a:extLst>
                <a:ext uri="{FF2B5EF4-FFF2-40B4-BE49-F238E27FC236}">
                  <a16:creationId xmlns:a16="http://schemas.microsoft.com/office/drawing/2014/main" id="{C7B53D6F-A4BD-F44E-A34D-EC220C5AE3A3}"/>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46" name="Facebook link">
              <a:hlinkClick r:id="rId8"/>
              <a:extLst>
                <a:ext uri="{FF2B5EF4-FFF2-40B4-BE49-F238E27FC236}">
                  <a16:creationId xmlns:a16="http://schemas.microsoft.com/office/drawing/2014/main" id="{24A22C6B-6C7E-2C23-0FE5-67F4BDEB09D0}"/>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47"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060EA2A7-DDAB-96E8-4F99-E1753BD28BF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84689F94-6677-4E18-DFF8-C9D023E6736A}"/>
              </a:ext>
            </a:extLst>
          </p:cNvPr>
          <p:cNvGrpSpPr/>
          <p:nvPr userDrawn="1"/>
        </p:nvGrpSpPr>
        <p:grpSpPr>
          <a:xfrm>
            <a:off x="3766942" y="949948"/>
            <a:ext cx="1617751" cy="1508531"/>
            <a:chOff x="3824580" y="1536978"/>
            <a:chExt cx="1617751" cy="1508531"/>
          </a:xfrm>
        </p:grpSpPr>
        <p:sp>
          <p:nvSpPr>
            <p:cNvPr id="4" name="Twitter - text">
              <a:extLst>
                <a:ext uri="{FF2B5EF4-FFF2-40B4-BE49-F238E27FC236}">
                  <a16:creationId xmlns:a16="http://schemas.microsoft.com/office/drawing/2014/main" id="{82F2E1E5-97F0-81CE-A0F3-0B7B1EE0F67C}"/>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5" name="Twitter link">
              <a:hlinkClick r:id="rId10"/>
              <a:extLst>
                <a:ext uri="{FF2B5EF4-FFF2-40B4-BE49-F238E27FC236}">
                  <a16:creationId xmlns:a16="http://schemas.microsoft.com/office/drawing/2014/main" id="{D7639D5F-65CD-215F-6CB5-7DD78F32A224}"/>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Twitter - logo">
              <a:extLst>
                <a:ext uri="{FF2B5EF4-FFF2-40B4-BE49-F238E27FC236}">
                  <a16:creationId xmlns:a16="http://schemas.microsoft.com/office/drawing/2014/main" id="{7722B00C-2378-00D9-AE68-5B0F3807212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061955" y="1536978"/>
              <a:ext cx="1143000" cy="1143000"/>
            </a:xfrm>
            <a:prstGeom prst="rect">
              <a:avLst/>
            </a:prstGeom>
          </p:spPr>
        </p:pic>
      </p:grpSp>
    </p:spTree>
    <p:extLst>
      <p:ext uri="{BB962C8B-B14F-4D97-AF65-F5344CB8AC3E}">
        <p14:creationId xmlns:p14="http://schemas.microsoft.com/office/powerpoint/2010/main" val="3252635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6"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3">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39461A87-D8AB-40F9-E759-2BE560C6482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3" r:id="rId2"/>
    <p:sldLayoutId id="2147484074" r:id="rId3"/>
    <p:sldLayoutId id="2147484076" r:id="rId4"/>
    <p:sldLayoutId id="2147484077" r:id="rId5"/>
    <p:sldLayoutId id="2147484078" r:id="rId6"/>
    <p:sldLayoutId id="2147484140" r:id="rId7"/>
    <p:sldLayoutId id="2147484085" r:id="rId8"/>
    <p:sldLayoutId id="2147484169" r:id="rId9"/>
    <p:sldLayoutId id="2147484275" r:id="rId10"/>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v9.australiancurriculum.edu.au/help/website-tou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qcaa.qld.edu.au/p-10/aciq/version-9/cross-curriculum-priorities"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qcaa.qld.edu.au/downloads/aciqv9/health-and-physical-education/curriculum/ac9_hpe_yr7-10_as_sequence.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qcaa.qld.edu.au/p-10/aciq/version-9/learning-areas/p-10-health-and-physical-education"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www.qcaa.qld.edu.au/p-10/aciq/version-9/learning-areas/p-10-health-and-physical-education/p-10-health-and-physical-education-assessment-resources" TargetMode="External"/><Relationship Id="rId4" Type="http://schemas.openxmlformats.org/officeDocument/2006/relationships/hyperlink" Target="https://www.qcaa.qld.edu.au/p-10/aciq/version-9/learning-areas/p-10-health-and-physical-education/p-10-health-and-physical-education-planning-resource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qcaa.qld.edu.a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www.qcaa.qld.edu.au/copyrigh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dirty="0"/>
              <a:t>Australian Curriculum v9.0: </a:t>
            </a:r>
            <a:r>
              <a:rPr lang="en-AU" dirty="0"/>
              <a:t>Health and Physical Education</a:t>
            </a:r>
            <a:r>
              <a:rPr lang="en-AU" sz="2000" b="1" dirty="0"/>
              <a:t> </a:t>
            </a:r>
            <a:br>
              <a:rPr lang="en-AU" sz="2000" b="1" dirty="0"/>
            </a:br>
            <a:r>
              <a:rPr lang="en-AU" sz="2000" dirty="0"/>
              <a:t>—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240864</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8161" y="667552"/>
            <a:ext cx="2634864" cy="4066908"/>
            <a:chOff x="5364088" y="634888"/>
            <a:chExt cx="2634864" cy="4066908"/>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7852"/>
                  </a:solidFill>
                  <a:effectLst/>
                  <a:uLnTx/>
                  <a:uFillTx/>
                  <a:latin typeface="Arial"/>
                  <a:ea typeface="+mn-ea"/>
                  <a:cs typeface="Arial"/>
                </a:rPr>
                <a:t>Key considerations </a:t>
              </a:r>
              <a:endParaRPr kumimoji="0" lang="en-AU" sz="1100" b="1" i="0" u="none" strike="noStrike" kern="1200" cap="none" spc="0" normalizeH="0" baseline="0" noProof="0" dirty="0">
                <a:ln>
                  <a:noFill/>
                </a:ln>
                <a:solidFill>
                  <a:srgbClr val="007852"/>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7852"/>
                  </a:solidFill>
                  <a:effectLst/>
                  <a:uLnTx/>
                  <a:uFillTx/>
                  <a:latin typeface="Arial"/>
                  <a:ea typeface="+mn-ea"/>
                  <a:cs typeface="Arial"/>
                </a:rPr>
                <a:t>Key connections </a:t>
              </a:r>
              <a:endParaRPr kumimoji="0" lang="en-AU" sz="1100" b="1" i="0" u="none" strike="noStrike" kern="1200" cap="none" spc="0" normalizeH="0" baseline="0" noProof="0" dirty="0">
                <a:ln>
                  <a:noFill/>
                </a:ln>
                <a:solidFill>
                  <a:srgbClr val="007852"/>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364088" y="634888"/>
              <a:ext cx="2634864" cy="377121"/>
            </a:xfrm>
            <a:prstGeom prst="rect">
              <a:avLst/>
            </a:prstGeom>
            <a:solidFill>
              <a:srgbClr val="007852"/>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67552"/>
            <a:ext cx="2634864" cy="4066908"/>
            <a:chOff x="713000" y="661868"/>
            <a:chExt cx="2634864" cy="3824629"/>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599164"/>
            </a:xfrm>
            <a:prstGeom prst="rect">
              <a:avLst/>
            </a:prstGeom>
            <a:noFill/>
            <a:ln w="12700">
              <a:solidFill>
                <a:schemeClr val="accent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charset="0"/>
                  <a:ea typeface="+mn-ea"/>
                  <a:cs typeface="+mn-cs"/>
                </a:rPr>
                <a:t>Understand how the learning area works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50000"/>
                    </a:srgbClr>
                  </a:solidFill>
                  <a:effectLst/>
                  <a:uLnTx/>
                  <a:uFillTx/>
                  <a:latin typeface="Arial" charset="0"/>
                  <a:ea typeface="+mn-ea"/>
                  <a:cs typeface="+mn-cs"/>
                </a:rPr>
                <a:t>Key ideas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Structure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Resources (learning area specific)</a:t>
              </a:r>
              <a:endParaRPr kumimoji="0" lang="en-AU" sz="1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charset="0"/>
                  <a:ea typeface="+mn-ea"/>
                  <a:cs typeface="+mn-cs"/>
                </a:rPr>
                <a:t>Learning area curriculum</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50000"/>
                    </a:srgbClr>
                  </a:solidFill>
                  <a:effectLst/>
                  <a:uLnTx/>
                  <a:uFillTx/>
                  <a:latin typeface="Arial" charset="0"/>
                  <a:ea typeface="+mn-ea"/>
                  <a:cs typeface="+mn-cs"/>
                </a:rPr>
                <a:t>Year</a:t>
              </a:r>
              <a:r>
                <a:rPr kumimoji="0" lang="en-AU" sz="1100" b="0" i="0" u="none" strike="noStrike" kern="1200" cap="none" spc="0" normalizeH="0" baseline="0" noProof="0" dirty="0">
                  <a:ln>
                    <a:noFill/>
                  </a:ln>
                  <a:solidFill>
                    <a:srgbClr val="000000"/>
                  </a:solidFill>
                  <a:effectLst/>
                  <a:uLnTx/>
                  <a:uFillTx/>
                  <a:latin typeface="Arial" charset="0"/>
                  <a:ea typeface="+mn-ea"/>
                  <a:cs typeface="+mn-cs"/>
                </a:rPr>
                <a:t> 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50000"/>
                    </a:srgbClr>
                  </a:solidFill>
                  <a:effectLst/>
                  <a:uLnTx/>
                  <a:uFillTx/>
                  <a:latin typeface="Arial" charset="0"/>
                  <a:ea typeface="+mn-ea"/>
                  <a:cs typeface="+mn-cs"/>
                </a:rPr>
                <a:t>Threads (learning area specific)</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713000" y="661868"/>
              <a:ext cx="2634864" cy="350142"/>
            </a:xfrm>
            <a:prstGeom prst="rect">
              <a:avLst/>
            </a:prstGeom>
            <a:solidFill>
              <a:srgbClr val="007852"/>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8.4</a:t>
              </a:r>
            </a:p>
          </p:txBody>
        </p:sp>
      </p:grpSp>
      <p:sp>
        <p:nvSpPr>
          <p:cNvPr id="6" name="Title 1">
            <a:extLst>
              <a:ext uri="{FF2B5EF4-FFF2-40B4-BE49-F238E27FC236}">
                <a16:creationId xmlns:a16="http://schemas.microsoft.com/office/drawing/2014/main" id="{92935BB8-4C69-8C0C-B0EF-8E1240A6FD7C}"/>
              </a:ext>
            </a:extLst>
          </p:cNvPr>
          <p:cNvSpPr txBox="1">
            <a:spLocks/>
          </p:cNvSpPr>
          <p:nvPr/>
        </p:nvSpPr>
        <p:spPr>
          <a:xfrm>
            <a:off x="327025" y="308193"/>
            <a:ext cx="8651512"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itle 7">
            <a:extLst>
              <a:ext uri="{FF2B5EF4-FFF2-40B4-BE49-F238E27FC236}">
                <a16:creationId xmlns:a16="http://schemas.microsoft.com/office/drawing/2014/main" id="{54680F02-E6A4-AC25-EFA0-7C564C089AD7}"/>
              </a:ext>
            </a:extLst>
          </p:cNvPr>
          <p:cNvSpPr>
            <a:spLocks noGrp="1"/>
          </p:cNvSpPr>
          <p:nvPr>
            <p:ph type="title"/>
          </p:nvPr>
        </p:nvSpPr>
        <p:spPr/>
        <p:txBody>
          <a:bodyPr>
            <a:normAutofit fontScale="90000"/>
          </a:bodyPr>
          <a:lstStyle/>
          <a:p>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Organisation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of HPE and changes</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lang="en-AU" dirty="0"/>
          </a:p>
        </p:txBody>
      </p:sp>
    </p:spTree>
    <p:extLst>
      <p:ext uri="{BB962C8B-B14F-4D97-AF65-F5344CB8AC3E}">
        <p14:creationId xmlns:p14="http://schemas.microsoft.com/office/powerpoint/2010/main" val="1108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8161" y="667552"/>
            <a:ext cx="2634864" cy="4066908"/>
            <a:chOff x="5364088" y="634888"/>
            <a:chExt cx="2634864" cy="4066908"/>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chemeClr val="bg1">
                      <a:lumMod val="85000"/>
                    </a:schemeClr>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chemeClr val="bg1">
                    <a:lumMod val="85000"/>
                  </a:schemeClr>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chemeClr val="bg1">
                    <a:lumMod val="85000"/>
                  </a:schemeClr>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85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chemeClr val="bg1">
                      <a:lumMod val="85000"/>
                    </a:schemeClr>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Introduction </a:t>
              </a:r>
              <a:endParaRPr kumimoji="0" lang="en-AU" sz="1100" b="0" i="0" u="none" strike="noStrike" kern="1200" cap="none" spc="0" normalizeH="0" baseline="0" noProof="0" dirty="0">
                <a:ln>
                  <a:noFill/>
                </a:ln>
                <a:solidFill>
                  <a:schemeClr val="bg1">
                    <a:lumMod val="85000"/>
                  </a:schemeClr>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chemeClr val="bg1">
                      <a:lumMod val="85000"/>
                    </a:schemeClr>
                  </a:solidFill>
                  <a:effectLst/>
                  <a:uLnTx/>
                  <a:uFillTx/>
                  <a:latin typeface="Arial"/>
                  <a:ea typeface="+mn-ea"/>
                  <a:cs typeface="Arial"/>
                </a:rPr>
                <a:t>Key considerations </a:t>
              </a:r>
              <a:endParaRPr kumimoji="0" lang="en-AU" sz="1100" b="1" i="0" u="none" strike="noStrike" kern="1200" cap="none" spc="0" normalizeH="0" baseline="0" noProof="0" dirty="0">
                <a:ln>
                  <a:noFill/>
                </a:ln>
                <a:solidFill>
                  <a:schemeClr val="bg1">
                    <a:lumMod val="85000"/>
                  </a:schemeClr>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chemeClr val="bg1">
                      <a:lumMod val="85000"/>
                    </a:schemeClr>
                  </a:solidFill>
                  <a:effectLst/>
                  <a:uLnTx/>
                  <a:uFillTx/>
                  <a:latin typeface="Arial"/>
                  <a:ea typeface="+mn-ea"/>
                  <a:cs typeface="Arial"/>
                </a:rPr>
                <a:t>Key connections </a:t>
              </a:r>
              <a:endParaRPr kumimoji="0" lang="en-AU" sz="1100" b="1" i="0" u="none" strike="noStrike" kern="1200" cap="none" spc="0" normalizeH="0" baseline="0" noProof="0" dirty="0">
                <a:ln>
                  <a:noFill/>
                </a:ln>
                <a:solidFill>
                  <a:schemeClr val="bg1">
                    <a:lumMod val="85000"/>
                  </a:schemeClr>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chemeClr val="bg1">
                      <a:lumMod val="85000"/>
                    </a:schemeClr>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364088" y="634888"/>
              <a:ext cx="2634864" cy="377121"/>
            </a:xfrm>
            <a:prstGeom prst="rect">
              <a:avLst/>
            </a:prstGeom>
            <a:solidFill>
              <a:srgbClr val="007852">
                <a:alpha val="20000"/>
              </a:srgb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67552"/>
            <a:ext cx="2634864" cy="4066908"/>
            <a:chOff x="713000" y="661868"/>
            <a:chExt cx="2634864" cy="3824629"/>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599164"/>
            </a:xfrm>
            <a:prstGeom prst="rect">
              <a:avLst/>
            </a:prstGeom>
            <a:noFill/>
            <a:ln w="12700">
              <a:solidFill>
                <a:schemeClr val="accent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charset="0"/>
                  <a:ea typeface="+mn-ea"/>
                  <a:cs typeface="+mn-cs"/>
                </a:rPr>
                <a:t>Understand how the learning area works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50000"/>
                    </a:srgbClr>
                  </a:solidFill>
                  <a:effectLst/>
                  <a:uLnTx/>
                  <a:uFillTx/>
                  <a:latin typeface="Arial" charset="0"/>
                  <a:ea typeface="+mn-ea"/>
                  <a:cs typeface="+mn-cs"/>
                </a:rPr>
                <a:t>Key ideas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Structure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Resources (learning area specific)</a:t>
              </a:r>
              <a:endParaRPr kumimoji="0" lang="en-AU" sz="1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charset="0"/>
                  <a:ea typeface="+mn-ea"/>
                  <a:cs typeface="+mn-cs"/>
                </a:rPr>
                <a:t>Learning area curriculum</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50000"/>
                    </a:srgbClr>
                  </a:solidFill>
                  <a:effectLst/>
                  <a:uLnTx/>
                  <a:uFillTx/>
                  <a:latin typeface="Arial" charset="0"/>
                  <a:ea typeface="+mn-ea"/>
                  <a:cs typeface="+mn-cs"/>
                </a:rPr>
                <a:t>Year</a:t>
              </a:r>
              <a:r>
                <a:rPr kumimoji="0" lang="en-AU" sz="1100" b="0" i="0" u="none" strike="noStrike" kern="1200" cap="none" spc="0" normalizeH="0" baseline="0" noProof="0" dirty="0">
                  <a:ln>
                    <a:noFill/>
                  </a:ln>
                  <a:solidFill>
                    <a:srgbClr val="000000"/>
                  </a:solidFill>
                  <a:effectLst/>
                  <a:uLnTx/>
                  <a:uFillTx/>
                  <a:latin typeface="Arial" charset="0"/>
                  <a:ea typeface="+mn-ea"/>
                  <a:cs typeface="+mn-cs"/>
                </a:rPr>
                <a:t> 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50000"/>
                    </a:srgbClr>
                  </a:solidFill>
                  <a:effectLst/>
                  <a:uLnTx/>
                  <a:uFillTx/>
                  <a:latin typeface="Arial" charset="0"/>
                  <a:ea typeface="+mn-ea"/>
                  <a:cs typeface="+mn-cs"/>
                </a:rPr>
                <a:t>Threads (learning area specific)</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charset="0"/>
                  <a:ea typeface="+mn-ea"/>
                  <a:cs typeface="+mn-cs"/>
                </a:rPr>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713000" y="661868"/>
              <a:ext cx="2634864" cy="350142"/>
            </a:xfrm>
            <a:prstGeom prst="rect">
              <a:avLst/>
            </a:prstGeom>
            <a:solidFill>
              <a:srgbClr val="007852"/>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8.4</a:t>
              </a:r>
            </a:p>
          </p:txBody>
        </p:sp>
      </p:grpSp>
      <p:sp>
        <p:nvSpPr>
          <p:cNvPr id="7" name="Title 6">
            <a:extLst>
              <a:ext uri="{FF2B5EF4-FFF2-40B4-BE49-F238E27FC236}">
                <a16:creationId xmlns:a16="http://schemas.microsoft.com/office/drawing/2014/main" id="{D532C275-3555-5EFD-0946-B8BC33B62624}"/>
              </a:ext>
            </a:extLst>
          </p:cNvPr>
          <p:cNvSpPr>
            <a:spLocks noGrp="1"/>
          </p:cNvSpPr>
          <p:nvPr>
            <p:ph type="title"/>
          </p:nvPr>
        </p:nvSpPr>
        <p:spPr/>
        <p:txBody>
          <a:bodyPr>
            <a:normAutofit fontScale="90000"/>
          </a:bodyPr>
          <a:lstStyle/>
          <a:p>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Organisation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of HPE and changes</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lang="en-AU" dirty="0"/>
          </a:p>
        </p:txBody>
      </p:sp>
    </p:spTree>
    <p:extLst>
      <p:ext uri="{BB962C8B-B14F-4D97-AF65-F5344CB8AC3E}">
        <p14:creationId xmlns:p14="http://schemas.microsoft.com/office/powerpoint/2010/main" val="349877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0" y="651094"/>
            <a:ext cx="2634865" cy="4050702"/>
            <a:chOff x="5364087" y="651094"/>
            <a:chExt cx="2634865" cy="4050702"/>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solidFill>
              <a:srgbClr val="FFFFFF"/>
            </a:solid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7852"/>
                  </a:solidFill>
                  <a:effectLst/>
                  <a:uLnTx/>
                  <a:uFillTx/>
                  <a:latin typeface="Arial"/>
                  <a:ea typeface="+mn-ea"/>
                  <a:cs typeface="Arial"/>
                </a:rPr>
                <a:t>Key considerations </a:t>
              </a:r>
              <a:endParaRPr kumimoji="0" lang="en-AU" sz="1100" b="1" i="0" u="none" strike="noStrike" kern="1200" cap="none" spc="0" normalizeH="0" baseline="0" noProof="0" dirty="0">
                <a:ln>
                  <a:noFill/>
                </a:ln>
                <a:solidFill>
                  <a:srgbClr val="007852"/>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007852"/>
                  </a:solidFill>
                  <a:effectLst/>
                  <a:uLnTx/>
                  <a:uFillTx/>
                  <a:latin typeface="Arial"/>
                  <a:ea typeface="+mn-ea"/>
                  <a:cs typeface="Arial"/>
                </a:rPr>
                <a:t>Key connections </a:t>
              </a:r>
              <a:endParaRPr kumimoji="0" lang="en-AU" sz="1100" b="1" i="0" u="none" strike="noStrike" kern="1200" cap="none" spc="0" normalizeH="0" baseline="0" noProof="0" dirty="0">
                <a:ln>
                  <a:noFill/>
                </a:ln>
                <a:solidFill>
                  <a:srgbClr val="007852"/>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364087" y="651094"/>
              <a:ext cx="2634863" cy="369332"/>
            </a:xfrm>
            <a:prstGeom prst="rect">
              <a:avLst/>
            </a:prstGeom>
            <a:solidFill>
              <a:srgbClr val="007852"/>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2" y="668758"/>
            <a:ext cx="2634866" cy="4033038"/>
            <a:chOff x="712998" y="663011"/>
            <a:chExt cx="2634866" cy="382348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bg1">
                  <a:lumMod val="85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FFFFFF">
                      <a:lumMod val="85000"/>
                    </a:srgbClr>
                  </a:solidFill>
                  <a:effectLst/>
                  <a:uLnTx/>
                  <a:uFillTx/>
                  <a:latin typeface="Arial" charset="0"/>
                  <a:ea typeface="+mn-ea"/>
                  <a:cs typeface="+mn-cs"/>
                </a:rPr>
                <a:t>Understand how the learning area works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85000"/>
                    </a:srgbClr>
                  </a:solidFill>
                  <a:effectLst/>
                  <a:uLnTx/>
                  <a:uFillTx/>
                  <a:latin typeface="Arial" charset="0"/>
                  <a:ea typeface="+mn-ea"/>
                  <a:cs typeface="+mn-cs"/>
                </a:rPr>
                <a:t>Key ideas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Structure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Resources (learning area specific)</a:t>
              </a:r>
              <a:endParaRPr kumimoji="0" lang="en-AU" sz="11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bg1">
                  <a:lumMod val="85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FFFFFF">
                      <a:lumMod val="85000"/>
                    </a:srgbClr>
                  </a:solidFill>
                  <a:effectLst/>
                  <a:uLnTx/>
                  <a:uFillTx/>
                  <a:latin typeface="Arial" charset="0"/>
                  <a:ea typeface="+mn-ea"/>
                  <a:cs typeface="+mn-cs"/>
                </a:rPr>
                <a:t>Learning area curriculum</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85000"/>
                    </a:srgbClr>
                  </a:solidFill>
                  <a:effectLst/>
                  <a:uLnTx/>
                  <a:uFillTx/>
                  <a:latin typeface="Arial" charset="0"/>
                  <a:ea typeface="+mn-ea"/>
                  <a:cs typeface="+mn-cs"/>
                </a:rPr>
                <a:t>Year</a:t>
              </a: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 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sngStrike" kern="1200" cap="none" spc="0" normalizeH="0" baseline="0" noProof="0" dirty="0">
                  <a:ln>
                    <a:noFill/>
                  </a:ln>
                  <a:solidFill>
                    <a:srgbClr val="FFFFFF">
                      <a:lumMod val="85000"/>
                    </a:srgbClr>
                  </a:solidFill>
                  <a:effectLst/>
                  <a:uLnTx/>
                  <a:uFillTx/>
                  <a:latin typeface="Arial" charset="0"/>
                  <a:ea typeface="+mn-ea"/>
                  <a:cs typeface="+mn-cs"/>
                </a:rPr>
                <a:t>Threads (learning area specific)</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FFFFFF">
                      <a:lumMod val="85000"/>
                    </a:srgbClr>
                  </a:solidFill>
                  <a:effectLst/>
                  <a:uLnTx/>
                  <a:uFillTx/>
                  <a:latin typeface="Arial" charset="0"/>
                  <a:ea typeface="+mn-ea"/>
                  <a:cs typeface="+mn-cs"/>
                </a:rPr>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712998" y="663011"/>
              <a:ext cx="2634862" cy="350142"/>
            </a:xfrm>
            <a:prstGeom prst="rect">
              <a:avLst/>
            </a:prstGeom>
            <a:solidFill>
              <a:srgbClr val="D6E9E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lumMod val="85000"/>
                    </a:srgbClr>
                  </a:solidFill>
                  <a:effectLst/>
                  <a:uLnTx/>
                  <a:uFillTx/>
                  <a:latin typeface="Arial" panose="020B0604020202020204" pitchFamily="34" charset="0"/>
                  <a:ea typeface="+mn-ea"/>
                  <a:cs typeface="Arial" panose="020B0604020202020204" pitchFamily="34" charset="0"/>
                </a:rPr>
                <a:t>Version 8.4</a:t>
              </a:r>
            </a:p>
          </p:txBody>
        </p:sp>
      </p:grpSp>
      <p:sp>
        <p:nvSpPr>
          <p:cNvPr id="6" name="Title 1">
            <a:extLst>
              <a:ext uri="{FF2B5EF4-FFF2-40B4-BE49-F238E27FC236}">
                <a16:creationId xmlns:a16="http://schemas.microsoft.com/office/drawing/2014/main" id="{92935BB8-4C69-8C0C-B0EF-8E1240A6FD7C}"/>
              </a:ext>
            </a:extLst>
          </p:cNvPr>
          <p:cNvSpPr txBox="1">
            <a:spLocks/>
          </p:cNvSpPr>
          <p:nvPr/>
        </p:nvSpPr>
        <p:spPr>
          <a:xfrm>
            <a:off x="327025" y="274637"/>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itle 7">
            <a:extLst>
              <a:ext uri="{FF2B5EF4-FFF2-40B4-BE49-F238E27FC236}">
                <a16:creationId xmlns:a16="http://schemas.microsoft.com/office/drawing/2014/main" id="{372A7D3B-6277-152E-AB53-8166C46605C2}"/>
              </a:ext>
            </a:extLst>
          </p:cNvPr>
          <p:cNvSpPr>
            <a:spLocks noGrp="1"/>
          </p:cNvSpPr>
          <p:nvPr>
            <p:ph type="title"/>
          </p:nvPr>
        </p:nvSpPr>
        <p:spPr/>
        <p:txBody>
          <a:bodyPr>
            <a:normAutofit fontScale="90000"/>
          </a:bodyPr>
          <a:lstStyle/>
          <a:p>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Organisation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of HPE and changes</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lang="en-AU" dirty="0"/>
          </a:p>
        </p:txBody>
      </p:sp>
    </p:spTree>
    <p:extLst>
      <p:ext uri="{BB962C8B-B14F-4D97-AF65-F5344CB8AC3E}">
        <p14:creationId xmlns:p14="http://schemas.microsoft.com/office/powerpoint/2010/main" val="173949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734273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3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592187"/>
            <a:ext cx="2634864" cy="4042497"/>
            <a:chOff x="466019" y="612710"/>
            <a:chExt cx="2634864" cy="4042497"/>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rgbClr val="D6E9E3"/>
            </a:solid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considerations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connections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466019" y="612710"/>
              <a:ext cx="2634864" cy="369332"/>
            </a:xfrm>
            <a:prstGeom prst="rect">
              <a:avLst/>
            </a:prstGeom>
            <a:solidFill>
              <a:srgbClr val="007852"/>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1236130"/>
            <a:ext cx="2749028" cy="769441"/>
          </a:xfrm>
          <a:prstGeom prst="rect">
            <a:avLst/>
          </a:prstGeom>
          <a:solidFill>
            <a:srgbClr val="007852"/>
          </a:solidFill>
          <a:ln w="12700">
            <a:solidFill>
              <a:srgbClr val="007852"/>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3" name="Title 2">
            <a:extLst>
              <a:ext uri="{FF2B5EF4-FFF2-40B4-BE49-F238E27FC236}">
                <a16:creationId xmlns:a16="http://schemas.microsoft.com/office/drawing/2014/main" id="{B367F6A0-7AF7-BCC8-22FA-1B0246C3DAB8}"/>
              </a:ext>
            </a:extLst>
          </p:cNvPr>
          <p:cNvSpPr>
            <a:spLocks noGrp="1"/>
          </p:cNvSpPr>
          <p:nvPr>
            <p:ph type="title"/>
          </p:nvPr>
        </p:nvSpPr>
        <p:spPr/>
        <p:txBody>
          <a:bodyPr>
            <a:normAutofit/>
          </a:bodyPr>
          <a:lstStyle/>
          <a:p>
            <a:r>
              <a:rPr lang="en-AU" dirty="0"/>
              <a:t>Organisation of HPE</a:t>
            </a:r>
          </a:p>
        </p:txBody>
      </p:sp>
    </p:spTree>
    <p:extLst>
      <p:ext uri="{BB962C8B-B14F-4D97-AF65-F5344CB8AC3E}">
        <p14:creationId xmlns:p14="http://schemas.microsoft.com/office/powerpoint/2010/main" val="23508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597086"/>
            <a:ext cx="2634864" cy="4037598"/>
            <a:chOff x="466019" y="617609"/>
            <a:chExt cx="2634864" cy="403759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rgbClr val="D6E9E3"/>
            </a:solid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considerations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connections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466019" y="617609"/>
              <a:ext cx="2634864" cy="369332"/>
            </a:xfrm>
            <a:prstGeom prst="rect">
              <a:avLst/>
            </a:prstGeom>
            <a:solidFill>
              <a:srgbClr val="007852"/>
            </a:solidFill>
            <a:ln>
              <a:solidFill>
                <a:srgbClr val="007852"/>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2005571"/>
            <a:ext cx="2749028" cy="261610"/>
          </a:xfrm>
          <a:prstGeom prst="rect">
            <a:avLst/>
          </a:prstGeom>
          <a:solidFill>
            <a:srgbClr val="007852"/>
          </a:solidFill>
          <a:ln w="12700">
            <a:solidFill>
              <a:srgbClr val="007852"/>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Structure</a:t>
            </a:r>
          </a:p>
        </p:txBody>
      </p:sp>
      <p:sp>
        <p:nvSpPr>
          <p:cNvPr id="6" name="Title 5">
            <a:extLst>
              <a:ext uri="{FF2B5EF4-FFF2-40B4-BE49-F238E27FC236}">
                <a16:creationId xmlns:a16="http://schemas.microsoft.com/office/drawing/2014/main" id="{3A7D044A-9E9A-BFC9-D8D6-6742DF774EDA}"/>
              </a:ext>
            </a:extLst>
          </p:cNvPr>
          <p:cNvSpPr>
            <a:spLocks noGrp="1"/>
          </p:cNvSpPr>
          <p:nvPr>
            <p:ph type="title"/>
          </p:nvPr>
        </p:nvSpPr>
        <p:spPr>
          <a:xfrm>
            <a:off x="327025" y="288705"/>
            <a:ext cx="8496000" cy="360000"/>
          </a:xfrm>
        </p:spPr>
        <p:txBody>
          <a:bodyPr>
            <a:normAutofit/>
          </a:bodyPr>
          <a:lstStyle/>
          <a:p>
            <a:r>
              <a:rPr lang="en-AU" dirty="0"/>
              <a:t>Organisation of HPE</a:t>
            </a:r>
          </a:p>
        </p:txBody>
      </p:sp>
    </p:spTree>
    <p:extLst>
      <p:ext uri="{BB962C8B-B14F-4D97-AF65-F5344CB8AC3E}">
        <p14:creationId xmlns:p14="http://schemas.microsoft.com/office/powerpoint/2010/main" val="34672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Structure of HPE: Strands</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a:xfrm>
            <a:off x="334962" y="915566"/>
            <a:ext cx="8485188" cy="3604837"/>
          </a:xfrm>
        </p:spPr>
        <p:txBody>
          <a:bodyPr/>
          <a:lstStyle/>
          <a:p>
            <a:endParaRPr lang="en-AU"/>
          </a:p>
          <a:p>
            <a:endParaRPr lang="en-AU"/>
          </a:p>
          <a:p>
            <a:endParaRPr lang="en-AU" sz="2800"/>
          </a:p>
          <a:p>
            <a:endParaRPr lang="en-AU"/>
          </a:p>
        </p:txBody>
      </p:sp>
      <p:graphicFrame>
        <p:nvGraphicFramePr>
          <p:cNvPr id="7" name="Content Placeholder 3">
            <a:extLst>
              <a:ext uri="{FF2B5EF4-FFF2-40B4-BE49-F238E27FC236}">
                <a16:creationId xmlns:a16="http://schemas.microsoft.com/office/drawing/2014/main" id="{EEE4A07E-E905-408C-A46E-CCE42E4486E8}"/>
              </a:ext>
            </a:extLst>
          </p:cNvPr>
          <p:cNvGraphicFramePr>
            <a:graphicFrameLocks/>
          </p:cNvGraphicFramePr>
          <p:nvPr/>
        </p:nvGraphicFramePr>
        <p:xfrm>
          <a:off x="327025" y="819667"/>
          <a:ext cx="8307822" cy="2583096"/>
        </p:xfrm>
        <a:graphic>
          <a:graphicData uri="http://schemas.openxmlformats.org/drawingml/2006/table">
            <a:tbl>
              <a:tblPr firstRow="1" bandRow="1">
                <a:tableStyleId>{17292A2E-F333-43FB-9621-5CBBE7FDCDCB}</a:tableStyleId>
              </a:tblPr>
              <a:tblGrid>
                <a:gridCol w="4153911">
                  <a:extLst>
                    <a:ext uri="{9D8B030D-6E8A-4147-A177-3AD203B41FA5}">
                      <a16:colId xmlns:a16="http://schemas.microsoft.com/office/drawing/2014/main" val="20000"/>
                    </a:ext>
                  </a:extLst>
                </a:gridCol>
                <a:gridCol w="4153911">
                  <a:extLst>
                    <a:ext uri="{9D8B030D-6E8A-4147-A177-3AD203B41FA5}">
                      <a16:colId xmlns:a16="http://schemas.microsoft.com/office/drawing/2014/main" val="20001"/>
                    </a:ext>
                  </a:extLst>
                </a:gridCol>
              </a:tblGrid>
              <a:tr h="297152">
                <a:tc gridSpan="2">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panose="020B0604020202020204" pitchFamily="34" charset="0"/>
                          <a:cs typeface="Arial" panose="020B0604020202020204" pitchFamily="34" charset="0"/>
                        </a:rPr>
                        <a:t>Personal, social and community health</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tx1"/>
                          </a:solidFill>
                          <a:effectLst/>
                          <a:latin typeface="Arial" panose="020B0604020202020204" pitchFamily="34" charset="0"/>
                          <a:ea typeface="+mn-ea"/>
                          <a:cs typeface="Arial" panose="020B0604020202020204" pitchFamily="34" charset="0"/>
                        </a:rPr>
                        <a:t>Movement and physical activity</a:t>
                      </a:r>
                      <a:endParaRPr lang="en-AU" sz="1500" b="1" strike="noStrike">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34039">
                <a:tc>
                  <a:txBody>
                    <a:bodyPr/>
                    <a:lstStyle/>
                    <a:p>
                      <a:pPr marL="0" indent="0">
                        <a:buFont typeface="Arial" panose="020B0604020202020204" pitchFamily="34" charset="0"/>
                        <a:buNone/>
                      </a:pPr>
                      <a:r>
                        <a:rPr lang="en-AU" sz="1400" strike="sngStrike" dirty="0">
                          <a:solidFill>
                            <a:schemeClr val="bg1">
                              <a:lumMod val="65000"/>
                            </a:schemeClr>
                          </a:solidFill>
                          <a:latin typeface="Arial" panose="020B0604020202020204" pitchFamily="34" charset="0"/>
                          <a:cs typeface="Arial" panose="020B0604020202020204" pitchFamily="34" charset="0"/>
                        </a:rPr>
                        <a:t>Being healthy, safe and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Identities and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400" strike="sngStrike" dirty="0">
                          <a:solidFill>
                            <a:schemeClr val="bg1">
                              <a:lumMod val="65000"/>
                            </a:schemeClr>
                          </a:solidFill>
                          <a:latin typeface="Arial" panose="020B0604020202020204" pitchFamily="34" charset="0"/>
                          <a:cs typeface="Arial" panose="020B0604020202020204" pitchFamily="34" charset="0"/>
                        </a:rPr>
                        <a:t>Communicating and interacting for health and wellbeing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Interacting with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strike="sngStrike" dirty="0">
                          <a:solidFill>
                            <a:schemeClr val="bg1">
                              <a:lumMod val="65000"/>
                            </a:schemeClr>
                          </a:solidFill>
                          <a:latin typeface="Arial" panose="020B0604020202020204" pitchFamily="34" charset="0"/>
                          <a:cs typeface="Arial" panose="020B0604020202020204" pitchFamily="34" charset="0"/>
                        </a:rPr>
                        <a:t>Contributing to healthy and active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cs typeface="Arial" panose="020B0604020202020204" pitchFamily="34" charset="0"/>
                        </a:rPr>
                        <a:t>Making healthy and safe choices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indent="0">
                        <a:buFont typeface="Arial" panose="020B0604020202020204" pitchFamily="34" charset="0"/>
                        <a:buNone/>
                      </a:pPr>
                      <a:r>
                        <a:rPr lang="en-AU" sz="1400" strike="sngStrike" dirty="0">
                          <a:solidFill>
                            <a:schemeClr val="bg1">
                              <a:lumMod val="65000"/>
                            </a:schemeClr>
                          </a:solidFill>
                          <a:latin typeface="Arial" panose="020B0604020202020204" pitchFamily="34" charset="0"/>
                          <a:cs typeface="Arial" panose="020B0604020202020204" pitchFamily="34" charset="0"/>
                        </a:rPr>
                        <a:t>Moving our body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Moving our bodies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strike="sngStrike" dirty="0">
                          <a:solidFill>
                            <a:schemeClr val="bg1">
                              <a:lumMod val="65000"/>
                            </a:schemeClr>
                          </a:solidFill>
                          <a:latin typeface="Arial" panose="020B0604020202020204" pitchFamily="34" charset="0"/>
                          <a:cs typeface="Arial" panose="020B0604020202020204" pitchFamily="34" charset="0"/>
                        </a:rPr>
                        <a:t>Understanding movement </a:t>
                      </a:r>
                    </a:p>
                    <a:p>
                      <a:pPr marL="0" indent="0">
                        <a:buFont typeface="Arial" panose="020B0604020202020204" pitchFamily="34" charset="0"/>
                        <a:buNone/>
                      </a:pPr>
                      <a:r>
                        <a:rPr lang="en-AU" sz="1400" dirty="0">
                          <a:latin typeface="Arial" panose="020B0604020202020204" pitchFamily="34" charset="0"/>
                          <a:cs typeface="Arial" panose="020B0604020202020204" pitchFamily="34" charset="0"/>
                        </a:rPr>
                        <a:t>Making active choices </a:t>
                      </a:r>
                    </a:p>
                    <a:p>
                      <a:pPr marL="0" indent="0">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cs typeface="Arial" panose="020B0604020202020204" pitchFamily="34" charset="0"/>
                        </a:rPr>
                        <a:t>Learning through movement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extBox 1"/>
          <p:cNvSpPr txBox="1"/>
          <p:nvPr/>
        </p:nvSpPr>
        <p:spPr>
          <a:xfrm>
            <a:off x="315913" y="1404004"/>
            <a:ext cx="8318934" cy="1999541"/>
          </a:xfrm>
          <a:prstGeom prst="rect">
            <a:avLst/>
          </a:prstGeom>
          <a:solidFill>
            <a:schemeClr val="bg1">
              <a:lumMod val="95000"/>
              <a:alpha val="97000"/>
            </a:schemeClr>
          </a:solid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71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AU" dirty="0"/>
              <a:t>Structure of HPE: Strands and sub-strands</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a:xfrm>
            <a:off x="331787" y="872057"/>
            <a:ext cx="8485188" cy="3604837"/>
          </a:xfrm>
        </p:spPr>
        <p:txBody>
          <a:bodyPr/>
          <a:lstStyle/>
          <a:p>
            <a:endParaRPr lang="en-AU"/>
          </a:p>
          <a:p>
            <a:endParaRPr lang="en-AU"/>
          </a:p>
          <a:p>
            <a:endParaRPr lang="en-AU" sz="2800"/>
          </a:p>
          <a:p>
            <a:endParaRPr lang="en-AU"/>
          </a:p>
        </p:txBody>
      </p:sp>
      <p:graphicFrame>
        <p:nvGraphicFramePr>
          <p:cNvPr id="2" name="Content Placeholder 3">
            <a:extLst>
              <a:ext uri="{FF2B5EF4-FFF2-40B4-BE49-F238E27FC236}">
                <a16:creationId xmlns:a16="http://schemas.microsoft.com/office/drawing/2014/main" id="{89BA4C6F-8C1E-5598-43FA-A0883B2B6158}"/>
              </a:ext>
            </a:extLst>
          </p:cNvPr>
          <p:cNvGraphicFramePr>
            <a:graphicFrameLocks/>
          </p:cNvGraphicFramePr>
          <p:nvPr/>
        </p:nvGraphicFramePr>
        <p:xfrm>
          <a:off x="327025" y="819667"/>
          <a:ext cx="8307822" cy="2583096"/>
        </p:xfrm>
        <a:graphic>
          <a:graphicData uri="http://schemas.openxmlformats.org/drawingml/2006/table">
            <a:tbl>
              <a:tblPr firstRow="1" bandRow="1">
                <a:tableStyleId>{17292A2E-F333-43FB-9621-5CBBE7FDCDCB}</a:tableStyleId>
              </a:tblPr>
              <a:tblGrid>
                <a:gridCol w="4153911">
                  <a:extLst>
                    <a:ext uri="{9D8B030D-6E8A-4147-A177-3AD203B41FA5}">
                      <a16:colId xmlns:a16="http://schemas.microsoft.com/office/drawing/2014/main" val="20000"/>
                    </a:ext>
                  </a:extLst>
                </a:gridCol>
                <a:gridCol w="4153911">
                  <a:extLst>
                    <a:ext uri="{9D8B030D-6E8A-4147-A177-3AD203B41FA5}">
                      <a16:colId xmlns:a16="http://schemas.microsoft.com/office/drawing/2014/main" val="20001"/>
                    </a:ext>
                  </a:extLst>
                </a:gridCol>
              </a:tblGrid>
              <a:tr h="297152">
                <a:tc gridSpan="2">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panose="020B0604020202020204" pitchFamily="34" charset="0"/>
                          <a:cs typeface="Arial" panose="020B0604020202020204" pitchFamily="34" charset="0"/>
                        </a:rPr>
                        <a:t>Personal, social and community health</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tx1"/>
                          </a:solidFill>
                          <a:effectLst/>
                          <a:latin typeface="Arial" panose="020B0604020202020204" pitchFamily="34" charset="0"/>
                          <a:ea typeface="+mn-ea"/>
                          <a:cs typeface="Arial" panose="020B0604020202020204" pitchFamily="34" charset="0"/>
                        </a:rPr>
                        <a:t>Movement and physical activity</a:t>
                      </a:r>
                      <a:endParaRPr lang="en-AU" sz="1500" b="1" strike="noStrike">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34039">
                <a:tc>
                  <a:txBody>
                    <a:bodyPr/>
                    <a:lstStyle/>
                    <a:p>
                      <a:pPr marL="0" indent="0">
                        <a:buFont typeface="Arial" panose="020B0604020202020204" pitchFamily="34" charset="0"/>
                        <a:buNone/>
                      </a:pPr>
                      <a:r>
                        <a:rPr lang="en-AU" sz="1400" strike="sngStrike" dirty="0">
                          <a:solidFill>
                            <a:schemeClr val="bg1">
                              <a:lumMod val="65000"/>
                            </a:schemeClr>
                          </a:solidFill>
                          <a:latin typeface="Arial" panose="020B0604020202020204" pitchFamily="34" charset="0"/>
                          <a:cs typeface="Arial" panose="020B0604020202020204" pitchFamily="34" charset="0"/>
                        </a:rPr>
                        <a:t>Being healthy, safe and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Identities and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400" strike="sngStrike" dirty="0">
                          <a:solidFill>
                            <a:schemeClr val="bg1">
                              <a:lumMod val="65000"/>
                            </a:schemeClr>
                          </a:solidFill>
                          <a:latin typeface="Arial" panose="020B0604020202020204" pitchFamily="34" charset="0"/>
                          <a:cs typeface="Arial" panose="020B0604020202020204" pitchFamily="34" charset="0"/>
                        </a:rPr>
                        <a:t>Communicating and interacting for health and wellbeing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Interacting with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strike="sngStrike" dirty="0">
                          <a:solidFill>
                            <a:schemeClr val="bg1">
                              <a:lumMod val="65000"/>
                            </a:schemeClr>
                          </a:solidFill>
                          <a:latin typeface="Arial" panose="020B0604020202020204" pitchFamily="34" charset="0"/>
                          <a:cs typeface="Arial" panose="020B0604020202020204" pitchFamily="34" charset="0"/>
                        </a:rPr>
                        <a:t>Contributing to healthy and active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cs typeface="Arial" panose="020B0604020202020204" pitchFamily="34" charset="0"/>
                        </a:rPr>
                        <a:t>Making healthy and safe choices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indent="0">
                        <a:buFont typeface="Arial" panose="020B0604020202020204" pitchFamily="34" charset="0"/>
                        <a:buNone/>
                      </a:pPr>
                      <a:r>
                        <a:rPr lang="en-AU" sz="1400" strike="sngStrike" dirty="0">
                          <a:solidFill>
                            <a:schemeClr val="bg1">
                              <a:lumMod val="65000"/>
                            </a:schemeClr>
                          </a:solidFill>
                          <a:latin typeface="Arial" panose="020B0604020202020204" pitchFamily="34" charset="0"/>
                          <a:cs typeface="Arial" panose="020B0604020202020204" pitchFamily="34" charset="0"/>
                        </a:rPr>
                        <a:t>Moving our body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Moving our bodies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strike="sngStrike" dirty="0">
                          <a:solidFill>
                            <a:schemeClr val="bg1">
                              <a:lumMod val="65000"/>
                            </a:schemeClr>
                          </a:solidFill>
                          <a:latin typeface="Arial" panose="020B0604020202020204" pitchFamily="34" charset="0"/>
                          <a:cs typeface="Arial" panose="020B0604020202020204" pitchFamily="34" charset="0"/>
                        </a:rPr>
                        <a:t>Understanding movement </a:t>
                      </a:r>
                    </a:p>
                    <a:p>
                      <a:pPr marL="0" indent="0">
                        <a:buFont typeface="Arial" panose="020B0604020202020204" pitchFamily="34" charset="0"/>
                        <a:buNone/>
                      </a:pPr>
                      <a:r>
                        <a:rPr lang="en-AU" sz="1400" dirty="0">
                          <a:latin typeface="Arial" panose="020B0604020202020204" pitchFamily="34" charset="0"/>
                          <a:cs typeface="Arial" panose="020B0604020202020204" pitchFamily="34" charset="0"/>
                        </a:rPr>
                        <a:t>Making active choices </a:t>
                      </a:r>
                    </a:p>
                    <a:p>
                      <a:pPr marL="0" indent="0">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cs typeface="Arial" panose="020B0604020202020204" pitchFamily="34" charset="0"/>
                        </a:rPr>
                        <a:t>Learning through movement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377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1366-D6D3-479B-9159-8B6582AAD71F}"/>
              </a:ext>
            </a:extLst>
          </p:cNvPr>
          <p:cNvSpPr>
            <a:spLocks noGrp="1"/>
          </p:cNvSpPr>
          <p:nvPr>
            <p:ph type="title"/>
          </p:nvPr>
        </p:nvSpPr>
        <p:spPr/>
        <p:txBody>
          <a:bodyPr>
            <a:normAutofit/>
          </a:bodyPr>
          <a:lstStyle/>
          <a:p>
            <a:r>
              <a:rPr lang="en-AU" dirty="0"/>
              <a:t>HPE focus areas</a:t>
            </a:r>
          </a:p>
        </p:txBody>
      </p:sp>
      <p:sp>
        <p:nvSpPr>
          <p:cNvPr id="5" name="Freeform: Shape 4">
            <a:extLst>
              <a:ext uri="{FF2B5EF4-FFF2-40B4-BE49-F238E27FC236}">
                <a16:creationId xmlns:a16="http://schemas.microsoft.com/office/drawing/2014/main" id="{4F66ED70-F825-764C-28D3-3A905E3E7C59}"/>
              </a:ext>
            </a:extLst>
          </p:cNvPr>
          <p:cNvSpPr/>
          <p:nvPr/>
        </p:nvSpPr>
        <p:spPr>
          <a:xfrm>
            <a:off x="311285" y="71940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Alcohol and other drugs</a:t>
            </a:r>
          </a:p>
        </p:txBody>
      </p:sp>
      <p:sp>
        <p:nvSpPr>
          <p:cNvPr id="6" name="Freeform: Shape 5">
            <a:extLst>
              <a:ext uri="{FF2B5EF4-FFF2-40B4-BE49-F238E27FC236}">
                <a16:creationId xmlns:a16="http://schemas.microsoft.com/office/drawing/2014/main" id="{AD9F03FB-B289-5AAE-EE5B-D0F3B6C39B66}"/>
              </a:ext>
            </a:extLst>
          </p:cNvPr>
          <p:cNvSpPr/>
          <p:nvPr/>
        </p:nvSpPr>
        <p:spPr>
          <a:xfrm>
            <a:off x="2348862" y="71940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Food and nutrition</a:t>
            </a:r>
          </a:p>
        </p:txBody>
      </p:sp>
      <p:sp>
        <p:nvSpPr>
          <p:cNvPr id="7" name="Freeform: Shape 6">
            <a:extLst>
              <a:ext uri="{FF2B5EF4-FFF2-40B4-BE49-F238E27FC236}">
                <a16:creationId xmlns:a16="http://schemas.microsoft.com/office/drawing/2014/main" id="{0383C009-E141-0DA6-6E67-95EC26E0A294}"/>
              </a:ext>
            </a:extLst>
          </p:cNvPr>
          <p:cNvSpPr/>
          <p:nvPr/>
        </p:nvSpPr>
        <p:spPr>
          <a:xfrm>
            <a:off x="4386439" y="71940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Health benefits of physical activity</a:t>
            </a:r>
          </a:p>
        </p:txBody>
      </p:sp>
      <p:sp>
        <p:nvSpPr>
          <p:cNvPr id="8" name="Freeform: Shape 7">
            <a:extLst>
              <a:ext uri="{FF2B5EF4-FFF2-40B4-BE49-F238E27FC236}">
                <a16:creationId xmlns:a16="http://schemas.microsoft.com/office/drawing/2014/main" id="{0185928B-90E8-F5BB-ADE5-399590955F10}"/>
              </a:ext>
            </a:extLst>
          </p:cNvPr>
          <p:cNvSpPr/>
          <p:nvPr/>
        </p:nvSpPr>
        <p:spPr>
          <a:xfrm>
            <a:off x="6424016" y="71940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Mental health and wellbeing</a:t>
            </a:r>
          </a:p>
        </p:txBody>
      </p:sp>
      <p:sp>
        <p:nvSpPr>
          <p:cNvPr id="9" name="Freeform: Shape 8">
            <a:extLst>
              <a:ext uri="{FF2B5EF4-FFF2-40B4-BE49-F238E27FC236}">
                <a16:creationId xmlns:a16="http://schemas.microsoft.com/office/drawing/2014/main" id="{3CEC0A48-6989-C6EE-76F6-F54EC6B47C0B}"/>
              </a:ext>
            </a:extLst>
          </p:cNvPr>
          <p:cNvSpPr/>
          <p:nvPr/>
        </p:nvSpPr>
        <p:spPr>
          <a:xfrm>
            <a:off x="311285" y="201604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Relationships and sexuality</a:t>
            </a:r>
          </a:p>
        </p:txBody>
      </p:sp>
      <p:sp>
        <p:nvSpPr>
          <p:cNvPr id="10" name="Freeform: Shape 9">
            <a:extLst>
              <a:ext uri="{FF2B5EF4-FFF2-40B4-BE49-F238E27FC236}">
                <a16:creationId xmlns:a16="http://schemas.microsoft.com/office/drawing/2014/main" id="{944ABF3D-8447-3A0A-AEAC-36AAAC0C2A17}"/>
              </a:ext>
            </a:extLst>
          </p:cNvPr>
          <p:cNvSpPr/>
          <p:nvPr/>
        </p:nvSpPr>
        <p:spPr>
          <a:xfrm>
            <a:off x="2348862" y="201604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Safety</a:t>
            </a:r>
            <a:endParaRPr kumimoji="0" lang="en-AU" sz="2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5D6CA7EA-978F-C9BE-D6E2-168CFE6D8A1E}"/>
              </a:ext>
            </a:extLst>
          </p:cNvPr>
          <p:cNvSpPr/>
          <p:nvPr/>
        </p:nvSpPr>
        <p:spPr>
          <a:xfrm>
            <a:off x="4386439" y="201604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Active play and minor games</a:t>
            </a:r>
          </a:p>
        </p:txBody>
      </p:sp>
      <p:sp>
        <p:nvSpPr>
          <p:cNvPr id="12" name="Freeform: Shape 11">
            <a:extLst>
              <a:ext uri="{FF2B5EF4-FFF2-40B4-BE49-F238E27FC236}">
                <a16:creationId xmlns:a16="http://schemas.microsoft.com/office/drawing/2014/main" id="{D1BD5BC4-C67A-47A2-3EDE-D78C4E1BEA10}"/>
              </a:ext>
            </a:extLst>
          </p:cNvPr>
          <p:cNvSpPr/>
          <p:nvPr/>
        </p:nvSpPr>
        <p:spPr>
          <a:xfrm>
            <a:off x="6424016" y="201604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Challenge and adventure activities</a:t>
            </a:r>
          </a:p>
        </p:txBody>
      </p:sp>
      <p:sp>
        <p:nvSpPr>
          <p:cNvPr id="13" name="Freeform: Shape 12">
            <a:extLst>
              <a:ext uri="{FF2B5EF4-FFF2-40B4-BE49-F238E27FC236}">
                <a16:creationId xmlns:a16="http://schemas.microsoft.com/office/drawing/2014/main" id="{0DE812DA-B3B3-4426-D426-FC4CED539183}"/>
              </a:ext>
            </a:extLst>
          </p:cNvPr>
          <p:cNvSpPr/>
          <p:nvPr/>
        </p:nvSpPr>
        <p:spPr>
          <a:xfrm>
            <a:off x="311285" y="331268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Fundamental movement </a:t>
            </a:r>
            <a:b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skills</a:t>
            </a:r>
          </a:p>
        </p:txBody>
      </p:sp>
      <p:sp>
        <p:nvSpPr>
          <p:cNvPr id="14" name="Freeform: Shape 13">
            <a:extLst>
              <a:ext uri="{FF2B5EF4-FFF2-40B4-BE49-F238E27FC236}">
                <a16:creationId xmlns:a16="http://schemas.microsoft.com/office/drawing/2014/main" id="{5CED948F-F3AF-43F4-7D7B-E8B631F6D89B}"/>
              </a:ext>
            </a:extLst>
          </p:cNvPr>
          <p:cNvSpPr/>
          <p:nvPr/>
        </p:nvSpPr>
        <p:spPr>
          <a:xfrm>
            <a:off x="2348862" y="331268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Games </a:t>
            </a:r>
            <a:b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sports</a:t>
            </a:r>
          </a:p>
        </p:txBody>
      </p:sp>
      <p:sp>
        <p:nvSpPr>
          <p:cNvPr id="15" name="Freeform: Shape 14">
            <a:extLst>
              <a:ext uri="{FF2B5EF4-FFF2-40B4-BE49-F238E27FC236}">
                <a16:creationId xmlns:a16="http://schemas.microsoft.com/office/drawing/2014/main" id="{B7969290-2FFD-D249-5C11-45A85E8EA5D7}"/>
              </a:ext>
            </a:extLst>
          </p:cNvPr>
          <p:cNvSpPr/>
          <p:nvPr/>
        </p:nvSpPr>
        <p:spPr>
          <a:xfrm>
            <a:off x="4386439" y="331268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Lifelong </a:t>
            </a:r>
            <a:b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physical activities</a:t>
            </a:r>
          </a:p>
        </p:txBody>
      </p:sp>
      <p:sp>
        <p:nvSpPr>
          <p:cNvPr id="16" name="Freeform: Shape 15">
            <a:extLst>
              <a:ext uri="{FF2B5EF4-FFF2-40B4-BE49-F238E27FC236}">
                <a16:creationId xmlns:a16="http://schemas.microsoft.com/office/drawing/2014/main" id="{90C42A83-8F7D-7A05-1295-D05887121490}"/>
              </a:ext>
            </a:extLst>
          </p:cNvPr>
          <p:cNvSpPr/>
          <p:nvPr/>
        </p:nvSpPr>
        <p:spPr>
          <a:xfrm>
            <a:off x="6424016" y="3312687"/>
            <a:ext cx="1852342" cy="1111405"/>
          </a:xfrm>
          <a:custGeom>
            <a:avLst/>
            <a:gdLst>
              <a:gd name="connsiteX0" fmla="*/ 0 w 1852342"/>
              <a:gd name="connsiteY0" fmla="*/ 0 h 1111405"/>
              <a:gd name="connsiteX1" fmla="*/ 1852342 w 1852342"/>
              <a:gd name="connsiteY1" fmla="*/ 0 h 1111405"/>
              <a:gd name="connsiteX2" fmla="*/ 1852342 w 1852342"/>
              <a:gd name="connsiteY2" fmla="*/ 1111405 h 1111405"/>
              <a:gd name="connsiteX3" fmla="*/ 0 w 1852342"/>
              <a:gd name="connsiteY3" fmla="*/ 1111405 h 1111405"/>
              <a:gd name="connsiteX4" fmla="*/ 0 w 1852342"/>
              <a:gd name="connsiteY4" fmla="*/ 0 h 111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342" h="1111405">
                <a:moveTo>
                  <a:pt x="0" y="0"/>
                </a:moveTo>
                <a:lnTo>
                  <a:pt x="1852342" y="0"/>
                </a:lnTo>
                <a:lnTo>
                  <a:pt x="1852342" y="1111405"/>
                </a:lnTo>
                <a:lnTo>
                  <a:pt x="0" y="1111405"/>
                </a:lnTo>
                <a:lnTo>
                  <a:pt x="0" y="0"/>
                </a:lnTo>
                <a:close/>
              </a:path>
            </a:pathLst>
          </a:custGeom>
          <a:solidFill>
            <a:srgbClr val="007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Rhythmic and expressive activities</a:t>
            </a:r>
          </a:p>
        </p:txBody>
      </p:sp>
    </p:spTree>
    <p:extLst>
      <p:ext uri="{BB962C8B-B14F-4D97-AF65-F5344CB8AC3E}">
        <p14:creationId xmlns:p14="http://schemas.microsoft.com/office/powerpoint/2010/main" val="72066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250" tmFilter="0, 0; .2, .5; .8, .5; 1, 0"/>
                                        <p:tgtEl>
                                          <p:spTgt spid="5"/>
                                        </p:tgtEl>
                                      </p:cBhvr>
                                    </p:animEffect>
                                    <p:animScale>
                                      <p:cBhvr>
                                        <p:cTn id="7" dur="125" autoRev="1" fill="hold"/>
                                        <p:tgtEl>
                                          <p:spTgt spid="5"/>
                                        </p:tgtEl>
                                      </p:cBhvr>
                                      <p:by x="105000" y="105000"/>
                                    </p:animScale>
                                  </p:childTnLst>
                                </p:cTn>
                              </p:par>
                              <p:par>
                                <p:cTn id="8" presetID="26" presetClass="emph" presetSubtype="0" fill="hold" grpId="0" nodeType="withEffect">
                                  <p:stCondLst>
                                    <p:cond delay="100"/>
                                  </p:stCondLst>
                                  <p:childTnLst>
                                    <p:animEffect transition="out" filter="fade">
                                      <p:cBhvr>
                                        <p:cTn id="9" dur="250" tmFilter="0, 0; .2, .5; .8, .5; 1, 0"/>
                                        <p:tgtEl>
                                          <p:spTgt spid="6"/>
                                        </p:tgtEl>
                                      </p:cBhvr>
                                    </p:animEffect>
                                    <p:animScale>
                                      <p:cBhvr>
                                        <p:cTn id="10" dur="125" autoRev="1" fill="hold"/>
                                        <p:tgtEl>
                                          <p:spTgt spid="6"/>
                                        </p:tgtEl>
                                      </p:cBhvr>
                                      <p:by x="105000" y="105000"/>
                                    </p:animScale>
                                  </p:childTnLst>
                                </p:cTn>
                              </p:par>
                              <p:par>
                                <p:cTn id="11" presetID="26" presetClass="emph" presetSubtype="0" fill="hold" grpId="0" nodeType="withEffect">
                                  <p:stCondLst>
                                    <p:cond delay="200"/>
                                  </p:stCondLst>
                                  <p:childTnLst>
                                    <p:animEffect transition="out" filter="fade">
                                      <p:cBhvr>
                                        <p:cTn id="12" dur="250" tmFilter="0, 0; .2, .5; .8, .5; 1, 0"/>
                                        <p:tgtEl>
                                          <p:spTgt spid="7"/>
                                        </p:tgtEl>
                                      </p:cBhvr>
                                    </p:animEffect>
                                    <p:animScale>
                                      <p:cBhvr>
                                        <p:cTn id="13" dur="125" autoRev="1" fill="hold"/>
                                        <p:tgtEl>
                                          <p:spTgt spid="7"/>
                                        </p:tgtEl>
                                      </p:cBhvr>
                                      <p:by x="105000" y="105000"/>
                                    </p:animScale>
                                  </p:childTnLst>
                                </p:cTn>
                              </p:par>
                              <p:par>
                                <p:cTn id="14" presetID="26" presetClass="emph" presetSubtype="0" fill="hold" grpId="0" nodeType="withEffect">
                                  <p:stCondLst>
                                    <p:cond delay="300"/>
                                  </p:stCondLst>
                                  <p:childTnLst>
                                    <p:animEffect transition="out" filter="fade">
                                      <p:cBhvr>
                                        <p:cTn id="15" dur="250" tmFilter="0, 0; .2, .5; .8, .5; 1, 0"/>
                                        <p:tgtEl>
                                          <p:spTgt spid="8"/>
                                        </p:tgtEl>
                                      </p:cBhvr>
                                    </p:animEffect>
                                    <p:animScale>
                                      <p:cBhvr>
                                        <p:cTn id="16" dur="125" autoRev="1" fill="hold"/>
                                        <p:tgtEl>
                                          <p:spTgt spid="8"/>
                                        </p:tgtEl>
                                      </p:cBhvr>
                                      <p:by x="105000" y="105000"/>
                                    </p:animScale>
                                  </p:childTnLst>
                                </p:cTn>
                              </p:par>
                              <p:par>
                                <p:cTn id="17" presetID="26" presetClass="emph" presetSubtype="0" fill="hold" grpId="0" nodeType="withEffect">
                                  <p:stCondLst>
                                    <p:cond delay="400"/>
                                  </p:stCondLst>
                                  <p:childTnLst>
                                    <p:animEffect transition="out" filter="fade">
                                      <p:cBhvr>
                                        <p:cTn id="18" dur="250" tmFilter="0, 0; .2, .5; .8, .5; 1, 0"/>
                                        <p:tgtEl>
                                          <p:spTgt spid="9"/>
                                        </p:tgtEl>
                                      </p:cBhvr>
                                    </p:animEffect>
                                    <p:animScale>
                                      <p:cBhvr>
                                        <p:cTn id="19" dur="125" autoRev="1" fill="hold"/>
                                        <p:tgtEl>
                                          <p:spTgt spid="9"/>
                                        </p:tgtEl>
                                      </p:cBhvr>
                                      <p:by x="105000" y="105000"/>
                                    </p:animScale>
                                  </p:childTnLst>
                                </p:cTn>
                              </p:par>
                              <p:par>
                                <p:cTn id="20" presetID="26" presetClass="emph" presetSubtype="0" fill="hold" grpId="0" nodeType="withEffect">
                                  <p:stCondLst>
                                    <p:cond delay="50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par>
                                <p:cTn id="23" presetID="26" presetClass="emph" presetSubtype="0" fill="hold" grpId="0" nodeType="withEffect">
                                  <p:stCondLst>
                                    <p:cond delay="600"/>
                                  </p:stCondLst>
                                  <p:childTnLst>
                                    <p:animEffect transition="out" filter="fade">
                                      <p:cBhvr>
                                        <p:cTn id="24" dur="250" tmFilter="0, 0; .2, .5; .8, .5; 1, 0"/>
                                        <p:tgtEl>
                                          <p:spTgt spid="11"/>
                                        </p:tgtEl>
                                      </p:cBhvr>
                                    </p:animEffect>
                                    <p:animScale>
                                      <p:cBhvr>
                                        <p:cTn id="25" dur="125" autoRev="1" fill="hold"/>
                                        <p:tgtEl>
                                          <p:spTgt spid="11"/>
                                        </p:tgtEl>
                                      </p:cBhvr>
                                      <p:by x="105000" y="105000"/>
                                    </p:animScale>
                                  </p:childTnLst>
                                </p:cTn>
                              </p:par>
                              <p:par>
                                <p:cTn id="26" presetID="26" presetClass="emph" presetSubtype="0" fill="hold" grpId="0" nodeType="withEffect">
                                  <p:stCondLst>
                                    <p:cond delay="700"/>
                                  </p:stCondLst>
                                  <p:childTnLst>
                                    <p:animEffect transition="out" filter="fade">
                                      <p:cBhvr>
                                        <p:cTn id="27" dur="250" tmFilter="0, 0; .2, .5; .8, .5; 1, 0"/>
                                        <p:tgtEl>
                                          <p:spTgt spid="12"/>
                                        </p:tgtEl>
                                      </p:cBhvr>
                                    </p:animEffect>
                                    <p:animScale>
                                      <p:cBhvr>
                                        <p:cTn id="28" dur="125" autoRev="1" fill="hold"/>
                                        <p:tgtEl>
                                          <p:spTgt spid="12"/>
                                        </p:tgtEl>
                                      </p:cBhvr>
                                      <p:by x="105000" y="105000"/>
                                    </p:animScale>
                                  </p:childTnLst>
                                </p:cTn>
                              </p:par>
                              <p:par>
                                <p:cTn id="29" presetID="26" presetClass="emph" presetSubtype="0" fill="hold" grpId="0" nodeType="withEffect">
                                  <p:stCondLst>
                                    <p:cond delay="800"/>
                                  </p:stCondLst>
                                  <p:childTnLst>
                                    <p:animEffect transition="out" filter="fade">
                                      <p:cBhvr>
                                        <p:cTn id="30" dur="250" tmFilter="0, 0; .2, .5; .8, .5; 1, 0"/>
                                        <p:tgtEl>
                                          <p:spTgt spid="13"/>
                                        </p:tgtEl>
                                      </p:cBhvr>
                                    </p:animEffect>
                                    <p:animScale>
                                      <p:cBhvr>
                                        <p:cTn id="31" dur="125" autoRev="1" fill="hold"/>
                                        <p:tgtEl>
                                          <p:spTgt spid="13"/>
                                        </p:tgtEl>
                                      </p:cBhvr>
                                      <p:by x="105000" y="105000"/>
                                    </p:animScale>
                                  </p:childTnLst>
                                </p:cTn>
                              </p:par>
                              <p:par>
                                <p:cTn id="32" presetID="26" presetClass="emph" presetSubtype="0" fill="hold" grpId="0" nodeType="withEffect">
                                  <p:stCondLst>
                                    <p:cond delay="900"/>
                                  </p:stCondLst>
                                  <p:childTnLst>
                                    <p:animEffect transition="out" filter="fade">
                                      <p:cBhvr>
                                        <p:cTn id="33" dur="250" tmFilter="0, 0; .2, .5; .8, .5; 1, 0"/>
                                        <p:tgtEl>
                                          <p:spTgt spid="14"/>
                                        </p:tgtEl>
                                      </p:cBhvr>
                                    </p:animEffect>
                                    <p:animScale>
                                      <p:cBhvr>
                                        <p:cTn id="34" dur="125" autoRev="1" fill="hold"/>
                                        <p:tgtEl>
                                          <p:spTgt spid="14"/>
                                        </p:tgtEl>
                                      </p:cBhvr>
                                      <p:by x="105000" y="105000"/>
                                    </p:animScale>
                                  </p:childTnLst>
                                </p:cTn>
                              </p:par>
                              <p:par>
                                <p:cTn id="35" presetID="26" presetClass="emph" presetSubtype="0" fill="hold" grpId="0" nodeType="withEffect">
                                  <p:stCondLst>
                                    <p:cond delay="1000"/>
                                  </p:stCondLst>
                                  <p:childTnLst>
                                    <p:animEffect transition="out" filter="fade">
                                      <p:cBhvr>
                                        <p:cTn id="36" dur="250" tmFilter="0, 0; .2, .5; .8, .5; 1, 0"/>
                                        <p:tgtEl>
                                          <p:spTgt spid="15"/>
                                        </p:tgtEl>
                                      </p:cBhvr>
                                    </p:animEffect>
                                    <p:animScale>
                                      <p:cBhvr>
                                        <p:cTn id="37" dur="125" autoRev="1" fill="hold"/>
                                        <p:tgtEl>
                                          <p:spTgt spid="15"/>
                                        </p:tgtEl>
                                      </p:cBhvr>
                                      <p:by x="105000" y="105000"/>
                                    </p:animScale>
                                  </p:childTnLst>
                                </p:cTn>
                              </p:par>
                              <p:par>
                                <p:cTn id="38" presetID="26" presetClass="emph" presetSubtype="0" fill="hold" grpId="0" nodeType="withEffect">
                                  <p:stCondLst>
                                    <p:cond delay="1100"/>
                                  </p:stCondLst>
                                  <p:childTnLst>
                                    <p:animEffect transition="out" filter="fade">
                                      <p:cBhvr>
                                        <p:cTn id="39" dur="250" tmFilter="0, 0; .2, .5; .8, .5; 1, 0"/>
                                        <p:tgtEl>
                                          <p:spTgt spid="16"/>
                                        </p:tgtEl>
                                      </p:cBhvr>
                                    </p:animEffect>
                                    <p:animScale>
                                      <p:cBhvr>
                                        <p:cTn id="40" dur="125"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597086"/>
            <a:ext cx="2634864" cy="4037598"/>
            <a:chOff x="466019" y="617609"/>
            <a:chExt cx="2634864" cy="403759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rgbClr val="D6E9E3"/>
            </a:solid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considerations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connections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466019" y="617609"/>
              <a:ext cx="2634864" cy="369332"/>
            </a:xfrm>
            <a:prstGeom prst="rect">
              <a:avLst/>
            </a:prstGeom>
            <a:solidFill>
              <a:srgbClr val="007852"/>
            </a:solidFill>
            <a:ln>
              <a:solidFill>
                <a:srgbClr val="007852"/>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sp>
        <p:nvSpPr>
          <p:cNvPr id="7" name="Title 1">
            <a:extLst>
              <a:ext uri="{FF2B5EF4-FFF2-40B4-BE49-F238E27FC236}">
                <a16:creationId xmlns:a16="http://schemas.microsoft.com/office/drawing/2014/main" id="{94432B72-36AF-AF74-84EC-9DC2AD910566}"/>
              </a:ext>
            </a:extLst>
          </p:cNvPr>
          <p:cNvSpPr txBox="1">
            <a:spLocks/>
          </p:cNvSpPr>
          <p:nvPr/>
        </p:nvSpPr>
        <p:spPr>
          <a:xfrm>
            <a:off x="327025" y="274637"/>
            <a:ext cx="8496000" cy="36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7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Organisation of HPE</a:t>
            </a:r>
          </a:p>
        </p:txBody>
      </p:sp>
      <p:sp>
        <p:nvSpPr>
          <p:cNvPr id="5" name="TextBox 4">
            <a:extLst>
              <a:ext uri="{FF2B5EF4-FFF2-40B4-BE49-F238E27FC236}">
                <a16:creationId xmlns:a16="http://schemas.microsoft.com/office/drawing/2014/main" id="{499844D0-D656-9A91-C789-219878940F49}"/>
              </a:ext>
            </a:extLst>
          </p:cNvPr>
          <p:cNvSpPr txBox="1"/>
          <p:nvPr/>
        </p:nvSpPr>
        <p:spPr>
          <a:xfrm>
            <a:off x="3197486" y="2275284"/>
            <a:ext cx="2749028" cy="769441"/>
          </a:xfrm>
          <a:prstGeom prst="rect">
            <a:avLst/>
          </a:prstGeom>
          <a:solidFill>
            <a:srgbClr val="007852"/>
          </a:solidFill>
          <a:ln w="12700">
            <a:solidFill>
              <a:srgbClr val="007852"/>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considerations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Resources</a:t>
            </a:r>
          </a:p>
        </p:txBody>
      </p:sp>
    </p:spTree>
    <p:extLst>
      <p:ext uri="{BB962C8B-B14F-4D97-AF65-F5344CB8AC3E}">
        <p14:creationId xmlns:p14="http://schemas.microsoft.com/office/powerpoint/2010/main" val="1395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9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5C66C6-F7D4-425B-8D61-A8EDE6EC4BCA}"/>
              </a:ext>
            </a:extLst>
          </p:cNvPr>
          <p:cNvSpPr>
            <a:spLocks noGrp="1"/>
          </p:cNvSpPr>
          <p:nvPr>
            <p:ph type="title"/>
          </p:nvPr>
        </p:nvSpPr>
        <p:spPr/>
        <p:txBody>
          <a:bodyPr/>
          <a:lstStyle/>
          <a:p>
            <a:r>
              <a:rPr lang="en-AU"/>
              <a:t>Key considerations: HPE propositions</a:t>
            </a:r>
          </a:p>
        </p:txBody>
      </p:sp>
      <p:pic>
        <p:nvPicPr>
          <p:cNvPr id="8" name="Picture 7">
            <a:extLst>
              <a:ext uri="{FF2B5EF4-FFF2-40B4-BE49-F238E27FC236}">
                <a16:creationId xmlns:a16="http://schemas.microsoft.com/office/drawing/2014/main" id="{85DC775D-3CBE-4050-B93E-DA57608090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9988" y="1814785"/>
            <a:ext cx="1503037" cy="1513929"/>
          </a:xfrm>
          <a:prstGeom prst="rect">
            <a:avLst/>
          </a:prstGeom>
        </p:spPr>
      </p:pic>
      <p:graphicFrame>
        <p:nvGraphicFramePr>
          <p:cNvPr id="2" name="Diagram 1">
            <a:extLst>
              <a:ext uri="{FF2B5EF4-FFF2-40B4-BE49-F238E27FC236}">
                <a16:creationId xmlns:a16="http://schemas.microsoft.com/office/drawing/2014/main" id="{ADE518E2-D559-734B-0E31-15DFC108198D}"/>
              </a:ext>
            </a:extLst>
          </p:cNvPr>
          <p:cNvGraphicFramePr/>
          <p:nvPr>
            <p:extLst>
              <p:ext uri="{D42A27DB-BD31-4B8C-83A1-F6EECF244321}">
                <p14:modId xmlns:p14="http://schemas.microsoft.com/office/powerpoint/2010/main" val="3537929353"/>
              </p:ext>
            </p:extLst>
          </p:nvPr>
        </p:nvGraphicFramePr>
        <p:xfrm>
          <a:off x="769856" y="802488"/>
          <a:ext cx="6096000" cy="3538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9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graphicFrame>
        <p:nvGraphicFramePr>
          <p:cNvPr id="7" name="Diagram 6">
            <a:extLst>
              <a:ext uri="{FF2B5EF4-FFF2-40B4-BE49-F238E27FC236}">
                <a16:creationId xmlns:a16="http://schemas.microsoft.com/office/drawing/2014/main" id="{2554F53C-8571-4DC3-966A-4A334056A442}"/>
              </a:ext>
            </a:extLst>
          </p:cNvPr>
          <p:cNvGraphicFramePr/>
          <p:nvPr/>
        </p:nvGraphicFramePr>
        <p:xfrm>
          <a:off x="1147760" y="785037"/>
          <a:ext cx="3162984" cy="3682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8" cstate="screen">
            <a:extLst>
              <a:ext uri="{28A0092B-C50C-407E-A947-70E740481C1C}">
                <a14:useLocalDpi xmlns:a14="http://schemas.microsoft.com/office/drawing/2010/main"/>
              </a:ext>
            </a:extLst>
          </a:blip>
          <a:srcRect l="3018" t="3709" r="5533" b="5942"/>
          <a:stretch/>
        </p:blipFill>
        <p:spPr>
          <a:xfrm>
            <a:off x="3735972" y="940526"/>
            <a:ext cx="4998539" cy="3023807"/>
          </a:xfrm>
          <a:prstGeom prst="rect">
            <a:avLst/>
          </a:prstGeom>
          <a:ln>
            <a:noFill/>
          </a:ln>
          <a:effectLst/>
        </p:spPr>
      </p:pic>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ACARA, </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www.v9.australiancurriculum.edu.au/help/website-tour</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74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17618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42188" y="869568"/>
            <a:ext cx="2332653" cy="3305880"/>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17706432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94432B72-36AF-AF74-84EC-9DC2AD910566}"/>
              </a:ext>
            </a:extLst>
          </p:cNvPr>
          <p:cNvSpPr txBox="1">
            <a:spLocks/>
          </p:cNvSpPr>
          <p:nvPr/>
        </p:nvSpPr>
        <p:spPr>
          <a:xfrm>
            <a:off x="327025" y="274637"/>
            <a:ext cx="8496000" cy="36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7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Organisation of HPE</a:t>
            </a:r>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86529"/>
            <a:ext cx="2634864" cy="4045266"/>
            <a:chOff x="3254568" y="589418"/>
            <a:chExt cx="2634864" cy="4045266"/>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89418"/>
              <a:ext cx="2634864" cy="4045266"/>
              <a:chOff x="466019" y="609941"/>
              <a:chExt cx="2634864" cy="4045266"/>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rgbClr val="D6E9E3"/>
              </a:solid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considerations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connections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466019" y="609941"/>
                <a:ext cx="2634864" cy="369332"/>
              </a:xfrm>
              <a:prstGeom prst="rect">
                <a:avLst/>
              </a:prstGeom>
              <a:solidFill>
                <a:srgbClr val="007852"/>
              </a:solidFill>
              <a:ln>
                <a:solidFill>
                  <a:srgbClr val="007852"/>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450675"/>
            <a:ext cx="2749028" cy="515526"/>
          </a:xfrm>
          <a:prstGeom prst="rect">
            <a:avLst/>
          </a:prstGeom>
          <a:solidFill>
            <a:srgbClr val="007852"/>
          </a:solidFill>
          <a:ln w="12700">
            <a:solidFill>
              <a:srgbClr val="007852"/>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Achievement standard</a:t>
            </a:r>
          </a:p>
        </p:txBody>
      </p:sp>
    </p:spTree>
    <p:extLst>
      <p:ext uri="{BB962C8B-B14F-4D97-AF65-F5344CB8AC3E}">
        <p14:creationId xmlns:p14="http://schemas.microsoft.com/office/powerpoint/2010/main" val="37407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dirty="0"/>
              <a:t>HPE: Achievement standard structure</a:t>
            </a:r>
          </a:p>
        </p:txBody>
      </p:sp>
      <p:graphicFrame>
        <p:nvGraphicFramePr>
          <p:cNvPr id="3" name="Content Placeholder 3">
            <a:extLst>
              <a:ext uri="{FF2B5EF4-FFF2-40B4-BE49-F238E27FC236}">
                <a16:creationId xmlns:a16="http://schemas.microsoft.com/office/drawing/2014/main" id="{229C6209-1C3A-1079-45D6-7F7BA054EAAC}"/>
              </a:ext>
            </a:extLst>
          </p:cNvPr>
          <p:cNvGraphicFramePr>
            <a:graphicFrameLocks/>
          </p:cNvGraphicFramePr>
          <p:nvPr/>
        </p:nvGraphicFramePr>
        <p:xfrm>
          <a:off x="327025" y="1618933"/>
          <a:ext cx="8424614" cy="860976"/>
        </p:xfrm>
        <a:graphic>
          <a:graphicData uri="http://schemas.openxmlformats.org/drawingml/2006/table">
            <a:tbl>
              <a:tblPr firstRow="1" bandRow="1">
                <a:tableStyleId>{17292A2E-F333-43FB-9621-5CBBE7FDCDCB}</a:tableStyleId>
              </a:tblPr>
              <a:tblGrid>
                <a:gridCol w="4212307">
                  <a:extLst>
                    <a:ext uri="{9D8B030D-6E8A-4147-A177-3AD203B41FA5}">
                      <a16:colId xmlns:a16="http://schemas.microsoft.com/office/drawing/2014/main" val="20000"/>
                    </a:ext>
                  </a:extLst>
                </a:gridCol>
                <a:gridCol w="4212307">
                  <a:extLst>
                    <a:ext uri="{9D8B030D-6E8A-4147-A177-3AD203B41FA5}">
                      <a16:colId xmlns:a16="http://schemas.microsoft.com/office/drawing/2014/main" val="20001"/>
                    </a:ext>
                  </a:extLst>
                </a:gridCol>
              </a:tblGrid>
              <a:tr h="297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dirty="0">
                          <a:solidFill>
                            <a:schemeClr val="bg1"/>
                          </a:solidFill>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solidFill>
                  </a:tcPr>
                </a:tc>
                <a:tc>
                  <a:txBody>
                    <a:bodyPr/>
                    <a:lstStyle/>
                    <a:p>
                      <a:pPr algn="ctr"/>
                      <a:r>
                        <a:rPr lang="en-AU" sz="1500" dirty="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99920">
                <a:tc>
                  <a:txBody>
                    <a:bodyPr/>
                    <a:lstStyle/>
                    <a:p>
                      <a:r>
                        <a:rPr lang="en-AU" sz="1400">
                          <a:solidFill>
                            <a:schemeClr val="tx1"/>
                          </a:solidFill>
                          <a:latin typeface="Arial" panose="020B0604020202020204" pitchFamily="34" charset="0"/>
                          <a:cs typeface="Arial" panose="020B0604020202020204" pitchFamily="34" charset="0"/>
                        </a:rPr>
                        <a:t>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2">
                  <a:txBody>
                    <a:bodyPr/>
                    <a:lstStyle/>
                    <a:p>
                      <a:r>
                        <a:rPr lang="en-AU" sz="1400" dirty="0">
                          <a:solidFill>
                            <a:schemeClr val="tx2"/>
                          </a:solidFill>
                          <a:latin typeface="Arial" panose="020B0604020202020204" pitchFamily="34" charset="0"/>
                          <a:cs typeface="Arial" panose="020B0604020202020204" pitchFamily="34" charset="0"/>
                        </a:rPr>
                        <a:t>Personal, social and community health</a:t>
                      </a:r>
                    </a:p>
                    <a:p>
                      <a:r>
                        <a:rPr lang="en-AU" sz="1400" dirty="0">
                          <a:solidFill>
                            <a:schemeClr val="tx2"/>
                          </a:solidFill>
                          <a:latin typeface="Arial" panose="020B0604020202020204" pitchFamily="34" charset="0"/>
                          <a:cs typeface="Arial" panose="020B0604020202020204" pitchFamily="34" charset="0"/>
                        </a:rPr>
                        <a:t>Movement and physical activity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1400" dirty="0">
                          <a:solidFill>
                            <a:schemeClr val="tx1"/>
                          </a:solidFill>
                          <a:latin typeface="Arial" panose="020B0604020202020204" pitchFamily="34" charset="0"/>
                          <a:cs typeface="Arial" panose="020B0604020202020204" pitchFamily="34" charset="0"/>
                        </a:rPr>
                        <a:t>Skills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r>
                        <a:rPr lang="en-AU" sz="2000">
                          <a:solidFill>
                            <a:schemeClr val="tx2"/>
                          </a:solidFill>
                          <a:latin typeface="Arial" panose="020B0604020202020204" pitchFamily="34" charset="0"/>
                          <a:cs typeface="Arial" panose="020B0604020202020204" pitchFamily="34" charset="0"/>
                        </a:rPr>
                        <a:t>Reading and viewing</a:t>
                      </a:r>
                    </a:p>
                    <a:p>
                      <a:endParaRPr lang="en-AU" sz="20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Rectangle 9">
            <a:extLst>
              <a:ext uri="{FF2B5EF4-FFF2-40B4-BE49-F238E27FC236}">
                <a16:creationId xmlns:a16="http://schemas.microsoft.com/office/drawing/2014/main" id="{08ECA4DE-733C-4663-1CA0-93BC45398ED4}"/>
              </a:ext>
            </a:extLst>
          </p:cNvPr>
          <p:cNvSpPr/>
          <p:nvPr/>
        </p:nvSpPr>
        <p:spPr>
          <a:xfrm>
            <a:off x="231775" y="1557777"/>
            <a:ext cx="4320540" cy="1013973"/>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67A8BD7-12F8-F5CF-D977-E18E2F9E383D}"/>
              </a:ext>
            </a:extLst>
          </p:cNvPr>
          <p:cNvGrpSpPr/>
          <p:nvPr/>
        </p:nvGrpSpPr>
        <p:grpSpPr>
          <a:xfrm>
            <a:off x="571326" y="1979571"/>
            <a:ext cx="3938476" cy="369332"/>
            <a:chOff x="1077725" y="1919469"/>
            <a:chExt cx="3938476" cy="369332"/>
          </a:xfrm>
          <a:solidFill>
            <a:srgbClr val="007852"/>
          </a:solidFill>
        </p:grpSpPr>
        <p:sp>
          <p:nvSpPr>
            <p:cNvPr id="8" name="TextBox 7">
              <a:extLst>
                <a:ext uri="{FF2B5EF4-FFF2-40B4-BE49-F238E27FC236}">
                  <a16:creationId xmlns:a16="http://schemas.microsoft.com/office/drawing/2014/main" id="{786A17AA-5053-B18C-6CA1-260F3A2429D6}"/>
                </a:ext>
              </a:extLst>
            </p:cNvPr>
            <p:cNvSpPr txBox="1"/>
            <p:nvPr/>
          </p:nvSpPr>
          <p:spPr>
            <a:xfrm>
              <a:off x="1077725" y="1919469"/>
              <a:ext cx="3312046" cy="369332"/>
            </a:xfrm>
            <a:prstGeom prst="rect">
              <a:avLst/>
            </a:prstGeom>
            <a:grpFill/>
            <a:ln w="3175">
              <a:no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rial" charset="0"/>
                  <a:ea typeface="+mn-ea"/>
                  <a:cs typeface="+mn-cs"/>
                </a:rPr>
                <a:t>One paragraph</a:t>
              </a:r>
            </a:p>
          </p:txBody>
        </p:sp>
        <p:cxnSp>
          <p:nvCxnSpPr>
            <p:cNvPr id="9" name="Straight Arrow Connector 8">
              <a:extLst>
                <a:ext uri="{FF2B5EF4-FFF2-40B4-BE49-F238E27FC236}">
                  <a16:creationId xmlns:a16="http://schemas.microsoft.com/office/drawing/2014/main" id="{CD0948C0-525A-6F64-1E84-3980D353BB53}"/>
                </a:ext>
              </a:extLst>
            </p:cNvPr>
            <p:cNvCxnSpPr>
              <a:cxnSpLocks/>
            </p:cNvCxnSpPr>
            <p:nvPr/>
          </p:nvCxnSpPr>
          <p:spPr bwMode="auto">
            <a:xfrm>
              <a:off x="4389771" y="2104135"/>
              <a:ext cx="626430" cy="0"/>
            </a:xfrm>
            <a:prstGeom prst="straightConnector1">
              <a:avLst/>
            </a:prstGeom>
            <a:grpFill/>
            <a:ln w="63500" cap="flat" cmpd="sng" algn="ctr">
              <a:solidFill>
                <a:srgbClr val="00785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115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lstStyle/>
          <a:p>
            <a:r>
              <a:rPr lang="en-AU" dirty="0">
                <a:latin typeface="Arial"/>
                <a:cs typeface="Arial"/>
              </a:rPr>
              <a:t>HPE: Achievement standard structure</a:t>
            </a:r>
          </a:p>
        </p:txBody>
      </p:sp>
      <p:sp>
        <p:nvSpPr>
          <p:cNvPr id="4" name="Content Placeholder 3">
            <a:extLst>
              <a:ext uri="{FF2B5EF4-FFF2-40B4-BE49-F238E27FC236}">
                <a16:creationId xmlns:a16="http://schemas.microsoft.com/office/drawing/2014/main" id="{36465D15-1ABA-479A-BC3F-48FD2FA3BECF}"/>
              </a:ext>
            </a:extLst>
          </p:cNvPr>
          <p:cNvSpPr>
            <a:spLocks noGrp="1"/>
          </p:cNvSpPr>
          <p:nvPr>
            <p:ph idx="1"/>
          </p:nvPr>
        </p:nvSpPr>
        <p:spPr>
          <a:xfrm>
            <a:off x="3622885" y="893579"/>
            <a:ext cx="5099084" cy="3367927"/>
          </a:xfrm>
        </p:spPr>
        <p:txBody>
          <a:bodyPr>
            <a:normAutofit fontScale="85000" lnSpcReduction="20000"/>
          </a:bodyPr>
          <a:lstStyle/>
          <a:p>
            <a:r>
              <a:rPr lang="en-AU" sz="1800" dirty="0">
                <a:effectLst/>
                <a:latin typeface="Arial" panose="020B0604020202020204" pitchFamily="34" charset="0"/>
                <a:ea typeface="Arial" panose="020B0604020202020204" pitchFamily="34" charset="0"/>
              </a:rPr>
              <a:t>By the end of Year 8, students analyse factors that influence identities, emotions and responses to change, and describe strategies to respond to these influences. They analyse how stereotypes, respect, empathy and valuing diversity influence relationships. Students analyse the effectiveness of assertive communication strategies, protective behaviours and help-seeking strategies applied online and offline. They analyse health information and messages to propose strategies that enhance their own and others’ health, safety, relationships and wellbeing. </a:t>
            </a:r>
            <a:r>
              <a:rPr lang="en-AU" sz="1800" dirty="0">
                <a:solidFill>
                  <a:schemeClr val="accent1">
                    <a:lumMod val="60000"/>
                    <a:lumOff val="40000"/>
                  </a:schemeClr>
                </a:solidFill>
                <a:effectLst/>
                <a:latin typeface="Arial" panose="020B0604020202020204" pitchFamily="34" charset="0"/>
                <a:ea typeface="Arial" panose="020B0604020202020204" pitchFamily="34" charset="0"/>
              </a:rPr>
              <a:t>Students apply and transfer movement skills and movement concepts across a range of situations. They implement and evaluate the effectiveness of movement strategies on movement outcomes. Students propose and evaluate strategies designed to achieve personal health, fitness and wellbeing outcomes. They select, use and refine strategies to support inclusion, fair play and collaboration across a range of movement contexts.</a:t>
            </a:r>
            <a:endParaRPr lang="en-US" dirty="0">
              <a:solidFill>
                <a:schemeClr val="accent1">
                  <a:lumMod val="60000"/>
                  <a:lumOff val="40000"/>
                </a:schemeClr>
              </a:solidFill>
            </a:endParaRPr>
          </a:p>
        </p:txBody>
      </p:sp>
      <p:grpSp>
        <p:nvGrpSpPr>
          <p:cNvPr id="10" name="Group 9">
            <a:extLst>
              <a:ext uri="{FF2B5EF4-FFF2-40B4-BE49-F238E27FC236}">
                <a16:creationId xmlns:a16="http://schemas.microsoft.com/office/drawing/2014/main" id="{ACFD40AD-43F7-4477-B113-36D6B77D65EB}"/>
              </a:ext>
            </a:extLst>
          </p:cNvPr>
          <p:cNvGrpSpPr/>
          <p:nvPr/>
        </p:nvGrpSpPr>
        <p:grpSpPr>
          <a:xfrm>
            <a:off x="179512" y="1059582"/>
            <a:ext cx="3205993" cy="2169825"/>
            <a:chOff x="179512" y="1059582"/>
            <a:chExt cx="3205993" cy="2169825"/>
          </a:xfrm>
        </p:grpSpPr>
        <p:sp>
          <p:nvSpPr>
            <p:cNvPr id="6" name="TextBox 5">
              <a:extLst>
                <a:ext uri="{FF2B5EF4-FFF2-40B4-BE49-F238E27FC236}">
                  <a16:creationId xmlns:a16="http://schemas.microsoft.com/office/drawing/2014/main" id="{CF55A3CE-8A1D-4146-9AD4-405F598C44AB}"/>
                </a:ext>
              </a:extLst>
            </p:cNvPr>
            <p:cNvSpPr txBox="1"/>
            <p:nvPr/>
          </p:nvSpPr>
          <p:spPr>
            <a:xfrm>
              <a:off x="179512" y="1059582"/>
              <a:ext cx="2448272" cy="2169825"/>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Personal, social and community health</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808080">
                      <a:lumMod val="60000"/>
                      <a:lumOff val="40000"/>
                    </a:srgbClr>
                  </a:solidFill>
                  <a:effectLst/>
                  <a:uLnTx/>
                  <a:uFillTx/>
                  <a:latin typeface="Arial" panose="020B0604020202020204" pitchFamily="34" charset="0"/>
                  <a:ea typeface="+mn-ea"/>
                  <a:cs typeface="+mn-cs"/>
                </a:rPr>
                <a:t>Movement and physical activity</a:t>
              </a:r>
            </a:p>
          </p:txBody>
        </p:sp>
        <p:cxnSp>
          <p:nvCxnSpPr>
            <p:cNvPr id="7" name="Straight Arrow Connector 6">
              <a:extLst>
                <a:ext uri="{FF2B5EF4-FFF2-40B4-BE49-F238E27FC236}">
                  <a16:creationId xmlns:a16="http://schemas.microsoft.com/office/drawing/2014/main" id="{6FEC68EC-59C2-488E-9F92-D0E963264E9D}"/>
                </a:ext>
              </a:extLst>
            </p:cNvPr>
            <p:cNvCxnSpPr/>
            <p:nvPr/>
          </p:nvCxnSpPr>
          <p:spPr>
            <a:xfrm>
              <a:off x="2496157" y="1366158"/>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4F9BDF-C361-4668-9FC1-682CFA12E026}"/>
                </a:ext>
              </a:extLst>
            </p:cNvPr>
            <p:cNvCxnSpPr/>
            <p:nvPr/>
          </p:nvCxnSpPr>
          <p:spPr>
            <a:xfrm>
              <a:off x="2475384" y="2908576"/>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14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lstStyle/>
          <a:p>
            <a:r>
              <a:rPr lang="en-AU" dirty="0">
                <a:latin typeface="Arial"/>
                <a:cs typeface="Arial"/>
              </a:rPr>
              <a:t>HPE: Achievement standard structure</a:t>
            </a:r>
          </a:p>
        </p:txBody>
      </p:sp>
      <p:sp>
        <p:nvSpPr>
          <p:cNvPr id="4" name="Content Placeholder 3">
            <a:extLst>
              <a:ext uri="{FF2B5EF4-FFF2-40B4-BE49-F238E27FC236}">
                <a16:creationId xmlns:a16="http://schemas.microsoft.com/office/drawing/2014/main" id="{36465D15-1ABA-479A-BC3F-48FD2FA3BECF}"/>
              </a:ext>
            </a:extLst>
          </p:cNvPr>
          <p:cNvSpPr>
            <a:spLocks noGrp="1"/>
          </p:cNvSpPr>
          <p:nvPr>
            <p:ph idx="1"/>
          </p:nvPr>
        </p:nvSpPr>
        <p:spPr>
          <a:xfrm>
            <a:off x="3622885" y="893579"/>
            <a:ext cx="5099084" cy="3367927"/>
          </a:xfrm>
        </p:spPr>
        <p:txBody>
          <a:bodyPr>
            <a:normAutofit fontScale="85000" lnSpcReduction="20000"/>
          </a:bodyPr>
          <a:lstStyle/>
          <a:p>
            <a:r>
              <a:rPr lang="en-AU" sz="1800" dirty="0">
                <a:solidFill>
                  <a:schemeClr val="accent1">
                    <a:lumMod val="60000"/>
                    <a:lumOff val="40000"/>
                  </a:schemeClr>
                </a:solidFill>
                <a:effectLst/>
                <a:latin typeface="Arial" panose="020B0604020202020204" pitchFamily="34" charset="0"/>
                <a:ea typeface="Arial" panose="020B0604020202020204" pitchFamily="34" charset="0"/>
              </a:rPr>
              <a:t>By the end of Year 8, students analyse factors that influence identities, emotions and responses to change, and describe strategies to respond to these influences. They analyse how stereotypes, respect, empathy and valuing diversity influence relationships. Students analyse the effectiveness of assertive communication strategies, protective behaviours and help-seeking strategies applied online and offline. They analyse health information and messages to propose strategies that enhance their own and others’ health, safety, relationships and wellbeing. </a:t>
            </a:r>
            <a:r>
              <a:rPr lang="en-AU" sz="1800" dirty="0">
                <a:effectLst/>
                <a:latin typeface="Arial" panose="020B0604020202020204" pitchFamily="34" charset="0"/>
                <a:ea typeface="Arial" panose="020B0604020202020204" pitchFamily="34" charset="0"/>
              </a:rPr>
              <a:t>Students apply and transfer movement skills and movement concepts across a range of situations. They implement and evaluate the effectiveness of movement strategies on movement outcomes. Students propose and evaluate strategies designed to achieve personal health, fitness and wellbeing outcomes. They select, use and refine strategies to support inclusion, fair play and collaboration across a range of movement contexts.</a:t>
            </a:r>
            <a:endParaRPr lang="en-US" dirty="0"/>
          </a:p>
        </p:txBody>
      </p:sp>
      <p:sp>
        <p:nvSpPr>
          <p:cNvPr id="11" name="TextBox 10">
            <a:extLst>
              <a:ext uri="{FF2B5EF4-FFF2-40B4-BE49-F238E27FC236}">
                <a16:creationId xmlns:a16="http://schemas.microsoft.com/office/drawing/2014/main" id="{B6957ED1-C220-46A8-BD8A-BB031185F9C5}"/>
              </a:ext>
            </a:extLst>
          </p:cNvPr>
          <p:cNvSpPr txBox="1"/>
          <p:nvPr/>
        </p:nvSpPr>
        <p:spPr>
          <a:xfrm>
            <a:off x="179512" y="1059582"/>
            <a:ext cx="2448272" cy="2169825"/>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808080">
                    <a:lumMod val="60000"/>
                    <a:lumOff val="40000"/>
                  </a:srgbClr>
                </a:solidFill>
                <a:effectLst/>
                <a:uLnTx/>
                <a:uFillTx/>
                <a:latin typeface="Arial" panose="020B0604020202020204" pitchFamily="34" charset="0"/>
                <a:ea typeface="+mn-ea"/>
                <a:cs typeface="+mn-cs"/>
              </a:rPr>
              <a:t>Personal, social and community health</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Movement and physical activity</a:t>
            </a:r>
          </a:p>
        </p:txBody>
      </p:sp>
      <p:cxnSp>
        <p:nvCxnSpPr>
          <p:cNvPr id="12" name="Straight Arrow Connector 11">
            <a:extLst>
              <a:ext uri="{FF2B5EF4-FFF2-40B4-BE49-F238E27FC236}">
                <a16:creationId xmlns:a16="http://schemas.microsoft.com/office/drawing/2014/main" id="{7E7C7DC1-FE22-4D87-A9E1-337ED8F51BFE}"/>
              </a:ext>
            </a:extLst>
          </p:cNvPr>
          <p:cNvCxnSpPr/>
          <p:nvPr/>
        </p:nvCxnSpPr>
        <p:spPr>
          <a:xfrm>
            <a:off x="2496157" y="1366158"/>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7EEF6C-2919-404F-BAF6-90FE0CC27A98}"/>
              </a:ext>
            </a:extLst>
          </p:cNvPr>
          <p:cNvCxnSpPr/>
          <p:nvPr/>
        </p:nvCxnSpPr>
        <p:spPr>
          <a:xfrm>
            <a:off x="2475384" y="2908576"/>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0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a:normAutofit/>
          </a:bodyPr>
          <a:lstStyle/>
          <a:p>
            <a:r>
              <a:rPr lang="en-AU" b="1" dirty="0"/>
              <a:t>Learning goal</a:t>
            </a:r>
          </a:p>
          <a:p>
            <a:r>
              <a:rPr lang="en-AU" dirty="0"/>
              <a:t>Understand the implications of changes in the Years 7–10 Australian Curriculum from v8.4 to v9.0: Health and Physical Education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7" y="771551"/>
            <a:ext cx="4507519" cy="37080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a:t>
            </a:r>
            <a:r>
              <a:rPr lang="en-AU" dirty="0">
                <a:ea typeface="Calibri" panose="020F0502020204030204" pitchFamily="34" charset="0"/>
              </a:rPr>
              <a:t>the </a:t>
            </a:r>
            <a:r>
              <a:rPr lang="en-AU" dirty="0">
                <a:effectLst/>
                <a:ea typeface="Calibri" panose="020F0502020204030204" pitchFamily="34" charset="0"/>
              </a:rPr>
              <a:t>Years </a:t>
            </a:r>
            <a:br>
              <a:rPr lang="en-AU" dirty="0">
                <a:effectLst/>
                <a:ea typeface="Calibri" panose="020F0502020204030204" pitchFamily="34" charset="0"/>
              </a:rPr>
            </a:br>
            <a:r>
              <a:rPr lang="en-AU" dirty="0">
                <a:effectLst/>
                <a:ea typeface="Calibri" panose="020F0502020204030204" pitchFamily="34" charset="0"/>
              </a:rPr>
              <a:t>7–10 </a:t>
            </a:r>
            <a:r>
              <a:rPr lang="en-AU" dirty="0"/>
              <a:t>Australian Curriculum v9.0: Health and Physical Education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br>
              <a:rPr lang="en-AU" b="1" dirty="0">
                <a:ea typeface="Calibri" panose="020F0502020204030204" pitchFamily="34" charset="0"/>
              </a:rPr>
            </a:b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A234B6-5061-FEA9-0825-7A2CEC2038DC}"/>
              </a:ext>
            </a:extLst>
          </p:cNvPr>
          <p:cNvSpPr/>
          <p:nvPr/>
        </p:nvSpPr>
        <p:spPr>
          <a:xfrm>
            <a:off x="3622885" y="1058460"/>
            <a:ext cx="4984667" cy="416771"/>
          </a:xfrm>
          <a:prstGeom prst="rect">
            <a:avLst/>
          </a:prstGeom>
          <a:solidFill>
            <a:srgbClr val="99CC33">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49180076-9F60-BEC7-5C7D-D98C1B0FE728}"/>
              </a:ext>
            </a:extLst>
          </p:cNvPr>
          <p:cNvSpPr/>
          <p:nvPr/>
        </p:nvSpPr>
        <p:spPr>
          <a:xfrm>
            <a:off x="6172427" y="893579"/>
            <a:ext cx="2435125" cy="164882"/>
          </a:xfrm>
          <a:prstGeom prst="rect">
            <a:avLst/>
          </a:prstGeom>
          <a:solidFill>
            <a:srgbClr val="99CC33">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BEFCB73A-CEFB-E268-CFF1-19079559BCC2}"/>
              </a:ext>
            </a:extLst>
          </p:cNvPr>
          <p:cNvSpPr/>
          <p:nvPr/>
        </p:nvSpPr>
        <p:spPr>
          <a:xfrm>
            <a:off x="3622883" y="2926080"/>
            <a:ext cx="2424349" cy="188370"/>
          </a:xfrm>
          <a:prstGeom prst="rect">
            <a:avLst/>
          </a:prstGeom>
          <a:solidFill>
            <a:srgbClr val="FFCC00">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09172186-69B6-AAAB-DAAE-11B583441DA4}"/>
              </a:ext>
            </a:extLst>
          </p:cNvPr>
          <p:cNvSpPr/>
          <p:nvPr/>
        </p:nvSpPr>
        <p:spPr>
          <a:xfrm>
            <a:off x="3622884" y="2716730"/>
            <a:ext cx="5070012" cy="228400"/>
          </a:xfrm>
          <a:prstGeom prst="rect">
            <a:avLst/>
          </a:prstGeom>
          <a:solidFill>
            <a:srgbClr val="FFCC00">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Content Placeholder 3">
            <a:extLst>
              <a:ext uri="{FF2B5EF4-FFF2-40B4-BE49-F238E27FC236}">
                <a16:creationId xmlns:a16="http://schemas.microsoft.com/office/drawing/2014/main" id="{36465D15-1ABA-479A-BC3F-48FD2FA3BECF}"/>
              </a:ext>
            </a:extLst>
          </p:cNvPr>
          <p:cNvSpPr>
            <a:spLocks noGrp="1"/>
          </p:cNvSpPr>
          <p:nvPr>
            <p:ph idx="1"/>
          </p:nvPr>
        </p:nvSpPr>
        <p:spPr>
          <a:xfrm>
            <a:off x="3622885" y="893579"/>
            <a:ext cx="5099084" cy="3367927"/>
          </a:xfrm>
        </p:spPr>
        <p:txBody>
          <a:bodyPr>
            <a:normAutofit fontScale="85000" lnSpcReduction="20000"/>
          </a:bodyPr>
          <a:lstStyle/>
          <a:p>
            <a:r>
              <a:rPr lang="en-AU" sz="1800" dirty="0">
                <a:effectLst/>
                <a:latin typeface="Arial" panose="020B0604020202020204" pitchFamily="34" charset="0"/>
                <a:ea typeface="Arial" panose="020B0604020202020204" pitchFamily="34" charset="0"/>
              </a:rPr>
              <a:t>By the end of Year 8, students </a:t>
            </a:r>
            <a:r>
              <a:rPr lang="en-AU" sz="1900" u="dash" dirty="0">
                <a:solidFill>
                  <a:srgbClr val="000000"/>
                </a:solidFill>
                <a:cs typeface="Times New Roman" panose="02020603050405020304" pitchFamily="18" charset="0"/>
              </a:rPr>
              <a:t>analyse factors that influence identities, emotions and responses to change, and describe strategies to respond to these influences. </a:t>
            </a:r>
            <a:r>
              <a:rPr lang="en-AU" sz="1800" dirty="0">
                <a:effectLst/>
                <a:latin typeface="Arial" panose="020B0604020202020204" pitchFamily="34" charset="0"/>
                <a:ea typeface="Arial" panose="020B0604020202020204" pitchFamily="34" charset="0"/>
              </a:rPr>
              <a:t>They analyse how stereotypes, respect, empathy and valuing diversity influence relationships. Students analyse the effectiveness of assertive communication strategies, protective behaviours and help-seeking strategies applied online and offline. They analyse health information and messages to propose strategies that enhance their own and others’ health, safety, relationships and wellbeing. Students </a:t>
            </a:r>
            <a:r>
              <a:rPr lang="en-AU" sz="1800" u="sng" dirty="0">
                <a:effectLst/>
                <a:latin typeface="Arial" panose="020B0604020202020204" pitchFamily="34" charset="0"/>
                <a:ea typeface="Arial" panose="020B0604020202020204" pitchFamily="34" charset="0"/>
              </a:rPr>
              <a:t>apply and transfer movement skills and movement concepts across a range of situations.</a:t>
            </a:r>
            <a:r>
              <a:rPr lang="en-AU" sz="1800" dirty="0">
                <a:effectLst/>
                <a:latin typeface="Arial" panose="020B0604020202020204" pitchFamily="34" charset="0"/>
                <a:ea typeface="Arial" panose="020B0604020202020204" pitchFamily="34" charset="0"/>
              </a:rPr>
              <a:t> They implement and evaluate the effectiveness of movement strategies on movement outcomes. Students propose and evaluate strategies designed to achieve personal health, fitness and wellbeing outcomes. They select, use and refine strategies to support inclusion, fair play and collaboration across a range of movement contexts.</a:t>
            </a:r>
            <a:endParaRPr lang="en-US" dirty="0"/>
          </a:p>
        </p:txBody>
      </p:sp>
      <p:sp>
        <p:nvSpPr>
          <p:cNvPr id="9" name="Rectangle 8">
            <a:extLst>
              <a:ext uri="{FF2B5EF4-FFF2-40B4-BE49-F238E27FC236}">
                <a16:creationId xmlns:a16="http://schemas.microsoft.com/office/drawing/2014/main" id="{DABC90E8-D77B-3CFB-DAA6-F002749B5626}"/>
              </a:ext>
            </a:extLst>
          </p:cNvPr>
          <p:cNvSpPr/>
          <p:nvPr/>
        </p:nvSpPr>
        <p:spPr>
          <a:xfrm>
            <a:off x="524256" y="2741757"/>
            <a:ext cx="1755648" cy="341376"/>
          </a:xfrm>
          <a:prstGeom prst="rect">
            <a:avLst/>
          </a:prstGeom>
          <a:solidFill>
            <a:srgbClr val="FFCC00">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B0AEDB96-EFEF-F3CD-C177-A7CAB4F22756}"/>
              </a:ext>
            </a:extLst>
          </p:cNvPr>
          <p:cNvSpPr/>
          <p:nvPr/>
        </p:nvSpPr>
        <p:spPr>
          <a:xfrm>
            <a:off x="524256" y="1414272"/>
            <a:ext cx="2121408" cy="316992"/>
          </a:xfrm>
          <a:prstGeom prst="rect">
            <a:avLst/>
          </a:prstGeom>
          <a:solidFill>
            <a:srgbClr val="99CC33">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lstStyle/>
          <a:p>
            <a:r>
              <a:rPr lang="en-AU" dirty="0">
                <a:latin typeface="Arial"/>
                <a:cs typeface="Arial"/>
              </a:rPr>
              <a:t>HPE: Achievement standard structure</a:t>
            </a:r>
          </a:p>
        </p:txBody>
      </p:sp>
      <p:sp>
        <p:nvSpPr>
          <p:cNvPr id="6" name="TextBox 5">
            <a:extLst>
              <a:ext uri="{FF2B5EF4-FFF2-40B4-BE49-F238E27FC236}">
                <a16:creationId xmlns:a16="http://schemas.microsoft.com/office/drawing/2014/main" id="{CF55A3CE-8A1D-4146-9AD4-405F598C44AB}"/>
              </a:ext>
            </a:extLst>
          </p:cNvPr>
          <p:cNvSpPr txBox="1"/>
          <p:nvPr/>
        </p:nvSpPr>
        <p:spPr>
          <a:xfrm>
            <a:off x="215377" y="1032100"/>
            <a:ext cx="3031774" cy="2800767"/>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Paragraph structure:</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600" b="0" i="0" u="dash"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Identities and change</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600" b="0" i="0" u="dash"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Interacting with others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Making healthy and safe choices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600" b="0" i="0" u="sng" strike="noStrike" kern="1200" cap="none" spc="0" normalizeH="0" baseline="0" noProof="0">
                <a:ln>
                  <a:noFill/>
                </a:ln>
                <a:solidFill>
                  <a:srgbClr val="000000"/>
                </a:solidFill>
                <a:effectLst/>
                <a:uLnTx/>
                <a:uFillTx/>
                <a:latin typeface="Arial" panose="020B0604020202020204" pitchFamily="34" charset="0"/>
                <a:ea typeface="+mn-ea"/>
                <a:cs typeface="+mn-cs"/>
              </a:rPr>
              <a:t>Moving our bodies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Making active choices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Learning through movement</a:t>
            </a:r>
          </a:p>
        </p:txBody>
      </p:sp>
    </p:spTree>
    <p:extLst>
      <p:ext uri="{BB962C8B-B14F-4D97-AF65-F5344CB8AC3E}">
        <p14:creationId xmlns:p14="http://schemas.microsoft.com/office/powerpoint/2010/main" val="2918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a:xfrm>
            <a:off x="327025" y="274637"/>
            <a:ext cx="8591064" cy="360000"/>
          </a:xfrm>
        </p:spPr>
        <p:txBody>
          <a:bodyPr>
            <a:normAutofit fontScale="90000"/>
          </a:bodyPr>
          <a:lstStyle/>
          <a:p>
            <a:r>
              <a:rPr lang="en-AU" dirty="0">
                <a:latin typeface="Arial"/>
                <a:cs typeface="Arial"/>
              </a:rPr>
              <a:t>Health and Physical Education: Achievement standard structure</a:t>
            </a:r>
            <a:endParaRPr lang="en-AU" dirty="0"/>
          </a:p>
        </p:txBody>
      </p:sp>
      <p:sp>
        <p:nvSpPr>
          <p:cNvPr id="12" name="TextBox 11">
            <a:extLst>
              <a:ext uri="{FF2B5EF4-FFF2-40B4-BE49-F238E27FC236}">
                <a16:creationId xmlns:a16="http://schemas.microsoft.com/office/drawing/2014/main" id="{D2DE03B4-8463-B8BE-F07A-3C87F31164DC}"/>
              </a:ext>
            </a:extLst>
          </p:cNvPr>
          <p:cNvSpPr txBox="1"/>
          <p:nvPr/>
        </p:nvSpPr>
        <p:spPr>
          <a:xfrm>
            <a:off x="327025" y="4302650"/>
            <a:ext cx="7728080" cy="246221"/>
          </a:xfrm>
          <a:prstGeom prst="rect">
            <a:avLst/>
          </a:prstGeom>
          <a:noFill/>
        </p:spPr>
        <p:txBody>
          <a:bodyPr wrap="square">
            <a:spAutoFit/>
          </a:bodyPr>
          <a:lstStyle/>
          <a:p>
            <a:r>
              <a:rPr lang="en-AU" sz="1000" dirty="0">
                <a:hlinkClick r:id="rId3"/>
              </a:rPr>
              <a:t>www.qcaa.qld.edu.au/downloads/aciqv9/health-and-physical-education/curriculum/ac9_hpe_yr7-10_as_sequence.pdf</a:t>
            </a:r>
            <a:r>
              <a:rPr lang="en-AU" sz="1000" dirty="0"/>
              <a:t> </a:t>
            </a:r>
          </a:p>
        </p:txBody>
      </p:sp>
      <p:pic>
        <p:nvPicPr>
          <p:cNvPr id="3" name="Picture 2">
            <a:extLst>
              <a:ext uri="{FF2B5EF4-FFF2-40B4-BE49-F238E27FC236}">
                <a16:creationId xmlns:a16="http://schemas.microsoft.com/office/drawing/2014/main" id="{59F0679B-3E25-64A6-B83F-61A7222C1E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415" y="634637"/>
            <a:ext cx="5099299" cy="3606488"/>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990179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32B72-36AF-AF74-84EC-9DC2AD910566}"/>
              </a:ext>
            </a:extLst>
          </p:cNvPr>
          <p:cNvSpPr txBox="1">
            <a:spLocks/>
          </p:cNvSpPr>
          <p:nvPr/>
        </p:nvSpPr>
        <p:spPr>
          <a:xfrm>
            <a:off x="327025" y="274637"/>
            <a:ext cx="8496000" cy="3600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7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Organisation of HPE</a:t>
            </a:r>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94197"/>
            <a:ext cx="2634864" cy="4037598"/>
            <a:chOff x="3254568" y="597086"/>
            <a:chExt cx="2634864" cy="403759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97086"/>
              <a:ext cx="2634864" cy="4037598"/>
              <a:chOff x="466019" y="617609"/>
              <a:chExt cx="2634864" cy="403759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rgbClr val="D6E9E3"/>
              </a:solid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Curriculum elements</a:t>
                </a:r>
                <a:endParaRPr kumimoji="0" lang="en-AU"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Achievement standard</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Strands and sub-strands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descriptions</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Content elaborations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considerations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Key connections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466019" y="617609"/>
                <a:ext cx="2634864" cy="369332"/>
              </a:xfrm>
              <a:prstGeom prst="rect">
                <a:avLst/>
              </a:prstGeom>
              <a:solidFill>
                <a:srgbClr val="007852"/>
              </a:solidFill>
              <a:ln>
                <a:solidFill>
                  <a:srgbClr val="007852"/>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962354"/>
            <a:ext cx="2749028" cy="769441"/>
          </a:xfrm>
          <a:prstGeom prst="rect">
            <a:avLst/>
          </a:prstGeom>
          <a:solidFill>
            <a:srgbClr val="007852"/>
          </a:solidFill>
          <a:ln w="12700">
            <a:solidFill>
              <a:srgbClr val="007852"/>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descriptions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elaborations</a:t>
            </a:r>
          </a:p>
        </p:txBody>
      </p:sp>
    </p:spTree>
    <p:extLst>
      <p:ext uri="{BB962C8B-B14F-4D97-AF65-F5344CB8AC3E}">
        <p14:creationId xmlns:p14="http://schemas.microsoft.com/office/powerpoint/2010/main" val="28830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Comparison of AC v8.4 to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34487" y="1109416"/>
            <a:ext cx="3913663" cy="3090042"/>
          </a:xfrm>
          <a:ln>
            <a:noFill/>
          </a:ln>
        </p:spPr>
        <p:txBody>
          <a:bodyPr/>
          <a:lstStyle/>
          <a:p>
            <a:r>
              <a:rPr lang="en-AU"/>
              <a:t>One document for each year level is available on the QCAA website.</a:t>
            </a:r>
          </a:p>
          <a:p>
            <a:endParaRPr lang="en-AU"/>
          </a:p>
          <a:p>
            <a:endParaRPr lang="en-AU"/>
          </a:p>
        </p:txBody>
      </p:sp>
      <p:pic>
        <p:nvPicPr>
          <p:cNvPr id="4" name="Picture 3">
            <a:extLst>
              <a:ext uri="{FF2B5EF4-FFF2-40B4-BE49-F238E27FC236}">
                <a16:creationId xmlns:a16="http://schemas.microsoft.com/office/drawing/2014/main" id="{8E6E7382-014A-A169-7405-79D9C30121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9979" y="778931"/>
            <a:ext cx="2693709" cy="3751011"/>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40807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fontScale="90000"/>
          </a:bodyPr>
          <a:lstStyle/>
          <a:p>
            <a:r>
              <a:rPr lang="en-AU" sz="2800" dirty="0"/>
              <a:t>Changes in content descriptions</a:t>
            </a:r>
            <a:endParaRPr lang="en-AU" sz="2400" dirty="0"/>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10" name="Picture 9">
            <a:extLst>
              <a:ext uri="{FF2B5EF4-FFF2-40B4-BE49-F238E27FC236}">
                <a16:creationId xmlns:a16="http://schemas.microsoft.com/office/drawing/2014/main" id="{D829EA26-FAD0-4BEB-B5B2-BFEAE18C7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487" y="1285966"/>
            <a:ext cx="8418298" cy="3003932"/>
          </a:xfrm>
          <a:prstGeom prst="rect">
            <a:avLst/>
          </a:prstGeom>
        </p:spPr>
      </p:pic>
    </p:spTree>
    <p:extLst>
      <p:ext uri="{BB962C8B-B14F-4D97-AF65-F5344CB8AC3E}">
        <p14:creationId xmlns:p14="http://schemas.microsoft.com/office/powerpoint/2010/main" val="18018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AE9802-77AF-4FAD-A91F-6BEF0FA722AD}"/>
              </a:ext>
            </a:extLst>
          </p:cNvPr>
          <p:cNvSpPr>
            <a:spLocks noGrp="1"/>
          </p:cNvSpPr>
          <p:nvPr>
            <p:ph type="title"/>
          </p:nvPr>
        </p:nvSpPr>
        <p:spPr/>
        <p:txBody>
          <a:bodyPr/>
          <a:lstStyle/>
          <a:p>
            <a:r>
              <a:rPr lang="en-AU" dirty="0"/>
              <a:t>Same/refined content descriptions</a:t>
            </a:r>
          </a:p>
        </p:txBody>
      </p:sp>
      <p:pic>
        <p:nvPicPr>
          <p:cNvPr id="8" name="Picture 7">
            <a:extLst>
              <a:ext uri="{FF2B5EF4-FFF2-40B4-BE49-F238E27FC236}">
                <a16:creationId xmlns:a16="http://schemas.microsoft.com/office/drawing/2014/main" id="{3D3DFF47-1F69-4E2B-9AE2-BCFBBBC69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1259271"/>
            <a:ext cx="8496000" cy="1809674"/>
          </a:xfrm>
          <a:prstGeom prst="rect">
            <a:avLst/>
          </a:prstGeom>
        </p:spPr>
      </p:pic>
    </p:spTree>
    <p:extLst>
      <p:ext uri="{BB962C8B-B14F-4D97-AF65-F5344CB8AC3E}">
        <p14:creationId xmlns:p14="http://schemas.microsoft.com/office/powerpoint/2010/main" val="129279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AE24-4CEF-4872-A388-8A9E21CC8648}"/>
              </a:ext>
            </a:extLst>
          </p:cNvPr>
          <p:cNvSpPr>
            <a:spLocks noGrp="1"/>
          </p:cNvSpPr>
          <p:nvPr>
            <p:ph type="title"/>
          </p:nvPr>
        </p:nvSpPr>
        <p:spPr/>
        <p:txBody>
          <a:bodyPr/>
          <a:lstStyle/>
          <a:p>
            <a:r>
              <a:rPr lang="en-AU" dirty="0"/>
              <a:t>Removed content descriptions</a:t>
            </a:r>
          </a:p>
        </p:txBody>
      </p:sp>
      <p:graphicFrame>
        <p:nvGraphicFramePr>
          <p:cNvPr id="4" name="Content Placeholder 5">
            <a:extLst>
              <a:ext uri="{FF2B5EF4-FFF2-40B4-BE49-F238E27FC236}">
                <a16:creationId xmlns:a16="http://schemas.microsoft.com/office/drawing/2014/main" id="{0D9860DB-A9A3-43AF-BE7F-1DB743AC7F49}"/>
              </a:ext>
            </a:extLst>
          </p:cNvPr>
          <p:cNvGraphicFramePr>
            <a:graphicFrameLocks/>
          </p:cNvGraphicFramePr>
          <p:nvPr>
            <p:extLst>
              <p:ext uri="{D42A27DB-BD31-4B8C-83A1-F6EECF244321}">
                <p14:modId xmlns:p14="http://schemas.microsoft.com/office/powerpoint/2010/main" val="1871176991"/>
              </p:ext>
            </p:extLst>
          </p:nvPr>
        </p:nvGraphicFramePr>
        <p:xfrm>
          <a:off x="359243" y="1295199"/>
          <a:ext cx="8425514" cy="1890375"/>
        </p:xfrm>
        <a:graphic>
          <a:graphicData uri="http://schemas.openxmlformats.org/drawingml/2006/table">
            <a:tbl>
              <a:tblPr firstRow="1" firstCol="1"/>
              <a:tblGrid>
                <a:gridCol w="1469557">
                  <a:extLst>
                    <a:ext uri="{9D8B030D-6E8A-4147-A177-3AD203B41FA5}">
                      <a16:colId xmlns:a16="http://schemas.microsoft.com/office/drawing/2014/main" val="1685279060"/>
                    </a:ext>
                  </a:extLst>
                </a:gridCol>
                <a:gridCol w="1193533">
                  <a:extLst>
                    <a:ext uri="{9D8B030D-6E8A-4147-A177-3AD203B41FA5}">
                      <a16:colId xmlns:a16="http://schemas.microsoft.com/office/drawing/2014/main" val="74290051"/>
                    </a:ext>
                  </a:extLst>
                </a:gridCol>
                <a:gridCol w="5762424">
                  <a:extLst>
                    <a:ext uri="{9D8B030D-6E8A-4147-A177-3AD203B41FA5}">
                      <a16:colId xmlns:a16="http://schemas.microsoft.com/office/drawing/2014/main" val="1769882013"/>
                    </a:ext>
                  </a:extLst>
                </a:gridCol>
              </a:tblGrid>
              <a:tr h="363093">
                <a:tc>
                  <a:txBody>
                    <a:bodyPr/>
                    <a:lstStyle/>
                    <a:p>
                      <a:pPr>
                        <a:lnSpc>
                          <a:spcPct val="105000"/>
                        </a:lnSpc>
                        <a:spcBef>
                          <a:spcPts val="200"/>
                        </a:spcBef>
                        <a:spcAft>
                          <a:spcPts val="200"/>
                        </a:spcAft>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a:noFill/>
                    </a:lnL>
                    <a:lnR w="12700" cap="flat" cmpd="sng" algn="ctr">
                      <a:no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tcPr>
                </a:tc>
                <a:tc>
                  <a:txBody>
                    <a:bodyPr/>
                    <a:lstStyle/>
                    <a:p>
                      <a:pPr>
                        <a:lnSpc>
                          <a:spcPct val="105000"/>
                        </a:lnSpc>
                        <a:spcBef>
                          <a:spcPts val="200"/>
                        </a:spcBef>
                        <a:spcAft>
                          <a:spcPts val="200"/>
                        </a:spcAft>
                      </a:pPr>
                      <a:r>
                        <a:rPr lang="en-AU" sz="14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no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tcPr>
                </a:tc>
                <a:tc>
                  <a:txBody>
                    <a:bodyPr/>
                    <a:lstStyle/>
                    <a:p>
                      <a:pPr>
                        <a:lnSpc>
                          <a:spcPct val="150000"/>
                        </a:lnSpc>
                        <a:spcBef>
                          <a:spcPts val="600"/>
                        </a:spcBef>
                        <a:spcAft>
                          <a:spcPts val="600"/>
                        </a:spcAft>
                      </a:pPr>
                      <a:r>
                        <a:rPr lang="en-AU"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Version 8.4</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extLst>
                  <a:ext uri="{0D108BD9-81ED-4DB2-BD59-A6C34878D82A}">
                    <a16:rowId xmlns:a16="http://schemas.microsoft.com/office/drawing/2014/main" val="2171207059"/>
                  </a:ext>
                </a:extLst>
              </a:tr>
              <a:tr h="763641">
                <a:tc rowSpan="2">
                  <a:txBody>
                    <a:bodyPr/>
                    <a:lstStyle/>
                    <a:p>
                      <a:pPr marL="0" marR="0" lvl="0" indent="0" algn="ctr" defTabSz="685800" rtl="0" eaLnBrk="1" fontAlgn="auto" latinLnBrk="0" hangingPunct="1">
                        <a:lnSpc>
                          <a:spcPct val="105000"/>
                        </a:lnSpc>
                        <a:spcBef>
                          <a:spcPts val="200"/>
                        </a:spcBef>
                        <a:spcAft>
                          <a:spcPts val="200"/>
                        </a:spcAft>
                        <a:buClrTx/>
                        <a:buSzTx/>
                        <a:buFontTx/>
                        <a:buNone/>
                        <a:tabLst/>
                        <a:defRPr/>
                      </a:pPr>
                      <a:r>
                        <a:rPr lang="en-AU"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Understanding movement</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5000"/>
                        </a:lnSpc>
                        <a:spcBef>
                          <a:spcPts val="200"/>
                        </a:spcBef>
                        <a:spcAft>
                          <a:spcPts val="200"/>
                        </a:spcAft>
                        <a:buClrTx/>
                        <a:buSzTx/>
                        <a:buFontTx/>
                        <a:buNone/>
                        <a:tabLst/>
                        <a:defRPr/>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 7–8</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5000"/>
                        </a:lnSpc>
                        <a:spcBef>
                          <a:spcPts val="200"/>
                        </a:spcBef>
                        <a:spcAft>
                          <a:spcPts val="200"/>
                        </a:spcAft>
                        <a:buClrTx/>
                        <a:buSzTx/>
                        <a:buFontTx/>
                        <a:buNone/>
                        <a:tabLst/>
                        <a:defRPr/>
                      </a:pPr>
                      <a:r>
                        <a:rPr lang="en-US" sz="1400" u="wavy" baseline="0" dirty="0">
                          <a:effectLst/>
                          <a:highlight>
                            <a:srgbClr val="EAA9BF"/>
                          </a:highlight>
                          <a:latin typeface="Arial" panose="020B0604020202020204" pitchFamily="34" charset="0"/>
                          <a:ea typeface="Times New Roman" panose="02020603050405020304" pitchFamily="18" charset="0"/>
                          <a:cs typeface="Times New Roman" panose="02020603050405020304" pitchFamily="18" charset="0"/>
                        </a:rPr>
                        <a:t>participate in and investigate cultural and historical significance of a range of physical activities</a:t>
                      </a:r>
                      <a:r>
                        <a:rPr lang="en-US" sz="140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ACPMP085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55026236"/>
                  </a:ext>
                </a:extLst>
              </a:tr>
              <a:tr h="763641">
                <a:tc vMerge="1">
                  <a:txBody>
                    <a:bodyPr/>
                    <a:lstStyle/>
                    <a:p>
                      <a:pPr algn="ctr">
                        <a:lnSpc>
                          <a:spcPct val="105000"/>
                        </a:lnSpc>
                        <a:spcBef>
                          <a:spcPts val="200"/>
                        </a:spcBef>
                        <a:spcAft>
                          <a:spcPts val="200"/>
                        </a:spcAft>
                      </a:pPr>
                      <a:endParaRPr lang="en-A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algn="ctr">
                        <a:lnSpc>
                          <a:spcPct val="105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 9–10</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nSpc>
                          <a:spcPct val="105000"/>
                        </a:lnSpc>
                        <a:spcBef>
                          <a:spcPts val="200"/>
                        </a:spcBef>
                        <a:spcAft>
                          <a:spcPts val="200"/>
                        </a:spcAft>
                      </a:pPr>
                      <a:r>
                        <a:rPr lang="en-US" sz="1400" u="wavy" baseline="0" dirty="0">
                          <a:effectLst/>
                          <a:highlight>
                            <a:srgbClr val="EAA9BF"/>
                          </a:highlight>
                          <a:latin typeface="Arial" panose="020B0604020202020204" pitchFamily="34" charset="0"/>
                          <a:ea typeface="Times New Roman" panose="02020603050405020304" pitchFamily="18" charset="0"/>
                          <a:cs typeface="Times New Roman" panose="02020603050405020304" pitchFamily="18" charset="0"/>
                        </a:rPr>
                        <a:t>examine the role physical activity, outdoor recreation and sport play in the lives of Australians and investigate how this has changed over time</a:t>
                      </a:r>
                      <a:r>
                        <a:rPr lang="en-US" sz="1400" u="wavy"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ACPMP104</a:t>
                      </a: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782889"/>
                  </a:ext>
                </a:extLst>
              </a:tr>
            </a:tbl>
          </a:graphicData>
        </a:graphic>
      </p:graphicFrame>
    </p:spTree>
    <p:extLst>
      <p:ext uri="{BB962C8B-B14F-4D97-AF65-F5344CB8AC3E}">
        <p14:creationId xmlns:p14="http://schemas.microsoft.com/office/powerpoint/2010/main" val="160209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59E9-7815-48E5-A9EA-D36070B3655E}"/>
              </a:ext>
            </a:extLst>
          </p:cNvPr>
          <p:cNvSpPr>
            <a:spLocks noGrp="1"/>
          </p:cNvSpPr>
          <p:nvPr>
            <p:ph type="title"/>
          </p:nvPr>
        </p:nvSpPr>
        <p:spPr/>
        <p:txBody>
          <a:bodyPr/>
          <a:lstStyle/>
          <a:p>
            <a:r>
              <a:rPr lang="en-AU" dirty="0"/>
              <a:t>New content descriptions</a:t>
            </a:r>
          </a:p>
        </p:txBody>
      </p:sp>
      <p:pic>
        <p:nvPicPr>
          <p:cNvPr id="6" name="Picture 5">
            <a:extLst>
              <a:ext uri="{FF2B5EF4-FFF2-40B4-BE49-F238E27FC236}">
                <a16:creationId xmlns:a16="http://schemas.microsoft.com/office/drawing/2014/main" id="{A67E0C1D-8566-4D30-B5C9-BBE486272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512" y="1557098"/>
            <a:ext cx="8816975" cy="2029303"/>
          </a:xfrm>
          <a:prstGeom prst="rect">
            <a:avLst/>
          </a:prstGeom>
        </p:spPr>
      </p:pic>
    </p:spTree>
    <p:extLst>
      <p:ext uri="{BB962C8B-B14F-4D97-AF65-F5344CB8AC3E}">
        <p14:creationId xmlns:p14="http://schemas.microsoft.com/office/powerpoint/2010/main" val="1394635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40957110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a:xfrm>
            <a:off x="327025" y="274639"/>
            <a:ext cx="8496000" cy="354012"/>
          </a:xfrm>
        </p:spPr>
        <p:txBody>
          <a:bodyPr>
            <a:normAutofit fontScale="90000"/>
          </a:bodyPr>
          <a:lstStyle/>
          <a:p>
            <a:r>
              <a:rPr lang="en-US" b="1"/>
              <a:t>Australian Curriculum in Queensland (ACiQ)</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0000" y="1131591"/>
            <a:ext cx="6084000" cy="3132000"/>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2767254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75103362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7" y="771550"/>
            <a:ext cx="3236863"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41596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a:latin typeface="Arial"/>
                <a:cs typeface="Arial"/>
              </a:rPr>
              <a:t>Examples of QCAA Resources</a:t>
            </a:r>
            <a:endParaRPr lang="en-US">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Comparison of AC v8.4 to v9.0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 glossary of qualifiers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AU" sz="1900" b="1"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Tree>
    <p:extLst>
      <p:ext uri="{BB962C8B-B14F-4D97-AF65-F5344CB8AC3E}">
        <p14:creationId xmlns:p14="http://schemas.microsoft.com/office/powerpoint/2010/main" val="41914615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75ED-C16C-4CA2-25CE-D1D3D9255EE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17A3F0-93CF-5539-0479-EA7AE084F6D0}"/>
              </a:ext>
            </a:extLst>
          </p:cNvPr>
          <p:cNvSpPr>
            <a:spLocks noGrp="1"/>
          </p:cNvSpPr>
          <p:nvPr>
            <p:ph sz="half" idx="1"/>
          </p:nvPr>
        </p:nvSpPr>
        <p:spPr>
          <a:xfrm>
            <a:off x="327025" y="771551"/>
            <a:ext cx="3354021" cy="3708000"/>
          </a:xfrm>
        </p:spPr>
        <p:txBody>
          <a:bodyPr>
            <a:normAutofit/>
          </a:bodyPr>
          <a:lstStyle/>
          <a:p>
            <a:r>
              <a:rPr lang="en-AU" b="1" dirty="0"/>
              <a:t>Learning goal</a:t>
            </a:r>
          </a:p>
          <a:p>
            <a:r>
              <a:rPr lang="en-AU" dirty="0"/>
              <a:t>Understand the implications of changes in the Years 7–10 Australian Curriculum from v8.4 to v9.0: Health and Physical Education for planning. </a:t>
            </a:r>
          </a:p>
        </p:txBody>
      </p:sp>
      <p:sp>
        <p:nvSpPr>
          <p:cNvPr id="5" name="Content Placeholder 4">
            <a:extLst>
              <a:ext uri="{FF2B5EF4-FFF2-40B4-BE49-F238E27FC236}">
                <a16:creationId xmlns:a16="http://schemas.microsoft.com/office/drawing/2014/main" id="{6D46B906-6C17-AD72-53E3-DD91BDB2BB62}"/>
              </a:ext>
            </a:extLst>
          </p:cNvPr>
          <p:cNvSpPr>
            <a:spLocks noGrp="1"/>
          </p:cNvSpPr>
          <p:nvPr>
            <p:ph sz="half" idx="2"/>
          </p:nvPr>
        </p:nvSpPr>
        <p:spPr>
          <a:xfrm>
            <a:off x="4402017" y="771551"/>
            <a:ext cx="4507519" cy="3708000"/>
          </a:xfrm>
        </p:spPr>
        <p:txBody>
          <a:bodyPr>
            <a:normAutofit/>
          </a:bodyPr>
          <a:lstStyle/>
          <a:p>
            <a:r>
              <a:rPr lang="en-AU" b="1" dirty="0"/>
              <a:t>Success criteria</a:t>
            </a:r>
          </a:p>
          <a:p>
            <a:r>
              <a:rPr lang="en-AU" dirty="0"/>
              <a:t>You will know you are successful if you:</a:t>
            </a:r>
          </a:p>
          <a:p>
            <a:pPr marL="342900" indent="-3429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a:t>
            </a:r>
            <a:r>
              <a:rPr lang="en-AU" dirty="0">
                <a:ea typeface="Calibri" panose="020F0502020204030204" pitchFamily="34" charset="0"/>
              </a:rPr>
              <a:t>the </a:t>
            </a:r>
            <a:r>
              <a:rPr lang="en-AU" dirty="0">
                <a:effectLst/>
                <a:ea typeface="Calibri" panose="020F0502020204030204" pitchFamily="34" charset="0"/>
              </a:rPr>
              <a:t>Years </a:t>
            </a:r>
            <a:br>
              <a:rPr lang="en-AU" dirty="0">
                <a:effectLst/>
                <a:ea typeface="Calibri" panose="020F0502020204030204" pitchFamily="34" charset="0"/>
              </a:rPr>
            </a:br>
            <a:r>
              <a:rPr lang="en-AU" dirty="0">
                <a:effectLst/>
                <a:ea typeface="Calibri" panose="020F0502020204030204" pitchFamily="34" charset="0"/>
              </a:rPr>
              <a:t>7–10 </a:t>
            </a:r>
            <a:r>
              <a:rPr lang="en-AU" dirty="0"/>
              <a:t>Australian Curriculum v9.0: Health and Physical Education </a:t>
            </a:r>
            <a:endParaRPr lang="en-AU" dirty="0">
              <a:effectLst/>
              <a:ea typeface="Calibri" panose="020F0502020204030204" pitchFamily="34" charset="0"/>
            </a:endParaRPr>
          </a:p>
          <a:p>
            <a:pPr marL="342900" indent="-3429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br>
              <a:rPr lang="en-AU" b="1" dirty="0">
                <a:ea typeface="Calibri" panose="020F0502020204030204" pitchFamily="34" charset="0"/>
              </a:rPr>
            </a:br>
            <a:r>
              <a:rPr lang="en-AU" dirty="0">
                <a:ea typeface="Calibri" panose="020F0502020204030204" pitchFamily="34" charset="0"/>
              </a:rPr>
              <a:t>in your school.</a:t>
            </a:r>
            <a:endParaRPr lang="en-AU" dirty="0">
              <a:effectLst/>
              <a:ea typeface="Calibri" panose="020F0502020204030204" pitchFamily="34" charset="0"/>
            </a:endParaRPr>
          </a:p>
          <a:p>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25F0F48E-2D31-FB22-9D4F-9795A2997DF9}"/>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81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sz="half" idx="2"/>
          </p:nvPr>
        </p:nvSpPr>
        <p:spPr>
          <a:xfrm>
            <a:off x="289272" y="771551"/>
            <a:ext cx="8099816" cy="3708000"/>
          </a:xfrm>
        </p:spPr>
        <p:txBody>
          <a:bodyPr>
            <a:normAutofit/>
          </a:bodyPr>
          <a:lstStyle/>
          <a:p>
            <a:pPr algn="l" rtl="0" fontAlgn="base"/>
            <a:r>
              <a:rPr lang="en-AU" b="0" i="0" u="none" strike="noStrike" dirty="0">
                <a:solidFill>
                  <a:srgbClr val="000000"/>
                </a:solidFill>
                <a:effectLst/>
                <a:latin typeface="Arial" panose="020B0604020202020204" pitchFamily="34" charset="0"/>
              </a:rPr>
              <a:t>K–10 Curriculum and Assessment Branch</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Arial" panose="020B0604020202020204" pitchFamily="34" charset="0"/>
              </a:rPr>
              <a:t>T  </a:t>
            </a:r>
            <a:r>
              <a:rPr lang="en-AU" b="0" i="0" u="none" strike="noStrike" dirty="0">
                <a:solidFill>
                  <a:srgbClr val="000000"/>
                </a:solidFill>
                <a:effectLst/>
                <a:latin typeface="Arial" panose="020B0604020202020204" pitchFamily="34" charset="0"/>
              </a:rPr>
              <a:t>+61 7</a:t>
            </a:r>
            <a:r>
              <a:rPr lang="en-US" b="0" i="0" u="none" strike="noStrike" dirty="0">
                <a:solidFill>
                  <a:srgbClr val="000000"/>
                </a:solidFill>
                <a:effectLst/>
                <a:latin typeface="Arial" panose="020B0604020202020204" pitchFamily="34" charset="0"/>
              </a:rPr>
              <a:t> </a:t>
            </a:r>
            <a:r>
              <a:rPr lang="en-AU" dirty="0">
                <a:solidFill>
                  <a:srgbClr val="000000"/>
                </a:solidFill>
              </a:rPr>
              <a:t>3120 6102</a:t>
            </a:r>
          </a:p>
          <a:p>
            <a:pPr algn="l" rtl="0" fontAlgn="base"/>
            <a:r>
              <a:rPr lang="en-US" b="1" i="0" u="none" strike="noStrike" dirty="0">
                <a:solidFill>
                  <a:srgbClr val="000000"/>
                </a:solidFill>
                <a:effectLst/>
                <a:latin typeface="Arial" panose="020B0604020202020204" pitchFamily="34" charset="0"/>
              </a:rPr>
              <a:t>E  </a:t>
            </a:r>
            <a:r>
              <a:rPr lang="en-AU" dirty="0">
                <a:hlinkClick r:id="rId3"/>
              </a:rPr>
              <a:t>australiancurriculum@qcaa.qld.edu.au</a:t>
            </a:r>
            <a:r>
              <a:rPr lang="en-AU" dirty="0"/>
              <a:t> </a:t>
            </a:r>
          </a:p>
          <a:p>
            <a:pPr algn="l" rtl="0" fontAlgn="base"/>
            <a:r>
              <a:rPr lang="en-US" b="1" i="0" u="none" strike="noStrike" dirty="0">
                <a:solidFill>
                  <a:srgbClr val="000000"/>
                </a:solidFill>
                <a:effectLst/>
                <a:latin typeface="Arial" panose="020B0604020202020204" pitchFamily="34" charset="0"/>
              </a:rPr>
              <a:t>W </a:t>
            </a:r>
            <a:r>
              <a:rPr lang="en-US" b="0" i="0" u="sng" strike="noStrike" dirty="0">
                <a:solidFill>
                  <a:srgbClr val="0000FF"/>
                </a:solidFill>
                <a:effectLst/>
                <a:latin typeface="Arial" panose="020B0604020202020204" pitchFamily="34" charset="0"/>
                <a:hlinkClick r:id="rId4"/>
              </a:rPr>
              <a:t>www.qcaa.qld.edu.au</a:t>
            </a:r>
            <a:endParaRPr lang="en-US" b="0" i="0" u="sng" strike="noStrike" dirty="0">
              <a:solidFill>
                <a:srgbClr val="0000FF"/>
              </a:solidFill>
              <a:effectLst/>
              <a:latin typeface="Arial" panose="020B0604020202020204" pitchFamily="34" charset="0"/>
            </a:endParaRPr>
          </a:p>
          <a:p>
            <a:pPr algn="l" rtl="0" fontAlgn="base"/>
            <a:endParaRPr lang="en-US" u="sng" dirty="0">
              <a:solidFill>
                <a:srgbClr val="0000FF"/>
              </a:solidFill>
            </a:endParaRPr>
          </a:p>
          <a:p>
            <a:pPr algn="l" rtl="0" fontAlgn="base"/>
            <a:endParaRPr lang="en-AU" b="0" i="0" dirty="0">
              <a:solidFill>
                <a:srgbClr val="000000"/>
              </a:solidFill>
              <a:effectLst/>
              <a:latin typeface="Segoe UI" panose="020B0502040204020203" pitchFamily="34" charset="0"/>
            </a:endParaRPr>
          </a:p>
          <a:p>
            <a:endParaRPr lang="en-AU" dirty="0"/>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988000"/>
          </a:xfrm>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www.docs.acara.edu.au/resources/The_Shape_of_the_Australian_Curriculum_v4.pdf</a:t>
            </a:r>
            <a:r>
              <a:rPr lang="en-US" sz="1200" dirty="0"/>
              <a:t>.</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313718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and the glossary are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 </a:t>
            </a:r>
          </a:p>
        </p:txBody>
      </p:sp>
    </p:spTree>
    <p:extLst>
      <p:ext uri="{BB962C8B-B14F-4D97-AF65-F5344CB8AC3E}">
        <p14:creationId xmlns:p14="http://schemas.microsoft.com/office/powerpoint/2010/main" val="26393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2024</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a:t>
            </a:r>
            <a:r>
              <a:rPr lang="en-US" dirty="0"/>
              <a:t>: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2024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3196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90469386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09299" y="196001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HPE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7D32B66A-ED13-464C-B695-51607D533E66}"/>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EBFFB04B-ED4A-4214-BB65-E3CAC2443536}"/>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f61f997-1e57-4596-b2d5-93b458c9b75d">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_activity xmlns="055533fa-b5e8-425d-8d7d-f59eb2d36ac3"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64BD23FC6995448D1963A29F805492" ma:contentTypeVersion="18" ma:contentTypeDescription="Create a new document." ma:contentTypeScope="" ma:versionID="45841224a2c871c2827315408e05d8b8">
  <xsd:schema xmlns:xsd="http://www.w3.org/2001/XMLSchema" xmlns:xs="http://www.w3.org/2001/XMLSchema" xmlns:p="http://schemas.microsoft.com/office/2006/metadata/properties" xmlns:ns3="055533fa-b5e8-425d-8d7d-f59eb2d36ac3" xmlns:ns4="bf61f997-1e57-4596-b2d5-93b458c9b75d" targetNamespace="http://schemas.microsoft.com/office/2006/metadata/properties" ma:root="true" ma:fieldsID="0bc56ad8b8ea36f681e9e1494254105f" ns3:_="" ns4:_="">
    <xsd:import namespace="055533fa-b5e8-425d-8d7d-f59eb2d36ac3"/>
    <xsd:import namespace="bf61f997-1e57-4596-b2d5-93b458c9b7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533fa-b5e8-425d-8d7d-f59eb2d36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61f997-1e57-4596-b2d5-93b458c9b7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http://purl.org/dc/terms/"/>
    <ds:schemaRef ds:uri="http://purl.org/dc/elements/1.1/"/>
    <ds:schemaRef ds:uri="bf61f997-1e57-4596-b2d5-93b458c9b75d"/>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055533fa-b5e8-425d-8d7d-f59eb2d36ac3"/>
    <ds:schemaRef ds:uri="http://www.w3.org/XML/1998/namespace"/>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2A5A5618-18DE-490B-9213-412AEA0FE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533fa-b5e8-425d-8d7d-f59eb2d36ac3"/>
    <ds:schemaRef ds:uri="bf61f997-1e57-4596-b2d5-93b458c9b7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2108</TotalTime>
  <Words>5199</Words>
  <Application>Microsoft Office PowerPoint</Application>
  <PresentationFormat>On-screen Show (16:9)</PresentationFormat>
  <Paragraphs>631</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Segoe UI</vt:lpstr>
      <vt:lpstr>Symbol</vt:lpstr>
      <vt:lpstr>System Font Regular</vt:lpstr>
      <vt:lpstr>Times New Roman</vt:lpstr>
      <vt:lpstr>Wingdings</vt:lpstr>
      <vt:lpstr>QCAA title slides</vt:lpstr>
      <vt:lpstr>QCAA content</vt:lpstr>
      <vt:lpstr>Familiarisation and planning</vt:lpstr>
      <vt:lpstr>Acknowledgment of Country</vt:lpstr>
      <vt:lpstr>PowerPoint Presentation</vt:lpstr>
      <vt:lpstr>Outline</vt:lpstr>
      <vt:lpstr>Outline</vt:lpstr>
      <vt:lpstr>The three-dimensional Australian Curriculum</vt:lpstr>
      <vt:lpstr>HPE in the three-dimensional Australian Curriculum</vt:lpstr>
      <vt:lpstr>The three-dimensional Australian Curriculum</vt:lpstr>
      <vt:lpstr>The three-dimensional Australian Curriculum</vt:lpstr>
      <vt:lpstr>Organisation of HPE and changes </vt:lpstr>
      <vt:lpstr>Organisation of HPE and changes </vt:lpstr>
      <vt:lpstr>Organisation of HPE and changes </vt:lpstr>
      <vt:lpstr>Outline</vt:lpstr>
      <vt:lpstr>Organisation of HPE</vt:lpstr>
      <vt:lpstr>Organisation of HPE</vt:lpstr>
      <vt:lpstr>Structure of HPE: Strands</vt:lpstr>
      <vt:lpstr>Structure of HPE: Strands and sub-strands</vt:lpstr>
      <vt:lpstr>HPE focus areas</vt:lpstr>
      <vt:lpstr>PowerPoint Presentation</vt:lpstr>
      <vt:lpstr>Key considerations</vt:lpstr>
      <vt:lpstr>Key considerations: HPE propositions</vt:lpstr>
      <vt:lpstr>Key connections</vt:lpstr>
      <vt:lpstr>General capabilities advice and resources</vt:lpstr>
      <vt:lpstr>Cross-curriculum priorities advice and resources</vt:lpstr>
      <vt:lpstr>Outline</vt:lpstr>
      <vt:lpstr>PowerPoint Presentation</vt:lpstr>
      <vt:lpstr>HPE: Achievement standard structure</vt:lpstr>
      <vt:lpstr>HPE: Achievement standard structure</vt:lpstr>
      <vt:lpstr>HPE: Achievement standard structure</vt:lpstr>
      <vt:lpstr>HPE: Achievement standard structure</vt:lpstr>
      <vt:lpstr>Health and Physical Education: Achievement standard structure</vt:lpstr>
      <vt:lpstr>PowerPoint Presentation</vt:lpstr>
      <vt:lpstr>Comparison of AC v8.4 to v9.0 documents</vt:lpstr>
      <vt:lpstr>Changes in content descriptions</vt:lpstr>
      <vt:lpstr>Same/refined content descriptions</vt:lpstr>
      <vt:lpstr>Removed content descriptions</vt:lpstr>
      <vt:lpstr>New content descriptions</vt:lpstr>
      <vt:lpstr>Outline</vt:lpstr>
      <vt:lpstr>Australian Curriculum in Queensland (ACiQ) v9.0 webpages</vt:lpstr>
      <vt:lpstr>The ACiQ v9.0 webpages</vt:lpstr>
      <vt:lpstr>Examples of QCAA Resources</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Curriculum v9.0: Health and Physical Education — Years 7–10: Familiarisation and planning</dc:title>
  <dc:creator>Queensland Curriculum and Assessment Authority</dc:creator>
  <cp:lastModifiedBy>Joy Constantino</cp:lastModifiedBy>
  <cp:revision>105</cp:revision>
  <cp:lastPrinted>2024-06-19T00:04:26Z</cp:lastPrinted>
  <dcterms:created xsi:type="dcterms:W3CDTF">2023-01-02T22:35:45Z</dcterms:created>
  <dcterms:modified xsi:type="dcterms:W3CDTF">2024-09-17T00:50:55Z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0x010100F164BD23FC6995448D1963A29F805492</vt:lpwstr>
  </property>
  <property fmtid="{D5CDD505-2E9C-101B-9397-08002B2CF9AE}" pid="7" name="MediaServiceImageTags">
    <vt:lpwstr/>
  </property>
</Properties>
</file>