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16" r:id="rId5"/>
    <p:sldMasterId id="2147484221" r:id="rId6"/>
  </p:sldMasterIdLst>
  <p:notesMasterIdLst>
    <p:notesMasterId r:id="rId27"/>
  </p:notesMasterIdLst>
  <p:handoutMasterIdLst>
    <p:handoutMasterId r:id="rId28"/>
  </p:handoutMasterIdLst>
  <p:sldIdLst>
    <p:sldId id="284" r:id="rId7"/>
    <p:sldId id="313" r:id="rId8"/>
    <p:sldId id="368" r:id="rId9"/>
    <p:sldId id="395" r:id="rId10"/>
    <p:sldId id="372" r:id="rId11"/>
    <p:sldId id="397" r:id="rId12"/>
    <p:sldId id="337" r:id="rId13"/>
    <p:sldId id="1948" r:id="rId14"/>
    <p:sldId id="329" r:id="rId15"/>
    <p:sldId id="355" r:id="rId16"/>
    <p:sldId id="354" r:id="rId17"/>
    <p:sldId id="321" r:id="rId18"/>
    <p:sldId id="353" r:id="rId19"/>
    <p:sldId id="322" r:id="rId20"/>
    <p:sldId id="320" r:id="rId21"/>
    <p:sldId id="369" r:id="rId22"/>
    <p:sldId id="392" r:id="rId23"/>
    <p:sldId id="386" r:id="rId24"/>
    <p:sldId id="405" r:id="rId25"/>
    <p:sldId id="1949" r:id="rId26"/>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Luna Pendragon" initials="LP" lastIdx="5" clrIdx="7">
    <p:extLst>
      <p:ext uri="{19B8F6BF-5375-455C-9EA6-DF929625EA0E}">
        <p15:presenceInfo xmlns:p15="http://schemas.microsoft.com/office/powerpoint/2012/main" userId="S::Luna.Pendragon@qcaa.qld.edu.au::805c6c5e-2b13-45db-a6a4-e4f1326843b7" providerId="AD"/>
      </p:ext>
    </p:extLst>
  </p:cmAuthor>
  <p:cmAuthor id="1" name="Niza Villanueva" initials="NV" lastIdx="2" clrIdx="1"/>
  <p:cmAuthor id="8" name="Taylor Donnelly" initials="TD" lastIdx="4" clrIdx="8">
    <p:extLst>
      <p:ext uri="{19B8F6BF-5375-455C-9EA6-DF929625EA0E}">
        <p15:presenceInfo xmlns:p15="http://schemas.microsoft.com/office/powerpoint/2012/main" userId="S::Taylor.Donnelly@qcaa.qld.edu.au::2f172d5a-e8b1-4be1-90d7-be2a1d9f93f6" providerId="AD"/>
      </p:ext>
    </p:extLst>
  </p:cmAuthor>
  <p:cmAuthor id="2" name="Helena Bond" initials="HB" lastIdx="7" clrIdx="2"/>
  <p:cmAuthor id="3" name="Nikki Patton" initials="NP" lastIdx="25" clrIdx="3">
    <p:extLst>
      <p:ext uri="{19B8F6BF-5375-455C-9EA6-DF929625EA0E}">
        <p15:presenceInfo xmlns:p15="http://schemas.microsoft.com/office/powerpoint/2012/main" userId="S::Nikki.Patton@qcaa.qld.edu.au::6cf95a0d-1d52-42d8-9035-3b7c1a6b5217" providerId="AD"/>
      </p:ext>
    </p:extLst>
  </p:cmAuthor>
  <p:cmAuthor id="4" name="Kirsty Morrison" initials="KM" lastIdx="20" clrIdx="4">
    <p:extLst>
      <p:ext uri="{19B8F6BF-5375-455C-9EA6-DF929625EA0E}">
        <p15:presenceInfo xmlns:p15="http://schemas.microsoft.com/office/powerpoint/2012/main" userId="S::Kirsty.Morrison@qcaa.qld.edu.au::4506f4d7-45ce-4903-942d-146f25eccce2" providerId="AD"/>
      </p:ext>
    </p:extLst>
  </p:cmAuthor>
  <p:cmAuthor id="5" name="Zoe Yule" initials="ZY" lastIdx="9" clrIdx="5">
    <p:extLst>
      <p:ext uri="{19B8F6BF-5375-455C-9EA6-DF929625EA0E}">
        <p15:presenceInfo xmlns:p15="http://schemas.microsoft.com/office/powerpoint/2012/main" userId="S::Zoe.Yule@qcaa.qld.edu.au::ea218523-7aaf-4f68-858e-01429e8e8cb0" providerId="AD"/>
      </p:ext>
    </p:extLst>
  </p:cmAuthor>
  <p:cmAuthor id="6" name="Rachelle Willington" initials="RW" lastIdx="18" clrIdx="6">
    <p:extLst>
      <p:ext uri="{19B8F6BF-5375-455C-9EA6-DF929625EA0E}">
        <p15:presenceInfo xmlns:p15="http://schemas.microsoft.com/office/powerpoint/2012/main" userId="S::Rachelle.Willington@qcaa.qld.edu.au::acf22d5f-7945-471c-a697-22ad84275b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176" autoAdjust="0"/>
  </p:normalViewPr>
  <p:slideViewPr>
    <p:cSldViewPr snapToGrid="0">
      <p:cViewPr varScale="1">
        <p:scale>
          <a:sx n="57" d="100"/>
          <a:sy n="57" d="100"/>
        </p:scale>
        <p:origin x="3174" y="66"/>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This presentation supports understanding of the Australian Curriculum Version 9.0: Health and Physical Education (HPE) Prep* – Year 10. It gives insight into the position of Health and Physical Education within the Australian Curriculum and the structure of the Health and Physical Education learning area.</a:t>
            </a:r>
          </a:p>
          <a:p>
            <a:endParaRPr lang="en-AU" sz="1100" dirty="0"/>
          </a:p>
          <a:p>
            <a:r>
              <a:rPr lang="en-AU" sz="1100" dirty="0"/>
              <a:t>You can use this presentation in your organisation as the basis for professional learning about the Health and Physical Education curriculum. It includes information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endParaRPr lang="en-AU" sz="1100" dirty="0"/>
          </a:p>
          <a:p>
            <a:r>
              <a:rPr lang="en-AU" sz="1100" dirty="0"/>
              <a:t>The Australian Curriculum content referred to in the presentation is available from:</a:t>
            </a:r>
          </a:p>
          <a:p>
            <a:r>
              <a:rPr lang="en-AU" sz="1100" dirty="0"/>
              <a:t>Australian Curriculum, Assessment and Reporting Authority (ACARA) 2022, </a:t>
            </a:r>
            <a:r>
              <a:rPr lang="en-AU" sz="1100" i="1" dirty="0"/>
              <a:t>Australian Curriculum Version 9 Foundation to Year 10, </a:t>
            </a:r>
            <a:r>
              <a:rPr lang="en-US" sz="1100" b="0" i="0" u="sng" dirty="0"/>
              <a:t>https://v9.australiancurriculum.edu.au/.</a:t>
            </a:r>
          </a:p>
          <a:p>
            <a:endParaRPr lang="en-AU" sz="1100" b="1" dirty="0"/>
          </a:p>
          <a:p>
            <a:r>
              <a:rPr lang="en-AU" sz="1100" b="0" dirty="0"/>
              <a:t>*Prep (P) in Queensland is the Foundation Year (F) of the Australian Curriculum and refers to the year before Year 1. Children beginning Prep in January are required to be five years of age by 30 June.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33359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dirty="0">
                <a:latin typeface="Arial" pitchFamily="34" charset="0"/>
                <a:cs typeface="Arial" pitchFamily="34" charset="0"/>
              </a:rPr>
              <a:t>Each </a:t>
            </a:r>
            <a:r>
              <a:rPr lang="en-AU" sz="1100" dirty="0">
                <a:latin typeface="Arial" pitchFamily="34" charset="0"/>
                <a:cs typeface="Arial" pitchFamily="34" charset="0"/>
              </a:rPr>
              <a:t>Health and Physical Education </a:t>
            </a:r>
            <a:r>
              <a:rPr lang="en-US" sz="1100" dirty="0">
                <a:latin typeface="Arial" pitchFamily="34" charset="0"/>
                <a:cs typeface="Arial" pitchFamily="34" charset="0"/>
              </a:rPr>
              <a:t>level description identifies the:</a:t>
            </a: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focus of knowledge, understanding and skills for student learning in that band</a:t>
            </a: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interrelated nature of the two strands (P</a:t>
            </a:r>
            <a:r>
              <a:rPr lang="en-US" sz="1100" b="0" dirty="0">
                <a:solidFill>
                  <a:schemeClr val="tx1"/>
                </a:solidFill>
                <a:latin typeface="Arial" pitchFamily="34" charset="0"/>
                <a:cs typeface="Arial" pitchFamily="34" charset="0"/>
              </a:rPr>
              <a:t>ersonal, social and community health and Movement and physical activity)</a:t>
            </a:r>
            <a:endParaRPr lang="en-US" sz="1100" dirty="0">
              <a:latin typeface="Arial" pitchFamily="34" charset="0"/>
              <a:cs typeface="Arial" pitchFamily="34" charset="0"/>
            </a:endParaRPr>
          </a:p>
          <a:p>
            <a:pPr marL="171450" lvl="0" indent="-171450">
              <a:spcBef>
                <a:spcPts val="0"/>
              </a:spcBef>
              <a:buFont typeface="Arial" panose="020B0604020202020204" pitchFamily="34" charset="0"/>
              <a:buChar char="•"/>
            </a:pPr>
            <a:r>
              <a:rPr lang="en-US" sz="1100" dirty="0">
                <a:latin typeface="Arial" pitchFamily="34" charset="0"/>
                <a:cs typeface="Arial" pitchFamily="34" charset="0"/>
              </a:rPr>
              <a:t>changes in students’ physical, cognitive, social and emotional development attributes from Prep</a:t>
            </a:r>
            <a:r>
              <a:rPr lang="en-US" sz="1100" b="0" dirty="0">
                <a:latin typeface="Arial" pitchFamily="34" charset="0"/>
                <a:cs typeface="Arial" pitchFamily="34" charset="0"/>
              </a:rPr>
              <a:t>–</a:t>
            </a:r>
            <a:r>
              <a:rPr lang="en-US" sz="1100" dirty="0">
                <a:latin typeface="Arial" pitchFamily="34" charset="0"/>
                <a:cs typeface="Arial" pitchFamily="34" charset="0"/>
              </a:rPr>
              <a:t>Year 10</a:t>
            </a:r>
          </a:p>
          <a:p>
            <a:pPr marL="171450" lvl="0" indent="-171450" eaLnBrk="0" hangingPunct="0">
              <a:spcBef>
                <a:spcPts val="0"/>
              </a:spcBef>
              <a:buFont typeface="Arial" panose="020B0604020202020204" pitchFamily="34" charset="0"/>
              <a:buChar char="•"/>
              <a:defRPr/>
            </a:pPr>
            <a:r>
              <a:rPr lang="en-US" sz="1100" dirty="0">
                <a:latin typeface="Arial" pitchFamily="34" charset="0"/>
                <a:cs typeface="Arial" pitchFamily="34" charset="0"/>
              </a:rPr>
              <a:t>how focus areas could be addressed in the band.</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99097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b="0" dirty="0">
                <a:latin typeface="Arial" pitchFamily="34" charset="0"/>
                <a:cs typeface="Arial" pitchFamily="34" charset="0"/>
              </a:rPr>
              <a:t>The 12 focus areas in </a:t>
            </a:r>
            <a:r>
              <a:rPr lang="en-AU" sz="1100" dirty="0">
                <a:latin typeface="Arial" pitchFamily="34" charset="0"/>
                <a:cs typeface="Arial" pitchFamily="34" charset="0"/>
              </a:rPr>
              <a:t>Health and Physical Education </a:t>
            </a:r>
            <a:r>
              <a:rPr lang="en-AU" sz="1100" b="0" dirty="0">
                <a:latin typeface="Arial" pitchFamily="34" charset="0"/>
                <a:cs typeface="Arial" pitchFamily="34" charset="0"/>
              </a:rPr>
              <a:t>provide the breadth of learning through which the content must be taught to acquire and demonstrate the knowledge, understanding and skills described in the achievement standard.</a:t>
            </a:r>
          </a:p>
          <a:p>
            <a:pPr lvl="0">
              <a:spcBef>
                <a:spcPts val="0"/>
              </a:spcBef>
            </a:pPr>
            <a:endParaRPr lang="en-AU" sz="1100" b="0" dirty="0">
              <a:latin typeface="Arial" pitchFamily="34" charset="0"/>
              <a:cs typeface="Arial" pitchFamily="34" charset="0"/>
            </a:endParaRPr>
          </a:p>
          <a:p>
            <a:pPr lvl="0">
              <a:spcBef>
                <a:spcPts val="0"/>
              </a:spcBef>
            </a:pPr>
            <a:r>
              <a:rPr lang="en-AU" sz="1100" b="0" dirty="0">
                <a:latin typeface="Arial" pitchFamily="34" charset="0"/>
                <a:cs typeface="Arial" pitchFamily="34" charset="0"/>
              </a:rPr>
              <a:t>Decisions about the specific timing of individual aspects of each focus area being taught are the responsibility of schools and teachers. Planning decisions should consider local needs, available resources, students’ readiness and community priorities. </a:t>
            </a:r>
            <a:endParaRPr lang="en-AU" sz="1100" b="0" baseline="0" dirty="0">
              <a:latin typeface="Arial" pitchFamily="34" charset="0"/>
              <a:cs typeface="Arial" pitchFamily="34" charset="0"/>
            </a:endParaRPr>
          </a:p>
          <a:p>
            <a:pPr lvl="0">
              <a:spcBef>
                <a:spcPts val="0"/>
              </a:spcBef>
            </a:pPr>
            <a:endParaRPr lang="en-AU" sz="1100" b="0" baseline="0" dirty="0">
              <a:latin typeface="Arial" pitchFamily="34" charset="0"/>
              <a:cs typeface="Arial" pitchFamily="34" charset="0"/>
            </a:endParaRPr>
          </a:p>
          <a:p>
            <a:pPr lvl="0">
              <a:spcBef>
                <a:spcPts val="0"/>
              </a:spcBef>
            </a:pPr>
            <a:r>
              <a:rPr lang="en-AU" sz="1100" b="0" baseline="0" dirty="0">
                <a:latin typeface="Arial" pitchFamily="34" charset="0"/>
                <a:cs typeface="Arial" pitchFamily="34" charset="0"/>
              </a:rPr>
              <a:t>Information on focus areas is available from: </a:t>
            </a:r>
            <a:r>
              <a:rPr lang="en-AU" sz="1100" b="0" u="sng" baseline="0" dirty="0">
                <a:latin typeface="Arial" pitchFamily="34" charset="0"/>
                <a:cs typeface="Arial" pitchFamily="34" charset="0"/>
              </a:rPr>
              <a:t>https://v9.australiancurriculum.edu.au/teacher-resources/understand-this-learning-area/health-and-physical-education/.</a:t>
            </a:r>
            <a:endParaRPr lang="en-AU" sz="1100" b="0" u="sng"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460784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1" dirty="0">
                <a:latin typeface="Arial" pitchFamily="34" charset="0"/>
                <a:cs typeface="Arial" pitchFamily="34" charset="0"/>
              </a:rPr>
              <a:t>The content elaborations are not a mandatory aspect of the curriculum and as such are not required to be taught. </a:t>
            </a:r>
          </a:p>
          <a:p>
            <a:pPr>
              <a:spcBef>
                <a:spcPts val="0"/>
              </a:spcBef>
            </a:pPr>
            <a:endParaRPr lang="en-AU" sz="1100" u="none" dirty="0">
              <a:latin typeface="Arial" pitchFamily="34" charset="0"/>
              <a:cs typeface="Arial" pitchFamily="34" charset="0"/>
            </a:endParaRPr>
          </a:p>
          <a:p>
            <a:pPr marL="0" indent="0">
              <a:spcBef>
                <a:spcPts val="0"/>
              </a:spcBef>
            </a:pPr>
            <a:r>
              <a:rPr lang="en-AU" sz="1100" b="1" u="none" dirty="0">
                <a:latin typeface="Arial" pitchFamily="34" charset="0"/>
                <a:cs typeface="Arial" pitchFamily="34" charset="0"/>
              </a:rPr>
              <a:t>Suggested activity</a:t>
            </a:r>
          </a:p>
          <a:p>
            <a:pPr marL="0" lv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lvl="0" indent="0">
              <a:spcBef>
                <a:spcPts val="0"/>
              </a:spcBef>
              <a:buFont typeface="+mj-lt"/>
              <a:buNone/>
            </a:pPr>
            <a:r>
              <a:rPr lang="en-AU" sz="1100" kern="1200" dirty="0">
                <a:solidFill>
                  <a:schemeClr val="tx1"/>
                </a:solidFill>
                <a:effectLst/>
                <a:latin typeface="Arial" pitchFamily="34" charset="0"/>
                <a:ea typeface="+mn-ea"/>
                <a:cs typeface="Arial" pitchFamily="34" charset="0"/>
              </a:rPr>
              <a:t>Use the Australian Curriculum: </a:t>
            </a:r>
            <a:r>
              <a:rPr lang="en-AU" sz="1100" i="0" kern="1200" dirty="0">
                <a:solidFill>
                  <a:schemeClr val="tx1"/>
                </a:solidFill>
                <a:effectLst/>
                <a:latin typeface="Arial" pitchFamily="34" charset="0"/>
                <a:ea typeface="+mn-ea"/>
                <a:cs typeface="Arial" pitchFamily="34" charset="0"/>
              </a:rPr>
              <a:t>Health</a:t>
            </a:r>
            <a:r>
              <a:rPr lang="en-AU" sz="1100" i="0" kern="1200" baseline="0" dirty="0">
                <a:solidFill>
                  <a:schemeClr val="tx1"/>
                </a:solidFill>
                <a:effectLst/>
                <a:latin typeface="Arial" pitchFamily="34" charset="0"/>
                <a:ea typeface="+mn-ea"/>
                <a:cs typeface="Arial" pitchFamily="34" charset="0"/>
              </a:rPr>
              <a:t> and </a:t>
            </a:r>
            <a:r>
              <a:rPr lang="en-AU" sz="1100" i="0" kern="1200" dirty="0">
                <a:solidFill>
                  <a:schemeClr val="tx1"/>
                </a:solidFill>
                <a:effectLst/>
                <a:latin typeface="Arial" pitchFamily="34" charset="0"/>
                <a:ea typeface="+mn-ea"/>
                <a:cs typeface="Arial" pitchFamily="34" charset="0"/>
              </a:rPr>
              <a:t>Physical Education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bands</a:t>
            </a:r>
            <a:r>
              <a:rPr lang="en-AU" sz="1100" baseline="0" dirty="0">
                <a:solidFill>
                  <a:schemeClr val="tx1"/>
                </a:solidFill>
                <a:latin typeface="Arial" pitchFamily="34" charset="0"/>
                <a:cs typeface="Arial" pitchFamily="34" charset="0"/>
              </a:rPr>
              <a:t>: </a:t>
            </a:r>
            <a:r>
              <a:rPr lang="en-AU" sz="1100" b="0" u="sng" baseline="0" dirty="0">
                <a:latin typeface="Arial" pitchFamily="34" charset="0"/>
                <a:cs typeface="Arial" pitchFamily="34" charset="0"/>
              </a:rPr>
              <a:t>https://v9.australiancurriculum.edu.au/.</a:t>
            </a:r>
          </a:p>
          <a:p>
            <a:pPr marL="228600" marR="0" lvl="0" indent="-228600" algn="l" defTabSz="914400" rtl="0" eaLnBrk="0" fontAlgn="base" latinLnBrk="0" hangingPunct="0">
              <a:lnSpc>
                <a:spcPct val="100000"/>
              </a:lnSpc>
              <a:spcBef>
                <a:spcPts val="0"/>
              </a:spcBef>
              <a:spcAft>
                <a:spcPct val="0"/>
              </a:spcAft>
              <a:buClrTx/>
              <a:buSzTx/>
              <a:buFont typeface="Arial" pitchFamily="34" charset="0"/>
              <a:buChar char="•"/>
              <a:tabLst/>
              <a:defRPr/>
            </a:pPr>
            <a:r>
              <a:rPr lang="en-AU" sz="1100" kern="1200" baseline="0" dirty="0">
                <a:solidFill>
                  <a:schemeClr val="tx1"/>
                </a:solidFill>
                <a:effectLst/>
                <a:latin typeface="Arial" pitchFamily="34" charset="0"/>
                <a:ea typeface="+mn-ea"/>
                <a:cs typeface="Arial" pitchFamily="34" charset="0"/>
              </a:rPr>
              <a:t>Within the Australian Curriculum: Health and Physical Education, select a year/band level and read the content descriptions.</a:t>
            </a:r>
          </a:p>
          <a:p>
            <a:pPr marL="228600" lvl="0" indent="-228600">
              <a:spcBef>
                <a:spcPts val="0"/>
              </a:spcBef>
              <a:buFont typeface="Arial" pitchFamily="34" charset="0"/>
              <a:buChar char="•"/>
            </a:pPr>
            <a:r>
              <a:rPr lang="en-AU" sz="1100" kern="1200" baseline="0" dirty="0">
                <a:solidFill>
                  <a:schemeClr val="tx1"/>
                </a:solidFill>
                <a:effectLst/>
                <a:latin typeface="Arial" pitchFamily="34" charset="0"/>
                <a:ea typeface="+mn-ea"/>
                <a:cs typeface="Arial" pitchFamily="34" charset="0"/>
              </a:rPr>
              <a:t>Consider the content descriptions for the year/band level prior to and following the selected year/band level.</a:t>
            </a:r>
          </a:p>
          <a:p>
            <a:pPr marL="228600" lvl="0" indent="-22860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bands.</a:t>
            </a:r>
          </a:p>
          <a:p>
            <a:pPr marL="0" indent="0"/>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100" b="0" dirty="0">
                <a:latin typeface="Arial" pitchFamily="34" charset="0"/>
                <a:cs typeface="Arial" pitchFamily="34" charset="0"/>
              </a:rPr>
              <a:t>In</a:t>
            </a:r>
            <a:r>
              <a:rPr lang="en-US" sz="1100" b="0" baseline="0" dirty="0">
                <a:latin typeface="Arial" pitchFamily="34" charset="0"/>
                <a:cs typeface="Arial" pitchFamily="34" charset="0"/>
              </a:rPr>
              <a:t> </a:t>
            </a:r>
            <a:r>
              <a:rPr lang="en-AU" sz="1100" dirty="0">
                <a:latin typeface="Arial" pitchFamily="34" charset="0"/>
                <a:cs typeface="Arial" pitchFamily="34" charset="0"/>
              </a:rPr>
              <a:t>Health and Physical Education</a:t>
            </a:r>
            <a:r>
              <a:rPr lang="en-US" sz="1100" b="0" baseline="0" dirty="0">
                <a:latin typeface="Arial" pitchFamily="34" charset="0"/>
                <a:cs typeface="Arial" pitchFamily="34" charset="0"/>
              </a:rPr>
              <a:t>, the curriculum content is </a:t>
            </a:r>
            <a:r>
              <a:rPr lang="en-US" sz="1100" b="0" baseline="0" dirty="0" err="1">
                <a:latin typeface="Arial" pitchFamily="34" charset="0"/>
                <a:cs typeface="Arial" pitchFamily="34" charset="0"/>
              </a:rPr>
              <a:t>organised</a:t>
            </a:r>
            <a:r>
              <a:rPr lang="en-US" sz="1100" b="0" baseline="0" dirty="0">
                <a:latin typeface="Arial" pitchFamily="34" charset="0"/>
                <a:cs typeface="Arial" pitchFamily="34" charset="0"/>
              </a:rPr>
              <a:t> through strands and sub-strands. </a:t>
            </a:r>
            <a:r>
              <a:rPr lang="en-US" sz="1100" b="0" dirty="0">
                <a:latin typeface="Arial" pitchFamily="34" charset="0"/>
                <a:cs typeface="Arial" pitchFamily="34" charset="0"/>
              </a:rPr>
              <a:t>The two strands</a:t>
            </a:r>
            <a:r>
              <a:rPr lang="en-US" sz="1100" b="0" baseline="0" dirty="0">
                <a:latin typeface="Arial" pitchFamily="34" charset="0"/>
                <a:cs typeface="Arial" pitchFamily="34" charset="0"/>
              </a:rPr>
              <a:t> are</a:t>
            </a:r>
            <a:r>
              <a:rPr lang="en-US" sz="1100" b="0" dirty="0">
                <a:latin typeface="Arial" pitchFamily="34" charset="0"/>
                <a:cs typeface="Arial" pitchFamily="34" charset="0"/>
              </a:rPr>
              <a:t>:</a:t>
            </a:r>
          </a:p>
          <a:p>
            <a:pPr marL="171450" lvl="0" indent="-171450">
              <a:spcBef>
                <a:spcPts val="0"/>
              </a:spcBef>
              <a:buFont typeface="Arial" panose="020B0604020202020204" pitchFamily="34" charset="0"/>
              <a:buChar char="•"/>
            </a:pPr>
            <a:r>
              <a:rPr lang="en-US" sz="1100" b="0" dirty="0">
                <a:solidFill>
                  <a:schemeClr val="tx1"/>
                </a:solidFill>
                <a:latin typeface="Arial" pitchFamily="34" charset="0"/>
                <a:cs typeface="Arial" pitchFamily="34" charset="0"/>
              </a:rPr>
              <a:t>Personal, social and community health</a:t>
            </a:r>
          </a:p>
          <a:p>
            <a:pPr marL="171450" lvl="0" indent="-171450">
              <a:spcBef>
                <a:spcPts val="0"/>
              </a:spcBef>
              <a:buFont typeface="Arial" panose="020B0604020202020204" pitchFamily="34" charset="0"/>
              <a:buChar char="•"/>
            </a:pPr>
            <a:r>
              <a:rPr lang="en-US" sz="1100" b="0" dirty="0">
                <a:solidFill>
                  <a:schemeClr val="tx1"/>
                </a:solidFill>
                <a:latin typeface="Arial" pitchFamily="34" charset="0"/>
                <a:cs typeface="Arial" pitchFamily="34" charset="0"/>
              </a:rPr>
              <a:t>Movement and physical activity.</a:t>
            </a:r>
          </a:p>
          <a:p>
            <a:pPr marL="0" lvl="0" indent="0">
              <a:spcBef>
                <a:spcPts val="0"/>
              </a:spcBef>
              <a:buFont typeface="Arial" panose="020B0604020202020204" pitchFamily="34" charset="0"/>
              <a:buNone/>
            </a:pPr>
            <a:endParaRPr lang="en-US" sz="1100" b="0" dirty="0">
              <a:solidFill>
                <a:schemeClr val="tx1"/>
              </a:solidFill>
              <a:latin typeface="Arial" pitchFamily="34" charset="0"/>
              <a:cs typeface="Arial" pitchFamily="34" charset="0"/>
            </a:endParaRPr>
          </a:p>
          <a:p>
            <a:pPr lvl="0">
              <a:spcBef>
                <a:spcPts val="0"/>
              </a:spcBef>
            </a:pPr>
            <a:r>
              <a:rPr lang="en-US" sz="1100" b="0" dirty="0">
                <a:latin typeface="Arial" pitchFamily="34" charset="0"/>
                <a:cs typeface="Arial" pitchFamily="34" charset="0"/>
              </a:rPr>
              <a:t>These strands are interrelated to inform and support each</a:t>
            </a:r>
            <a:r>
              <a:rPr lang="en-US" sz="1100" b="0" baseline="0" dirty="0">
                <a:latin typeface="Arial" pitchFamily="34" charset="0"/>
                <a:cs typeface="Arial" pitchFamily="34" charset="0"/>
              </a:rPr>
              <a:t> </a:t>
            </a:r>
            <a:r>
              <a:rPr lang="en-US" sz="1100" b="0" dirty="0">
                <a:latin typeface="Arial" pitchFamily="34" charset="0"/>
                <a:cs typeface="Arial" pitchFamily="34" charset="0"/>
              </a:rPr>
              <a:t>other. Both strands must be taught each year from Prep to </a:t>
            </a:r>
            <a:r>
              <a:rPr lang="en-US" sz="1100" b="0" baseline="0" dirty="0">
                <a:latin typeface="Arial" pitchFamily="34" charset="0"/>
                <a:cs typeface="Arial" pitchFamily="34" charset="0"/>
              </a:rPr>
              <a:t>Year </a:t>
            </a:r>
            <a:r>
              <a:rPr lang="en-US" sz="1100" b="0" dirty="0">
                <a:latin typeface="Arial" pitchFamily="34" charset="0"/>
                <a:cs typeface="Arial" pitchFamily="34" charset="0"/>
              </a:rPr>
              <a:t>10.</a:t>
            </a:r>
          </a:p>
          <a:p>
            <a:pPr>
              <a:spcBef>
                <a:spcPts val="0"/>
              </a:spcBef>
            </a:pPr>
            <a:endParaRPr lang="en-AU" sz="1100" u="none" dirty="0">
              <a:latin typeface="Arial" pitchFamily="34" charset="0"/>
              <a:cs typeface="Arial" pitchFamily="34" charset="0"/>
            </a:endParaRPr>
          </a:p>
          <a:p>
            <a:pPr lvl="0">
              <a:spcBef>
                <a:spcPts val="0"/>
              </a:spcBef>
            </a:pPr>
            <a:r>
              <a:rPr lang="en-US" sz="1100" b="0" dirty="0">
                <a:latin typeface="Arial" pitchFamily="34" charset="0"/>
                <a:cs typeface="Arial" pitchFamily="34" charset="0"/>
              </a:rPr>
              <a:t>Each strand is </a:t>
            </a:r>
            <a:r>
              <a:rPr lang="en-US" sz="1100" b="0" dirty="0" err="1">
                <a:latin typeface="Arial" pitchFamily="34" charset="0"/>
                <a:cs typeface="Arial" pitchFamily="34" charset="0"/>
              </a:rPr>
              <a:t>organised</a:t>
            </a:r>
            <a:r>
              <a:rPr lang="en-US" sz="1100" b="0" dirty="0">
                <a:latin typeface="Arial" pitchFamily="34" charset="0"/>
                <a:cs typeface="Arial" pitchFamily="34" charset="0"/>
              </a:rPr>
              <a:t> into three sub-strands.</a:t>
            </a:r>
          </a:p>
          <a:p>
            <a:pPr marL="0" lvl="0" indent="0">
              <a:spcBef>
                <a:spcPts val="0"/>
              </a:spcBef>
              <a:buFontTx/>
              <a:buNone/>
            </a:pPr>
            <a:r>
              <a:rPr lang="en-US" sz="1100" b="0" dirty="0">
                <a:latin typeface="Arial" pitchFamily="34" charset="0"/>
                <a:cs typeface="Arial" pitchFamily="34" charset="0"/>
              </a:rPr>
              <a:t>Personal, social and community health:</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Identities and change</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Interacting with others</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Making healthy, safe choices.</a:t>
            </a:r>
          </a:p>
          <a:p>
            <a:pPr marL="0" lvl="0" indent="0">
              <a:spcBef>
                <a:spcPts val="0"/>
              </a:spcBef>
              <a:buFontTx/>
              <a:buNone/>
            </a:pPr>
            <a:r>
              <a:rPr lang="en-US" sz="1100" b="0" dirty="0">
                <a:latin typeface="Arial" pitchFamily="34" charset="0"/>
                <a:cs typeface="Arial" pitchFamily="34" charset="0"/>
              </a:rPr>
              <a:t>Movement and physical activity:</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Moving our bodies</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Understanding movement</a:t>
            </a:r>
          </a:p>
          <a:p>
            <a:pPr marL="171450" lvl="0" indent="-171450">
              <a:spcBef>
                <a:spcPts val="0"/>
              </a:spcBef>
              <a:buFont typeface="Arial" panose="020B0604020202020204" pitchFamily="34" charset="0"/>
              <a:buChar char="•"/>
            </a:pPr>
            <a:r>
              <a:rPr lang="en-US" sz="1100" b="0" i="0" dirty="0">
                <a:solidFill>
                  <a:schemeClr val="tx1"/>
                </a:solidFill>
                <a:latin typeface="Arial" pitchFamily="34" charset="0"/>
                <a:cs typeface="Arial" pitchFamily="34" charset="0"/>
              </a:rPr>
              <a:t>Learning through movement.</a:t>
            </a:r>
          </a:p>
          <a:p>
            <a:pPr marL="171450" lvl="0" indent="-171450">
              <a:spcBef>
                <a:spcPts val="0"/>
              </a:spcBef>
              <a:buFont typeface="Arial" panose="020B0604020202020204" pitchFamily="34" charset="0"/>
              <a:buChar char="•"/>
            </a:pPr>
            <a:endParaRPr lang="en-US" sz="1100" b="0" i="0" dirty="0">
              <a:solidFill>
                <a:schemeClr val="tx1"/>
              </a:solidFill>
              <a:latin typeface="Arial" pitchFamily="34" charset="0"/>
              <a:cs typeface="Arial" pitchFamily="34" charset="0"/>
            </a:endParaRPr>
          </a:p>
          <a:p>
            <a:pPr marL="0" lvl="0" indent="0">
              <a:spcBef>
                <a:spcPts val="0"/>
              </a:spcBef>
              <a:buFont typeface="Arial" panose="020B0604020202020204" pitchFamily="34" charset="0"/>
              <a:buNone/>
            </a:pPr>
            <a:r>
              <a:rPr lang="en-US" sz="1100" b="0" i="0" dirty="0">
                <a:solidFill>
                  <a:schemeClr val="tx1"/>
                </a:solidFill>
                <a:latin typeface="Arial" pitchFamily="34" charset="0"/>
                <a:cs typeface="Arial" pitchFamily="34" charset="0"/>
              </a:rPr>
              <a:t>Information on the strands and sub-strands are available from: </a:t>
            </a:r>
            <a:r>
              <a:rPr lang="en-US" sz="1100" b="0" i="0" u="sng" dirty="0">
                <a:solidFill>
                  <a:schemeClr val="tx1"/>
                </a:solidFill>
                <a:latin typeface="Arial" pitchFamily="34" charset="0"/>
                <a:cs typeface="Arial" pitchFamily="34" charset="0"/>
              </a:rPr>
              <a:t>https://v9.australiancurriculum.edu.au/teacher-resources/understand-this-learning-area/health-and-physical-education/.</a:t>
            </a:r>
          </a:p>
          <a:p>
            <a:pPr marL="0" lvl="0" indent="0">
              <a:spcBef>
                <a:spcPts val="0"/>
              </a:spcBef>
              <a:buFont typeface="Arial" panose="020B0604020202020204" pitchFamily="34" charset="0"/>
              <a:buNone/>
            </a:pPr>
            <a:endParaRPr lang="en-US"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activity</a:t>
            </a:r>
          </a:p>
          <a:p>
            <a:pPr marL="0" lvl="0" indent="0">
              <a:spcBef>
                <a:spcPts val="0"/>
              </a:spcBef>
              <a:buFont typeface="+mj-lt"/>
              <a:buNone/>
            </a:pPr>
            <a:endParaRPr lang="en-US" sz="1100" b="1" u="none" kern="1200" dirty="0">
              <a:solidFill>
                <a:schemeClr val="tx1"/>
              </a:solidFill>
              <a:effectLst/>
              <a:latin typeface="Arial" pitchFamily="34" charset="0"/>
              <a:ea typeface="+mn-ea"/>
              <a:cs typeface="Arial" pitchFamily="34" charset="0"/>
            </a:endParaRP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is the relationship between the strands of Health and Physical Education?</a:t>
            </a: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strands to a parent group.</a:t>
            </a:r>
          </a:p>
          <a:p>
            <a:pPr marL="0" lvl="0" indent="0">
              <a:spcBef>
                <a:spcPts val="0"/>
              </a:spcBef>
              <a:buFont typeface="+mj-lt"/>
              <a:buNone/>
            </a:pPr>
            <a:endParaRPr lang="en-AU" sz="9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In Health and Physical Education, an achievement standard is provided for each year/band. </a:t>
            </a: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1"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Partner with a colleague and complete the following activities:</a:t>
            </a:r>
          </a:p>
          <a:p>
            <a:pPr marL="22860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Using the Australian curriculum: </a:t>
            </a:r>
            <a:r>
              <a:rPr lang="en-AU" sz="1100" i="0" kern="1200" dirty="0">
                <a:solidFill>
                  <a:schemeClr val="tx1"/>
                </a:solidFill>
                <a:effectLst/>
                <a:latin typeface="Arial" pitchFamily="34" charset="0"/>
                <a:ea typeface="+mn-ea"/>
                <a:cs typeface="Arial" pitchFamily="34" charset="0"/>
              </a:rPr>
              <a:t>Health</a:t>
            </a:r>
            <a:r>
              <a:rPr lang="en-AU" sz="1100" i="0" kern="1200" baseline="0" dirty="0">
                <a:solidFill>
                  <a:schemeClr val="tx1"/>
                </a:solidFill>
                <a:effectLst/>
                <a:latin typeface="Arial" pitchFamily="34" charset="0"/>
                <a:ea typeface="+mn-ea"/>
                <a:cs typeface="Arial" pitchFamily="34" charset="0"/>
              </a:rPr>
              <a:t> and </a:t>
            </a:r>
            <a:r>
              <a:rPr lang="en-AU" sz="1100" i="0" kern="1200" dirty="0">
                <a:solidFill>
                  <a:schemeClr val="tx1"/>
                </a:solidFill>
                <a:effectLst/>
                <a:latin typeface="Arial" pitchFamily="34" charset="0"/>
                <a:ea typeface="+mn-ea"/>
                <a:cs typeface="Arial" pitchFamily="34" charset="0"/>
              </a:rPr>
              <a:t>Physical Education, </a:t>
            </a:r>
            <a:r>
              <a:rPr lang="en-AU" sz="1100" kern="1200" baseline="0" dirty="0">
                <a:solidFill>
                  <a:schemeClr val="tx1"/>
                </a:solidFill>
                <a:effectLst/>
                <a:latin typeface="Arial" pitchFamily="34" charset="0"/>
                <a:ea typeface="+mn-ea"/>
                <a:cs typeface="Arial" pitchFamily="34" charset="0"/>
              </a:rPr>
              <a:t>d</a:t>
            </a:r>
            <a:r>
              <a:rPr lang="en-AU" sz="1100" kern="1200" dirty="0">
                <a:solidFill>
                  <a:schemeClr val="tx1"/>
                </a:solidFill>
                <a:effectLst/>
                <a:latin typeface="Arial" pitchFamily="34" charset="0"/>
                <a:ea typeface="+mn-ea"/>
                <a:cs typeface="Arial" pitchFamily="34" charset="0"/>
              </a:rPr>
              <a:t>iscuss how the evidence that students need to provide of what they know and can do increases in complexity across the year/band levels: </a:t>
            </a:r>
            <a:r>
              <a:rPr lang="en-AU" sz="1100" b="0" u="sng" baseline="0" dirty="0">
                <a:latin typeface="Arial" pitchFamily="34" charset="0"/>
                <a:cs typeface="Arial" pitchFamily="34" charset="0"/>
              </a:rPr>
              <a:t>https://v9.australiancurriculum.edu.au/.</a:t>
            </a:r>
            <a:endParaRPr lang="en-AU" sz="1100" kern="1200" baseline="0" dirty="0">
              <a:solidFill>
                <a:schemeClr val="tx1"/>
              </a:solidFill>
              <a:effectLst/>
              <a:latin typeface="Arial" pitchFamily="34" charset="0"/>
              <a:ea typeface="+mn-ea"/>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For a given year/band level, map the achievement standard to the content descriptions.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key connections are to help teachers identify the links to the other dimensions of the Australian Curriculum, including the general capabilities, the cross-curriculum priorities and the other learning areas to assist teachers to make connections in their planning for student learning.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connections are available from: </a:t>
            </a:r>
            <a:r>
              <a:rPr lang="en-AU" sz="1100" b="0" u="sng" baseline="0" dirty="0">
                <a:latin typeface="Arial" pitchFamily="34" charset="0"/>
                <a:cs typeface="Arial" pitchFamily="34" charset="0"/>
              </a:rPr>
              <a:t>https://v9.australiancurriculum.edu.au/teacher-resources/understand-this-learning-area/health-and-physical-education/.</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endParaRPr lang="en-AU" sz="1100" kern="1200" baseline="0" dirty="0">
              <a:solidFill>
                <a:schemeClr val="tx1"/>
              </a:solidFill>
              <a:effectLst/>
              <a:latin typeface="Arial" pitchFamily="34" charset="0"/>
              <a:ea typeface="+mn-ea"/>
              <a:cs typeface="Arial" pitchFamily="34" charset="0"/>
            </a:endParaRPr>
          </a:p>
          <a:p>
            <a:pPr marL="457200" lvl="2"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a:cs typeface="Arial"/>
              </a:rPr>
              <a:t>Read </a:t>
            </a:r>
            <a:r>
              <a:rPr lang="en-AU" sz="1100" dirty="0">
                <a:latin typeface="Arial"/>
                <a:cs typeface="Arial"/>
              </a:rPr>
              <a:t>the key</a:t>
            </a:r>
            <a:r>
              <a:rPr lang="en-AU" sz="1100" kern="1200" dirty="0">
                <a:solidFill>
                  <a:schemeClr val="tx1"/>
                </a:solidFill>
                <a:effectLst/>
                <a:latin typeface="Arial"/>
                <a:cs typeface="Arial"/>
              </a:rPr>
              <a:t> </a:t>
            </a:r>
            <a:r>
              <a:rPr lang="en-AU" sz="1100" dirty="0">
                <a:latin typeface="Arial"/>
                <a:cs typeface="Arial"/>
              </a:rPr>
              <a:t>connections</a:t>
            </a:r>
            <a:r>
              <a:rPr lang="en-AU" sz="1100" kern="1200" dirty="0">
                <a:solidFill>
                  <a:schemeClr val="tx1"/>
                </a:solidFill>
                <a:effectLst/>
                <a:latin typeface="Arial"/>
                <a:cs typeface="Arial"/>
              </a:rPr>
              <a:t> section relating to</a:t>
            </a:r>
            <a:r>
              <a:rPr lang="en-AU" sz="1100" dirty="0">
                <a:latin typeface="Arial"/>
                <a:cs typeface="Arial"/>
              </a:rPr>
              <a:t> other</a:t>
            </a:r>
            <a:r>
              <a:rPr lang="en-AU" sz="1100" kern="1200" dirty="0">
                <a:solidFill>
                  <a:schemeClr val="tx1"/>
                </a:solidFill>
                <a:effectLst/>
                <a:latin typeface="Arial"/>
                <a:cs typeface="Arial"/>
              </a:rPr>
              <a:t> learning areas. Partner with a colleague to discuss the following questions:</a:t>
            </a:r>
            <a:endParaRPr lang="en-AU" sz="1100" kern="1200" dirty="0">
              <a:solidFill>
                <a:schemeClr val="tx1"/>
              </a:solidFill>
              <a:effectLst/>
              <a:latin typeface="Arial" pitchFamily="34" charset="0"/>
              <a:ea typeface="+mn-ea"/>
              <a:cs typeface="Arial" pitchFamily="34" charset="0"/>
            </a:endParaRPr>
          </a:p>
          <a:p>
            <a:pPr marL="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Health and Physical Education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endParaRPr lang="en-AU" sz="1100" kern="1200" dirty="0">
              <a:solidFill>
                <a:schemeClr val="tx1"/>
              </a:solidFill>
              <a:effectLst/>
              <a:latin typeface="Arial" pitchFamily="34" charset="0"/>
              <a:cs typeface="Arial" pitchFamily="34" charset="0"/>
            </a:endParaRPr>
          </a:p>
          <a:p>
            <a:pPr marL="0" lvl="2"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0" lvl="2"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a:p>
            <a:pPr marL="0" lvl="1"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2. Create a concept map showing connections between other learning areas.</a:t>
            </a:r>
          </a:p>
          <a:p>
            <a:pPr marL="0" lvl="0" indent="0">
              <a:lnSpc>
                <a:spcPct val="100000"/>
              </a:lnSpc>
              <a:spcBef>
                <a:spcPts val="0"/>
              </a:spcBef>
              <a:buFont typeface="+mj-lt"/>
              <a:buNone/>
            </a:pPr>
            <a:endParaRPr lang="en-AU" sz="1100" u="none"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15</a:t>
            </a:fld>
            <a:endParaRPr lang="en-AU" sz="1000"/>
          </a:p>
        </p:txBody>
      </p:sp>
    </p:spTree>
    <p:extLst>
      <p:ext uri="{BB962C8B-B14F-4D97-AF65-F5344CB8AC3E}">
        <p14:creationId xmlns:p14="http://schemas.microsoft.com/office/powerpoint/2010/main" val="245554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a:cs typeface="Arial"/>
              </a:rPr>
              <a:t>A summary of</a:t>
            </a:r>
            <a:r>
              <a:rPr lang="en-AU" sz="1100" b="0" baseline="0" dirty="0">
                <a:latin typeface="Arial"/>
                <a:cs typeface="Arial"/>
              </a:rPr>
              <a:t> the focus of each of the general capabilities in the Health and Physical Education learning area is available from: </a:t>
            </a:r>
            <a:r>
              <a:rPr lang="en-AU" sz="1100" b="0" u="sng" baseline="0" dirty="0">
                <a:latin typeface="Arial" pitchFamily="34" charset="0"/>
                <a:cs typeface="Arial" pitchFamily="34" charset="0"/>
              </a:rPr>
              <a:t>https://v9.australiancurriculum.edu.au/teacher-resources/understand-this-learning-area/health-and-physical-education/.</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 be incorporated in teaching and learning activities where appropriate. </a:t>
            </a:r>
          </a:p>
          <a:p>
            <a:pPr marL="0">
              <a:spcBef>
                <a:spcPts val="0"/>
              </a:spcBef>
            </a:pPr>
            <a:endParaRPr lang="en-AU" sz="1100" b="0" dirty="0">
              <a:solidFill>
                <a:schemeClr val="tx1"/>
              </a:solidFill>
              <a:latin typeface="Arial" pitchFamily="34" charset="0"/>
              <a:cs typeface="Arial" pitchFamily="34" charset="0"/>
            </a:endParaRPr>
          </a:p>
          <a:p>
            <a:pPr marL="0">
              <a:spcBef>
                <a:spcPts val="0"/>
              </a:spcBef>
            </a:pPr>
            <a:r>
              <a:rPr lang="en-AU" sz="1100" b="1" dirty="0">
                <a:solidFill>
                  <a:schemeClr val="tx1"/>
                </a:solidFill>
                <a:latin typeface="Arial" pitchFamily="34" charset="0"/>
                <a:cs typeface="Arial" pitchFamily="34" charset="0"/>
              </a:rPr>
              <a:t>Suggested activity</a:t>
            </a:r>
          </a:p>
          <a:p>
            <a:pPr marL="0" lvl="1"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connections section relating to the cross-curriculum priorities. Partner with a colleague to discuss the following questions:</a:t>
            </a:r>
          </a:p>
          <a:p>
            <a:pPr marL="0" lvl="1"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a:t>
            </a:r>
            <a:r>
              <a:rPr lang="en-AU" sz="1100" kern="1200">
                <a:solidFill>
                  <a:schemeClr val="tx1"/>
                </a:solidFill>
                <a:effectLst/>
                <a:latin typeface="Arial" pitchFamily="34" charset="0"/>
                <a:ea typeface="+mn-ea"/>
                <a:cs typeface="Arial" pitchFamily="34" charset="0"/>
              </a:rPr>
              <a:t>programs?</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17</a:t>
            </a:fld>
            <a:endParaRPr lang="en-AU" sz="1000"/>
          </a:p>
        </p:txBody>
      </p:sp>
    </p:spTree>
    <p:extLst>
      <p:ext uri="{BB962C8B-B14F-4D97-AF65-F5344CB8AC3E}">
        <p14:creationId xmlns:p14="http://schemas.microsoft.com/office/powerpoint/2010/main" val="262462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 one-page overview of the Australian</a:t>
            </a:r>
            <a:r>
              <a:rPr lang="en-AU" sz="1100" i="0" u="none" baseline="0" dirty="0">
                <a:latin typeface="Arial" pitchFamily="34" charset="0"/>
                <a:cs typeface="Arial" pitchFamily="34" charset="0"/>
              </a:rPr>
              <a:t> Curriculum: Health and Physical Education can be accessed through </a:t>
            </a:r>
            <a:r>
              <a:rPr lang="en-AU" sz="1100" b="0" i="0" u="sng" kern="1200" baseline="0" dirty="0">
                <a:solidFill>
                  <a:schemeClr val="tx1"/>
                </a:solidFill>
                <a:effectLst/>
                <a:latin typeface="Arial" pitchFamily="34" charset="0"/>
                <a:ea typeface="+mn-ea"/>
                <a:cs typeface="Arial" pitchFamily="34" charset="0"/>
              </a:rPr>
              <a:t>https://www.qcaa.qld.edu.au/p-10/aciq/version-9/learning-areas</a:t>
            </a:r>
            <a:r>
              <a:rPr lang="en-AU" sz="1100" b="0" i="0" u="sng" kern="1200" baseline="0">
                <a:solidFill>
                  <a:schemeClr val="tx1"/>
                </a:solidFill>
                <a:effectLst/>
                <a:latin typeface="Arial" pitchFamily="34" charset="0"/>
                <a:ea typeface="+mn-ea"/>
                <a:cs typeface="Arial" pitchFamily="34" charset="0"/>
              </a:rPr>
              <a:t>/p-10-health-and-physical-education/.</a:t>
            </a:r>
            <a:endParaRPr lang="en-AU" sz="1100" b="0" i="0" u="sng" kern="1200" baseline="0" dirty="0">
              <a:solidFill>
                <a:schemeClr val="tx1"/>
              </a:solidFill>
              <a:effectLst/>
              <a:latin typeface="Arial" pitchFamily="34" charset="0"/>
              <a:ea typeface="+mn-ea"/>
              <a:cs typeface="Arial" pitchFamily="34" charset="0"/>
            </a:endParaRPr>
          </a:p>
          <a:p>
            <a:pPr lvl="0">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b="1" u="none" kern="1200" dirty="0">
                <a:solidFill>
                  <a:schemeClr val="tx1"/>
                </a:solidFill>
                <a:effectLst/>
                <a:latin typeface="Arial" pitchFamily="34" charset="0"/>
                <a:ea typeface="+mn-ea"/>
                <a:cs typeface="Arial" pitchFamily="34" charset="0"/>
              </a:rPr>
              <a:t>[insert web address].</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r>
              <a:rPr lang="en-AU" sz="1100" b="0" u="none" kern="1200" dirty="0">
                <a:solidFill>
                  <a:schemeClr val="tx1"/>
                </a:solidFill>
                <a:effectLst/>
                <a:latin typeface="Arial" pitchFamily="34" charset="0"/>
                <a:ea typeface="+mn-ea"/>
                <a:cs typeface="Arial" pitchFamily="34" charset="0"/>
              </a:rPr>
              <a:t>Partner with a colleague to discuss the following questions:</a:t>
            </a: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lvl="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lvl="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lvl="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lvl="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lvl="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AU" sz="1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6954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Health and Physical Education curriculum</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Health and Physical Education learning area,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baseline="0">
                <a:latin typeface="Arial" pitchFamily="34" charset="0"/>
                <a:cs typeface="Arial" pitchFamily="34" charset="0"/>
              </a:rPr>
              <a:t>,</a:t>
            </a:r>
            <a:r>
              <a:rPr lang="en-AU" sz="1100">
                <a:latin typeface="Arial" pitchFamily="34" charset="0"/>
                <a:cs typeface="Arial" pitchFamily="34" charset="0"/>
              </a:rPr>
              <a:t> students </a:t>
            </a:r>
            <a:r>
              <a:rPr lang="en-AU" sz="1100" dirty="0">
                <a:latin typeface="Arial" pitchFamily="34" charset="0"/>
                <a:cs typeface="Arial" pitchFamily="34" charset="0"/>
              </a:rPr>
              <a:t>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the </a:t>
            </a:r>
            <a:r>
              <a:rPr lang="en-AU" sz="1100" b="0" baseline="0">
                <a:latin typeface="Arial" pitchFamily="34" charset="0"/>
                <a:cs typeface="Arial" pitchFamily="34" charset="0"/>
              </a:rPr>
              <a:t>Health and Physical Education</a:t>
            </a:r>
            <a:r>
              <a:rPr lang="en-AU" sz="1100" b="0" baseline="0" dirty="0">
                <a:latin typeface="Arial" pitchFamily="34" charset="0"/>
                <a:cs typeface="Arial" pitchFamily="34" charset="0"/>
              </a:rPr>
              <a:t> learning area.</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a:p>
        </p:txBody>
      </p:sp>
    </p:spTree>
    <p:extLst>
      <p:ext uri="{BB962C8B-B14F-4D97-AF65-F5344CB8AC3E}">
        <p14:creationId xmlns:p14="http://schemas.microsoft.com/office/powerpoint/2010/main" val="54429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the learning area of </a:t>
            </a:r>
            <a:r>
              <a:rPr lang="en-AU" sz="1100" dirty="0">
                <a:solidFill>
                  <a:schemeClr val="tx1"/>
                </a:solidFill>
                <a:latin typeface="Arial" pitchFamily="34" charset="0"/>
                <a:cs typeface="Arial" pitchFamily="34" charset="0"/>
              </a:rPr>
              <a:t>Health and Physical Education </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connections with the other dimensions of the Australian Curriculum including the general capabilities, cross-curriculum priorities and other learning areas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year/band levels including the level descriptions and the achievement standards.</a:t>
            </a:r>
          </a:p>
          <a:p>
            <a:pPr marL="171450" lvl="0" indent="-171450">
              <a:spcBef>
                <a:spcPts val="0"/>
              </a:spcBef>
              <a:buFont typeface="Arial" panose="020B0604020202020204" pitchFamily="34" charset="0"/>
              <a:buChar char="•"/>
            </a:pPr>
            <a:endParaRPr lang="en-AU" sz="1100" u="none" baseline="0" dirty="0">
              <a:latin typeface="Arial" pitchFamily="34" charset="0"/>
              <a:cs typeface="Arial" pitchFamily="34" charset="0"/>
            </a:endParaRPr>
          </a:p>
          <a:p>
            <a:pPr marL="0" lvl="0" indent="0">
              <a:spcBef>
                <a:spcPts val="0"/>
              </a:spcBef>
              <a:buFont typeface="Arial" panose="020B0604020202020204" pitchFamily="34" charset="0"/>
              <a:buNone/>
            </a:pPr>
            <a:r>
              <a:rPr lang="en-AU" sz="1100" u="none" baseline="0" dirty="0">
                <a:latin typeface="Arial" pitchFamily="34" charset="0"/>
                <a:cs typeface="Arial" pitchFamily="34" charset="0"/>
              </a:rPr>
              <a:t>The Australian Curriculum: Health and Physical Education is presented in two-year band levels from Year 1 to Year 10, with Prep presented as a single year level.</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295383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a:spcBef>
                <a:spcPts val="0"/>
              </a:spcBef>
            </a:pPr>
            <a:r>
              <a:rPr lang="en-AU" sz="1100" dirty="0">
                <a:solidFill>
                  <a:schemeClr val="tx1"/>
                </a:solidFill>
                <a:latin typeface="Arial" pitchFamily="34" charset="0"/>
                <a:cs typeface="Arial" pitchFamily="34" charset="0"/>
              </a:rPr>
              <a:t>The Health and Physical Education</a:t>
            </a:r>
            <a:r>
              <a:rPr lang="en-AU" sz="1100" baseline="0" dirty="0">
                <a:solidFill>
                  <a:schemeClr val="tx1"/>
                </a:solidFill>
                <a:latin typeface="Arial" pitchFamily="34" charset="0"/>
                <a:cs typeface="Arial" pitchFamily="34" charset="0"/>
              </a:rPr>
              <a:t> rationale promotes:</a:t>
            </a:r>
          </a:p>
          <a:p>
            <a:pPr marL="171450" indent="-171450">
              <a:spcBef>
                <a:spcPts val="0"/>
              </a:spcBef>
              <a:buFont typeface="Arial" pitchFamily="34" charset="0"/>
              <a:buChar char="•"/>
            </a:pPr>
            <a:r>
              <a:rPr lang="en-AU" sz="1100" baseline="0" dirty="0">
                <a:solidFill>
                  <a:schemeClr val="tx1"/>
                </a:solidFill>
                <a:latin typeface="Arial" pitchFamily="34" charset="0"/>
                <a:cs typeface="Arial" pitchFamily="34" charset="0"/>
              </a:rPr>
              <a:t>healthy, safe and active citizens</a:t>
            </a:r>
          </a:p>
          <a:p>
            <a:pPr marL="171450" indent="-171450">
              <a:spcBef>
                <a:spcPts val="0"/>
              </a:spcBef>
              <a:buFont typeface="Arial" pitchFamily="34" charset="0"/>
              <a:buChar char="•"/>
            </a:pPr>
            <a:r>
              <a:rPr lang="en-AU" sz="1100" baseline="0" dirty="0">
                <a:solidFill>
                  <a:schemeClr val="tx1"/>
                </a:solidFill>
                <a:latin typeface="Arial" pitchFamily="34" charset="0"/>
                <a:cs typeface="Arial" pitchFamily="34" charset="0"/>
              </a:rPr>
              <a:t>critical inquiry skills to engage with emerging knowledge about health, safety, wellbeing and physical activity</a:t>
            </a:r>
          </a:p>
          <a:p>
            <a:pPr marL="171450" indent="-171450">
              <a:spcBef>
                <a:spcPts val="0"/>
              </a:spcBef>
              <a:buFont typeface="Arial" pitchFamily="34" charset="0"/>
              <a:buChar char="•"/>
            </a:pPr>
            <a:r>
              <a:rPr lang="en-AU" sz="1100" baseline="0" dirty="0">
                <a:solidFill>
                  <a:schemeClr val="tx1"/>
                </a:solidFill>
                <a:latin typeface="Arial" pitchFamily="34" charset="0"/>
                <a:cs typeface="Arial" pitchFamily="34" charset="0"/>
              </a:rPr>
              <a:t>resilience, empathy and active engagement to advocate for and enhance students’ and others’ wellbeing</a:t>
            </a:r>
          </a:p>
          <a:p>
            <a:pPr marL="171450" indent="-171450">
              <a:spcBef>
                <a:spcPts val="0"/>
              </a:spcBef>
              <a:buFont typeface="Arial" pitchFamily="34" charset="0"/>
              <a:buChar char="•"/>
            </a:pPr>
            <a:r>
              <a:rPr lang="en-AU" sz="1100" baseline="0" dirty="0">
                <a:solidFill>
                  <a:schemeClr val="tx1"/>
                </a:solidFill>
                <a:latin typeface="Arial" pitchFamily="34" charset="0"/>
                <a:cs typeface="Arial" pitchFamily="34" charset="0"/>
              </a:rPr>
              <a:t>a sense of self, as well as the capacity to build and grow respectful relationships</a:t>
            </a:r>
          </a:p>
          <a:p>
            <a:pPr marL="171450" indent="-171450">
              <a:spcBef>
                <a:spcPts val="0"/>
              </a:spcBef>
              <a:buFont typeface="Arial" pitchFamily="34" charset="0"/>
              <a:buChar char="•"/>
            </a:pPr>
            <a:r>
              <a:rPr lang="en-AU" sz="1100" baseline="0" dirty="0">
                <a:solidFill>
                  <a:schemeClr val="tx1"/>
                </a:solidFill>
                <a:latin typeface="Arial" pitchFamily="34" charset="0"/>
                <a:cs typeface="Arial" pitchFamily="34" charset="0"/>
              </a:rPr>
              <a:t>movement skills and participation in physical activities with confidence, competence and creativity</a:t>
            </a:r>
          </a:p>
          <a:p>
            <a:pPr marL="171450" indent="-171450">
              <a:spcBef>
                <a:spcPts val="0"/>
              </a:spcBef>
              <a:buFont typeface="Arial" pitchFamily="34" charset="0"/>
              <a:buChar char="•"/>
            </a:pPr>
            <a:r>
              <a:rPr lang="en-AU" sz="1100" baseline="0" dirty="0">
                <a:solidFill>
                  <a:schemeClr val="tx1"/>
                </a:solidFill>
                <a:latin typeface="Arial" pitchFamily="34" charset="0"/>
                <a:cs typeface="Arial" pitchFamily="34" charset="0"/>
              </a:rPr>
              <a:t>an understanding of how the body moves and positive attitudes to participation in physical activity.</a:t>
            </a:r>
          </a:p>
          <a:p>
            <a:pPr marL="0" indent="0">
              <a:lnSpc>
                <a:spcPct val="100000"/>
              </a:lnSpc>
              <a:spcBef>
                <a:spcPts val="0"/>
              </a:spcBef>
              <a:buFont typeface="Arial" pitchFamily="34" charset="0"/>
              <a:buNone/>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full rationale is available from: </a:t>
            </a:r>
            <a:r>
              <a:rPr lang="en-AU" sz="1100" b="0" u="sng" dirty="0">
                <a:latin typeface="Arial" pitchFamily="34" charset="0"/>
                <a:cs typeface="Arial" pitchFamily="34" charset="0"/>
              </a:rPr>
              <a:t>https://v9.australiancurriculum.edu.au/teacher-resources/understand-this-learning-area/health-and-physical-education/.</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activities</a:t>
            </a:r>
          </a:p>
          <a:p>
            <a:pPr marL="0">
              <a:lnSpc>
                <a:spcPct val="100000"/>
              </a:lnSpc>
              <a:spcBef>
                <a:spcPts val="0"/>
              </a:spcBef>
            </a:pPr>
            <a:endParaRPr lang="en-AU" sz="1100" b="1" i="0" u="none" dirty="0">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full learning area rationale or watch the introductory video. Partner with a colleague to discuss the following questions:</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were the key aspects of the rationale? </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matched your current understanding of the learning area? Which aspects were new understandings?</a:t>
            </a:r>
          </a:p>
          <a:p>
            <a:pPr marL="0" lvl="1" indent="0">
              <a:lnSpc>
                <a:spcPct val="100000"/>
              </a:lnSpc>
              <a:spcBef>
                <a:spcPts val="0"/>
              </a:spcBef>
              <a:buFont typeface="Arial" pitchFamily="34" charset="0"/>
              <a:buNone/>
            </a:pPr>
            <a:endParaRPr lang="en-AU" sz="1100" b="0" i="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a:p>
        </p:txBody>
      </p:sp>
    </p:spTree>
    <p:extLst>
      <p:ext uri="{BB962C8B-B14F-4D97-AF65-F5344CB8AC3E}">
        <p14:creationId xmlns:p14="http://schemas.microsoft.com/office/powerpoint/2010/main" val="256529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aims flow logically from the rationale and identify the major learning that students will be able to demonstrate as a result of being taught the curriculum. </a:t>
            </a:r>
          </a:p>
          <a:p>
            <a:pPr marL="0">
              <a:lnSpc>
                <a:spcPct val="100000"/>
              </a:lnSpc>
              <a:spcBef>
                <a:spcPts val="0"/>
              </a:spcBef>
            </a:pPr>
            <a:endParaRPr lang="en-AU" sz="1100" dirty="0">
              <a:latin typeface="Arial" panose="020B0604020202020204" pitchFamily="34" charset="0"/>
              <a:cs typeface="Arial" panose="020B0604020202020204" pitchFamily="34" charset="0"/>
            </a:endParaRPr>
          </a:p>
          <a:p>
            <a:pPr>
              <a:spcBef>
                <a:spcPts val="0"/>
              </a:spcBef>
            </a:pPr>
            <a:r>
              <a:rPr lang="en-AU" sz="1100" b="0" dirty="0">
                <a:solidFill>
                  <a:schemeClr val="tx1"/>
                </a:solidFill>
                <a:latin typeface="Arial" pitchFamily="34" charset="0"/>
                <a:cs typeface="Arial" pitchFamily="34" charset="0"/>
              </a:rPr>
              <a:t>The Health and Physical Education learning</a:t>
            </a:r>
            <a:r>
              <a:rPr lang="en-AU" sz="1100" b="0" baseline="0" dirty="0">
                <a:solidFill>
                  <a:schemeClr val="tx1"/>
                </a:solidFill>
                <a:latin typeface="Arial" pitchFamily="34" charset="0"/>
                <a:cs typeface="Arial" pitchFamily="34" charset="0"/>
              </a:rPr>
              <a:t> area aims to develop the knowledge, understanding and skills </a:t>
            </a:r>
            <a:r>
              <a:rPr lang="en-AU" sz="1100" dirty="0">
                <a:latin typeface="Arial" pitchFamily="34" charset="0"/>
                <a:cs typeface="Arial" pitchFamily="34" charset="0"/>
              </a:rPr>
              <a:t>to enable students to</a:t>
            </a:r>
            <a:r>
              <a:rPr lang="en-AU" sz="1100" b="0" baseline="0" dirty="0">
                <a:solidFill>
                  <a:schemeClr val="tx1"/>
                </a:solidFill>
                <a:latin typeface="Arial" pitchFamily="34" charset="0"/>
                <a:cs typeface="Arial" pitchFamily="34" charset="0"/>
              </a:rPr>
              <a:t>:</a:t>
            </a:r>
          </a:p>
          <a:p>
            <a:pPr marL="171450" indent="-171450">
              <a:spcBef>
                <a:spcPts val="0"/>
              </a:spcBef>
              <a:buFont typeface="Arial" pitchFamily="34" charset="0"/>
              <a:buChar char="•"/>
            </a:pPr>
            <a:r>
              <a:rPr lang="en-AU" sz="1100" dirty="0">
                <a:latin typeface="Arial" pitchFamily="34" charset="0"/>
                <a:cs typeface="Arial" pitchFamily="34" charset="0"/>
              </a:rPr>
              <a:t>access, evaluate and synthesise information to take </a:t>
            </a:r>
            <a:r>
              <a:rPr lang="en-AU" sz="1100" b="0" baseline="0" dirty="0">
                <a:solidFill>
                  <a:schemeClr val="tx1"/>
                </a:solidFill>
                <a:latin typeface="Arial" pitchFamily="34" charset="0"/>
                <a:cs typeface="Arial" pitchFamily="34" charset="0"/>
              </a:rPr>
              <a:t>positive action</a:t>
            </a:r>
          </a:p>
          <a:p>
            <a:pPr marL="171450" indent="-171450">
              <a:spcBef>
                <a:spcPts val="0"/>
              </a:spcBef>
              <a:buFont typeface="Arial" pitchFamily="34" charset="0"/>
              <a:buChar char="•"/>
            </a:pPr>
            <a:r>
              <a:rPr lang="en-AU" sz="1100" i="0" dirty="0">
                <a:latin typeface="Arial" pitchFamily="34" charset="0"/>
                <a:cs typeface="Arial" pitchFamily="34" charset="0"/>
              </a:rPr>
              <a:t>build</a:t>
            </a:r>
            <a:r>
              <a:rPr lang="en-AU" sz="1100" i="0" baseline="0" dirty="0">
                <a:latin typeface="Arial" pitchFamily="34" charset="0"/>
                <a:cs typeface="Arial" pitchFamily="34" charset="0"/>
              </a:rPr>
              <a:t> on</a:t>
            </a:r>
            <a:r>
              <a:rPr lang="en-AU" sz="1100" i="0" dirty="0">
                <a:latin typeface="Arial" pitchFamily="34" charset="0"/>
                <a:cs typeface="Arial" pitchFamily="34" charset="0"/>
              </a:rPr>
              <a:t> and use personal, behavioural, social and cognitive skills and strategies </a:t>
            </a:r>
          </a:p>
          <a:p>
            <a:pPr marL="171450" indent="-171450">
              <a:spcBef>
                <a:spcPts val="0"/>
              </a:spcBef>
              <a:buFont typeface="Arial" pitchFamily="34" charset="0"/>
              <a:buChar char="•"/>
            </a:pPr>
            <a:r>
              <a:rPr lang="en-AU" sz="1100" i="0" dirty="0">
                <a:latin typeface="Arial" pitchFamily="34" charset="0"/>
                <a:cs typeface="Arial" pitchFamily="34" charset="0"/>
              </a:rPr>
              <a:t>acquire, apply and evaluate movement skills, concepts and strategies </a:t>
            </a:r>
          </a:p>
          <a:p>
            <a:pPr marL="171450" indent="-171450">
              <a:spcBef>
                <a:spcPts val="0"/>
              </a:spcBef>
              <a:buFont typeface="Arial" pitchFamily="34" charset="0"/>
              <a:buChar char="•"/>
            </a:pPr>
            <a:r>
              <a:rPr lang="en-AU" sz="1100" i="0" dirty="0">
                <a:latin typeface="Arial" pitchFamily="34" charset="0"/>
                <a:cs typeface="Arial" pitchFamily="34" charset="0"/>
              </a:rPr>
              <a:t>engage in and enjoy regular movement-based learning experiences </a:t>
            </a:r>
          </a:p>
          <a:p>
            <a:pPr marL="171450" indent="-171450">
              <a:spcBef>
                <a:spcPts val="0"/>
              </a:spcBef>
              <a:buFont typeface="Arial" pitchFamily="34" charset="0"/>
              <a:buChar char="•"/>
            </a:pPr>
            <a:r>
              <a:rPr lang="en-AU" sz="1100" i="0" dirty="0">
                <a:latin typeface="Arial" pitchFamily="34" charset="0"/>
                <a:cs typeface="Arial" pitchFamily="34" charset="0"/>
              </a:rPr>
              <a:t>analyse changing personal and contextual factors for engagement with health and physical activity.</a:t>
            </a:r>
            <a:endParaRPr lang="en-AU" sz="1100" b="0" i="0" dirty="0">
              <a:solidFill>
                <a:schemeClr val="tx1"/>
              </a:solidFill>
              <a:latin typeface="Arial" pitchFamily="34" charset="0"/>
              <a:cs typeface="Arial" pitchFamily="34" charset="0"/>
            </a:endParaRPr>
          </a:p>
          <a:p>
            <a:pPr>
              <a:spcBef>
                <a:spcPts val="0"/>
              </a:spcBef>
            </a:pPr>
            <a:endParaRPr lang="en-AU" sz="11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solidFill>
                  <a:schemeClr val="tx1"/>
                </a:solidFill>
                <a:latin typeface="Arial" pitchFamily="34" charset="0"/>
                <a:cs typeface="Arial" pitchFamily="34" charset="0"/>
              </a:rPr>
              <a:t>The full aims are available</a:t>
            </a:r>
            <a:r>
              <a:rPr lang="en-AU" sz="1100" b="0" baseline="0" dirty="0">
                <a:solidFill>
                  <a:schemeClr val="tx1"/>
                </a:solidFill>
                <a:latin typeface="Arial" pitchFamily="34" charset="0"/>
                <a:cs typeface="Arial" pitchFamily="34" charset="0"/>
              </a:rPr>
              <a:t> from</a:t>
            </a:r>
            <a:r>
              <a:rPr lang="en-AU" sz="1100" baseline="0" dirty="0">
                <a:solidFill>
                  <a:schemeClr val="tx1"/>
                </a:solidFill>
                <a:latin typeface="Arial" pitchFamily="34" charset="0"/>
                <a:cs typeface="Arial" pitchFamily="34" charset="0"/>
              </a:rPr>
              <a:t>: </a:t>
            </a:r>
            <a:r>
              <a:rPr lang="en-AU" sz="1100" b="0" u="sng" dirty="0">
                <a:latin typeface="Arial" pitchFamily="34" charset="0"/>
                <a:cs typeface="Arial" pitchFamily="34" charset="0"/>
              </a:rPr>
              <a:t>https://v9.australiancurriculum.edu.au/teacher-resources/understand-this-learning-area/health-and-physical-education/.</a:t>
            </a:r>
          </a:p>
          <a:p>
            <a:pPr>
              <a:spcBef>
                <a:spcPts val="0"/>
              </a:spcBef>
            </a:pPr>
            <a:endParaRPr lang="en-AU" sz="1100" b="0" i="0" u="none" dirty="0">
              <a:solidFill>
                <a:schemeClr val="tx1"/>
              </a:solidFill>
              <a:latin typeface="Arial" pitchFamily="34" charset="0"/>
              <a:cs typeface="Arial" pitchFamily="34" charset="0"/>
            </a:endParaRPr>
          </a:p>
          <a:p>
            <a:pPr marL="0">
              <a:lnSpc>
                <a:spcPct val="100000"/>
              </a:lnSpc>
              <a:spcBef>
                <a:spcPts val="0"/>
              </a:spcBef>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your understanding of the learning area?</a:t>
            </a:r>
          </a:p>
          <a:p>
            <a:pPr marL="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a:p>
        </p:txBody>
      </p:sp>
    </p:spTree>
    <p:extLst>
      <p:ext uri="{BB962C8B-B14F-4D97-AF65-F5344CB8AC3E}">
        <p14:creationId xmlns:p14="http://schemas.microsoft.com/office/powerpoint/2010/main" val="240542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100" b="0" dirty="0">
                <a:latin typeface="Arial" pitchFamily="34" charset="0"/>
                <a:cs typeface="Arial" pitchFamily="34" charset="0"/>
              </a:rPr>
              <a:t>The</a:t>
            </a:r>
            <a:r>
              <a:rPr lang="en-US" sz="1100" b="0" baseline="0" dirty="0">
                <a:latin typeface="Arial" pitchFamily="34" charset="0"/>
                <a:cs typeface="Arial" pitchFamily="34" charset="0"/>
              </a:rPr>
              <a:t> k</a:t>
            </a:r>
            <a:r>
              <a:rPr lang="en-US" sz="1100" b="0" dirty="0">
                <a:latin typeface="Arial" pitchFamily="34" charset="0"/>
                <a:cs typeface="Arial" pitchFamily="34" charset="0"/>
              </a:rPr>
              <a:t>ey considerations provide a brief overview of how the Australian Curriculum can accommodate particular approaches to teaching and assessment in Health and Physical Education. </a:t>
            </a:r>
          </a:p>
          <a:p>
            <a:pPr lvl="0">
              <a:spcBef>
                <a:spcPts val="0"/>
              </a:spcBef>
            </a:pPr>
            <a:endParaRPr lang="en-US" sz="1100" b="0" dirty="0">
              <a:latin typeface="Arial" pitchFamily="34" charset="0"/>
              <a:cs typeface="Arial" pitchFamily="34" charset="0"/>
            </a:endParaRPr>
          </a:p>
          <a:p>
            <a:pPr lvl="0">
              <a:spcBef>
                <a:spcPts val="0"/>
              </a:spcBef>
            </a:pPr>
            <a:r>
              <a:rPr lang="en-US" sz="1100" b="0" dirty="0">
                <a:latin typeface="Arial" pitchFamily="34" charset="0"/>
                <a:cs typeface="Arial" pitchFamily="34" charset="0"/>
              </a:rPr>
              <a:t>When planning teaching and learning activities in Health and Physical Education, teachers need to consider the:</a:t>
            </a:r>
            <a:endParaRPr lang="en-US" sz="1100" b="0" baseline="0" dirty="0">
              <a:latin typeface="Arial" pitchFamily="34" charset="0"/>
              <a:cs typeface="Arial" pitchFamily="34" charset="0"/>
            </a:endParaRPr>
          </a:p>
          <a:p>
            <a:pPr marL="228600" lvl="0" indent="-228600">
              <a:spcBef>
                <a:spcPts val="0"/>
              </a:spcBef>
              <a:buFont typeface="Arial" pitchFamily="34" charset="0"/>
              <a:buChar char="•"/>
            </a:pPr>
            <a:r>
              <a:rPr lang="en-US" sz="1100" b="0" baseline="0" dirty="0">
                <a:latin typeface="Arial" pitchFamily="34" charset="0"/>
                <a:cs typeface="Arial" pitchFamily="34" charset="0"/>
              </a:rPr>
              <a:t>Health and Physical Education propositions</a:t>
            </a:r>
          </a:p>
          <a:p>
            <a:pPr marL="228600" marR="0" lvl="0" indent="-2286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baseline="0" dirty="0">
                <a:latin typeface="Arial" pitchFamily="34" charset="0"/>
                <a:cs typeface="Arial" pitchFamily="34" charset="0"/>
              </a:rPr>
              <a:t>importance of a healthy school environment — </a:t>
            </a:r>
            <a:r>
              <a:rPr lang="en-US" sz="1100" b="0" baseline="0" dirty="0" err="1">
                <a:latin typeface="Arial" pitchFamily="34" charset="0"/>
                <a:cs typeface="Arial" pitchFamily="34" charset="0"/>
              </a:rPr>
              <a:t>i</a:t>
            </a:r>
            <a:r>
              <a:rPr lang="en-AU" sz="1100" b="0" dirty="0">
                <a:latin typeface="Arial" pitchFamily="34" charset="0"/>
                <a:cs typeface="Arial" pitchFamily="34" charset="0"/>
              </a:rPr>
              <a:t>f the messages learnt in Health and Physical Education are reflected in the broader school environment, students are supported to make informed decisions about their health, wellbeing, safety and physical activity participation. </a:t>
            </a:r>
          </a:p>
          <a:p>
            <a:pPr marL="228600" marR="0" lvl="0" indent="-2286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baseline="0" dirty="0">
                <a:latin typeface="Arial" pitchFamily="34" charset="0"/>
                <a:cs typeface="Arial" pitchFamily="34" charset="0"/>
              </a:rPr>
              <a:t>organisation of learning — </a:t>
            </a:r>
            <a:r>
              <a:rPr lang="en-US" sz="1100" b="0" baseline="0" dirty="0" err="1">
                <a:latin typeface="Arial" pitchFamily="34" charset="0"/>
                <a:cs typeface="Arial" pitchFamily="34" charset="0"/>
              </a:rPr>
              <a:t>contextualising</a:t>
            </a:r>
            <a:r>
              <a:rPr lang="en-US" sz="1100" b="0" baseline="0" dirty="0">
                <a:latin typeface="Arial" pitchFamily="34" charset="0"/>
                <a:cs typeface="Arial" pitchFamily="34" charset="0"/>
              </a:rPr>
              <a:t> the delivery of the curriculum to suit local needs, resource availability and timetabling structures.</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b="0" baseline="0" dirty="0">
                <a:latin typeface="Arial" pitchFamily="34" charset="0"/>
                <a:cs typeface="Arial" pitchFamily="34" charset="0"/>
              </a:rPr>
              <a:t>This section also supports teachers to consider:</a:t>
            </a:r>
          </a:p>
          <a:p>
            <a:pPr marL="228600" marR="0" lvl="0" indent="-228600" algn="l" defTabSz="914400" rtl="0" eaLnBrk="0" fontAlgn="base" latinLnBrk="0" hangingPunct="0">
              <a:lnSpc>
                <a:spcPct val="100000"/>
              </a:lnSpc>
              <a:spcBef>
                <a:spcPts val="0"/>
              </a:spcBef>
              <a:spcAft>
                <a:spcPct val="0"/>
              </a:spcAft>
              <a:buClrTx/>
              <a:buSzTx/>
              <a:buFont typeface="Arial" pitchFamily="34" charset="0"/>
              <a:buChar char="•"/>
              <a:tabLst/>
              <a:defRPr/>
            </a:pPr>
            <a:r>
              <a:rPr lang="en-US" sz="1100" b="0" baseline="0" dirty="0">
                <a:latin typeface="Arial" pitchFamily="34" charset="0"/>
                <a:cs typeface="Arial" pitchFamily="34" charset="0"/>
              </a:rPr>
              <a:t>protocols for engaging First Nations Australians</a:t>
            </a:r>
          </a:p>
          <a:p>
            <a:pPr marL="228600" lvl="0" indent="-228600">
              <a:spcBef>
                <a:spcPts val="0"/>
              </a:spcBef>
              <a:buFont typeface="Arial" pitchFamily="34" charset="0"/>
              <a:buChar char="•"/>
            </a:pPr>
            <a:r>
              <a:rPr lang="en-US" sz="1100" b="0" baseline="0" dirty="0">
                <a:latin typeface="Arial" pitchFamily="34" charset="0"/>
                <a:cs typeface="Arial" pitchFamily="34" charset="0"/>
              </a:rPr>
              <a:t>meeting the needs of diverse learners.</a:t>
            </a:r>
          </a:p>
          <a:p>
            <a:pPr marL="0" lvl="0" indent="0">
              <a:spcBef>
                <a:spcPts val="0"/>
              </a:spcBef>
              <a:buFont typeface="Arial" pitchFamily="34" charset="0"/>
              <a:buNone/>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0" dirty="0">
                <a:solidFill>
                  <a:schemeClr val="tx1"/>
                </a:solidFill>
                <a:latin typeface="Arial" pitchFamily="34" charset="0"/>
                <a:cs typeface="Arial" pitchFamily="34" charset="0"/>
              </a:rPr>
              <a:t>The full key considerations are available</a:t>
            </a:r>
            <a:r>
              <a:rPr lang="en-AU" sz="1100" b="0" baseline="0" dirty="0">
                <a:solidFill>
                  <a:schemeClr val="tx1"/>
                </a:solidFill>
                <a:latin typeface="Arial" pitchFamily="34" charset="0"/>
                <a:cs typeface="Arial" pitchFamily="34" charset="0"/>
              </a:rPr>
              <a:t> from: </a:t>
            </a:r>
            <a:r>
              <a:rPr lang="en-US" sz="1100" b="0" u="sng" dirty="0">
                <a:latin typeface="Arial" pitchFamily="34" charset="0"/>
                <a:cs typeface="Arial" pitchFamily="34" charset="0"/>
              </a:rPr>
              <a:t>https://v9.australiancurriculum.edu.au/teacher-resources/understand-this-learning-area/health-and-physical-education/</a:t>
            </a:r>
            <a:r>
              <a:rPr lang="en-US" sz="1100" b="0" baseline="0" dirty="0">
                <a:latin typeface="Arial" pitchFamily="34" charset="0"/>
                <a:cs typeface="Arial" pitchFamily="34" charset="0"/>
              </a:rPr>
              <a:t>.</a:t>
            </a:r>
          </a:p>
          <a:p>
            <a:pPr marL="0" lvl="0" indent="0">
              <a:spcBef>
                <a:spcPts val="0"/>
              </a:spcBef>
              <a:buFont typeface="Arial" pitchFamily="34" charset="0"/>
              <a:buNone/>
            </a:pPr>
            <a:endParaRPr lang="en-US" sz="1100" b="0" baseline="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Health and Physical Education program?</a:t>
            </a:r>
          </a:p>
          <a:p>
            <a:pPr marL="0" lvl="0" indent="0">
              <a:spcBef>
                <a:spcPts val="0"/>
              </a:spcBef>
              <a:buFont typeface="+mj-lt"/>
              <a:buNone/>
            </a:pP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AU" sz="1100" b="0" dirty="0">
                <a:latin typeface="Arial" pitchFamily="34" charset="0"/>
                <a:cs typeface="Arial" pitchFamily="34" charset="0"/>
              </a:rPr>
              <a:t>The Health and Physical Education propositions are </a:t>
            </a:r>
            <a:r>
              <a:rPr lang="en-AU" sz="1100" dirty="0">
                <a:latin typeface="Arial" pitchFamily="34" charset="0"/>
                <a:cs typeface="Arial" pitchFamily="34" charset="0"/>
              </a:rPr>
              <a:t>shaped by five interrelated propositions that are informed by a strong and diverse research base for a futures-oriented curriculum. The propositions:</a:t>
            </a:r>
            <a:r>
              <a:rPr lang="en-AU" sz="1100" baseline="0" dirty="0">
                <a:latin typeface="Arial" pitchFamily="34" charset="0"/>
                <a:cs typeface="Arial" pitchFamily="34" charset="0"/>
              </a:rPr>
              <a:t> </a:t>
            </a:r>
          </a:p>
          <a:p>
            <a:pPr marL="171450" lv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focus on educative purposes ― t</a:t>
            </a:r>
            <a:r>
              <a:rPr lang="en-AU" sz="1100" dirty="0">
                <a:latin typeface="Arial" pitchFamily="34" charset="0"/>
                <a:cs typeface="Arial" pitchFamily="34" charset="0"/>
              </a:rPr>
              <a:t>he Health and Physical Education curriculum provides a progression</a:t>
            </a:r>
            <a:r>
              <a:rPr lang="en-AU" sz="1100" baseline="0" dirty="0">
                <a:latin typeface="Arial" pitchFamily="34" charset="0"/>
                <a:cs typeface="Arial" pitchFamily="34" charset="0"/>
              </a:rPr>
              <a:t> for developing disciplinary knowledge, understanding and skills. Its priority is to </a:t>
            </a:r>
            <a:r>
              <a:rPr lang="en-AU" sz="1100" dirty="0">
                <a:latin typeface="Arial" pitchFamily="34" charset="0"/>
                <a:cs typeface="Arial" pitchFamily="34" charset="0"/>
              </a:rPr>
              <a:t>provide ongoing, developmentally appropriate and explicit learning about health and movement</a:t>
            </a:r>
            <a:endParaRPr lang="en-AU" sz="1100" b="0" dirty="0">
              <a:solidFill>
                <a:schemeClr val="tx1"/>
              </a:solidFill>
              <a:latin typeface="Arial" pitchFamily="34" charset="0"/>
              <a:cs typeface="Arial" pitchFamily="34" charset="0"/>
            </a:endParaRPr>
          </a:p>
          <a:p>
            <a:pPr marL="171450" lv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take a strengths-based approach ― r</a:t>
            </a:r>
            <a:r>
              <a:rPr lang="en-AU" sz="1100" dirty="0">
                <a:latin typeface="Arial" pitchFamily="34" charset="0"/>
                <a:cs typeface="Arial" pitchFamily="34" charset="0"/>
              </a:rPr>
              <a:t>ather than focusing only on potential health risks or a deficit-based model of health, the curriculum has a stronger focus on supporting students to utilise resources to develop the knowledge, understanding and skills they require to make healthy, safe and active choices that will enhance their own and others’ health and wellbeing</a:t>
            </a:r>
            <a:endParaRPr lang="en-AU" sz="1100" b="0" dirty="0">
              <a:solidFill>
                <a:schemeClr val="tx1"/>
              </a:solidFill>
              <a:latin typeface="Arial" pitchFamily="34" charset="0"/>
              <a:cs typeface="Arial" pitchFamily="34" charset="0"/>
            </a:endParaRPr>
          </a:p>
          <a:p>
            <a:pPr marL="171450" lv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value movement ― </a:t>
            </a:r>
            <a:r>
              <a:rPr lang="en-AU" sz="1100" dirty="0">
                <a:latin typeface="Arial" pitchFamily="34" charset="0"/>
                <a:cs typeface="Arial" pitchFamily="34" charset="0"/>
              </a:rPr>
              <a:t>Health and Physical Education is the key learning area in the curriculum that focuses explicitly on developing movement skills, concepts and strategies students need to participate in a range of physical activities with competence and confidence</a:t>
            </a:r>
            <a:endParaRPr lang="en-AU" sz="1100" b="0" dirty="0">
              <a:solidFill>
                <a:schemeClr val="tx1"/>
              </a:solidFill>
              <a:latin typeface="Arial" pitchFamily="34" charset="0"/>
              <a:cs typeface="Arial" pitchFamily="34" charset="0"/>
            </a:endParaRPr>
          </a:p>
          <a:p>
            <a:pPr marL="171450" lv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develop health literacy ― h</a:t>
            </a:r>
            <a:r>
              <a:rPr lang="en-AU" sz="1100" dirty="0">
                <a:latin typeface="Arial" pitchFamily="34" charset="0"/>
                <a:cs typeface="Arial" pitchFamily="34" charset="0"/>
              </a:rPr>
              <a:t>ealth literacy can be understood as an individual’s ability to gain access to, understand, interrogate and use health information and services in ways that promote and maintain health and wellbeing. The Health and Physical Education </a:t>
            </a:r>
            <a:r>
              <a:rPr lang="en-AU" sz="1100" baseline="0" dirty="0">
                <a:latin typeface="Arial" pitchFamily="34" charset="0"/>
                <a:cs typeface="Arial" pitchFamily="34" charset="0"/>
              </a:rPr>
              <a:t>curriculum promotes the development of health literacy through functional, interactive and critical dimensions</a:t>
            </a:r>
            <a:endParaRPr lang="en-AU" sz="1100" b="0" dirty="0">
              <a:solidFill>
                <a:schemeClr val="tx1"/>
              </a:solidFill>
              <a:latin typeface="Arial" pitchFamily="34" charset="0"/>
              <a:cs typeface="Arial" pitchFamily="34" charset="0"/>
            </a:endParaRPr>
          </a:p>
          <a:p>
            <a:pPr marL="171450" lvl="0" indent="-171450">
              <a:spcBef>
                <a:spcPts val="0"/>
              </a:spcBef>
              <a:buFont typeface="Arial" panose="020B0604020202020204" pitchFamily="34" charset="0"/>
              <a:buChar char="•"/>
            </a:pPr>
            <a:r>
              <a:rPr lang="en-AU" sz="1100" b="0" dirty="0">
                <a:solidFill>
                  <a:schemeClr val="tx1"/>
                </a:solidFill>
                <a:latin typeface="Arial" pitchFamily="34" charset="0"/>
                <a:cs typeface="Arial" pitchFamily="34" charset="0"/>
              </a:rPr>
              <a:t>include a critical inquiry approach</a:t>
            </a:r>
            <a:r>
              <a:rPr lang="en-AU" sz="1100" b="0" baseline="0" dirty="0">
                <a:solidFill>
                  <a:schemeClr val="tx1"/>
                </a:solidFill>
                <a:latin typeface="Arial" pitchFamily="34" charset="0"/>
                <a:cs typeface="Arial" pitchFamily="34" charset="0"/>
              </a:rPr>
              <a:t> </a:t>
            </a:r>
            <a:r>
              <a:rPr lang="en-AU" sz="1100" b="0" dirty="0">
                <a:solidFill>
                  <a:schemeClr val="tx1"/>
                </a:solidFill>
                <a:latin typeface="Arial" pitchFamily="34" charset="0"/>
                <a:cs typeface="Arial" pitchFamily="34" charset="0"/>
              </a:rPr>
              <a:t>―</a:t>
            </a:r>
            <a:r>
              <a:rPr lang="en-AU" sz="1100" b="0" baseline="0" dirty="0">
                <a:solidFill>
                  <a:schemeClr val="tx1"/>
                </a:solidFill>
                <a:latin typeface="Arial" pitchFamily="34" charset="0"/>
                <a:cs typeface="Arial" pitchFamily="34" charset="0"/>
              </a:rPr>
              <a:t> the </a:t>
            </a:r>
            <a:r>
              <a:rPr lang="en-AU" sz="1100" dirty="0">
                <a:latin typeface="Arial" pitchFamily="34" charset="0"/>
                <a:cs typeface="Arial" pitchFamily="34" charset="0"/>
              </a:rPr>
              <a:t>Health and Physical Education </a:t>
            </a:r>
            <a:r>
              <a:rPr lang="en-AU" sz="1100" b="0" baseline="0" dirty="0">
                <a:solidFill>
                  <a:schemeClr val="tx1"/>
                </a:solidFill>
                <a:latin typeface="Arial" pitchFamily="34" charset="0"/>
                <a:cs typeface="Arial" pitchFamily="34" charset="0"/>
              </a:rPr>
              <a:t>curriculum e</a:t>
            </a:r>
            <a:r>
              <a:rPr lang="en-AU" sz="1100" dirty="0">
                <a:latin typeface="Arial" pitchFamily="34" charset="0"/>
                <a:cs typeface="Arial" pitchFamily="34" charset="0"/>
              </a:rPr>
              <a:t>ngages students in critical inquiry processes that help them research, analyse, apply and appraise knowledge in health and movement fields.</a:t>
            </a:r>
          </a:p>
          <a:p>
            <a:pPr marL="171450" lvl="0" indent="-171450">
              <a:spcBef>
                <a:spcPts val="0"/>
              </a:spcBef>
              <a:buFont typeface="Arial" panose="020B0604020202020204" pitchFamily="34" charset="0"/>
              <a:buChar char="•"/>
            </a:pPr>
            <a:endParaRPr lang="en-AU" sz="1100" b="0" dirty="0">
              <a:solidFill>
                <a:schemeClr val="tx1"/>
              </a:solidFill>
              <a:latin typeface="Arial" pitchFamily="34" charset="0"/>
              <a:cs typeface="Arial" pitchFamily="34" charset="0"/>
            </a:endParaRPr>
          </a:p>
          <a:p>
            <a:pPr marL="0" lvl="0" indent="0">
              <a:spcBef>
                <a:spcPts val="0"/>
              </a:spcBef>
              <a:buFont typeface="Arial" panose="020B0604020202020204" pitchFamily="34" charset="0"/>
              <a:buNone/>
            </a:pPr>
            <a:r>
              <a:rPr lang="en-AU" sz="1100" b="0" dirty="0">
                <a:solidFill>
                  <a:schemeClr val="tx1"/>
                </a:solidFill>
                <a:latin typeface="Arial" pitchFamily="34" charset="0"/>
                <a:cs typeface="Arial" pitchFamily="34" charset="0"/>
              </a:rPr>
              <a:t>Health and Physical Education propositions are available from: </a:t>
            </a:r>
            <a:r>
              <a:rPr lang="en-AU" sz="1100" b="0" u="sng" dirty="0">
                <a:latin typeface="Arial" pitchFamily="34" charset="0"/>
                <a:cs typeface="Arial" pitchFamily="34" charset="0"/>
              </a:rPr>
              <a:t>https://v9.australiancurriculum.edu.au/teacher-resources/understand-this-learning-area/health-and-physical-education/.</a:t>
            </a:r>
          </a:p>
          <a:p>
            <a:pPr marL="0" lvl="0" indent="0">
              <a:spcBef>
                <a:spcPts val="0"/>
              </a:spcBef>
              <a:buFont typeface="Arial" panose="020B0604020202020204" pitchFamily="34" charset="0"/>
              <a:buNone/>
            </a:pPr>
            <a:endParaRPr lang="en-AU"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activities</a:t>
            </a: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are the </a:t>
            </a:r>
            <a:r>
              <a:rPr lang="en-AU" sz="1100" dirty="0">
                <a:latin typeface="Arial" pitchFamily="34" charset="0"/>
                <a:cs typeface="Arial" pitchFamily="34" charset="0"/>
              </a:rPr>
              <a:t>Health and Physical Education </a:t>
            </a:r>
            <a:r>
              <a:rPr lang="en-AU" sz="1100" kern="1200" dirty="0">
                <a:solidFill>
                  <a:schemeClr val="tx1"/>
                </a:solidFill>
                <a:effectLst/>
                <a:latin typeface="Arial" pitchFamily="34" charset="0"/>
                <a:ea typeface="+mn-ea"/>
                <a:cs typeface="Arial" pitchFamily="34" charset="0"/>
              </a:rPr>
              <a:t>propositions? How do they affect your reading of the content?</a:t>
            </a:r>
          </a:p>
          <a:p>
            <a:pPr marL="22860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How are the propositions reflected in your Health and Physical Education program?</a:t>
            </a:r>
          </a:p>
          <a:p>
            <a:pPr>
              <a:spcBef>
                <a:spcPts val="0"/>
              </a:spcBef>
            </a:pPr>
            <a:endParaRPr lang="en-AU" sz="1100" u="none" dirty="0">
              <a:latin typeface="Arial" pitchFamily="34" charset="0"/>
              <a:cs typeface="Arial" pitchFamily="34" charset="0"/>
            </a:endParaRPr>
          </a:p>
          <a:p>
            <a:endParaRPr lang="en-AU" sz="1100" dirty="0"/>
          </a:p>
          <a:p>
            <a:pPr marL="0" lvl="0">
              <a:lnSpc>
                <a:spcPct val="100000"/>
              </a:lnSpc>
              <a:spcBef>
                <a:spcPts val="0"/>
              </a:spcBef>
            </a:pPr>
            <a:endParaRPr lang="en-US" sz="1100" dirty="0">
              <a:latin typeface="Arial" panose="020B0604020202020204" pitchFamily="34" charset="0"/>
              <a:cs typeface="Arial" panose="020B0604020202020204" pitchFamily="34" charset="0"/>
            </a:endParaRPr>
          </a:p>
          <a:p>
            <a:pPr marL="0" lvl="0">
              <a:lnSpc>
                <a:spcPct val="100000"/>
              </a:lnSpc>
              <a:spcBef>
                <a:spcPts val="0"/>
              </a:spcBef>
            </a:pPr>
            <a:endParaRPr lang="en-US" sz="1100" dirty="0">
              <a:latin typeface="Arial" panose="020B0604020202020204" pitchFamily="34" charset="0"/>
              <a:cs typeface="Arial" panose="020B0604020202020204" pitchFamily="34" charset="0"/>
            </a:endParaRPr>
          </a:p>
          <a:p>
            <a:pPr marL="0" lvl="0">
              <a:lnSpc>
                <a:spcPct val="100000"/>
              </a:lnSpc>
              <a:spcBef>
                <a:spcPts val="0"/>
              </a:spcBef>
            </a:pPr>
            <a:endParaRPr lang="en-US" sz="1100" dirty="0">
              <a:latin typeface="Arial" panose="020B0604020202020204" pitchFamily="34" charset="0"/>
              <a:cs typeface="Arial" panose="020B0604020202020204" pitchFamily="34" charset="0"/>
            </a:endParaRPr>
          </a:p>
          <a:p>
            <a:pPr marL="0" lvl="0">
              <a:lnSpc>
                <a:spcPct val="100000"/>
              </a:lnSpc>
              <a:spcBef>
                <a:spcPts val="0"/>
              </a:spcBef>
            </a:pPr>
            <a:endParaRPr lang="en-US" sz="11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489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dirty="0"/>
              <a:t>The </a:t>
            </a:r>
            <a:r>
              <a:rPr lang="en-AU" sz="1100" dirty="0">
                <a:latin typeface="Arial" pitchFamily="34" charset="0"/>
                <a:cs typeface="Arial" pitchFamily="34" charset="0"/>
              </a:rPr>
              <a:t>Health and Physical Education </a:t>
            </a:r>
            <a:r>
              <a:rPr lang="en-AU" sz="1100" dirty="0"/>
              <a:t>curriculum is structured in two-year band levels from Year 1 to Year 10, with Prep presented as a single year level.</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This banded curriculum enables flexible delivery of </a:t>
            </a:r>
            <a:r>
              <a:rPr lang="en-AU" sz="1100" dirty="0">
                <a:latin typeface="Arial" pitchFamily="34" charset="0"/>
                <a:cs typeface="Arial" pitchFamily="34" charset="0"/>
              </a:rPr>
              <a:t>Health and Physical Education </a:t>
            </a:r>
            <a:r>
              <a:rPr lang="en-US" sz="1100" b="0" dirty="0">
                <a:latin typeface="Arial" panose="020B0604020202020204" pitchFamily="34" charset="0"/>
                <a:cs typeface="Arial" panose="020B0604020202020204" pitchFamily="34" charset="0"/>
              </a:rPr>
              <a:t>across P–10.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activity</a:t>
            </a:r>
          </a:p>
          <a:p>
            <a:pPr marL="0" indent="0">
              <a:spcBef>
                <a:spcPts val="0"/>
              </a:spcBef>
              <a:buFont typeface="+mj-lt"/>
              <a:buNone/>
            </a:pPr>
            <a:endParaRPr lang="en-US"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kern="1200" dirty="0">
                <a:solidFill>
                  <a:schemeClr val="tx1"/>
                </a:solidFill>
                <a:effectLst/>
                <a:latin typeface="Arial" pitchFamily="34" charset="0"/>
                <a:ea typeface="+mn-ea"/>
                <a:cs typeface="Arial" pitchFamily="34" charset="0"/>
              </a:rPr>
              <a:t>What are the implications of the banded</a:t>
            </a:r>
            <a:r>
              <a:rPr lang="en-AU" sz="1100" kern="1200" baseline="0" dirty="0">
                <a:solidFill>
                  <a:schemeClr val="tx1"/>
                </a:solidFill>
                <a:effectLst/>
                <a:latin typeface="Arial" pitchFamily="34" charset="0"/>
                <a:ea typeface="+mn-ea"/>
                <a:cs typeface="Arial" pitchFamily="34" charset="0"/>
              </a:rPr>
              <a:t> curriculum </a:t>
            </a:r>
            <a:r>
              <a:rPr lang="en-AU" sz="1100" kern="1200" dirty="0">
                <a:solidFill>
                  <a:schemeClr val="tx1"/>
                </a:solidFill>
                <a:effectLst/>
                <a:latin typeface="Arial" pitchFamily="34" charset="0"/>
                <a:ea typeface="+mn-ea"/>
                <a:cs typeface="Arial" pitchFamily="34" charset="0"/>
              </a:rPr>
              <a:t>for the planning of your teaching, learning and assessment program?</a:t>
            </a:r>
            <a:endParaRPr lang="en-US"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a:p>
        </p:txBody>
      </p:sp>
    </p:spTree>
    <p:extLst>
      <p:ext uri="{BB962C8B-B14F-4D97-AF65-F5344CB8AC3E}">
        <p14:creationId xmlns:p14="http://schemas.microsoft.com/office/powerpoint/2010/main" val="803314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728DF3DE-E3B0-4050-9742-3B142F9A43D7}"/>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Tree>
    <p:extLst>
      <p:ext uri="{BB962C8B-B14F-4D97-AF65-F5344CB8AC3E}">
        <p14:creationId xmlns:p14="http://schemas.microsoft.com/office/powerpoint/2010/main" val="328127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3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8090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9887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462246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318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grpSp>
        <p:nvGrpSpPr>
          <p:cNvPr id="2" name="Group 1">
            <a:extLst>
              <a:ext uri="{FF2B5EF4-FFF2-40B4-BE49-F238E27FC236}">
                <a16:creationId xmlns:a16="http://schemas.microsoft.com/office/drawing/2014/main" id="{C107CC6E-D83B-4867-8CFE-FFF1E22BED27}"/>
              </a:ext>
            </a:extLst>
          </p:cNvPr>
          <p:cNvGrpSpPr/>
          <p:nvPr userDrawn="1"/>
        </p:nvGrpSpPr>
        <p:grpSpPr>
          <a:xfrm>
            <a:off x="8205788" y="64799"/>
            <a:ext cx="932836" cy="218569"/>
            <a:chOff x="8205788" y="64799"/>
            <a:chExt cx="932836" cy="218569"/>
          </a:xfrm>
        </p:grpSpPr>
        <p:sp>
          <p:nvSpPr>
            <p:cNvPr id="13" name="Rectangle 12">
              <a:extLst>
                <a:ext uri="{FF2B5EF4-FFF2-40B4-BE49-F238E27FC236}">
                  <a16:creationId xmlns:a16="http://schemas.microsoft.com/office/drawing/2014/main" id="{82A34E36-4551-4643-B3C4-B6C825F9213B}"/>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38A5C9DA-B4C4-40F8-994F-C89D0B7D13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spTree>
    <p:extLst>
      <p:ext uri="{BB962C8B-B14F-4D97-AF65-F5344CB8AC3E}">
        <p14:creationId xmlns:p14="http://schemas.microsoft.com/office/powerpoint/2010/main" val="295909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162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296402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260137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383007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5311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9755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3320331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file01\data\D_CIS\B_Curriculum_Support\U_Publishing\QCAA\web\_pending\170019_Learning_area_ppt_hpe\images\QCAA_JINDALEE_20140520_EPX0050_Webshot.jpg">
            <a:extLst>
              <a:ext uri="{FF2B5EF4-FFF2-40B4-BE49-F238E27FC236}">
                <a16:creationId xmlns:a16="http://schemas.microsoft.com/office/drawing/2014/main" id="{3AA591E5-89B2-4801-8B38-2B1D894F277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7926" r="7439" b="25754"/>
          <a:stretch/>
        </p:blipFill>
        <p:spPr bwMode="auto">
          <a:xfrm>
            <a:off x="186043" y="0"/>
            <a:ext cx="8964000" cy="428523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13" name="Picture 12">
            <a:extLst>
              <a:ext uri="{FF2B5EF4-FFF2-40B4-BE49-F238E27FC236}">
                <a16:creationId xmlns:a16="http://schemas.microsoft.com/office/drawing/2014/main" id="{025BFDB7-7403-43DC-ACE2-509E53FC4F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4" name="Picture 13">
            <a:extLst>
              <a:ext uri="{FF2B5EF4-FFF2-40B4-BE49-F238E27FC236}">
                <a16:creationId xmlns:a16="http://schemas.microsoft.com/office/drawing/2014/main" id="{66FD7E2E-35CA-45E4-B0D2-030A55F859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5" name="Group 14">
            <a:extLst>
              <a:ext uri="{FF2B5EF4-FFF2-40B4-BE49-F238E27FC236}">
                <a16:creationId xmlns:a16="http://schemas.microsoft.com/office/drawing/2014/main" id="{A7BAA08E-0B8D-4962-ADF1-1DD74686674E}"/>
              </a:ext>
            </a:extLst>
          </p:cNvPr>
          <p:cNvGrpSpPr/>
          <p:nvPr userDrawn="1"/>
        </p:nvGrpSpPr>
        <p:grpSpPr>
          <a:xfrm>
            <a:off x="-304" y="259200"/>
            <a:ext cx="1818000" cy="396000"/>
            <a:chOff x="-304" y="259200"/>
            <a:chExt cx="1818000" cy="396000"/>
          </a:xfrm>
        </p:grpSpPr>
        <p:sp>
          <p:nvSpPr>
            <p:cNvPr id="16" name="Rectangle 15">
              <a:extLst>
                <a:ext uri="{FF2B5EF4-FFF2-40B4-BE49-F238E27FC236}">
                  <a16:creationId xmlns:a16="http://schemas.microsoft.com/office/drawing/2014/main" id="{40872D30-6C68-40CA-9A59-5395367303C8}"/>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Sticker of ACiQv9.0">
              <a:extLst>
                <a:ext uri="{FF2B5EF4-FFF2-40B4-BE49-F238E27FC236}">
                  <a16:creationId xmlns:a16="http://schemas.microsoft.com/office/drawing/2014/main" id="{0611118A-942B-4960-9C98-6490392EF1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148" y="270780"/>
              <a:ext cx="1439339" cy="335366"/>
            </a:xfrm>
            <a:prstGeom prst="rect">
              <a:avLst/>
            </a:prstGeom>
          </p:spPr>
        </p:pic>
      </p:grpSp>
    </p:spTree>
    <p:extLst>
      <p:ext uri="{BB962C8B-B14F-4D97-AF65-F5344CB8AC3E}">
        <p14:creationId xmlns:p14="http://schemas.microsoft.com/office/powerpoint/2010/main" val="1172944852"/>
      </p:ext>
    </p:extLst>
  </p:cSld>
  <p:clrMap bg1="lt1" tx1="dk1" bg2="lt2" tx2="dk2" accent1="accent1" accent2="accent2" accent3="accent3" accent4="accent4" accent5="accent5" accent6="accent6" hlink="hlink" folHlink="folHlink"/>
  <p:sldLayoutIdLst>
    <p:sldLayoutId id="2147484217"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ticker of ACiQv9.0">
            <a:extLst>
              <a:ext uri="{FF2B5EF4-FFF2-40B4-BE49-F238E27FC236}">
                <a16:creationId xmlns:a16="http://schemas.microsoft.com/office/drawing/2014/main" id="{6353513C-E44E-4DE1-831B-0D4077B5F7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893740825"/>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creativecommons.org/licenses/by/4.0"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www.qcaa.qld.edu.au/copyright" TargetMode="External"/><Relationship Id="rId4" Type="http://schemas.openxmlformats.org/officeDocument/2006/relationships/hyperlink" Target="https://www.qcaa.qld.edu.au/copyright" TargetMode="External"/><Relationship Id="rId9" Type="http://schemas.openxmlformats.org/officeDocument/2006/relationships/hyperlink" Target="mailto:copyright@acara.edu.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30.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health-and-physical-educa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health-and-physica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health-and-physical-educ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886EDB-74E9-411C-A340-60849ACBF464}"/>
              </a:ext>
            </a:extLst>
          </p:cNvPr>
          <p:cNvSpPr>
            <a:spLocks noGrp="1"/>
          </p:cNvSpPr>
          <p:nvPr>
            <p:ph type="ctrTitle"/>
          </p:nvPr>
        </p:nvSpPr>
        <p:spPr/>
        <p:txBody>
          <a:bodyPr/>
          <a:lstStyle/>
          <a:p>
            <a:r>
              <a:rPr lang="en-US" dirty="0"/>
              <a:t>Health and Physical Education</a:t>
            </a:r>
            <a:endParaRPr lang="en-AU" dirty="0"/>
          </a:p>
        </p:txBody>
      </p:sp>
      <p:sp>
        <p:nvSpPr>
          <p:cNvPr id="8" name="Subtitle 7">
            <a:extLst>
              <a:ext uri="{FF2B5EF4-FFF2-40B4-BE49-F238E27FC236}">
                <a16:creationId xmlns:a16="http://schemas.microsoft.com/office/drawing/2014/main" id="{81C63392-D12B-4288-8A2D-09003060B16C}"/>
              </a:ext>
            </a:extLst>
          </p:cNvPr>
          <p:cNvSpPr>
            <a:spLocks noGrp="1"/>
          </p:cNvSpPr>
          <p:nvPr>
            <p:ph type="subTitle" idx="1"/>
          </p:nvPr>
        </p:nvSpPr>
        <p:spPr>
          <a:xfrm>
            <a:off x="647032" y="5137200"/>
            <a:ext cx="8173117" cy="935956"/>
          </a:xfrm>
        </p:spPr>
        <p:txBody>
          <a:bodyPr>
            <a:normAutofit/>
          </a:bodyPr>
          <a:lstStyle/>
          <a:p>
            <a:r>
              <a:rPr lang="en-US" dirty="0"/>
              <a:t>Prep–Year 10 Australian Curriculum Version 9.0 </a:t>
            </a:r>
            <a:br>
              <a:rPr lang="en-US" dirty="0"/>
            </a:br>
            <a:r>
              <a:rPr lang="en-AU" dirty="0"/>
              <a:t>Learning area overview</a:t>
            </a:r>
          </a:p>
        </p:txBody>
      </p:sp>
      <p:sp>
        <p:nvSpPr>
          <p:cNvPr id="9" name="Vertical Text Placeholder 8">
            <a:extLst>
              <a:ext uri="{FF2B5EF4-FFF2-40B4-BE49-F238E27FC236}">
                <a16:creationId xmlns:a16="http://schemas.microsoft.com/office/drawing/2014/main" id="{CDD1C686-2681-4FD0-AAF5-E95E04E21215}"/>
              </a:ext>
            </a:extLst>
          </p:cNvPr>
          <p:cNvSpPr>
            <a:spLocks noGrp="1"/>
          </p:cNvSpPr>
          <p:nvPr>
            <p:ph type="body" orient="vert" sz="quarter" idx="10"/>
          </p:nvPr>
        </p:nvSpPr>
        <p:spPr/>
        <p:txBody>
          <a:bodyPr/>
          <a:lstStyle/>
          <a:p>
            <a:r>
              <a:rPr lang="en-US"/>
              <a:t>220094</a:t>
            </a:r>
            <a:endParaRPr lang="en-AU"/>
          </a:p>
        </p:txBody>
      </p:sp>
      <p:sp>
        <p:nvSpPr>
          <p:cNvPr id="6" name="Rectangle 5">
            <a:extLst>
              <a:ext uri="{FF2B5EF4-FFF2-40B4-BE49-F238E27FC236}">
                <a16:creationId xmlns:a16="http://schemas.microsoft.com/office/drawing/2014/main" id="{853D4F7A-6573-4205-BCC5-0FEAB85A27E5}"/>
              </a:ext>
            </a:extLst>
          </p:cNvPr>
          <p:cNvSpPr/>
          <p:nvPr/>
        </p:nvSpPr>
        <p:spPr>
          <a:xfrm>
            <a:off x="323850" y="5157192"/>
            <a:ext cx="215702" cy="792088"/>
          </a:xfrm>
          <a:prstGeom prst="rect">
            <a:avLst/>
          </a:prstGeom>
          <a:solidFill>
            <a:srgbClr val="007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4D8C-C2E7-4AA3-9CEE-3875046A9679}"/>
              </a:ext>
            </a:extLst>
          </p:cNvPr>
          <p:cNvSpPr>
            <a:spLocks noGrp="1"/>
          </p:cNvSpPr>
          <p:nvPr>
            <p:ph type="title"/>
          </p:nvPr>
        </p:nvSpPr>
        <p:spPr/>
        <p:txBody>
          <a:bodyPr/>
          <a:lstStyle/>
          <a:p>
            <a:r>
              <a:rPr lang="en-AU" dirty="0"/>
              <a:t>Level description</a:t>
            </a:r>
          </a:p>
        </p:txBody>
      </p:sp>
      <p:sp>
        <p:nvSpPr>
          <p:cNvPr id="6" name="Content Placeholder 1">
            <a:extLst>
              <a:ext uri="{FF2B5EF4-FFF2-40B4-BE49-F238E27FC236}">
                <a16:creationId xmlns:a16="http://schemas.microsoft.com/office/drawing/2014/main" id="{F660FF47-2306-412D-B632-DB8916EF49FA}"/>
              </a:ext>
            </a:extLst>
          </p:cNvPr>
          <p:cNvSpPr txBox="1">
            <a:spLocks/>
          </p:cNvSpPr>
          <p:nvPr/>
        </p:nvSpPr>
        <p:spPr>
          <a:xfrm>
            <a:off x="324000" y="824476"/>
            <a:ext cx="8493125" cy="5039749"/>
          </a:xfrm>
          <a:prstGeom prst="rect">
            <a:avLst/>
          </a:prstGeom>
        </p:spPr>
        <p:txBody>
          <a:bodyPr>
            <a:noAutofit/>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US" sz="1800" b="1" dirty="0"/>
              <a:t>Years 1–2</a:t>
            </a:r>
          </a:p>
          <a:p>
            <a:pPr fontAlgn="auto">
              <a:spcAft>
                <a:spcPts val="0"/>
              </a:spcAft>
            </a:pPr>
            <a:r>
              <a:rPr lang="en-US" sz="1100" dirty="0"/>
              <a:t>The Years 1­–2 curriculum builds on each student’s prior learning. In the early years, priority is given to the development of movement skills, participation in physical activity, and development of safe and healthy personal practices.</a:t>
            </a:r>
          </a:p>
          <a:p>
            <a:pPr fontAlgn="auto">
              <a:spcAft>
                <a:spcPts val="0"/>
              </a:spcAft>
            </a:pPr>
            <a:endParaRPr lang="en-US" sz="1100" dirty="0"/>
          </a:p>
          <a:p>
            <a:pPr fontAlgn="auto">
              <a:spcAft>
                <a:spcPts val="0"/>
              </a:spcAft>
            </a:pPr>
            <a:r>
              <a:rPr lang="en-US" sz="1100" dirty="0"/>
              <a:t>Through exploration and play, students investigate how health and movement concepts exist and impact their lives and the lives of others. They strengthen dispositions for learning including curiosity, confidence, cooperation, investigation and transfer.</a:t>
            </a:r>
          </a:p>
          <a:p>
            <a:pPr fontAlgn="auto">
              <a:spcAft>
                <a:spcPts val="0"/>
              </a:spcAft>
            </a:pPr>
            <a:endParaRPr lang="en-US" sz="1100" dirty="0"/>
          </a:p>
          <a:p>
            <a:pPr fontAlgn="auto">
              <a:spcAft>
                <a:spcPts val="0"/>
              </a:spcAft>
            </a:pPr>
            <a:r>
              <a:rPr lang="en-US" sz="1100" dirty="0"/>
              <a:t>Students explore personal qualities and factors that contribute to and influence identities, and understand the importance of assertive </a:t>
            </a:r>
            <a:r>
              <a:rPr lang="en-US" sz="1100" dirty="0" err="1"/>
              <a:t>behaviour</a:t>
            </a:r>
            <a:r>
              <a:rPr lang="en-US" sz="1100" dirty="0"/>
              <a:t> to ensure interactions with others are respectful and safe. As these relationships are formed, students develop an understanding of reciprocal rights and responsibilities, and the ability to see things from other people's viewpoints.</a:t>
            </a:r>
          </a:p>
          <a:p>
            <a:pPr fontAlgn="auto">
              <a:spcAft>
                <a:spcPts val="0"/>
              </a:spcAft>
            </a:pPr>
            <a:endParaRPr lang="en-US" sz="1100" dirty="0"/>
          </a:p>
          <a:p>
            <a:pPr fontAlgn="auto">
              <a:spcAft>
                <a:spcPts val="0"/>
              </a:spcAft>
            </a:pPr>
            <a:r>
              <a:rPr lang="en-US" sz="1100" dirty="0"/>
              <a:t>Students strengthen their communication skills by identifying and applying strategies to interact respectfully with others and develop a deeper understanding of how emotions, fairness, diversity and health messages contribute to keeping themselves and others healthy and safe.</a:t>
            </a:r>
          </a:p>
          <a:p>
            <a:pPr fontAlgn="auto">
              <a:spcAft>
                <a:spcPts val="0"/>
              </a:spcAft>
            </a:pPr>
            <a:endParaRPr lang="en-US" sz="1100" dirty="0"/>
          </a:p>
          <a:p>
            <a:pPr fontAlgn="auto">
              <a:spcAft>
                <a:spcPts val="0"/>
              </a:spcAft>
            </a:pPr>
            <a:r>
              <a:rPr lang="en-US" sz="1100" dirty="0"/>
              <a:t>Through the continued development of fundamental skills, students participate in a range of different physical activities to explore the benefits of each and what they enjoy about them.</a:t>
            </a:r>
          </a:p>
          <a:p>
            <a:pPr fontAlgn="auto">
              <a:spcAft>
                <a:spcPts val="0"/>
              </a:spcAft>
            </a:pPr>
            <a:endParaRPr lang="en-US" sz="1100" dirty="0"/>
          </a:p>
          <a:p>
            <a:pPr fontAlgn="auto">
              <a:spcAft>
                <a:spcPts val="0"/>
              </a:spcAft>
            </a:pPr>
            <a:r>
              <a:rPr lang="en-US" sz="1100" dirty="0"/>
              <a:t>Students are supported in increasing the range and complexity of their fundamental movement skills. They refine and extend skills learnt in Foundation to include locomotor skills such as rolling, leaping, skipping, galloping and dodging, and object control skills such as striking and kicking objects from the ground or moving towards them.</a:t>
            </a:r>
          </a:p>
          <a:p>
            <a:pPr fontAlgn="auto">
              <a:spcAft>
                <a:spcPts val="0"/>
              </a:spcAft>
            </a:pPr>
            <a:endParaRPr lang="en-US" sz="1100" dirty="0"/>
          </a:p>
          <a:p>
            <a:pPr fontAlgn="auto">
              <a:spcAft>
                <a:spcPts val="0"/>
              </a:spcAft>
            </a:pPr>
            <a:r>
              <a:rPr lang="en-US" sz="1100" dirty="0"/>
              <a:t>Through participation in active play, small group games and minor games, students apply different ways to move safely, and investigate how to select and apply fundamental movement skills individually, in groups and in teams in a range of movement situations.</a:t>
            </a:r>
            <a:endParaRPr lang="en-AU" sz="1100" dirty="0"/>
          </a:p>
        </p:txBody>
      </p:sp>
    </p:spTree>
    <p:extLst>
      <p:ext uri="{BB962C8B-B14F-4D97-AF65-F5344CB8AC3E}">
        <p14:creationId xmlns:p14="http://schemas.microsoft.com/office/powerpoint/2010/main" val="10662237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9E8EEC-4C50-4E4B-AE1C-33C92BF4079F}"/>
              </a:ext>
            </a:extLst>
          </p:cNvPr>
          <p:cNvSpPr>
            <a:spLocks noGrp="1"/>
          </p:cNvSpPr>
          <p:nvPr>
            <p:ph type="title"/>
          </p:nvPr>
        </p:nvSpPr>
        <p:spPr/>
        <p:txBody>
          <a:bodyPr/>
          <a:lstStyle/>
          <a:p>
            <a:r>
              <a:rPr lang="en-AU" dirty="0"/>
              <a:t>Focus areas</a:t>
            </a:r>
          </a:p>
        </p:txBody>
      </p:sp>
      <p:sp>
        <p:nvSpPr>
          <p:cNvPr id="6" name="Content Placeholder 2">
            <a:extLst>
              <a:ext uri="{FF2B5EF4-FFF2-40B4-BE49-F238E27FC236}">
                <a16:creationId xmlns:a16="http://schemas.microsoft.com/office/drawing/2014/main" id="{6BF27BE9-D47B-44E7-BD46-88E12500CE50}"/>
              </a:ext>
            </a:extLst>
          </p:cNvPr>
          <p:cNvSpPr>
            <a:spLocks noGrp="1"/>
          </p:cNvSpPr>
          <p:nvPr>
            <p:ph sz="half" idx="1"/>
          </p:nvPr>
        </p:nvSpPr>
        <p:spPr>
          <a:xfrm>
            <a:off x="323850" y="972001"/>
            <a:ext cx="3628718" cy="5054150"/>
          </a:xfrm>
        </p:spPr>
        <p:txBody>
          <a:bodyPr>
            <a:normAutofit lnSpcReduction="10000"/>
          </a:bodyPr>
          <a:lstStyle/>
          <a:p>
            <a:pPr marL="342900" indent="-342900">
              <a:spcBef>
                <a:spcPts val="0"/>
              </a:spcBef>
              <a:spcAft>
                <a:spcPts val="600"/>
              </a:spcAft>
              <a:buFont typeface="Arial" pitchFamily="34" charset="0"/>
              <a:buChar char="•"/>
            </a:pPr>
            <a:r>
              <a:rPr lang="en-AU" sz="2800" dirty="0"/>
              <a:t>Alcohol and other drugs</a:t>
            </a:r>
          </a:p>
          <a:p>
            <a:pPr marL="342900" indent="-342900">
              <a:spcBef>
                <a:spcPts val="0"/>
              </a:spcBef>
              <a:spcAft>
                <a:spcPts val="600"/>
              </a:spcAft>
              <a:buFont typeface="Arial" pitchFamily="34" charset="0"/>
              <a:buChar char="•"/>
            </a:pPr>
            <a:r>
              <a:rPr lang="en-AU" sz="2800" dirty="0"/>
              <a:t>Food and nutrition</a:t>
            </a:r>
          </a:p>
          <a:p>
            <a:pPr marL="342900" indent="-342900">
              <a:spcBef>
                <a:spcPts val="0"/>
              </a:spcBef>
              <a:spcAft>
                <a:spcPts val="600"/>
              </a:spcAft>
              <a:buFont typeface="Arial" pitchFamily="34" charset="0"/>
              <a:buChar char="•"/>
            </a:pPr>
            <a:r>
              <a:rPr lang="en-AU" sz="2800" dirty="0"/>
              <a:t>Health benefits of physical activity</a:t>
            </a:r>
          </a:p>
          <a:p>
            <a:pPr marL="342900" indent="-342900">
              <a:spcBef>
                <a:spcPts val="0"/>
              </a:spcBef>
              <a:spcAft>
                <a:spcPts val="600"/>
              </a:spcAft>
              <a:buFont typeface="Arial" pitchFamily="34" charset="0"/>
              <a:buChar char="•"/>
            </a:pPr>
            <a:r>
              <a:rPr lang="en-AU" sz="2800" dirty="0"/>
              <a:t>Mental health and wellbeing</a:t>
            </a:r>
          </a:p>
          <a:p>
            <a:pPr marL="342900" indent="-342900">
              <a:spcBef>
                <a:spcPts val="0"/>
              </a:spcBef>
              <a:spcAft>
                <a:spcPts val="600"/>
              </a:spcAft>
              <a:buFont typeface="Arial" pitchFamily="34" charset="0"/>
              <a:buChar char="•"/>
            </a:pPr>
            <a:r>
              <a:rPr lang="en-AU" sz="2800" dirty="0"/>
              <a:t>Relationships and sexuality</a:t>
            </a:r>
          </a:p>
          <a:p>
            <a:pPr marL="342900" indent="-342900">
              <a:spcBef>
                <a:spcPts val="0"/>
              </a:spcBef>
              <a:spcAft>
                <a:spcPts val="600"/>
              </a:spcAft>
              <a:buFont typeface="Arial" pitchFamily="34" charset="0"/>
              <a:buChar char="•"/>
            </a:pPr>
            <a:r>
              <a:rPr lang="en-AU" sz="2800" dirty="0"/>
              <a:t>Safety</a:t>
            </a:r>
            <a:endParaRPr lang="en-AU" dirty="0"/>
          </a:p>
        </p:txBody>
      </p:sp>
      <p:sp>
        <p:nvSpPr>
          <p:cNvPr id="2" name="Content Placeholder 1">
            <a:extLst>
              <a:ext uri="{FF2B5EF4-FFF2-40B4-BE49-F238E27FC236}">
                <a16:creationId xmlns:a16="http://schemas.microsoft.com/office/drawing/2014/main" id="{9CDCCDA9-2973-446E-8657-94C7E429342F}"/>
              </a:ext>
            </a:extLst>
          </p:cNvPr>
          <p:cNvSpPr>
            <a:spLocks noGrp="1"/>
          </p:cNvSpPr>
          <p:nvPr>
            <p:ph sz="half" idx="2"/>
          </p:nvPr>
        </p:nvSpPr>
        <p:spPr/>
        <p:txBody>
          <a:bodyPr>
            <a:normAutofit lnSpcReduction="10000"/>
          </a:bodyPr>
          <a:lstStyle/>
          <a:p>
            <a:pPr marL="342900" indent="-342900">
              <a:spcBef>
                <a:spcPts val="0"/>
              </a:spcBef>
              <a:spcAft>
                <a:spcPts val="600"/>
              </a:spcAft>
              <a:buFont typeface="Arial" pitchFamily="34" charset="0"/>
              <a:buChar char="•"/>
            </a:pPr>
            <a:r>
              <a:rPr lang="en-AU" sz="2800" dirty="0">
                <a:latin typeface="Arial" panose="020B0604020202020204" pitchFamily="34" charset="0"/>
                <a:cs typeface="Arial" panose="020B0604020202020204" pitchFamily="34" charset="0"/>
              </a:rPr>
              <a:t>Active play and </a:t>
            </a:r>
            <a:br>
              <a:rPr lang="en-AU" sz="2800" dirty="0">
                <a:latin typeface="Arial" panose="020B0604020202020204" pitchFamily="34" charset="0"/>
                <a:cs typeface="Arial" panose="020B0604020202020204" pitchFamily="34" charset="0"/>
              </a:rPr>
            </a:br>
            <a:r>
              <a:rPr lang="en-AU" sz="2800" dirty="0">
                <a:latin typeface="Arial" panose="020B0604020202020204" pitchFamily="34" charset="0"/>
                <a:cs typeface="Arial" panose="020B0604020202020204" pitchFamily="34" charset="0"/>
              </a:rPr>
              <a:t>minor games </a:t>
            </a:r>
          </a:p>
          <a:p>
            <a:pPr marL="342900" indent="-342900">
              <a:spcBef>
                <a:spcPts val="0"/>
              </a:spcBef>
              <a:spcAft>
                <a:spcPts val="600"/>
              </a:spcAft>
              <a:buFont typeface="Arial" pitchFamily="34" charset="0"/>
              <a:buChar char="•"/>
            </a:pPr>
            <a:r>
              <a:rPr lang="en-AU" sz="2800" dirty="0">
                <a:latin typeface="Arial" panose="020B0604020202020204" pitchFamily="34" charset="0"/>
                <a:cs typeface="Arial" panose="020B0604020202020204" pitchFamily="34" charset="0"/>
              </a:rPr>
              <a:t>Challenge and adventure activities </a:t>
            </a:r>
          </a:p>
          <a:p>
            <a:pPr marL="342900" indent="-342900">
              <a:spcBef>
                <a:spcPts val="0"/>
              </a:spcBef>
              <a:spcAft>
                <a:spcPts val="600"/>
              </a:spcAft>
              <a:buFont typeface="Arial" pitchFamily="34" charset="0"/>
              <a:buChar char="•"/>
            </a:pPr>
            <a:r>
              <a:rPr lang="en-AU" sz="2800" dirty="0">
                <a:latin typeface="Arial" panose="020B0604020202020204" pitchFamily="34" charset="0"/>
                <a:cs typeface="Arial" panose="020B0604020202020204" pitchFamily="34" charset="0"/>
              </a:rPr>
              <a:t>Fundamental movement skills </a:t>
            </a:r>
          </a:p>
          <a:p>
            <a:pPr marL="342900" indent="-342900">
              <a:spcBef>
                <a:spcPts val="0"/>
              </a:spcBef>
              <a:spcAft>
                <a:spcPts val="600"/>
              </a:spcAft>
              <a:buFont typeface="Arial" pitchFamily="34" charset="0"/>
              <a:buChar char="•"/>
            </a:pPr>
            <a:r>
              <a:rPr lang="en-AU" sz="2800" dirty="0">
                <a:latin typeface="Arial" panose="020B0604020202020204" pitchFamily="34" charset="0"/>
                <a:cs typeface="Arial" panose="020B0604020202020204" pitchFamily="34" charset="0"/>
              </a:rPr>
              <a:t>Games and sports </a:t>
            </a:r>
          </a:p>
          <a:p>
            <a:pPr marL="342900" indent="-342900">
              <a:spcBef>
                <a:spcPts val="0"/>
              </a:spcBef>
              <a:spcAft>
                <a:spcPts val="600"/>
              </a:spcAft>
              <a:buFont typeface="Arial" pitchFamily="34" charset="0"/>
              <a:buChar char="•"/>
            </a:pPr>
            <a:r>
              <a:rPr lang="en-AU" sz="2800" dirty="0">
                <a:latin typeface="Arial" panose="020B0604020202020204" pitchFamily="34" charset="0"/>
                <a:cs typeface="Arial" panose="020B0604020202020204" pitchFamily="34" charset="0"/>
              </a:rPr>
              <a:t>Lifelong physical activities </a:t>
            </a:r>
          </a:p>
          <a:p>
            <a:pPr marL="342900" indent="-342900">
              <a:spcBef>
                <a:spcPts val="0"/>
              </a:spcBef>
              <a:spcAft>
                <a:spcPts val="600"/>
              </a:spcAft>
              <a:buFont typeface="Arial" pitchFamily="34" charset="0"/>
              <a:buChar char="•"/>
            </a:pPr>
            <a:r>
              <a:rPr lang="en-AU" sz="2800" dirty="0">
                <a:latin typeface="Arial" panose="020B0604020202020204" pitchFamily="34" charset="0"/>
                <a:cs typeface="Arial" panose="020B0604020202020204" pitchFamily="34" charset="0"/>
              </a:rPr>
              <a:t>Rhythmic and expressive activities</a:t>
            </a:r>
          </a:p>
          <a:p>
            <a:endParaRPr lang="en-AU" dirty="0"/>
          </a:p>
        </p:txBody>
      </p:sp>
    </p:spTree>
    <p:extLst>
      <p:ext uri="{BB962C8B-B14F-4D97-AF65-F5344CB8AC3E}">
        <p14:creationId xmlns:p14="http://schemas.microsoft.com/office/powerpoint/2010/main" val="27790330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DACF-1E4B-4F20-8586-854ED9F06FF6}"/>
              </a:ext>
            </a:extLst>
          </p:cNvPr>
          <p:cNvSpPr>
            <a:spLocks noGrp="1"/>
          </p:cNvSpPr>
          <p:nvPr>
            <p:ph type="title"/>
          </p:nvPr>
        </p:nvSpPr>
        <p:spPr/>
        <p:txBody>
          <a:bodyPr/>
          <a:lstStyle/>
          <a:p>
            <a:r>
              <a:rPr lang="en-AU" dirty="0"/>
              <a:t>Curriculum content</a:t>
            </a:r>
          </a:p>
        </p:txBody>
      </p:sp>
      <p:graphicFrame>
        <p:nvGraphicFramePr>
          <p:cNvPr id="8" name="Content Placeholder 11">
            <a:extLst>
              <a:ext uri="{FF2B5EF4-FFF2-40B4-BE49-F238E27FC236}">
                <a16:creationId xmlns:a16="http://schemas.microsoft.com/office/drawing/2014/main" id="{4CB3F568-44BD-4F9D-AE38-830297BF6F3C}"/>
              </a:ext>
            </a:extLst>
          </p:cNvPr>
          <p:cNvGraphicFramePr>
            <a:graphicFrameLocks/>
          </p:cNvGraphicFramePr>
          <p:nvPr>
            <p:extLst>
              <p:ext uri="{D42A27DB-BD31-4B8C-83A1-F6EECF244321}">
                <p14:modId xmlns:p14="http://schemas.microsoft.com/office/powerpoint/2010/main" val="318703409"/>
              </p:ext>
            </p:extLst>
          </p:nvPr>
        </p:nvGraphicFramePr>
        <p:xfrm>
          <a:off x="382434" y="1071007"/>
          <a:ext cx="8054378" cy="5148740"/>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Personal, social and community health</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Identities and change</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err="1">
                          <a:effectLst/>
                          <a:latin typeface="Arial"/>
                          <a:ea typeface="Times New Roman" panose="02020603050405020304" pitchFamily="18" charset="0"/>
                          <a:cs typeface="Times New Roman"/>
                        </a:rPr>
                        <a:t>analyse</a:t>
                      </a:r>
                      <a:r>
                        <a:rPr lang="en-US" sz="1800" dirty="0">
                          <a:effectLst/>
                          <a:latin typeface="Arial"/>
                          <a:ea typeface="Times New Roman" panose="02020603050405020304" pitchFamily="18" charset="0"/>
                          <a:cs typeface="Times New Roman"/>
                        </a:rPr>
                        <a:t> and reflect on the influence of values and beliefs on the development of identities</a:t>
                      </a:r>
                    </a:p>
                    <a:p>
                      <a:pPr marL="71755">
                        <a:lnSpc>
                          <a:spcPct val="100000"/>
                        </a:lnSpc>
                        <a:spcAft>
                          <a:spcPts val="1800"/>
                        </a:spcAft>
                      </a:pPr>
                      <a:r>
                        <a:rPr lang="en-US" sz="1800" dirty="0">
                          <a:effectLst/>
                          <a:latin typeface="Arial"/>
                          <a:ea typeface="Times New Roman" panose="02020603050405020304" pitchFamily="18" charset="0"/>
                          <a:cs typeface="Times New Roman"/>
                        </a:rPr>
                        <a:t>AC9HP8P01</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57505" indent="-285750">
                        <a:lnSpc>
                          <a:spcPct val="100000"/>
                        </a:lnSpc>
                        <a:spcAft>
                          <a:spcPts val="120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examining how their values and beliefs, as well as those of family and friends, influence the development of identities </a:t>
                      </a:r>
                    </a:p>
                    <a:p>
                      <a:pPr marL="357505" indent="-285750">
                        <a:lnSpc>
                          <a:spcPct val="100000"/>
                        </a:lnSpc>
                        <a:spcAft>
                          <a:spcPts val="1200"/>
                        </a:spcAft>
                        <a:buFont typeface="Arial" panose="020B0604020202020204" pitchFamily="34" charset="0"/>
                        <a:buChar char="•"/>
                      </a:pP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analysing</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how naming of deceased protocols, such as </a:t>
                      </a:r>
                      <a:r>
                        <a:rPr lang="en-US" sz="1400" dirty="0" err="1">
                          <a:effectLst/>
                          <a:latin typeface="Arial" panose="020B0604020202020204" pitchFamily="34" charset="0"/>
                          <a:ea typeface="Times New Roman" panose="02020603050405020304" pitchFamily="18" charset="0"/>
                          <a:cs typeface="Times New Roman" panose="02020603050405020304" pitchFamily="18" charset="0"/>
                        </a:rPr>
                        <a:t>kumanjayi</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can impact the identities of other members within First Nations Australian communities </a:t>
                      </a:r>
                    </a:p>
                    <a:p>
                      <a:pPr marL="357505" indent="-285750">
                        <a:lnSpc>
                          <a:spcPct val="100000"/>
                        </a:lnSpc>
                        <a:spcAft>
                          <a:spcPts val="120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examining how cultural values and beliefs influence the way young people view themselves, including young Australians of Asian heritage </a:t>
                      </a:r>
                    </a:p>
                    <a:p>
                      <a:pPr marL="357505" indent="-285750">
                        <a:lnSpc>
                          <a:spcPct val="100000"/>
                        </a:lnSpc>
                        <a:spcAft>
                          <a:spcPts val="120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examining how cultural beliefs </a:t>
                      </a:r>
                      <a:br>
                        <a:rPr lang="en-US" sz="1400" dirty="0">
                          <a:effectLst/>
                          <a:latin typeface="Arial" panose="020B0604020202020204" pitchFamily="34" charset="0"/>
                          <a:ea typeface="Times New Roman" panose="02020603050405020304" pitchFamily="18" charset="0"/>
                          <a:cs typeface="Times New Roman" panose="02020603050405020304" pitchFamily="18" charset="0"/>
                        </a:rPr>
                      </a:br>
                      <a:r>
                        <a:rPr lang="en-US" sz="1400" dirty="0">
                          <a:effectLst/>
                          <a:latin typeface="Arial" panose="020B0604020202020204" pitchFamily="34" charset="0"/>
                          <a:ea typeface="Times New Roman" panose="02020603050405020304" pitchFamily="18" charset="0"/>
                          <a:cs typeface="Times New Roman" panose="02020603050405020304" pitchFamily="18" charset="0"/>
                        </a:rPr>
                        <a:t>about the physical changes </a:t>
                      </a:r>
                      <a:br>
                        <a:rPr lang="en-US" sz="1400" dirty="0">
                          <a:effectLst/>
                          <a:latin typeface="Arial" panose="020B0604020202020204" pitchFamily="34" charset="0"/>
                          <a:ea typeface="Times New Roman" panose="02020603050405020304" pitchFamily="18" charset="0"/>
                          <a:cs typeface="Times New Roman" panose="02020603050405020304" pitchFamily="18" charset="0"/>
                        </a:rPr>
                      </a:br>
                      <a:r>
                        <a:rPr lang="en-US" sz="1400" dirty="0">
                          <a:effectLst/>
                          <a:latin typeface="Arial" panose="020B0604020202020204" pitchFamily="34" charset="0"/>
                          <a:ea typeface="Times New Roman" panose="02020603050405020304" pitchFamily="18" charset="0"/>
                          <a:cs typeface="Times New Roman" panose="02020603050405020304" pitchFamily="18" charset="0"/>
                        </a:rPr>
                        <a:t>experienced during puberty can </a:t>
                      </a:r>
                      <a:br>
                        <a:rPr lang="en-US" sz="1400" dirty="0">
                          <a:effectLst/>
                          <a:latin typeface="Arial" panose="020B0604020202020204" pitchFamily="34" charset="0"/>
                          <a:ea typeface="Times New Roman" panose="02020603050405020304" pitchFamily="18" charset="0"/>
                          <a:cs typeface="Times New Roman" panose="02020603050405020304" pitchFamily="18" charset="0"/>
                        </a:rPr>
                      </a:br>
                      <a:r>
                        <a:rPr lang="en-US" sz="1400" dirty="0">
                          <a:effectLst/>
                          <a:latin typeface="Arial" panose="020B0604020202020204" pitchFamily="34" charset="0"/>
                          <a:ea typeface="Times New Roman" panose="02020603050405020304" pitchFamily="18" charset="0"/>
                          <a:cs typeface="Times New Roman" panose="02020603050405020304" pitchFamily="18" charset="0"/>
                        </a:rPr>
                        <a:t>influence gender, cultural and </a:t>
                      </a:r>
                      <a:br>
                        <a:rPr lang="en-US" sz="1400" dirty="0">
                          <a:effectLst/>
                          <a:latin typeface="Arial" panose="020B0604020202020204" pitchFamily="34" charset="0"/>
                          <a:ea typeface="Times New Roman" panose="02020603050405020304" pitchFamily="18" charset="0"/>
                          <a:cs typeface="Times New Roman" panose="02020603050405020304" pitchFamily="18" charset="0"/>
                        </a:rPr>
                      </a:br>
                      <a:r>
                        <a:rPr lang="en-US" sz="1400" dirty="0">
                          <a:effectLst/>
                          <a:latin typeface="Arial" panose="020B0604020202020204" pitchFamily="34" charset="0"/>
                          <a:ea typeface="Times New Roman" panose="02020603050405020304" pitchFamily="18" charset="0"/>
                          <a:cs typeface="Times New Roman" panose="02020603050405020304" pitchFamily="18" charset="0"/>
                        </a:rPr>
                        <a:t>sexual identities</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204523"/>
                  </a:ext>
                </a:extLst>
              </a:tr>
            </a:tbl>
          </a:graphicData>
        </a:graphic>
      </p:graphicFrame>
      <p:sp>
        <p:nvSpPr>
          <p:cNvPr id="9" name="TextBox 8">
            <a:extLst>
              <a:ext uri="{FF2B5EF4-FFF2-40B4-BE49-F238E27FC236}">
                <a16:creationId xmlns:a16="http://schemas.microsoft.com/office/drawing/2014/main" id="{3006A726-7E74-4ED3-8871-00B8C8913F43}"/>
              </a:ext>
            </a:extLst>
          </p:cNvPr>
          <p:cNvSpPr txBox="1"/>
          <p:nvPr/>
        </p:nvSpPr>
        <p:spPr>
          <a:xfrm>
            <a:off x="324000" y="701675"/>
            <a:ext cx="8054378" cy="369332"/>
          </a:xfrm>
          <a:prstGeom prst="rect">
            <a:avLst/>
          </a:prstGeom>
          <a:noFill/>
        </p:spPr>
        <p:txBody>
          <a:bodyPr wrap="square" rtlCol="0">
            <a:spAutoFit/>
          </a:bodyPr>
          <a:lstStyle/>
          <a:p>
            <a:r>
              <a:rPr lang="en-AU" b="1" dirty="0"/>
              <a:t>Years 7–8</a:t>
            </a:r>
          </a:p>
        </p:txBody>
      </p:sp>
      <p:pic>
        <p:nvPicPr>
          <p:cNvPr id="7" name="Picture 6">
            <a:extLst>
              <a:ext uri="{FF2B5EF4-FFF2-40B4-BE49-F238E27FC236}">
                <a16:creationId xmlns:a16="http://schemas.microsoft.com/office/drawing/2014/main" id="{019B1B78-AFD2-42B5-A697-54D2828CB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Tree>
    <p:extLst>
      <p:ext uri="{BB962C8B-B14F-4D97-AF65-F5344CB8AC3E}">
        <p14:creationId xmlns:p14="http://schemas.microsoft.com/office/powerpoint/2010/main" val="132055998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0645-55F9-4891-BD4C-18FBC043793A}"/>
              </a:ext>
            </a:extLst>
          </p:cNvPr>
          <p:cNvSpPr>
            <a:spLocks noGrp="1"/>
          </p:cNvSpPr>
          <p:nvPr>
            <p:ph type="title"/>
          </p:nvPr>
        </p:nvSpPr>
        <p:spPr/>
        <p:txBody>
          <a:bodyPr/>
          <a:lstStyle/>
          <a:p>
            <a:r>
              <a:rPr lang="en-AU" dirty="0"/>
              <a:t>Strands and sub-strands</a:t>
            </a:r>
          </a:p>
        </p:txBody>
      </p:sp>
      <p:pic>
        <p:nvPicPr>
          <p:cNvPr id="6" name="Picture 5">
            <a:extLst>
              <a:ext uri="{FF2B5EF4-FFF2-40B4-BE49-F238E27FC236}">
                <a16:creationId xmlns:a16="http://schemas.microsoft.com/office/drawing/2014/main" id="{062A8515-150B-4A94-91E6-9A1A6CA37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graphicFrame>
        <p:nvGraphicFramePr>
          <p:cNvPr id="5" name="Content Placeholder 11">
            <a:extLst>
              <a:ext uri="{FF2B5EF4-FFF2-40B4-BE49-F238E27FC236}">
                <a16:creationId xmlns:a16="http://schemas.microsoft.com/office/drawing/2014/main" id="{D3E4D55E-923D-490B-A42E-39E22EC4CC1E}"/>
              </a:ext>
            </a:extLst>
          </p:cNvPr>
          <p:cNvGraphicFramePr>
            <a:graphicFrameLocks/>
          </p:cNvGraphicFramePr>
          <p:nvPr>
            <p:extLst>
              <p:ext uri="{D42A27DB-BD31-4B8C-83A1-F6EECF244321}">
                <p14:modId xmlns:p14="http://schemas.microsoft.com/office/powerpoint/2010/main" val="527017214"/>
              </p:ext>
            </p:extLst>
          </p:nvPr>
        </p:nvGraphicFramePr>
        <p:xfrm>
          <a:off x="268442" y="1421788"/>
          <a:ext cx="8493124" cy="2929205"/>
        </p:xfrm>
        <a:graphic>
          <a:graphicData uri="http://schemas.openxmlformats.org/drawingml/2006/table">
            <a:tbl>
              <a:tblPr firstRow="1" firstCol="1" bandRow="1"/>
              <a:tblGrid>
                <a:gridCol w="1490020">
                  <a:extLst>
                    <a:ext uri="{9D8B030D-6E8A-4147-A177-3AD203B41FA5}">
                      <a16:colId xmlns:a16="http://schemas.microsoft.com/office/drawing/2014/main" val="2284564561"/>
                    </a:ext>
                  </a:extLst>
                </a:gridCol>
                <a:gridCol w="3534308">
                  <a:extLst>
                    <a:ext uri="{9D8B030D-6E8A-4147-A177-3AD203B41FA5}">
                      <a16:colId xmlns:a16="http://schemas.microsoft.com/office/drawing/2014/main" val="2739066391"/>
                    </a:ext>
                  </a:extLst>
                </a:gridCol>
                <a:gridCol w="3468796">
                  <a:extLst>
                    <a:ext uri="{9D8B030D-6E8A-4147-A177-3AD203B41FA5}">
                      <a16:colId xmlns:a16="http://schemas.microsoft.com/office/drawing/2014/main" val="687112640"/>
                    </a:ext>
                  </a:extLst>
                </a:gridCol>
              </a:tblGrid>
              <a:tr h="296040">
                <a:tc rowSpan="2">
                  <a:txBody>
                    <a:bodyPr/>
                    <a:lstStyle/>
                    <a:p>
                      <a:pPr marL="71755">
                        <a:lnSpc>
                          <a:spcPct val="110000"/>
                        </a:lnSpc>
                        <a:spcAft>
                          <a:spcPts val="0"/>
                        </a:spcAft>
                      </a:pPr>
                      <a:endParaRPr lang="en-AU" sz="900">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lnL>
                      <a:noFill/>
                    </a:lnL>
                    <a:lnR w="12700" cap="flat" cmpd="sng" algn="ctr">
                      <a:solidFill>
                        <a:srgbClr val="A6A8AB"/>
                      </a:solidFill>
                      <a:prstDash val="solid"/>
                      <a:round/>
                      <a:headEnd type="none" w="med" len="med"/>
                      <a:tailEnd type="none" w="med" len="med"/>
                    </a:lnR>
                    <a:lnT>
                      <a:noFill/>
                    </a:lnT>
                    <a:lnB w="19050" cap="flat" cmpd="sng" algn="ctr">
                      <a:solidFill>
                        <a:srgbClr val="D52B1E"/>
                      </a:solidFill>
                      <a:prstDash val="solid"/>
                      <a:round/>
                      <a:headEnd type="none" w="med" len="med"/>
                      <a:tailEnd type="none" w="med" len="med"/>
                    </a:lnB>
                    <a:solidFill>
                      <a:srgbClr val="FFFFFF"/>
                    </a:solidFill>
                  </a:tcPr>
                </a:tc>
                <a:tc gridSpan="2">
                  <a:txBody>
                    <a:bodyPr/>
                    <a:lstStyle/>
                    <a:p>
                      <a:pPr marL="71755" algn="ctr">
                        <a:lnSpc>
                          <a:spcPct val="110000"/>
                        </a:lnSpc>
                        <a:spcAft>
                          <a:spcPts val="0"/>
                        </a:spcAft>
                      </a:pPr>
                      <a:r>
                        <a:rPr lang="en-AU"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Strands</a:t>
                      </a:r>
                      <a:endParaRPr lang="en-AU"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8184"/>
                    </a:solidFill>
                  </a:tcPr>
                </a:tc>
                <a:tc hMerge="1">
                  <a:txBody>
                    <a:bodyPr/>
                    <a:lstStyle/>
                    <a:p>
                      <a:endParaRPr lang="en-AU"/>
                    </a:p>
                  </a:txBody>
                  <a:tcPr/>
                </a:tc>
                <a:extLst>
                  <a:ext uri="{0D108BD9-81ED-4DB2-BD59-A6C34878D82A}">
                    <a16:rowId xmlns:a16="http://schemas.microsoft.com/office/drawing/2014/main" val="412245835"/>
                  </a:ext>
                </a:extLst>
              </a:tr>
              <a:tr h="533159">
                <a:tc vMerge="1">
                  <a:txBody>
                    <a:bodyPr/>
                    <a:lstStyle/>
                    <a:p>
                      <a:endParaRPr lang="en-AU"/>
                    </a:p>
                  </a:txBody>
                  <a:tcPr/>
                </a:tc>
                <a:tc>
                  <a:txBody>
                    <a:bodyPr/>
                    <a:lstStyle/>
                    <a:p>
                      <a:pPr algn="ctr"/>
                      <a:r>
                        <a:rPr lang="en-AU" sz="1800" b="1" dirty="0">
                          <a:solidFill>
                            <a:schemeClr val="bg1"/>
                          </a:solidFill>
                          <a:latin typeface="Arial" panose="020B0604020202020204" pitchFamily="34" charset="0"/>
                          <a:cs typeface="Arial" panose="020B0604020202020204" pitchFamily="34" charset="0"/>
                        </a:rPr>
                        <a:t>Personal, social and community health</a:t>
                      </a:r>
                    </a:p>
                  </a:txBody>
                  <a:tcPr marL="62811" marR="62811" marT="29513" marB="29513" anchor="ctr">
                    <a:lnL w="12700" cap="flat" cmpd="sng" algn="ctr">
                      <a:solidFill>
                        <a:srgbClr val="A6A8A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a:txBody>
                    <a:bodyPr/>
                    <a:lstStyle/>
                    <a:p>
                      <a:pPr algn="ctr"/>
                      <a:r>
                        <a:rPr lang="en-AU" sz="1800" b="1" dirty="0">
                          <a:solidFill>
                            <a:schemeClr val="bg1"/>
                          </a:solidFill>
                          <a:latin typeface="Arial" panose="020B0604020202020204" pitchFamily="34" charset="0"/>
                          <a:cs typeface="Arial" panose="020B0604020202020204" pitchFamily="34" charset="0"/>
                        </a:rPr>
                        <a:t>Movement and physical activity</a:t>
                      </a:r>
                    </a:p>
                  </a:txBody>
                  <a:tcPr marL="62811" marR="62811" marT="29513" marB="29513" anchor="ctr">
                    <a:lnL w="9525" cap="flat" cmpd="sng" algn="ctr">
                      <a:solidFill>
                        <a:schemeClr val="bg1">
                          <a:lumMod val="85000"/>
                        </a:schemeClr>
                      </a:solidFill>
                      <a:prstDash val="solid"/>
                      <a:round/>
                      <a:headEnd type="none" w="med" len="med"/>
                      <a:tailEnd type="none" w="med" len="med"/>
                    </a:lnL>
                    <a:lnR w="12700" cap="flat" cmpd="sng" algn="ctr">
                      <a:solidFill>
                        <a:srgbClr val="A6A8AB"/>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550294559"/>
                  </a:ext>
                </a:extLst>
              </a:tr>
              <a:tr h="1984129">
                <a:tc>
                  <a:txBody>
                    <a:bodyPr/>
                    <a:lstStyle/>
                    <a:p>
                      <a:pPr marL="71755">
                        <a:lnSpc>
                          <a:spcPct val="110000"/>
                        </a:lnSpc>
                        <a:spcAft>
                          <a:spcPts val="0"/>
                        </a:spcAft>
                      </a:pPr>
                      <a:r>
                        <a:rPr lang="en-AU" sz="1800" b="1" spc="-20" baseline="0">
                          <a:effectLst/>
                          <a:latin typeface="Arial" panose="020B0604020202020204" pitchFamily="34" charset="0"/>
                          <a:ea typeface="Times New Roman" panose="02020603050405020304" pitchFamily="18" charset="0"/>
                          <a:cs typeface="Times New Roman" panose="02020603050405020304" pitchFamily="18" charset="0"/>
                        </a:rPr>
                        <a:t>Sub-strands</a:t>
                      </a:r>
                    </a:p>
                  </a:txBody>
                  <a:tcPr marL="20218" marR="48524" marT="28800" marB="288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Identities and change</a:t>
                      </a:r>
                    </a:p>
                    <a:p>
                      <a:pPr marL="71755">
                        <a:lnSpc>
                          <a:spcPct val="100000"/>
                        </a:lnSpc>
                        <a:spcAft>
                          <a:spcPts val="1800"/>
                        </a:spcAft>
                      </a:pPr>
                      <a:r>
                        <a:rPr lang="en-US" sz="1800" dirty="0">
                          <a:effectLst/>
                          <a:latin typeface="Arial"/>
                          <a:ea typeface="Times New Roman" panose="02020603050405020304" pitchFamily="18" charset="0"/>
                          <a:cs typeface="Times New Roman"/>
                        </a:rPr>
                        <a:t>Interacting with others</a:t>
                      </a:r>
                    </a:p>
                    <a:p>
                      <a:pPr marL="71755">
                        <a:lnSpc>
                          <a:spcPct val="100000"/>
                        </a:lnSpc>
                        <a:spcAft>
                          <a:spcPts val="1800"/>
                        </a:spcAft>
                      </a:pPr>
                      <a:r>
                        <a:rPr lang="en-US" sz="1800" dirty="0">
                          <a:effectLst/>
                          <a:latin typeface="Arial"/>
                          <a:ea typeface="Times New Roman" panose="02020603050405020304" pitchFamily="18" charset="0"/>
                          <a:cs typeface="Times New Roman"/>
                        </a:rPr>
                        <a:t>Making healthy and safe choices </a:t>
                      </a:r>
                    </a:p>
                    <a:p>
                      <a:pPr marL="71755">
                        <a:lnSpc>
                          <a:spcPct val="100000"/>
                        </a:lnSpc>
                        <a:spcAft>
                          <a:spcPts val="1800"/>
                        </a:spcAft>
                      </a:pPr>
                      <a:endParaRPr lang="en-US" sz="1800" dirty="0">
                        <a:effectLst/>
                        <a:latin typeface="Arial"/>
                        <a:ea typeface="Times New Roman" panose="02020603050405020304" pitchFamily="18" charset="0"/>
                        <a:cs typeface="Times New Roman"/>
                      </a:endParaRPr>
                    </a:p>
                  </a:txBody>
                  <a:tcPr marL="62811" marR="62811"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nSpc>
                          <a:spcPct val="10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Moving our bodies</a:t>
                      </a:r>
                    </a:p>
                    <a:p>
                      <a:pPr marL="71755">
                        <a:lnSpc>
                          <a:spcPct val="10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Making active choices</a:t>
                      </a:r>
                    </a:p>
                    <a:p>
                      <a:pPr marL="71755">
                        <a:lnSpc>
                          <a:spcPct val="100000"/>
                        </a:lnSpc>
                        <a:spcAft>
                          <a:spcPts val="1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Learning through movement</a:t>
                      </a:r>
                    </a:p>
                  </a:txBody>
                  <a:tcPr marL="62811" marR="62811" marT="29513" marB="14400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Tree>
    <p:extLst>
      <p:ext uri="{BB962C8B-B14F-4D97-AF65-F5344CB8AC3E}">
        <p14:creationId xmlns:p14="http://schemas.microsoft.com/office/powerpoint/2010/main" val="32233208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E414CF-80DC-410E-A872-1B95F567E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4" name="Title 3">
            <a:extLst>
              <a:ext uri="{FF2B5EF4-FFF2-40B4-BE49-F238E27FC236}">
                <a16:creationId xmlns:a16="http://schemas.microsoft.com/office/drawing/2014/main" id="{691FC85D-1410-4D77-A8D5-146A7C7225E2}"/>
              </a:ext>
            </a:extLst>
          </p:cNvPr>
          <p:cNvSpPr>
            <a:spLocks noGrp="1"/>
          </p:cNvSpPr>
          <p:nvPr>
            <p:ph type="title"/>
          </p:nvPr>
        </p:nvSpPr>
        <p:spPr/>
        <p:txBody>
          <a:bodyPr/>
          <a:lstStyle/>
          <a:p>
            <a:r>
              <a:rPr lang="en-AU" dirty="0"/>
              <a:t>Achievement standards</a:t>
            </a:r>
          </a:p>
        </p:txBody>
      </p:sp>
      <p:sp>
        <p:nvSpPr>
          <p:cNvPr id="2" name="Content Placeholder 1">
            <a:extLst>
              <a:ext uri="{FF2B5EF4-FFF2-40B4-BE49-F238E27FC236}">
                <a16:creationId xmlns:a16="http://schemas.microsoft.com/office/drawing/2014/main" id="{2AFE034D-B0BB-4877-9621-B3F1D9B9513B}"/>
              </a:ext>
            </a:extLst>
          </p:cNvPr>
          <p:cNvSpPr>
            <a:spLocks noGrp="1"/>
          </p:cNvSpPr>
          <p:nvPr>
            <p:ph idx="1"/>
          </p:nvPr>
        </p:nvSpPr>
        <p:spPr/>
        <p:txBody>
          <a:bodyPr>
            <a:normAutofit fontScale="55000" lnSpcReduction="20000"/>
          </a:bodyPr>
          <a:lstStyle/>
          <a:p>
            <a:pPr>
              <a:lnSpc>
                <a:spcPct val="150000"/>
              </a:lnSpc>
            </a:pPr>
            <a:r>
              <a:rPr lang="en-AU" sz="3300" b="1" dirty="0"/>
              <a:t>Years 9–10 achievement standard</a:t>
            </a:r>
          </a:p>
          <a:p>
            <a:pPr>
              <a:lnSpc>
                <a:spcPct val="150000"/>
              </a:lnSpc>
            </a:pPr>
            <a:r>
              <a:rPr lang="en-US" sz="2900" dirty="0"/>
              <a:t>By the end of Year 10, students propose and evaluate personal strategies to manage their identities, emotions and responses to change. They evaluate how attitudes and beliefs about equality, respect, diversity and inclusion influence the nature and quality of relationships. Students propose and justify strategies to manage online and offline situations where their own or others’ health, safety, relationships or wellbeing may be at risk. They </a:t>
            </a:r>
            <a:r>
              <a:rPr lang="en-US" sz="2900" dirty="0" err="1"/>
              <a:t>synthesise</a:t>
            </a:r>
            <a:r>
              <a:rPr lang="en-US" sz="2900" dirty="0"/>
              <a:t> health information from credible sources to propose and justify strategies to enhance their own and others’ health, safety, relationships and wellbeing. Students evaluate and refine their own and others’ movement skills and performances, and apply movement concepts in challenging or unfamiliar situations. They adapt and transfer movement strategies to unfamiliar situations to achieve successful outcomes. Students propose and evaluate community-based physical activity interventions designed to improve the health, fitness and wellbeing of themselves and others. They apply and evaluate leadership approaches, collaboration strategies and ethical </a:t>
            </a:r>
            <a:r>
              <a:rPr lang="en-US" sz="2900" dirty="0" err="1"/>
              <a:t>behaviours</a:t>
            </a:r>
            <a:r>
              <a:rPr lang="en-US" sz="2900" dirty="0"/>
              <a:t> across a range of movement contexts.</a:t>
            </a:r>
            <a:endParaRPr lang="en-AU" sz="2900" dirty="0"/>
          </a:p>
        </p:txBody>
      </p:sp>
    </p:spTree>
    <p:extLst>
      <p:ext uri="{BB962C8B-B14F-4D97-AF65-F5344CB8AC3E}">
        <p14:creationId xmlns:p14="http://schemas.microsoft.com/office/powerpoint/2010/main" val="340181805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48DBD7-5C37-43A4-859F-05B85D013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2" name="Title 1">
            <a:extLst>
              <a:ext uri="{FF2B5EF4-FFF2-40B4-BE49-F238E27FC236}">
                <a16:creationId xmlns:a16="http://schemas.microsoft.com/office/drawing/2014/main" id="{1459EFFE-B7BE-4C5E-8199-FC75775B74E6}"/>
              </a:ext>
            </a:extLst>
          </p:cNvPr>
          <p:cNvSpPr>
            <a:spLocks noGrp="1"/>
          </p:cNvSpPr>
          <p:nvPr>
            <p:ph type="title"/>
          </p:nvPr>
        </p:nvSpPr>
        <p:spPr/>
        <p:txBody>
          <a:bodyPr/>
          <a:lstStyle/>
          <a:p>
            <a:r>
              <a:rPr lang="en-AU" dirty="0"/>
              <a:t>Key connections</a:t>
            </a:r>
          </a:p>
        </p:txBody>
      </p:sp>
      <p:sp>
        <p:nvSpPr>
          <p:cNvPr id="9" name="Content Placeholder 2">
            <a:extLst>
              <a:ext uri="{FF2B5EF4-FFF2-40B4-BE49-F238E27FC236}">
                <a16:creationId xmlns:a16="http://schemas.microsoft.com/office/drawing/2014/main" id="{B2576900-A69E-4DD7-B7D9-9BF098177F56}"/>
              </a:ext>
            </a:extLst>
          </p:cNvPr>
          <p:cNvSpPr>
            <a:spLocks noGrp="1"/>
          </p:cNvSpPr>
          <p:nvPr>
            <p:ph idx="1"/>
          </p:nvPr>
        </p:nvSpPr>
        <p:spPr/>
        <p:txBody>
          <a:bodyPr/>
          <a:lstStyle/>
          <a:p>
            <a:pPr lvl="0"/>
            <a:r>
              <a:rPr lang="en-AU" dirty="0"/>
              <a:t>Identify connections with the other dimensions of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p:txBody>
      </p:sp>
    </p:spTree>
    <p:extLst>
      <p:ext uri="{BB962C8B-B14F-4D97-AF65-F5344CB8AC3E}">
        <p14:creationId xmlns:p14="http://schemas.microsoft.com/office/powerpoint/2010/main" val="274193486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4" y="1517850"/>
            <a:ext cx="891158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Arial" panose="020B0604020202020204" pitchFamily="34" charset="0"/>
                <a:ea typeface="+mn-ea"/>
                <a:cs typeface="Arial" panose="020B0604020202020204" pitchFamily="34" charset="0"/>
              </a:rPr>
              <a:t>	  Aboriginal and Torres Strait Islander Histories and Cultures</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Asia and Australia’s Engagement with Asia</a:t>
            </a:r>
            <a:br>
              <a:rPr lang="en-US" sz="2400" b="0" dirty="0">
                <a:latin typeface="Arial" panose="020B0604020202020204" pitchFamily="34" charset="0"/>
                <a:ea typeface="+mn-ea"/>
                <a:cs typeface="Arial" panose="020B0604020202020204" pitchFamily="34" charset="0"/>
              </a:rPr>
            </a:br>
            <a:r>
              <a:rPr lang="en-US" sz="2400" b="0" dirty="0">
                <a:latin typeface="Arial" panose="020B0604020202020204" pitchFamily="34" charset="0"/>
                <a:ea typeface="+mn-ea"/>
                <a:cs typeface="Arial" panose="020B0604020202020204" pitchFamily="34" charset="0"/>
              </a:rPr>
              <a:t>	  Sustainability</a:t>
            </a:r>
          </a:p>
          <a:p>
            <a:pPr defTabSz="361950">
              <a:lnSpc>
                <a:spcPct val="150000"/>
              </a:lnSpc>
              <a:spcBef>
                <a:spcPts val="0"/>
              </a:spcBef>
              <a:defRPr/>
            </a:pPr>
            <a:endParaRPr lang="en-US" sz="2400" b="0" dirty="0">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9BA28B00-EAE2-4DBA-824C-E7772C717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2" name="Title 1">
            <a:extLst>
              <a:ext uri="{FF2B5EF4-FFF2-40B4-BE49-F238E27FC236}">
                <a16:creationId xmlns:a16="http://schemas.microsoft.com/office/drawing/2014/main" id="{8D5C877A-44F1-4A34-A3CA-804EA4AA44C8}"/>
              </a:ext>
            </a:extLst>
          </p:cNvPr>
          <p:cNvSpPr>
            <a:spLocks noGrp="1"/>
          </p:cNvSpPr>
          <p:nvPr>
            <p:ph type="title"/>
          </p:nvPr>
        </p:nvSpPr>
        <p:spPr/>
        <p:txBody>
          <a:bodyPr>
            <a:noAutofit/>
          </a:bodyPr>
          <a:lstStyle/>
          <a:p>
            <a:br>
              <a:rPr lang="en-AU" dirty="0"/>
            </a:br>
            <a:r>
              <a:rPr lang="en-AU" dirty="0"/>
              <a:t>Three-dimensional curriculum: </a:t>
            </a:r>
            <a:br>
              <a:rPr lang="en-AU" dirty="0"/>
            </a:br>
            <a:r>
              <a:rPr lang="en-AU" dirty="0"/>
              <a:t>Cross-curriculum priorities</a:t>
            </a:r>
          </a:p>
        </p:txBody>
      </p:sp>
      <p:grpSp>
        <p:nvGrpSpPr>
          <p:cNvPr id="9" name="Group 8">
            <a:extLst>
              <a:ext uri="{FF2B5EF4-FFF2-40B4-BE49-F238E27FC236}">
                <a16:creationId xmlns:a16="http://schemas.microsoft.com/office/drawing/2014/main" id="{090EE045-224B-4955-8000-F32CA476E5C8}"/>
              </a:ext>
            </a:extLst>
          </p:cNvPr>
          <p:cNvGrpSpPr/>
          <p:nvPr/>
        </p:nvGrpSpPr>
        <p:grpSpPr>
          <a:xfrm>
            <a:off x="355247" y="1700649"/>
            <a:ext cx="333376" cy="1431149"/>
            <a:chOff x="-333376" y="1684493"/>
            <a:chExt cx="333376" cy="1431149"/>
          </a:xfrm>
        </p:grpSpPr>
        <p:pic>
          <p:nvPicPr>
            <p:cNvPr id="10" name="Picture 9">
              <a:extLst>
                <a:ext uri="{FF2B5EF4-FFF2-40B4-BE49-F238E27FC236}">
                  <a16:creationId xmlns:a16="http://schemas.microsoft.com/office/drawing/2014/main" id="{617118CB-B483-48EF-961A-48843F55E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B30ED4C9-EC37-4048-8F14-5BC6083C3C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B10530CB-DCB1-481A-B115-F5AD0CE40C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406716237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EBAA34-950F-4749-9ED3-C291DE920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2" name="Title 1">
            <a:extLst>
              <a:ext uri="{FF2B5EF4-FFF2-40B4-BE49-F238E27FC236}">
                <a16:creationId xmlns:a16="http://schemas.microsoft.com/office/drawing/2014/main" id="{C49C777B-236C-4C8C-8703-1218AEBEDD84}"/>
              </a:ext>
            </a:extLst>
          </p:cNvPr>
          <p:cNvSpPr>
            <a:spLocks noGrp="1"/>
          </p:cNvSpPr>
          <p:nvPr>
            <p:ph type="title"/>
          </p:nvPr>
        </p:nvSpPr>
        <p:spPr/>
        <p:txBody>
          <a:bodyPr/>
          <a:lstStyle/>
          <a:p>
            <a:r>
              <a:rPr lang="en-AU" dirty="0"/>
              <a:t>Find out more</a:t>
            </a:r>
          </a:p>
        </p:txBody>
      </p:sp>
      <p:sp>
        <p:nvSpPr>
          <p:cNvPr id="9" name="Content Placeholder 2">
            <a:extLst>
              <a:ext uri="{FF2B5EF4-FFF2-40B4-BE49-F238E27FC236}">
                <a16:creationId xmlns:a16="http://schemas.microsoft.com/office/drawing/2014/main" id="{ADAB80E9-422B-4258-8AA5-AEB05883DED2}"/>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ea typeface="+mj-ea"/>
              </a:rPr>
              <a:t>Find out more on the QCAA Australian Curriculum </a:t>
            </a:r>
            <a:br>
              <a:rPr kumimoji="0" lang="en-US" sz="2800" b="0" i="0" u="none" strike="noStrike" kern="0" cap="none" spc="0" normalizeH="0" baseline="0" noProof="0" dirty="0">
                <a:ln>
                  <a:noFill/>
                </a:ln>
                <a:solidFill>
                  <a:schemeClr val="tx1"/>
                </a:solidFill>
                <a:effectLst/>
                <a:uLnTx/>
                <a:uFillTx/>
                <a:ea typeface="+mj-ea"/>
              </a:rPr>
            </a:br>
            <a:r>
              <a:rPr kumimoji="0" lang="en-US" sz="2800" b="0" i="0" u="none" strike="noStrike" kern="0" cap="none" spc="0" normalizeH="0" baseline="0" noProof="0" dirty="0" err="1">
                <a:ln>
                  <a:noFill/>
                </a:ln>
                <a:solidFill>
                  <a:schemeClr val="tx1"/>
                </a:solidFill>
                <a:effectLst/>
                <a:uLnTx/>
                <a:uFillTx/>
                <a:ea typeface="+mj-ea"/>
              </a:rPr>
              <a:t>webpag</a:t>
            </a:r>
            <a:r>
              <a:rPr lang="en-US" kern="0" dirty="0">
                <a:ea typeface="+mj-ea"/>
              </a:rPr>
              <a:t>e.</a:t>
            </a:r>
            <a:endParaRPr kumimoji="0" lang="en-US" sz="2800" b="0" i="0" u="none" strike="noStrike" kern="0" cap="none" spc="0" normalizeH="0" baseline="0" noProof="0" dirty="0">
              <a:ln>
                <a:noFill/>
              </a:ln>
              <a:solidFill>
                <a:schemeClr val="tx1"/>
              </a:solidFill>
              <a:effectLst/>
              <a:uLnTx/>
              <a:uFillTx/>
              <a:ea typeface="+mj-ea"/>
            </a:endParaRPr>
          </a:p>
        </p:txBody>
      </p:sp>
      <p:grpSp>
        <p:nvGrpSpPr>
          <p:cNvPr id="4" name="Group 3">
            <a:extLst>
              <a:ext uri="{FF2B5EF4-FFF2-40B4-BE49-F238E27FC236}">
                <a16:creationId xmlns:a16="http://schemas.microsoft.com/office/drawing/2014/main" id="{A6959BBA-71C6-4731-BB7E-50F802E16A81}"/>
              </a:ext>
            </a:extLst>
          </p:cNvPr>
          <p:cNvGrpSpPr/>
          <p:nvPr/>
        </p:nvGrpSpPr>
        <p:grpSpPr>
          <a:xfrm>
            <a:off x="3170190" y="2066150"/>
            <a:ext cx="2800742" cy="3960000"/>
            <a:chOff x="3170190" y="2066150"/>
            <a:chExt cx="2800742" cy="3960000"/>
          </a:xfrm>
        </p:grpSpPr>
        <p:pic>
          <p:nvPicPr>
            <p:cNvPr id="7" name="Picture 6">
              <a:extLst>
                <a:ext uri="{FF2B5EF4-FFF2-40B4-BE49-F238E27FC236}">
                  <a16:creationId xmlns:a16="http://schemas.microsoft.com/office/drawing/2014/main" id="{B4D784D4-2BCA-4DB1-BE90-DB636D44F1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0190" y="2066150"/>
              <a:ext cx="2800742" cy="3960000"/>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3" name="Picture 2">
              <a:extLst>
                <a:ext uri="{FF2B5EF4-FFF2-40B4-BE49-F238E27FC236}">
                  <a16:creationId xmlns:a16="http://schemas.microsoft.com/office/drawing/2014/main" id="{8770DBC5-AA0C-41C0-8154-FE9F568AED92}"/>
                </a:ext>
              </a:extLst>
            </p:cNvPr>
            <p:cNvPicPr>
              <a:picLocks noChangeAspect="1"/>
            </p:cNvPicPr>
            <p:nvPr/>
          </p:nvPicPr>
          <p:blipFill>
            <a:blip r:embed="rId5"/>
            <a:stretch>
              <a:fillRect/>
            </a:stretch>
          </p:blipFill>
          <p:spPr>
            <a:xfrm>
              <a:off x="5188060" y="2532810"/>
              <a:ext cx="695004" cy="896190"/>
            </a:xfrm>
            <a:prstGeom prst="rect">
              <a:avLst/>
            </a:prstGeom>
          </p:spPr>
        </p:pic>
      </p:grpSp>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2562" y="1004400"/>
            <a:ext cx="8496000" cy="4653164"/>
          </a:xfrm>
        </p:spPr>
        <p:txBody>
          <a:bodyPr>
            <a:normAutofit fontScale="92500" lnSpcReduction="10000"/>
          </a:bodyPr>
          <a:lstStyle/>
          <a:p>
            <a:pPr>
              <a:lnSpc>
                <a:spcPct val="110000"/>
              </a:lnSpc>
              <a:spcAft>
                <a:spcPts val="0"/>
              </a:spcAft>
            </a:pPr>
            <a:r>
              <a:rPr lang="en-US" sz="300" kern="0" dirty="0">
                <a:latin typeface="Arial" panose="020B0604020202020204" pitchFamily="34" charset="0"/>
                <a:cs typeface="Arial" panose="020B0604020202020204" pitchFamily="34" charset="0"/>
              </a:rPr>
              <a:t>                </a:t>
            </a:r>
          </a:p>
          <a:p>
            <a:pPr>
              <a:lnSpc>
                <a:spcPct val="110000"/>
              </a:lnSpc>
              <a:spcAft>
                <a:spcPts val="0"/>
              </a:spcAft>
            </a:pPr>
            <a:r>
              <a:rPr lang="en-US" sz="1400" dirty="0"/>
              <a:t>              </a:t>
            </a:r>
            <a:r>
              <a:rPr lang="en-US" sz="1400" kern="0" dirty="0">
                <a:latin typeface="Arial" panose="020B0604020202020204" pitchFamily="34" charset="0"/>
                <a:cs typeface="Arial" panose="020B0604020202020204" pitchFamily="34" charset="0"/>
              </a:rPr>
              <a:t>© State of Queensland (QCAA) </a:t>
            </a:r>
            <a:r>
              <a:rPr lang="en-AU" sz="1400" kern="0" dirty="0">
                <a:latin typeface="Arial" panose="020B0604020202020204" pitchFamily="34" charset="0"/>
                <a:cs typeface="Arial" panose="020B0604020202020204" pitchFamily="34" charset="0"/>
              </a:rPr>
              <a:t>2022</a:t>
            </a:r>
          </a:p>
          <a:p>
            <a:pPr>
              <a:lnSpc>
                <a:spcPct val="110000"/>
              </a:lnSpc>
            </a:pPr>
            <a:r>
              <a:rPr lang="en-AU" sz="1400" b="1" kern="0" spc="-20" dirty="0">
                <a:latin typeface="Arial" panose="020B0604020202020204" pitchFamily="34" charset="0"/>
                <a:cs typeface="Arial" panose="020B0604020202020204" pitchFamily="34" charset="0"/>
              </a:rPr>
              <a:t>Licence:</a:t>
            </a:r>
            <a:r>
              <a:rPr lang="en-AU" sz="1400" kern="0" spc="-20" dirty="0">
                <a:latin typeface="Arial" panose="020B0604020202020204" pitchFamily="34" charset="0"/>
                <a:cs typeface="Arial" panose="020B0604020202020204" pitchFamily="34" charset="0"/>
              </a:rPr>
              <a:t> </a:t>
            </a:r>
            <a:r>
              <a:rPr lang="en-AU" sz="1400" kern="0" spc="-20" dirty="0">
                <a:latin typeface="Arial" panose="020B0604020202020204" pitchFamily="34" charset="0"/>
                <a:cs typeface="Arial" panose="020B0604020202020204" pitchFamily="34" charset="0"/>
                <a:hlinkClick r:id="rId3"/>
              </a:rPr>
              <a:t>https://creativecommons.org/licenses/by/4.0</a:t>
            </a:r>
            <a:r>
              <a:rPr lang="en-AU" sz="1400" kern="0" spc="-20" dirty="0">
                <a:latin typeface="Arial" panose="020B0604020202020204" pitchFamily="34" charset="0"/>
                <a:cs typeface="Arial" panose="020B0604020202020204" pitchFamily="34" charset="0"/>
              </a:rPr>
              <a:t> </a:t>
            </a:r>
            <a:r>
              <a:rPr lang="en-AU" sz="1400" b="1" kern="0" spc="-20" dirty="0">
                <a:solidFill>
                  <a:schemeClr val="tx2">
                    <a:lumMod val="50000"/>
                    <a:lumOff val="50000"/>
                  </a:schemeClr>
                </a:solidFill>
                <a:latin typeface="Arial" panose="020B0604020202020204" pitchFamily="34" charset="0"/>
                <a:cs typeface="Arial" panose="020B0604020202020204" pitchFamily="34" charset="0"/>
              </a:rPr>
              <a:t>|</a:t>
            </a:r>
            <a:r>
              <a:rPr lang="en-AU" sz="1400" kern="0" spc="-20" dirty="0">
                <a:latin typeface="Arial" panose="020B0604020202020204" pitchFamily="34" charset="0"/>
                <a:cs typeface="Arial" panose="020B0604020202020204" pitchFamily="34" charset="0"/>
              </a:rPr>
              <a:t> </a:t>
            </a:r>
            <a:r>
              <a:rPr lang="en-AU" sz="1400" b="1" kern="0" spc="-20" dirty="0">
                <a:latin typeface="Arial" panose="020B0604020202020204" pitchFamily="34" charset="0"/>
                <a:cs typeface="Arial" panose="020B0604020202020204" pitchFamily="34" charset="0"/>
              </a:rPr>
              <a:t>Copyright notice:</a:t>
            </a:r>
            <a:r>
              <a:rPr lang="en-AU" sz="1400" kern="0" spc="-20" dirty="0">
                <a:latin typeface="Arial" panose="020B0604020202020204" pitchFamily="34" charset="0"/>
                <a:cs typeface="Arial" panose="020B0604020202020204" pitchFamily="34" charset="0"/>
              </a:rPr>
              <a:t> </a:t>
            </a:r>
            <a:r>
              <a:rPr lang="en-AU" sz="1400" kern="0" spc="-20" dirty="0">
                <a:latin typeface="Arial" panose="020B0604020202020204" pitchFamily="34" charset="0"/>
                <a:cs typeface="Arial" panose="020B0604020202020204" pitchFamily="34" charset="0"/>
                <a:hlinkClick r:id="rId4"/>
              </a:rPr>
              <a:t>www.qcaa.qld.edu.au/copyright</a:t>
            </a:r>
            <a:r>
              <a:rPr lang="en-AU" sz="1400" kern="0" spc="-20" dirty="0">
                <a:latin typeface="Arial" panose="020B0604020202020204" pitchFamily="34" charset="0"/>
                <a:cs typeface="Arial" panose="020B0604020202020204" pitchFamily="34" charset="0"/>
              </a:rPr>
              <a:t> — lists the full terms and conditions, which specify certain exceptions to the licence. </a:t>
            </a:r>
            <a:r>
              <a:rPr lang="en-AU" sz="1400" b="1" kern="0" spc="-20" dirty="0">
                <a:solidFill>
                  <a:schemeClr val="tx2">
                    <a:lumMod val="50000"/>
                    <a:lumOff val="50000"/>
                  </a:schemeClr>
                </a:solidFill>
                <a:latin typeface="Arial" panose="020B0604020202020204" pitchFamily="34" charset="0"/>
                <a:cs typeface="Arial" panose="020B0604020202020204" pitchFamily="34" charset="0"/>
              </a:rPr>
              <a:t>|</a:t>
            </a:r>
            <a:r>
              <a:rPr lang="en-AU" sz="1400" kern="0" spc="-20" dirty="0">
                <a:latin typeface="Arial" panose="020B0604020202020204" pitchFamily="34" charset="0"/>
                <a:cs typeface="Arial" panose="020B0604020202020204" pitchFamily="34" charset="0"/>
              </a:rPr>
              <a:t> </a:t>
            </a:r>
            <a:br>
              <a:rPr lang="en-AU" sz="1400" kern="0" spc="-20" dirty="0">
                <a:latin typeface="Arial" panose="020B0604020202020204" pitchFamily="34" charset="0"/>
                <a:cs typeface="Arial" panose="020B0604020202020204" pitchFamily="34" charset="0"/>
              </a:rPr>
            </a:br>
            <a:r>
              <a:rPr lang="en-US" sz="1400" b="1" kern="0" dirty="0">
                <a:latin typeface="Arial" panose="020B0604020202020204" pitchFamily="34" charset="0"/>
                <a:cs typeface="Arial" panose="020B0604020202020204" pitchFamily="34" charset="0"/>
              </a:rPr>
              <a:t>Attribution:</a:t>
            </a:r>
            <a:r>
              <a:rPr lang="en-US" sz="1400" kern="0" dirty="0">
                <a:latin typeface="Arial" panose="020B0604020202020204" pitchFamily="34" charset="0"/>
                <a:cs typeface="Arial" panose="020B0604020202020204" pitchFamily="34" charset="0"/>
              </a:rPr>
              <a:t> ‘©</a:t>
            </a:r>
            <a:r>
              <a:rPr lang="en-AU" sz="1400" kern="0" dirty="0">
                <a:latin typeface="Arial" panose="020B0604020202020204" pitchFamily="34" charset="0"/>
                <a:cs typeface="Arial" panose="020B0604020202020204" pitchFamily="34" charset="0"/>
              </a:rPr>
              <a:t> </a:t>
            </a:r>
            <a:r>
              <a:rPr lang="en-US" sz="1400" kern="0" dirty="0">
                <a:latin typeface="Arial" panose="020B0604020202020204" pitchFamily="34" charset="0"/>
                <a:cs typeface="Arial" panose="020B0604020202020204" pitchFamily="34" charset="0"/>
              </a:rPr>
              <a:t>State</a:t>
            </a:r>
            <a:r>
              <a:rPr lang="en-AU" sz="1400" kern="0" dirty="0">
                <a:latin typeface="Arial" panose="020B0604020202020204" pitchFamily="34" charset="0"/>
                <a:cs typeface="Arial" panose="020B0604020202020204" pitchFamily="34" charset="0"/>
              </a:rPr>
              <a:t> </a:t>
            </a:r>
            <a:r>
              <a:rPr lang="en-US" sz="1400" kern="0" dirty="0">
                <a:latin typeface="Arial" panose="020B0604020202020204" pitchFamily="34" charset="0"/>
                <a:cs typeface="Arial" panose="020B0604020202020204" pitchFamily="34" charset="0"/>
              </a:rPr>
              <a:t>of</a:t>
            </a:r>
            <a:r>
              <a:rPr lang="en-AU" sz="1400" kern="0" dirty="0">
                <a:latin typeface="Arial" panose="020B0604020202020204" pitchFamily="34" charset="0"/>
                <a:cs typeface="Arial" panose="020B0604020202020204" pitchFamily="34" charset="0"/>
              </a:rPr>
              <a:t> </a:t>
            </a:r>
            <a:r>
              <a:rPr lang="en-US" sz="1400" kern="0" dirty="0">
                <a:latin typeface="Arial" panose="020B0604020202020204" pitchFamily="34" charset="0"/>
                <a:cs typeface="Arial" panose="020B0604020202020204" pitchFamily="34" charset="0"/>
              </a:rPr>
              <a:t>Queensland</a:t>
            </a:r>
            <a:r>
              <a:rPr lang="en-AU" sz="1400" kern="0" dirty="0">
                <a:latin typeface="Arial" panose="020B0604020202020204" pitchFamily="34" charset="0"/>
                <a:cs typeface="Arial" panose="020B0604020202020204" pitchFamily="34" charset="0"/>
              </a:rPr>
              <a:t> </a:t>
            </a:r>
            <a:r>
              <a:rPr lang="en-US" sz="1400" kern="0" dirty="0">
                <a:latin typeface="Arial" panose="020B0604020202020204" pitchFamily="34" charset="0"/>
                <a:cs typeface="Arial" panose="020B0604020202020204" pitchFamily="34" charset="0"/>
              </a:rPr>
              <a:t>(</a:t>
            </a:r>
            <a:r>
              <a:rPr lang="en-US" sz="1400" kern="0" dirty="0">
                <a:latin typeface="Arial" panose="020B0604020202020204" pitchFamily="34" charset="0"/>
                <a:cs typeface="Arial" panose="020B0604020202020204" pitchFamily="34" charset="0"/>
                <a:hlinkClick r:id="rId5"/>
              </a:rPr>
              <a:t>QCAA</a:t>
            </a:r>
            <a:r>
              <a:rPr lang="en-US" sz="1400" kern="0" dirty="0">
                <a:latin typeface="Arial" panose="020B0604020202020204" pitchFamily="34" charset="0"/>
                <a:cs typeface="Arial" panose="020B0604020202020204" pitchFamily="34" charset="0"/>
              </a:rPr>
              <a:t>)</a:t>
            </a:r>
            <a:r>
              <a:rPr lang="en-AU" sz="1400" kern="0" dirty="0">
                <a:latin typeface="Arial" panose="020B0604020202020204" pitchFamily="34" charset="0"/>
                <a:cs typeface="Arial" panose="020B0604020202020204" pitchFamily="34" charset="0"/>
              </a:rPr>
              <a:t> 2022’ — please include the link to our copyright notice.</a:t>
            </a:r>
          </a:p>
          <a:p>
            <a:pPr>
              <a:lnSpc>
                <a:spcPct val="110000"/>
              </a:lnSpc>
            </a:pPr>
            <a:r>
              <a:rPr lang="en-US" sz="1400" kern="0" dirty="0">
                <a:latin typeface="Arial" panose="020B0604020202020204" pitchFamily="34" charset="0"/>
                <a:cs typeface="Arial" panose="020B0604020202020204" pitchFamily="34" charset="0"/>
              </a:rPr>
              <a:t>Other copyright material in this publication is listed below:</a:t>
            </a:r>
          </a:p>
          <a:p>
            <a:pPr marL="228600" indent="-228600">
              <a:buFont typeface="+mj-lt"/>
              <a:buAutoNum type="arabicPeriod"/>
            </a:pPr>
            <a:r>
              <a:rPr lang="en-AU" sz="14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AU" sz="1400" kern="0" dirty="0">
                <a:solidFill>
                  <a:srgbClr val="111111"/>
                </a:solidFill>
                <a:latin typeface="Arial" panose="020B0604020202020204" pitchFamily="34" charset="0"/>
                <a:ea typeface="Times New Roman" panose="02020603050405020304" pitchFamily="18" charset="0"/>
                <a:cs typeface="Arial" panose="020B0604020202020204" pitchFamily="34"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6"/>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7"/>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8"/>
              </a:rPr>
              <a:t>copyright notice</a:t>
            </a:r>
            <a:r>
              <a:rPr lang="en-US" sz="1400" dirty="0"/>
              <a:t>.</a:t>
            </a:r>
          </a:p>
          <a:p>
            <a:pPr marL="230400" indent="-230400" fontAlgn="auto">
              <a:spcAft>
                <a:spcPts val="0"/>
              </a:spcAft>
              <a:buFont typeface="+mj-lt"/>
              <a:buAutoNum type="arabicPeriod"/>
            </a:pPr>
            <a:r>
              <a:rPr lang="en-US" sz="1400" dirty="0">
                <a:solidFill>
                  <a:srgbClr val="000000"/>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a:t>
            </a:r>
          </a:p>
          <a:p>
            <a:pPr marL="263525" fontAlgn="auto">
              <a:spcAft>
                <a:spcPts val="0"/>
              </a:spcAft>
            </a:pPr>
            <a:r>
              <a:rPr lang="en-US" sz="1400" dirty="0">
                <a:solidFill>
                  <a:srgbClr val="000000"/>
                </a:solidFill>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400" dirty="0" err="1">
                <a:solidFill>
                  <a:srgbClr val="000000"/>
                </a:solidFill>
              </a:rPr>
              <a:t>organisation</a:t>
            </a:r>
            <a:r>
              <a:rPr lang="en-US" sz="1400"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rPr>
              <a:t>licence</a:t>
            </a:r>
            <a:r>
              <a:rPr lang="en-US" sz="1400" dirty="0">
                <a:solidFill>
                  <a:srgbClr val="000000"/>
                </a:solidFill>
              </a:rPr>
              <a:t> any of these materials to others. Apart from any uses permitted under the Copyright Act 1968 (</a:t>
            </a:r>
            <a:r>
              <a:rPr lang="en-US" sz="1400" dirty="0" err="1">
                <a:solidFill>
                  <a:srgbClr val="000000"/>
                </a:solidFill>
              </a:rPr>
              <a:t>Cth</a:t>
            </a:r>
            <a:r>
              <a:rPr lang="en-US" sz="1400" dirty="0">
                <a:solidFill>
                  <a:srgbClr val="000000"/>
                </a:solidFill>
              </a:rPr>
              <a:t>), and those explicitly granted above, all other rights are reserved by ACARA. If you want to use such material in a manner that is outside this restrictive </a:t>
            </a:r>
            <a:r>
              <a:rPr lang="en-US" sz="1400" dirty="0" err="1">
                <a:solidFill>
                  <a:srgbClr val="000000"/>
                </a:solidFill>
              </a:rPr>
              <a:t>licence</a:t>
            </a:r>
            <a:r>
              <a:rPr lang="en-US" sz="1400" dirty="0">
                <a:solidFill>
                  <a:srgbClr val="000000"/>
                </a:solidFill>
              </a:rPr>
              <a:t>, you must request permission from ACARA by emailing (</a:t>
            </a:r>
            <a:r>
              <a:rPr lang="en-US" sz="1400" dirty="0">
                <a:solidFill>
                  <a:srgbClr val="000000"/>
                </a:solidFill>
                <a:hlinkClick r:id="rId9">
                  <a:extLst>
                    <a:ext uri="{A12FA001-AC4F-418D-AE19-62706E023703}">
                      <ahyp:hlinkClr xmlns:ahyp="http://schemas.microsoft.com/office/drawing/2018/hyperlinkcolor" val="tx"/>
                    </a:ext>
                  </a:extLst>
                </a:hlinkClick>
              </a:rPr>
              <a:t>copyright@acara.edu.au</a:t>
            </a:r>
            <a:r>
              <a:rPr lang="en-US" sz="1400" dirty="0">
                <a:solidFill>
                  <a:srgbClr val="000000"/>
                </a:solidFill>
              </a:rPr>
              <a:t>). </a:t>
            </a:r>
            <a:endParaRPr lang="en-AU" sz="1400" dirty="0">
              <a:solidFill>
                <a:srgbClr val="000000"/>
              </a:solidFill>
            </a:endParaRPr>
          </a:p>
          <a:p>
            <a:pPr marL="230400" indent="-230400" fontAlgn="auto">
              <a:spcAft>
                <a:spcPts val="0"/>
              </a:spcAft>
              <a:buFont typeface="+mj-lt"/>
              <a:buAutoNum type="arabicPeriod"/>
            </a:pPr>
            <a:endParaRPr lang="en-US" sz="1400" dirty="0"/>
          </a:p>
          <a:p>
            <a:pPr>
              <a:lnSpc>
                <a:spcPct val="110000"/>
              </a:lnSpc>
            </a:pPr>
            <a:endParaRPr lang="en-AU" sz="1400" kern="0" dirty="0">
              <a:latin typeface="Arial" panose="020B0604020202020204" pitchFamily="34" charset="0"/>
              <a:cs typeface="Arial" panose="020B0604020202020204" pitchFamily="34" charset="0"/>
            </a:endParaRPr>
          </a:p>
          <a:p>
            <a:pPr>
              <a:lnSpc>
                <a:spcPct val="110000"/>
              </a:lnSpc>
            </a:pPr>
            <a:endParaRPr lang="en-AU" sz="1400" dirty="0"/>
          </a:p>
        </p:txBody>
      </p:sp>
      <p:sp>
        <p:nvSpPr>
          <p:cNvPr id="6" name="Title 5">
            <a:extLst>
              <a:ext uri="{FF2B5EF4-FFF2-40B4-BE49-F238E27FC236}">
                <a16:creationId xmlns:a16="http://schemas.microsoft.com/office/drawing/2014/main" id="{109DADD0-5F5F-4036-AC2A-23CCFC39150C}"/>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2937255020"/>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24172" y="1268760"/>
            <a:ext cx="849630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endParaRPr lang="en-US" sz="1800" b="0">
              <a:solidFill>
                <a:schemeClr val="tx1"/>
              </a:solidFill>
            </a:endParaRPr>
          </a:p>
        </p:txBody>
      </p:sp>
      <p:sp>
        <p:nvSpPr>
          <p:cNvPr id="2" name="Title 1">
            <a:extLst>
              <a:ext uri="{FF2B5EF4-FFF2-40B4-BE49-F238E27FC236}">
                <a16:creationId xmlns:a16="http://schemas.microsoft.com/office/drawing/2014/main" id="{942BBD43-EF5C-4EAB-AF57-10D625D3A4E9}"/>
              </a:ext>
            </a:extLst>
          </p:cNvPr>
          <p:cNvSpPr>
            <a:spLocks noGrp="1"/>
          </p:cNvSpPr>
          <p:nvPr>
            <p:ph type="title"/>
          </p:nvPr>
        </p:nvSpPr>
        <p:spPr/>
        <p:txBody>
          <a:bodyPr/>
          <a:lstStyle/>
          <a:p>
            <a:r>
              <a:rPr lang="en-AU" dirty="0"/>
              <a:t>Learning goals</a:t>
            </a:r>
          </a:p>
        </p:txBody>
      </p:sp>
      <p:sp>
        <p:nvSpPr>
          <p:cNvPr id="6" name="Content Placeholder 2">
            <a:extLst>
              <a:ext uri="{FF2B5EF4-FFF2-40B4-BE49-F238E27FC236}">
                <a16:creationId xmlns:a16="http://schemas.microsoft.com/office/drawing/2014/main" id="{35E90E2E-C9BC-4B07-8D62-0D15D289A00A}"/>
              </a:ext>
            </a:extLst>
          </p:cNvPr>
          <p:cNvSpPr>
            <a:spLocks noGrp="1"/>
          </p:cNvSpPr>
          <p:nvPr>
            <p:ph idx="1"/>
          </p:nvPr>
        </p:nvSpPr>
        <p:spPr/>
        <p:txBody>
          <a:bodyPr>
            <a:normAutofit/>
          </a:bodyPr>
          <a:lstStyle/>
          <a:p>
            <a:pPr marL="0" indent="0">
              <a:spcBef>
                <a:spcPct val="30000"/>
              </a:spcBef>
              <a:defRPr/>
            </a:pPr>
            <a:r>
              <a:rPr lang="en-AU" dirty="0">
                <a:solidFill>
                  <a:schemeClr val="tx2"/>
                </a:solidFill>
              </a:rPr>
              <a:t>This</a:t>
            </a:r>
            <a:r>
              <a:rPr lang="en-AU" dirty="0"/>
              <a:t> </a:t>
            </a:r>
            <a:r>
              <a:rPr lang="en-AU" dirty="0">
                <a:solidFill>
                  <a:schemeClr val="tx2"/>
                </a:solidFill>
              </a:rPr>
              <a:t>presentation aims to:</a:t>
            </a:r>
          </a:p>
          <a:p>
            <a:pPr marL="360000" indent="-360000">
              <a:spcBef>
                <a:spcPts val="600"/>
              </a:spcBef>
              <a:buFont typeface="Arial" panose="020B0604020202020204" pitchFamily="34" charset="0"/>
              <a:buChar char="•"/>
              <a:defRPr/>
            </a:pPr>
            <a:r>
              <a:rPr lang="en-AU" dirty="0">
                <a:solidFill>
                  <a:schemeClr val="tx2"/>
                </a:solidFill>
              </a:rPr>
              <a:t>build understanding of the Australian Curriculum Version 9.0: Health and Physical Education</a:t>
            </a:r>
          </a:p>
          <a:p>
            <a:pPr marL="360000" indent="-360000">
              <a:spcBef>
                <a:spcPts val="600"/>
              </a:spcBef>
              <a:buFont typeface="Arial" panose="020B0604020202020204" pitchFamily="34" charset="0"/>
              <a:buChar char="•"/>
              <a:defRPr/>
            </a:pPr>
            <a:r>
              <a:rPr lang="en-AU" dirty="0">
                <a:solidFill>
                  <a:schemeClr val="tx2"/>
                </a:solidFill>
              </a:rPr>
              <a:t>provide an overview of the structure of the Health and Physical Education learning area.</a:t>
            </a:r>
          </a:p>
        </p:txBody>
      </p:sp>
    </p:spTree>
    <p:extLst>
      <p:ext uri="{BB962C8B-B14F-4D97-AF65-F5344CB8AC3E}">
        <p14:creationId xmlns:p14="http://schemas.microsoft.com/office/powerpoint/2010/main" val="85532197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86F3A4-FD42-4E8A-A7C3-8E158261E134}"/>
              </a:ext>
            </a:extLst>
          </p:cNvPr>
          <p:cNvSpPr>
            <a:spLocks noGrp="1"/>
          </p:cNvSpPr>
          <p:nvPr>
            <p:ph type="title" orient="vert"/>
          </p:nvPr>
        </p:nvSpPr>
        <p:spPr/>
        <p:txBody>
          <a:bodyPr/>
          <a:lstStyle/>
          <a:p>
            <a:r>
              <a:rPr lang="en-AU" dirty="0"/>
              <a:t>QCAA social media</a:t>
            </a:r>
          </a:p>
        </p:txBody>
      </p:sp>
    </p:spTree>
    <p:extLst>
      <p:ext uri="{BB962C8B-B14F-4D97-AF65-F5344CB8AC3E}">
        <p14:creationId xmlns:p14="http://schemas.microsoft.com/office/powerpoint/2010/main" val="279027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04EF97-3A8D-418D-A1D3-56C3067A45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2" name="Title 1">
            <a:extLst>
              <a:ext uri="{FF2B5EF4-FFF2-40B4-BE49-F238E27FC236}">
                <a16:creationId xmlns:a16="http://schemas.microsoft.com/office/drawing/2014/main" id="{F62A6B8C-4BFF-4EAA-8444-7790AFB08A4C}"/>
              </a:ext>
            </a:extLst>
          </p:cNvPr>
          <p:cNvSpPr>
            <a:spLocks noGrp="1"/>
          </p:cNvSpPr>
          <p:nvPr>
            <p:ph type="title"/>
          </p:nvPr>
        </p:nvSpPr>
        <p:spPr/>
        <p:txBody>
          <a:bodyPr/>
          <a:lstStyle/>
          <a:p>
            <a:r>
              <a:rPr lang="en-AU" dirty="0"/>
              <a:t>Three-dimensional curriculum</a:t>
            </a:r>
          </a:p>
        </p:txBody>
      </p:sp>
      <p:sp>
        <p:nvSpPr>
          <p:cNvPr id="9" name="Content Placeholder 2">
            <a:extLst>
              <a:ext uri="{FF2B5EF4-FFF2-40B4-BE49-F238E27FC236}">
                <a16:creationId xmlns:a16="http://schemas.microsoft.com/office/drawing/2014/main" id="{A7A132DD-ACB2-4504-9AAC-58875A4188AF}"/>
              </a:ext>
            </a:extLst>
          </p:cNvPr>
          <p:cNvSpPr>
            <a:spLocks noGrp="1"/>
          </p:cNvSpPr>
          <p:nvPr>
            <p:ph idx="1"/>
          </p:nvPr>
        </p:nvSpPr>
        <p:spPr/>
        <p:txBody>
          <a:bodyPr/>
          <a:lstStyle/>
          <a:p>
            <a:pPr>
              <a:spcBef>
                <a:spcPts val="600"/>
              </a:spcBef>
            </a:pPr>
            <a:r>
              <a:rPr lang="en-AU" sz="2800" b="0" dirty="0"/>
              <a:t>The Australian Curriculum is a three-dimensional curriculum made up of:</a:t>
            </a:r>
          </a:p>
          <a:p>
            <a:pPr marL="360000" indent="-360000">
              <a:spcBef>
                <a:spcPts val="600"/>
              </a:spcBef>
              <a:buFont typeface="Arial" pitchFamily="34" charset="0"/>
              <a:buChar char="•"/>
              <a:defRPr/>
            </a:pPr>
            <a:r>
              <a:rPr lang="en-AU" sz="2800" b="0" dirty="0"/>
              <a:t>learning areas </a:t>
            </a:r>
          </a:p>
          <a:p>
            <a:pPr marL="360000" indent="-360000">
              <a:spcBef>
                <a:spcPts val="600"/>
              </a:spcBef>
              <a:buFont typeface="Arial" pitchFamily="34" charset="0"/>
              <a:buChar char="•"/>
              <a:defRPr/>
            </a:pPr>
            <a:r>
              <a:rPr lang="en-AU" sz="2800" b="0" dirty="0"/>
              <a:t>general capabilities </a:t>
            </a:r>
          </a:p>
          <a:p>
            <a:pPr marL="360000" indent="-360000">
              <a:spcBef>
                <a:spcPts val="600"/>
              </a:spcBef>
              <a:buFont typeface="Arial" pitchFamily="34" charset="0"/>
              <a:buChar char="•"/>
              <a:defRPr/>
            </a:pPr>
            <a:r>
              <a:rPr lang="en-AU" sz="2800" b="0" dirty="0"/>
              <a:t>cross-curriculum</a:t>
            </a:r>
            <a:br>
              <a:rPr lang="en-AU" sz="2800" b="0" dirty="0"/>
            </a:br>
            <a:r>
              <a:rPr lang="en-AU" sz="2800" b="0" dirty="0"/>
              <a:t>priorities. </a:t>
            </a:r>
          </a:p>
        </p:txBody>
      </p:sp>
      <p:sp>
        <p:nvSpPr>
          <p:cNvPr id="12" name="TextBox 11">
            <a:extLst>
              <a:ext uri="{FF2B5EF4-FFF2-40B4-BE49-F238E27FC236}">
                <a16:creationId xmlns:a16="http://schemas.microsoft.com/office/drawing/2014/main" id="{6C0B071D-B87D-458E-8DC6-C48B9A245A3C}"/>
              </a:ext>
            </a:extLst>
          </p:cNvPr>
          <p:cNvSpPr txBox="1"/>
          <p:nvPr/>
        </p:nvSpPr>
        <p:spPr>
          <a:xfrm>
            <a:off x="324000" y="5987059"/>
            <a:ext cx="7108766" cy="212622"/>
          </a:xfrm>
          <a:prstGeom prst="rect">
            <a:avLst/>
          </a:prstGeom>
          <a:noFill/>
        </p:spPr>
        <p:txBody>
          <a:bodyPr wrap="square">
            <a:spAutoFit/>
          </a:bodyPr>
          <a:lstStyle/>
          <a:p>
            <a:pPr marL="323850" indent="-323850">
              <a:lnSpc>
                <a:spcPct val="105000"/>
              </a:lnSpc>
              <a:spcBef>
                <a:spcPts val="200"/>
              </a:spcBef>
              <a:spcAft>
                <a:spcPts val="200"/>
              </a:spcAft>
              <a:tabLst>
                <a:tab pos="0" algn="l"/>
              </a:tabLs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ACARA image from Summary overview (video): </a:t>
            </a:r>
            <a:r>
              <a:rPr lang="en-US"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https://v9.australiancurriculum.edu.au/help/website-tour</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AU"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a:rPr>
              <a:t> </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757505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EC3CE1-2A91-4395-AC2C-02009789FC5B}"/>
              </a:ext>
            </a:extLst>
          </p:cNvPr>
          <p:cNvSpPr>
            <a:spLocks noGrp="1"/>
          </p:cNvSpPr>
          <p:nvPr>
            <p:ph idx="1"/>
          </p:nvPr>
        </p:nvSpPr>
        <p:spPr>
          <a:xfrm>
            <a:off x="324000" y="986401"/>
            <a:ext cx="8493125" cy="4565681"/>
          </a:xfrm>
        </p:spPr>
        <p:txBody>
          <a:bodyPr/>
          <a:lstStyle/>
          <a:p>
            <a:pPr marL="360000" indent="-360000">
              <a:spcBef>
                <a:spcPts val="500"/>
              </a:spcBef>
              <a:buFont typeface="Arial" panose="020B0604020202020204" pitchFamily="34" charset="0"/>
              <a:buChar char="•"/>
            </a:pPr>
            <a:r>
              <a:rPr lang="en-AU" dirty="0"/>
              <a:t>Rationale</a:t>
            </a:r>
          </a:p>
          <a:p>
            <a:pPr marL="360000" indent="-360000">
              <a:spcBef>
                <a:spcPts val="500"/>
              </a:spcBef>
              <a:buFont typeface="Arial" panose="020B0604020202020204" pitchFamily="34" charset="0"/>
              <a:buChar char="•"/>
            </a:pPr>
            <a:r>
              <a:rPr lang="en-AU" dirty="0"/>
              <a:t>Aims</a:t>
            </a:r>
          </a:p>
          <a:p>
            <a:pPr marL="360000" indent="-360000">
              <a:spcBef>
                <a:spcPts val="500"/>
              </a:spcBef>
              <a:buFont typeface="Arial" panose="020B0604020202020204" pitchFamily="34" charset="0"/>
              <a:buChar char="•"/>
            </a:pPr>
            <a:r>
              <a:rPr lang="en-AU" dirty="0"/>
              <a:t>Key considerations</a:t>
            </a:r>
          </a:p>
          <a:p>
            <a:pPr marL="360000" indent="-360000">
              <a:spcBef>
                <a:spcPts val="500"/>
              </a:spcBef>
              <a:buFont typeface="Arial" panose="020B0604020202020204" pitchFamily="34" charset="0"/>
              <a:buChar char="•"/>
            </a:pPr>
            <a:r>
              <a:rPr lang="en-AU" dirty="0"/>
              <a:t>Key connections</a:t>
            </a:r>
          </a:p>
          <a:p>
            <a:pPr marL="360000" indent="-360000">
              <a:spcBef>
                <a:spcPts val="500"/>
              </a:spcBef>
              <a:buFont typeface="Arial" panose="020B0604020202020204" pitchFamily="34" charset="0"/>
              <a:buChar char="•"/>
            </a:pPr>
            <a:r>
              <a:rPr lang="en-AU" dirty="0"/>
              <a:t>Structure</a:t>
            </a:r>
          </a:p>
          <a:p>
            <a:pPr marL="828000" lvl="1" indent="-457200">
              <a:spcBef>
                <a:spcPts val="500"/>
              </a:spcBef>
              <a:buFont typeface="Arial" panose="020B0604020202020204" pitchFamily="34" charset="0"/>
              <a:buChar char="─"/>
            </a:pPr>
            <a:r>
              <a:rPr lang="en-AU" dirty="0"/>
              <a:t>Year/banded curriculum*</a:t>
            </a:r>
          </a:p>
          <a:p>
            <a:pPr marL="828000" lvl="1" indent="-457200">
              <a:spcBef>
                <a:spcPts val="500"/>
              </a:spcBef>
              <a:buFont typeface="Arial" panose="020B0604020202020204" pitchFamily="34" charset="0"/>
              <a:buChar char="─"/>
            </a:pPr>
            <a:r>
              <a:rPr lang="en-AU" dirty="0"/>
              <a:t>Focus areas</a:t>
            </a:r>
          </a:p>
          <a:p>
            <a:pPr marL="828000" lvl="1" indent="-457200">
              <a:spcBef>
                <a:spcPts val="500"/>
              </a:spcBef>
              <a:buFont typeface="Arial" panose="020B0604020202020204" pitchFamily="34" charset="0"/>
              <a:buChar char="─"/>
            </a:pPr>
            <a:r>
              <a:rPr lang="en-AU" dirty="0"/>
              <a:t>Achievement standards</a:t>
            </a:r>
          </a:p>
          <a:p>
            <a:pPr marL="828000" lvl="1" indent="-457200">
              <a:spcBef>
                <a:spcPts val="500"/>
              </a:spcBef>
              <a:buFont typeface="Arial" panose="020B0604020202020204" pitchFamily="34" charset="0"/>
              <a:buChar char="─"/>
            </a:pPr>
            <a:r>
              <a:rPr lang="en-AU" dirty="0"/>
              <a:t>Curriculum content</a:t>
            </a:r>
          </a:p>
          <a:p>
            <a:pPr>
              <a:spcBef>
                <a:spcPts val="500"/>
              </a:spcBef>
            </a:pPr>
            <a:endParaRPr lang="en-AU" dirty="0"/>
          </a:p>
        </p:txBody>
      </p:sp>
      <p:sp>
        <p:nvSpPr>
          <p:cNvPr id="7" name="TextBox 6">
            <a:extLst>
              <a:ext uri="{FF2B5EF4-FFF2-40B4-BE49-F238E27FC236}">
                <a16:creationId xmlns:a16="http://schemas.microsoft.com/office/drawing/2014/main" id="{899E1080-0842-4BF2-9291-1CFFB931B424}"/>
              </a:ext>
            </a:extLst>
          </p:cNvPr>
          <p:cNvSpPr txBox="1"/>
          <p:nvPr/>
        </p:nvSpPr>
        <p:spPr>
          <a:xfrm>
            <a:off x="429477" y="5348882"/>
            <a:ext cx="8387648" cy="646331"/>
          </a:xfrm>
          <a:prstGeom prst="rect">
            <a:avLst/>
          </a:prstGeom>
          <a:noFill/>
        </p:spPr>
        <p:txBody>
          <a:bodyPr wrap="square">
            <a:spAutoFit/>
          </a:bodyPr>
          <a:lstStyle/>
          <a:p>
            <a:r>
              <a:rPr lang="en-AU" sz="1800" dirty="0"/>
              <a:t>* The Australian Curriculum: HPE is presented in two-year band levels from Year 1 to Year 10, with Prep presented as a single year level</a:t>
            </a:r>
          </a:p>
        </p:txBody>
      </p:sp>
      <p:sp>
        <p:nvSpPr>
          <p:cNvPr id="3" name="Title 2">
            <a:extLst>
              <a:ext uri="{FF2B5EF4-FFF2-40B4-BE49-F238E27FC236}">
                <a16:creationId xmlns:a16="http://schemas.microsoft.com/office/drawing/2014/main" id="{909DAFAA-92C5-44B5-B294-6DAFCDE6BC45}"/>
              </a:ext>
            </a:extLst>
          </p:cNvPr>
          <p:cNvSpPr>
            <a:spLocks noGrp="1"/>
          </p:cNvSpPr>
          <p:nvPr>
            <p:ph type="title"/>
          </p:nvPr>
        </p:nvSpPr>
        <p:spPr/>
        <p:txBody>
          <a:bodyPr/>
          <a:lstStyle/>
          <a:p>
            <a:r>
              <a:rPr lang="en-US" dirty="0"/>
              <a:t>Structure of the HPE learning area</a:t>
            </a:r>
            <a:endParaRPr lang="en-AU" dirty="0"/>
          </a:p>
        </p:txBody>
      </p:sp>
      <p:sp>
        <p:nvSpPr>
          <p:cNvPr id="4" name="TextBox 3">
            <a:extLst>
              <a:ext uri="{FF2B5EF4-FFF2-40B4-BE49-F238E27FC236}">
                <a16:creationId xmlns:a16="http://schemas.microsoft.com/office/drawing/2014/main" id="{C995A197-6DE4-4333-8377-4E65558832E7}"/>
              </a:ext>
            </a:extLst>
          </p:cNvPr>
          <p:cNvSpPr txBox="1"/>
          <p:nvPr/>
        </p:nvSpPr>
        <p:spPr>
          <a:xfrm>
            <a:off x="429477" y="5995213"/>
            <a:ext cx="7442200" cy="215444"/>
          </a:xfrm>
          <a:prstGeom prst="rect">
            <a:avLst/>
          </a:prstGeom>
          <a:noFill/>
        </p:spPr>
        <p:txBody>
          <a:bodyPr wrap="square" rtlCol="0">
            <a:spAutoFit/>
          </a:bodyPr>
          <a:lstStyle/>
          <a:p>
            <a:r>
              <a:rPr lang="en-AU" sz="800" b="1" dirty="0"/>
              <a:t>Source: </a:t>
            </a:r>
            <a:r>
              <a:rPr lang="en-AU" sz="800" dirty="0">
                <a:hlinkClick r:id="rId3"/>
              </a:rPr>
              <a:t>https://v9.australiancurriculum.edu.au/teacher-resources/understand-this-learning-area/health-and-physical-education</a:t>
            </a:r>
            <a:r>
              <a:rPr lang="en-AU" sz="800" dirty="0"/>
              <a:t>. </a:t>
            </a:r>
          </a:p>
        </p:txBody>
      </p:sp>
    </p:spTree>
    <p:extLst>
      <p:ext uri="{BB962C8B-B14F-4D97-AF65-F5344CB8AC3E}">
        <p14:creationId xmlns:p14="http://schemas.microsoft.com/office/powerpoint/2010/main" val="225759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38EC2B-4E86-4E53-9406-E9E6B167C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2" name="Title 1">
            <a:extLst>
              <a:ext uri="{FF2B5EF4-FFF2-40B4-BE49-F238E27FC236}">
                <a16:creationId xmlns:a16="http://schemas.microsoft.com/office/drawing/2014/main" id="{3C8CFFA9-CB8B-458F-A834-9AEA0099CC57}"/>
              </a:ext>
            </a:extLst>
          </p:cNvPr>
          <p:cNvSpPr>
            <a:spLocks noGrp="1"/>
          </p:cNvSpPr>
          <p:nvPr>
            <p:ph type="title"/>
          </p:nvPr>
        </p:nvSpPr>
        <p:spPr/>
        <p:txBody>
          <a:bodyPr/>
          <a:lstStyle/>
          <a:p>
            <a:r>
              <a:rPr lang="en-AU" dirty="0"/>
              <a:t>Rationale</a:t>
            </a:r>
          </a:p>
        </p:txBody>
      </p:sp>
      <p:sp>
        <p:nvSpPr>
          <p:cNvPr id="6" name="Content Placeholder 2">
            <a:extLst>
              <a:ext uri="{FF2B5EF4-FFF2-40B4-BE49-F238E27FC236}">
                <a16:creationId xmlns:a16="http://schemas.microsoft.com/office/drawing/2014/main" id="{EDC5FC2C-1353-43BF-B0CE-1FA316244E14}"/>
              </a:ext>
            </a:extLst>
          </p:cNvPr>
          <p:cNvSpPr>
            <a:spLocks noGrp="1"/>
          </p:cNvSpPr>
          <p:nvPr>
            <p:ph idx="1"/>
          </p:nvPr>
        </p:nvSpPr>
        <p:spPr>
          <a:xfrm>
            <a:off x="324000" y="986401"/>
            <a:ext cx="8493125" cy="5020699"/>
          </a:xfrm>
        </p:spPr>
        <p:txBody>
          <a:bodyPr>
            <a:normAutofit fontScale="92500" lnSpcReduction="10000"/>
          </a:bodyPr>
          <a:lstStyle/>
          <a:p>
            <a:pPr algn="l"/>
            <a:r>
              <a:rPr lang="en-US" sz="3000" dirty="0">
                <a:solidFill>
                  <a:srgbClr val="000000"/>
                </a:solidFill>
                <a:effectLst/>
              </a:rPr>
              <a:t>Health and Physical Education enables students to develop skills, understanding and willingness to positively influence the health and wellbeing of themselves and their communities. In an increasingly complex, sedentary and rapidly changing world, it is critical for every young Australian to flourish as a healthy, safe, active and informed citizen. It is essential that young people develop their ability to respond to new health issues and evolving physical activity options. </a:t>
            </a:r>
          </a:p>
          <a:p>
            <a:pPr algn="l"/>
            <a:r>
              <a:rPr lang="en-US" sz="5600" dirty="0">
                <a:solidFill>
                  <a:srgbClr val="000000"/>
                </a:solidFill>
                <a:effectLst/>
              </a:rPr>
              <a:t> </a:t>
            </a:r>
          </a:p>
          <a:p>
            <a:pPr lvl="0"/>
            <a:endParaRPr lang="en-AU" sz="1200" b="0" dirty="0"/>
          </a:p>
        </p:txBody>
      </p:sp>
      <p:sp>
        <p:nvSpPr>
          <p:cNvPr id="5" name="TextBox 4">
            <a:extLst>
              <a:ext uri="{FF2B5EF4-FFF2-40B4-BE49-F238E27FC236}">
                <a16:creationId xmlns:a16="http://schemas.microsoft.com/office/drawing/2014/main" id="{178E2DD5-1198-498E-BE64-3A8C08AFE9E1}"/>
              </a:ext>
            </a:extLst>
          </p:cNvPr>
          <p:cNvSpPr txBox="1"/>
          <p:nvPr/>
        </p:nvSpPr>
        <p:spPr>
          <a:xfrm>
            <a:off x="324000" y="5807045"/>
            <a:ext cx="7272336" cy="338554"/>
          </a:xfrm>
          <a:prstGeom prst="rect">
            <a:avLst/>
          </a:prstGeom>
          <a:noFill/>
        </p:spPr>
        <p:txBody>
          <a:bodyPr wrap="square" rtlCol="0">
            <a:spAutoFit/>
          </a:bodyPr>
          <a:lstStyle/>
          <a:p>
            <a:r>
              <a:rPr lang="en-AU" sz="800" b="1" dirty="0"/>
              <a:t>Source: </a:t>
            </a:r>
            <a:r>
              <a:rPr lang="en-AU" sz="800" dirty="0"/>
              <a:t>Quoted verbatim and unaltered from ACARA, </a:t>
            </a:r>
            <a:r>
              <a:rPr lang="en-AU" sz="800" dirty="0">
                <a:hlinkClick r:id="rId4"/>
              </a:rPr>
              <a:t>https://v9.australiancurriculum.edu.au/teacher-resources/understand-this-learning-area/health-and-physical-education</a:t>
            </a:r>
            <a:r>
              <a:rPr lang="en-AU" sz="800" dirty="0"/>
              <a:t>. </a:t>
            </a:r>
          </a:p>
        </p:txBody>
      </p:sp>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D4EBE-1D89-43D9-978E-9500211D4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052340" cy="1081625"/>
          </a:xfrm>
          <a:prstGeom prst="rect">
            <a:avLst/>
          </a:prstGeom>
        </p:spPr>
      </p:pic>
      <p:sp>
        <p:nvSpPr>
          <p:cNvPr id="2" name="Title 1">
            <a:extLst>
              <a:ext uri="{FF2B5EF4-FFF2-40B4-BE49-F238E27FC236}">
                <a16:creationId xmlns:a16="http://schemas.microsoft.com/office/drawing/2014/main" id="{BA5E3647-4D7C-4822-804B-043FA05C46F9}"/>
              </a:ext>
            </a:extLst>
          </p:cNvPr>
          <p:cNvSpPr>
            <a:spLocks noGrp="1"/>
          </p:cNvSpPr>
          <p:nvPr>
            <p:ph type="title"/>
          </p:nvPr>
        </p:nvSpPr>
        <p:spPr/>
        <p:txBody>
          <a:bodyPr/>
          <a:lstStyle/>
          <a:p>
            <a:r>
              <a:rPr lang="en-AU" dirty="0"/>
              <a:t>Aims summary</a:t>
            </a:r>
          </a:p>
        </p:txBody>
      </p:sp>
      <p:sp>
        <p:nvSpPr>
          <p:cNvPr id="7" name="Content Placeholder 2">
            <a:extLst>
              <a:ext uri="{FF2B5EF4-FFF2-40B4-BE49-F238E27FC236}">
                <a16:creationId xmlns:a16="http://schemas.microsoft.com/office/drawing/2014/main" id="{F5694A9C-F587-4CF0-A1D6-584B97725195}"/>
              </a:ext>
            </a:extLst>
          </p:cNvPr>
          <p:cNvSpPr>
            <a:spLocks noGrp="1"/>
          </p:cNvSpPr>
          <p:nvPr>
            <p:ph idx="1"/>
          </p:nvPr>
        </p:nvSpPr>
        <p:spPr>
          <a:xfrm>
            <a:off x="324000" y="986401"/>
            <a:ext cx="8493125" cy="5439799"/>
          </a:xfrm>
        </p:spPr>
        <p:txBody>
          <a:bodyPr>
            <a:normAutofit/>
          </a:bodyPr>
          <a:lstStyle/>
          <a:p>
            <a:pPr algn="l"/>
            <a:r>
              <a:rPr lang="en-US" sz="2000" dirty="0">
                <a:solidFill>
                  <a:srgbClr val="000000"/>
                </a:solidFill>
                <a:effectLst/>
              </a:rPr>
              <a:t>Health and Physical Education aims to enable students to: </a:t>
            </a:r>
          </a:p>
          <a:p>
            <a:pPr marL="457200" indent="-457200" algn="l">
              <a:buFont typeface="Arial" panose="020B0604020202020204" pitchFamily="34" charset="0"/>
              <a:buChar char="•"/>
            </a:pPr>
            <a:r>
              <a:rPr lang="en-US" sz="2000" b="0" i="0" dirty="0">
                <a:solidFill>
                  <a:srgbClr val="000000"/>
                </a:solidFill>
                <a:effectLst/>
              </a:rPr>
              <a:t>access, evaluate and </a:t>
            </a:r>
            <a:r>
              <a:rPr lang="en-US" sz="2000" b="0" i="0" dirty="0" err="1">
                <a:solidFill>
                  <a:srgbClr val="000000"/>
                </a:solidFill>
                <a:effectLst/>
              </a:rPr>
              <a:t>synthesise</a:t>
            </a:r>
            <a:r>
              <a:rPr lang="en-US" sz="2000" b="0" i="0" dirty="0">
                <a:solidFill>
                  <a:srgbClr val="000000"/>
                </a:solidFill>
                <a:effectLst/>
              </a:rPr>
              <a:t> information to make informed choices and act to enhance and advocate for their own and others’ health, wellbeing, safety and physical activity participation  </a:t>
            </a:r>
          </a:p>
          <a:p>
            <a:pPr marL="457200" indent="-457200" algn="l">
              <a:buFont typeface="Arial" panose="020B0604020202020204" pitchFamily="34" charset="0"/>
              <a:buChar char="•"/>
            </a:pPr>
            <a:r>
              <a:rPr lang="en-US" sz="2000" b="0" i="0" dirty="0">
                <a:solidFill>
                  <a:srgbClr val="000000"/>
                </a:solidFill>
                <a:effectLst/>
              </a:rPr>
              <a:t>develop and use personal, social and cognitive skills and strategies to promote self-identity and wellbeing, and to build and manage respectful relationships  </a:t>
            </a:r>
          </a:p>
          <a:p>
            <a:pPr marL="457200" indent="-457200" algn="l">
              <a:buFont typeface="Arial" panose="020B0604020202020204" pitchFamily="34" charset="0"/>
              <a:buChar char="•"/>
            </a:pPr>
            <a:r>
              <a:rPr lang="en-US" sz="2000" b="0" i="0" dirty="0">
                <a:solidFill>
                  <a:srgbClr val="000000"/>
                </a:solidFill>
                <a:effectLst/>
              </a:rPr>
              <a:t>acquire, apply and evaluate movement skills, concepts and strategies to respond confidently, competently and creatively in various physical activity settings  </a:t>
            </a:r>
          </a:p>
          <a:p>
            <a:pPr marL="457200" indent="-457200" algn="l">
              <a:buFont typeface="Arial" panose="020B0604020202020204" pitchFamily="34" charset="0"/>
              <a:buChar char="•"/>
            </a:pPr>
            <a:r>
              <a:rPr lang="en-US" sz="2000" b="0" i="0" dirty="0">
                <a:solidFill>
                  <a:srgbClr val="000000"/>
                </a:solidFill>
                <a:effectLst/>
              </a:rPr>
              <a:t>engage in and create opportunities for regular physical activity participation as individuals and for the communities to which they belong </a:t>
            </a:r>
          </a:p>
          <a:p>
            <a:pPr lvl="0">
              <a:spcBef>
                <a:spcPts val="600"/>
              </a:spcBef>
            </a:pPr>
            <a:endParaRPr lang="en-AU" sz="2800" b="0" dirty="0"/>
          </a:p>
        </p:txBody>
      </p:sp>
      <p:sp>
        <p:nvSpPr>
          <p:cNvPr id="8" name="Content Placeholder 2">
            <a:extLst>
              <a:ext uri="{FF2B5EF4-FFF2-40B4-BE49-F238E27FC236}">
                <a16:creationId xmlns:a16="http://schemas.microsoft.com/office/drawing/2014/main" id="{3A0A602B-D230-4740-80C2-90E4193F2645}"/>
              </a:ext>
            </a:extLst>
          </p:cNvPr>
          <p:cNvSpPr txBox="1">
            <a:spLocks/>
          </p:cNvSpPr>
          <p:nvPr/>
        </p:nvSpPr>
        <p:spPr>
          <a:xfrm>
            <a:off x="324000" y="5315876"/>
            <a:ext cx="7581136" cy="1566708"/>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marL="457200" indent="-457200" fontAlgn="auto">
              <a:spcAft>
                <a:spcPts val="0"/>
              </a:spcAft>
              <a:buFont typeface="Arial" panose="020B0604020202020204" pitchFamily="34" charset="0"/>
              <a:buChar char="•"/>
            </a:pPr>
            <a:r>
              <a:rPr lang="en-US" sz="2000" dirty="0" err="1">
                <a:solidFill>
                  <a:srgbClr val="000000"/>
                </a:solidFill>
              </a:rPr>
              <a:t>analyse</a:t>
            </a:r>
            <a:r>
              <a:rPr lang="en-US" sz="2000" dirty="0">
                <a:solidFill>
                  <a:srgbClr val="000000"/>
                </a:solidFill>
              </a:rPr>
              <a:t> how varied and changing personal and contextual factors shape opportunities for health and physical activity.</a:t>
            </a:r>
          </a:p>
          <a:p>
            <a:pPr fontAlgn="auto">
              <a:spcAft>
                <a:spcPts val="0"/>
              </a:spcAft>
            </a:pPr>
            <a:endParaRPr lang="en-AU" dirty="0"/>
          </a:p>
        </p:txBody>
      </p:sp>
      <p:sp>
        <p:nvSpPr>
          <p:cNvPr id="9" name="TextBox 8">
            <a:extLst>
              <a:ext uri="{FF2B5EF4-FFF2-40B4-BE49-F238E27FC236}">
                <a16:creationId xmlns:a16="http://schemas.microsoft.com/office/drawing/2014/main" id="{F4A88BB0-E112-4F2D-BAA4-67B72BE37ECB}"/>
              </a:ext>
            </a:extLst>
          </p:cNvPr>
          <p:cNvSpPr txBox="1"/>
          <p:nvPr/>
        </p:nvSpPr>
        <p:spPr>
          <a:xfrm>
            <a:off x="324000" y="6099230"/>
            <a:ext cx="8820000" cy="215444"/>
          </a:xfrm>
          <a:prstGeom prst="rect">
            <a:avLst/>
          </a:prstGeom>
          <a:noFill/>
        </p:spPr>
        <p:txBody>
          <a:bodyPr wrap="square">
            <a:spAutoFit/>
          </a:bodyPr>
          <a:lstStyle/>
          <a:p>
            <a:r>
              <a:rPr lang="en-AU" sz="800" b="1" dirty="0"/>
              <a:t>Source: </a:t>
            </a:r>
            <a:r>
              <a:rPr lang="en-AU" sz="800" dirty="0"/>
              <a:t>Quoted verbatim and unaltered from ACARA, </a:t>
            </a:r>
            <a:r>
              <a:rPr lang="en-AU" sz="800" dirty="0">
                <a:hlinkClick r:id="rId4"/>
              </a:rPr>
              <a:t>https://v9.australiancurriculum.edu.au/teacher-resources/understand-this-learning-area/health-and-physical-education</a:t>
            </a:r>
            <a:r>
              <a:rPr lang="en-AU" sz="800" dirty="0"/>
              <a:t>. </a:t>
            </a:r>
          </a:p>
        </p:txBody>
      </p:sp>
    </p:spTree>
    <p:extLst>
      <p:ext uri="{BB962C8B-B14F-4D97-AF65-F5344CB8AC3E}">
        <p14:creationId xmlns:p14="http://schemas.microsoft.com/office/powerpoint/2010/main" val="263436254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7C4701-13E2-4314-8602-B762D4EEF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4" name="Title 3">
            <a:extLst>
              <a:ext uri="{FF2B5EF4-FFF2-40B4-BE49-F238E27FC236}">
                <a16:creationId xmlns:a16="http://schemas.microsoft.com/office/drawing/2014/main" id="{5983858A-15E4-4123-BC40-D2D011289774}"/>
              </a:ext>
            </a:extLst>
          </p:cNvPr>
          <p:cNvSpPr>
            <a:spLocks noGrp="1"/>
          </p:cNvSpPr>
          <p:nvPr>
            <p:ph type="title"/>
          </p:nvPr>
        </p:nvSpPr>
        <p:spPr/>
        <p:txBody>
          <a:bodyPr/>
          <a:lstStyle/>
          <a:p>
            <a:r>
              <a:rPr lang="en-AU" dirty="0"/>
              <a:t>Key considerations</a:t>
            </a:r>
          </a:p>
        </p:txBody>
      </p:sp>
      <p:sp>
        <p:nvSpPr>
          <p:cNvPr id="8" name="Content Placeholder 2">
            <a:extLst>
              <a:ext uri="{FF2B5EF4-FFF2-40B4-BE49-F238E27FC236}">
                <a16:creationId xmlns:a16="http://schemas.microsoft.com/office/drawing/2014/main" id="{1CAE4E66-5FFC-4D19-9F42-8F6E2E6355E3}"/>
              </a:ext>
            </a:extLst>
          </p:cNvPr>
          <p:cNvSpPr>
            <a:spLocks noGrp="1"/>
          </p:cNvSpPr>
          <p:nvPr>
            <p:ph idx="1"/>
          </p:nvPr>
        </p:nvSpPr>
        <p:spPr/>
        <p:txBody>
          <a:bodyPr/>
          <a:lstStyle/>
          <a:p>
            <a:pPr marL="360000" lvl="0" indent="-360000">
              <a:buFont typeface="Arial" panose="020B0604020202020204" pitchFamily="34" charset="0"/>
              <a:buChar char="•"/>
            </a:pPr>
            <a:r>
              <a:rPr lang="en-AU" sz="2800" b="0" dirty="0"/>
              <a:t>Health and Physical Education propositions</a:t>
            </a:r>
          </a:p>
          <a:p>
            <a:pPr marL="360000" indent="-360000">
              <a:spcBef>
                <a:spcPts val="600"/>
              </a:spcBef>
              <a:buFont typeface="Arial" panose="020B0604020202020204" pitchFamily="34" charset="0"/>
              <a:buChar char="•"/>
            </a:pPr>
            <a:r>
              <a:rPr lang="en-AU" sz="2800" b="0" dirty="0"/>
              <a:t>Importance of a healthy school environment</a:t>
            </a:r>
          </a:p>
          <a:p>
            <a:pPr marL="360000" indent="-360000">
              <a:spcBef>
                <a:spcPts val="600"/>
              </a:spcBef>
              <a:buFont typeface="Arial" panose="020B0604020202020204" pitchFamily="34" charset="0"/>
              <a:buChar char="•"/>
            </a:pPr>
            <a:r>
              <a:rPr lang="en-AU" sz="2800" b="0" dirty="0"/>
              <a:t>Organisation of learning </a:t>
            </a:r>
          </a:p>
          <a:p>
            <a:pPr marL="360000" indent="-360000">
              <a:spcBef>
                <a:spcPts val="600"/>
              </a:spcBef>
              <a:buFont typeface="Arial" panose="020B0604020202020204" pitchFamily="34" charset="0"/>
              <a:buChar char="•"/>
            </a:pPr>
            <a:r>
              <a:rPr lang="en-AU" sz="2800" b="0" dirty="0"/>
              <a:t>Protocols for engaging First Nations Australians</a:t>
            </a:r>
          </a:p>
          <a:p>
            <a:pPr marL="360000" indent="-360000">
              <a:spcBef>
                <a:spcPts val="600"/>
              </a:spcBef>
              <a:buFont typeface="Arial" panose="020B0604020202020204" pitchFamily="34" charset="0"/>
              <a:buChar char="•"/>
            </a:pPr>
            <a:r>
              <a:rPr lang="en-AU" sz="2800" b="0" dirty="0"/>
              <a:t>Meeting the needs of diverse learners</a:t>
            </a:r>
          </a:p>
        </p:txBody>
      </p:sp>
    </p:spTree>
    <p:extLst>
      <p:ext uri="{BB962C8B-B14F-4D97-AF65-F5344CB8AC3E}">
        <p14:creationId xmlns:p14="http://schemas.microsoft.com/office/powerpoint/2010/main" val="294068479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DBBBA9-C275-4345-93A2-B9F1ADC33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3" name="Title 2">
            <a:extLst>
              <a:ext uri="{FF2B5EF4-FFF2-40B4-BE49-F238E27FC236}">
                <a16:creationId xmlns:a16="http://schemas.microsoft.com/office/drawing/2014/main" id="{2C54B5CC-4E4C-4400-8995-5D6DD97E67AA}"/>
              </a:ext>
            </a:extLst>
          </p:cNvPr>
          <p:cNvSpPr>
            <a:spLocks noGrp="1"/>
          </p:cNvSpPr>
          <p:nvPr>
            <p:ph type="title"/>
          </p:nvPr>
        </p:nvSpPr>
        <p:spPr/>
        <p:txBody>
          <a:bodyPr/>
          <a:lstStyle/>
          <a:p>
            <a:r>
              <a:rPr lang="en-US" dirty="0"/>
              <a:t>Health and Physical Education propositions</a:t>
            </a:r>
            <a:endParaRPr lang="en-AU" dirty="0"/>
          </a:p>
        </p:txBody>
      </p:sp>
      <p:sp>
        <p:nvSpPr>
          <p:cNvPr id="9" name="Content Placeholder 2">
            <a:extLst>
              <a:ext uri="{FF2B5EF4-FFF2-40B4-BE49-F238E27FC236}">
                <a16:creationId xmlns:a16="http://schemas.microsoft.com/office/drawing/2014/main" id="{F3F1939F-F13F-4CDC-8A47-431454657A12}"/>
              </a:ext>
            </a:extLst>
          </p:cNvPr>
          <p:cNvSpPr>
            <a:spLocks noGrp="1"/>
          </p:cNvSpPr>
          <p:nvPr>
            <p:ph idx="1"/>
          </p:nvPr>
        </p:nvSpPr>
        <p:spPr/>
        <p:txBody>
          <a:bodyPr/>
          <a:lstStyle/>
          <a:p>
            <a:pPr marL="360000" indent="-360000">
              <a:buFont typeface="Arial" panose="020B0604020202020204" pitchFamily="34" charset="0"/>
              <a:buChar char="•"/>
            </a:pPr>
            <a:r>
              <a:rPr lang="en-AU" dirty="0"/>
              <a:t>Focus on educative purposes</a:t>
            </a:r>
          </a:p>
          <a:p>
            <a:pPr marL="360000" indent="-360000">
              <a:buFont typeface="Arial" panose="020B0604020202020204" pitchFamily="34" charset="0"/>
              <a:buChar char="•"/>
            </a:pPr>
            <a:r>
              <a:rPr lang="en-AU" dirty="0"/>
              <a:t>Take a strengths-based approach</a:t>
            </a:r>
          </a:p>
          <a:p>
            <a:pPr marL="360000" indent="-360000">
              <a:buFont typeface="Arial" panose="020B0604020202020204" pitchFamily="34" charset="0"/>
              <a:buChar char="•"/>
            </a:pPr>
            <a:r>
              <a:rPr lang="en-AU" dirty="0"/>
              <a:t>Value movement</a:t>
            </a:r>
          </a:p>
          <a:p>
            <a:pPr marL="360000" indent="-360000">
              <a:buFont typeface="Arial" panose="020B0604020202020204" pitchFamily="34" charset="0"/>
              <a:buChar char="•"/>
            </a:pPr>
            <a:r>
              <a:rPr lang="en-AU" dirty="0"/>
              <a:t>Develop health literacy</a:t>
            </a:r>
          </a:p>
          <a:p>
            <a:pPr marL="360000" indent="-360000">
              <a:buFont typeface="Arial" panose="020B0604020202020204" pitchFamily="34" charset="0"/>
              <a:buChar char="•"/>
            </a:pPr>
            <a:r>
              <a:rPr lang="en-AU" dirty="0"/>
              <a:t>Include a critical inquiry approach</a:t>
            </a:r>
          </a:p>
        </p:txBody>
      </p:sp>
    </p:spTree>
    <p:extLst>
      <p:ext uri="{BB962C8B-B14F-4D97-AF65-F5344CB8AC3E}">
        <p14:creationId xmlns:p14="http://schemas.microsoft.com/office/powerpoint/2010/main" val="259914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383BF7-5ADC-4A50-A7E8-A71786A03C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2434" y="794840"/>
            <a:ext cx="1413996" cy="5268319"/>
          </a:xfrm>
          <a:prstGeom prst="rect">
            <a:avLst/>
          </a:prstGeom>
        </p:spPr>
      </p:pic>
      <p:pic>
        <p:nvPicPr>
          <p:cNvPr id="6" name="Picture 5">
            <a:extLst>
              <a:ext uri="{FF2B5EF4-FFF2-40B4-BE49-F238E27FC236}">
                <a16:creationId xmlns:a16="http://schemas.microsoft.com/office/drawing/2014/main" id="{48EC88A3-729B-445E-A696-3D7E23201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017605"/>
            <a:ext cx="1165230" cy="1197657"/>
          </a:xfrm>
          <a:prstGeom prst="rect">
            <a:avLst/>
          </a:prstGeom>
        </p:spPr>
      </p:pic>
      <p:sp>
        <p:nvSpPr>
          <p:cNvPr id="2" name="Title 1">
            <a:extLst>
              <a:ext uri="{FF2B5EF4-FFF2-40B4-BE49-F238E27FC236}">
                <a16:creationId xmlns:a16="http://schemas.microsoft.com/office/drawing/2014/main" id="{15ABBD32-C619-4563-98DD-F921F5260F27}"/>
              </a:ext>
            </a:extLst>
          </p:cNvPr>
          <p:cNvSpPr>
            <a:spLocks noGrp="1"/>
          </p:cNvSpPr>
          <p:nvPr>
            <p:ph type="title"/>
          </p:nvPr>
        </p:nvSpPr>
        <p:spPr/>
        <p:txBody>
          <a:bodyPr/>
          <a:lstStyle/>
          <a:p>
            <a:r>
              <a:rPr lang="en-AU" dirty="0"/>
              <a:t>Year/banded curriculum</a:t>
            </a:r>
          </a:p>
        </p:txBody>
      </p:sp>
      <p:sp>
        <p:nvSpPr>
          <p:cNvPr id="9" name="Content Placeholder 2">
            <a:extLst>
              <a:ext uri="{FF2B5EF4-FFF2-40B4-BE49-F238E27FC236}">
                <a16:creationId xmlns:a16="http://schemas.microsoft.com/office/drawing/2014/main" id="{A05DDBA6-1D90-4B14-B307-1E104478BF67}"/>
              </a:ext>
            </a:extLst>
          </p:cNvPr>
          <p:cNvSpPr>
            <a:spLocks noGrp="1"/>
          </p:cNvSpPr>
          <p:nvPr>
            <p:ph idx="1"/>
          </p:nvPr>
        </p:nvSpPr>
        <p:spPr>
          <a:xfrm>
            <a:off x="2138516" y="986401"/>
            <a:ext cx="6678609" cy="5039749"/>
          </a:xfrm>
        </p:spPr>
        <p:txBody>
          <a:bodyPr/>
          <a:lstStyle/>
          <a:p>
            <a:pPr lvl="0">
              <a:spcBef>
                <a:spcPts val="600"/>
              </a:spcBef>
            </a:pPr>
            <a:r>
              <a:rPr lang="en-US" sz="2800" b="0" dirty="0"/>
              <a:t>Each year/band includes the following structural components:</a:t>
            </a:r>
          </a:p>
          <a:p>
            <a:pPr marL="360000" lvl="0" indent="-360000">
              <a:spcBef>
                <a:spcPts val="600"/>
              </a:spcBef>
              <a:buFont typeface="Arial" panose="020B0604020202020204" pitchFamily="34" charset="0"/>
              <a:buChar char="•"/>
            </a:pPr>
            <a:r>
              <a:rPr lang="en-US" dirty="0"/>
              <a:t>l</a:t>
            </a:r>
            <a:r>
              <a:rPr lang="en-US" sz="2800" b="0" dirty="0"/>
              <a:t>evel description</a:t>
            </a:r>
          </a:p>
          <a:p>
            <a:pPr marL="360000" lvl="0" indent="-360000">
              <a:spcBef>
                <a:spcPts val="600"/>
              </a:spcBef>
              <a:buFont typeface="Arial" panose="020B0604020202020204" pitchFamily="34" charset="0"/>
              <a:buChar char="•"/>
            </a:pPr>
            <a:r>
              <a:rPr lang="en-US" sz="2800" b="0" dirty="0"/>
              <a:t>curriculum content</a:t>
            </a:r>
          </a:p>
          <a:p>
            <a:pPr marL="360000" lvl="0" indent="-360000">
              <a:spcBef>
                <a:spcPts val="600"/>
              </a:spcBef>
              <a:buFont typeface="Arial" panose="020B0604020202020204" pitchFamily="34" charset="0"/>
              <a:buChar char="•"/>
            </a:pPr>
            <a:r>
              <a:rPr lang="en-US" sz="2800" b="0" dirty="0"/>
              <a:t>achievement standards.</a:t>
            </a:r>
          </a:p>
          <a:p>
            <a:pPr marL="285750" lvl="0" indent="-285750">
              <a:buFont typeface="Arial" panose="020B0604020202020204" pitchFamily="34" charset="0"/>
              <a:buChar char="•"/>
            </a:pPr>
            <a:endParaRPr lang="en-US" sz="2400" b="0" dirty="0"/>
          </a:p>
          <a:p>
            <a:pPr lvl="0"/>
            <a:r>
              <a:rPr lang="en-US" sz="2800" b="0" dirty="0"/>
              <a:t>The curriculum is developmentally sequenced across the year/bands.</a:t>
            </a:r>
          </a:p>
        </p:txBody>
      </p:sp>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Reading">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7DBF47A7-AA55-47B4-A7B4-50ADB209EF16}"/>
    </a:ext>
  </a:extLst>
</a:theme>
</file>

<file path=ppt/theme/theme2.xml><?xml version="1.0" encoding="utf-8"?>
<a:theme xmlns:a="http://schemas.openxmlformats.org/drawingml/2006/main" name="1_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_ACiQv9.0Example_v4_nv.potx" id="{C7C62E54-70F0-4961-A790-C895E60F680F}" vid="{3DAF17FF-07F7-4CCA-993D-4E0DC2F186C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C41E874-5EED-42E8-ABE5-E2464DE398D6}">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DEBD03-5E9C-40A0-804B-944DDB9E62A1}">
  <ds:schemaRefs>
    <ds:schemaRef ds:uri="ac92f0a8-4fbb-4e0a-8c5c-346c8475d8c3"/>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0c994ed-66fc-4ee5-8ec1-3b2cc50edcb4"/>
    <ds:schemaRef ds:uri="http://www.w3.org/XML/1998/namespace"/>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powerpoint_standard_4x3_CC_BY (1)</Template>
  <TotalTime>923</TotalTime>
  <Words>4610</Words>
  <Application>Microsoft Office PowerPoint</Application>
  <PresentationFormat>On-screen Show (4:3)</PresentationFormat>
  <Paragraphs>367</Paragraphs>
  <Slides>20</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Reading</vt:lpstr>
      <vt:lpstr>1_QCAA content</vt:lpstr>
      <vt:lpstr>Health and Physical Education</vt:lpstr>
      <vt:lpstr>Learning goals</vt:lpstr>
      <vt:lpstr>Three-dimensional curriculum</vt:lpstr>
      <vt:lpstr>Structure of the HPE learning area</vt:lpstr>
      <vt:lpstr>Rationale</vt:lpstr>
      <vt:lpstr>Aims summary</vt:lpstr>
      <vt:lpstr>Key considerations</vt:lpstr>
      <vt:lpstr>Health and Physical Education propositions</vt:lpstr>
      <vt:lpstr>Year/banded curriculum</vt:lpstr>
      <vt:lpstr>Level description</vt:lpstr>
      <vt:lpstr>Focus areas</vt:lpstr>
      <vt:lpstr>Curriculum content</vt:lpstr>
      <vt:lpstr>Strands and sub-strands</vt:lpstr>
      <vt:lpstr>Achievement standards</vt:lpstr>
      <vt:lpstr>Key connections</vt:lpstr>
      <vt:lpstr>Three-dimensional curriculum:  General capabilities</vt:lpstr>
      <vt:lpstr> 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Physical Education Learning area overview presentation</dc:title>
  <dc:creator>Queensland Curriculum &amp; Assessmemt Authority; Nikki Patton</dc:creator>
  <cp:lastModifiedBy>Fred Crawford</cp:lastModifiedBy>
  <cp:revision>73</cp:revision>
  <cp:lastPrinted>2020-03-04T01:44:12Z</cp:lastPrinted>
  <dcterms:created xsi:type="dcterms:W3CDTF">2021-10-04T22:28:29Z</dcterms:created>
  <dcterms:modified xsi:type="dcterms:W3CDTF">2022-10-14T05:11:40Z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ies>
</file>